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heme/themeOverride29.xml" ContentType="application/vnd.openxmlformats-officedocument.themeOverride+xml"/>
  <Override PartName="/ppt/theme/themeOverride3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charts/chart6.xml" ContentType="application/vnd.openxmlformats-officedocument.drawingml.chart+xml"/>
  <Override PartName="/ppt/theme/themeOverride16.xml" ContentType="application/vnd.openxmlformats-officedocument.themeOverride+xml"/>
  <Override PartName="/ppt/charts/chart4.xml" ContentType="application/vnd.openxmlformats-officedocument.drawingml.chart+xml"/>
  <Override PartName="/ppt/theme/themeOverride25.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commentAuthors.xml" ContentType="application/vnd.openxmlformats-officedocument.presentationml.commentAuthors+xml"/>
  <Override PartName="/ppt/theme/themeOverride37.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 id="2147483818" r:id="rId2"/>
    <p:sldMasterId id="2147483830" r:id="rId3"/>
    <p:sldMasterId id="2147483854" r:id="rId4"/>
  </p:sldMasterIdLst>
  <p:notesMasterIdLst>
    <p:notesMasterId r:id="rId43"/>
  </p:notesMasterIdLst>
  <p:handoutMasterIdLst>
    <p:handoutMasterId r:id="rId44"/>
  </p:handoutMasterIdLst>
  <p:sldIdLst>
    <p:sldId id="591" r:id="rId5"/>
    <p:sldId id="778" r:id="rId6"/>
    <p:sldId id="913" r:id="rId7"/>
    <p:sldId id="841" r:id="rId8"/>
    <p:sldId id="879" r:id="rId9"/>
    <p:sldId id="846" r:id="rId10"/>
    <p:sldId id="849" r:id="rId11"/>
    <p:sldId id="851" r:id="rId12"/>
    <p:sldId id="853" r:id="rId13"/>
    <p:sldId id="889" r:id="rId14"/>
    <p:sldId id="880" r:id="rId15"/>
    <p:sldId id="881" r:id="rId16"/>
    <p:sldId id="882" r:id="rId17"/>
    <p:sldId id="883" r:id="rId18"/>
    <p:sldId id="884" r:id="rId19"/>
    <p:sldId id="885" r:id="rId20"/>
    <p:sldId id="886" r:id="rId21"/>
    <p:sldId id="887" r:id="rId22"/>
    <p:sldId id="888" r:id="rId23"/>
    <p:sldId id="912" r:id="rId24"/>
    <p:sldId id="901" r:id="rId25"/>
    <p:sldId id="903" r:id="rId26"/>
    <p:sldId id="905" r:id="rId27"/>
    <p:sldId id="906" r:id="rId28"/>
    <p:sldId id="866" r:id="rId29"/>
    <p:sldId id="907" r:id="rId30"/>
    <p:sldId id="909" r:id="rId31"/>
    <p:sldId id="910" r:id="rId32"/>
    <p:sldId id="911" r:id="rId33"/>
    <p:sldId id="867" r:id="rId34"/>
    <p:sldId id="894" r:id="rId35"/>
    <p:sldId id="870" r:id="rId36"/>
    <p:sldId id="897" r:id="rId37"/>
    <p:sldId id="875" r:id="rId38"/>
    <p:sldId id="876" r:id="rId39"/>
    <p:sldId id="877" r:id="rId40"/>
    <p:sldId id="878" r:id="rId41"/>
    <p:sldId id="646" r:id="rId4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Schreiner" initials="JS" lastIdx="2" clrIdx="0"/>
  <p:cmAuthor id="1" name="Ntombifuthi Mathebula" initials="NM" lastIdx="1" clrIdx="1"/>
  <p:cmAuthor id="2" name="Zodwa Mabena" initials="Z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87011" autoAdjust="0"/>
  </p:normalViewPr>
  <p:slideViewPr>
    <p:cSldViewPr snapToGrid="0">
      <p:cViewPr>
        <p:scale>
          <a:sx n="90" d="100"/>
          <a:sy n="90" d="100"/>
        </p:scale>
        <p:origin x="-2322" y="-678"/>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2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38.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C000"/>
              </a:solidFill>
            </c:spPr>
          </c:dPt>
          <c:dPt>
            <c:idx val="3"/>
            <c:spPr>
              <a:solidFill>
                <a:srgbClr val="FF0000"/>
              </a:solidFill>
            </c:spPr>
          </c:dPt>
          <c:dLbls>
            <c:txPr>
              <a:bodyPr/>
              <a:lstStyle/>
              <a:p>
                <a:pPr>
                  <a:defRPr>
                    <a:latin typeface="Arial" pitchFamily="34" charset="0"/>
                    <a:cs typeface="Arial" pitchFamily="34" charset="0"/>
                  </a:defRPr>
                </a:pPr>
                <a:endParaRPr lang="en-US"/>
              </a:p>
            </c:txPr>
            <c:showVal val="1"/>
          </c:dLbls>
          <c:cat>
            <c:strRef>
              <c:f>'DOW '!$A$4:$A$7</c:f>
              <c:strCache>
                <c:ptCount val="4"/>
                <c:pt idx="0">
                  <c:v>Migation Actions </c:v>
                </c:pt>
                <c:pt idx="1">
                  <c:v>Fully Implemented</c:v>
                </c:pt>
                <c:pt idx="2">
                  <c:v>Partially Implemented</c:v>
                </c:pt>
                <c:pt idx="3">
                  <c:v>Not Implemented</c:v>
                </c:pt>
              </c:strCache>
            </c:strRef>
          </c:cat>
          <c:val>
            <c:numRef>
              <c:f>'DOW '!$B$4:$B$7</c:f>
              <c:numCache>
                <c:formatCode>General</c:formatCode>
                <c:ptCount val="4"/>
                <c:pt idx="0">
                  <c:v>58</c:v>
                </c:pt>
                <c:pt idx="1">
                  <c:v>26</c:v>
                </c:pt>
                <c:pt idx="2">
                  <c:v>32</c:v>
                </c:pt>
                <c:pt idx="3">
                  <c:v>0</c:v>
                </c:pt>
              </c:numCache>
            </c:numRef>
          </c:val>
        </c:ser>
        <c:dLbls>
          <c:showVal val="1"/>
        </c:dLbls>
        <c:gapWidth val="75"/>
        <c:shape val="box"/>
        <c:axId val="80946688"/>
        <c:axId val="80948224"/>
        <c:axId val="0"/>
      </c:bar3DChart>
      <c:catAx>
        <c:axId val="80946688"/>
        <c:scaling>
          <c:orientation val="minMax"/>
        </c:scaling>
        <c:axPos val="b"/>
        <c:majorTickMark val="none"/>
        <c:tickLblPos val="nextTo"/>
        <c:txPr>
          <a:bodyPr/>
          <a:lstStyle/>
          <a:p>
            <a:pPr>
              <a:defRPr>
                <a:latin typeface="Arial" pitchFamily="34" charset="0"/>
                <a:cs typeface="Arial" pitchFamily="34" charset="0"/>
              </a:defRPr>
            </a:pPr>
            <a:endParaRPr lang="en-US"/>
          </a:p>
        </c:txPr>
        <c:crossAx val="80948224"/>
        <c:crosses val="autoZero"/>
        <c:auto val="1"/>
        <c:lblAlgn val="ctr"/>
        <c:lblOffset val="100"/>
      </c:catAx>
      <c:valAx>
        <c:axId val="80948224"/>
        <c:scaling>
          <c:orientation val="minMax"/>
        </c:scaling>
        <c:axPos val="l"/>
        <c:numFmt formatCode="General" sourceLinked="1"/>
        <c:majorTickMark val="none"/>
        <c:tickLblPos val="nextTo"/>
        <c:crossAx val="8094668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C000"/>
              </a:solidFill>
            </c:spPr>
          </c:dPt>
          <c:dPt>
            <c:idx val="3"/>
            <c:spPr>
              <a:solidFill>
                <a:srgbClr val="FF0000"/>
              </a:solidFill>
            </c:spPr>
          </c:dPt>
          <c:dLbls>
            <c:txPr>
              <a:bodyPr/>
              <a:lstStyle/>
              <a:p>
                <a:pPr>
                  <a:defRPr>
                    <a:latin typeface="Arial" pitchFamily="34" charset="0"/>
                    <a:cs typeface="Arial" pitchFamily="34" charset="0"/>
                  </a:defRPr>
                </a:pPr>
                <a:endParaRPr lang="en-US"/>
              </a:p>
            </c:txPr>
            <c:showVal val="1"/>
          </c:dLbls>
          <c:cat>
            <c:strRef>
              <c:f>Departmental!$A$4:$A$7</c:f>
              <c:strCache>
                <c:ptCount val="4"/>
                <c:pt idx="0">
                  <c:v>Migation Actions </c:v>
                </c:pt>
                <c:pt idx="1">
                  <c:v>Fully Implemented</c:v>
                </c:pt>
                <c:pt idx="2">
                  <c:v>Partially Implemented</c:v>
                </c:pt>
                <c:pt idx="3">
                  <c:v>Not Implemented</c:v>
                </c:pt>
              </c:strCache>
            </c:strRef>
          </c:cat>
          <c:val>
            <c:numRef>
              <c:f>Departmental!$B$4:$B$7</c:f>
              <c:numCache>
                <c:formatCode>General</c:formatCode>
                <c:ptCount val="4"/>
                <c:pt idx="0">
                  <c:v>11</c:v>
                </c:pt>
                <c:pt idx="1">
                  <c:v>10</c:v>
                </c:pt>
                <c:pt idx="2">
                  <c:v>1</c:v>
                </c:pt>
                <c:pt idx="3">
                  <c:v>0</c:v>
                </c:pt>
              </c:numCache>
            </c:numRef>
          </c:val>
        </c:ser>
        <c:dLbls>
          <c:showVal val="1"/>
        </c:dLbls>
        <c:gapWidth val="75"/>
        <c:shape val="box"/>
        <c:axId val="81797120"/>
        <c:axId val="81798656"/>
        <c:axId val="0"/>
      </c:bar3DChart>
      <c:catAx>
        <c:axId val="81797120"/>
        <c:scaling>
          <c:orientation val="minMax"/>
        </c:scaling>
        <c:axPos val="b"/>
        <c:majorTickMark val="none"/>
        <c:tickLblPos val="nextTo"/>
        <c:txPr>
          <a:bodyPr/>
          <a:lstStyle/>
          <a:p>
            <a:pPr>
              <a:defRPr>
                <a:latin typeface="Arial" pitchFamily="34" charset="0"/>
                <a:cs typeface="Arial" pitchFamily="34" charset="0"/>
              </a:defRPr>
            </a:pPr>
            <a:endParaRPr lang="en-US"/>
          </a:p>
        </c:txPr>
        <c:crossAx val="81798656"/>
        <c:crosses val="autoZero"/>
        <c:auto val="1"/>
        <c:lblAlgn val="ctr"/>
        <c:lblOffset val="100"/>
      </c:catAx>
      <c:valAx>
        <c:axId val="81798656"/>
        <c:scaling>
          <c:orientation val="minMax"/>
        </c:scaling>
        <c:axPos val="l"/>
        <c:numFmt formatCode="General" sourceLinked="1"/>
        <c:majorTickMark val="none"/>
        <c:tickLblPos val="nextTo"/>
        <c:txPr>
          <a:bodyPr/>
          <a:lstStyle/>
          <a:p>
            <a:pPr>
              <a:defRPr>
                <a:latin typeface="Arial" pitchFamily="34" charset="0"/>
                <a:cs typeface="Arial" pitchFamily="34" charset="0"/>
              </a:defRPr>
            </a:pPr>
            <a:endParaRPr lang="en-US"/>
          </a:p>
        </c:txPr>
        <c:crossAx val="81797120"/>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C000"/>
              </a:solidFill>
            </c:spPr>
          </c:dPt>
          <c:dPt>
            <c:idx val="3"/>
            <c:spPr>
              <a:solidFill>
                <a:srgbClr val="FF0000"/>
              </a:solidFill>
            </c:spPr>
          </c:dPt>
          <c:cat>
            <c:strRef>
              <c:f>CM!$A$4:$A$7</c:f>
              <c:strCache>
                <c:ptCount val="4"/>
                <c:pt idx="0">
                  <c:v>Migation Actions </c:v>
                </c:pt>
                <c:pt idx="1">
                  <c:v>Fully Implemented</c:v>
                </c:pt>
                <c:pt idx="2">
                  <c:v>Partially Implemented</c:v>
                </c:pt>
                <c:pt idx="3">
                  <c:v>Not Implemented</c:v>
                </c:pt>
              </c:strCache>
            </c:strRef>
          </c:cat>
          <c:val>
            <c:numRef>
              <c:f>CM!$B$4:$B$7</c:f>
              <c:numCache>
                <c:formatCode>General</c:formatCode>
                <c:ptCount val="4"/>
                <c:pt idx="0">
                  <c:v>26</c:v>
                </c:pt>
                <c:pt idx="1">
                  <c:v>10</c:v>
                </c:pt>
                <c:pt idx="2">
                  <c:v>16</c:v>
                </c:pt>
                <c:pt idx="3">
                  <c:v>0</c:v>
                </c:pt>
              </c:numCache>
            </c:numRef>
          </c:val>
        </c:ser>
        <c:dLbls>
          <c:showVal val="1"/>
        </c:dLbls>
        <c:gapWidth val="75"/>
        <c:shape val="box"/>
        <c:axId val="89067904"/>
        <c:axId val="89069440"/>
        <c:axId val="0"/>
      </c:bar3DChart>
      <c:catAx>
        <c:axId val="89067904"/>
        <c:scaling>
          <c:orientation val="minMax"/>
        </c:scaling>
        <c:axPos val="b"/>
        <c:majorTickMark val="none"/>
        <c:tickLblPos val="nextTo"/>
        <c:txPr>
          <a:bodyPr/>
          <a:lstStyle/>
          <a:p>
            <a:pPr>
              <a:defRPr>
                <a:latin typeface="Arial" pitchFamily="34" charset="0"/>
                <a:cs typeface="Arial" pitchFamily="34" charset="0"/>
              </a:defRPr>
            </a:pPr>
            <a:endParaRPr lang="en-US"/>
          </a:p>
        </c:txPr>
        <c:crossAx val="89069440"/>
        <c:crosses val="autoZero"/>
        <c:auto val="1"/>
        <c:lblAlgn val="ctr"/>
        <c:lblOffset val="100"/>
      </c:catAx>
      <c:valAx>
        <c:axId val="89069440"/>
        <c:scaling>
          <c:orientation val="minMax"/>
        </c:scaling>
        <c:axPos val="l"/>
        <c:numFmt formatCode="General" sourceLinked="1"/>
        <c:majorTickMark val="none"/>
        <c:tickLblPos val="nextTo"/>
        <c:crossAx val="89067904"/>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Financial</a:t>
            </a:r>
            <a:r>
              <a:rPr lang="en-ZA" baseline="0"/>
              <a:t> Management</a:t>
            </a:r>
            <a:endParaRPr lang="en-ZA"/>
          </a:p>
        </c:rich>
      </c:tx>
      <c:layout>
        <c:manualLayout>
          <c:xMode val="edge"/>
          <c:yMode val="edge"/>
          <c:x val="0.23581933508311467"/>
          <c:y val="0"/>
        </c:manualLayout>
      </c:layout>
      <c:overlay val="1"/>
    </c:title>
    <c:view3D>
      <c:rAngAx val="1"/>
    </c:view3D>
    <c:plotArea>
      <c:layout>
        <c:manualLayout>
          <c:layoutTarget val="inner"/>
          <c:xMode val="edge"/>
          <c:yMode val="edge"/>
          <c:x val="4.8198729257203511E-2"/>
          <c:y val="0.17880381391869318"/>
          <c:w val="0.92265737274643944"/>
          <c:h val="0.68087340875491353"/>
        </c:manualLayout>
      </c:layout>
      <c:bar3DChart>
        <c:barDir val="col"/>
        <c:grouping val="clustered"/>
        <c:ser>
          <c:idx val="0"/>
          <c:order val="0"/>
          <c:dPt>
            <c:idx val="1"/>
            <c:spPr>
              <a:solidFill>
                <a:srgbClr val="00B050"/>
              </a:solidFill>
            </c:spPr>
          </c:dPt>
          <c:dPt>
            <c:idx val="2"/>
            <c:spPr>
              <a:solidFill>
                <a:srgbClr val="FFC000"/>
              </a:solidFill>
            </c:spPr>
          </c:dPt>
          <c:dPt>
            <c:idx val="3"/>
            <c:spPr>
              <a:solidFill>
                <a:srgbClr val="FF0000"/>
              </a:solidFill>
            </c:spPr>
          </c:dPt>
          <c:dLbls>
            <c:dLbl>
              <c:idx val="2"/>
              <c:tx>
                <c:rich>
                  <a:bodyPr/>
                  <a:lstStyle/>
                  <a:p>
                    <a:r>
                      <a:rPr lang="en-US" dirty="0" smtClean="0"/>
                      <a:t>4</a:t>
                    </a:r>
                    <a:endParaRPr lang="en-US" dirty="0"/>
                  </a:p>
                </c:rich>
              </c:tx>
              <c:showVal val="1"/>
            </c:dLbl>
            <c:txPr>
              <a:bodyPr/>
              <a:lstStyle/>
              <a:p>
                <a:pPr>
                  <a:defRPr sz="1200">
                    <a:latin typeface="Arial" pitchFamily="34" charset="0"/>
                    <a:cs typeface="Arial" pitchFamily="34" charset="0"/>
                  </a:defRPr>
                </a:pPr>
                <a:endParaRPr lang="en-US"/>
              </a:p>
            </c:txPr>
            <c:showVal val="1"/>
          </c:dLbls>
          <c:cat>
            <c:strRef>
              <c:f>'Financial Man'!$A$4:$A$7</c:f>
              <c:strCache>
                <c:ptCount val="4"/>
                <c:pt idx="0">
                  <c:v>Mitigation Actions</c:v>
                </c:pt>
                <c:pt idx="1">
                  <c:v>Implemented</c:v>
                </c:pt>
                <c:pt idx="2">
                  <c:v>Partially implemented</c:v>
                </c:pt>
                <c:pt idx="3">
                  <c:v>Not implemented</c:v>
                </c:pt>
              </c:strCache>
            </c:strRef>
          </c:cat>
          <c:val>
            <c:numRef>
              <c:f>'Financial Man'!$B$4:$B$7</c:f>
              <c:numCache>
                <c:formatCode>General</c:formatCode>
                <c:ptCount val="4"/>
                <c:pt idx="0">
                  <c:v>6</c:v>
                </c:pt>
                <c:pt idx="1">
                  <c:v>2</c:v>
                </c:pt>
                <c:pt idx="2">
                  <c:v>4</c:v>
                </c:pt>
                <c:pt idx="3">
                  <c:v>0</c:v>
                </c:pt>
              </c:numCache>
            </c:numRef>
          </c:val>
        </c:ser>
        <c:dLbls/>
        <c:shape val="box"/>
        <c:axId val="122264192"/>
        <c:axId val="122274176"/>
        <c:axId val="0"/>
      </c:bar3DChart>
      <c:catAx>
        <c:axId val="122264192"/>
        <c:scaling>
          <c:orientation val="minMax"/>
        </c:scaling>
        <c:axPos val="b"/>
        <c:tickLblPos val="nextTo"/>
        <c:crossAx val="122274176"/>
        <c:crosses val="autoZero"/>
        <c:auto val="1"/>
        <c:lblAlgn val="ctr"/>
        <c:lblOffset val="100"/>
      </c:catAx>
      <c:valAx>
        <c:axId val="122274176"/>
        <c:scaling>
          <c:orientation val="minMax"/>
        </c:scaling>
        <c:axPos val="l"/>
        <c:numFmt formatCode="General" sourceLinked="1"/>
        <c:tickLblPos val="nextTo"/>
        <c:crossAx val="122264192"/>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C000"/>
              </a:solidFill>
            </c:spPr>
          </c:dPt>
          <c:dLbls>
            <c:txPr>
              <a:bodyPr/>
              <a:lstStyle/>
              <a:p>
                <a:pPr>
                  <a:defRPr sz="1200">
                    <a:latin typeface="Arial" pitchFamily="34" charset="0"/>
                    <a:cs typeface="Arial" pitchFamily="34" charset="0"/>
                  </a:defRPr>
                </a:pPr>
                <a:endParaRPr lang="en-US"/>
              </a:p>
            </c:txPr>
            <c:showVal val="1"/>
          </c:dLbls>
          <c:cat>
            <c:strRef>
              <c:f>Sheet2!$A$4:$A$7</c:f>
              <c:strCache>
                <c:ptCount val="4"/>
                <c:pt idx="0">
                  <c:v>Mitigation Actions</c:v>
                </c:pt>
                <c:pt idx="1">
                  <c:v>Fully Implemented</c:v>
                </c:pt>
                <c:pt idx="2">
                  <c:v>Partially Implemented</c:v>
                </c:pt>
                <c:pt idx="3">
                  <c:v>Not Implemented</c:v>
                </c:pt>
              </c:strCache>
            </c:strRef>
          </c:cat>
          <c:val>
            <c:numRef>
              <c:f>Sheet2!$B$4:$B$7</c:f>
              <c:numCache>
                <c:formatCode>General</c:formatCode>
                <c:ptCount val="4"/>
                <c:pt idx="0">
                  <c:v>10</c:v>
                </c:pt>
                <c:pt idx="1">
                  <c:v>1</c:v>
                </c:pt>
                <c:pt idx="2">
                  <c:v>9</c:v>
                </c:pt>
                <c:pt idx="3">
                  <c:v>0</c:v>
                </c:pt>
              </c:numCache>
            </c:numRef>
          </c:val>
        </c:ser>
        <c:dLbls>
          <c:showVal val="1"/>
        </c:dLbls>
        <c:gapWidth val="75"/>
        <c:shape val="box"/>
        <c:axId val="122381440"/>
        <c:axId val="122382976"/>
        <c:axId val="0"/>
      </c:bar3DChart>
      <c:catAx>
        <c:axId val="122381440"/>
        <c:scaling>
          <c:orientation val="minMax"/>
        </c:scaling>
        <c:axPos val="b"/>
        <c:majorTickMark val="none"/>
        <c:tickLblPos val="nextTo"/>
        <c:crossAx val="122382976"/>
        <c:crosses val="autoZero"/>
        <c:auto val="1"/>
        <c:lblAlgn val="ctr"/>
        <c:lblOffset val="100"/>
      </c:catAx>
      <c:valAx>
        <c:axId val="122382976"/>
        <c:scaling>
          <c:orientation val="minMax"/>
        </c:scaling>
        <c:axPos val="l"/>
        <c:numFmt formatCode="General" sourceLinked="1"/>
        <c:majorTickMark val="none"/>
        <c:tickLblPos val="nextTo"/>
        <c:crossAx val="122381440"/>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C000"/>
              </a:solidFill>
            </c:spPr>
          </c:dPt>
          <c:dPt>
            <c:idx val="3"/>
            <c:spPr>
              <a:solidFill>
                <a:srgbClr val="FF0000"/>
              </a:solidFill>
            </c:spPr>
          </c:dPt>
          <c:dLbls>
            <c:txPr>
              <a:bodyPr/>
              <a:lstStyle/>
              <a:p>
                <a:pPr>
                  <a:defRPr sz="1200">
                    <a:latin typeface="Arial" pitchFamily="34" charset="0"/>
                    <a:cs typeface="Arial" pitchFamily="34" charset="0"/>
                  </a:defRPr>
                </a:pPr>
                <a:endParaRPr lang="en-US"/>
              </a:p>
            </c:txPr>
            <c:showVal val="1"/>
          </c:dLbls>
          <c:cat>
            <c:strRef>
              <c:f>Sheet3!$A$5:$A$8</c:f>
              <c:strCache>
                <c:ptCount val="4"/>
                <c:pt idx="0">
                  <c:v>Mitigation Actions</c:v>
                </c:pt>
                <c:pt idx="1">
                  <c:v>Fully Implemented</c:v>
                </c:pt>
                <c:pt idx="2">
                  <c:v>Partially Implemented</c:v>
                </c:pt>
                <c:pt idx="3">
                  <c:v>Not Implemented</c:v>
                </c:pt>
              </c:strCache>
            </c:strRef>
          </c:cat>
          <c:val>
            <c:numRef>
              <c:f>Sheet3!$B$5:$B$8</c:f>
              <c:numCache>
                <c:formatCode>General</c:formatCode>
                <c:ptCount val="4"/>
                <c:pt idx="0">
                  <c:v>5</c:v>
                </c:pt>
                <c:pt idx="1">
                  <c:v>3</c:v>
                </c:pt>
                <c:pt idx="2">
                  <c:v>2</c:v>
                </c:pt>
                <c:pt idx="3">
                  <c:v>0</c:v>
                </c:pt>
              </c:numCache>
            </c:numRef>
          </c:val>
        </c:ser>
        <c:dLbls>
          <c:showVal val="1"/>
        </c:dLbls>
        <c:gapWidth val="75"/>
        <c:shape val="box"/>
        <c:axId val="122277248"/>
        <c:axId val="122737792"/>
        <c:axId val="0"/>
      </c:bar3DChart>
      <c:catAx>
        <c:axId val="122277248"/>
        <c:scaling>
          <c:orientation val="minMax"/>
        </c:scaling>
        <c:axPos val="b"/>
        <c:majorTickMark val="none"/>
        <c:tickLblPos val="nextTo"/>
        <c:crossAx val="122737792"/>
        <c:crosses val="autoZero"/>
        <c:auto val="1"/>
        <c:lblAlgn val="ctr"/>
        <c:lblOffset val="100"/>
      </c:catAx>
      <c:valAx>
        <c:axId val="122737792"/>
        <c:scaling>
          <c:orientation val="minMax"/>
        </c:scaling>
        <c:axPos val="l"/>
        <c:numFmt formatCode="General" sourceLinked="1"/>
        <c:majorTickMark val="none"/>
        <c:tickLblPos val="nextTo"/>
        <c:crossAx val="122277248"/>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B4FD8950-777C-4CC7-ABA0-9C41C272F7FD}" type="datetimeFigureOut">
              <a:rPr lang="en-ZA" smtClean="0"/>
              <a:pPr/>
              <a:t>2018/02/14</a:t>
            </a:fld>
            <a:endParaRPr lang="en-ZA"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6" y="9428584"/>
            <a:ext cx="2945659" cy="496332"/>
          </a:xfrm>
          <a:prstGeom prst="rect">
            <a:avLst/>
          </a:prstGeom>
        </p:spPr>
        <p:txBody>
          <a:bodyPr vert="horz" lIns="91440" tIns="45720" rIns="91440" bIns="45720" rtlCol="0" anchor="b"/>
          <a:lstStyle>
            <a:lvl1pPr algn="r">
              <a:defRPr sz="1200"/>
            </a:lvl1pPr>
          </a:lstStyle>
          <a:p>
            <a:fld id="{48BB6BC4-7CBE-42E2-9D8C-21CE0060AE2A}" type="slidenum">
              <a:rPr lang="en-ZA" smtClean="0"/>
              <a:pPr/>
              <a:t>‹#›</a:t>
            </a:fld>
            <a:endParaRPr lang="en-ZA" dirty="0"/>
          </a:p>
        </p:txBody>
      </p:sp>
    </p:spTree>
    <p:extLst>
      <p:ext uri="{BB962C8B-B14F-4D97-AF65-F5344CB8AC3E}">
        <p14:creationId xmlns:p14="http://schemas.microsoft.com/office/powerpoint/2010/main" xmlns="" val="42276552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AC0ABB5E-F8F4-4E27-A71F-B8576576C6CB}" type="datetimeFigureOut">
              <a:rPr lang="en-ZA" smtClean="0"/>
              <a:pPr/>
              <a:t>2018/02/14</a:t>
            </a:fld>
            <a:endParaRPr lang="en-ZA" dirty="0"/>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9"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BF0E69AA-12CB-4446-987B-AC41870218E1}" type="slidenum">
              <a:rPr lang="en-ZA" smtClean="0"/>
              <a:pPr/>
              <a:t>‹#›</a:t>
            </a:fld>
            <a:endParaRPr lang="en-ZA" dirty="0"/>
          </a:p>
        </p:txBody>
      </p:sp>
    </p:spTree>
    <p:extLst>
      <p:ext uri="{BB962C8B-B14F-4D97-AF65-F5344CB8AC3E}">
        <p14:creationId xmlns:p14="http://schemas.microsoft.com/office/powerpoint/2010/main" xmlns="" val="26755280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36</a:t>
            </a:fld>
            <a:endParaRPr lang="en-ZA" dirty="0"/>
          </a:p>
        </p:txBody>
      </p:sp>
    </p:spTree>
    <p:extLst>
      <p:ext uri="{BB962C8B-B14F-4D97-AF65-F5344CB8AC3E}">
        <p14:creationId xmlns:p14="http://schemas.microsoft.com/office/powerpoint/2010/main" xmlns="" val="186942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3185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0502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8639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8"/>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42A9AA3-A1FB-4E77-A9A8-C8A824A1ACEF}"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1725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636895D-B022-425C-9230-E40F959B4488}"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4764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73"/>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2B61E-16EB-469B-9EC5-B689E6E3CDE8}"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1012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0FA7391-DE26-41BA-8DFD-BD6B273509E4}"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4944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681DC00-8450-4DF4-A7B0-8F8C6737D02F}" type="datetime1">
              <a:rPr lang="en-ZA" smtClean="0">
                <a:solidFill>
                  <a:prstClr val="black">
                    <a:tint val="75000"/>
                  </a:prstClr>
                </a:solidFill>
              </a:rPr>
              <a:pPr/>
              <a:t>2018/02/14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1723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99F314E-4FB6-4CAB-B425-DF30DD96298A}" type="datetime1">
              <a:rPr lang="en-ZA" smtClean="0">
                <a:solidFill>
                  <a:prstClr val="black">
                    <a:tint val="75000"/>
                  </a:prstClr>
                </a:solidFill>
              </a:rPr>
              <a:pPr/>
              <a:t>2018/02/14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231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902D-E981-456A-90C7-4AC268AC5AC1}" type="datetime1">
              <a:rPr lang="en-ZA" smtClean="0">
                <a:solidFill>
                  <a:prstClr val="black">
                    <a:tint val="75000"/>
                  </a:prstClr>
                </a:solidFill>
              </a:rPr>
              <a:pPr/>
              <a:t>2018/02/14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4363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19168-334F-4672-8F8C-07DC827CC963}"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1441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15662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93C09-FA65-44DA-8021-7BA6A86D9AB4}"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91377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69C463-0D98-42ED-A42F-9B4665F49BD7}"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17645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420A58-02F1-40BA-BE90-B35F26B6A6F4}"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1164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F5E6B8B-7A4E-48FD-8FE5-FD2039257D77}"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8383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618EB7-EFC7-4076-B959-269F3E235C64}"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63883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1FE6A-7008-41D6-BD04-E3E62A5DA715}"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412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2D5FD86-4AA0-4B19-9A92-A23097A23EF8}"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42546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9F14AC7-8624-4E7A-ADDD-6CD64246EE18}" type="datetime1">
              <a:rPr lang="en-ZA" smtClean="0">
                <a:solidFill>
                  <a:prstClr val="black">
                    <a:tint val="75000"/>
                  </a:prstClr>
                </a:solidFill>
              </a:rPr>
              <a:pPr/>
              <a:t>2018/02/14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64570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35A0965-056B-4044-B0C3-B02358EF9E47}" type="datetime1">
              <a:rPr lang="en-ZA" smtClean="0">
                <a:solidFill>
                  <a:prstClr val="black">
                    <a:tint val="75000"/>
                  </a:prstClr>
                </a:solidFill>
              </a:rPr>
              <a:pPr/>
              <a:t>2018/02/14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57084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A0812-5142-4AE1-A646-A43332012E7D}" type="datetime1">
              <a:rPr lang="en-ZA" smtClean="0">
                <a:solidFill>
                  <a:prstClr val="black">
                    <a:tint val="75000"/>
                  </a:prstClr>
                </a:solidFill>
              </a:rPr>
              <a:pPr/>
              <a:t>2018/02/14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8043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0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730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4FD5C-8419-4D76-8779-03553E13FBDB}"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43493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68324-EB5C-440B-8A2C-FC33E0E224D0}"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76632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34523C4-8274-4BE7-B972-7130572BF7C5}"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80217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ACD0A9E-74A2-4771-94EA-5E194F487EAB}"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14319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499851B-842C-4CC3-9B60-505C2961BAE4}"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84172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F3506CA-1AF6-4674-BE85-513AC037F31B}"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35020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7BF17-0FF1-4A29-B6BC-1BBBEA01DA41}"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10906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BC08DDC-48CC-465E-BBF0-FC53A088A2D4}"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38823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4B8CFAB-938C-489F-92F6-A54059529CB8}" type="datetime1">
              <a:rPr lang="en-ZA" smtClean="0">
                <a:solidFill>
                  <a:prstClr val="black">
                    <a:tint val="75000"/>
                  </a:prstClr>
                </a:solidFill>
              </a:rPr>
              <a:pPr/>
              <a:t>2018/02/14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72555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030633B-25B2-4818-B412-3BC3F30C511D}" type="datetime1">
              <a:rPr lang="en-ZA" smtClean="0">
                <a:solidFill>
                  <a:prstClr val="black">
                    <a:tint val="75000"/>
                  </a:prstClr>
                </a:solidFill>
              </a:rPr>
              <a:pPr/>
              <a:t>2018/02/14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8719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2270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9D7C5-F1DC-459D-A55C-FA9FE97D6D8A}" type="datetime1">
              <a:rPr lang="en-ZA" smtClean="0">
                <a:solidFill>
                  <a:prstClr val="black">
                    <a:tint val="75000"/>
                  </a:prstClr>
                </a:solidFill>
              </a:rPr>
              <a:pPr/>
              <a:t>2018/02/14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64737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D4691-5C23-4384-9B69-B99635BD6517}"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98438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06B3F-526E-4AF1-92E0-3B536826731E}"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867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E736689-9E76-418C-BC70-0866F79017F4}"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18844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E7C6B9-EEEB-49DE-8C9D-C2225E08812E}"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3358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2018/02/14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814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2018/02/14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466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2018/02/14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5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5347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2018/02/14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8424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4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4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4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97948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4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31E24-88C5-40AE-BE9F-FE308A47FEF4}"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4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4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6656978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41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1322-C27C-412A-A041-FEFDD5B7D343}" type="datetime1">
              <a:rPr lang="en-ZA" smtClean="0">
                <a:solidFill>
                  <a:prstClr val="black">
                    <a:tint val="75000"/>
                  </a:prstClr>
                </a:solidFill>
              </a:rPr>
              <a:pPr/>
              <a:t>2018/02/14</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41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41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947846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C35F8-85B6-48AD-B8B1-E979000BA062}"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6907440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0.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7.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9.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7.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hemeOverride" Target="../theme/themeOverride40.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4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16463" y="1052735"/>
            <a:ext cx="9595066" cy="4047151"/>
          </a:xfrm>
        </p:spPr>
        <p:txBody>
          <a:bodyPr>
            <a:normAutofit/>
          </a:bodyPr>
          <a:lstStyle/>
          <a:p>
            <a:pPr lvl="0">
              <a:defRPr/>
            </a:pPr>
            <a:endParaRPr lang="en-US" sz="2800" b="1" dirty="0" smtClean="0">
              <a:solidFill>
                <a:schemeClr val="tx1"/>
              </a:solidFill>
              <a:latin typeface="Arial" pitchFamily="34" charset="0"/>
              <a:cs typeface="Arial" pitchFamily="34" charset="0"/>
            </a:endParaRPr>
          </a:p>
          <a:p>
            <a:pPr lvl="0">
              <a:defRPr/>
            </a:pPr>
            <a:endParaRPr lang="en-US" sz="2800" b="1" dirty="0">
              <a:solidFill>
                <a:schemeClr val="tx1"/>
              </a:solidFill>
              <a:latin typeface="Arial" pitchFamily="34" charset="0"/>
              <a:cs typeface="Arial" pitchFamily="34" charset="0"/>
            </a:endParaRPr>
          </a:p>
          <a:p>
            <a:pPr lvl="0">
              <a:defRPr/>
            </a:pPr>
            <a:r>
              <a:rPr lang="en-GB" sz="2800" b="1" dirty="0" smtClean="0">
                <a:solidFill>
                  <a:schemeClr val="tx1"/>
                </a:solidFill>
                <a:latin typeface="Arial" pitchFamily="34" charset="0"/>
                <a:cs typeface="Arial" pitchFamily="34" charset="0"/>
              </a:rPr>
              <a:t>2</a:t>
            </a:r>
            <a:r>
              <a:rPr lang="en-GB" sz="2800" b="1" baseline="30000" dirty="0" smtClean="0">
                <a:solidFill>
                  <a:schemeClr val="tx1"/>
                </a:solidFill>
                <a:latin typeface="Arial" pitchFamily="34" charset="0"/>
                <a:cs typeface="Arial" pitchFamily="34" charset="0"/>
              </a:rPr>
              <a:t>nd</a:t>
            </a:r>
            <a:r>
              <a:rPr lang="en-GB" sz="2800" b="1" dirty="0" smtClean="0">
                <a:solidFill>
                  <a:schemeClr val="tx1"/>
                </a:solidFill>
                <a:latin typeface="Arial" pitchFamily="34" charset="0"/>
                <a:cs typeface="Arial" pitchFamily="34" charset="0"/>
              </a:rPr>
              <a:t> quarter Risk Mitigation Progress Report</a:t>
            </a:r>
            <a:r>
              <a:rPr lang="en-GB" sz="2800" b="1" dirty="0">
                <a:solidFill>
                  <a:schemeClr val="bg1"/>
                </a:solidFill>
                <a:latin typeface="Arial" pitchFamily="34" charset="0"/>
                <a:cs typeface="Arial" pitchFamily="34" charset="0"/>
              </a:rPr>
              <a:t/>
            </a:r>
            <a:br>
              <a:rPr lang="en-GB" sz="2800" b="1" dirty="0">
                <a:solidFill>
                  <a:schemeClr val="bg1"/>
                </a:solidFill>
                <a:latin typeface="Arial" pitchFamily="34" charset="0"/>
                <a:cs typeface="Arial" pitchFamily="34" charset="0"/>
              </a:rPr>
            </a:br>
            <a:endParaRPr lang="en-GB" sz="2800" b="1" dirty="0">
              <a:solidFill>
                <a:schemeClr val="bg1"/>
              </a:solidFill>
              <a:latin typeface="Arial" pitchFamily="34" charset="0"/>
              <a:cs typeface="Arial" pitchFamily="34" charset="0"/>
            </a:endParaRPr>
          </a:p>
          <a:p>
            <a:pPr marL="457200" indent="-457200" algn="l">
              <a:buFont typeface="Arial" pitchFamily="34" charset="0"/>
              <a:buChar char="•"/>
            </a:pPr>
            <a:endParaRPr lang="en-ZA" sz="2800" b="1" dirty="0" smtClean="0">
              <a:solidFill>
                <a:srgbClr val="004C00"/>
              </a:solidFill>
              <a:latin typeface="Arial" pitchFamily="34" charset="0"/>
              <a:cs typeface="Arial" pitchFamily="34" charset="0"/>
            </a:endParaRPr>
          </a:p>
        </p:txBody>
      </p:sp>
      <p:sp>
        <p:nvSpPr>
          <p:cNvPr id="4" name="Rectangle 3"/>
          <p:cNvSpPr/>
          <p:nvPr/>
        </p:nvSpPr>
        <p:spPr>
          <a:xfrm>
            <a:off x="759926" y="4453556"/>
            <a:ext cx="3432381" cy="646331"/>
          </a:xfrm>
          <a:prstGeom prst="rect">
            <a:avLst/>
          </a:prstGeom>
        </p:spPr>
        <p:txBody>
          <a:bodyPr wrap="square">
            <a:spAutoFit/>
          </a:bodyPr>
          <a:lstStyle/>
          <a:p>
            <a:pPr algn="ctr"/>
            <a:r>
              <a:rPr lang="en-US" b="1" dirty="0" smtClean="0">
                <a:solidFill>
                  <a:prstClr val="black">
                    <a:lumMod val="95000"/>
                    <a:lumOff val="5000"/>
                  </a:prstClr>
                </a:solidFill>
              </a:rPr>
              <a:t>Date: </a:t>
            </a:r>
            <a:r>
              <a:rPr lang="en-US" b="1" dirty="0" smtClean="0"/>
              <a:t>13 February 2018</a:t>
            </a:r>
          </a:p>
          <a:p>
            <a:pPr algn="ctr"/>
            <a:r>
              <a:rPr lang="en-US" b="1" dirty="0" smtClean="0">
                <a:solidFill>
                  <a:prstClr val="white"/>
                </a:solidFill>
              </a:rPr>
              <a:t>e: 13 October 2015</a:t>
            </a:r>
            <a:endParaRPr lang="en-US" b="1" dirty="0">
              <a:solidFill>
                <a:prstClr val="white"/>
              </a:solidFill>
            </a:endParaRPr>
          </a:p>
        </p:txBody>
      </p:sp>
    </p:spTree>
    <p:extLst>
      <p:ext uri="{BB962C8B-B14F-4D97-AF65-F5344CB8AC3E}">
        <p14:creationId xmlns:p14="http://schemas.microsoft.com/office/powerpoint/2010/main" xmlns="" val="3185219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10</a:t>
            </a:fld>
            <a:endParaRPr lang="en-ZA" dirty="0">
              <a:solidFill>
                <a:prstClr val="black">
                  <a:tint val="75000"/>
                </a:prstClr>
              </a:solidFill>
            </a:endParaRPr>
          </a:p>
        </p:txBody>
      </p:sp>
      <p:sp>
        <p:nvSpPr>
          <p:cNvPr id="6" name="Rectangle 5"/>
          <p:cNvSpPr/>
          <p:nvPr/>
        </p:nvSpPr>
        <p:spPr>
          <a:xfrm>
            <a:off x="486889" y="986450"/>
            <a:ext cx="9108374" cy="2503249"/>
          </a:xfrm>
          <a:prstGeom prst="rect">
            <a:avLst/>
          </a:prstGeom>
        </p:spPr>
        <p:txBody>
          <a:bodyPr wrap="square">
            <a:spAutoFit/>
          </a:bodyPr>
          <a:lstStyle/>
          <a:p>
            <a:pPr>
              <a:lnSpc>
                <a:spcPct val="115000"/>
              </a:lnSpc>
              <a:spcAft>
                <a:spcPts val="1000"/>
              </a:spcAft>
            </a:pPr>
            <a:r>
              <a:rPr lang="en-ZA" sz="2000" dirty="0" smtClean="0">
                <a:solidFill>
                  <a:prstClr val="black"/>
                </a:solidFill>
                <a:ea typeface="Calibri"/>
                <a:cs typeface="Times New Roman"/>
              </a:rPr>
              <a:t>Corporate </a:t>
            </a:r>
            <a:r>
              <a:rPr lang="en-ZA" sz="2000" dirty="0">
                <a:solidFill>
                  <a:prstClr val="black"/>
                </a:solidFill>
                <a:ea typeface="Calibri"/>
                <a:cs typeface="Times New Roman"/>
              </a:rPr>
              <a:t>Management has </a:t>
            </a:r>
            <a:r>
              <a:rPr lang="en-ZA" sz="2000" dirty="0" smtClean="0">
                <a:solidFill>
                  <a:prstClr val="black"/>
                </a:solidFill>
                <a:ea typeface="Calibri"/>
                <a:cs typeface="Times New Roman"/>
              </a:rPr>
              <a:t>10  </a:t>
            </a:r>
            <a:r>
              <a:rPr lang="en-ZA" sz="2000" dirty="0">
                <a:solidFill>
                  <a:prstClr val="black"/>
                </a:solidFill>
                <a:ea typeface="Calibri"/>
                <a:cs typeface="Times New Roman"/>
              </a:rPr>
              <a:t>operational risks with </a:t>
            </a:r>
            <a:r>
              <a:rPr lang="en-ZA" sz="2000" dirty="0" smtClean="0">
                <a:solidFill>
                  <a:prstClr val="black"/>
                </a:solidFill>
                <a:ea typeface="Calibri"/>
                <a:cs typeface="Times New Roman"/>
              </a:rPr>
              <a:t>26 </a:t>
            </a:r>
            <a:r>
              <a:rPr lang="en-ZA" sz="2000" dirty="0">
                <a:solidFill>
                  <a:prstClr val="black"/>
                </a:solidFill>
                <a:ea typeface="Calibri"/>
                <a:cs typeface="Times New Roman"/>
              </a:rPr>
              <a:t>mitigation actions. Out of the </a:t>
            </a:r>
            <a:r>
              <a:rPr lang="en-ZA" sz="2000" dirty="0" smtClean="0">
                <a:solidFill>
                  <a:prstClr val="black"/>
                </a:solidFill>
                <a:ea typeface="Calibri"/>
                <a:cs typeface="Times New Roman"/>
              </a:rPr>
              <a:t>26 </a:t>
            </a:r>
            <a:r>
              <a:rPr lang="en-ZA" sz="2000" dirty="0">
                <a:solidFill>
                  <a:prstClr val="black"/>
                </a:solidFill>
                <a:ea typeface="Calibri"/>
                <a:cs typeface="Times New Roman"/>
              </a:rPr>
              <a:t>mitigation actions, </a:t>
            </a:r>
            <a:r>
              <a:rPr lang="en-ZA" sz="2000" dirty="0" smtClean="0">
                <a:solidFill>
                  <a:prstClr val="black"/>
                </a:solidFill>
                <a:ea typeface="Calibri"/>
                <a:cs typeface="Times New Roman"/>
              </a:rPr>
              <a:t>10 fully </a:t>
            </a:r>
            <a:r>
              <a:rPr lang="en-ZA" sz="2000" dirty="0">
                <a:solidFill>
                  <a:prstClr val="black"/>
                </a:solidFill>
                <a:ea typeface="Calibri"/>
                <a:cs typeface="Times New Roman"/>
              </a:rPr>
              <a:t>implemented,  </a:t>
            </a:r>
            <a:r>
              <a:rPr lang="en-ZA" sz="2000" dirty="0" smtClean="0">
                <a:solidFill>
                  <a:prstClr val="black"/>
                </a:solidFill>
                <a:ea typeface="Calibri"/>
                <a:cs typeface="Times New Roman"/>
              </a:rPr>
              <a:t>16 partially </a:t>
            </a:r>
            <a:r>
              <a:rPr lang="en-ZA" sz="2000" dirty="0">
                <a:solidFill>
                  <a:prstClr val="black"/>
                </a:solidFill>
                <a:ea typeface="Calibri"/>
                <a:cs typeface="Times New Roman"/>
              </a:rPr>
              <a:t>implemented and 0</a:t>
            </a:r>
            <a:r>
              <a:rPr lang="en-ZA" sz="2000" dirty="0" smtClean="0">
                <a:solidFill>
                  <a:prstClr val="black"/>
                </a:solidFill>
                <a:ea typeface="Calibri"/>
                <a:cs typeface="Times New Roman"/>
              </a:rPr>
              <a:t> not implemented.  </a:t>
            </a:r>
            <a:r>
              <a:rPr lang="en-ZA" sz="2000" dirty="0">
                <a:solidFill>
                  <a:prstClr val="black"/>
                </a:solidFill>
                <a:ea typeface="Calibri"/>
                <a:cs typeface="Times New Roman"/>
              </a:rPr>
              <a:t>Below is a graphical presentation for Corporate Management </a:t>
            </a:r>
            <a:r>
              <a:rPr lang="en-ZA" sz="2000" dirty="0" smtClean="0">
                <a:solidFill>
                  <a:prstClr val="black"/>
                </a:solidFill>
                <a:ea typeface="Calibri"/>
                <a:cs typeface="Times New Roman"/>
              </a:rPr>
              <a:t>2</a:t>
            </a:r>
            <a:r>
              <a:rPr lang="en-ZA" sz="2000" baseline="30000" dirty="0" smtClean="0">
                <a:solidFill>
                  <a:prstClr val="black"/>
                </a:solidFill>
                <a:ea typeface="Calibri"/>
                <a:cs typeface="Times New Roman"/>
              </a:rPr>
              <a:t>nd</a:t>
            </a:r>
            <a:r>
              <a:rPr lang="en-ZA" sz="2000" dirty="0" smtClean="0">
                <a:solidFill>
                  <a:prstClr val="black"/>
                </a:solidFill>
                <a:ea typeface="Calibri"/>
                <a:cs typeface="Times New Roman"/>
              </a:rPr>
              <a:t>  </a:t>
            </a:r>
            <a:r>
              <a:rPr lang="en-ZA" sz="2000" dirty="0">
                <a:solidFill>
                  <a:prstClr val="black"/>
                </a:solidFill>
                <a:ea typeface="Calibri"/>
                <a:cs typeface="Times New Roman"/>
              </a:rPr>
              <a:t>quarter progress</a:t>
            </a:r>
            <a:r>
              <a:rPr lang="en-ZA" sz="2000" dirty="0" smtClean="0">
                <a:solidFill>
                  <a:prstClr val="black"/>
                </a:solidFill>
                <a:ea typeface="Calibri"/>
                <a:cs typeface="Times New Roman"/>
              </a:rPr>
              <a:t>.</a:t>
            </a:r>
          </a:p>
          <a:p>
            <a:pPr>
              <a:lnSpc>
                <a:spcPct val="115000"/>
              </a:lnSpc>
              <a:spcAft>
                <a:spcPts val="1000"/>
              </a:spcAft>
            </a:pPr>
            <a:endParaRPr lang="en-ZA" sz="2000" dirty="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7" name="Chart 6"/>
          <p:cNvGraphicFramePr>
            <a:graphicFrameLocks/>
          </p:cNvGraphicFramePr>
          <p:nvPr>
            <p:extLst>
              <p:ext uri="{D42A27DB-BD31-4B8C-83A1-F6EECF244321}">
                <p14:modId xmlns:p14="http://schemas.microsoft.com/office/powerpoint/2010/main" xmlns="" val="2135542197"/>
              </p:ext>
            </p:extLst>
          </p:nvPr>
        </p:nvGraphicFramePr>
        <p:xfrm>
          <a:off x="648586" y="2551814"/>
          <a:ext cx="7985052" cy="34343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04256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11</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31295267"/>
              </p:ext>
            </p:extLst>
          </p:nvPr>
        </p:nvGraphicFramePr>
        <p:xfrm>
          <a:off x="317241" y="1253985"/>
          <a:ext cx="8938726" cy="5605793"/>
        </p:xfrm>
        <a:graphic>
          <a:graphicData uri="http://schemas.openxmlformats.org/drawingml/2006/table">
            <a:tbl>
              <a:tblPr firstRow="1" firstCol="1" bandRow="1"/>
              <a:tblGrid>
                <a:gridCol w="1031736"/>
                <a:gridCol w="1829230"/>
                <a:gridCol w="1836382"/>
                <a:gridCol w="1545699"/>
                <a:gridCol w="1449371"/>
                <a:gridCol w="1246308"/>
              </a:tblGrid>
              <a:tr h="35131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9535">
                <a:tc gridSpan="6">
                  <a:txBody>
                    <a:bodyPr/>
                    <a:lstStyle/>
                    <a:p>
                      <a:pPr>
                        <a:lnSpc>
                          <a:spcPct val="115000"/>
                        </a:lnSpc>
                        <a:spcAft>
                          <a:spcPts val="0"/>
                        </a:spcAft>
                      </a:pPr>
                      <a:r>
                        <a:rPr lang="en-ZA" sz="1100" b="1" dirty="0">
                          <a:effectLst/>
                          <a:latin typeface="Arial" pitchFamily="34" charset="0"/>
                          <a:ea typeface="Calibri"/>
                          <a:cs typeface="Arial" pitchFamily="34" charset="0"/>
                        </a:rPr>
                        <a:t>Sub-Programme: </a:t>
                      </a:r>
                      <a:r>
                        <a:rPr lang="en-ZA" sz="1100" b="1" dirty="0" smtClean="0">
                          <a:effectLst/>
                          <a:latin typeface="Arial" pitchFamily="34" charset="0"/>
                          <a:ea typeface="Calibri"/>
                          <a:cs typeface="Arial" pitchFamily="34" charset="0"/>
                        </a:rPr>
                        <a:t>Auxiliary Services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243765">
                <a:tc>
                  <a:txBody>
                    <a:bodyPr/>
                    <a:lstStyle/>
                    <a:p>
                      <a:pPr>
                        <a:lnSpc>
                          <a:spcPct val="115000"/>
                        </a:lnSpc>
                        <a:spcAft>
                          <a:spcPts val="0"/>
                        </a:spcAft>
                      </a:pPr>
                      <a:r>
                        <a:rPr lang="en-ZA" sz="1100" kern="1200" dirty="0">
                          <a:solidFill>
                            <a:srgbClr val="000000"/>
                          </a:solidFill>
                          <a:effectLst/>
                          <a:latin typeface="Arial" pitchFamily="34" charset="0"/>
                          <a:ea typeface="Calibri"/>
                          <a:cs typeface="Arial" pitchFamily="34" charset="0"/>
                        </a:rPr>
                        <a:t>Inadequate health and safety for staff</a:t>
                      </a:r>
                      <a:endParaRPr lang="en-ZA" sz="1100" dirty="0">
                        <a:effectLst/>
                        <a:latin typeface="Arial" pitchFamily="34" charset="0"/>
                        <a:ea typeface="Times New Roman"/>
                        <a:cs typeface="Arial" pitchFamily="34" charset="0"/>
                      </a:endParaRPr>
                    </a:p>
                    <a:p>
                      <a:pPr marL="64135" indent="-64135">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Lack of training for OHS members</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Lack of resources within the department for example space for a Rest room.</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Minimal participation of some senior managers and junior staff on OHS issues</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Lack of an approved smoking policy and designated smoking room.</a:t>
                      </a:r>
                      <a:endParaRPr lang="en-ZA" sz="1100" dirty="0">
                        <a:effectLst/>
                        <a:latin typeface="Arial" pitchFamily="34" charset="0"/>
                        <a:ea typeface="Calibri"/>
                        <a:cs typeface="Arial" pitchFamily="34" charset="0"/>
                      </a:endParaRPr>
                    </a:p>
                    <a:p>
                      <a:pPr marL="447040">
                        <a:lnSpc>
                          <a:spcPct val="115000"/>
                        </a:lnSpc>
                        <a:spcAft>
                          <a:spcPts val="140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p>
                      <a:pPr marL="109855" indent="-91440">
                        <a:spcAft>
                          <a:spcPts val="0"/>
                        </a:spcAft>
                      </a:pPr>
                      <a:r>
                        <a:rPr lang="en-ZA" sz="1100" dirty="0">
                          <a:effectLst/>
                          <a:latin typeface="Arial" pitchFamily="34" charset="0"/>
                          <a:ea typeface="Times New Roman"/>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Improving OHS water bottles have installed for every floor</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Rest room is available at the ground floor.</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Fridge and water boiler installed for all the kitchens in the department</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OHS Awareness meetings and campaigns are conducted using management meetings etc.</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OHS Communications circular being issued through intranet.</a:t>
                      </a:r>
                      <a:endParaRPr lang="en-ZA" sz="1100" dirty="0">
                        <a:effectLst/>
                        <a:latin typeface="Arial" pitchFamily="34" charset="0"/>
                        <a:ea typeface="Calibri"/>
                        <a:cs typeface="Arial" pitchFamily="34" charset="0"/>
                      </a:endParaRPr>
                    </a:p>
                    <a:p>
                      <a:pPr marL="342900" lvl="0" indent="-342900">
                        <a:lnSpc>
                          <a:spcPct val="115000"/>
                        </a:lnSpc>
                        <a:spcAft>
                          <a:spcPts val="0"/>
                        </a:spcAft>
                        <a:buFont typeface="Symbol"/>
                        <a:buChar char=""/>
                        <a:tabLst>
                          <a:tab pos="-247650" algn="l"/>
                          <a:tab pos="588645" algn="l"/>
                        </a:tabLst>
                      </a:pPr>
                      <a:r>
                        <a:rPr lang="en-ZA" sz="1100" kern="1200" dirty="0">
                          <a:solidFill>
                            <a:srgbClr val="000000"/>
                          </a:solidFill>
                          <a:effectLst/>
                          <a:latin typeface="Arial" pitchFamily="34" charset="0"/>
                          <a:ea typeface="Calibri"/>
                          <a:cs typeface="Arial" pitchFamily="34" charset="0"/>
                        </a:rPr>
                        <a:t>Designated smoking room is in place</a:t>
                      </a:r>
                      <a:endParaRPr lang="en-ZA" sz="1100" dirty="0">
                        <a:effectLst/>
                        <a:latin typeface="Arial" pitchFamily="34" charset="0"/>
                        <a:ea typeface="Calibri"/>
                        <a:cs typeface="Arial" pitchFamily="34" charset="0"/>
                      </a:endParaRPr>
                    </a:p>
                    <a:p>
                      <a:pPr marL="109855" indent="-91440">
                        <a:lnSpc>
                          <a:spcPct val="115000"/>
                        </a:lnSpc>
                        <a:spcAft>
                          <a:spcPts val="1300"/>
                        </a:spcAft>
                      </a:pPr>
                      <a:r>
                        <a:rPr lang="en-ZA" sz="1100" kern="12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0"/>
                        </a:spcAft>
                        <a:buFont typeface="Symbol"/>
                        <a:buChar char=""/>
                        <a:tabLst>
                          <a:tab pos="228600" algn="l"/>
                        </a:tabLst>
                      </a:pPr>
                      <a:r>
                        <a:rPr lang="en-ZA" sz="1100" kern="1200" dirty="0">
                          <a:solidFill>
                            <a:srgbClr val="000000"/>
                          </a:solidFill>
                          <a:effectLst/>
                          <a:latin typeface="Arial" pitchFamily="34" charset="0"/>
                          <a:ea typeface="Calibri"/>
                          <a:cs typeface="Arial" pitchFamily="34" charset="0"/>
                        </a:rPr>
                        <a:t>Improve OHS compliance in the Department including training OHS representatives and conducting evacuation drill.</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Tx/>
                        <a:buNone/>
                        <a:tabLst>
                          <a:tab pos="228600" algn="l"/>
                        </a:tabLst>
                      </a:pPr>
                      <a:r>
                        <a:rPr lang="en-ZA" sz="1100" dirty="0">
                          <a:effectLst/>
                          <a:latin typeface="Arial" pitchFamily="34" charset="0"/>
                          <a:ea typeface="Calibri"/>
                          <a:cs typeface="Arial" pitchFamily="34" charset="0"/>
                        </a:rPr>
                        <a:t>All OHS Representatives are trained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1100" kern="1200" dirty="0">
                          <a:solidFill>
                            <a:srgbClr val="000000"/>
                          </a:solidFill>
                          <a:effectLst/>
                          <a:latin typeface="Arial" pitchFamily="34" charset="0"/>
                          <a:ea typeface="Calibri"/>
                          <a:cs typeface="Arial" pitchFamily="34" charset="0"/>
                        </a:rPr>
                        <a:t>Evacuation drill will be conducted in quarter 3.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20127715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12</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04716243"/>
              </p:ext>
            </p:extLst>
          </p:nvPr>
        </p:nvGraphicFramePr>
        <p:xfrm>
          <a:off x="329941" y="949185"/>
          <a:ext cx="8938726" cy="6047486"/>
        </p:xfrm>
        <a:graphic>
          <a:graphicData uri="http://schemas.openxmlformats.org/drawingml/2006/table">
            <a:tbl>
              <a:tblPr firstRow="1" firstCol="1" bandRow="1"/>
              <a:tblGrid>
                <a:gridCol w="1031736"/>
                <a:gridCol w="1829230"/>
                <a:gridCol w="1836382"/>
                <a:gridCol w="1736247"/>
                <a:gridCol w="1258823"/>
                <a:gridCol w="1246308"/>
              </a:tblGrid>
              <a:tr h="720465">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119">
                <a:tc gridSpan="6">
                  <a:txBody>
                    <a:bodyPr/>
                    <a:lstStyle/>
                    <a:p>
                      <a:pPr>
                        <a:lnSpc>
                          <a:spcPct val="115000"/>
                        </a:lnSpc>
                        <a:spcAft>
                          <a:spcPts val="0"/>
                        </a:spcAft>
                      </a:pPr>
                      <a:r>
                        <a:rPr lang="en-ZA" sz="1100" b="1" dirty="0">
                          <a:effectLst/>
                          <a:latin typeface="Arial" pitchFamily="34" charset="0"/>
                          <a:ea typeface="Calibri"/>
                          <a:cs typeface="Arial" pitchFamily="34" charset="0"/>
                        </a:rPr>
                        <a:t>Sub-Programme: </a:t>
                      </a:r>
                      <a:r>
                        <a:rPr lang="en-ZA" sz="1100" b="1" dirty="0" smtClean="0">
                          <a:effectLst/>
                          <a:latin typeface="Arial" pitchFamily="34" charset="0"/>
                          <a:ea typeface="Calibri"/>
                          <a:cs typeface="Arial" pitchFamily="34" charset="0"/>
                        </a:rPr>
                        <a:t>Auxiliary  Services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855375">
                <a:tc>
                  <a:txBody>
                    <a:bodyPr/>
                    <a:lstStyle/>
                    <a:p>
                      <a:pPr>
                        <a:lnSpc>
                          <a:spcPct val="115000"/>
                        </a:lnSpc>
                        <a:spcAft>
                          <a:spcPts val="0"/>
                        </a:spcAft>
                      </a:pPr>
                      <a:r>
                        <a:rPr lang="en-ZA" sz="1100">
                          <a:effectLst/>
                          <a:latin typeface="Arial" pitchFamily="34" charset="0"/>
                          <a:ea typeface="Calibri"/>
                          <a:cs typeface="Arial" pitchFamily="34" charset="0"/>
                        </a:rPr>
                        <a:t>Physical security breaches</a:t>
                      </a:r>
                    </a:p>
                    <a:p>
                      <a:pPr>
                        <a:lnSpc>
                          <a:spcPct val="115000"/>
                        </a:lnSpc>
                        <a:spcAft>
                          <a:spcPts val="0"/>
                        </a:spcAft>
                      </a:pPr>
                      <a:r>
                        <a:rPr lang="en-ZA" sz="110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Inappropriate security locks</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Inconsistent </a:t>
                      </a:r>
                      <a:r>
                        <a:rPr lang="en-ZA" sz="1100" dirty="0">
                          <a:effectLst/>
                          <a:latin typeface="Arial" pitchFamily="34" charset="0"/>
                          <a:ea typeface="Calibri"/>
                          <a:cs typeface="Arial" pitchFamily="34" charset="0"/>
                        </a:rPr>
                        <a:t>application of security </a:t>
                      </a:r>
                      <a:r>
                        <a:rPr lang="en-ZA" sz="1100" dirty="0" smtClean="0">
                          <a:effectLst/>
                          <a:latin typeface="Arial" pitchFamily="34" charset="0"/>
                          <a:ea typeface="Calibri"/>
                          <a:cs typeface="Arial" pitchFamily="34" charset="0"/>
                        </a:rPr>
                        <a:t>measures</a:t>
                      </a: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Perimeter </a:t>
                      </a:r>
                      <a:r>
                        <a:rPr lang="en-ZA" sz="1100" dirty="0" smtClean="0">
                          <a:effectLst/>
                          <a:latin typeface="Arial" pitchFamily="34" charset="0"/>
                          <a:ea typeface="Calibri"/>
                          <a:cs typeface="Arial" pitchFamily="34" charset="0"/>
                        </a:rPr>
                        <a:t>Fence</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Infra-Red </a:t>
                      </a:r>
                      <a:r>
                        <a:rPr lang="en-ZA" sz="1100" dirty="0">
                          <a:effectLst/>
                          <a:latin typeface="Arial" pitchFamily="34" charset="0"/>
                          <a:ea typeface="Calibri"/>
                          <a:cs typeface="Arial" pitchFamily="34" charset="0"/>
                        </a:rPr>
                        <a:t>beams</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Metal detector</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High security locks installed in offices that deal with sensitive information</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Biometrics access control system is in place</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High security locks</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Monthly meetings with Security Company and the landlord are taking </a:t>
                      </a:r>
                      <a:r>
                        <a:rPr lang="en-ZA" sz="1100" dirty="0" smtClean="0">
                          <a:effectLst/>
                          <a:latin typeface="Arial" pitchFamily="34" charset="0"/>
                          <a:ea typeface="Calibri"/>
                          <a:cs typeface="Arial" pitchFamily="34" charset="0"/>
                        </a:rPr>
                        <a:t>place</a:t>
                      </a:r>
                      <a:r>
                        <a:rPr lang="en-ZA" sz="1100" baseline="0" dirty="0" smtClean="0">
                          <a:effectLst/>
                          <a:latin typeface="Arial" pitchFamily="34" charset="0"/>
                          <a:ea typeface="Calibri"/>
                          <a:cs typeface="Arial" pitchFamily="34" charset="0"/>
                        </a:rPr>
                        <a:t> to </a:t>
                      </a:r>
                      <a:r>
                        <a:rPr lang="en-ZA" sz="1100" baseline="0" dirty="0" err="1" smtClean="0">
                          <a:effectLst/>
                          <a:latin typeface="Arial" pitchFamily="34" charset="0"/>
                          <a:ea typeface="Calibri"/>
                          <a:cs typeface="Arial" pitchFamily="34" charset="0"/>
                        </a:rPr>
                        <a:t>adresss</a:t>
                      </a:r>
                      <a:r>
                        <a:rPr lang="en-ZA" sz="1100" baseline="0" dirty="0" smtClean="0">
                          <a:effectLst/>
                          <a:latin typeface="Arial" pitchFamily="34" charset="0"/>
                          <a:ea typeface="Calibri"/>
                          <a:cs typeface="Arial" pitchFamily="34" charset="0"/>
                        </a:rPr>
                        <a:t> </a:t>
                      </a:r>
                      <a:r>
                        <a:rPr lang="en-US" sz="1100" baseline="0" dirty="0" smtClean="0">
                          <a:effectLst/>
                          <a:latin typeface="Arial" pitchFamily="34" charset="0"/>
                          <a:ea typeface="Calibri"/>
                          <a:cs typeface="Arial" pitchFamily="34" charset="0"/>
                        </a:rPr>
                        <a:t>Inconsistent application of security measures </a:t>
                      </a:r>
                    </a:p>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Strengthen the monitoring of current controls</a:t>
                      </a:r>
                      <a:br>
                        <a:rPr lang="en-ZA" sz="1100" dirty="0" smtClean="0">
                          <a:effectLst/>
                          <a:latin typeface="Arial" pitchFamily="34" charset="0"/>
                          <a:ea typeface="Calibri"/>
                          <a:cs typeface="Arial" pitchFamily="34" charset="0"/>
                        </a:rPr>
                      </a:br>
                      <a:r>
                        <a:rPr lang="en-ZA" sz="1100" dirty="0" smtClean="0">
                          <a:effectLst/>
                          <a:latin typeface="Arial" pitchFamily="34" charset="0"/>
                          <a:ea typeface="Calibri"/>
                          <a:cs typeface="Arial" pitchFamily="34" charset="0"/>
                        </a:rPr>
                        <a:t/>
                      </a:r>
                      <a:br>
                        <a:rPr lang="en-ZA" sz="1100" dirty="0" smtClean="0">
                          <a:effectLst/>
                          <a:latin typeface="Arial" pitchFamily="34" charset="0"/>
                          <a:ea typeface="Calibri"/>
                          <a:cs typeface="Arial" pitchFamily="34" charset="0"/>
                        </a:rPr>
                      </a:br>
                      <a:r>
                        <a:rPr lang="en-ZA" sz="1100" dirty="0" smtClean="0">
                          <a:effectLst/>
                          <a:latin typeface="Arial" pitchFamily="34" charset="0"/>
                          <a:ea typeface="Calibri"/>
                          <a:cs typeface="Arial" pitchFamily="34" charset="0"/>
                        </a:rPr>
                        <a:t/>
                      </a:r>
                      <a:br>
                        <a:rPr lang="en-ZA" sz="1100" dirty="0" smtClean="0">
                          <a:effectLst/>
                          <a:latin typeface="Arial" pitchFamily="34" charset="0"/>
                          <a:ea typeface="Calibri"/>
                          <a:cs typeface="Arial" pitchFamily="34" charset="0"/>
                        </a:rPr>
                      </a:br>
                      <a:endParaRPr lang="en-ZA" sz="1100" dirty="0" smtClean="0">
                        <a:effectLst/>
                        <a:latin typeface="Arial" pitchFamily="34" charset="0"/>
                        <a:ea typeface="Calibri"/>
                        <a:cs typeface="Arial" pitchFamily="34" charset="0"/>
                      </a:endParaRPr>
                    </a:p>
                    <a:p>
                      <a:pPr marL="0" lvl="0" indent="0">
                        <a:lnSpc>
                          <a:spcPct val="115000"/>
                        </a:lnSpc>
                        <a:spcAft>
                          <a:spcPts val="1400"/>
                        </a:spcAft>
                        <a:buFont typeface="Symbol"/>
                        <a:buNone/>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smtClean="0">
                          <a:effectLst/>
                          <a:latin typeface="Arial"/>
                          <a:ea typeface="Calibri"/>
                        </a:rPr>
                        <a:t>Additional CCTV cameras and Biometric readers are installed</a:t>
                      </a:r>
                      <a:r>
                        <a:rPr lang="en-ZA" sz="1100" baseline="0" dirty="0" smtClean="0">
                          <a:effectLst/>
                          <a:latin typeface="Arial"/>
                          <a:ea typeface="Calibri"/>
                        </a:rPr>
                        <a:t> and </a:t>
                      </a:r>
                      <a:r>
                        <a:rPr kumimoji="0" lang="en-ZA" sz="1100" b="0" i="0" u="none" strike="noStrike" kern="1200" cap="none" spc="0" normalizeH="0" baseline="0" noProof="0" dirty="0" smtClean="0">
                          <a:ln>
                            <a:noFill/>
                          </a:ln>
                          <a:solidFill>
                            <a:prstClr val="black"/>
                          </a:solidFill>
                          <a:effectLst/>
                          <a:uLnTx/>
                          <a:uFillTx/>
                          <a:latin typeface="Arial"/>
                          <a:ea typeface="Calibri"/>
                          <a:cs typeface="+mn-cs"/>
                        </a:rPr>
                        <a:t>Monitoring takes place in the Control Room.</a:t>
                      </a:r>
                      <a:endParaRPr kumimoji="0" lang="en-ZA"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p>
                      <a:pPr>
                        <a:spcAft>
                          <a:spcPts val="0"/>
                        </a:spcAft>
                      </a:pPr>
                      <a:endParaRPr lang="en-ZA" sz="1100" dirty="0" smtClean="0">
                        <a:effectLst/>
                        <a:latin typeface="Arial" pitchFamily="34" charset="0"/>
                        <a:ea typeface="Times New Roman"/>
                        <a:cs typeface="Arial" pitchFamily="34" charset="0"/>
                      </a:endParaRPr>
                    </a:p>
                    <a:p>
                      <a:pPr>
                        <a:spcAft>
                          <a:spcPts val="0"/>
                        </a:spcAft>
                      </a:pPr>
                      <a:endParaRPr lang="en-ZA" sz="1100" dirty="0" smtClean="0">
                        <a:effectLst/>
                        <a:latin typeface="Arial" pitchFamily="34" charset="0"/>
                        <a:ea typeface="Times New Roman"/>
                        <a:cs typeface="Arial" pitchFamily="34" charset="0"/>
                      </a:endParaRPr>
                    </a:p>
                    <a:p>
                      <a:pPr>
                        <a:spcAft>
                          <a:spcPts val="0"/>
                        </a:spcAft>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a:t>
                      </a:r>
                      <a:r>
                        <a:rPr lang="en-ZA" sz="1100" baseline="0" dirty="0" smtClean="0">
                          <a:effectLst/>
                          <a:latin typeface="Arial" pitchFamily="34" charset="0"/>
                          <a:ea typeface="Calibri"/>
                          <a:cs typeface="Arial" pitchFamily="34" charset="0"/>
                        </a:rPr>
                        <a:t>- 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033986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13</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84882838"/>
              </p:ext>
            </p:extLst>
          </p:nvPr>
        </p:nvGraphicFramePr>
        <p:xfrm>
          <a:off x="317241" y="1011745"/>
          <a:ext cx="8938726" cy="5303021"/>
        </p:xfrm>
        <a:graphic>
          <a:graphicData uri="http://schemas.openxmlformats.org/drawingml/2006/table">
            <a:tbl>
              <a:tblPr firstRow="1" firstCol="1" bandRow="1"/>
              <a:tblGrid>
                <a:gridCol w="1031736"/>
                <a:gridCol w="1829230"/>
                <a:gridCol w="1836382"/>
                <a:gridCol w="1736247"/>
                <a:gridCol w="1258823"/>
                <a:gridCol w="1246308"/>
              </a:tblGrid>
              <a:tr h="636942">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2774">
                <a:tc gridSpan="6">
                  <a:txBody>
                    <a:bodyPr/>
                    <a:lstStyle/>
                    <a:p>
                      <a:pPr>
                        <a:lnSpc>
                          <a:spcPct val="115000"/>
                        </a:lnSpc>
                        <a:spcAft>
                          <a:spcPts val="0"/>
                        </a:spcAft>
                      </a:pPr>
                      <a:r>
                        <a:rPr lang="en-ZA" sz="1100" b="1" dirty="0">
                          <a:effectLst/>
                          <a:latin typeface="Arial" pitchFamily="34" charset="0"/>
                          <a:ea typeface="Calibri"/>
                          <a:cs typeface="Arial" pitchFamily="34" charset="0"/>
                        </a:rPr>
                        <a:t>Sub-Programme: </a:t>
                      </a:r>
                      <a:r>
                        <a:rPr lang="en-ZA" sz="1100" b="1" dirty="0" smtClean="0">
                          <a:effectLst/>
                          <a:latin typeface="Arial" pitchFamily="34" charset="0"/>
                          <a:ea typeface="Calibri"/>
                          <a:cs typeface="Arial" pitchFamily="34" charset="0"/>
                        </a:rPr>
                        <a:t>Auxiliary Services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69424">
                <a:tc rowSpan="2">
                  <a:txBody>
                    <a:bodyPr/>
                    <a:lstStyle/>
                    <a:p>
                      <a:pPr>
                        <a:lnSpc>
                          <a:spcPct val="115000"/>
                        </a:lnSpc>
                        <a:spcAft>
                          <a:spcPts val="0"/>
                        </a:spcAft>
                      </a:pPr>
                      <a:r>
                        <a:rPr lang="en-ZA" sz="1100" dirty="0">
                          <a:effectLst/>
                          <a:latin typeface="Arial" pitchFamily="34" charset="0"/>
                          <a:ea typeface="Calibri"/>
                          <a:cs typeface="Arial" pitchFamily="34" charset="0"/>
                        </a:rPr>
                        <a:t>Loss or theft </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and inappropriate utilisation of departmental assets</a:t>
                      </a: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Lack of control of Assets  taken out of the </a:t>
                      </a:r>
                      <a:r>
                        <a:rPr lang="en-ZA" sz="1100" dirty="0" smtClean="0">
                          <a:effectLst/>
                          <a:latin typeface="Arial" pitchFamily="34" charset="0"/>
                          <a:ea typeface="Calibri"/>
                          <a:cs typeface="Arial" pitchFamily="34" charset="0"/>
                        </a:rPr>
                        <a:t>building</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Lack </a:t>
                      </a:r>
                      <a:r>
                        <a:rPr lang="en-ZA" sz="1100" dirty="0">
                          <a:effectLst/>
                          <a:latin typeface="Arial" pitchFamily="34" charset="0"/>
                          <a:ea typeface="Calibri"/>
                          <a:cs typeface="Arial" pitchFamily="34" charset="0"/>
                        </a:rPr>
                        <a:t>of guidelines on the measures to safeguard State Assets outside the office</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Awareness raising &amp; </a:t>
                      </a:r>
                      <a:r>
                        <a:rPr lang="en-ZA" sz="1100" dirty="0" smtClean="0">
                          <a:effectLst/>
                          <a:latin typeface="Arial" pitchFamily="34" charset="0"/>
                          <a:ea typeface="Calibri"/>
                          <a:cs typeface="Arial" pitchFamily="34" charset="0"/>
                        </a:rPr>
                        <a:t>circulars</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Register </a:t>
                      </a:r>
                      <a:r>
                        <a:rPr lang="en-ZA" sz="1100" dirty="0">
                          <a:effectLst/>
                          <a:latin typeface="Arial" pitchFamily="34" charset="0"/>
                          <a:ea typeface="Calibri"/>
                          <a:cs typeface="Arial" pitchFamily="34" charset="0"/>
                        </a:rPr>
                        <a:t>for security that includes serial number and barcode of laptops and tablet is in </a:t>
                      </a:r>
                      <a:r>
                        <a:rPr lang="en-ZA" sz="1100" dirty="0" smtClean="0">
                          <a:effectLst/>
                          <a:latin typeface="Arial" pitchFamily="34" charset="0"/>
                          <a:ea typeface="Calibri"/>
                          <a:cs typeface="Arial" pitchFamily="34" charset="0"/>
                        </a:rPr>
                        <a:t>place</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Removal form for assets that are taken out of the building is in place and signed by users of </a:t>
                      </a:r>
                      <a:r>
                        <a:rPr lang="en-ZA" sz="1100" dirty="0" smtClean="0">
                          <a:effectLst/>
                          <a:latin typeface="Arial" pitchFamily="34" charset="0"/>
                          <a:ea typeface="Calibri"/>
                          <a:cs typeface="Arial" pitchFamily="34" charset="0"/>
                        </a:rPr>
                        <a:t>assets</a:t>
                      </a: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Facilitate the streamlining of the exit process </a:t>
                      </a:r>
                      <a:endParaRPr lang="en-ZA" sz="11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smtClean="0">
                          <a:effectLst/>
                          <a:latin typeface="Arial" pitchFamily="34" charset="0"/>
                          <a:ea typeface="Times New Roman"/>
                          <a:cs typeface="Arial" pitchFamily="34" charset="0"/>
                        </a:rPr>
                        <a:t>Removal forms are utilized for control of assets taken out of the Building.</a:t>
                      </a:r>
                    </a:p>
                    <a:p>
                      <a:pPr>
                        <a:spcAft>
                          <a:spcPts val="0"/>
                        </a:spcAft>
                      </a:pPr>
                      <a:endParaRPr lang="en-US" sz="1100"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r>
                        <a:rPr lang="en-ZA" sz="1100" dirty="0">
                          <a:effectLst/>
                          <a:latin typeface="Arial" pitchFamily="34" charset="0"/>
                          <a:ea typeface="Calibri"/>
                          <a:cs typeface="Arial" pitchFamily="34" charset="0"/>
                        </a:rPr>
                        <a:t> </a:t>
                      </a:r>
                      <a:endParaRPr lang="en-ZA" sz="11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350015">
                <a:tc vMerge="1">
                  <a:txBody>
                    <a:bodyPr/>
                    <a:lstStyle/>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228600">
                        <a:lnSpc>
                          <a:spcPct val="115000"/>
                        </a:lnSpc>
                        <a:spcAft>
                          <a:spcPts val="140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228600">
                        <a:lnSpc>
                          <a:spcPct val="115000"/>
                        </a:lnSpc>
                        <a:spcAft>
                          <a:spcPts val="140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Develop procedures for utilization of assets outside the office</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ZA" sz="1100" dirty="0" smtClean="0">
                          <a:effectLst/>
                          <a:latin typeface="Arial" pitchFamily="34" charset="0"/>
                          <a:ea typeface="Times New Roman"/>
                          <a:cs typeface="Arial" pitchFamily="34" charset="0"/>
                        </a:rPr>
                        <a:t>Investigations are undertaken after a loss of state assets, appropriate actions are taken where negligence is proven.</a:t>
                      </a:r>
                    </a:p>
                    <a:p>
                      <a:pPr>
                        <a:spcAft>
                          <a:spcPts val="0"/>
                        </a:spcAft>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978969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14</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112027531"/>
              </p:ext>
            </p:extLst>
          </p:nvPr>
        </p:nvGraphicFramePr>
        <p:xfrm>
          <a:off x="266440" y="960056"/>
          <a:ext cx="9131559" cy="5415090"/>
        </p:xfrm>
        <a:graphic>
          <a:graphicData uri="http://schemas.openxmlformats.org/drawingml/2006/table">
            <a:tbl>
              <a:tblPr firstRow="1" firstCol="1" bandRow="1"/>
              <a:tblGrid>
                <a:gridCol w="1053993"/>
                <a:gridCol w="1696754"/>
                <a:gridCol w="171938"/>
                <a:gridCol w="1566575"/>
                <a:gridCol w="1568900"/>
                <a:gridCol w="1800205"/>
                <a:gridCol w="1273194"/>
              </a:tblGrid>
              <a:tr h="308472">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6900">
                <a:tc gridSpan="7">
                  <a:txBody>
                    <a:bodyPr/>
                    <a:lstStyle/>
                    <a:p>
                      <a:pPr>
                        <a:lnSpc>
                          <a:spcPct val="115000"/>
                        </a:lnSpc>
                        <a:spcAft>
                          <a:spcPts val="0"/>
                        </a:spcAft>
                      </a:pPr>
                      <a:r>
                        <a:rPr lang="en-ZA" sz="1100" b="1" dirty="0">
                          <a:effectLst/>
                          <a:latin typeface="Arial" pitchFamily="34" charset="0"/>
                          <a:ea typeface="Calibri"/>
                          <a:cs typeface="Arial" pitchFamily="34" charset="0"/>
                        </a:rPr>
                        <a:t>Sub-Programme: </a:t>
                      </a:r>
                      <a:r>
                        <a:rPr lang="en-ZA" sz="1100" b="1" dirty="0" smtClean="0">
                          <a:effectLst/>
                          <a:latin typeface="Arial" pitchFamily="34" charset="0"/>
                          <a:ea typeface="Calibri"/>
                          <a:cs typeface="Arial" pitchFamily="34" charset="0"/>
                        </a:rPr>
                        <a:t>Auxiliary  </a:t>
                      </a:r>
                      <a:r>
                        <a:rPr lang="en-ZA" sz="1100" b="1" dirty="0">
                          <a:effectLst/>
                          <a:latin typeface="Arial" pitchFamily="34" charset="0"/>
                          <a:ea typeface="Calibri"/>
                          <a:cs typeface="Arial" pitchFamily="34" charset="0"/>
                        </a:rPr>
                        <a:t>Services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22338">
                <a:tc rowSpan="4">
                  <a:txBody>
                    <a:bodyPr/>
                    <a:lstStyle/>
                    <a:p>
                      <a:pPr>
                        <a:lnSpc>
                          <a:spcPct val="115000"/>
                        </a:lnSpc>
                        <a:spcAft>
                          <a:spcPts val="0"/>
                        </a:spcAft>
                      </a:pPr>
                      <a:r>
                        <a:rPr lang="en-ZA" sz="1100" dirty="0">
                          <a:effectLst/>
                          <a:latin typeface="Arial" pitchFamily="34" charset="0"/>
                          <a:ea typeface="Calibri"/>
                          <a:cs typeface="Arial" pitchFamily="34" charset="0"/>
                        </a:rPr>
                        <a:t>Compromise of classified information</a:t>
                      </a: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4">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 Improper handling of classified information  </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 Security screening of service providers</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Inadequate records management </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Lack data encryption and  decryption solution</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-Lack of departmental file plan</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Lack of approved records and registry policy</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Lack of file plan implementation</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Lack of awareness of registry functions by employees</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4" gridSpan="2">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Electronic Communications Act</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Protection of information Act</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Security Policy</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Circular on security screening of service providers</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Circular on the protection of classified information                      </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 Follow-ups with State Security Agency</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4" hMerge="1">
                  <a:txBody>
                    <a:bodyPr/>
                    <a:lstStyle/>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Finalise and implement the ICT Security </a:t>
                      </a:r>
                      <a:r>
                        <a:rPr lang="en-ZA" sz="1100" dirty="0" smtClean="0">
                          <a:effectLst/>
                          <a:latin typeface="Arial" pitchFamily="34" charset="0"/>
                          <a:ea typeface="Calibri"/>
                          <a:cs typeface="Arial" pitchFamily="34" charset="0"/>
                        </a:rPr>
                        <a:t>Policy</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a:effectLst/>
                          <a:latin typeface="Arial" pitchFamily="34" charset="0"/>
                          <a:ea typeface="Times New Roman"/>
                          <a:cs typeface="Arial" pitchFamily="34" charset="0"/>
                        </a:rPr>
                        <a:t>ICT Security Policy developed and Implemented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a:effectLst/>
                          <a:latin typeface="Arial" pitchFamily="34" charset="0"/>
                          <a:ea typeface="Calibri"/>
                          <a:cs typeface="Arial" pitchFamily="34" charset="0"/>
                        </a:rPr>
                        <a:t>Continuous monitoring of the use of the ICT Security Policy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824255">
                <a:tc vMerge="1">
                  <a:txBody>
                    <a:bodyPr/>
                    <a:lstStyle/>
                    <a:p>
                      <a:pPr>
                        <a:lnSpc>
                          <a:spcPct val="115000"/>
                        </a:lnSpc>
                        <a:spcAft>
                          <a:spcPts val="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vMerge="1">
                  <a:txBody>
                    <a:bodyPr/>
                    <a:lstStyle/>
                    <a:p>
                      <a:endParaRPr lang="en-ZA"/>
                    </a:p>
                  </a:txBody>
                  <a:tcPr/>
                </a:tc>
                <a:tc hMerge="1"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gn="l" defTabSz="914400" rtl="0" eaLnBrk="1" latinLnBrk="0" hangingPunct="1">
                        <a:lnSpc>
                          <a:spcPct val="115000"/>
                        </a:lnSpc>
                        <a:spcAft>
                          <a:spcPts val="1400"/>
                        </a:spcAft>
                        <a:buFont typeface="Symbol"/>
                        <a:buChar char=""/>
                      </a:pPr>
                      <a:r>
                        <a:rPr lang="en-ZA" sz="1100" kern="1200" dirty="0">
                          <a:solidFill>
                            <a:schemeClr val="tx1"/>
                          </a:solidFill>
                          <a:effectLst/>
                          <a:latin typeface="Arial" pitchFamily="34" charset="0"/>
                          <a:ea typeface="Calibri"/>
                          <a:cs typeface="Arial" pitchFamily="34" charset="0"/>
                        </a:rPr>
                        <a:t> </a:t>
                      </a:r>
                      <a:r>
                        <a:rPr lang="en-ZA" sz="1100" kern="1200" dirty="0" smtClean="0">
                          <a:solidFill>
                            <a:schemeClr val="tx1"/>
                          </a:solidFill>
                          <a:effectLst/>
                          <a:latin typeface="Arial" pitchFamily="34" charset="0"/>
                          <a:ea typeface="Calibri"/>
                          <a:cs typeface="Arial" pitchFamily="34" charset="0"/>
                        </a:rPr>
                        <a:t>Conduct </a:t>
                      </a:r>
                      <a:r>
                        <a:rPr lang="en-ZA" sz="1100" kern="1200" dirty="0">
                          <a:solidFill>
                            <a:schemeClr val="tx1"/>
                          </a:solidFill>
                          <a:effectLst/>
                          <a:latin typeface="Arial" pitchFamily="34" charset="0"/>
                          <a:ea typeface="Calibri"/>
                          <a:cs typeface="Arial" pitchFamily="34" charset="0"/>
                        </a:rPr>
                        <a:t>joint briefing sessions with ICT and Security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smtClean="0">
                          <a:effectLst/>
                          <a:latin typeface="Arial" pitchFamily="34" charset="0"/>
                          <a:ea typeface="Times New Roman"/>
                          <a:cs typeface="Arial" pitchFamily="34" charset="0"/>
                        </a:rPr>
                        <a:t>Joint </a:t>
                      </a:r>
                      <a:r>
                        <a:rPr lang="en-US" sz="1100" dirty="0">
                          <a:effectLst/>
                          <a:latin typeface="Arial" pitchFamily="34" charset="0"/>
                          <a:ea typeface="Times New Roman"/>
                          <a:cs typeface="Arial" pitchFamily="34" charset="0"/>
                        </a:rPr>
                        <a:t>briefing Sessions Plan for 2017-18 </a:t>
                      </a:r>
                      <a:r>
                        <a:rPr lang="en-US" sz="1100" dirty="0" smtClean="0">
                          <a:effectLst/>
                          <a:latin typeface="Arial" pitchFamily="34" charset="0"/>
                          <a:ea typeface="Times New Roman"/>
                          <a:cs typeface="Arial" pitchFamily="34" charset="0"/>
                        </a:rPr>
                        <a:t> is currently</a:t>
                      </a:r>
                      <a:r>
                        <a:rPr lang="en-US" sz="1100" baseline="0" dirty="0" smtClean="0">
                          <a:effectLst/>
                          <a:latin typeface="Arial" pitchFamily="34" charset="0"/>
                          <a:ea typeface="Times New Roman"/>
                          <a:cs typeface="Arial" pitchFamily="34" charset="0"/>
                        </a:rPr>
                        <a:t> being developed  and  </a:t>
                      </a:r>
                      <a:r>
                        <a:rPr lang="en-US" sz="1100" dirty="0" smtClean="0">
                          <a:effectLst/>
                          <a:latin typeface="Arial" pitchFamily="34" charset="0"/>
                          <a:ea typeface="Times New Roman"/>
                          <a:cs typeface="Arial" pitchFamily="34" charset="0"/>
                        </a:rPr>
                        <a:t>will </a:t>
                      </a:r>
                      <a:r>
                        <a:rPr lang="en-US" sz="1100" dirty="0">
                          <a:effectLst/>
                          <a:latin typeface="Arial" pitchFamily="34" charset="0"/>
                          <a:ea typeface="Times New Roman"/>
                          <a:cs typeface="Arial" pitchFamily="34" charset="0"/>
                        </a:rPr>
                        <a:t>be </a:t>
                      </a:r>
                      <a:r>
                        <a:rPr lang="en-US" sz="1100" dirty="0" smtClean="0">
                          <a:effectLst/>
                          <a:latin typeface="Arial" pitchFamily="34" charset="0"/>
                          <a:ea typeface="Times New Roman"/>
                          <a:cs typeface="Arial" pitchFamily="34" charset="0"/>
                        </a:rPr>
                        <a:t>concluded</a:t>
                      </a:r>
                      <a:r>
                        <a:rPr lang="en-US" sz="1100" baseline="0" dirty="0" smtClean="0">
                          <a:effectLst/>
                          <a:latin typeface="Arial" pitchFamily="34" charset="0"/>
                          <a:ea typeface="Times New Roman"/>
                          <a:cs typeface="Arial" pitchFamily="34" charset="0"/>
                        </a:rPr>
                        <a:t>  in Q3</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pitchFamily="34" charset="0"/>
                          <a:ea typeface="Calibri"/>
                          <a:cs typeface="Arial" pitchFamily="34" charset="0"/>
                        </a:rPr>
                        <a:t>Security &amp; Auxiliary Services and ICT will </a:t>
                      </a:r>
                      <a:r>
                        <a:rPr lang="en-ZA" sz="1100" dirty="0" smtClean="0">
                          <a:effectLst/>
                          <a:latin typeface="Arial" pitchFamily="34" charset="0"/>
                          <a:ea typeface="Calibri"/>
                          <a:cs typeface="Arial" pitchFamily="34" charset="0"/>
                        </a:rPr>
                        <a:t>use</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 </a:t>
                      </a:r>
                      <a:r>
                        <a:rPr lang="en-ZA" sz="1100" dirty="0">
                          <a:effectLst/>
                          <a:latin typeface="Arial" pitchFamily="34" charset="0"/>
                          <a:ea typeface="Calibri"/>
                          <a:cs typeface="Arial" pitchFamily="34" charset="0"/>
                        </a:rPr>
                        <a:t>Branch Meeting to deliver the Joint Briefing sessions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826008">
                <a:tc vMerge="1">
                  <a:txBody>
                    <a:bodyPr/>
                    <a:lstStyle/>
                    <a:p>
                      <a:pPr>
                        <a:lnSpc>
                          <a:spcPct val="115000"/>
                        </a:lnSpc>
                        <a:spcAft>
                          <a:spcPts val="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vMerge="1">
                  <a:txBody>
                    <a:bodyPr/>
                    <a:lstStyle/>
                    <a:p>
                      <a:endParaRPr lang="en-ZA"/>
                    </a:p>
                  </a:txBody>
                  <a:tcPr/>
                </a:tc>
                <a:tc hMerge="1"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gn="l" defTabSz="914400" rtl="0" eaLnBrk="1" latinLnBrk="0" hangingPunct="1">
                        <a:lnSpc>
                          <a:spcPct val="115000"/>
                        </a:lnSpc>
                        <a:spcAft>
                          <a:spcPts val="1400"/>
                        </a:spcAft>
                        <a:buFont typeface="Symbol"/>
                        <a:buChar char=""/>
                      </a:pPr>
                      <a:r>
                        <a:rPr lang="en-ZA" sz="1100" dirty="0" smtClean="0">
                          <a:effectLst/>
                          <a:latin typeface="Arial" pitchFamily="34" charset="0"/>
                          <a:ea typeface="Calibri"/>
                          <a:cs typeface="Arial" pitchFamily="34" charset="0"/>
                        </a:rPr>
                        <a:t>Finalise and implement the records Management policy</a:t>
                      </a:r>
                      <a:r>
                        <a:rPr lang="en-ZA" sz="1100" dirty="0">
                          <a:effectLst/>
                          <a:latin typeface="Arial" pitchFamily="34" charset="0"/>
                          <a:ea typeface="Calibri"/>
                          <a:cs typeface="Arial" pitchFamily="34" charset="0"/>
                        </a:rPr>
                        <a:t> </a:t>
                      </a:r>
                      <a:endParaRPr lang="en-ZA" sz="1100"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a:effectLst/>
                          <a:latin typeface="Arial" pitchFamily="34" charset="0"/>
                          <a:ea typeface="Times New Roman"/>
                          <a:cs typeface="Arial" pitchFamily="34" charset="0"/>
                        </a:rPr>
                        <a:t>Draft Records Management Policy </a:t>
                      </a:r>
                      <a:r>
                        <a:rPr lang="en-US" sz="1100" dirty="0" smtClean="0">
                          <a:effectLst/>
                          <a:latin typeface="Arial" pitchFamily="34" charset="0"/>
                          <a:ea typeface="Times New Roman"/>
                          <a:cs typeface="Arial" pitchFamily="34" charset="0"/>
                        </a:rPr>
                        <a:t>exist</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kumimoji="0" lang="en-US" sz="11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Records Management Policy will be  f</a:t>
                      </a:r>
                      <a:r>
                        <a:rPr lang="en-ZA" sz="1100" dirty="0" smtClean="0">
                          <a:effectLst/>
                          <a:latin typeface="Arial" pitchFamily="34" charset="0"/>
                          <a:ea typeface="Calibri"/>
                          <a:cs typeface="Arial" pitchFamily="34" charset="0"/>
                        </a:rPr>
                        <a:t>finalised</a:t>
                      </a:r>
                      <a:r>
                        <a:rPr lang="en-ZA" sz="1100" baseline="0" dirty="0" smtClean="0">
                          <a:effectLst/>
                          <a:latin typeface="Arial" pitchFamily="34" charset="0"/>
                          <a:ea typeface="Calibri"/>
                          <a:cs typeface="Arial" pitchFamily="34" charset="0"/>
                        </a:rPr>
                        <a:t> by 15 Dec 2017</a:t>
                      </a:r>
                      <a:endParaRPr lang="en-ZA" sz="1100" dirty="0">
                        <a:solidFill>
                          <a:srgbClr val="FF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815702">
                <a:tc vMerge="1">
                  <a:txBody>
                    <a:bodyPr/>
                    <a:lstStyle/>
                    <a:p>
                      <a:pPr>
                        <a:lnSpc>
                          <a:spcPct val="115000"/>
                        </a:lnSpc>
                        <a:spcAft>
                          <a:spcPts val="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vMerge="1">
                  <a:txBody>
                    <a:bodyPr/>
                    <a:lstStyle/>
                    <a:p>
                      <a:endParaRPr lang="en-ZA"/>
                    </a:p>
                  </a:txBody>
                  <a:tcPr/>
                </a:tc>
                <a:tc hMerge="1" vMerge="1">
                  <a:txBody>
                    <a:bodyPr/>
                    <a:lstStyle/>
                    <a:p>
                      <a:pPr marL="228600">
                        <a:lnSpc>
                          <a:spcPct val="115000"/>
                        </a:lnSpc>
                        <a:spcAft>
                          <a:spcPts val="14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Continue with the implementation of the file plan</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spcAft>
                          <a:spcPts val="0"/>
                        </a:spcAft>
                        <a:buFont typeface="Arial" pitchFamily="34" charset="0"/>
                        <a:buChar char="•"/>
                      </a:pPr>
                      <a:r>
                        <a:rPr lang="en-US" sz="1100" dirty="0">
                          <a:effectLst/>
                          <a:latin typeface="Arial" pitchFamily="34" charset="0"/>
                          <a:ea typeface="Times New Roman"/>
                          <a:cs typeface="Arial" pitchFamily="34" charset="0"/>
                        </a:rPr>
                        <a:t>Creation of Manual Folders </a:t>
                      </a:r>
                      <a:r>
                        <a:rPr lang="en-US" sz="1100" dirty="0" smtClean="0">
                          <a:effectLst/>
                          <a:latin typeface="Arial" pitchFamily="34" charset="0"/>
                          <a:ea typeface="Times New Roman"/>
                          <a:cs typeface="Arial" pitchFamily="34" charset="0"/>
                        </a:rPr>
                        <a:t>is In</a:t>
                      </a:r>
                      <a:r>
                        <a:rPr lang="en-US" sz="1100" baseline="0" dirty="0" smtClean="0">
                          <a:effectLst/>
                          <a:latin typeface="Arial" pitchFamily="34" charset="0"/>
                          <a:ea typeface="Times New Roman"/>
                          <a:cs typeface="Arial" pitchFamily="34" charset="0"/>
                        </a:rPr>
                        <a:t> </a:t>
                      </a:r>
                      <a:r>
                        <a:rPr lang="en-US" sz="1100" dirty="0" smtClean="0">
                          <a:effectLst/>
                          <a:latin typeface="Arial" pitchFamily="34" charset="0"/>
                          <a:ea typeface="Times New Roman"/>
                          <a:cs typeface="Arial" pitchFamily="34" charset="0"/>
                        </a:rPr>
                        <a:t> </a:t>
                      </a:r>
                      <a:r>
                        <a:rPr lang="en-US" sz="1100" dirty="0">
                          <a:effectLst/>
                          <a:latin typeface="Arial" pitchFamily="34" charset="0"/>
                          <a:ea typeface="Times New Roman"/>
                          <a:cs typeface="Arial" pitchFamily="34" charset="0"/>
                        </a:rPr>
                        <a:t>progress</a:t>
                      </a:r>
                      <a:endParaRPr lang="en-ZA" sz="1100" dirty="0">
                        <a:effectLst/>
                        <a:latin typeface="Arial" pitchFamily="34" charset="0"/>
                        <a:ea typeface="Times New Roman"/>
                        <a:cs typeface="Arial" pitchFamily="34" charset="0"/>
                      </a:endParaRPr>
                    </a:p>
                    <a:p>
                      <a:pPr marL="171450" indent="-171450">
                        <a:spcAft>
                          <a:spcPts val="0"/>
                        </a:spcAft>
                        <a:buFont typeface="Arial" pitchFamily="34" charset="0"/>
                        <a:buChar char="•"/>
                      </a:pPr>
                      <a:r>
                        <a:rPr lang="en-US" sz="1100" dirty="0" smtClean="0">
                          <a:effectLst/>
                          <a:latin typeface="Arial" pitchFamily="34" charset="0"/>
                          <a:ea typeface="Times New Roman"/>
                          <a:cs typeface="Arial" pitchFamily="34" charset="0"/>
                        </a:rPr>
                        <a:t>Creation </a:t>
                      </a:r>
                      <a:r>
                        <a:rPr lang="en-US" sz="1100" dirty="0">
                          <a:effectLst/>
                          <a:latin typeface="Arial" pitchFamily="34" charset="0"/>
                          <a:ea typeface="Times New Roman"/>
                          <a:cs typeface="Arial" pitchFamily="34" charset="0"/>
                        </a:rPr>
                        <a:t>of Shared Folders is in progress</a:t>
                      </a:r>
                      <a:endParaRPr lang="en-ZA" sz="1100" dirty="0">
                        <a:effectLst/>
                        <a:latin typeface="Arial" pitchFamily="34" charset="0"/>
                        <a:ea typeface="Times New Roman"/>
                        <a:cs typeface="Arial" pitchFamily="34" charset="0"/>
                      </a:endParaRPr>
                    </a:p>
                    <a:p>
                      <a:pPr marL="171450" indent="-171450">
                        <a:spcAft>
                          <a:spcPts val="0"/>
                        </a:spcAft>
                        <a:buFont typeface="Arial" pitchFamily="34" charset="0"/>
                        <a:buChar char="•"/>
                      </a:pPr>
                      <a:r>
                        <a:rPr lang="en-US" sz="1100" dirty="0" smtClean="0">
                          <a:effectLst/>
                          <a:latin typeface="Arial" pitchFamily="34" charset="0"/>
                          <a:ea typeface="Times New Roman"/>
                          <a:cs typeface="Arial" pitchFamily="34" charset="0"/>
                        </a:rPr>
                        <a:t>Development </a:t>
                      </a:r>
                      <a:r>
                        <a:rPr lang="en-US" sz="1100" dirty="0">
                          <a:effectLst/>
                          <a:latin typeface="Arial" pitchFamily="34" charset="0"/>
                          <a:ea typeface="Times New Roman"/>
                          <a:cs typeface="Arial" pitchFamily="34" charset="0"/>
                        </a:rPr>
                        <a:t>of Communication of Notification of Movement of documents to the folders is in progress</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pitchFamily="34" charset="0"/>
                          <a:ea typeface="Calibri"/>
                          <a:cs typeface="Arial" pitchFamily="34" charset="0"/>
                        </a:rPr>
                        <a:t>Commitment by unit to use of File Plan need to be </a:t>
                      </a:r>
                      <a:r>
                        <a:rPr lang="en-ZA" sz="1100" dirty="0" smtClean="0">
                          <a:effectLst/>
                          <a:latin typeface="Arial" pitchFamily="34" charset="0"/>
                          <a:ea typeface="Calibri"/>
                          <a:cs typeface="Arial" pitchFamily="34" charset="0"/>
                        </a:rPr>
                        <a:t>strengthened</a:t>
                      </a:r>
                      <a:r>
                        <a:rPr lang="en-ZA" sz="1100" baseline="0" dirty="0" smtClean="0">
                          <a:effectLst/>
                          <a:latin typeface="Arial" pitchFamily="34" charset="0"/>
                          <a:ea typeface="Calibri"/>
                          <a:cs typeface="Arial" pitchFamily="34" charset="0"/>
                        </a:rPr>
                        <a:t>  b y workshoping administrators  in Q3.</a:t>
                      </a:r>
                      <a:endParaRPr lang="en-ZA" sz="1100" dirty="0">
                        <a:solidFill>
                          <a:srgbClr val="FF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087042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15</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399949876"/>
              </p:ext>
            </p:extLst>
          </p:nvPr>
        </p:nvGraphicFramePr>
        <p:xfrm>
          <a:off x="304800" y="1040012"/>
          <a:ext cx="9477153" cy="5463508"/>
        </p:xfrm>
        <a:graphic>
          <a:graphicData uri="http://schemas.openxmlformats.org/drawingml/2006/table">
            <a:tbl>
              <a:tblPr firstRow="1" firstCol="1" bandRow="1"/>
              <a:tblGrid>
                <a:gridCol w="960017"/>
                <a:gridCol w="1362258"/>
                <a:gridCol w="1375454"/>
                <a:gridCol w="1995617"/>
                <a:gridCol w="2045105"/>
                <a:gridCol w="1738702"/>
              </a:tblGrid>
              <a:tr h="360871">
                <a:tc>
                  <a:txBody>
                    <a:bodyPr/>
                    <a:lstStyle/>
                    <a:p>
                      <a:pPr algn="ctr">
                        <a:lnSpc>
                          <a:spcPct val="150000"/>
                        </a:lnSpc>
                        <a:spcAft>
                          <a:spcPts val="0"/>
                        </a:spcAft>
                      </a:pPr>
                      <a:r>
                        <a:rPr lang="en-ZA" sz="900" b="1" dirty="0">
                          <a:solidFill>
                            <a:srgbClr val="FFFFFF"/>
                          </a:solidFill>
                          <a:effectLst/>
                          <a:latin typeface="Arial" pitchFamily="34" charset="0"/>
                          <a:ea typeface="Calibri"/>
                          <a:cs typeface="Arial" pitchFamily="34" charset="0"/>
                        </a:rPr>
                        <a:t>Risk </a:t>
                      </a:r>
                      <a:endParaRPr lang="en-ZA" sz="900" dirty="0">
                        <a:effectLst/>
                        <a:latin typeface="Arial" pitchFamily="34" charset="0"/>
                        <a:ea typeface="Calibri"/>
                        <a:cs typeface="Arial" pitchFamily="34" charset="0"/>
                      </a:endParaRPr>
                    </a:p>
                    <a:p>
                      <a:pPr algn="ctr">
                        <a:lnSpc>
                          <a:spcPct val="150000"/>
                        </a:lnSpc>
                        <a:spcAft>
                          <a:spcPts val="0"/>
                        </a:spcAft>
                      </a:pPr>
                      <a:r>
                        <a:rPr lang="en-ZA" sz="900" dirty="0">
                          <a:solidFill>
                            <a:srgbClr val="FFFFFF"/>
                          </a:solidFill>
                          <a:effectLst/>
                          <a:latin typeface="Arial" pitchFamily="34" charset="0"/>
                          <a:ea typeface="Calibri"/>
                          <a:cs typeface="Arial" pitchFamily="34" charset="0"/>
                        </a:rPr>
                        <a:t> </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900" b="1">
                          <a:solidFill>
                            <a:srgbClr val="FFFFFF"/>
                          </a:solidFill>
                          <a:effectLst/>
                          <a:latin typeface="Arial" pitchFamily="34" charset="0"/>
                          <a:ea typeface="Calibri"/>
                          <a:cs typeface="Arial" pitchFamily="34" charset="0"/>
                        </a:rPr>
                        <a:t>Root Causes</a:t>
                      </a:r>
                      <a:endParaRPr lang="en-ZA" sz="9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900" b="1" dirty="0">
                          <a:solidFill>
                            <a:srgbClr val="FFFFFF"/>
                          </a:solidFill>
                          <a:effectLst/>
                          <a:latin typeface="Arial" pitchFamily="34" charset="0"/>
                          <a:ea typeface="Calibri"/>
                          <a:cs typeface="Arial" pitchFamily="34" charset="0"/>
                        </a:rPr>
                        <a:t>Current Controls</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900" b="1" dirty="0">
                          <a:solidFill>
                            <a:srgbClr val="FFFFFF"/>
                          </a:solidFill>
                          <a:effectLst/>
                          <a:latin typeface="Arial" pitchFamily="34" charset="0"/>
                          <a:ea typeface="Calibri"/>
                          <a:cs typeface="Arial" pitchFamily="34" charset="0"/>
                        </a:rPr>
                        <a:t>Mitigation Action(s)</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900" b="1" dirty="0">
                          <a:solidFill>
                            <a:srgbClr val="FFFFFF"/>
                          </a:solidFill>
                          <a:effectLst/>
                          <a:latin typeface="Arial" pitchFamily="34" charset="0"/>
                          <a:ea typeface="Calibri"/>
                          <a:cs typeface="Arial" pitchFamily="34" charset="0"/>
                        </a:rPr>
                        <a:t>Progress on mitigation</a:t>
                      </a:r>
                      <a:endParaRPr lang="en-ZA" sz="900" dirty="0">
                        <a:effectLst/>
                        <a:latin typeface="Arial" pitchFamily="34" charset="0"/>
                        <a:ea typeface="Calibri"/>
                        <a:cs typeface="Arial" pitchFamily="34" charset="0"/>
                      </a:endParaRPr>
                    </a:p>
                    <a:p>
                      <a:pPr algn="ctr">
                        <a:lnSpc>
                          <a:spcPct val="150000"/>
                        </a:lnSpc>
                        <a:spcAft>
                          <a:spcPts val="0"/>
                        </a:spcAft>
                        <a:tabLst>
                          <a:tab pos="450215" algn="l"/>
                        </a:tabLst>
                      </a:pPr>
                      <a:r>
                        <a:rPr lang="en-ZA" sz="900" b="1" dirty="0">
                          <a:solidFill>
                            <a:srgbClr val="FFFFFF"/>
                          </a:solidFill>
                          <a:effectLst/>
                          <a:latin typeface="Arial" pitchFamily="34" charset="0"/>
                          <a:ea typeface="Calibri"/>
                          <a:cs typeface="Arial" pitchFamily="34" charset="0"/>
                        </a:rPr>
                        <a:t> </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900" b="1" dirty="0">
                          <a:solidFill>
                            <a:srgbClr val="FFFFFF"/>
                          </a:solidFill>
                          <a:effectLst/>
                          <a:latin typeface="Arial" pitchFamily="34" charset="0"/>
                          <a:ea typeface="Calibri"/>
                          <a:cs typeface="Arial" pitchFamily="34" charset="0"/>
                        </a:rPr>
                        <a:t>Corrective Action/Comment</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9612">
                <a:tc gridSpan="6">
                  <a:txBody>
                    <a:bodyPr/>
                    <a:lstStyle/>
                    <a:p>
                      <a:pPr>
                        <a:lnSpc>
                          <a:spcPct val="115000"/>
                        </a:lnSpc>
                        <a:spcAft>
                          <a:spcPts val="0"/>
                        </a:spcAft>
                      </a:pPr>
                      <a:r>
                        <a:rPr lang="en-ZA" sz="900" b="1" dirty="0">
                          <a:effectLst/>
                          <a:latin typeface="Arial" pitchFamily="34" charset="0"/>
                          <a:ea typeface="Calibri"/>
                          <a:cs typeface="Arial" pitchFamily="34" charset="0"/>
                        </a:rPr>
                        <a:t>Sub-Programme: </a:t>
                      </a:r>
                      <a:r>
                        <a:rPr lang="en-ZA" sz="900" b="1" dirty="0" smtClean="0">
                          <a:effectLst/>
                          <a:latin typeface="Arial" pitchFamily="34" charset="0"/>
                          <a:ea typeface="Calibri"/>
                          <a:cs typeface="Arial" pitchFamily="34" charset="0"/>
                        </a:rPr>
                        <a:t>Human Resources Management</a:t>
                      </a:r>
                      <a:endParaRPr lang="en-ZA" sz="9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24708">
                <a:tc rowSpan="6">
                  <a:txBody>
                    <a:bodyPr/>
                    <a:lstStyle/>
                    <a:p>
                      <a:pPr>
                        <a:lnSpc>
                          <a:spcPct val="115000"/>
                        </a:lnSpc>
                        <a:spcAft>
                          <a:spcPts val="0"/>
                        </a:spcAft>
                      </a:pPr>
                      <a:r>
                        <a:rPr lang="en-ZA" sz="900" dirty="0">
                          <a:effectLst/>
                          <a:latin typeface="Arial" pitchFamily="34" charset="0"/>
                          <a:ea typeface="Calibri"/>
                          <a:cs typeface="Arial" pitchFamily="34" charset="0"/>
                        </a:rPr>
                        <a:t>Abuse of leave  has negative financial and productivity consequences</a:t>
                      </a:r>
                    </a:p>
                    <a:p>
                      <a:pPr>
                        <a:lnSpc>
                          <a:spcPct val="115000"/>
                        </a:lnSpc>
                        <a:spcAft>
                          <a:spcPts val="0"/>
                        </a:spcAft>
                      </a:pPr>
                      <a:r>
                        <a:rPr lang="en-ZA" sz="9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6">
                  <a:txBody>
                    <a:bodyPr/>
                    <a:lstStyle/>
                    <a:p>
                      <a:pPr marL="342900" lvl="0" indent="-342900">
                        <a:lnSpc>
                          <a:spcPct val="115000"/>
                        </a:lnSpc>
                        <a:spcAft>
                          <a:spcPts val="1400"/>
                        </a:spcAft>
                        <a:buFont typeface="Symbol"/>
                        <a:buChar char=""/>
                      </a:pPr>
                      <a:r>
                        <a:rPr lang="en-ZA" sz="900" dirty="0">
                          <a:effectLst/>
                          <a:latin typeface="Arial" pitchFamily="34" charset="0"/>
                          <a:ea typeface="Calibri"/>
                          <a:cs typeface="Arial" pitchFamily="34" charset="0"/>
                        </a:rPr>
                        <a:t>Lack of monitoring of leave trends and patterns by supervisors</a:t>
                      </a:r>
                    </a:p>
                    <a:p>
                      <a:pPr marL="342900" lvl="0" indent="-342900">
                        <a:lnSpc>
                          <a:spcPct val="115000"/>
                        </a:lnSpc>
                        <a:spcAft>
                          <a:spcPts val="1400"/>
                        </a:spcAft>
                        <a:buFont typeface="Symbol"/>
                        <a:buChar char=""/>
                      </a:pPr>
                      <a:r>
                        <a:rPr lang="en-ZA" sz="900" dirty="0">
                          <a:effectLst/>
                          <a:latin typeface="Arial" pitchFamily="34" charset="0"/>
                          <a:ea typeface="Calibri"/>
                          <a:cs typeface="Arial" pitchFamily="34" charset="0"/>
                        </a:rPr>
                        <a:t>Late and non-submission of leave application forms</a:t>
                      </a:r>
                      <a:br>
                        <a:rPr lang="en-ZA" sz="900" dirty="0">
                          <a:effectLst/>
                          <a:latin typeface="Arial" pitchFamily="34" charset="0"/>
                          <a:ea typeface="Calibri"/>
                          <a:cs typeface="Arial" pitchFamily="34" charset="0"/>
                        </a:rPr>
                      </a:br>
                      <a:r>
                        <a:rPr lang="en-ZA" sz="900" dirty="0">
                          <a:effectLst/>
                          <a:latin typeface="Arial" pitchFamily="34" charset="0"/>
                          <a:ea typeface="Calibri"/>
                          <a:cs typeface="Arial" pitchFamily="34" charset="0"/>
                        </a:rPr>
                        <a:t>-Non-compilation of annual leave plan and/or adherence to annual leave plan</a:t>
                      </a:r>
                    </a:p>
                    <a:p>
                      <a:pPr marL="342900" lvl="0" indent="-342900">
                        <a:lnSpc>
                          <a:spcPct val="115000"/>
                        </a:lnSpc>
                        <a:spcAft>
                          <a:spcPts val="1400"/>
                        </a:spcAft>
                        <a:buFont typeface="Symbol"/>
                        <a:buChar char=""/>
                      </a:pPr>
                      <a:r>
                        <a:rPr lang="en-ZA" sz="900" dirty="0">
                          <a:effectLst/>
                          <a:latin typeface="Arial" pitchFamily="34" charset="0"/>
                          <a:ea typeface="Calibri"/>
                          <a:cs typeface="Arial" pitchFamily="34" charset="0"/>
                        </a:rPr>
                        <a:t>Absenteeism, late coming and early leaving by staff</a:t>
                      </a:r>
                    </a:p>
                    <a:p>
                      <a:pPr marL="342900" lvl="0" indent="-342900">
                        <a:lnSpc>
                          <a:spcPct val="115000"/>
                        </a:lnSpc>
                        <a:spcAft>
                          <a:spcPts val="1400"/>
                        </a:spcAft>
                        <a:buFont typeface="Symbol"/>
                        <a:buChar char=""/>
                      </a:pPr>
                      <a:r>
                        <a:rPr lang="en-ZA" sz="900" dirty="0">
                          <a:effectLst/>
                          <a:latin typeface="Arial" pitchFamily="34" charset="0"/>
                          <a:ea typeface="Calibri"/>
                          <a:cs typeface="Arial" pitchFamily="34" charset="0"/>
                        </a:rPr>
                        <a:t>Late capturing of leave</a:t>
                      </a:r>
                    </a:p>
                    <a:p>
                      <a:pPr marL="228600">
                        <a:lnSpc>
                          <a:spcPct val="115000"/>
                        </a:lnSpc>
                        <a:spcAft>
                          <a:spcPts val="1400"/>
                        </a:spcAft>
                      </a:pPr>
                      <a:r>
                        <a:rPr lang="en-ZA" sz="9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6">
                  <a:txBody>
                    <a:bodyPr/>
                    <a:lstStyle/>
                    <a:p>
                      <a:pPr marL="342900" lvl="0" indent="-342900">
                        <a:lnSpc>
                          <a:spcPct val="115000"/>
                        </a:lnSpc>
                        <a:spcAft>
                          <a:spcPts val="1400"/>
                        </a:spcAft>
                        <a:buFont typeface="Symbol"/>
                        <a:buChar char=""/>
                      </a:pPr>
                      <a:r>
                        <a:rPr lang="en-ZA" sz="900" dirty="0">
                          <a:effectLst/>
                          <a:latin typeface="Arial" pitchFamily="34" charset="0"/>
                          <a:ea typeface="Calibri"/>
                          <a:cs typeface="Arial" pitchFamily="34" charset="0"/>
                        </a:rPr>
                        <a:t>Leave management policy is in </a:t>
                      </a:r>
                      <a:r>
                        <a:rPr lang="en-ZA" sz="900" dirty="0" smtClean="0">
                          <a:effectLst/>
                          <a:latin typeface="Arial" pitchFamily="34" charset="0"/>
                          <a:ea typeface="Calibri"/>
                          <a:cs typeface="Arial" pitchFamily="34" charset="0"/>
                        </a:rPr>
                        <a:t>place</a:t>
                      </a:r>
                    </a:p>
                    <a:p>
                      <a:pPr marL="342900" lvl="0" indent="-342900">
                        <a:lnSpc>
                          <a:spcPct val="115000"/>
                        </a:lnSpc>
                        <a:spcAft>
                          <a:spcPts val="1400"/>
                        </a:spcAft>
                        <a:buFont typeface="Symbol"/>
                        <a:buChar char=""/>
                      </a:pPr>
                      <a:r>
                        <a:rPr lang="en-ZA" sz="900" dirty="0" smtClean="0">
                          <a:effectLst/>
                          <a:latin typeface="Arial" pitchFamily="34" charset="0"/>
                          <a:ea typeface="Calibri"/>
                          <a:cs typeface="Arial" pitchFamily="34" charset="0"/>
                        </a:rPr>
                        <a:t>Leave </a:t>
                      </a:r>
                      <a:r>
                        <a:rPr lang="en-ZA" sz="900" dirty="0">
                          <a:effectLst/>
                          <a:latin typeface="Arial" pitchFamily="34" charset="0"/>
                          <a:ea typeface="Calibri"/>
                          <a:cs typeface="Arial" pitchFamily="34" charset="0"/>
                        </a:rPr>
                        <a:t>administrators appointed formally by the </a:t>
                      </a:r>
                      <a:r>
                        <a:rPr lang="en-ZA" sz="900" dirty="0" smtClean="0">
                          <a:effectLst/>
                          <a:latin typeface="Arial" pitchFamily="34" charset="0"/>
                          <a:ea typeface="Calibri"/>
                          <a:cs typeface="Arial" pitchFamily="34" charset="0"/>
                        </a:rPr>
                        <a:t>DG</a:t>
                      </a:r>
                      <a:endParaRPr lang="en-ZA" sz="9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900" dirty="0" smtClean="0">
                          <a:effectLst/>
                          <a:latin typeface="Arial" pitchFamily="34" charset="0"/>
                          <a:ea typeface="Calibri"/>
                          <a:cs typeface="Arial" pitchFamily="34" charset="0"/>
                        </a:rPr>
                        <a:t>Annual </a:t>
                      </a:r>
                      <a:r>
                        <a:rPr lang="en-ZA" sz="900" dirty="0">
                          <a:effectLst/>
                          <a:latin typeface="Arial" pitchFamily="34" charset="0"/>
                          <a:ea typeface="Calibri"/>
                          <a:cs typeface="Arial" pitchFamily="34" charset="0"/>
                        </a:rPr>
                        <a:t>leave planning circulars are </a:t>
                      </a:r>
                      <a:r>
                        <a:rPr lang="en-ZA" sz="900" dirty="0" smtClean="0">
                          <a:effectLst/>
                          <a:latin typeface="Arial" pitchFamily="34" charset="0"/>
                          <a:ea typeface="Calibri"/>
                          <a:cs typeface="Arial" pitchFamily="34" charset="0"/>
                        </a:rPr>
                        <a:t>issued</a:t>
                      </a:r>
                    </a:p>
                    <a:p>
                      <a:pPr marL="342900" lvl="0" indent="-342900">
                        <a:lnSpc>
                          <a:spcPct val="115000"/>
                        </a:lnSpc>
                        <a:spcAft>
                          <a:spcPts val="1400"/>
                        </a:spcAft>
                        <a:buFont typeface="Symbol"/>
                        <a:buChar char=""/>
                      </a:pPr>
                      <a:r>
                        <a:rPr lang="en-ZA" sz="900" dirty="0" smtClean="0">
                          <a:effectLst/>
                          <a:latin typeface="Arial" pitchFamily="34" charset="0"/>
                          <a:ea typeface="Calibri"/>
                          <a:cs typeface="Arial" pitchFamily="34" charset="0"/>
                        </a:rPr>
                        <a:t>Consequence </a:t>
                      </a:r>
                      <a:r>
                        <a:rPr lang="en-ZA" sz="900" dirty="0">
                          <a:effectLst/>
                          <a:latin typeface="Arial" pitchFamily="34" charset="0"/>
                          <a:ea typeface="Calibri"/>
                          <a:cs typeface="Arial" pitchFamily="34" charset="0"/>
                        </a:rPr>
                        <a:t>management letters for late submission of leave forms are issued to non-complying </a:t>
                      </a:r>
                      <a:r>
                        <a:rPr lang="en-ZA" sz="900" dirty="0" smtClean="0">
                          <a:effectLst/>
                          <a:latin typeface="Arial" pitchFamily="34" charset="0"/>
                          <a:ea typeface="Calibri"/>
                          <a:cs typeface="Arial" pitchFamily="34" charset="0"/>
                        </a:rPr>
                        <a:t>employees</a:t>
                      </a:r>
                    </a:p>
                    <a:p>
                      <a:pPr marL="342900" lvl="0" indent="-342900">
                        <a:lnSpc>
                          <a:spcPct val="115000"/>
                        </a:lnSpc>
                        <a:spcAft>
                          <a:spcPts val="1400"/>
                        </a:spcAft>
                        <a:buFont typeface="Symbol"/>
                        <a:buChar char=""/>
                      </a:pPr>
                      <a:r>
                        <a:rPr lang="en-ZA" sz="900" dirty="0" smtClean="0">
                          <a:effectLst/>
                          <a:latin typeface="Arial" pitchFamily="34" charset="0"/>
                          <a:ea typeface="Calibri"/>
                          <a:cs typeface="Arial" pitchFamily="34" charset="0"/>
                        </a:rPr>
                        <a:t>Manual </a:t>
                      </a:r>
                      <a:r>
                        <a:rPr lang="en-ZA" sz="900" dirty="0">
                          <a:effectLst/>
                          <a:latin typeface="Arial" pitchFamily="34" charset="0"/>
                          <a:ea typeface="Calibri"/>
                          <a:cs typeface="Arial" pitchFamily="34" charset="0"/>
                        </a:rPr>
                        <a:t>register and reconciliation of leave </a:t>
                      </a:r>
                      <a:r>
                        <a:rPr lang="en-ZA" sz="900" dirty="0" smtClean="0">
                          <a:effectLst/>
                          <a:latin typeface="Arial" pitchFamily="34" charset="0"/>
                          <a:ea typeface="Calibri"/>
                          <a:cs typeface="Arial" pitchFamily="34" charset="0"/>
                        </a:rPr>
                        <a:t>forms</a:t>
                      </a:r>
                      <a:endParaRPr lang="en-ZA" sz="9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endParaRPr lang="en-ZA" sz="900" dirty="0">
                        <a:effectLst/>
                        <a:latin typeface="Arial" pitchFamily="34" charset="0"/>
                        <a:ea typeface="Calibri"/>
                        <a:cs typeface="Arial" pitchFamily="34" charset="0"/>
                      </a:endParaRPr>
                    </a:p>
                    <a:p>
                      <a:pPr marL="228600">
                        <a:lnSpc>
                          <a:spcPct val="115000"/>
                        </a:lnSpc>
                        <a:spcAft>
                          <a:spcPts val="1400"/>
                        </a:spcAft>
                      </a:pPr>
                      <a:r>
                        <a:rPr lang="en-ZA" sz="9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09220">
                        <a:lnSpc>
                          <a:spcPct val="115000"/>
                        </a:lnSpc>
                        <a:spcAft>
                          <a:spcPts val="1400"/>
                        </a:spcAft>
                      </a:pPr>
                      <a:r>
                        <a:rPr lang="en-ZA" sz="900" dirty="0">
                          <a:effectLst/>
                          <a:latin typeface="Arial" pitchFamily="34" charset="0"/>
                          <a:ea typeface="Calibri"/>
                          <a:cs typeface="Arial" pitchFamily="34" charset="0"/>
                        </a:rPr>
                        <a:t>Include leave management in performance agreements/ work plans of </a:t>
                      </a:r>
                      <a:r>
                        <a:rPr lang="en-ZA" sz="900" dirty="0" smtClean="0">
                          <a:effectLst/>
                          <a:latin typeface="Arial" pitchFamily="34" charset="0"/>
                          <a:ea typeface="Calibri"/>
                          <a:cs typeface="Arial" pitchFamily="34" charset="0"/>
                        </a:rPr>
                        <a:t>supervisors</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280670" marR="0" lvl="0" indent="-171450" algn="l" defTabSz="914400" rtl="0" eaLnBrk="1" fontAlgn="auto" latinLnBrk="0" hangingPunct="1">
                        <a:lnSpc>
                          <a:spcPct val="115000"/>
                        </a:lnSpc>
                        <a:spcBef>
                          <a:spcPts val="0"/>
                        </a:spcBef>
                        <a:spcAft>
                          <a:spcPts val="1400"/>
                        </a:spcAft>
                        <a:buClrTx/>
                        <a:buSzTx/>
                        <a:buFont typeface="Arial" pitchFamily="34" charset="0"/>
                        <a:buChar char="•"/>
                        <a:tabLst/>
                        <a:defRPr/>
                      </a:pPr>
                      <a:r>
                        <a:rPr kumimoji="0" lang="en-ZA" sz="9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Leave management  is currently  being  included in the mid term review of performance agreements/ work plans of supervisors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900" dirty="0" smtClean="0">
                          <a:effectLst/>
                          <a:latin typeface="Arial"/>
                          <a:ea typeface="Calibri"/>
                        </a:rPr>
                        <a:t>Full</a:t>
                      </a:r>
                      <a:r>
                        <a:rPr lang="en-GB" sz="900" baseline="0" dirty="0" smtClean="0">
                          <a:effectLst/>
                          <a:latin typeface="Arial"/>
                          <a:ea typeface="Calibri"/>
                        </a:rPr>
                        <a:t> implementation  </a:t>
                      </a:r>
                      <a:r>
                        <a:rPr lang="en-GB" sz="900" dirty="0" smtClean="0">
                          <a:effectLst/>
                          <a:latin typeface="Arial"/>
                          <a:ea typeface="Calibri"/>
                        </a:rPr>
                        <a:t>Action</a:t>
                      </a:r>
                      <a:r>
                        <a:rPr lang="en-GB" sz="900" baseline="0" dirty="0" smtClean="0">
                          <a:effectLst/>
                          <a:latin typeface="Arial"/>
                          <a:ea typeface="Calibri"/>
                        </a:rPr>
                        <a:t> plan  will be implemented  i</a:t>
                      </a:r>
                      <a:r>
                        <a:rPr lang="en-GB" sz="900" dirty="0" smtClean="0">
                          <a:effectLst/>
                          <a:latin typeface="Arial"/>
                          <a:ea typeface="Calibri"/>
                        </a:rPr>
                        <a:t>n  end</a:t>
                      </a:r>
                      <a:r>
                        <a:rPr lang="en-GB" sz="900" baseline="0" dirty="0" smtClean="0">
                          <a:effectLst/>
                          <a:latin typeface="Arial"/>
                          <a:ea typeface="Calibri"/>
                        </a:rPr>
                        <a:t>  of </a:t>
                      </a:r>
                      <a:r>
                        <a:rPr lang="en-GB" sz="900" dirty="0" smtClean="0">
                          <a:effectLst/>
                          <a:latin typeface="Arial"/>
                          <a:ea typeface="Calibri"/>
                        </a:rPr>
                        <a:t>Q3.</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485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vMerge="1">
                  <a:txBody>
                    <a:bodyPr/>
                    <a:lstStyle/>
                    <a:p>
                      <a:endParaRPr lang="en-ZA"/>
                    </a:p>
                  </a:txBody>
                  <a:tcPr/>
                </a:tc>
                <a:tc>
                  <a:txBody>
                    <a:bodyPr/>
                    <a:lstStyle/>
                    <a:p>
                      <a:pPr marL="109220">
                        <a:lnSpc>
                          <a:spcPct val="115000"/>
                        </a:lnSpc>
                        <a:spcAft>
                          <a:spcPts val="1400"/>
                        </a:spcAft>
                      </a:pPr>
                      <a:r>
                        <a:rPr lang="en-ZA" sz="900" dirty="0">
                          <a:effectLst/>
                          <a:latin typeface="Arial" pitchFamily="34" charset="0"/>
                          <a:ea typeface="Calibri"/>
                          <a:cs typeface="Arial" pitchFamily="34" charset="0"/>
                        </a:rPr>
                        <a:t>Train leave administrators</a:t>
                      </a:r>
                    </a:p>
                    <a:p>
                      <a:pPr marL="109220">
                        <a:lnSpc>
                          <a:spcPct val="115000"/>
                        </a:lnSpc>
                        <a:spcAft>
                          <a:spcPts val="1400"/>
                        </a:spcAft>
                      </a:pPr>
                      <a:r>
                        <a:rPr lang="en-ZA" sz="9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spcAft>
                          <a:spcPts val="0"/>
                        </a:spcAft>
                        <a:buFont typeface="Arial" pitchFamily="34" charset="0"/>
                        <a:buChar char="•"/>
                      </a:pPr>
                      <a:r>
                        <a:rPr lang="en-GB" sz="900" dirty="0" smtClean="0">
                          <a:effectLst/>
                          <a:latin typeface="Arial"/>
                          <a:ea typeface="Calibri"/>
                        </a:rPr>
                        <a:t>Leave Administrators formally appointed in Q2</a:t>
                      </a:r>
                      <a:endParaRPr lang="en-ZA" sz="900" dirty="0">
                        <a:effectLst/>
                        <a:latin typeface="Arial" pitchFamily="34" charset="0"/>
                        <a:ea typeface="Times New Roman"/>
                        <a:cs typeface="Arial" pitchFamily="34" charset="0"/>
                      </a:endParaRPr>
                    </a:p>
                    <a:p>
                      <a:pPr marL="132715" indent="0">
                        <a:spcAft>
                          <a:spcPts val="0"/>
                        </a:spcAft>
                        <a:buFont typeface="Arial" pitchFamily="34" charset="0"/>
                        <a:buNone/>
                      </a:pPr>
                      <a:endParaRPr lang="en-ZA" sz="9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900" dirty="0" smtClean="0">
                          <a:effectLst/>
                          <a:latin typeface="Arial"/>
                          <a:ea typeface="Calibri"/>
                        </a:rPr>
                        <a:t>Training  to workshop leave</a:t>
                      </a:r>
                      <a:r>
                        <a:rPr lang="en-GB" sz="900" baseline="0" dirty="0" smtClean="0">
                          <a:effectLst/>
                          <a:latin typeface="Arial"/>
                          <a:ea typeface="Calibri"/>
                        </a:rPr>
                        <a:t> administrators will be conducted in </a:t>
                      </a:r>
                      <a:r>
                        <a:rPr lang="en-GB" sz="900" dirty="0" smtClean="0">
                          <a:effectLst/>
                          <a:latin typeface="Arial"/>
                          <a:ea typeface="Calibri"/>
                        </a:rPr>
                        <a:t> Q3.</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411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109220">
                        <a:lnSpc>
                          <a:spcPct val="115000"/>
                        </a:lnSpc>
                        <a:spcAft>
                          <a:spcPts val="1400"/>
                        </a:spcAft>
                      </a:pPr>
                      <a:r>
                        <a:rPr lang="en-ZA" sz="900" dirty="0">
                          <a:effectLst/>
                          <a:latin typeface="Arial" pitchFamily="34" charset="0"/>
                          <a:ea typeface="Calibri"/>
                          <a:cs typeface="Arial" pitchFamily="34" charset="0"/>
                        </a:rPr>
                        <a:t>Perform annual leave </a:t>
                      </a:r>
                      <a:r>
                        <a:rPr lang="en-ZA" sz="900" dirty="0" smtClean="0">
                          <a:effectLst/>
                          <a:latin typeface="Arial" pitchFamily="34" charset="0"/>
                          <a:ea typeface="Calibri"/>
                          <a:cs typeface="Arial" pitchFamily="34" charset="0"/>
                        </a:rPr>
                        <a:t>audits</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spcAft>
                          <a:spcPts val="0"/>
                        </a:spcAft>
                        <a:buFont typeface="Arial" pitchFamily="34" charset="0"/>
                        <a:buChar char="•"/>
                      </a:pPr>
                      <a:r>
                        <a:rPr lang="en-US" sz="900" dirty="0" smtClean="0">
                          <a:effectLst/>
                          <a:latin typeface="Arial" pitchFamily="34" charset="0"/>
                          <a:ea typeface="Calibri"/>
                          <a:cs typeface="Arial" pitchFamily="34" charset="0"/>
                        </a:rPr>
                        <a:t>Leave</a:t>
                      </a:r>
                      <a:r>
                        <a:rPr lang="en-US" sz="900" baseline="0" dirty="0" smtClean="0">
                          <a:effectLst/>
                          <a:latin typeface="Arial" pitchFamily="34" charset="0"/>
                          <a:ea typeface="Calibri"/>
                          <a:cs typeface="Arial" pitchFamily="34" charset="0"/>
                        </a:rPr>
                        <a:t> </a:t>
                      </a:r>
                      <a:r>
                        <a:rPr lang="en-GB" sz="900" dirty="0" smtClean="0">
                          <a:effectLst/>
                          <a:latin typeface="Arial"/>
                          <a:ea typeface="Calibri"/>
                        </a:rPr>
                        <a:t> audit  were</a:t>
                      </a:r>
                      <a:r>
                        <a:rPr lang="en-GB" sz="900" baseline="0" dirty="0" smtClean="0">
                          <a:effectLst/>
                          <a:latin typeface="Arial"/>
                          <a:ea typeface="Calibri"/>
                        </a:rPr>
                        <a:t> conducted </a:t>
                      </a:r>
                      <a:r>
                        <a:rPr lang="en-GB" sz="900" dirty="0" smtClean="0">
                          <a:effectLst/>
                          <a:latin typeface="Arial"/>
                          <a:ea typeface="Calibri"/>
                        </a:rPr>
                        <a:t>between April and May 2017 to determine outstanding leave credits that could be forfeited on 30 June 2017.</a:t>
                      </a:r>
                      <a:r>
                        <a:rPr lang="en-US" sz="900" dirty="0">
                          <a:effectLst/>
                          <a:latin typeface="Arial" pitchFamily="34" charset="0"/>
                          <a:ea typeface="Times New Roman"/>
                          <a:cs typeface="Arial" pitchFamily="34" charset="0"/>
                        </a:rPr>
                        <a:t> </a:t>
                      </a:r>
                      <a:endParaRPr lang="en-ZA" sz="9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900" dirty="0">
                          <a:effectLst/>
                          <a:latin typeface="Arial" pitchFamily="34" charset="0"/>
                          <a:ea typeface="Calibri"/>
                          <a:cs typeface="Arial" pitchFamily="34" charset="0"/>
                        </a:rPr>
                        <a:t> </a:t>
                      </a:r>
                      <a:r>
                        <a:rPr lang="en-ZA" sz="900" dirty="0" smtClean="0">
                          <a:effectLst/>
                          <a:latin typeface="Arial" pitchFamily="34" charset="0"/>
                          <a:ea typeface="Calibri"/>
                          <a:cs typeface="Arial" pitchFamily="34" charset="0"/>
                        </a:rPr>
                        <a:t>N/A</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5772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vMerge="1">
                  <a:txBody>
                    <a:bodyPr/>
                    <a:lstStyle/>
                    <a:p>
                      <a:endParaRPr lang="en-ZA"/>
                    </a:p>
                  </a:txBody>
                  <a:tcPr/>
                </a:tc>
                <a:tc>
                  <a:txBody>
                    <a:bodyPr/>
                    <a:lstStyle/>
                    <a:p>
                      <a:pPr marL="109220">
                        <a:lnSpc>
                          <a:spcPct val="115000"/>
                        </a:lnSpc>
                        <a:spcAft>
                          <a:spcPts val="1400"/>
                        </a:spcAft>
                      </a:pPr>
                      <a:r>
                        <a:rPr lang="en-ZA" sz="900" dirty="0" smtClean="0">
                          <a:effectLst/>
                          <a:latin typeface="Arial" pitchFamily="34" charset="0"/>
                          <a:ea typeface="Calibri"/>
                          <a:cs typeface="Arial" pitchFamily="34" charset="0"/>
                        </a:rPr>
                        <a:t>Reconcile </a:t>
                      </a:r>
                      <a:r>
                        <a:rPr lang="en-ZA" sz="900" dirty="0">
                          <a:effectLst/>
                          <a:latin typeface="Arial" pitchFamily="34" charset="0"/>
                          <a:ea typeface="Calibri"/>
                          <a:cs typeface="Arial" pitchFamily="34" charset="0"/>
                        </a:rPr>
                        <a:t>employee absence by respective managers on a monthly basis against leave applications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165" indent="-171450">
                        <a:spcAft>
                          <a:spcPts val="0"/>
                        </a:spcAft>
                        <a:buFont typeface="Arial" pitchFamily="34" charset="0"/>
                        <a:buChar char="•"/>
                      </a:pPr>
                      <a:r>
                        <a:rPr lang="en-US" sz="900" dirty="0" smtClean="0">
                          <a:effectLst/>
                          <a:latin typeface="Arial" pitchFamily="34" charset="0"/>
                          <a:ea typeface="Times New Roman"/>
                          <a:cs typeface="Arial" pitchFamily="34" charset="0"/>
                        </a:rPr>
                        <a:t>Leave</a:t>
                      </a:r>
                      <a:r>
                        <a:rPr lang="en-US" sz="900" baseline="0" dirty="0" smtClean="0">
                          <a:effectLst/>
                          <a:latin typeface="Arial" pitchFamily="34" charset="0"/>
                          <a:ea typeface="Times New Roman"/>
                          <a:cs typeface="Arial" pitchFamily="34" charset="0"/>
                        </a:rPr>
                        <a:t> reconciliation is  conducted  by responsible managers on a monthly basis</a:t>
                      </a:r>
                      <a:endParaRPr lang="en-ZA" sz="9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900" dirty="0" smtClean="0">
                          <a:effectLst/>
                          <a:latin typeface="Arial"/>
                          <a:ea typeface="Calibri"/>
                        </a:rPr>
                        <a:t>HR will</a:t>
                      </a:r>
                      <a:r>
                        <a:rPr lang="en-GB" sz="900" baseline="0" dirty="0" smtClean="0">
                          <a:effectLst/>
                          <a:latin typeface="Arial"/>
                          <a:ea typeface="Calibri"/>
                        </a:rPr>
                        <a:t> </a:t>
                      </a:r>
                      <a:r>
                        <a:rPr lang="en-GB" sz="900" dirty="0" smtClean="0">
                          <a:effectLst/>
                          <a:latin typeface="Arial"/>
                          <a:ea typeface="Calibri"/>
                        </a:rPr>
                        <a:t> sensitise Leave Administrators during</a:t>
                      </a:r>
                      <a:r>
                        <a:rPr lang="en-GB" sz="900" baseline="0" dirty="0" smtClean="0">
                          <a:effectLst/>
                          <a:latin typeface="Arial"/>
                          <a:ea typeface="Calibri"/>
                        </a:rPr>
                        <a:t> the training wor</a:t>
                      </a:r>
                      <a:r>
                        <a:rPr lang="en-GB" sz="900" dirty="0" smtClean="0">
                          <a:effectLst/>
                          <a:latin typeface="Arial"/>
                          <a:ea typeface="Calibri"/>
                        </a:rPr>
                        <a:t>kshop of</a:t>
                      </a:r>
                      <a:r>
                        <a:rPr lang="en-GB" sz="900" baseline="0" dirty="0" smtClean="0">
                          <a:effectLst/>
                          <a:latin typeface="Arial"/>
                          <a:ea typeface="Calibri"/>
                        </a:rPr>
                        <a:t> leave administrators  in </a:t>
                      </a:r>
                      <a:r>
                        <a:rPr lang="en-GB" sz="900" dirty="0" smtClean="0">
                          <a:effectLst/>
                          <a:latin typeface="Arial"/>
                          <a:ea typeface="Calibri"/>
                        </a:rPr>
                        <a:t> Q3.</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16708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vMerge="1">
                  <a:txBody>
                    <a:bodyPr/>
                    <a:lstStyle/>
                    <a:p>
                      <a:endParaRPr lang="en-ZA"/>
                    </a:p>
                  </a:txBody>
                  <a:tcPr/>
                </a:tc>
                <a:tc>
                  <a:txBody>
                    <a:bodyPr/>
                    <a:lstStyle/>
                    <a:p>
                      <a:pPr marL="109220">
                        <a:lnSpc>
                          <a:spcPct val="115000"/>
                        </a:lnSpc>
                        <a:spcAft>
                          <a:spcPts val="1400"/>
                        </a:spcAft>
                      </a:pPr>
                      <a:r>
                        <a:rPr lang="en-ZA" sz="900" dirty="0" smtClean="0">
                          <a:effectLst/>
                          <a:latin typeface="Arial" pitchFamily="34" charset="0"/>
                          <a:ea typeface="Calibri"/>
                          <a:cs typeface="Arial" pitchFamily="34" charset="0"/>
                        </a:rPr>
                        <a:t>Validate </a:t>
                      </a:r>
                      <a:r>
                        <a:rPr lang="en-ZA" sz="900" dirty="0">
                          <a:effectLst/>
                          <a:latin typeface="Arial" pitchFamily="34" charset="0"/>
                          <a:ea typeface="Calibri"/>
                          <a:cs typeface="Arial" pitchFamily="34" charset="0"/>
                        </a:rPr>
                        <a:t>requests for cancellation of leave with biometric </a:t>
                      </a:r>
                      <a:r>
                        <a:rPr lang="en-ZA" sz="900" dirty="0" smtClean="0">
                          <a:effectLst/>
                          <a:latin typeface="Arial" pitchFamily="34" charset="0"/>
                          <a:ea typeface="Calibri"/>
                          <a:cs typeface="Arial" pitchFamily="34" charset="0"/>
                        </a:rPr>
                        <a:t>system</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4165" indent="-171450">
                        <a:spcAft>
                          <a:spcPts val="0"/>
                        </a:spcAft>
                        <a:buFont typeface="Arial" pitchFamily="34" charset="0"/>
                        <a:buChar char="•"/>
                      </a:pPr>
                      <a:r>
                        <a:rPr lang="en-US" sz="900" dirty="0" smtClean="0">
                          <a:effectLst/>
                          <a:latin typeface="Arial" pitchFamily="34" charset="0"/>
                          <a:ea typeface="Times New Roman"/>
                          <a:cs typeface="Arial" pitchFamily="34" charset="0"/>
                        </a:rPr>
                        <a:t>Applications for cancelation of leave, recommended by respective supervisors, are submitted for approval to the CD: CM prior to such cancellation.</a:t>
                      </a:r>
                      <a:endParaRPr lang="en-ZA" sz="9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a:ea typeface="Calibri"/>
                          <a:cs typeface="+mn-cs"/>
                        </a:rPr>
                        <a:t>HR will  sensitise Leave Administrators during the training workshop of leave administrators  in  Q3.</a:t>
                      </a:r>
                      <a:endParaRPr kumimoji="0" lang="en-ZA" sz="9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p>
                      <a:pPr>
                        <a:lnSpc>
                          <a:spcPct val="115000"/>
                        </a:lnSpc>
                        <a:spcAft>
                          <a:spcPts val="0"/>
                        </a:spcAft>
                      </a:pPr>
                      <a:r>
                        <a:rPr lang="en-ZA" sz="900" dirty="0" smtClean="0">
                          <a:effectLst/>
                          <a:latin typeface="Arial" pitchFamily="34" charset="0"/>
                          <a:ea typeface="Calibri"/>
                          <a:cs typeface="Arial" pitchFamily="34" charset="0"/>
                        </a:rPr>
                        <a:t>Validation</a:t>
                      </a:r>
                      <a:r>
                        <a:rPr lang="en-ZA" sz="900" baseline="0" dirty="0" smtClean="0">
                          <a:effectLst/>
                          <a:latin typeface="Arial" pitchFamily="34" charset="0"/>
                          <a:ea typeface="Calibri"/>
                          <a:cs typeface="Arial" pitchFamily="34" charset="0"/>
                        </a:rPr>
                        <a:t>s  of  biometric records  maybe done by  respective managers </a:t>
                      </a:r>
                      <a:r>
                        <a:rPr lang="en-ZA" sz="900" dirty="0" smtClean="0">
                          <a:effectLst/>
                          <a:latin typeface="Arial" pitchFamily="34" charset="0"/>
                          <a:ea typeface="Calibri"/>
                          <a:cs typeface="Arial" pitchFamily="34" charset="0"/>
                        </a:rPr>
                        <a:t>in </a:t>
                      </a:r>
                      <a:r>
                        <a:rPr lang="en-ZA" sz="900" dirty="0">
                          <a:effectLst/>
                          <a:latin typeface="Arial" pitchFamily="34" charset="0"/>
                          <a:ea typeface="Calibri"/>
                          <a:cs typeface="Arial" pitchFamily="34" charset="0"/>
                        </a:rPr>
                        <a:t>the </a:t>
                      </a:r>
                      <a:r>
                        <a:rPr lang="en-ZA" sz="900" baseline="0" dirty="0" smtClean="0">
                          <a:effectLst/>
                          <a:latin typeface="Arial" pitchFamily="34" charset="0"/>
                          <a:ea typeface="Calibri"/>
                          <a:cs typeface="Arial" pitchFamily="34" charset="0"/>
                        </a:rPr>
                        <a:t> 3</a:t>
                      </a:r>
                      <a:r>
                        <a:rPr lang="en-ZA" sz="900" baseline="30000" dirty="0" smtClean="0">
                          <a:effectLst/>
                          <a:latin typeface="Arial" pitchFamily="34" charset="0"/>
                          <a:ea typeface="Calibri"/>
                          <a:cs typeface="Arial" pitchFamily="34" charset="0"/>
                        </a:rPr>
                        <a:t>rd</a:t>
                      </a:r>
                      <a:r>
                        <a:rPr lang="en-ZA" sz="900" baseline="0" dirty="0" smtClean="0">
                          <a:effectLst/>
                          <a:latin typeface="Arial" pitchFamily="34" charset="0"/>
                          <a:ea typeface="Calibri"/>
                          <a:cs typeface="Arial" pitchFamily="34" charset="0"/>
                        </a:rPr>
                        <a:t> </a:t>
                      </a:r>
                      <a:r>
                        <a:rPr lang="en-ZA" sz="900" dirty="0" smtClean="0">
                          <a:effectLst/>
                          <a:latin typeface="Arial" pitchFamily="34" charset="0"/>
                          <a:ea typeface="Calibri"/>
                          <a:cs typeface="Arial" pitchFamily="34" charset="0"/>
                        </a:rPr>
                        <a:t> </a:t>
                      </a:r>
                      <a:r>
                        <a:rPr lang="en-ZA" sz="900" dirty="0">
                          <a:effectLst/>
                          <a:latin typeface="Arial" pitchFamily="34" charset="0"/>
                          <a:ea typeface="Calibri"/>
                          <a:cs typeface="Arial" pitchFamily="34" charset="0"/>
                        </a:rPr>
                        <a:t>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755810">
                <a:tc vMerge="1">
                  <a:txBody>
                    <a:bodyPr/>
                    <a:lstStyle/>
                    <a:p>
                      <a:pPr>
                        <a:lnSpc>
                          <a:spcPct val="115000"/>
                        </a:lnSpc>
                        <a:spcAft>
                          <a:spcPts val="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vMerge="1">
                  <a:txBody>
                    <a:bodyPr/>
                    <a:lstStyle/>
                    <a:p>
                      <a:endParaRPr lang="en-ZA"/>
                    </a:p>
                  </a:txBody>
                  <a:tcPr/>
                </a:tc>
                <a:tc>
                  <a:txBody>
                    <a:bodyPr/>
                    <a:lstStyle/>
                    <a:p>
                      <a:pPr marL="0" lvl="0" indent="0">
                        <a:lnSpc>
                          <a:spcPct val="115000"/>
                        </a:lnSpc>
                        <a:spcAft>
                          <a:spcPts val="1400"/>
                        </a:spcAft>
                        <a:buFont typeface="Symbol"/>
                        <a:buNone/>
                      </a:pPr>
                      <a:r>
                        <a:rPr lang="en-ZA" sz="900" dirty="0">
                          <a:effectLst/>
                          <a:latin typeface="Arial" pitchFamily="34" charset="0"/>
                          <a:ea typeface="Calibri"/>
                          <a:cs typeface="Arial" pitchFamily="34" charset="0"/>
                        </a:rPr>
                        <a:t>Generate monthly PERSAL leave report for reconciliation with biometric system and manual leave register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lvl="0" indent="-171450">
                        <a:spcAft>
                          <a:spcPts val="0"/>
                        </a:spcAft>
                        <a:buFont typeface="Arial" pitchFamily="34" charset="0"/>
                        <a:buChar char="•"/>
                      </a:pPr>
                      <a:r>
                        <a:rPr lang="en-US" sz="900" dirty="0">
                          <a:effectLst/>
                          <a:latin typeface="Arial" pitchFamily="34" charset="0"/>
                          <a:ea typeface="Times New Roman"/>
                          <a:cs typeface="Arial" pitchFamily="34" charset="0"/>
                        </a:rPr>
                        <a:t>Monthly recons with biometric </a:t>
                      </a:r>
                      <a:r>
                        <a:rPr lang="en-US" sz="900" dirty="0" smtClean="0">
                          <a:effectLst/>
                          <a:latin typeface="Arial" pitchFamily="34" charset="0"/>
                          <a:ea typeface="Times New Roman"/>
                          <a:cs typeface="Arial" pitchFamily="34" charset="0"/>
                        </a:rPr>
                        <a:t>responsibility</a:t>
                      </a:r>
                      <a:r>
                        <a:rPr lang="en-US" sz="900" baseline="0" dirty="0" smtClean="0">
                          <a:effectLst/>
                          <a:latin typeface="Arial" pitchFamily="34" charset="0"/>
                          <a:ea typeface="Times New Roman"/>
                          <a:cs typeface="Arial" pitchFamily="34" charset="0"/>
                        </a:rPr>
                        <a:t> of respective managers.</a:t>
                      </a:r>
                      <a:endParaRPr lang="en-ZA" sz="9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kumimoji="0" lang="en-GB" sz="900" b="0" i="0" u="none" strike="noStrike" kern="1200" cap="none" spc="0" normalizeH="0" baseline="0" noProof="0" dirty="0" smtClean="0">
                          <a:ln>
                            <a:noFill/>
                          </a:ln>
                          <a:solidFill>
                            <a:prstClr val="black"/>
                          </a:solidFill>
                          <a:effectLst/>
                          <a:uLnTx/>
                          <a:uFillTx/>
                          <a:latin typeface="Arial"/>
                          <a:ea typeface="Calibri"/>
                          <a:cs typeface="+mn-cs"/>
                        </a:rPr>
                        <a:t>HR will  sensitise Leave Administrators during the training workshop of leave administrators  in  Q3</a:t>
                      </a:r>
                      <a:endParaRPr lang="en-ZA" sz="9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937805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16</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211086525"/>
              </p:ext>
            </p:extLst>
          </p:nvPr>
        </p:nvGraphicFramePr>
        <p:xfrm>
          <a:off x="190240" y="1039256"/>
          <a:ext cx="9563359" cy="5274945"/>
        </p:xfrm>
        <a:graphic>
          <a:graphicData uri="http://schemas.openxmlformats.org/drawingml/2006/table">
            <a:tbl>
              <a:tblPr firstRow="1" firstCol="1" bandRow="1"/>
              <a:tblGrid>
                <a:gridCol w="1103833"/>
                <a:gridCol w="1957056"/>
                <a:gridCol w="1964707"/>
                <a:gridCol w="1857575"/>
                <a:gridCol w="1803889"/>
                <a:gridCol w="876299"/>
              </a:tblGrid>
              <a:tr h="678624">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3426">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Human Resources Management</a:t>
                      </a:r>
                      <a:endParaRPr lang="en-ZA" sz="1100" b="1"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65989">
                <a:tc>
                  <a:txBody>
                    <a:bodyPr/>
                    <a:lstStyle/>
                    <a:p>
                      <a:pPr>
                        <a:lnSpc>
                          <a:spcPct val="115000"/>
                        </a:lnSpc>
                        <a:spcAft>
                          <a:spcPts val="0"/>
                        </a:spcAft>
                      </a:pPr>
                      <a:r>
                        <a:rPr lang="en-GB" sz="1100" baseline="0" dirty="0" smtClean="0">
                          <a:solidFill>
                            <a:schemeClr val="tx1"/>
                          </a:solidFill>
                          <a:effectLst/>
                          <a:latin typeface="Arial"/>
                          <a:ea typeface="Calibri"/>
                        </a:rPr>
                        <a:t>Obstacles to further development of employees to promote a skilled and capable workforce</a:t>
                      </a:r>
                      <a:endParaRPr lang="en-ZA" sz="1100" baseline="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baseline="0" dirty="0" smtClean="0">
                          <a:solidFill>
                            <a:schemeClr val="tx1"/>
                          </a:solidFill>
                          <a:effectLst/>
                          <a:latin typeface="Arial" pitchFamily="34" charset="0"/>
                          <a:ea typeface="Calibri"/>
                          <a:cs typeface="Arial" pitchFamily="34" charset="0"/>
                        </a:rPr>
                        <a:t>Employees</a:t>
                      </a:r>
                      <a:r>
                        <a:rPr lang="en-ZA" sz="1100" baseline="0" dirty="0">
                          <a:solidFill>
                            <a:schemeClr val="tx1"/>
                          </a:solidFill>
                          <a:effectLst/>
                          <a:latin typeface="Arial" pitchFamily="34" charset="0"/>
                          <a:ea typeface="Calibri"/>
                          <a:cs typeface="Arial" pitchFamily="34" charset="0"/>
                        </a:rPr>
                        <a:t>' non-availability or non-attendance of scheduled trainings</a:t>
                      </a:r>
                      <a:r>
                        <a:rPr lang="en-ZA" sz="1100" baseline="0" dirty="0" smtClean="0">
                          <a:solidFill>
                            <a:schemeClr val="tx1"/>
                          </a:solidFill>
                          <a:effectLst/>
                          <a:latin typeface="Arial" pitchFamily="34" charset="0"/>
                          <a:ea typeface="Calibri"/>
                          <a:cs typeface="Arial" pitchFamily="34" charset="0"/>
                        </a:rPr>
                        <a:t>.</a:t>
                      </a:r>
                    </a:p>
                    <a:p>
                      <a:pPr marL="342900" lvl="0" indent="-342900">
                        <a:lnSpc>
                          <a:spcPct val="115000"/>
                        </a:lnSpc>
                        <a:spcAft>
                          <a:spcPts val="1400"/>
                        </a:spcAft>
                        <a:buFont typeface="Symbol"/>
                        <a:buChar char=""/>
                      </a:pPr>
                      <a:r>
                        <a:rPr lang="en-ZA" sz="1100" baseline="0" dirty="0" smtClean="0">
                          <a:solidFill>
                            <a:schemeClr val="tx1"/>
                          </a:solidFill>
                          <a:effectLst/>
                          <a:latin typeface="Arial" pitchFamily="34" charset="0"/>
                          <a:ea typeface="Calibri"/>
                          <a:cs typeface="Arial" pitchFamily="34" charset="0"/>
                        </a:rPr>
                        <a:t>Delays in scheduling training by Service Providers, particularly the NSG</a:t>
                      </a:r>
                    </a:p>
                    <a:p>
                      <a:pPr marL="342900" lvl="0" indent="-342900">
                        <a:lnSpc>
                          <a:spcPct val="115000"/>
                        </a:lnSpc>
                        <a:spcAft>
                          <a:spcPts val="1400"/>
                        </a:spcAft>
                        <a:buFont typeface="Symbol"/>
                        <a:buChar char=""/>
                      </a:pPr>
                      <a:endParaRPr lang="en-ZA" sz="1100" baseline="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1400"/>
                        </a:spcAft>
                        <a:buFont typeface="Symbol"/>
                        <a:buChar char=""/>
                      </a:pPr>
                      <a:r>
                        <a:rPr lang="en-ZA" sz="1100" dirty="0">
                          <a:solidFill>
                            <a:schemeClr val="tx1"/>
                          </a:solidFill>
                          <a:effectLst/>
                          <a:latin typeface="Arial" pitchFamily="34" charset="0"/>
                          <a:ea typeface="Calibri"/>
                          <a:cs typeface="Arial" pitchFamily="34" charset="0"/>
                        </a:rPr>
                        <a:t>Dedicated training budget is in place and managed by HRD</a:t>
                      </a:r>
                    </a:p>
                    <a:p>
                      <a:pPr marL="342900" lvl="0" indent="-342900">
                        <a:lnSpc>
                          <a:spcPct val="115000"/>
                        </a:lnSpc>
                        <a:spcAft>
                          <a:spcPts val="1400"/>
                        </a:spcAft>
                        <a:buFont typeface="Symbol"/>
                        <a:buChar char=""/>
                      </a:pPr>
                      <a:r>
                        <a:rPr lang="en-ZA" sz="1100" dirty="0">
                          <a:solidFill>
                            <a:schemeClr val="tx1"/>
                          </a:solidFill>
                          <a:effectLst/>
                          <a:latin typeface="Arial" pitchFamily="34" charset="0"/>
                          <a:ea typeface="Calibri"/>
                          <a:cs typeface="Arial" pitchFamily="34" charset="0"/>
                        </a:rPr>
                        <a:t>Skills audit was conducted</a:t>
                      </a:r>
                    </a:p>
                    <a:p>
                      <a:pPr marL="342900" lvl="0" indent="-342900">
                        <a:lnSpc>
                          <a:spcPct val="115000"/>
                        </a:lnSpc>
                        <a:spcAft>
                          <a:spcPts val="1400"/>
                        </a:spcAft>
                        <a:buFont typeface="Symbol"/>
                        <a:buChar char=""/>
                      </a:pPr>
                      <a:r>
                        <a:rPr lang="en-ZA" sz="1100" dirty="0">
                          <a:solidFill>
                            <a:schemeClr val="tx1"/>
                          </a:solidFill>
                          <a:effectLst/>
                          <a:latin typeface="Arial" pitchFamily="34" charset="0"/>
                          <a:ea typeface="Calibri"/>
                          <a:cs typeface="Arial" pitchFamily="34" charset="0"/>
                        </a:rPr>
                        <a:t>Workplace Skills Plan is in place to commit on development of </a:t>
                      </a:r>
                      <a:r>
                        <a:rPr lang="en-ZA" sz="1100" dirty="0" smtClean="0">
                          <a:solidFill>
                            <a:schemeClr val="tx1"/>
                          </a:solidFill>
                          <a:effectLst/>
                          <a:latin typeface="Arial" pitchFamily="34" charset="0"/>
                          <a:ea typeface="Calibri"/>
                          <a:cs typeface="Arial" pitchFamily="34" charset="0"/>
                        </a:rPr>
                        <a:t>staff</a:t>
                      </a:r>
                      <a:endParaRPr lang="en-ZA" sz="11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1400"/>
                        </a:spcAft>
                        <a:buFont typeface="Symbol"/>
                        <a:buChar char=""/>
                      </a:pPr>
                      <a:r>
                        <a:rPr lang="en-ZA" sz="1100" dirty="0">
                          <a:solidFill>
                            <a:schemeClr val="tx1"/>
                          </a:solidFill>
                          <a:effectLst/>
                          <a:latin typeface="Arial" pitchFamily="34" charset="0"/>
                          <a:ea typeface="Calibri"/>
                          <a:cs typeface="Arial" pitchFamily="34" charset="0"/>
                        </a:rPr>
                        <a:t>Enforce consequence management in line with PSR 2016, Part 1 Regulation number 14(h) and (i).</a:t>
                      </a:r>
                    </a:p>
                    <a:p>
                      <a:pPr marL="228600">
                        <a:lnSpc>
                          <a:spcPct val="115000"/>
                        </a:lnSpc>
                        <a:spcAft>
                          <a:spcPts val="1400"/>
                        </a:spcAft>
                      </a:pPr>
                      <a:r>
                        <a:rPr lang="en-ZA" sz="1100" dirty="0">
                          <a:solidFill>
                            <a:schemeClr val="tx1"/>
                          </a:solidFill>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spcAft>
                          <a:spcPts val="0"/>
                        </a:spcAft>
                        <a:buFont typeface="Arial" pitchFamily="34" charset="0"/>
                        <a:buChar char="•"/>
                      </a:pPr>
                      <a:r>
                        <a:rPr lang="en-GB" sz="1100" dirty="0" smtClean="0">
                          <a:effectLst/>
                          <a:latin typeface="Arial"/>
                          <a:ea typeface="Calibri"/>
                        </a:rPr>
                        <a:t>No cases in 2017/18 where employees failed to attend scheduled training or neglected to submit Portfolios of Evidence to complete relevant programmes .</a:t>
                      </a:r>
                      <a:endParaRPr lang="en-ZA" sz="1100" dirty="0">
                        <a:solidFill>
                          <a:srgbClr val="FF000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237105">
                <a:tc>
                  <a:txBody>
                    <a:bodyPr/>
                    <a:lstStyle/>
                    <a:p>
                      <a:pPr>
                        <a:lnSpc>
                          <a:spcPct val="115000"/>
                        </a:lnSpc>
                        <a:spcAft>
                          <a:spcPts val="0"/>
                        </a:spcAft>
                      </a:pPr>
                      <a:r>
                        <a:rPr lang="en-ZA" sz="1100">
                          <a:effectLst/>
                          <a:latin typeface="Arial" pitchFamily="34" charset="0"/>
                          <a:ea typeface="Calibri"/>
                          <a:cs typeface="Arial" pitchFamily="34" charset="0"/>
                        </a:rPr>
                        <a:t>Ineffective performance management of employees</a:t>
                      </a:r>
                    </a:p>
                    <a:p>
                      <a:pPr>
                        <a:lnSpc>
                          <a:spcPct val="115000"/>
                        </a:lnSpc>
                        <a:spcAft>
                          <a:spcPts val="0"/>
                        </a:spcAft>
                      </a:pPr>
                      <a:r>
                        <a:rPr lang="en-ZA" sz="110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Late/non-submission of performance work plans and agreements;</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Lack of understanding/commitment of PMDS policies and procedures by managers, supervisors and </a:t>
                      </a:r>
                      <a:r>
                        <a:rPr lang="en-ZA" sz="1100" dirty="0" smtClean="0">
                          <a:effectLst/>
                          <a:latin typeface="Arial" pitchFamily="34" charset="0"/>
                          <a:ea typeface="Calibri"/>
                          <a:cs typeface="Arial" pitchFamily="34" charset="0"/>
                        </a:rPr>
                        <a:t>employees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Performance Management and Development System Policy and SMS Handbook are utilised to guide and regulate employee performance management</a:t>
                      </a:r>
                      <a:r>
                        <a:rPr lang="en-ZA"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 Enforce consequence management for non-compliant employees in line with PSR 2016, Regulation 72</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spcAft>
                          <a:spcPts val="0"/>
                        </a:spcAft>
                        <a:buFont typeface="Arial" pitchFamily="34" charset="0"/>
                        <a:buChar char="•"/>
                      </a:pPr>
                      <a:r>
                        <a:rPr lang="en-US" sz="1100" dirty="0" smtClean="0">
                          <a:effectLst/>
                          <a:latin typeface="Arial" pitchFamily="34" charset="0"/>
                          <a:ea typeface="Times New Roman"/>
                          <a:cs typeface="Arial" pitchFamily="34" charset="0"/>
                        </a:rPr>
                        <a:t>All employees complied with annual assessments for 2016/17 and Performance Agreements/ Work plans for 2017/18</a:t>
                      </a:r>
                      <a:r>
                        <a:rPr lang="en-US" sz="1100" baseline="0" dirty="0" smtClean="0">
                          <a:effectLst/>
                          <a:latin typeface="Arial" pitchFamily="34" charset="0"/>
                          <a:ea typeface="Times New Roman"/>
                          <a:cs typeface="Arial" pitchFamily="34" charset="0"/>
                        </a:rPr>
                        <a:t> are in place..</a:t>
                      </a:r>
                      <a:endParaRPr lang="en-US" sz="1100" dirty="0" smtClean="0">
                        <a:effectLst/>
                        <a:latin typeface="Arial" pitchFamily="34" charset="0"/>
                        <a:ea typeface="Times New Roman"/>
                        <a:cs typeface="Arial" pitchFamily="34" charset="0"/>
                      </a:endParaRPr>
                    </a:p>
                    <a:p>
                      <a:pPr marL="171450" indent="-171450">
                        <a:spcAft>
                          <a:spcPts val="0"/>
                        </a:spcAft>
                        <a:buFont typeface="Arial" pitchFamily="34" charset="0"/>
                        <a:buChar char="•"/>
                      </a:pPr>
                      <a:r>
                        <a:rPr lang="en-US" sz="1100" dirty="0" smtClean="0">
                          <a:effectLst/>
                          <a:latin typeface="Arial" pitchFamily="34" charset="0"/>
                          <a:ea typeface="Times New Roman"/>
                          <a:cs typeface="Arial" pitchFamily="34" charset="0"/>
                        </a:rPr>
                        <a:t>Mid-term assessments for 2017/18 only due by 31 October 2017.</a:t>
                      </a:r>
                    </a:p>
                    <a:p>
                      <a:pPr marL="171450" indent="-171450">
                        <a:spcAft>
                          <a:spcPts val="0"/>
                        </a:spcAft>
                        <a:buFont typeface="Arial" pitchFamily="34" charset="0"/>
                        <a:buChar char="•"/>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561213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631639307"/>
              </p:ext>
            </p:extLst>
          </p:nvPr>
        </p:nvGraphicFramePr>
        <p:xfrm>
          <a:off x="195748" y="1066991"/>
          <a:ext cx="9607471" cy="5506783"/>
        </p:xfrm>
        <a:graphic>
          <a:graphicData uri="http://schemas.openxmlformats.org/drawingml/2006/table">
            <a:tbl>
              <a:tblPr firstRow="1" firstCol="1" bandRow="1"/>
              <a:tblGrid>
                <a:gridCol w="1108925"/>
                <a:gridCol w="1759416"/>
                <a:gridCol w="1673983"/>
                <a:gridCol w="1702250"/>
                <a:gridCol w="2023347"/>
                <a:gridCol w="1339550"/>
              </a:tblGrid>
              <a:tr h="32102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4927">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Information and Communication Technology</a:t>
                      </a:r>
                      <a:endParaRPr lang="en-ZA" sz="1100" b="1"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70343">
                <a:tc rowSpan="3">
                  <a:txBody>
                    <a:bodyPr/>
                    <a:lstStyle/>
                    <a:p>
                      <a:pPr>
                        <a:lnSpc>
                          <a:spcPct val="115000"/>
                        </a:lnSpc>
                        <a:spcAft>
                          <a:spcPts val="0"/>
                        </a:spcAft>
                      </a:pPr>
                      <a:r>
                        <a:rPr lang="en-ZA" sz="1100" dirty="0">
                          <a:effectLst/>
                          <a:latin typeface="Arial" pitchFamily="34" charset="0"/>
                          <a:ea typeface="Calibri"/>
                          <a:cs typeface="Arial" pitchFamily="34" charset="0"/>
                        </a:rPr>
                        <a:t>Inadequate ICT security controls</a:t>
                      </a: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Inadequate policy on ICT security to guide the implementation of the controls</a:t>
                      </a:r>
                      <a:br>
                        <a:rPr lang="en-ZA" sz="1100" dirty="0">
                          <a:effectLst/>
                          <a:latin typeface="Arial" pitchFamily="34" charset="0"/>
                          <a:ea typeface="Calibri"/>
                          <a:cs typeface="Arial" pitchFamily="34" charset="0"/>
                        </a:rPr>
                      </a:br>
                      <a:r>
                        <a:rPr lang="en-ZA" sz="1100" dirty="0" smtClean="0">
                          <a:effectLst/>
                          <a:latin typeface="Arial" pitchFamily="34" charset="0"/>
                          <a:ea typeface="Calibri"/>
                          <a:cs typeface="Arial" pitchFamily="34" charset="0"/>
                        </a:rPr>
                        <a:t>.</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Lack </a:t>
                      </a:r>
                      <a:r>
                        <a:rPr lang="en-ZA" sz="1100" dirty="0">
                          <a:effectLst/>
                          <a:latin typeface="Arial" pitchFamily="34" charset="0"/>
                          <a:ea typeface="Calibri"/>
                          <a:cs typeface="Arial" pitchFamily="34" charset="0"/>
                        </a:rPr>
                        <a:t>of an automated monitoring tool of the implementation of the ICT security controls</a:t>
                      </a:r>
                      <a:br>
                        <a:rPr lang="en-ZA" sz="1100" dirty="0">
                          <a:effectLst/>
                          <a:latin typeface="Arial" pitchFamily="34" charset="0"/>
                          <a:ea typeface="Calibri"/>
                          <a:cs typeface="Arial" pitchFamily="34" charset="0"/>
                        </a:rPr>
                      </a:b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Anti-virus contract with the external service provider in place</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Reporting of the monitoring of security activities conducted </a:t>
                      </a:r>
                      <a:r>
                        <a:rPr lang="en-ZA" sz="1100" dirty="0" smtClean="0">
                          <a:effectLst/>
                          <a:latin typeface="Arial" pitchFamily="34" charset="0"/>
                          <a:ea typeface="Calibri"/>
                          <a:cs typeface="Arial" pitchFamily="34" charset="0"/>
                        </a:rPr>
                        <a:t>fortnight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100" dirty="0">
                          <a:effectLst/>
                          <a:latin typeface="Arial" pitchFamily="34" charset="0"/>
                          <a:ea typeface="Calibri"/>
                          <a:cs typeface="Arial" pitchFamily="34" charset="0"/>
                        </a:rPr>
                        <a:t>Conduct Awareness Campaigns on logical access security</a:t>
                      </a:r>
                      <a:br>
                        <a:rPr lang="en-ZA" sz="1100" dirty="0">
                          <a:effectLst/>
                          <a:latin typeface="Arial" pitchFamily="34" charset="0"/>
                          <a:ea typeface="Calibri"/>
                          <a:cs typeface="Arial" pitchFamily="34" charset="0"/>
                        </a:rPr>
                      </a:b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smtClean="0">
                          <a:solidFill>
                            <a:schemeClr val="tx1"/>
                          </a:solidFill>
                          <a:effectLst/>
                          <a:latin typeface="Arial" pitchFamily="34" charset="0"/>
                          <a:ea typeface="Times New Roman"/>
                          <a:cs typeface="Arial" pitchFamily="34" charset="0"/>
                        </a:rPr>
                        <a:t>Awarenes</a:t>
                      </a:r>
                      <a:r>
                        <a:rPr lang="en-US" sz="1100" baseline="0" dirty="0" smtClean="0">
                          <a:solidFill>
                            <a:schemeClr val="tx1"/>
                          </a:solidFill>
                          <a:effectLst/>
                          <a:latin typeface="Arial" pitchFamily="34" charset="0"/>
                          <a:ea typeface="Times New Roman"/>
                          <a:cs typeface="Arial" pitchFamily="34" charset="0"/>
                        </a:rPr>
                        <a:t>s campaigns are being conducted during branch meetings </a:t>
                      </a:r>
                      <a:r>
                        <a:rPr lang="en-US" sz="1100" dirty="0">
                          <a:solidFill>
                            <a:srgbClr val="FF0000"/>
                          </a:solidFill>
                          <a:effectLst/>
                          <a:latin typeface="Arial" pitchFamily="34" charset="0"/>
                          <a:ea typeface="Times New Roman"/>
                          <a:cs typeface="Arial" pitchFamily="34" charset="0"/>
                        </a:rPr>
                        <a:t> </a:t>
                      </a:r>
                      <a:endParaRPr lang="en-ZA" sz="1100" dirty="0">
                        <a:solidFill>
                          <a:srgbClr val="FF0000"/>
                        </a:solidFill>
                        <a:effectLst/>
                        <a:latin typeface="Arial" pitchFamily="34" charset="0"/>
                        <a:ea typeface="Times New Roman"/>
                        <a:cs typeface="Arial" pitchFamily="34" charset="0"/>
                      </a:endParaRPr>
                    </a:p>
                    <a:p>
                      <a:pPr>
                        <a:spcAft>
                          <a:spcPts val="0"/>
                        </a:spcAft>
                      </a:pPr>
                      <a:r>
                        <a:rPr lang="en-US" sz="1100" dirty="0">
                          <a:solidFill>
                            <a:srgbClr val="FF0000"/>
                          </a:solidFill>
                          <a:effectLst/>
                          <a:latin typeface="Arial" pitchFamily="34" charset="0"/>
                          <a:ea typeface="Times New Roman"/>
                          <a:cs typeface="Arial" pitchFamily="34" charset="0"/>
                        </a:rPr>
                        <a:t> </a:t>
                      </a:r>
                      <a:endParaRPr lang="en-ZA" sz="1100" dirty="0">
                        <a:solidFill>
                          <a:srgbClr val="FF000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453462">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a:txBody>
                    <a:bodyPr/>
                    <a:lstStyle/>
                    <a:p>
                      <a:pPr>
                        <a:lnSpc>
                          <a:spcPct val="115000"/>
                        </a:lnSpc>
                        <a:spcAft>
                          <a:spcPts val="1400"/>
                        </a:spcAft>
                      </a:pPr>
                      <a:r>
                        <a:rPr lang="en-ZA" sz="1100" dirty="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Research </a:t>
                      </a:r>
                      <a:r>
                        <a:rPr lang="en-ZA" sz="1100" dirty="0">
                          <a:effectLst/>
                          <a:latin typeface="Arial" pitchFamily="34" charset="0"/>
                          <a:ea typeface="Calibri"/>
                          <a:cs typeface="Arial" pitchFamily="34" charset="0"/>
                        </a:rPr>
                        <a:t>a system for encryption and decryption of data and information.</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
                      </a:r>
                      <a:br>
                        <a:rPr lang="en-ZA" sz="1100" dirty="0">
                          <a:effectLst/>
                          <a:latin typeface="Arial" pitchFamily="34" charset="0"/>
                          <a:ea typeface="Calibri"/>
                          <a:cs typeface="Arial" pitchFamily="34" charset="0"/>
                        </a:rPr>
                      </a:br>
                      <a:r>
                        <a:rPr lang="en-ZA" sz="1100" dirty="0">
                          <a:effectLst/>
                          <a:latin typeface="Arial" pitchFamily="34" charset="0"/>
                          <a:ea typeface="Calibri"/>
                          <a:cs typeface="Arial" pitchFamily="34" charset="0"/>
                        </a:rPr>
                        <a:t/>
                      </a:r>
                      <a:br>
                        <a:rPr lang="en-ZA" sz="1100" dirty="0">
                          <a:effectLst/>
                          <a:latin typeface="Arial" pitchFamily="34" charset="0"/>
                          <a:ea typeface="Calibri"/>
                          <a:cs typeface="Arial" pitchFamily="34" charset="0"/>
                        </a:rPr>
                      </a:b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000" dirty="0" smtClean="0">
                          <a:solidFill>
                            <a:schemeClr val="tx1"/>
                          </a:solidFill>
                          <a:effectLst/>
                          <a:latin typeface="Arial"/>
                          <a:ea typeface="Times New Roman"/>
                          <a:cs typeface="Times New Roman"/>
                        </a:rPr>
                        <a:t>Initiative included in the  Business system implementation  plan (BSIP) under Integrated Security Management system</a:t>
                      </a:r>
                      <a:endParaRPr lang="en-ZA" sz="1100" dirty="0">
                        <a:solidFill>
                          <a:schemeClr val="tx1"/>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kumimoji="0" lang="en-ZA"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Research a system for encryption and decryption of data and information w</a:t>
                      </a:r>
                      <a:r>
                        <a:rPr lang="en-ZA" sz="1000" dirty="0" smtClean="0">
                          <a:effectLst/>
                          <a:latin typeface="Arial"/>
                          <a:ea typeface="Calibri"/>
                          <a:cs typeface="Times New Roman"/>
                        </a:rPr>
                        <a:t>ill </a:t>
                      </a:r>
                      <a:r>
                        <a:rPr lang="en-ZA" sz="1000" dirty="0">
                          <a:effectLst/>
                          <a:latin typeface="Arial"/>
                          <a:ea typeface="Calibri"/>
                          <a:cs typeface="Times New Roman"/>
                        </a:rPr>
                        <a:t>be </a:t>
                      </a:r>
                      <a:r>
                        <a:rPr lang="en-ZA" sz="1000" baseline="0" dirty="0" smtClean="0">
                          <a:effectLst/>
                          <a:latin typeface="Arial"/>
                          <a:ea typeface="Calibri"/>
                          <a:cs typeface="Times New Roman"/>
                        </a:rPr>
                        <a:t> conducted </a:t>
                      </a:r>
                      <a:r>
                        <a:rPr lang="en-ZA" sz="1000" dirty="0" smtClean="0">
                          <a:effectLst/>
                          <a:latin typeface="Arial"/>
                          <a:ea typeface="Calibri"/>
                          <a:cs typeface="Times New Roman"/>
                        </a:rPr>
                        <a:t>in </a:t>
                      </a:r>
                      <a:r>
                        <a:rPr lang="en-ZA" sz="1000" dirty="0">
                          <a:effectLst/>
                          <a:latin typeface="Arial"/>
                          <a:ea typeface="Calibri"/>
                          <a:cs typeface="Times New Roman"/>
                        </a:rPr>
                        <a:t>2018-19</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560669">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a:txBody>
                    <a:bodyPr/>
                    <a:lstStyle/>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Monitor the activities of service providers who are remotely managing the security controls</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l" defTabSz="914400" rtl="0" eaLnBrk="1" fontAlgn="auto" latinLnBrk="0" hangingPunct="1">
                        <a:lnSpc>
                          <a:spcPct val="115000"/>
                        </a:lnSpc>
                        <a:spcBef>
                          <a:spcPts val="0"/>
                        </a:spcBef>
                        <a:spcAft>
                          <a:spcPts val="1400"/>
                        </a:spcAft>
                        <a:buClrTx/>
                        <a:buSzTx/>
                        <a:buFont typeface="Arial" pitchFamily="34" charset="0"/>
                        <a:buNone/>
                        <a:tabLst/>
                        <a:defRPr/>
                      </a:pPr>
                      <a:r>
                        <a:rPr kumimoji="0" lang="en-ZA" sz="11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Managed services on anti virus management have been secured. The daily environment checklist have been developed and will include the management of activities of external service providers. SLAs are managed  through legal vetting processes of SITA and internally.</a:t>
                      </a:r>
                      <a:endParaRPr lang="en-ZA" sz="1100" dirty="0">
                        <a:solidFill>
                          <a:srgbClr val="FF000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4022767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18</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513873016"/>
              </p:ext>
            </p:extLst>
          </p:nvPr>
        </p:nvGraphicFramePr>
        <p:xfrm>
          <a:off x="139701" y="1155700"/>
          <a:ext cx="9223375" cy="4709288"/>
        </p:xfrm>
        <a:graphic>
          <a:graphicData uri="http://schemas.openxmlformats.org/drawingml/2006/table">
            <a:tbl>
              <a:tblPr firstRow="1" firstCol="1" bandRow="1"/>
              <a:tblGrid>
                <a:gridCol w="1064591"/>
                <a:gridCol w="1887481"/>
                <a:gridCol w="1681477"/>
                <a:gridCol w="1598740"/>
                <a:gridCol w="1705090"/>
                <a:gridCol w="1285996"/>
              </a:tblGrid>
              <a:tr h="51698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8176">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Information and Communication Technology</a:t>
                      </a:r>
                      <a:endParaRPr lang="en-ZA" sz="1100" b="1"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70844">
                <a:tc rowSpan="3">
                  <a:txBody>
                    <a:bodyPr/>
                    <a:lstStyle/>
                    <a:p>
                      <a:pPr>
                        <a:lnSpc>
                          <a:spcPct val="115000"/>
                        </a:lnSpc>
                        <a:spcAft>
                          <a:spcPts val="0"/>
                        </a:spcAft>
                      </a:pPr>
                      <a:r>
                        <a:rPr lang="en-ZA" sz="1100" dirty="0">
                          <a:effectLst/>
                          <a:latin typeface="Arial" pitchFamily="34" charset="0"/>
                          <a:ea typeface="Calibri"/>
                          <a:cs typeface="Arial" pitchFamily="34" charset="0"/>
                        </a:rPr>
                        <a:t>Inadequate alignment of ICT activities to the strategic objectives of the department</a:t>
                      </a: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Misalignment of IT Projects with the strategic objectives/outcomes of the department</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Separate or non-integration of IT within business processes</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Failure of the new IT systems and software’s to deliver the intended results.</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Lack of up to date ICT policy</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Lack of ICT governance implementation.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Approved ICT plan</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ICT governance Committee and structure</a:t>
                      </a:r>
                    </a:p>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ICT up to date infrastructure in place</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Continue with ICT governance committee meetings</a:t>
                      </a:r>
                    </a:p>
                    <a:p>
                      <a:pPr marL="10922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000" dirty="0">
                          <a:effectLst/>
                          <a:latin typeface="Arial" pitchFamily="34" charset="0"/>
                          <a:ea typeface="Times New Roman"/>
                          <a:cs typeface="Arial" pitchFamily="34" charset="0"/>
                        </a:rPr>
                        <a:t>Last ICT Strategic Committee was held on the 30 Aug 2017</a:t>
                      </a:r>
                      <a:endParaRPr lang="en-ZA" sz="1100" dirty="0">
                        <a:effectLst/>
                        <a:latin typeface="Arial" pitchFamily="34" charset="0"/>
                        <a:ea typeface="Times New Roman"/>
                        <a:cs typeface="Arial" pitchFamily="34" charset="0"/>
                      </a:endParaRPr>
                    </a:p>
                    <a:p>
                      <a:pPr>
                        <a:spcAft>
                          <a:spcPts val="0"/>
                        </a:spcAft>
                      </a:pPr>
                      <a:r>
                        <a:rPr lang="en-US" sz="10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p>
                      <a:pPr>
                        <a:spcAft>
                          <a:spcPts val="0"/>
                        </a:spcAft>
                      </a:pPr>
                      <a:r>
                        <a:rPr lang="en-US" sz="1000" dirty="0">
                          <a:solidFill>
                            <a:schemeClr val="tx1"/>
                          </a:solidFill>
                          <a:effectLst/>
                          <a:latin typeface="Arial" pitchFamily="34" charset="0"/>
                          <a:ea typeface="Times New Roman"/>
                          <a:cs typeface="Arial" pitchFamily="34" charset="0"/>
                        </a:rPr>
                        <a:t>Engagement </a:t>
                      </a:r>
                      <a:r>
                        <a:rPr lang="en-US" sz="1000" dirty="0" smtClean="0">
                          <a:solidFill>
                            <a:schemeClr val="tx1"/>
                          </a:solidFill>
                          <a:effectLst/>
                          <a:latin typeface="Arial" pitchFamily="34" charset="0"/>
                          <a:ea typeface="Times New Roman"/>
                          <a:cs typeface="Arial" pitchFamily="34" charset="0"/>
                        </a:rPr>
                        <a:t>with</a:t>
                      </a:r>
                      <a:r>
                        <a:rPr lang="en-US" sz="1000" baseline="0" dirty="0" smtClean="0">
                          <a:solidFill>
                            <a:schemeClr val="tx1"/>
                          </a:solidFill>
                          <a:effectLst/>
                          <a:latin typeface="Arial" pitchFamily="34" charset="0"/>
                          <a:ea typeface="Times New Roman"/>
                          <a:cs typeface="Arial" pitchFamily="34" charset="0"/>
                        </a:rPr>
                        <a:t> </a:t>
                      </a:r>
                      <a:r>
                        <a:rPr lang="en-US" sz="1000" dirty="0" smtClean="0">
                          <a:solidFill>
                            <a:schemeClr val="tx1"/>
                          </a:solidFill>
                          <a:effectLst/>
                          <a:latin typeface="Arial" pitchFamily="34" charset="0"/>
                          <a:ea typeface="Times New Roman"/>
                          <a:cs typeface="Arial" pitchFamily="34" charset="0"/>
                        </a:rPr>
                        <a:t>DPSA </a:t>
                      </a:r>
                      <a:r>
                        <a:rPr lang="en-US" sz="1000" dirty="0">
                          <a:solidFill>
                            <a:schemeClr val="tx1"/>
                          </a:solidFill>
                          <a:effectLst/>
                          <a:latin typeface="Arial" pitchFamily="34" charset="0"/>
                          <a:ea typeface="Times New Roman"/>
                          <a:cs typeface="Arial" pitchFamily="34" charset="0"/>
                        </a:rPr>
                        <a:t>was </a:t>
                      </a:r>
                      <a:r>
                        <a:rPr lang="en-US" sz="1000" dirty="0" smtClean="0">
                          <a:solidFill>
                            <a:schemeClr val="tx1"/>
                          </a:solidFill>
                          <a:effectLst/>
                          <a:latin typeface="Arial" pitchFamily="34" charset="0"/>
                          <a:ea typeface="Times New Roman"/>
                          <a:cs typeface="Arial" pitchFamily="34" charset="0"/>
                        </a:rPr>
                        <a:t>established</a:t>
                      </a:r>
                      <a:r>
                        <a:rPr lang="en-US" sz="1000" baseline="0" dirty="0" smtClean="0">
                          <a:solidFill>
                            <a:schemeClr val="tx1"/>
                          </a:solidFill>
                          <a:effectLst/>
                          <a:latin typeface="Arial" pitchFamily="34" charset="0"/>
                          <a:ea typeface="Times New Roman"/>
                          <a:cs typeface="Arial" pitchFamily="34" charset="0"/>
                        </a:rPr>
                        <a:t> </a:t>
                      </a:r>
                      <a:r>
                        <a:rPr lang="en-US" sz="1000" dirty="0" smtClean="0">
                          <a:solidFill>
                            <a:schemeClr val="tx1"/>
                          </a:solidFill>
                          <a:effectLst/>
                          <a:latin typeface="Arial" pitchFamily="34" charset="0"/>
                          <a:ea typeface="Times New Roman"/>
                          <a:cs typeface="Arial" pitchFamily="34" charset="0"/>
                        </a:rPr>
                        <a:t> </a:t>
                      </a:r>
                      <a:r>
                        <a:rPr lang="en-US" sz="1000" dirty="0">
                          <a:solidFill>
                            <a:schemeClr val="tx1"/>
                          </a:solidFill>
                          <a:effectLst/>
                          <a:latin typeface="Arial" pitchFamily="34" charset="0"/>
                          <a:ea typeface="Times New Roman"/>
                          <a:cs typeface="Arial" pitchFamily="34" charset="0"/>
                        </a:rPr>
                        <a:t>with further assistance of the implementation of </a:t>
                      </a:r>
                      <a:r>
                        <a:rPr lang="en-US" sz="1000" dirty="0" smtClean="0">
                          <a:solidFill>
                            <a:schemeClr val="tx1"/>
                          </a:solidFill>
                          <a:effectLst/>
                          <a:latin typeface="Arial" pitchFamily="34" charset="0"/>
                          <a:ea typeface="Times New Roman"/>
                          <a:cs typeface="Arial" pitchFamily="34" charset="0"/>
                        </a:rPr>
                        <a:t> Corporate governance</a:t>
                      </a:r>
                      <a:r>
                        <a:rPr lang="en-US" sz="1000" baseline="0" dirty="0" smtClean="0">
                          <a:solidFill>
                            <a:schemeClr val="tx1"/>
                          </a:solidFill>
                          <a:effectLst/>
                          <a:latin typeface="Arial" pitchFamily="34" charset="0"/>
                          <a:ea typeface="Times New Roman"/>
                          <a:cs typeface="Arial" pitchFamily="34" charset="0"/>
                        </a:rPr>
                        <a:t> on ICT (</a:t>
                      </a:r>
                      <a:r>
                        <a:rPr lang="en-US" sz="1000" dirty="0" smtClean="0">
                          <a:solidFill>
                            <a:schemeClr val="tx1"/>
                          </a:solidFill>
                          <a:effectLst/>
                          <a:latin typeface="Arial" pitchFamily="34" charset="0"/>
                          <a:ea typeface="Times New Roman"/>
                          <a:cs typeface="Arial" pitchFamily="34" charset="0"/>
                        </a:rPr>
                        <a:t>CGICT) within  the </a:t>
                      </a:r>
                      <a:r>
                        <a:rPr lang="en-US" sz="1000" dirty="0">
                          <a:solidFill>
                            <a:schemeClr val="tx1"/>
                          </a:solidFill>
                          <a:effectLst/>
                          <a:latin typeface="Arial" pitchFamily="34" charset="0"/>
                          <a:ea typeface="Times New Roman"/>
                          <a:cs typeface="Arial" pitchFamily="34" charset="0"/>
                        </a:rPr>
                        <a:t>Department</a:t>
                      </a:r>
                      <a:endParaRPr lang="en-ZA" sz="11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000" dirty="0">
                          <a:effectLst/>
                          <a:latin typeface="Arial" pitchFamily="34" charset="0"/>
                          <a:ea typeface="Calibri"/>
                          <a:cs typeface="Arial" pitchFamily="34" charset="0"/>
                        </a:rPr>
                        <a:t>Continuous streamlining of the committee </a:t>
                      </a:r>
                      <a:r>
                        <a:rPr lang="en-ZA" sz="1000" dirty="0" smtClean="0">
                          <a:effectLst/>
                          <a:latin typeface="Arial" pitchFamily="34" charset="0"/>
                          <a:ea typeface="Calibri"/>
                          <a:cs typeface="Arial" pitchFamily="34" charset="0"/>
                        </a:rPr>
                        <a:t>activities- On-going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907786">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gn="l" defTabSz="914400" rtl="0" eaLnBrk="1" latinLnBrk="0" hangingPunct="1">
                        <a:lnSpc>
                          <a:spcPct val="115000"/>
                        </a:lnSpc>
                        <a:spcAft>
                          <a:spcPts val="1400"/>
                        </a:spcAft>
                        <a:buFont typeface="Symbol"/>
                        <a:buNone/>
                      </a:pPr>
                      <a:r>
                        <a:rPr lang="en-ZA" sz="1100" kern="1200" dirty="0" smtClean="0">
                          <a:solidFill>
                            <a:schemeClr val="tx1"/>
                          </a:solidFill>
                          <a:effectLst/>
                          <a:latin typeface="Arial" pitchFamily="34" charset="0"/>
                          <a:ea typeface="Calibri"/>
                          <a:cs typeface="Arial" pitchFamily="34" charset="0"/>
                        </a:rPr>
                        <a:t>Implement </a:t>
                      </a:r>
                      <a:r>
                        <a:rPr lang="en-ZA" sz="1100" kern="1200" dirty="0">
                          <a:solidFill>
                            <a:schemeClr val="tx1"/>
                          </a:solidFill>
                          <a:effectLst/>
                          <a:latin typeface="Arial" pitchFamily="34" charset="0"/>
                          <a:ea typeface="Calibri"/>
                          <a:cs typeface="Arial" pitchFamily="34" charset="0"/>
                        </a:rPr>
                        <a:t>approved ICT </a:t>
                      </a:r>
                      <a:r>
                        <a:rPr lang="en-ZA" sz="1100" kern="1200" dirty="0" smtClean="0">
                          <a:solidFill>
                            <a:schemeClr val="tx1"/>
                          </a:solidFill>
                          <a:effectLst/>
                          <a:latin typeface="Arial" pitchFamily="34" charset="0"/>
                          <a:ea typeface="Calibri"/>
                          <a:cs typeface="Arial" pitchFamily="34" charset="0"/>
                        </a:rPr>
                        <a:t>plan</a:t>
                      </a:r>
                      <a:endParaRPr lang="en-ZA" sz="1100"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000" dirty="0">
                          <a:solidFill>
                            <a:schemeClr val="tx1"/>
                          </a:solidFill>
                          <a:effectLst/>
                          <a:latin typeface="Arial" pitchFamily="34" charset="0"/>
                          <a:ea typeface="Times New Roman"/>
                          <a:cs typeface="Arial" pitchFamily="34" charset="0"/>
                        </a:rPr>
                        <a:t>Development of the </a:t>
                      </a:r>
                      <a:r>
                        <a:rPr lang="en-US" sz="1000" dirty="0" smtClean="0">
                          <a:solidFill>
                            <a:schemeClr val="tx1"/>
                          </a:solidFill>
                          <a:effectLst/>
                          <a:latin typeface="Arial" pitchFamily="34" charset="0"/>
                          <a:ea typeface="Times New Roman"/>
                          <a:cs typeface="Arial" pitchFamily="34" charset="0"/>
                        </a:rPr>
                        <a:t> Business system implementation</a:t>
                      </a:r>
                      <a:r>
                        <a:rPr lang="en-US" sz="1000" baseline="0" dirty="0" smtClean="0">
                          <a:solidFill>
                            <a:schemeClr val="tx1"/>
                          </a:solidFill>
                          <a:effectLst/>
                          <a:latin typeface="Arial" pitchFamily="34" charset="0"/>
                          <a:ea typeface="Times New Roman"/>
                          <a:cs typeface="Arial" pitchFamily="34" charset="0"/>
                        </a:rPr>
                        <a:t>  plan  (</a:t>
                      </a:r>
                      <a:r>
                        <a:rPr lang="en-US" sz="1000" dirty="0" smtClean="0">
                          <a:solidFill>
                            <a:schemeClr val="tx1"/>
                          </a:solidFill>
                          <a:effectLst/>
                          <a:latin typeface="Arial" pitchFamily="34" charset="0"/>
                          <a:ea typeface="Times New Roman"/>
                          <a:cs typeface="Arial" pitchFamily="34" charset="0"/>
                        </a:rPr>
                        <a:t>BSIP)</a:t>
                      </a:r>
                      <a:endParaRPr lang="en-ZA" sz="11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000" dirty="0">
                          <a:solidFill>
                            <a:schemeClr val="tx1"/>
                          </a:solidFill>
                          <a:effectLst/>
                          <a:latin typeface="Arial" pitchFamily="34" charset="0"/>
                          <a:ea typeface="Calibri"/>
                          <a:cs typeface="Arial" pitchFamily="34" charset="0"/>
                        </a:rPr>
                        <a:t>Approval of the </a:t>
                      </a:r>
                      <a:r>
                        <a:rPr lang="en-ZA" sz="1000" dirty="0" smtClean="0">
                          <a:solidFill>
                            <a:schemeClr val="tx1"/>
                          </a:solidFill>
                          <a:effectLst/>
                          <a:latin typeface="Arial" pitchFamily="34" charset="0"/>
                          <a:ea typeface="Calibri"/>
                          <a:cs typeface="Arial" pitchFamily="34" charset="0"/>
                        </a:rPr>
                        <a:t>BSIP </a:t>
                      </a:r>
                      <a:r>
                        <a:rPr lang="en-ZA" sz="1000" baseline="0" dirty="0" smtClean="0">
                          <a:solidFill>
                            <a:schemeClr val="tx1"/>
                          </a:solidFill>
                          <a:effectLst/>
                          <a:latin typeface="Arial" pitchFamily="34" charset="0"/>
                          <a:ea typeface="Calibri"/>
                          <a:cs typeface="Arial" pitchFamily="34" charset="0"/>
                        </a:rPr>
                        <a:t> will  be fast tracked in Q3</a:t>
                      </a:r>
                      <a:endParaRPr lang="en-ZA" sz="11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409946">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1400"/>
                        </a:spcAft>
                        <a:buFont typeface="Symbol"/>
                        <a:buNone/>
                      </a:pPr>
                      <a:r>
                        <a:rPr lang="en-ZA" sz="1100" dirty="0">
                          <a:effectLst/>
                          <a:latin typeface="Arial" pitchFamily="34" charset="0"/>
                          <a:ea typeface="Calibri"/>
                          <a:cs typeface="Arial" pitchFamily="34" charset="0"/>
                        </a:rPr>
                        <a:t>Continue monitor ICT up to date infrastructure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000" dirty="0">
                          <a:solidFill>
                            <a:schemeClr val="tx1"/>
                          </a:solidFill>
                          <a:effectLst/>
                          <a:latin typeface="Arial" pitchFamily="34" charset="0"/>
                          <a:ea typeface="Times New Roman"/>
                          <a:cs typeface="Arial" pitchFamily="34" charset="0"/>
                        </a:rPr>
                        <a:t>Implementation of BSIP</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0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000" dirty="0">
                          <a:solidFill>
                            <a:schemeClr val="tx1"/>
                          </a:solidFill>
                          <a:effectLst/>
                          <a:latin typeface="Arial" pitchFamily="34" charset="0"/>
                          <a:ea typeface="Times New Roman"/>
                          <a:cs typeface="Arial" pitchFamily="34" charset="0"/>
                        </a:rPr>
                        <a:t>Daily Environment Monitoring Checklist (DEMC) was developed from the Implementation and Configuration of Data and Information Backup Management software</a:t>
                      </a:r>
                      <a:endParaRPr lang="en-ZA" sz="11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000" dirty="0">
                          <a:solidFill>
                            <a:schemeClr val="tx1"/>
                          </a:solidFill>
                          <a:effectLst/>
                          <a:latin typeface="Arial" pitchFamily="34" charset="0"/>
                          <a:ea typeface="Calibri"/>
                          <a:cs typeface="Arial" pitchFamily="34" charset="0"/>
                        </a:rPr>
                        <a:t>Implementation of the DEMC</a:t>
                      </a:r>
                      <a:endParaRPr lang="en-ZA" sz="11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27344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19</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37676676"/>
              </p:ext>
            </p:extLst>
          </p:nvPr>
        </p:nvGraphicFramePr>
        <p:xfrm>
          <a:off x="195750" y="1066991"/>
          <a:ext cx="8938726" cy="5128514"/>
        </p:xfrm>
        <a:graphic>
          <a:graphicData uri="http://schemas.openxmlformats.org/drawingml/2006/table">
            <a:tbl>
              <a:tblPr firstRow="1" firstCol="1" bandRow="1"/>
              <a:tblGrid>
                <a:gridCol w="1031736"/>
                <a:gridCol w="1829230"/>
                <a:gridCol w="1836382"/>
                <a:gridCol w="1736247"/>
                <a:gridCol w="1258823"/>
                <a:gridCol w="1246308"/>
              </a:tblGrid>
              <a:tr h="32102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1389">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Legal</a:t>
                      </a:r>
                      <a:r>
                        <a:rPr lang="en-ZA" sz="1100" b="1" baseline="0" dirty="0" smtClean="0">
                          <a:effectLst/>
                          <a:latin typeface="Arial" pitchFamily="34" charset="0"/>
                          <a:ea typeface="Calibri"/>
                          <a:cs typeface="Arial" pitchFamily="34" charset="0"/>
                        </a:rPr>
                        <a:t> Services</a:t>
                      </a:r>
                      <a:endParaRPr lang="en-ZA" sz="1100" b="1"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74820">
                <a:tc rowSpan="2">
                  <a:txBody>
                    <a:bodyPr/>
                    <a:lstStyle/>
                    <a:p>
                      <a:pPr>
                        <a:lnSpc>
                          <a:spcPct val="115000"/>
                        </a:lnSpc>
                        <a:spcAft>
                          <a:spcPts val="0"/>
                        </a:spcAft>
                      </a:pPr>
                      <a:r>
                        <a:rPr lang="en-ZA" sz="1100">
                          <a:effectLst/>
                          <a:latin typeface="Arial" pitchFamily="34" charset="0"/>
                          <a:ea typeface="Calibri"/>
                          <a:cs typeface="Arial" pitchFamily="34" charset="0"/>
                        </a:rPr>
                        <a:t>Ineffective contract management</a:t>
                      </a:r>
                    </a:p>
                    <a:p>
                      <a:pPr>
                        <a:lnSpc>
                          <a:spcPct val="115000"/>
                        </a:lnSpc>
                        <a:spcAft>
                          <a:spcPts val="0"/>
                        </a:spcAft>
                      </a:pPr>
                      <a:r>
                        <a:rPr lang="en-ZA" sz="110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 Failure to consult with legal services prior into entering into contracts.</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End-users utilise legal services as a reactive measure as oppose to proactive</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Non-involvement of legal services timeously on the inception/conceptualisation stage of agreements/decision.</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Lack of understanding of the area of competence by end </a:t>
                      </a:r>
                      <a:r>
                        <a:rPr lang="en-ZA" sz="1100" dirty="0" smtClean="0">
                          <a:effectLst/>
                          <a:latin typeface="Arial" pitchFamily="34" charset="0"/>
                          <a:ea typeface="Calibri"/>
                          <a:cs typeface="Arial" pitchFamily="34" charset="0"/>
                        </a:rPr>
                        <a:t>users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Legal services supports and review draft contracts only when </a:t>
                      </a:r>
                      <a:r>
                        <a:rPr lang="en-ZA" sz="1100" dirty="0" smtClean="0">
                          <a:effectLst/>
                          <a:latin typeface="Arial" pitchFamily="34" charset="0"/>
                          <a:ea typeface="Calibri"/>
                          <a:cs typeface="Arial" pitchFamily="34" charset="0"/>
                        </a:rPr>
                        <a:t>consulted</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Quarterly reports on all labour relations matters submitted to </a:t>
                      </a:r>
                      <a:r>
                        <a:rPr lang="en-ZA" sz="1100" dirty="0" smtClean="0">
                          <a:effectLst/>
                          <a:latin typeface="Arial" pitchFamily="34" charset="0"/>
                          <a:ea typeface="Calibri"/>
                          <a:cs typeface="Arial" pitchFamily="34" charset="0"/>
                        </a:rPr>
                        <a:t>DPSA</a:t>
                      </a:r>
                    </a:p>
                    <a:p>
                      <a:pPr marL="342900" lvl="0" indent="-342900">
                        <a:lnSpc>
                          <a:spcPct val="115000"/>
                        </a:lnSpc>
                        <a:spcAft>
                          <a:spcPts val="1400"/>
                        </a:spcAft>
                        <a:buFont typeface="Symbol"/>
                        <a:buChar char=""/>
                      </a:pPr>
                      <a:r>
                        <a:rPr lang="en-ZA" sz="1100" dirty="0" smtClean="0">
                          <a:effectLst/>
                          <a:latin typeface="Arial" pitchFamily="34" charset="0"/>
                          <a:ea typeface="Calibri"/>
                          <a:cs typeface="Arial" pitchFamily="34" charset="0"/>
                        </a:rPr>
                        <a:t>Services </a:t>
                      </a:r>
                      <a:r>
                        <a:rPr lang="en-ZA" sz="1100" dirty="0">
                          <a:effectLst/>
                          <a:latin typeface="Arial" pitchFamily="34" charset="0"/>
                          <a:ea typeface="Calibri"/>
                          <a:cs typeface="Arial" pitchFamily="34" charset="0"/>
                        </a:rPr>
                        <a:t>of the Offices of the State Attorney and the State Law Adviser utilised by the department</a:t>
                      </a:r>
                    </a:p>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Contract Management Policy is in place</a:t>
                      </a: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a:effectLst/>
                          <a:latin typeface="Arial" pitchFamily="34" charset="0"/>
                          <a:ea typeface="Calibri"/>
                          <a:cs typeface="Arial" pitchFamily="34" charset="0"/>
                        </a:rPr>
                        <a:t>Develop contract management register</a:t>
                      </a:r>
                    </a:p>
                    <a:p>
                      <a:pPr marL="109220">
                        <a:lnSpc>
                          <a:spcPct val="115000"/>
                        </a:lnSpc>
                        <a:spcAft>
                          <a:spcPts val="1400"/>
                        </a:spcAft>
                      </a:pPr>
                      <a:r>
                        <a:rPr lang="en-ZA" sz="1100">
                          <a:effectLst/>
                          <a:latin typeface="Arial" pitchFamily="34" charset="0"/>
                          <a:ea typeface="Calibri"/>
                          <a:cs typeface="Arial" pitchFamily="34" charset="0"/>
                        </a:rPr>
                        <a:t/>
                      </a:r>
                      <a:br>
                        <a:rPr lang="en-ZA" sz="1100">
                          <a:effectLst/>
                          <a:latin typeface="Arial" pitchFamily="34" charset="0"/>
                          <a:ea typeface="Calibri"/>
                          <a:cs typeface="Arial" pitchFamily="34" charset="0"/>
                        </a:rPr>
                      </a:b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a:effectLst/>
                          <a:latin typeface="Arial" pitchFamily="34" charset="0"/>
                          <a:ea typeface="Times New Roman"/>
                          <a:cs typeface="Arial" pitchFamily="34" charset="0"/>
                        </a:rPr>
                        <a:t>New contract management policy </a:t>
                      </a:r>
                      <a:r>
                        <a:rPr lang="en-US" sz="1100" dirty="0" smtClean="0">
                          <a:effectLst/>
                          <a:latin typeface="Arial" pitchFamily="34" charset="0"/>
                          <a:ea typeface="Times New Roman"/>
                          <a:cs typeface="Arial" pitchFamily="34" charset="0"/>
                        </a:rPr>
                        <a:t>is</a:t>
                      </a:r>
                      <a:r>
                        <a:rPr lang="en-US" sz="1100" baseline="0" dirty="0" smtClean="0">
                          <a:effectLst/>
                          <a:latin typeface="Arial" pitchFamily="34" charset="0"/>
                          <a:ea typeface="Times New Roman"/>
                          <a:cs typeface="Arial" pitchFamily="34" charset="0"/>
                        </a:rPr>
                        <a:t> </a:t>
                      </a:r>
                      <a:r>
                        <a:rPr lang="en-US" sz="1100" dirty="0" smtClean="0">
                          <a:effectLst/>
                          <a:latin typeface="Arial" pitchFamily="34" charset="0"/>
                          <a:ea typeface="Times New Roman"/>
                          <a:cs typeface="Arial" pitchFamily="34" charset="0"/>
                        </a:rPr>
                        <a:t>developed and approved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pitchFamily="34" charset="0"/>
                          <a:ea typeface="Calibri"/>
                          <a:cs typeface="Arial" pitchFamily="34" charset="0"/>
                        </a:rPr>
                        <a:t>To develop contract management register in line with the policy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453462">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a:effectLst/>
                          <a:latin typeface="Arial" pitchFamily="34" charset="0"/>
                          <a:ea typeface="Calibri"/>
                          <a:cs typeface="Arial" pitchFamily="34" charset="0"/>
                        </a:rPr>
                        <a:t>Train all role-players involved in contract management (end-users, contract owners and contract managers and support staff)</a:t>
                      </a:r>
                      <a:br>
                        <a:rPr lang="en-ZA" sz="1100" dirty="0">
                          <a:effectLst/>
                          <a:latin typeface="Arial" pitchFamily="34" charset="0"/>
                          <a:ea typeface="Calibri"/>
                          <a:cs typeface="Arial" pitchFamily="34" charset="0"/>
                        </a:rPr>
                      </a:br>
                      <a:endParaRPr lang="en-ZA" sz="1100" dirty="0" smtClean="0">
                        <a:effectLst/>
                        <a:latin typeface="Arial" pitchFamily="34" charset="0"/>
                        <a:ea typeface="Calibri"/>
                        <a:cs typeface="Arial" pitchFamily="34" charset="0"/>
                      </a:endParaRPr>
                    </a:p>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ZA" sz="1100" dirty="0" smtClean="0">
                          <a:effectLst/>
                          <a:latin typeface="Arial" pitchFamily="34" charset="0"/>
                          <a:ea typeface="Times New Roman"/>
                          <a:cs typeface="Arial" pitchFamily="34" charset="0"/>
                        </a:rPr>
                        <a:t>All role players</a:t>
                      </a:r>
                      <a:r>
                        <a:rPr lang="en-ZA" sz="1100" baseline="0" dirty="0" smtClean="0">
                          <a:effectLst/>
                          <a:latin typeface="Arial" pitchFamily="34" charset="0"/>
                          <a:ea typeface="Times New Roman"/>
                          <a:cs typeface="Arial" pitchFamily="34" charset="0"/>
                        </a:rPr>
                        <a:t> have been trained  on contract management in line with the policy.</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933379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lvl="1" indent="-273050" algn="l" rtl="0">
              <a:lnSpc>
                <a:spcPct val="120000"/>
              </a:lnSpc>
              <a:spcBef>
                <a:spcPts val="575"/>
              </a:spcBef>
              <a:defRPr/>
            </a:pPr>
            <a:r>
              <a:rPr lang="en-ZA" sz="2400" kern="1200" dirty="0">
                <a:solidFill>
                  <a:prstClr val="black"/>
                </a:solidFill>
                <a:latin typeface="+mj-lt"/>
                <a:ea typeface="Times New Roman"/>
                <a:cs typeface="Times New Roman"/>
              </a:rPr>
              <a:t>Introduction</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a:t>
            </a:fld>
            <a:endParaRPr lang="en-ZA" dirty="0">
              <a:solidFill>
                <a:prstClr val="black">
                  <a:tint val="75000"/>
                </a:prstClr>
              </a:solidFill>
            </a:endParaRPr>
          </a:p>
        </p:txBody>
      </p:sp>
      <p:sp>
        <p:nvSpPr>
          <p:cNvPr id="3" name="Rectangle 2"/>
          <p:cNvSpPr/>
          <p:nvPr/>
        </p:nvSpPr>
        <p:spPr>
          <a:xfrm>
            <a:off x="243939" y="934538"/>
            <a:ext cx="9054440" cy="5740033"/>
          </a:xfrm>
          <a:prstGeom prst="rect">
            <a:avLst/>
          </a:prstGeom>
        </p:spPr>
        <p:txBody>
          <a:bodyPr wrap="square">
            <a:spAutoFit/>
          </a:bodyPr>
          <a:lstStyle/>
          <a:p>
            <a:pPr marL="285750" indent="-285750" algn="just">
              <a:lnSpc>
                <a:spcPct val="150000"/>
              </a:lnSpc>
              <a:spcAft>
                <a:spcPts val="1000"/>
              </a:spcAft>
              <a:buFont typeface="Arial" pitchFamily="34" charset="0"/>
              <a:buChar char="•"/>
            </a:pPr>
            <a:r>
              <a:rPr lang="en-TT" sz="2000" dirty="0" smtClean="0">
                <a:ea typeface="Calibri"/>
                <a:cs typeface="Times New Roman"/>
              </a:rPr>
              <a:t>The </a:t>
            </a:r>
            <a:r>
              <a:rPr lang="en-TT" sz="2000" dirty="0">
                <a:ea typeface="Calibri"/>
                <a:cs typeface="Times New Roman"/>
              </a:rPr>
              <a:t>primary objective of the risk management function is to ensure that the Department of </a:t>
            </a:r>
            <a:r>
              <a:rPr lang="en-TT" sz="2000" dirty="0" smtClean="0">
                <a:ea typeface="Calibri"/>
                <a:cs typeface="Times New Roman"/>
              </a:rPr>
              <a:t>Women’s risks are identified and managed effectively in order to ensure that strategic and operational objectives are met in compliance with applicable laws and regulations at a reasonable assurance.</a:t>
            </a:r>
          </a:p>
          <a:p>
            <a:pPr marL="285750" lvl="0" indent="-285750">
              <a:lnSpc>
                <a:spcPct val="150000"/>
              </a:lnSpc>
              <a:buFont typeface="Arial" pitchFamily="34" charset="0"/>
              <a:buChar char="•"/>
            </a:pPr>
            <a:r>
              <a:rPr lang="en-ZA" sz="2000" dirty="0">
                <a:solidFill>
                  <a:srgbClr val="000000"/>
                </a:solidFill>
              </a:rPr>
              <a:t>Risk Management function has conducted risk assessments with business units in the department, in order to review and update the already existing Strategic and Operational Risk Registers, as well as to identify new risks in line with the Strategic Plan ,2017/18 Annual Performance Plan and Operational Plans. </a:t>
            </a:r>
          </a:p>
          <a:p>
            <a:pPr marL="285750" lvl="0" indent="-285750">
              <a:lnSpc>
                <a:spcPct val="150000"/>
              </a:lnSpc>
              <a:buFont typeface="Arial" pitchFamily="34" charset="0"/>
              <a:buChar char="•"/>
            </a:pPr>
            <a:r>
              <a:rPr lang="en-ZA" sz="2000" dirty="0">
                <a:solidFill>
                  <a:srgbClr val="000000"/>
                </a:solidFill>
              </a:rPr>
              <a:t>This process resulted in the </a:t>
            </a:r>
            <a:r>
              <a:rPr lang="en-ZA" sz="2000" dirty="0" smtClean="0">
                <a:solidFill>
                  <a:srgbClr val="000000"/>
                </a:solidFill>
              </a:rPr>
              <a:t>Integrated Risk </a:t>
            </a:r>
            <a:r>
              <a:rPr lang="en-ZA" sz="2000" dirty="0">
                <a:solidFill>
                  <a:srgbClr val="000000"/>
                </a:solidFill>
              </a:rPr>
              <a:t>Register being compiled</a:t>
            </a:r>
            <a:endParaRPr lang="en-ZA" sz="2000" dirty="0">
              <a:solidFill>
                <a:prstClr val="black"/>
              </a:solidFill>
              <a:ea typeface="Calibri"/>
              <a:cs typeface="Times New Roman"/>
            </a:endParaRPr>
          </a:p>
          <a:p>
            <a:pPr marL="285750" indent="-285750" algn="just">
              <a:lnSpc>
                <a:spcPct val="150000"/>
              </a:lnSpc>
              <a:spcAft>
                <a:spcPts val="1000"/>
              </a:spcAft>
              <a:buFont typeface="Arial" pitchFamily="34" charset="0"/>
              <a:buChar char="•"/>
            </a:pPr>
            <a:endParaRPr lang="en-TT" dirty="0" smtClean="0">
              <a:latin typeface="Arial"/>
              <a:ea typeface="Calibri"/>
              <a:cs typeface="Times New Roman"/>
            </a:endParaRPr>
          </a:p>
          <a:p>
            <a:pPr marL="285750" indent="-285750" algn="just">
              <a:lnSpc>
                <a:spcPct val="150000"/>
              </a:lnSpc>
              <a:spcAft>
                <a:spcPts val="1000"/>
              </a:spcAft>
              <a:buFont typeface="Arial" pitchFamily="34" charset="0"/>
              <a:buChar char="•"/>
            </a:pPr>
            <a:endParaRPr lang="en-ZA" dirty="0">
              <a:ea typeface="Calibri"/>
              <a:cs typeface="Times New Roman"/>
            </a:endParaRPr>
          </a:p>
          <a:p>
            <a:pPr marL="285750" indent="-285750">
              <a:buFont typeface="Arial" pitchFamily="34" charset="0"/>
              <a:buChar char="•"/>
            </a:pPr>
            <a:endParaRPr lang="en-ZA" dirty="0"/>
          </a:p>
        </p:txBody>
      </p:sp>
    </p:spTree>
    <p:extLst>
      <p:ext uri="{BB962C8B-B14F-4D97-AF65-F5344CB8AC3E}">
        <p14:creationId xmlns:p14="http://schemas.microsoft.com/office/powerpoint/2010/main" xmlns="" val="4226880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Corporate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20</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50887922"/>
              </p:ext>
            </p:extLst>
          </p:nvPr>
        </p:nvGraphicFramePr>
        <p:xfrm>
          <a:off x="195750" y="1066991"/>
          <a:ext cx="8938726" cy="4588083"/>
        </p:xfrm>
        <a:graphic>
          <a:graphicData uri="http://schemas.openxmlformats.org/drawingml/2006/table">
            <a:tbl>
              <a:tblPr firstRow="1" firstCol="1" bandRow="1"/>
              <a:tblGrid>
                <a:gridCol w="1031736"/>
                <a:gridCol w="1829230"/>
                <a:gridCol w="1836382"/>
                <a:gridCol w="1736247"/>
                <a:gridCol w="1258823"/>
                <a:gridCol w="1246308"/>
              </a:tblGrid>
              <a:tr h="32102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0713">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Legal</a:t>
                      </a:r>
                      <a:r>
                        <a:rPr lang="en-ZA" sz="1100" b="1" baseline="0" dirty="0" smtClean="0">
                          <a:effectLst/>
                          <a:latin typeface="Arial" pitchFamily="34" charset="0"/>
                          <a:ea typeface="Calibri"/>
                          <a:cs typeface="Arial" pitchFamily="34" charset="0"/>
                        </a:rPr>
                        <a:t> Services</a:t>
                      </a:r>
                      <a:endParaRPr lang="en-ZA" sz="1100" b="1" dirty="0">
                        <a:effectLst/>
                        <a:latin typeface="Arial" pitchFamily="34" charset="0"/>
                        <a:ea typeface="Calibri"/>
                        <a:cs typeface="Arial" pitchFamily="34" charset="0"/>
                      </a:endParaRPr>
                    </a:p>
                  </a:txBody>
                  <a:tcPr marL="42859" marR="4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74820">
                <a:tc rowSpan="2">
                  <a:txBody>
                    <a:bodyPr/>
                    <a:lstStyle/>
                    <a:p>
                      <a:pPr>
                        <a:lnSpc>
                          <a:spcPct val="115000"/>
                        </a:lnSpc>
                        <a:spcAft>
                          <a:spcPts val="0"/>
                        </a:spcAft>
                      </a:pPr>
                      <a:r>
                        <a:rPr lang="en-ZA" sz="1100" dirty="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Exposure of the department to litigations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smtClean="0">
                          <a:effectLst/>
                          <a:latin typeface="Arial Narrow"/>
                          <a:ea typeface="Calibri"/>
                          <a:cs typeface="Arial"/>
                        </a:rPr>
                        <a:t>Lack of adequate Human Resources in the labour relations unit.</a:t>
                      </a:r>
                      <a:endParaRPr lang="en-ZA" sz="1100" dirty="0" smtClean="0">
                        <a:effectLst/>
                        <a:latin typeface="+mn-lt"/>
                        <a:ea typeface="Calibri"/>
                        <a:cs typeface="Times New Roman"/>
                      </a:endParaRPr>
                    </a:p>
                    <a:p>
                      <a:pPr marL="342900" lvl="0" indent="-342900">
                        <a:lnSpc>
                          <a:spcPct val="115000"/>
                        </a:lnSpc>
                        <a:spcAft>
                          <a:spcPts val="1400"/>
                        </a:spcAft>
                        <a:buFont typeface="Symbol"/>
                        <a:buChar char=""/>
                      </a:pPr>
                      <a:r>
                        <a:rPr lang="en-ZA" sz="1100" dirty="0" smtClean="0">
                          <a:effectLst/>
                          <a:latin typeface="Arial Narrow"/>
                          <a:ea typeface="Calibri"/>
                          <a:cs typeface="Arial"/>
                        </a:rPr>
                        <a:t>Lack of clear instructions or conflicting interactions</a:t>
                      </a:r>
                      <a:endParaRPr lang="en-ZA" sz="1100" dirty="0" smtClean="0">
                        <a:effectLst/>
                        <a:latin typeface="+mn-lt"/>
                        <a:ea typeface="Calibri"/>
                        <a:cs typeface="Times New Roman"/>
                      </a:endParaRPr>
                    </a:p>
                    <a:p>
                      <a:pPr marL="342900" lvl="0" indent="-342900">
                        <a:lnSpc>
                          <a:spcPct val="115000"/>
                        </a:lnSpc>
                        <a:spcAft>
                          <a:spcPts val="1400"/>
                        </a:spcAft>
                        <a:buFont typeface="Symbol"/>
                        <a:buChar char=""/>
                      </a:pPr>
                      <a:r>
                        <a:rPr lang="en-ZA" sz="1100" dirty="0" smtClean="0">
                          <a:effectLst/>
                          <a:latin typeface="Arial Narrow"/>
                          <a:ea typeface="Calibri"/>
                          <a:cs typeface="Arial"/>
                        </a:rPr>
                        <a:t>Lack of awareness/different understanding of public service prescripts by those providing instructions.</a:t>
                      </a:r>
                      <a:endParaRPr lang="en-ZA" sz="1100" dirty="0" smtClean="0">
                        <a:effectLst/>
                        <a:latin typeface="+mn-lt"/>
                        <a:ea typeface="Calibri"/>
                        <a:cs typeface="Times New Roman"/>
                      </a:endParaRPr>
                    </a:p>
                    <a:p>
                      <a:pPr marL="342900" lvl="0" indent="-342900">
                        <a:lnSpc>
                          <a:spcPct val="115000"/>
                        </a:lnSpc>
                        <a:spcAft>
                          <a:spcPts val="1400"/>
                        </a:spcAft>
                        <a:buFont typeface="Symbol"/>
                        <a:buChar char=""/>
                      </a:pPr>
                      <a:r>
                        <a:rPr lang="en-ZA" sz="1100" dirty="0" smtClean="0">
                          <a:effectLst/>
                          <a:latin typeface="Arial Narrow"/>
                          <a:ea typeface="Calibri"/>
                          <a:cs typeface="Arial"/>
                        </a:rPr>
                        <a:t>Lack of vigilance on contract management from SCM aspect.</a:t>
                      </a:r>
                      <a:endParaRPr lang="en-ZA" sz="1100" dirty="0" smtClean="0">
                        <a:effectLst/>
                        <a:latin typeface="+mn-lt"/>
                        <a:ea typeface="Calibri"/>
                        <a:cs typeface="Times New Roman"/>
                      </a:endParaRPr>
                    </a:p>
                    <a:p>
                      <a:pPr marL="0" lvl="0" indent="0">
                        <a:lnSpc>
                          <a:spcPct val="115000"/>
                        </a:lnSpc>
                        <a:spcAft>
                          <a:spcPts val="1400"/>
                        </a:spcAft>
                        <a:buFont typeface="Symbol"/>
                        <a:buNone/>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smtClean="0">
                          <a:effectLst/>
                          <a:latin typeface="Arial Narrow"/>
                          <a:ea typeface="Calibri"/>
                          <a:cs typeface="Arial"/>
                        </a:rPr>
                        <a:t>Standard Operating Procedures in Place.</a:t>
                      </a:r>
                      <a:endParaRPr lang="en-ZA" sz="1100" dirty="0" smtClean="0">
                        <a:effectLst/>
                        <a:latin typeface="+mn-lt"/>
                        <a:ea typeface="Calibri"/>
                        <a:cs typeface="Times New Roman"/>
                      </a:endParaRPr>
                    </a:p>
                    <a:p>
                      <a:pPr marL="342900" lvl="0" indent="-342900">
                        <a:lnSpc>
                          <a:spcPct val="115000"/>
                        </a:lnSpc>
                        <a:spcAft>
                          <a:spcPts val="1400"/>
                        </a:spcAft>
                        <a:buFont typeface="Symbol"/>
                        <a:buChar char=""/>
                      </a:pPr>
                      <a:r>
                        <a:rPr lang="en-ZA" sz="1100" dirty="0" smtClean="0">
                          <a:effectLst/>
                          <a:latin typeface="Arial Narrow"/>
                          <a:ea typeface="Calibri"/>
                          <a:cs typeface="Arial"/>
                        </a:rPr>
                        <a:t>Contract Management Policy is in Place</a:t>
                      </a:r>
                      <a:endParaRPr lang="en-ZA" sz="1100" dirty="0" smtClean="0">
                        <a:effectLst/>
                        <a:latin typeface="+mn-lt"/>
                        <a:ea typeface="Calibri"/>
                        <a:cs typeface="Times New Roman"/>
                      </a:endParaRP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smtClean="0">
                          <a:effectLst/>
                          <a:latin typeface="Arial Narrow"/>
                          <a:ea typeface="Calibri"/>
                          <a:cs typeface="Arial"/>
                        </a:rPr>
                        <a:t>Utilise Circular on Workflow Process </a:t>
                      </a:r>
                      <a:endParaRPr lang="en-ZA" sz="1100" dirty="0" smtClean="0">
                        <a:effectLst/>
                        <a:latin typeface="+mn-lt"/>
                        <a:ea typeface="Calibri"/>
                        <a:cs typeface="Times New Roman"/>
                      </a:endParaRPr>
                    </a:p>
                    <a:p>
                      <a:pPr marL="109220">
                        <a:lnSpc>
                          <a:spcPct val="115000"/>
                        </a:lnSpc>
                        <a:spcAft>
                          <a:spcPts val="140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a:effectLst/>
                          <a:latin typeface="Arial Narrow"/>
                          <a:ea typeface="Times New Roman"/>
                          <a:cs typeface="Arial"/>
                        </a:rPr>
                        <a:t>Quarterly reports compiled for submission to DPSA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Narrow"/>
                          <a:ea typeface="Calibri"/>
                          <a:cs typeface="Arial"/>
                        </a:rPr>
                        <a:t>To develop circular on workflow process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453462">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100" dirty="0" smtClean="0">
                          <a:effectLst/>
                          <a:latin typeface="Arial Narrow"/>
                          <a:ea typeface="Calibri"/>
                          <a:cs typeface="Arial"/>
                        </a:rPr>
                        <a:t>Develop and monitor register for legal advice/support request.</a:t>
                      </a:r>
                      <a:endParaRPr lang="en-ZA" sz="1100" dirty="0" smtClean="0">
                        <a:effectLst/>
                        <a:latin typeface="+mn-lt"/>
                        <a:ea typeface="Calibri"/>
                        <a:cs typeface="Times New Roman"/>
                      </a:endParaRPr>
                    </a:p>
                    <a:p>
                      <a:pPr marL="0" lvl="0" indent="0">
                        <a:lnSpc>
                          <a:spcPct val="115000"/>
                        </a:lnSpc>
                        <a:spcAft>
                          <a:spcPts val="1400"/>
                        </a:spcAft>
                        <a:buFont typeface="Symbol"/>
                        <a:buNone/>
                      </a:pP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a:effectLst/>
                          <a:latin typeface="Arial Narrow"/>
                          <a:ea typeface="Times New Roman"/>
                          <a:cs typeface="Arial"/>
                        </a:rPr>
                        <a:t> </a:t>
                      </a:r>
                      <a:r>
                        <a:rPr lang="en-US" sz="1100" dirty="0" smtClean="0">
                          <a:effectLst/>
                          <a:latin typeface="Arial Narrow"/>
                          <a:ea typeface="Times New Roman"/>
                          <a:cs typeface="Arial"/>
                        </a:rPr>
                        <a:t>Services </a:t>
                      </a:r>
                      <a:r>
                        <a:rPr lang="en-US" sz="1100" dirty="0">
                          <a:effectLst/>
                          <a:latin typeface="Arial Narrow"/>
                          <a:ea typeface="Times New Roman"/>
                          <a:cs typeface="Arial"/>
                        </a:rPr>
                        <a:t>of the OSA and OCSLA utilised for legal advice and litigations.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Narrow"/>
                          <a:ea typeface="Calibri"/>
                          <a:cs typeface="Arial"/>
                        </a:rPr>
                        <a:t> </a:t>
                      </a:r>
                      <a:r>
                        <a:rPr lang="en-ZA" sz="1100" dirty="0" smtClean="0">
                          <a:effectLst/>
                          <a:latin typeface="Arial Narrow"/>
                          <a:ea typeface="Calibri"/>
                          <a:cs typeface="Arial"/>
                        </a:rPr>
                        <a:t>To </a:t>
                      </a:r>
                      <a:r>
                        <a:rPr lang="en-ZA" sz="1100" dirty="0">
                          <a:effectLst/>
                          <a:latin typeface="Arial Narrow"/>
                          <a:ea typeface="Calibri"/>
                          <a:cs typeface="Arial"/>
                        </a:rPr>
                        <a:t>develop and monitor register  for legal advice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398335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Financial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21</a:t>
            </a:fld>
            <a:endParaRPr lang="en-ZA" dirty="0">
              <a:solidFill>
                <a:prstClr val="black">
                  <a:tint val="75000"/>
                </a:prstClr>
              </a:solidFill>
            </a:endParaRPr>
          </a:p>
        </p:txBody>
      </p:sp>
      <p:sp>
        <p:nvSpPr>
          <p:cNvPr id="6" name="Rectangle 5"/>
          <p:cNvSpPr/>
          <p:nvPr/>
        </p:nvSpPr>
        <p:spPr>
          <a:xfrm>
            <a:off x="344386" y="1140830"/>
            <a:ext cx="9108374" cy="1528624"/>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Financial Management has 2 operational risks with 6 mitigation </a:t>
            </a:r>
            <a:r>
              <a:rPr lang="en-ZA" sz="2000" dirty="0" smtClean="0">
                <a:solidFill>
                  <a:prstClr val="black"/>
                </a:solidFill>
                <a:ea typeface="Calibri"/>
                <a:cs typeface="Times New Roman"/>
              </a:rPr>
              <a:t>actions. </a:t>
            </a:r>
            <a:r>
              <a:rPr lang="en-ZA" sz="2000" dirty="0">
                <a:solidFill>
                  <a:prstClr val="black"/>
                </a:solidFill>
                <a:ea typeface="Calibri"/>
                <a:cs typeface="Times New Roman"/>
              </a:rPr>
              <a:t>Out of the 6 mitigation actions, 2 are fully </a:t>
            </a:r>
            <a:r>
              <a:rPr lang="en-ZA" sz="2000" dirty="0" smtClean="0">
                <a:solidFill>
                  <a:prstClr val="black"/>
                </a:solidFill>
                <a:ea typeface="Calibri"/>
                <a:cs typeface="Times New Roman"/>
              </a:rPr>
              <a:t>implemented and 4 are </a:t>
            </a:r>
            <a:r>
              <a:rPr lang="en-ZA" sz="2000" dirty="0">
                <a:solidFill>
                  <a:prstClr val="black"/>
                </a:solidFill>
                <a:ea typeface="Calibri"/>
                <a:cs typeface="Times New Roman"/>
              </a:rPr>
              <a:t>partially </a:t>
            </a:r>
            <a:r>
              <a:rPr lang="en-ZA" sz="2000" dirty="0" smtClean="0">
                <a:solidFill>
                  <a:prstClr val="black"/>
                </a:solidFill>
                <a:ea typeface="Calibri"/>
                <a:cs typeface="Times New Roman"/>
              </a:rPr>
              <a:t>implemented.  </a:t>
            </a:r>
            <a:r>
              <a:rPr lang="en-ZA" sz="2000" dirty="0">
                <a:solidFill>
                  <a:prstClr val="black"/>
                </a:solidFill>
                <a:ea typeface="Calibri"/>
                <a:cs typeface="Times New Roman"/>
              </a:rPr>
              <a:t>Below is a graphical presentation for Financial Management  </a:t>
            </a:r>
            <a:r>
              <a:rPr lang="en-ZA" sz="2000" dirty="0" smtClean="0">
                <a:solidFill>
                  <a:prstClr val="black"/>
                </a:solidFill>
                <a:ea typeface="Calibri"/>
                <a:cs typeface="Times New Roman"/>
              </a:rPr>
              <a:t>2</a:t>
            </a:r>
            <a:r>
              <a:rPr lang="en-ZA" sz="2000" baseline="30000" dirty="0" smtClean="0">
                <a:solidFill>
                  <a:prstClr val="black"/>
                </a:solidFill>
                <a:ea typeface="Calibri"/>
                <a:cs typeface="Times New Roman"/>
              </a:rPr>
              <a:t>nd</a:t>
            </a:r>
            <a:r>
              <a:rPr lang="en-ZA" sz="2000" dirty="0" smtClean="0">
                <a:solidFill>
                  <a:prstClr val="black"/>
                </a:solidFill>
                <a:ea typeface="Calibri"/>
                <a:cs typeface="Times New Roman"/>
              </a:rPr>
              <a:t> quarter progress:</a:t>
            </a: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5" name="Chart 4"/>
          <p:cNvGraphicFramePr/>
          <p:nvPr>
            <p:extLst>
              <p:ext uri="{D42A27DB-BD31-4B8C-83A1-F6EECF244321}">
                <p14:modId xmlns:p14="http://schemas.microsoft.com/office/powerpoint/2010/main" xmlns="" val="1065827521"/>
              </p:ext>
            </p:extLst>
          </p:nvPr>
        </p:nvGraphicFramePr>
        <p:xfrm>
          <a:off x="1462087" y="2553652"/>
          <a:ext cx="6323013" cy="33518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37653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Financial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22</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811142554"/>
              </p:ext>
            </p:extLst>
          </p:nvPr>
        </p:nvGraphicFramePr>
        <p:xfrm>
          <a:off x="203201" y="1143001"/>
          <a:ext cx="9042399" cy="4835655"/>
        </p:xfrm>
        <a:graphic>
          <a:graphicData uri="http://schemas.openxmlformats.org/drawingml/2006/table">
            <a:tbl>
              <a:tblPr firstRow="1" firstCol="1" bandRow="1"/>
              <a:tblGrid>
                <a:gridCol w="1142999"/>
                <a:gridCol w="1981200"/>
                <a:gridCol w="1574800"/>
                <a:gridCol w="1727200"/>
                <a:gridCol w="1765300"/>
                <a:gridCol w="850900"/>
              </a:tblGrid>
              <a:tr h="783296">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3131">
                <a:tc gridSpan="6">
                  <a:txBody>
                    <a:bodyPr/>
                    <a:lstStyle/>
                    <a:p>
                      <a:pPr>
                        <a:lnSpc>
                          <a:spcPct val="115000"/>
                        </a:lnSpc>
                        <a:spcAft>
                          <a:spcPts val="0"/>
                        </a:spcAft>
                      </a:pPr>
                      <a:r>
                        <a:rPr lang="en-ZA" sz="1100">
                          <a:solidFill>
                            <a:srgbClr val="000000"/>
                          </a:solidFill>
                          <a:effectLst/>
                          <a:latin typeface="Arial" pitchFamily="34" charset="0"/>
                          <a:ea typeface="Calibri"/>
                          <a:cs typeface="Arial" pitchFamily="34" charset="0"/>
                        </a:rPr>
                        <a:t>Sub-programme : Financial Management</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14711">
                <a:tc rowSpan="2">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Non Economical, Inefficient and Ineffective utilisation of financial resources</a:t>
                      </a:r>
                      <a:endParaRPr lang="en-ZA" sz="1100" dirty="0">
                        <a:effectLst/>
                        <a:latin typeface="Arial" pitchFamily="34" charset="0"/>
                        <a:ea typeface="Calibri"/>
                        <a:cs typeface="Arial" pitchFamily="34" charset="0"/>
                      </a:endParaRPr>
                    </a:p>
                    <a:p>
                      <a:pPr>
                        <a:lnSpc>
                          <a:spcPct val="115000"/>
                        </a:lnSpc>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Non-compliance with the </a:t>
                      </a:r>
                      <a:r>
                        <a:rPr lang="en-ZA" sz="1100" dirty="0" smtClean="0">
                          <a:solidFill>
                            <a:srgbClr val="000000"/>
                          </a:solidFill>
                          <a:effectLst/>
                          <a:latin typeface="Arial" pitchFamily="34" charset="0"/>
                          <a:ea typeface="Calibri"/>
                          <a:cs typeface="Arial" pitchFamily="34" charset="0"/>
                        </a:rPr>
                        <a:t>PFMA(Lack </a:t>
                      </a:r>
                      <a:r>
                        <a:rPr lang="en-ZA" sz="1100" dirty="0">
                          <a:solidFill>
                            <a:srgbClr val="000000"/>
                          </a:solidFill>
                          <a:effectLst/>
                          <a:latin typeface="Arial" pitchFamily="34" charset="0"/>
                          <a:ea typeface="Calibri"/>
                          <a:cs typeface="Arial" pitchFamily="34" charset="0"/>
                        </a:rPr>
                        <a:t>of </a:t>
                      </a:r>
                      <a:r>
                        <a:rPr lang="en-ZA" sz="1100" dirty="0" smtClean="0">
                          <a:solidFill>
                            <a:srgbClr val="000000"/>
                          </a:solidFill>
                          <a:effectLst/>
                          <a:latin typeface="Arial" pitchFamily="34" charset="0"/>
                          <a:ea typeface="Calibri"/>
                          <a:cs typeface="Arial" pitchFamily="34" charset="0"/>
                        </a:rPr>
                        <a:t> appropriate knowledge  </a:t>
                      </a:r>
                      <a:r>
                        <a:rPr lang="en-ZA" sz="1100" dirty="0">
                          <a:solidFill>
                            <a:srgbClr val="000000"/>
                          </a:solidFill>
                          <a:effectLst/>
                          <a:latin typeface="Arial" pitchFamily="34" charset="0"/>
                          <a:ea typeface="Calibri"/>
                          <a:cs typeface="Arial" pitchFamily="34" charset="0"/>
                        </a:rPr>
                        <a:t>of SCM and financial policies by staff members)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Late submission of required reports (IYM</a:t>
                      </a:r>
                      <a:r>
                        <a:rPr lang="en-ZA" sz="1100" dirty="0" smtClean="0">
                          <a:solidFill>
                            <a:srgbClr val="000000"/>
                          </a:solidFill>
                          <a:effectLst/>
                          <a:latin typeface="Arial" pitchFamily="34" charset="0"/>
                          <a:ea typeface="Calibri"/>
                          <a:cs typeface="Arial" pitchFamily="34" charset="0"/>
                        </a:rPr>
                        <a:t>, Compliance </a:t>
                      </a:r>
                      <a:r>
                        <a:rPr lang="en-ZA" sz="1100" dirty="0">
                          <a:solidFill>
                            <a:srgbClr val="000000"/>
                          </a:solidFill>
                          <a:effectLst/>
                          <a:latin typeface="Arial" pitchFamily="34" charset="0"/>
                          <a:ea typeface="Calibri"/>
                          <a:cs typeface="Arial" pitchFamily="34" charset="0"/>
                        </a:rPr>
                        <a:t>certificates, Quarterly Reports on SCM Deviations, Annual Procurement Plan and Quarterly Report on Procurement Plans)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smtClean="0">
                          <a:solidFill>
                            <a:srgbClr val="000000"/>
                          </a:solidFill>
                          <a:effectLst/>
                          <a:latin typeface="Arial" pitchFamily="34" charset="0"/>
                          <a:ea typeface="Calibri"/>
                          <a:cs typeface="Arial" pitchFamily="34" charset="0"/>
                        </a:rPr>
                        <a:t>Lack/poor integrated</a:t>
                      </a:r>
                      <a:r>
                        <a:rPr lang="en-ZA" sz="1100" baseline="0" dirty="0" smtClean="0">
                          <a:solidFill>
                            <a:srgbClr val="000000"/>
                          </a:solidFill>
                          <a:effectLst/>
                          <a:latin typeface="Arial" pitchFamily="34" charset="0"/>
                          <a:ea typeface="Calibri"/>
                          <a:cs typeface="Arial" pitchFamily="34" charset="0"/>
                        </a:rPr>
                        <a:t> planning</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SCM and financial delegations are in place and reviewed annually.</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Financial instructions issued to officials on a need basis.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Financial Policies are in </a:t>
                      </a:r>
                      <a:r>
                        <a:rPr lang="en-ZA" sz="1100" dirty="0" smtClean="0">
                          <a:solidFill>
                            <a:srgbClr val="000000"/>
                          </a:solidFill>
                          <a:effectLst/>
                          <a:latin typeface="Arial" pitchFamily="34" charset="0"/>
                          <a:ea typeface="Calibri"/>
                          <a:cs typeface="Arial" pitchFamily="34" charset="0"/>
                        </a:rPr>
                        <a:t>place</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53035" algn="l">
                        <a:lnSpc>
                          <a:spcPct val="115000"/>
                        </a:lnSpc>
                        <a:spcAft>
                          <a:spcPts val="1400"/>
                        </a:spcAft>
                      </a:pPr>
                      <a:r>
                        <a:rPr lang="en-ZA" sz="1100" dirty="0" smtClean="0">
                          <a:solidFill>
                            <a:srgbClr val="000000"/>
                          </a:solidFill>
                          <a:effectLst/>
                          <a:latin typeface="Arial" pitchFamily="34" charset="0"/>
                          <a:ea typeface="Calibri"/>
                          <a:cs typeface="Arial" pitchFamily="34" charset="0"/>
                        </a:rPr>
                        <a:t>Conduct </a:t>
                      </a:r>
                      <a:r>
                        <a:rPr lang="en-ZA" sz="1100" dirty="0">
                          <a:solidFill>
                            <a:srgbClr val="000000"/>
                          </a:solidFill>
                          <a:effectLst/>
                          <a:latin typeface="Arial" pitchFamily="34" charset="0"/>
                          <a:ea typeface="Calibri"/>
                          <a:cs typeface="Arial" pitchFamily="34" charset="0"/>
                        </a:rPr>
                        <a:t>the gap analysis on policies and SOPs</a:t>
                      </a:r>
                      <a:endParaRPr lang="en-ZA" sz="1100" dirty="0">
                        <a:effectLst/>
                        <a:latin typeface="Arial" pitchFamily="34" charset="0"/>
                        <a:ea typeface="Calibri"/>
                        <a:cs typeface="Arial" pitchFamily="34" charset="0"/>
                      </a:endParaRPr>
                    </a:p>
                    <a:p>
                      <a:pPr algn="l">
                        <a:lnSpc>
                          <a:spcPct val="115000"/>
                        </a:lnSpc>
                        <a:spcAft>
                          <a:spcPts val="1400"/>
                        </a:spcAft>
                      </a:pPr>
                      <a:r>
                        <a:rPr lang="en-ZA" sz="1100" dirty="0">
                          <a:effectLst/>
                          <a:latin typeface="Arial" pitchFamily="34" charset="0"/>
                          <a:ea typeface="Calibri"/>
                          <a:cs typeface="Arial" pitchFamily="34" charset="0"/>
                        </a:rPr>
                        <a:t> </a:t>
                      </a: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US" sz="1000" dirty="0">
                          <a:effectLst/>
                          <a:latin typeface="Arial"/>
                          <a:ea typeface="Times New Roman"/>
                          <a:cs typeface="Times New Roman"/>
                        </a:rPr>
                        <a:t>The following </a:t>
                      </a:r>
                      <a:r>
                        <a:rPr lang="en-US" sz="1000" dirty="0" smtClean="0">
                          <a:effectLst/>
                          <a:latin typeface="Arial"/>
                          <a:ea typeface="Times New Roman"/>
                          <a:cs typeface="Times New Roman"/>
                        </a:rPr>
                        <a:t>Standard Operation Procedure</a:t>
                      </a:r>
                      <a:r>
                        <a:rPr lang="en-US" sz="1000" baseline="0" dirty="0" smtClean="0">
                          <a:effectLst/>
                          <a:latin typeface="Arial"/>
                          <a:ea typeface="Times New Roman"/>
                          <a:cs typeface="Times New Roman"/>
                        </a:rPr>
                        <a:t>  (SOP)</a:t>
                      </a:r>
                      <a:r>
                        <a:rPr lang="en-US" sz="1000" dirty="0" smtClean="0">
                          <a:effectLst/>
                          <a:latin typeface="Arial"/>
                          <a:ea typeface="Times New Roman"/>
                          <a:cs typeface="Times New Roman"/>
                        </a:rPr>
                        <a:t> </a:t>
                      </a:r>
                      <a:r>
                        <a:rPr lang="en-US" sz="1000" dirty="0">
                          <a:effectLst/>
                          <a:latin typeface="Arial"/>
                          <a:ea typeface="Times New Roman"/>
                          <a:cs typeface="Times New Roman"/>
                        </a:rPr>
                        <a:t>in process:</a:t>
                      </a:r>
                      <a:endParaRPr lang="en-ZA" sz="1100" dirty="0">
                        <a:effectLst/>
                        <a:latin typeface="Calibri"/>
                        <a:ea typeface="Times New Roman"/>
                        <a:cs typeface="Times New Roman"/>
                      </a:endParaRPr>
                    </a:p>
                    <a:p>
                      <a:pPr marL="342900" lvl="0" indent="-342900">
                        <a:spcAft>
                          <a:spcPts val="0"/>
                        </a:spcAft>
                        <a:buFont typeface="Symbol"/>
                        <a:buChar char=""/>
                      </a:pPr>
                      <a:r>
                        <a:rPr lang="en-US" sz="1000" dirty="0">
                          <a:effectLst/>
                          <a:latin typeface="Arial"/>
                          <a:ea typeface="Times New Roman"/>
                          <a:cs typeface="Times New Roman"/>
                        </a:rPr>
                        <a:t>SCM SOP</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lvl="0" indent="0">
                        <a:lnSpc>
                          <a:spcPct val="115000"/>
                        </a:lnSpc>
                        <a:spcAft>
                          <a:spcPts val="0"/>
                        </a:spcAft>
                        <a:buFont typeface="Symbol"/>
                        <a:buNone/>
                      </a:pPr>
                      <a:r>
                        <a:rPr lang="en-ZA" sz="1000" dirty="0">
                          <a:effectLst/>
                          <a:latin typeface="Arial"/>
                          <a:ea typeface="Calibri"/>
                          <a:cs typeface="Times New Roman"/>
                        </a:rPr>
                        <a:t>Due date for SOP approval is 31 Oct 2017</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74486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nSpc>
                          <a:spcPct val="115000"/>
                        </a:lnSpc>
                        <a:spcAft>
                          <a:spcPts val="1400"/>
                        </a:spcAft>
                        <a:buFont typeface="Symbol"/>
                        <a:buNone/>
                      </a:pPr>
                      <a:r>
                        <a:rPr lang="en-ZA" sz="1100" dirty="0">
                          <a:solidFill>
                            <a:srgbClr val="000000"/>
                          </a:solidFill>
                          <a:effectLst/>
                          <a:latin typeface="Arial" pitchFamily="34" charset="0"/>
                          <a:ea typeface="Calibri"/>
                          <a:cs typeface="Arial" pitchFamily="34" charset="0"/>
                        </a:rPr>
                        <a:t>Finance and SCM matters to be part of the Branch meeting's Agenda.</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a:ea typeface="Times New Roman"/>
                          <a:cs typeface="Times New Roman"/>
                        </a:rPr>
                        <a:t>Finance and  SCM matters are included in the branch meetings from Oct 2017 onwards as per the budget      committee decision,.</a:t>
                      </a:r>
                      <a:endParaRPr kumimoji="0" lang="en-ZA" sz="10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In</a:t>
                      </a:r>
                      <a:r>
                        <a:rPr lang="en-ZA" sz="1100" baseline="0" dirty="0" smtClean="0">
                          <a:effectLst/>
                          <a:latin typeface="Arial" pitchFamily="34" charset="0"/>
                          <a:ea typeface="Calibri"/>
                          <a:cs typeface="Arial" pitchFamily="34" charset="0"/>
                        </a:rPr>
                        <a:t> progress</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480010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Financial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23</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703181753"/>
              </p:ext>
            </p:extLst>
          </p:nvPr>
        </p:nvGraphicFramePr>
        <p:xfrm>
          <a:off x="203201" y="1143001"/>
          <a:ext cx="9042399" cy="4901831"/>
        </p:xfrm>
        <a:graphic>
          <a:graphicData uri="http://schemas.openxmlformats.org/drawingml/2006/table">
            <a:tbl>
              <a:tblPr firstRow="1" firstCol="1" bandRow="1"/>
              <a:tblGrid>
                <a:gridCol w="1142999"/>
                <a:gridCol w="1981200"/>
                <a:gridCol w="1574800"/>
                <a:gridCol w="1727200"/>
                <a:gridCol w="1765300"/>
                <a:gridCol w="850900"/>
              </a:tblGrid>
              <a:tr h="699509">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0594">
                <a:tc gridSpan="6">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Sub-programme : Financial Management</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65033">
                <a:tc rowSpan="2">
                  <a:txBody>
                    <a:bodyPr/>
                    <a:lstStyle/>
                    <a:p>
                      <a:pPr>
                        <a:lnSpc>
                          <a:spcPct val="115000"/>
                        </a:lnSpc>
                        <a:spcAft>
                          <a:spcPts val="0"/>
                        </a:spcAft>
                      </a:pPr>
                      <a:r>
                        <a:rPr lang="en-ZA" sz="1100">
                          <a:solidFill>
                            <a:srgbClr val="000000"/>
                          </a:solidFill>
                          <a:effectLst/>
                          <a:latin typeface="Arial" pitchFamily="34" charset="0"/>
                          <a:ea typeface="Calibri"/>
                          <a:cs typeface="Arial" pitchFamily="34" charset="0"/>
                        </a:rPr>
                        <a:t>Non Economical, Inefficient and Ineffective utilisation of financial resources</a:t>
                      </a:r>
                      <a:endParaRPr lang="en-ZA" sz="1100">
                        <a:effectLst/>
                        <a:latin typeface="Arial" pitchFamily="34" charset="0"/>
                        <a:ea typeface="Calibri"/>
                        <a:cs typeface="Arial" pitchFamily="34" charset="0"/>
                      </a:endParaRPr>
                    </a:p>
                    <a:p>
                      <a:pPr>
                        <a:lnSpc>
                          <a:spcPct val="115000"/>
                        </a:lnSpc>
                        <a:spcAft>
                          <a:spcPts val="0"/>
                        </a:spcAft>
                      </a:pPr>
                      <a:r>
                        <a:rPr lang="en-ZA" sz="1100">
                          <a:solidFill>
                            <a:srgbClr val="000000"/>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Non-compliance with the PFMA(Deliberate and lack of knowledge  of SCM and financial policies by staff members)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Late submission of required reports (IYM</a:t>
                      </a:r>
                      <a:r>
                        <a:rPr lang="en-ZA" sz="1100" dirty="0" smtClean="0">
                          <a:solidFill>
                            <a:srgbClr val="000000"/>
                          </a:solidFill>
                          <a:effectLst/>
                          <a:latin typeface="Arial" pitchFamily="34" charset="0"/>
                          <a:ea typeface="Calibri"/>
                          <a:cs typeface="Arial" pitchFamily="34" charset="0"/>
                        </a:rPr>
                        <a:t>, Compliance </a:t>
                      </a:r>
                      <a:r>
                        <a:rPr lang="en-ZA" sz="1100" dirty="0">
                          <a:solidFill>
                            <a:srgbClr val="000000"/>
                          </a:solidFill>
                          <a:effectLst/>
                          <a:latin typeface="Arial" pitchFamily="34" charset="0"/>
                          <a:ea typeface="Calibri"/>
                          <a:cs typeface="Arial" pitchFamily="34" charset="0"/>
                        </a:rPr>
                        <a:t>certificates, Quarterly Reports on SCM Deviations, Annual Procurement Plan and Quarterly Report on Procurement Plans)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smtClean="0">
                          <a:solidFill>
                            <a:srgbClr val="000000"/>
                          </a:solidFill>
                          <a:effectLst/>
                          <a:latin typeface="Arial" pitchFamily="34" charset="0"/>
                          <a:ea typeface="Calibri"/>
                          <a:cs typeface="Arial" pitchFamily="34" charset="0"/>
                        </a:rPr>
                        <a:t>Lack/poor </a:t>
                      </a:r>
                      <a:r>
                        <a:rPr lang="en-ZA" sz="1100" dirty="0">
                          <a:solidFill>
                            <a:srgbClr val="000000"/>
                          </a:solidFill>
                          <a:effectLst/>
                          <a:latin typeface="Arial" pitchFamily="34" charset="0"/>
                          <a:ea typeface="Calibri"/>
                          <a:cs typeface="Arial" pitchFamily="34" charset="0"/>
                        </a:rPr>
                        <a:t>planning.</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SCM and financial delegations are in place and reviewed annually.</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Financial instructions issued to officials on a need basis.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Financial Policies are in </a:t>
                      </a:r>
                      <a:r>
                        <a:rPr lang="en-ZA" sz="1100" dirty="0" smtClean="0">
                          <a:solidFill>
                            <a:srgbClr val="000000"/>
                          </a:solidFill>
                          <a:effectLst/>
                          <a:latin typeface="Arial" pitchFamily="34" charset="0"/>
                          <a:ea typeface="Calibri"/>
                          <a:cs typeface="Arial" pitchFamily="34" charset="0"/>
                        </a:rPr>
                        <a:t>place</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100" dirty="0">
                          <a:solidFill>
                            <a:srgbClr val="000000"/>
                          </a:solidFill>
                          <a:effectLst/>
                          <a:latin typeface="Arial" pitchFamily="34" charset="0"/>
                          <a:ea typeface="Calibri"/>
                          <a:cs typeface="Arial" pitchFamily="34" charset="0"/>
                        </a:rPr>
                        <a:t> </a:t>
                      </a:r>
                      <a:r>
                        <a:rPr lang="en-ZA" sz="1100" dirty="0" smtClean="0">
                          <a:solidFill>
                            <a:srgbClr val="000000"/>
                          </a:solidFill>
                          <a:effectLst/>
                          <a:latin typeface="Arial" pitchFamily="34" charset="0"/>
                          <a:ea typeface="Calibri"/>
                          <a:cs typeface="Arial" pitchFamily="34" charset="0"/>
                        </a:rPr>
                        <a:t>Enforce </a:t>
                      </a:r>
                      <a:r>
                        <a:rPr lang="en-ZA" sz="1100" dirty="0">
                          <a:solidFill>
                            <a:srgbClr val="000000"/>
                          </a:solidFill>
                          <a:effectLst/>
                          <a:latin typeface="Arial" pitchFamily="34" charset="0"/>
                          <a:ea typeface="Calibri"/>
                          <a:cs typeface="Arial" pitchFamily="34" charset="0"/>
                        </a:rPr>
                        <a:t>consequence management for non-compliance in line with the Public Service Regulations.</a:t>
                      </a:r>
                      <a:r>
                        <a:rPr lang="en-ZA" sz="1100" b="1" dirty="0">
                          <a:solidFill>
                            <a:srgbClr val="000000"/>
                          </a:solidFill>
                          <a:effectLst/>
                          <a:latin typeface="Arial" pitchFamily="34" charset="0"/>
                          <a:ea typeface="Calibri"/>
                          <a:cs typeface="Arial" pitchFamily="34" charset="0"/>
                        </a:rPr>
                        <a:t> (Regulation 14(f)</a:t>
                      </a:r>
                      <a:endParaRPr lang="en-ZA" sz="1100" dirty="0">
                        <a:effectLst/>
                        <a:latin typeface="Arial" pitchFamily="34" charset="0"/>
                        <a:ea typeface="Calibri"/>
                        <a:cs typeface="Arial" pitchFamily="34" charset="0"/>
                      </a:endParaRPr>
                    </a:p>
                    <a:p>
                      <a:pPr marL="153035">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smtClean="0">
                          <a:effectLst/>
                          <a:latin typeface="Arial" pitchFamily="34" charset="0"/>
                          <a:ea typeface="Times New Roman"/>
                          <a:cs typeface="Arial" pitchFamily="34" charset="0"/>
                        </a:rPr>
                        <a:t>Consequence management</a:t>
                      </a:r>
                      <a:r>
                        <a:rPr lang="en-US" sz="1100" baseline="0" dirty="0" smtClean="0">
                          <a:effectLst/>
                          <a:latin typeface="Arial" pitchFamily="34" charset="0"/>
                          <a:ea typeface="Times New Roman"/>
                          <a:cs typeface="Arial" pitchFamily="34" charset="0"/>
                        </a:rPr>
                        <a:t> relating to Instruction Note 34 (payments outside of 30 days) are being enforced and implemented </a:t>
                      </a:r>
                      <a:r>
                        <a:rPr lang="en-US" sz="1100" dirty="0" smtClean="0">
                          <a:effectLst/>
                          <a:latin typeface="Arial" pitchFamily="34" charset="0"/>
                          <a:ea typeface="Times New Roman"/>
                          <a:cs typeface="Arial" pitchFamily="34" charset="0"/>
                        </a:rPr>
                        <a:t>in </a:t>
                      </a:r>
                      <a:r>
                        <a:rPr lang="en-US" sz="1100" dirty="0">
                          <a:effectLst/>
                          <a:latin typeface="Arial" pitchFamily="34" charset="0"/>
                          <a:ea typeface="Times New Roman"/>
                          <a:cs typeface="Arial" pitchFamily="34" charset="0"/>
                        </a:rPr>
                        <a:t>cases of non-compliance</a:t>
                      </a:r>
                      <a:endParaRPr lang="en-ZA" sz="1100" dirty="0">
                        <a:effectLst/>
                        <a:latin typeface="Arial" pitchFamily="34" charset="0"/>
                        <a:ea typeface="Times New Roman"/>
                        <a:cs typeface="Arial" pitchFamily="34" charset="0"/>
                      </a:endParaRPr>
                    </a:p>
                    <a:p>
                      <a:pPr marL="0" lvl="0" indent="0">
                        <a:spcAft>
                          <a:spcPts val="0"/>
                        </a:spcAft>
                        <a:buFont typeface="Symbol"/>
                        <a:buNone/>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000" dirty="0">
                          <a:effectLst/>
                          <a:latin typeface="Arial" pitchFamily="34" charset="0"/>
                          <a:ea typeface="Calibri"/>
                          <a:cs typeface="Arial" pitchFamily="34" charset="0"/>
                        </a:rPr>
                        <a:t> </a:t>
                      </a:r>
                      <a:r>
                        <a:rPr lang="en-ZA" sz="10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4273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 </a:t>
                      </a:r>
                      <a:r>
                        <a:rPr lang="en-ZA" sz="1100" dirty="0" smtClean="0">
                          <a:solidFill>
                            <a:srgbClr val="000000"/>
                          </a:solidFill>
                          <a:effectLst/>
                          <a:latin typeface="Arial" pitchFamily="34" charset="0"/>
                          <a:ea typeface="Calibri"/>
                          <a:cs typeface="Arial" pitchFamily="34" charset="0"/>
                        </a:rPr>
                        <a:t>Link </a:t>
                      </a:r>
                      <a:r>
                        <a:rPr lang="en-ZA" sz="1100" dirty="0">
                          <a:solidFill>
                            <a:srgbClr val="000000"/>
                          </a:solidFill>
                          <a:effectLst/>
                          <a:latin typeface="Arial" pitchFamily="34" charset="0"/>
                          <a:ea typeface="Calibri"/>
                          <a:cs typeface="Arial" pitchFamily="34" charset="0"/>
                        </a:rPr>
                        <a:t>approved budgets with plans including procurement </a:t>
                      </a:r>
                      <a:r>
                        <a:rPr lang="en-ZA" sz="1100" dirty="0" smtClean="0">
                          <a:solidFill>
                            <a:srgbClr val="000000"/>
                          </a:solidFill>
                          <a:effectLst/>
                          <a:latin typeface="Arial" pitchFamily="34" charset="0"/>
                          <a:ea typeface="Calibri"/>
                          <a:cs typeface="Arial" pitchFamily="34" charset="0"/>
                        </a:rPr>
                        <a:t>plan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smtClean="0">
                          <a:effectLst/>
                          <a:latin typeface="Arial" pitchFamily="34" charset="0"/>
                          <a:ea typeface="Times New Roman"/>
                          <a:cs typeface="Arial" pitchFamily="34" charset="0"/>
                        </a:rPr>
                        <a:t>Alignment </a:t>
                      </a:r>
                      <a:r>
                        <a:rPr lang="en-US" sz="1100" dirty="0">
                          <a:effectLst/>
                          <a:latin typeface="Arial" pitchFamily="34" charset="0"/>
                          <a:ea typeface="Times New Roman"/>
                          <a:cs typeface="Arial" pitchFamily="34" charset="0"/>
                        </a:rPr>
                        <a:t>of APP, Operational </a:t>
                      </a:r>
                      <a:r>
                        <a:rPr lang="en-US" sz="1100" dirty="0" smtClean="0">
                          <a:effectLst/>
                          <a:latin typeface="Arial" pitchFamily="34" charset="0"/>
                          <a:ea typeface="Times New Roman"/>
                          <a:cs typeface="Arial" pitchFamily="34" charset="0"/>
                        </a:rPr>
                        <a:t>Plans </a:t>
                      </a:r>
                      <a:r>
                        <a:rPr lang="en-US" sz="1100" dirty="0">
                          <a:effectLst/>
                          <a:latin typeface="Arial" pitchFamily="34" charset="0"/>
                          <a:ea typeface="Times New Roman"/>
                          <a:cs typeface="Arial" pitchFamily="34" charset="0"/>
                        </a:rPr>
                        <a:t>and approved budget including procurement </a:t>
                      </a:r>
                      <a:r>
                        <a:rPr lang="en-US" sz="1100" dirty="0" smtClean="0">
                          <a:effectLst/>
                          <a:latin typeface="Arial" pitchFamily="34" charset="0"/>
                          <a:ea typeface="Times New Roman"/>
                          <a:cs typeface="Arial" pitchFamily="34" charset="0"/>
                        </a:rPr>
                        <a:t>plan for 2018/19 in progress, awaiting Strategic Session.</a:t>
                      </a:r>
                      <a:endParaRPr lang="en-ZA" sz="1100" dirty="0">
                        <a:effectLst/>
                        <a:latin typeface="Arial" pitchFamily="34" charset="0"/>
                        <a:ea typeface="Times New Roman"/>
                        <a:cs typeface="Arial" pitchFamily="34" charset="0"/>
                      </a:endParaRPr>
                    </a:p>
                    <a:p>
                      <a:pPr marL="203835">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000" dirty="0" smtClean="0">
                          <a:effectLst/>
                          <a:latin typeface="Arial" pitchFamily="34" charset="0"/>
                          <a:ea typeface="Calibri"/>
                          <a:cs typeface="Arial" pitchFamily="34" charset="0"/>
                        </a:rPr>
                        <a:t>Finalisation will be</a:t>
                      </a:r>
                      <a:r>
                        <a:rPr lang="en-ZA" sz="1000" baseline="0" dirty="0" smtClean="0">
                          <a:effectLst/>
                          <a:latin typeface="Arial" pitchFamily="34" charset="0"/>
                          <a:ea typeface="Calibri"/>
                          <a:cs typeface="Arial" pitchFamily="34" charset="0"/>
                        </a:rPr>
                        <a:t> done by end of November 2017</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062686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Financial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24</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486649632"/>
              </p:ext>
            </p:extLst>
          </p:nvPr>
        </p:nvGraphicFramePr>
        <p:xfrm>
          <a:off x="101600" y="1143001"/>
          <a:ext cx="9372599" cy="5308599"/>
        </p:xfrm>
        <a:graphic>
          <a:graphicData uri="http://schemas.openxmlformats.org/drawingml/2006/table">
            <a:tbl>
              <a:tblPr firstRow="1" firstCol="1" bandRow="1"/>
              <a:tblGrid>
                <a:gridCol w="1184738"/>
                <a:gridCol w="1848339"/>
                <a:gridCol w="1470977"/>
                <a:gridCol w="2069782"/>
                <a:gridCol w="1916791"/>
                <a:gridCol w="881972"/>
              </a:tblGrid>
              <a:tr h="712442">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2069">
                <a:tc gridSpan="6">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Sub-programme : Financial Management</a:t>
                      </a:r>
                      <a:endParaRPr lang="en-ZA" sz="1100" dirty="0">
                        <a:effectLst/>
                        <a:latin typeface="Arial" pitchFamily="34" charset="0"/>
                        <a:ea typeface="Calibri"/>
                        <a:cs typeface="Arial" pitchFamily="34" charset="0"/>
                      </a:endParaRPr>
                    </a:p>
                  </a:txBody>
                  <a:tcPr marL="22228" marR="22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58167">
                <a:tc rowSpan="2">
                  <a:txBody>
                    <a:bodyPr/>
                    <a:lstStyle/>
                    <a:p>
                      <a:pPr marL="0" lvl="0" indent="0">
                        <a:lnSpc>
                          <a:spcPct val="115000"/>
                        </a:lnSpc>
                        <a:spcAft>
                          <a:spcPts val="1400"/>
                        </a:spcAft>
                        <a:buFont typeface="Symbol"/>
                        <a:buNone/>
                      </a:pPr>
                      <a:r>
                        <a:rPr lang="en-ZA" sz="1100" dirty="0">
                          <a:solidFill>
                            <a:srgbClr val="000000"/>
                          </a:solidFill>
                          <a:effectLst/>
                          <a:latin typeface="Arial" pitchFamily="34" charset="0"/>
                          <a:ea typeface="Calibri"/>
                          <a:cs typeface="Arial" pitchFamily="34" charset="0"/>
                        </a:rPr>
                        <a:t>Inadequate staff structure and capabilities</a:t>
                      </a:r>
                      <a:br>
                        <a:rPr lang="en-ZA" sz="1100" dirty="0">
                          <a:solidFill>
                            <a:srgbClr val="000000"/>
                          </a:solidFill>
                          <a:effectLst/>
                          <a:latin typeface="Arial" pitchFamily="34" charset="0"/>
                          <a:ea typeface="Calibri"/>
                          <a:cs typeface="Arial" pitchFamily="34" charset="0"/>
                        </a:rPr>
                      </a:br>
                      <a:r>
                        <a:rPr lang="en-ZA" sz="1100" dirty="0">
                          <a:solidFill>
                            <a:srgbClr val="000000"/>
                          </a:solidFill>
                          <a:effectLst/>
                          <a:latin typeface="Arial" pitchFamily="34" charset="0"/>
                          <a:ea typeface="Calibri"/>
                          <a:cs typeface="Arial" pitchFamily="34" charset="0"/>
                        </a:rPr>
                        <a:t>within finance and SCM</a:t>
                      </a: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Unfunded vacancies (Chief Financial Officer ,Director SCM,DD </a:t>
                      </a:r>
                      <a:r>
                        <a:rPr lang="en-ZA" sz="1100" dirty="0" smtClean="0">
                          <a:solidFill>
                            <a:srgbClr val="000000"/>
                          </a:solidFill>
                          <a:effectLst/>
                          <a:latin typeface="Arial" pitchFamily="34" charset="0"/>
                          <a:ea typeface="Calibri"/>
                          <a:cs typeface="Arial" pitchFamily="34" charset="0"/>
                        </a:rPr>
                        <a:t>Finance) </a:t>
                      </a: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Skills gap plans/ (PDP) are in place to inform the training requirements</a:t>
                      </a:r>
                      <a:br>
                        <a:rPr lang="en-ZA" sz="1100" dirty="0">
                          <a:solidFill>
                            <a:srgbClr val="000000"/>
                          </a:solidFill>
                          <a:effectLst/>
                          <a:latin typeface="Arial" pitchFamily="34" charset="0"/>
                          <a:ea typeface="Calibri"/>
                          <a:cs typeface="Arial" pitchFamily="34" charset="0"/>
                        </a:rPr>
                      </a:br>
                      <a:r>
                        <a:rPr lang="en-ZA" sz="1100" dirty="0">
                          <a:solidFill>
                            <a:srgbClr val="000000"/>
                          </a:solidFill>
                          <a:effectLst/>
                          <a:latin typeface="Arial" pitchFamily="34" charset="0"/>
                          <a:ea typeface="Calibri"/>
                          <a:cs typeface="Arial" pitchFamily="34" charset="0"/>
                        </a:rPr>
                        <a:t>Acting CFO and contracted financial expertise to support the CFO.</a:t>
                      </a: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E9D9"/>
                    </a:solidFill>
                  </a:tcPr>
                </a:tc>
                <a:tc>
                  <a:txBody>
                    <a:bodyPr/>
                    <a:lstStyle/>
                    <a:p>
                      <a:pPr marL="342900" marR="0" lvl="0" indent="-342900" algn="l" defTabSz="914400" rtl="0" eaLnBrk="1" fontAlgn="auto" latinLnBrk="0" hangingPunct="1">
                        <a:lnSpc>
                          <a:spcPct val="115000"/>
                        </a:lnSpc>
                        <a:spcBef>
                          <a:spcPts val="0"/>
                        </a:spcBef>
                        <a:spcAft>
                          <a:spcPts val="1400"/>
                        </a:spcAft>
                        <a:buClrTx/>
                        <a:buSzTx/>
                        <a:buFont typeface="Symbol"/>
                        <a:buChar char=""/>
                        <a:tabLst/>
                        <a:defRPr/>
                      </a:pPr>
                      <a:r>
                        <a:rPr lang="en-ZA" sz="1100" dirty="0">
                          <a:solidFill>
                            <a:srgbClr val="000000"/>
                          </a:solidFill>
                          <a:effectLst/>
                          <a:latin typeface="Arial" pitchFamily="34" charset="0"/>
                          <a:ea typeface="Calibri"/>
                          <a:cs typeface="Arial" pitchFamily="34" charset="0"/>
                        </a:rPr>
                        <a:t>Implement the skills audit </a:t>
                      </a:r>
                      <a:r>
                        <a:rPr lang="en-ZA" sz="1100" dirty="0" smtClean="0">
                          <a:solidFill>
                            <a:srgbClr val="000000"/>
                          </a:solidFill>
                          <a:effectLst/>
                          <a:latin typeface="Arial" pitchFamily="34" charset="0"/>
                          <a:ea typeface="Calibri"/>
                          <a:cs typeface="Arial" pitchFamily="34" charset="0"/>
                        </a:rPr>
                        <a:t>recommendation.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spcAft>
                          <a:spcPts val="0"/>
                        </a:spcAft>
                        <a:buFont typeface="Arial Narrow"/>
                        <a:buNone/>
                      </a:pPr>
                      <a:r>
                        <a:rPr lang="en-ZA" sz="1100" dirty="0" smtClean="0">
                          <a:effectLst/>
                          <a:latin typeface="Arial"/>
                          <a:ea typeface="Times New Roman"/>
                          <a:cs typeface="Times New Roman"/>
                        </a:rPr>
                        <a:t>Additional</a:t>
                      </a:r>
                      <a:r>
                        <a:rPr lang="en-ZA" sz="1100" baseline="0" dirty="0" smtClean="0">
                          <a:effectLst/>
                          <a:latin typeface="Arial"/>
                          <a:ea typeface="Times New Roman"/>
                          <a:cs typeface="Times New Roman"/>
                        </a:rPr>
                        <a:t> capacity has been brought on board to finalise investigations on Irregular Expenditure and assist with Suspense accounts.</a:t>
                      </a:r>
                    </a:p>
                    <a:p>
                      <a:pPr marL="0" lvl="0" indent="0">
                        <a:spcAft>
                          <a:spcPts val="0"/>
                        </a:spcAft>
                        <a:buFont typeface="Arial Narrow"/>
                        <a:buNone/>
                      </a:pPr>
                      <a:endParaRPr lang="en-ZA" sz="1100" baseline="0" dirty="0" smtClean="0">
                        <a:effectLst/>
                        <a:latin typeface="Arial"/>
                        <a:ea typeface="Times New Roman"/>
                        <a:cs typeface="Times New Roman"/>
                      </a:endParaRPr>
                    </a:p>
                    <a:p>
                      <a:pPr marL="0" lvl="0" indent="0">
                        <a:spcAft>
                          <a:spcPts val="0"/>
                        </a:spcAft>
                        <a:buFont typeface="Arial Narrow"/>
                        <a:buNone/>
                      </a:pPr>
                      <a:r>
                        <a:rPr lang="en-ZA" sz="1100" baseline="0" dirty="0" smtClean="0">
                          <a:effectLst/>
                          <a:latin typeface="Arial"/>
                          <a:ea typeface="Times New Roman"/>
                          <a:cs typeface="Times New Roman"/>
                        </a:rPr>
                        <a:t>Training provided on </a:t>
                      </a:r>
                      <a:r>
                        <a:rPr lang="en-ZA" sz="1100" baseline="0" dirty="0" err="1" smtClean="0">
                          <a:effectLst/>
                          <a:latin typeface="Arial"/>
                          <a:ea typeface="Times New Roman"/>
                          <a:cs typeface="Times New Roman"/>
                        </a:rPr>
                        <a:t>SCoA</a:t>
                      </a:r>
                      <a:r>
                        <a:rPr lang="en-ZA" sz="1100" baseline="0" dirty="0" smtClean="0">
                          <a:effectLst/>
                          <a:latin typeface="Arial"/>
                          <a:ea typeface="Times New Roman"/>
                          <a:cs typeface="Times New Roman"/>
                        </a:rPr>
                        <a:t> as part of skills &amp; knowledge enhancement to all staff in Finance and SCM.</a:t>
                      </a:r>
                    </a:p>
                    <a:p>
                      <a:pPr marL="0" lvl="0" indent="0">
                        <a:spcAft>
                          <a:spcPts val="0"/>
                        </a:spcAft>
                        <a:buFont typeface="Arial Narrow"/>
                        <a:buNone/>
                      </a:pPr>
                      <a:endParaRPr lang="en-ZA" sz="1100" baseline="0" dirty="0" smtClean="0">
                        <a:effectLst/>
                        <a:latin typeface="Arial"/>
                        <a:ea typeface="Times New Roman"/>
                        <a:cs typeface="Times New Roman"/>
                      </a:endParaRPr>
                    </a:p>
                    <a:p>
                      <a:pPr marL="0" lvl="0" indent="0">
                        <a:spcAft>
                          <a:spcPts val="0"/>
                        </a:spcAft>
                        <a:buFont typeface="Arial Narrow"/>
                        <a:buNone/>
                      </a:pPr>
                      <a:r>
                        <a:rPr lang="en-ZA" sz="1100" baseline="0" dirty="0" smtClean="0">
                          <a:effectLst/>
                          <a:latin typeface="Arial"/>
                          <a:ea typeface="Times New Roman"/>
                          <a:cs typeface="Times New Roman"/>
                        </a:rPr>
                        <a:t>Training on SCM to be conducted in Oct 2017 (2-days) as part of skills development.</a:t>
                      </a:r>
                    </a:p>
                    <a:p>
                      <a:pPr marL="0" lvl="0" indent="0">
                        <a:spcAft>
                          <a:spcPts val="0"/>
                        </a:spcAft>
                        <a:buFont typeface="Arial Narrow"/>
                        <a:buNone/>
                      </a:pPr>
                      <a:endParaRPr lang="en-ZA" sz="1100" baseline="0" dirty="0" smtClean="0">
                        <a:effectLst/>
                        <a:latin typeface="Arial"/>
                        <a:ea typeface="Times New Roman"/>
                        <a:cs typeface="Times New Roman"/>
                      </a:endParaRPr>
                    </a:p>
                    <a:p>
                      <a:pPr marL="0" lvl="0" indent="0">
                        <a:spcAft>
                          <a:spcPts val="0"/>
                        </a:spcAft>
                        <a:buFont typeface="Arial Narrow"/>
                        <a:buNone/>
                      </a:pPr>
                      <a:r>
                        <a:rPr lang="en-ZA" sz="1100" dirty="0" smtClean="0">
                          <a:effectLst/>
                          <a:latin typeface="Arial" pitchFamily="34" charset="0"/>
                          <a:ea typeface="Times New Roman"/>
                          <a:cs typeface="Arial" pitchFamily="34" charset="0"/>
                        </a:rPr>
                        <a:t>1 Official transferred to Internal audit</a:t>
                      </a:r>
                      <a:r>
                        <a:rPr lang="en-ZA" sz="1100" baseline="0" dirty="0" smtClean="0">
                          <a:effectLst/>
                          <a:latin typeface="Arial" pitchFamily="34" charset="0"/>
                          <a:ea typeface="Times New Roman"/>
                          <a:cs typeface="Arial" pitchFamily="34" charset="0"/>
                        </a:rPr>
                        <a:t> as part of skills development recommendation.</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N/A</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08633">
                <a:tc vMerge="1">
                  <a:txBody>
                    <a:bodyPr/>
                    <a:lstStyle/>
                    <a:p>
                      <a:endParaRPr lang="en-ZA" dirty="0"/>
                    </a:p>
                  </a:txBody>
                  <a:tcPr>
                    <a:lnT w="12700" cap="flat" cmpd="sng" algn="ctr">
                      <a:solidFill>
                        <a:srgbClr val="000000"/>
                      </a:solidFill>
                      <a:prstDash val="solid"/>
                      <a:round/>
                      <a:headEnd type="none" w="med" len="med"/>
                      <a:tailEnd type="none" w="med" len="med"/>
                    </a:lnT>
                  </a:tcPr>
                </a:tc>
                <a:tc vMerge="1">
                  <a:txBody>
                    <a:bodyPr/>
                    <a:lstStyle/>
                    <a:p>
                      <a:endParaRPr lang="en-ZA" dirty="0"/>
                    </a:p>
                  </a:txBody>
                  <a:tcPr>
                    <a:lnT w="12700" cap="flat" cmpd="sng" algn="ctr">
                      <a:solidFill>
                        <a:srgbClr val="000000"/>
                      </a:solidFill>
                      <a:prstDash val="solid"/>
                      <a:round/>
                      <a:headEnd type="none" w="med" len="med"/>
                      <a:tailEnd type="none" w="med" len="med"/>
                    </a:lnT>
                  </a:tcPr>
                </a:tc>
                <a:tc vMerge="1">
                  <a:txBody>
                    <a:bodyPr/>
                    <a:lstStyle/>
                    <a:p>
                      <a:endParaRPr lang="en-ZA"/>
                    </a:p>
                  </a:txBody>
                  <a:tcPr/>
                </a:tc>
                <a:tc>
                  <a:txBody>
                    <a:bodyPr/>
                    <a:lstStyle/>
                    <a:p>
                      <a:pPr>
                        <a:lnSpc>
                          <a:spcPct val="115000"/>
                        </a:lnSpc>
                        <a:spcAft>
                          <a:spcPts val="1400"/>
                        </a:spcAft>
                      </a:pPr>
                      <a:r>
                        <a:rPr lang="en-ZA" sz="1100" dirty="0" smtClean="0">
                          <a:solidFill>
                            <a:srgbClr val="000000"/>
                          </a:solidFill>
                          <a:effectLst/>
                          <a:latin typeface="Arial" pitchFamily="34" charset="0"/>
                          <a:ea typeface="Calibri"/>
                          <a:cs typeface="Arial" pitchFamily="34" charset="0"/>
                        </a:rPr>
                        <a:t>Conduct </a:t>
                      </a:r>
                      <a:r>
                        <a:rPr lang="en-ZA" sz="1100" dirty="0">
                          <a:solidFill>
                            <a:srgbClr val="000000"/>
                          </a:solidFill>
                          <a:effectLst/>
                          <a:latin typeface="Arial" pitchFamily="34" charset="0"/>
                          <a:ea typeface="Calibri"/>
                          <a:cs typeface="Arial" pitchFamily="34" charset="0"/>
                        </a:rPr>
                        <a:t>in-house MCS/AFS workshops.</a:t>
                      </a:r>
                      <a:endParaRPr lang="en-ZA" sz="1100" dirty="0">
                        <a:effectLst/>
                        <a:latin typeface="Arial" pitchFamily="34" charset="0"/>
                        <a:ea typeface="Calibri"/>
                        <a:cs typeface="Arial" pitchFamily="34" charset="0"/>
                      </a:endParaRPr>
                    </a:p>
                    <a:p>
                      <a:pPr marL="228600">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E9D9"/>
                    </a:solidFill>
                  </a:tcPr>
                </a:tc>
                <a:tc>
                  <a:txBody>
                    <a:bodyPr/>
                    <a:lstStyle/>
                    <a:p>
                      <a:pPr>
                        <a:spcAft>
                          <a:spcPts val="0"/>
                        </a:spcAft>
                      </a:pPr>
                      <a:r>
                        <a:rPr lang="en-US" sz="1100" dirty="0" smtClean="0">
                          <a:effectLst/>
                          <a:latin typeface="Arial" pitchFamily="34" charset="0"/>
                          <a:ea typeface="Times New Roman"/>
                          <a:cs typeface="Arial" pitchFamily="34" charset="0"/>
                        </a:rPr>
                        <a:t>Currently MCS training on the  IFS/AFS has been done</a:t>
                      </a:r>
                      <a:r>
                        <a:rPr lang="en-US" sz="1100" baseline="0" dirty="0" smtClean="0">
                          <a:effectLst/>
                          <a:latin typeface="Arial" pitchFamily="34" charset="0"/>
                          <a:ea typeface="Times New Roman"/>
                          <a:cs typeface="Arial" pitchFamily="34" charset="0"/>
                        </a:rPr>
                        <a:t> during quarter 1 and 2 as part of on the job training.</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a:effectLst/>
                          <a:latin typeface="Arial" pitchFamily="34" charset="0"/>
                          <a:ea typeface="Calibri"/>
                          <a:cs typeface="Arial" pitchFamily="34" charset="0"/>
                        </a:rPr>
                        <a:t>Formal workshops will be held during Quarter </a:t>
                      </a:r>
                      <a:r>
                        <a:rPr lang="en-ZA" sz="1100" dirty="0" smtClean="0">
                          <a:effectLst/>
                          <a:latin typeface="Arial" pitchFamily="34" charset="0"/>
                          <a:ea typeface="Calibri"/>
                          <a:cs typeface="Arial" pitchFamily="34" charset="0"/>
                        </a:rPr>
                        <a:t>3.</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725753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a:bodyPr>
          <a:lstStyle/>
          <a:p>
            <a:pPr marL="273050" marR="0" lvl="1" indent="-273050" defTabSz="914400" rtl="0" eaLnBrk="1" fontAlgn="auto" latinLnBrk="0" hangingPunct="1">
              <a:lnSpc>
                <a:spcPct val="120000"/>
              </a:lnSpc>
              <a:spcBef>
                <a:spcPts val="575"/>
              </a:spcBef>
              <a:spcAft>
                <a:spcPts val="0"/>
              </a:spcAft>
              <a:tabLst/>
              <a:defRPr/>
            </a:pPr>
            <a:r>
              <a:rPr lang="en-US" sz="24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25</a:t>
            </a:fld>
            <a:endParaRPr lang="en-ZA" dirty="0">
              <a:solidFill>
                <a:prstClr val="black">
                  <a:tint val="75000"/>
                </a:prstClr>
              </a:solidFill>
            </a:endParaRPr>
          </a:p>
        </p:txBody>
      </p:sp>
      <p:sp>
        <p:nvSpPr>
          <p:cNvPr id="6" name="Rectangle 5"/>
          <p:cNvSpPr/>
          <p:nvPr/>
        </p:nvSpPr>
        <p:spPr>
          <a:xfrm>
            <a:off x="344386" y="1140830"/>
            <a:ext cx="9108374" cy="1528624"/>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Programme 2  has </a:t>
            </a:r>
            <a:r>
              <a:rPr lang="en-ZA" sz="2000" dirty="0" smtClean="0">
                <a:solidFill>
                  <a:prstClr val="black"/>
                </a:solidFill>
                <a:ea typeface="Calibri"/>
                <a:cs typeface="Times New Roman"/>
              </a:rPr>
              <a:t>8 </a:t>
            </a:r>
            <a:r>
              <a:rPr lang="en-ZA" sz="2000" dirty="0">
                <a:solidFill>
                  <a:prstClr val="black"/>
                </a:solidFill>
                <a:ea typeface="Calibri"/>
                <a:cs typeface="Times New Roman"/>
              </a:rPr>
              <a:t>operational risks with </a:t>
            </a:r>
            <a:r>
              <a:rPr lang="en-ZA" sz="2000" dirty="0" smtClean="0">
                <a:solidFill>
                  <a:prstClr val="black"/>
                </a:solidFill>
                <a:ea typeface="Calibri"/>
                <a:cs typeface="Times New Roman"/>
              </a:rPr>
              <a:t>10 </a:t>
            </a:r>
            <a:r>
              <a:rPr lang="en-ZA" sz="2000" dirty="0">
                <a:solidFill>
                  <a:prstClr val="black"/>
                </a:solidFill>
                <a:ea typeface="Calibri"/>
                <a:cs typeface="Times New Roman"/>
              </a:rPr>
              <a:t>mitigation actions. Out of the </a:t>
            </a:r>
            <a:r>
              <a:rPr lang="en-ZA" sz="2000" dirty="0" smtClean="0">
                <a:solidFill>
                  <a:prstClr val="black"/>
                </a:solidFill>
                <a:ea typeface="Calibri"/>
                <a:cs typeface="Times New Roman"/>
              </a:rPr>
              <a:t>10 mitigation </a:t>
            </a:r>
            <a:r>
              <a:rPr lang="en-ZA" sz="2000" dirty="0">
                <a:solidFill>
                  <a:prstClr val="black"/>
                </a:solidFill>
                <a:ea typeface="Calibri"/>
                <a:cs typeface="Times New Roman"/>
              </a:rPr>
              <a:t>actions, </a:t>
            </a:r>
            <a:r>
              <a:rPr lang="en-ZA" sz="2000" dirty="0" smtClean="0">
                <a:solidFill>
                  <a:prstClr val="black"/>
                </a:solidFill>
                <a:ea typeface="Calibri"/>
                <a:cs typeface="Times New Roman"/>
              </a:rPr>
              <a:t>1 is fully </a:t>
            </a:r>
            <a:r>
              <a:rPr lang="en-ZA" sz="2000" dirty="0">
                <a:solidFill>
                  <a:prstClr val="black"/>
                </a:solidFill>
                <a:ea typeface="Calibri"/>
                <a:cs typeface="Times New Roman"/>
              </a:rPr>
              <a:t>implemented and </a:t>
            </a:r>
            <a:r>
              <a:rPr lang="en-ZA" sz="2000" dirty="0" smtClean="0">
                <a:solidFill>
                  <a:prstClr val="black"/>
                </a:solidFill>
                <a:ea typeface="Calibri"/>
                <a:cs typeface="Times New Roman"/>
              </a:rPr>
              <a:t>9 partially implemented.  </a:t>
            </a:r>
            <a:r>
              <a:rPr lang="en-ZA" sz="2000" dirty="0">
                <a:solidFill>
                  <a:prstClr val="black"/>
                </a:solidFill>
                <a:ea typeface="Calibri"/>
                <a:cs typeface="Times New Roman"/>
              </a:rPr>
              <a:t>Below is a graphical presentation for Programme </a:t>
            </a:r>
            <a:r>
              <a:rPr lang="en-ZA" sz="2000" dirty="0" smtClean="0">
                <a:solidFill>
                  <a:prstClr val="black"/>
                </a:solidFill>
                <a:ea typeface="Calibri"/>
                <a:cs typeface="Times New Roman"/>
              </a:rPr>
              <a:t>2, 2</a:t>
            </a:r>
            <a:r>
              <a:rPr lang="en-ZA" sz="2000" baseline="30000" dirty="0" smtClean="0">
                <a:solidFill>
                  <a:prstClr val="black"/>
                </a:solidFill>
                <a:ea typeface="Calibri"/>
                <a:cs typeface="Times New Roman"/>
              </a:rPr>
              <a:t>nd</a:t>
            </a:r>
            <a:r>
              <a:rPr lang="en-ZA" sz="2000" dirty="0" smtClean="0">
                <a:solidFill>
                  <a:prstClr val="black"/>
                </a:solidFill>
                <a:ea typeface="Calibri"/>
                <a:cs typeface="Times New Roman"/>
              </a:rPr>
              <a:t>  </a:t>
            </a:r>
            <a:r>
              <a:rPr lang="en-ZA" sz="2000" dirty="0">
                <a:solidFill>
                  <a:prstClr val="black"/>
                </a:solidFill>
                <a:ea typeface="Calibri"/>
                <a:cs typeface="Times New Roman"/>
              </a:rPr>
              <a:t>quarter progress</a:t>
            </a:r>
            <a:r>
              <a:rPr lang="en-ZA" sz="2000" dirty="0" smtClean="0">
                <a:solidFill>
                  <a:prstClr val="black"/>
                </a:solidFill>
                <a:ea typeface="Calibri"/>
                <a:cs typeface="Times New Roman"/>
              </a:rPr>
              <a:t>.</a:t>
            </a: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7" name="Chart 6"/>
          <p:cNvGraphicFramePr>
            <a:graphicFrameLocks/>
          </p:cNvGraphicFramePr>
          <p:nvPr>
            <p:extLst>
              <p:ext uri="{D42A27DB-BD31-4B8C-83A1-F6EECF244321}">
                <p14:modId xmlns:p14="http://schemas.microsoft.com/office/powerpoint/2010/main" xmlns="" val="2043433938"/>
              </p:ext>
            </p:extLst>
          </p:nvPr>
        </p:nvGraphicFramePr>
        <p:xfrm>
          <a:off x="723900" y="2669454"/>
          <a:ext cx="7721600" cy="3236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476690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26</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61838787"/>
              </p:ext>
            </p:extLst>
          </p:nvPr>
        </p:nvGraphicFramePr>
        <p:xfrm>
          <a:off x="203200" y="1084421"/>
          <a:ext cx="9537700" cy="4216273"/>
        </p:xfrm>
        <a:graphic>
          <a:graphicData uri="http://schemas.openxmlformats.org/drawingml/2006/table">
            <a:tbl>
              <a:tblPr firstRow="1" firstCol="1" bandRow="1"/>
              <a:tblGrid>
                <a:gridCol w="1312387"/>
                <a:gridCol w="1667190"/>
                <a:gridCol w="1681323"/>
                <a:gridCol w="1714500"/>
                <a:gridCol w="1834652"/>
                <a:gridCol w="1327648"/>
              </a:tblGrid>
              <a:tr h="0">
                <a:tc>
                  <a:txBody>
                    <a:bodyPr/>
                    <a:lstStyle/>
                    <a:p>
                      <a:pPr algn="ctr">
                        <a:lnSpc>
                          <a:spcPct val="150000"/>
                        </a:lnSpc>
                        <a:spcAft>
                          <a:spcPts val="0"/>
                        </a:spcAft>
                      </a:pPr>
                      <a:r>
                        <a:rPr lang="en-ZA" sz="10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0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0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0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0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0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0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0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000" b="1" dirty="0" smtClean="0">
                          <a:effectLst/>
                          <a:latin typeface="Arial" pitchFamily="34" charset="0"/>
                          <a:ea typeface="Times New Roman"/>
                          <a:cs typeface="Arial" pitchFamily="34" charset="0"/>
                        </a:rPr>
                        <a:t>Sub-programme: Economic Empowerment and Participation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48000">
                <a:tc>
                  <a:txBody>
                    <a:bodyPr/>
                    <a:lstStyle/>
                    <a:p>
                      <a:pPr>
                        <a:lnSpc>
                          <a:spcPct val="115000"/>
                        </a:lnSpc>
                        <a:spcAft>
                          <a:spcPts val="0"/>
                        </a:spcAft>
                      </a:pPr>
                      <a:r>
                        <a:rPr lang="en-ZA" sz="1000" dirty="0" smtClean="0">
                          <a:solidFill>
                            <a:srgbClr val="000000"/>
                          </a:solidFill>
                          <a:effectLst/>
                          <a:latin typeface="Arial" pitchFamily="34" charset="0"/>
                          <a:ea typeface="Calibri"/>
                          <a:cs typeface="Arial" pitchFamily="34" charset="0"/>
                        </a:rPr>
                        <a:t>Inadequate implementation of legislation to promote the women agenda (socio-economic empowerment in the Nine Point Plan)</a:t>
                      </a:r>
                      <a:r>
                        <a:rPr lang="en-ZA" sz="10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Lack of stakeholder understanding and commitment to gender mainstreaming</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Lack of sharing of information and knowledge</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Inadequate oversight capacity and expertise on policies and programmes for socio-economic empowerment of women and advancement of gender equality</a:t>
                      </a:r>
                    </a:p>
                    <a:p>
                      <a:pPr marL="0" lvl="0" indent="0">
                        <a:spcAft>
                          <a:spcPts val="0"/>
                        </a:spcAft>
                        <a:buFont typeface="Symbol"/>
                        <a:buNone/>
                      </a:pPr>
                      <a:r>
                        <a:rPr lang="en-US" sz="10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Presidential directive on  reporting requirement by departments </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Reports by departments analysed and feedback provided</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Follow-up engagements with sector departments (Correspondence bi-lateral or telephonic)</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Outcome 4 ESEID cluster review quarterly reports for accuracy and credibility</a:t>
                      </a:r>
                    </a:p>
                    <a:p>
                      <a:pPr marL="342900" lvl="0" indent="-342900">
                        <a:spcAft>
                          <a:spcPts val="0"/>
                        </a:spcAft>
                        <a:buFont typeface="Symbol"/>
                        <a:buChar char=""/>
                      </a:pPr>
                      <a:r>
                        <a:rPr lang="en-ZA" sz="1000" dirty="0" smtClean="0">
                          <a:effectLst/>
                          <a:latin typeface="Arial" pitchFamily="34" charset="0"/>
                          <a:ea typeface="Times New Roman"/>
                          <a:cs typeface="Arial" pitchFamily="34" charset="0"/>
                        </a:rPr>
                        <a:t>Nine Point Plan directives are in place</a:t>
                      </a:r>
                    </a:p>
                    <a:p>
                      <a:pPr marL="228600">
                        <a:spcAft>
                          <a:spcPts val="0"/>
                        </a:spcAft>
                      </a:pPr>
                      <a:r>
                        <a:rPr lang="en-US" sz="10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300"/>
                        </a:spcAft>
                        <a:buFont typeface="Symbol"/>
                        <a:buChar char=""/>
                      </a:pPr>
                      <a:r>
                        <a:rPr lang="en-ZA" sz="1000" dirty="0" smtClean="0">
                          <a:effectLst/>
                          <a:latin typeface="Arial" pitchFamily="34" charset="0"/>
                          <a:ea typeface="Times New Roman"/>
                          <a:cs typeface="Arial" pitchFamily="34" charset="0"/>
                        </a:rPr>
                        <a:t>Monitor and publish progress on the implementation of policies, programmes and efforts for women’s empowerment on a domestic, national and international level</a:t>
                      </a:r>
                      <a:r>
                        <a:rPr lang="en-US" sz="10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p>
                      <a:pPr marL="342900" lvl="0" indent="-342900">
                        <a:lnSpc>
                          <a:spcPct val="115000"/>
                        </a:lnSpc>
                        <a:spcAft>
                          <a:spcPts val="1300"/>
                        </a:spcAft>
                        <a:buFont typeface="Symbol"/>
                        <a:buChar char=""/>
                      </a:pPr>
                      <a:r>
                        <a:rPr lang="en-ZA" sz="1100" dirty="0" smtClean="0">
                          <a:effectLst/>
                          <a:latin typeface="Arial" pitchFamily="34" charset="0"/>
                          <a:ea typeface="Times New Roman"/>
                          <a:cs typeface="Arial" pitchFamily="34" charset="0"/>
                        </a:rPr>
                        <a:t>Gender mainstreaming guidelines</a:t>
                      </a:r>
                      <a:endParaRPr lang="en-ZA" sz="1100" dirty="0">
                        <a:effectLst/>
                        <a:latin typeface="Arial" pitchFamily="34" charset="0"/>
                        <a:ea typeface="Times New Roman"/>
                        <a:cs typeface="Arial" pitchFamily="34" charset="0"/>
                      </a:endParaRPr>
                    </a:p>
                    <a:p>
                      <a:pPr marL="342900" lvl="0" indent="-342900">
                        <a:lnSpc>
                          <a:spcPct val="115000"/>
                        </a:lnSpc>
                        <a:spcAft>
                          <a:spcPts val="1300"/>
                        </a:spcAft>
                        <a:buFont typeface="Symbol"/>
                        <a:buChar char=""/>
                      </a:pPr>
                      <a:r>
                        <a:rPr lang="en-ZA" sz="1100" dirty="0" smtClean="0">
                          <a:effectLst/>
                          <a:latin typeface="Arial" pitchFamily="34" charset="0"/>
                          <a:ea typeface="Times New Roman"/>
                          <a:cs typeface="Arial" pitchFamily="34" charset="0"/>
                        </a:rPr>
                        <a:t>Information and knowledge sharing.</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•The department approved Four Focus areas to analyse the mainstreaming of women throughout the Nine Point Plan</a:t>
                      </a:r>
                    </a:p>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The 4 distinct areas are:</a:t>
                      </a:r>
                    </a:p>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(1) Access to Development</a:t>
                      </a:r>
                    </a:p>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Finance and Development Opportunities for Women. </a:t>
                      </a:r>
                    </a:p>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(2) Ownership Patterns and Management Control in Top listed 100 Companies of JSE. (3) Skills Development for Women Entrepreneurs (4) Women’s Access to Credit, Land and Property.</a:t>
                      </a:r>
                    </a:p>
                    <a:p>
                      <a:pPr marL="0" lvl="0" indent="0">
                        <a:lnSpc>
                          <a:spcPct val="115000"/>
                        </a:lnSpc>
                        <a:spcAft>
                          <a:spcPts val="0"/>
                        </a:spcAft>
                        <a:buFont typeface="Symbol"/>
                        <a:buNone/>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None – submission has been approved.</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4260892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27</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91543994"/>
              </p:ext>
            </p:extLst>
          </p:nvPr>
        </p:nvGraphicFramePr>
        <p:xfrm>
          <a:off x="88900" y="914781"/>
          <a:ext cx="8915400" cy="5188458"/>
        </p:xfrm>
        <a:graphic>
          <a:graphicData uri="http://schemas.openxmlformats.org/drawingml/2006/table">
            <a:tbl>
              <a:tblPr firstRow="1" firstCol="1" bandRow="1"/>
              <a:tblGrid>
                <a:gridCol w="1226759"/>
                <a:gridCol w="1558412"/>
                <a:gridCol w="1609029"/>
                <a:gridCol w="1295400"/>
                <a:gridCol w="1984776"/>
                <a:gridCol w="1241024"/>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a:effectLst/>
                          <a:latin typeface="Arial" pitchFamily="34" charset="0"/>
                          <a:ea typeface="Times New Roman"/>
                          <a:cs typeface="Arial" pitchFamily="34" charset="0"/>
                        </a:rPr>
                        <a:t>Sub-programme: Economic Empowerment and Participation</a:t>
                      </a:r>
                      <a:endParaRPr lang="en-ZA" sz="1100" dirty="0">
                        <a:effectLst/>
                        <a:latin typeface="Arial" pitchFamily="34" charset="0"/>
                        <a:ea typeface="Calibri"/>
                        <a:cs typeface="Arial" pitchFamily="34" charset="0"/>
                      </a:endParaRP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94961">
                <a:tc>
                  <a:txBody>
                    <a:bodyPr/>
                    <a:lstStyle/>
                    <a:p>
                      <a:pPr>
                        <a:spcAft>
                          <a:spcPts val="0"/>
                        </a:spcAft>
                      </a:pPr>
                      <a:r>
                        <a:rPr lang="en-US" sz="1100" dirty="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Unequal access to incentives to benefit women  across all programmes of government</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women financial inclusion framework.</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minimum standards/guidelines on women's financial inclusion.</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Inadequate cooperation of stakeholders</a:t>
                      </a:r>
                    </a:p>
                    <a:p>
                      <a:pPr marL="342900" lvl="0" indent="-342900">
                        <a:spcAft>
                          <a:spcPts val="0"/>
                        </a:spcAft>
                        <a:buFont typeface="Symbol"/>
                        <a:buChar char=""/>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spcAft>
                          <a:spcPts val="0"/>
                        </a:spcAft>
                        <a:buFont typeface="Symbol"/>
                        <a:buNone/>
                      </a:pPr>
                      <a:r>
                        <a:rPr lang="en-ZA" sz="1100" dirty="0" smtClean="0">
                          <a:effectLst/>
                          <a:latin typeface="Arial" pitchFamily="34" charset="0"/>
                          <a:ea typeface="Times New Roman"/>
                          <a:cs typeface="Arial" pitchFamily="34" charset="0"/>
                        </a:rPr>
                        <a:t>•Status of Women in the South African Economy report of August 2015 is in place.</a:t>
                      </a:r>
                    </a:p>
                    <a:p>
                      <a:pPr marL="0" lvl="0" indent="0">
                        <a:spcAft>
                          <a:spcPts val="0"/>
                        </a:spcAft>
                        <a:buFont typeface="Symbol"/>
                        <a:buNone/>
                      </a:pPr>
                      <a:r>
                        <a:rPr lang="en-ZA" sz="1100" dirty="0" smtClean="0">
                          <a:effectLst/>
                          <a:latin typeface="Arial" pitchFamily="34" charset="0"/>
                          <a:ea typeface="Times New Roman"/>
                          <a:cs typeface="Arial" pitchFamily="34" charset="0"/>
                        </a:rPr>
                        <a:t>•Presidential directive on  of 22 September 2015 is in place</a:t>
                      </a:r>
                    </a:p>
                    <a:p>
                      <a:pPr marL="0" lvl="0" indent="0">
                        <a:spcAft>
                          <a:spcPts val="0"/>
                        </a:spcAft>
                        <a:buFont typeface="Symbol"/>
                        <a:buNone/>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US" sz="1100" dirty="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Develop Women Financial Inclusion Framework and Guideline.</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Analysis Report produced on Access to Development Finance and Enterprise Development opportunities for women focusing on (NEF, IDC and PIC) to feed into the development of the Women’s Financial Inclusion Framework (Outstanding target from Q1).</a:t>
                      </a:r>
                    </a:p>
                    <a:p>
                      <a:pPr>
                        <a:lnSpc>
                          <a:spcPct val="115000"/>
                        </a:lnSpc>
                        <a:spcAft>
                          <a:spcPts val="0"/>
                        </a:spcAft>
                      </a:pPr>
                      <a:r>
                        <a:rPr lang="en-ZA" sz="1100" dirty="0" smtClean="0">
                          <a:effectLst/>
                          <a:latin typeface="Arial" pitchFamily="34" charset="0"/>
                          <a:ea typeface="Calibri"/>
                          <a:cs typeface="Arial" pitchFamily="34" charset="0"/>
                        </a:rPr>
                        <a:t>•Analysis Report produced to support work done on analysing Ownership patterns and Management Control of the Top 100 listed JSE companies (target for Q2). This work feeds into the development of the Women’s Financial Inclusion Framework.</a:t>
                      </a:r>
                    </a:p>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Submission made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760835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28</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589820891"/>
              </p:ext>
            </p:extLst>
          </p:nvPr>
        </p:nvGraphicFramePr>
        <p:xfrm>
          <a:off x="177800" y="1236821"/>
          <a:ext cx="8915400" cy="4563745"/>
        </p:xfrm>
        <a:graphic>
          <a:graphicData uri="http://schemas.openxmlformats.org/drawingml/2006/table">
            <a:tbl>
              <a:tblPr firstRow="1" firstCol="1" bandRow="1"/>
              <a:tblGrid>
                <a:gridCol w="1226759"/>
                <a:gridCol w="1558412"/>
                <a:gridCol w="1929293"/>
                <a:gridCol w="1681444"/>
                <a:gridCol w="1278468"/>
                <a:gridCol w="1241024"/>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effectLst/>
                          <a:latin typeface="Arial" pitchFamily="34" charset="0"/>
                          <a:ea typeface="Times New Roman"/>
                          <a:cs typeface="Arial" pitchFamily="34" charset="0"/>
                        </a:rPr>
                        <a:t>Sub-programme: Economic Empowerment and Participation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14925">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Inability to track implementation of socio-economic empowerment of women across government departments in the implementation of their programmes to achieve mainstreaming of women in the Nine Point Plan</a:t>
                      </a: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stakeholder understanding and commitment to gender mainstreaming</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sharing of information and knowledge</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Inadequate oversight capacity and expertise on policies and programmes for socio-economic empowerment of women and advancement of gender equality</a:t>
                      </a:r>
                    </a:p>
                    <a:p>
                      <a:pPr marL="22860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Status of Women in the South African Economy report of August 2015 is in place.</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Presidential directive on of 22 September 2015 is in place. </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The Nine Point Plan  (Gender sensitive targets on each component of the Nine Point Plan)</a:t>
                      </a:r>
                    </a:p>
                    <a:p>
                      <a:pPr marL="22860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Initiating a process to develop a socio-economic empowerment toolkit with a set of dashboard indicators to track progress on the empowerment of women.</a:t>
                      </a: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The department has approved FOUR focus areas to measure the Mainstreaming of Women throughout the Nine Point Plan towards the development of the set of indicators to track progress for socio-economic empowerment of women in the 9 Point Plan.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Facilitate the Development &amp; Finalization of economic indicators by end of 2017/18.</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613264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29</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50440087"/>
              </p:ext>
            </p:extLst>
          </p:nvPr>
        </p:nvGraphicFramePr>
        <p:xfrm>
          <a:off x="177800" y="1236821"/>
          <a:ext cx="8915400" cy="4320667"/>
        </p:xfrm>
        <a:graphic>
          <a:graphicData uri="http://schemas.openxmlformats.org/drawingml/2006/table">
            <a:tbl>
              <a:tblPr firstRow="1" firstCol="1" bandRow="1"/>
              <a:tblGrid>
                <a:gridCol w="1226759"/>
                <a:gridCol w="1558412"/>
                <a:gridCol w="1697929"/>
                <a:gridCol w="1714500"/>
                <a:gridCol w="1476776"/>
                <a:gridCol w="1241024"/>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effectLst/>
                          <a:latin typeface="Arial" pitchFamily="34" charset="0"/>
                          <a:ea typeface="Times New Roman"/>
                          <a:cs typeface="Arial" pitchFamily="34" charset="0"/>
                        </a:rPr>
                        <a:t>Sub-programme: Social Empowerment and Transformation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14925">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Delay in the development of the Sanitary Dignity Policy Framework</a:t>
                      </a: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Policy framework policy not in place</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Draft Policy document</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Establishment of the Inter-departmental National Task Team to develop government-wide sanitary dignity policy framework.</a:t>
                      </a: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•Policy documents submitted to SPCHD Cabinet Committee for noting and gazetting. </a:t>
                      </a:r>
                    </a:p>
                    <a:p>
                      <a:pPr marL="0" lvl="0" indent="0">
                        <a:lnSpc>
                          <a:spcPct val="115000"/>
                        </a:lnSpc>
                        <a:spcAft>
                          <a:spcPts val="0"/>
                        </a:spcAft>
                        <a:buFont typeface="Symbol"/>
                        <a:buNone/>
                      </a:pPr>
                      <a:endParaRPr lang="en-ZA" sz="1100" dirty="0" smtClean="0">
                        <a:effectLst/>
                        <a:latin typeface="Arial" pitchFamily="34" charset="0"/>
                        <a:ea typeface="Times New Roman"/>
                        <a:cs typeface="Arial" pitchFamily="34" charset="0"/>
                      </a:endParaRPr>
                    </a:p>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Invitation letters for the extended Interdepartmental National Task Team (NTT) meeting sent to the DGs of the relevant departments in order to update and keep a sharp focus on timelines.</a:t>
                      </a:r>
                    </a:p>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•Presentation to the SPCHD Cluster meeting on 19 October 2017 to keep the momentum on process. </a:t>
                      </a:r>
                    </a:p>
                    <a:p>
                      <a:pPr>
                        <a:lnSpc>
                          <a:spcPct val="115000"/>
                        </a:lnSpc>
                        <a:spcAft>
                          <a:spcPts val="0"/>
                        </a:spcAft>
                      </a:pPr>
                      <a:endParaRPr lang="en-ZA" sz="1100" dirty="0" smtClean="0">
                        <a:effectLst/>
                        <a:latin typeface="Arial" pitchFamily="34" charset="0"/>
                        <a:ea typeface="Calibri"/>
                        <a:cs typeface="Arial" pitchFamily="34" charset="0"/>
                      </a:endParaRPr>
                    </a:p>
                    <a:p>
                      <a:pPr>
                        <a:lnSpc>
                          <a:spcPct val="115000"/>
                        </a:lnSpc>
                        <a:spcAft>
                          <a:spcPts val="0"/>
                        </a:spcAft>
                      </a:pPr>
                      <a:r>
                        <a:rPr lang="en-ZA" sz="1100" dirty="0" smtClean="0">
                          <a:effectLst/>
                          <a:latin typeface="Arial" pitchFamily="34" charset="0"/>
                          <a:ea typeface="Calibri"/>
                          <a:cs typeface="Arial" pitchFamily="34" charset="0"/>
                        </a:rPr>
                        <a:t>•NTT meeting scheduled to take place on 12 October, 2017 to focus of implementation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787469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ZA" sz="3100" kern="1200" dirty="0">
                <a:solidFill>
                  <a:prstClr val="black"/>
                </a:solidFill>
                <a:latin typeface="Arial Narrow"/>
                <a:ea typeface="Times New Roman"/>
                <a:cs typeface="Times New Roman"/>
              </a:rPr>
              <a:t>Summary of Risk Mitigation Action Progress for Quarter 2</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a:t>
            </a:fld>
            <a:endParaRPr lang="en-ZA" dirty="0">
              <a:solidFill>
                <a:prstClr val="black">
                  <a:tint val="75000"/>
                </a:prstClr>
              </a:solidFill>
            </a:endParaRPr>
          </a:p>
        </p:txBody>
      </p:sp>
      <p:sp>
        <p:nvSpPr>
          <p:cNvPr id="6" name="Rectangle 5"/>
          <p:cNvSpPr/>
          <p:nvPr/>
        </p:nvSpPr>
        <p:spPr>
          <a:xfrm>
            <a:off x="344386" y="1140830"/>
            <a:ext cx="9108374" cy="2041585"/>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The department has a total of 28 risks with 58 mitigation actions, 26 are fully implemented and 32 are partially implemented.  Below is a graphical presentation for </a:t>
            </a:r>
            <a:r>
              <a:rPr lang="en-ZA" sz="2000" dirty="0" smtClean="0">
                <a:solidFill>
                  <a:prstClr val="black"/>
                </a:solidFill>
                <a:ea typeface="Calibri"/>
                <a:cs typeface="Times New Roman"/>
              </a:rPr>
              <a:t>DoW 2nd </a:t>
            </a:r>
            <a:r>
              <a:rPr lang="en-ZA" sz="2000" dirty="0">
                <a:solidFill>
                  <a:prstClr val="black"/>
                </a:solidFill>
                <a:ea typeface="Calibri"/>
                <a:cs typeface="Times New Roman"/>
              </a:rPr>
              <a:t>quarter progress</a:t>
            </a:r>
            <a:r>
              <a:rPr lang="en-ZA" sz="2000" dirty="0" smtClean="0">
                <a:solidFill>
                  <a:prstClr val="black"/>
                </a:solidFill>
                <a:ea typeface="Calibri"/>
                <a:cs typeface="Times New Roman"/>
              </a:rPr>
              <a:t>:</a:t>
            </a:r>
          </a:p>
          <a:p>
            <a:pPr marL="342900" indent="-342900" algn="just">
              <a:spcBef>
                <a:spcPts val="600"/>
              </a:spcBef>
              <a:spcAft>
                <a:spcPts val="1000"/>
              </a:spcAft>
              <a:buFont typeface="Arial" pitchFamily="34" charset="0"/>
              <a:buChar char="•"/>
            </a:pPr>
            <a:endParaRPr lang="en-ZA" sz="2000" dirty="0" smtClean="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5" name="Chart 4"/>
          <p:cNvGraphicFramePr>
            <a:graphicFrameLocks/>
          </p:cNvGraphicFramePr>
          <p:nvPr>
            <p:extLst>
              <p:ext uri="{D42A27DB-BD31-4B8C-83A1-F6EECF244321}">
                <p14:modId xmlns:p14="http://schemas.microsoft.com/office/powerpoint/2010/main" xmlns="" val="651566765"/>
              </p:ext>
            </p:extLst>
          </p:nvPr>
        </p:nvGraphicFramePr>
        <p:xfrm>
          <a:off x="744279" y="2339163"/>
          <a:ext cx="8080743" cy="3583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69172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30</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662080940"/>
              </p:ext>
            </p:extLst>
          </p:nvPr>
        </p:nvGraphicFramePr>
        <p:xfrm>
          <a:off x="177800" y="1033621"/>
          <a:ext cx="8915400" cy="4899025"/>
        </p:xfrm>
        <a:graphic>
          <a:graphicData uri="http://schemas.openxmlformats.org/drawingml/2006/table">
            <a:tbl>
              <a:tblPr firstRow="1" firstCol="1" bandRow="1"/>
              <a:tblGrid>
                <a:gridCol w="1226759"/>
                <a:gridCol w="1757741"/>
                <a:gridCol w="1892300"/>
                <a:gridCol w="1519108"/>
                <a:gridCol w="1278468"/>
                <a:gridCol w="1241024"/>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solidFill>
                            <a:schemeClr val="tx1"/>
                          </a:solidFill>
                          <a:effectLst/>
                          <a:latin typeface="Arial" pitchFamily="34" charset="0"/>
                          <a:ea typeface="Times New Roman"/>
                          <a:cs typeface="Arial" pitchFamily="34" charset="0"/>
                        </a:rPr>
                        <a:t>Sub-programme: Governance Transformation, Justice and Security</a:t>
                      </a:r>
                      <a:endParaRPr lang="en-US" sz="1100" b="1"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8925">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Delays in gender mainstreaming in government departments</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Inconsistent institutionalization of Gender Focal Points in terms of placement and level due to lack of standardisation of GFP functions across government departments</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appropriate platforms for engagement between government and our social partners on women and gender </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Out-dated National Gender Policy Framework</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Delays in consultation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Governance and Administration Cluster engagements on the refinement of GFP status is taking place</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National Policy Framework on gender mainstreaming and GFPs is in existence.</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BEYOND THE NUMBERS: Mainstreaming Gender in the Public Service ( Assessing selected national and provincial departments) CGE, 2014</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Assessments of the compliance with the decisions on GFPs were conducted</a:t>
                      </a:r>
                    </a:p>
                    <a:p>
                      <a:pPr marL="114300" indent="-9017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1300"/>
                        </a:spcAft>
                        <a:buFont typeface="Symbol"/>
                        <a:buNone/>
                      </a:pPr>
                      <a:r>
                        <a:rPr lang="en-ZA" sz="1100" dirty="0" smtClean="0">
                          <a:effectLst/>
                          <a:latin typeface="Arial" pitchFamily="34" charset="0"/>
                          <a:ea typeface="Calibri"/>
                          <a:cs typeface="Arial" pitchFamily="34" charset="0"/>
                        </a:rPr>
                        <a: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Draft a Cabinet  Memo to recommend new accountability mechanisms for </a:t>
                      </a:r>
                      <a:r>
                        <a:rPr lang="en-ZA" sz="1100" dirty="0" err="1" smtClean="0">
                          <a:effectLst/>
                          <a:latin typeface="Arial" pitchFamily="34" charset="0"/>
                          <a:ea typeface="Calibri"/>
                          <a:cs typeface="Arial" pitchFamily="34" charset="0"/>
                        </a:rPr>
                        <a:t>HoDs</a:t>
                      </a:r>
                      <a:r>
                        <a:rPr lang="en-ZA" sz="1100" dirty="0" smtClean="0">
                          <a:effectLst/>
                          <a:latin typeface="Arial" pitchFamily="34" charset="0"/>
                          <a:ea typeface="Calibri"/>
                          <a:cs typeface="Arial" pitchFamily="34" charset="0"/>
                        </a:rPr>
                        <a:t> on functions, competencies and location of GFPs.</a:t>
                      </a:r>
                      <a:r>
                        <a:rPr lang="en-ZA" sz="1100" dirty="0">
                          <a:solidFill>
                            <a:srgbClr val="008000"/>
                          </a:solidFill>
                          <a:effectLst/>
                          <a:latin typeface="Arial" pitchFamily="34" charset="0"/>
                          <a:ea typeface="Calibri"/>
                          <a:cs typeface="Arial" pitchFamily="34" charset="0"/>
                        </a:rPr>
                        <a:t/>
                      </a:r>
                      <a:br>
                        <a:rPr lang="en-ZA" sz="1100" dirty="0">
                          <a:solidFill>
                            <a:srgbClr val="008000"/>
                          </a:solidFill>
                          <a:effectLst/>
                          <a:latin typeface="Arial" pitchFamily="34" charset="0"/>
                          <a:ea typeface="Calibri"/>
                          <a:cs typeface="Arial" pitchFamily="34" charset="0"/>
                        </a:rPr>
                      </a:br>
                      <a:endParaRPr lang="en-ZA" sz="1100" dirty="0">
                        <a:effectLst/>
                        <a:latin typeface="Arial" pitchFamily="34" charset="0"/>
                        <a:ea typeface="Calibri"/>
                        <a:cs typeface="Arial" pitchFamily="34" charset="0"/>
                      </a:endParaRPr>
                    </a:p>
                    <a:p>
                      <a:pPr marL="114300" indent="-9017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spcAft>
                          <a:spcPts val="0"/>
                        </a:spcAft>
                        <a:buFont typeface="Symbol"/>
                        <a:buNone/>
                      </a:pPr>
                      <a:r>
                        <a:rPr lang="en-ZA" sz="1100" dirty="0" smtClean="0">
                          <a:effectLst/>
                          <a:latin typeface="Arial" pitchFamily="34" charset="0"/>
                          <a:ea typeface="Times New Roman"/>
                          <a:cs typeface="Arial" pitchFamily="34" charset="0"/>
                        </a:rPr>
                        <a:t>Draft a Cabinet Memo to recommend new accountability mechanisms for </a:t>
                      </a:r>
                      <a:r>
                        <a:rPr lang="en-ZA" sz="1100" dirty="0" err="1" smtClean="0">
                          <a:effectLst/>
                          <a:latin typeface="Arial" pitchFamily="34" charset="0"/>
                          <a:ea typeface="Times New Roman"/>
                          <a:cs typeface="Arial" pitchFamily="34" charset="0"/>
                        </a:rPr>
                        <a:t>HoDs</a:t>
                      </a:r>
                      <a:r>
                        <a:rPr lang="en-ZA" sz="1100" dirty="0" smtClean="0">
                          <a:effectLst/>
                          <a:latin typeface="Arial" pitchFamily="34" charset="0"/>
                          <a:ea typeface="Times New Roman"/>
                          <a:cs typeface="Arial" pitchFamily="34" charset="0"/>
                        </a:rPr>
                        <a:t> on functions, competencies and location of GFPs compiled and submitted to the Minister for consideration and approval.</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The matter is escalated for Cabinet’s approval in respect of accountability and location of GFPs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448483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31</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20387239"/>
              </p:ext>
            </p:extLst>
          </p:nvPr>
        </p:nvGraphicFramePr>
        <p:xfrm>
          <a:off x="114300" y="1046321"/>
          <a:ext cx="9575800" cy="5482558"/>
        </p:xfrm>
        <a:graphic>
          <a:graphicData uri="http://schemas.openxmlformats.org/drawingml/2006/table">
            <a:tbl>
              <a:tblPr firstRow="1" firstCol="1" bandRow="1"/>
              <a:tblGrid>
                <a:gridCol w="1317630"/>
                <a:gridCol w="1673850"/>
                <a:gridCol w="1783720"/>
                <a:gridCol w="1317304"/>
                <a:gridCol w="1604664"/>
                <a:gridCol w="1878632"/>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effectLst/>
                          <a:latin typeface="Arial" pitchFamily="34" charset="0"/>
                          <a:ea typeface="Times New Roman"/>
                          <a:cs typeface="Arial" pitchFamily="34" charset="0"/>
                        </a:rPr>
                        <a:t>Sub-programme: Governance Transformation, Justice and Security</a:t>
                      </a:r>
                      <a:endParaRPr lang="en-US"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95787">
                <a:tc rowSpan="2">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Increased levels of Violence Against Women and Children</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Limited access to information on Women's rights, available resources and services</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Uncoordinated interventions (prevention, support and response)</a:t>
                      </a:r>
                    </a:p>
                    <a:p>
                      <a:pPr marL="0" lvl="0" indent="0">
                        <a:spcAft>
                          <a:spcPts val="0"/>
                        </a:spcAft>
                        <a:buFont typeface="Symbol"/>
                        <a:buNone/>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Comprehensive Legislations are in place and utilised (Domestic Violence Act, Sexual Offences and other Related Matters Act, Sexual Harassment Act)</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Social Crime Prevention Strategy</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Inter-ministerial Committee on VAWC (Programme of action on VAWC</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Pilot community dialogues to educate and increase access to services,  in Limpopo  (December 2016) took place</a:t>
                      </a:r>
                    </a:p>
                    <a:p>
                      <a:pPr marL="114300" indent="-9017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1300"/>
                        </a:spcAft>
                        <a:buFont typeface="Symbol"/>
                        <a:buNone/>
                      </a:pPr>
                      <a:r>
                        <a:rPr lang="en-ZA" sz="1100" dirty="0" smtClean="0">
                          <a:effectLst/>
                          <a:latin typeface="Arial" pitchFamily="34" charset="0"/>
                          <a:ea typeface="Calibri"/>
                          <a:cs typeface="Arial" pitchFamily="34" charset="0"/>
                        </a:rPr>
                        <a: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Roll out National Dialogues on VAWC Implementation Plan. </a:t>
                      </a:r>
                      <a:r>
                        <a:rPr lang="en-ZA" sz="1100" dirty="0">
                          <a:solidFill>
                            <a:srgbClr val="008000"/>
                          </a:solidFill>
                          <a:effectLst/>
                          <a:latin typeface="Arial" pitchFamily="34" charset="0"/>
                          <a:ea typeface="Calibri"/>
                          <a:cs typeface="Arial" pitchFamily="34" charset="0"/>
                        </a:rPr>
                        <a:t/>
                      </a:r>
                      <a:br>
                        <a:rPr lang="en-ZA" sz="1100" dirty="0">
                          <a:solidFill>
                            <a:srgbClr val="008000"/>
                          </a:solidFill>
                          <a:effectLst/>
                          <a:latin typeface="Arial" pitchFamily="34" charset="0"/>
                          <a:ea typeface="Calibri"/>
                          <a:cs typeface="Arial" pitchFamily="34" charset="0"/>
                        </a:rPr>
                      </a:br>
                      <a:r>
                        <a:rPr lang="en-ZA" sz="1100" dirty="0">
                          <a:solidFill>
                            <a:srgbClr val="008000"/>
                          </a:solidFill>
                          <a:effectLst/>
                          <a:latin typeface="Arial" pitchFamily="34" charset="0"/>
                          <a:ea typeface="Calibri"/>
                          <a:cs typeface="Arial" pitchFamily="34" charset="0"/>
                        </a:rPr>
                        <a:t/>
                      </a:r>
                      <a:br>
                        <a:rPr lang="en-ZA" sz="1100" dirty="0">
                          <a:solidFill>
                            <a:srgbClr val="008000"/>
                          </a:solidFill>
                          <a:effectLst/>
                          <a:latin typeface="Arial" pitchFamily="34" charset="0"/>
                          <a:ea typeface="Calibri"/>
                          <a:cs typeface="Arial" pitchFamily="34" charset="0"/>
                        </a:rPr>
                      </a:br>
                      <a:endParaRPr lang="en-ZA" sz="1100" dirty="0">
                        <a:effectLst/>
                        <a:latin typeface="Arial" pitchFamily="34" charset="0"/>
                        <a:ea typeface="Calibri"/>
                        <a:cs typeface="Arial" pitchFamily="34" charset="0"/>
                      </a:endParaRPr>
                    </a:p>
                    <a:p>
                      <a:pPr marL="114300" indent="-90170">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c>
                  <a:txBody>
                    <a:bodyPr/>
                    <a:lstStyle/>
                    <a:p>
                      <a:pPr marL="0" lvl="0" indent="0">
                        <a:spcAft>
                          <a:spcPts val="0"/>
                        </a:spcAft>
                        <a:buFont typeface="Symbol"/>
                        <a:buNone/>
                      </a:pPr>
                      <a:r>
                        <a:rPr lang="en-ZA" sz="1100" dirty="0" smtClean="0">
                          <a:effectLst/>
                          <a:latin typeface="Arial" pitchFamily="34" charset="0"/>
                          <a:ea typeface="Times New Roman"/>
                          <a:cs typeface="Arial" pitchFamily="34" charset="0"/>
                        </a:rPr>
                        <a:t>•Limpopo dialogues completed and report submitted;</a:t>
                      </a:r>
                    </a:p>
                    <a:p>
                      <a:pPr marL="0" lvl="0" indent="0">
                        <a:spcAft>
                          <a:spcPts val="0"/>
                        </a:spcAft>
                        <a:buFont typeface="Symbol"/>
                        <a:buNone/>
                      </a:pPr>
                      <a:r>
                        <a:rPr lang="en-ZA" sz="1100" dirty="0" smtClean="0">
                          <a:effectLst/>
                          <a:latin typeface="Arial" pitchFamily="34" charset="0"/>
                          <a:ea typeface="Times New Roman"/>
                          <a:cs typeface="Arial" pitchFamily="34" charset="0"/>
                        </a:rPr>
                        <a:t>•Northern Cape dialogues conducted. Report currently being drafted;</a:t>
                      </a:r>
                    </a:p>
                    <a:p>
                      <a:pPr marL="0" lvl="0" indent="0">
                        <a:spcAft>
                          <a:spcPts val="0"/>
                        </a:spcAft>
                        <a:buFont typeface="Symbol"/>
                        <a:buNone/>
                      </a:pPr>
                      <a:r>
                        <a:rPr lang="en-ZA" sz="1100" dirty="0" smtClean="0">
                          <a:effectLst/>
                          <a:latin typeface="Arial" pitchFamily="34" charset="0"/>
                          <a:ea typeface="Times New Roman"/>
                          <a:cs typeface="Arial" pitchFamily="34" charset="0"/>
                        </a:rPr>
                        <a:t>•Mpumalanga dialogues in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National Dialogues in 3 Provinces will be completed during the 2017/18 financial year. </a:t>
                      </a:r>
                    </a:p>
                    <a:p>
                      <a:pPr marL="0" lvl="0" indent="0" algn="l" defTabSz="914400" rtl="0" eaLnBrk="1" latinLnBrk="0" hangingPunct="1">
                        <a:spcAft>
                          <a:spcPts val="0"/>
                        </a:spcAft>
                        <a:buFont typeface="Symbol"/>
                        <a:buNone/>
                      </a:pPr>
                      <a:endParaRPr lang="en-ZA" sz="1100" kern="1200" dirty="0" smtClean="0">
                        <a:solidFill>
                          <a:schemeClr val="tx1"/>
                        </a:solidFill>
                        <a:effectLst/>
                        <a:latin typeface="Arial" pitchFamily="34" charset="0"/>
                        <a:ea typeface="Times New Roman"/>
                        <a:cs typeface="Arial" pitchFamily="34" charset="0"/>
                      </a:endParaRPr>
                    </a:p>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Planning processes have resumed for the outstanding provinces in this FY.</a:t>
                      </a:r>
                    </a:p>
                    <a:p>
                      <a:pPr marL="0" lvl="0" indent="0" algn="l" defTabSz="914400" rtl="0" eaLnBrk="1" latinLnBrk="0" hangingPunct="1">
                        <a:spcAft>
                          <a:spcPts val="0"/>
                        </a:spcAft>
                        <a:buFont typeface="Symbol"/>
                        <a:buNone/>
                      </a:pPr>
                      <a:endParaRPr lang="en-ZA" sz="1100" kern="1200" dirty="0" smtClean="0">
                        <a:solidFill>
                          <a:schemeClr val="tx1"/>
                        </a:solidFill>
                        <a:effectLst/>
                        <a:latin typeface="Arial" pitchFamily="34" charset="0"/>
                        <a:ea typeface="Times New Roman"/>
                        <a:cs typeface="Arial" pitchFamily="34" charset="0"/>
                      </a:endParaRPr>
                    </a:p>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Use the outcomes of the dialogues to develop an action plan for improved coordination and integration of services in each province.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r>
              <a:tr h="19246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•Develop a proposal on the #365 days campaign for no Violence Against Women and Children.</a:t>
                      </a:r>
                      <a:endParaRPr lang="en-ZA" sz="1100" kern="12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Draft 2017 concept document on the #365 days has been developed and it’s currently being consulted with Ministry and Communications.</a:t>
                      </a:r>
                      <a:endParaRPr lang="en-ZA" sz="1100" kern="12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lvl="0" indent="0" algn="l" defTabSz="914400" rtl="0" eaLnBrk="1" latinLnBrk="0" hangingPunct="1">
                        <a:spcAft>
                          <a:spcPts val="0"/>
                        </a:spcAft>
                        <a:buFont typeface="Symbol"/>
                        <a:buNone/>
                      </a:pPr>
                      <a:r>
                        <a:rPr lang="en-ZA" sz="1100" kern="1200" dirty="0" smtClean="0">
                          <a:solidFill>
                            <a:schemeClr val="tx1"/>
                          </a:solidFill>
                          <a:effectLst/>
                          <a:latin typeface="Arial" pitchFamily="34" charset="0"/>
                          <a:ea typeface="Times New Roman"/>
                          <a:cs typeface="Arial" pitchFamily="34" charset="0"/>
                        </a:rPr>
                        <a:t>Proposal to be submitted for approval on the 16th of October 2017.</a:t>
                      </a:r>
                      <a:endParaRPr lang="en-ZA" sz="1100" kern="12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1592833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32</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64955493"/>
              </p:ext>
            </p:extLst>
          </p:nvPr>
        </p:nvGraphicFramePr>
        <p:xfrm>
          <a:off x="177800" y="1236821"/>
          <a:ext cx="8987465" cy="5066665"/>
        </p:xfrm>
        <a:graphic>
          <a:graphicData uri="http://schemas.openxmlformats.org/drawingml/2006/table">
            <a:tbl>
              <a:tblPr firstRow="1" firstCol="1" bandRow="1"/>
              <a:tblGrid>
                <a:gridCol w="1226759"/>
                <a:gridCol w="1558412"/>
                <a:gridCol w="1929293"/>
                <a:gridCol w="1495836"/>
                <a:gridCol w="1464076"/>
                <a:gridCol w="1313089"/>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effectLst/>
                          <a:latin typeface="Arial" pitchFamily="34" charset="0"/>
                          <a:ea typeface="Times New Roman"/>
                          <a:cs typeface="Arial" pitchFamily="34" charset="0"/>
                        </a:rPr>
                        <a:t>Sub-programme: Governance Transformation, Justice and Security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8925">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Unequal distribution of resources between men and women  across all programmes of government</a:t>
                      </a: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	Lack of Gender Responsive Budget Framework to standardise the distribution of government resources between men and women.</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	Lack of minimum standards/guidelines on GRB</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	Inadequate cooperation of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National Treasury Guidelines </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Gender Equality Strategic Framework</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SADC Guidelines on Gender Responsive Budgeting</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Previous Research on GRB was conducted</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US" sz="1100" dirty="0" smtClean="0">
                          <a:effectLst/>
                          <a:latin typeface="Arial" pitchFamily="34" charset="0"/>
                          <a:ea typeface="Times New Roman"/>
                          <a:cs typeface="Arial" pitchFamily="34" charset="0"/>
                        </a:rPr>
                        <a:t>•Develop GRB Policy Framework</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spcAft>
                          <a:spcPts val="0"/>
                        </a:spcAft>
                        <a:buFont typeface="Symbol"/>
                        <a:buNone/>
                      </a:pPr>
                      <a:r>
                        <a:rPr lang="en-ZA" sz="1100" dirty="0" smtClean="0">
                          <a:effectLst/>
                          <a:latin typeface="Arial" pitchFamily="34" charset="0"/>
                          <a:ea typeface="Times New Roman"/>
                          <a:cs typeface="Arial" pitchFamily="34" charset="0"/>
                        </a:rPr>
                        <a:t>•Business Case developed and development of GRB framework is work in progress with target date, for finalization in 2017/18 financial year.</a:t>
                      </a:r>
                    </a:p>
                    <a:p>
                      <a:pPr marL="0" lvl="0" indent="0">
                        <a:spcAft>
                          <a:spcPts val="0"/>
                        </a:spcAft>
                        <a:buFont typeface="Symbol"/>
                        <a:buNone/>
                      </a:pPr>
                      <a:r>
                        <a:rPr lang="en-ZA" sz="1100" dirty="0" smtClean="0">
                          <a:effectLst/>
                          <a:latin typeface="Arial" pitchFamily="34" charset="0"/>
                          <a:ea typeface="Times New Roman"/>
                          <a:cs typeface="Arial" pitchFamily="34" charset="0"/>
                        </a:rPr>
                        <a:t>•Business Case  and concept document on Gender Responsive Budgeting developed</a:t>
                      </a:r>
                    </a:p>
                    <a:p>
                      <a:pPr marL="0" lvl="0" indent="0">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Phase one (internal meetings) of the conceptualization process conducted.</a:t>
                      </a:r>
                    </a:p>
                    <a:p>
                      <a:pPr marL="0" lvl="0" indent="0">
                        <a:spcAft>
                          <a:spcPts val="0"/>
                        </a:spcAft>
                        <a:buFont typeface="Symbol"/>
                        <a:buNone/>
                      </a:pPr>
                      <a:r>
                        <a:rPr lang="en-ZA" sz="1100" dirty="0" smtClean="0">
                          <a:effectLst/>
                          <a:latin typeface="Arial" pitchFamily="34" charset="0"/>
                          <a:ea typeface="Times New Roman"/>
                          <a:cs typeface="Arial" pitchFamily="34" charset="0"/>
                        </a:rPr>
                        <a:t>•Phase two (consultations with National treasury, Stats SA and DPME) of the conceptualization process conducted.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Stakeholder meeting to plan and finalize the GRB expert workshop is scheduled to take place in October 2017</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6471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 y="162952"/>
            <a:ext cx="887730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a:solidFill>
                  <a:prstClr val="black"/>
                </a:solidFill>
                <a:latin typeface="Arial Narrow"/>
                <a:ea typeface="Times New Roman"/>
                <a:cs typeface="Times New Roman"/>
              </a:rPr>
              <a:t>Programme 2: Social Transformation and Economic Empowerment </a:t>
            </a: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33</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09126917"/>
              </p:ext>
            </p:extLst>
          </p:nvPr>
        </p:nvGraphicFramePr>
        <p:xfrm>
          <a:off x="127591" y="932021"/>
          <a:ext cx="9622465" cy="5611495"/>
        </p:xfrm>
        <a:graphic>
          <a:graphicData uri="http://schemas.openxmlformats.org/drawingml/2006/table">
            <a:tbl>
              <a:tblPr firstRow="1" firstCol="1" bandRow="1"/>
              <a:tblGrid>
                <a:gridCol w="1324050"/>
                <a:gridCol w="1106239"/>
                <a:gridCol w="1566735"/>
                <a:gridCol w="1542062"/>
                <a:gridCol w="2516645"/>
                <a:gridCol w="1566734"/>
              </a:tblGrid>
              <a:tr h="0">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8925">
                <a:tc gridSpan="6">
                  <a:txBody>
                    <a:bodyPr/>
                    <a:lstStyle/>
                    <a:p>
                      <a:pPr>
                        <a:lnSpc>
                          <a:spcPct val="115000"/>
                        </a:lnSpc>
                        <a:spcAft>
                          <a:spcPts val="0"/>
                        </a:spcAft>
                      </a:pPr>
                      <a:r>
                        <a:rPr lang="en-US" sz="1100" b="1" dirty="0" smtClean="0">
                          <a:effectLst/>
                          <a:latin typeface="Arial" pitchFamily="34" charset="0"/>
                          <a:ea typeface="Times New Roman"/>
                          <a:cs typeface="Arial" pitchFamily="34" charset="0"/>
                        </a:rPr>
                        <a:t>Sub-programme: Governance Transformation, Justice and Security</a:t>
                      </a:r>
                      <a:endParaRPr lang="en-US" sz="11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54434">
                <a:tc rowSpan="2">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Inadequate coordination in the implementation of legislation, policies and strategies to address violence against women</a:t>
                      </a: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Inadequate resources for implementation of legislation policies and strategies to address violence</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Fragmented nature of the implementation of policies, programmes and strategies to address violence against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Comprehensive Legislations are in place and utilized (Domestic Violence Act, Sexual Offences and other Related Matters Act, Sexual Harassment Act)</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Social Crime Prevention Strategy</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Inter-ministerial Committee on VAWC (Programme of action on VAWC</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Pilot community dialogues to educate and increase access to services,  in Limpopo  (December 2016) took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Finalize and monitor the implementation of the GRB framework.</a:t>
                      </a: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Business Case developed and development of GRB framework is work in progress with target date, for finalization in 2017/18 financial year.</a:t>
                      </a:r>
                    </a:p>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Business Case  and concept document on Gender Responsive Budgeting developed</a:t>
                      </a:r>
                    </a:p>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Phase one (internal meetings) of the conceptualization process conducted.</a:t>
                      </a:r>
                    </a:p>
                    <a:p>
                      <a:pPr marL="0" lvl="0" indent="0">
                        <a:lnSpc>
                          <a:spcPct val="115000"/>
                        </a:lnSpc>
                        <a:spcAft>
                          <a:spcPts val="0"/>
                        </a:spcAft>
                        <a:buFont typeface="Symbol"/>
                        <a:buNone/>
                      </a:pPr>
                      <a:r>
                        <a:rPr lang="en-ZA" sz="1100" dirty="0" smtClean="0">
                          <a:effectLst/>
                          <a:latin typeface="Arial" pitchFamily="34" charset="0"/>
                          <a:ea typeface="Times New Roman"/>
                          <a:cs typeface="Arial" pitchFamily="34" charset="0"/>
                        </a:rPr>
                        <a:t>•</a:t>
                      </a:r>
                      <a:r>
                        <a:rPr lang="en-ZA" sz="1100" baseline="0" dirty="0" smtClean="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Phase two (consultations with National treasury, Stats SA and DPME) of the conceptualization process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Stakeholder meeting scheduled to take place in October, 2017 to plan for the Expert roundtable.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r>
              <a:tr h="3628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100" dirty="0" smtClean="0">
                          <a:effectLst/>
                          <a:latin typeface="Arial" pitchFamily="34" charset="0"/>
                          <a:ea typeface="Calibri"/>
                          <a:cs typeface="Arial" pitchFamily="34" charset="0"/>
                        </a:rPr>
                        <a: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Monitor the coordinated, integrated and interdepartmental Programmes of Action (POA)(Inter-Ministerial Committee(IMC) of the Department of Social Development (DSD) and IMC of Violence Against Women.</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Analysis on Best Practice model for the management of VAW was developed.</a:t>
                      </a:r>
                    </a:p>
                    <a:p>
                      <a:pPr marL="0" lvl="0" indent="0">
                        <a:lnSpc>
                          <a:spcPct val="115000"/>
                        </a:lnSpc>
                        <a:spcAft>
                          <a:spcPts val="0"/>
                        </a:spcAft>
                        <a:buFont typeface="Symbol"/>
                        <a:buNone/>
                      </a:pPr>
                      <a:r>
                        <a:rPr lang="en-ZA" sz="1100" dirty="0" smtClean="0">
                          <a:effectLst/>
                          <a:latin typeface="Arial" pitchFamily="34" charset="0"/>
                          <a:ea typeface="Calibri"/>
                          <a:cs typeface="Arial" pitchFamily="34" charset="0"/>
                        </a:rPr>
                        <a:t>•Discussion document on GBV prevention developed.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The work done on the two indicators is being incorporated in the IPOA during 2017/18 FY within the new target (Concept document on dialogues towards a national prevention strategy for the </a:t>
                      </a:r>
                      <a:r>
                        <a:rPr lang="en-ZA" sz="1100" dirty="0" err="1" smtClean="0">
                          <a:effectLst/>
                          <a:latin typeface="Arial" pitchFamily="34" charset="0"/>
                          <a:ea typeface="Calibri"/>
                          <a:cs typeface="Arial" pitchFamily="34" charset="0"/>
                        </a:rPr>
                        <a:t>IPoA</a:t>
                      </a:r>
                      <a:r>
                        <a:rPr lang="en-ZA" sz="1100" dirty="0" smtClean="0">
                          <a:effectLst/>
                          <a:latin typeface="Arial" pitchFamily="34" charset="0"/>
                          <a:ea typeface="Calibri"/>
                          <a:cs typeface="Arial" pitchFamily="34" charset="0"/>
                        </a:rPr>
                        <a:t> on VAWC approved).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216625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ZA" sz="3100" kern="1200" dirty="0">
                <a:solidFill>
                  <a:prstClr val="black"/>
                </a:solidFill>
                <a:latin typeface="Arial Narrow"/>
                <a:ea typeface="Times New Roman"/>
                <a:cs typeface="Times New Roman"/>
              </a:rPr>
              <a:t>Programme 3: Policy, Stakeholder Coordination and Knowledge Management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34</a:t>
            </a:fld>
            <a:endParaRPr lang="en-ZA" dirty="0">
              <a:solidFill>
                <a:prstClr val="black">
                  <a:tint val="75000"/>
                </a:prstClr>
              </a:solidFill>
            </a:endParaRPr>
          </a:p>
        </p:txBody>
      </p:sp>
      <p:sp>
        <p:nvSpPr>
          <p:cNvPr id="6" name="Rectangle 5"/>
          <p:cNvSpPr/>
          <p:nvPr/>
        </p:nvSpPr>
        <p:spPr>
          <a:xfrm>
            <a:off x="344386" y="1140830"/>
            <a:ext cx="9108374" cy="1528624"/>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a:solidFill>
                  <a:prstClr val="black"/>
                </a:solidFill>
                <a:ea typeface="Calibri"/>
                <a:cs typeface="Times New Roman"/>
              </a:rPr>
              <a:t>Programme </a:t>
            </a:r>
            <a:r>
              <a:rPr lang="en-ZA" sz="2000" dirty="0" smtClean="0">
                <a:solidFill>
                  <a:prstClr val="black"/>
                </a:solidFill>
                <a:ea typeface="Calibri"/>
                <a:cs typeface="Times New Roman"/>
              </a:rPr>
              <a:t>3  </a:t>
            </a:r>
            <a:r>
              <a:rPr lang="en-ZA" sz="2000" dirty="0">
                <a:solidFill>
                  <a:prstClr val="black"/>
                </a:solidFill>
                <a:ea typeface="Calibri"/>
                <a:cs typeface="Times New Roman"/>
              </a:rPr>
              <a:t>has </a:t>
            </a:r>
            <a:r>
              <a:rPr lang="en-ZA" sz="2000" dirty="0" smtClean="0">
                <a:solidFill>
                  <a:prstClr val="black"/>
                </a:solidFill>
                <a:ea typeface="Calibri"/>
                <a:cs typeface="Times New Roman"/>
              </a:rPr>
              <a:t>3 </a:t>
            </a:r>
            <a:r>
              <a:rPr lang="en-ZA" sz="2000" dirty="0">
                <a:solidFill>
                  <a:prstClr val="black"/>
                </a:solidFill>
                <a:ea typeface="Calibri"/>
                <a:cs typeface="Times New Roman"/>
              </a:rPr>
              <a:t>operational risks with </a:t>
            </a:r>
            <a:r>
              <a:rPr lang="en-ZA" sz="2000" dirty="0" smtClean="0">
                <a:solidFill>
                  <a:prstClr val="black"/>
                </a:solidFill>
                <a:ea typeface="Calibri"/>
                <a:cs typeface="Times New Roman"/>
              </a:rPr>
              <a:t>5 </a:t>
            </a:r>
            <a:r>
              <a:rPr lang="en-ZA" sz="2000" dirty="0">
                <a:solidFill>
                  <a:prstClr val="black"/>
                </a:solidFill>
                <a:ea typeface="Calibri"/>
                <a:cs typeface="Times New Roman"/>
              </a:rPr>
              <a:t>mitigation actions. Out of the 5</a:t>
            </a:r>
            <a:r>
              <a:rPr lang="en-ZA" sz="2000" dirty="0" smtClean="0">
                <a:solidFill>
                  <a:prstClr val="black"/>
                </a:solidFill>
                <a:ea typeface="Calibri"/>
                <a:cs typeface="Times New Roman"/>
              </a:rPr>
              <a:t> </a:t>
            </a:r>
            <a:r>
              <a:rPr lang="en-ZA" sz="2000" dirty="0">
                <a:solidFill>
                  <a:prstClr val="black"/>
                </a:solidFill>
                <a:ea typeface="Calibri"/>
                <a:cs typeface="Times New Roman"/>
              </a:rPr>
              <a:t>mitigation </a:t>
            </a:r>
            <a:r>
              <a:rPr lang="en-ZA" sz="2000" dirty="0" smtClean="0">
                <a:solidFill>
                  <a:prstClr val="black"/>
                </a:solidFill>
                <a:ea typeface="Calibri"/>
                <a:cs typeface="Times New Roman"/>
              </a:rPr>
              <a:t>actions, 3 are </a:t>
            </a:r>
            <a:r>
              <a:rPr lang="en-ZA" sz="2000" dirty="0">
                <a:solidFill>
                  <a:prstClr val="black"/>
                </a:solidFill>
                <a:ea typeface="Calibri"/>
                <a:cs typeface="Times New Roman"/>
              </a:rPr>
              <a:t>fully implemented and </a:t>
            </a:r>
            <a:r>
              <a:rPr lang="en-ZA" sz="2000" dirty="0" smtClean="0">
                <a:solidFill>
                  <a:prstClr val="black"/>
                </a:solidFill>
                <a:ea typeface="Calibri"/>
                <a:cs typeface="Times New Roman"/>
              </a:rPr>
              <a:t>2 </a:t>
            </a:r>
            <a:r>
              <a:rPr lang="en-ZA" sz="2000" dirty="0">
                <a:solidFill>
                  <a:prstClr val="black"/>
                </a:solidFill>
                <a:ea typeface="Calibri"/>
                <a:cs typeface="Times New Roman"/>
              </a:rPr>
              <a:t>partially implemented.   Below is a graphical presentation for Programme </a:t>
            </a:r>
            <a:r>
              <a:rPr lang="en-ZA" sz="2000" dirty="0" smtClean="0">
                <a:solidFill>
                  <a:prstClr val="black"/>
                </a:solidFill>
                <a:ea typeface="Calibri"/>
                <a:cs typeface="Times New Roman"/>
              </a:rPr>
              <a:t>3, 2</a:t>
            </a:r>
            <a:r>
              <a:rPr lang="en-ZA" sz="2000" baseline="30000" dirty="0" smtClean="0">
                <a:solidFill>
                  <a:prstClr val="black"/>
                </a:solidFill>
                <a:ea typeface="Calibri"/>
                <a:cs typeface="Times New Roman"/>
              </a:rPr>
              <a:t>nd</a:t>
            </a:r>
            <a:r>
              <a:rPr lang="en-ZA" sz="2000" dirty="0" smtClean="0">
                <a:solidFill>
                  <a:prstClr val="black"/>
                </a:solidFill>
                <a:ea typeface="Calibri"/>
                <a:cs typeface="Times New Roman"/>
              </a:rPr>
              <a:t> quarter </a:t>
            </a:r>
            <a:r>
              <a:rPr lang="en-ZA" sz="2000" dirty="0">
                <a:solidFill>
                  <a:prstClr val="black"/>
                </a:solidFill>
                <a:ea typeface="Calibri"/>
                <a:cs typeface="Times New Roman"/>
              </a:rPr>
              <a:t>progress.</a:t>
            </a: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8" name="Chart 7"/>
          <p:cNvGraphicFramePr>
            <a:graphicFrameLocks/>
          </p:cNvGraphicFramePr>
          <p:nvPr>
            <p:extLst>
              <p:ext uri="{D42A27DB-BD31-4B8C-83A1-F6EECF244321}">
                <p14:modId xmlns:p14="http://schemas.microsoft.com/office/powerpoint/2010/main" xmlns="" val="1378763349"/>
              </p:ext>
            </p:extLst>
          </p:nvPr>
        </p:nvGraphicFramePr>
        <p:xfrm>
          <a:off x="344386" y="2197100"/>
          <a:ext cx="8748814" cy="345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67011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ZA" sz="3100" kern="1200" dirty="0">
                <a:solidFill>
                  <a:prstClr val="black"/>
                </a:solidFill>
                <a:latin typeface="Arial Narrow"/>
                <a:ea typeface="Times New Roman"/>
                <a:cs typeface="Times New Roman"/>
              </a:rPr>
              <a:t>Programme 3: Policy, Stakeholder Coordination and Knowledge Management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35</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209768470"/>
              </p:ext>
            </p:extLst>
          </p:nvPr>
        </p:nvGraphicFramePr>
        <p:xfrm>
          <a:off x="368300" y="1071308"/>
          <a:ext cx="8763001" cy="4048506"/>
        </p:xfrm>
        <a:graphic>
          <a:graphicData uri="http://schemas.openxmlformats.org/drawingml/2006/table">
            <a:tbl>
              <a:tblPr firstRow="1" firstCol="1" bandRow="1"/>
              <a:tblGrid>
                <a:gridCol w="1284656"/>
                <a:gridCol w="1212797"/>
                <a:gridCol w="1459917"/>
                <a:gridCol w="1614145"/>
                <a:gridCol w="1707033"/>
                <a:gridCol w="1484453"/>
              </a:tblGrid>
              <a:tr h="353847">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t>
                      </a:r>
                      <a:r>
                        <a:rPr lang="en-ZA" sz="1100" b="1" dirty="0" smtClean="0">
                          <a:solidFill>
                            <a:srgbClr val="FFFFFF"/>
                          </a:solidFill>
                          <a:effectLst/>
                          <a:latin typeface="Arial" pitchFamily="34" charset="0"/>
                          <a:ea typeface="Calibri"/>
                          <a:cs typeface="Arial" pitchFamily="34" charset="0"/>
                        </a:rPr>
                        <a:t>Action(s</a:t>
                      </a:r>
                      <a:r>
                        <a:rPr lang="en-ZA" sz="1100" b="1" dirty="0">
                          <a:solidFill>
                            <a:srgbClr val="FFFFFF"/>
                          </a:solidFill>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5641">
                <a:tc gridSpan="6">
                  <a:txBody>
                    <a:bodyPr/>
                    <a:lstStyle/>
                    <a:p>
                      <a:pPr>
                        <a:lnSpc>
                          <a:spcPct val="115000"/>
                        </a:lnSpc>
                        <a:spcAft>
                          <a:spcPts val="0"/>
                        </a:spcAft>
                      </a:pPr>
                      <a:r>
                        <a:rPr lang="en-ZA" sz="1100" b="1">
                          <a:effectLst/>
                          <a:latin typeface="Arial" pitchFamily="34" charset="0"/>
                          <a:ea typeface="Calibri"/>
                          <a:cs typeface="Arial" pitchFamily="34" charset="0"/>
                        </a:rPr>
                        <a:t>Sub-programme: Research and Policy Analysis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88511">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Insufficient gender responsive data and information available and accessible for research and policy analysis on women’s socio-economic empowerment and gender equality</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Dependency on external partners for research and data inputs causes lack/poor of insufficient  analysis of data</a:t>
                      </a:r>
                      <a:endParaRPr lang="en-ZA" sz="1100" dirty="0">
                        <a:effectLst/>
                        <a:latin typeface="Arial" pitchFamily="34" charset="0"/>
                        <a:ea typeface="Times New Roman"/>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One on one interaction with relevant departments and stakeholders to obtain information </a:t>
                      </a:r>
                    </a:p>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Desk top reviews and analysis</a:t>
                      </a: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solidFill>
                            <a:schemeClr val="tx1"/>
                          </a:solidFill>
                          <a:effectLst/>
                          <a:latin typeface="Arial" pitchFamily="34" charset="0"/>
                          <a:ea typeface="Times New Roman"/>
                          <a:cs typeface="Arial" pitchFamily="34" charset="0"/>
                        </a:rPr>
                        <a:t>Facilitate collaborative partnerships and engagements for access to information and  data and outsourcing of possible areas for further research</a:t>
                      </a:r>
                      <a:r>
                        <a:rPr lang="en-US" sz="1100" dirty="0" smtClean="0">
                          <a:solidFill>
                            <a:schemeClr val="tx1"/>
                          </a:solidFill>
                          <a:effectLst/>
                          <a:latin typeface="Arial" pitchFamily="34" charset="0"/>
                          <a:ea typeface="Times New Roman"/>
                          <a:cs typeface="Arial" pitchFamily="34" charset="0"/>
                        </a:rPr>
                        <a:t> </a:t>
                      </a:r>
                      <a:endParaRPr lang="en-ZA" sz="1100" dirty="0" smtClean="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r>
                        <a:rPr lang="en-US" sz="1100" dirty="0">
                          <a:solidFill>
                            <a:schemeClr val="tx1"/>
                          </a:solidFill>
                          <a:effectLst/>
                          <a:latin typeface="Arial" pitchFamily="34" charset="0"/>
                          <a:ea typeface="Times New Roman"/>
                          <a:cs typeface="Arial" pitchFamily="34" charset="0"/>
                        </a:rPr>
                        <a:t> </a:t>
                      </a:r>
                      <a:endParaRPr lang="en-ZA" sz="1100" dirty="0">
                        <a:solidFill>
                          <a:schemeClr val="tx1"/>
                        </a:solidFill>
                        <a:effectLst/>
                        <a:latin typeface="Arial" pitchFamily="34" charset="0"/>
                        <a:ea typeface="Times New Roman"/>
                        <a:cs typeface="Arial" pitchFamily="34" charset="0"/>
                      </a:endParaRPr>
                    </a:p>
                    <a:p>
                      <a:pPr>
                        <a:spcAft>
                          <a:spcPts val="0"/>
                        </a:spcAft>
                      </a:pPr>
                      <a:endParaRPr lang="en-ZA" sz="1100" dirty="0">
                        <a:solidFill>
                          <a:schemeClr val="tx1"/>
                        </a:solidFill>
                        <a:effectLst/>
                        <a:latin typeface="Arial" pitchFamily="34" charset="0"/>
                        <a:ea typeface="Times New Roman"/>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ZA" sz="1100" dirty="0" smtClean="0">
                          <a:solidFill>
                            <a:schemeClr val="tx1"/>
                          </a:solidFill>
                          <a:effectLst/>
                          <a:latin typeface="Arial" pitchFamily="34" charset="0"/>
                          <a:ea typeface="Times New Roman"/>
                          <a:cs typeface="Arial" pitchFamily="34" charset="0"/>
                        </a:rPr>
                        <a:t>The RPA Unit collaborated with the following institutions for data collection and analysis:</a:t>
                      </a:r>
                    </a:p>
                    <a:p>
                      <a:pPr>
                        <a:spcAft>
                          <a:spcPts val="0"/>
                        </a:spcAft>
                      </a:pPr>
                      <a:endParaRPr lang="en-ZA" sz="1100" dirty="0" smtClean="0">
                        <a:solidFill>
                          <a:schemeClr val="tx1"/>
                        </a:solidFill>
                        <a:effectLst/>
                        <a:latin typeface="Arial" pitchFamily="34" charset="0"/>
                        <a:ea typeface="Times New Roman"/>
                        <a:cs typeface="Arial" pitchFamily="34" charset="0"/>
                      </a:endParaRPr>
                    </a:p>
                    <a:p>
                      <a:pPr>
                        <a:spcAft>
                          <a:spcPts val="0"/>
                        </a:spcAft>
                      </a:pPr>
                      <a:r>
                        <a:rPr lang="en-ZA" sz="1100" dirty="0" smtClean="0">
                          <a:solidFill>
                            <a:schemeClr val="tx1"/>
                          </a:solidFill>
                          <a:effectLst/>
                          <a:latin typeface="Arial" pitchFamily="34" charset="0"/>
                          <a:ea typeface="Times New Roman"/>
                          <a:cs typeface="Arial" pitchFamily="34" charset="0"/>
                        </a:rPr>
                        <a:t>DPME on SMME Strategy Evaluation and Government Incentive Scheme Evaluation.</a:t>
                      </a:r>
                    </a:p>
                    <a:p>
                      <a:pPr>
                        <a:spcAft>
                          <a:spcPts val="0"/>
                        </a:spcAft>
                      </a:pPr>
                      <a:endParaRPr lang="en-ZA" sz="1100" dirty="0" smtClean="0">
                        <a:solidFill>
                          <a:schemeClr val="tx1"/>
                        </a:solidFill>
                        <a:effectLst/>
                        <a:latin typeface="Arial" pitchFamily="34" charset="0"/>
                        <a:ea typeface="Times New Roman"/>
                        <a:cs typeface="Arial" pitchFamily="34" charset="0"/>
                      </a:endParaRPr>
                    </a:p>
                    <a:p>
                      <a:pPr>
                        <a:spcAft>
                          <a:spcPts val="0"/>
                        </a:spcAft>
                      </a:pPr>
                      <a:r>
                        <a:rPr lang="en-ZA" sz="1100" dirty="0" err="1" smtClean="0">
                          <a:solidFill>
                            <a:schemeClr val="tx1"/>
                          </a:solidFill>
                          <a:effectLst/>
                          <a:latin typeface="Arial" pitchFamily="34" charset="0"/>
                          <a:ea typeface="Times New Roman"/>
                          <a:cs typeface="Arial" pitchFamily="34" charset="0"/>
                        </a:rPr>
                        <a:t>StatsSA</a:t>
                      </a:r>
                      <a:r>
                        <a:rPr lang="en-ZA" sz="1100" dirty="0" smtClean="0">
                          <a:solidFill>
                            <a:schemeClr val="tx1"/>
                          </a:solidFill>
                          <a:effectLst/>
                          <a:latin typeface="Arial" pitchFamily="34" charset="0"/>
                          <a:ea typeface="Times New Roman"/>
                          <a:cs typeface="Arial" pitchFamily="34" charset="0"/>
                        </a:rPr>
                        <a:t> for compilation of Social Mapping and Child Marriages Analysis.</a:t>
                      </a:r>
                    </a:p>
                    <a:p>
                      <a:pPr>
                        <a:spcAft>
                          <a:spcPts val="0"/>
                        </a:spcAft>
                      </a:pPr>
                      <a:endParaRPr lang="en-ZA" sz="1100" dirty="0" smtClean="0">
                        <a:solidFill>
                          <a:schemeClr val="tx1"/>
                        </a:solidFill>
                        <a:effectLst/>
                        <a:latin typeface="Arial" pitchFamily="34" charset="0"/>
                        <a:ea typeface="Times New Roman"/>
                        <a:cs typeface="Arial" pitchFamily="34" charset="0"/>
                      </a:endParaRPr>
                    </a:p>
                    <a:p>
                      <a:pPr>
                        <a:spcAft>
                          <a:spcPts val="0"/>
                        </a:spcAft>
                      </a:pPr>
                      <a:r>
                        <a:rPr lang="en-ZA" sz="1100" dirty="0" smtClean="0">
                          <a:solidFill>
                            <a:schemeClr val="tx1"/>
                          </a:solidFill>
                          <a:effectLst/>
                          <a:latin typeface="Arial" pitchFamily="34" charset="0"/>
                          <a:ea typeface="Times New Roman"/>
                          <a:cs typeface="Arial" pitchFamily="34" charset="0"/>
                        </a:rPr>
                        <a:t>BWASA for data on women ownership patterns and management control in the Top 100 JSE </a:t>
                      </a:r>
                      <a:endParaRPr lang="en-ZA" sz="1100" dirty="0">
                        <a:solidFill>
                          <a:schemeClr val="tx1"/>
                        </a:solidFill>
                        <a:effectLst/>
                        <a:latin typeface="Arial" pitchFamily="34" charset="0"/>
                        <a:ea typeface="Times New Roman"/>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solidFill>
                            <a:schemeClr val="tx1"/>
                          </a:solidFill>
                          <a:effectLst/>
                          <a:latin typeface="Arial" pitchFamily="34" charset="0"/>
                          <a:ea typeface="Calibri"/>
                          <a:cs typeface="Arial" pitchFamily="34" charset="0"/>
                        </a:rPr>
                        <a:t>The RPA unit will organise a Research Indaba / Seminar with other research bodies and institutions for purposes of sharing data / trends on Gender Based Violence during the Q3. This will be in partnership with DST and DSD.</a:t>
                      </a:r>
                      <a:endParaRPr lang="en-ZA" sz="1100" dirty="0">
                        <a:solidFill>
                          <a:schemeClr val="tx1"/>
                        </a:solidFill>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703241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ZA" sz="3100" kern="1200" dirty="0">
                <a:solidFill>
                  <a:prstClr val="black"/>
                </a:solidFill>
                <a:latin typeface="Arial Narrow"/>
                <a:ea typeface="Times New Roman"/>
                <a:cs typeface="Times New Roman"/>
              </a:rPr>
              <a:t>Programme 3: Policy, Stakeholder Coordination and Knowledge Management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36</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805587673"/>
              </p:ext>
            </p:extLst>
          </p:nvPr>
        </p:nvGraphicFramePr>
        <p:xfrm>
          <a:off x="228600" y="1369792"/>
          <a:ext cx="8902701" cy="1984217"/>
        </p:xfrm>
        <a:graphic>
          <a:graphicData uri="http://schemas.openxmlformats.org/drawingml/2006/table">
            <a:tbl>
              <a:tblPr firstRow="1" firstCol="1" bandRow="1"/>
              <a:tblGrid>
                <a:gridCol w="1079500"/>
                <a:gridCol w="1457767"/>
                <a:gridCol w="1483191"/>
                <a:gridCol w="1639878"/>
                <a:gridCol w="1734247"/>
                <a:gridCol w="1508118"/>
              </a:tblGrid>
              <a:tr h="353847">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Plan(s)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5641">
                <a:tc gridSpan="6">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Monitoring and Evaluation</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88511">
                <a:tc>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Lack of monitoring systems</a:t>
                      </a: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Lack of monitoring and evaluation framework</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strike="noStrike" dirty="0" smtClean="0">
                          <a:effectLst/>
                          <a:latin typeface="Arial" pitchFamily="34" charset="0"/>
                          <a:ea typeface="Times New Roman"/>
                          <a:cs typeface="Arial" pitchFamily="34" charset="0"/>
                        </a:rPr>
                        <a:t>Service provider appointed to work with and </a:t>
                      </a:r>
                      <a:r>
                        <a:rPr lang="en-ZA" sz="1100" strike="noStrike" dirty="0" err="1" smtClean="0">
                          <a:effectLst/>
                          <a:latin typeface="Arial" pitchFamily="34" charset="0"/>
                          <a:ea typeface="Times New Roman"/>
                          <a:cs typeface="Arial" pitchFamily="34" charset="0"/>
                        </a:rPr>
                        <a:t>capacited</a:t>
                      </a:r>
                      <a:r>
                        <a:rPr lang="en-ZA" sz="1100" strike="noStrike" dirty="0" smtClean="0">
                          <a:effectLst/>
                          <a:latin typeface="Arial" pitchFamily="34" charset="0"/>
                          <a:ea typeface="Times New Roman"/>
                          <a:cs typeface="Arial" pitchFamily="34" charset="0"/>
                        </a:rPr>
                        <a:t> Units to develop the M&amp;E framework</a:t>
                      </a:r>
                      <a:endParaRPr lang="en-ZA" sz="1100" strike="noStrike"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spcAft>
                          <a:spcPts val="0"/>
                        </a:spcAft>
                        <a:buFont typeface="Symbol"/>
                        <a:buChar char=""/>
                      </a:pPr>
                      <a:r>
                        <a:rPr lang="en-ZA" sz="1100" dirty="0" smtClean="0">
                          <a:effectLst/>
                          <a:latin typeface="Arial" pitchFamily="34" charset="0"/>
                          <a:ea typeface="Times New Roman"/>
                          <a:cs typeface="Arial" pitchFamily="34" charset="0"/>
                        </a:rPr>
                        <a:t>Development of the M&amp;E Framework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ZA" sz="1000" dirty="0" smtClean="0">
                          <a:effectLst/>
                          <a:latin typeface="Arial"/>
                          <a:ea typeface="Times New Roman"/>
                          <a:cs typeface="Times New Roman"/>
                        </a:rPr>
                        <a:t>Draft Monitoring and Evaluation Framework for the Socio-Economic Empowerment of Women and Gender Equality developed</a:t>
                      </a:r>
                      <a:endParaRPr lang="en-ZA"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Internal engagements (workshop) on the  9th of October 2017 towards approval of the  M&amp;E Framework</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353715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ZA" sz="3100" kern="1200" dirty="0">
                <a:solidFill>
                  <a:prstClr val="black"/>
                </a:solidFill>
                <a:latin typeface="Arial Narrow"/>
                <a:ea typeface="Times New Roman"/>
                <a:cs typeface="Times New Roman"/>
              </a:rPr>
              <a:t>Programme 3: Policy, Stakeholder Coordination and Knowledge Management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61143547"/>
              </p:ext>
            </p:extLst>
          </p:nvPr>
        </p:nvGraphicFramePr>
        <p:xfrm>
          <a:off x="139701" y="963392"/>
          <a:ext cx="9550397" cy="4996210"/>
        </p:xfrm>
        <a:graphic>
          <a:graphicData uri="http://schemas.openxmlformats.org/drawingml/2006/table">
            <a:tbl>
              <a:tblPr firstRow="1" firstCol="1" bandRow="1"/>
              <a:tblGrid>
                <a:gridCol w="1400088"/>
                <a:gridCol w="1321773"/>
                <a:gridCol w="1591097"/>
                <a:gridCol w="1334233"/>
                <a:gridCol w="1799350"/>
                <a:gridCol w="212044"/>
                <a:gridCol w="1891812"/>
              </a:tblGrid>
              <a:tr h="353847">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Plan(s)</a:t>
                      </a:r>
                      <a:endParaRPr lang="en-ZA" sz="110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r>
              <a:tr h="135641">
                <a:tc gridSpan="7">
                  <a:txBody>
                    <a:bodyPr/>
                    <a:lstStyle/>
                    <a:p>
                      <a:pPr>
                        <a:lnSpc>
                          <a:spcPct val="115000"/>
                        </a:lnSpc>
                        <a:spcAft>
                          <a:spcPts val="0"/>
                        </a:spcAft>
                      </a:pPr>
                      <a:r>
                        <a:rPr lang="en-ZA" sz="1100" b="1" dirty="0" smtClean="0">
                          <a:effectLst/>
                          <a:latin typeface="Arial" pitchFamily="34" charset="0"/>
                          <a:ea typeface="Calibri"/>
                          <a:cs typeface="Arial" pitchFamily="34" charset="0"/>
                        </a:rPr>
                        <a:t>Sub-programme: Stakeholder Coordination and Outreach</a:t>
                      </a:r>
                      <a:endParaRPr lang="en-ZA" sz="1100" dirty="0">
                        <a:effectLst/>
                        <a:latin typeface="Arial" pitchFamily="34" charset="0"/>
                        <a:ea typeface="Calibri"/>
                        <a:cs typeface="Arial" pitchFamily="34" charset="0"/>
                      </a:endParaRPr>
                    </a:p>
                  </a:txBody>
                  <a:tcPr marL="42909" marR="4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74602">
                <a:tc rowSpan="3">
                  <a:txBody>
                    <a:bodyPr/>
                    <a:lstStyle/>
                    <a:p>
                      <a:pPr>
                        <a:lnSpc>
                          <a:spcPct val="115000"/>
                        </a:lnSpc>
                        <a:spcAft>
                          <a:spcPts val="1400"/>
                        </a:spcAft>
                      </a:pPr>
                      <a:r>
                        <a:rPr lang="en-ZA" sz="1100" b="1" dirty="0" smtClean="0">
                          <a:solidFill>
                            <a:srgbClr val="000000"/>
                          </a:solidFill>
                          <a:effectLst/>
                          <a:latin typeface="Arial" pitchFamily="34" charset="0"/>
                          <a:ea typeface="Calibri"/>
                          <a:cs typeface="Arial" pitchFamily="34" charset="0"/>
                        </a:rPr>
                        <a:t>Inadequate awareness amongst external stakeholders on socio-economic empowerment and women's rights</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spcAft>
                          <a:spcPts val="0"/>
                        </a:spcAft>
                        <a:buFont typeface="Symbol"/>
                        <a:buChar char=""/>
                      </a:pPr>
                      <a:r>
                        <a:rPr lang="en-US" sz="1100" dirty="0" smtClean="0">
                          <a:effectLst/>
                          <a:latin typeface="Arial" pitchFamily="34" charset="0"/>
                          <a:ea typeface="Times New Roman"/>
                          <a:cs typeface="Arial" pitchFamily="34" charset="0"/>
                        </a:rPr>
                        <a:t>Insufficient buy-in from stakeholders</a:t>
                      </a:r>
                    </a:p>
                    <a:p>
                      <a:pPr marL="342900" lvl="0" indent="-342900">
                        <a:spcAft>
                          <a:spcPts val="0"/>
                        </a:spcAft>
                        <a:buFont typeface="Symbol"/>
                        <a:buChar char=""/>
                      </a:pPr>
                      <a:r>
                        <a:rPr lang="en-US" sz="1100" dirty="0" smtClean="0">
                          <a:effectLst/>
                          <a:latin typeface="Arial" pitchFamily="34" charset="0"/>
                          <a:ea typeface="Times New Roman"/>
                          <a:cs typeface="Arial" pitchFamily="34" charset="0"/>
                        </a:rPr>
                        <a:t>Lack</a:t>
                      </a:r>
                      <a:r>
                        <a:rPr lang="en-US" sz="1100" baseline="0" dirty="0" smtClean="0">
                          <a:effectLst/>
                          <a:latin typeface="Arial" pitchFamily="34" charset="0"/>
                          <a:ea typeface="Times New Roman"/>
                          <a:cs typeface="Arial" pitchFamily="34" charset="0"/>
                        </a:rPr>
                        <a:t> of integrated </a:t>
                      </a:r>
                      <a:r>
                        <a:rPr lang="en-US" sz="1100" dirty="0" smtClean="0">
                          <a:effectLst/>
                          <a:latin typeface="Arial" pitchFamily="34" charset="0"/>
                          <a:ea typeface="Times New Roman"/>
                          <a:cs typeface="Arial" pitchFamily="34" charset="0"/>
                        </a:rPr>
                        <a:t>stakeholder identification and management</a:t>
                      </a:r>
                    </a:p>
                    <a:p>
                      <a:pPr marL="342900" lvl="0" indent="-342900">
                        <a:spcAft>
                          <a:spcPts val="0"/>
                        </a:spcAft>
                        <a:buFont typeface="Symbol"/>
                        <a:buChar char=""/>
                      </a:pPr>
                      <a:r>
                        <a:rPr lang="en-US" sz="1100" dirty="0" smtClean="0">
                          <a:effectLst/>
                          <a:latin typeface="Arial" pitchFamily="34" charset="0"/>
                          <a:ea typeface="Times New Roman"/>
                          <a:cs typeface="Arial" pitchFamily="34" charset="0"/>
                        </a:rPr>
                        <a:t>Inadequate ICT platform and skill</a:t>
                      </a:r>
                    </a:p>
                    <a:p>
                      <a:pPr marL="110490">
                        <a:spcAft>
                          <a:spcPts val="0"/>
                        </a:spcAft>
                      </a:pP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effectLst/>
                          <a:latin typeface="Arial" pitchFamily="34" charset="0"/>
                          <a:ea typeface="Times New Roman"/>
                          <a:cs typeface="Arial" pitchFamily="34" charset="0"/>
                        </a:rPr>
                        <a:t/>
                      </a:r>
                      <a:br>
                        <a:rPr lang="en-US" sz="1100" dirty="0">
                          <a:effectLst/>
                          <a:latin typeface="Arial" pitchFamily="34" charset="0"/>
                          <a:ea typeface="Times New Roman"/>
                          <a:cs typeface="Arial" pitchFamily="34" charset="0"/>
                        </a:rPr>
                      </a:b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p>
                      <a:pPr marL="110490" indent="-100965">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spcAft>
                          <a:spcPts val="0"/>
                        </a:spcAft>
                        <a:buFont typeface="Symbol"/>
                        <a:buChar char=""/>
                      </a:pPr>
                      <a:r>
                        <a:rPr lang="en-US" sz="1100" dirty="0" smtClean="0">
                          <a:effectLst/>
                          <a:latin typeface="Arial" pitchFamily="34" charset="0"/>
                          <a:ea typeface="Times New Roman"/>
                          <a:cs typeface="Arial" pitchFamily="34" charset="0"/>
                        </a:rPr>
                        <a:t>Outreach </a:t>
                      </a:r>
                      <a:r>
                        <a:rPr lang="en-US" sz="1100" dirty="0">
                          <a:effectLst/>
                          <a:latin typeface="Arial" pitchFamily="34" charset="0"/>
                          <a:ea typeface="Times New Roman"/>
                          <a:cs typeface="Arial" pitchFamily="34" charset="0"/>
                        </a:rPr>
                        <a:t>initiatives </a:t>
                      </a:r>
                      <a:r>
                        <a:rPr lang="en-US" sz="1100" dirty="0" smtClean="0">
                          <a:effectLst/>
                          <a:latin typeface="Arial" pitchFamily="34" charset="0"/>
                          <a:ea typeface="Times New Roman"/>
                          <a:cs typeface="Arial" pitchFamily="34" charset="0"/>
                        </a:rPr>
                        <a:t>undertaken with identified</a:t>
                      </a:r>
                      <a:r>
                        <a:rPr lang="en-US" sz="1100" baseline="0" dirty="0" smtClean="0">
                          <a:effectLst/>
                          <a:latin typeface="Arial" pitchFamily="34" charset="0"/>
                          <a:ea typeface="Times New Roman"/>
                          <a:cs typeface="Arial" pitchFamily="34" charset="0"/>
                        </a:rPr>
                        <a:t> partners  and stakeholders</a:t>
                      </a:r>
                    </a:p>
                    <a:p>
                      <a:pPr marL="342900" lvl="0" indent="-342900">
                        <a:spcAft>
                          <a:spcPts val="0"/>
                        </a:spcAft>
                        <a:buFont typeface="Symbol"/>
                        <a:buChar char=""/>
                      </a:pPr>
                      <a:r>
                        <a:rPr lang="en-US" sz="1100" baseline="0" dirty="0" smtClean="0">
                          <a:effectLst/>
                          <a:latin typeface="Arial" pitchFamily="34" charset="0"/>
                          <a:ea typeface="Times New Roman"/>
                          <a:cs typeface="Arial" pitchFamily="34" charset="0"/>
                        </a:rPr>
                        <a:t>Engagements with stakeholders to build partnerships undertaken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en-US" sz="1100" dirty="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Conduct public</a:t>
                      </a:r>
                      <a:r>
                        <a:rPr lang="en-ZA" sz="1100" baseline="0" dirty="0" smtClean="0">
                          <a:effectLst/>
                          <a:latin typeface="Arial" pitchFamily="34" charset="0"/>
                          <a:ea typeface="Times New Roman"/>
                          <a:cs typeface="Arial" pitchFamily="34" charset="0"/>
                        </a:rPr>
                        <a:t> participation and outreach initiatives to raise awareness on socio-economic empowerment</a:t>
                      </a:r>
                    </a:p>
                    <a:p>
                      <a:pPr marL="110490" indent="-100965">
                        <a:spcAft>
                          <a:spcPts val="0"/>
                        </a:spcAft>
                      </a:pPr>
                      <a:r>
                        <a:rPr lang="en-US" sz="1100" dirty="0">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gridSpan="2">
                  <a:txBody>
                    <a:bodyPr/>
                    <a:lstStyle/>
                    <a:p>
                      <a:pPr marL="270510">
                        <a:spcAft>
                          <a:spcPts val="0"/>
                        </a:spcAft>
                      </a:pPr>
                      <a:r>
                        <a:rPr lang="en-US" sz="1100" dirty="0">
                          <a:effectLst/>
                          <a:latin typeface="Arial" pitchFamily="34" charset="0"/>
                          <a:ea typeface="Times New Roman"/>
                          <a:cs typeface="Arial" pitchFamily="34" charset="0"/>
                        </a:rPr>
                        <a:t> </a:t>
                      </a:r>
                      <a:r>
                        <a:rPr lang="en-ZA" sz="1100" dirty="0" smtClean="0">
                          <a:effectLst/>
                          <a:latin typeface="Arial" pitchFamily="34" charset="0"/>
                          <a:ea typeface="Times New Roman"/>
                          <a:cs typeface="Arial" pitchFamily="34" charset="0"/>
                        </a:rPr>
                        <a:t>The roll out of National Dialogues in provinces is increasing the participation of various stakeholders including  civil society.</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a:effectLst/>
                          <a:latin typeface="Arial" pitchFamily="34" charset="0"/>
                          <a:ea typeface="Calibri"/>
                          <a:cs typeface="Arial" pitchFamily="34" charset="0"/>
                        </a:rPr>
                        <a:t> </a:t>
                      </a:r>
                      <a:r>
                        <a:rPr kumimoji="0" lang="en-ZA"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On- going</a:t>
                      </a:r>
                    </a:p>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155908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110490" indent="-100965">
                        <a:spcAft>
                          <a:spcPts val="0"/>
                        </a:spcAft>
                      </a:pPr>
                      <a:r>
                        <a:rPr lang="en-ZA" sz="1100" dirty="0" smtClean="0">
                          <a:effectLst/>
                          <a:latin typeface="Arial" pitchFamily="34" charset="0"/>
                          <a:ea typeface="Times New Roman"/>
                          <a:cs typeface="Arial" pitchFamily="34" charset="0"/>
                        </a:rPr>
                        <a:t>Engage sectors for buy-in  and collaboration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c gridSpan="2">
                  <a:txBody>
                    <a:bodyPr/>
                    <a:lstStyle/>
                    <a:p>
                      <a:pPr marL="270510">
                        <a:spcAft>
                          <a:spcPts val="0"/>
                        </a:spcAft>
                      </a:pPr>
                      <a:r>
                        <a:rPr lang="en-ZA" sz="1100" dirty="0" smtClean="0">
                          <a:effectLst/>
                          <a:latin typeface="Arial" pitchFamily="34" charset="0"/>
                          <a:ea typeface="Times New Roman"/>
                          <a:cs typeface="Arial" pitchFamily="34" charset="0"/>
                        </a:rPr>
                        <a:t>The partnership with provinces and the involvement of different sectors of society from provinces increases the knowledge and understanding of the department </a:t>
                      </a:r>
                      <a:r>
                        <a:rPr lang="en-ZA" sz="1100" kern="1200" dirty="0" smtClean="0">
                          <a:solidFill>
                            <a:srgbClr val="000000"/>
                          </a:solidFill>
                          <a:effectLst/>
                          <a:latin typeface="Arial" pitchFamily="34" charset="0"/>
                          <a:ea typeface="Calibri"/>
                          <a:cs typeface="Arial" pitchFamily="34" charset="0"/>
                        </a:rPr>
                        <a:t>and buy in and collaboration is done during national dialogue.</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hMerge="1">
                  <a:txBody>
                    <a:bodyPr/>
                    <a:lstStyle/>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a:t>
                      </a:r>
                      <a:r>
                        <a:rPr lang="en-ZA" sz="1100" baseline="0" dirty="0" smtClean="0">
                          <a:effectLst/>
                          <a:latin typeface="Arial" pitchFamily="34" charset="0"/>
                          <a:ea typeface="Calibri"/>
                          <a:cs typeface="Arial" pitchFamily="34" charset="0"/>
                        </a:rPr>
                        <a:t>- 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9D9"/>
                    </a:solidFill>
                  </a:tcPr>
                </a:tc>
              </a:tr>
              <a:tr h="7357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110490" indent="-100965">
                        <a:spcAft>
                          <a:spcPts val="0"/>
                        </a:spcAft>
                      </a:pPr>
                      <a:r>
                        <a:rPr lang="en-ZA" sz="1100" dirty="0" smtClean="0">
                          <a:effectLst/>
                          <a:latin typeface="Arial" pitchFamily="34" charset="0"/>
                          <a:ea typeface="Times New Roman"/>
                          <a:cs typeface="Arial" pitchFamily="34" charset="0"/>
                        </a:rPr>
                        <a:t>Develop Standard Operating Procedures for  stakeholder management including ICT platform and skills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marL="270510">
                        <a:spcAft>
                          <a:spcPts val="0"/>
                        </a:spcAft>
                      </a:pPr>
                      <a:r>
                        <a:rPr lang="en-ZA" sz="1100" dirty="0" smtClean="0">
                          <a:effectLst/>
                          <a:latin typeface="Arial" pitchFamily="34" charset="0"/>
                          <a:ea typeface="Times New Roman"/>
                          <a:cs typeface="Arial" pitchFamily="34" charset="0"/>
                        </a:rPr>
                        <a:t>The ICT unit is currently being engaged on the electronic system for stakeholder coordination.</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hMerge="1">
                  <a:txBody>
                    <a:bodyPr/>
                    <a:lstStyle/>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DE9D9"/>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The ICT unit</a:t>
                      </a:r>
                      <a:r>
                        <a:rPr lang="en-ZA" sz="1100" baseline="0" dirty="0" smtClean="0">
                          <a:effectLst/>
                          <a:latin typeface="Arial" pitchFamily="34" charset="0"/>
                          <a:ea typeface="Calibri"/>
                          <a:cs typeface="Arial" pitchFamily="34" charset="0"/>
                        </a:rPr>
                        <a:t> </a:t>
                      </a:r>
                      <a:r>
                        <a:rPr lang="en-ZA" sz="1100" dirty="0" smtClean="0">
                          <a:effectLst/>
                          <a:latin typeface="Arial" pitchFamily="34" charset="0"/>
                          <a:ea typeface="Calibri"/>
                          <a:cs typeface="Arial" pitchFamily="34" charset="0"/>
                        </a:rPr>
                        <a:t>is working on different options for electronic stakeholder engagement.</a:t>
                      </a:r>
                    </a:p>
                    <a:p>
                      <a:pPr>
                        <a:lnSpc>
                          <a:spcPct val="115000"/>
                        </a:lnSpc>
                        <a:spcAft>
                          <a:spcPts val="0"/>
                        </a:spcAft>
                      </a:pPr>
                      <a:endParaRPr lang="en-ZA" sz="1100" dirty="0" smtClean="0">
                        <a:effectLst/>
                        <a:latin typeface="Arial" pitchFamily="34" charset="0"/>
                        <a:ea typeface="Calibri"/>
                        <a:cs typeface="Arial" pitchFamily="34" charset="0"/>
                      </a:endParaRPr>
                    </a:p>
                    <a:p>
                      <a:pPr>
                        <a:lnSpc>
                          <a:spcPct val="115000"/>
                        </a:lnSpc>
                        <a:spcAft>
                          <a:spcPts val="0"/>
                        </a:spcAft>
                      </a:pPr>
                      <a:endParaRPr lang="en-ZA" sz="1100" dirty="0" smtClean="0">
                        <a:effectLst/>
                        <a:latin typeface="Arial" pitchFamily="34" charset="0"/>
                        <a:ea typeface="Calibri"/>
                        <a:cs typeface="Arial" pitchFamily="34" charset="0"/>
                      </a:endParaRPr>
                    </a:p>
                    <a:p>
                      <a:pPr>
                        <a:lnSpc>
                          <a:spcPct val="115000"/>
                        </a:lnSpc>
                        <a:spcAft>
                          <a:spcPts val="0"/>
                        </a:spcAft>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464401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4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solidFill>
              </a:rPr>
              <a:t>Last Page</a:t>
            </a:r>
            <a:endParaRPr lang="en-ZA" dirty="0">
              <a:solidFill>
                <a:schemeClr val="bg1"/>
              </a:solidFill>
            </a:endParaRPr>
          </a:p>
        </p:txBody>
      </p:sp>
    </p:spTree>
    <p:extLst>
      <p:ext uri="{BB962C8B-B14F-4D97-AF65-F5344CB8AC3E}">
        <p14:creationId xmlns:p14="http://schemas.microsoft.com/office/powerpoint/2010/main" xmlns="" val="3607141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Management</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a:t>
            </a:fld>
            <a:endParaRPr lang="en-ZA" dirty="0">
              <a:solidFill>
                <a:prstClr val="black">
                  <a:tint val="75000"/>
                </a:prstClr>
              </a:solidFill>
            </a:endParaRPr>
          </a:p>
        </p:txBody>
      </p:sp>
      <p:sp>
        <p:nvSpPr>
          <p:cNvPr id="6" name="Rectangle 5"/>
          <p:cNvSpPr/>
          <p:nvPr/>
        </p:nvSpPr>
        <p:spPr>
          <a:xfrm>
            <a:off x="296389" y="1291250"/>
            <a:ext cx="9108374" cy="1528624"/>
          </a:xfrm>
          <a:prstGeom prst="rect">
            <a:avLst/>
          </a:prstGeom>
        </p:spPr>
        <p:txBody>
          <a:bodyPr wrap="square">
            <a:spAutoFit/>
          </a:bodyPr>
          <a:lstStyle/>
          <a:p>
            <a:pPr marL="342900" indent="-342900" algn="just">
              <a:spcBef>
                <a:spcPts val="600"/>
              </a:spcBef>
              <a:spcAft>
                <a:spcPts val="1000"/>
              </a:spcAft>
              <a:buFont typeface="Arial" pitchFamily="34" charset="0"/>
              <a:buChar char="•"/>
            </a:pPr>
            <a:r>
              <a:rPr lang="en-ZA" sz="2000" dirty="0" smtClean="0">
                <a:solidFill>
                  <a:prstClr val="black"/>
                </a:solidFill>
                <a:ea typeface="Calibri"/>
                <a:cs typeface="Times New Roman"/>
              </a:rPr>
              <a:t>Departmental </a:t>
            </a:r>
            <a:r>
              <a:rPr lang="en-ZA" sz="2000" dirty="0">
                <a:solidFill>
                  <a:prstClr val="black"/>
                </a:solidFill>
                <a:ea typeface="Calibri"/>
                <a:cs typeface="Times New Roman"/>
              </a:rPr>
              <a:t>Management has </a:t>
            </a:r>
            <a:r>
              <a:rPr lang="en-ZA" sz="2000" dirty="0" smtClean="0">
                <a:solidFill>
                  <a:prstClr val="black"/>
                </a:solidFill>
                <a:ea typeface="Calibri"/>
                <a:cs typeface="Times New Roman"/>
              </a:rPr>
              <a:t>5 </a:t>
            </a:r>
            <a:r>
              <a:rPr lang="en-ZA" sz="2000" dirty="0">
                <a:solidFill>
                  <a:prstClr val="black"/>
                </a:solidFill>
                <a:ea typeface="Calibri"/>
                <a:cs typeface="Times New Roman"/>
              </a:rPr>
              <a:t>operational </a:t>
            </a:r>
            <a:r>
              <a:rPr lang="en-ZA" sz="2000" dirty="0" smtClean="0">
                <a:solidFill>
                  <a:prstClr val="black"/>
                </a:solidFill>
                <a:ea typeface="Calibri"/>
                <a:cs typeface="Times New Roman"/>
              </a:rPr>
              <a:t>risks with 11 mitigation actions, 10 fully </a:t>
            </a:r>
            <a:r>
              <a:rPr lang="en-ZA" sz="2000" dirty="0">
                <a:solidFill>
                  <a:prstClr val="black"/>
                </a:solidFill>
                <a:ea typeface="Calibri"/>
                <a:cs typeface="Times New Roman"/>
              </a:rPr>
              <a:t>implemented and 1</a:t>
            </a:r>
            <a:r>
              <a:rPr lang="en-ZA" sz="2000" dirty="0" smtClean="0">
                <a:solidFill>
                  <a:prstClr val="black"/>
                </a:solidFill>
                <a:ea typeface="Calibri"/>
                <a:cs typeface="Times New Roman"/>
              </a:rPr>
              <a:t> partially </a:t>
            </a:r>
            <a:r>
              <a:rPr lang="en-ZA" sz="2000" dirty="0">
                <a:solidFill>
                  <a:prstClr val="black"/>
                </a:solidFill>
                <a:ea typeface="Calibri"/>
                <a:cs typeface="Times New Roman"/>
              </a:rPr>
              <a:t>implemented.  Below is a graphical presentation for Departmental Management </a:t>
            </a:r>
            <a:r>
              <a:rPr lang="en-ZA" sz="2000" dirty="0" smtClean="0">
                <a:solidFill>
                  <a:prstClr val="black"/>
                </a:solidFill>
                <a:ea typeface="Calibri"/>
                <a:cs typeface="Times New Roman"/>
              </a:rPr>
              <a:t>2</a:t>
            </a:r>
            <a:r>
              <a:rPr lang="en-ZA" sz="2000" baseline="30000" dirty="0" smtClean="0">
                <a:solidFill>
                  <a:prstClr val="black"/>
                </a:solidFill>
                <a:ea typeface="Calibri"/>
                <a:cs typeface="Times New Roman"/>
              </a:rPr>
              <a:t>nd</a:t>
            </a:r>
            <a:r>
              <a:rPr lang="en-ZA" sz="2000" dirty="0" smtClean="0">
                <a:solidFill>
                  <a:prstClr val="black"/>
                </a:solidFill>
                <a:ea typeface="Calibri"/>
                <a:cs typeface="Times New Roman"/>
              </a:rPr>
              <a:t>  </a:t>
            </a:r>
            <a:r>
              <a:rPr lang="en-ZA" sz="2000" dirty="0">
                <a:solidFill>
                  <a:prstClr val="black"/>
                </a:solidFill>
                <a:ea typeface="Calibri"/>
                <a:cs typeface="Times New Roman"/>
              </a:rPr>
              <a:t>quarter </a:t>
            </a:r>
            <a:r>
              <a:rPr lang="en-ZA" sz="2000" dirty="0" smtClean="0">
                <a:solidFill>
                  <a:prstClr val="black"/>
                </a:solidFill>
                <a:ea typeface="Calibri"/>
                <a:cs typeface="Times New Roman"/>
              </a:rPr>
              <a:t>progress:</a:t>
            </a:r>
            <a:endParaRPr lang="en-ZA" sz="2000" i="1" dirty="0">
              <a:solidFill>
                <a:prstClr val="black"/>
              </a:solidFill>
              <a:ea typeface="Calibri"/>
              <a:cs typeface="Times New Roman"/>
            </a:endParaRPr>
          </a:p>
          <a:p>
            <a:pPr marL="342900" indent="-342900" algn="just">
              <a:spcBef>
                <a:spcPts val="600"/>
              </a:spcBef>
              <a:spcAft>
                <a:spcPts val="1000"/>
              </a:spcAft>
              <a:buFont typeface="Arial" pitchFamily="34" charset="0"/>
              <a:buChar char="•"/>
            </a:pPr>
            <a:endParaRPr lang="en-ZA" sz="2000" i="1" dirty="0" smtClean="0">
              <a:solidFill>
                <a:prstClr val="black"/>
              </a:solidFill>
              <a:ea typeface="Calibri"/>
              <a:cs typeface="Times New Roman"/>
            </a:endParaRPr>
          </a:p>
        </p:txBody>
      </p:sp>
      <p:graphicFrame>
        <p:nvGraphicFramePr>
          <p:cNvPr id="8" name="Chart 7"/>
          <p:cNvGraphicFramePr>
            <a:graphicFrameLocks/>
          </p:cNvGraphicFramePr>
          <p:nvPr>
            <p:extLst>
              <p:ext uri="{D42A27DB-BD31-4B8C-83A1-F6EECF244321}">
                <p14:modId xmlns:p14="http://schemas.microsoft.com/office/powerpoint/2010/main" xmlns="" val="681065672"/>
              </p:ext>
            </p:extLst>
          </p:nvPr>
        </p:nvGraphicFramePr>
        <p:xfrm>
          <a:off x="489098" y="2541181"/>
          <a:ext cx="8144539" cy="32588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859163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Performance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901065771"/>
              </p:ext>
            </p:extLst>
          </p:nvPr>
        </p:nvGraphicFramePr>
        <p:xfrm>
          <a:off x="344382" y="1243940"/>
          <a:ext cx="9358418" cy="5171108"/>
        </p:xfrm>
        <a:graphic>
          <a:graphicData uri="http://schemas.openxmlformats.org/drawingml/2006/table">
            <a:tbl>
              <a:tblPr firstRow="1" firstCol="1" bandRow="1"/>
              <a:tblGrid>
                <a:gridCol w="1179430"/>
                <a:gridCol w="1630646"/>
                <a:gridCol w="1811242"/>
                <a:gridCol w="1524000"/>
                <a:gridCol w="2197100"/>
                <a:gridCol w="1016000"/>
              </a:tblGrid>
              <a:tr h="494941">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6485">
                <a:tc gridSpan="6">
                  <a:txBody>
                    <a:bodyPr/>
                    <a:lstStyle/>
                    <a:p>
                      <a:pPr>
                        <a:lnSpc>
                          <a:spcPct val="115000"/>
                        </a:lnSpc>
                        <a:spcAft>
                          <a:spcPts val="0"/>
                        </a:spcAft>
                      </a:pPr>
                      <a:r>
                        <a:rPr lang="en-ZA" sz="1100" b="1" dirty="0">
                          <a:solidFill>
                            <a:srgbClr val="000000"/>
                          </a:solidFill>
                          <a:effectLst/>
                          <a:latin typeface="Arial" pitchFamily="34" charset="0"/>
                          <a:ea typeface="Calibri"/>
                          <a:cs typeface="Arial" pitchFamily="34" charset="0"/>
                        </a:rPr>
                        <a:t>Sub-Programme 1: Departmental  Management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098194">
                <a:tc rowSpan="3">
                  <a:txBody>
                    <a:bodyPr/>
                    <a:lstStyle/>
                    <a:p>
                      <a:pPr>
                        <a:lnSpc>
                          <a:spcPct val="115000"/>
                        </a:lnSpc>
                        <a:spcAft>
                          <a:spcPts val="0"/>
                        </a:spcAft>
                      </a:pPr>
                      <a:r>
                        <a:rPr lang="en-ZA" sz="1100" dirty="0" smtClean="0">
                          <a:solidFill>
                            <a:srgbClr val="000000"/>
                          </a:solidFill>
                          <a:effectLst/>
                          <a:latin typeface="Arial" pitchFamily="34" charset="0"/>
                          <a:ea typeface="Calibri"/>
                          <a:cs typeface="Arial" pitchFamily="34" charset="0"/>
                        </a:rPr>
                        <a:t>Non Alignment of Strategic objective of each business unit or programme  to the vision and mandate of the department</a:t>
                      </a:r>
                      <a:endParaRPr lang="en-ZA" sz="1100" dirty="0" smtClean="0">
                        <a:effectLst/>
                        <a:latin typeface="Arial" pitchFamily="34" charset="0"/>
                        <a:ea typeface="Calibri"/>
                        <a:cs typeface="Arial" pitchFamily="34" charset="0"/>
                      </a:endParaRPr>
                    </a:p>
                    <a:p>
                      <a:pPr>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0"/>
                        </a:spcAft>
                        <a:buFont typeface="Symbol"/>
                        <a:buChar char=""/>
                      </a:pPr>
                      <a:r>
                        <a:rPr lang="en-ZA" sz="1100" dirty="0" smtClean="0">
                          <a:solidFill>
                            <a:srgbClr val="000000"/>
                          </a:solidFill>
                          <a:effectLst/>
                          <a:latin typeface="Arial" pitchFamily="34" charset="0"/>
                          <a:ea typeface="Calibri"/>
                          <a:cs typeface="Arial" pitchFamily="34" charset="0"/>
                        </a:rPr>
                        <a:t>Programme may put strategic objectives that are convenient to them</a:t>
                      </a:r>
                      <a:br>
                        <a:rPr lang="en-ZA" sz="1100" dirty="0" smtClean="0">
                          <a:solidFill>
                            <a:srgbClr val="000000"/>
                          </a:solidFill>
                          <a:effectLst/>
                          <a:latin typeface="Arial" pitchFamily="34" charset="0"/>
                          <a:ea typeface="Calibri"/>
                          <a:cs typeface="Arial" pitchFamily="34" charset="0"/>
                        </a:rPr>
                      </a:br>
                      <a:r>
                        <a:rPr lang="en-ZA" sz="1100" dirty="0" smtClean="0">
                          <a:solidFill>
                            <a:srgbClr val="000000"/>
                          </a:solidFill>
                          <a:effectLst/>
                          <a:latin typeface="Arial" pitchFamily="34" charset="0"/>
                          <a:ea typeface="Calibri"/>
                          <a:cs typeface="Arial" pitchFamily="34" charset="0"/>
                        </a:rPr>
                        <a:t>- Ignoring the broader departmental strategic objectives</a:t>
                      </a:r>
                      <a:endParaRPr lang="en-ZA" sz="1100" dirty="0" smtClean="0">
                        <a:effectLst/>
                        <a:latin typeface="Arial" pitchFamily="34" charset="0"/>
                        <a:ea typeface="Calibri"/>
                        <a:cs typeface="Arial" pitchFamily="34" charset="0"/>
                      </a:endParaRPr>
                    </a:p>
                    <a:p>
                      <a:pPr marL="342900" lvl="0" indent="-342900">
                        <a:lnSpc>
                          <a:spcPct val="115000"/>
                        </a:lnSpc>
                        <a:spcAft>
                          <a:spcPts val="0"/>
                        </a:spcAft>
                        <a:buFont typeface="Symbol"/>
                        <a:buChar char=""/>
                      </a:pPr>
                      <a:r>
                        <a:rPr lang="en-ZA" sz="1100" dirty="0" smtClean="0">
                          <a:solidFill>
                            <a:srgbClr val="000000"/>
                          </a:solidFill>
                          <a:effectLst/>
                          <a:latin typeface="Arial" pitchFamily="34" charset="0"/>
                          <a:ea typeface="Calibri"/>
                          <a:cs typeface="Arial" pitchFamily="34" charset="0"/>
                        </a:rPr>
                        <a:t>Insufficient situational analysis by Programme</a:t>
                      </a:r>
                      <a:endParaRPr lang="en-ZA" sz="1100" dirty="0" smtClean="0">
                        <a:effectLst/>
                        <a:latin typeface="Arial" pitchFamily="34" charset="0"/>
                        <a:ea typeface="Calibri"/>
                        <a:cs typeface="Arial" pitchFamily="34" charset="0"/>
                      </a:endParaRPr>
                    </a:p>
                    <a:p>
                      <a:pPr marL="135255" indent="-135255">
                        <a:spcAft>
                          <a:spcPts val="0"/>
                        </a:spcAft>
                      </a:pPr>
                      <a:r>
                        <a:rPr lang="en-ZA" sz="1100" dirty="0" smtClean="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0"/>
                        </a:spcAft>
                        <a:buFont typeface="Symbol"/>
                        <a:buChar char=""/>
                      </a:pPr>
                      <a:r>
                        <a:rPr lang="en-ZA" sz="1100" dirty="0" smtClean="0">
                          <a:solidFill>
                            <a:srgbClr val="000000"/>
                          </a:solidFill>
                          <a:effectLst/>
                          <a:latin typeface="Arial" pitchFamily="34" charset="0"/>
                          <a:ea typeface="Calibri"/>
                          <a:cs typeface="Arial" pitchFamily="34" charset="0"/>
                        </a:rPr>
                        <a:t>Consultation with Programmes  to make sure that there is an alignment between Strategic objectives, Strategic Plan , the APP and operational plans</a:t>
                      </a:r>
                      <a:endParaRPr lang="en-ZA" sz="1100" dirty="0" smtClean="0">
                        <a:effectLst/>
                        <a:latin typeface="Arial" pitchFamily="34" charset="0"/>
                        <a:ea typeface="Calibri"/>
                        <a:cs typeface="Arial" pitchFamily="34" charset="0"/>
                      </a:endParaRPr>
                    </a:p>
                    <a:p>
                      <a:pPr marL="342900" lvl="0" indent="-342900">
                        <a:lnSpc>
                          <a:spcPct val="115000"/>
                        </a:lnSpc>
                        <a:spcAft>
                          <a:spcPts val="0"/>
                        </a:spcAft>
                        <a:buFont typeface="Symbol"/>
                        <a:buChar char=""/>
                      </a:pPr>
                      <a:r>
                        <a:rPr lang="en-ZA" sz="1100" dirty="0" smtClean="0">
                          <a:solidFill>
                            <a:srgbClr val="000000"/>
                          </a:solidFill>
                          <a:effectLst/>
                          <a:latin typeface="Arial" pitchFamily="34" charset="0"/>
                          <a:ea typeface="Calibri"/>
                          <a:cs typeface="Arial" pitchFamily="34" charset="0"/>
                        </a:rPr>
                        <a:t>Strategic Plan and APP are presented to MANCO and EXCO before approval</a:t>
                      </a:r>
                      <a:endParaRPr lang="en-ZA" sz="1100" dirty="0" smtClean="0">
                        <a:effectLst/>
                        <a:latin typeface="Arial" pitchFamily="34" charset="0"/>
                        <a:ea typeface="Calibri"/>
                        <a:cs typeface="Arial" pitchFamily="34" charset="0"/>
                      </a:endParaRPr>
                    </a:p>
                    <a:p>
                      <a:pPr marL="342900" lvl="0" indent="-342900">
                        <a:lnSpc>
                          <a:spcPct val="115000"/>
                        </a:lnSpc>
                        <a:spcAft>
                          <a:spcPts val="0"/>
                        </a:spcAft>
                        <a:buFont typeface="Symbol"/>
                        <a:buChar char=""/>
                      </a:pPr>
                      <a:r>
                        <a:rPr lang="en-ZA" sz="1100" dirty="0" smtClean="0">
                          <a:solidFill>
                            <a:srgbClr val="000000"/>
                          </a:solidFill>
                          <a:effectLst/>
                          <a:latin typeface="Arial" pitchFamily="34" charset="0"/>
                          <a:ea typeface="Calibri"/>
                          <a:cs typeface="Arial" pitchFamily="34" charset="0"/>
                        </a:rPr>
                        <a:t>Quarterly reports are monitored for alignment with the departmental strategic objectives.</a:t>
                      </a:r>
                      <a:endParaRPr lang="en-ZA" sz="1100" dirty="0" smtClean="0">
                        <a:effectLst/>
                        <a:latin typeface="Arial" pitchFamily="34" charset="0"/>
                        <a:ea typeface="Calibri"/>
                        <a:cs typeface="Arial" pitchFamily="34" charset="0"/>
                      </a:endParaRPr>
                    </a:p>
                    <a:p>
                      <a:pPr marL="0" lvl="0" indent="0">
                        <a:lnSpc>
                          <a:spcPct val="115000"/>
                        </a:lnSpc>
                        <a:spcAft>
                          <a:spcPts val="0"/>
                        </a:spcAft>
                        <a:buFont typeface="Symbol"/>
                        <a:buNone/>
                      </a:pPr>
                      <a:endParaRPr lang="en-ZA" sz="1100" dirty="0">
                        <a:effectLst/>
                        <a:latin typeface="Arial" pitchFamily="34" charset="0"/>
                        <a:ea typeface="Calibri"/>
                        <a:cs typeface="Arial" pitchFamily="34" charset="0"/>
                      </a:endParaRPr>
                    </a:p>
                    <a:p>
                      <a:pPr marL="135255" indent="-135255">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06705" indent="-171450" algn="l" defTabSz="914400" rtl="0" eaLnBrk="1" latinLnBrk="0" hangingPunct="1">
                        <a:lnSpc>
                          <a:spcPct val="115000"/>
                        </a:lnSpc>
                        <a:spcAft>
                          <a:spcPts val="0"/>
                        </a:spcAft>
                        <a:buFont typeface="Arial" pitchFamily="34" charset="0"/>
                        <a:buChar char="•"/>
                      </a:pPr>
                      <a:r>
                        <a:rPr lang="en-ZA" sz="1100" kern="1200" dirty="0" smtClean="0">
                          <a:solidFill>
                            <a:srgbClr val="000000"/>
                          </a:solidFill>
                          <a:effectLst/>
                          <a:latin typeface="Arial" pitchFamily="34" charset="0"/>
                          <a:ea typeface="Calibri"/>
                          <a:cs typeface="Arial" pitchFamily="34" charset="0"/>
                        </a:rPr>
                        <a:t>Monitor on a quarterly basis for alignment and reporting</a:t>
                      </a:r>
                    </a:p>
                    <a:p>
                      <a:pPr marL="0" indent="0">
                        <a:spcAft>
                          <a:spcPts val="0"/>
                        </a:spcAft>
                        <a:buFont typeface="Arial" pitchFamily="34" charset="0"/>
                        <a:buNone/>
                      </a:pP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marL="135255" indent="0" algn="l" defTabSz="914400" rtl="0" eaLnBrk="1" latinLnBrk="0" hangingPunct="1">
                        <a:lnSpc>
                          <a:spcPct val="115000"/>
                        </a:lnSpc>
                        <a:spcAft>
                          <a:spcPts val="0"/>
                        </a:spcAft>
                      </a:pPr>
                      <a:r>
                        <a:rPr lang="en-ZA" sz="1100" kern="1200" dirty="0" smtClean="0">
                          <a:solidFill>
                            <a:srgbClr val="000000"/>
                          </a:solidFill>
                          <a:effectLst/>
                          <a:latin typeface="Arial" pitchFamily="34" charset="0"/>
                          <a:ea typeface="Calibri"/>
                          <a:cs typeface="Arial" pitchFamily="34" charset="0"/>
                        </a:rPr>
                        <a:t>Branch quarterly performance review meetings are held and reports are quality assured before submission to Strategic Management</a:t>
                      </a:r>
                      <a:endParaRPr lang="en-ZA" sz="1100" kern="1200" dirty="0">
                        <a:solidFill>
                          <a:srgbClr val="000000"/>
                        </a:solidFill>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 </a:t>
                      </a:r>
                      <a:r>
                        <a:rPr lang="en-ZA" sz="1100" dirty="0" smtClean="0">
                          <a:solidFill>
                            <a:srgbClr val="000000"/>
                          </a:solidFill>
                          <a:effectLst/>
                          <a:latin typeface="Arial" pitchFamily="34" charset="0"/>
                          <a:ea typeface="Calibri"/>
                          <a:cs typeface="Arial" pitchFamily="34" charset="0"/>
                        </a:rPr>
                        <a:t>On</a:t>
                      </a:r>
                      <a:r>
                        <a:rPr lang="en-ZA" sz="1100" baseline="0" dirty="0" smtClean="0">
                          <a:solidFill>
                            <a:srgbClr val="000000"/>
                          </a:solidFill>
                          <a:effectLst/>
                          <a:latin typeface="Arial" pitchFamily="34" charset="0"/>
                          <a:ea typeface="Calibri"/>
                          <a:cs typeface="Arial" pitchFamily="34" charset="0"/>
                        </a:rPr>
                        <a:t>-going</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85407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100" dirty="0" smtClean="0">
                          <a:effectLst/>
                          <a:latin typeface="Arial" pitchFamily="34" charset="0"/>
                          <a:ea typeface="Times New Roman"/>
                          <a:cs typeface="Arial" pitchFamily="34" charset="0"/>
                        </a:rPr>
                        <a:t>Issue non-compliance letters to DDG's and Heads of sub-programmes for non-compliance </a:t>
                      </a:r>
                    </a:p>
                    <a:p>
                      <a:pPr marL="135255" indent="-135255">
                        <a:spcAft>
                          <a:spcPts val="0"/>
                        </a:spcAft>
                      </a:pP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marL="135255" marR="0" indent="0" algn="l" defTabSz="914400" rtl="0" eaLnBrk="1" fontAlgn="auto" latinLnBrk="0" hangingPunct="1">
                        <a:lnSpc>
                          <a:spcPct val="115000"/>
                        </a:lnSpc>
                        <a:spcBef>
                          <a:spcPts val="0"/>
                        </a:spcBef>
                        <a:spcAft>
                          <a:spcPts val="0"/>
                        </a:spcAft>
                        <a:buClrTx/>
                        <a:buSzTx/>
                        <a:buFontTx/>
                        <a:buNone/>
                        <a:tabLst/>
                        <a:defRPr/>
                      </a:pPr>
                      <a:r>
                        <a:rPr lang="en-ZA" sz="1100" kern="1200" dirty="0" smtClean="0">
                          <a:solidFill>
                            <a:srgbClr val="000000"/>
                          </a:solidFill>
                          <a:effectLst/>
                          <a:latin typeface="Arial" pitchFamily="34" charset="0"/>
                          <a:ea typeface="Calibri"/>
                          <a:cs typeface="Arial" pitchFamily="34" charset="0"/>
                        </a:rPr>
                        <a:t>Branches are complying with time lines for submission. All reports are submitted with the necessary portfolio of evidence </a:t>
                      </a:r>
                    </a:p>
                    <a:p>
                      <a:pPr marL="135255" indent="0" algn="l" defTabSz="914400" rtl="0" eaLnBrk="1" latinLnBrk="0" hangingPunct="1">
                        <a:lnSpc>
                          <a:spcPct val="115000"/>
                        </a:lnSpc>
                        <a:spcAft>
                          <a:spcPts val="0"/>
                        </a:spcAft>
                      </a:pPr>
                      <a:endParaRPr lang="en-ZA" sz="1100" kern="1200" dirty="0">
                        <a:solidFill>
                          <a:srgbClr val="000000"/>
                        </a:solidFill>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195226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135255" indent="-135255">
                        <a:spcAft>
                          <a:spcPts val="0"/>
                        </a:spcAft>
                      </a:pPr>
                      <a:r>
                        <a:rPr lang="en-ZA" sz="1100" dirty="0" smtClean="0">
                          <a:effectLst/>
                          <a:latin typeface="Arial" pitchFamily="34" charset="0"/>
                          <a:ea typeface="Times New Roman"/>
                          <a:cs typeface="Arial" pitchFamily="34" charset="0"/>
                        </a:rPr>
                        <a:t>•	Monitor on a quarterly basis for alignment and reporting.</a:t>
                      </a:r>
                      <a:endParaRPr lang="en-ZA" sz="1100" dirty="0">
                        <a:effectLst/>
                        <a:latin typeface="Arial" pitchFamily="34" charset="0"/>
                        <a:ea typeface="Times New Roman"/>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35255" indent="0" algn="l" defTabSz="914400" rtl="0" eaLnBrk="1" latinLnBrk="0" hangingPunct="1">
                        <a:lnSpc>
                          <a:spcPct val="115000"/>
                        </a:lnSpc>
                        <a:spcAft>
                          <a:spcPts val="0"/>
                        </a:spcAft>
                      </a:pPr>
                      <a:r>
                        <a:rPr lang="en-ZA" sz="1100" kern="1200" dirty="0" smtClean="0">
                          <a:solidFill>
                            <a:srgbClr val="000000"/>
                          </a:solidFill>
                          <a:effectLst/>
                          <a:latin typeface="Arial" pitchFamily="34" charset="0"/>
                          <a:ea typeface="Calibri"/>
                          <a:cs typeface="Arial" pitchFamily="34" charset="0"/>
                        </a:rPr>
                        <a:t>1st quarter performance report was aligned to APP targets.</a:t>
                      </a:r>
                    </a:p>
                    <a:p>
                      <a:pPr marL="135255" indent="0" algn="l" defTabSz="914400" rtl="0" eaLnBrk="1" latinLnBrk="0" hangingPunct="1">
                        <a:lnSpc>
                          <a:spcPct val="115000"/>
                        </a:lnSpc>
                        <a:spcAft>
                          <a:spcPts val="0"/>
                        </a:spcAft>
                      </a:pPr>
                      <a:endParaRPr lang="en-ZA" sz="1100" kern="1200" dirty="0" smtClean="0">
                        <a:solidFill>
                          <a:srgbClr val="000000"/>
                        </a:solidFill>
                        <a:effectLst/>
                        <a:latin typeface="Arial" pitchFamily="34" charset="0"/>
                        <a:ea typeface="Calibri"/>
                        <a:cs typeface="Arial" pitchFamily="34" charset="0"/>
                      </a:endParaRPr>
                    </a:p>
                    <a:p>
                      <a:pPr marL="135255" indent="0" algn="l" defTabSz="914400" rtl="0" eaLnBrk="1" latinLnBrk="0" hangingPunct="1">
                        <a:lnSpc>
                          <a:spcPct val="115000"/>
                        </a:lnSpc>
                        <a:spcAft>
                          <a:spcPts val="0"/>
                        </a:spcAft>
                      </a:pPr>
                      <a:r>
                        <a:rPr lang="en-ZA" sz="1100" kern="1200" dirty="0" smtClean="0">
                          <a:solidFill>
                            <a:srgbClr val="000000"/>
                          </a:solidFill>
                          <a:effectLst/>
                          <a:latin typeface="Arial" pitchFamily="34" charset="0"/>
                          <a:ea typeface="Calibri"/>
                          <a:cs typeface="Arial" pitchFamily="34" charset="0"/>
                        </a:rPr>
                        <a:t>Analysis report on performance produced and approved by DG. </a:t>
                      </a:r>
                    </a:p>
                    <a:p>
                      <a:pPr marL="135255" indent="0" algn="l" defTabSz="914400" rtl="0" eaLnBrk="1" latinLnBrk="0" hangingPunct="1">
                        <a:lnSpc>
                          <a:spcPct val="115000"/>
                        </a:lnSpc>
                        <a:spcAft>
                          <a:spcPts val="0"/>
                        </a:spcAft>
                      </a:pPr>
                      <a:endParaRPr lang="en-ZA" sz="1100" kern="1200" dirty="0" smtClean="0">
                        <a:solidFill>
                          <a:srgbClr val="000000"/>
                        </a:solidFill>
                        <a:effectLst/>
                        <a:latin typeface="Arial" pitchFamily="34" charset="0"/>
                        <a:ea typeface="Calibri"/>
                        <a:cs typeface="Arial" pitchFamily="34" charset="0"/>
                      </a:endParaRPr>
                    </a:p>
                    <a:p>
                      <a:pPr marL="135255" indent="0" algn="l" defTabSz="914400" rtl="0" eaLnBrk="1" latinLnBrk="0" hangingPunct="1">
                        <a:lnSpc>
                          <a:spcPct val="115000"/>
                        </a:lnSpc>
                        <a:spcAft>
                          <a:spcPts val="0"/>
                        </a:spcAft>
                      </a:pPr>
                      <a:r>
                        <a:rPr lang="en-ZA" sz="1100" kern="1200" dirty="0" smtClean="0">
                          <a:solidFill>
                            <a:srgbClr val="000000"/>
                          </a:solidFill>
                          <a:effectLst/>
                          <a:latin typeface="Arial" pitchFamily="34" charset="0"/>
                          <a:ea typeface="Calibri"/>
                          <a:cs typeface="Arial" pitchFamily="34" charset="0"/>
                        </a:rPr>
                        <a:t>1st draft APP 2018/19 produced and submitted to DPME.</a:t>
                      </a:r>
                    </a:p>
                    <a:p>
                      <a:pPr marL="135255" indent="0" algn="l" defTabSz="914400" rtl="0" eaLnBrk="1" latinLnBrk="0" hangingPunct="1">
                        <a:lnSpc>
                          <a:spcPct val="115000"/>
                        </a:lnSpc>
                        <a:spcAft>
                          <a:spcPts val="0"/>
                        </a:spcAft>
                      </a:pPr>
                      <a:endParaRPr lang="en-ZA" sz="1100" kern="1200" dirty="0">
                        <a:solidFill>
                          <a:srgbClr val="000000"/>
                        </a:solidFill>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 On-going</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2477508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Performance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79018080"/>
              </p:ext>
            </p:extLst>
          </p:nvPr>
        </p:nvGraphicFramePr>
        <p:xfrm>
          <a:off x="344382" y="977241"/>
          <a:ext cx="9320317" cy="5774741"/>
        </p:xfrm>
        <a:graphic>
          <a:graphicData uri="http://schemas.openxmlformats.org/drawingml/2006/table">
            <a:tbl>
              <a:tblPr firstRow="1" firstCol="1" bandRow="1"/>
              <a:tblGrid>
                <a:gridCol w="1027218"/>
                <a:gridCol w="1701800"/>
                <a:gridCol w="1524000"/>
                <a:gridCol w="1701800"/>
                <a:gridCol w="2064383"/>
                <a:gridCol w="1301116"/>
              </a:tblGrid>
              <a:tr h="696534">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Root Causes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Current Controls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9868">
                <a:tc gridSpan="6">
                  <a:txBody>
                    <a:bodyPr/>
                    <a:lstStyle/>
                    <a:p>
                      <a:pPr>
                        <a:lnSpc>
                          <a:spcPct val="115000"/>
                        </a:lnSpc>
                        <a:spcAft>
                          <a:spcPts val="0"/>
                        </a:spcAft>
                      </a:pPr>
                      <a:r>
                        <a:rPr lang="en-ZA" sz="1100" b="1" dirty="0">
                          <a:solidFill>
                            <a:srgbClr val="000000"/>
                          </a:solidFill>
                          <a:effectLst/>
                          <a:latin typeface="Arial" pitchFamily="34" charset="0"/>
                          <a:ea typeface="Calibri"/>
                          <a:cs typeface="Arial" pitchFamily="34" charset="0"/>
                        </a:rPr>
                        <a:t>Sub-Programme 1: Departmental  Management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25939">
                <a:tc rowSpan="2">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Poor management </a:t>
                      </a:r>
                      <a:r>
                        <a:rPr lang="en-ZA" sz="1100" dirty="0" smtClean="0">
                          <a:solidFill>
                            <a:srgbClr val="000000"/>
                          </a:solidFill>
                          <a:effectLst/>
                          <a:latin typeface="Arial" pitchFamily="34" charset="0"/>
                          <a:ea typeface="Calibri"/>
                          <a:cs typeface="Arial" pitchFamily="34" charset="0"/>
                        </a:rPr>
                        <a:t>performance (MPAT) </a:t>
                      </a:r>
                      <a:endParaRPr lang="en-ZA" sz="1100" dirty="0">
                        <a:effectLst/>
                        <a:latin typeface="Arial" pitchFamily="34" charset="0"/>
                        <a:ea typeface="Calibri"/>
                        <a:cs typeface="Arial" pitchFamily="34" charset="0"/>
                      </a:endParaRPr>
                    </a:p>
                    <a:p>
                      <a:pPr>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Non-compliance with the prescripts that MPAT measures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Poor planning and management of MPAT processes by KRA owners.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Lack of quality assurance on evidence submitted by relevant managers.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Lack of on-going monitoring on the improvement plan by relevant </a:t>
                      </a:r>
                      <a:r>
                        <a:rPr lang="en-ZA" sz="1100" dirty="0" smtClean="0">
                          <a:solidFill>
                            <a:srgbClr val="000000"/>
                          </a:solidFill>
                          <a:effectLst/>
                          <a:latin typeface="Arial" pitchFamily="34" charset="0"/>
                          <a:ea typeface="Calibri"/>
                          <a:cs typeface="Arial" pitchFamily="34" charset="0"/>
                        </a:rPr>
                        <a:t>managers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MPAT Key Performance Areas Coordinators are formally appointed</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MPAT improvement plan developed and monitored on a quarterly basis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MPAT share folder created to file evidence</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MPAT progress meetings are held on a quarterly </a:t>
                      </a:r>
                      <a:r>
                        <a:rPr lang="en-ZA" sz="1100" dirty="0" smtClean="0">
                          <a:solidFill>
                            <a:srgbClr val="000000"/>
                          </a:solidFill>
                          <a:effectLst/>
                          <a:latin typeface="Arial" pitchFamily="34" charset="0"/>
                          <a:ea typeface="Calibri"/>
                          <a:cs typeface="Arial" pitchFamily="34" charset="0"/>
                        </a:rPr>
                        <a:t>basis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lnSpc>
                          <a:spcPct val="115000"/>
                        </a:lnSpc>
                        <a:spcAft>
                          <a:spcPts val="0"/>
                        </a:spcAft>
                        <a:buFont typeface="Arial" pitchFamily="34" charset="0"/>
                        <a:buChar char="•"/>
                      </a:pPr>
                      <a:r>
                        <a:rPr lang="en-ZA" sz="1100" dirty="0" smtClean="0">
                          <a:solidFill>
                            <a:srgbClr val="000000"/>
                          </a:solidFill>
                          <a:effectLst/>
                          <a:latin typeface="Arial" pitchFamily="34" charset="0"/>
                          <a:ea typeface="Calibri"/>
                          <a:cs typeface="Arial" pitchFamily="34" charset="0"/>
                        </a:rPr>
                        <a:t>MPAT </a:t>
                      </a:r>
                      <a:r>
                        <a:rPr lang="en-ZA" sz="1100" dirty="0">
                          <a:solidFill>
                            <a:srgbClr val="000000"/>
                          </a:solidFill>
                          <a:effectLst/>
                          <a:latin typeface="Arial" pitchFamily="34" charset="0"/>
                          <a:ea typeface="Calibri"/>
                          <a:cs typeface="Arial" pitchFamily="34" charset="0"/>
                        </a:rPr>
                        <a:t>to be a standing Agenda Item on all </a:t>
                      </a:r>
                      <a:r>
                        <a:rPr lang="en-ZA" sz="1100" dirty="0" smtClean="0">
                          <a:solidFill>
                            <a:srgbClr val="000000"/>
                          </a:solidFill>
                          <a:effectLst/>
                          <a:latin typeface="Arial" pitchFamily="34" charset="0"/>
                          <a:ea typeface="Calibri"/>
                          <a:cs typeface="Arial" pitchFamily="34" charset="0"/>
                        </a:rPr>
                        <a:t>MANCO/EXCO meetings</a:t>
                      </a:r>
                      <a:endParaRPr lang="en-ZA" sz="1100" dirty="0">
                        <a:effectLst/>
                        <a:latin typeface="Arial" pitchFamily="34" charset="0"/>
                        <a:ea typeface="Calibri"/>
                        <a:cs typeface="Arial" pitchFamily="34" charset="0"/>
                      </a:endParaRPr>
                    </a:p>
                    <a:p>
                      <a:pPr marL="0" indent="0">
                        <a:lnSpc>
                          <a:spcPct val="115000"/>
                        </a:lnSpc>
                        <a:spcAft>
                          <a:spcPts val="0"/>
                        </a:spcAft>
                        <a:buFont typeface="Arial" pitchFamily="34" charset="0"/>
                        <a:buNone/>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p>
                      <a:pPr marL="110490" indent="-100965">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l" defTabSz="914400" rtl="0" eaLnBrk="1" latinLnBrk="0" hangingPunct="1">
                        <a:lnSpc>
                          <a:spcPct val="115000"/>
                        </a:lnSpc>
                        <a:spcAft>
                          <a:spcPts val="0"/>
                        </a:spcAft>
                      </a:pPr>
                      <a:r>
                        <a:rPr lang="en-ZA" sz="1100" kern="1200" dirty="0" smtClean="0">
                          <a:solidFill>
                            <a:schemeClr val="tx1"/>
                          </a:solidFill>
                          <a:effectLst/>
                          <a:latin typeface="Arial" pitchFamily="34" charset="0"/>
                          <a:ea typeface="Calibri"/>
                          <a:cs typeface="Arial" pitchFamily="34" charset="0"/>
                        </a:rPr>
                        <a:t>MPAT meeting conveyed to discuss underperforming areas from Human Resource Management and Financial Management. The meeting was chaired by the Director-General with the purpose to propose possible solutions due</a:t>
                      </a:r>
                      <a:r>
                        <a:rPr lang="en-ZA" sz="1100" kern="1200" baseline="0" dirty="0" smtClean="0">
                          <a:solidFill>
                            <a:schemeClr val="tx1"/>
                          </a:solidFill>
                          <a:effectLst/>
                          <a:latin typeface="Arial" pitchFamily="34" charset="0"/>
                          <a:ea typeface="Calibri"/>
                          <a:cs typeface="Arial" pitchFamily="34" charset="0"/>
                        </a:rPr>
                        <a:t> to the absence  of MANCO seating.</a:t>
                      </a:r>
                      <a:endParaRPr lang="en-ZA" sz="1100"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In</a:t>
                      </a:r>
                      <a:r>
                        <a:rPr lang="en-ZA" sz="1100" baseline="0" dirty="0" smtClean="0">
                          <a:effectLst/>
                          <a:latin typeface="Arial" pitchFamily="34" charset="0"/>
                          <a:ea typeface="Calibri"/>
                          <a:cs typeface="Arial" pitchFamily="34" charset="0"/>
                        </a:rPr>
                        <a:t> progress</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957561">
                <a:tc vMerge="1">
                  <a:txBody>
                    <a:bodyPr/>
                    <a:lstStyle/>
                    <a:p>
                      <a:pPr>
                        <a:spcAft>
                          <a:spcPts val="0"/>
                        </a:spcAft>
                      </a:pP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ZA"/>
                    </a:p>
                  </a:txBody>
                  <a:tcPr/>
                </a:tc>
                <a:tc vMerge="1">
                  <a:txBody>
                    <a:bodyPr/>
                    <a:lstStyle/>
                    <a:p>
                      <a:endParaRPr lang="en-ZA"/>
                    </a:p>
                  </a:txBody>
                  <a:tcPr/>
                </a:tc>
                <a:tc>
                  <a:txBody>
                    <a:bodyPr/>
                    <a:lstStyle/>
                    <a:p>
                      <a:pPr marL="171450" indent="-171450">
                        <a:lnSpc>
                          <a:spcPct val="115000"/>
                        </a:lnSpc>
                        <a:spcAft>
                          <a:spcPts val="0"/>
                        </a:spcAft>
                        <a:buFont typeface="Arial" pitchFamily="34" charset="0"/>
                        <a:buChar char="•"/>
                      </a:pPr>
                      <a:r>
                        <a:rPr lang="en-ZA" sz="1100" dirty="0" smtClean="0">
                          <a:solidFill>
                            <a:srgbClr val="000000"/>
                          </a:solidFill>
                          <a:effectLst/>
                          <a:latin typeface="Arial" pitchFamily="34" charset="0"/>
                          <a:ea typeface="Calibri"/>
                          <a:cs typeface="Arial" pitchFamily="34" charset="0"/>
                        </a:rPr>
                        <a:t>Develop </a:t>
                      </a:r>
                      <a:r>
                        <a:rPr lang="en-ZA" sz="1100" dirty="0">
                          <a:solidFill>
                            <a:srgbClr val="000000"/>
                          </a:solidFill>
                          <a:effectLst/>
                          <a:latin typeface="Arial" pitchFamily="34" charset="0"/>
                          <a:ea typeface="Calibri"/>
                          <a:cs typeface="Arial" pitchFamily="34" charset="0"/>
                        </a:rPr>
                        <a:t>an improvement plan for all underperforming areas  with the respective KRA owner and continuously monitor progress</a:t>
                      </a:r>
                      <a:endParaRPr lang="en-ZA" sz="1100" dirty="0">
                        <a:effectLst/>
                        <a:latin typeface="Arial" pitchFamily="34" charset="0"/>
                        <a:ea typeface="Calibri"/>
                        <a:cs typeface="Arial" pitchFamily="34" charset="0"/>
                      </a:endParaRPr>
                    </a:p>
                    <a:p>
                      <a:pPr marL="110490" indent="-100965">
                        <a:spcAft>
                          <a:spcPts val="0"/>
                        </a:spcAft>
                      </a:pPr>
                      <a:r>
                        <a:rPr lang="en-US" sz="1100" dirty="0">
                          <a:solidFill>
                            <a:srgbClr val="000000"/>
                          </a:solidFill>
                          <a:effectLst/>
                          <a:latin typeface="Arial" pitchFamily="34" charset="0"/>
                          <a:ea typeface="Times New Roman"/>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l" defTabSz="914400" rtl="0" eaLnBrk="1" latinLnBrk="0" hangingPunct="1">
                        <a:lnSpc>
                          <a:spcPct val="115000"/>
                        </a:lnSpc>
                        <a:spcAft>
                          <a:spcPts val="0"/>
                        </a:spcAft>
                      </a:pPr>
                      <a:r>
                        <a:rPr lang="en-ZA" sz="1100" kern="1200" dirty="0" smtClean="0">
                          <a:solidFill>
                            <a:schemeClr val="tx1"/>
                          </a:solidFill>
                          <a:effectLst/>
                          <a:latin typeface="Arial" pitchFamily="34" charset="0"/>
                          <a:ea typeface="Calibri"/>
                          <a:cs typeface="Arial" pitchFamily="34" charset="0"/>
                        </a:rPr>
                        <a:t>1st quarter MPAT performance progress report  based on the improvement plan developed with an analysis of each KPA progress and challenges</a:t>
                      </a:r>
                      <a:endParaRPr lang="en-ZA" sz="1100"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468626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Performance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66146231"/>
              </p:ext>
            </p:extLst>
          </p:nvPr>
        </p:nvGraphicFramePr>
        <p:xfrm>
          <a:off x="344382" y="1026367"/>
          <a:ext cx="8948907" cy="4077886"/>
        </p:xfrm>
        <a:graphic>
          <a:graphicData uri="http://schemas.openxmlformats.org/drawingml/2006/table">
            <a:tbl>
              <a:tblPr firstRow="1" firstCol="1" bandRow="1"/>
              <a:tblGrid>
                <a:gridCol w="1211681"/>
                <a:gridCol w="1675235"/>
                <a:gridCol w="1493102"/>
                <a:gridCol w="1739900"/>
                <a:gridCol w="1579722"/>
                <a:gridCol w="1249267"/>
              </a:tblGrid>
              <a:tr h="676787">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Mitigation Action(s)</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Corrective Action/Comment</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2957">
                <a:tc gridSpan="6">
                  <a:txBody>
                    <a:bodyPr/>
                    <a:lstStyle/>
                    <a:p>
                      <a:pPr>
                        <a:lnSpc>
                          <a:spcPct val="115000"/>
                        </a:lnSpc>
                        <a:spcAft>
                          <a:spcPts val="0"/>
                        </a:spcAft>
                      </a:pPr>
                      <a:r>
                        <a:rPr lang="en-ZA" sz="1100" b="1">
                          <a:solidFill>
                            <a:srgbClr val="000000"/>
                          </a:solidFill>
                          <a:effectLst/>
                          <a:latin typeface="Arial" pitchFamily="34" charset="0"/>
                          <a:ea typeface="Calibri"/>
                          <a:cs typeface="Arial" pitchFamily="34" charset="0"/>
                        </a:rPr>
                        <a:t>Sub-Programme 1: Departmental  Management</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303067">
                <a:tc rowSpan="2">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Ineffective risk management culture</a:t>
                      </a:r>
                      <a:endParaRPr lang="en-ZA" sz="1100" dirty="0">
                        <a:effectLst/>
                        <a:latin typeface="Arial" pitchFamily="34" charset="0"/>
                        <a:ea typeface="Calibri"/>
                        <a:cs typeface="Arial" pitchFamily="34" charset="0"/>
                      </a:endParaRPr>
                    </a:p>
                    <a:p>
                      <a:pPr>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Lack of risk management understanding by braches and business units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Risk management  not  integrated into strategic management processes</a:t>
                      </a:r>
                      <a:endParaRPr lang="en-ZA" sz="1100" dirty="0">
                        <a:effectLst/>
                        <a:latin typeface="Arial" pitchFamily="34" charset="0"/>
                        <a:ea typeface="Calibri"/>
                        <a:cs typeface="Arial" pitchFamily="34" charset="0"/>
                      </a:endParaRPr>
                    </a:p>
                    <a:p>
                      <a:pPr marL="0" lvl="0" indent="0">
                        <a:lnSpc>
                          <a:spcPct val="115000"/>
                        </a:lnSpc>
                        <a:spcAft>
                          <a:spcPts val="1400"/>
                        </a:spcAft>
                        <a:buFont typeface="Symbol"/>
                        <a:buNone/>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Risk Management Framework in place</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Operational Risk workshops conducted</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Quarterly Risk mitigation progress reports are presented to various Fora</a:t>
                      </a:r>
                      <a:r>
                        <a:rPr lang="en-ZA" sz="1100" dirty="0" smtClean="0">
                          <a:solidFill>
                            <a:srgbClr val="000000"/>
                          </a:solidFill>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lvl="0" indent="0">
                        <a:lnSpc>
                          <a:spcPct val="115000"/>
                        </a:lnSpc>
                        <a:spcAft>
                          <a:spcPts val="1400"/>
                        </a:spcAft>
                        <a:buFont typeface="Symbol"/>
                        <a:buNone/>
                      </a:pPr>
                      <a:r>
                        <a:rPr lang="en-ZA" sz="1100" dirty="0">
                          <a:solidFill>
                            <a:srgbClr val="000000"/>
                          </a:solidFill>
                          <a:effectLst/>
                          <a:latin typeface="Arial" pitchFamily="34" charset="0"/>
                          <a:ea typeface="Calibri"/>
                          <a:cs typeface="Arial" pitchFamily="34" charset="0"/>
                        </a:rPr>
                        <a:t>Provide an on-going risk management support to all business units and Risk Champions;</a:t>
                      </a:r>
                      <a:endParaRPr lang="en-ZA" sz="1100" dirty="0">
                        <a:effectLst/>
                        <a:latin typeface="Arial" pitchFamily="34" charset="0"/>
                        <a:ea typeface="Calibri"/>
                        <a:cs typeface="Arial" pitchFamily="34" charset="0"/>
                      </a:endParaRPr>
                    </a:p>
                    <a:p>
                      <a:pPr marL="135255">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lvl="0" indent="-171450">
                        <a:lnSpc>
                          <a:spcPct val="115000"/>
                        </a:lnSpc>
                        <a:spcAft>
                          <a:spcPts val="1400"/>
                        </a:spcAft>
                        <a:buFont typeface="Arial" pitchFamily="34" charset="0"/>
                        <a:buChar char="•"/>
                      </a:pPr>
                      <a:r>
                        <a:rPr lang="en-ZA" sz="1100" dirty="0" smtClean="0">
                          <a:effectLst/>
                          <a:latin typeface="Arial" pitchFamily="34" charset="0"/>
                          <a:ea typeface="Calibri"/>
                          <a:cs typeface="Arial" pitchFamily="34" charset="0"/>
                        </a:rPr>
                        <a:t>Support given to Units and also during branch meetings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827653">
                <a:tc vMerge="1">
                  <a:txBody>
                    <a:bodyPr/>
                    <a:lstStyle/>
                    <a:p>
                      <a:pPr>
                        <a:spcAft>
                          <a:spcPts val="0"/>
                        </a:spcAft>
                      </a:pP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0"/>
                        </a:spcAft>
                        <a:buFont typeface="Symbol"/>
                        <a:buChar char=""/>
                      </a:pPr>
                      <a:r>
                        <a:rPr lang="en-ZA" sz="1100" dirty="0">
                          <a:solidFill>
                            <a:srgbClr val="000000"/>
                          </a:solidFill>
                          <a:effectLst/>
                          <a:latin typeface="Arial" pitchFamily="34" charset="0"/>
                          <a:ea typeface="Calibri"/>
                          <a:cs typeface="Arial" pitchFamily="34" charset="0"/>
                        </a:rPr>
                        <a:t>Identify gaps/bottlenecks and report them to Risk Mitigation </a:t>
                      </a:r>
                      <a:r>
                        <a:rPr lang="en-ZA" sz="1100" dirty="0" smtClean="0">
                          <a:solidFill>
                            <a:srgbClr val="000000"/>
                          </a:solidFill>
                          <a:effectLst/>
                          <a:latin typeface="Arial" pitchFamily="34" charset="0"/>
                          <a:ea typeface="Calibri"/>
                          <a:cs typeface="Arial" pitchFamily="34" charset="0"/>
                        </a:rPr>
                        <a:t>Committee (RMC) </a:t>
                      </a:r>
                      <a:r>
                        <a:rPr lang="en-ZA" sz="1100" dirty="0">
                          <a:solidFill>
                            <a:srgbClr val="000000"/>
                          </a:solidFill>
                          <a:effectLst/>
                          <a:latin typeface="Arial" pitchFamily="34" charset="0"/>
                          <a:ea typeface="Calibri"/>
                          <a:cs typeface="Arial" pitchFamily="34" charset="0"/>
                        </a:rPr>
                        <a:t>and </a:t>
                      </a:r>
                      <a:r>
                        <a:rPr lang="en-ZA" sz="1100" dirty="0" smtClean="0">
                          <a:solidFill>
                            <a:srgbClr val="000000"/>
                          </a:solidFill>
                          <a:effectLst/>
                          <a:latin typeface="Arial" pitchFamily="34" charset="0"/>
                          <a:ea typeface="Calibri"/>
                          <a:cs typeface="Arial" pitchFamily="34" charset="0"/>
                        </a:rPr>
                        <a:t>Audit Risk Committee</a:t>
                      </a:r>
                      <a:r>
                        <a:rPr lang="en-ZA" sz="1100" baseline="0" dirty="0" smtClean="0">
                          <a:solidFill>
                            <a:srgbClr val="000000"/>
                          </a:solidFill>
                          <a:effectLst/>
                          <a:latin typeface="Arial" pitchFamily="34" charset="0"/>
                          <a:ea typeface="Calibri"/>
                          <a:cs typeface="Arial" pitchFamily="34" charset="0"/>
                        </a:rPr>
                        <a:t> (ARC)</a:t>
                      </a:r>
                      <a:r>
                        <a:rPr lang="en-ZA" sz="1100" dirty="0" smtClean="0">
                          <a:solidFill>
                            <a:srgbClr val="000000"/>
                          </a:solidFill>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p>
                      <a:pPr marL="0" lvl="0" indent="0">
                        <a:lnSpc>
                          <a:spcPct val="115000"/>
                        </a:lnSpc>
                        <a:spcAft>
                          <a:spcPts val="1400"/>
                        </a:spcAft>
                        <a:buFont typeface="Symbol"/>
                        <a:buNone/>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lnSpc>
                          <a:spcPct val="115000"/>
                        </a:lnSpc>
                        <a:spcAft>
                          <a:spcPts val="0"/>
                        </a:spcAft>
                        <a:buFont typeface="Arial" pitchFamily="34" charset="0"/>
                        <a:buChar char="•"/>
                      </a:pPr>
                      <a:r>
                        <a:rPr lang="en-ZA" sz="1100" dirty="0" smtClean="0">
                          <a:effectLst/>
                          <a:latin typeface="Arial" pitchFamily="34" charset="0"/>
                          <a:ea typeface="Calibri"/>
                          <a:cs typeface="Arial" pitchFamily="34" charset="0"/>
                        </a:rPr>
                        <a:t>1st Quarter  risk progress report presented to Risk Mitigation Committee for review  and recommendations made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r>
                        <a:rPr lang="en-ZA" sz="1100" dirty="0">
                          <a:effectLst/>
                          <a:latin typeface="Arial" pitchFamily="34" charset="0"/>
                          <a:ea typeface="Calibri"/>
                          <a:cs typeface="Arial" pitchFamily="34" charset="0"/>
                        </a:rPr>
                        <a:t> </a:t>
                      </a:r>
                    </a:p>
                    <a:p>
                      <a:pPr>
                        <a:lnSpc>
                          <a:spcPct val="115000"/>
                        </a:lnSpc>
                        <a:spcAft>
                          <a:spcPts val="0"/>
                        </a:spcAft>
                      </a:pPr>
                      <a:r>
                        <a:rPr lang="en-ZA" sz="11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1797746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Performance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8</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591413"/>
              </p:ext>
            </p:extLst>
          </p:nvPr>
        </p:nvGraphicFramePr>
        <p:xfrm>
          <a:off x="115782" y="994359"/>
          <a:ext cx="9098197" cy="5364531"/>
        </p:xfrm>
        <a:graphic>
          <a:graphicData uri="http://schemas.openxmlformats.org/drawingml/2006/table">
            <a:tbl>
              <a:tblPr firstRow="1" firstCol="1" bandRow="1"/>
              <a:tblGrid>
                <a:gridCol w="1231895"/>
                <a:gridCol w="1703182"/>
                <a:gridCol w="2003423"/>
                <a:gridCol w="1617660"/>
                <a:gridCol w="1395311"/>
                <a:gridCol w="1146726"/>
              </a:tblGrid>
              <a:tr h="693073">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Progress on mitigation</a:t>
                      </a:r>
                      <a:endParaRPr lang="en-ZA" sz="1100">
                        <a:effectLst/>
                        <a:latin typeface="Arial" pitchFamily="34" charset="0"/>
                        <a:ea typeface="Calibri"/>
                        <a:cs typeface="Arial" pitchFamily="34" charset="0"/>
                      </a:endParaRPr>
                    </a:p>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 </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9024">
                <a:tc gridSpan="6">
                  <a:txBody>
                    <a:bodyPr/>
                    <a:lstStyle/>
                    <a:p>
                      <a:pPr>
                        <a:lnSpc>
                          <a:spcPct val="115000"/>
                        </a:lnSpc>
                        <a:spcAft>
                          <a:spcPts val="0"/>
                        </a:spcAft>
                      </a:pPr>
                      <a:r>
                        <a:rPr lang="en-ZA" sz="1100" b="1">
                          <a:solidFill>
                            <a:srgbClr val="000000"/>
                          </a:solidFill>
                          <a:effectLst/>
                          <a:latin typeface="Arial" pitchFamily="34" charset="0"/>
                          <a:ea typeface="Calibri"/>
                          <a:cs typeface="Arial" pitchFamily="34" charset="0"/>
                        </a:rPr>
                        <a:t>Sub-Programme 1: Departmental  Management</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25575">
                <a:tc rowSpan="3">
                  <a:txBody>
                    <a:bodyPr/>
                    <a:lstStyle/>
                    <a:p>
                      <a:pPr>
                        <a:lnSpc>
                          <a:spcPct val="115000"/>
                        </a:lnSpc>
                        <a:spcAft>
                          <a:spcPts val="0"/>
                        </a:spcAft>
                      </a:pPr>
                      <a:r>
                        <a:rPr lang="en-ZA" sz="1100" dirty="0">
                          <a:solidFill>
                            <a:srgbClr val="000000"/>
                          </a:solidFill>
                          <a:effectLst/>
                          <a:latin typeface="Arial" pitchFamily="34" charset="0"/>
                          <a:ea typeface="Calibri"/>
                          <a:cs typeface="Arial" pitchFamily="34" charset="0"/>
                        </a:rPr>
                        <a:t>Inability to complete all planned audit projects within predetermined timeframes </a:t>
                      </a:r>
                      <a:endParaRPr lang="en-ZA" sz="1100" dirty="0">
                        <a:effectLst/>
                        <a:latin typeface="Arial" pitchFamily="34" charset="0"/>
                        <a:ea typeface="Calibri"/>
                        <a:cs typeface="Arial" pitchFamily="34" charset="0"/>
                      </a:endParaRPr>
                    </a:p>
                    <a:p>
                      <a:pPr>
                        <a:spcAft>
                          <a:spcPts val="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Insufficient human resources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Insufficient skills to perform audit work in specific areas such as IT and FS.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Change in priorities due to Ad hoc internal audit </a:t>
                      </a:r>
                      <a:r>
                        <a:rPr lang="en-ZA" sz="1100" dirty="0" smtClean="0">
                          <a:solidFill>
                            <a:srgbClr val="000000"/>
                          </a:solidFill>
                          <a:effectLst/>
                          <a:latin typeface="Arial" pitchFamily="34" charset="0"/>
                          <a:ea typeface="Calibri"/>
                          <a:cs typeface="Arial" pitchFamily="34" charset="0"/>
                        </a:rPr>
                        <a:t>assignment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3">
                  <a:txBody>
                    <a:bodyPr/>
                    <a:lstStyle/>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Human  Resource plan is in place to guide the resource requirements for internal audit </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100" dirty="0">
                          <a:solidFill>
                            <a:srgbClr val="000000"/>
                          </a:solidFill>
                          <a:effectLst/>
                          <a:latin typeface="Arial" pitchFamily="34" charset="0"/>
                          <a:ea typeface="Calibri"/>
                          <a:cs typeface="Arial" pitchFamily="34" charset="0"/>
                        </a:rPr>
                        <a:t>The Department entered into agreement with National Treasury to provide internal audit support to the internal audit activity of the </a:t>
                      </a:r>
                      <a:r>
                        <a:rPr lang="en-ZA" sz="1100" dirty="0" smtClean="0">
                          <a:solidFill>
                            <a:srgbClr val="000000"/>
                          </a:solidFill>
                          <a:effectLst/>
                          <a:latin typeface="Arial" pitchFamily="34" charset="0"/>
                          <a:ea typeface="Calibri"/>
                          <a:cs typeface="Arial" pitchFamily="34" charset="0"/>
                        </a:rPr>
                        <a:t>department</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100" dirty="0">
                          <a:solidFill>
                            <a:srgbClr val="000000"/>
                          </a:solidFill>
                          <a:effectLst/>
                          <a:latin typeface="Arial" pitchFamily="34" charset="0"/>
                          <a:ea typeface="Calibri"/>
                          <a:cs typeface="Arial" pitchFamily="34" charset="0"/>
                        </a:rPr>
                        <a:t>Continue with the collaboration with National </a:t>
                      </a:r>
                      <a:r>
                        <a:rPr lang="en-ZA" sz="1100" dirty="0" smtClean="0">
                          <a:solidFill>
                            <a:srgbClr val="000000"/>
                          </a:solidFill>
                          <a:effectLst/>
                          <a:latin typeface="Arial" pitchFamily="34" charset="0"/>
                          <a:ea typeface="Calibri"/>
                          <a:cs typeface="Arial" pitchFamily="34" charset="0"/>
                        </a:rPr>
                        <a:t>Treasury</a:t>
                      </a:r>
                      <a:endParaRPr lang="en-ZA" sz="1100" dirty="0">
                        <a:effectLst/>
                        <a:latin typeface="Arial" pitchFamily="34" charset="0"/>
                        <a:ea typeface="Calibri"/>
                        <a:cs typeface="Arial" pitchFamily="34" charset="0"/>
                      </a:endParaRPr>
                    </a:p>
                    <a:p>
                      <a:pPr>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p>
                      <a:pPr>
                        <a:lnSpc>
                          <a:spcPct val="115000"/>
                        </a:lnSpc>
                        <a:spcAft>
                          <a:spcPts val="1400"/>
                        </a:spcAft>
                      </a:pPr>
                      <a:r>
                        <a:rPr lang="en-ZA"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l" defTabSz="914400" rtl="0" eaLnBrk="1" latinLnBrk="0" hangingPunct="1">
                        <a:lnSpc>
                          <a:spcPct val="115000"/>
                        </a:lnSpc>
                        <a:spcAft>
                          <a:spcPts val="1400"/>
                        </a:spcAft>
                      </a:pPr>
                      <a:r>
                        <a:rPr lang="en-ZA" sz="1100" kern="1200" dirty="0" smtClean="0">
                          <a:solidFill>
                            <a:srgbClr val="000000"/>
                          </a:solidFill>
                          <a:effectLst/>
                          <a:latin typeface="Arial" pitchFamily="34" charset="0"/>
                          <a:ea typeface="Calibri"/>
                          <a:cs typeface="Arial" pitchFamily="34" charset="0"/>
                        </a:rPr>
                        <a:t>Internal Audit support is provided by the National Treasury on a regular basis to the Directorate: Internal Audit of DoW.</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r>
                        <a:rPr lang="en-ZA" sz="1100" baseline="0" dirty="0" smtClean="0">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111313">
                <a:tc vMerge="1">
                  <a:txBody>
                    <a:bodyPr/>
                    <a:lstStyle/>
                    <a:p>
                      <a:pPr>
                        <a:spcAft>
                          <a:spcPts val="0"/>
                        </a:spcAft>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100" dirty="0">
                          <a:solidFill>
                            <a:srgbClr val="000000"/>
                          </a:solidFill>
                          <a:effectLst/>
                          <a:latin typeface="Arial" pitchFamily="34" charset="0"/>
                          <a:ea typeface="Calibri"/>
                          <a:cs typeface="Arial" pitchFamily="34" charset="0"/>
                        </a:rPr>
                        <a:t>Develop Project support plan with National Treasury</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l" defTabSz="914400" rtl="0" eaLnBrk="1" latinLnBrk="0" hangingPunct="1">
                        <a:lnSpc>
                          <a:spcPct val="115000"/>
                        </a:lnSpc>
                        <a:spcAft>
                          <a:spcPts val="1400"/>
                        </a:spcAft>
                      </a:pPr>
                      <a:r>
                        <a:rPr lang="en-ZA" sz="1100" kern="1200" baseline="0" dirty="0" smtClean="0">
                          <a:solidFill>
                            <a:srgbClr val="000000"/>
                          </a:solidFill>
                          <a:effectLst/>
                          <a:latin typeface="Arial" pitchFamily="34" charset="0"/>
                          <a:ea typeface="Calibri"/>
                          <a:cs typeface="Arial" pitchFamily="34" charset="0"/>
                        </a:rPr>
                        <a:t>The Annual Internal Audit Coverage Plan of the DoW serves as the project support plan for the internal audit by the National Treasury.</a:t>
                      </a:r>
                      <a:endParaRPr lang="en-ZA" sz="1100" kern="1200" baseline="0" dirty="0">
                        <a:solidFill>
                          <a:srgbClr val="00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a:t>
                      </a:r>
                      <a:r>
                        <a:rPr lang="en-ZA" sz="1100" baseline="0" dirty="0" smtClean="0">
                          <a:effectLst/>
                          <a:latin typeface="Arial" pitchFamily="34" charset="0"/>
                          <a:ea typeface="Calibri"/>
                          <a:cs typeface="Arial" pitchFamily="34" charset="0"/>
                        </a:rPr>
                        <a:t>- 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111313">
                <a:tc vMerge="1">
                  <a:txBody>
                    <a:bodyPr/>
                    <a:lstStyle/>
                    <a:p>
                      <a:pPr>
                        <a:spcAft>
                          <a:spcPts val="0"/>
                        </a:spcAft>
                      </a:pP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pPr marL="342900" lvl="0" indent="-342900">
                        <a:lnSpc>
                          <a:spcPct val="115000"/>
                        </a:lnSpc>
                        <a:spcAft>
                          <a:spcPts val="1400"/>
                        </a:spcAft>
                        <a:buFont typeface="Symbol"/>
                        <a:buChar char=""/>
                      </a:pP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100" dirty="0" smtClean="0">
                          <a:effectLst/>
                          <a:latin typeface="Arial" pitchFamily="34" charset="0"/>
                          <a:ea typeface="Calibri"/>
                          <a:cs typeface="Arial" pitchFamily="34" charset="0"/>
                        </a:rPr>
                        <a:t>Submit the Internal Audit Plan for ratification as and when the need arises for by Audit and Risk Committee.</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algn="l" defTabSz="914400" rtl="0" eaLnBrk="1" latinLnBrk="0" hangingPunct="1">
                        <a:lnSpc>
                          <a:spcPct val="115000"/>
                        </a:lnSpc>
                        <a:spcAft>
                          <a:spcPts val="1400"/>
                        </a:spcAft>
                      </a:pPr>
                      <a:r>
                        <a:rPr lang="en-ZA" sz="1100" kern="1200" baseline="0" dirty="0" smtClean="0">
                          <a:solidFill>
                            <a:srgbClr val="000000"/>
                          </a:solidFill>
                          <a:effectLst/>
                          <a:latin typeface="Arial" pitchFamily="34" charset="0"/>
                          <a:ea typeface="Calibri"/>
                          <a:cs typeface="Arial" pitchFamily="34" charset="0"/>
                        </a:rPr>
                        <a:t>For the period under review there was no need for the adjustment and rectification of the internal audit coverage plan</a:t>
                      </a:r>
                      <a:endParaRPr lang="en-ZA" sz="1100" kern="1200" baseline="0" dirty="0">
                        <a:solidFill>
                          <a:srgbClr val="00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On-going</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98609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716" y="162952"/>
            <a:ext cx="8450650" cy="628618"/>
          </a:xfrm>
          <a:noFill/>
        </p:spPr>
        <p:txBody>
          <a:bodyPr>
            <a:normAutofit fontScale="90000"/>
          </a:bodyPr>
          <a:lstStyle/>
          <a:p>
            <a:pPr marL="273050" marR="0" lvl="1" indent="-273050" defTabSz="914400" rtl="0" eaLnBrk="1" fontAlgn="auto" latinLnBrk="0" hangingPunct="1">
              <a:lnSpc>
                <a:spcPct val="120000"/>
              </a:lnSpc>
              <a:spcBef>
                <a:spcPts val="575"/>
              </a:spcBef>
              <a:spcAft>
                <a:spcPts val="0"/>
              </a:spcAft>
              <a:tabLst/>
              <a:defRPr/>
            </a:pPr>
            <a:r>
              <a:rPr lang="en-US" sz="3100" kern="1200" dirty="0" smtClean="0">
                <a:solidFill>
                  <a:prstClr val="black"/>
                </a:solidFill>
                <a:latin typeface="Arial Narrow"/>
                <a:ea typeface="Times New Roman"/>
                <a:cs typeface="Times New Roman"/>
              </a:rPr>
              <a:t>Departmental Performance </a:t>
            </a:r>
            <a:endParaRPr lang="en-US" sz="3100" kern="1200" dirty="0">
              <a:solidFill>
                <a:prstClr val="black"/>
              </a:solidFill>
              <a:latin typeface="Arial Narrow"/>
              <a:ea typeface="Times New Roman"/>
              <a:cs typeface="Times New Roman"/>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9</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951899063"/>
              </p:ext>
            </p:extLst>
          </p:nvPr>
        </p:nvGraphicFramePr>
        <p:xfrm>
          <a:off x="152400" y="1007707"/>
          <a:ext cx="9258299" cy="5336286"/>
        </p:xfrm>
        <a:graphic>
          <a:graphicData uri="http://schemas.openxmlformats.org/drawingml/2006/table">
            <a:tbl>
              <a:tblPr firstRow="1" firstCol="1" bandRow="1"/>
              <a:tblGrid>
                <a:gridCol w="1253573"/>
                <a:gridCol w="1733153"/>
                <a:gridCol w="2038678"/>
                <a:gridCol w="1371852"/>
                <a:gridCol w="1568585"/>
                <a:gridCol w="1292458"/>
              </a:tblGrid>
              <a:tr h="554393">
                <a:tc>
                  <a:txBody>
                    <a:bodyPr/>
                    <a:lstStyle/>
                    <a:p>
                      <a:pPr algn="ctr">
                        <a:lnSpc>
                          <a:spcPct val="150000"/>
                        </a:lnSpc>
                        <a:spcAft>
                          <a:spcPts val="0"/>
                        </a:spcAft>
                      </a:pPr>
                      <a:r>
                        <a:rPr lang="en-ZA" sz="1100" b="1" dirty="0">
                          <a:solidFill>
                            <a:srgbClr val="FFFFFF"/>
                          </a:solidFill>
                          <a:effectLst/>
                          <a:latin typeface="Arial" pitchFamily="34" charset="0"/>
                          <a:ea typeface="Calibri"/>
                          <a:cs typeface="Arial" pitchFamily="34" charset="0"/>
                        </a:rPr>
                        <a:t>Risk </a:t>
                      </a:r>
                      <a:endParaRPr lang="en-ZA" sz="1100" dirty="0">
                        <a:effectLst/>
                        <a:latin typeface="Arial" pitchFamily="34" charset="0"/>
                        <a:ea typeface="Calibri"/>
                        <a:cs typeface="Arial" pitchFamily="34" charset="0"/>
                      </a:endParaRPr>
                    </a:p>
                    <a:p>
                      <a:pPr algn="ctr">
                        <a:lnSpc>
                          <a:spcPct val="150000"/>
                        </a:lnSpc>
                        <a:spcAft>
                          <a:spcPts val="0"/>
                        </a:spcAft>
                      </a:pPr>
                      <a:r>
                        <a:rPr lang="en-ZA" sz="1100"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Root Causes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Current Controls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a:solidFill>
                            <a:srgbClr val="FFFFFF"/>
                          </a:solidFill>
                          <a:effectLst/>
                          <a:latin typeface="Arial" pitchFamily="34" charset="0"/>
                          <a:ea typeface="Calibri"/>
                          <a:cs typeface="Arial" pitchFamily="34" charset="0"/>
                        </a:rPr>
                        <a:t>Mitigation Action(s)</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Progress on mitigation</a:t>
                      </a:r>
                      <a:endParaRPr lang="en-ZA" sz="1100" dirty="0">
                        <a:effectLst/>
                        <a:latin typeface="Arial" pitchFamily="34" charset="0"/>
                        <a:ea typeface="Calibri"/>
                        <a:cs typeface="Arial" pitchFamily="34" charset="0"/>
                      </a:endParaRPr>
                    </a:p>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tabLst>
                          <a:tab pos="450215" algn="l"/>
                        </a:tabLst>
                      </a:pPr>
                      <a:r>
                        <a:rPr lang="en-ZA" sz="1100" b="1" dirty="0">
                          <a:solidFill>
                            <a:srgbClr val="FFFFFF"/>
                          </a:solidFill>
                          <a:effectLst/>
                          <a:latin typeface="Arial" pitchFamily="34" charset="0"/>
                          <a:ea typeface="Calibri"/>
                          <a:cs typeface="Arial" pitchFamily="34" charset="0"/>
                        </a:rPr>
                        <a:t>Corrective Action/Comment</a:t>
                      </a:r>
                      <a:endParaRPr lang="en-ZA" sz="1100" dirty="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6299">
                <a:tc gridSpan="6">
                  <a:txBody>
                    <a:bodyPr/>
                    <a:lstStyle/>
                    <a:p>
                      <a:pPr>
                        <a:lnSpc>
                          <a:spcPct val="115000"/>
                        </a:lnSpc>
                        <a:spcAft>
                          <a:spcPts val="0"/>
                        </a:spcAft>
                      </a:pPr>
                      <a:r>
                        <a:rPr lang="en-ZA" sz="1100" b="1">
                          <a:solidFill>
                            <a:srgbClr val="000000"/>
                          </a:solidFill>
                          <a:effectLst/>
                          <a:latin typeface="Arial" pitchFamily="34" charset="0"/>
                          <a:ea typeface="Calibri"/>
                          <a:cs typeface="Arial" pitchFamily="34" charset="0"/>
                        </a:rPr>
                        <a:t>Sub-Programme 1: Departmental  Management</a:t>
                      </a:r>
                      <a:endParaRPr lang="en-ZA" sz="1100">
                        <a:effectLst/>
                        <a:latin typeface="Arial" pitchFamily="34" charset="0"/>
                        <a:ea typeface="Calibri"/>
                        <a:cs typeface="Arial" pitchFamily="34" charset="0"/>
                      </a:endParaRPr>
                    </a:p>
                  </a:txBody>
                  <a:tcPr marL="49494" marR="49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382132">
                <a:tc>
                  <a:txBody>
                    <a:bodyPr/>
                    <a:lstStyle/>
                    <a:p>
                      <a:pPr>
                        <a:lnSpc>
                          <a:spcPct val="115000"/>
                        </a:lnSpc>
                        <a:spcAft>
                          <a:spcPts val="0"/>
                        </a:spcAft>
                      </a:pPr>
                      <a:r>
                        <a:rPr lang="en-ZA" sz="1000">
                          <a:solidFill>
                            <a:srgbClr val="000000"/>
                          </a:solidFill>
                          <a:effectLst/>
                          <a:latin typeface="Arial" pitchFamily="34" charset="0"/>
                          <a:ea typeface="Calibri"/>
                          <a:cs typeface="Arial" pitchFamily="34" charset="0"/>
                        </a:rPr>
                        <a:t>Insufficient independence and objectivity in performance of audit work</a:t>
                      </a:r>
                      <a:endParaRPr lang="en-ZA" sz="1100">
                        <a:effectLst/>
                        <a:latin typeface="Arial" pitchFamily="34" charset="0"/>
                        <a:ea typeface="Calibri"/>
                        <a:cs typeface="Arial" pitchFamily="34" charset="0"/>
                      </a:endParaRPr>
                    </a:p>
                    <a:p>
                      <a:pPr>
                        <a:spcAft>
                          <a:spcPts val="0"/>
                        </a:spcAft>
                      </a:pPr>
                      <a:r>
                        <a:rPr lang="en-ZA" sz="1000">
                          <a:solidFill>
                            <a:srgbClr val="000000"/>
                          </a:solidFill>
                          <a:effectLst/>
                          <a:latin typeface="Arial" pitchFamily="34" charset="0"/>
                          <a:ea typeface="Calibri"/>
                          <a:cs typeface="Arial" pitchFamily="34" charset="0"/>
                        </a:rPr>
                        <a:t> </a:t>
                      </a:r>
                      <a:endParaRPr lang="en-ZA" sz="11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Audit scope </a:t>
                      </a:r>
                      <a:r>
                        <a:rPr lang="en-ZA" sz="1000" dirty="0" smtClean="0">
                          <a:solidFill>
                            <a:srgbClr val="000000"/>
                          </a:solidFill>
                          <a:effectLst/>
                          <a:latin typeface="Arial" pitchFamily="34" charset="0"/>
                          <a:ea typeface="Calibri"/>
                          <a:cs typeface="Arial" pitchFamily="34" charset="0"/>
                        </a:rPr>
                        <a:t>limitation</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Inadequate internal audit authority over access to information and personnel</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Internal Audit plans that are not informed by the risk assessment results</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Inconsistent reporting lines that are not in line with Treasury Regulations and IIA standards</a:t>
                      </a:r>
                      <a:endParaRPr lang="en-ZA" sz="1100" dirty="0">
                        <a:effectLst/>
                        <a:latin typeface="Arial" pitchFamily="34" charset="0"/>
                        <a:ea typeface="Calibri"/>
                        <a:cs typeface="Arial" pitchFamily="34" charset="0"/>
                      </a:endParaRPr>
                    </a:p>
                    <a:p>
                      <a:pPr marL="228600">
                        <a:lnSpc>
                          <a:spcPct val="115000"/>
                        </a:lnSpc>
                        <a:spcAft>
                          <a:spcPts val="1400"/>
                        </a:spcAft>
                      </a:pPr>
                      <a:r>
                        <a:rPr lang="en-ZA" sz="10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 Internal Audit Charter is in place and is reviewed annually and approved by the ARC</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Internal Audit activity overseen by the Audit and Risk Committee</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Dedicated operational internal audit budget is in place.</a:t>
                      </a:r>
                      <a:br>
                        <a:rPr lang="en-ZA" sz="1000" dirty="0">
                          <a:solidFill>
                            <a:srgbClr val="000000"/>
                          </a:solidFill>
                          <a:effectLst/>
                          <a:latin typeface="Arial" pitchFamily="34" charset="0"/>
                          <a:ea typeface="Calibri"/>
                          <a:cs typeface="Arial" pitchFamily="34" charset="0"/>
                        </a:rPr>
                      </a:br>
                      <a:r>
                        <a:rPr lang="en-ZA" sz="1000" dirty="0">
                          <a:solidFill>
                            <a:srgbClr val="000000"/>
                          </a:solidFill>
                          <a:effectLst/>
                          <a:latin typeface="Arial" pitchFamily="34" charset="0"/>
                          <a:ea typeface="Calibri"/>
                          <a:cs typeface="Arial" pitchFamily="34" charset="0"/>
                        </a:rPr>
                        <a:t>- Internal Audit Plans are endorsed by MANCO and approved by the Audit and Risk Committee</a:t>
                      </a:r>
                      <a:endParaRPr lang="en-ZA" sz="1100" dirty="0">
                        <a:effectLst/>
                        <a:latin typeface="Arial" pitchFamily="34" charset="0"/>
                        <a:ea typeface="Calibri"/>
                        <a:cs typeface="Arial" pitchFamily="34" charset="0"/>
                      </a:endParaRPr>
                    </a:p>
                    <a:p>
                      <a:pPr marL="342900" lvl="0" indent="-342900">
                        <a:lnSpc>
                          <a:spcPct val="115000"/>
                        </a:lnSpc>
                        <a:spcAft>
                          <a:spcPts val="1400"/>
                        </a:spcAft>
                        <a:buFont typeface="Symbol"/>
                        <a:buChar char=""/>
                      </a:pPr>
                      <a:r>
                        <a:rPr lang="en-ZA" sz="1000" dirty="0">
                          <a:solidFill>
                            <a:srgbClr val="000000"/>
                          </a:solidFill>
                          <a:effectLst/>
                          <a:latin typeface="Arial" pitchFamily="34" charset="0"/>
                          <a:ea typeface="Calibri"/>
                          <a:cs typeface="Arial" pitchFamily="34" charset="0"/>
                        </a:rPr>
                        <a:t> Internal Audit dual reporting lines to the Director-General and the Audit and Risk Committee is taking place</a:t>
                      </a:r>
                      <a:br>
                        <a:rPr lang="en-ZA" sz="1000" dirty="0">
                          <a:solidFill>
                            <a:srgbClr val="000000"/>
                          </a:solidFill>
                          <a:effectLst/>
                          <a:latin typeface="Arial" pitchFamily="34" charset="0"/>
                          <a:ea typeface="Calibri"/>
                          <a:cs typeface="Arial" pitchFamily="34" charset="0"/>
                        </a:rPr>
                      </a:br>
                      <a:r>
                        <a:rPr lang="en-ZA" sz="1000" dirty="0">
                          <a:solidFill>
                            <a:srgbClr val="000000"/>
                          </a:solidFill>
                          <a:effectLst/>
                          <a:latin typeface="Arial" pitchFamily="34" charset="0"/>
                          <a:ea typeface="Calibri"/>
                          <a:cs typeface="Arial" pitchFamily="34" charset="0"/>
                        </a:rPr>
                        <a:t>-Quarterly Reporting to the Audit and Risk Committee is taking </a:t>
                      </a:r>
                      <a:r>
                        <a:rPr lang="en-ZA" sz="1000" dirty="0" smtClean="0">
                          <a:solidFill>
                            <a:srgbClr val="000000"/>
                          </a:solidFill>
                          <a:effectLst/>
                          <a:latin typeface="Arial" pitchFamily="34" charset="0"/>
                          <a:ea typeface="Calibri"/>
                          <a:cs typeface="Arial" pitchFamily="34" charset="0"/>
                        </a:rPr>
                        <a:t>place</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400"/>
                        </a:spcAft>
                      </a:pPr>
                      <a:r>
                        <a:rPr lang="en-ZA" sz="1000" dirty="0">
                          <a:solidFill>
                            <a:srgbClr val="000000"/>
                          </a:solidFill>
                          <a:effectLst/>
                          <a:latin typeface="Arial" pitchFamily="34" charset="0"/>
                          <a:ea typeface="Calibri"/>
                          <a:cs typeface="Arial" pitchFamily="34" charset="0"/>
                        </a:rPr>
                        <a:t>Develop risk based internal audit </a:t>
                      </a:r>
                      <a:r>
                        <a:rPr lang="en-ZA" sz="1000" dirty="0" smtClean="0">
                          <a:solidFill>
                            <a:srgbClr val="000000"/>
                          </a:solidFill>
                          <a:effectLst/>
                          <a:latin typeface="Arial" pitchFamily="34" charset="0"/>
                          <a:ea typeface="Calibri"/>
                          <a:cs typeface="Arial" pitchFamily="34" charset="0"/>
                        </a:rPr>
                        <a:t>plans</a:t>
                      </a:r>
                      <a:endParaRPr lang="en-ZA" sz="1100" dirty="0">
                        <a:effectLst/>
                        <a:latin typeface="Arial" pitchFamily="34" charset="0"/>
                        <a:ea typeface="Calibri"/>
                        <a:cs typeface="Arial" pitchFamily="34" charset="0"/>
                      </a:endParaRPr>
                    </a:p>
                    <a:p>
                      <a:pPr marL="110490" indent="-100965">
                        <a:spcAft>
                          <a:spcPts val="0"/>
                        </a:spcAft>
                      </a:pPr>
                      <a:r>
                        <a:rPr lang="en-ZA" sz="10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171450" indent="-171450" algn="l" defTabSz="914400" rtl="0" eaLnBrk="1" latinLnBrk="0" hangingPunct="1">
                        <a:lnSpc>
                          <a:spcPct val="115000"/>
                        </a:lnSpc>
                        <a:spcAft>
                          <a:spcPts val="1400"/>
                        </a:spcAft>
                        <a:buFont typeface="Arial" pitchFamily="34" charset="0"/>
                        <a:buChar char="•"/>
                      </a:pPr>
                      <a:r>
                        <a:rPr lang="en-ZA" sz="1000" kern="1200" dirty="0" smtClean="0">
                          <a:solidFill>
                            <a:srgbClr val="000000"/>
                          </a:solidFill>
                          <a:effectLst/>
                          <a:latin typeface="Arial" pitchFamily="34" charset="0"/>
                          <a:ea typeface="Calibri"/>
                          <a:cs typeface="Arial" pitchFamily="34" charset="0"/>
                        </a:rPr>
                        <a:t>Risk based internal audit plans were developed and subsequently approved by the Audit and Risk Committee in the ARC meeting held on the 24 August 2017.</a:t>
                      </a:r>
                    </a:p>
                    <a:p>
                      <a:pPr marL="171450" indent="-171450" algn="l" defTabSz="914400" rtl="0" eaLnBrk="1" latinLnBrk="0" hangingPunct="1">
                        <a:lnSpc>
                          <a:spcPct val="115000"/>
                        </a:lnSpc>
                        <a:spcAft>
                          <a:spcPts val="1400"/>
                        </a:spcAft>
                        <a:buFont typeface="Arial" pitchFamily="34" charset="0"/>
                        <a:buChar char="•"/>
                      </a:pPr>
                      <a:r>
                        <a:rPr lang="en-ZA" sz="1000" kern="1200" dirty="0" smtClean="0">
                          <a:solidFill>
                            <a:srgbClr val="000000"/>
                          </a:solidFill>
                          <a:effectLst/>
                          <a:latin typeface="Arial" pitchFamily="34" charset="0"/>
                          <a:ea typeface="Calibri"/>
                          <a:cs typeface="Arial" pitchFamily="34" charset="0"/>
                        </a:rPr>
                        <a:t>Internal Audit  work is overseen by the ARC</a:t>
                      </a:r>
                    </a:p>
                    <a:p>
                      <a:pPr marL="171450" indent="-171450" algn="l" defTabSz="914400" rtl="0" eaLnBrk="1" latinLnBrk="0" hangingPunct="1">
                        <a:lnSpc>
                          <a:spcPct val="115000"/>
                        </a:lnSpc>
                        <a:spcAft>
                          <a:spcPts val="1400"/>
                        </a:spcAft>
                        <a:buFont typeface="Arial" pitchFamily="34" charset="0"/>
                        <a:buChar char="•"/>
                      </a:pPr>
                      <a:r>
                        <a:rPr lang="en-ZA" sz="1000" kern="1200" dirty="0" smtClean="0">
                          <a:solidFill>
                            <a:srgbClr val="000000"/>
                          </a:solidFill>
                          <a:effectLst/>
                          <a:latin typeface="Arial" pitchFamily="34" charset="0"/>
                          <a:ea typeface="Calibri"/>
                          <a:cs typeface="Arial" pitchFamily="34" charset="0"/>
                        </a:rPr>
                        <a:t>Declaration of possible conflict of interest by audit team members is performed before the commencement of each internal audit projects.</a:t>
                      </a:r>
                      <a:endParaRPr lang="en-ZA" sz="1000" kern="1200" dirty="0">
                        <a:solidFill>
                          <a:srgbClr val="000000"/>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dirty="0" smtClean="0">
                          <a:effectLst/>
                          <a:latin typeface="Arial" pitchFamily="34" charset="0"/>
                          <a:ea typeface="Calibri"/>
                          <a:cs typeface="Arial" pitchFamily="34" charset="0"/>
                        </a:rPr>
                        <a:t>None </a:t>
                      </a:r>
                      <a:endParaRPr lang="en-ZA"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982241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12410</TotalTime>
  <Words>5546</Words>
  <Application>Microsoft Office PowerPoint</Application>
  <PresentationFormat>A4 Paper (210x297 mm)</PresentationFormat>
  <Paragraphs>876</Paragraphs>
  <Slides>38</Slides>
  <Notes>1</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6_Office Theme</vt:lpstr>
      <vt:lpstr>2_Office Theme</vt:lpstr>
      <vt:lpstr>Office Theme</vt:lpstr>
      <vt:lpstr>3_Office Theme</vt:lpstr>
      <vt:lpstr>Slide 1</vt:lpstr>
      <vt:lpstr>Introduction</vt:lpstr>
      <vt:lpstr>Summary of Risk Mitigation Action Progress for Quarter 2</vt:lpstr>
      <vt:lpstr>Departmental Management</vt:lpstr>
      <vt:lpstr>Departmental Performance </vt:lpstr>
      <vt:lpstr>Departmental Performance </vt:lpstr>
      <vt:lpstr>Departmental Performance </vt:lpstr>
      <vt:lpstr>Departmental Performance </vt:lpstr>
      <vt:lpstr>Departmental Performance </vt:lpstr>
      <vt:lpstr>Corporate Management</vt:lpstr>
      <vt:lpstr>Corporate  Management</vt:lpstr>
      <vt:lpstr>Corporate  Management</vt:lpstr>
      <vt:lpstr>Corporate  Management</vt:lpstr>
      <vt:lpstr>Corporate  Management</vt:lpstr>
      <vt:lpstr>Corporate  Management</vt:lpstr>
      <vt:lpstr>Corporate  Management</vt:lpstr>
      <vt:lpstr>Corporate  Management</vt:lpstr>
      <vt:lpstr>Corporate  Management</vt:lpstr>
      <vt:lpstr>Corporate  Management</vt:lpstr>
      <vt:lpstr>Corporate  Management</vt:lpstr>
      <vt:lpstr>Financial Management</vt:lpstr>
      <vt:lpstr>Financial Management</vt:lpstr>
      <vt:lpstr>Financial Management</vt:lpstr>
      <vt:lpstr>Financial Management</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2: Social Transformation and Economic Empowerment </vt:lpstr>
      <vt:lpstr>Programme 3: Policy, Stakeholder Coordination and Knowledge Management </vt:lpstr>
      <vt:lpstr>Programme 3: Policy, Stakeholder Coordination and Knowledge Management </vt:lpstr>
      <vt:lpstr>Programme 3: Policy, Stakeholder Coordination and Knowledge Management </vt:lpstr>
      <vt:lpstr>Programme 3: Policy, Stakeholder Coordination and Knowledge Management </vt:lpstr>
      <vt:lpstr>Last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Session</dc:title>
  <dc:creator>Rashnee</dc:creator>
  <cp:lastModifiedBy>PUMZA</cp:lastModifiedBy>
  <cp:revision>912</cp:revision>
  <cp:lastPrinted>2017-10-23T12:48:36Z</cp:lastPrinted>
  <dcterms:created xsi:type="dcterms:W3CDTF">2014-08-28T17:31:45Z</dcterms:created>
  <dcterms:modified xsi:type="dcterms:W3CDTF">2018-02-14T08:44:12Z</dcterms:modified>
</cp:coreProperties>
</file>