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57" r:id="rId3"/>
    <p:sldId id="327" r:id="rId4"/>
    <p:sldId id="328" r:id="rId5"/>
    <p:sldId id="267" r:id="rId6"/>
    <p:sldId id="268" r:id="rId7"/>
    <p:sldId id="270" r:id="rId8"/>
    <p:sldId id="272" r:id="rId9"/>
    <p:sldId id="273" r:id="rId10"/>
    <p:sldId id="274" r:id="rId11"/>
    <p:sldId id="275" r:id="rId12"/>
    <p:sldId id="276" r:id="rId13"/>
    <p:sldId id="277" r:id="rId14"/>
    <p:sldId id="278" r:id="rId15"/>
    <p:sldId id="279" r:id="rId16"/>
    <p:sldId id="280" r:id="rId17"/>
    <p:sldId id="329" r:id="rId18"/>
    <p:sldId id="330" r:id="rId19"/>
    <p:sldId id="331" r:id="rId20"/>
    <p:sldId id="332" r:id="rId21"/>
    <p:sldId id="333" r:id="rId22"/>
    <p:sldId id="334" r:id="rId23"/>
    <p:sldId id="335" r:id="rId24"/>
    <p:sldId id="325"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01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56818BA-01C9-48BA-ACF2-7F93941A9A1D}" type="datetimeFigureOut">
              <a:rPr lang="en-US" smtClean="0"/>
              <a:t>2/1/2018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E65A3CC-A489-40F0-85D5-CE31E9102741}" type="slidenum">
              <a:rPr lang="en-US" smtClean="0"/>
              <a:t>‹#›</a:t>
            </a:fld>
            <a:endParaRPr lang="en-US"/>
          </a:p>
        </p:txBody>
      </p:sp>
    </p:spTree>
    <p:extLst>
      <p:ext uri="{BB962C8B-B14F-4D97-AF65-F5344CB8AC3E}">
        <p14:creationId xmlns:p14="http://schemas.microsoft.com/office/powerpoint/2010/main" val="2592115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D507BF2F-097D-4C5C-9503-0578C4D1101D}" type="datetimeFigureOut">
              <a:rPr lang="en-US" smtClean="0"/>
              <a:t>2/1/2018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CC4CE50-2AF2-4359-B1F0-3F22CCB112F7}" type="slidenum">
              <a:rPr lang="en-US" smtClean="0"/>
              <a:t>‹#›</a:t>
            </a:fld>
            <a:endParaRPr lang="en-US"/>
          </a:p>
        </p:txBody>
      </p:sp>
    </p:spTree>
    <p:extLst>
      <p:ext uri="{BB962C8B-B14F-4D97-AF65-F5344CB8AC3E}">
        <p14:creationId xmlns:p14="http://schemas.microsoft.com/office/powerpoint/2010/main" val="310174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a:p>
        </p:txBody>
      </p:sp>
      <p:pic>
        <p:nvPicPr>
          <p:cNvPr id="9" name="Picture 8" descr="Justice logo on white.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5715000"/>
            <a:ext cx="2974721" cy="1004316"/>
          </a:xfrm>
          <a:prstGeom prst="rect">
            <a:avLst/>
          </a:prstGeom>
        </p:spPr>
      </p:pic>
      <p:pic>
        <p:nvPicPr>
          <p:cNvPr id="10" name="Picture 9" descr="DOJ&amp;CD revised foot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334000"/>
            <a:ext cx="9144000" cy="274137"/>
          </a:xfrm>
          <a:prstGeom prst="rect">
            <a:avLst/>
          </a:prstGeom>
        </p:spPr>
      </p:pic>
      <p:pic>
        <p:nvPicPr>
          <p:cNvPr id="11" name="Picture 10" descr="DOJ&amp;CD revised heade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pic>
        <p:nvPicPr>
          <p:cNvPr id="2" name="Picture 1" descr="DOJ&amp;CD handles.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172200" y="5791200"/>
            <a:ext cx="2529840" cy="500218"/>
          </a:xfrm>
          <a:prstGeom prst="rect">
            <a:avLst/>
          </a:prstGeom>
        </p:spPr>
      </p:pic>
    </p:spTree>
    <p:extLst>
      <p:ext uri="{BB962C8B-B14F-4D97-AF65-F5344CB8AC3E}">
        <p14:creationId xmlns:p14="http://schemas.microsoft.com/office/powerpoint/2010/main" val="342485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2ECA0CC-561A-40B8-AE39-C5C7C45F040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30837-FA77-4606-8156-BAD282C0647B}" type="slidenum">
              <a:rPr lang="en-US" smtClean="0"/>
              <a:t>‹#›</a:t>
            </a:fld>
            <a:endParaRPr lang="en-US"/>
          </a:p>
        </p:txBody>
      </p:sp>
      <p:pic>
        <p:nvPicPr>
          <p:cNvPr id="2" name="Picture 1" descr="DOJ&amp;CD revised foot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000"/>
            <a:ext cx="9144000" cy="274137"/>
          </a:xfrm>
          <a:prstGeom prst="rect">
            <a:avLst/>
          </a:prstGeom>
        </p:spPr>
      </p:pic>
      <p:pic>
        <p:nvPicPr>
          <p:cNvPr id="3" name="Picture 2" descr="DOJ&amp;CD revised header.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1145284"/>
          </a:xfrm>
          <a:prstGeom prst="rect">
            <a:avLst/>
          </a:prstGeom>
        </p:spPr>
      </p:pic>
    </p:spTree>
    <p:extLst>
      <p:ext uri="{BB962C8B-B14F-4D97-AF65-F5344CB8AC3E}">
        <p14:creationId xmlns:p14="http://schemas.microsoft.com/office/powerpoint/2010/main" val="41544870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CA0CC-561A-40B8-AE39-C5C7C45F0407}" type="datetimeFigureOut">
              <a:rPr lang="en-US" smtClean="0"/>
              <a:t>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30837-FA77-4606-8156-BAD282C0647B}" type="slidenum">
              <a:rPr lang="en-US" smtClean="0"/>
              <a:t>‹#›</a:t>
            </a:fld>
            <a:endParaRPr lang="en-US"/>
          </a:p>
        </p:txBody>
      </p:sp>
    </p:spTree>
    <p:extLst>
      <p:ext uri="{BB962C8B-B14F-4D97-AF65-F5344CB8AC3E}">
        <p14:creationId xmlns:p14="http://schemas.microsoft.com/office/powerpoint/2010/main" val="2291362988"/>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209800"/>
            <a:ext cx="9067800" cy="1371600"/>
          </a:xfrm>
        </p:spPr>
        <p:txBody>
          <a:bodyPr>
            <a:normAutofit fontScale="90000"/>
          </a:bodyPr>
          <a:lstStyle/>
          <a:p>
            <a:r>
              <a:rPr lang="en-US" altLang="en-US" b="1" dirty="0" smtClean="0"/>
              <a:t>National Credit Amendment Bill</a:t>
            </a:r>
            <a:r>
              <a:rPr lang="en-US" altLang="en-US" b="1" dirty="0"/>
              <a:t/>
            </a:r>
            <a:br>
              <a:rPr lang="en-US" altLang="en-US" b="1" dirty="0"/>
            </a:br>
            <a:endParaRPr lang="en-US" dirty="0"/>
          </a:p>
        </p:txBody>
      </p:sp>
      <p:sp>
        <p:nvSpPr>
          <p:cNvPr id="3" name="Subtitle 2"/>
          <p:cNvSpPr>
            <a:spLocks noGrp="1"/>
          </p:cNvSpPr>
          <p:nvPr>
            <p:ph type="subTitle" idx="4294967295"/>
          </p:nvPr>
        </p:nvSpPr>
        <p:spPr>
          <a:xfrm>
            <a:off x="0" y="3429374"/>
            <a:ext cx="9144000" cy="1752600"/>
          </a:xfrm>
        </p:spPr>
        <p:txBody>
          <a:bodyPr/>
          <a:lstStyle/>
          <a:p>
            <a:pPr marL="0" indent="0" algn="ctr">
              <a:buNone/>
            </a:pPr>
            <a:r>
              <a:rPr lang="en-US" b="1" dirty="0" smtClean="0"/>
              <a:t>BRIEFING TO PORTFOLIO COMMITTEE ON TRADE AND INDUSTRY ON 2 FEBRUARY 2018</a:t>
            </a:r>
            <a:endParaRPr lang="en-US" b="1" dirty="0"/>
          </a:p>
        </p:txBody>
      </p:sp>
    </p:spTree>
    <p:extLst>
      <p:ext uri="{BB962C8B-B14F-4D97-AF65-F5344CB8AC3E}">
        <p14:creationId xmlns:p14="http://schemas.microsoft.com/office/powerpoint/2010/main" val="119553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sz="2400" b="1" dirty="0" smtClean="0"/>
              <a:t>New section 88A  Application for debt intervention continued</a:t>
            </a:r>
          </a:p>
          <a:p>
            <a:pPr marL="0" indent="0" algn="ctr">
              <a:buNone/>
            </a:pPr>
            <a:endParaRPr lang="en-ZA" sz="2400" b="1" dirty="0" smtClean="0"/>
          </a:p>
          <a:p>
            <a:pPr algn="just"/>
            <a:r>
              <a:rPr lang="en-ZA" sz="2400" b="1" dirty="0" smtClean="0"/>
              <a:t>Section 88A(2) – care should be taken to avoid unintended consequences if a date in the past is provided for.</a:t>
            </a:r>
          </a:p>
          <a:p>
            <a:pPr algn="just"/>
            <a:r>
              <a:rPr lang="en-ZA" sz="2400" b="1" dirty="0" smtClean="0"/>
              <a:t>An accepted principle that legislation should, as far as possible, cater for future events.</a:t>
            </a:r>
          </a:p>
          <a:p>
            <a:pPr algn="just"/>
            <a:r>
              <a:rPr lang="en-ZA" sz="2400" b="1" dirty="0" smtClean="0"/>
              <a:t>There should be compelling reasons for retrospective provisions.</a:t>
            </a:r>
            <a:endParaRPr lang="en-US" sz="2400" b="1"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2506574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US" altLang="en-US" sz="2400" b="1" dirty="0" smtClean="0"/>
              <a:t>New section 88C Orders related to debt intervention</a:t>
            </a:r>
          </a:p>
          <a:p>
            <a:pPr algn="just"/>
            <a:r>
              <a:rPr lang="en-US" altLang="en-US" sz="2400" b="1" dirty="0" smtClean="0"/>
              <a:t>Not clear from the provisions of section 88C if a credit provider will be able to state his or her opposition against an application for debt intervention when matter is heard by the Tribunal.</a:t>
            </a:r>
          </a:p>
          <a:p>
            <a:pPr lvl="1" algn="just">
              <a:buFont typeface="Wingdings" pitchFamily="2" charset="2"/>
              <a:buChar char="Ø"/>
            </a:pPr>
            <a:r>
              <a:rPr lang="en-US" altLang="en-US" sz="2200" b="1" dirty="0" smtClean="0"/>
              <a:t>Section 88E which deals with applications for rehabilitation provides that the Tribunal must inform each affected credit provider and debt </a:t>
            </a:r>
            <a:r>
              <a:rPr lang="en-US" altLang="en-US" sz="2200" b="1" dirty="0" err="1" smtClean="0"/>
              <a:t>counsellor</a:t>
            </a:r>
            <a:r>
              <a:rPr lang="en-US" altLang="en-US" sz="2200" b="1" dirty="0" smtClean="0"/>
              <a:t> of an application for rehabilitation – not the same for applications for debt intervention. </a:t>
            </a: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581173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Autofit/>
          </a:bodyPr>
          <a:lstStyle/>
          <a:p>
            <a:pPr marL="457200" lvl="1" indent="0" algn="ctr">
              <a:buNone/>
            </a:pPr>
            <a:r>
              <a:rPr lang="en-ZA" altLang="en-US" sz="2000" b="1" dirty="0" smtClean="0"/>
              <a:t>New section 88F Debt intervention to be prescribed</a:t>
            </a:r>
          </a:p>
          <a:p>
            <a:pPr lvl="1" algn="just">
              <a:buFont typeface="Arial" pitchFamily="34" charset="0"/>
              <a:buChar char="•"/>
            </a:pPr>
            <a:r>
              <a:rPr lang="en-ZA" altLang="en-US" sz="2000" b="1" dirty="0" smtClean="0"/>
              <a:t>Minister may make regulations prescribing certain debt intervention measures.</a:t>
            </a:r>
          </a:p>
          <a:p>
            <a:pPr lvl="1" algn="just">
              <a:buFont typeface="Arial" pitchFamily="34" charset="0"/>
              <a:buChar char="•"/>
            </a:pPr>
            <a:r>
              <a:rPr lang="en-ZA" altLang="en-US" sz="2000" b="1" dirty="0" smtClean="0"/>
              <a:t>Measures that have been inserted provide for comprehensive and meaningful consultation processes.</a:t>
            </a:r>
          </a:p>
          <a:p>
            <a:pPr lvl="1" algn="just">
              <a:buFont typeface="Arial" pitchFamily="34" charset="0"/>
              <a:buChar char="•"/>
            </a:pPr>
            <a:r>
              <a:rPr lang="en-ZA" altLang="en-US" sz="2000" b="1" dirty="0"/>
              <a:t>T</a:t>
            </a:r>
            <a:r>
              <a:rPr lang="en-ZA" altLang="en-US" sz="2000" b="1" dirty="0" smtClean="0"/>
              <a:t>he subject matter of what is to be determined by regulation,  is substantive and far-reaching in nature. The concern is whether these provisions are not open for challenge on the basis that they delegate legislative powers to the Executive(Minister) which deal with matters which ideally should be left for the Legislature.</a:t>
            </a:r>
          </a:p>
          <a:p>
            <a:pPr lvl="1" algn="just">
              <a:buFont typeface="Arial" pitchFamily="34" charset="0"/>
              <a:buChar char="•"/>
            </a:pPr>
            <a:r>
              <a:rPr lang="en-ZA" altLang="en-US" sz="2000" b="1" dirty="0" smtClean="0"/>
              <a:t>It might be prudent to amend the Bill to allow Parliament to approve the regulations before they are promulgated by the Minister.</a:t>
            </a:r>
          </a:p>
          <a:p>
            <a:pPr marL="457200" lvl="1" indent="0">
              <a:buNone/>
            </a:pPr>
            <a:endParaRPr lang="en-US" altLang="en-US" sz="20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3058766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lvl="1" indent="0" algn="ctr">
              <a:buNone/>
            </a:pPr>
            <a:r>
              <a:rPr lang="en-ZA" altLang="en-US" sz="2400" b="1" dirty="0"/>
              <a:t>New section 88F Debt intervention to be </a:t>
            </a:r>
            <a:r>
              <a:rPr lang="en-ZA" altLang="en-US" sz="2400" b="1" dirty="0" smtClean="0"/>
              <a:t>prescribed continued</a:t>
            </a:r>
            <a:endParaRPr lang="en-ZA" altLang="en-US" sz="2400" b="1" dirty="0"/>
          </a:p>
          <a:p>
            <a:pPr algn="just"/>
            <a:r>
              <a:rPr lang="en-ZA" altLang="en-US" sz="2400" b="1" dirty="0" smtClean="0"/>
              <a:t>Section 88F(5)(c) provides that Minister must before prescribing any debt intervention measures, among others, consult the National Assembly.</a:t>
            </a:r>
          </a:p>
          <a:p>
            <a:pPr algn="just"/>
            <a:r>
              <a:rPr lang="en-ZA" altLang="en-US" sz="2400" b="1" dirty="0" smtClean="0"/>
              <a:t>If proposed debt intervention measure falls outside of the specific criteria or a different measure is proposed, the NA must give permission.</a:t>
            </a:r>
          </a:p>
          <a:p>
            <a:pPr algn="just"/>
            <a:r>
              <a:rPr lang="en-ZA" altLang="en-US" sz="2400" b="1" dirty="0" smtClean="0"/>
              <a:t>A notice of the intended measure must be published in the </a:t>
            </a:r>
            <a:r>
              <a:rPr lang="en-ZA" altLang="en-US" sz="2400" b="1" i="1" dirty="0" smtClean="0"/>
              <a:t>Gazette</a:t>
            </a:r>
            <a:r>
              <a:rPr lang="en-ZA" altLang="en-US" sz="2400" b="1" dirty="0" smtClean="0"/>
              <a:t> for public comments and a report of the comments must be tabled in the NA.</a:t>
            </a: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72529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20000"/>
          </a:bodyPr>
          <a:lstStyle/>
          <a:p>
            <a:pPr marL="0" lvl="1" indent="0" algn="ctr">
              <a:buNone/>
            </a:pPr>
            <a:r>
              <a:rPr lang="en-ZA" altLang="en-US" sz="2600" b="1" dirty="0"/>
              <a:t>New section 88F Debt intervention to be </a:t>
            </a:r>
            <a:r>
              <a:rPr lang="en-ZA" altLang="en-US" sz="2600" b="1" dirty="0" smtClean="0"/>
              <a:t>prescribed continued</a:t>
            </a:r>
          </a:p>
          <a:p>
            <a:pPr algn="just"/>
            <a:r>
              <a:rPr lang="en-ZA" altLang="en-US" sz="2400" b="1" dirty="0"/>
              <a:t>Section 55 of the Constitution deals with the powers of the </a:t>
            </a:r>
            <a:r>
              <a:rPr lang="en-ZA" altLang="en-US" sz="2400" b="1" dirty="0" smtClean="0"/>
              <a:t>NA. </a:t>
            </a:r>
          </a:p>
          <a:p>
            <a:pPr lvl="1" algn="just">
              <a:buFont typeface="Wingdings" pitchFamily="2" charset="2"/>
              <a:buChar char="Ø"/>
            </a:pPr>
            <a:r>
              <a:rPr lang="en-ZA" altLang="en-US" sz="2000" b="1" dirty="0" smtClean="0"/>
              <a:t>The NA may consider, pass, amend or reject any legislation before it and may initiate or prepare legislation, except money Bills.</a:t>
            </a:r>
          </a:p>
          <a:p>
            <a:pPr lvl="1" algn="just">
              <a:buFont typeface="Wingdings" pitchFamily="2" charset="2"/>
              <a:buChar char="Ø"/>
            </a:pPr>
            <a:r>
              <a:rPr lang="en-ZA" altLang="en-US" sz="2000" b="1" dirty="0" smtClean="0"/>
              <a:t>Question arises whether the NA can be consulted on intended legislation – therefore the recommendation that Parliament be given the power to approve the regulations as it often happens in other legislation.  For example, section 94 of the Legal Practice Act, 2014 provides that the Minister of Justice and Correctional Services may make regulations, but they must be approved by Parliament.</a:t>
            </a:r>
          </a:p>
          <a:p>
            <a:pPr algn="just"/>
            <a:r>
              <a:rPr lang="en-ZA" altLang="en-US" sz="2400" b="1" dirty="0" smtClean="0"/>
              <a:t>It is suggested that the heading of section 88F reads: “Debt intervention measures to be prescribed” to distinguish it from the debt intervention provided for in the </a:t>
            </a:r>
            <a:r>
              <a:rPr lang="en-ZA" altLang="en-US" sz="2400" b="1" dirty="0" err="1" smtClean="0"/>
              <a:t>aforegoing</a:t>
            </a:r>
            <a:r>
              <a:rPr lang="en-ZA" altLang="en-US" sz="2400" b="1" dirty="0" smtClean="0"/>
              <a:t> sections.</a:t>
            </a:r>
            <a:endParaRPr lang="en-US" altLang="en-US" sz="2400" b="1" dirty="0"/>
          </a:p>
          <a:p>
            <a:pPr marL="0" indent="0" algn="just">
              <a:buNone/>
            </a:pP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707272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lnSpcReduction="10000"/>
          </a:bodyPr>
          <a:lstStyle/>
          <a:p>
            <a:pPr marL="0" indent="0" algn="ctr">
              <a:buNone/>
            </a:pPr>
            <a:r>
              <a:rPr lang="en-ZA" altLang="en-US" sz="2400" b="1" dirty="0" smtClean="0"/>
              <a:t>Clause 19 Amendment of section 130 of the NCA</a:t>
            </a:r>
          </a:p>
          <a:p>
            <a:pPr algn="just"/>
            <a:r>
              <a:rPr lang="en-ZA" altLang="en-US" sz="2400" b="1" dirty="0" smtClean="0"/>
              <a:t>Section 130 of the NCA deals with the debt procedures in a court. Format and wording of proposed amendment of section 130(4)(e) seems problematic.</a:t>
            </a:r>
          </a:p>
          <a:p>
            <a:pPr lvl="1" algn="just">
              <a:buFont typeface="Wingdings" pitchFamily="2" charset="2"/>
              <a:buChar char="Ø"/>
            </a:pPr>
            <a:r>
              <a:rPr lang="en-ZA" altLang="en-US" sz="2000" b="1" dirty="0" smtClean="0"/>
              <a:t>Subsection (4) starts as follows: “In any proceedings contemplated in this section, </a:t>
            </a:r>
            <a:r>
              <a:rPr lang="en-ZA" altLang="en-US" sz="2000" b="1" u="sng" dirty="0" smtClean="0"/>
              <a:t>if the court determines that</a:t>
            </a:r>
            <a:r>
              <a:rPr lang="en-ZA" altLang="en-US" sz="2000" b="1" dirty="0" smtClean="0"/>
              <a:t>—”.</a:t>
            </a:r>
          </a:p>
          <a:p>
            <a:pPr lvl="1" algn="just">
              <a:buFont typeface="Wingdings" pitchFamily="2" charset="2"/>
              <a:buChar char="Ø"/>
            </a:pPr>
            <a:r>
              <a:rPr lang="en-ZA" altLang="en-US" sz="2000" b="1" dirty="0"/>
              <a:t>T</a:t>
            </a:r>
            <a:r>
              <a:rPr lang="en-ZA" altLang="en-US" sz="2000" b="1" dirty="0" smtClean="0"/>
              <a:t>he underlined words read with the proposed insertion in section 88F(4)(e) “was declared reckless or void by the Tribunal, or the Tribunal ordered that the debt underlying that credit agreement was extinguished”, seem problematic. </a:t>
            </a:r>
          </a:p>
          <a:p>
            <a:pPr lvl="1" algn="just">
              <a:buFont typeface="Wingdings" pitchFamily="2" charset="2"/>
              <a:buChar char="Ø"/>
            </a:pPr>
            <a:r>
              <a:rPr lang="en-ZA" altLang="en-US" sz="2000" b="1" dirty="0" smtClean="0"/>
              <a:t>The Tribunal has already made an order and the court does not have to “determine” that an order has been made.</a:t>
            </a:r>
          </a:p>
          <a:p>
            <a:pPr lvl="1" algn="just">
              <a:buFont typeface="Wingdings" pitchFamily="2" charset="2"/>
              <a:buChar char="Ø"/>
            </a:pPr>
            <a:r>
              <a:rPr lang="en-ZA" altLang="en-US" sz="2000" b="1" dirty="0" smtClean="0"/>
              <a:t>Consideration could be given to put the proposed insertion in a separate provision.</a:t>
            </a: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49224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altLang="en-US" sz="2400" b="1" dirty="0" smtClean="0"/>
              <a:t>Clause 20 Amendment of section 137 of the NCA</a:t>
            </a:r>
          </a:p>
          <a:p>
            <a:pPr marL="0" indent="0" algn="ctr">
              <a:buNone/>
            </a:pPr>
            <a:endParaRPr lang="en-ZA" altLang="en-US" sz="2400" b="1" dirty="0" smtClean="0"/>
          </a:p>
          <a:p>
            <a:pPr algn="just"/>
            <a:r>
              <a:rPr lang="en-ZA" altLang="en-US" sz="2400" b="1" dirty="0" smtClean="0"/>
              <a:t>A suggested amendment is indicated on the Bill.  It is uncertain if the reference to section 88F is correct – section 88F deals with debt intervention measures by the Minister.</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0178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altLang="en-US" sz="2400" b="1" dirty="0" smtClean="0"/>
              <a:t>Clause 21 Amendment of section 142 of the NCA</a:t>
            </a:r>
          </a:p>
          <a:p>
            <a:pPr algn="just"/>
            <a:r>
              <a:rPr lang="en-ZA" altLang="en-US" sz="2400" b="1" dirty="0" smtClean="0"/>
              <a:t>Section 142 deals with hearings before the Tribunal.</a:t>
            </a:r>
          </a:p>
          <a:p>
            <a:pPr algn="just"/>
            <a:r>
              <a:rPr lang="en-ZA" altLang="en-US" sz="2400" b="1" dirty="0" smtClean="0"/>
              <a:t>In respect of section 88C it was pointed out that it is not clear if a credit provider will be able to state his or her opposition against an application for debt intervention when the matter is heard by the Tribunal.</a:t>
            </a:r>
          </a:p>
          <a:p>
            <a:pPr algn="just"/>
            <a:r>
              <a:rPr lang="en-ZA" altLang="en-US" sz="2400" b="1" dirty="0" smtClean="0"/>
              <a:t>The same concern is expressed in respect of the insertion of subsection (3A) which provides that the single member of the Tribunal may consider an application for debt intervention on the documents included in the referral from the NCR only, without further evidence.</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226204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altLang="en-US" sz="2400" b="1" dirty="0" smtClean="0"/>
              <a:t>Clause 23 Insertion of section 157A in the NCA</a:t>
            </a:r>
          </a:p>
          <a:p>
            <a:pPr algn="just"/>
            <a:r>
              <a:rPr lang="en-ZA" altLang="en-US" sz="2400" b="1" dirty="0" smtClean="0"/>
              <a:t>Heading of clause should refer to the insertion of sections 157A to 157D and not only to section 157A.  </a:t>
            </a:r>
          </a:p>
          <a:p>
            <a:pPr algn="just"/>
            <a:r>
              <a:rPr lang="en-ZA" altLang="en-US" sz="2400" b="1" dirty="0" smtClean="0"/>
              <a:t>Proposed amendments to these sections are indicated on the Bill and intend to bring the provisions in line with similar provisions in other Acts.</a:t>
            </a: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852713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altLang="en-US" sz="2400" b="1" dirty="0" smtClean="0"/>
              <a:t>Section 157A Offences related to debt intervention</a:t>
            </a:r>
          </a:p>
          <a:p>
            <a:pPr algn="just"/>
            <a:r>
              <a:rPr lang="en-ZA" altLang="en-US" sz="2400" b="1" dirty="0" smtClean="0"/>
              <a:t>It is suggested that the word “deliberately” in section 157A(2) be replaced with “intentionally” to bring the provision in line with subsection (1) and to ensure legal certainty.</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95334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a:bodyPr>
          <a:lstStyle/>
          <a:p>
            <a:pPr marL="0" indent="0">
              <a:buNone/>
            </a:pPr>
            <a:endParaRPr lang="en-US" sz="2400" b="1" dirty="0"/>
          </a:p>
          <a:p>
            <a:pPr marL="0" indent="0">
              <a:buNone/>
            </a:pPr>
            <a:r>
              <a:rPr lang="en-US" sz="2400" b="1" dirty="0" smtClean="0"/>
              <a:t>To provide comments in terms of section 3 of the Superior Courts Act, 2013 which provides that the Minister must be consulted if a Bill is to be introduced which, among others, amend the structure or functions of a court or tribunal</a:t>
            </a:r>
          </a:p>
          <a:p>
            <a:pPr marL="0" indent="0">
              <a:buNone/>
            </a:pPr>
            <a:endParaRPr lang="en-US" sz="2400" b="1" dirty="0"/>
          </a:p>
          <a:p>
            <a:pPr marL="0" indent="0">
              <a:buNone/>
            </a:pPr>
            <a:endParaRPr lang="en-US" sz="2400" b="1"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2400" b="1" kern="0" dirty="0" smtClean="0">
                <a:solidFill>
                  <a:srgbClr val="000000"/>
                </a:solidFill>
              </a:rPr>
              <a:t>Purpose of briefing</a:t>
            </a:r>
            <a:endParaRPr lang="en-US" sz="4000" dirty="0"/>
          </a:p>
        </p:txBody>
      </p:sp>
    </p:spTree>
    <p:extLst>
      <p:ext uri="{BB962C8B-B14F-4D97-AF65-F5344CB8AC3E}">
        <p14:creationId xmlns:p14="http://schemas.microsoft.com/office/powerpoint/2010/main" val="115575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lnSpcReduction="10000"/>
          </a:bodyPr>
          <a:lstStyle/>
          <a:p>
            <a:pPr marL="0" indent="0" algn="ctr">
              <a:buNone/>
            </a:pPr>
            <a:r>
              <a:rPr lang="en-ZA" altLang="en-US" sz="2400" b="1" dirty="0" smtClean="0"/>
              <a:t>Section 157D Offence by company</a:t>
            </a:r>
          </a:p>
          <a:p>
            <a:pPr algn="just"/>
            <a:r>
              <a:rPr lang="en-ZA" altLang="en-US" sz="2400" b="1" dirty="0" smtClean="0"/>
              <a:t>Further punitive measures which could be considered against companies are found in section 11(4) of the Prevention and Combating of Trafficking in Persons Act, 2013 (TIP Act), which provides that a finding by a court that an employer or principal has contravened the sections dealing with offences in the TIP Act, serves as a ground for the revocation or cancellation of a licence or registration that the employer or principal may require to conduct its business.</a:t>
            </a:r>
          </a:p>
          <a:p>
            <a:pPr algn="just"/>
            <a:r>
              <a:rPr lang="en-ZA" altLang="en-US" sz="2400" b="1" dirty="0" smtClean="0"/>
              <a:t>The finding is forwarded to the authority that granted the licence or registration which may review and where necessary, revoke or cancel the licence or registration.</a:t>
            </a:r>
            <a:endParaRPr lang="en-US" altLang="en-US" sz="24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63013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altLang="en-US" sz="2400" b="1" dirty="0" smtClean="0"/>
              <a:t>Clause 24  Substitution of section 161 of the NCA</a:t>
            </a:r>
          </a:p>
          <a:p>
            <a:pPr algn="just"/>
            <a:r>
              <a:rPr lang="en-ZA" altLang="en-US" sz="2400" b="1" dirty="0" smtClean="0"/>
              <a:t>Section 161 provides for the penalties which may be imposed on a person convicted of an offence in terms of the NCA.</a:t>
            </a:r>
          </a:p>
          <a:p>
            <a:pPr algn="just"/>
            <a:r>
              <a:rPr lang="en-ZA" altLang="en-US" sz="2400" b="1" dirty="0" smtClean="0"/>
              <a:t>Currently a person who contravenes or fails to comply with an order of the Tribunal is liable to a fine or to imprisonment not exceeding 10 years or to both.  In any other case the penalty is a fine or imprisonment not exceeding 12 months or to both.</a:t>
            </a: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92637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20000"/>
          </a:bodyPr>
          <a:lstStyle/>
          <a:p>
            <a:pPr marL="0" indent="0" algn="ctr">
              <a:buNone/>
            </a:pPr>
            <a:r>
              <a:rPr lang="en-ZA" altLang="en-US" sz="2600" b="1" dirty="0" smtClean="0"/>
              <a:t>Clause 24  Substitution of section 161 of the NCA continued</a:t>
            </a:r>
          </a:p>
          <a:p>
            <a:pPr algn="just"/>
            <a:r>
              <a:rPr lang="en-ZA" altLang="en-US" sz="2300" b="1" dirty="0" smtClean="0"/>
              <a:t>The proposed penalties appear to be very harsh and not in proportion with the nature of the offences set out in sections 157A – C.</a:t>
            </a:r>
          </a:p>
          <a:p>
            <a:pPr lvl="1" algn="just">
              <a:buFont typeface="Wingdings" pitchFamily="2" charset="2"/>
              <a:buChar char="Ø"/>
            </a:pPr>
            <a:r>
              <a:rPr lang="en-ZA" altLang="en-US" sz="2400" b="1" dirty="0" smtClean="0"/>
              <a:t>For example, the submission of false information in an application for debt intervention or altering financial circumstances to qualify for debt intervention attracts a penalty of a maximum period of 10 years’ imprisonment.  A person who gives himself or herself out as a credit provider may be sentenced to 10 years’ imprisonment.</a:t>
            </a:r>
          </a:p>
          <a:p>
            <a:pPr lvl="1" algn="just">
              <a:buFont typeface="Wingdings" pitchFamily="2" charset="2"/>
              <a:buChar char="Ø"/>
            </a:pPr>
            <a:r>
              <a:rPr lang="en-ZA" altLang="en-US" sz="2400" b="1" dirty="0" smtClean="0"/>
              <a:t>In comparison, for example, section 33(2) of the Legal Practice Act, provides that a person other than a legal practitioner, who holds himself or herself out as a legal practitioner faces a fine or imprisonment for a period not exceeding two years or to both.</a:t>
            </a:r>
          </a:p>
          <a:p>
            <a:pPr lvl="1" algn="just">
              <a:buFont typeface="Wingdings" pitchFamily="2" charset="2"/>
              <a:buChar char="Ø"/>
            </a:pPr>
            <a:endParaRPr lang="en-US" altLang="en-US" sz="20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485137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lnSpcReduction="10000"/>
          </a:bodyPr>
          <a:lstStyle/>
          <a:p>
            <a:pPr marL="0" indent="0" algn="ctr">
              <a:buNone/>
            </a:pPr>
            <a:r>
              <a:rPr lang="en-ZA" altLang="en-US" sz="2400" b="1" dirty="0" smtClean="0"/>
              <a:t>Clause 24  Substitution of section 161 of the NCA continued</a:t>
            </a:r>
          </a:p>
          <a:p>
            <a:pPr lvl="1" algn="just">
              <a:buFont typeface="Wingdings" pitchFamily="2" charset="2"/>
              <a:buChar char="Ø"/>
            </a:pPr>
            <a:r>
              <a:rPr lang="en-ZA" altLang="en-US" sz="2300" b="1" dirty="0" smtClean="0"/>
              <a:t>It is appreciated that punishment should be appropriate and should act as a deterrent to curb the abuse of vulnerable people in society and the abuse of financial and court systems.</a:t>
            </a:r>
          </a:p>
          <a:p>
            <a:pPr lvl="1" algn="just">
              <a:buFont typeface="Wingdings" pitchFamily="2" charset="2"/>
              <a:buChar char="Ø"/>
            </a:pPr>
            <a:r>
              <a:rPr lang="en-ZA" altLang="en-US" sz="2300" b="1" dirty="0" smtClean="0"/>
              <a:t>However, the constitutional requirement of proportionality of the sentence to the offence, as also set out in various court judgments, should be taken into account.</a:t>
            </a:r>
          </a:p>
          <a:p>
            <a:pPr lvl="1" algn="just">
              <a:buFont typeface="Wingdings" pitchFamily="2" charset="2"/>
              <a:buChar char="Ø"/>
            </a:pPr>
            <a:r>
              <a:rPr lang="en-ZA" altLang="en-US" sz="2300" b="1" dirty="0" smtClean="0"/>
              <a:t>It is therefore suggested that benchmarking be done to bring the penalties in line with similar provisions in other legislation.</a:t>
            </a:r>
            <a:endParaRPr lang="en-US" altLang="en-US" sz="2300" b="1" dirty="0" smtClean="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68204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1143000"/>
            <a:ext cx="8305800" cy="5257800"/>
          </a:xfrm>
        </p:spPr>
        <p:txBody>
          <a:bodyPr>
            <a:normAutofit/>
          </a:bodyPr>
          <a:lstStyle/>
          <a:p>
            <a:pPr marL="0" indent="0">
              <a:buNone/>
              <a:defRPr/>
            </a:pPr>
            <a:endParaRPr lang="en-ZA" altLang="en-US" sz="5400" b="1" dirty="0" smtClean="0"/>
          </a:p>
          <a:p>
            <a:pPr marL="0" indent="0">
              <a:buNone/>
              <a:defRPr/>
            </a:pPr>
            <a:endParaRPr lang="en-ZA" altLang="en-US" sz="5400" b="1"/>
          </a:p>
          <a:p>
            <a:pPr marL="0" indent="0" algn="ctr">
              <a:buNone/>
              <a:defRPr/>
            </a:pPr>
            <a:r>
              <a:rPr lang="en-ZA" altLang="en-US" sz="5400" b="1" smtClean="0"/>
              <a:t>Thank </a:t>
            </a:r>
            <a:r>
              <a:rPr lang="en-ZA" altLang="en-US" sz="5400" b="1" dirty="0" smtClean="0"/>
              <a:t>you</a:t>
            </a:r>
            <a:endParaRPr lang="en-ZA" altLang="en-US" sz="5400" b="1" dirty="0"/>
          </a:p>
          <a:p>
            <a:pPr marL="285750" indent="-285750">
              <a:defRPr/>
            </a:pPr>
            <a:endParaRPr lang="en-US" altLang="en-US" sz="2400" b="1" dirty="0">
              <a:solidFill>
                <a:srgbClr val="000000"/>
              </a:solidFill>
            </a:endParaRPr>
          </a:p>
          <a:p>
            <a:pPr marL="0" indent="0" algn="just">
              <a:buNone/>
            </a:pPr>
            <a:endParaRPr lang="en-US" altLang="en-US" sz="2400" b="1" dirty="0" smtClean="0">
              <a:solidFill>
                <a:srgbClr val="000000"/>
              </a:solidFill>
            </a:endParaRPr>
          </a:p>
          <a:p>
            <a:pPr marL="0" indent="0" algn="just">
              <a:buNone/>
            </a:pPr>
            <a:endParaRPr lang="en-US" altLang="en-US" sz="2400" b="1" dirty="0">
              <a:solidFill>
                <a:srgbClr val="000000"/>
              </a:solidFill>
            </a:endParaRPr>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264807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a:bodyPr>
          <a:lstStyle/>
          <a:p>
            <a:pPr algn="just"/>
            <a:r>
              <a:rPr lang="en-US" sz="2400" b="1" dirty="0" smtClean="0"/>
              <a:t>Comments are submitted in respect of specific clauses of the Bill.</a:t>
            </a:r>
          </a:p>
          <a:p>
            <a:pPr algn="just"/>
            <a:r>
              <a:rPr lang="en-US" sz="2400" b="1" dirty="0" smtClean="0"/>
              <a:t>Main feature is the introduction of debt intervention.</a:t>
            </a:r>
          </a:p>
          <a:p>
            <a:pPr algn="just"/>
            <a:r>
              <a:rPr lang="en-US" sz="2400" b="1" dirty="0" smtClean="0"/>
              <a:t>Duties and powers are assigned to the NCR and the Tribunal.</a:t>
            </a:r>
          </a:p>
          <a:p>
            <a:pPr algn="just"/>
            <a:r>
              <a:rPr lang="en-US" sz="2400" b="1" dirty="0" smtClean="0"/>
              <a:t>It is assumed that the capacity of the NCR and the Tribunal will be adapted to deal with consumers who wish to access the relief provided by the Bill.</a:t>
            </a:r>
            <a:endParaRPr lang="en-US" sz="2400" b="1" dirty="0"/>
          </a:p>
          <a:p>
            <a:pPr marL="0" indent="0" algn="just">
              <a:buNone/>
            </a:pPr>
            <a:endParaRPr lang="en-US" sz="2400" b="1" dirty="0"/>
          </a:p>
          <a:p>
            <a:pPr marL="0" indent="0">
              <a:buNone/>
            </a:pPr>
            <a:endParaRPr lang="en-US" sz="2400" b="1"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General</a:t>
            </a:r>
            <a:endParaRPr lang="en-US" sz="2400" b="1" dirty="0"/>
          </a:p>
        </p:txBody>
      </p:sp>
    </p:spTree>
    <p:extLst>
      <p:ext uri="{BB962C8B-B14F-4D97-AF65-F5344CB8AC3E}">
        <p14:creationId xmlns:p14="http://schemas.microsoft.com/office/powerpoint/2010/main" val="3906429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1872049"/>
            <a:ext cx="7696200" cy="4068763"/>
          </a:xfrm>
        </p:spPr>
        <p:txBody>
          <a:bodyPr>
            <a:normAutofit/>
          </a:bodyPr>
          <a:lstStyle/>
          <a:p>
            <a:pPr algn="just"/>
            <a:r>
              <a:rPr lang="en-US" sz="2400" b="1" dirty="0" smtClean="0"/>
              <a:t>It is suggested that the reference to specific Acts in the second paragraph be deleted. </a:t>
            </a:r>
          </a:p>
          <a:p>
            <a:pPr algn="just"/>
            <a:r>
              <a:rPr lang="en-US" sz="2400" b="1" dirty="0" smtClean="0"/>
              <a:t>Section 3 of the National Credit Act (NCA) states that purpose of that Act is to promote and advance the social and economic welfare of South Africans and to protect consumers.</a:t>
            </a:r>
            <a:endParaRPr lang="en-US" sz="2400" b="1" dirty="0"/>
          </a:p>
          <a:p>
            <a:pPr marL="0" indent="0">
              <a:buNone/>
            </a:pPr>
            <a:endParaRPr lang="en-US" sz="2400" b="1"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Preamble</a:t>
            </a:r>
            <a:endParaRPr lang="en-US" sz="2400" b="1" dirty="0"/>
          </a:p>
        </p:txBody>
      </p:sp>
    </p:spTree>
    <p:extLst>
      <p:ext uri="{BB962C8B-B14F-4D97-AF65-F5344CB8AC3E}">
        <p14:creationId xmlns:p14="http://schemas.microsoft.com/office/powerpoint/2010/main" val="55183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1"/>
            <a:ext cx="7543800" cy="4114800"/>
          </a:xfrm>
        </p:spPr>
        <p:txBody>
          <a:bodyPr>
            <a:normAutofit/>
          </a:bodyPr>
          <a:lstStyle/>
          <a:p>
            <a:pPr marL="0" indent="0" algn="ctr">
              <a:buNone/>
            </a:pPr>
            <a:r>
              <a:rPr lang="en-US" sz="2400" b="1" dirty="0" smtClean="0"/>
              <a:t>Clause 4 Amendment of section 15 of NCA</a:t>
            </a:r>
          </a:p>
          <a:p>
            <a:pPr marL="0" indent="0" algn="ctr">
              <a:buNone/>
            </a:pPr>
            <a:endParaRPr lang="en-US" sz="2400" b="1" dirty="0" smtClean="0"/>
          </a:p>
          <a:p>
            <a:pPr algn="just"/>
            <a:r>
              <a:rPr lang="en-US" sz="2400" b="1" dirty="0" smtClean="0"/>
              <a:t>Section 15 deals with the enforcement functions of the NCR.</a:t>
            </a:r>
          </a:p>
          <a:p>
            <a:pPr algn="just"/>
            <a:r>
              <a:rPr lang="en-US" sz="2400" b="1" dirty="0" smtClean="0"/>
              <a:t>Paragraphs </a:t>
            </a:r>
            <a:r>
              <a:rPr lang="en-US" sz="2400" b="1" i="1" dirty="0" smtClean="0"/>
              <a:t>(</a:t>
            </a:r>
            <a:r>
              <a:rPr lang="en-US" sz="2400" b="1" i="1" dirty="0" err="1" smtClean="0"/>
              <a:t>hA</a:t>
            </a:r>
            <a:r>
              <a:rPr lang="en-US" sz="2400" b="1" i="1" dirty="0" smtClean="0"/>
              <a:t>)</a:t>
            </a:r>
            <a:r>
              <a:rPr lang="en-US" sz="2400" b="1" dirty="0" smtClean="0"/>
              <a:t> and </a:t>
            </a:r>
            <a:r>
              <a:rPr lang="en-US" sz="2400" b="1" i="1" dirty="0" smtClean="0"/>
              <a:t>(</a:t>
            </a:r>
            <a:r>
              <a:rPr lang="en-US" sz="2400" b="1" i="1" dirty="0" err="1" smtClean="0"/>
              <a:t>hB</a:t>
            </a:r>
            <a:r>
              <a:rPr lang="en-US" sz="2400" b="1" i="1" dirty="0" smtClean="0"/>
              <a:t>) </a:t>
            </a:r>
            <a:r>
              <a:rPr lang="en-US" sz="2400" b="1" dirty="0" smtClean="0"/>
              <a:t>are inserted as further functions – paragraph </a:t>
            </a:r>
            <a:r>
              <a:rPr lang="en-US" sz="2400" b="1" i="1" dirty="0" smtClean="0"/>
              <a:t>(</a:t>
            </a:r>
            <a:r>
              <a:rPr lang="en-US" sz="2400" b="1" i="1" dirty="0" err="1" smtClean="0"/>
              <a:t>hA</a:t>
            </a:r>
            <a:r>
              <a:rPr lang="en-US" sz="2400" b="1" i="1" dirty="0" smtClean="0"/>
              <a:t>)</a:t>
            </a:r>
            <a:r>
              <a:rPr lang="en-US" sz="2400" b="1" dirty="0" smtClean="0"/>
              <a:t> should refer to applications for debt intervention and applications for rehabilitation provided for in section 88E.</a:t>
            </a:r>
          </a:p>
          <a:p>
            <a:pPr algn="just"/>
            <a:r>
              <a:rPr lang="en-US" sz="2400" b="1" dirty="0" smtClean="0"/>
              <a:t>It is suggested that it is specified that referrals are made to the Tribunal.</a:t>
            </a:r>
          </a:p>
          <a:p>
            <a:pPr marL="0" indent="0">
              <a:buNone/>
            </a:pPr>
            <a:endParaRPr lang="en-US" sz="2400" b="1"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2180349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1"/>
            <a:ext cx="7543800" cy="4114800"/>
          </a:xfrm>
        </p:spPr>
        <p:txBody>
          <a:bodyPr>
            <a:normAutofit/>
          </a:bodyPr>
          <a:lstStyle/>
          <a:p>
            <a:pPr marL="0" indent="0" algn="ctr">
              <a:buNone/>
            </a:pPr>
            <a:r>
              <a:rPr lang="en-US" sz="2400" b="1" dirty="0" smtClean="0"/>
              <a:t>Clause 11 Insertion of section 82A in the NCA</a:t>
            </a:r>
          </a:p>
          <a:p>
            <a:pPr marL="0" indent="0" algn="ctr">
              <a:buNone/>
            </a:pPr>
            <a:endParaRPr lang="en-US" sz="2400" b="1" dirty="0" smtClean="0"/>
          </a:p>
          <a:p>
            <a:pPr algn="just"/>
            <a:r>
              <a:rPr lang="en-US" sz="2400" b="1" dirty="0" smtClean="0"/>
              <a:t>Heading “National Credit Regulator to suspend reckless credit agreement”.</a:t>
            </a:r>
          </a:p>
          <a:p>
            <a:pPr algn="just"/>
            <a:r>
              <a:rPr lang="en-US" sz="2400" b="1" dirty="0" smtClean="0"/>
              <a:t>The clause provides for the report of a suspected reckless credit agreement, the investigation and suspension thereof and referral to Tribunal.</a:t>
            </a:r>
          </a:p>
          <a:p>
            <a:pPr algn="just"/>
            <a:r>
              <a:rPr lang="en-US" sz="2400" b="1" dirty="0" smtClean="0"/>
              <a:t>It is suggested that the heading of section 82A should read: “Report, investigation and suspension of reckless credit agreement”.</a:t>
            </a:r>
            <a:endParaRPr lang="en-US" sz="2400" b="1"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853974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25000" lnSpcReduction="20000"/>
          </a:bodyPr>
          <a:lstStyle/>
          <a:p>
            <a:pPr marL="0" indent="0" algn="ctr">
              <a:buNone/>
            </a:pPr>
            <a:r>
              <a:rPr lang="en-US" altLang="en-US" sz="9600" b="1" dirty="0" smtClean="0"/>
              <a:t>Clause 14 Addition of Part E in Chapter 4 of the NCA</a:t>
            </a:r>
          </a:p>
          <a:p>
            <a:pPr marL="0" indent="0" algn="ctr">
              <a:buNone/>
            </a:pPr>
            <a:r>
              <a:rPr lang="en-US" altLang="en-US" sz="9600" b="1" dirty="0" smtClean="0"/>
              <a:t>New section 88A Application for debt intervention</a:t>
            </a:r>
          </a:p>
          <a:p>
            <a:pPr algn="just"/>
            <a:endParaRPr lang="en-US" altLang="en-US" sz="2400" b="1" dirty="0"/>
          </a:p>
          <a:p>
            <a:pPr algn="just"/>
            <a:r>
              <a:rPr lang="en-ZA" altLang="en-US" sz="8000" b="1" dirty="0" smtClean="0"/>
              <a:t>Definition of “debt intervention applicant” includes disabled person, minor heading a household or woman heading a household.</a:t>
            </a:r>
          </a:p>
          <a:p>
            <a:pPr marL="0" indent="0" algn="just">
              <a:buNone/>
            </a:pPr>
            <a:endParaRPr lang="en-ZA" altLang="en-US" sz="4000" b="1" dirty="0" smtClean="0"/>
          </a:p>
          <a:p>
            <a:pPr lvl="1" algn="just">
              <a:buFont typeface="Wingdings" pitchFamily="2" charset="2"/>
              <a:buChar char="Ø"/>
            </a:pPr>
            <a:r>
              <a:rPr lang="en-ZA" altLang="en-US" sz="7200" b="1" dirty="0" smtClean="0"/>
              <a:t>The question arises whether elderly people should not be included.</a:t>
            </a:r>
          </a:p>
          <a:p>
            <a:pPr marL="457200" lvl="1" indent="0" algn="just">
              <a:buNone/>
            </a:pPr>
            <a:endParaRPr lang="en-ZA" altLang="en-US" sz="4200" b="1" dirty="0" smtClean="0"/>
          </a:p>
          <a:p>
            <a:pPr lvl="1" algn="just">
              <a:buFont typeface="Wingdings" pitchFamily="2" charset="2"/>
              <a:buChar char="Ø"/>
            </a:pPr>
            <a:r>
              <a:rPr lang="en-ZA" altLang="en-US" sz="7200" b="1" dirty="0" smtClean="0"/>
              <a:t>Consideration could be given to providing that another person should be able to act on behalf of a minor who may not have legal and contractual capacity to enter into credit agreements or to apply for debt intervention.</a:t>
            </a:r>
          </a:p>
          <a:p>
            <a:pPr marL="457200" lvl="1" indent="0" algn="just">
              <a:buNone/>
            </a:pPr>
            <a:endParaRPr lang="en-ZA" altLang="en-US" sz="5000" b="1" dirty="0" smtClean="0"/>
          </a:p>
          <a:p>
            <a:pPr lvl="1" algn="just">
              <a:buFont typeface="Wingdings" pitchFamily="2" charset="2"/>
              <a:buChar char="Ø"/>
            </a:pPr>
            <a:r>
              <a:rPr lang="en-ZA" altLang="en-US" sz="7200" b="1" dirty="0" smtClean="0"/>
              <a:t>Section 2(4) of the Protection from Harassment Act, 2011 provides that any child or person on behalf of a child, may apply to the court for a protection order without the assistance of a parent, guardian or any other person. Same may apply to a disabled person.</a:t>
            </a:r>
          </a:p>
          <a:p>
            <a:pPr lvl="1" algn="just">
              <a:buFont typeface="Arial" pitchFamily="34" charset="0"/>
              <a:buChar char="•"/>
            </a:pPr>
            <a:endParaRPr lang="en-US" altLang="en-US" sz="2000" b="1" dirty="0"/>
          </a:p>
          <a:p>
            <a:pPr marL="0" indent="0" algn="ctr">
              <a:buNone/>
            </a:pPr>
            <a:r>
              <a:rPr lang="en-US" altLang="en-US" sz="8000" b="1" dirty="0" smtClean="0"/>
              <a:t> </a:t>
            </a:r>
            <a:r>
              <a:rPr lang="en-US" altLang="en-US" sz="7400" b="1" kern="0" dirty="0">
                <a:solidFill>
                  <a:srgbClr val="000000"/>
                </a:solidFill>
                <a:ea typeface="+mj-ea"/>
                <a:cs typeface="+mj-cs"/>
              </a:rPr>
              <a:t>	</a:t>
            </a:r>
            <a:endParaRPr lang="en-US" altLang="en-US" sz="7400" b="1" kern="0" dirty="0" smtClean="0">
              <a:solidFill>
                <a:srgbClr val="000000"/>
              </a:solidFill>
              <a:ea typeface="+mj-ea"/>
              <a:cs typeface="+mj-cs"/>
            </a:endParaRPr>
          </a:p>
          <a:p>
            <a:pPr marL="0" indent="0" algn="ctr">
              <a:buNone/>
            </a:pPr>
            <a:endParaRPr lang="en-US" sz="2400" b="1" kern="0" dirty="0">
              <a:solidFill>
                <a:srgbClr val="000000"/>
              </a:solidFill>
              <a:ea typeface="+mj-ea"/>
              <a:cs typeface="+mj-cs"/>
            </a:endParaRPr>
          </a:p>
          <a:p>
            <a:pPr marL="0" indent="0" algn="ctr">
              <a:buNone/>
            </a:pPr>
            <a:endParaRPr lang="en-US" sz="2400" dirty="0" smtClean="0"/>
          </a:p>
          <a:p>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80793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fontScale="92500" lnSpcReduction="10000"/>
          </a:bodyPr>
          <a:lstStyle/>
          <a:p>
            <a:pPr marL="0" indent="0" algn="ctr">
              <a:buNone/>
            </a:pPr>
            <a:r>
              <a:rPr lang="en-US" altLang="en-US" sz="2400" b="1" dirty="0"/>
              <a:t>New section 88A Application for debt </a:t>
            </a:r>
            <a:r>
              <a:rPr lang="en-US" altLang="en-US" sz="2400" b="1" dirty="0" smtClean="0"/>
              <a:t>intervention continued</a:t>
            </a:r>
            <a:endParaRPr lang="en-US" altLang="en-US" sz="2400" b="1" dirty="0"/>
          </a:p>
          <a:p>
            <a:pPr algn="just"/>
            <a:r>
              <a:rPr lang="en-ZA" altLang="en-US" sz="2000" b="1" dirty="0"/>
              <a:t>Definition of “realisable asset”—</a:t>
            </a:r>
          </a:p>
          <a:p>
            <a:pPr lvl="1" algn="just">
              <a:buFont typeface="Wingdings" pitchFamily="2" charset="2"/>
              <a:buChar char="Ø"/>
            </a:pPr>
            <a:r>
              <a:rPr lang="en-ZA" altLang="en-US" sz="1900" b="1" dirty="0"/>
              <a:t>If amount is indicated in an Act, that Act needs to be amended by Parliament each time the amount is to be adjusted.  Consideration could be given to provide that the value of the assets should not exceed the amount determined by the Minister in the Gazette</a:t>
            </a:r>
            <a:r>
              <a:rPr lang="en-ZA" altLang="en-US" sz="1900" b="1" dirty="0" smtClean="0"/>
              <a:t>.</a:t>
            </a:r>
          </a:p>
          <a:p>
            <a:pPr lvl="1" algn="just">
              <a:buFont typeface="Wingdings" pitchFamily="2" charset="2"/>
              <a:buChar char="Ø"/>
            </a:pPr>
            <a:r>
              <a:rPr lang="en-ZA" altLang="en-US" sz="1900" b="1" kern="0" dirty="0" smtClean="0">
                <a:solidFill>
                  <a:srgbClr val="000000"/>
                </a:solidFill>
                <a:latin typeface="+mj-lt"/>
                <a:ea typeface="+mj-ea"/>
                <a:cs typeface="+mj-cs"/>
              </a:rPr>
              <a:t>Section 67 of the Magistrates’ Courts Act lists the property which may not be attached and sold in execution.</a:t>
            </a:r>
          </a:p>
          <a:p>
            <a:pPr lvl="2" algn="just">
              <a:buFont typeface="Wingdings" pitchFamily="2" charset="2"/>
              <a:buChar char="v"/>
            </a:pPr>
            <a:r>
              <a:rPr lang="en-ZA" altLang="en-US" sz="1900" b="1" kern="0" dirty="0" smtClean="0">
                <a:solidFill>
                  <a:srgbClr val="000000"/>
                </a:solidFill>
                <a:latin typeface="+mj-lt"/>
                <a:ea typeface="+mj-ea"/>
                <a:cs typeface="+mj-cs"/>
              </a:rPr>
              <a:t>Paragraph (g) refers to arms and ammunition that a debtor is required by law to, regulation or disciplinary order to have in his possession as part of his equipment.</a:t>
            </a:r>
          </a:p>
          <a:p>
            <a:pPr lvl="2" algn="just">
              <a:buFont typeface="Wingdings" pitchFamily="2" charset="2"/>
              <a:buChar char="v"/>
            </a:pPr>
            <a:r>
              <a:rPr lang="en-ZA" altLang="en-US" sz="1900" b="1" kern="0" dirty="0" smtClean="0">
                <a:solidFill>
                  <a:srgbClr val="000000"/>
                </a:solidFill>
                <a:latin typeface="+mj-lt"/>
                <a:ea typeface="+mj-ea"/>
                <a:cs typeface="+mj-cs"/>
              </a:rPr>
              <a:t>Paragraph (f) lists separately professional books, …instruments necessarily used by a debtor in his profession. </a:t>
            </a:r>
          </a:p>
          <a:p>
            <a:pPr lvl="2" algn="just">
              <a:buFont typeface="Wingdings" pitchFamily="2" charset="2"/>
              <a:buChar char="v"/>
            </a:pPr>
            <a:r>
              <a:rPr lang="en-ZA" altLang="en-US" sz="1900" b="1" kern="0" dirty="0" smtClean="0">
                <a:solidFill>
                  <a:srgbClr val="000000"/>
                </a:solidFill>
                <a:latin typeface="+mj-lt"/>
                <a:ea typeface="+mj-ea"/>
                <a:cs typeface="+mj-cs"/>
              </a:rPr>
              <a:t>It is noted that no reference is made to arms and ammunition in paragraph (ii) under the definition.  Is it intended that arms and ammunition be included in the “instruments necessarily used by that debt intervention applicant?</a:t>
            </a:r>
            <a:endParaRPr lang="en-US" altLang="en-US" sz="1900" b="1" kern="0" dirty="0" smtClean="0">
              <a:solidFill>
                <a:srgbClr val="000000"/>
              </a:solidFill>
              <a:latin typeface="+mj-lt"/>
              <a:ea typeface="+mj-ea"/>
              <a:cs typeface="+mj-cs"/>
            </a:endParaRPr>
          </a:p>
          <a:p>
            <a:pPr marL="0" indent="0" algn="ctr">
              <a:buNone/>
            </a:pPr>
            <a:endParaRPr lang="en-US" sz="2400" b="1" kern="0" dirty="0">
              <a:solidFill>
                <a:srgbClr val="000000"/>
              </a:solidFill>
              <a:ea typeface="+mj-ea"/>
              <a:cs typeface="+mj-cs"/>
            </a:endParaRPr>
          </a:p>
          <a:p>
            <a:pPr marL="0" indent="0" algn="ctr">
              <a:buNone/>
            </a:pPr>
            <a:endParaRPr lang="en-US" sz="2400" dirty="0" smtClean="0"/>
          </a:p>
          <a:p>
            <a:endParaRPr lang="en-US"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263024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1143000"/>
            <a:ext cx="7543800" cy="4724399"/>
          </a:xfrm>
        </p:spPr>
        <p:txBody>
          <a:bodyPr>
            <a:normAutofit/>
          </a:bodyPr>
          <a:lstStyle/>
          <a:p>
            <a:pPr marL="0" indent="0" algn="ctr">
              <a:buNone/>
            </a:pPr>
            <a:r>
              <a:rPr lang="en-ZA" sz="2400" b="1" dirty="0" smtClean="0"/>
              <a:t>New section 88A Application for debt intervention continued</a:t>
            </a:r>
          </a:p>
          <a:p>
            <a:pPr marL="0" indent="0" algn="ctr">
              <a:buNone/>
            </a:pPr>
            <a:endParaRPr lang="en-ZA" sz="2400" b="1" dirty="0" smtClean="0"/>
          </a:p>
          <a:p>
            <a:pPr algn="just"/>
            <a:r>
              <a:rPr lang="en-ZA" sz="2400" b="1" dirty="0" smtClean="0"/>
              <a:t>Earlier comments suggested that a definition of a “once-off debt relief” as it was then called, should be considered. Although “debt relief” is now referred to as “debt intervention”, it is again suggested that a definition of “debt intervention” be considered to enhance legal certainty.</a:t>
            </a:r>
          </a:p>
          <a:p>
            <a:pPr algn="just"/>
            <a:r>
              <a:rPr lang="en-ZA" sz="2400" b="1" dirty="0" smtClean="0"/>
              <a:t>Section 88C which provides for the orders a Tribunal may make, gives an indication of what is meant by “debt intervention”.</a:t>
            </a:r>
            <a:endParaRPr lang="en-US" sz="2400" b="1" dirty="0" smtClean="0"/>
          </a:p>
          <a:p>
            <a:pPr marL="0" indent="0">
              <a:buNone/>
            </a:pPr>
            <a:endParaRPr lang="en-US" dirty="0"/>
          </a:p>
        </p:txBody>
      </p:sp>
      <p:sp>
        <p:nvSpPr>
          <p:cNvPr id="4" name="Title 1"/>
          <p:cNvSpPr txBox="1">
            <a:spLocks/>
          </p:cNvSpPr>
          <p:nvPr/>
        </p:nvSpPr>
        <p:spPr>
          <a:xfrm>
            <a:off x="0" y="990600"/>
            <a:ext cx="91440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spTree>
    <p:extLst>
      <p:ext uri="{BB962C8B-B14F-4D97-AF65-F5344CB8AC3E}">
        <p14:creationId xmlns:p14="http://schemas.microsoft.com/office/powerpoint/2010/main" val="121838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2072</TotalTime>
  <Words>2021</Words>
  <Application>Microsoft Office PowerPoint</Application>
  <PresentationFormat>On-screen Show (4:3)</PresentationFormat>
  <Paragraphs>119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National Credit Amendment Bill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Colloquium</dc:title>
  <dc:creator>Bhaktawar Nina</dc:creator>
  <cp:lastModifiedBy>Andre Hermans</cp:lastModifiedBy>
  <cp:revision>129</cp:revision>
  <cp:lastPrinted>2017-06-05T06:12:56Z</cp:lastPrinted>
  <dcterms:created xsi:type="dcterms:W3CDTF">2015-10-15T09:51:46Z</dcterms:created>
  <dcterms:modified xsi:type="dcterms:W3CDTF">2018-02-01T08:11:13Z</dcterms:modified>
</cp:coreProperties>
</file>