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91" r:id="rId5"/>
    <p:sldId id="292" r:id="rId6"/>
    <p:sldId id="275" r:id="rId7"/>
    <p:sldId id="271" r:id="rId8"/>
    <p:sldId id="259" r:id="rId9"/>
    <p:sldId id="286" r:id="rId10"/>
    <p:sldId id="287" r:id="rId11"/>
    <p:sldId id="279" r:id="rId12"/>
    <p:sldId id="289" r:id="rId13"/>
    <p:sldId id="290" r:id="rId14"/>
    <p:sldId id="29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951B5-86D8-4C2D-9CDB-26CF0E2DA7C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3F6810C-3667-40C8-9B82-2B985B51A566}">
      <dgm:prSet phldrT="[Text]"/>
      <dgm:spPr>
        <a:solidFill>
          <a:srgbClr val="0070C0"/>
        </a:solidFill>
      </dgm:spPr>
      <dgm:t>
        <a:bodyPr/>
        <a:lstStyle/>
        <a:p>
          <a:r>
            <a:rPr lang="en-ZA" b="1" dirty="0" smtClean="0">
              <a:latin typeface="Arial" panose="020B0604020202020204" pitchFamily="34" charset="0"/>
              <a:cs typeface="Arial" panose="020B0604020202020204" pitchFamily="34" charset="0"/>
            </a:rPr>
            <a:t>Western part of EC in the grip of a severe drought – worst drought in 100 years</a:t>
          </a:r>
          <a:endParaRPr lang="en-GB" dirty="0"/>
        </a:p>
      </dgm:t>
    </dgm:pt>
    <dgm:pt modelId="{9A93F0D5-EAFC-4B26-BB15-A89B04A49736}" type="parTrans" cxnId="{CD918344-3114-4F63-BDB1-768F376F1A96}">
      <dgm:prSet/>
      <dgm:spPr/>
      <dgm:t>
        <a:bodyPr/>
        <a:lstStyle/>
        <a:p>
          <a:endParaRPr lang="en-GB"/>
        </a:p>
      </dgm:t>
    </dgm:pt>
    <dgm:pt modelId="{0C014D5D-85BE-42A5-8C49-607E53EC2CCD}" type="sibTrans" cxnId="{CD918344-3114-4F63-BDB1-768F376F1A96}">
      <dgm:prSet/>
      <dgm:spPr/>
      <dgm:t>
        <a:bodyPr/>
        <a:lstStyle/>
        <a:p>
          <a:endParaRPr lang="en-GB"/>
        </a:p>
      </dgm:t>
    </dgm:pt>
    <dgm:pt modelId="{574AAC16-847B-4E92-B7CC-6A44B2ED8E77}">
      <dgm:prSet phldrT="[Text]"/>
      <dgm:spPr>
        <a:solidFill>
          <a:srgbClr val="0070C0"/>
        </a:solidFill>
      </dgm:spPr>
      <dgm:t>
        <a:bodyPr/>
        <a:lstStyle/>
        <a:p>
          <a:r>
            <a:rPr lang="en-ZA" b="1" dirty="0" smtClean="0">
              <a:latin typeface="Arial" panose="020B0604020202020204" pitchFamily="34" charset="0"/>
              <a:cs typeface="Arial" panose="020B0604020202020204" pitchFamily="34" charset="0"/>
            </a:rPr>
            <a:t>Kouga was declared a drought disaster area in May 2017</a:t>
          </a:r>
          <a:endParaRPr lang="en-GB" dirty="0"/>
        </a:p>
      </dgm:t>
    </dgm:pt>
    <dgm:pt modelId="{9F8E8437-86B5-4C9F-A7AF-811E696D0F6D}" type="parTrans" cxnId="{F169FF74-A6B1-43A5-9022-821C351E6923}">
      <dgm:prSet/>
      <dgm:spPr/>
      <dgm:t>
        <a:bodyPr/>
        <a:lstStyle/>
        <a:p>
          <a:endParaRPr lang="en-GB"/>
        </a:p>
      </dgm:t>
    </dgm:pt>
    <dgm:pt modelId="{B7BC6711-CF45-4491-A39D-501607BEC510}" type="sibTrans" cxnId="{F169FF74-A6B1-43A5-9022-821C351E6923}">
      <dgm:prSet/>
      <dgm:spPr/>
      <dgm:t>
        <a:bodyPr/>
        <a:lstStyle/>
        <a:p>
          <a:endParaRPr lang="en-GB"/>
        </a:p>
      </dgm:t>
    </dgm:pt>
    <dgm:pt modelId="{9E787EDC-3CAB-4C59-8730-A0A6D1C0DA44}">
      <dgm:prSet phldrT="[Text]"/>
      <dgm:spPr>
        <a:solidFill>
          <a:srgbClr val="0070C0"/>
        </a:solidFill>
      </dgm:spPr>
      <dgm:t>
        <a:bodyPr/>
        <a:lstStyle/>
        <a:p>
          <a:r>
            <a:rPr lang="en-ZA" b="1" dirty="0" smtClean="0">
              <a:latin typeface="Arial" panose="020B0604020202020204" pitchFamily="34" charset="0"/>
              <a:cs typeface="Arial" panose="020B0604020202020204" pitchFamily="34" charset="0"/>
            </a:rPr>
            <a:t>Water level in Kouga Dam dropped to lowest level ever (7.1%)</a:t>
          </a:r>
          <a:endParaRPr lang="en-GB" dirty="0"/>
        </a:p>
      </dgm:t>
    </dgm:pt>
    <dgm:pt modelId="{BDE983E5-5FCF-42B3-B48E-0DBF402B0726}" type="parTrans" cxnId="{87C9E1AB-658A-4C50-9FA9-263361BB6375}">
      <dgm:prSet/>
      <dgm:spPr/>
      <dgm:t>
        <a:bodyPr/>
        <a:lstStyle/>
        <a:p>
          <a:endParaRPr lang="en-GB"/>
        </a:p>
      </dgm:t>
    </dgm:pt>
    <dgm:pt modelId="{37B8F463-9545-453A-BC76-A32A24A02BF0}" type="sibTrans" cxnId="{87C9E1AB-658A-4C50-9FA9-263361BB6375}">
      <dgm:prSet/>
      <dgm:spPr/>
      <dgm:t>
        <a:bodyPr/>
        <a:lstStyle/>
        <a:p>
          <a:endParaRPr lang="en-GB"/>
        </a:p>
      </dgm:t>
    </dgm:pt>
    <dgm:pt modelId="{7ECFB95A-D2D1-4A1F-9BEF-EAA6F02F1471}">
      <dgm:prSet phldrT="[Text]"/>
      <dgm:spPr>
        <a:solidFill>
          <a:srgbClr val="0070C0"/>
        </a:solidFill>
      </dgm:spPr>
      <dgm:t>
        <a:bodyPr/>
        <a:lstStyle/>
        <a:p>
          <a:r>
            <a:rPr lang="en-ZA" b="1" dirty="0" smtClean="0">
              <a:latin typeface="Arial" panose="020B0604020202020204" pitchFamily="34" charset="0"/>
              <a:cs typeface="Arial" panose="020B0604020202020204" pitchFamily="34" charset="0"/>
            </a:rPr>
            <a:t>Day Zero for Hankey &amp; </a:t>
          </a:r>
          <a:r>
            <a:rPr lang="en-ZA" b="1" dirty="0" err="1" smtClean="0">
              <a:latin typeface="Arial" panose="020B0604020202020204" pitchFamily="34" charset="0"/>
              <a:cs typeface="Arial" panose="020B0604020202020204" pitchFamily="34" charset="0"/>
            </a:rPr>
            <a:t>Patensie</a:t>
          </a:r>
          <a:r>
            <a:rPr lang="en-ZA" b="1" dirty="0" smtClean="0">
              <a:latin typeface="Arial" panose="020B0604020202020204" pitchFamily="34" charset="0"/>
              <a:cs typeface="Arial" panose="020B0604020202020204" pitchFamily="34" charset="0"/>
            </a:rPr>
            <a:t>: 31 March 2018</a:t>
          </a:r>
          <a:endParaRPr lang="en-GB" dirty="0"/>
        </a:p>
      </dgm:t>
    </dgm:pt>
    <dgm:pt modelId="{6EF43943-605E-40BE-BDF9-70C6B8339BF0}" type="parTrans" cxnId="{49FB218D-83A2-48EA-81C2-B422B80003BB}">
      <dgm:prSet/>
      <dgm:spPr/>
      <dgm:t>
        <a:bodyPr/>
        <a:lstStyle/>
        <a:p>
          <a:endParaRPr lang="en-GB"/>
        </a:p>
      </dgm:t>
    </dgm:pt>
    <dgm:pt modelId="{5771578C-9116-49AA-BF1D-E331C47405C9}" type="sibTrans" cxnId="{49FB218D-83A2-48EA-81C2-B422B80003BB}">
      <dgm:prSet/>
      <dgm:spPr/>
      <dgm:t>
        <a:bodyPr/>
        <a:lstStyle/>
        <a:p>
          <a:endParaRPr lang="en-GB"/>
        </a:p>
      </dgm:t>
    </dgm:pt>
    <dgm:pt modelId="{E8999D21-A257-46CB-B404-9B5AEC5EEFED}" type="pres">
      <dgm:prSet presAssocID="{63D951B5-86D8-4C2D-9CDB-26CF0E2DA7CB}" presName="linearFlow" presStyleCnt="0">
        <dgm:presLayoutVars>
          <dgm:dir/>
          <dgm:resizeHandles val="exact"/>
        </dgm:presLayoutVars>
      </dgm:prSet>
      <dgm:spPr/>
    </dgm:pt>
    <dgm:pt modelId="{F50ACB6F-F97C-4F0F-A700-A6164ABC298D}" type="pres">
      <dgm:prSet presAssocID="{53F6810C-3667-40C8-9B82-2B985B51A566}" presName="composite" presStyleCnt="0"/>
      <dgm:spPr/>
    </dgm:pt>
    <dgm:pt modelId="{07BB476C-C202-4789-8EC1-2010D6066F51}" type="pres">
      <dgm:prSet presAssocID="{53F6810C-3667-40C8-9B82-2B985B51A566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C73796BE-B7A8-4FAC-968C-E1AEABBD36C5}" type="pres">
      <dgm:prSet presAssocID="{53F6810C-3667-40C8-9B82-2B985B51A566}" presName="txShp" presStyleLbl="node1" presStyleIdx="0" presStyleCnt="4" custScaleX="104690" custLinFactNeighborX="408" custLinFactNeighborY="12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BFFBDE-EAAC-47A1-8839-CBBD7222217E}" type="pres">
      <dgm:prSet presAssocID="{0C014D5D-85BE-42A5-8C49-607E53EC2CCD}" presName="spacing" presStyleCnt="0"/>
      <dgm:spPr/>
    </dgm:pt>
    <dgm:pt modelId="{56235E17-F5B6-4979-AF98-743610F2CFBC}" type="pres">
      <dgm:prSet presAssocID="{574AAC16-847B-4E92-B7CC-6A44B2ED8E77}" presName="composite" presStyleCnt="0"/>
      <dgm:spPr/>
    </dgm:pt>
    <dgm:pt modelId="{D4C3729C-3FD0-419F-B2A2-BDD5054531D0}" type="pres">
      <dgm:prSet presAssocID="{574AAC16-847B-4E92-B7CC-6A44B2ED8E77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C758A53E-1658-40F2-8A6A-B949C0B9A962}" type="pres">
      <dgm:prSet presAssocID="{574AAC16-847B-4E92-B7CC-6A44B2ED8E77}" presName="txShp" presStyleLbl="node1" presStyleIdx="1" presStyleCnt="4" custScaleX="1034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4D04F1-7DB1-41F3-AFE7-F2BB43FADF8D}" type="pres">
      <dgm:prSet presAssocID="{B7BC6711-CF45-4491-A39D-501607BEC510}" presName="spacing" presStyleCnt="0"/>
      <dgm:spPr/>
    </dgm:pt>
    <dgm:pt modelId="{E8B0A1DD-9BE8-4D6F-AE43-ED3C44C6B0FB}" type="pres">
      <dgm:prSet presAssocID="{9E787EDC-3CAB-4C59-8730-A0A6D1C0DA44}" presName="composite" presStyleCnt="0"/>
      <dgm:spPr/>
    </dgm:pt>
    <dgm:pt modelId="{DDA3E0D9-381E-4022-88F6-7B59F2BD17E0}" type="pres">
      <dgm:prSet presAssocID="{9E787EDC-3CAB-4C59-8730-A0A6D1C0DA44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9852F99B-D9A9-4DB9-8FDE-1656E11B9017}" type="pres">
      <dgm:prSet presAssocID="{9E787EDC-3CAB-4C59-8730-A0A6D1C0DA44}" presName="txShp" presStyleLbl="node1" presStyleIdx="2" presStyleCnt="4" custScaleX="1068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41BB41-A54C-459A-8145-AD645095ACC4}" type="pres">
      <dgm:prSet presAssocID="{37B8F463-9545-453A-BC76-A32A24A02BF0}" presName="spacing" presStyleCnt="0"/>
      <dgm:spPr/>
    </dgm:pt>
    <dgm:pt modelId="{8B74A463-A78F-4506-A24D-34B4DCE5F00F}" type="pres">
      <dgm:prSet presAssocID="{7ECFB95A-D2D1-4A1F-9BEF-EAA6F02F1471}" presName="composite" presStyleCnt="0"/>
      <dgm:spPr/>
    </dgm:pt>
    <dgm:pt modelId="{2CAA34F6-6D26-4B96-9760-A3AFBA99C889}" type="pres">
      <dgm:prSet presAssocID="{7ECFB95A-D2D1-4A1F-9BEF-EAA6F02F1471}" presName="imgShp" presStyleLbl="fgImgPlace1" presStyleIdx="3" presStyleCnt="4" custScaleX="9623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269ED7DB-9761-46C5-8F1B-2E991C8D076F}" type="pres">
      <dgm:prSet presAssocID="{7ECFB95A-D2D1-4A1F-9BEF-EAA6F02F1471}" presName="txShp" presStyleLbl="node1" presStyleIdx="3" presStyleCnt="4" custScaleX="1054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69FF74-A6B1-43A5-9022-821C351E6923}" srcId="{63D951B5-86D8-4C2D-9CDB-26CF0E2DA7CB}" destId="{574AAC16-847B-4E92-B7CC-6A44B2ED8E77}" srcOrd="1" destOrd="0" parTransId="{9F8E8437-86B5-4C9F-A7AF-811E696D0F6D}" sibTransId="{B7BC6711-CF45-4491-A39D-501607BEC510}"/>
    <dgm:cxn modelId="{49FB218D-83A2-48EA-81C2-B422B80003BB}" srcId="{63D951B5-86D8-4C2D-9CDB-26CF0E2DA7CB}" destId="{7ECFB95A-D2D1-4A1F-9BEF-EAA6F02F1471}" srcOrd="3" destOrd="0" parTransId="{6EF43943-605E-40BE-BDF9-70C6B8339BF0}" sibTransId="{5771578C-9116-49AA-BF1D-E331C47405C9}"/>
    <dgm:cxn modelId="{13788C9D-C707-4B2D-A709-3C824C32B32B}" type="presOf" srcId="{574AAC16-847B-4E92-B7CC-6A44B2ED8E77}" destId="{C758A53E-1658-40F2-8A6A-B949C0B9A962}" srcOrd="0" destOrd="0" presId="urn:microsoft.com/office/officeart/2005/8/layout/vList3#1"/>
    <dgm:cxn modelId="{CD918344-3114-4F63-BDB1-768F376F1A96}" srcId="{63D951B5-86D8-4C2D-9CDB-26CF0E2DA7CB}" destId="{53F6810C-3667-40C8-9B82-2B985B51A566}" srcOrd="0" destOrd="0" parTransId="{9A93F0D5-EAFC-4B26-BB15-A89B04A49736}" sibTransId="{0C014D5D-85BE-42A5-8C49-607E53EC2CCD}"/>
    <dgm:cxn modelId="{A6B3746D-61E6-4B08-B7D6-2ED25C3A6562}" type="presOf" srcId="{9E787EDC-3CAB-4C59-8730-A0A6D1C0DA44}" destId="{9852F99B-D9A9-4DB9-8FDE-1656E11B9017}" srcOrd="0" destOrd="0" presId="urn:microsoft.com/office/officeart/2005/8/layout/vList3#1"/>
    <dgm:cxn modelId="{F07AD947-D2C1-40FF-9316-E256C4C26425}" type="presOf" srcId="{7ECFB95A-D2D1-4A1F-9BEF-EAA6F02F1471}" destId="{269ED7DB-9761-46C5-8F1B-2E991C8D076F}" srcOrd="0" destOrd="0" presId="urn:microsoft.com/office/officeart/2005/8/layout/vList3#1"/>
    <dgm:cxn modelId="{FEE771AE-9A38-4D89-869F-B717407A0227}" type="presOf" srcId="{63D951B5-86D8-4C2D-9CDB-26CF0E2DA7CB}" destId="{E8999D21-A257-46CB-B404-9B5AEC5EEFED}" srcOrd="0" destOrd="0" presId="urn:microsoft.com/office/officeart/2005/8/layout/vList3#1"/>
    <dgm:cxn modelId="{87C9E1AB-658A-4C50-9FA9-263361BB6375}" srcId="{63D951B5-86D8-4C2D-9CDB-26CF0E2DA7CB}" destId="{9E787EDC-3CAB-4C59-8730-A0A6D1C0DA44}" srcOrd="2" destOrd="0" parTransId="{BDE983E5-5FCF-42B3-B48E-0DBF402B0726}" sibTransId="{37B8F463-9545-453A-BC76-A32A24A02BF0}"/>
    <dgm:cxn modelId="{D71F364E-9F13-46C5-89B5-98261CB3C924}" type="presOf" srcId="{53F6810C-3667-40C8-9B82-2B985B51A566}" destId="{C73796BE-B7A8-4FAC-968C-E1AEABBD36C5}" srcOrd="0" destOrd="0" presId="urn:microsoft.com/office/officeart/2005/8/layout/vList3#1"/>
    <dgm:cxn modelId="{733CE959-0822-427B-9E42-7F07637D194F}" type="presParOf" srcId="{E8999D21-A257-46CB-B404-9B5AEC5EEFED}" destId="{F50ACB6F-F97C-4F0F-A700-A6164ABC298D}" srcOrd="0" destOrd="0" presId="urn:microsoft.com/office/officeart/2005/8/layout/vList3#1"/>
    <dgm:cxn modelId="{4EA4391C-75FC-4E2F-ABE9-C379D4A67C6E}" type="presParOf" srcId="{F50ACB6F-F97C-4F0F-A700-A6164ABC298D}" destId="{07BB476C-C202-4789-8EC1-2010D6066F51}" srcOrd="0" destOrd="0" presId="urn:microsoft.com/office/officeart/2005/8/layout/vList3#1"/>
    <dgm:cxn modelId="{9DB3CA6E-0302-45A6-91DD-B0EE73CB1F8B}" type="presParOf" srcId="{F50ACB6F-F97C-4F0F-A700-A6164ABC298D}" destId="{C73796BE-B7A8-4FAC-968C-E1AEABBD36C5}" srcOrd="1" destOrd="0" presId="urn:microsoft.com/office/officeart/2005/8/layout/vList3#1"/>
    <dgm:cxn modelId="{876F5936-951C-42A3-80B3-F0D96E63EEC8}" type="presParOf" srcId="{E8999D21-A257-46CB-B404-9B5AEC5EEFED}" destId="{8FBFFBDE-EAAC-47A1-8839-CBBD7222217E}" srcOrd="1" destOrd="0" presId="urn:microsoft.com/office/officeart/2005/8/layout/vList3#1"/>
    <dgm:cxn modelId="{83198D1D-4119-41BA-B095-19F83195C41A}" type="presParOf" srcId="{E8999D21-A257-46CB-B404-9B5AEC5EEFED}" destId="{56235E17-F5B6-4979-AF98-743610F2CFBC}" srcOrd="2" destOrd="0" presId="urn:microsoft.com/office/officeart/2005/8/layout/vList3#1"/>
    <dgm:cxn modelId="{D16525F2-4E7A-4347-BA13-3D1BCD5B432F}" type="presParOf" srcId="{56235E17-F5B6-4979-AF98-743610F2CFBC}" destId="{D4C3729C-3FD0-419F-B2A2-BDD5054531D0}" srcOrd="0" destOrd="0" presId="urn:microsoft.com/office/officeart/2005/8/layout/vList3#1"/>
    <dgm:cxn modelId="{2FE4342E-8E51-45F1-B691-C7A738EB3255}" type="presParOf" srcId="{56235E17-F5B6-4979-AF98-743610F2CFBC}" destId="{C758A53E-1658-40F2-8A6A-B949C0B9A962}" srcOrd="1" destOrd="0" presId="urn:microsoft.com/office/officeart/2005/8/layout/vList3#1"/>
    <dgm:cxn modelId="{B93301CF-271E-4F1B-9122-2F4D4700470F}" type="presParOf" srcId="{E8999D21-A257-46CB-B404-9B5AEC5EEFED}" destId="{014D04F1-7DB1-41F3-AFE7-F2BB43FADF8D}" srcOrd="3" destOrd="0" presId="urn:microsoft.com/office/officeart/2005/8/layout/vList3#1"/>
    <dgm:cxn modelId="{F10F783D-C1CB-45FA-8F19-C5BE20820198}" type="presParOf" srcId="{E8999D21-A257-46CB-B404-9B5AEC5EEFED}" destId="{E8B0A1DD-9BE8-4D6F-AE43-ED3C44C6B0FB}" srcOrd="4" destOrd="0" presId="urn:microsoft.com/office/officeart/2005/8/layout/vList3#1"/>
    <dgm:cxn modelId="{E7D9B4E3-C636-4874-B4D0-ABE547925A36}" type="presParOf" srcId="{E8B0A1DD-9BE8-4D6F-AE43-ED3C44C6B0FB}" destId="{DDA3E0D9-381E-4022-88F6-7B59F2BD17E0}" srcOrd="0" destOrd="0" presId="urn:microsoft.com/office/officeart/2005/8/layout/vList3#1"/>
    <dgm:cxn modelId="{AD9D623B-38BF-41F1-8A9A-F3BAEA236B73}" type="presParOf" srcId="{E8B0A1DD-9BE8-4D6F-AE43-ED3C44C6B0FB}" destId="{9852F99B-D9A9-4DB9-8FDE-1656E11B9017}" srcOrd="1" destOrd="0" presId="urn:microsoft.com/office/officeart/2005/8/layout/vList3#1"/>
    <dgm:cxn modelId="{6D55C56B-4B61-434B-A687-86DEFBA6622A}" type="presParOf" srcId="{E8999D21-A257-46CB-B404-9B5AEC5EEFED}" destId="{4341BB41-A54C-459A-8145-AD645095ACC4}" srcOrd="5" destOrd="0" presId="urn:microsoft.com/office/officeart/2005/8/layout/vList3#1"/>
    <dgm:cxn modelId="{C679F176-F8DF-475C-99E8-26E2704E6DC4}" type="presParOf" srcId="{E8999D21-A257-46CB-B404-9B5AEC5EEFED}" destId="{8B74A463-A78F-4506-A24D-34B4DCE5F00F}" srcOrd="6" destOrd="0" presId="urn:microsoft.com/office/officeart/2005/8/layout/vList3#1"/>
    <dgm:cxn modelId="{EB852ED5-8CD4-44C1-B8EC-B86A28F6BCC2}" type="presParOf" srcId="{8B74A463-A78F-4506-A24D-34B4DCE5F00F}" destId="{2CAA34F6-6D26-4B96-9760-A3AFBA99C889}" srcOrd="0" destOrd="0" presId="urn:microsoft.com/office/officeart/2005/8/layout/vList3#1"/>
    <dgm:cxn modelId="{2E7F7264-8C09-4941-AB36-A7D5939A6C39}" type="presParOf" srcId="{8B74A463-A78F-4506-A24D-34B4DCE5F00F}" destId="{269ED7DB-9761-46C5-8F1B-2E991C8D076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796BE-B7A8-4FAC-968C-E1AEABBD36C5}">
      <dsp:nvSpPr>
        <dsp:cNvPr id="0" name=""/>
        <dsp:cNvSpPr/>
      </dsp:nvSpPr>
      <dsp:spPr>
        <a:xfrm rot="10800000">
          <a:off x="1364349" y="11171"/>
          <a:ext cx="5490629" cy="825638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08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Western part of EC in the grip of a severe drought – worst drought in 100 years</a:t>
          </a:r>
          <a:endParaRPr lang="en-GB" sz="1900" kern="1200" dirty="0"/>
        </a:p>
      </dsp:txBody>
      <dsp:txXfrm rot="10800000">
        <a:off x="1364349" y="11171"/>
        <a:ext cx="5490629" cy="825638"/>
      </dsp:txXfrm>
    </dsp:sp>
    <dsp:sp modelId="{07BB476C-C202-4789-8EC1-2010D6066F51}">
      <dsp:nvSpPr>
        <dsp:cNvPr id="0" name=""/>
        <dsp:cNvSpPr/>
      </dsp:nvSpPr>
      <dsp:spPr>
        <a:xfrm>
          <a:off x="1053118" y="1016"/>
          <a:ext cx="825638" cy="8256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8A53E-1658-40F2-8A6A-B949C0B9A962}">
      <dsp:nvSpPr>
        <dsp:cNvPr id="0" name=""/>
        <dsp:cNvSpPr/>
      </dsp:nvSpPr>
      <dsp:spPr>
        <a:xfrm rot="10800000">
          <a:off x="1392749" y="1073114"/>
          <a:ext cx="5424232" cy="825638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08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Kouga was declared a drought disaster area in May 2017</a:t>
          </a:r>
          <a:endParaRPr lang="en-GB" sz="1900" kern="1200" dirty="0"/>
        </a:p>
      </dsp:txBody>
      <dsp:txXfrm rot="10800000">
        <a:off x="1392749" y="1073114"/>
        <a:ext cx="5424232" cy="825638"/>
      </dsp:txXfrm>
    </dsp:sp>
    <dsp:sp modelId="{D4C3729C-3FD0-419F-B2A2-BDD5054531D0}">
      <dsp:nvSpPr>
        <dsp:cNvPr id="0" name=""/>
        <dsp:cNvSpPr/>
      </dsp:nvSpPr>
      <dsp:spPr>
        <a:xfrm>
          <a:off x="1069718" y="1073114"/>
          <a:ext cx="825638" cy="82563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2F99B-D9A9-4DB9-8FDE-1656E11B9017}">
      <dsp:nvSpPr>
        <dsp:cNvPr id="0" name=""/>
        <dsp:cNvSpPr/>
      </dsp:nvSpPr>
      <dsp:spPr>
        <a:xfrm rot="10800000">
          <a:off x="1256611" y="2145213"/>
          <a:ext cx="5605750" cy="825638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08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Water level in Kouga Dam dropped to lowest level ever (7.1%)</a:t>
          </a:r>
          <a:endParaRPr lang="en-GB" sz="1900" kern="1200" dirty="0"/>
        </a:p>
      </dsp:txBody>
      <dsp:txXfrm rot="10800000">
        <a:off x="1256611" y="2145213"/>
        <a:ext cx="5605750" cy="825638"/>
      </dsp:txXfrm>
    </dsp:sp>
    <dsp:sp modelId="{DDA3E0D9-381E-4022-88F6-7B59F2BD17E0}">
      <dsp:nvSpPr>
        <dsp:cNvPr id="0" name=""/>
        <dsp:cNvSpPr/>
      </dsp:nvSpPr>
      <dsp:spPr>
        <a:xfrm>
          <a:off x="1024338" y="2145213"/>
          <a:ext cx="825638" cy="82563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ED7DB-9761-46C5-8F1B-2E991C8D076F}">
      <dsp:nvSpPr>
        <dsp:cNvPr id="0" name=""/>
        <dsp:cNvSpPr/>
      </dsp:nvSpPr>
      <dsp:spPr>
        <a:xfrm rot="10800000">
          <a:off x="1303351" y="3217311"/>
          <a:ext cx="5533059" cy="825638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08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Day Zero for Hankey &amp; </a:t>
          </a:r>
          <a:r>
            <a:rPr lang="en-ZA" sz="19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Patensie</a:t>
          </a:r>
          <a:r>
            <a:rPr lang="en-ZA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31 March 2018</a:t>
          </a:r>
          <a:endParaRPr lang="en-GB" sz="1900" kern="1200" dirty="0"/>
        </a:p>
      </dsp:txBody>
      <dsp:txXfrm rot="10800000">
        <a:off x="1303351" y="3217311"/>
        <a:ext cx="5533059" cy="825638"/>
      </dsp:txXfrm>
    </dsp:sp>
    <dsp:sp modelId="{2CAA34F6-6D26-4B96-9760-A3AFBA99C889}">
      <dsp:nvSpPr>
        <dsp:cNvPr id="0" name=""/>
        <dsp:cNvSpPr/>
      </dsp:nvSpPr>
      <dsp:spPr>
        <a:xfrm>
          <a:off x="1050289" y="3217311"/>
          <a:ext cx="794528" cy="82563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883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219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335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1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437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180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717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120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31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293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134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CB43-9C12-4945-B049-E952EF4DD211}" type="datetimeFigureOut">
              <a:rPr lang="en-GB" smtClean="0"/>
              <a:pPr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1DE7-CE5D-46A8-9766-D92ED3CE61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995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source=images&amp;cd=&amp;cad=rja&amp;uact=8&amp;ved=0ahUKEwiX8JnT4O3YAhVIuhQKHXI1BwMQjRwIBw&amp;url=http://www.kouga.gov.za/&amp;psig=AOvVaw0Up2Yp6_KASM0rNQLQgSWy&amp;ust=15167855521302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za/url?sa=i&amp;rct=j&amp;q=&amp;esrc=s&amp;source=images&amp;cd=&amp;cad=rja&amp;uact=8&amp;ved=0ahUKEwiX8JnT4O3YAhVIuhQKHXI1BwMQjRwIBw&amp;url=http://www.kouga.gov.za/&amp;psig=AOvVaw0Up2Yp6_KASM0rNQLQgSWy&amp;ust=1516785552130291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source=images&amp;cd=&amp;cad=rja&amp;uact=8&amp;ved=0ahUKEwiX8JnT4O3YAhVIuhQKHXI1BwMQjRwIBw&amp;url=http://www.kouga.gov.za/&amp;psig=AOvVaw0Up2Yp6_KASM0rNQLQgSWy&amp;ust=151678555213029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source=images&amp;cd=&amp;cad=rja&amp;uact=8&amp;ved=0ahUKEwiX8JnT4O3YAhVIuhQKHXI1BwMQjRwIBw&amp;url=http://www.kouga.gov.za/&amp;psig=AOvVaw0Up2Yp6_KASM0rNQLQgSWy&amp;ust=151678555213029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za/url?sa=i&amp;rct=j&amp;q=&amp;esrc=s&amp;source=images&amp;cd=&amp;cad=rja&amp;uact=8&amp;ved=0ahUKEwiX8JnT4O3YAhVIuhQKHXI1BwMQjRwIBw&amp;url=http://www.kouga.gov.za/&amp;psig=AOvVaw0Up2Yp6_KASM0rNQLQgSWy&amp;ust=151678555213029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o.za/url?sa=i&amp;rct=j&amp;q=&amp;esrc=s&amp;source=images&amp;cd=&amp;cad=rja&amp;uact=8&amp;ved=0ahUKEwiX8JnT4O3YAhVIuhQKHXI1BwMQjRwIBw&amp;url=http://www.kouga.gov.za/&amp;psig=AOvVaw0Up2Yp6_KASM0rNQLQgSWy&amp;ust=151678555213029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za/url?sa=i&amp;rct=j&amp;q=&amp;esrc=s&amp;source=images&amp;cd=&amp;cad=rja&amp;uact=8&amp;ved=0ahUKEwiX8JnT4O3YAhVIuhQKHXI1BwMQjRwIBw&amp;url=http://www.kouga.gov.za/&amp;psig=AOvVaw0Up2Yp6_KASM0rNQLQgSWy&amp;ust=1516785552130291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za/url?sa=i&amp;rct=j&amp;q=&amp;esrc=s&amp;source=images&amp;cd=&amp;cad=rja&amp;uact=8&amp;ved=0ahUKEwiX8JnT4O3YAhVIuhQKHXI1BwMQjRwIBw&amp;url=http://www.kouga.gov.za/&amp;psig=AOvVaw0Up2Yp6_KASM0rNQLQgSWy&amp;ust=151678555213029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281" y="256289"/>
            <a:ext cx="6858000" cy="2126303"/>
          </a:xfr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</a:t>
            </a:r>
            <a:b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2018 </a:t>
            </a:r>
            <a:endParaRPr lang="en-GB" dirty="0"/>
          </a:p>
        </p:txBody>
      </p:sp>
      <p:pic>
        <p:nvPicPr>
          <p:cNvPr id="5" name="Picture 4" descr="Image result for kouga municipality logo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293" y="5321790"/>
            <a:ext cx="2847975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01522" y="4798570"/>
            <a:ext cx="229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Kouga Dam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5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23" y="234050"/>
            <a:ext cx="7886700" cy="605139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b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4710" y="1249251"/>
            <a:ext cx="6647913" cy="4365938"/>
          </a:xfrm>
          <a:solidFill>
            <a:srgbClr val="0070C0"/>
          </a:solidFill>
          <a:ln>
            <a:noFill/>
          </a:ln>
        </p:spPr>
        <p:txBody>
          <a:bodyPr anchor="ctr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from capital projects (R21m) diverted to drought intervention initiatives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PSP &amp; Contractor appointed for groundwater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new production boreholes drilled since November 2017 (Oyster Bay &amp; Jeffrey’s Bay)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emergency action plan for Hankey &amp;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Patensie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(to avoid Day Zero) has been drafted and workshopped with the GIB and DWS (to obtain their input)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short, medium and long term strategies for the Kouga area have been included in the SBDM Drought Intervention Business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C water restrictions are being enforced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5923" y="1249251"/>
            <a:ext cx="1032725" cy="4365937"/>
          </a:xfrm>
          <a:solidFill>
            <a:srgbClr val="0070C0"/>
          </a:solidFill>
        </p:spPr>
        <p:txBody>
          <a:bodyPr vert="vert27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to date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mage result for kouga municipality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522" y="5785432"/>
            <a:ext cx="2585501" cy="107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738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5923" y="1120462"/>
            <a:ext cx="1279631" cy="5262235"/>
          </a:xfrm>
          <a:solidFill>
            <a:srgbClr val="0070C0"/>
          </a:solidFill>
        </p:spPr>
        <p:txBody>
          <a:bodyPr vert="vert270" anchor="ctr">
            <a:normAutofit/>
          </a:bodyPr>
          <a:lstStyle/>
          <a:p>
            <a:pPr marL="0" indent="0" algn="ctr">
              <a:buNone/>
            </a:pPr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Intervention Measures – short term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8045" y="1120462"/>
            <a:ext cx="5877966" cy="52622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05923" y="234050"/>
            <a:ext cx="7886700" cy="60513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b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 </a:t>
            </a:r>
            <a:endParaRPr lang="en-GB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5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5923" y="1120462"/>
            <a:ext cx="1279631" cy="5262235"/>
          </a:xfrm>
          <a:solidFill>
            <a:srgbClr val="0070C0"/>
          </a:solidFill>
        </p:spPr>
        <p:txBody>
          <a:bodyPr vert="vert270" anchor="ctr">
            <a:normAutofit/>
          </a:bodyPr>
          <a:lstStyle/>
          <a:p>
            <a:pPr marL="0" indent="0" algn="ctr">
              <a:buNone/>
            </a:pPr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Intervention Measures – medium/long term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5923" y="234050"/>
            <a:ext cx="7886700" cy="60513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b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 </a:t>
            </a:r>
            <a:endParaRPr lang="en-GB" sz="1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8349" y="1120462"/>
            <a:ext cx="5655367" cy="54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 rot="5400000">
            <a:off x="4210185" y="-1000909"/>
            <a:ext cx="878178" cy="5262235"/>
          </a:xfrm>
          <a:solidFill>
            <a:srgbClr val="0070C0"/>
          </a:solidFill>
        </p:spPr>
        <p:txBody>
          <a:bodyPr vert="vert270" anchor="ctr">
            <a:normAutofit/>
          </a:bodyPr>
          <a:lstStyle/>
          <a:p>
            <a:pPr marL="0" indent="0" algn="ctr">
              <a:buNone/>
            </a:pPr>
            <a:r>
              <a:rPr lang="en-Z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Intervention Measures – Hankey &amp; </a:t>
            </a:r>
            <a:r>
              <a:rPr lang="en-ZA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Patensie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5923" y="234050"/>
            <a:ext cx="7886700" cy="60513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b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 </a:t>
            </a:r>
            <a:endParaRPr lang="en-GB" sz="18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242" y="2421228"/>
            <a:ext cx="8001746" cy="37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4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 rot="5400000">
            <a:off x="4104992" y="-1262356"/>
            <a:ext cx="878178" cy="5262235"/>
          </a:xfrm>
          <a:solidFill>
            <a:srgbClr val="0070C0"/>
          </a:solidFill>
        </p:spPr>
        <p:txBody>
          <a:bodyPr vert="vert270" anchor="ctr">
            <a:normAutofit/>
          </a:bodyPr>
          <a:lstStyle/>
          <a:p>
            <a:pPr marL="0" indent="0" algn="ctr">
              <a:buNone/>
            </a:pPr>
            <a:r>
              <a:rPr lang="en-Z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Drought Information Sessions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5923" y="234050"/>
            <a:ext cx="7886700" cy="60513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b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 </a:t>
            </a:r>
            <a:endParaRPr lang="en-GB" sz="1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773" y="1898334"/>
            <a:ext cx="4126939" cy="3095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081" y="1898334"/>
            <a:ext cx="3940821" cy="2955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1" y="3825208"/>
            <a:ext cx="3957408" cy="29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4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kouga municipality logo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249" y="5540733"/>
            <a:ext cx="2585501" cy="10725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5923" y="234050"/>
            <a:ext cx="7886700" cy="60513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b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1684" y="2833352"/>
            <a:ext cx="4069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3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kouga municipality logo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350" y="5579370"/>
            <a:ext cx="2585501" cy="107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5923" y="234050"/>
            <a:ext cx="7886700" cy="60513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b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3232" y="2279561"/>
            <a:ext cx="412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Churchill Dam at 18.9% of full capacity on 5 Feb 2018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2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5257800" y="2122488"/>
            <a:ext cx="3886200" cy="2771775"/>
          </a:xfrm>
        </p:spPr>
        <p:txBody>
          <a:bodyPr>
            <a:normAutofit/>
          </a:bodyPr>
          <a:lstStyle/>
          <a:p>
            <a:endParaRPr lang="en-ZA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/>
          </a:bodyPr>
          <a:lstStyle/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8338" y="238469"/>
            <a:ext cx="7886700" cy="601319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WITHIN THE SARAH BAARTMAN DISTRICT MUNICIPALITY </a:t>
            </a:r>
            <a:endParaRPr lang="en-GB" sz="18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571" y="1159273"/>
            <a:ext cx="7771878" cy="54089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54569" y="5138670"/>
            <a:ext cx="1906073" cy="14553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80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3787459"/>
              </p:ext>
            </p:extLst>
          </p:nvPr>
        </p:nvGraphicFramePr>
        <p:xfrm>
          <a:off x="290946" y="1385457"/>
          <a:ext cx="8680018" cy="3334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0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9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69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err="1">
                          <a:solidFill>
                            <a:schemeClr val="bg1"/>
                          </a:solidFill>
                          <a:effectLst/>
                        </a:rPr>
                        <a:t>Patensie</a:t>
                      </a:r>
                      <a:r>
                        <a:rPr lang="en-US" sz="2400" u="sng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400" u="sng" dirty="0" smtClean="0">
                          <a:solidFill>
                            <a:schemeClr val="bg1"/>
                          </a:solidFill>
                          <a:effectLst/>
                        </a:rPr>
                        <a:t>– Historical Statistics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9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bg1"/>
                          </a:solidFill>
                          <a:effectLst/>
                        </a:rPr>
                        <a:t>Summary of number of days between 50 mm events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Average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428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Maximum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2293 (</a:t>
                      </a:r>
                      <a:r>
                        <a:rPr lang="en-ZA" sz="2000" dirty="0">
                          <a:effectLst/>
                        </a:rPr>
                        <a:t>29-Nov-55 t</a:t>
                      </a:r>
                      <a:r>
                        <a:rPr lang="en-US" sz="2000" dirty="0">
                          <a:effectLst/>
                        </a:rPr>
                        <a:t>o </a:t>
                      </a:r>
                      <a:r>
                        <a:rPr lang="en-ZA" sz="2000" dirty="0">
                          <a:effectLst/>
                        </a:rPr>
                        <a:t>10-Mar-62)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Last Event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1-Sept-15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6112" y="5684258"/>
            <a:ext cx="2584928" cy="107298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365126"/>
            <a:ext cx="7886700" cy="71669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b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PREDICTION FOR GAMTOOS CATCHMENT</a:t>
            </a:r>
            <a:endParaRPr lang="en-GB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1047750" y="1898874"/>
            <a:ext cx="718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ZA" altLang="en-US" sz="4400" dirty="0"/>
              <a:t>The </a:t>
            </a:r>
            <a:r>
              <a:rPr lang="en-ZA" altLang="en-US" sz="4400" dirty="0" smtClean="0"/>
              <a:t>forecast period ends in June 2018 and up until then the rainfall will be normal to below normal</a:t>
            </a:r>
            <a:r>
              <a:rPr lang="en-ZA" altLang="en-US" sz="4400" dirty="0"/>
              <a:t>.</a:t>
            </a:r>
            <a:endParaRPr lang="en-US" altLang="en-US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365126"/>
            <a:ext cx="7886700" cy="71669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b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PREDICTION FOR GAMTOOS CATCHMENT</a:t>
            </a:r>
            <a:endParaRPr lang="en-GB" sz="18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480" y="5651890"/>
            <a:ext cx="258492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9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3546" y="966526"/>
            <a:ext cx="1142245" cy="4378205"/>
          </a:xfrm>
          <a:solidFill>
            <a:srgbClr val="0070C0"/>
          </a:solidFill>
        </p:spPr>
        <p:txBody>
          <a:bodyPr vert="vert270" anchor="ctr"/>
          <a:lstStyle/>
          <a:p>
            <a:pPr marL="0" indent="0" algn="ctr">
              <a:buNone/>
            </a:pPr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Intervention Measures - </a:t>
            </a:r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GB" dirty="0"/>
          </a:p>
        </p:txBody>
      </p:sp>
      <p:pic>
        <p:nvPicPr>
          <p:cNvPr id="7" name="Picture 6" descr="Image result for kouga municipality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46" y="5566491"/>
            <a:ext cx="2585501" cy="10725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05923" y="234050"/>
            <a:ext cx="7886700" cy="60513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b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 </a:t>
            </a:r>
            <a:endParaRPr lang="en-GB" sz="1800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9707" y="877450"/>
            <a:ext cx="4426548" cy="5980550"/>
          </a:xfrm>
        </p:spPr>
      </p:pic>
    </p:spTree>
    <p:extLst>
      <p:ext uri="{BB962C8B-B14F-4D97-AF65-F5344CB8AC3E}">
        <p14:creationId xmlns:p14="http://schemas.microsoft.com/office/powerpoint/2010/main" xmlns="" val="33379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6699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MUNICIPALITY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CONDITIONS – STATUS QUO </a:t>
            </a:r>
            <a:endParaRPr lang="en-GB" sz="1800" dirty="0">
              <a:solidFill>
                <a:srgbClr val="0070C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3786306"/>
              </p:ext>
            </p:extLst>
          </p:nvPr>
        </p:nvGraphicFramePr>
        <p:xfrm>
          <a:off x="628650" y="1275007"/>
          <a:ext cx="7886700" cy="404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 result for kouga municipality logo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40" y="5589431"/>
            <a:ext cx="2585501" cy="107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18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23" y="234050"/>
            <a:ext cx="7886700" cy="605139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b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6980" y="1249251"/>
            <a:ext cx="6995643" cy="4365938"/>
          </a:xfrm>
          <a:solidFill>
            <a:srgbClr val="0070C0"/>
          </a:solidFill>
          <a:ln>
            <a:noFill/>
          </a:ln>
        </p:spPr>
        <p:txBody>
          <a:bodyPr anchor="ctr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Algoa Water Supply System (AWSS) Restrictions Monitoring Committee – Monthly with DWS and By-weekly with NMBM</a:t>
            </a:r>
            <a:endParaRPr lang="en-Z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Participated in drought intervention w/shop hosted by SBDM and attended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Management Teams (Provincial &amp; National) on 22 Sept 2017</a:t>
            </a:r>
            <a:endParaRPr lang="en-Z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Stakeholder: DWS AWSS Reconciliation Study - Quarterly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with Gamtoos Irrigation Board (DWS Implementing Agency) on 30 January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with DWS officials on 31 January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5924" y="1249251"/>
            <a:ext cx="723631" cy="4365937"/>
          </a:xfrm>
          <a:solidFill>
            <a:srgbClr val="0070C0"/>
          </a:solidFill>
        </p:spPr>
        <p:txBody>
          <a:bodyPr vert="vert27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liaison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mage result for kouga municipality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522" y="5785432"/>
            <a:ext cx="2585501" cy="107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88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23" y="234050"/>
            <a:ext cx="7886700" cy="605139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KOUGA LOCAL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MUNICIPALITY</a:t>
            </a:r>
            <a:b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CRISIS 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4710" y="1249251"/>
            <a:ext cx="6647913" cy="4365938"/>
          </a:xfrm>
          <a:solidFill>
            <a:srgbClr val="0070C0"/>
          </a:solidFill>
          <a:ln>
            <a:noFill/>
          </a:ln>
        </p:spPr>
        <p:txBody>
          <a:bodyPr anchor="ctr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funding by DWS (ACIP &amp; RRU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been terminated)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CoGTA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declared a Provincial Disaster in December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Drought intervention Business Plan submitted by SBDM to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CoGTA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July 2017 has not been approved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local authorities are dependent on water from the Kouga River Catchment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local authorities are dependent on water from the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Kromme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River Catchment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RBIG funding from DWS for Kouga projects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5923" y="1249251"/>
            <a:ext cx="1032725" cy="4365937"/>
          </a:xfrm>
          <a:solidFill>
            <a:srgbClr val="0070C0"/>
          </a:solidFill>
        </p:spPr>
        <p:txBody>
          <a:bodyPr vert="vert27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Z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experienced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mage result for kouga municipality logo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522" y="5785432"/>
            <a:ext cx="2585501" cy="107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010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428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KOUGA LOCAL MUNICIPALITY  DROUGHT CRISIS  January 2018 </vt:lpstr>
      <vt:lpstr>Slide 2</vt:lpstr>
      <vt:lpstr>KOUGA LOCAL MUNICIPALITY LOCATED WITHIN THE SARAH BAARTMAN DISTRICT MUNICIPALITY </vt:lpstr>
      <vt:lpstr>Slide 4</vt:lpstr>
      <vt:lpstr>Slide 5</vt:lpstr>
      <vt:lpstr>Slide 6</vt:lpstr>
      <vt:lpstr>KOUGA LOCAL MUNICIPALITY DROUGHT CONDITIONS – STATUS QUO </vt:lpstr>
      <vt:lpstr>KOUGA LOCAL MUNICIPALITY DROUGHT CRISIS </vt:lpstr>
      <vt:lpstr>KOUGA LOCAL MUNICIPALITY DROUGHT CRISIS </vt:lpstr>
      <vt:lpstr>KOUGA LOCAL MUNICIPALITY DROUGHT CRISIS 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SARAH BAARTMAN DISTRICT  BUSINESS PLAN FOR DROUGHT RELIEF INTERVENTIONS</dc:title>
  <dc:creator>Johan Van Der Mescht</dc:creator>
  <cp:lastModifiedBy>PUMZA</cp:lastModifiedBy>
  <cp:revision>82</cp:revision>
  <dcterms:created xsi:type="dcterms:W3CDTF">2017-09-18T12:07:51Z</dcterms:created>
  <dcterms:modified xsi:type="dcterms:W3CDTF">2018-02-08T12:19:18Z</dcterms:modified>
</cp:coreProperties>
</file>