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582" r:id="rId3"/>
    <p:sldId id="585" r:id="rId4"/>
    <p:sldId id="589" r:id="rId5"/>
    <p:sldId id="587" r:id="rId6"/>
    <p:sldId id="590" r:id="rId7"/>
    <p:sldId id="591" r:id="rId8"/>
    <p:sldId id="592" r:id="rId9"/>
    <p:sldId id="593" r:id="rId10"/>
    <p:sldId id="594" r:id="rId11"/>
    <p:sldId id="59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773D"/>
    <a:srgbClr val="3678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p:restoredTop sz="94249" autoAdjust="0"/>
  </p:normalViewPr>
  <p:slideViewPr>
    <p:cSldViewPr snapToGrid="0" snapToObjects="1">
      <p:cViewPr varScale="1">
        <p:scale>
          <a:sx n="110" d="100"/>
          <a:sy n="110" d="100"/>
        </p:scale>
        <p:origin x="-180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5" d="100"/>
          <a:sy n="55" d="100"/>
        </p:scale>
        <p:origin x="288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OECD Producer Support Estimate (PSE)</a:t>
            </a:r>
            <a:r>
              <a:rPr lang="en-US" sz="1400" baseline="0" dirty="0"/>
              <a:t> for selected countries</a:t>
            </a:r>
            <a:r>
              <a:rPr lang="en-US" sz="1400" dirty="0"/>
              <a:t>, 2016</a:t>
            </a:r>
          </a:p>
        </c:rich>
      </c:tx>
      <c:layout>
        <c:manualLayout>
          <c:xMode val="edge"/>
          <c:yMode val="edge"/>
          <c:x val="0.28042713638123679"/>
          <c:y val="3.7837014824175501E-2"/>
        </c:manualLayout>
      </c:layout>
      <c:spPr>
        <a:noFill/>
        <a:ln>
          <a:noFill/>
        </a:ln>
        <a:effectLst/>
      </c:spPr>
    </c:title>
    <c:plotArea>
      <c:layout>
        <c:manualLayout>
          <c:layoutTarget val="inner"/>
          <c:xMode val="edge"/>
          <c:yMode val="edge"/>
          <c:x val="0.11397390203157463"/>
          <c:y val="0.12471359384171032"/>
          <c:w val="0.860768063355274"/>
          <c:h val="0.7697170387591129"/>
        </c:manualLayout>
      </c:layout>
      <c:barChart>
        <c:barDir val="bar"/>
        <c:grouping val="clustered"/>
        <c:ser>
          <c:idx val="0"/>
          <c:order val="0"/>
          <c:tx>
            <c:strRef>
              <c:f>Sheet1!$B$1</c:f>
              <c:strCache>
                <c:ptCount val="1"/>
                <c:pt idx="0">
                  <c:v>2016</c:v>
                </c:pt>
              </c:strCache>
            </c:strRef>
          </c:tx>
          <c:spPr>
            <a:solidFill>
              <a:schemeClr val="accent1"/>
            </a:solidFill>
            <a:ln>
              <a:noFill/>
            </a:ln>
            <a:effectLst/>
          </c:spPr>
          <c:dPt>
            <c:idx val="22"/>
            <c:spPr>
              <a:solidFill>
                <a:srgbClr val="FF0000"/>
              </a:solidFill>
              <a:ln>
                <a:noFill/>
              </a:ln>
              <a:effectLst/>
            </c:spPr>
            <c:extLst xmlns:c16r2="http://schemas.microsoft.com/office/drawing/2015/06/chart">
              <c:ext xmlns:c16="http://schemas.microsoft.com/office/drawing/2014/chart" uri="{C3380CC4-5D6E-409C-BE32-E72D297353CC}">
                <c16:uniqueId val="{00000003-DECA-49FA-ACD2-B32EDD73B7E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Indonesia</c:v>
                </c:pt>
                <c:pt idx="1">
                  <c:v>Turkey</c:v>
                </c:pt>
                <c:pt idx="2">
                  <c:v>Philippine</c:v>
                </c:pt>
                <c:pt idx="3">
                  <c:v>China</c:v>
                </c:pt>
                <c:pt idx="4">
                  <c:v>Korea</c:v>
                </c:pt>
                <c:pt idx="5">
                  <c:v>Colombia</c:v>
                </c:pt>
                <c:pt idx="6">
                  <c:v>Switzerland</c:v>
                </c:pt>
                <c:pt idx="7">
                  <c:v>Iceland</c:v>
                </c:pt>
                <c:pt idx="8">
                  <c:v>Kazakhstan</c:v>
                </c:pt>
                <c:pt idx="9">
                  <c:v>Costa Rica</c:v>
                </c:pt>
                <c:pt idx="10">
                  <c:v>Japan</c:v>
                </c:pt>
                <c:pt idx="11">
                  <c:v>Russia</c:v>
                </c:pt>
                <c:pt idx="12">
                  <c:v>Norway</c:v>
                </c:pt>
                <c:pt idx="13">
                  <c:v>European Union</c:v>
                </c:pt>
                <c:pt idx="14">
                  <c:v>Brazil </c:v>
                </c:pt>
                <c:pt idx="15">
                  <c:v>OECD</c:v>
                </c:pt>
                <c:pt idx="16">
                  <c:v>Mexico</c:v>
                </c:pt>
                <c:pt idx="17">
                  <c:v>United States</c:v>
                </c:pt>
                <c:pt idx="18">
                  <c:v>Israel</c:v>
                </c:pt>
                <c:pt idx="19">
                  <c:v>Canada</c:v>
                </c:pt>
                <c:pt idx="20">
                  <c:v>Chile</c:v>
                </c:pt>
                <c:pt idx="21">
                  <c:v>New Zealand</c:v>
                </c:pt>
                <c:pt idx="22">
                  <c:v>South Africa</c:v>
                </c:pt>
                <c:pt idx="23">
                  <c:v>Australia</c:v>
                </c:pt>
                <c:pt idx="24">
                  <c:v>Viet Nam</c:v>
                </c:pt>
                <c:pt idx="25">
                  <c:v>Ukraine</c:v>
                </c:pt>
              </c:strCache>
            </c:strRef>
          </c:cat>
          <c:val>
            <c:numRef>
              <c:f>Sheet1!$B$2:$B$27</c:f>
              <c:numCache>
                <c:formatCode>General</c:formatCode>
                <c:ptCount val="26"/>
                <c:pt idx="0">
                  <c:v>29.1</c:v>
                </c:pt>
                <c:pt idx="1">
                  <c:v>27.9</c:v>
                </c:pt>
                <c:pt idx="2">
                  <c:v>21.1</c:v>
                </c:pt>
                <c:pt idx="3">
                  <c:v>14.5</c:v>
                </c:pt>
                <c:pt idx="4">
                  <c:v>49.2</c:v>
                </c:pt>
                <c:pt idx="5">
                  <c:v>13.3</c:v>
                </c:pt>
                <c:pt idx="6">
                  <c:v>58.2</c:v>
                </c:pt>
                <c:pt idx="7">
                  <c:v>59.6</c:v>
                </c:pt>
                <c:pt idx="8">
                  <c:v>-3.2</c:v>
                </c:pt>
                <c:pt idx="9">
                  <c:v>10.4</c:v>
                </c:pt>
                <c:pt idx="10">
                  <c:v>48</c:v>
                </c:pt>
                <c:pt idx="11">
                  <c:v>16.100000000000001</c:v>
                </c:pt>
                <c:pt idx="12">
                  <c:v>60.4</c:v>
                </c:pt>
                <c:pt idx="13">
                  <c:v>21</c:v>
                </c:pt>
                <c:pt idx="14">
                  <c:v>4.9000000000000004</c:v>
                </c:pt>
                <c:pt idx="15">
                  <c:v>18.8</c:v>
                </c:pt>
                <c:pt idx="16">
                  <c:v>8</c:v>
                </c:pt>
                <c:pt idx="17">
                  <c:v>8.7000000000000011</c:v>
                </c:pt>
                <c:pt idx="18">
                  <c:v>17.100000000000001</c:v>
                </c:pt>
                <c:pt idx="19">
                  <c:v>10.7</c:v>
                </c:pt>
                <c:pt idx="20">
                  <c:v>2.8</c:v>
                </c:pt>
                <c:pt idx="21">
                  <c:v>0.9</c:v>
                </c:pt>
                <c:pt idx="22">
                  <c:v>2.2999999999999998</c:v>
                </c:pt>
                <c:pt idx="23">
                  <c:v>2</c:v>
                </c:pt>
                <c:pt idx="24">
                  <c:v>-2.9</c:v>
                </c:pt>
                <c:pt idx="25">
                  <c:v>-9.5</c:v>
                </c:pt>
              </c:numCache>
            </c:numRef>
          </c:val>
          <c:extLst xmlns:c16r2="http://schemas.microsoft.com/office/drawing/2015/06/chart">
            <c:ext xmlns:c16="http://schemas.microsoft.com/office/drawing/2014/chart" uri="{C3380CC4-5D6E-409C-BE32-E72D297353CC}">
              <c16:uniqueId val="{00000000-DECA-49FA-ACD2-B32EDD73B7EA}"/>
            </c:ext>
          </c:extLst>
        </c:ser>
        <c:dLbls/>
        <c:gapWidth val="182"/>
        <c:axId val="66657280"/>
        <c:axId val="66671360"/>
      </c:barChart>
      <c:catAx>
        <c:axId val="66657280"/>
        <c:scaling>
          <c:orientation val="minMax"/>
        </c:scaling>
        <c:axPos val="l"/>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71360"/>
        <c:crosses val="autoZero"/>
        <c:auto val="1"/>
        <c:lblAlgn val="ctr"/>
        <c:lblOffset val="100"/>
      </c:catAx>
      <c:valAx>
        <c:axId val="6667136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6572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2F6B6-BCF2-408C-9729-8C4641CBBD15}"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DBF12554-AE93-43E2-B777-2AE3A9F8DC91}">
      <dgm:prSet/>
      <dgm:spPr/>
      <dgm:t>
        <a:bodyPr/>
        <a:lstStyle/>
        <a:p>
          <a:r>
            <a:rPr lang="en-US" b="1" dirty="0">
              <a:latin typeface="Arial" panose="020B0604020202020204" pitchFamily="34" charset="0"/>
              <a:cs typeface="Arial" panose="020B0604020202020204" pitchFamily="34" charset="0"/>
            </a:rPr>
            <a:t>Backward linkages </a:t>
          </a:r>
          <a:endParaRPr lang="en-US" dirty="0">
            <a:latin typeface="Arial" panose="020B0604020202020204" pitchFamily="34" charset="0"/>
            <a:cs typeface="Arial" panose="020B0604020202020204" pitchFamily="34" charset="0"/>
          </a:endParaRPr>
        </a:p>
      </dgm:t>
    </dgm:pt>
    <dgm:pt modelId="{27BA89A3-B0D1-4A93-A28E-E10894D4D91B}" type="parTrans" cxnId="{238A711F-769C-4AB1-9697-F46F5514518D}">
      <dgm:prSet/>
      <dgm:spPr/>
      <dgm:t>
        <a:bodyPr/>
        <a:lstStyle/>
        <a:p>
          <a:endParaRPr lang="en-US"/>
        </a:p>
      </dgm:t>
    </dgm:pt>
    <dgm:pt modelId="{835B387B-F3E7-4FDF-80B6-2E3B91BD5C97}" type="sibTrans" cxnId="{238A711F-769C-4AB1-9697-F46F5514518D}">
      <dgm:prSet/>
      <dgm:spPr/>
      <dgm:t>
        <a:bodyPr/>
        <a:lstStyle/>
        <a:p>
          <a:endParaRPr lang="en-US"/>
        </a:p>
      </dgm:t>
    </dgm:pt>
    <dgm:pt modelId="{7B23D283-F563-44FE-B40F-43B961383C87}">
      <dgm:prSet/>
      <dgm:spPr/>
      <dgm:t>
        <a:bodyPr/>
        <a:lstStyle/>
        <a:p>
          <a:r>
            <a:rPr lang="en-US" i="0" dirty="0">
              <a:latin typeface="Arial" panose="020B0604020202020204" pitchFamily="34" charset="0"/>
              <a:cs typeface="Arial" panose="020B0604020202020204" pitchFamily="34" charset="0"/>
            </a:rPr>
            <a:t>Purchases of goods such as fertilizers, chemicals and implements </a:t>
          </a:r>
          <a:endParaRPr lang="en-US" dirty="0">
            <a:latin typeface="Arial" panose="020B0604020202020204" pitchFamily="34" charset="0"/>
            <a:cs typeface="Arial" panose="020B0604020202020204" pitchFamily="34" charset="0"/>
          </a:endParaRPr>
        </a:p>
      </dgm:t>
    </dgm:pt>
    <dgm:pt modelId="{1EA90D96-1546-4D59-AE5F-5FD8FC0D10A3}" type="parTrans" cxnId="{215D41F0-FBDD-44F6-AF32-4F3EF5442ECF}">
      <dgm:prSet/>
      <dgm:spPr/>
      <dgm:t>
        <a:bodyPr/>
        <a:lstStyle/>
        <a:p>
          <a:endParaRPr lang="en-US"/>
        </a:p>
      </dgm:t>
    </dgm:pt>
    <dgm:pt modelId="{8401AE2D-DC47-4F90-805E-F63C02AD3F07}" type="sibTrans" cxnId="{215D41F0-FBDD-44F6-AF32-4F3EF5442ECF}">
      <dgm:prSet/>
      <dgm:spPr/>
      <dgm:t>
        <a:bodyPr/>
        <a:lstStyle/>
        <a:p>
          <a:endParaRPr lang="en-US"/>
        </a:p>
      </dgm:t>
    </dgm:pt>
    <dgm:pt modelId="{45A491E3-D275-4DA2-8CE9-CA8E837F012F}">
      <dgm:prSet/>
      <dgm:spPr/>
      <dgm:t>
        <a:bodyPr/>
        <a:lstStyle/>
        <a:p>
          <a:r>
            <a:rPr lang="en-US" b="1" dirty="0">
              <a:latin typeface="Arial" panose="020B0604020202020204" pitchFamily="34" charset="0"/>
              <a:cs typeface="Arial" panose="020B0604020202020204" pitchFamily="34" charset="0"/>
            </a:rPr>
            <a:t>Forward linkages </a:t>
          </a:r>
          <a:endParaRPr lang="en-US" dirty="0">
            <a:latin typeface="Arial" panose="020B0604020202020204" pitchFamily="34" charset="0"/>
            <a:cs typeface="Arial" panose="020B0604020202020204" pitchFamily="34" charset="0"/>
          </a:endParaRPr>
        </a:p>
      </dgm:t>
    </dgm:pt>
    <dgm:pt modelId="{B91FFD3D-2B1F-4BFA-93EE-6A0063C7C4DF}" type="parTrans" cxnId="{D27CADE3-55F2-4EF7-B18A-EA02284D0EF5}">
      <dgm:prSet/>
      <dgm:spPr/>
      <dgm:t>
        <a:bodyPr/>
        <a:lstStyle/>
        <a:p>
          <a:endParaRPr lang="en-US"/>
        </a:p>
      </dgm:t>
    </dgm:pt>
    <dgm:pt modelId="{24B3B427-C5D1-44ED-B5CE-8244E64CFE21}" type="sibTrans" cxnId="{D27CADE3-55F2-4EF7-B18A-EA02284D0EF5}">
      <dgm:prSet/>
      <dgm:spPr/>
      <dgm:t>
        <a:bodyPr/>
        <a:lstStyle/>
        <a:p>
          <a:endParaRPr lang="en-US"/>
        </a:p>
      </dgm:t>
    </dgm:pt>
    <dgm:pt modelId="{90D2A691-BAAE-4E37-88A0-6FCFF4062783}">
      <dgm:prSet/>
      <dgm:spPr/>
      <dgm:t>
        <a:bodyPr/>
        <a:lstStyle/>
        <a:p>
          <a:r>
            <a:rPr lang="en-US" i="0" dirty="0">
              <a:latin typeface="Arial" panose="020B0604020202020204" pitchFamily="34" charset="0"/>
              <a:cs typeface="Arial" panose="020B0604020202020204" pitchFamily="34" charset="0"/>
            </a:rPr>
            <a:t>Supply of raw materials to industry and the food supply chain in general</a:t>
          </a:r>
          <a:endParaRPr lang="en-US" dirty="0">
            <a:latin typeface="Arial" panose="020B0604020202020204" pitchFamily="34" charset="0"/>
            <a:cs typeface="Arial" panose="020B0604020202020204" pitchFamily="34" charset="0"/>
          </a:endParaRPr>
        </a:p>
      </dgm:t>
    </dgm:pt>
    <dgm:pt modelId="{1F74E083-C29C-4491-B5F4-913AA91B9ABC}" type="parTrans" cxnId="{F48BA415-834E-4FAC-91EB-B1B1134100C1}">
      <dgm:prSet/>
      <dgm:spPr/>
      <dgm:t>
        <a:bodyPr/>
        <a:lstStyle/>
        <a:p>
          <a:endParaRPr lang="en-US"/>
        </a:p>
      </dgm:t>
    </dgm:pt>
    <dgm:pt modelId="{ED6D2549-6FE7-4729-A8F9-04C5C2C92429}" type="sibTrans" cxnId="{F48BA415-834E-4FAC-91EB-B1B1134100C1}">
      <dgm:prSet/>
      <dgm:spPr/>
      <dgm:t>
        <a:bodyPr/>
        <a:lstStyle/>
        <a:p>
          <a:endParaRPr lang="en-US"/>
        </a:p>
      </dgm:t>
    </dgm:pt>
    <dgm:pt modelId="{D108E7A4-12BB-491A-8F4D-807E5305740D}" type="pres">
      <dgm:prSet presAssocID="{8D72F6B6-BCF2-408C-9729-8C4641CBBD15}" presName="cycle" presStyleCnt="0">
        <dgm:presLayoutVars>
          <dgm:dir/>
          <dgm:resizeHandles val="exact"/>
        </dgm:presLayoutVars>
      </dgm:prSet>
      <dgm:spPr/>
      <dgm:t>
        <a:bodyPr/>
        <a:lstStyle/>
        <a:p>
          <a:endParaRPr lang="en-US"/>
        </a:p>
      </dgm:t>
    </dgm:pt>
    <dgm:pt modelId="{0DBA7D61-04C8-40A7-B2D1-864704A2BCCD}" type="pres">
      <dgm:prSet presAssocID="{DBF12554-AE93-43E2-B777-2AE3A9F8DC91}" presName="arrow" presStyleLbl="node1" presStyleIdx="0" presStyleCnt="2" custScaleX="100114" custScaleY="74082" custRadScaleRad="108468" custRadScaleInc="-4188">
        <dgm:presLayoutVars>
          <dgm:bulletEnabled val="1"/>
        </dgm:presLayoutVars>
      </dgm:prSet>
      <dgm:spPr/>
      <dgm:t>
        <a:bodyPr/>
        <a:lstStyle/>
        <a:p>
          <a:endParaRPr lang="en-US"/>
        </a:p>
      </dgm:t>
    </dgm:pt>
    <dgm:pt modelId="{02A9D4BF-4F9D-4D60-8CB9-24771C159A82}" type="pres">
      <dgm:prSet presAssocID="{45A491E3-D275-4DA2-8CE9-CA8E837F012F}" presName="arrow" presStyleLbl="node1" presStyleIdx="1" presStyleCnt="2" custScaleX="102844" custScaleY="80783" custRadScaleRad="125083" custRadScaleInc="-708">
        <dgm:presLayoutVars>
          <dgm:bulletEnabled val="1"/>
        </dgm:presLayoutVars>
      </dgm:prSet>
      <dgm:spPr/>
      <dgm:t>
        <a:bodyPr/>
        <a:lstStyle/>
        <a:p>
          <a:endParaRPr lang="en-US"/>
        </a:p>
      </dgm:t>
    </dgm:pt>
  </dgm:ptLst>
  <dgm:cxnLst>
    <dgm:cxn modelId="{215D41F0-FBDD-44F6-AF32-4F3EF5442ECF}" srcId="{DBF12554-AE93-43E2-B777-2AE3A9F8DC91}" destId="{7B23D283-F563-44FE-B40F-43B961383C87}" srcOrd="0" destOrd="0" parTransId="{1EA90D96-1546-4D59-AE5F-5FD8FC0D10A3}" sibTransId="{8401AE2D-DC47-4F90-805E-F63C02AD3F07}"/>
    <dgm:cxn modelId="{F48BA415-834E-4FAC-91EB-B1B1134100C1}" srcId="{45A491E3-D275-4DA2-8CE9-CA8E837F012F}" destId="{90D2A691-BAAE-4E37-88A0-6FCFF4062783}" srcOrd="0" destOrd="0" parTransId="{1F74E083-C29C-4491-B5F4-913AA91B9ABC}" sibTransId="{ED6D2549-6FE7-4729-A8F9-04C5C2C92429}"/>
    <dgm:cxn modelId="{238A711F-769C-4AB1-9697-F46F5514518D}" srcId="{8D72F6B6-BCF2-408C-9729-8C4641CBBD15}" destId="{DBF12554-AE93-43E2-B777-2AE3A9F8DC91}" srcOrd="0" destOrd="0" parTransId="{27BA89A3-B0D1-4A93-A28E-E10894D4D91B}" sibTransId="{835B387B-F3E7-4FDF-80B6-2E3B91BD5C97}"/>
    <dgm:cxn modelId="{AC69DA14-6759-4969-863A-7E2CDFCEF7C5}" type="presOf" srcId="{90D2A691-BAAE-4E37-88A0-6FCFF4062783}" destId="{02A9D4BF-4F9D-4D60-8CB9-24771C159A82}" srcOrd="0" destOrd="1" presId="urn:microsoft.com/office/officeart/2005/8/layout/arrow1"/>
    <dgm:cxn modelId="{05AB242B-8E60-4471-AB9C-237D05CD48A7}" type="presOf" srcId="{8D72F6B6-BCF2-408C-9729-8C4641CBBD15}" destId="{D108E7A4-12BB-491A-8F4D-807E5305740D}" srcOrd="0" destOrd="0" presId="urn:microsoft.com/office/officeart/2005/8/layout/arrow1"/>
    <dgm:cxn modelId="{D27CADE3-55F2-4EF7-B18A-EA02284D0EF5}" srcId="{8D72F6B6-BCF2-408C-9729-8C4641CBBD15}" destId="{45A491E3-D275-4DA2-8CE9-CA8E837F012F}" srcOrd="1" destOrd="0" parTransId="{B91FFD3D-2B1F-4BFA-93EE-6A0063C7C4DF}" sibTransId="{24B3B427-C5D1-44ED-B5CE-8244E64CFE21}"/>
    <dgm:cxn modelId="{31509E31-4D29-44E2-BCFB-FBCAEF092723}" type="presOf" srcId="{45A491E3-D275-4DA2-8CE9-CA8E837F012F}" destId="{02A9D4BF-4F9D-4D60-8CB9-24771C159A82}" srcOrd="0" destOrd="0" presId="urn:microsoft.com/office/officeart/2005/8/layout/arrow1"/>
    <dgm:cxn modelId="{314308CE-FE0B-4695-8B50-6AD7F67205EE}" type="presOf" srcId="{7B23D283-F563-44FE-B40F-43B961383C87}" destId="{0DBA7D61-04C8-40A7-B2D1-864704A2BCCD}" srcOrd="0" destOrd="1" presId="urn:microsoft.com/office/officeart/2005/8/layout/arrow1"/>
    <dgm:cxn modelId="{28AB79D5-057C-4A41-AA0D-1F740B117D85}" type="presOf" srcId="{DBF12554-AE93-43E2-B777-2AE3A9F8DC91}" destId="{0DBA7D61-04C8-40A7-B2D1-864704A2BCCD}" srcOrd="0" destOrd="0" presId="urn:microsoft.com/office/officeart/2005/8/layout/arrow1"/>
    <dgm:cxn modelId="{D47D6A82-09F4-4835-B9CC-3355765DD552}" type="presParOf" srcId="{D108E7A4-12BB-491A-8F4D-807E5305740D}" destId="{0DBA7D61-04C8-40A7-B2D1-864704A2BCCD}" srcOrd="0" destOrd="0" presId="urn:microsoft.com/office/officeart/2005/8/layout/arrow1"/>
    <dgm:cxn modelId="{1433319B-95F6-4455-86FC-C5D08CFEF0C1}" type="presParOf" srcId="{D108E7A4-12BB-491A-8F4D-807E5305740D}" destId="{02A9D4BF-4F9D-4D60-8CB9-24771C159A82}"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5A1C60-5DA9-4489-89E7-68C11CC6921D}"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ZA"/>
        </a:p>
      </dgm:t>
    </dgm:pt>
    <dgm:pt modelId="{543ECFE7-7902-45D9-9B61-83B9C27FE114}">
      <dgm:prSet/>
      <dgm:spPr/>
      <dgm:t>
        <a:bodyPr/>
        <a:lstStyle/>
        <a:p>
          <a:r>
            <a:rPr lang="en-US" dirty="0"/>
            <a:t>State guarantee scheme aimed at outstanding debt</a:t>
          </a:r>
          <a:endParaRPr lang="en-ZA" dirty="0"/>
        </a:p>
      </dgm:t>
    </dgm:pt>
    <dgm:pt modelId="{C2BD682D-A238-4D1A-9134-374E263BEAF7}" type="parTrans" cxnId="{E018D76E-AC52-46F4-A798-DD97CE5847B3}">
      <dgm:prSet/>
      <dgm:spPr/>
      <dgm:t>
        <a:bodyPr/>
        <a:lstStyle/>
        <a:p>
          <a:endParaRPr lang="en-ZA"/>
        </a:p>
      </dgm:t>
    </dgm:pt>
    <dgm:pt modelId="{4DB673C5-EC6A-4249-9AB0-339858E3AD2D}" type="sibTrans" cxnId="{E018D76E-AC52-46F4-A798-DD97CE5847B3}">
      <dgm:prSet/>
      <dgm:spPr/>
      <dgm:t>
        <a:bodyPr/>
        <a:lstStyle/>
        <a:p>
          <a:endParaRPr lang="en-ZA" dirty="0"/>
        </a:p>
      </dgm:t>
    </dgm:pt>
    <dgm:pt modelId="{7C8BA609-AD04-45EC-9A9A-2573A59F3658}">
      <dgm:prSet/>
      <dgm:spPr/>
      <dgm:t>
        <a:bodyPr/>
        <a:lstStyle/>
        <a:p>
          <a:r>
            <a:rPr lang="en-US" dirty="0"/>
            <a:t>Interest rate subsidy on carry-over debt</a:t>
          </a:r>
          <a:endParaRPr lang="en-ZA" dirty="0"/>
        </a:p>
      </dgm:t>
    </dgm:pt>
    <dgm:pt modelId="{CE59C699-79D8-4313-BAA1-EFD8836330F8}" type="parTrans" cxnId="{9CEF3EDF-44C1-4BC0-AA6C-9F37781A7A40}">
      <dgm:prSet/>
      <dgm:spPr/>
      <dgm:t>
        <a:bodyPr/>
        <a:lstStyle/>
        <a:p>
          <a:endParaRPr lang="en-ZA"/>
        </a:p>
      </dgm:t>
    </dgm:pt>
    <dgm:pt modelId="{CB9F4C59-320B-4B0C-B9ED-F5B618C47BA1}" type="sibTrans" cxnId="{9CEF3EDF-44C1-4BC0-AA6C-9F37781A7A40}">
      <dgm:prSet/>
      <dgm:spPr/>
      <dgm:t>
        <a:bodyPr/>
        <a:lstStyle/>
        <a:p>
          <a:endParaRPr lang="en-ZA" dirty="0"/>
        </a:p>
      </dgm:t>
    </dgm:pt>
    <dgm:pt modelId="{F3914B05-6EA9-4C4F-BAE9-83F72FE02160}">
      <dgm:prSet/>
      <dgm:spPr/>
      <dgm:t>
        <a:bodyPr/>
        <a:lstStyle/>
        <a:p>
          <a:r>
            <a:rPr lang="en-US" dirty="0"/>
            <a:t>Farm worker support subsidy</a:t>
          </a:r>
          <a:endParaRPr lang="en-ZA" dirty="0"/>
        </a:p>
      </dgm:t>
    </dgm:pt>
    <dgm:pt modelId="{1F4182E7-7A30-4918-B518-7D9748CEE2D7}" type="parTrans" cxnId="{2C67E9AA-DF63-4A1A-B669-BB0F9B4608A8}">
      <dgm:prSet/>
      <dgm:spPr/>
      <dgm:t>
        <a:bodyPr/>
        <a:lstStyle/>
        <a:p>
          <a:endParaRPr lang="en-ZA"/>
        </a:p>
      </dgm:t>
    </dgm:pt>
    <dgm:pt modelId="{11661A3E-3530-4526-BF17-B12B60E284E6}" type="sibTrans" cxnId="{2C67E9AA-DF63-4A1A-B669-BB0F9B4608A8}">
      <dgm:prSet/>
      <dgm:spPr/>
      <dgm:t>
        <a:bodyPr/>
        <a:lstStyle/>
        <a:p>
          <a:endParaRPr lang="en-ZA" dirty="0"/>
        </a:p>
      </dgm:t>
    </dgm:pt>
    <dgm:pt modelId="{7A92F380-0DE2-444B-BBF1-BBC5FA8E938B}">
      <dgm:prSet/>
      <dgm:spPr/>
      <dgm:t>
        <a:bodyPr/>
        <a:lstStyle/>
        <a:p>
          <a:r>
            <a:rPr lang="en-US" dirty="0"/>
            <a:t>Interest rate subsidy on new production credit</a:t>
          </a:r>
          <a:endParaRPr lang="en-ZA" dirty="0"/>
        </a:p>
      </dgm:t>
    </dgm:pt>
    <dgm:pt modelId="{2BF45F71-A830-4651-9793-0FA86C6A7E2A}" type="parTrans" cxnId="{ACC8CF1B-BDCE-4A99-B56F-52129CD66526}">
      <dgm:prSet/>
      <dgm:spPr/>
      <dgm:t>
        <a:bodyPr/>
        <a:lstStyle/>
        <a:p>
          <a:endParaRPr lang="en-ZA"/>
        </a:p>
      </dgm:t>
    </dgm:pt>
    <dgm:pt modelId="{4D694C34-47DE-4841-84D6-F0482CBBD432}" type="sibTrans" cxnId="{ACC8CF1B-BDCE-4A99-B56F-52129CD66526}">
      <dgm:prSet/>
      <dgm:spPr/>
      <dgm:t>
        <a:bodyPr/>
        <a:lstStyle/>
        <a:p>
          <a:endParaRPr lang="en-ZA" dirty="0"/>
        </a:p>
      </dgm:t>
    </dgm:pt>
    <dgm:pt modelId="{B949EDC4-117F-4118-9975-4C69974CFBA1}">
      <dgm:prSet/>
      <dgm:spPr/>
      <dgm:t>
        <a:bodyPr/>
        <a:lstStyle/>
        <a:p>
          <a:r>
            <a:rPr lang="en-US" dirty="0"/>
            <a:t>Soft loans aimed at herd rebuilding</a:t>
          </a:r>
          <a:endParaRPr lang="en-ZA" dirty="0"/>
        </a:p>
      </dgm:t>
    </dgm:pt>
    <dgm:pt modelId="{D6B384A8-0CDC-4E71-966B-667351CCE304}" type="parTrans" cxnId="{FCB6B236-8182-4B4E-8567-8E9D4AF4ADE8}">
      <dgm:prSet/>
      <dgm:spPr/>
      <dgm:t>
        <a:bodyPr/>
        <a:lstStyle/>
        <a:p>
          <a:endParaRPr lang="en-ZA"/>
        </a:p>
      </dgm:t>
    </dgm:pt>
    <dgm:pt modelId="{960C6D71-4995-4A04-A6EA-C9F53CB4F2E4}" type="sibTrans" cxnId="{FCB6B236-8182-4B4E-8567-8E9D4AF4ADE8}">
      <dgm:prSet/>
      <dgm:spPr/>
      <dgm:t>
        <a:bodyPr/>
        <a:lstStyle/>
        <a:p>
          <a:endParaRPr lang="en-ZA"/>
        </a:p>
      </dgm:t>
    </dgm:pt>
    <dgm:pt modelId="{DE0812EF-DB32-4674-956C-94B623B23773}">
      <dgm:prSet/>
      <dgm:spPr/>
      <dgm:t>
        <a:bodyPr/>
        <a:lstStyle/>
        <a:p>
          <a:endParaRPr lang="en-ZA" dirty="0"/>
        </a:p>
      </dgm:t>
    </dgm:pt>
    <dgm:pt modelId="{D9768611-40CD-4CC4-AEDD-2D32C2A3E54E}" type="parTrans" cxnId="{C3BF8819-1779-4F6F-BA58-8FD329798D69}">
      <dgm:prSet/>
      <dgm:spPr/>
      <dgm:t>
        <a:bodyPr/>
        <a:lstStyle/>
        <a:p>
          <a:endParaRPr lang="en-ZA"/>
        </a:p>
      </dgm:t>
    </dgm:pt>
    <dgm:pt modelId="{D1B3ADB2-61DC-48B4-A740-7718B786FE74}" type="sibTrans" cxnId="{C3BF8819-1779-4F6F-BA58-8FD329798D69}">
      <dgm:prSet/>
      <dgm:spPr/>
      <dgm:t>
        <a:bodyPr/>
        <a:lstStyle/>
        <a:p>
          <a:endParaRPr lang="en-ZA"/>
        </a:p>
      </dgm:t>
    </dgm:pt>
    <dgm:pt modelId="{9ED5C2B4-F3F4-464F-82A0-5A814A82573C}" type="pres">
      <dgm:prSet presAssocID="{0C5A1C60-5DA9-4489-89E7-68C11CC6921D}" presName="outerComposite" presStyleCnt="0">
        <dgm:presLayoutVars>
          <dgm:chMax val="5"/>
          <dgm:dir/>
          <dgm:resizeHandles val="exact"/>
        </dgm:presLayoutVars>
      </dgm:prSet>
      <dgm:spPr/>
      <dgm:t>
        <a:bodyPr/>
        <a:lstStyle/>
        <a:p>
          <a:endParaRPr lang="en-US"/>
        </a:p>
      </dgm:t>
    </dgm:pt>
    <dgm:pt modelId="{BA00CF2D-D777-432E-BAF6-8B2687919B97}" type="pres">
      <dgm:prSet presAssocID="{0C5A1C60-5DA9-4489-89E7-68C11CC6921D}" presName="dummyMaxCanvas" presStyleCnt="0">
        <dgm:presLayoutVars/>
      </dgm:prSet>
      <dgm:spPr/>
    </dgm:pt>
    <dgm:pt modelId="{5DFCA5FE-E34F-4CE5-B186-31E5D6AF91E1}" type="pres">
      <dgm:prSet presAssocID="{0C5A1C60-5DA9-4489-89E7-68C11CC6921D}" presName="FiveNodes_1" presStyleLbl="node1" presStyleIdx="0" presStyleCnt="5">
        <dgm:presLayoutVars>
          <dgm:bulletEnabled val="1"/>
        </dgm:presLayoutVars>
      </dgm:prSet>
      <dgm:spPr/>
      <dgm:t>
        <a:bodyPr/>
        <a:lstStyle/>
        <a:p>
          <a:endParaRPr lang="en-US"/>
        </a:p>
      </dgm:t>
    </dgm:pt>
    <dgm:pt modelId="{67242063-5F82-41FB-A25A-C9DB113252D5}" type="pres">
      <dgm:prSet presAssocID="{0C5A1C60-5DA9-4489-89E7-68C11CC6921D}" presName="FiveNodes_2" presStyleLbl="node1" presStyleIdx="1" presStyleCnt="5">
        <dgm:presLayoutVars>
          <dgm:bulletEnabled val="1"/>
        </dgm:presLayoutVars>
      </dgm:prSet>
      <dgm:spPr/>
      <dgm:t>
        <a:bodyPr/>
        <a:lstStyle/>
        <a:p>
          <a:endParaRPr lang="en-US"/>
        </a:p>
      </dgm:t>
    </dgm:pt>
    <dgm:pt modelId="{87A376CF-F566-48D6-B0B2-7BDB84797374}" type="pres">
      <dgm:prSet presAssocID="{0C5A1C60-5DA9-4489-89E7-68C11CC6921D}" presName="FiveNodes_3" presStyleLbl="node1" presStyleIdx="2" presStyleCnt="5">
        <dgm:presLayoutVars>
          <dgm:bulletEnabled val="1"/>
        </dgm:presLayoutVars>
      </dgm:prSet>
      <dgm:spPr/>
      <dgm:t>
        <a:bodyPr/>
        <a:lstStyle/>
        <a:p>
          <a:endParaRPr lang="en-US"/>
        </a:p>
      </dgm:t>
    </dgm:pt>
    <dgm:pt modelId="{F3F2DFD9-F1FD-4860-92C8-69060192CDB7}" type="pres">
      <dgm:prSet presAssocID="{0C5A1C60-5DA9-4489-89E7-68C11CC6921D}" presName="FiveNodes_4" presStyleLbl="node1" presStyleIdx="3" presStyleCnt="5">
        <dgm:presLayoutVars>
          <dgm:bulletEnabled val="1"/>
        </dgm:presLayoutVars>
      </dgm:prSet>
      <dgm:spPr/>
      <dgm:t>
        <a:bodyPr/>
        <a:lstStyle/>
        <a:p>
          <a:endParaRPr lang="en-US"/>
        </a:p>
      </dgm:t>
    </dgm:pt>
    <dgm:pt modelId="{6E85DD7D-7C95-4343-BFE9-74FCEE68E90C}" type="pres">
      <dgm:prSet presAssocID="{0C5A1C60-5DA9-4489-89E7-68C11CC6921D}" presName="FiveNodes_5" presStyleLbl="node1" presStyleIdx="4" presStyleCnt="5">
        <dgm:presLayoutVars>
          <dgm:bulletEnabled val="1"/>
        </dgm:presLayoutVars>
      </dgm:prSet>
      <dgm:spPr/>
      <dgm:t>
        <a:bodyPr/>
        <a:lstStyle/>
        <a:p>
          <a:endParaRPr lang="en-US"/>
        </a:p>
      </dgm:t>
    </dgm:pt>
    <dgm:pt modelId="{F92983FF-6130-4720-8399-3E04373AD90D}" type="pres">
      <dgm:prSet presAssocID="{0C5A1C60-5DA9-4489-89E7-68C11CC6921D}" presName="FiveConn_1-2" presStyleLbl="fgAccFollowNode1" presStyleIdx="0" presStyleCnt="4">
        <dgm:presLayoutVars>
          <dgm:bulletEnabled val="1"/>
        </dgm:presLayoutVars>
      </dgm:prSet>
      <dgm:spPr/>
      <dgm:t>
        <a:bodyPr/>
        <a:lstStyle/>
        <a:p>
          <a:endParaRPr lang="en-US"/>
        </a:p>
      </dgm:t>
    </dgm:pt>
    <dgm:pt modelId="{30ACAA80-A03A-442E-A72E-81F349250681}" type="pres">
      <dgm:prSet presAssocID="{0C5A1C60-5DA9-4489-89E7-68C11CC6921D}" presName="FiveConn_2-3" presStyleLbl="fgAccFollowNode1" presStyleIdx="1" presStyleCnt="4">
        <dgm:presLayoutVars>
          <dgm:bulletEnabled val="1"/>
        </dgm:presLayoutVars>
      </dgm:prSet>
      <dgm:spPr/>
      <dgm:t>
        <a:bodyPr/>
        <a:lstStyle/>
        <a:p>
          <a:endParaRPr lang="en-US"/>
        </a:p>
      </dgm:t>
    </dgm:pt>
    <dgm:pt modelId="{AFDDEE92-C6A5-4D97-B16E-1B847B869343}" type="pres">
      <dgm:prSet presAssocID="{0C5A1C60-5DA9-4489-89E7-68C11CC6921D}" presName="FiveConn_3-4" presStyleLbl="fgAccFollowNode1" presStyleIdx="2" presStyleCnt="4">
        <dgm:presLayoutVars>
          <dgm:bulletEnabled val="1"/>
        </dgm:presLayoutVars>
      </dgm:prSet>
      <dgm:spPr/>
      <dgm:t>
        <a:bodyPr/>
        <a:lstStyle/>
        <a:p>
          <a:endParaRPr lang="en-US"/>
        </a:p>
      </dgm:t>
    </dgm:pt>
    <dgm:pt modelId="{2DE09273-00BE-4BE1-AF95-D2F89C6BC598}" type="pres">
      <dgm:prSet presAssocID="{0C5A1C60-5DA9-4489-89E7-68C11CC6921D}" presName="FiveConn_4-5" presStyleLbl="fgAccFollowNode1" presStyleIdx="3" presStyleCnt="4">
        <dgm:presLayoutVars>
          <dgm:bulletEnabled val="1"/>
        </dgm:presLayoutVars>
      </dgm:prSet>
      <dgm:spPr/>
      <dgm:t>
        <a:bodyPr/>
        <a:lstStyle/>
        <a:p>
          <a:endParaRPr lang="en-US"/>
        </a:p>
      </dgm:t>
    </dgm:pt>
    <dgm:pt modelId="{D3B78B86-F169-41EC-BF0A-B1AC9B8293B2}" type="pres">
      <dgm:prSet presAssocID="{0C5A1C60-5DA9-4489-89E7-68C11CC6921D}" presName="FiveNodes_1_text" presStyleLbl="node1" presStyleIdx="4" presStyleCnt="5">
        <dgm:presLayoutVars>
          <dgm:bulletEnabled val="1"/>
        </dgm:presLayoutVars>
      </dgm:prSet>
      <dgm:spPr/>
      <dgm:t>
        <a:bodyPr/>
        <a:lstStyle/>
        <a:p>
          <a:endParaRPr lang="en-US"/>
        </a:p>
      </dgm:t>
    </dgm:pt>
    <dgm:pt modelId="{643BD718-5FED-4EFF-982A-A59C4F3489A9}" type="pres">
      <dgm:prSet presAssocID="{0C5A1C60-5DA9-4489-89E7-68C11CC6921D}" presName="FiveNodes_2_text" presStyleLbl="node1" presStyleIdx="4" presStyleCnt="5">
        <dgm:presLayoutVars>
          <dgm:bulletEnabled val="1"/>
        </dgm:presLayoutVars>
      </dgm:prSet>
      <dgm:spPr/>
      <dgm:t>
        <a:bodyPr/>
        <a:lstStyle/>
        <a:p>
          <a:endParaRPr lang="en-US"/>
        </a:p>
      </dgm:t>
    </dgm:pt>
    <dgm:pt modelId="{D6EC4B9A-DF79-407D-96AD-1F81350FC750}" type="pres">
      <dgm:prSet presAssocID="{0C5A1C60-5DA9-4489-89E7-68C11CC6921D}" presName="FiveNodes_3_text" presStyleLbl="node1" presStyleIdx="4" presStyleCnt="5">
        <dgm:presLayoutVars>
          <dgm:bulletEnabled val="1"/>
        </dgm:presLayoutVars>
      </dgm:prSet>
      <dgm:spPr/>
      <dgm:t>
        <a:bodyPr/>
        <a:lstStyle/>
        <a:p>
          <a:endParaRPr lang="en-US"/>
        </a:p>
      </dgm:t>
    </dgm:pt>
    <dgm:pt modelId="{FF803E94-467C-46CA-A55B-4CFE8F7349FC}" type="pres">
      <dgm:prSet presAssocID="{0C5A1C60-5DA9-4489-89E7-68C11CC6921D}" presName="FiveNodes_4_text" presStyleLbl="node1" presStyleIdx="4" presStyleCnt="5">
        <dgm:presLayoutVars>
          <dgm:bulletEnabled val="1"/>
        </dgm:presLayoutVars>
      </dgm:prSet>
      <dgm:spPr/>
      <dgm:t>
        <a:bodyPr/>
        <a:lstStyle/>
        <a:p>
          <a:endParaRPr lang="en-US"/>
        </a:p>
      </dgm:t>
    </dgm:pt>
    <dgm:pt modelId="{2EFD19AC-D974-40F5-8074-6C5447668343}" type="pres">
      <dgm:prSet presAssocID="{0C5A1C60-5DA9-4489-89E7-68C11CC6921D}" presName="FiveNodes_5_text" presStyleLbl="node1" presStyleIdx="4" presStyleCnt="5">
        <dgm:presLayoutVars>
          <dgm:bulletEnabled val="1"/>
        </dgm:presLayoutVars>
      </dgm:prSet>
      <dgm:spPr/>
      <dgm:t>
        <a:bodyPr/>
        <a:lstStyle/>
        <a:p>
          <a:endParaRPr lang="en-US"/>
        </a:p>
      </dgm:t>
    </dgm:pt>
  </dgm:ptLst>
  <dgm:cxnLst>
    <dgm:cxn modelId="{E018D76E-AC52-46F4-A798-DD97CE5847B3}" srcId="{0C5A1C60-5DA9-4489-89E7-68C11CC6921D}" destId="{543ECFE7-7902-45D9-9B61-83B9C27FE114}" srcOrd="0" destOrd="0" parTransId="{C2BD682D-A238-4D1A-9134-374E263BEAF7}" sibTransId="{4DB673C5-EC6A-4249-9AB0-339858E3AD2D}"/>
    <dgm:cxn modelId="{01FF42BE-6421-449D-A031-CCF010098DAA}" type="presOf" srcId="{4DB673C5-EC6A-4249-9AB0-339858E3AD2D}" destId="{F92983FF-6130-4720-8399-3E04373AD90D}" srcOrd="0" destOrd="0" presId="urn:microsoft.com/office/officeart/2005/8/layout/vProcess5"/>
    <dgm:cxn modelId="{ACC8CF1B-BDCE-4A99-B56F-52129CD66526}" srcId="{0C5A1C60-5DA9-4489-89E7-68C11CC6921D}" destId="{7A92F380-0DE2-444B-BBF1-BBC5FA8E938B}" srcOrd="3" destOrd="0" parTransId="{2BF45F71-A830-4651-9793-0FA86C6A7E2A}" sibTransId="{4D694C34-47DE-4841-84D6-F0482CBBD432}"/>
    <dgm:cxn modelId="{98932FC4-8FB1-48D7-90A3-B2BC422298DF}" type="presOf" srcId="{7C8BA609-AD04-45EC-9A9A-2573A59F3658}" destId="{643BD718-5FED-4EFF-982A-A59C4F3489A9}" srcOrd="1" destOrd="0" presId="urn:microsoft.com/office/officeart/2005/8/layout/vProcess5"/>
    <dgm:cxn modelId="{3F5BDD71-111D-4E81-814A-5F0113FB8B53}" type="presOf" srcId="{4D694C34-47DE-4841-84D6-F0482CBBD432}" destId="{2DE09273-00BE-4BE1-AF95-D2F89C6BC598}" srcOrd="0" destOrd="0" presId="urn:microsoft.com/office/officeart/2005/8/layout/vProcess5"/>
    <dgm:cxn modelId="{00293B9D-3E1B-466C-B027-7074AFFCBEB7}" type="presOf" srcId="{543ECFE7-7902-45D9-9B61-83B9C27FE114}" destId="{D3B78B86-F169-41EC-BF0A-B1AC9B8293B2}" srcOrd="1" destOrd="0" presId="urn:microsoft.com/office/officeart/2005/8/layout/vProcess5"/>
    <dgm:cxn modelId="{3B1F165D-B486-4235-8B8C-F9E1A1027938}" type="presOf" srcId="{F3914B05-6EA9-4C4F-BAE9-83F72FE02160}" destId="{D6EC4B9A-DF79-407D-96AD-1F81350FC750}" srcOrd="1" destOrd="0" presId="urn:microsoft.com/office/officeart/2005/8/layout/vProcess5"/>
    <dgm:cxn modelId="{6F6ED801-C9E4-4FC7-BBD3-E91AF594082F}" type="presOf" srcId="{B949EDC4-117F-4118-9975-4C69974CFBA1}" destId="{2EFD19AC-D974-40F5-8074-6C5447668343}" srcOrd="1" destOrd="0" presId="urn:microsoft.com/office/officeart/2005/8/layout/vProcess5"/>
    <dgm:cxn modelId="{89B96249-26C0-4116-BB2D-EB9920C72A7C}" type="presOf" srcId="{7C8BA609-AD04-45EC-9A9A-2573A59F3658}" destId="{67242063-5F82-41FB-A25A-C9DB113252D5}" srcOrd="0" destOrd="0" presId="urn:microsoft.com/office/officeart/2005/8/layout/vProcess5"/>
    <dgm:cxn modelId="{2C67E9AA-DF63-4A1A-B669-BB0F9B4608A8}" srcId="{0C5A1C60-5DA9-4489-89E7-68C11CC6921D}" destId="{F3914B05-6EA9-4C4F-BAE9-83F72FE02160}" srcOrd="2" destOrd="0" parTransId="{1F4182E7-7A30-4918-B518-7D9748CEE2D7}" sibTransId="{11661A3E-3530-4526-BF17-B12B60E284E6}"/>
    <dgm:cxn modelId="{9CEF3EDF-44C1-4BC0-AA6C-9F37781A7A40}" srcId="{0C5A1C60-5DA9-4489-89E7-68C11CC6921D}" destId="{7C8BA609-AD04-45EC-9A9A-2573A59F3658}" srcOrd="1" destOrd="0" parTransId="{CE59C699-79D8-4313-BAA1-EFD8836330F8}" sibTransId="{CB9F4C59-320B-4B0C-B9ED-F5B618C47BA1}"/>
    <dgm:cxn modelId="{FFBE9980-548E-44BB-A0B9-210C41E21BD8}" type="presOf" srcId="{7A92F380-0DE2-444B-BBF1-BBC5FA8E938B}" destId="{FF803E94-467C-46CA-A55B-4CFE8F7349FC}" srcOrd="1" destOrd="0" presId="urn:microsoft.com/office/officeart/2005/8/layout/vProcess5"/>
    <dgm:cxn modelId="{C5785B98-E56E-438A-89D4-F8D0D5AA646A}" type="presOf" srcId="{F3914B05-6EA9-4C4F-BAE9-83F72FE02160}" destId="{87A376CF-F566-48D6-B0B2-7BDB84797374}" srcOrd="0" destOrd="0" presId="urn:microsoft.com/office/officeart/2005/8/layout/vProcess5"/>
    <dgm:cxn modelId="{01727591-3381-4FF0-A552-BA8B382962F4}" type="presOf" srcId="{543ECFE7-7902-45D9-9B61-83B9C27FE114}" destId="{5DFCA5FE-E34F-4CE5-B186-31E5D6AF91E1}" srcOrd="0" destOrd="0" presId="urn:microsoft.com/office/officeart/2005/8/layout/vProcess5"/>
    <dgm:cxn modelId="{31E2CF73-F7F8-4CA3-BF19-1C0C52C9ABAC}" type="presOf" srcId="{7A92F380-0DE2-444B-BBF1-BBC5FA8E938B}" destId="{F3F2DFD9-F1FD-4860-92C8-69060192CDB7}" srcOrd="0" destOrd="0" presId="urn:microsoft.com/office/officeart/2005/8/layout/vProcess5"/>
    <dgm:cxn modelId="{43C8F6EA-B8AC-4288-A857-8AEAE746C1C1}" type="presOf" srcId="{11661A3E-3530-4526-BF17-B12B60E284E6}" destId="{AFDDEE92-C6A5-4D97-B16E-1B847B869343}" srcOrd="0" destOrd="0" presId="urn:microsoft.com/office/officeart/2005/8/layout/vProcess5"/>
    <dgm:cxn modelId="{C3BF8819-1779-4F6F-BA58-8FD329798D69}" srcId="{0C5A1C60-5DA9-4489-89E7-68C11CC6921D}" destId="{DE0812EF-DB32-4674-956C-94B623B23773}" srcOrd="5" destOrd="0" parTransId="{D9768611-40CD-4CC4-AEDD-2D32C2A3E54E}" sibTransId="{D1B3ADB2-61DC-48B4-A740-7718B786FE74}"/>
    <dgm:cxn modelId="{0913F415-8565-47B0-9486-8473E6243979}" type="presOf" srcId="{CB9F4C59-320B-4B0C-B9ED-F5B618C47BA1}" destId="{30ACAA80-A03A-442E-A72E-81F349250681}" srcOrd="0" destOrd="0" presId="urn:microsoft.com/office/officeart/2005/8/layout/vProcess5"/>
    <dgm:cxn modelId="{15BBA443-9126-4B2B-AB4B-67D566DC2EDC}" type="presOf" srcId="{B949EDC4-117F-4118-9975-4C69974CFBA1}" destId="{6E85DD7D-7C95-4343-BFE9-74FCEE68E90C}" srcOrd="0" destOrd="0" presId="urn:microsoft.com/office/officeart/2005/8/layout/vProcess5"/>
    <dgm:cxn modelId="{8A8C4C03-93AC-4A11-B5D7-11599E276A5A}" type="presOf" srcId="{0C5A1C60-5DA9-4489-89E7-68C11CC6921D}" destId="{9ED5C2B4-F3F4-464F-82A0-5A814A82573C}" srcOrd="0" destOrd="0" presId="urn:microsoft.com/office/officeart/2005/8/layout/vProcess5"/>
    <dgm:cxn modelId="{FCB6B236-8182-4B4E-8567-8E9D4AF4ADE8}" srcId="{0C5A1C60-5DA9-4489-89E7-68C11CC6921D}" destId="{B949EDC4-117F-4118-9975-4C69974CFBA1}" srcOrd="4" destOrd="0" parTransId="{D6B384A8-0CDC-4E71-966B-667351CCE304}" sibTransId="{960C6D71-4995-4A04-A6EA-C9F53CB4F2E4}"/>
    <dgm:cxn modelId="{B2AA1E5E-D88C-473F-9346-1A5AD6DFD00F}" type="presParOf" srcId="{9ED5C2B4-F3F4-464F-82A0-5A814A82573C}" destId="{BA00CF2D-D777-432E-BAF6-8B2687919B97}" srcOrd="0" destOrd="0" presId="urn:microsoft.com/office/officeart/2005/8/layout/vProcess5"/>
    <dgm:cxn modelId="{F63981EC-2921-451F-AF0B-7C13D8774F33}" type="presParOf" srcId="{9ED5C2B4-F3F4-464F-82A0-5A814A82573C}" destId="{5DFCA5FE-E34F-4CE5-B186-31E5D6AF91E1}" srcOrd="1" destOrd="0" presId="urn:microsoft.com/office/officeart/2005/8/layout/vProcess5"/>
    <dgm:cxn modelId="{DEDD6AE2-5C61-470F-99A9-3B45A9A523CA}" type="presParOf" srcId="{9ED5C2B4-F3F4-464F-82A0-5A814A82573C}" destId="{67242063-5F82-41FB-A25A-C9DB113252D5}" srcOrd="2" destOrd="0" presId="urn:microsoft.com/office/officeart/2005/8/layout/vProcess5"/>
    <dgm:cxn modelId="{257D7727-58E8-402B-A3D6-D67D6DEDCF11}" type="presParOf" srcId="{9ED5C2B4-F3F4-464F-82A0-5A814A82573C}" destId="{87A376CF-F566-48D6-B0B2-7BDB84797374}" srcOrd="3" destOrd="0" presId="urn:microsoft.com/office/officeart/2005/8/layout/vProcess5"/>
    <dgm:cxn modelId="{DB794D64-E711-4FFF-A97D-CE7376F16DE0}" type="presParOf" srcId="{9ED5C2B4-F3F4-464F-82A0-5A814A82573C}" destId="{F3F2DFD9-F1FD-4860-92C8-69060192CDB7}" srcOrd="4" destOrd="0" presId="urn:microsoft.com/office/officeart/2005/8/layout/vProcess5"/>
    <dgm:cxn modelId="{5D40668C-81C0-4A5A-B54D-4D789E25F014}" type="presParOf" srcId="{9ED5C2B4-F3F4-464F-82A0-5A814A82573C}" destId="{6E85DD7D-7C95-4343-BFE9-74FCEE68E90C}" srcOrd="5" destOrd="0" presId="urn:microsoft.com/office/officeart/2005/8/layout/vProcess5"/>
    <dgm:cxn modelId="{95595FF8-F91C-4B3F-B3D7-54AD9E33E121}" type="presParOf" srcId="{9ED5C2B4-F3F4-464F-82A0-5A814A82573C}" destId="{F92983FF-6130-4720-8399-3E04373AD90D}" srcOrd="6" destOrd="0" presId="urn:microsoft.com/office/officeart/2005/8/layout/vProcess5"/>
    <dgm:cxn modelId="{4475AE86-D6F1-4938-A46A-41BC60FF23C9}" type="presParOf" srcId="{9ED5C2B4-F3F4-464F-82A0-5A814A82573C}" destId="{30ACAA80-A03A-442E-A72E-81F349250681}" srcOrd="7" destOrd="0" presId="urn:microsoft.com/office/officeart/2005/8/layout/vProcess5"/>
    <dgm:cxn modelId="{6D53C817-277E-4899-A91A-87233FE83C53}" type="presParOf" srcId="{9ED5C2B4-F3F4-464F-82A0-5A814A82573C}" destId="{AFDDEE92-C6A5-4D97-B16E-1B847B869343}" srcOrd="8" destOrd="0" presId="urn:microsoft.com/office/officeart/2005/8/layout/vProcess5"/>
    <dgm:cxn modelId="{F4ECBD1E-5C77-4C59-8C6F-CE15594DC60A}" type="presParOf" srcId="{9ED5C2B4-F3F4-464F-82A0-5A814A82573C}" destId="{2DE09273-00BE-4BE1-AF95-D2F89C6BC598}" srcOrd="9" destOrd="0" presId="urn:microsoft.com/office/officeart/2005/8/layout/vProcess5"/>
    <dgm:cxn modelId="{12D67046-BA2C-4B46-A0D0-2A724CE99E73}" type="presParOf" srcId="{9ED5C2B4-F3F4-464F-82A0-5A814A82573C}" destId="{D3B78B86-F169-41EC-BF0A-B1AC9B8293B2}" srcOrd="10" destOrd="0" presId="urn:microsoft.com/office/officeart/2005/8/layout/vProcess5"/>
    <dgm:cxn modelId="{1A46E8A6-FCA7-4587-B9AA-2B9FB6C1A461}" type="presParOf" srcId="{9ED5C2B4-F3F4-464F-82A0-5A814A82573C}" destId="{643BD718-5FED-4EFF-982A-A59C4F3489A9}" srcOrd="11" destOrd="0" presId="urn:microsoft.com/office/officeart/2005/8/layout/vProcess5"/>
    <dgm:cxn modelId="{B1DA310F-BAD4-4858-9E96-F1F5496F6C74}" type="presParOf" srcId="{9ED5C2B4-F3F4-464F-82A0-5A814A82573C}" destId="{D6EC4B9A-DF79-407D-96AD-1F81350FC750}" srcOrd="12" destOrd="0" presId="urn:microsoft.com/office/officeart/2005/8/layout/vProcess5"/>
    <dgm:cxn modelId="{B6488C22-6210-4115-A4E9-A44396D2688B}" type="presParOf" srcId="{9ED5C2B4-F3F4-464F-82A0-5A814A82573C}" destId="{FF803E94-467C-46CA-A55B-4CFE8F7349FC}" srcOrd="13" destOrd="0" presId="urn:microsoft.com/office/officeart/2005/8/layout/vProcess5"/>
    <dgm:cxn modelId="{63905D09-BDB2-401D-8DC7-978D4306AE08}" type="presParOf" srcId="{9ED5C2B4-F3F4-464F-82A0-5A814A82573C}" destId="{2EFD19AC-D974-40F5-8074-6C5447668343}"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BA7D61-04C8-40A7-B2D1-864704A2BCCD}">
      <dsp:nvSpPr>
        <dsp:cNvPr id="0" name=""/>
        <dsp:cNvSpPr/>
      </dsp:nvSpPr>
      <dsp:spPr>
        <a:xfrm rot="16200000">
          <a:off x="-229961" y="405625"/>
          <a:ext cx="3119961" cy="2308698"/>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Backward linkages </a:t>
          </a:r>
          <a:endParaRPr lang="en-US" sz="17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i="0" kern="1200" dirty="0">
              <a:latin typeface="Arial" panose="020B0604020202020204" pitchFamily="34" charset="0"/>
              <a:cs typeface="Arial" panose="020B0604020202020204" pitchFamily="34" charset="0"/>
            </a:rPr>
            <a:t>Purchases of goods such as fertilizers, chemicals and implements </a:t>
          </a:r>
          <a:endParaRPr lang="en-US" sz="1300" kern="1200" dirty="0">
            <a:latin typeface="Arial" panose="020B0604020202020204" pitchFamily="34" charset="0"/>
            <a:cs typeface="Arial" panose="020B0604020202020204" pitchFamily="34" charset="0"/>
          </a:endParaRPr>
        </a:p>
      </dsp:txBody>
      <dsp:txXfrm rot="16200000">
        <a:off x="-229961" y="405625"/>
        <a:ext cx="3119961" cy="2308698"/>
      </dsp:txXfrm>
    </dsp:sp>
    <dsp:sp modelId="{02A9D4BF-4F9D-4D60-8CB9-24771C159A82}">
      <dsp:nvSpPr>
        <dsp:cNvPr id="0" name=""/>
        <dsp:cNvSpPr/>
      </dsp:nvSpPr>
      <dsp:spPr>
        <a:xfrm rot="5400000">
          <a:off x="5786961" y="301210"/>
          <a:ext cx="3205039" cy="2517528"/>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Forward linkages </a:t>
          </a:r>
          <a:endParaRPr lang="en-US" sz="1700" kern="1200" dirty="0">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Char char="••"/>
          </a:pPr>
          <a:r>
            <a:rPr lang="en-US" sz="1300" i="0" kern="1200" dirty="0">
              <a:latin typeface="Arial" panose="020B0604020202020204" pitchFamily="34" charset="0"/>
              <a:cs typeface="Arial" panose="020B0604020202020204" pitchFamily="34" charset="0"/>
            </a:rPr>
            <a:t>Supply of raw materials to industry and the food supply chain in general</a:t>
          </a:r>
          <a:endParaRPr lang="en-US" sz="1300" kern="1200" dirty="0">
            <a:latin typeface="Arial" panose="020B0604020202020204" pitchFamily="34" charset="0"/>
            <a:cs typeface="Arial" panose="020B0604020202020204" pitchFamily="34" charset="0"/>
          </a:endParaRPr>
        </a:p>
      </dsp:txBody>
      <dsp:txXfrm rot="5400000">
        <a:off x="5786961" y="301210"/>
        <a:ext cx="3205039" cy="25175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FCA5FE-E34F-4CE5-B186-31E5D6AF91E1}">
      <dsp:nvSpPr>
        <dsp:cNvPr id="0" name=""/>
        <dsp:cNvSpPr/>
      </dsp:nvSpPr>
      <dsp:spPr>
        <a:xfrm>
          <a:off x="0" y="0"/>
          <a:ext cx="6357013" cy="573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State guarantee scheme aimed at outstanding debt</a:t>
          </a:r>
          <a:endParaRPr lang="en-ZA" sz="2000" kern="1200" dirty="0"/>
        </a:p>
      </dsp:txBody>
      <dsp:txXfrm>
        <a:off x="0" y="0"/>
        <a:ext cx="5704399" cy="573726"/>
      </dsp:txXfrm>
    </dsp:sp>
    <dsp:sp modelId="{67242063-5F82-41FB-A25A-C9DB113252D5}">
      <dsp:nvSpPr>
        <dsp:cNvPr id="0" name=""/>
        <dsp:cNvSpPr/>
      </dsp:nvSpPr>
      <dsp:spPr>
        <a:xfrm>
          <a:off x="474712" y="653410"/>
          <a:ext cx="6357013" cy="573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Interest rate subsidy on carry-over debt</a:t>
          </a:r>
          <a:endParaRPr lang="en-ZA" sz="2000" kern="1200" dirty="0"/>
        </a:p>
      </dsp:txBody>
      <dsp:txXfrm>
        <a:off x="474712" y="653410"/>
        <a:ext cx="5509379" cy="573726"/>
      </dsp:txXfrm>
    </dsp:sp>
    <dsp:sp modelId="{87A376CF-F566-48D6-B0B2-7BDB84797374}">
      <dsp:nvSpPr>
        <dsp:cNvPr id="0" name=""/>
        <dsp:cNvSpPr/>
      </dsp:nvSpPr>
      <dsp:spPr>
        <a:xfrm>
          <a:off x="949424" y="1306821"/>
          <a:ext cx="6357013" cy="573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Farm worker support subsidy</a:t>
          </a:r>
          <a:endParaRPr lang="en-ZA" sz="2000" kern="1200" dirty="0"/>
        </a:p>
      </dsp:txBody>
      <dsp:txXfrm>
        <a:off x="949424" y="1306821"/>
        <a:ext cx="5509379" cy="573726"/>
      </dsp:txXfrm>
    </dsp:sp>
    <dsp:sp modelId="{F3F2DFD9-F1FD-4860-92C8-69060192CDB7}">
      <dsp:nvSpPr>
        <dsp:cNvPr id="0" name=""/>
        <dsp:cNvSpPr/>
      </dsp:nvSpPr>
      <dsp:spPr>
        <a:xfrm>
          <a:off x="1424136" y="1960232"/>
          <a:ext cx="6357013" cy="573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Interest rate subsidy on new production credit</a:t>
          </a:r>
          <a:endParaRPr lang="en-ZA" sz="2000" kern="1200" dirty="0"/>
        </a:p>
      </dsp:txBody>
      <dsp:txXfrm>
        <a:off x="1424136" y="1960232"/>
        <a:ext cx="5509379" cy="573726"/>
      </dsp:txXfrm>
    </dsp:sp>
    <dsp:sp modelId="{6E85DD7D-7C95-4343-BFE9-74FCEE68E90C}">
      <dsp:nvSpPr>
        <dsp:cNvPr id="0" name=""/>
        <dsp:cNvSpPr/>
      </dsp:nvSpPr>
      <dsp:spPr>
        <a:xfrm>
          <a:off x="1898848" y="2613643"/>
          <a:ext cx="6357013" cy="573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Soft loans aimed at herd rebuilding</a:t>
          </a:r>
          <a:endParaRPr lang="en-ZA" sz="2000" kern="1200" dirty="0"/>
        </a:p>
      </dsp:txBody>
      <dsp:txXfrm>
        <a:off x="1898848" y="2613643"/>
        <a:ext cx="5509379" cy="573726"/>
      </dsp:txXfrm>
    </dsp:sp>
    <dsp:sp modelId="{F92983FF-6130-4720-8399-3E04373AD90D}">
      <dsp:nvSpPr>
        <dsp:cNvPr id="0" name=""/>
        <dsp:cNvSpPr/>
      </dsp:nvSpPr>
      <dsp:spPr>
        <a:xfrm>
          <a:off x="5984091" y="419139"/>
          <a:ext cx="372922" cy="372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ZA" sz="1700" kern="1200" dirty="0"/>
        </a:p>
      </dsp:txBody>
      <dsp:txXfrm>
        <a:off x="5984091" y="419139"/>
        <a:ext cx="372922" cy="372922"/>
      </dsp:txXfrm>
    </dsp:sp>
    <dsp:sp modelId="{30ACAA80-A03A-442E-A72E-81F349250681}">
      <dsp:nvSpPr>
        <dsp:cNvPr id="0" name=""/>
        <dsp:cNvSpPr/>
      </dsp:nvSpPr>
      <dsp:spPr>
        <a:xfrm>
          <a:off x="6458803" y="1072550"/>
          <a:ext cx="372922" cy="372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ZA" sz="1700" kern="1200" dirty="0"/>
        </a:p>
      </dsp:txBody>
      <dsp:txXfrm>
        <a:off x="6458803" y="1072550"/>
        <a:ext cx="372922" cy="372922"/>
      </dsp:txXfrm>
    </dsp:sp>
    <dsp:sp modelId="{AFDDEE92-C6A5-4D97-B16E-1B847B869343}">
      <dsp:nvSpPr>
        <dsp:cNvPr id="0" name=""/>
        <dsp:cNvSpPr/>
      </dsp:nvSpPr>
      <dsp:spPr>
        <a:xfrm>
          <a:off x="6933515" y="1716398"/>
          <a:ext cx="372922" cy="372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ZA" sz="1700" kern="1200" dirty="0"/>
        </a:p>
      </dsp:txBody>
      <dsp:txXfrm>
        <a:off x="6933515" y="1716398"/>
        <a:ext cx="372922" cy="372922"/>
      </dsp:txXfrm>
    </dsp:sp>
    <dsp:sp modelId="{2DE09273-00BE-4BE1-AF95-D2F89C6BC598}">
      <dsp:nvSpPr>
        <dsp:cNvPr id="0" name=""/>
        <dsp:cNvSpPr/>
      </dsp:nvSpPr>
      <dsp:spPr>
        <a:xfrm>
          <a:off x="7408227" y="2376184"/>
          <a:ext cx="372922" cy="37292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n-ZA" sz="1700" kern="1200" dirty="0"/>
        </a:p>
      </dsp:txBody>
      <dsp:txXfrm>
        <a:off x="7408227" y="2376184"/>
        <a:ext cx="372922" cy="372922"/>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2CD86-E6C9-574F-ACBE-68C56D443A02}" type="datetimeFigureOut">
              <a:rPr lang="en-US" smtClean="0"/>
              <a:pPr/>
              <a:t>2/8/2018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B8535-5011-A84D-8850-757C147198B8}" type="slidenum">
              <a:rPr lang="en-US" smtClean="0"/>
              <a:pPr/>
              <a:t>‹#›</a:t>
            </a:fld>
            <a:endParaRPr lang="en-US" dirty="0"/>
          </a:p>
        </p:txBody>
      </p:sp>
    </p:spTree>
    <p:extLst>
      <p:ext uri="{BB962C8B-B14F-4D97-AF65-F5344CB8AC3E}">
        <p14:creationId xmlns:p14="http://schemas.microsoft.com/office/powerpoint/2010/main" xmlns="" val="64178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Total 29509 farmers</a:t>
            </a:r>
          </a:p>
        </p:txBody>
      </p:sp>
      <p:sp>
        <p:nvSpPr>
          <p:cNvPr id="4" name="Slide Number Placeholder 3"/>
          <p:cNvSpPr>
            <a:spLocks noGrp="1"/>
          </p:cNvSpPr>
          <p:nvPr>
            <p:ph type="sldNum" sz="quarter" idx="10"/>
          </p:nvPr>
        </p:nvSpPr>
        <p:spPr/>
        <p:txBody>
          <a:bodyPr/>
          <a:lstStyle/>
          <a:p>
            <a:fld id="{61EB8535-5011-A84D-8850-757C147198B8}" type="slidenum">
              <a:rPr lang="en-US" smtClean="0"/>
              <a:pPr/>
              <a:t>2</a:t>
            </a:fld>
            <a:endParaRPr lang="en-US" dirty="0"/>
          </a:p>
        </p:txBody>
      </p:sp>
    </p:spTree>
    <p:extLst>
      <p:ext uri="{BB962C8B-B14F-4D97-AF65-F5344CB8AC3E}">
        <p14:creationId xmlns:p14="http://schemas.microsoft.com/office/powerpoint/2010/main" xmlns="" val="28797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produce the SA Inc report, Agri SA proposes collaboration with its members, </a:t>
            </a:r>
            <a:r>
              <a:rPr lang="en-ZA" dirty="0" err="1"/>
              <a:t>Agbiz</a:t>
            </a:r>
            <a:r>
              <a:rPr lang="en-ZA" dirty="0"/>
              <a:t>, BFAP, commercial banks, the Land Bank, crop insurance providers, the National Disaster Management Centre (NDMC), the Department of Water Affairs (DWA), Department of Agriculture, Forestry and Fisheries (DAFF) and other relevant government departments. Agri SA aims to perform a facilitating role to bring together all stakeholders to produce the SA Inc research report.</a:t>
            </a:r>
          </a:p>
          <a:p>
            <a:endParaRPr lang="en-ZA" dirty="0"/>
          </a:p>
          <a:p>
            <a:r>
              <a:rPr lang="en-ZA" dirty="0"/>
              <a:t>The implementation panel will be responsible to evaluate requests from agricultural businesses, banks and other financiers with respect to individual cases to be considered, obviously with the consent of the latter</a:t>
            </a:r>
          </a:p>
        </p:txBody>
      </p:sp>
      <p:sp>
        <p:nvSpPr>
          <p:cNvPr id="4" name="Slide Number Placeholder 3"/>
          <p:cNvSpPr>
            <a:spLocks noGrp="1"/>
          </p:cNvSpPr>
          <p:nvPr>
            <p:ph type="sldNum" sz="quarter" idx="10"/>
          </p:nvPr>
        </p:nvSpPr>
        <p:spPr/>
        <p:txBody>
          <a:bodyPr/>
          <a:lstStyle/>
          <a:p>
            <a:fld id="{61EB8535-5011-A84D-8850-757C147198B8}" type="slidenum">
              <a:rPr lang="en-US" smtClean="0"/>
              <a:pPr/>
              <a:t>7</a:t>
            </a:fld>
            <a:endParaRPr lang="en-US" dirty="0"/>
          </a:p>
        </p:txBody>
      </p:sp>
    </p:spTree>
    <p:extLst>
      <p:ext uri="{BB962C8B-B14F-4D97-AF65-F5344CB8AC3E}">
        <p14:creationId xmlns:p14="http://schemas.microsoft.com/office/powerpoint/2010/main" xmlns="" val="202088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 estimated R14 billion worth of damages: An initial estimate from Agri Western Cape. Note that this amount could still escalate</a:t>
            </a:r>
          </a:p>
        </p:txBody>
      </p:sp>
      <p:sp>
        <p:nvSpPr>
          <p:cNvPr id="4" name="Slide Number Placeholder 3"/>
          <p:cNvSpPr>
            <a:spLocks noGrp="1"/>
          </p:cNvSpPr>
          <p:nvPr>
            <p:ph type="sldNum" sz="quarter" idx="10"/>
          </p:nvPr>
        </p:nvSpPr>
        <p:spPr/>
        <p:txBody>
          <a:bodyPr/>
          <a:lstStyle/>
          <a:p>
            <a:fld id="{61EB8535-5011-A84D-8850-757C147198B8}" type="slidenum">
              <a:rPr lang="en-US" smtClean="0"/>
              <a:pPr/>
              <a:t>9</a:t>
            </a:fld>
            <a:endParaRPr lang="en-US" dirty="0"/>
          </a:p>
        </p:txBody>
      </p:sp>
    </p:spTree>
    <p:extLst>
      <p:ext uri="{BB962C8B-B14F-4D97-AF65-F5344CB8AC3E}">
        <p14:creationId xmlns:p14="http://schemas.microsoft.com/office/powerpoint/2010/main" xmlns="" val="2557983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6783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FFE78-B4A9-B246-BF8F-9015925E7C85}" type="datetimeFigureOut">
              <a:rPr lang="en-US" smtClean="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345" y="1073888"/>
            <a:ext cx="8580474" cy="61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8344" y="1825625"/>
            <a:ext cx="858047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FFE78-B4A9-B246-BF8F-9015925E7C85}" type="datetimeFigureOut">
              <a:rPr lang="en-US" smtClean="0"/>
              <a:pPr/>
              <a:t>2/8/2018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288C-1629-7B46-8E7A-6C57AE03D108}" type="slidenum">
              <a:rPr lang="en-US" smtClean="0"/>
              <a:pPr/>
              <a:t>‹#›</a:t>
            </a:fld>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298296" y="211829"/>
            <a:ext cx="676394" cy="676394"/>
          </a:xfrm>
          <a:prstGeom prst="rect">
            <a:avLst/>
          </a:prstGeom>
        </p:spPr>
      </p:pic>
      <p:sp>
        <p:nvSpPr>
          <p:cNvPr id="8" name="TextBox 7"/>
          <p:cNvSpPr txBox="1"/>
          <p:nvPr userDrawn="1"/>
        </p:nvSpPr>
        <p:spPr>
          <a:xfrm>
            <a:off x="974690" y="284023"/>
            <a:ext cx="2807179" cy="338554"/>
          </a:xfrm>
          <a:prstGeom prst="rect">
            <a:avLst/>
          </a:prstGeom>
          <a:noFill/>
        </p:spPr>
        <p:txBody>
          <a:bodyPr wrap="none" rtlCol="0">
            <a:spAutoFit/>
          </a:bodyPr>
          <a:lstStyle/>
          <a:p>
            <a:r>
              <a:rPr lang="en-US" sz="1600" b="1" dirty="0">
                <a:latin typeface="Arial" charset="0"/>
                <a:ea typeface="Arial" charset="0"/>
                <a:cs typeface="Arial" charset="0"/>
              </a:rPr>
              <a:t>Drought collaboration plan</a:t>
            </a:r>
          </a:p>
        </p:txBody>
      </p:sp>
      <p:sp>
        <p:nvSpPr>
          <p:cNvPr id="9" name="TextBox 8"/>
          <p:cNvSpPr txBox="1"/>
          <p:nvPr userDrawn="1"/>
        </p:nvSpPr>
        <p:spPr>
          <a:xfrm>
            <a:off x="974690" y="551115"/>
            <a:ext cx="3720634" cy="307777"/>
          </a:xfrm>
          <a:prstGeom prst="rect">
            <a:avLst/>
          </a:prstGeom>
          <a:noFill/>
        </p:spPr>
        <p:txBody>
          <a:bodyPr wrap="none" rtlCol="0">
            <a:spAutoFit/>
          </a:bodyPr>
          <a:lstStyle/>
          <a:p>
            <a:r>
              <a:rPr lang="en-ZA" sz="1400" dirty="0">
                <a:latin typeface="Arial" charset="0"/>
                <a:ea typeface="Arial" charset="0"/>
                <a:cs typeface="Arial" charset="0"/>
              </a:rPr>
              <a:t>Portfolio Committee on Water and Sanitation</a:t>
            </a:r>
          </a:p>
        </p:txBody>
      </p:sp>
    </p:spTree>
    <p:extLst>
      <p:ext uri="{BB962C8B-B14F-4D97-AF65-F5344CB8AC3E}">
        <p14:creationId xmlns:p14="http://schemas.microsoft.com/office/powerpoint/2010/main" xmlns="" val="91517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000" b="1" kern="1200">
          <a:solidFill>
            <a:srgbClr val="35773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333948" y="4864583"/>
            <a:ext cx="7196866" cy="1200329"/>
          </a:xfrm>
          <a:prstGeom prst="rect">
            <a:avLst/>
          </a:prstGeom>
          <a:noFill/>
        </p:spPr>
        <p:txBody>
          <a:bodyPr wrap="square" rtlCol="0">
            <a:spAutoFit/>
          </a:bodyPr>
          <a:lstStyle/>
          <a:p>
            <a:pPr marL="12700">
              <a:lnSpc>
                <a:spcPct val="100000"/>
              </a:lnSpc>
            </a:pPr>
            <a:r>
              <a:rPr lang="en-US" sz="3200" b="1" dirty="0">
                <a:solidFill>
                  <a:srgbClr val="FFFFFF"/>
                </a:solidFill>
                <a:cs typeface="Calibri"/>
              </a:rPr>
              <a:t>Drought collaboration plan</a:t>
            </a:r>
          </a:p>
          <a:p>
            <a:pPr marL="12700">
              <a:lnSpc>
                <a:spcPct val="100000"/>
              </a:lnSpc>
            </a:pPr>
            <a:r>
              <a:rPr lang="en-US" sz="2000" b="1" dirty="0">
                <a:solidFill>
                  <a:srgbClr val="FFFFFF"/>
                </a:solidFill>
                <a:cs typeface="Calibri"/>
              </a:rPr>
              <a:t>Portfolio Committee on Water and Sanitation</a:t>
            </a:r>
          </a:p>
          <a:p>
            <a:pPr marL="12700"/>
            <a:r>
              <a:rPr lang="en-US" sz="2000" b="1" spc="-15" dirty="0">
                <a:solidFill>
                  <a:srgbClr val="FFFFFF"/>
                </a:solidFill>
                <a:cs typeface="Calibri"/>
              </a:rPr>
              <a:t>7 February 2018</a:t>
            </a:r>
            <a:endParaRPr lang="en-US" sz="2000" dirty="0">
              <a:cs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5416" y="5206703"/>
            <a:ext cx="1008532" cy="1008532"/>
          </a:xfrm>
          <a:prstGeom prst="rect">
            <a:avLst/>
          </a:prstGeom>
        </p:spPr>
      </p:pic>
    </p:spTree>
    <p:extLst>
      <p:ext uri="{BB962C8B-B14F-4D97-AF65-F5344CB8AC3E}">
        <p14:creationId xmlns:p14="http://schemas.microsoft.com/office/powerpoint/2010/main" xmlns="" val="1732658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7C0FE5D-E952-4A33-95E2-FA4E36BC7CD8}"/>
              </a:ext>
            </a:extLst>
          </p:cNvPr>
          <p:cNvSpPr>
            <a:spLocks noGrp="1"/>
          </p:cNvSpPr>
          <p:nvPr>
            <p:ph type="title"/>
          </p:nvPr>
        </p:nvSpPr>
        <p:spPr>
          <a:xfrm>
            <a:off x="308345" y="1073888"/>
            <a:ext cx="8580474" cy="616801"/>
          </a:xfrm>
        </p:spPr>
        <p:txBody>
          <a:bodyPr>
            <a:normAutofit/>
          </a:bodyPr>
          <a:lstStyle/>
          <a:p>
            <a:r>
              <a:rPr lang="en-ZA" dirty="0">
                <a:solidFill>
                  <a:srgbClr val="36783C"/>
                </a:solidFill>
                <a:latin typeface="Arial"/>
                <a:cs typeface="Arial"/>
              </a:rPr>
              <a:t>Drought collaboration plan</a:t>
            </a:r>
            <a:endParaRPr lang="en-ZA" dirty="0"/>
          </a:p>
        </p:txBody>
      </p:sp>
      <p:sp>
        <p:nvSpPr>
          <p:cNvPr id="5" name="Content Placeholder 4">
            <a:extLst>
              <a:ext uri="{FF2B5EF4-FFF2-40B4-BE49-F238E27FC236}">
                <a16:creationId xmlns:a16="http://schemas.microsoft.com/office/drawing/2014/main" xmlns="" id="{89FBE449-A5F9-44A5-A26F-4F49D81702AF}"/>
              </a:ext>
            </a:extLst>
          </p:cNvPr>
          <p:cNvSpPr>
            <a:spLocks noGrp="1"/>
          </p:cNvSpPr>
          <p:nvPr>
            <p:ph sz="half" idx="1"/>
          </p:nvPr>
        </p:nvSpPr>
        <p:spPr>
          <a:xfrm>
            <a:off x="628649" y="1825625"/>
            <a:ext cx="8260169" cy="2517775"/>
          </a:xfrm>
        </p:spPr>
        <p:txBody>
          <a:bodyPr>
            <a:normAutofit/>
          </a:bodyPr>
          <a:lstStyle/>
          <a:p>
            <a:pPr marL="241300" marR="12700">
              <a:lnSpc>
                <a:spcPct val="100000"/>
              </a:lnSpc>
              <a:buFont typeface="Arial"/>
              <a:buChar char="•"/>
              <a:tabLst>
                <a:tab pos="240665" algn="l"/>
              </a:tabLst>
            </a:pPr>
            <a:r>
              <a:rPr lang="en-US" sz="1600" spc="-10" dirty="0">
                <a:latin typeface="Arial"/>
                <a:cs typeface="Arial"/>
              </a:rPr>
              <a:t>Ba</a:t>
            </a:r>
            <a:r>
              <a:rPr lang="en-US" sz="1600" spc="-5" dirty="0">
                <a:latin typeface="Arial"/>
                <a:cs typeface="Arial"/>
              </a:rPr>
              <a:t>s</a:t>
            </a:r>
            <a:r>
              <a:rPr lang="en-US" sz="1600" spc="-10" dirty="0">
                <a:latin typeface="Arial"/>
                <a:cs typeface="Arial"/>
              </a:rPr>
              <a:t>ed</a:t>
            </a:r>
            <a:r>
              <a:rPr lang="en-US" sz="1600" spc="-5" dirty="0">
                <a:latin typeface="Arial"/>
                <a:cs typeface="Arial"/>
              </a:rPr>
              <a:t> </a:t>
            </a:r>
            <a:r>
              <a:rPr lang="en-US" sz="1600" spc="-10" dirty="0">
                <a:latin typeface="Arial"/>
                <a:cs typeface="Arial"/>
              </a:rPr>
              <a:t>on</a:t>
            </a:r>
            <a:r>
              <a:rPr lang="en-US" sz="1600" spc="-5"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out</a:t>
            </a:r>
            <a:r>
              <a:rPr lang="en-US" sz="1600" spc="-5" dirty="0">
                <a:latin typeface="Arial"/>
                <a:cs typeface="Arial"/>
              </a:rPr>
              <a:t>c</a:t>
            </a:r>
            <a:r>
              <a:rPr lang="en-US" sz="1600" spc="-15" dirty="0">
                <a:latin typeface="Arial"/>
                <a:cs typeface="Arial"/>
              </a:rPr>
              <a:t>ome</a:t>
            </a:r>
            <a:r>
              <a:rPr lang="en-US" sz="1600" spc="10" dirty="0">
                <a:latin typeface="Arial"/>
                <a:cs typeface="Arial"/>
              </a:rPr>
              <a:t> </a:t>
            </a:r>
            <a:r>
              <a:rPr lang="en-US" sz="1600" spc="-10" dirty="0">
                <a:latin typeface="Arial"/>
                <a:cs typeface="Arial"/>
              </a:rPr>
              <a:t>of</a:t>
            </a:r>
            <a:r>
              <a:rPr lang="en-US" sz="1600" spc="10" dirty="0">
                <a:latin typeface="Arial"/>
                <a:cs typeface="Arial"/>
              </a:rPr>
              <a:t> </a:t>
            </a:r>
            <a:r>
              <a:rPr lang="en-US" sz="1600" spc="-30" dirty="0">
                <a:latin typeface="Arial"/>
                <a:cs typeface="Arial"/>
              </a:rPr>
              <a:t>w</a:t>
            </a:r>
            <a:r>
              <a:rPr lang="en-US" sz="1600" spc="-10" dirty="0">
                <a:latin typeface="Arial"/>
                <a:cs typeface="Arial"/>
              </a:rPr>
              <a:t>eather</a:t>
            </a:r>
            <a:r>
              <a:rPr lang="en-US" sz="1600" spc="20" dirty="0">
                <a:latin typeface="Arial"/>
                <a:cs typeface="Arial"/>
              </a:rPr>
              <a:t> </a:t>
            </a:r>
            <a:r>
              <a:rPr lang="en-US" sz="1600" spc="-10" dirty="0">
                <a:latin typeface="Arial"/>
                <a:cs typeface="Arial"/>
              </a:rPr>
              <a:t>cond</a:t>
            </a:r>
            <a:r>
              <a:rPr lang="en-US" sz="1600" dirty="0">
                <a:latin typeface="Arial"/>
                <a:cs typeface="Arial"/>
              </a:rPr>
              <a:t>i</a:t>
            </a:r>
            <a:r>
              <a:rPr lang="en-US" sz="1600" spc="-10" dirty="0">
                <a:latin typeface="Arial"/>
                <a:cs typeface="Arial"/>
              </a:rPr>
              <a:t>tions during the</a:t>
            </a:r>
            <a:r>
              <a:rPr lang="en-US" sz="1600" spc="10" dirty="0">
                <a:latin typeface="Arial"/>
                <a:cs typeface="Arial"/>
              </a:rPr>
              <a:t> </a:t>
            </a:r>
            <a:r>
              <a:rPr lang="en-US" sz="1600" spc="-10" dirty="0">
                <a:latin typeface="Arial"/>
                <a:cs typeface="Arial"/>
              </a:rPr>
              <a:t>rest</a:t>
            </a:r>
            <a:r>
              <a:rPr lang="en-US" sz="1600" spc="10" dirty="0">
                <a:latin typeface="Arial"/>
                <a:cs typeface="Arial"/>
              </a:rPr>
              <a:t> </a:t>
            </a:r>
            <a:r>
              <a:rPr lang="en-US" sz="1600" spc="-10" dirty="0">
                <a:latin typeface="Arial"/>
                <a:cs typeface="Arial"/>
              </a:rPr>
              <a:t>of</a:t>
            </a:r>
            <a:r>
              <a:rPr lang="en-US" sz="1600" spc="10" dirty="0">
                <a:latin typeface="Arial"/>
                <a:cs typeface="Arial"/>
              </a:rPr>
              <a:t> </a:t>
            </a:r>
            <a:r>
              <a:rPr lang="en-US" sz="1600" spc="-10" dirty="0">
                <a:latin typeface="Arial"/>
                <a:cs typeface="Arial"/>
              </a:rPr>
              <a:t>2018,</a:t>
            </a:r>
            <a:r>
              <a:rPr lang="en-US" sz="1600" spc="10"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drought</a:t>
            </a:r>
            <a:r>
              <a:rPr lang="en-US" sz="1600" spc="20" dirty="0">
                <a:latin typeface="Arial"/>
                <a:cs typeface="Arial"/>
              </a:rPr>
              <a:t> </a:t>
            </a:r>
            <a:r>
              <a:rPr lang="en-US" sz="1600" spc="-10" dirty="0">
                <a:latin typeface="Arial"/>
                <a:cs typeface="Arial"/>
              </a:rPr>
              <a:t>fund</a:t>
            </a:r>
            <a:r>
              <a:rPr lang="en-US" sz="1600" dirty="0">
                <a:latin typeface="Arial"/>
                <a:cs typeface="Arial"/>
              </a:rPr>
              <a:t>i</a:t>
            </a:r>
            <a:r>
              <a:rPr lang="en-US" sz="1600" spc="-10" dirty="0">
                <a:latin typeface="Arial"/>
                <a:cs typeface="Arial"/>
              </a:rPr>
              <a:t>ng al</a:t>
            </a:r>
            <a:r>
              <a:rPr lang="en-US" sz="1600" dirty="0">
                <a:latin typeface="Arial"/>
                <a:cs typeface="Arial"/>
              </a:rPr>
              <a:t>l</a:t>
            </a:r>
            <a:r>
              <a:rPr lang="en-US" sz="1600" spc="-10" dirty="0">
                <a:latin typeface="Arial"/>
                <a:cs typeface="Arial"/>
              </a:rPr>
              <a:t>ocat</a:t>
            </a:r>
            <a:r>
              <a:rPr lang="en-US" sz="1600" dirty="0">
                <a:latin typeface="Arial"/>
                <a:cs typeface="Arial"/>
              </a:rPr>
              <a:t>i</a:t>
            </a:r>
            <a:r>
              <a:rPr lang="en-US" sz="1600" spc="-10" dirty="0">
                <a:latin typeface="Arial"/>
                <a:cs typeface="Arial"/>
              </a:rPr>
              <a:t>on</a:t>
            </a:r>
            <a:r>
              <a:rPr lang="en-US" sz="1600" spc="-30" dirty="0">
                <a:latin typeface="Arial"/>
                <a:cs typeface="Arial"/>
              </a:rPr>
              <a:t> </a:t>
            </a:r>
            <a:r>
              <a:rPr lang="en-US" sz="1600" spc="-10" dirty="0">
                <a:latin typeface="Arial"/>
                <a:cs typeface="Arial"/>
              </a:rPr>
              <a:t>could be</a:t>
            </a:r>
            <a:r>
              <a:rPr lang="en-US" sz="1600" spc="5" dirty="0">
                <a:latin typeface="Arial"/>
                <a:cs typeface="Arial"/>
              </a:rPr>
              <a:t> </a:t>
            </a:r>
            <a:r>
              <a:rPr lang="en-US" sz="1600" spc="-10" dirty="0">
                <a:latin typeface="Arial"/>
                <a:cs typeface="Arial"/>
              </a:rPr>
              <a:t>r</a:t>
            </a:r>
            <a:r>
              <a:rPr lang="en-US" sz="1600" spc="-15" dirty="0">
                <a:latin typeface="Arial"/>
                <a:cs typeface="Arial"/>
              </a:rPr>
              <a:t>e</a:t>
            </a:r>
            <a:r>
              <a:rPr lang="en-US" sz="1600" spc="-10" dirty="0">
                <a:latin typeface="Arial"/>
                <a:cs typeface="Arial"/>
              </a:rPr>
              <a:t>vie</a:t>
            </a:r>
            <a:r>
              <a:rPr lang="en-US" sz="1600" spc="-30" dirty="0">
                <a:latin typeface="Arial"/>
                <a:cs typeface="Arial"/>
              </a:rPr>
              <a:t>w</a:t>
            </a:r>
            <a:r>
              <a:rPr lang="en-US" sz="1600" spc="-10" dirty="0">
                <a:latin typeface="Arial"/>
                <a:cs typeface="Arial"/>
              </a:rPr>
              <a:t>ed</a:t>
            </a:r>
            <a:r>
              <a:rPr lang="en-US" sz="1600" spc="-5" dirty="0">
                <a:latin typeface="Arial"/>
                <a:cs typeface="Arial"/>
              </a:rPr>
              <a:t> </a:t>
            </a:r>
            <a:r>
              <a:rPr lang="en-US" sz="1600" spc="-10" dirty="0">
                <a:latin typeface="Arial"/>
                <a:cs typeface="Arial"/>
              </a:rPr>
              <a:t>in</a:t>
            </a:r>
            <a:r>
              <a:rPr lang="en-US" sz="1600" spc="-5" dirty="0">
                <a:latin typeface="Arial"/>
                <a:cs typeface="Arial"/>
              </a:rPr>
              <a:t> </a:t>
            </a:r>
            <a:r>
              <a:rPr lang="en-US" sz="1600" spc="-10" dirty="0">
                <a:latin typeface="Arial"/>
                <a:cs typeface="Arial"/>
              </a:rPr>
              <a:t>September</a:t>
            </a:r>
            <a:r>
              <a:rPr lang="en-US" sz="1600" spc="15" dirty="0">
                <a:latin typeface="Arial"/>
                <a:cs typeface="Arial"/>
              </a:rPr>
              <a:t> </a:t>
            </a:r>
            <a:r>
              <a:rPr lang="en-US" sz="1600" spc="-10" dirty="0">
                <a:latin typeface="Arial"/>
                <a:cs typeface="Arial"/>
              </a:rPr>
              <a:t>2018,</a:t>
            </a:r>
            <a:r>
              <a:rPr lang="en-US" sz="1600" spc="-5" dirty="0">
                <a:latin typeface="Arial"/>
                <a:cs typeface="Arial"/>
              </a:rPr>
              <a:t> </a:t>
            </a:r>
            <a:r>
              <a:rPr lang="en-US" sz="1600" spc="-10" dirty="0">
                <a:latin typeface="Arial"/>
                <a:cs typeface="Arial"/>
              </a:rPr>
              <a:t>to cons</a:t>
            </a:r>
            <a:r>
              <a:rPr lang="en-US" sz="1600" dirty="0">
                <a:latin typeface="Arial"/>
                <a:cs typeface="Arial"/>
              </a:rPr>
              <a:t>i</a:t>
            </a:r>
            <a:r>
              <a:rPr lang="en-US" sz="1600" spc="-10" dirty="0">
                <a:latin typeface="Arial"/>
                <a:cs typeface="Arial"/>
              </a:rPr>
              <a:t>der </a:t>
            </a:r>
            <a:r>
              <a:rPr lang="en-US" sz="1600" spc="-5" dirty="0">
                <a:latin typeface="Arial"/>
                <a:cs typeface="Arial"/>
              </a:rPr>
              <a:t>if </a:t>
            </a:r>
            <a:r>
              <a:rPr lang="en-US" sz="1600" spc="-10" dirty="0">
                <a:latin typeface="Arial"/>
                <a:cs typeface="Arial"/>
              </a:rPr>
              <a:t>fu</a:t>
            </a:r>
            <a:r>
              <a:rPr lang="en-US" sz="1600" spc="-20" dirty="0">
                <a:latin typeface="Arial"/>
                <a:cs typeface="Arial"/>
              </a:rPr>
              <a:t>r</a:t>
            </a:r>
            <a:r>
              <a:rPr lang="en-US" sz="1600" spc="-10" dirty="0">
                <a:latin typeface="Arial"/>
                <a:cs typeface="Arial"/>
              </a:rPr>
              <a:t>ther</a:t>
            </a:r>
            <a:r>
              <a:rPr lang="en-US" sz="1600" spc="25" dirty="0">
                <a:latin typeface="Arial"/>
                <a:cs typeface="Arial"/>
              </a:rPr>
              <a:t> </a:t>
            </a:r>
            <a:r>
              <a:rPr lang="en-US" sz="1600" spc="-10" dirty="0">
                <a:latin typeface="Arial"/>
                <a:cs typeface="Arial"/>
              </a:rPr>
              <a:t>funding</a:t>
            </a:r>
            <a:r>
              <a:rPr lang="en-US" sz="1600" spc="-5" dirty="0">
                <a:latin typeface="Arial"/>
                <a:cs typeface="Arial"/>
              </a:rPr>
              <a:t> </a:t>
            </a:r>
            <a:r>
              <a:rPr lang="en-US" sz="1600" spc="-30" dirty="0">
                <a:latin typeface="Arial"/>
                <a:cs typeface="Arial"/>
              </a:rPr>
              <a:t>w</a:t>
            </a:r>
            <a:r>
              <a:rPr lang="en-US" sz="1600" spc="-5" dirty="0">
                <a:latin typeface="Arial"/>
                <a:cs typeface="Arial"/>
              </a:rPr>
              <a:t>ill</a:t>
            </a:r>
            <a:r>
              <a:rPr lang="en-US" sz="1600" spc="-10" dirty="0">
                <a:latin typeface="Arial"/>
                <a:cs typeface="Arial"/>
              </a:rPr>
              <a:t> be needed in the</a:t>
            </a:r>
            <a:r>
              <a:rPr lang="en-US" sz="1600" spc="10" dirty="0">
                <a:latin typeface="Arial"/>
                <a:cs typeface="Arial"/>
              </a:rPr>
              <a:t> </a:t>
            </a:r>
            <a:r>
              <a:rPr lang="en-US" sz="1600" spc="-10" dirty="0">
                <a:latin typeface="Arial"/>
                <a:cs typeface="Arial"/>
              </a:rPr>
              <a:t>2019 budget.</a:t>
            </a:r>
          </a:p>
          <a:p>
            <a:pPr marL="241300" marR="12700">
              <a:lnSpc>
                <a:spcPct val="100000"/>
              </a:lnSpc>
              <a:buFont typeface="Arial"/>
              <a:buChar char="•"/>
              <a:tabLst>
                <a:tab pos="240665" algn="l"/>
              </a:tabLst>
            </a:pPr>
            <a:r>
              <a:rPr lang="en-ZA" sz="1600" dirty="0"/>
              <a:t>If so, this can be considered in the October Medium Term Budget Policy Statement (MTBPS). </a:t>
            </a:r>
            <a:endParaRPr lang="en-US" sz="1600" dirty="0"/>
          </a:p>
          <a:p>
            <a:pPr marL="241300" marR="415925">
              <a:lnSpc>
                <a:spcPct val="100000"/>
              </a:lnSpc>
              <a:buFont typeface="Arial"/>
              <a:buChar char="•"/>
              <a:tabLst>
                <a:tab pos="240665" algn="l"/>
              </a:tabLst>
            </a:pPr>
            <a:r>
              <a:rPr lang="en-US" sz="1600" spc="-10" dirty="0">
                <a:latin typeface="Arial"/>
                <a:cs typeface="Arial"/>
              </a:rPr>
              <a:t>Should farming</a:t>
            </a:r>
            <a:r>
              <a:rPr lang="en-US" sz="1600" spc="10" dirty="0">
                <a:latin typeface="Arial"/>
                <a:cs typeface="Arial"/>
              </a:rPr>
              <a:t> </a:t>
            </a:r>
            <a:r>
              <a:rPr lang="en-US" sz="1600" spc="-10" dirty="0">
                <a:latin typeface="Arial"/>
                <a:cs typeface="Arial"/>
              </a:rPr>
              <a:t>and</a:t>
            </a:r>
            <a:r>
              <a:rPr lang="en-US" sz="1600" spc="10" dirty="0">
                <a:latin typeface="Arial"/>
                <a:cs typeface="Arial"/>
              </a:rPr>
              <a:t> </a:t>
            </a:r>
            <a:r>
              <a:rPr lang="en-US" sz="1600" spc="-10" dirty="0">
                <a:latin typeface="Arial"/>
                <a:cs typeface="Arial"/>
              </a:rPr>
              <a:t>drought</a:t>
            </a:r>
            <a:r>
              <a:rPr lang="en-US" sz="1600" spc="10" dirty="0">
                <a:latin typeface="Arial"/>
                <a:cs typeface="Arial"/>
              </a:rPr>
              <a:t> </a:t>
            </a:r>
            <a:r>
              <a:rPr lang="en-US" sz="1600" spc="-10" dirty="0">
                <a:latin typeface="Arial"/>
                <a:cs typeface="Arial"/>
              </a:rPr>
              <a:t>cond</a:t>
            </a:r>
            <a:r>
              <a:rPr lang="en-US" sz="1600" dirty="0">
                <a:latin typeface="Arial"/>
                <a:cs typeface="Arial"/>
              </a:rPr>
              <a:t>i</a:t>
            </a:r>
            <a:r>
              <a:rPr lang="en-US" sz="1600" spc="-10" dirty="0">
                <a:latin typeface="Arial"/>
                <a:cs typeface="Arial"/>
              </a:rPr>
              <a:t>tions ha</a:t>
            </a:r>
            <a:r>
              <a:rPr lang="en-US" sz="1600" spc="-5" dirty="0">
                <a:latin typeface="Arial"/>
                <a:cs typeface="Arial"/>
              </a:rPr>
              <a:t>v</a:t>
            </a:r>
            <a:r>
              <a:rPr lang="en-US" sz="1600" spc="-10" dirty="0">
                <a:latin typeface="Arial"/>
                <a:cs typeface="Arial"/>
              </a:rPr>
              <a:t>e</a:t>
            </a:r>
            <a:r>
              <a:rPr lang="en-US" sz="1600" spc="-5" dirty="0">
                <a:latin typeface="Arial"/>
                <a:cs typeface="Arial"/>
              </a:rPr>
              <a:t> </a:t>
            </a:r>
            <a:r>
              <a:rPr lang="en-US" sz="1600" spc="-10" dirty="0">
                <a:latin typeface="Arial"/>
                <a:cs typeface="Arial"/>
              </a:rPr>
              <a:t>improved</a:t>
            </a:r>
            <a:r>
              <a:rPr lang="en-US" sz="1600" spc="-5" dirty="0">
                <a:latin typeface="Arial"/>
                <a:cs typeface="Arial"/>
              </a:rPr>
              <a:t> s</a:t>
            </a:r>
            <a:r>
              <a:rPr lang="en-US" sz="1600" spc="-10" dirty="0">
                <a:latin typeface="Arial"/>
                <a:cs typeface="Arial"/>
              </a:rPr>
              <a:t>u</a:t>
            </a:r>
            <a:r>
              <a:rPr lang="en-US" sz="1600" spc="-30" dirty="0">
                <a:latin typeface="Arial"/>
                <a:cs typeface="Arial"/>
              </a:rPr>
              <a:t>f</a:t>
            </a:r>
            <a:r>
              <a:rPr lang="en-US" sz="1600" spc="-10" dirty="0">
                <a:latin typeface="Arial"/>
                <a:cs typeface="Arial"/>
              </a:rPr>
              <a:t>ficient</a:t>
            </a:r>
            <a:r>
              <a:rPr lang="en-US" sz="1600" dirty="0">
                <a:latin typeface="Arial"/>
                <a:cs typeface="Arial"/>
              </a:rPr>
              <a:t>l</a:t>
            </a:r>
            <a:r>
              <a:rPr lang="en-US" sz="1600" spc="-150" dirty="0">
                <a:latin typeface="Arial"/>
                <a:cs typeface="Arial"/>
              </a:rPr>
              <a:t>y</a:t>
            </a:r>
            <a:r>
              <a:rPr lang="en-US" sz="1600" spc="-5" dirty="0">
                <a:latin typeface="Arial"/>
                <a:cs typeface="Arial"/>
              </a:rPr>
              <a:t>,</a:t>
            </a:r>
            <a:r>
              <a:rPr lang="en-US" sz="1600" spc="10" dirty="0">
                <a:latin typeface="Arial"/>
                <a:cs typeface="Arial"/>
              </a:rPr>
              <a:t> </a:t>
            </a:r>
            <a:r>
              <a:rPr lang="en-US" sz="1600" spc="-10" dirty="0">
                <a:latin typeface="Arial"/>
                <a:cs typeface="Arial"/>
              </a:rPr>
              <a:t>any</a:t>
            </a:r>
            <a:r>
              <a:rPr lang="en-US" sz="1600" spc="5" dirty="0">
                <a:latin typeface="Arial"/>
                <a:cs typeface="Arial"/>
              </a:rPr>
              <a:t> </a:t>
            </a:r>
            <a:r>
              <a:rPr lang="en-US" sz="1600" spc="-10" dirty="0">
                <a:latin typeface="Arial"/>
                <a:cs typeface="Arial"/>
              </a:rPr>
              <a:t>unu</a:t>
            </a:r>
            <a:r>
              <a:rPr lang="en-US" sz="1600" spc="-5" dirty="0">
                <a:latin typeface="Arial"/>
                <a:cs typeface="Arial"/>
              </a:rPr>
              <a:t>s</a:t>
            </a:r>
            <a:r>
              <a:rPr lang="en-US" sz="1600" spc="-10" dirty="0">
                <a:latin typeface="Arial"/>
                <a:cs typeface="Arial"/>
              </a:rPr>
              <a:t>ed</a:t>
            </a:r>
            <a:r>
              <a:rPr lang="en-US" sz="1600" spc="-5" dirty="0">
                <a:latin typeface="Arial"/>
                <a:cs typeface="Arial"/>
              </a:rPr>
              <a:t> </a:t>
            </a:r>
            <a:r>
              <a:rPr lang="en-US" sz="1600" spc="-10" dirty="0">
                <a:latin typeface="Arial"/>
                <a:cs typeface="Arial"/>
              </a:rPr>
              <a:t>fund</a:t>
            </a:r>
            <a:r>
              <a:rPr lang="en-US" sz="1600" dirty="0">
                <a:latin typeface="Arial"/>
                <a:cs typeface="Arial"/>
              </a:rPr>
              <a:t>i</a:t>
            </a:r>
            <a:r>
              <a:rPr lang="en-US" sz="1600" spc="-10" dirty="0">
                <a:latin typeface="Arial"/>
                <a:cs typeface="Arial"/>
              </a:rPr>
              <a:t>ng could</a:t>
            </a:r>
            <a:r>
              <a:rPr lang="en-US" sz="1600" spc="-15" dirty="0">
                <a:latin typeface="Arial"/>
                <a:cs typeface="Arial"/>
              </a:rPr>
              <a:t> </a:t>
            </a:r>
            <a:r>
              <a:rPr lang="en-US" sz="1600" spc="-10" dirty="0">
                <a:latin typeface="Arial"/>
                <a:cs typeface="Arial"/>
              </a:rPr>
              <a:t>be</a:t>
            </a:r>
            <a:r>
              <a:rPr lang="en-US" sz="1600" spc="10" dirty="0">
                <a:latin typeface="Arial"/>
                <a:cs typeface="Arial"/>
              </a:rPr>
              <a:t> </a:t>
            </a:r>
            <a:r>
              <a:rPr lang="en-US" sz="1600" spc="-10" dirty="0">
                <a:latin typeface="Arial"/>
                <a:cs typeface="Arial"/>
              </a:rPr>
              <a:t>re</a:t>
            </a:r>
            <a:r>
              <a:rPr lang="en-US" sz="1600" spc="-15" dirty="0">
                <a:latin typeface="Arial"/>
                <a:cs typeface="Arial"/>
              </a:rPr>
              <a:t>-</a:t>
            </a:r>
            <a:r>
              <a:rPr lang="en-US" sz="1600" spc="-10" dirty="0">
                <a:latin typeface="Arial"/>
                <a:cs typeface="Arial"/>
              </a:rPr>
              <a:t>evaluated</a:t>
            </a:r>
            <a:r>
              <a:rPr lang="en-US" sz="1600" spc="10" dirty="0">
                <a:latin typeface="Arial"/>
                <a:cs typeface="Arial"/>
              </a:rPr>
              <a:t> </a:t>
            </a:r>
            <a:r>
              <a:rPr lang="en-US" sz="1600" spc="-10" dirty="0">
                <a:latin typeface="Arial"/>
                <a:cs typeface="Arial"/>
              </a:rPr>
              <a:t>and</a:t>
            </a:r>
            <a:r>
              <a:rPr lang="en-US" sz="1600" spc="-5" dirty="0">
                <a:latin typeface="Arial"/>
                <a:cs typeface="Arial"/>
              </a:rPr>
              <a:t> </a:t>
            </a:r>
            <a:r>
              <a:rPr lang="en-US" sz="1600" spc="-10" dirty="0">
                <a:latin typeface="Arial"/>
                <a:cs typeface="Arial"/>
              </a:rPr>
              <a:t>returned</a:t>
            </a:r>
            <a:r>
              <a:rPr lang="en-US" sz="1600" spc="30" dirty="0">
                <a:latin typeface="Arial"/>
                <a:cs typeface="Arial"/>
              </a:rPr>
              <a:t> </a:t>
            </a:r>
            <a:r>
              <a:rPr lang="en-US" sz="1600" spc="-10" dirty="0">
                <a:latin typeface="Arial"/>
                <a:cs typeface="Arial"/>
              </a:rPr>
              <a:t>to</a:t>
            </a:r>
            <a:r>
              <a:rPr lang="en-US" sz="1600" spc="-5"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National</a:t>
            </a:r>
            <a:r>
              <a:rPr lang="en-US" sz="1600" spc="-20" dirty="0">
                <a:latin typeface="Arial"/>
                <a:cs typeface="Arial"/>
              </a:rPr>
              <a:t> </a:t>
            </a:r>
            <a:r>
              <a:rPr lang="en-US" sz="1600" spc="-75" dirty="0">
                <a:latin typeface="Arial"/>
                <a:cs typeface="Arial"/>
              </a:rPr>
              <a:t>T</a:t>
            </a:r>
            <a:r>
              <a:rPr lang="en-US" sz="1600" spc="-10" dirty="0">
                <a:latin typeface="Arial"/>
                <a:cs typeface="Arial"/>
              </a:rPr>
              <a:t>reasury</a:t>
            </a:r>
            <a:endParaRPr lang="en-US" sz="1600" dirty="0">
              <a:latin typeface="Arial"/>
              <a:cs typeface="Arial"/>
            </a:endParaRPr>
          </a:p>
        </p:txBody>
      </p:sp>
      <p:pic>
        <p:nvPicPr>
          <p:cNvPr id="1028" name="Picture 4" descr="Image result for budget drought">
            <a:extLst>
              <a:ext uri="{FF2B5EF4-FFF2-40B4-BE49-F238E27FC236}">
                <a16:creationId xmlns:a16="http://schemas.microsoft.com/office/drawing/2014/main" xmlns="" id="{5B498C96-B06D-4231-804D-107955119D9E}"/>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726352" y="4396154"/>
            <a:ext cx="7691295" cy="16529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832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2" b="3321"/>
          <a:stretch/>
        </p:blipFill>
        <p:spPr>
          <a:xfrm>
            <a:off x="4734866" y="10"/>
            <a:ext cx="440913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491490" y="365125"/>
            <a:ext cx="3840085" cy="1692794"/>
          </a:xfrm>
        </p:spPr>
        <p:txBody>
          <a:bodyPr>
            <a:normAutofit/>
          </a:bodyPr>
          <a:lstStyle/>
          <a:p>
            <a:r>
              <a:rPr lang="en-US" dirty="0"/>
              <a:t>Contact Details</a:t>
            </a:r>
          </a:p>
        </p:txBody>
      </p:sp>
      <p:sp>
        <p:nvSpPr>
          <p:cNvPr id="9" name="Content Placeholder 2">
            <a:extLst>
              <a:ext uri="{FF2B5EF4-FFF2-40B4-BE49-F238E27FC236}">
                <a16:creationId xmlns:a16="http://schemas.microsoft.com/office/drawing/2014/main" xmlns="" id="{7F378863-9F7F-4748-8EF3-332DB6213C5C}"/>
              </a:ext>
            </a:extLst>
          </p:cNvPr>
          <p:cNvSpPr>
            <a:spLocks noGrp="1"/>
          </p:cNvSpPr>
          <p:nvPr>
            <p:ph idx="1"/>
          </p:nvPr>
        </p:nvSpPr>
        <p:spPr>
          <a:xfrm>
            <a:off x="491490" y="2788172"/>
            <a:ext cx="3917646" cy="2864136"/>
          </a:xfrm>
        </p:spPr>
        <p:txBody>
          <a:bodyPr>
            <a:normAutofit/>
          </a:bodyPr>
          <a:lstStyle/>
          <a:p>
            <a:pPr marL="0" indent="0">
              <a:buNone/>
            </a:pPr>
            <a:r>
              <a:rPr lang="en-ZA" sz="1500" b="1" dirty="0"/>
              <a:t>Requier Wait, PhD</a:t>
            </a:r>
          </a:p>
          <a:p>
            <a:pPr marL="0" indent="0">
              <a:buNone/>
            </a:pPr>
            <a:r>
              <a:rPr lang="en-ZA" sz="1300" b="1" i="1" dirty="0"/>
              <a:t>Head: Economics &amp; trade centre of excellence</a:t>
            </a:r>
          </a:p>
          <a:p>
            <a:pPr marL="0" indent="0">
              <a:buNone/>
            </a:pPr>
            <a:endParaRPr lang="en-US" sz="1600" dirty="0"/>
          </a:p>
          <a:p>
            <a:pPr marL="0" indent="0">
              <a:buNone/>
            </a:pPr>
            <a:r>
              <a:rPr lang="en-US" sz="1300" dirty="0"/>
              <a:t>T  </a:t>
            </a:r>
            <a:r>
              <a:rPr lang="en-US" sz="1300" b="1" dirty="0">
                <a:solidFill>
                  <a:srgbClr val="35773D"/>
                </a:solidFill>
              </a:rPr>
              <a:t>I</a:t>
            </a:r>
            <a:r>
              <a:rPr lang="en-US" sz="1300" dirty="0"/>
              <a:t>  +27 (0) 12 643 3400</a:t>
            </a:r>
          </a:p>
          <a:p>
            <a:pPr marL="0" indent="0">
              <a:buNone/>
            </a:pPr>
            <a:r>
              <a:rPr lang="en-US" sz="1300" dirty="0"/>
              <a:t>C  </a:t>
            </a:r>
            <a:r>
              <a:rPr lang="en-US" sz="1300" b="1" dirty="0">
                <a:solidFill>
                  <a:srgbClr val="35773D"/>
                </a:solidFill>
              </a:rPr>
              <a:t>I</a:t>
            </a:r>
            <a:r>
              <a:rPr lang="en-US" sz="1300" dirty="0"/>
              <a:t>  +27 (0) 73 304 0932</a:t>
            </a:r>
          </a:p>
          <a:p>
            <a:pPr marL="0" indent="0">
              <a:buNone/>
            </a:pPr>
            <a:r>
              <a:rPr lang="en-US" sz="1300" dirty="0"/>
              <a:t>E  </a:t>
            </a:r>
            <a:r>
              <a:rPr lang="en-US" sz="1300" b="1" dirty="0">
                <a:solidFill>
                  <a:srgbClr val="35773D"/>
                </a:solidFill>
              </a:rPr>
              <a:t>I</a:t>
            </a:r>
            <a:r>
              <a:rPr lang="en-US" sz="1300" dirty="0"/>
              <a:t>  requier@agrisa.co.za </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xmlns="" val="293640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a:extLst>
              <a:ext uri="{FF2B5EF4-FFF2-40B4-BE49-F238E27FC236}">
                <a16:creationId xmlns:a16="http://schemas.microsoft.com/office/drawing/2014/main" xmlns="" id="{9B3B4516-C4A3-42B8-84AD-05B83C47BF0E}"/>
              </a:ext>
            </a:extLst>
          </p:cNvPr>
          <p:cNvSpPr>
            <a:spLocks noGrp="1" noChangeArrowheads="1"/>
          </p:cNvSpPr>
          <p:nvPr>
            <p:ph type="title"/>
          </p:nvPr>
        </p:nvSpPr>
        <p:spPr>
          <a:xfrm>
            <a:off x="554832" y="1009251"/>
            <a:ext cx="7886700" cy="668646"/>
          </a:xfrm>
        </p:spPr>
        <p:txBody>
          <a:bodyPr/>
          <a:lstStyle/>
          <a:p>
            <a:pPr algn="l"/>
            <a:r>
              <a:rPr lang="af-ZA" altLang="en-US" dirty="0" err="1"/>
              <a:t>Who</a:t>
            </a:r>
            <a:r>
              <a:rPr lang="af-ZA" altLang="en-US" dirty="0"/>
              <a:t> is Agri SA?</a:t>
            </a:r>
            <a:endParaRPr lang="en-ZA" altLang="en-US" dirty="0"/>
          </a:p>
        </p:txBody>
      </p:sp>
      <p:sp>
        <p:nvSpPr>
          <p:cNvPr id="24579" name="Content Placeholder 7">
            <a:extLst>
              <a:ext uri="{FF2B5EF4-FFF2-40B4-BE49-F238E27FC236}">
                <a16:creationId xmlns:a16="http://schemas.microsoft.com/office/drawing/2014/main" xmlns="" id="{6A327328-7A44-4578-BD65-06FF30BE3749}"/>
              </a:ext>
            </a:extLst>
          </p:cNvPr>
          <p:cNvSpPr>
            <a:spLocks noGrp="1" noChangeArrowheads="1"/>
          </p:cNvSpPr>
          <p:nvPr>
            <p:ph sz="half" idx="2"/>
          </p:nvPr>
        </p:nvSpPr>
        <p:spPr>
          <a:xfrm>
            <a:off x="554832" y="1717207"/>
            <a:ext cx="3868340" cy="4498974"/>
          </a:xfrm>
        </p:spPr>
        <p:txBody>
          <a:bodyPr>
            <a:normAutofit/>
          </a:bodyPr>
          <a:lstStyle/>
          <a:p>
            <a:pPr marL="339725" indent="-339725">
              <a:lnSpc>
                <a:spcPct val="100000"/>
              </a:lnSpc>
              <a:buFont typeface="Wingdings" panose="05000000000000000000" pitchFamily="2" charset="2"/>
              <a:buChar char="§"/>
            </a:pPr>
            <a:r>
              <a:rPr lang="en-US" altLang="en-US" sz="1400" dirty="0"/>
              <a:t>Agri SA is a federation of agricultural </a:t>
            </a:r>
            <a:r>
              <a:rPr lang="en-ZA" altLang="en-US" sz="1400" dirty="0"/>
              <a:t>organisations</a:t>
            </a:r>
          </a:p>
          <a:p>
            <a:pPr marL="342900" lvl="1" indent="-342900">
              <a:lnSpc>
                <a:spcPct val="100000"/>
              </a:lnSpc>
              <a:buFont typeface="Wingdings" panose="05000000000000000000" pitchFamily="2" charset="2"/>
              <a:buChar char="§"/>
            </a:pPr>
            <a:endParaRPr lang="en-ZA" altLang="en-US" sz="1400" dirty="0"/>
          </a:p>
          <a:p>
            <a:pPr marL="342900" lvl="1" indent="-342900">
              <a:lnSpc>
                <a:spcPct val="100000"/>
              </a:lnSpc>
              <a:buFont typeface="Wingdings" panose="05000000000000000000" pitchFamily="2" charset="2"/>
              <a:buChar char="§"/>
            </a:pPr>
            <a:r>
              <a:rPr lang="en-ZA" altLang="en-US" sz="1400" dirty="0"/>
              <a:t>Agri SA has 9 provincial and 24 commodity organisations, 22 cooperate members</a:t>
            </a:r>
          </a:p>
          <a:p>
            <a:pPr marL="342900" lvl="1" indent="-342900">
              <a:lnSpc>
                <a:spcPct val="100000"/>
              </a:lnSpc>
              <a:buFont typeface="Wingdings" panose="05000000000000000000" pitchFamily="2" charset="2"/>
              <a:buChar char="§"/>
            </a:pPr>
            <a:endParaRPr lang="en-US" altLang="en-US" sz="1400" dirty="0"/>
          </a:p>
          <a:p>
            <a:pPr marL="342900" lvl="1" indent="-342900">
              <a:lnSpc>
                <a:spcPct val="100000"/>
              </a:lnSpc>
              <a:buFont typeface="Wingdings" panose="05000000000000000000" pitchFamily="2" charset="2"/>
              <a:buChar char="§"/>
            </a:pPr>
            <a:r>
              <a:rPr lang="en-US" altLang="en-US" sz="1400" dirty="0"/>
              <a:t>Through its affiliated membership, represents a diverse grouping of individual farmers regardless of gender, </a:t>
            </a:r>
            <a:r>
              <a:rPr lang="en-ZA" altLang="en-US" sz="1400" dirty="0"/>
              <a:t>colour</a:t>
            </a:r>
            <a:r>
              <a:rPr lang="en-US" altLang="en-US" sz="1400" dirty="0"/>
              <a:t> or creed</a:t>
            </a:r>
          </a:p>
          <a:p>
            <a:pPr marL="342900" lvl="1" indent="-342900">
              <a:lnSpc>
                <a:spcPct val="100000"/>
              </a:lnSpc>
              <a:buFont typeface="Wingdings" panose="05000000000000000000" pitchFamily="2" charset="2"/>
              <a:buChar char="§"/>
            </a:pPr>
            <a:endParaRPr lang="en-ZA" altLang="en-US" sz="1400" dirty="0"/>
          </a:p>
          <a:p>
            <a:pPr marL="342900" lvl="1" indent="-342900">
              <a:lnSpc>
                <a:spcPct val="100000"/>
              </a:lnSpc>
              <a:buFont typeface="Wingdings" panose="05000000000000000000" pitchFamily="2" charset="2"/>
              <a:buChar char="§"/>
            </a:pPr>
            <a:r>
              <a:rPr lang="en-ZA" altLang="en-US" sz="1400" dirty="0"/>
              <a:t>For 2016/17, a total of 104 710 emerging farmers benefitted from development programs such as training courses, mentorship programs, recapitalisation projects and social development initiatives</a:t>
            </a:r>
            <a:endParaRPr lang="en-US" altLang="en-US" sz="1400" dirty="0"/>
          </a:p>
          <a:p>
            <a:pPr>
              <a:lnSpc>
                <a:spcPct val="100000"/>
              </a:lnSpc>
              <a:buFontTx/>
              <a:buNone/>
            </a:pPr>
            <a:endParaRPr lang="en-US" altLang="en-US" dirty="0"/>
          </a:p>
          <a:p>
            <a:pPr>
              <a:lnSpc>
                <a:spcPct val="100000"/>
              </a:lnSpc>
              <a:buFontTx/>
              <a:buNone/>
            </a:pPr>
            <a:endParaRPr lang="en-ZA" altLang="en-US" dirty="0"/>
          </a:p>
        </p:txBody>
      </p:sp>
      <p:pic>
        <p:nvPicPr>
          <p:cNvPr id="6" name="Content Placeholder 5">
            <a:extLst>
              <a:ext uri="{FF2B5EF4-FFF2-40B4-BE49-F238E27FC236}">
                <a16:creationId xmlns:a16="http://schemas.microsoft.com/office/drawing/2014/main" xmlns="" id="{8387D25B-A3A8-462B-B575-7592CC68B1DD}"/>
              </a:ext>
            </a:extLst>
          </p:cNvPr>
          <p:cNvPicPr>
            <a:picLocks noGrp="1" noChangeAspect="1"/>
          </p:cNvPicPr>
          <p:nvPr>
            <p:ph sz="quarter" idx="4"/>
          </p:nvPr>
        </p:nvPicPr>
        <p:blipFill>
          <a:blip r:embed="rId3"/>
          <a:stretch>
            <a:fillRect/>
          </a:stretch>
        </p:blipFill>
        <p:spPr>
          <a:xfrm>
            <a:off x="4870938" y="445359"/>
            <a:ext cx="3379075" cy="2543696"/>
          </a:xfrm>
        </p:spPr>
      </p:pic>
      <p:pic>
        <p:nvPicPr>
          <p:cNvPr id="2" name="Picture 1">
            <a:extLst>
              <a:ext uri="{FF2B5EF4-FFF2-40B4-BE49-F238E27FC236}">
                <a16:creationId xmlns:a16="http://schemas.microsoft.com/office/drawing/2014/main" xmlns="" id="{FF73230B-9C1E-4E09-82A5-624E33610171}"/>
              </a:ext>
            </a:extLst>
          </p:cNvPr>
          <p:cNvPicPr>
            <a:picLocks noChangeAspect="1"/>
          </p:cNvPicPr>
          <p:nvPr/>
        </p:nvPicPr>
        <p:blipFill>
          <a:blip r:embed="rId4"/>
          <a:stretch>
            <a:fillRect/>
          </a:stretch>
        </p:blipFill>
        <p:spPr>
          <a:xfrm>
            <a:off x="4498182" y="2989055"/>
            <a:ext cx="4390088" cy="2910273"/>
          </a:xfrm>
          <a:prstGeom prst="rect">
            <a:avLst/>
          </a:prstGeom>
        </p:spPr>
      </p:pic>
    </p:spTree>
    <p:extLst>
      <p:ext uri="{BB962C8B-B14F-4D97-AF65-F5344CB8AC3E}">
        <p14:creationId xmlns:p14="http://schemas.microsoft.com/office/powerpoint/2010/main" xmlns="" val="27124498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04EE9B-949B-4BA9-83A6-5CA572D514C9}"/>
              </a:ext>
            </a:extLst>
          </p:cNvPr>
          <p:cNvSpPr>
            <a:spLocks noGrp="1"/>
          </p:cNvSpPr>
          <p:nvPr>
            <p:ph type="title"/>
          </p:nvPr>
        </p:nvSpPr>
        <p:spPr>
          <a:xfrm>
            <a:off x="308345" y="898857"/>
            <a:ext cx="8580474" cy="616801"/>
          </a:xfrm>
        </p:spPr>
        <p:txBody>
          <a:bodyPr rtlCol="0">
            <a:normAutofit/>
          </a:bodyPr>
          <a:lstStyle/>
          <a:p>
            <a:pPr eaLnBrk="1" fontAlgn="auto" hangingPunct="1">
              <a:spcAft>
                <a:spcPts val="0"/>
              </a:spcAft>
              <a:defRPr/>
            </a:pPr>
            <a:r>
              <a:rPr lang="en-ZA" dirty="0"/>
              <a:t>Economic importance of agriculture</a:t>
            </a:r>
          </a:p>
        </p:txBody>
      </p:sp>
      <p:sp>
        <p:nvSpPr>
          <p:cNvPr id="34819" name="Content Placeholder 2">
            <a:extLst>
              <a:ext uri="{FF2B5EF4-FFF2-40B4-BE49-F238E27FC236}">
                <a16:creationId xmlns:a16="http://schemas.microsoft.com/office/drawing/2014/main" xmlns="" id="{DD249264-C1AF-4099-A00E-6CF5E0BC8002}"/>
              </a:ext>
            </a:extLst>
          </p:cNvPr>
          <p:cNvSpPr>
            <a:spLocks noGrp="1"/>
          </p:cNvSpPr>
          <p:nvPr>
            <p:ph idx="4294967295"/>
          </p:nvPr>
        </p:nvSpPr>
        <p:spPr>
          <a:xfrm>
            <a:off x="308346" y="1413142"/>
            <a:ext cx="8470530" cy="1397405"/>
          </a:xfrm>
        </p:spPr>
        <p:txBody>
          <a:bodyPr>
            <a:noAutofit/>
          </a:bodyPr>
          <a:lstStyle/>
          <a:p>
            <a:pPr eaLnBrk="1" hangingPunct="1">
              <a:lnSpc>
                <a:spcPct val="80000"/>
              </a:lnSpc>
            </a:pPr>
            <a:endParaRPr lang="en-US" altLang="en-US" sz="1600" dirty="0"/>
          </a:p>
          <a:p>
            <a:pPr eaLnBrk="1" hangingPunct="1">
              <a:lnSpc>
                <a:spcPct val="80000"/>
              </a:lnSpc>
            </a:pPr>
            <a:r>
              <a:rPr lang="en-US" altLang="en-US" sz="1600" dirty="0"/>
              <a:t>Agriculture creates strong demand for goods and services, especially in rural areas</a:t>
            </a:r>
          </a:p>
          <a:p>
            <a:pPr eaLnBrk="1" hangingPunct="1">
              <a:lnSpc>
                <a:spcPct val="80000"/>
              </a:lnSpc>
            </a:pPr>
            <a:r>
              <a:rPr lang="en-US" altLang="en-US" sz="1600" dirty="0"/>
              <a:t>The impact of agriculture on other sectors in terms of forward and backward linkages is considerable, with the impact of irrigated agriculture being relatively large</a:t>
            </a:r>
          </a:p>
          <a:p>
            <a:pPr eaLnBrk="1" hangingPunct="1"/>
            <a:endParaRPr lang="en-ZA" altLang="en-US" dirty="0"/>
          </a:p>
        </p:txBody>
      </p:sp>
      <p:graphicFrame>
        <p:nvGraphicFramePr>
          <p:cNvPr id="6" name="Content Placeholder 4">
            <a:extLst>
              <a:ext uri="{FF2B5EF4-FFF2-40B4-BE49-F238E27FC236}">
                <a16:creationId xmlns:a16="http://schemas.microsoft.com/office/drawing/2014/main" xmlns="" id="{23F1B271-1220-4E01-9651-30EA202D8367}"/>
              </a:ext>
            </a:extLst>
          </p:cNvPr>
          <p:cNvGraphicFramePr>
            <a:graphicFrameLocks/>
          </p:cNvGraphicFramePr>
          <p:nvPr>
            <p:extLst>
              <p:ext uri="{D42A27DB-BD31-4B8C-83A1-F6EECF244321}">
                <p14:modId xmlns:p14="http://schemas.microsoft.com/office/powerpoint/2010/main" xmlns="" val="1226361150"/>
              </p:ext>
            </p:extLst>
          </p:nvPr>
        </p:nvGraphicFramePr>
        <p:xfrm>
          <a:off x="130629" y="2708031"/>
          <a:ext cx="8648246" cy="311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a:extLst>
              <a:ext uri="{FF2B5EF4-FFF2-40B4-BE49-F238E27FC236}">
                <a16:creationId xmlns:a16="http://schemas.microsoft.com/office/drawing/2014/main" xmlns="" id="{793EA2FC-3C9E-4B95-BB29-A98BEB23AC5A}"/>
              </a:ext>
            </a:extLst>
          </p:cNvPr>
          <p:cNvSpPr txBox="1">
            <a:spLocks/>
          </p:cNvSpPr>
          <p:nvPr/>
        </p:nvSpPr>
        <p:spPr bwMode="auto">
          <a:xfrm>
            <a:off x="7986713" y="6483165"/>
            <a:ext cx="792162" cy="17639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defPPr>
              <a:defRPr lang="en-US"/>
            </a:defPPr>
            <a:lvl1pPr marL="0" algn="l" defTabSz="914400" rtl="0" eaLnBrk="1" latinLnBrk="0" hangingPunct="1">
              <a:spcBef>
                <a:spcPct val="20000"/>
              </a:spcBef>
              <a:buChar char="•"/>
              <a:defRPr sz="3200" kern="1200">
                <a:solidFill>
                  <a:schemeClr val="tx1"/>
                </a:solidFill>
                <a:latin typeface="Arial" panose="020B0604020202020204" pitchFamily="34" charset="0"/>
                <a:ea typeface="+mn-ea"/>
                <a:cs typeface="+mn-cs"/>
              </a:defRPr>
            </a:lvl1pPr>
            <a:lvl2pPr marL="557213" indent="-214313" algn="l" defTabSz="914400" rtl="0" eaLnBrk="1" latinLnBrk="0" hangingPunct="1">
              <a:spcBef>
                <a:spcPct val="20000"/>
              </a:spcBef>
              <a:buChar char="–"/>
              <a:defRPr sz="2800" kern="1200">
                <a:solidFill>
                  <a:schemeClr val="tx1"/>
                </a:solidFill>
                <a:latin typeface="Arial" panose="020B0604020202020204" pitchFamily="34" charset="0"/>
                <a:ea typeface="+mn-ea"/>
                <a:cs typeface="+mn-cs"/>
              </a:defRPr>
            </a:lvl2pPr>
            <a:lvl3pPr marL="857250" indent="-171450" algn="l" defTabSz="9144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200150" indent="-17145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1543050" indent="-171450" algn="l" defTabSz="9144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000250" indent="-17145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457450" indent="-17145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2914650" indent="-17145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371850" indent="-17145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28CFD020-3024-48F1-9291-F7D9767F0027}" type="slidenum">
              <a:rPr kumimoji="0" lang="af-ZA" altLang="en-US" sz="8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3</a:t>
            </a:fld>
            <a:endParaRPr kumimoji="0" lang="af-ZA" altLang="en-US" sz="8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8" name="Content Placeholder 2">
            <a:extLst>
              <a:ext uri="{FF2B5EF4-FFF2-40B4-BE49-F238E27FC236}">
                <a16:creationId xmlns:a16="http://schemas.microsoft.com/office/drawing/2014/main" xmlns="" id="{AB494EDD-EF61-40FC-B4EB-E6994AF55346}"/>
              </a:ext>
            </a:extLst>
          </p:cNvPr>
          <p:cNvSpPr txBox="1">
            <a:spLocks/>
          </p:cNvSpPr>
          <p:nvPr/>
        </p:nvSpPr>
        <p:spPr bwMode="auto">
          <a:xfrm>
            <a:off x="580619" y="5824328"/>
            <a:ext cx="8198256" cy="493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179388" indent="-179388">
              <a:spcBef>
                <a:spcPct val="20000"/>
              </a:spcBef>
              <a:buChar char="–"/>
              <a:defRPr sz="2800">
                <a:solidFill>
                  <a:schemeClr val="tx1"/>
                </a:solidFill>
                <a:latin typeface="Arial" panose="020B0604020202020204" pitchFamily="34" charset="0"/>
              </a:defRPr>
            </a:lvl2pPr>
            <a:lvl3pPr marL="358775" indent="-179388">
              <a:spcBef>
                <a:spcPct val="20000"/>
              </a:spcBef>
              <a:buChar char="•"/>
              <a:defRPr sz="2400">
                <a:solidFill>
                  <a:schemeClr val="tx1"/>
                </a:solidFill>
                <a:latin typeface="Arial" panose="020B0604020202020204" pitchFamily="34" charset="0"/>
              </a:defRPr>
            </a:lvl3pPr>
            <a:lvl4pPr marL="534988" indent="-263525">
              <a:spcBef>
                <a:spcPct val="20000"/>
              </a:spcBef>
              <a:buChar char="–"/>
              <a:defRPr sz="2000">
                <a:solidFill>
                  <a:schemeClr val="tx1"/>
                </a:solidFill>
                <a:latin typeface="Arial" panose="020B0604020202020204" pitchFamily="34" charset="0"/>
              </a:defRPr>
            </a:lvl4pPr>
            <a:lvl5pPr marL="806450" indent="-271463">
              <a:spcBef>
                <a:spcPct val="20000"/>
              </a:spcBef>
              <a:buChar char="»"/>
              <a:defRPr sz="2000">
                <a:solidFill>
                  <a:schemeClr val="tx1"/>
                </a:solidFill>
                <a:latin typeface="Arial" panose="020B0604020202020204" pitchFamily="34" charset="0"/>
              </a:defRPr>
            </a:lvl5pPr>
            <a:lvl6pPr marL="1263650" indent="-271463" eaLnBrk="0" fontAlgn="base" hangingPunct="0">
              <a:spcBef>
                <a:spcPct val="20000"/>
              </a:spcBef>
              <a:spcAft>
                <a:spcPct val="0"/>
              </a:spcAft>
              <a:buChar char="»"/>
              <a:defRPr sz="2000">
                <a:solidFill>
                  <a:schemeClr val="tx1"/>
                </a:solidFill>
                <a:latin typeface="Arial" panose="020B0604020202020204" pitchFamily="34" charset="0"/>
              </a:defRPr>
            </a:lvl6pPr>
            <a:lvl7pPr marL="1720850" indent="-271463" eaLnBrk="0" fontAlgn="base" hangingPunct="0">
              <a:spcBef>
                <a:spcPct val="20000"/>
              </a:spcBef>
              <a:spcAft>
                <a:spcPct val="0"/>
              </a:spcAft>
              <a:buChar char="»"/>
              <a:defRPr sz="2000">
                <a:solidFill>
                  <a:schemeClr val="tx1"/>
                </a:solidFill>
                <a:latin typeface="Arial" panose="020B0604020202020204" pitchFamily="34" charset="0"/>
              </a:defRPr>
            </a:lvl7pPr>
            <a:lvl8pPr marL="2178050" indent="-271463" eaLnBrk="0" fontAlgn="base" hangingPunct="0">
              <a:spcBef>
                <a:spcPct val="20000"/>
              </a:spcBef>
              <a:spcAft>
                <a:spcPct val="0"/>
              </a:spcAft>
              <a:buChar char="»"/>
              <a:defRPr sz="2000">
                <a:solidFill>
                  <a:schemeClr val="tx1"/>
                </a:solidFill>
                <a:latin typeface="Arial" panose="020B0604020202020204" pitchFamily="34" charset="0"/>
              </a:defRPr>
            </a:lvl8pPr>
            <a:lvl9pPr marL="2635250" indent="-271463"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Approximately 70 percent of agricultural output is used as intermediary products in other sectors</a:t>
            </a:r>
            <a:endParaRPr kumimoji="0" lang="en-ZA"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2">
            <a:extLst>
              <a:ext uri="{FF2B5EF4-FFF2-40B4-BE49-F238E27FC236}">
                <a16:creationId xmlns:a16="http://schemas.microsoft.com/office/drawing/2014/main" xmlns="" id="{5E0984D7-BE68-43DC-A707-F2D659340D83}"/>
              </a:ext>
            </a:extLst>
          </p:cNvPr>
          <p:cNvPicPr>
            <a:picLocks noChangeAspect="1" noChangeArrowheads="1"/>
          </p:cNvPicPr>
          <p:nvPr/>
        </p:nvPicPr>
        <p:blipFill>
          <a:blip r:embed="rId7"/>
          <a:stretch>
            <a:fillRect/>
          </a:stretch>
        </p:blipFill>
        <p:spPr bwMode="auto">
          <a:xfrm>
            <a:off x="3002507" y="3483445"/>
            <a:ext cx="2905133" cy="1569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7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close up of a rock wall&#10;&#10;Description generated with high confidence">
            <a:extLst>
              <a:ext uri="{FF2B5EF4-FFF2-40B4-BE49-F238E27FC236}">
                <a16:creationId xmlns:a16="http://schemas.microsoft.com/office/drawing/2014/main" xmlns="" id="{DE2F8063-6765-494E-854D-1169BD9FA6C4}"/>
              </a:ext>
            </a:extLst>
          </p:cNvPr>
          <p:cNvPicPr>
            <a:picLocks noGrp="1" noChangeAspect="1"/>
          </p:cNvPicPr>
          <p:nvPr>
            <p:ph sz="half" idx="2"/>
          </p:nvPr>
        </p:nvPicPr>
        <p:blipFill rotWithShape="1">
          <a:blip r:embed="rId2"/>
          <a:srcRect l="38693" r="13098"/>
          <a:stretch/>
        </p:blipFill>
        <p:spPr>
          <a:xfrm>
            <a:off x="5046785" y="10"/>
            <a:ext cx="4097214" cy="6857990"/>
          </a:xfrm>
          <a:prstGeom prst="rect">
            <a:avLst/>
          </a:prstGeom>
          <a:effectLst/>
        </p:spPr>
      </p:pic>
      <p:sp>
        <p:nvSpPr>
          <p:cNvPr id="4" name="Title 3">
            <a:extLst>
              <a:ext uri="{FF2B5EF4-FFF2-40B4-BE49-F238E27FC236}">
                <a16:creationId xmlns:a16="http://schemas.microsoft.com/office/drawing/2014/main" xmlns="" id="{30D366EE-5128-4E49-AFB6-92C1B87FC54D}"/>
              </a:ext>
            </a:extLst>
          </p:cNvPr>
          <p:cNvSpPr>
            <a:spLocks noGrp="1"/>
          </p:cNvSpPr>
          <p:nvPr>
            <p:ph type="title"/>
          </p:nvPr>
        </p:nvSpPr>
        <p:spPr>
          <a:xfrm>
            <a:off x="486695" y="984738"/>
            <a:ext cx="4325338" cy="386862"/>
          </a:xfrm>
        </p:spPr>
        <p:txBody>
          <a:bodyPr vert="horz" lIns="91440" tIns="45720" rIns="91440" bIns="45720" rtlCol="0" anchor="ctr">
            <a:normAutofit fontScale="90000"/>
          </a:bodyPr>
          <a:lstStyle/>
          <a:p>
            <a:r>
              <a:rPr lang="en-US" dirty="0">
                <a:latin typeface="Arial" panose="020B0604020202020204" pitchFamily="34" charset="0"/>
                <a:ea typeface="+mj-ea"/>
                <a:cs typeface="Arial" panose="020B0604020202020204" pitchFamily="34" charset="0"/>
              </a:rPr>
              <a:t>Economic importance of agriculture</a:t>
            </a:r>
          </a:p>
        </p:txBody>
      </p:sp>
      <p:sp>
        <p:nvSpPr>
          <p:cNvPr id="5" name="Content Placeholder 4">
            <a:extLst>
              <a:ext uri="{FF2B5EF4-FFF2-40B4-BE49-F238E27FC236}">
                <a16:creationId xmlns:a16="http://schemas.microsoft.com/office/drawing/2014/main" xmlns="" id="{EB7F1C66-271B-425A-B0D1-7D7B004C0618}"/>
              </a:ext>
            </a:extLst>
          </p:cNvPr>
          <p:cNvSpPr>
            <a:spLocks noGrp="1"/>
          </p:cNvSpPr>
          <p:nvPr>
            <p:ph sz="half" idx="1"/>
          </p:nvPr>
        </p:nvSpPr>
        <p:spPr>
          <a:xfrm>
            <a:off x="422313" y="1371600"/>
            <a:ext cx="4389720" cy="3785419"/>
          </a:xfrm>
        </p:spPr>
        <p:txBody>
          <a:bodyPr vert="horz" lIns="91440" tIns="45720" rIns="91440" bIns="45720" rtlCol="0">
            <a:noAutofit/>
          </a:bodyPr>
          <a:lstStyle/>
          <a:p>
            <a:pPr marR="55244">
              <a:tabLst>
                <a:tab pos="240665" algn="l"/>
              </a:tabLst>
            </a:pPr>
            <a:r>
              <a:rPr lang="en-US" sz="1600" spc="-5" dirty="0">
                <a:latin typeface="Arial" panose="020B0604020202020204" pitchFamily="34" charset="0"/>
                <a:ea typeface="+mn-ea"/>
                <a:cs typeface="Arial" panose="020B0604020202020204" pitchFamily="34" charset="0"/>
              </a:rPr>
              <a:t>It </a:t>
            </a:r>
            <a:r>
              <a:rPr lang="en-US" sz="1600" spc="-10" dirty="0">
                <a:latin typeface="Arial" panose="020B0604020202020204" pitchFamily="34" charset="0"/>
                <a:ea typeface="+mn-ea"/>
                <a:cs typeface="Arial" panose="020B0604020202020204" pitchFamily="34" charset="0"/>
              </a:rPr>
              <a:t>is impo</a:t>
            </a:r>
            <a:r>
              <a:rPr lang="en-US" sz="1600" spc="-15" dirty="0">
                <a:latin typeface="Arial" panose="020B0604020202020204" pitchFamily="34" charset="0"/>
                <a:ea typeface="+mn-ea"/>
                <a:cs typeface="Arial" panose="020B0604020202020204" pitchFamily="34" charset="0"/>
              </a:rPr>
              <a:t>r</a:t>
            </a:r>
            <a:r>
              <a:rPr lang="en-US" sz="1600" spc="-10" dirty="0">
                <a:latin typeface="Arial" panose="020B0604020202020204" pitchFamily="34" charset="0"/>
                <a:ea typeface="+mn-ea"/>
                <a:cs typeface="Arial" panose="020B0604020202020204" pitchFamily="34" charset="0"/>
              </a:rPr>
              <a:t>tant</a:t>
            </a:r>
            <a:r>
              <a:rPr lang="en-US" sz="1600" spc="1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to</a:t>
            </a:r>
            <a:r>
              <a:rPr lang="en-US" sz="1600" spc="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note</a:t>
            </a:r>
            <a:r>
              <a:rPr lang="en-US" sz="1600" spc="-80"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Agriculture</a:t>
            </a:r>
            <a:r>
              <a:rPr lang="en-US" sz="1600" spc="-30" dirty="0">
                <a:latin typeface="Arial" panose="020B0604020202020204" pitchFamily="34" charset="0"/>
                <a:ea typeface="+mn-ea"/>
                <a:cs typeface="Arial" panose="020B0604020202020204" pitchFamily="34" charset="0"/>
              </a:rPr>
              <a:t>’</a:t>
            </a:r>
            <a:r>
              <a:rPr lang="en-US" sz="1600" spc="-10" dirty="0">
                <a:latin typeface="Arial" panose="020B0604020202020204" pitchFamily="34" charset="0"/>
                <a:ea typeface="+mn-ea"/>
                <a:cs typeface="Arial" panose="020B0604020202020204" pitchFamily="34" charset="0"/>
              </a:rPr>
              <a:t>s</a:t>
            </a:r>
            <a:r>
              <a:rPr lang="en-US" sz="1600" spc="-2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impo</a:t>
            </a:r>
            <a:r>
              <a:rPr lang="en-US" sz="1600" spc="-15" dirty="0">
                <a:latin typeface="Arial" panose="020B0604020202020204" pitchFamily="34" charset="0"/>
                <a:ea typeface="+mn-ea"/>
                <a:cs typeface="Arial" panose="020B0604020202020204" pitchFamily="34" charset="0"/>
              </a:rPr>
              <a:t>r</a:t>
            </a:r>
            <a:r>
              <a:rPr lang="en-US" sz="1600" spc="-10" dirty="0">
                <a:latin typeface="Arial" panose="020B0604020202020204" pitchFamily="34" charset="0"/>
                <a:ea typeface="+mn-ea"/>
                <a:cs typeface="Arial" panose="020B0604020202020204" pitchFamily="34" charset="0"/>
              </a:rPr>
              <a:t>tance</a:t>
            </a:r>
            <a:r>
              <a:rPr lang="en-US" sz="1600" spc="10"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for</a:t>
            </a:r>
            <a:r>
              <a:rPr lang="en-US" sz="1600" spc="1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food</a:t>
            </a:r>
            <a:r>
              <a:rPr lang="en-US" sz="1600" spc="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securit</a:t>
            </a:r>
            <a:r>
              <a:rPr lang="en-US" sz="1600" spc="-150" dirty="0">
                <a:latin typeface="Arial" panose="020B0604020202020204" pitchFamily="34" charset="0"/>
                <a:ea typeface="+mn-ea"/>
                <a:cs typeface="Arial" panose="020B0604020202020204" pitchFamily="34" charset="0"/>
              </a:rPr>
              <a:t>y</a:t>
            </a:r>
            <a:r>
              <a:rPr lang="en-US" sz="1600" spc="-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econom</a:t>
            </a:r>
            <a:r>
              <a:rPr lang="en-US" sz="1600" dirty="0">
                <a:latin typeface="Arial" panose="020B0604020202020204" pitchFamily="34" charset="0"/>
                <a:ea typeface="+mn-ea"/>
                <a:cs typeface="Arial" panose="020B0604020202020204" pitchFamily="34" charset="0"/>
              </a:rPr>
              <a:t>i</a:t>
            </a:r>
            <a:r>
              <a:rPr lang="en-US" sz="1600" spc="-10" dirty="0">
                <a:latin typeface="Arial" panose="020B0604020202020204" pitchFamily="34" charset="0"/>
                <a:ea typeface="+mn-ea"/>
                <a:cs typeface="Arial" panose="020B0604020202020204" pitchFamily="34" charset="0"/>
              </a:rPr>
              <a:t>c de</a:t>
            </a:r>
            <a:r>
              <a:rPr lang="en-US" sz="1600" spc="-5" dirty="0">
                <a:latin typeface="Arial" panose="020B0604020202020204" pitchFamily="34" charset="0"/>
                <a:ea typeface="+mn-ea"/>
                <a:cs typeface="Arial" panose="020B0604020202020204" pitchFamily="34" charset="0"/>
              </a:rPr>
              <a:t>v</a:t>
            </a:r>
            <a:r>
              <a:rPr lang="en-US" sz="1600" spc="-10" dirty="0">
                <a:latin typeface="Arial" panose="020B0604020202020204" pitchFamily="34" charset="0"/>
                <a:ea typeface="+mn-ea"/>
                <a:cs typeface="Arial" panose="020B0604020202020204" pitchFamily="34" charset="0"/>
              </a:rPr>
              <a:t>elopment</a:t>
            </a:r>
            <a:r>
              <a:rPr lang="en-US" sz="1600" spc="-5" dirty="0">
                <a:latin typeface="Arial" panose="020B0604020202020204" pitchFamily="34" charset="0"/>
                <a:ea typeface="+mn-ea"/>
                <a:cs typeface="Arial" panose="020B0604020202020204" pitchFamily="34" charset="0"/>
              </a:rPr>
              <a:t> </a:t>
            </a:r>
            <a:r>
              <a:rPr lang="en-US" sz="1600" spc="-10" dirty="0">
                <a:latin typeface="Arial" panose="020B0604020202020204" pitchFamily="34" charset="0"/>
                <a:ea typeface="+mn-ea"/>
                <a:cs typeface="Arial" panose="020B0604020202020204" pitchFamily="34" charset="0"/>
              </a:rPr>
              <a:t>and</a:t>
            </a:r>
            <a:r>
              <a:rPr lang="en-US" sz="1600" spc="20" dirty="0">
                <a:latin typeface="Arial" panose="020B0604020202020204" pitchFamily="34" charset="0"/>
                <a:ea typeface="+mn-ea"/>
                <a:cs typeface="Arial" panose="020B0604020202020204" pitchFamily="34" charset="0"/>
              </a:rPr>
              <a:t> </a:t>
            </a:r>
            <a:r>
              <a:rPr lang="en-US" sz="1600" spc="-15" dirty="0">
                <a:latin typeface="Arial" panose="020B0604020202020204" pitchFamily="34" charset="0"/>
                <a:ea typeface="+mn-ea"/>
                <a:cs typeface="Arial" panose="020B0604020202020204" pitchFamily="34" charset="0"/>
              </a:rPr>
              <a:t>emp</a:t>
            </a:r>
            <a:r>
              <a:rPr lang="en-US" sz="1600" dirty="0">
                <a:latin typeface="Arial" panose="020B0604020202020204" pitchFamily="34" charset="0"/>
                <a:ea typeface="+mn-ea"/>
                <a:cs typeface="Arial" panose="020B0604020202020204" pitchFamily="34" charset="0"/>
              </a:rPr>
              <a:t>l</a:t>
            </a:r>
            <a:r>
              <a:rPr lang="en-US" sz="1600" spc="-10" dirty="0">
                <a:latin typeface="Arial" panose="020B0604020202020204" pitchFamily="34" charset="0"/>
                <a:ea typeface="+mn-ea"/>
                <a:cs typeface="Arial" panose="020B0604020202020204" pitchFamily="34" charset="0"/>
              </a:rPr>
              <a:t>o</a:t>
            </a:r>
            <a:r>
              <a:rPr lang="en-US" sz="1600" spc="-30" dirty="0">
                <a:latin typeface="Arial" panose="020B0604020202020204" pitchFamily="34" charset="0"/>
                <a:ea typeface="+mn-ea"/>
                <a:cs typeface="Arial" panose="020B0604020202020204" pitchFamily="34" charset="0"/>
              </a:rPr>
              <a:t>y</a:t>
            </a:r>
            <a:r>
              <a:rPr lang="en-US" sz="1600" spc="-10" dirty="0">
                <a:latin typeface="Arial" panose="020B0604020202020204" pitchFamily="34" charset="0"/>
                <a:ea typeface="+mn-ea"/>
                <a:cs typeface="Arial" panose="020B0604020202020204" pitchFamily="34" charset="0"/>
              </a:rPr>
              <a:t>ment:</a:t>
            </a:r>
          </a:p>
          <a:p>
            <a:pPr marR="55244">
              <a:tabLst>
                <a:tab pos="240665" algn="l"/>
              </a:tabLst>
            </a:pPr>
            <a:endParaRPr lang="en-US" sz="1600" spc="-10" dirty="0">
              <a:latin typeface="Arial" panose="020B0604020202020204" pitchFamily="34" charset="0"/>
              <a:ea typeface="+mn-ea"/>
              <a:cs typeface="Arial" panose="020B0604020202020204" pitchFamily="34" charset="0"/>
            </a:endParaRPr>
          </a:p>
          <a:p>
            <a:pPr lvl="1">
              <a:buFont typeface="Wingdings" panose="05000000000000000000" pitchFamily="2" charset="2"/>
              <a:buChar char="ü"/>
            </a:pPr>
            <a:r>
              <a:rPr lang="en-US" dirty="0">
                <a:latin typeface="Arial" panose="020B0604020202020204" pitchFamily="34" charset="0"/>
                <a:ea typeface="+mn-ea"/>
                <a:cs typeface="Arial" panose="020B0604020202020204" pitchFamily="34" charset="0"/>
              </a:rPr>
              <a:t>Agriculture is 3.2 times better at reducing poverty than non-agriculture</a:t>
            </a:r>
          </a:p>
          <a:p>
            <a:pPr lvl="1">
              <a:buFont typeface="Wingdings" panose="05000000000000000000" pitchFamily="2" charset="2"/>
              <a:buChar char="ü"/>
            </a:pPr>
            <a:r>
              <a:rPr lang="en-US" dirty="0">
                <a:latin typeface="Arial" panose="020B0604020202020204" pitchFamily="34" charset="0"/>
                <a:ea typeface="+mn-ea"/>
                <a:cs typeface="Arial" panose="020B0604020202020204" pitchFamily="34" charset="0"/>
              </a:rPr>
              <a:t>1% in GDP due to agriculture, increases income of the poorest by more than 6%</a:t>
            </a:r>
          </a:p>
          <a:p>
            <a:pPr lvl="1">
              <a:buFont typeface="Wingdings" panose="05000000000000000000" pitchFamily="2" charset="2"/>
              <a:buChar char="ü"/>
            </a:pPr>
            <a:r>
              <a:rPr lang="en-US" dirty="0">
                <a:latin typeface="Arial" panose="020B0604020202020204" pitchFamily="34" charset="0"/>
                <a:ea typeface="+mn-ea"/>
                <a:cs typeface="Arial" panose="020B0604020202020204" pitchFamily="34" charset="0"/>
              </a:rPr>
              <a:t>Agriculture has substantial multiplier effects such as job creation potential though extensive linkages with the rest of the economy</a:t>
            </a:r>
          </a:p>
          <a:p>
            <a:pPr lvl="1">
              <a:buFont typeface="Wingdings" panose="05000000000000000000" pitchFamily="2" charset="2"/>
              <a:buChar char="ü"/>
            </a:pPr>
            <a:r>
              <a:rPr lang="en-US" dirty="0">
                <a:latin typeface="Arial" panose="020B0604020202020204" pitchFamily="34" charset="0"/>
                <a:ea typeface="+mn-ea"/>
                <a:cs typeface="Arial" panose="020B0604020202020204" pitchFamily="34" charset="0"/>
              </a:rPr>
              <a:t>Agriculture has the potential to create economic opportunities in rural and peri-urban areas</a:t>
            </a:r>
          </a:p>
          <a:p>
            <a:pPr marL="457200" lvl="1" indent="0">
              <a:buNone/>
            </a:pPr>
            <a:r>
              <a:rPr lang="en-US" sz="1000" i="1" dirty="0">
                <a:latin typeface="Arial" panose="020B0604020202020204" pitchFamily="34" charset="0"/>
                <a:ea typeface="+mn-ea"/>
                <a:cs typeface="Arial" panose="020B0604020202020204" pitchFamily="34" charset="0"/>
              </a:rPr>
              <a:t>Source</a:t>
            </a:r>
            <a:r>
              <a:rPr lang="en-US" sz="1000" i="1">
                <a:latin typeface="Arial" panose="020B0604020202020204" pitchFamily="34" charset="0"/>
                <a:ea typeface="+mn-ea"/>
                <a:cs typeface="Arial" panose="020B0604020202020204" pitchFamily="34" charset="0"/>
              </a:rPr>
              <a:t>: Barclays, </a:t>
            </a:r>
            <a:r>
              <a:rPr lang="en-US" sz="1000" i="1" dirty="0">
                <a:latin typeface="Arial" panose="020B0604020202020204" pitchFamily="34" charset="0"/>
                <a:ea typeface="+mn-ea"/>
                <a:cs typeface="Arial" panose="020B0604020202020204" pitchFamily="34" charset="0"/>
              </a:rPr>
              <a:t>(</a:t>
            </a:r>
            <a:r>
              <a:rPr lang="en-US" sz="1000" i="1">
                <a:latin typeface="Arial" panose="020B0604020202020204" pitchFamily="34" charset="0"/>
                <a:ea typeface="+mn-ea"/>
                <a:cs typeface="Arial" panose="020B0604020202020204" pitchFamily="34" charset="0"/>
              </a:rPr>
              <a:t>2016), </a:t>
            </a:r>
            <a:r>
              <a:rPr lang="en-US" sz="1000" i="1" dirty="0">
                <a:latin typeface="Arial" panose="020B0604020202020204" pitchFamily="34" charset="0"/>
                <a:ea typeface="+mn-ea"/>
                <a:cs typeface="Arial" panose="020B0604020202020204" pitchFamily="34" charset="0"/>
              </a:rPr>
              <a:t>Agricultural workstream</a:t>
            </a:r>
            <a:endParaRPr lang="en-US" dirty="0">
              <a:latin typeface="Arial" panose="020B0604020202020204" pitchFamily="34" charset="0"/>
              <a:ea typeface="+mn-ea"/>
              <a:cs typeface="Arial" panose="020B0604020202020204" pitchFamily="34" charset="0"/>
            </a:endParaRPr>
          </a:p>
          <a:p>
            <a:pPr marL="241300" marR="55244">
              <a:tabLst>
                <a:tab pos="240665" algn="l"/>
              </a:tabLst>
            </a:pPr>
            <a:endParaRPr lang="en-US" sz="1900" dirty="0">
              <a:latin typeface="+mn-lt"/>
              <a:ea typeface="+mn-ea"/>
              <a:cs typeface="+mn-cs"/>
            </a:endParaRPr>
          </a:p>
          <a:p>
            <a:pPr>
              <a:spcBef>
                <a:spcPts val="20"/>
              </a:spcBef>
            </a:pPr>
            <a:endParaRPr lang="en-US" sz="1900" dirty="0">
              <a:latin typeface="+mn-lt"/>
              <a:ea typeface="+mn-ea"/>
              <a:cs typeface="+mn-cs"/>
            </a:endParaRPr>
          </a:p>
          <a:p>
            <a:pPr marL="0"/>
            <a:endParaRPr lang="en-US" sz="1900" dirty="0">
              <a:latin typeface="+mn-lt"/>
              <a:ea typeface="+mn-ea"/>
              <a:cs typeface="+mn-cs"/>
            </a:endParaRPr>
          </a:p>
        </p:txBody>
      </p:sp>
    </p:spTree>
    <p:extLst>
      <p:ext uri="{BB962C8B-B14F-4D97-AF65-F5344CB8AC3E}">
        <p14:creationId xmlns:p14="http://schemas.microsoft.com/office/powerpoint/2010/main" xmlns="" val="204321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04D19-F9FE-44AF-AC2A-64FCF6F8C9CE}"/>
              </a:ext>
            </a:extLst>
          </p:cNvPr>
          <p:cNvSpPr>
            <a:spLocks noGrp="1"/>
          </p:cNvSpPr>
          <p:nvPr>
            <p:ph type="title"/>
          </p:nvPr>
        </p:nvSpPr>
        <p:spPr>
          <a:xfrm>
            <a:off x="269906" y="945111"/>
            <a:ext cx="3098097" cy="486507"/>
          </a:xfrm>
        </p:spPr>
        <p:txBody>
          <a:bodyPr>
            <a:normAutofit/>
          </a:bodyPr>
          <a:lstStyle/>
          <a:p>
            <a:r>
              <a:rPr lang="en-US" sz="2000" dirty="0"/>
              <a:t>Support for Agriculture</a:t>
            </a:r>
          </a:p>
        </p:txBody>
      </p:sp>
      <p:graphicFrame>
        <p:nvGraphicFramePr>
          <p:cNvPr id="6" name="Content Placeholder 5">
            <a:extLst>
              <a:ext uri="{FF2B5EF4-FFF2-40B4-BE49-F238E27FC236}">
                <a16:creationId xmlns:a16="http://schemas.microsoft.com/office/drawing/2014/main" xmlns="" id="{9ADAFD08-27F8-4492-B31D-7C8E0967CC80}"/>
              </a:ext>
            </a:extLst>
          </p:cNvPr>
          <p:cNvGraphicFramePr>
            <a:graphicFrameLocks noGrp="1"/>
          </p:cNvGraphicFramePr>
          <p:nvPr>
            <p:ph idx="1"/>
            <p:extLst>
              <p:ext uri="{D42A27DB-BD31-4B8C-83A1-F6EECF244321}">
                <p14:modId xmlns:p14="http://schemas.microsoft.com/office/powerpoint/2010/main" xmlns="" val="1486058677"/>
              </p:ext>
            </p:extLst>
          </p:nvPr>
        </p:nvGraphicFramePr>
        <p:xfrm>
          <a:off x="3200400" y="234462"/>
          <a:ext cx="5433768" cy="637735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xmlns="" id="{B04FEE8D-3316-4439-8AB6-B729D9AF5207}"/>
              </a:ext>
            </a:extLst>
          </p:cNvPr>
          <p:cNvSpPr>
            <a:spLocks noGrp="1"/>
          </p:cNvSpPr>
          <p:nvPr>
            <p:ph type="body" sz="half" idx="2"/>
          </p:nvPr>
        </p:nvSpPr>
        <p:spPr>
          <a:xfrm>
            <a:off x="410583" y="1887415"/>
            <a:ext cx="2672585" cy="4003616"/>
          </a:xfrm>
          <a:solidFill>
            <a:schemeClr val="accent1"/>
          </a:solidFill>
        </p:spPr>
        <p:txBody>
          <a:bodyPr anchor="ctr" anchorCtr="0">
            <a:normAutofit/>
          </a:bodyPr>
          <a:lstStyle/>
          <a:p>
            <a:pPr algn="ctr"/>
            <a:r>
              <a:rPr lang="en-ZA" b="1" i="1" dirty="0">
                <a:solidFill>
                  <a:schemeClr val="bg1"/>
                </a:solidFill>
              </a:rPr>
              <a:t>The Producer Support Estimate (PSE) is shown as a % of gross farm receipts. The OECD defines Agricultural support as “the annual monetary value of gross transfers to agriculture from consumers and taxpayers arising from government policies that support agriculture, regardless of their objectives and economic impacts.” </a:t>
            </a:r>
            <a:endParaRPr lang="en-US" b="1" dirty="0">
              <a:solidFill>
                <a:schemeClr val="bg1"/>
              </a:solidFill>
            </a:endParaRPr>
          </a:p>
        </p:txBody>
      </p:sp>
      <p:sp>
        <p:nvSpPr>
          <p:cNvPr id="3" name="TextBox 2">
            <a:extLst>
              <a:ext uri="{FF2B5EF4-FFF2-40B4-BE49-F238E27FC236}">
                <a16:creationId xmlns:a16="http://schemas.microsoft.com/office/drawing/2014/main" xmlns="" id="{68E7B52F-3BA1-457B-9B82-1CDCFDBD4798}"/>
              </a:ext>
            </a:extLst>
          </p:cNvPr>
          <p:cNvSpPr txBox="1"/>
          <p:nvPr/>
        </p:nvSpPr>
        <p:spPr>
          <a:xfrm>
            <a:off x="5115333" y="6425797"/>
            <a:ext cx="4028667"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Source: Agricultural Policy Monitoring and Evaluation, OECD (2017)</a:t>
            </a:r>
          </a:p>
        </p:txBody>
      </p:sp>
    </p:spTree>
    <p:extLst>
      <p:ext uri="{BB962C8B-B14F-4D97-AF65-F5344CB8AC3E}">
        <p14:creationId xmlns:p14="http://schemas.microsoft.com/office/powerpoint/2010/main" xmlns="" val="108159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0D366EE-5128-4E49-AFB6-92C1B87FC54D}"/>
              </a:ext>
            </a:extLst>
          </p:cNvPr>
          <p:cNvSpPr>
            <a:spLocks noGrp="1"/>
          </p:cNvSpPr>
          <p:nvPr>
            <p:ph type="title"/>
          </p:nvPr>
        </p:nvSpPr>
        <p:spPr>
          <a:xfrm>
            <a:off x="661416" y="921726"/>
            <a:ext cx="2949178" cy="492369"/>
          </a:xfrm>
        </p:spPr>
        <p:txBody>
          <a:bodyPr>
            <a:normAutofit/>
          </a:bodyPr>
          <a:lstStyle/>
          <a:p>
            <a:r>
              <a:rPr lang="en-ZA" sz="2000" dirty="0">
                <a:solidFill>
                  <a:srgbClr val="36783C"/>
                </a:solidFill>
                <a:latin typeface="Arial"/>
                <a:cs typeface="Arial"/>
              </a:rPr>
              <a:t>Drought</a:t>
            </a:r>
            <a:endParaRPr lang="en-ZA" sz="2000" dirty="0"/>
          </a:p>
        </p:txBody>
      </p:sp>
      <p:pic>
        <p:nvPicPr>
          <p:cNvPr id="8" name="Picture Placeholder 7" descr="A picture containing sky, umbrella, outdoor object, chair&#10;&#10;Description generated with high confidence">
            <a:extLst>
              <a:ext uri="{FF2B5EF4-FFF2-40B4-BE49-F238E27FC236}">
                <a16:creationId xmlns:a16="http://schemas.microsoft.com/office/drawing/2014/main" xmlns="" id="{562475E9-E48D-4E47-A6DD-04214A616C43}"/>
              </a:ext>
            </a:extLst>
          </p:cNvPr>
          <p:cNvPicPr>
            <a:picLocks noGrp="1" noChangeAspect="1"/>
          </p:cNvPicPr>
          <p:nvPr>
            <p:ph type="pic" idx="1"/>
          </p:nvPr>
        </p:nvPicPr>
        <p:blipFill>
          <a:blip r:embed="rId2"/>
          <a:srcRect l="19284" r="19284"/>
          <a:stretch>
            <a:fillRect/>
          </a:stretch>
        </p:blipFill>
        <p:spPr>
          <a:xfrm>
            <a:off x="6605588" y="788988"/>
            <a:ext cx="2168525" cy="5280025"/>
          </a:xfrm>
        </p:spPr>
      </p:pic>
      <p:sp>
        <p:nvSpPr>
          <p:cNvPr id="5" name="Content Placeholder 4">
            <a:extLst>
              <a:ext uri="{FF2B5EF4-FFF2-40B4-BE49-F238E27FC236}">
                <a16:creationId xmlns:a16="http://schemas.microsoft.com/office/drawing/2014/main" xmlns="" id="{EB7F1C66-271B-425A-B0D1-7D7B004C0618}"/>
              </a:ext>
            </a:extLst>
          </p:cNvPr>
          <p:cNvSpPr>
            <a:spLocks noGrp="1"/>
          </p:cNvSpPr>
          <p:nvPr>
            <p:ph type="body" sz="half" idx="2"/>
          </p:nvPr>
        </p:nvSpPr>
        <p:spPr>
          <a:xfrm>
            <a:off x="339856" y="1423195"/>
            <a:ext cx="5885097" cy="4530664"/>
          </a:xfrm>
        </p:spPr>
        <p:txBody>
          <a:bodyPr>
            <a:noAutofit/>
          </a:bodyPr>
          <a:lstStyle/>
          <a:p>
            <a:pPr marL="527050" marR="12700" indent="-285750" algn="just">
              <a:lnSpc>
                <a:spcPct val="100000"/>
              </a:lnSpc>
              <a:buFont typeface="Arial" panose="020B0604020202020204" pitchFamily="34" charset="0"/>
              <a:buChar char="•"/>
              <a:tabLst>
                <a:tab pos="240665" algn="l"/>
              </a:tabLst>
            </a:pPr>
            <a:r>
              <a:rPr lang="en-US" spc="-10" dirty="0">
                <a:solidFill>
                  <a:srgbClr val="000000"/>
                </a:solidFill>
                <a:latin typeface="Arial"/>
                <a:cs typeface="Arial"/>
              </a:rPr>
              <a:t>In</a:t>
            </a:r>
            <a:r>
              <a:rPr lang="en-US" spc="10" dirty="0">
                <a:solidFill>
                  <a:srgbClr val="000000"/>
                </a:solidFill>
                <a:latin typeface="Arial"/>
                <a:cs typeface="Arial"/>
              </a:rPr>
              <a:t> </a:t>
            </a:r>
            <a:r>
              <a:rPr lang="en-US" spc="-10" dirty="0">
                <a:solidFill>
                  <a:srgbClr val="000000"/>
                </a:solidFill>
                <a:latin typeface="Arial"/>
                <a:cs typeface="Arial"/>
              </a:rPr>
              <a:t>recent</a:t>
            </a:r>
            <a:r>
              <a:rPr lang="en-US" spc="10" dirty="0">
                <a:solidFill>
                  <a:srgbClr val="000000"/>
                </a:solidFill>
                <a:latin typeface="Arial"/>
                <a:cs typeface="Arial"/>
              </a:rPr>
              <a:t> </a:t>
            </a:r>
            <a:r>
              <a:rPr lang="en-US" spc="-30" dirty="0">
                <a:solidFill>
                  <a:srgbClr val="000000"/>
                </a:solidFill>
                <a:latin typeface="Arial"/>
                <a:cs typeface="Arial"/>
              </a:rPr>
              <a:t>y</a:t>
            </a:r>
            <a:r>
              <a:rPr lang="en-US" spc="-10" dirty="0">
                <a:solidFill>
                  <a:srgbClr val="000000"/>
                </a:solidFill>
                <a:latin typeface="Arial"/>
                <a:cs typeface="Arial"/>
              </a:rPr>
              <a:t>ears,</a:t>
            </a:r>
            <a:r>
              <a:rPr lang="en-US" spc="35" dirty="0">
                <a:solidFill>
                  <a:srgbClr val="000000"/>
                </a:solidFill>
                <a:latin typeface="Arial"/>
                <a:cs typeface="Arial"/>
              </a:rPr>
              <a:t> </a:t>
            </a:r>
            <a:r>
              <a:rPr lang="en-US" spc="-10" dirty="0">
                <a:solidFill>
                  <a:srgbClr val="000000"/>
                </a:solidFill>
                <a:latin typeface="Arial"/>
                <a:cs typeface="Arial"/>
              </a:rPr>
              <a:t>droughts</a:t>
            </a:r>
            <a:r>
              <a:rPr lang="en-US" spc="25" dirty="0">
                <a:solidFill>
                  <a:srgbClr val="000000"/>
                </a:solidFill>
                <a:latin typeface="Arial"/>
                <a:cs typeface="Arial"/>
              </a:rPr>
              <a:t> </a:t>
            </a:r>
            <a:r>
              <a:rPr lang="en-US" spc="-10" dirty="0">
                <a:solidFill>
                  <a:srgbClr val="000000"/>
                </a:solidFill>
                <a:latin typeface="Arial"/>
                <a:cs typeface="Arial"/>
              </a:rPr>
              <a:t>ha</a:t>
            </a:r>
            <a:r>
              <a:rPr lang="en-US" spc="-5" dirty="0">
                <a:solidFill>
                  <a:srgbClr val="000000"/>
                </a:solidFill>
                <a:latin typeface="Arial"/>
                <a:cs typeface="Arial"/>
              </a:rPr>
              <a:t>v</a:t>
            </a:r>
            <a:r>
              <a:rPr lang="en-US" spc="-10" dirty="0">
                <a:solidFill>
                  <a:srgbClr val="000000"/>
                </a:solidFill>
                <a:latin typeface="Arial"/>
                <a:cs typeface="Arial"/>
              </a:rPr>
              <a:t>e</a:t>
            </a:r>
            <a:r>
              <a:rPr lang="en-US" spc="-5" dirty="0">
                <a:solidFill>
                  <a:srgbClr val="000000"/>
                </a:solidFill>
                <a:latin typeface="Arial"/>
                <a:cs typeface="Arial"/>
              </a:rPr>
              <a:t> </a:t>
            </a:r>
            <a:r>
              <a:rPr lang="en-US" spc="-10" dirty="0">
                <a:solidFill>
                  <a:srgbClr val="000000"/>
                </a:solidFill>
                <a:latin typeface="Arial"/>
                <a:cs typeface="Arial"/>
              </a:rPr>
              <a:t>be</a:t>
            </a:r>
            <a:r>
              <a:rPr lang="en-US" spc="-5" dirty="0">
                <a:solidFill>
                  <a:srgbClr val="000000"/>
                </a:solidFill>
                <a:latin typeface="Arial"/>
                <a:cs typeface="Arial"/>
              </a:rPr>
              <a:t>c</a:t>
            </a:r>
            <a:r>
              <a:rPr lang="en-US" spc="-15" dirty="0">
                <a:solidFill>
                  <a:srgbClr val="000000"/>
                </a:solidFill>
                <a:latin typeface="Arial"/>
                <a:cs typeface="Arial"/>
              </a:rPr>
              <a:t>ome</a:t>
            </a:r>
            <a:r>
              <a:rPr lang="en-US" spc="-5" dirty="0">
                <a:solidFill>
                  <a:srgbClr val="000000"/>
                </a:solidFill>
                <a:latin typeface="Arial"/>
                <a:cs typeface="Arial"/>
              </a:rPr>
              <a:t> </a:t>
            </a:r>
            <a:r>
              <a:rPr lang="en-US" spc="-10" dirty="0">
                <a:solidFill>
                  <a:srgbClr val="000000"/>
                </a:solidFill>
                <a:latin typeface="Arial"/>
                <a:cs typeface="Arial"/>
              </a:rPr>
              <a:t>a</a:t>
            </a:r>
            <a:r>
              <a:rPr lang="en-US" spc="10" dirty="0">
                <a:solidFill>
                  <a:srgbClr val="000000"/>
                </a:solidFill>
                <a:latin typeface="Arial"/>
                <a:cs typeface="Arial"/>
              </a:rPr>
              <a:t> </a:t>
            </a:r>
            <a:r>
              <a:rPr lang="en-US" spc="-10" dirty="0">
                <a:solidFill>
                  <a:srgbClr val="000000"/>
                </a:solidFill>
                <a:latin typeface="Arial"/>
                <a:cs typeface="Arial"/>
              </a:rPr>
              <a:t>more</a:t>
            </a:r>
            <a:r>
              <a:rPr lang="en-US" spc="10" dirty="0">
                <a:solidFill>
                  <a:srgbClr val="000000"/>
                </a:solidFill>
                <a:latin typeface="Arial"/>
                <a:cs typeface="Arial"/>
              </a:rPr>
              <a:t> </a:t>
            </a:r>
            <a:r>
              <a:rPr lang="en-US" spc="-10" dirty="0">
                <a:solidFill>
                  <a:srgbClr val="000000"/>
                </a:solidFill>
                <a:latin typeface="Arial"/>
                <a:cs typeface="Arial"/>
              </a:rPr>
              <a:t>preva</a:t>
            </a:r>
            <a:r>
              <a:rPr lang="en-US" dirty="0">
                <a:solidFill>
                  <a:srgbClr val="000000"/>
                </a:solidFill>
                <a:latin typeface="Arial"/>
                <a:cs typeface="Arial"/>
              </a:rPr>
              <a:t>l</a:t>
            </a:r>
            <a:r>
              <a:rPr lang="en-US" spc="-10" dirty="0">
                <a:solidFill>
                  <a:srgbClr val="000000"/>
                </a:solidFill>
                <a:latin typeface="Arial"/>
                <a:cs typeface="Arial"/>
              </a:rPr>
              <a:t>ent</a:t>
            </a:r>
            <a:r>
              <a:rPr lang="en-US" spc="10" dirty="0">
                <a:solidFill>
                  <a:srgbClr val="000000"/>
                </a:solidFill>
                <a:latin typeface="Arial"/>
                <a:cs typeface="Arial"/>
              </a:rPr>
              <a:t> </a:t>
            </a:r>
            <a:r>
              <a:rPr lang="en-US" spc="-10" dirty="0">
                <a:solidFill>
                  <a:srgbClr val="000000"/>
                </a:solidFill>
                <a:latin typeface="Arial"/>
                <a:cs typeface="Arial"/>
              </a:rPr>
              <a:t>challenge</a:t>
            </a:r>
            <a:r>
              <a:rPr lang="en-US" spc="-25" dirty="0">
                <a:solidFill>
                  <a:srgbClr val="000000"/>
                </a:solidFill>
                <a:latin typeface="Arial"/>
                <a:cs typeface="Arial"/>
              </a:rPr>
              <a:t> </a:t>
            </a:r>
            <a:r>
              <a:rPr lang="en-US" spc="-10" dirty="0">
                <a:solidFill>
                  <a:srgbClr val="000000"/>
                </a:solidFill>
                <a:latin typeface="Arial"/>
                <a:cs typeface="Arial"/>
              </a:rPr>
              <a:t>to</a:t>
            </a:r>
            <a:r>
              <a:rPr lang="en-US" spc="10" dirty="0">
                <a:solidFill>
                  <a:srgbClr val="000000"/>
                </a:solidFill>
                <a:latin typeface="Arial"/>
                <a:cs typeface="Arial"/>
              </a:rPr>
              <a:t> </a:t>
            </a:r>
            <a:r>
              <a:rPr lang="en-US" spc="-10" dirty="0">
                <a:solidFill>
                  <a:srgbClr val="000000"/>
                </a:solidFill>
                <a:latin typeface="Arial"/>
                <a:cs typeface="Arial"/>
              </a:rPr>
              <a:t>agri</a:t>
            </a:r>
            <a:r>
              <a:rPr lang="en-US" spc="-5" dirty="0">
                <a:solidFill>
                  <a:srgbClr val="000000"/>
                </a:solidFill>
                <a:latin typeface="Arial"/>
                <a:cs typeface="Arial"/>
              </a:rPr>
              <a:t>c</a:t>
            </a:r>
            <a:r>
              <a:rPr lang="en-US" spc="-10" dirty="0">
                <a:solidFill>
                  <a:srgbClr val="000000"/>
                </a:solidFill>
                <a:latin typeface="Arial"/>
                <a:cs typeface="Arial"/>
              </a:rPr>
              <a:t>ulture</a:t>
            </a:r>
            <a:r>
              <a:rPr lang="en-US" spc="-5" dirty="0">
                <a:solidFill>
                  <a:srgbClr val="000000"/>
                </a:solidFill>
                <a:latin typeface="Arial"/>
                <a:cs typeface="Arial"/>
              </a:rPr>
              <a:t> </a:t>
            </a:r>
            <a:r>
              <a:rPr lang="en-US" spc="-10" dirty="0">
                <a:solidFill>
                  <a:srgbClr val="000000"/>
                </a:solidFill>
                <a:latin typeface="Arial"/>
                <a:cs typeface="Arial"/>
              </a:rPr>
              <a:t>in South</a:t>
            </a:r>
            <a:r>
              <a:rPr lang="en-US" spc="-5" dirty="0">
                <a:solidFill>
                  <a:srgbClr val="000000"/>
                </a:solidFill>
                <a:latin typeface="Arial"/>
                <a:cs typeface="Arial"/>
              </a:rPr>
              <a:t> </a:t>
            </a:r>
            <a:r>
              <a:rPr lang="en-US" spc="-10" dirty="0">
                <a:solidFill>
                  <a:srgbClr val="000000"/>
                </a:solidFill>
                <a:latin typeface="Arial"/>
                <a:cs typeface="Arial"/>
              </a:rPr>
              <a:t>Afri</a:t>
            </a:r>
            <a:r>
              <a:rPr lang="en-US" spc="-5" dirty="0">
                <a:solidFill>
                  <a:srgbClr val="000000"/>
                </a:solidFill>
                <a:latin typeface="Arial"/>
                <a:cs typeface="Arial"/>
              </a:rPr>
              <a:t>c</a:t>
            </a:r>
            <a:r>
              <a:rPr lang="en-US" spc="-10" dirty="0">
                <a:solidFill>
                  <a:srgbClr val="000000"/>
                </a:solidFill>
                <a:latin typeface="Arial"/>
                <a:cs typeface="Arial"/>
              </a:rPr>
              <a:t>a</a:t>
            </a:r>
            <a:endParaRPr lang="en-US" spc="5" dirty="0">
              <a:solidFill>
                <a:srgbClr val="000000"/>
              </a:solidFill>
              <a:latin typeface="Arial"/>
              <a:cs typeface="Arial"/>
            </a:endParaRPr>
          </a:p>
          <a:p>
            <a:pPr marL="527050" marR="12700" indent="-285750" algn="just">
              <a:lnSpc>
                <a:spcPct val="100000"/>
              </a:lnSpc>
              <a:buFont typeface="Arial" panose="020B0604020202020204" pitchFamily="34" charset="0"/>
              <a:buChar char="•"/>
              <a:tabLst>
                <a:tab pos="240665" algn="l"/>
              </a:tabLst>
            </a:pPr>
            <a:r>
              <a:rPr lang="en-ZA" spc="5" dirty="0">
                <a:solidFill>
                  <a:srgbClr val="000000"/>
                </a:solidFill>
                <a:latin typeface="Arial"/>
                <a:cs typeface="Arial"/>
              </a:rPr>
              <a:t>The Western Cape is a key example where drought conditions have reached dire proportions, placing agriculture under severe strain</a:t>
            </a:r>
          </a:p>
          <a:p>
            <a:pPr marL="527050" marR="12700" indent="-285750" algn="just">
              <a:lnSpc>
                <a:spcPct val="100000"/>
              </a:lnSpc>
              <a:buFont typeface="Arial" panose="020B0604020202020204" pitchFamily="34" charset="0"/>
              <a:buChar char="•"/>
              <a:tabLst>
                <a:tab pos="240665" algn="l"/>
              </a:tabLst>
            </a:pPr>
            <a:r>
              <a:rPr lang="en-ZA" spc="5" dirty="0">
                <a:solidFill>
                  <a:srgbClr val="000000"/>
                </a:solidFill>
                <a:latin typeface="Arial"/>
                <a:cs typeface="Arial"/>
              </a:rPr>
              <a:t>The Northern and Eastern Cape are also affected by drought conditions that could escalate </a:t>
            </a:r>
          </a:p>
          <a:p>
            <a:pPr marL="527050" marR="12700" indent="-285750" algn="just">
              <a:lnSpc>
                <a:spcPct val="100000"/>
              </a:lnSpc>
              <a:buFont typeface="Arial" panose="020B0604020202020204" pitchFamily="34" charset="0"/>
              <a:buChar char="•"/>
              <a:tabLst>
                <a:tab pos="240665" algn="l"/>
              </a:tabLst>
            </a:pPr>
            <a:r>
              <a:rPr lang="en-ZA" spc="5" dirty="0">
                <a:solidFill>
                  <a:srgbClr val="000000"/>
                </a:solidFill>
                <a:latin typeface="Arial"/>
                <a:cs typeface="Arial"/>
              </a:rPr>
              <a:t>In addition, should drought conditions spread further, there needs to be a plan and resources in place to implement mitigation and support measures across all provinces</a:t>
            </a:r>
            <a:endParaRPr lang="en-US" spc="-195" dirty="0">
              <a:latin typeface="Arial"/>
              <a:cs typeface="Arial"/>
            </a:endParaRPr>
          </a:p>
          <a:p>
            <a:pPr marL="527050" marR="12700" indent="-285750" algn="just">
              <a:lnSpc>
                <a:spcPct val="100000"/>
              </a:lnSpc>
              <a:buFont typeface="Arial" panose="020B0604020202020204" pitchFamily="34" charset="0"/>
              <a:buChar char="•"/>
              <a:tabLst>
                <a:tab pos="240665" algn="l"/>
              </a:tabLst>
            </a:pPr>
            <a:endParaRPr lang="en-US" sz="1800" spc="-195" dirty="0">
              <a:latin typeface="Arial"/>
              <a:cs typeface="Arial"/>
            </a:endParaRPr>
          </a:p>
          <a:p>
            <a:pPr marL="285750" indent="-285750">
              <a:lnSpc>
                <a:spcPct val="100000"/>
              </a:lnSpc>
              <a:buFont typeface="Arial" panose="020B0604020202020204" pitchFamily="34" charset="0"/>
              <a:buChar char="•"/>
            </a:pPr>
            <a:endParaRPr lang="en-ZA" sz="1800" dirty="0"/>
          </a:p>
        </p:txBody>
      </p:sp>
    </p:spTree>
    <p:extLst>
      <p:ext uri="{BB962C8B-B14F-4D97-AF65-F5344CB8AC3E}">
        <p14:creationId xmlns:p14="http://schemas.microsoft.com/office/powerpoint/2010/main" xmlns="" val="271425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60103D-A9E1-4591-ABC8-9A24E79AB5DD}"/>
              </a:ext>
            </a:extLst>
          </p:cNvPr>
          <p:cNvSpPr>
            <a:spLocks noGrp="1"/>
          </p:cNvSpPr>
          <p:nvPr>
            <p:ph type="title"/>
          </p:nvPr>
        </p:nvSpPr>
        <p:spPr>
          <a:xfrm>
            <a:off x="336803" y="915626"/>
            <a:ext cx="8580474" cy="616801"/>
          </a:xfrm>
        </p:spPr>
        <p:txBody>
          <a:bodyPr>
            <a:normAutofit/>
          </a:bodyPr>
          <a:lstStyle/>
          <a:p>
            <a:r>
              <a:rPr lang="en-ZA" dirty="0">
                <a:solidFill>
                  <a:srgbClr val="36783C"/>
                </a:solidFill>
                <a:latin typeface="Arial"/>
                <a:cs typeface="Arial"/>
              </a:rPr>
              <a:t>Drought c</a:t>
            </a:r>
            <a:r>
              <a:rPr lang="en-ZA" spc="-10" dirty="0">
                <a:solidFill>
                  <a:srgbClr val="36783C"/>
                </a:solidFill>
                <a:latin typeface="Arial"/>
                <a:cs typeface="Arial"/>
              </a:rPr>
              <a:t>o</a:t>
            </a:r>
            <a:r>
              <a:rPr lang="en-ZA" dirty="0">
                <a:solidFill>
                  <a:srgbClr val="36783C"/>
                </a:solidFill>
                <a:latin typeface="Arial"/>
                <a:cs typeface="Arial"/>
              </a:rPr>
              <a:t>l</a:t>
            </a:r>
            <a:r>
              <a:rPr lang="en-ZA" spc="5" dirty="0">
                <a:solidFill>
                  <a:srgbClr val="36783C"/>
                </a:solidFill>
                <a:latin typeface="Arial"/>
                <a:cs typeface="Arial"/>
              </a:rPr>
              <a:t>l</a:t>
            </a:r>
            <a:r>
              <a:rPr lang="en-ZA" dirty="0">
                <a:solidFill>
                  <a:srgbClr val="36783C"/>
                </a:solidFill>
                <a:latin typeface="Arial"/>
                <a:cs typeface="Arial"/>
              </a:rPr>
              <a:t>ab</a:t>
            </a:r>
            <a:r>
              <a:rPr lang="en-ZA" spc="-10" dirty="0">
                <a:solidFill>
                  <a:srgbClr val="36783C"/>
                </a:solidFill>
                <a:latin typeface="Arial"/>
                <a:cs typeface="Arial"/>
              </a:rPr>
              <a:t>o</a:t>
            </a:r>
            <a:r>
              <a:rPr lang="en-ZA" dirty="0">
                <a:solidFill>
                  <a:srgbClr val="36783C"/>
                </a:solidFill>
                <a:latin typeface="Arial"/>
                <a:cs typeface="Arial"/>
              </a:rPr>
              <a:t>rat</a:t>
            </a:r>
            <a:r>
              <a:rPr lang="en-ZA" spc="5" dirty="0">
                <a:solidFill>
                  <a:srgbClr val="36783C"/>
                </a:solidFill>
                <a:latin typeface="Arial"/>
                <a:cs typeface="Arial"/>
              </a:rPr>
              <a:t>i</a:t>
            </a:r>
            <a:r>
              <a:rPr lang="en-ZA" dirty="0">
                <a:solidFill>
                  <a:srgbClr val="36783C"/>
                </a:solidFill>
                <a:latin typeface="Arial"/>
                <a:cs typeface="Arial"/>
              </a:rPr>
              <a:t>on</a:t>
            </a:r>
            <a:r>
              <a:rPr lang="en-ZA" spc="-20" dirty="0">
                <a:solidFill>
                  <a:srgbClr val="36783C"/>
                </a:solidFill>
                <a:latin typeface="Arial"/>
                <a:cs typeface="Arial"/>
              </a:rPr>
              <a:t> </a:t>
            </a:r>
            <a:r>
              <a:rPr lang="en-ZA" dirty="0">
                <a:solidFill>
                  <a:srgbClr val="36783C"/>
                </a:solidFill>
                <a:latin typeface="Arial"/>
                <a:cs typeface="Arial"/>
              </a:rPr>
              <a:t>plan</a:t>
            </a:r>
            <a:endParaRPr lang="en-ZA" dirty="0"/>
          </a:p>
        </p:txBody>
      </p:sp>
      <p:sp>
        <p:nvSpPr>
          <p:cNvPr id="5" name="Content Placeholder 4">
            <a:extLst>
              <a:ext uri="{FF2B5EF4-FFF2-40B4-BE49-F238E27FC236}">
                <a16:creationId xmlns:a16="http://schemas.microsoft.com/office/drawing/2014/main" xmlns="" id="{45F20B97-8E85-4545-AD52-B7399890F1E8}"/>
              </a:ext>
            </a:extLst>
          </p:cNvPr>
          <p:cNvSpPr>
            <a:spLocks noGrp="1"/>
          </p:cNvSpPr>
          <p:nvPr>
            <p:ph idx="1"/>
          </p:nvPr>
        </p:nvSpPr>
        <p:spPr>
          <a:xfrm>
            <a:off x="336803" y="1408109"/>
            <a:ext cx="8580474" cy="4534265"/>
          </a:xfrm>
        </p:spPr>
        <p:txBody>
          <a:bodyPr>
            <a:noAutofit/>
          </a:bodyPr>
          <a:lstStyle/>
          <a:p>
            <a:pPr marL="0" indent="0">
              <a:lnSpc>
                <a:spcPct val="100000"/>
              </a:lnSpc>
              <a:buNone/>
            </a:pPr>
            <a:r>
              <a:rPr lang="en-ZA" sz="1600" spc="-10" dirty="0">
                <a:latin typeface="Arial"/>
                <a:cs typeface="Arial"/>
              </a:rPr>
              <a:t>Agri </a:t>
            </a:r>
            <a:r>
              <a:rPr lang="en-ZA" sz="1600" spc="-15" dirty="0">
                <a:latin typeface="Arial"/>
                <a:cs typeface="Arial"/>
              </a:rPr>
              <a:t>SA</a:t>
            </a:r>
            <a:r>
              <a:rPr lang="en-ZA" sz="1600" spc="-90" dirty="0">
                <a:latin typeface="Arial"/>
                <a:cs typeface="Arial"/>
              </a:rPr>
              <a:t> </a:t>
            </a:r>
            <a:r>
              <a:rPr lang="en-ZA" sz="1600" spc="-10" dirty="0">
                <a:latin typeface="Arial"/>
                <a:cs typeface="Arial"/>
              </a:rPr>
              <a:t>proposes</a:t>
            </a:r>
            <a:r>
              <a:rPr lang="en-ZA" sz="1600" spc="10" dirty="0">
                <a:latin typeface="Arial"/>
                <a:cs typeface="Arial"/>
              </a:rPr>
              <a:t> </a:t>
            </a:r>
            <a:r>
              <a:rPr lang="en-ZA" sz="1600" spc="-10" dirty="0">
                <a:latin typeface="Arial"/>
                <a:cs typeface="Arial"/>
              </a:rPr>
              <a:t>a</a:t>
            </a:r>
            <a:r>
              <a:rPr lang="en-ZA" sz="1600" spc="-5" dirty="0">
                <a:latin typeface="Arial"/>
                <a:cs typeface="Arial"/>
              </a:rPr>
              <a:t> drought </a:t>
            </a:r>
            <a:r>
              <a:rPr lang="en-ZA" sz="1600" spc="-10" dirty="0">
                <a:latin typeface="Arial"/>
                <a:cs typeface="Arial"/>
              </a:rPr>
              <a:t>collaboration</a:t>
            </a:r>
            <a:r>
              <a:rPr lang="en-ZA" sz="1600" spc="-15" dirty="0">
                <a:latin typeface="Arial"/>
                <a:cs typeface="Arial"/>
              </a:rPr>
              <a:t> </a:t>
            </a:r>
            <a:r>
              <a:rPr lang="en-ZA" sz="1600" spc="-10" dirty="0">
                <a:latin typeface="Arial"/>
                <a:cs typeface="Arial"/>
              </a:rPr>
              <a:t>plan</a:t>
            </a:r>
            <a:r>
              <a:rPr lang="en-ZA" sz="1600" spc="-15" dirty="0">
                <a:latin typeface="Arial"/>
                <a:cs typeface="Arial"/>
              </a:rPr>
              <a:t> </a:t>
            </a:r>
            <a:r>
              <a:rPr lang="en-ZA" sz="1600" spc="-10" dirty="0">
                <a:latin typeface="Arial"/>
                <a:cs typeface="Arial"/>
              </a:rPr>
              <a:t>(SA</a:t>
            </a:r>
            <a:r>
              <a:rPr lang="en-ZA" sz="1600" spc="-85" dirty="0">
                <a:latin typeface="Arial"/>
                <a:cs typeface="Arial"/>
              </a:rPr>
              <a:t> </a:t>
            </a:r>
            <a:r>
              <a:rPr lang="en-ZA" sz="1600" spc="-10" dirty="0">
                <a:latin typeface="Arial"/>
                <a:cs typeface="Arial"/>
              </a:rPr>
              <a:t>Inc</a:t>
            </a:r>
            <a:r>
              <a:rPr lang="en-ZA" sz="1600" spc="35" dirty="0">
                <a:latin typeface="Arial"/>
                <a:cs typeface="Arial"/>
              </a:rPr>
              <a:t> </a:t>
            </a:r>
            <a:r>
              <a:rPr lang="en-ZA" sz="1600" spc="-10" dirty="0">
                <a:latin typeface="Arial"/>
                <a:cs typeface="Arial"/>
              </a:rPr>
              <a:t>strateg</a:t>
            </a:r>
            <a:r>
              <a:rPr lang="en-ZA" sz="1600" spc="-30" dirty="0">
                <a:latin typeface="Arial"/>
                <a:cs typeface="Arial"/>
              </a:rPr>
              <a:t>y</a:t>
            </a:r>
            <a:r>
              <a:rPr lang="en-ZA" sz="1600" spc="-5" dirty="0">
                <a:latin typeface="Arial"/>
                <a:cs typeface="Arial"/>
              </a:rPr>
              <a:t>),</a:t>
            </a:r>
            <a:r>
              <a:rPr lang="en-ZA" sz="1600" spc="55" dirty="0">
                <a:latin typeface="Arial"/>
                <a:cs typeface="Arial"/>
              </a:rPr>
              <a:t> </a:t>
            </a:r>
            <a:r>
              <a:rPr lang="en-ZA" sz="1600" spc="-10" dirty="0">
                <a:latin typeface="Arial"/>
                <a:cs typeface="Arial"/>
              </a:rPr>
              <a:t>con</a:t>
            </a:r>
            <a:r>
              <a:rPr lang="en-ZA" sz="1600" spc="-5" dirty="0">
                <a:latin typeface="Arial"/>
                <a:cs typeface="Arial"/>
              </a:rPr>
              <a:t>s</a:t>
            </a:r>
            <a:r>
              <a:rPr lang="en-ZA" sz="1600" spc="-10" dirty="0">
                <a:latin typeface="Arial"/>
                <a:cs typeface="Arial"/>
              </a:rPr>
              <a:t>isting</a:t>
            </a:r>
            <a:r>
              <a:rPr lang="en-ZA" sz="1600" spc="-25" dirty="0">
                <a:latin typeface="Arial"/>
                <a:cs typeface="Arial"/>
              </a:rPr>
              <a:t> </a:t>
            </a:r>
            <a:r>
              <a:rPr lang="en-ZA" sz="1600" spc="-10" dirty="0">
                <a:latin typeface="Arial"/>
                <a:cs typeface="Arial"/>
              </a:rPr>
              <a:t>of</a:t>
            </a:r>
            <a:r>
              <a:rPr lang="en-ZA" sz="1600" spc="10" dirty="0">
                <a:latin typeface="Arial"/>
                <a:cs typeface="Arial"/>
              </a:rPr>
              <a:t> </a:t>
            </a:r>
            <a:r>
              <a:rPr lang="en-ZA" sz="1600" spc="-10" dirty="0">
                <a:latin typeface="Arial"/>
                <a:cs typeface="Arial"/>
              </a:rPr>
              <a:t>the</a:t>
            </a:r>
            <a:r>
              <a:rPr lang="en-ZA" sz="1600" spc="10" dirty="0">
                <a:latin typeface="Arial"/>
                <a:cs typeface="Arial"/>
              </a:rPr>
              <a:t> </a:t>
            </a:r>
            <a:r>
              <a:rPr lang="en-ZA" sz="1600" spc="-10" dirty="0">
                <a:latin typeface="Arial"/>
                <a:cs typeface="Arial"/>
              </a:rPr>
              <a:t>follo</a:t>
            </a:r>
            <a:r>
              <a:rPr lang="en-ZA" sz="1600" spc="-30" dirty="0">
                <a:latin typeface="Arial"/>
                <a:cs typeface="Arial"/>
              </a:rPr>
              <a:t>w</a:t>
            </a:r>
            <a:r>
              <a:rPr lang="en-ZA" sz="1600" spc="-10" dirty="0">
                <a:latin typeface="Arial"/>
                <a:cs typeface="Arial"/>
              </a:rPr>
              <a:t>ing</a:t>
            </a:r>
            <a:endParaRPr lang="en-ZA" sz="1600" dirty="0">
              <a:latin typeface="Arial"/>
              <a:cs typeface="Arial"/>
            </a:endParaRPr>
          </a:p>
          <a:p>
            <a:pPr marL="0" indent="0">
              <a:lnSpc>
                <a:spcPct val="100000"/>
              </a:lnSpc>
              <a:spcBef>
                <a:spcPts val="0"/>
              </a:spcBef>
              <a:buNone/>
            </a:pPr>
            <a:r>
              <a:rPr lang="en-ZA" sz="1600" spc="-10" dirty="0">
                <a:latin typeface="Arial"/>
                <a:cs typeface="Arial"/>
              </a:rPr>
              <a:t>components:</a:t>
            </a:r>
            <a:endParaRPr lang="en-ZA" sz="1600" dirty="0">
              <a:latin typeface="Arial"/>
              <a:cs typeface="Arial"/>
            </a:endParaRPr>
          </a:p>
          <a:p>
            <a:pPr marL="298450" indent="-285750">
              <a:lnSpc>
                <a:spcPct val="110000"/>
              </a:lnSpc>
              <a:tabLst>
                <a:tab pos="240665" algn="l"/>
              </a:tabLst>
            </a:pPr>
            <a:r>
              <a:rPr lang="en-ZA" sz="1600" spc="-15" dirty="0">
                <a:latin typeface="Arial"/>
                <a:cs typeface="Arial"/>
              </a:rPr>
              <a:t>A</a:t>
            </a:r>
            <a:r>
              <a:rPr lang="en-ZA" sz="1600" spc="-85" dirty="0">
                <a:latin typeface="Arial"/>
                <a:cs typeface="Arial"/>
              </a:rPr>
              <a:t> </a:t>
            </a:r>
            <a:r>
              <a:rPr lang="en-ZA" sz="1600" spc="-10" dirty="0">
                <a:latin typeface="Arial"/>
                <a:cs typeface="Arial"/>
              </a:rPr>
              <a:t>nat</a:t>
            </a:r>
            <a:r>
              <a:rPr lang="en-ZA" sz="1600" dirty="0">
                <a:latin typeface="Arial"/>
                <a:cs typeface="Arial"/>
              </a:rPr>
              <a:t>i</a:t>
            </a:r>
            <a:r>
              <a:rPr lang="en-ZA" sz="1600" spc="-10" dirty="0">
                <a:latin typeface="Arial"/>
                <a:cs typeface="Arial"/>
              </a:rPr>
              <a:t>onal drought</a:t>
            </a:r>
            <a:r>
              <a:rPr lang="en-ZA" sz="1600" spc="10" dirty="0">
                <a:latin typeface="Arial"/>
                <a:cs typeface="Arial"/>
              </a:rPr>
              <a:t> </a:t>
            </a:r>
            <a:r>
              <a:rPr lang="en-ZA" sz="1600" spc="-10" dirty="0">
                <a:latin typeface="Arial"/>
                <a:cs typeface="Arial"/>
              </a:rPr>
              <a:t>fund</a:t>
            </a:r>
            <a:r>
              <a:rPr lang="en-ZA" sz="1600" dirty="0">
                <a:latin typeface="Arial"/>
                <a:cs typeface="Arial"/>
              </a:rPr>
              <a:t>i</a:t>
            </a:r>
            <a:r>
              <a:rPr lang="en-ZA" sz="1600" spc="-10" dirty="0">
                <a:latin typeface="Arial"/>
                <a:cs typeface="Arial"/>
              </a:rPr>
              <a:t>ng</a:t>
            </a:r>
            <a:r>
              <a:rPr lang="en-ZA" sz="1600" spc="-5" dirty="0">
                <a:latin typeface="Arial"/>
                <a:cs typeface="Arial"/>
              </a:rPr>
              <a:t> </a:t>
            </a:r>
            <a:r>
              <a:rPr lang="en-ZA" sz="1600" spc="-10" dirty="0">
                <a:latin typeface="Arial"/>
                <a:cs typeface="Arial"/>
              </a:rPr>
              <a:t>a</a:t>
            </a:r>
            <a:r>
              <a:rPr lang="en-ZA" sz="1600" dirty="0">
                <a:latin typeface="Arial"/>
                <a:cs typeface="Arial"/>
              </a:rPr>
              <a:t>l</a:t>
            </a:r>
            <a:r>
              <a:rPr lang="en-ZA" sz="1600" spc="-10" dirty="0">
                <a:latin typeface="Arial"/>
                <a:cs typeface="Arial"/>
              </a:rPr>
              <a:t>location</a:t>
            </a:r>
            <a:r>
              <a:rPr lang="en-ZA" sz="1600" spc="-25" dirty="0">
                <a:latin typeface="Arial"/>
                <a:cs typeface="Arial"/>
              </a:rPr>
              <a:t> </a:t>
            </a:r>
            <a:r>
              <a:rPr lang="en-ZA" sz="1600" spc="-10" dirty="0">
                <a:latin typeface="Arial"/>
                <a:cs typeface="Arial"/>
              </a:rPr>
              <a:t>in</a:t>
            </a:r>
            <a:r>
              <a:rPr lang="en-ZA" sz="1600" spc="-5" dirty="0">
                <a:latin typeface="Arial"/>
                <a:cs typeface="Arial"/>
              </a:rPr>
              <a:t> </a:t>
            </a:r>
            <a:r>
              <a:rPr lang="en-ZA" sz="1600" spc="-10" dirty="0">
                <a:latin typeface="Arial"/>
                <a:cs typeface="Arial"/>
              </a:rPr>
              <a:t>the</a:t>
            </a:r>
            <a:r>
              <a:rPr lang="en-ZA" sz="1600" spc="10" dirty="0">
                <a:latin typeface="Arial"/>
                <a:cs typeface="Arial"/>
              </a:rPr>
              <a:t> </a:t>
            </a:r>
            <a:r>
              <a:rPr lang="en-ZA" sz="1600" spc="-10" dirty="0">
                <a:latin typeface="Arial"/>
                <a:cs typeface="Arial"/>
              </a:rPr>
              <a:t>2018</a:t>
            </a:r>
            <a:r>
              <a:rPr lang="en-ZA" sz="1600" spc="-5" dirty="0">
                <a:latin typeface="Arial"/>
                <a:cs typeface="Arial"/>
              </a:rPr>
              <a:t> </a:t>
            </a:r>
            <a:r>
              <a:rPr lang="en-ZA" sz="1600" spc="-10" dirty="0">
                <a:latin typeface="Arial"/>
                <a:cs typeface="Arial"/>
              </a:rPr>
              <a:t>national budget:</a:t>
            </a:r>
          </a:p>
          <a:p>
            <a:pPr marL="755650" marR="69215" lvl="1" indent="-285750">
              <a:lnSpc>
                <a:spcPct val="110000"/>
              </a:lnSpc>
              <a:buFont typeface="Wingdings" panose="05000000000000000000" pitchFamily="2" charset="2"/>
              <a:buChar char="ü"/>
              <a:tabLst>
                <a:tab pos="240665" algn="l"/>
              </a:tabLst>
            </a:pPr>
            <a:r>
              <a:rPr lang="en-ZA" sz="1400" spc="-30" dirty="0">
                <a:latin typeface="Arial"/>
                <a:cs typeface="Arial"/>
              </a:rPr>
              <a:t>Currently, there is no comprehensive data on the national level needs of farmers affected by drought conditions. Within this context, Agri SA proposes a collaboration effort on a SA Inc dimension, involving all key stakeholders, to conduct further research to produce a SA Inc research report that can be used to inform the use of funds allocated in the national budget</a:t>
            </a:r>
          </a:p>
          <a:p>
            <a:pPr marL="298450" marR="69215" indent="-285750">
              <a:lnSpc>
                <a:spcPct val="110000"/>
              </a:lnSpc>
              <a:tabLst>
                <a:tab pos="240665" algn="l"/>
              </a:tabLst>
            </a:pPr>
            <a:endParaRPr lang="en-ZA" sz="1600" spc="-30" dirty="0">
              <a:latin typeface="Arial"/>
              <a:cs typeface="Arial"/>
            </a:endParaRPr>
          </a:p>
          <a:p>
            <a:pPr marL="298450" marR="69215" indent="-285750">
              <a:lnSpc>
                <a:spcPct val="110000"/>
              </a:lnSpc>
              <a:tabLst>
                <a:tab pos="240665" algn="l"/>
              </a:tabLst>
            </a:pPr>
            <a:r>
              <a:rPr lang="en-ZA" sz="1600" spc="-30" dirty="0">
                <a:latin typeface="Arial"/>
                <a:cs typeface="Arial"/>
              </a:rPr>
              <a:t>The establishment of an implementation panel, to be formed under the auspices of the Land Bank and the National Treasury: </a:t>
            </a:r>
          </a:p>
          <a:p>
            <a:pPr marL="755650" marR="69215" lvl="1" indent="-285750">
              <a:lnSpc>
                <a:spcPct val="110000"/>
              </a:lnSpc>
              <a:buFont typeface="Wingdings" panose="05000000000000000000" pitchFamily="2" charset="2"/>
              <a:buChar char="ü"/>
              <a:tabLst>
                <a:tab pos="240665" algn="l"/>
              </a:tabLst>
            </a:pPr>
            <a:r>
              <a:rPr lang="en-ZA" sz="1400" spc="-30" dirty="0">
                <a:latin typeface="Arial"/>
                <a:cs typeface="Arial"/>
              </a:rPr>
              <a:t>The implementation panel will be responsible to evaluate requests for support</a:t>
            </a:r>
          </a:p>
          <a:p>
            <a:pPr marL="298450" marR="69215" indent="-285750">
              <a:lnSpc>
                <a:spcPct val="110000"/>
              </a:lnSpc>
              <a:tabLst>
                <a:tab pos="240665" algn="l"/>
              </a:tabLst>
            </a:pPr>
            <a:endParaRPr lang="en-ZA" sz="1600" spc="-30" dirty="0">
              <a:latin typeface="Arial"/>
              <a:cs typeface="Arial"/>
            </a:endParaRPr>
          </a:p>
          <a:p>
            <a:pPr marL="298450" marR="69215" indent="-285750">
              <a:lnSpc>
                <a:spcPct val="110000"/>
              </a:lnSpc>
              <a:tabLst>
                <a:tab pos="240665" algn="l"/>
              </a:tabLst>
            </a:pPr>
            <a:r>
              <a:rPr lang="en-ZA" sz="1600" spc="-30" dirty="0">
                <a:latin typeface="Arial"/>
                <a:cs typeface="Arial"/>
              </a:rPr>
              <a:t>Given the short timeline until the budget speech, scheduled for 21 February, an initial allocation amount should be requested to secure support capacity within the national budget: </a:t>
            </a:r>
          </a:p>
          <a:p>
            <a:pPr marL="755650" marR="69215" lvl="1" indent="-285750">
              <a:lnSpc>
                <a:spcPct val="110000"/>
              </a:lnSpc>
              <a:buFont typeface="Wingdings" panose="05000000000000000000" pitchFamily="2" charset="2"/>
              <a:buChar char="ü"/>
              <a:tabLst>
                <a:tab pos="240665" algn="l"/>
              </a:tabLst>
            </a:pPr>
            <a:r>
              <a:rPr lang="en-ZA" sz="1400" spc="-30" dirty="0">
                <a:latin typeface="Arial"/>
                <a:cs typeface="Arial"/>
              </a:rPr>
              <a:t>The allocation and use of these funds can be informed by the SA Inc research report and the implementation panel</a:t>
            </a:r>
          </a:p>
          <a:p>
            <a:pPr marL="0" indent="0">
              <a:lnSpc>
                <a:spcPct val="110000"/>
              </a:lnSpc>
              <a:buNone/>
            </a:pPr>
            <a:endParaRPr lang="en-ZA" sz="1600" dirty="0"/>
          </a:p>
        </p:txBody>
      </p:sp>
    </p:spTree>
    <p:extLst>
      <p:ext uri="{BB962C8B-B14F-4D97-AF65-F5344CB8AC3E}">
        <p14:creationId xmlns:p14="http://schemas.microsoft.com/office/powerpoint/2010/main" xmlns="" val="26733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77D739-3619-4BDA-AB19-30FDFA82ED94}"/>
              </a:ext>
            </a:extLst>
          </p:cNvPr>
          <p:cNvSpPr>
            <a:spLocks noGrp="1"/>
          </p:cNvSpPr>
          <p:nvPr>
            <p:ph type="title"/>
          </p:nvPr>
        </p:nvSpPr>
        <p:spPr>
          <a:xfrm>
            <a:off x="281763" y="897349"/>
            <a:ext cx="8580474" cy="616801"/>
          </a:xfrm>
        </p:spPr>
        <p:txBody>
          <a:bodyPr>
            <a:normAutofit/>
          </a:bodyPr>
          <a:lstStyle/>
          <a:p>
            <a:r>
              <a:rPr lang="en-ZA" dirty="0">
                <a:solidFill>
                  <a:srgbClr val="36783C"/>
                </a:solidFill>
                <a:latin typeface="Arial"/>
                <a:cs typeface="Arial"/>
              </a:rPr>
              <a:t>Drought collaboration plan</a:t>
            </a:r>
            <a:endParaRPr lang="en-ZA" dirty="0"/>
          </a:p>
        </p:txBody>
      </p:sp>
      <p:sp>
        <p:nvSpPr>
          <p:cNvPr id="5" name="Content Placeholder 4">
            <a:extLst>
              <a:ext uri="{FF2B5EF4-FFF2-40B4-BE49-F238E27FC236}">
                <a16:creationId xmlns:a16="http://schemas.microsoft.com/office/drawing/2014/main" xmlns="" id="{8689A4B1-3BCE-4B15-AA87-18677C273A06}"/>
              </a:ext>
            </a:extLst>
          </p:cNvPr>
          <p:cNvSpPr>
            <a:spLocks noGrp="1"/>
          </p:cNvSpPr>
          <p:nvPr>
            <p:ph idx="1"/>
          </p:nvPr>
        </p:nvSpPr>
        <p:spPr>
          <a:xfrm>
            <a:off x="336804" y="1416518"/>
            <a:ext cx="8580474" cy="1712357"/>
          </a:xfrm>
        </p:spPr>
        <p:txBody>
          <a:bodyPr>
            <a:noAutofit/>
          </a:bodyPr>
          <a:lstStyle/>
          <a:p>
            <a:pPr marL="0" marR="12700" indent="0">
              <a:lnSpc>
                <a:spcPct val="90100"/>
              </a:lnSpc>
              <a:buNone/>
            </a:pPr>
            <a:r>
              <a:rPr lang="en-US" sz="1600" spc="10" dirty="0">
                <a:latin typeface="Arial"/>
                <a:cs typeface="Arial"/>
              </a:rPr>
              <a:t>T</a:t>
            </a:r>
            <a:r>
              <a:rPr lang="en-US" sz="1600" dirty="0">
                <a:latin typeface="Arial"/>
                <a:cs typeface="Arial"/>
              </a:rPr>
              <a:t>he</a:t>
            </a:r>
            <a:r>
              <a:rPr lang="en-US" sz="1600" spc="-20" dirty="0">
                <a:latin typeface="Arial"/>
                <a:cs typeface="Arial"/>
              </a:rPr>
              <a:t> </a:t>
            </a:r>
            <a:r>
              <a:rPr lang="en-US" sz="1600" dirty="0">
                <a:latin typeface="Arial"/>
                <a:cs typeface="Arial"/>
              </a:rPr>
              <a:t>SA</a:t>
            </a:r>
            <a:r>
              <a:rPr lang="en-US" sz="1600" spc="-85" dirty="0">
                <a:latin typeface="Arial"/>
                <a:cs typeface="Arial"/>
              </a:rPr>
              <a:t> </a:t>
            </a:r>
            <a:r>
              <a:rPr lang="en-US" sz="1600" spc="-10" dirty="0">
                <a:latin typeface="Arial"/>
                <a:cs typeface="Arial"/>
              </a:rPr>
              <a:t>I</a:t>
            </a:r>
            <a:r>
              <a:rPr lang="en-US" sz="1600" dirty="0">
                <a:latin typeface="Arial"/>
                <a:cs typeface="Arial"/>
              </a:rPr>
              <a:t>nc</a:t>
            </a:r>
            <a:r>
              <a:rPr lang="en-US" sz="1600" spc="5" dirty="0">
                <a:latin typeface="Arial"/>
                <a:cs typeface="Arial"/>
              </a:rPr>
              <a:t> </a:t>
            </a:r>
            <a:r>
              <a:rPr lang="en-US" sz="1600" dirty="0">
                <a:latin typeface="Arial"/>
                <a:cs typeface="Arial"/>
              </a:rPr>
              <a:t>s</a:t>
            </a:r>
            <a:r>
              <a:rPr lang="en-US" sz="1600" spc="-10" dirty="0">
                <a:latin typeface="Arial"/>
                <a:cs typeface="Arial"/>
              </a:rPr>
              <a:t>t</a:t>
            </a:r>
            <a:r>
              <a:rPr lang="en-US" sz="1600" dirty="0">
                <a:latin typeface="Arial"/>
                <a:cs typeface="Arial"/>
              </a:rPr>
              <a:t>ra</a:t>
            </a:r>
            <a:r>
              <a:rPr lang="en-US" sz="1600" spc="-10" dirty="0">
                <a:latin typeface="Arial"/>
                <a:cs typeface="Arial"/>
              </a:rPr>
              <a:t>t</a:t>
            </a:r>
            <a:r>
              <a:rPr lang="en-US" sz="1600" dirty="0">
                <a:latin typeface="Arial"/>
                <a:cs typeface="Arial"/>
              </a:rPr>
              <a:t>egy</a:t>
            </a:r>
            <a:r>
              <a:rPr lang="en-US" sz="1600" spc="15" dirty="0">
                <a:latin typeface="Arial"/>
                <a:cs typeface="Arial"/>
              </a:rPr>
              <a:t> </a:t>
            </a:r>
            <a:r>
              <a:rPr lang="en-US" sz="1600" spc="-20" dirty="0">
                <a:latin typeface="Arial"/>
                <a:cs typeface="Arial"/>
              </a:rPr>
              <a:t>should</a:t>
            </a:r>
            <a:r>
              <a:rPr lang="en-US" sz="1600" spc="-15" dirty="0">
                <a:latin typeface="Arial"/>
                <a:cs typeface="Arial"/>
              </a:rPr>
              <a:t> </a:t>
            </a:r>
            <a:r>
              <a:rPr lang="en-US" sz="1600" dirty="0">
                <a:latin typeface="Arial"/>
                <a:cs typeface="Arial"/>
              </a:rPr>
              <a:t>evo</a:t>
            </a:r>
            <a:r>
              <a:rPr lang="en-US" sz="1600" spc="5" dirty="0">
                <a:latin typeface="Arial"/>
                <a:cs typeface="Arial"/>
              </a:rPr>
              <a:t>l</a:t>
            </a:r>
            <a:r>
              <a:rPr lang="en-US" sz="1600" dirty="0">
                <a:latin typeface="Arial"/>
                <a:cs typeface="Arial"/>
              </a:rPr>
              <a:t>ve</a:t>
            </a:r>
            <a:r>
              <a:rPr lang="en-US" sz="1600" spc="-5" dirty="0">
                <a:latin typeface="Arial"/>
                <a:cs typeface="Arial"/>
              </a:rPr>
              <a:t> </a:t>
            </a:r>
            <a:r>
              <a:rPr lang="en-US" sz="1600" spc="-10" dirty="0">
                <a:latin typeface="Arial"/>
                <a:cs typeface="Arial"/>
              </a:rPr>
              <a:t>f</a:t>
            </a:r>
            <a:r>
              <a:rPr lang="en-US" sz="1600" dirty="0">
                <a:latin typeface="Arial"/>
                <a:cs typeface="Arial"/>
              </a:rPr>
              <a:t>rom</a:t>
            </a:r>
            <a:r>
              <a:rPr lang="en-US" sz="1600" spc="-5" dirty="0">
                <a:latin typeface="Arial"/>
                <a:cs typeface="Arial"/>
              </a:rPr>
              <a:t> </a:t>
            </a:r>
            <a:r>
              <a:rPr lang="en-US" sz="1600" dirty="0">
                <a:latin typeface="Arial"/>
                <a:cs typeface="Arial"/>
              </a:rPr>
              <a:t>c</a:t>
            </a:r>
            <a:r>
              <a:rPr lang="en-US" sz="1600" spc="15" dirty="0">
                <a:latin typeface="Arial"/>
                <a:cs typeface="Arial"/>
              </a:rPr>
              <a:t>o</a:t>
            </a:r>
            <a:r>
              <a:rPr lang="en-US" sz="1600" spc="-5" dirty="0">
                <a:latin typeface="Arial"/>
                <a:cs typeface="Arial"/>
              </a:rPr>
              <a:t>-</a:t>
            </a:r>
            <a:r>
              <a:rPr lang="en-US" sz="1600" dirty="0">
                <a:latin typeface="Arial"/>
                <a:cs typeface="Arial"/>
              </a:rPr>
              <a:t>opera</a:t>
            </a:r>
            <a:r>
              <a:rPr lang="en-US" sz="1600" spc="-10" dirty="0">
                <a:latin typeface="Arial"/>
                <a:cs typeface="Arial"/>
              </a:rPr>
              <a:t>t</a:t>
            </a:r>
            <a:r>
              <a:rPr lang="en-US" sz="1600" dirty="0">
                <a:latin typeface="Arial"/>
                <a:cs typeface="Arial"/>
              </a:rPr>
              <a:t>ion</a:t>
            </a:r>
            <a:r>
              <a:rPr lang="en-US" sz="1600" spc="5" dirty="0">
                <a:latin typeface="Arial"/>
                <a:cs typeface="Arial"/>
              </a:rPr>
              <a:t> </a:t>
            </a:r>
            <a:r>
              <a:rPr lang="en-US" sz="1600" dirty="0">
                <a:latin typeface="Arial"/>
                <a:cs typeface="Arial"/>
              </a:rPr>
              <a:t>bet</a:t>
            </a:r>
            <a:r>
              <a:rPr lang="en-US" sz="1600" spc="-25" dirty="0">
                <a:latin typeface="Arial"/>
                <a:cs typeface="Arial"/>
              </a:rPr>
              <a:t>w</a:t>
            </a:r>
            <a:r>
              <a:rPr lang="en-US" sz="1600" dirty="0">
                <a:latin typeface="Arial"/>
                <a:cs typeface="Arial"/>
              </a:rPr>
              <a:t>een stakeholders including:</a:t>
            </a:r>
            <a:r>
              <a:rPr lang="en-US" sz="1600" spc="-65" dirty="0">
                <a:latin typeface="Arial"/>
                <a:cs typeface="Arial"/>
              </a:rPr>
              <a:t> </a:t>
            </a:r>
            <a:r>
              <a:rPr lang="en-US" sz="1600" dirty="0">
                <a:latin typeface="Arial"/>
                <a:cs typeface="Arial"/>
              </a:rPr>
              <a:t>Agri S</a:t>
            </a:r>
            <a:r>
              <a:rPr lang="en-US" sz="1600" spc="5" dirty="0">
                <a:latin typeface="Arial"/>
                <a:cs typeface="Arial"/>
              </a:rPr>
              <a:t>A</a:t>
            </a:r>
            <a:r>
              <a:rPr lang="en-US" sz="1600" dirty="0">
                <a:latin typeface="Arial"/>
                <a:cs typeface="Arial"/>
              </a:rPr>
              <a:t>, Agbiz,</a:t>
            </a:r>
            <a:r>
              <a:rPr lang="en-US" sz="1600" spc="-10" dirty="0">
                <a:latin typeface="Arial"/>
                <a:cs typeface="Arial"/>
              </a:rPr>
              <a:t> </a:t>
            </a:r>
            <a:r>
              <a:rPr lang="en-US" sz="1600" dirty="0">
                <a:latin typeface="Arial"/>
                <a:cs typeface="Arial"/>
              </a:rPr>
              <a:t>B</a:t>
            </a:r>
            <a:r>
              <a:rPr lang="en-US" sz="1600" spc="-95" dirty="0">
                <a:latin typeface="Arial"/>
                <a:cs typeface="Arial"/>
              </a:rPr>
              <a:t>F</a:t>
            </a:r>
            <a:r>
              <a:rPr lang="en-US" sz="1600" dirty="0">
                <a:latin typeface="Arial"/>
                <a:cs typeface="Arial"/>
              </a:rPr>
              <a:t>A</a:t>
            </a:r>
            <a:r>
              <a:rPr lang="en-US" sz="1600" spc="-210" dirty="0">
                <a:latin typeface="Arial"/>
                <a:cs typeface="Arial"/>
              </a:rPr>
              <a:t>P</a:t>
            </a:r>
            <a:r>
              <a:rPr lang="en-US" sz="1600" dirty="0">
                <a:latin typeface="Arial"/>
                <a:cs typeface="Arial"/>
              </a:rPr>
              <a:t>, co</a:t>
            </a:r>
            <a:r>
              <a:rPr lang="en-US" sz="1600" spc="-10" dirty="0">
                <a:latin typeface="Arial"/>
                <a:cs typeface="Arial"/>
              </a:rPr>
              <a:t>mm</a:t>
            </a:r>
            <a:r>
              <a:rPr lang="en-US" sz="1600" dirty="0">
                <a:latin typeface="Arial"/>
                <a:cs typeface="Arial"/>
              </a:rPr>
              <a:t>er</a:t>
            </a:r>
            <a:r>
              <a:rPr lang="en-US" sz="1600" spc="-10" dirty="0">
                <a:latin typeface="Arial"/>
                <a:cs typeface="Arial"/>
              </a:rPr>
              <a:t>c</a:t>
            </a:r>
            <a:r>
              <a:rPr lang="en-US" sz="1600" dirty="0">
                <a:latin typeface="Arial"/>
                <a:cs typeface="Arial"/>
              </a:rPr>
              <a:t>ial</a:t>
            </a:r>
            <a:r>
              <a:rPr lang="en-US" sz="1600" spc="-15" dirty="0">
                <a:latin typeface="Arial"/>
                <a:cs typeface="Arial"/>
              </a:rPr>
              <a:t> </a:t>
            </a:r>
            <a:r>
              <a:rPr lang="en-US" sz="1600" dirty="0">
                <a:latin typeface="Arial"/>
                <a:cs typeface="Arial"/>
              </a:rPr>
              <a:t>banks,</a:t>
            </a:r>
            <a:r>
              <a:rPr lang="en-US" sz="1600" spc="-5" dirty="0">
                <a:latin typeface="Arial"/>
                <a:cs typeface="Arial"/>
              </a:rPr>
              <a:t> </a:t>
            </a:r>
            <a:r>
              <a:rPr lang="en-US" sz="1600" spc="-10" dirty="0">
                <a:latin typeface="Arial"/>
                <a:cs typeface="Arial"/>
              </a:rPr>
              <a:t>t</a:t>
            </a:r>
            <a:r>
              <a:rPr lang="en-US" sz="1600" dirty="0">
                <a:latin typeface="Arial"/>
                <a:cs typeface="Arial"/>
              </a:rPr>
              <a:t>he Land</a:t>
            </a:r>
            <a:r>
              <a:rPr lang="en-US" sz="1600" spc="15" dirty="0">
                <a:latin typeface="Arial"/>
                <a:cs typeface="Arial"/>
              </a:rPr>
              <a:t> </a:t>
            </a:r>
            <a:r>
              <a:rPr lang="en-US" sz="1600" dirty="0">
                <a:latin typeface="Arial"/>
                <a:cs typeface="Arial"/>
              </a:rPr>
              <a:t>Bank,</a:t>
            </a:r>
            <a:r>
              <a:rPr lang="en-US" sz="1600" spc="-5" dirty="0">
                <a:latin typeface="Arial"/>
                <a:cs typeface="Arial"/>
              </a:rPr>
              <a:t> </a:t>
            </a:r>
            <a:r>
              <a:rPr lang="en-US" sz="1600" dirty="0">
                <a:latin typeface="Arial"/>
                <a:cs typeface="Arial"/>
              </a:rPr>
              <a:t>c</a:t>
            </a:r>
            <a:r>
              <a:rPr lang="en-US" sz="1600" spc="-10" dirty="0">
                <a:latin typeface="Arial"/>
                <a:cs typeface="Arial"/>
              </a:rPr>
              <a:t>r</a:t>
            </a:r>
            <a:r>
              <a:rPr lang="en-US" sz="1600" dirty="0">
                <a:latin typeface="Arial"/>
                <a:cs typeface="Arial"/>
              </a:rPr>
              <a:t>op</a:t>
            </a:r>
            <a:r>
              <a:rPr lang="en-US" sz="1600" spc="-10" dirty="0">
                <a:latin typeface="Arial"/>
                <a:cs typeface="Arial"/>
              </a:rPr>
              <a:t> </a:t>
            </a:r>
            <a:r>
              <a:rPr lang="en-US" sz="1600" dirty="0">
                <a:latin typeface="Arial"/>
                <a:cs typeface="Arial"/>
              </a:rPr>
              <a:t>insu</a:t>
            </a:r>
            <a:r>
              <a:rPr lang="en-US" sz="1600" spc="-10" dirty="0">
                <a:latin typeface="Arial"/>
                <a:cs typeface="Arial"/>
              </a:rPr>
              <a:t>r</a:t>
            </a:r>
            <a:r>
              <a:rPr lang="en-US" sz="1600" dirty="0">
                <a:latin typeface="Arial"/>
                <a:cs typeface="Arial"/>
              </a:rPr>
              <a:t>ance provide</a:t>
            </a:r>
            <a:r>
              <a:rPr lang="en-US" sz="1600" spc="-10" dirty="0">
                <a:latin typeface="Arial"/>
                <a:cs typeface="Arial"/>
              </a:rPr>
              <a:t>r</a:t>
            </a:r>
            <a:r>
              <a:rPr lang="en-US" sz="1600" dirty="0">
                <a:latin typeface="Arial"/>
                <a:cs typeface="Arial"/>
              </a:rPr>
              <a:t>s,</a:t>
            </a:r>
            <a:r>
              <a:rPr lang="en-US" sz="1600" spc="-15" dirty="0">
                <a:latin typeface="Arial"/>
                <a:cs typeface="Arial"/>
              </a:rPr>
              <a:t> </a:t>
            </a:r>
            <a:r>
              <a:rPr lang="en-US" sz="1600" spc="-10" dirty="0">
                <a:latin typeface="Arial"/>
                <a:cs typeface="Arial"/>
              </a:rPr>
              <a:t>t</a:t>
            </a:r>
            <a:r>
              <a:rPr lang="en-US" sz="1600" dirty="0">
                <a:latin typeface="Arial"/>
                <a:cs typeface="Arial"/>
              </a:rPr>
              <a:t>he</a:t>
            </a:r>
            <a:r>
              <a:rPr lang="en-US" sz="1600" spc="15" dirty="0">
                <a:latin typeface="Arial"/>
                <a:cs typeface="Arial"/>
              </a:rPr>
              <a:t> </a:t>
            </a:r>
            <a:r>
              <a:rPr lang="en-US" sz="1600" dirty="0">
                <a:latin typeface="Arial"/>
                <a:cs typeface="Arial"/>
              </a:rPr>
              <a:t>National</a:t>
            </a:r>
            <a:r>
              <a:rPr lang="en-US" sz="1600" spc="-15" dirty="0">
                <a:latin typeface="Arial"/>
                <a:cs typeface="Arial"/>
              </a:rPr>
              <a:t> </a:t>
            </a:r>
            <a:r>
              <a:rPr lang="en-US" sz="1600" dirty="0">
                <a:latin typeface="Arial"/>
                <a:cs typeface="Arial"/>
              </a:rPr>
              <a:t>D</a:t>
            </a:r>
            <a:r>
              <a:rPr lang="en-US" sz="1600" spc="5" dirty="0">
                <a:latin typeface="Arial"/>
                <a:cs typeface="Arial"/>
              </a:rPr>
              <a:t>i</a:t>
            </a:r>
            <a:r>
              <a:rPr lang="en-US" sz="1600" dirty="0">
                <a:latin typeface="Arial"/>
                <a:cs typeface="Arial"/>
              </a:rPr>
              <a:t>sas</a:t>
            </a:r>
            <a:r>
              <a:rPr lang="en-US" sz="1600" spc="-15" dirty="0">
                <a:latin typeface="Arial"/>
                <a:cs typeface="Arial"/>
              </a:rPr>
              <a:t>t</a:t>
            </a:r>
            <a:r>
              <a:rPr lang="en-US" sz="1600" dirty="0">
                <a:latin typeface="Arial"/>
                <a:cs typeface="Arial"/>
              </a:rPr>
              <a:t>er Management</a:t>
            </a:r>
            <a:r>
              <a:rPr lang="en-US" sz="1600" spc="5" dirty="0">
                <a:latin typeface="Arial"/>
                <a:cs typeface="Arial"/>
              </a:rPr>
              <a:t> </a:t>
            </a:r>
            <a:r>
              <a:rPr lang="en-US" sz="1600" dirty="0">
                <a:latin typeface="Arial"/>
                <a:cs typeface="Arial"/>
              </a:rPr>
              <a:t>Cent</a:t>
            </a:r>
            <a:r>
              <a:rPr lang="en-US" sz="1600" spc="-10" dirty="0">
                <a:latin typeface="Arial"/>
                <a:cs typeface="Arial"/>
              </a:rPr>
              <a:t>r</a:t>
            </a:r>
            <a:r>
              <a:rPr lang="en-US" sz="1600" dirty="0">
                <a:latin typeface="Arial"/>
                <a:cs typeface="Arial"/>
              </a:rPr>
              <a:t>e, </a:t>
            </a:r>
            <a:r>
              <a:rPr lang="en-US" sz="1600" spc="-10" dirty="0">
                <a:latin typeface="Arial"/>
                <a:cs typeface="Arial"/>
              </a:rPr>
              <a:t>t</a:t>
            </a:r>
            <a:r>
              <a:rPr lang="en-US" sz="1600" dirty="0">
                <a:latin typeface="Arial"/>
                <a:cs typeface="Arial"/>
              </a:rPr>
              <a:t>he</a:t>
            </a:r>
            <a:r>
              <a:rPr lang="en-US" sz="1600" spc="5" dirty="0">
                <a:latin typeface="Arial"/>
                <a:cs typeface="Arial"/>
              </a:rPr>
              <a:t> </a:t>
            </a:r>
            <a:r>
              <a:rPr lang="en-US" sz="1600" dirty="0">
                <a:latin typeface="Arial"/>
                <a:cs typeface="Arial"/>
              </a:rPr>
              <a:t>D</a:t>
            </a:r>
            <a:r>
              <a:rPr lang="en-US" sz="1600" spc="-65" dirty="0">
                <a:latin typeface="Arial"/>
                <a:cs typeface="Arial"/>
              </a:rPr>
              <a:t>W</a:t>
            </a:r>
            <a:r>
              <a:rPr lang="en-US" sz="1600" dirty="0">
                <a:latin typeface="Arial"/>
                <a:cs typeface="Arial"/>
              </a:rPr>
              <a:t>A,</a:t>
            </a:r>
            <a:r>
              <a:rPr lang="en-US" sz="1600" spc="-10" dirty="0">
                <a:latin typeface="Arial"/>
                <a:cs typeface="Arial"/>
              </a:rPr>
              <a:t> </a:t>
            </a:r>
            <a:r>
              <a:rPr lang="en-US" sz="1600" dirty="0">
                <a:latin typeface="Arial"/>
                <a:cs typeface="Arial"/>
              </a:rPr>
              <a:t>DA</a:t>
            </a:r>
            <a:r>
              <a:rPr lang="en-US" sz="1600" spc="5" dirty="0">
                <a:latin typeface="Arial"/>
                <a:cs typeface="Arial"/>
              </a:rPr>
              <a:t>F</a:t>
            </a:r>
            <a:r>
              <a:rPr lang="en-US" sz="1600" dirty="0">
                <a:latin typeface="Arial"/>
                <a:cs typeface="Arial"/>
              </a:rPr>
              <a:t>F</a:t>
            </a:r>
            <a:r>
              <a:rPr lang="en-US" sz="1600" spc="-30" dirty="0">
                <a:latin typeface="Arial"/>
                <a:cs typeface="Arial"/>
              </a:rPr>
              <a:t> </a:t>
            </a:r>
            <a:r>
              <a:rPr lang="en-US" sz="1600" dirty="0">
                <a:latin typeface="Arial"/>
                <a:cs typeface="Arial"/>
              </a:rPr>
              <a:t>and</a:t>
            </a:r>
            <a:r>
              <a:rPr lang="en-US" sz="1600" spc="5" dirty="0">
                <a:latin typeface="Arial"/>
                <a:cs typeface="Arial"/>
              </a:rPr>
              <a:t> </a:t>
            </a:r>
            <a:r>
              <a:rPr lang="en-US" sz="1600" dirty="0">
                <a:latin typeface="Arial"/>
                <a:cs typeface="Arial"/>
              </a:rPr>
              <a:t>o</a:t>
            </a:r>
            <a:r>
              <a:rPr lang="en-US" sz="1600" spc="-10" dirty="0">
                <a:latin typeface="Arial"/>
                <a:cs typeface="Arial"/>
              </a:rPr>
              <a:t>t</a:t>
            </a:r>
            <a:r>
              <a:rPr lang="en-US" sz="1600" dirty="0">
                <a:latin typeface="Arial"/>
                <a:cs typeface="Arial"/>
              </a:rPr>
              <a:t>her</a:t>
            </a:r>
            <a:r>
              <a:rPr lang="en-US" sz="1600" spc="10" dirty="0">
                <a:latin typeface="Arial"/>
                <a:cs typeface="Arial"/>
              </a:rPr>
              <a:t> </a:t>
            </a:r>
            <a:r>
              <a:rPr lang="en-US" sz="1600" dirty="0">
                <a:latin typeface="Arial"/>
                <a:cs typeface="Arial"/>
              </a:rPr>
              <a:t>relevant</a:t>
            </a:r>
            <a:r>
              <a:rPr lang="en-US" sz="1600" spc="-10" dirty="0">
                <a:latin typeface="Arial"/>
                <a:cs typeface="Arial"/>
              </a:rPr>
              <a:t> </a:t>
            </a:r>
            <a:r>
              <a:rPr lang="en-US" sz="1600" dirty="0">
                <a:latin typeface="Arial"/>
                <a:cs typeface="Arial"/>
              </a:rPr>
              <a:t>government</a:t>
            </a:r>
            <a:r>
              <a:rPr lang="en-US" sz="1600" spc="5" dirty="0">
                <a:latin typeface="Arial"/>
                <a:cs typeface="Arial"/>
              </a:rPr>
              <a:t> </a:t>
            </a:r>
            <a:r>
              <a:rPr lang="en-US" sz="1600" dirty="0">
                <a:latin typeface="Arial"/>
                <a:cs typeface="Arial"/>
              </a:rPr>
              <a:t>depar</a:t>
            </a:r>
            <a:r>
              <a:rPr lang="en-US" sz="1600" spc="-10" dirty="0">
                <a:latin typeface="Arial"/>
                <a:cs typeface="Arial"/>
              </a:rPr>
              <a:t>t</a:t>
            </a:r>
            <a:r>
              <a:rPr lang="en-US" sz="1600" dirty="0">
                <a:latin typeface="Arial"/>
                <a:cs typeface="Arial"/>
              </a:rPr>
              <a:t>men</a:t>
            </a:r>
            <a:r>
              <a:rPr lang="en-US" sz="1600" spc="-10" dirty="0">
                <a:latin typeface="Arial"/>
                <a:cs typeface="Arial"/>
              </a:rPr>
              <a:t>t</a:t>
            </a:r>
            <a:r>
              <a:rPr lang="en-US" sz="1600" dirty="0">
                <a:latin typeface="Arial"/>
                <a:cs typeface="Arial"/>
              </a:rPr>
              <a:t>s.</a:t>
            </a:r>
          </a:p>
          <a:p>
            <a:pPr>
              <a:lnSpc>
                <a:spcPts val="850"/>
              </a:lnSpc>
              <a:spcBef>
                <a:spcPts val="2"/>
              </a:spcBef>
            </a:pPr>
            <a:endParaRPr lang="en-US" sz="1600" dirty="0"/>
          </a:p>
          <a:p>
            <a:pPr marL="0" marR="55244" indent="0">
              <a:lnSpc>
                <a:spcPts val="1839"/>
              </a:lnSpc>
              <a:buNone/>
            </a:pPr>
            <a:r>
              <a:rPr lang="en-US" sz="1600" spc="10" dirty="0">
                <a:latin typeface="Arial"/>
                <a:cs typeface="Arial"/>
              </a:rPr>
              <a:t>T</a:t>
            </a:r>
            <a:r>
              <a:rPr lang="en-US" sz="1600" dirty="0">
                <a:latin typeface="Arial"/>
                <a:cs typeface="Arial"/>
              </a:rPr>
              <a:t>he</a:t>
            </a:r>
            <a:r>
              <a:rPr lang="en-US" sz="1600" spc="-20" dirty="0">
                <a:latin typeface="Arial"/>
                <a:cs typeface="Arial"/>
              </a:rPr>
              <a:t> </a:t>
            </a:r>
            <a:r>
              <a:rPr lang="en-US" sz="1600" spc="-10" dirty="0">
                <a:latin typeface="Arial"/>
                <a:cs typeface="Arial"/>
              </a:rPr>
              <a:t>f</a:t>
            </a:r>
            <a:r>
              <a:rPr lang="en-US" sz="1600" dirty="0">
                <a:latin typeface="Arial"/>
                <a:cs typeface="Arial"/>
              </a:rPr>
              <a:t>irst</a:t>
            </a:r>
            <a:r>
              <a:rPr lang="en-US" sz="1600" spc="-5" dirty="0">
                <a:latin typeface="Arial"/>
                <a:cs typeface="Arial"/>
              </a:rPr>
              <a:t> </a:t>
            </a:r>
            <a:r>
              <a:rPr lang="en-US" sz="1600" dirty="0">
                <a:latin typeface="Arial"/>
                <a:cs typeface="Arial"/>
              </a:rPr>
              <a:t>crucial</a:t>
            </a:r>
            <a:r>
              <a:rPr lang="en-US" sz="1600" spc="-10" dirty="0">
                <a:latin typeface="Arial"/>
                <a:cs typeface="Arial"/>
              </a:rPr>
              <a:t> </a:t>
            </a:r>
            <a:r>
              <a:rPr lang="en-US" sz="1600" dirty="0">
                <a:latin typeface="Arial"/>
                <a:cs typeface="Arial"/>
              </a:rPr>
              <a:t>s</a:t>
            </a:r>
            <a:r>
              <a:rPr lang="en-US" sz="1600" spc="-10" dirty="0">
                <a:latin typeface="Arial"/>
                <a:cs typeface="Arial"/>
              </a:rPr>
              <a:t>t</a:t>
            </a:r>
            <a:r>
              <a:rPr lang="en-US" sz="1600" dirty="0">
                <a:latin typeface="Arial"/>
                <a:cs typeface="Arial"/>
              </a:rPr>
              <a:t>ep</a:t>
            </a:r>
            <a:r>
              <a:rPr lang="en-US" sz="1600" spc="5" dirty="0">
                <a:latin typeface="Arial"/>
                <a:cs typeface="Arial"/>
              </a:rPr>
              <a:t> </a:t>
            </a:r>
            <a:r>
              <a:rPr lang="en-US" sz="1600" dirty="0">
                <a:latin typeface="Arial"/>
                <a:cs typeface="Arial"/>
              </a:rPr>
              <a:t>is</a:t>
            </a:r>
            <a:r>
              <a:rPr lang="en-US" sz="1600" spc="-5" dirty="0">
                <a:latin typeface="Arial"/>
                <a:cs typeface="Arial"/>
              </a:rPr>
              <a:t> </a:t>
            </a:r>
            <a:r>
              <a:rPr lang="en-US" sz="1600" spc="-10" dirty="0">
                <a:latin typeface="Arial"/>
                <a:cs typeface="Arial"/>
              </a:rPr>
              <a:t>t</a:t>
            </a:r>
            <a:r>
              <a:rPr lang="en-US" sz="1600" dirty="0">
                <a:latin typeface="Arial"/>
                <a:cs typeface="Arial"/>
              </a:rPr>
              <a:t>o</a:t>
            </a:r>
            <a:r>
              <a:rPr lang="en-US" sz="1600" spc="5" dirty="0">
                <a:latin typeface="Arial"/>
                <a:cs typeface="Arial"/>
              </a:rPr>
              <a:t> </a:t>
            </a:r>
            <a:r>
              <a:rPr lang="en-US" sz="1600" dirty="0">
                <a:latin typeface="Arial"/>
                <a:cs typeface="Arial"/>
              </a:rPr>
              <a:t>secure fund</a:t>
            </a:r>
            <a:r>
              <a:rPr lang="en-US" sz="1600" spc="5" dirty="0">
                <a:latin typeface="Arial"/>
                <a:cs typeface="Arial"/>
              </a:rPr>
              <a:t>i</a:t>
            </a:r>
            <a:r>
              <a:rPr lang="en-US" sz="1600" dirty="0">
                <a:latin typeface="Arial"/>
                <a:cs typeface="Arial"/>
              </a:rPr>
              <a:t>ng</a:t>
            </a:r>
            <a:r>
              <a:rPr lang="en-US" sz="1600" spc="5" dirty="0">
                <a:latin typeface="Arial"/>
                <a:cs typeface="Arial"/>
              </a:rPr>
              <a:t> </a:t>
            </a:r>
            <a:r>
              <a:rPr lang="en-US" sz="1600" dirty="0">
                <a:latin typeface="Arial"/>
                <a:cs typeface="Arial"/>
              </a:rPr>
              <a:t>in</a:t>
            </a:r>
            <a:r>
              <a:rPr lang="en-US" sz="1600" spc="-5" dirty="0">
                <a:latin typeface="Arial"/>
                <a:cs typeface="Arial"/>
              </a:rPr>
              <a:t> </a:t>
            </a:r>
            <a:r>
              <a:rPr lang="en-US" sz="1600" spc="-10" dirty="0">
                <a:latin typeface="Arial"/>
                <a:cs typeface="Arial"/>
              </a:rPr>
              <a:t>t</a:t>
            </a:r>
            <a:r>
              <a:rPr lang="en-US" sz="1600" dirty="0">
                <a:latin typeface="Arial"/>
                <a:cs typeface="Arial"/>
              </a:rPr>
              <a:t>he</a:t>
            </a:r>
            <a:r>
              <a:rPr lang="en-US" sz="1600" spc="15" dirty="0">
                <a:latin typeface="Arial"/>
                <a:cs typeface="Arial"/>
              </a:rPr>
              <a:t> </a:t>
            </a:r>
            <a:r>
              <a:rPr lang="en-US" sz="1600" dirty="0">
                <a:latin typeface="Arial"/>
                <a:cs typeface="Arial"/>
              </a:rPr>
              <a:t>national budget.</a:t>
            </a:r>
            <a:r>
              <a:rPr lang="en-US" sz="1600" spc="10" dirty="0">
                <a:latin typeface="Arial"/>
                <a:cs typeface="Arial"/>
              </a:rPr>
              <a:t> </a:t>
            </a:r>
            <a:r>
              <a:rPr lang="en-US" sz="1600" spc="-10" dirty="0">
                <a:latin typeface="Arial"/>
                <a:cs typeface="Arial"/>
              </a:rPr>
              <a:t>I</a:t>
            </a:r>
            <a:r>
              <a:rPr lang="en-US" sz="1600" dirty="0">
                <a:latin typeface="Arial"/>
                <a:cs typeface="Arial"/>
              </a:rPr>
              <a:t>n</a:t>
            </a:r>
            <a:r>
              <a:rPr lang="en-US" sz="1600" spc="-10" dirty="0">
                <a:latin typeface="Arial"/>
                <a:cs typeface="Arial"/>
              </a:rPr>
              <a:t>f</a:t>
            </a:r>
            <a:r>
              <a:rPr lang="en-US" sz="1600" dirty="0">
                <a:latin typeface="Arial"/>
                <a:cs typeface="Arial"/>
              </a:rPr>
              <a:t>or</a:t>
            </a:r>
            <a:r>
              <a:rPr lang="en-US" sz="1600" spc="-10" dirty="0">
                <a:latin typeface="Arial"/>
                <a:cs typeface="Arial"/>
              </a:rPr>
              <a:t>m</a:t>
            </a:r>
            <a:r>
              <a:rPr lang="en-US" sz="1600" dirty="0">
                <a:latin typeface="Arial"/>
                <a:cs typeface="Arial"/>
              </a:rPr>
              <a:t>ed</a:t>
            </a:r>
            <a:r>
              <a:rPr lang="en-US" sz="1600" spc="15" dirty="0">
                <a:latin typeface="Arial"/>
                <a:cs typeface="Arial"/>
              </a:rPr>
              <a:t> </a:t>
            </a:r>
            <a:r>
              <a:rPr lang="en-US" sz="1600" dirty="0">
                <a:latin typeface="Arial"/>
                <a:cs typeface="Arial"/>
              </a:rPr>
              <a:t>by</a:t>
            </a:r>
            <a:r>
              <a:rPr lang="en-US" sz="1600" spc="5" dirty="0">
                <a:latin typeface="Arial"/>
                <a:cs typeface="Arial"/>
              </a:rPr>
              <a:t> </a:t>
            </a:r>
            <a:r>
              <a:rPr lang="en-US" sz="1600" spc="-10" dirty="0">
                <a:latin typeface="Arial"/>
                <a:cs typeface="Arial"/>
              </a:rPr>
              <a:t>t</a:t>
            </a:r>
            <a:r>
              <a:rPr lang="en-US" sz="1600" dirty="0">
                <a:latin typeface="Arial"/>
                <a:cs typeface="Arial"/>
              </a:rPr>
              <a:t>he SA Inc research report and</a:t>
            </a:r>
            <a:r>
              <a:rPr lang="en-US" sz="1600" spc="5" dirty="0">
                <a:latin typeface="Arial"/>
                <a:cs typeface="Arial"/>
              </a:rPr>
              <a:t> </a:t>
            </a:r>
            <a:r>
              <a:rPr lang="en-US" sz="1600" spc="-10" dirty="0">
                <a:latin typeface="Arial"/>
                <a:cs typeface="Arial"/>
              </a:rPr>
              <a:t>t</a:t>
            </a:r>
            <a:r>
              <a:rPr lang="en-US" sz="1600" dirty="0">
                <a:latin typeface="Arial"/>
                <a:cs typeface="Arial"/>
              </a:rPr>
              <a:t>he</a:t>
            </a:r>
            <a:r>
              <a:rPr lang="en-US" sz="1600" spc="15" dirty="0">
                <a:latin typeface="Arial"/>
                <a:cs typeface="Arial"/>
              </a:rPr>
              <a:t> </a:t>
            </a:r>
            <a:r>
              <a:rPr lang="en-US" sz="1600" dirty="0">
                <a:latin typeface="Arial"/>
                <a:cs typeface="Arial"/>
              </a:rPr>
              <a:t>implementa</a:t>
            </a:r>
            <a:r>
              <a:rPr lang="en-US" sz="1600" spc="-15" dirty="0">
                <a:latin typeface="Arial"/>
                <a:cs typeface="Arial"/>
              </a:rPr>
              <a:t>t</a:t>
            </a:r>
            <a:r>
              <a:rPr lang="en-US" sz="1600" dirty="0">
                <a:latin typeface="Arial"/>
                <a:cs typeface="Arial"/>
              </a:rPr>
              <a:t>ion panel, as</a:t>
            </a:r>
            <a:r>
              <a:rPr lang="en-US" sz="1600" spc="5" dirty="0">
                <a:latin typeface="Arial"/>
                <a:cs typeface="Arial"/>
              </a:rPr>
              <a:t> </a:t>
            </a:r>
            <a:r>
              <a:rPr lang="en-US" sz="1600" dirty="0">
                <a:latin typeface="Arial"/>
                <a:cs typeface="Arial"/>
              </a:rPr>
              <a:t>e</a:t>
            </a:r>
            <a:r>
              <a:rPr lang="en-US" sz="1600" spc="-15" dirty="0">
                <a:latin typeface="Arial"/>
                <a:cs typeface="Arial"/>
              </a:rPr>
              <a:t>x</a:t>
            </a:r>
            <a:r>
              <a:rPr lang="en-US" sz="1600" dirty="0">
                <a:latin typeface="Arial"/>
                <a:cs typeface="Arial"/>
              </a:rPr>
              <a:t>amples, the</a:t>
            </a:r>
            <a:r>
              <a:rPr lang="en-US" sz="1600" spc="15" dirty="0">
                <a:latin typeface="Arial"/>
                <a:cs typeface="Arial"/>
              </a:rPr>
              <a:t> </a:t>
            </a:r>
            <a:r>
              <a:rPr lang="en-US" sz="1600" spc="-10" dirty="0">
                <a:latin typeface="Arial"/>
                <a:cs typeface="Arial"/>
              </a:rPr>
              <a:t>f</a:t>
            </a:r>
            <a:r>
              <a:rPr lang="en-US" sz="1600" dirty="0">
                <a:latin typeface="Arial"/>
                <a:cs typeface="Arial"/>
              </a:rPr>
              <a:t>und</a:t>
            </a:r>
            <a:r>
              <a:rPr lang="en-US" sz="1600" spc="5" dirty="0">
                <a:latin typeface="Arial"/>
                <a:cs typeface="Arial"/>
              </a:rPr>
              <a:t>i</a:t>
            </a:r>
            <a:r>
              <a:rPr lang="en-US" sz="1600" dirty="0">
                <a:latin typeface="Arial"/>
                <a:cs typeface="Arial"/>
              </a:rPr>
              <a:t>ng</a:t>
            </a:r>
            <a:r>
              <a:rPr lang="en-US" sz="1600" spc="5" dirty="0">
                <a:latin typeface="Arial"/>
                <a:cs typeface="Arial"/>
              </a:rPr>
              <a:t> </a:t>
            </a:r>
            <a:r>
              <a:rPr lang="en-US" sz="1600" dirty="0">
                <a:latin typeface="Arial"/>
                <a:cs typeface="Arial"/>
              </a:rPr>
              <a:t>cou</a:t>
            </a:r>
            <a:r>
              <a:rPr lang="en-US" sz="1600" spc="5" dirty="0">
                <a:latin typeface="Arial"/>
                <a:cs typeface="Arial"/>
              </a:rPr>
              <a:t>l</a:t>
            </a:r>
            <a:r>
              <a:rPr lang="en-US" sz="1600" dirty="0">
                <a:latin typeface="Arial"/>
                <a:cs typeface="Arial"/>
              </a:rPr>
              <a:t>d</a:t>
            </a:r>
            <a:r>
              <a:rPr lang="en-US" sz="1600" spc="-5" dirty="0">
                <a:latin typeface="Arial"/>
                <a:cs typeface="Arial"/>
              </a:rPr>
              <a:t> </a:t>
            </a:r>
            <a:r>
              <a:rPr lang="en-US" sz="1600" dirty="0">
                <a:latin typeface="Arial"/>
                <a:cs typeface="Arial"/>
              </a:rPr>
              <a:t>be used to</a:t>
            </a:r>
            <a:r>
              <a:rPr lang="en-US" sz="1600" spc="-30" dirty="0">
                <a:latin typeface="Arial"/>
                <a:cs typeface="Arial"/>
              </a:rPr>
              <a:t>w</a:t>
            </a:r>
            <a:r>
              <a:rPr lang="en-US" sz="1600" dirty="0">
                <a:latin typeface="Arial"/>
                <a:cs typeface="Arial"/>
              </a:rPr>
              <a:t>ar</a:t>
            </a:r>
            <a:r>
              <a:rPr lang="en-US" sz="1600" spc="-10" dirty="0">
                <a:latin typeface="Arial"/>
                <a:cs typeface="Arial"/>
              </a:rPr>
              <a:t>d</a:t>
            </a:r>
            <a:r>
              <a:rPr lang="en-US" sz="1600" dirty="0">
                <a:latin typeface="Arial"/>
                <a:cs typeface="Arial"/>
              </a:rPr>
              <a:t>s</a:t>
            </a:r>
            <a:r>
              <a:rPr lang="en-US" sz="1600" spc="15" dirty="0">
                <a:latin typeface="Arial"/>
                <a:cs typeface="Arial"/>
              </a:rPr>
              <a:t> </a:t>
            </a:r>
            <a:r>
              <a:rPr lang="en-US" sz="1600" spc="-10" dirty="0">
                <a:latin typeface="Arial"/>
                <a:cs typeface="Arial"/>
              </a:rPr>
              <a:t>t</a:t>
            </a:r>
            <a:r>
              <a:rPr lang="en-US" sz="1600" dirty="0">
                <a:latin typeface="Arial"/>
                <a:cs typeface="Arial"/>
              </a:rPr>
              <a:t>he</a:t>
            </a:r>
            <a:r>
              <a:rPr lang="en-US" sz="1600" spc="15" dirty="0">
                <a:latin typeface="Arial"/>
                <a:cs typeface="Arial"/>
              </a:rPr>
              <a:t> </a:t>
            </a:r>
            <a:r>
              <a:rPr lang="en-US" sz="1600" spc="-10" dirty="0">
                <a:latin typeface="Arial"/>
                <a:cs typeface="Arial"/>
              </a:rPr>
              <a:t>f</a:t>
            </a:r>
            <a:r>
              <a:rPr lang="en-US" sz="1600" dirty="0">
                <a:latin typeface="Arial"/>
                <a:cs typeface="Arial"/>
              </a:rPr>
              <a:t>ol</a:t>
            </a:r>
            <a:r>
              <a:rPr lang="en-US" sz="1600" spc="5" dirty="0">
                <a:latin typeface="Arial"/>
                <a:cs typeface="Arial"/>
              </a:rPr>
              <a:t>l</a:t>
            </a:r>
            <a:r>
              <a:rPr lang="en-US" sz="1600" dirty="0">
                <a:latin typeface="Arial"/>
                <a:cs typeface="Arial"/>
              </a:rPr>
              <a:t>o</a:t>
            </a:r>
            <a:r>
              <a:rPr lang="en-US" sz="1600" spc="-25" dirty="0">
                <a:latin typeface="Arial"/>
                <a:cs typeface="Arial"/>
              </a:rPr>
              <a:t>w</a:t>
            </a:r>
            <a:r>
              <a:rPr lang="en-US" sz="1600" dirty="0">
                <a:latin typeface="Arial"/>
                <a:cs typeface="Arial"/>
              </a:rPr>
              <a:t>ing:</a:t>
            </a:r>
          </a:p>
          <a:p>
            <a:pPr>
              <a:lnSpc>
                <a:spcPts val="750"/>
              </a:lnSpc>
              <a:spcBef>
                <a:spcPts val="28"/>
              </a:spcBef>
            </a:pPr>
            <a:endParaRPr lang="en-US" sz="1700" dirty="0"/>
          </a:p>
          <a:p>
            <a:endParaRPr lang="en-ZA" sz="1700" dirty="0"/>
          </a:p>
        </p:txBody>
      </p:sp>
      <p:graphicFrame>
        <p:nvGraphicFramePr>
          <p:cNvPr id="3" name="Diagram 2">
            <a:extLst>
              <a:ext uri="{FF2B5EF4-FFF2-40B4-BE49-F238E27FC236}">
                <a16:creationId xmlns:a16="http://schemas.microsoft.com/office/drawing/2014/main" xmlns="" id="{0945153D-2CED-4162-A246-29002B234E63}"/>
              </a:ext>
            </a:extLst>
          </p:cNvPr>
          <p:cNvGraphicFramePr/>
          <p:nvPr>
            <p:extLst>
              <p:ext uri="{D42A27DB-BD31-4B8C-83A1-F6EECF244321}">
                <p14:modId xmlns:p14="http://schemas.microsoft.com/office/powerpoint/2010/main" xmlns="" val="4294475376"/>
              </p:ext>
            </p:extLst>
          </p:nvPr>
        </p:nvGraphicFramePr>
        <p:xfrm>
          <a:off x="661416" y="3128875"/>
          <a:ext cx="8255862" cy="3187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4781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4FD976-C5D6-48DF-B7E0-230F741B0600}"/>
              </a:ext>
            </a:extLst>
          </p:cNvPr>
          <p:cNvSpPr>
            <a:spLocks noGrp="1"/>
          </p:cNvSpPr>
          <p:nvPr>
            <p:ph type="title"/>
          </p:nvPr>
        </p:nvSpPr>
        <p:spPr>
          <a:xfrm>
            <a:off x="308345" y="975093"/>
            <a:ext cx="8580474" cy="616801"/>
          </a:xfrm>
        </p:spPr>
        <p:txBody>
          <a:bodyPr>
            <a:normAutofit/>
          </a:bodyPr>
          <a:lstStyle/>
          <a:p>
            <a:r>
              <a:rPr lang="en-ZA" dirty="0">
                <a:solidFill>
                  <a:srgbClr val="36783C"/>
                </a:solidFill>
                <a:latin typeface="Arial"/>
                <a:cs typeface="Arial"/>
              </a:rPr>
              <a:t>Drought collaboration plan</a:t>
            </a:r>
            <a:endParaRPr lang="en-ZA" dirty="0"/>
          </a:p>
        </p:txBody>
      </p:sp>
      <p:sp>
        <p:nvSpPr>
          <p:cNvPr id="5" name="Content Placeholder 4">
            <a:extLst>
              <a:ext uri="{FF2B5EF4-FFF2-40B4-BE49-F238E27FC236}">
                <a16:creationId xmlns:a16="http://schemas.microsoft.com/office/drawing/2014/main" xmlns="" id="{5A3B8237-D74F-4BF0-A1E7-044235DAE5B5}"/>
              </a:ext>
            </a:extLst>
          </p:cNvPr>
          <p:cNvSpPr>
            <a:spLocks noGrp="1"/>
          </p:cNvSpPr>
          <p:nvPr>
            <p:ph idx="1"/>
          </p:nvPr>
        </p:nvSpPr>
        <p:spPr>
          <a:xfrm>
            <a:off x="703384" y="1690689"/>
            <a:ext cx="8185433" cy="4486274"/>
          </a:xfrm>
        </p:spPr>
        <p:txBody>
          <a:bodyPr>
            <a:normAutofit/>
          </a:bodyPr>
          <a:lstStyle/>
          <a:p>
            <a:pPr marL="241300" marR="112395">
              <a:lnSpc>
                <a:spcPct val="120000"/>
              </a:lnSpc>
              <a:buFont typeface="Arial"/>
              <a:buChar char="•"/>
              <a:tabLst>
                <a:tab pos="240665" algn="l"/>
              </a:tabLst>
            </a:pPr>
            <a:r>
              <a:rPr lang="en-US" sz="1600" spc="-10" dirty="0">
                <a:latin typeface="Arial"/>
                <a:cs typeface="Arial"/>
              </a:rPr>
              <a:t>Considering that</a:t>
            </a:r>
            <a:r>
              <a:rPr lang="en-US" sz="1600" spc="10"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impa</a:t>
            </a:r>
            <a:r>
              <a:rPr lang="en-US" sz="1600" spc="-5" dirty="0">
                <a:latin typeface="Arial"/>
                <a:cs typeface="Arial"/>
              </a:rPr>
              <a:t>ct </a:t>
            </a:r>
            <a:r>
              <a:rPr lang="en-US" sz="1600" spc="-10" dirty="0">
                <a:latin typeface="Arial"/>
                <a:cs typeface="Arial"/>
              </a:rPr>
              <a:t>of</a:t>
            </a:r>
            <a:r>
              <a:rPr lang="en-US" sz="1600" spc="10" dirty="0">
                <a:latin typeface="Arial"/>
                <a:cs typeface="Arial"/>
              </a:rPr>
              <a:t> </a:t>
            </a:r>
            <a:r>
              <a:rPr lang="en-US" sz="1600" spc="-10" dirty="0">
                <a:latin typeface="Arial"/>
                <a:cs typeface="Arial"/>
              </a:rPr>
              <a:t>drought</a:t>
            </a:r>
            <a:r>
              <a:rPr lang="en-US" sz="1600" spc="20" dirty="0">
                <a:latin typeface="Arial"/>
                <a:cs typeface="Arial"/>
              </a:rPr>
              <a:t> </a:t>
            </a:r>
            <a:r>
              <a:rPr lang="en-US" sz="1600" spc="-10" dirty="0">
                <a:latin typeface="Arial"/>
                <a:cs typeface="Arial"/>
              </a:rPr>
              <a:t>cond</a:t>
            </a:r>
            <a:r>
              <a:rPr lang="en-US" sz="1600" dirty="0">
                <a:latin typeface="Arial"/>
                <a:cs typeface="Arial"/>
              </a:rPr>
              <a:t>i</a:t>
            </a:r>
            <a:r>
              <a:rPr lang="en-US" sz="1600" spc="-10" dirty="0">
                <a:latin typeface="Arial"/>
                <a:cs typeface="Arial"/>
              </a:rPr>
              <a:t>tions</a:t>
            </a:r>
            <a:r>
              <a:rPr lang="en-US" sz="1600" spc="-20" dirty="0">
                <a:latin typeface="Arial"/>
                <a:cs typeface="Arial"/>
              </a:rPr>
              <a:t> </a:t>
            </a:r>
            <a:r>
              <a:rPr lang="en-US" sz="1600" spc="-10" dirty="0">
                <a:latin typeface="Arial"/>
                <a:cs typeface="Arial"/>
              </a:rPr>
              <a:t>on</a:t>
            </a:r>
            <a:r>
              <a:rPr lang="en-US" sz="1600" spc="10" dirty="0">
                <a:latin typeface="Arial"/>
                <a:cs typeface="Arial"/>
              </a:rPr>
              <a:t> </a:t>
            </a:r>
            <a:r>
              <a:rPr lang="en-US" sz="1600" spc="-10" dirty="0">
                <a:latin typeface="Arial"/>
                <a:cs typeface="Arial"/>
              </a:rPr>
              <a:t>farmers</a:t>
            </a:r>
            <a:r>
              <a:rPr lang="en-US" sz="1600" spc="20" dirty="0">
                <a:latin typeface="Arial"/>
                <a:cs typeface="Arial"/>
              </a:rPr>
              <a:t> </a:t>
            </a:r>
            <a:r>
              <a:rPr lang="en-US" sz="1600" spc="-30" dirty="0">
                <a:latin typeface="Arial"/>
                <a:cs typeface="Arial"/>
              </a:rPr>
              <a:t>w</a:t>
            </a:r>
            <a:r>
              <a:rPr lang="en-US" sz="1600" spc="-5" dirty="0">
                <a:latin typeface="Arial"/>
                <a:cs typeface="Arial"/>
              </a:rPr>
              <a:t>ill</a:t>
            </a:r>
            <a:r>
              <a:rPr lang="en-US" sz="1600" spc="-10" dirty="0">
                <a:latin typeface="Arial"/>
                <a:cs typeface="Arial"/>
              </a:rPr>
              <a:t> vary</a:t>
            </a:r>
            <a:r>
              <a:rPr lang="en-US" sz="1600" spc="10" dirty="0">
                <a:latin typeface="Arial"/>
                <a:cs typeface="Arial"/>
              </a:rPr>
              <a:t> </a:t>
            </a:r>
            <a:r>
              <a:rPr lang="en-US" sz="1600" spc="-10" dirty="0">
                <a:latin typeface="Arial"/>
                <a:cs typeface="Arial"/>
              </a:rPr>
              <a:t>according to</a:t>
            </a:r>
            <a:r>
              <a:rPr lang="en-US" sz="1600" spc="10" dirty="0">
                <a:latin typeface="Arial"/>
                <a:cs typeface="Arial"/>
              </a:rPr>
              <a:t> </a:t>
            </a:r>
            <a:r>
              <a:rPr lang="en-US" sz="1600" spc="-10" dirty="0">
                <a:latin typeface="Arial"/>
                <a:cs typeface="Arial"/>
              </a:rPr>
              <a:t>the unique</a:t>
            </a:r>
            <a:r>
              <a:rPr lang="en-US" sz="1600" spc="-15" dirty="0">
                <a:latin typeface="Arial"/>
                <a:cs typeface="Arial"/>
              </a:rPr>
              <a:t> </a:t>
            </a:r>
            <a:r>
              <a:rPr lang="en-US" sz="1600" spc="-10" dirty="0">
                <a:latin typeface="Arial"/>
                <a:cs typeface="Arial"/>
              </a:rPr>
              <a:t>circumstances of</a:t>
            </a:r>
            <a:r>
              <a:rPr lang="en-US" sz="1600" spc="5" dirty="0">
                <a:latin typeface="Arial"/>
                <a:cs typeface="Arial"/>
              </a:rPr>
              <a:t> </a:t>
            </a:r>
            <a:r>
              <a:rPr lang="en-US" sz="1600" spc="-10" dirty="0">
                <a:latin typeface="Arial"/>
                <a:cs typeface="Arial"/>
              </a:rPr>
              <a:t>each</a:t>
            </a:r>
            <a:r>
              <a:rPr lang="en-US" sz="1600" spc="-5" dirty="0">
                <a:latin typeface="Arial"/>
                <a:cs typeface="Arial"/>
              </a:rPr>
              <a:t> </a:t>
            </a:r>
            <a:r>
              <a:rPr lang="en-US" sz="1600" spc="-10" dirty="0">
                <a:latin typeface="Arial"/>
                <a:cs typeface="Arial"/>
              </a:rPr>
              <a:t>farme</a:t>
            </a:r>
            <a:r>
              <a:rPr lang="en-US" sz="1600" spc="-105" dirty="0">
                <a:latin typeface="Arial"/>
                <a:cs typeface="Arial"/>
              </a:rPr>
              <a:t>r</a:t>
            </a:r>
            <a:r>
              <a:rPr lang="en-US" sz="1600" spc="-5" dirty="0">
                <a:latin typeface="Arial"/>
                <a:cs typeface="Arial"/>
              </a:rPr>
              <a:t>,</a:t>
            </a:r>
            <a:r>
              <a:rPr lang="en-US" sz="1600" spc="30" dirty="0">
                <a:latin typeface="Arial"/>
                <a:cs typeface="Arial"/>
              </a:rPr>
              <a:t> </a:t>
            </a:r>
            <a:r>
              <a:rPr lang="en-US" sz="1600" spc="-5" dirty="0">
                <a:latin typeface="Arial"/>
                <a:cs typeface="Arial"/>
              </a:rPr>
              <a:t>it </a:t>
            </a:r>
            <a:r>
              <a:rPr lang="en-US" sz="1600" spc="-10" dirty="0">
                <a:latin typeface="Arial"/>
                <a:cs typeface="Arial"/>
              </a:rPr>
              <a:t>is</a:t>
            </a:r>
            <a:r>
              <a:rPr lang="en-US" sz="1600" spc="5" dirty="0">
                <a:latin typeface="Arial"/>
                <a:cs typeface="Arial"/>
              </a:rPr>
              <a:t> </a:t>
            </a:r>
            <a:r>
              <a:rPr lang="en-US" sz="1600" spc="-10" dirty="0">
                <a:latin typeface="Arial"/>
                <a:cs typeface="Arial"/>
              </a:rPr>
              <a:t>di</a:t>
            </a:r>
            <a:r>
              <a:rPr lang="en-US" sz="1600" spc="-30" dirty="0">
                <a:latin typeface="Arial"/>
                <a:cs typeface="Arial"/>
              </a:rPr>
              <a:t>f</a:t>
            </a:r>
            <a:r>
              <a:rPr lang="en-US" sz="1600" spc="-10" dirty="0">
                <a:latin typeface="Arial"/>
                <a:cs typeface="Arial"/>
              </a:rPr>
              <a:t>ficult</a:t>
            </a:r>
            <a:r>
              <a:rPr lang="en-US" sz="1600" spc="-25" dirty="0">
                <a:latin typeface="Arial"/>
                <a:cs typeface="Arial"/>
              </a:rPr>
              <a:t> </a:t>
            </a:r>
            <a:r>
              <a:rPr lang="en-US" sz="1600" spc="-10" dirty="0">
                <a:latin typeface="Arial"/>
                <a:cs typeface="Arial"/>
              </a:rPr>
              <a:t>to</a:t>
            </a:r>
            <a:r>
              <a:rPr lang="en-US" sz="1600" spc="5" dirty="0">
                <a:latin typeface="Arial"/>
                <a:cs typeface="Arial"/>
              </a:rPr>
              <a:t> </a:t>
            </a:r>
            <a:r>
              <a:rPr lang="en-US" sz="1600" spc="-10" dirty="0">
                <a:latin typeface="Arial"/>
                <a:cs typeface="Arial"/>
              </a:rPr>
              <a:t>p</a:t>
            </a:r>
            <a:r>
              <a:rPr lang="en-US" sz="1600" spc="-15" dirty="0">
                <a:latin typeface="Arial"/>
                <a:cs typeface="Arial"/>
              </a:rPr>
              <a:t>r</a:t>
            </a:r>
            <a:r>
              <a:rPr lang="en-US" sz="1600" spc="-10" dirty="0">
                <a:latin typeface="Arial"/>
                <a:cs typeface="Arial"/>
              </a:rPr>
              <a:t>ov</a:t>
            </a:r>
            <a:r>
              <a:rPr lang="en-US" sz="1600" dirty="0">
                <a:latin typeface="Arial"/>
                <a:cs typeface="Arial"/>
              </a:rPr>
              <a:t>i</a:t>
            </a:r>
            <a:r>
              <a:rPr lang="en-US" sz="1600" spc="-10" dirty="0">
                <a:latin typeface="Arial"/>
                <a:cs typeface="Arial"/>
              </a:rPr>
              <a:t>de</a:t>
            </a:r>
            <a:r>
              <a:rPr lang="en-US" sz="1600" spc="-5" dirty="0">
                <a:latin typeface="Arial"/>
                <a:cs typeface="Arial"/>
              </a:rPr>
              <a:t> </a:t>
            </a:r>
            <a:r>
              <a:rPr lang="en-US" sz="1600" spc="-10" dirty="0">
                <a:latin typeface="Arial"/>
                <a:cs typeface="Arial"/>
              </a:rPr>
              <a:t>an</a:t>
            </a:r>
            <a:r>
              <a:rPr lang="en-US" sz="1600" spc="5" dirty="0">
                <a:latin typeface="Arial"/>
                <a:cs typeface="Arial"/>
              </a:rPr>
              <a:t> </a:t>
            </a:r>
            <a:r>
              <a:rPr lang="en-US" sz="1600" spc="-10" dirty="0">
                <a:latin typeface="Arial"/>
                <a:cs typeface="Arial"/>
              </a:rPr>
              <a:t>e</a:t>
            </a:r>
            <a:r>
              <a:rPr lang="en-US" sz="1600" spc="-20" dirty="0">
                <a:latin typeface="Arial"/>
                <a:cs typeface="Arial"/>
              </a:rPr>
              <a:t>x</a:t>
            </a:r>
            <a:r>
              <a:rPr lang="en-US" sz="1600" spc="-10" dirty="0">
                <a:latin typeface="Arial"/>
                <a:cs typeface="Arial"/>
              </a:rPr>
              <a:t>act</a:t>
            </a:r>
            <a:r>
              <a:rPr lang="en-US" sz="1600" spc="10" dirty="0">
                <a:latin typeface="Arial"/>
                <a:cs typeface="Arial"/>
              </a:rPr>
              <a:t> </a:t>
            </a:r>
            <a:r>
              <a:rPr lang="en-US" sz="1600" spc="-10" dirty="0">
                <a:latin typeface="Arial"/>
                <a:cs typeface="Arial"/>
              </a:rPr>
              <a:t>est</a:t>
            </a:r>
            <a:r>
              <a:rPr lang="en-US" sz="1600" dirty="0">
                <a:latin typeface="Arial"/>
                <a:cs typeface="Arial"/>
              </a:rPr>
              <a:t>i</a:t>
            </a:r>
            <a:r>
              <a:rPr lang="en-US" sz="1600" spc="-10" dirty="0">
                <a:latin typeface="Arial"/>
                <a:cs typeface="Arial"/>
              </a:rPr>
              <a:t>mate</a:t>
            </a:r>
            <a:r>
              <a:rPr lang="en-US" sz="1600" spc="5" dirty="0">
                <a:latin typeface="Arial"/>
                <a:cs typeface="Arial"/>
              </a:rPr>
              <a:t> </a:t>
            </a:r>
            <a:r>
              <a:rPr lang="en-US" sz="1600" spc="-10" dirty="0">
                <a:latin typeface="Arial"/>
                <a:cs typeface="Arial"/>
              </a:rPr>
              <a:t>of</a:t>
            </a:r>
            <a:r>
              <a:rPr lang="en-US" sz="1600" spc="5" dirty="0">
                <a:latin typeface="Arial"/>
                <a:cs typeface="Arial"/>
              </a:rPr>
              <a:t> </a:t>
            </a:r>
            <a:r>
              <a:rPr lang="en-US" sz="1600" spc="-10" dirty="0">
                <a:latin typeface="Arial"/>
                <a:cs typeface="Arial"/>
              </a:rPr>
              <a:t>the</a:t>
            </a:r>
            <a:r>
              <a:rPr lang="en-US" sz="1600" spc="-5" dirty="0">
                <a:latin typeface="Arial"/>
                <a:cs typeface="Arial"/>
              </a:rPr>
              <a:t> </a:t>
            </a:r>
            <a:r>
              <a:rPr lang="en-US" sz="1600" spc="-10" dirty="0">
                <a:latin typeface="Arial"/>
                <a:cs typeface="Arial"/>
              </a:rPr>
              <a:t>total fund</a:t>
            </a:r>
            <a:r>
              <a:rPr lang="en-US" sz="1600" dirty="0">
                <a:latin typeface="Arial"/>
                <a:cs typeface="Arial"/>
              </a:rPr>
              <a:t>i</a:t>
            </a:r>
            <a:r>
              <a:rPr lang="en-US" sz="1600" spc="-10" dirty="0">
                <a:latin typeface="Arial"/>
                <a:cs typeface="Arial"/>
              </a:rPr>
              <a:t>ng</a:t>
            </a:r>
            <a:r>
              <a:rPr lang="en-US" sz="1600" spc="-5" dirty="0">
                <a:latin typeface="Arial"/>
                <a:cs typeface="Arial"/>
              </a:rPr>
              <a:t> </a:t>
            </a:r>
            <a:r>
              <a:rPr lang="en-US" sz="1600" spc="-10" dirty="0">
                <a:latin typeface="Arial"/>
                <a:cs typeface="Arial"/>
              </a:rPr>
              <a:t>requirement.</a:t>
            </a:r>
            <a:r>
              <a:rPr lang="en-US" sz="1600" spc="20" dirty="0">
                <a:latin typeface="Arial"/>
                <a:cs typeface="Arial"/>
              </a:rPr>
              <a:t> </a:t>
            </a:r>
            <a:r>
              <a:rPr lang="en-US" sz="1600" spc="-15" dirty="0">
                <a:latin typeface="Arial"/>
                <a:cs typeface="Arial"/>
              </a:rPr>
              <a:t>Ho</a:t>
            </a:r>
            <a:r>
              <a:rPr lang="en-US" sz="1600" spc="-30" dirty="0">
                <a:latin typeface="Arial"/>
                <a:cs typeface="Arial"/>
              </a:rPr>
              <a:t>w</a:t>
            </a:r>
            <a:r>
              <a:rPr lang="en-US" sz="1600" spc="-10" dirty="0">
                <a:latin typeface="Arial"/>
                <a:cs typeface="Arial"/>
              </a:rPr>
              <a:t>eve</a:t>
            </a:r>
            <a:r>
              <a:rPr lang="en-US" sz="1600" spc="-100" dirty="0">
                <a:latin typeface="Arial"/>
                <a:cs typeface="Arial"/>
              </a:rPr>
              <a:t>r</a:t>
            </a:r>
            <a:r>
              <a:rPr lang="en-US" sz="1600" spc="-5" dirty="0">
                <a:latin typeface="Arial"/>
                <a:cs typeface="Arial"/>
              </a:rPr>
              <a:t>,</a:t>
            </a:r>
            <a:r>
              <a:rPr lang="en-US" sz="1600" spc="20" dirty="0">
                <a:latin typeface="Arial"/>
                <a:cs typeface="Arial"/>
              </a:rPr>
              <a:t> </a:t>
            </a:r>
            <a:r>
              <a:rPr lang="en-US" sz="1600" spc="-10" dirty="0">
                <a:latin typeface="Arial"/>
                <a:cs typeface="Arial"/>
              </a:rPr>
              <a:t>any</a:t>
            </a:r>
            <a:r>
              <a:rPr lang="en-US" sz="1600" spc="5" dirty="0">
                <a:latin typeface="Arial"/>
                <a:cs typeface="Arial"/>
              </a:rPr>
              <a:t> </a:t>
            </a:r>
            <a:r>
              <a:rPr lang="en-US" sz="1600" spc="-10" dirty="0">
                <a:latin typeface="Arial"/>
                <a:cs typeface="Arial"/>
              </a:rPr>
              <a:t>fund</a:t>
            </a:r>
            <a:r>
              <a:rPr lang="en-US" sz="1600" dirty="0">
                <a:latin typeface="Arial"/>
                <a:cs typeface="Arial"/>
              </a:rPr>
              <a:t>i</a:t>
            </a:r>
            <a:r>
              <a:rPr lang="en-US" sz="1600" spc="-10" dirty="0">
                <a:latin typeface="Arial"/>
                <a:cs typeface="Arial"/>
              </a:rPr>
              <a:t>ng</a:t>
            </a:r>
            <a:r>
              <a:rPr lang="en-US" sz="1600" spc="-5" dirty="0">
                <a:latin typeface="Arial"/>
                <a:cs typeface="Arial"/>
              </a:rPr>
              <a:t> </a:t>
            </a:r>
            <a:r>
              <a:rPr lang="en-US" sz="1600" spc="-10" dirty="0">
                <a:latin typeface="Arial"/>
                <a:cs typeface="Arial"/>
              </a:rPr>
              <a:t>from</a:t>
            </a:r>
            <a:r>
              <a:rPr lang="en-US" sz="1600" spc="20"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national budget</a:t>
            </a:r>
            <a:r>
              <a:rPr lang="en-US" sz="1600" spc="10" dirty="0">
                <a:latin typeface="Arial"/>
                <a:cs typeface="Arial"/>
              </a:rPr>
              <a:t> </a:t>
            </a:r>
            <a:r>
              <a:rPr lang="en-US" sz="1600" spc="-30" dirty="0">
                <a:latin typeface="Arial"/>
                <a:cs typeface="Arial"/>
              </a:rPr>
              <a:t>w</a:t>
            </a:r>
            <a:r>
              <a:rPr lang="en-US" sz="1600" spc="-5" dirty="0">
                <a:latin typeface="Arial"/>
                <a:cs typeface="Arial"/>
              </a:rPr>
              <a:t>ill</a:t>
            </a:r>
            <a:r>
              <a:rPr lang="en-US" sz="1600" spc="-25" dirty="0">
                <a:latin typeface="Arial"/>
                <a:cs typeface="Arial"/>
              </a:rPr>
              <a:t> </a:t>
            </a:r>
            <a:r>
              <a:rPr lang="en-US" sz="1600" spc="-10" dirty="0">
                <a:latin typeface="Arial"/>
                <a:cs typeface="Arial"/>
              </a:rPr>
              <a:t>only be</a:t>
            </a:r>
            <a:r>
              <a:rPr lang="en-US" sz="1600" spc="-5" dirty="0">
                <a:latin typeface="Arial"/>
                <a:cs typeface="Arial"/>
              </a:rPr>
              <a:t> </a:t>
            </a:r>
            <a:r>
              <a:rPr lang="en-US" sz="1600" spc="-10" dirty="0">
                <a:latin typeface="Arial"/>
                <a:cs typeface="Arial"/>
              </a:rPr>
              <a:t>u</a:t>
            </a:r>
            <a:r>
              <a:rPr lang="en-US" sz="1600" spc="-5" dirty="0">
                <a:latin typeface="Arial"/>
                <a:cs typeface="Arial"/>
              </a:rPr>
              <a:t>s</a:t>
            </a:r>
            <a:r>
              <a:rPr lang="en-US" sz="1600" spc="-10" dirty="0">
                <a:latin typeface="Arial"/>
                <a:cs typeface="Arial"/>
              </a:rPr>
              <a:t>ed according to</a:t>
            </a:r>
            <a:r>
              <a:rPr lang="en-US" sz="1600" spc="10" dirty="0">
                <a:latin typeface="Arial"/>
                <a:cs typeface="Arial"/>
              </a:rPr>
              <a:t> </a:t>
            </a:r>
            <a:r>
              <a:rPr lang="en-US" sz="1600" spc="-10" dirty="0">
                <a:latin typeface="Arial"/>
                <a:cs typeface="Arial"/>
              </a:rPr>
              <a:t>stri</a:t>
            </a:r>
            <a:r>
              <a:rPr lang="en-US" sz="1600" spc="-5" dirty="0">
                <a:latin typeface="Arial"/>
                <a:cs typeface="Arial"/>
              </a:rPr>
              <a:t>ct </a:t>
            </a:r>
            <a:r>
              <a:rPr lang="en-US" sz="1600" spc="-10" dirty="0">
                <a:latin typeface="Arial"/>
                <a:cs typeface="Arial"/>
              </a:rPr>
              <a:t>criteria</a:t>
            </a:r>
            <a:r>
              <a:rPr lang="en-US" sz="1600" spc="10" dirty="0">
                <a:latin typeface="Arial"/>
                <a:cs typeface="Arial"/>
              </a:rPr>
              <a:t> </a:t>
            </a:r>
            <a:r>
              <a:rPr lang="en-US" sz="1600" spc="-10" dirty="0">
                <a:latin typeface="Arial"/>
                <a:cs typeface="Arial"/>
              </a:rPr>
              <a:t>to</a:t>
            </a:r>
            <a:r>
              <a:rPr lang="en-US" sz="1600" spc="10" dirty="0">
                <a:latin typeface="Arial"/>
                <a:cs typeface="Arial"/>
              </a:rPr>
              <a:t> </a:t>
            </a:r>
            <a:r>
              <a:rPr lang="en-US" sz="1600" spc="-10" dirty="0">
                <a:latin typeface="Arial"/>
                <a:cs typeface="Arial"/>
              </a:rPr>
              <a:t>be</a:t>
            </a:r>
            <a:r>
              <a:rPr lang="en-US" sz="1600" spc="-5" dirty="0">
                <a:latin typeface="Arial"/>
                <a:cs typeface="Arial"/>
              </a:rPr>
              <a:t> </a:t>
            </a:r>
            <a:r>
              <a:rPr lang="en-US" sz="1600" spc="-10" dirty="0">
                <a:latin typeface="Arial"/>
                <a:cs typeface="Arial"/>
              </a:rPr>
              <a:t>agreed</a:t>
            </a:r>
            <a:r>
              <a:rPr lang="en-US" sz="1600" spc="10" dirty="0">
                <a:latin typeface="Arial"/>
                <a:cs typeface="Arial"/>
              </a:rPr>
              <a:t> </a:t>
            </a:r>
            <a:r>
              <a:rPr lang="en-US" sz="1600" spc="-10" dirty="0">
                <a:latin typeface="Arial"/>
                <a:cs typeface="Arial"/>
              </a:rPr>
              <a:t>upon</a:t>
            </a:r>
            <a:r>
              <a:rPr lang="en-US" sz="1600" spc="10" dirty="0">
                <a:latin typeface="Arial"/>
                <a:cs typeface="Arial"/>
              </a:rPr>
              <a:t> </a:t>
            </a:r>
            <a:r>
              <a:rPr lang="en-US" sz="1600" spc="-10" dirty="0">
                <a:latin typeface="Arial"/>
                <a:cs typeface="Arial"/>
              </a:rPr>
              <a:t>by the</a:t>
            </a:r>
            <a:r>
              <a:rPr lang="en-US" sz="1600" spc="10" dirty="0">
                <a:latin typeface="Arial"/>
                <a:cs typeface="Arial"/>
              </a:rPr>
              <a:t> </a:t>
            </a:r>
            <a:r>
              <a:rPr lang="en-US" sz="1600" spc="-10" dirty="0">
                <a:latin typeface="Arial"/>
                <a:cs typeface="Arial"/>
              </a:rPr>
              <a:t>imp</a:t>
            </a:r>
            <a:r>
              <a:rPr lang="en-US" sz="1600" dirty="0">
                <a:latin typeface="Arial"/>
                <a:cs typeface="Arial"/>
              </a:rPr>
              <a:t>l</a:t>
            </a:r>
            <a:r>
              <a:rPr lang="en-US" sz="1600" spc="-10" dirty="0">
                <a:latin typeface="Arial"/>
                <a:cs typeface="Arial"/>
              </a:rPr>
              <a:t>ementation</a:t>
            </a:r>
            <a:r>
              <a:rPr lang="en-US" sz="1600" spc="25" dirty="0">
                <a:latin typeface="Arial"/>
                <a:cs typeface="Arial"/>
              </a:rPr>
              <a:t> </a:t>
            </a:r>
            <a:r>
              <a:rPr lang="en-US" sz="1600" spc="-10" dirty="0">
                <a:latin typeface="Arial"/>
                <a:cs typeface="Arial"/>
              </a:rPr>
              <a:t>panel</a:t>
            </a:r>
            <a:endParaRPr lang="en-US" sz="1600" dirty="0">
              <a:latin typeface="Arial"/>
              <a:cs typeface="Arial"/>
            </a:endParaRPr>
          </a:p>
          <a:p>
            <a:pPr marL="241300" marR="60325">
              <a:lnSpc>
                <a:spcPct val="120000"/>
              </a:lnSpc>
              <a:buFont typeface="Arial"/>
              <a:buChar char="•"/>
              <a:tabLst>
                <a:tab pos="240665" algn="l"/>
              </a:tabLst>
            </a:pPr>
            <a:r>
              <a:rPr lang="en-US" sz="1600" spc="-195" dirty="0">
                <a:latin typeface="Arial"/>
                <a:cs typeface="Arial"/>
              </a:rPr>
              <a:t>T</a:t>
            </a:r>
            <a:r>
              <a:rPr lang="en-US" sz="1600" spc="-10" dirty="0">
                <a:latin typeface="Arial"/>
                <a:cs typeface="Arial"/>
              </a:rPr>
              <a:t>o</a:t>
            </a:r>
            <a:r>
              <a:rPr lang="en-US" sz="1600" spc="10" dirty="0">
                <a:latin typeface="Arial"/>
                <a:cs typeface="Arial"/>
              </a:rPr>
              <a:t> </a:t>
            </a:r>
            <a:r>
              <a:rPr lang="en-US" sz="1600" spc="-10" dirty="0">
                <a:latin typeface="Arial"/>
                <a:cs typeface="Arial"/>
              </a:rPr>
              <a:t>date</a:t>
            </a:r>
            <a:r>
              <a:rPr lang="en-US" sz="1600" spc="10"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ongo</a:t>
            </a:r>
            <a:r>
              <a:rPr lang="en-US" sz="1600" dirty="0">
                <a:latin typeface="Arial"/>
                <a:cs typeface="Arial"/>
              </a:rPr>
              <a:t>i</a:t>
            </a:r>
            <a:r>
              <a:rPr lang="en-US" sz="1600" spc="-10" dirty="0">
                <a:latin typeface="Arial"/>
                <a:cs typeface="Arial"/>
              </a:rPr>
              <a:t>ng</a:t>
            </a:r>
            <a:r>
              <a:rPr lang="en-US" sz="1600" spc="-15" dirty="0">
                <a:latin typeface="Arial"/>
                <a:cs typeface="Arial"/>
              </a:rPr>
              <a:t> </a:t>
            </a:r>
            <a:r>
              <a:rPr lang="en-US" sz="1600" spc="-10" dirty="0">
                <a:latin typeface="Arial"/>
                <a:cs typeface="Arial"/>
              </a:rPr>
              <a:t>drought</a:t>
            </a:r>
            <a:r>
              <a:rPr lang="en-US" sz="1600" spc="20" dirty="0">
                <a:latin typeface="Arial"/>
                <a:cs typeface="Arial"/>
              </a:rPr>
              <a:t> </a:t>
            </a:r>
            <a:r>
              <a:rPr lang="en-US" sz="1600" spc="-10" dirty="0">
                <a:latin typeface="Arial"/>
                <a:cs typeface="Arial"/>
              </a:rPr>
              <a:t>has</a:t>
            </a:r>
            <a:r>
              <a:rPr lang="en-US" sz="1600" spc="5" dirty="0">
                <a:latin typeface="Arial"/>
                <a:cs typeface="Arial"/>
              </a:rPr>
              <a:t> </a:t>
            </a:r>
            <a:r>
              <a:rPr lang="en-US" sz="1600" spc="-10" dirty="0">
                <a:latin typeface="Arial"/>
                <a:cs typeface="Arial"/>
              </a:rPr>
              <a:t>cau</a:t>
            </a:r>
            <a:r>
              <a:rPr lang="en-US" sz="1600" spc="-5" dirty="0">
                <a:latin typeface="Arial"/>
                <a:cs typeface="Arial"/>
              </a:rPr>
              <a:t>s</a:t>
            </a:r>
            <a:r>
              <a:rPr lang="en-US" sz="1600" spc="-10" dirty="0">
                <a:latin typeface="Arial"/>
                <a:cs typeface="Arial"/>
              </a:rPr>
              <a:t>ed</a:t>
            </a:r>
            <a:r>
              <a:rPr lang="en-US" sz="1600" spc="-15" dirty="0">
                <a:latin typeface="Arial"/>
                <a:cs typeface="Arial"/>
              </a:rPr>
              <a:t> </a:t>
            </a:r>
            <a:r>
              <a:rPr lang="en-US" sz="1600" spc="-10" dirty="0">
                <a:latin typeface="Arial"/>
                <a:cs typeface="Arial"/>
              </a:rPr>
              <a:t>an</a:t>
            </a:r>
            <a:r>
              <a:rPr lang="en-US" sz="1600" spc="10" dirty="0">
                <a:latin typeface="Arial"/>
                <a:cs typeface="Arial"/>
              </a:rPr>
              <a:t> </a:t>
            </a:r>
            <a:r>
              <a:rPr lang="en-US" sz="1600" spc="-10" dirty="0">
                <a:latin typeface="Arial"/>
                <a:cs typeface="Arial"/>
              </a:rPr>
              <a:t>estimated</a:t>
            </a:r>
            <a:r>
              <a:rPr lang="en-US" sz="1600" spc="10" dirty="0">
                <a:latin typeface="Arial"/>
                <a:cs typeface="Arial"/>
              </a:rPr>
              <a:t> </a:t>
            </a:r>
            <a:r>
              <a:rPr lang="en-US" sz="1600" spc="-10" dirty="0">
                <a:latin typeface="Arial"/>
                <a:cs typeface="Arial"/>
              </a:rPr>
              <a:t>R14</a:t>
            </a:r>
            <a:r>
              <a:rPr lang="en-US" sz="1600" spc="-5" dirty="0">
                <a:latin typeface="Arial"/>
                <a:cs typeface="Arial"/>
              </a:rPr>
              <a:t> </a:t>
            </a:r>
            <a:r>
              <a:rPr lang="en-US" sz="1600" spc="-10" dirty="0">
                <a:latin typeface="Arial"/>
                <a:cs typeface="Arial"/>
              </a:rPr>
              <a:t>b</a:t>
            </a:r>
            <a:r>
              <a:rPr lang="en-US" sz="1600" dirty="0">
                <a:latin typeface="Arial"/>
                <a:cs typeface="Arial"/>
              </a:rPr>
              <a:t>i</a:t>
            </a:r>
            <a:r>
              <a:rPr lang="en-US" sz="1600" spc="-5" dirty="0">
                <a:latin typeface="Arial"/>
                <a:cs typeface="Arial"/>
              </a:rPr>
              <a:t>ll</a:t>
            </a:r>
            <a:r>
              <a:rPr lang="en-US" sz="1600" spc="-15" dirty="0">
                <a:latin typeface="Arial"/>
                <a:cs typeface="Arial"/>
              </a:rPr>
              <a:t>i</a:t>
            </a:r>
            <a:r>
              <a:rPr lang="en-US" sz="1600" spc="-10" dirty="0">
                <a:latin typeface="Arial"/>
                <a:cs typeface="Arial"/>
              </a:rPr>
              <a:t>on</a:t>
            </a:r>
            <a:r>
              <a:rPr lang="en-US" sz="1600" spc="-25" dirty="0">
                <a:latin typeface="Arial"/>
                <a:cs typeface="Arial"/>
              </a:rPr>
              <a:t> </a:t>
            </a:r>
            <a:r>
              <a:rPr lang="en-US" sz="1600" spc="-30" dirty="0">
                <a:latin typeface="Arial"/>
                <a:cs typeface="Arial"/>
              </a:rPr>
              <a:t>w</a:t>
            </a:r>
            <a:r>
              <a:rPr lang="en-US" sz="1600" spc="-10" dirty="0">
                <a:latin typeface="Arial"/>
                <a:cs typeface="Arial"/>
              </a:rPr>
              <a:t>orth</a:t>
            </a:r>
            <a:r>
              <a:rPr lang="en-US" sz="1600" spc="15" dirty="0">
                <a:latin typeface="Arial"/>
                <a:cs typeface="Arial"/>
              </a:rPr>
              <a:t> </a:t>
            </a:r>
            <a:r>
              <a:rPr lang="en-US" sz="1600" spc="-10" dirty="0">
                <a:latin typeface="Arial"/>
                <a:cs typeface="Arial"/>
              </a:rPr>
              <a:t>of</a:t>
            </a:r>
            <a:r>
              <a:rPr lang="en-US" sz="1600" spc="10" dirty="0">
                <a:latin typeface="Arial"/>
                <a:cs typeface="Arial"/>
              </a:rPr>
              <a:t> </a:t>
            </a:r>
            <a:r>
              <a:rPr lang="en-US" sz="1600" spc="-10" dirty="0">
                <a:latin typeface="Arial"/>
                <a:cs typeface="Arial"/>
              </a:rPr>
              <a:t>damages</a:t>
            </a:r>
            <a:r>
              <a:rPr lang="en-US" sz="1600" spc="10" dirty="0">
                <a:latin typeface="Arial"/>
                <a:cs typeface="Arial"/>
              </a:rPr>
              <a:t> </a:t>
            </a:r>
            <a:r>
              <a:rPr lang="en-US" sz="1600" spc="-10" dirty="0">
                <a:latin typeface="Arial"/>
                <a:cs typeface="Arial"/>
              </a:rPr>
              <a:t>to</a:t>
            </a:r>
            <a:r>
              <a:rPr lang="en-US" sz="1600" spc="10" dirty="0">
                <a:latin typeface="Arial"/>
                <a:cs typeface="Arial"/>
              </a:rPr>
              <a:t> </a:t>
            </a:r>
            <a:r>
              <a:rPr lang="en-US" sz="1600" spc="-10" dirty="0">
                <a:latin typeface="Arial"/>
                <a:cs typeface="Arial"/>
              </a:rPr>
              <a:t>the agri</a:t>
            </a:r>
            <a:r>
              <a:rPr lang="en-US" sz="1600" spc="-5" dirty="0">
                <a:latin typeface="Arial"/>
                <a:cs typeface="Arial"/>
              </a:rPr>
              <a:t>c</a:t>
            </a:r>
            <a:r>
              <a:rPr lang="en-US" sz="1600" spc="-10" dirty="0">
                <a:latin typeface="Arial"/>
                <a:cs typeface="Arial"/>
              </a:rPr>
              <a:t>ultural</a:t>
            </a:r>
            <a:r>
              <a:rPr lang="en-US" sz="1600" spc="-5" dirty="0">
                <a:latin typeface="Arial"/>
                <a:cs typeface="Arial"/>
              </a:rPr>
              <a:t> s</a:t>
            </a:r>
            <a:r>
              <a:rPr lang="en-US" sz="1600" spc="-10" dirty="0">
                <a:latin typeface="Arial"/>
                <a:cs typeface="Arial"/>
              </a:rPr>
              <a:t>ector</a:t>
            </a:r>
            <a:r>
              <a:rPr lang="en-US" sz="1600" spc="5" dirty="0">
                <a:latin typeface="Arial"/>
                <a:cs typeface="Arial"/>
              </a:rPr>
              <a:t> </a:t>
            </a:r>
            <a:r>
              <a:rPr lang="en-US" sz="1600" spc="-10" dirty="0">
                <a:latin typeface="Arial"/>
                <a:cs typeface="Arial"/>
              </a:rPr>
              <a:t>of</a:t>
            </a:r>
            <a:r>
              <a:rPr lang="en-US" sz="1600" spc="10" dirty="0">
                <a:latin typeface="Arial"/>
                <a:cs typeface="Arial"/>
              </a:rPr>
              <a:t> </a:t>
            </a:r>
            <a:r>
              <a:rPr lang="en-US" sz="1600" spc="-10" dirty="0">
                <a:latin typeface="Arial"/>
                <a:cs typeface="Arial"/>
              </a:rPr>
              <a:t>the</a:t>
            </a:r>
            <a:r>
              <a:rPr lang="en-US" sz="1600" spc="-5" dirty="0">
                <a:latin typeface="Arial"/>
                <a:cs typeface="Arial"/>
              </a:rPr>
              <a:t> </a:t>
            </a:r>
            <a:r>
              <a:rPr lang="en-US" sz="1600" spc="-35" dirty="0">
                <a:latin typeface="Arial"/>
                <a:cs typeface="Arial"/>
              </a:rPr>
              <a:t>W</a:t>
            </a:r>
            <a:r>
              <a:rPr lang="en-US" sz="1600" spc="-10" dirty="0">
                <a:latin typeface="Arial"/>
                <a:cs typeface="Arial"/>
              </a:rPr>
              <a:t>estern</a:t>
            </a:r>
            <a:r>
              <a:rPr lang="en-US" sz="1600" spc="5" dirty="0">
                <a:latin typeface="Arial"/>
                <a:cs typeface="Arial"/>
              </a:rPr>
              <a:t> </a:t>
            </a:r>
            <a:r>
              <a:rPr lang="en-US" sz="1600" spc="-10" dirty="0">
                <a:latin typeface="Arial"/>
                <a:cs typeface="Arial"/>
              </a:rPr>
              <a:t>Cape.</a:t>
            </a:r>
            <a:r>
              <a:rPr lang="en-US" sz="1600" spc="10" dirty="0">
                <a:latin typeface="Arial"/>
                <a:cs typeface="Arial"/>
              </a:rPr>
              <a:t> </a:t>
            </a:r>
            <a:r>
              <a:rPr lang="en-US" sz="1600" spc="-10" dirty="0">
                <a:latin typeface="Arial"/>
                <a:cs typeface="Arial"/>
              </a:rPr>
              <a:t>Considering this cost</a:t>
            </a:r>
            <a:r>
              <a:rPr lang="en-US" sz="1600" spc="-5" dirty="0">
                <a:latin typeface="Arial"/>
                <a:cs typeface="Arial"/>
              </a:rPr>
              <a:t> </a:t>
            </a:r>
            <a:r>
              <a:rPr lang="en-US" sz="1600" spc="-10" dirty="0">
                <a:latin typeface="Arial"/>
                <a:cs typeface="Arial"/>
              </a:rPr>
              <a:t>as</a:t>
            </a:r>
            <a:r>
              <a:rPr lang="en-US" sz="1600" spc="5" dirty="0">
                <a:latin typeface="Arial"/>
                <a:cs typeface="Arial"/>
              </a:rPr>
              <a:t> </a:t>
            </a:r>
            <a:r>
              <a:rPr lang="en-US" sz="1600" spc="-10" dirty="0">
                <a:latin typeface="Arial"/>
                <a:cs typeface="Arial"/>
              </a:rPr>
              <a:t>a</a:t>
            </a:r>
            <a:r>
              <a:rPr lang="en-US" sz="1600" spc="10" dirty="0">
                <a:latin typeface="Arial"/>
                <a:cs typeface="Arial"/>
              </a:rPr>
              <a:t> </a:t>
            </a:r>
            <a:r>
              <a:rPr lang="en-US" sz="1600" spc="-10" dirty="0">
                <a:latin typeface="Arial"/>
                <a:cs typeface="Arial"/>
              </a:rPr>
              <a:t>starting</a:t>
            </a:r>
            <a:r>
              <a:rPr lang="en-US" sz="1600" spc="10" dirty="0">
                <a:latin typeface="Arial"/>
                <a:cs typeface="Arial"/>
              </a:rPr>
              <a:t> </a:t>
            </a:r>
            <a:r>
              <a:rPr lang="en-US" sz="1600" spc="-10" dirty="0">
                <a:latin typeface="Arial"/>
                <a:cs typeface="Arial"/>
              </a:rPr>
              <a:t>point,</a:t>
            </a:r>
            <a:r>
              <a:rPr lang="en-US" sz="1600" spc="-5" dirty="0">
                <a:latin typeface="Arial"/>
                <a:cs typeface="Arial"/>
              </a:rPr>
              <a:t> </a:t>
            </a:r>
            <a:r>
              <a:rPr lang="en-US" sz="1600" spc="-10" dirty="0">
                <a:latin typeface="Arial"/>
                <a:cs typeface="Arial"/>
              </a:rPr>
              <a:t>a national d</a:t>
            </a:r>
            <a:r>
              <a:rPr lang="en-US" sz="1600" spc="-15" dirty="0">
                <a:latin typeface="Arial"/>
                <a:cs typeface="Arial"/>
              </a:rPr>
              <a:t>r</a:t>
            </a:r>
            <a:r>
              <a:rPr lang="en-US" sz="1600" spc="-10" dirty="0">
                <a:latin typeface="Arial"/>
                <a:cs typeface="Arial"/>
              </a:rPr>
              <a:t>ought</a:t>
            </a:r>
            <a:r>
              <a:rPr lang="en-US" sz="1600" spc="15" dirty="0">
                <a:latin typeface="Arial"/>
                <a:cs typeface="Arial"/>
              </a:rPr>
              <a:t> </a:t>
            </a:r>
            <a:r>
              <a:rPr lang="en-US" sz="1600" spc="-10" dirty="0">
                <a:latin typeface="Arial"/>
                <a:cs typeface="Arial"/>
              </a:rPr>
              <a:t>budget</a:t>
            </a:r>
            <a:r>
              <a:rPr lang="en-US" sz="1600" spc="5" dirty="0">
                <a:latin typeface="Arial"/>
                <a:cs typeface="Arial"/>
              </a:rPr>
              <a:t> </a:t>
            </a:r>
            <a:r>
              <a:rPr lang="en-US" sz="1600" spc="-10" dirty="0">
                <a:latin typeface="Arial"/>
                <a:cs typeface="Arial"/>
              </a:rPr>
              <a:t>al</a:t>
            </a:r>
            <a:r>
              <a:rPr lang="en-US" sz="1600" dirty="0">
                <a:latin typeface="Arial"/>
                <a:cs typeface="Arial"/>
              </a:rPr>
              <a:t>l</a:t>
            </a:r>
            <a:r>
              <a:rPr lang="en-US" sz="1600" spc="-10" dirty="0">
                <a:latin typeface="Arial"/>
                <a:cs typeface="Arial"/>
              </a:rPr>
              <a:t>ocat</a:t>
            </a:r>
            <a:r>
              <a:rPr lang="en-US" sz="1600" dirty="0">
                <a:latin typeface="Arial"/>
                <a:cs typeface="Arial"/>
              </a:rPr>
              <a:t>i</a:t>
            </a:r>
            <a:r>
              <a:rPr lang="en-US" sz="1600" spc="-10" dirty="0">
                <a:latin typeface="Arial"/>
                <a:cs typeface="Arial"/>
              </a:rPr>
              <a:t>on</a:t>
            </a:r>
            <a:r>
              <a:rPr lang="en-US" sz="1600" spc="-40" dirty="0">
                <a:latin typeface="Arial"/>
                <a:cs typeface="Arial"/>
              </a:rPr>
              <a:t> </a:t>
            </a:r>
            <a:r>
              <a:rPr lang="en-US" sz="1600" spc="-10" dirty="0">
                <a:latin typeface="Arial"/>
                <a:cs typeface="Arial"/>
              </a:rPr>
              <a:t>of</a:t>
            </a:r>
            <a:r>
              <a:rPr lang="en-US" sz="1600" spc="5" dirty="0">
                <a:latin typeface="Arial"/>
                <a:cs typeface="Arial"/>
              </a:rPr>
              <a:t> </a:t>
            </a:r>
            <a:r>
              <a:rPr lang="en-US" sz="1600" spc="-15" dirty="0">
                <a:latin typeface="Arial"/>
                <a:cs typeface="Arial"/>
              </a:rPr>
              <a:t>R1</a:t>
            </a:r>
            <a:r>
              <a:rPr lang="en-US" sz="1600" spc="5" dirty="0">
                <a:latin typeface="Arial"/>
                <a:cs typeface="Arial"/>
              </a:rPr>
              <a:t> </a:t>
            </a:r>
            <a:r>
              <a:rPr lang="en-US" sz="1600" spc="-10" dirty="0">
                <a:latin typeface="Arial"/>
                <a:cs typeface="Arial"/>
              </a:rPr>
              <a:t>bi</a:t>
            </a:r>
            <a:r>
              <a:rPr lang="en-US" sz="1600" dirty="0">
                <a:latin typeface="Arial"/>
                <a:cs typeface="Arial"/>
              </a:rPr>
              <a:t>l</a:t>
            </a:r>
            <a:r>
              <a:rPr lang="en-US" sz="1600" spc="-5" dirty="0">
                <a:latin typeface="Arial"/>
                <a:cs typeface="Arial"/>
              </a:rPr>
              <a:t>l</a:t>
            </a:r>
            <a:r>
              <a:rPr lang="en-US" sz="1600" spc="-15" dirty="0">
                <a:latin typeface="Arial"/>
                <a:cs typeface="Arial"/>
              </a:rPr>
              <a:t>i</a:t>
            </a:r>
            <a:r>
              <a:rPr lang="en-US" sz="1600" spc="-10" dirty="0">
                <a:latin typeface="Arial"/>
                <a:cs typeface="Arial"/>
              </a:rPr>
              <a:t>on</a:t>
            </a:r>
            <a:r>
              <a:rPr lang="en-US" sz="1600" spc="-30" dirty="0">
                <a:latin typeface="Arial"/>
                <a:cs typeface="Arial"/>
              </a:rPr>
              <a:t> w</a:t>
            </a:r>
            <a:r>
              <a:rPr lang="en-US" sz="1600" spc="-10" dirty="0">
                <a:latin typeface="Arial"/>
                <a:cs typeface="Arial"/>
              </a:rPr>
              <a:t>ould</a:t>
            </a:r>
            <a:r>
              <a:rPr lang="en-US" sz="1600" spc="-5" dirty="0">
                <a:latin typeface="Arial"/>
                <a:cs typeface="Arial"/>
              </a:rPr>
              <a:t> </a:t>
            </a:r>
            <a:r>
              <a:rPr lang="en-US" sz="1600" spc="-10" dirty="0">
                <a:latin typeface="Arial"/>
                <a:cs typeface="Arial"/>
              </a:rPr>
              <a:t>equate</a:t>
            </a:r>
            <a:r>
              <a:rPr lang="en-US" sz="1600" spc="5" dirty="0">
                <a:latin typeface="Arial"/>
                <a:cs typeface="Arial"/>
              </a:rPr>
              <a:t> </a:t>
            </a:r>
            <a:r>
              <a:rPr lang="en-US" sz="1600" spc="-10" dirty="0">
                <a:latin typeface="Arial"/>
                <a:cs typeface="Arial"/>
              </a:rPr>
              <a:t>to</a:t>
            </a:r>
            <a:r>
              <a:rPr lang="en-US" sz="1600" spc="5" dirty="0">
                <a:latin typeface="Arial"/>
                <a:cs typeface="Arial"/>
              </a:rPr>
              <a:t> </a:t>
            </a:r>
            <a:r>
              <a:rPr lang="en-US" sz="1600" spc="-15" dirty="0">
                <a:latin typeface="Arial"/>
                <a:cs typeface="Arial"/>
              </a:rPr>
              <a:t>7% </a:t>
            </a:r>
            <a:r>
              <a:rPr lang="en-US" sz="1600" spc="-10" dirty="0">
                <a:latin typeface="Arial"/>
                <a:cs typeface="Arial"/>
              </a:rPr>
              <a:t>of</a:t>
            </a:r>
            <a:r>
              <a:rPr lang="en-US" sz="1600" spc="5" dirty="0">
                <a:latin typeface="Arial"/>
                <a:cs typeface="Arial"/>
              </a:rPr>
              <a:t> </a:t>
            </a:r>
            <a:r>
              <a:rPr lang="en-US" sz="1600" spc="-10" dirty="0">
                <a:latin typeface="Arial"/>
                <a:cs typeface="Arial"/>
              </a:rPr>
              <a:t>this</a:t>
            </a:r>
            <a:r>
              <a:rPr lang="en-US" sz="1600" spc="30" dirty="0">
                <a:latin typeface="Arial"/>
                <a:cs typeface="Arial"/>
              </a:rPr>
              <a:t> </a:t>
            </a:r>
            <a:r>
              <a:rPr lang="en-US" sz="1600" spc="-10" dirty="0">
                <a:latin typeface="Arial"/>
                <a:cs typeface="Arial"/>
              </a:rPr>
              <a:t>loss</a:t>
            </a:r>
            <a:endParaRPr lang="en-US" sz="1600" dirty="0">
              <a:latin typeface="Arial"/>
              <a:cs typeface="Arial"/>
            </a:endParaRPr>
          </a:p>
          <a:p>
            <a:pPr marL="241300" marR="12700">
              <a:lnSpc>
                <a:spcPct val="120000"/>
              </a:lnSpc>
              <a:buFont typeface="Arial"/>
              <a:buChar char="•"/>
              <a:tabLst>
                <a:tab pos="240665" algn="l"/>
              </a:tabLst>
            </a:pPr>
            <a:r>
              <a:rPr lang="en-US" sz="1600" spc="-10" dirty="0">
                <a:latin typeface="Arial"/>
                <a:cs typeface="Arial"/>
              </a:rPr>
              <a:t>Considering</a:t>
            </a:r>
            <a:r>
              <a:rPr lang="en-US" sz="1600" spc="-5"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nat</a:t>
            </a:r>
            <a:r>
              <a:rPr lang="en-US" sz="1600" dirty="0">
                <a:latin typeface="Arial"/>
                <a:cs typeface="Arial"/>
              </a:rPr>
              <a:t>i</a:t>
            </a:r>
            <a:r>
              <a:rPr lang="en-US" sz="1600" spc="-10" dirty="0">
                <a:latin typeface="Arial"/>
                <a:cs typeface="Arial"/>
              </a:rPr>
              <a:t>onal level</a:t>
            </a:r>
            <a:r>
              <a:rPr lang="en-US" sz="1600" spc="-25" dirty="0">
                <a:latin typeface="Arial"/>
                <a:cs typeface="Arial"/>
              </a:rPr>
              <a:t> </a:t>
            </a:r>
            <a:r>
              <a:rPr lang="en-US" sz="1600" spc="-10" dirty="0">
                <a:latin typeface="Arial"/>
                <a:cs typeface="Arial"/>
              </a:rPr>
              <a:t>importan</a:t>
            </a:r>
            <a:r>
              <a:rPr lang="en-US" sz="1600" spc="-5" dirty="0">
                <a:latin typeface="Arial"/>
                <a:cs typeface="Arial"/>
              </a:rPr>
              <a:t>c</a:t>
            </a:r>
            <a:r>
              <a:rPr lang="en-US" sz="1600" spc="-10" dirty="0">
                <a:latin typeface="Arial"/>
                <a:cs typeface="Arial"/>
              </a:rPr>
              <a:t>e</a:t>
            </a:r>
            <a:r>
              <a:rPr lang="en-US" sz="1600" spc="10" dirty="0">
                <a:latin typeface="Arial"/>
                <a:cs typeface="Arial"/>
              </a:rPr>
              <a:t> </a:t>
            </a:r>
            <a:r>
              <a:rPr lang="en-US" sz="1600" spc="-10" dirty="0">
                <a:latin typeface="Arial"/>
                <a:cs typeface="Arial"/>
              </a:rPr>
              <a:t>of</a:t>
            </a:r>
            <a:r>
              <a:rPr lang="en-US" sz="1600" spc="10" dirty="0">
                <a:latin typeface="Arial"/>
                <a:cs typeface="Arial"/>
              </a:rPr>
              <a:t> </a:t>
            </a:r>
            <a:r>
              <a:rPr lang="en-US" sz="1600" spc="-10" dirty="0">
                <a:latin typeface="Arial"/>
                <a:cs typeface="Arial"/>
              </a:rPr>
              <a:t>agri</a:t>
            </a:r>
            <a:r>
              <a:rPr lang="en-US" sz="1600" spc="-5" dirty="0">
                <a:latin typeface="Arial"/>
                <a:cs typeface="Arial"/>
              </a:rPr>
              <a:t>c</a:t>
            </a:r>
            <a:r>
              <a:rPr lang="en-US" sz="1600" spc="-10" dirty="0">
                <a:latin typeface="Arial"/>
                <a:cs typeface="Arial"/>
              </a:rPr>
              <a:t>ulture</a:t>
            </a:r>
            <a:r>
              <a:rPr lang="en-US" sz="1600" spc="5" dirty="0">
                <a:latin typeface="Arial"/>
                <a:cs typeface="Arial"/>
              </a:rPr>
              <a:t> </a:t>
            </a:r>
            <a:r>
              <a:rPr lang="en-US" sz="1600" spc="-10" dirty="0">
                <a:latin typeface="Arial"/>
                <a:cs typeface="Arial"/>
              </a:rPr>
              <a:t>and</a:t>
            </a:r>
            <a:r>
              <a:rPr lang="en-US" sz="1600" spc="-5" dirty="0">
                <a:latin typeface="Arial"/>
                <a:cs typeface="Arial"/>
              </a:rPr>
              <a:t> </a:t>
            </a:r>
            <a:r>
              <a:rPr lang="en-US" sz="1600" spc="-10" dirty="0">
                <a:latin typeface="Arial"/>
                <a:cs typeface="Arial"/>
              </a:rPr>
              <a:t>u</a:t>
            </a:r>
            <a:r>
              <a:rPr lang="en-US" sz="1600" spc="-5" dirty="0">
                <a:latin typeface="Arial"/>
                <a:cs typeface="Arial"/>
              </a:rPr>
              <a:t>s</a:t>
            </a:r>
            <a:r>
              <a:rPr lang="en-US" sz="1600" spc="-10" dirty="0">
                <a:latin typeface="Arial"/>
                <a:cs typeface="Arial"/>
              </a:rPr>
              <a:t>ing</a:t>
            </a:r>
            <a:r>
              <a:rPr lang="en-US" sz="1600" spc="-15" dirty="0">
                <a:latin typeface="Arial"/>
                <a:cs typeface="Arial"/>
              </a:rPr>
              <a:t> </a:t>
            </a:r>
            <a:r>
              <a:rPr lang="en-US" sz="1600" spc="-10" dirty="0">
                <a:latin typeface="Arial"/>
                <a:cs typeface="Arial"/>
              </a:rPr>
              <a:t>the</a:t>
            </a:r>
            <a:r>
              <a:rPr lang="en-US" sz="1600" spc="10" dirty="0">
                <a:latin typeface="Arial"/>
                <a:cs typeface="Arial"/>
              </a:rPr>
              <a:t> </a:t>
            </a:r>
            <a:r>
              <a:rPr lang="en-US" sz="1600" spc="-10" dirty="0">
                <a:latin typeface="Arial"/>
                <a:cs typeface="Arial"/>
              </a:rPr>
              <a:t>negat</a:t>
            </a:r>
            <a:r>
              <a:rPr lang="en-US" sz="1600" dirty="0">
                <a:latin typeface="Arial"/>
                <a:cs typeface="Arial"/>
              </a:rPr>
              <a:t>i</a:t>
            </a:r>
            <a:r>
              <a:rPr lang="en-US" sz="1600" spc="-10" dirty="0">
                <a:latin typeface="Arial"/>
                <a:cs typeface="Arial"/>
              </a:rPr>
              <a:t>ve</a:t>
            </a:r>
            <a:r>
              <a:rPr lang="en-US" sz="1600" spc="-5" dirty="0">
                <a:latin typeface="Arial"/>
                <a:cs typeface="Arial"/>
              </a:rPr>
              <a:t> </a:t>
            </a:r>
            <a:r>
              <a:rPr lang="en-US" sz="1600" spc="-10" dirty="0">
                <a:latin typeface="Arial"/>
                <a:cs typeface="Arial"/>
              </a:rPr>
              <a:t>impa</a:t>
            </a:r>
            <a:r>
              <a:rPr lang="en-US" sz="1600" spc="-5" dirty="0">
                <a:latin typeface="Arial"/>
                <a:cs typeface="Arial"/>
              </a:rPr>
              <a:t>ct </a:t>
            </a:r>
            <a:r>
              <a:rPr lang="en-US" sz="1600" spc="-10" dirty="0">
                <a:latin typeface="Arial"/>
                <a:cs typeface="Arial"/>
              </a:rPr>
              <a:t>of R14</a:t>
            </a:r>
            <a:r>
              <a:rPr lang="en-US" sz="1600" spc="-5" dirty="0">
                <a:latin typeface="Arial"/>
                <a:cs typeface="Arial"/>
              </a:rPr>
              <a:t> </a:t>
            </a:r>
            <a:r>
              <a:rPr lang="en-US" sz="1600" spc="-10" dirty="0">
                <a:latin typeface="Arial"/>
                <a:cs typeface="Arial"/>
              </a:rPr>
              <a:t>b</a:t>
            </a:r>
            <a:r>
              <a:rPr lang="en-US" sz="1600" dirty="0">
                <a:latin typeface="Arial"/>
                <a:cs typeface="Arial"/>
              </a:rPr>
              <a:t>i</a:t>
            </a:r>
            <a:r>
              <a:rPr lang="en-US" sz="1600" spc="-10" dirty="0">
                <a:latin typeface="Arial"/>
                <a:cs typeface="Arial"/>
              </a:rPr>
              <a:t>llion</a:t>
            </a:r>
            <a:r>
              <a:rPr lang="en-US" sz="1600" spc="-40" dirty="0">
                <a:latin typeface="Arial"/>
                <a:cs typeface="Arial"/>
              </a:rPr>
              <a:t> </a:t>
            </a:r>
            <a:r>
              <a:rPr lang="en-US" sz="1600" spc="-10" dirty="0">
                <a:latin typeface="Arial"/>
                <a:cs typeface="Arial"/>
              </a:rPr>
              <a:t>as a</a:t>
            </a:r>
            <a:r>
              <a:rPr lang="en-US" sz="1600" spc="10" dirty="0">
                <a:latin typeface="Arial"/>
                <a:cs typeface="Arial"/>
              </a:rPr>
              <a:t> </a:t>
            </a:r>
            <a:r>
              <a:rPr lang="en-US" sz="1600" spc="-30" dirty="0">
                <a:latin typeface="Arial"/>
                <a:cs typeface="Arial"/>
              </a:rPr>
              <a:t>y</a:t>
            </a:r>
            <a:r>
              <a:rPr lang="en-US" sz="1600" spc="-10" dirty="0">
                <a:latin typeface="Arial"/>
                <a:cs typeface="Arial"/>
              </a:rPr>
              <a:t>ardst</a:t>
            </a:r>
            <a:r>
              <a:rPr lang="en-US" sz="1600" dirty="0">
                <a:latin typeface="Arial"/>
                <a:cs typeface="Arial"/>
              </a:rPr>
              <a:t>i</a:t>
            </a:r>
            <a:r>
              <a:rPr lang="en-US" sz="1600" spc="-10" dirty="0">
                <a:latin typeface="Arial"/>
                <a:cs typeface="Arial"/>
              </a:rPr>
              <a:t>ck,</a:t>
            </a:r>
            <a:r>
              <a:rPr lang="en-US" sz="1600" spc="20" dirty="0">
                <a:latin typeface="Arial"/>
                <a:cs typeface="Arial"/>
              </a:rPr>
              <a:t> </a:t>
            </a:r>
            <a:r>
              <a:rPr lang="en-US" sz="1600" spc="-10" dirty="0">
                <a:latin typeface="Arial"/>
                <a:cs typeface="Arial"/>
              </a:rPr>
              <a:t>a</a:t>
            </a:r>
            <a:r>
              <a:rPr lang="en-US" sz="1600" spc="-5" dirty="0">
                <a:latin typeface="Arial"/>
                <a:cs typeface="Arial"/>
              </a:rPr>
              <a:t> </a:t>
            </a:r>
            <a:r>
              <a:rPr lang="en-US" sz="1600" spc="-10" dirty="0">
                <a:latin typeface="Arial"/>
                <a:cs typeface="Arial"/>
              </a:rPr>
              <a:t>nat</a:t>
            </a:r>
            <a:r>
              <a:rPr lang="en-US" sz="1600" dirty="0">
                <a:latin typeface="Arial"/>
                <a:cs typeface="Arial"/>
              </a:rPr>
              <a:t>i</a:t>
            </a:r>
            <a:r>
              <a:rPr lang="en-US" sz="1600" spc="-10" dirty="0">
                <a:latin typeface="Arial"/>
                <a:cs typeface="Arial"/>
              </a:rPr>
              <a:t>onal</a:t>
            </a:r>
            <a:r>
              <a:rPr lang="en-US" sz="1600" spc="5" dirty="0">
                <a:latin typeface="Arial"/>
                <a:cs typeface="Arial"/>
              </a:rPr>
              <a:t> </a:t>
            </a:r>
            <a:r>
              <a:rPr lang="en-US" sz="1600" spc="-10" dirty="0">
                <a:latin typeface="Arial"/>
                <a:cs typeface="Arial"/>
              </a:rPr>
              <a:t>drought</a:t>
            </a:r>
            <a:r>
              <a:rPr lang="en-US" sz="1600" spc="10" dirty="0">
                <a:latin typeface="Arial"/>
                <a:cs typeface="Arial"/>
              </a:rPr>
              <a:t> </a:t>
            </a:r>
            <a:r>
              <a:rPr lang="en-US" sz="1600" spc="-10" dirty="0">
                <a:latin typeface="Arial"/>
                <a:cs typeface="Arial"/>
              </a:rPr>
              <a:t>allocation</a:t>
            </a:r>
            <a:r>
              <a:rPr lang="en-US" sz="1600" spc="-25" dirty="0">
                <a:latin typeface="Arial"/>
                <a:cs typeface="Arial"/>
              </a:rPr>
              <a:t> </a:t>
            </a:r>
            <a:r>
              <a:rPr lang="en-US" sz="1600" spc="-10" dirty="0">
                <a:latin typeface="Arial"/>
                <a:cs typeface="Arial"/>
              </a:rPr>
              <a:t>of</a:t>
            </a:r>
            <a:r>
              <a:rPr lang="en-US" sz="1600" spc="10" dirty="0">
                <a:latin typeface="Arial"/>
                <a:cs typeface="Arial"/>
              </a:rPr>
              <a:t> </a:t>
            </a:r>
            <a:r>
              <a:rPr lang="en-US" sz="1600" spc="-15" dirty="0">
                <a:latin typeface="Arial"/>
                <a:cs typeface="Arial"/>
              </a:rPr>
              <a:t>R1</a:t>
            </a:r>
            <a:r>
              <a:rPr lang="en-US" sz="1600" spc="-5" dirty="0">
                <a:latin typeface="Arial"/>
                <a:cs typeface="Arial"/>
              </a:rPr>
              <a:t> </a:t>
            </a:r>
            <a:r>
              <a:rPr lang="en-US" sz="1600" spc="-10" dirty="0">
                <a:latin typeface="Arial"/>
                <a:cs typeface="Arial"/>
              </a:rPr>
              <a:t>billion</a:t>
            </a:r>
            <a:r>
              <a:rPr lang="en-US" sz="1600" spc="-40" dirty="0">
                <a:latin typeface="Arial"/>
                <a:cs typeface="Arial"/>
              </a:rPr>
              <a:t> </a:t>
            </a:r>
            <a:r>
              <a:rPr lang="en-US" sz="1600" spc="-30" dirty="0">
                <a:latin typeface="Arial"/>
                <a:cs typeface="Arial"/>
              </a:rPr>
              <a:t>w</a:t>
            </a:r>
            <a:r>
              <a:rPr lang="en-US" sz="1600" spc="-10" dirty="0">
                <a:latin typeface="Arial"/>
                <a:cs typeface="Arial"/>
              </a:rPr>
              <a:t>ould</a:t>
            </a:r>
            <a:r>
              <a:rPr lang="en-US" sz="1600" spc="10" dirty="0">
                <a:latin typeface="Arial"/>
                <a:cs typeface="Arial"/>
              </a:rPr>
              <a:t> </a:t>
            </a:r>
            <a:r>
              <a:rPr lang="en-US" sz="1600" spc="-10" dirty="0">
                <a:latin typeface="Arial"/>
                <a:cs typeface="Arial"/>
              </a:rPr>
              <a:t>be</a:t>
            </a:r>
            <a:r>
              <a:rPr lang="en-US" sz="1600" spc="-5" dirty="0">
                <a:latin typeface="Arial"/>
                <a:cs typeface="Arial"/>
              </a:rPr>
              <a:t> c</a:t>
            </a:r>
            <a:r>
              <a:rPr lang="en-US" sz="1600" spc="-10" dirty="0">
                <a:latin typeface="Arial"/>
                <a:cs typeface="Arial"/>
              </a:rPr>
              <a:t>on</a:t>
            </a:r>
            <a:r>
              <a:rPr lang="en-US" sz="1600" spc="-5" dirty="0">
                <a:latin typeface="Arial"/>
                <a:cs typeface="Arial"/>
              </a:rPr>
              <a:t>s</a:t>
            </a:r>
            <a:r>
              <a:rPr lang="en-US" sz="1600" spc="-10" dirty="0">
                <a:latin typeface="Arial"/>
                <a:cs typeface="Arial"/>
              </a:rPr>
              <a:t>ervat</a:t>
            </a:r>
            <a:r>
              <a:rPr lang="en-US" sz="1600" dirty="0">
                <a:latin typeface="Arial"/>
                <a:cs typeface="Arial"/>
              </a:rPr>
              <a:t>i</a:t>
            </a:r>
            <a:r>
              <a:rPr lang="en-US" sz="1600" spc="-10" dirty="0">
                <a:latin typeface="Arial"/>
                <a:cs typeface="Arial"/>
              </a:rPr>
              <a:t>ve. As</a:t>
            </a:r>
            <a:r>
              <a:rPr lang="en-US" sz="1600" spc="5" dirty="0">
                <a:latin typeface="Arial"/>
                <a:cs typeface="Arial"/>
              </a:rPr>
              <a:t> </a:t>
            </a:r>
            <a:r>
              <a:rPr lang="en-US" sz="1600" spc="-10" dirty="0">
                <a:latin typeface="Arial"/>
                <a:cs typeface="Arial"/>
              </a:rPr>
              <a:t>a</a:t>
            </a:r>
            <a:r>
              <a:rPr lang="en-US" sz="1600" spc="-5" dirty="0">
                <a:latin typeface="Arial"/>
                <a:cs typeface="Arial"/>
              </a:rPr>
              <a:t> </a:t>
            </a:r>
            <a:r>
              <a:rPr lang="en-US" sz="1600" spc="-10" dirty="0">
                <a:latin typeface="Arial"/>
                <a:cs typeface="Arial"/>
              </a:rPr>
              <a:t>further</a:t>
            </a:r>
            <a:r>
              <a:rPr lang="en-US" sz="1600" spc="30" dirty="0">
                <a:latin typeface="Arial"/>
                <a:cs typeface="Arial"/>
              </a:rPr>
              <a:t> </a:t>
            </a:r>
            <a:r>
              <a:rPr lang="en-US" sz="1600" spc="-30" dirty="0">
                <a:latin typeface="Arial"/>
                <a:cs typeface="Arial"/>
              </a:rPr>
              <a:t>y</a:t>
            </a:r>
            <a:r>
              <a:rPr lang="en-US" sz="1600" spc="-10" dirty="0">
                <a:latin typeface="Arial"/>
                <a:cs typeface="Arial"/>
              </a:rPr>
              <a:t>ardst</a:t>
            </a:r>
            <a:r>
              <a:rPr lang="en-US" sz="1600" dirty="0">
                <a:latin typeface="Arial"/>
                <a:cs typeface="Arial"/>
              </a:rPr>
              <a:t>i</a:t>
            </a:r>
            <a:r>
              <a:rPr lang="en-US" sz="1600" spc="-10" dirty="0">
                <a:latin typeface="Arial"/>
                <a:cs typeface="Arial"/>
              </a:rPr>
              <a:t>ck,</a:t>
            </a:r>
            <a:r>
              <a:rPr lang="en-US" sz="1600" spc="20" dirty="0">
                <a:latin typeface="Arial"/>
                <a:cs typeface="Arial"/>
              </a:rPr>
              <a:t> </a:t>
            </a:r>
            <a:r>
              <a:rPr lang="en-US" sz="1600" spc="-10" dirty="0">
                <a:latin typeface="Arial"/>
                <a:cs typeface="Arial"/>
              </a:rPr>
              <a:t>farming</a:t>
            </a:r>
            <a:r>
              <a:rPr lang="en-US" sz="1600" spc="10" dirty="0">
                <a:latin typeface="Arial"/>
                <a:cs typeface="Arial"/>
              </a:rPr>
              <a:t> </a:t>
            </a:r>
            <a:r>
              <a:rPr lang="en-US" sz="1600" spc="-10" dirty="0">
                <a:latin typeface="Arial"/>
                <a:cs typeface="Arial"/>
              </a:rPr>
              <a:t>debt</a:t>
            </a:r>
            <a:r>
              <a:rPr lang="en-US" sz="1600" spc="10" dirty="0">
                <a:latin typeface="Arial"/>
                <a:cs typeface="Arial"/>
              </a:rPr>
              <a:t> </a:t>
            </a:r>
            <a:r>
              <a:rPr lang="en-US" sz="1600" spc="-10" dirty="0">
                <a:latin typeface="Arial"/>
                <a:cs typeface="Arial"/>
              </a:rPr>
              <a:t>in</a:t>
            </a:r>
            <a:r>
              <a:rPr lang="en-US" sz="1600" spc="-5" dirty="0">
                <a:latin typeface="Arial"/>
                <a:cs typeface="Arial"/>
              </a:rPr>
              <a:t> </a:t>
            </a:r>
            <a:r>
              <a:rPr lang="en-US" sz="1600" spc="-10" dirty="0">
                <a:latin typeface="Arial"/>
                <a:cs typeface="Arial"/>
              </a:rPr>
              <a:t>2016/17</a:t>
            </a:r>
            <a:r>
              <a:rPr lang="en-US" sz="1600" spc="10" dirty="0">
                <a:latin typeface="Arial"/>
                <a:cs typeface="Arial"/>
              </a:rPr>
              <a:t> </a:t>
            </a:r>
            <a:r>
              <a:rPr lang="en-US" sz="1600" spc="-10" dirty="0">
                <a:latin typeface="Arial"/>
                <a:cs typeface="Arial"/>
              </a:rPr>
              <a:t>amounted</a:t>
            </a:r>
            <a:r>
              <a:rPr lang="en-US" sz="1600" spc="10" dirty="0">
                <a:latin typeface="Arial"/>
                <a:cs typeface="Arial"/>
              </a:rPr>
              <a:t> </a:t>
            </a:r>
            <a:r>
              <a:rPr lang="en-US" sz="1600" spc="-10" dirty="0">
                <a:latin typeface="Arial"/>
                <a:cs typeface="Arial"/>
              </a:rPr>
              <a:t>to</a:t>
            </a:r>
            <a:r>
              <a:rPr lang="en-US" sz="1600" spc="10" dirty="0">
                <a:latin typeface="Arial"/>
                <a:cs typeface="Arial"/>
              </a:rPr>
              <a:t> </a:t>
            </a:r>
            <a:r>
              <a:rPr lang="en-US" sz="1600" spc="-10" dirty="0">
                <a:latin typeface="Arial"/>
                <a:cs typeface="Arial"/>
              </a:rPr>
              <a:t>R151.3</a:t>
            </a:r>
            <a:r>
              <a:rPr lang="en-US" sz="1600" spc="10" dirty="0">
                <a:latin typeface="Arial"/>
                <a:cs typeface="Arial"/>
              </a:rPr>
              <a:t> </a:t>
            </a:r>
            <a:r>
              <a:rPr lang="en-US" sz="1600" spc="-5" dirty="0">
                <a:latin typeface="Arial"/>
                <a:cs typeface="Arial"/>
              </a:rPr>
              <a:t>bill</a:t>
            </a:r>
            <a:r>
              <a:rPr lang="en-US" sz="1600" spc="-15" dirty="0">
                <a:latin typeface="Arial"/>
                <a:cs typeface="Arial"/>
              </a:rPr>
              <a:t>i</a:t>
            </a:r>
            <a:r>
              <a:rPr lang="en-US" sz="1600" spc="-10" dirty="0">
                <a:latin typeface="Arial"/>
                <a:cs typeface="Arial"/>
              </a:rPr>
              <a:t>on.</a:t>
            </a:r>
            <a:r>
              <a:rPr lang="en-US" sz="1600" spc="-110" dirty="0">
                <a:latin typeface="Arial"/>
                <a:cs typeface="Arial"/>
              </a:rPr>
              <a:t> </a:t>
            </a:r>
            <a:r>
              <a:rPr lang="en-US" sz="1600" spc="-15" dirty="0">
                <a:latin typeface="Arial"/>
                <a:cs typeface="Arial"/>
              </a:rPr>
              <a:t>A</a:t>
            </a:r>
            <a:r>
              <a:rPr lang="en-US" sz="1600" spc="-95" dirty="0">
                <a:latin typeface="Arial"/>
                <a:cs typeface="Arial"/>
              </a:rPr>
              <a:t> </a:t>
            </a:r>
            <a:r>
              <a:rPr lang="en-US" sz="1600" spc="-15" dirty="0">
                <a:latin typeface="Arial"/>
                <a:cs typeface="Arial"/>
              </a:rPr>
              <a:t>R1</a:t>
            </a:r>
            <a:r>
              <a:rPr lang="en-US" sz="1600" spc="10" dirty="0">
                <a:latin typeface="Arial"/>
                <a:cs typeface="Arial"/>
              </a:rPr>
              <a:t> </a:t>
            </a:r>
            <a:r>
              <a:rPr lang="en-US" sz="1600" spc="-5" dirty="0">
                <a:latin typeface="Arial"/>
                <a:cs typeface="Arial"/>
              </a:rPr>
              <a:t>bill</a:t>
            </a:r>
            <a:r>
              <a:rPr lang="en-US" sz="1600" spc="-15" dirty="0">
                <a:latin typeface="Arial"/>
                <a:cs typeface="Arial"/>
              </a:rPr>
              <a:t>i</a:t>
            </a:r>
            <a:r>
              <a:rPr lang="en-US" sz="1600" spc="-10" dirty="0">
                <a:latin typeface="Arial"/>
                <a:cs typeface="Arial"/>
              </a:rPr>
              <a:t>on nat</a:t>
            </a:r>
            <a:r>
              <a:rPr lang="en-US" sz="1600" dirty="0">
                <a:latin typeface="Arial"/>
                <a:cs typeface="Arial"/>
              </a:rPr>
              <a:t>i</a:t>
            </a:r>
            <a:r>
              <a:rPr lang="en-US" sz="1600" spc="-10" dirty="0">
                <a:latin typeface="Arial"/>
                <a:cs typeface="Arial"/>
              </a:rPr>
              <a:t>onal drought</a:t>
            </a:r>
            <a:r>
              <a:rPr lang="en-US" sz="1600" spc="20" dirty="0">
                <a:latin typeface="Arial"/>
                <a:cs typeface="Arial"/>
              </a:rPr>
              <a:t> </a:t>
            </a:r>
            <a:r>
              <a:rPr lang="en-US" sz="1600" spc="-10" dirty="0">
                <a:latin typeface="Arial"/>
                <a:cs typeface="Arial"/>
              </a:rPr>
              <a:t>fund</a:t>
            </a:r>
            <a:r>
              <a:rPr lang="en-US" sz="1600" dirty="0">
                <a:latin typeface="Arial"/>
                <a:cs typeface="Arial"/>
              </a:rPr>
              <a:t>i</a:t>
            </a:r>
            <a:r>
              <a:rPr lang="en-US" sz="1600" spc="-10" dirty="0">
                <a:latin typeface="Arial"/>
                <a:cs typeface="Arial"/>
              </a:rPr>
              <a:t>ng</a:t>
            </a:r>
            <a:r>
              <a:rPr lang="en-US" sz="1600" spc="-5" dirty="0">
                <a:latin typeface="Arial"/>
                <a:cs typeface="Arial"/>
              </a:rPr>
              <a:t> </a:t>
            </a:r>
            <a:r>
              <a:rPr lang="en-US" sz="1600" spc="-10" dirty="0">
                <a:latin typeface="Arial"/>
                <a:cs typeface="Arial"/>
              </a:rPr>
              <a:t>a</a:t>
            </a:r>
            <a:r>
              <a:rPr lang="en-US" sz="1600" dirty="0">
                <a:latin typeface="Arial"/>
                <a:cs typeface="Arial"/>
              </a:rPr>
              <a:t>l</a:t>
            </a:r>
            <a:r>
              <a:rPr lang="en-US" sz="1600" spc="-10" dirty="0">
                <a:latin typeface="Arial"/>
                <a:cs typeface="Arial"/>
              </a:rPr>
              <a:t>location</a:t>
            </a:r>
            <a:r>
              <a:rPr lang="en-US" sz="1600" spc="-25" dirty="0">
                <a:latin typeface="Arial"/>
                <a:cs typeface="Arial"/>
              </a:rPr>
              <a:t> </a:t>
            </a:r>
            <a:r>
              <a:rPr lang="en-US" sz="1600" spc="-30" dirty="0">
                <a:latin typeface="Arial"/>
                <a:cs typeface="Arial"/>
              </a:rPr>
              <a:t>w</a:t>
            </a:r>
            <a:r>
              <a:rPr lang="en-US" sz="1600" spc="-10" dirty="0">
                <a:latin typeface="Arial"/>
                <a:cs typeface="Arial"/>
              </a:rPr>
              <a:t>ould</a:t>
            </a:r>
            <a:r>
              <a:rPr lang="en-US" sz="1600" spc="-5" dirty="0">
                <a:latin typeface="Arial"/>
                <a:cs typeface="Arial"/>
              </a:rPr>
              <a:t> </a:t>
            </a:r>
            <a:r>
              <a:rPr lang="en-US" sz="1600" spc="-10" dirty="0">
                <a:latin typeface="Arial"/>
                <a:cs typeface="Arial"/>
              </a:rPr>
              <a:t>be</a:t>
            </a:r>
            <a:r>
              <a:rPr lang="en-US" sz="1600" spc="-5" dirty="0">
                <a:latin typeface="Arial"/>
                <a:cs typeface="Arial"/>
              </a:rPr>
              <a:t> c</a:t>
            </a:r>
            <a:r>
              <a:rPr lang="en-US" sz="1600" spc="-10" dirty="0">
                <a:latin typeface="Arial"/>
                <a:cs typeface="Arial"/>
              </a:rPr>
              <a:t>on</a:t>
            </a:r>
            <a:r>
              <a:rPr lang="en-US" sz="1600" spc="-5" dirty="0">
                <a:latin typeface="Arial"/>
                <a:cs typeface="Arial"/>
              </a:rPr>
              <a:t>s</a:t>
            </a:r>
            <a:r>
              <a:rPr lang="en-US" sz="1600" spc="-10" dirty="0">
                <a:latin typeface="Arial"/>
                <a:cs typeface="Arial"/>
              </a:rPr>
              <a:t>ervat</a:t>
            </a:r>
            <a:r>
              <a:rPr lang="en-US" sz="1600" dirty="0">
                <a:latin typeface="Arial"/>
                <a:cs typeface="Arial"/>
              </a:rPr>
              <a:t>i</a:t>
            </a:r>
            <a:r>
              <a:rPr lang="en-US" sz="1600" spc="-10" dirty="0">
                <a:latin typeface="Arial"/>
                <a:cs typeface="Arial"/>
              </a:rPr>
              <a:t>ve</a:t>
            </a:r>
            <a:r>
              <a:rPr lang="en-US" sz="1600" spc="-5" dirty="0">
                <a:latin typeface="Arial"/>
                <a:cs typeface="Arial"/>
              </a:rPr>
              <a:t> </a:t>
            </a:r>
            <a:r>
              <a:rPr lang="en-US" sz="1600" spc="-10" dirty="0">
                <a:latin typeface="Arial"/>
                <a:cs typeface="Arial"/>
              </a:rPr>
              <a:t>relat</a:t>
            </a:r>
            <a:r>
              <a:rPr lang="en-US" sz="1600" dirty="0">
                <a:latin typeface="Arial"/>
                <a:cs typeface="Arial"/>
              </a:rPr>
              <a:t>i</a:t>
            </a:r>
            <a:r>
              <a:rPr lang="en-US" sz="1600" spc="-10" dirty="0">
                <a:latin typeface="Arial"/>
                <a:cs typeface="Arial"/>
              </a:rPr>
              <a:t>ve</a:t>
            </a:r>
            <a:r>
              <a:rPr lang="en-US" sz="1600" spc="-5" dirty="0">
                <a:latin typeface="Arial"/>
                <a:cs typeface="Arial"/>
              </a:rPr>
              <a:t> </a:t>
            </a:r>
            <a:r>
              <a:rPr lang="en-US" sz="1600" spc="-10" dirty="0">
                <a:latin typeface="Arial"/>
                <a:cs typeface="Arial"/>
              </a:rPr>
              <a:t>to</a:t>
            </a:r>
            <a:r>
              <a:rPr lang="en-US" sz="1600" spc="-5" dirty="0">
                <a:latin typeface="Arial"/>
                <a:cs typeface="Arial"/>
              </a:rPr>
              <a:t> </a:t>
            </a:r>
            <a:r>
              <a:rPr lang="en-US" sz="1600" spc="-10" dirty="0">
                <a:latin typeface="Arial"/>
                <a:cs typeface="Arial"/>
              </a:rPr>
              <a:t>th</a:t>
            </a:r>
            <a:r>
              <a:rPr lang="en-US" sz="1600" dirty="0">
                <a:latin typeface="Arial"/>
                <a:cs typeface="Arial"/>
              </a:rPr>
              <a:t>i</a:t>
            </a:r>
            <a:r>
              <a:rPr lang="en-US" sz="1600" spc="-10" dirty="0">
                <a:latin typeface="Arial"/>
                <a:cs typeface="Arial"/>
              </a:rPr>
              <a:t>s</a:t>
            </a:r>
            <a:r>
              <a:rPr lang="en-US" sz="1600" spc="30" dirty="0">
                <a:latin typeface="Arial"/>
                <a:cs typeface="Arial"/>
              </a:rPr>
              <a:t> </a:t>
            </a:r>
            <a:r>
              <a:rPr lang="en-US" sz="1600" spc="-10" dirty="0">
                <a:latin typeface="Arial"/>
                <a:cs typeface="Arial"/>
              </a:rPr>
              <a:t>figure</a:t>
            </a:r>
            <a:endParaRPr lang="en-US" sz="1600" dirty="0">
              <a:latin typeface="Arial"/>
              <a:cs typeface="Arial"/>
            </a:endParaRPr>
          </a:p>
        </p:txBody>
      </p:sp>
      <p:sp>
        <p:nvSpPr>
          <p:cNvPr id="6" name="Freeform 45">
            <a:extLst>
              <a:ext uri="{FF2B5EF4-FFF2-40B4-BE49-F238E27FC236}">
                <a16:creationId xmlns:a16="http://schemas.microsoft.com/office/drawing/2014/main" xmlns="" id="{13EC0DE8-1A29-41AA-B642-574293694A3C}"/>
              </a:ext>
            </a:extLst>
          </p:cNvPr>
          <p:cNvSpPr>
            <a:spLocks noChangeAspect="1" noEditPoints="1"/>
          </p:cNvSpPr>
          <p:nvPr/>
        </p:nvSpPr>
        <p:spPr bwMode="auto">
          <a:xfrm>
            <a:off x="405694" y="1591894"/>
            <a:ext cx="591632" cy="591632"/>
          </a:xfrm>
          <a:custGeom>
            <a:avLst/>
            <a:gdLst>
              <a:gd name="T0" fmla="*/ 181 w 512"/>
              <a:gd name="T1" fmla="*/ 352 h 512"/>
              <a:gd name="T2" fmla="*/ 202 w 512"/>
              <a:gd name="T3" fmla="*/ 330 h 512"/>
              <a:gd name="T4" fmla="*/ 160 w 512"/>
              <a:gd name="T5" fmla="*/ 394 h 512"/>
              <a:gd name="T6" fmla="*/ 181 w 512"/>
              <a:gd name="T7" fmla="*/ 373 h 512"/>
              <a:gd name="T8" fmla="*/ 160 w 512"/>
              <a:gd name="T9" fmla="*/ 394 h 512"/>
              <a:gd name="T10" fmla="*/ 224 w 512"/>
              <a:gd name="T11" fmla="*/ 330 h 512"/>
              <a:gd name="T12" fmla="*/ 245 w 512"/>
              <a:gd name="T13" fmla="*/ 352 h 512"/>
              <a:gd name="T14" fmla="*/ 202 w 512"/>
              <a:gd name="T15" fmla="*/ 394 h 512"/>
              <a:gd name="T16" fmla="*/ 224 w 512"/>
              <a:gd name="T17" fmla="*/ 373 h 512"/>
              <a:gd name="T18" fmla="*/ 202 w 512"/>
              <a:gd name="T19" fmla="*/ 394 h 512"/>
              <a:gd name="T20" fmla="*/ 138 w 512"/>
              <a:gd name="T21" fmla="*/ 330 h 512"/>
              <a:gd name="T22" fmla="*/ 149 w 512"/>
              <a:gd name="T23" fmla="*/ 352 h 512"/>
              <a:gd name="T24" fmla="*/ 160 w 512"/>
              <a:gd name="T25" fmla="*/ 330 h 512"/>
              <a:gd name="T26" fmla="*/ 149 w 512"/>
              <a:gd name="T27" fmla="*/ 213 h 512"/>
              <a:gd name="T28" fmla="*/ 341 w 512"/>
              <a:gd name="T29" fmla="*/ 213 h 512"/>
              <a:gd name="T30" fmla="*/ 243 w 512"/>
              <a:gd name="T31" fmla="*/ 264 h 512"/>
              <a:gd name="T32" fmla="*/ 245 w 512"/>
              <a:gd name="T33" fmla="*/ 277 h 512"/>
              <a:gd name="T34" fmla="*/ 256 w 512"/>
              <a:gd name="T35" fmla="*/ 263 h 512"/>
              <a:gd name="T36" fmla="*/ 278 w 512"/>
              <a:gd name="T37" fmla="*/ 236 h 512"/>
              <a:gd name="T38" fmla="*/ 253 w 512"/>
              <a:gd name="T39" fmla="*/ 206 h 512"/>
              <a:gd name="T40" fmla="*/ 236 w 512"/>
              <a:gd name="T41" fmla="*/ 195 h 512"/>
              <a:gd name="T42" fmla="*/ 238 w 512"/>
              <a:gd name="T43" fmla="*/ 183 h 512"/>
              <a:gd name="T44" fmla="*/ 257 w 512"/>
              <a:gd name="T45" fmla="*/ 182 h 512"/>
              <a:gd name="T46" fmla="*/ 277 w 512"/>
              <a:gd name="T47" fmla="*/ 170 h 512"/>
              <a:gd name="T48" fmla="*/ 256 w 512"/>
              <a:gd name="T49" fmla="*/ 163 h 512"/>
              <a:gd name="T50" fmla="*/ 245 w 512"/>
              <a:gd name="T51" fmla="*/ 149 h 512"/>
              <a:gd name="T52" fmla="*/ 225 w 512"/>
              <a:gd name="T53" fmla="*/ 171 h 512"/>
              <a:gd name="T54" fmla="*/ 217 w 512"/>
              <a:gd name="T55" fmla="*/ 203 h 512"/>
              <a:gd name="T56" fmla="*/ 238 w 512"/>
              <a:gd name="T57" fmla="*/ 220 h 512"/>
              <a:gd name="T58" fmla="*/ 255 w 512"/>
              <a:gd name="T59" fmla="*/ 231 h 512"/>
              <a:gd name="T60" fmla="*/ 253 w 512"/>
              <a:gd name="T61" fmla="*/ 244 h 512"/>
              <a:gd name="T62" fmla="*/ 230 w 512"/>
              <a:gd name="T63" fmla="*/ 245 h 512"/>
              <a:gd name="T64" fmla="*/ 213 w 512"/>
              <a:gd name="T65" fmla="*/ 258 h 512"/>
              <a:gd name="T66" fmla="*/ 330 w 512"/>
              <a:gd name="T67" fmla="*/ 373 h 512"/>
              <a:gd name="T68" fmla="*/ 352 w 512"/>
              <a:gd name="T69" fmla="*/ 394 h 512"/>
              <a:gd name="T70" fmla="*/ 341 w 512"/>
              <a:gd name="T71" fmla="*/ 373 h 512"/>
              <a:gd name="T72" fmla="*/ 330 w 512"/>
              <a:gd name="T73" fmla="*/ 330 h 512"/>
              <a:gd name="T74" fmla="*/ 309 w 512"/>
              <a:gd name="T75" fmla="*/ 352 h 512"/>
              <a:gd name="T76" fmla="*/ 330 w 512"/>
              <a:gd name="T77" fmla="*/ 330 h 512"/>
              <a:gd name="T78" fmla="*/ 256 w 512"/>
              <a:gd name="T79" fmla="*/ 512 h 512"/>
              <a:gd name="T80" fmla="*/ 256 w 512"/>
              <a:gd name="T81" fmla="*/ 0 h 512"/>
              <a:gd name="T82" fmla="*/ 373 w 512"/>
              <a:gd name="T83" fmla="*/ 362 h 512"/>
              <a:gd name="T84" fmla="*/ 352 w 512"/>
              <a:gd name="T85" fmla="*/ 352 h 512"/>
              <a:gd name="T86" fmla="*/ 341 w 512"/>
              <a:gd name="T87" fmla="*/ 309 h 512"/>
              <a:gd name="T88" fmla="*/ 362 w 512"/>
              <a:gd name="T89" fmla="*/ 213 h 512"/>
              <a:gd name="T90" fmla="*/ 128 w 512"/>
              <a:gd name="T91" fmla="*/ 213 h 512"/>
              <a:gd name="T92" fmla="*/ 128 w 512"/>
              <a:gd name="T93" fmla="*/ 309 h 512"/>
              <a:gd name="T94" fmla="*/ 117 w 512"/>
              <a:gd name="T95" fmla="*/ 362 h 512"/>
              <a:gd name="T96" fmla="*/ 138 w 512"/>
              <a:gd name="T97" fmla="*/ 373 h 512"/>
              <a:gd name="T98" fmla="*/ 149 w 512"/>
              <a:gd name="T99" fmla="*/ 416 h 512"/>
              <a:gd name="T100" fmla="*/ 373 w 512"/>
              <a:gd name="T101" fmla="*/ 405 h 512"/>
              <a:gd name="T102" fmla="*/ 245 w 512"/>
              <a:gd name="T103" fmla="*/ 394 h 512"/>
              <a:gd name="T104" fmla="*/ 266 w 512"/>
              <a:gd name="T105" fmla="*/ 373 h 512"/>
              <a:gd name="T106" fmla="*/ 245 w 512"/>
              <a:gd name="T107" fmla="*/ 394 h 512"/>
              <a:gd name="T108" fmla="*/ 309 w 512"/>
              <a:gd name="T109" fmla="*/ 394 h 512"/>
              <a:gd name="T110" fmla="*/ 288 w 512"/>
              <a:gd name="T111" fmla="*/ 373 h 512"/>
              <a:gd name="T112" fmla="*/ 288 w 512"/>
              <a:gd name="T113" fmla="*/ 330 h 512"/>
              <a:gd name="T114" fmla="*/ 266 w 512"/>
              <a:gd name="T115" fmla="*/ 352 h 512"/>
              <a:gd name="T116" fmla="*/ 288 w 512"/>
              <a:gd name="T117" fmla="*/ 33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202" y="352"/>
                </a:moveTo>
                <a:cubicBezTo>
                  <a:pt x="181" y="352"/>
                  <a:pt x="181" y="352"/>
                  <a:pt x="181" y="352"/>
                </a:cubicBezTo>
                <a:cubicBezTo>
                  <a:pt x="181" y="330"/>
                  <a:pt x="181" y="330"/>
                  <a:pt x="181" y="330"/>
                </a:cubicBezTo>
                <a:cubicBezTo>
                  <a:pt x="202" y="330"/>
                  <a:pt x="202" y="330"/>
                  <a:pt x="202" y="330"/>
                </a:cubicBezTo>
                <a:lnTo>
                  <a:pt x="202" y="352"/>
                </a:lnTo>
                <a:close/>
                <a:moveTo>
                  <a:pt x="160" y="394"/>
                </a:moveTo>
                <a:cubicBezTo>
                  <a:pt x="181" y="394"/>
                  <a:pt x="181" y="394"/>
                  <a:pt x="181" y="394"/>
                </a:cubicBezTo>
                <a:cubicBezTo>
                  <a:pt x="181" y="373"/>
                  <a:pt x="181" y="373"/>
                  <a:pt x="181" y="373"/>
                </a:cubicBezTo>
                <a:cubicBezTo>
                  <a:pt x="160" y="373"/>
                  <a:pt x="160" y="373"/>
                  <a:pt x="160" y="373"/>
                </a:cubicBezTo>
                <a:lnTo>
                  <a:pt x="160" y="394"/>
                </a:lnTo>
                <a:close/>
                <a:moveTo>
                  <a:pt x="245" y="330"/>
                </a:moveTo>
                <a:cubicBezTo>
                  <a:pt x="224" y="330"/>
                  <a:pt x="224" y="330"/>
                  <a:pt x="224" y="330"/>
                </a:cubicBezTo>
                <a:cubicBezTo>
                  <a:pt x="224" y="352"/>
                  <a:pt x="224" y="352"/>
                  <a:pt x="224" y="352"/>
                </a:cubicBezTo>
                <a:cubicBezTo>
                  <a:pt x="245" y="352"/>
                  <a:pt x="245" y="352"/>
                  <a:pt x="245" y="352"/>
                </a:cubicBezTo>
                <a:lnTo>
                  <a:pt x="245" y="330"/>
                </a:lnTo>
                <a:close/>
                <a:moveTo>
                  <a:pt x="202" y="394"/>
                </a:moveTo>
                <a:cubicBezTo>
                  <a:pt x="224" y="394"/>
                  <a:pt x="224" y="394"/>
                  <a:pt x="224" y="394"/>
                </a:cubicBezTo>
                <a:cubicBezTo>
                  <a:pt x="224" y="373"/>
                  <a:pt x="224" y="373"/>
                  <a:pt x="224" y="373"/>
                </a:cubicBezTo>
                <a:cubicBezTo>
                  <a:pt x="202" y="373"/>
                  <a:pt x="202" y="373"/>
                  <a:pt x="202" y="373"/>
                </a:cubicBezTo>
                <a:lnTo>
                  <a:pt x="202" y="394"/>
                </a:lnTo>
                <a:close/>
                <a:moveTo>
                  <a:pt x="160" y="330"/>
                </a:moveTo>
                <a:cubicBezTo>
                  <a:pt x="138" y="330"/>
                  <a:pt x="138" y="330"/>
                  <a:pt x="138" y="330"/>
                </a:cubicBezTo>
                <a:cubicBezTo>
                  <a:pt x="138" y="352"/>
                  <a:pt x="138" y="352"/>
                  <a:pt x="138" y="352"/>
                </a:cubicBezTo>
                <a:cubicBezTo>
                  <a:pt x="149" y="352"/>
                  <a:pt x="149" y="352"/>
                  <a:pt x="149" y="352"/>
                </a:cubicBezTo>
                <a:cubicBezTo>
                  <a:pt x="160" y="352"/>
                  <a:pt x="160" y="352"/>
                  <a:pt x="160" y="352"/>
                </a:cubicBezTo>
                <a:lnTo>
                  <a:pt x="160" y="330"/>
                </a:lnTo>
                <a:close/>
                <a:moveTo>
                  <a:pt x="245" y="309"/>
                </a:moveTo>
                <a:cubicBezTo>
                  <a:pt x="192" y="309"/>
                  <a:pt x="149" y="266"/>
                  <a:pt x="149" y="213"/>
                </a:cubicBezTo>
                <a:cubicBezTo>
                  <a:pt x="149" y="160"/>
                  <a:pt x="192" y="117"/>
                  <a:pt x="245" y="117"/>
                </a:cubicBezTo>
                <a:cubicBezTo>
                  <a:pt x="298" y="117"/>
                  <a:pt x="341" y="160"/>
                  <a:pt x="341" y="213"/>
                </a:cubicBezTo>
                <a:cubicBezTo>
                  <a:pt x="341" y="266"/>
                  <a:pt x="298" y="309"/>
                  <a:pt x="245" y="309"/>
                </a:cubicBezTo>
                <a:close/>
                <a:moveTo>
                  <a:pt x="243" y="264"/>
                </a:moveTo>
                <a:cubicBezTo>
                  <a:pt x="243" y="264"/>
                  <a:pt x="245" y="264"/>
                  <a:pt x="245" y="264"/>
                </a:cubicBezTo>
                <a:cubicBezTo>
                  <a:pt x="245" y="277"/>
                  <a:pt x="245" y="277"/>
                  <a:pt x="245" y="277"/>
                </a:cubicBezTo>
                <a:cubicBezTo>
                  <a:pt x="256" y="277"/>
                  <a:pt x="256" y="277"/>
                  <a:pt x="256" y="277"/>
                </a:cubicBezTo>
                <a:cubicBezTo>
                  <a:pt x="256" y="263"/>
                  <a:pt x="256" y="263"/>
                  <a:pt x="256" y="263"/>
                </a:cubicBezTo>
                <a:cubicBezTo>
                  <a:pt x="256" y="262"/>
                  <a:pt x="265" y="260"/>
                  <a:pt x="270" y="256"/>
                </a:cubicBezTo>
                <a:cubicBezTo>
                  <a:pt x="276" y="251"/>
                  <a:pt x="278" y="244"/>
                  <a:pt x="278" y="236"/>
                </a:cubicBezTo>
                <a:cubicBezTo>
                  <a:pt x="278" y="229"/>
                  <a:pt x="275" y="224"/>
                  <a:pt x="272" y="219"/>
                </a:cubicBezTo>
                <a:cubicBezTo>
                  <a:pt x="268" y="215"/>
                  <a:pt x="262" y="210"/>
                  <a:pt x="253" y="206"/>
                </a:cubicBezTo>
                <a:cubicBezTo>
                  <a:pt x="246" y="203"/>
                  <a:pt x="242" y="200"/>
                  <a:pt x="240" y="199"/>
                </a:cubicBezTo>
                <a:cubicBezTo>
                  <a:pt x="238" y="198"/>
                  <a:pt x="237" y="197"/>
                  <a:pt x="236" y="195"/>
                </a:cubicBezTo>
                <a:cubicBezTo>
                  <a:pt x="235" y="194"/>
                  <a:pt x="234" y="192"/>
                  <a:pt x="234" y="190"/>
                </a:cubicBezTo>
                <a:cubicBezTo>
                  <a:pt x="234" y="187"/>
                  <a:pt x="236" y="185"/>
                  <a:pt x="238" y="183"/>
                </a:cubicBezTo>
                <a:cubicBezTo>
                  <a:pt x="240" y="181"/>
                  <a:pt x="243" y="181"/>
                  <a:pt x="247" y="181"/>
                </a:cubicBezTo>
                <a:cubicBezTo>
                  <a:pt x="250" y="181"/>
                  <a:pt x="253" y="181"/>
                  <a:pt x="257" y="182"/>
                </a:cubicBezTo>
                <a:cubicBezTo>
                  <a:pt x="260" y="183"/>
                  <a:pt x="265" y="184"/>
                  <a:pt x="270" y="186"/>
                </a:cubicBezTo>
                <a:cubicBezTo>
                  <a:pt x="277" y="170"/>
                  <a:pt x="277" y="170"/>
                  <a:pt x="277" y="170"/>
                </a:cubicBezTo>
                <a:cubicBezTo>
                  <a:pt x="271" y="168"/>
                  <a:pt x="269" y="166"/>
                  <a:pt x="264" y="165"/>
                </a:cubicBezTo>
                <a:cubicBezTo>
                  <a:pt x="261" y="164"/>
                  <a:pt x="256" y="164"/>
                  <a:pt x="256" y="163"/>
                </a:cubicBezTo>
                <a:cubicBezTo>
                  <a:pt x="256" y="149"/>
                  <a:pt x="256" y="149"/>
                  <a:pt x="256" y="149"/>
                </a:cubicBezTo>
                <a:cubicBezTo>
                  <a:pt x="245" y="149"/>
                  <a:pt x="245" y="149"/>
                  <a:pt x="245" y="149"/>
                </a:cubicBezTo>
                <a:cubicBezTo>
                  <a:pt x="245" y="164"/>
                  <a:pt x="245" y="164"/>
                  <a:pt x="245" y="164"/>
                </a:cubicBezTo>
                <a:cubicBezTo>
                  <a:pt x="234" y="164"/>
                  <a:pt x="229" y="167"/>
                  <a:pt x="225" y="171"/>
                </a:cubicBezTo>
                <a:cubicBezTo>
                  <a:pt x="219" y="176"/>
                  <a:pt x="215" y="182"/>
                  <a:pt x="215" y="191"/>
                </a:cubicBezTo>
                <a:cubicBezTo>
                  <a:pt x="215" y="196"/>
                  <a:pt x="215" y="200"/>
                  <a:pt x="217" y="203"/>
                </a:cubicBezTo>
                <a:cubicBezTo>
                  <a:pt x="219" y="207"/>
                  <a:pt x="221" y="210"/>
                  <a:pt x="224" y="212"/>
                </a:cubicBezTo>
                <a:cubicBezTo>
                  <a:pt x="227" y="215"/>
                  <a:pt x="232" y="218"/>
                  <a:pt x="238" y="220"/>
                </a:cubicBezTo>
                <a:cubicBezTo>
                  <a:pt x="244" y="223"/>
                  <a:pt x="248" y="226"/>
                  <a:pt x="250" y="227"/>
                </a:cubicBezTo>
                <a:cubicBezTo>
                  <a:pt x="252" y="228"/>
                  <a:pt x="254" y="230"/>
                  <a:pt x="255" y="231"/>
                </a:cubicBezTo>
                <a:cubicBezTo>
                  <a:pt x="256" y="233"/>
                  <a:pt x="257" y="235"/>
                  <a:pt x="257" y="237"/>
                </a:cubicBezTo>
                <a:cubicBezTo>
                  <a:pt x="257" y="240"/>
                  <a:pt x="255" y="243"/>
                  <a:pt x="253" y="244"/>
                </a:cubicBezTo>
                <a:cubicBezTo>
                  <a:pt x="250" y="246"/>
                  <a:pt x="247" y="247"/>
                  <a:pt x="242" y="247"/>
                </a:cubicBezTo>
                <a:cubicBezTo>
                  <a:pt x="239" y="247"/>
                  <a:pt x="234" y="246"/>
                  <a:pt x="230" y="245"/>
                </a:cubicBezTo>
                <a:cubicBezTo>
                  <a:pt x="225" y="244"/>
                  <a:pt x="224" y="242"/>
                  <a:pt x="213" y="239"/>
                </a:cubicBezTo>
                <a:cubicBezTo>
                  <a:pt x="213" y="258"/>
                  <a:pt x="213" y="258"/>
                  <a:pt x="213" y="258"/>
                </a:cubicBezTo>
                <a:cubicBezTo>
                  <a:pt x="224" y="262"/>
                  <a:pt x="232" y="264"/>
                  <a:pt x="243" y="264"/>
                </a:cubicBezTo>
                <a:close/>
                <a:moveTo>
                  <a:pt x="330" y="373"/>
                </a:moveTo>
                <a:cubicBezTo>
                  <a:pt x="330" y="394"/>
                  <a:pt x="330" y="394"/>
                  <a:pt x="330" y="394"/>
                </a:cubicBezTo>
                <a:cubicBezTo>
                  <a:pt x="352" y="394"/>
                  <a:pt x="352" y="394"/>
                  <a:pt x="352" y="394"/>
                </a:cubicBezTo>
                <a:cubicBezTo>
                  <a:pt x="352" y="373"/>
                  <a:pt x="352" y="373"/>
                  <a:pt x="352" y="373"/>
                </a:cubicBezTo>
                <a:cubicBezTo>
                  <a:pt x="341" y="373"/>
                  <a:pt x="341" y="373"/>
                  <a:pt x="341" y="373"/>
                </a:cubicBezTo>
                <a:lnTo>
                  <a:pt x="330" y="373"/>
                </a:lnTo>
                <a:close/>
                <a:moveTo>
                  <a:pt x="330" y="330"/>
                </a:moveTo>
                <a:cubicBezTo>
                  <a:pt x="309" y="330"/>
                  <a:pt x="309" y="330"/>
                  <a:pt x="309" y="330"/>
                </a:cubicBezTo>
                <a:cubicBezTo>
                  <a:pt x="309" y="352"/>
                  <a:pt x="309" y="352"/>
                  <a:pt x="309" y="352"/>
                </a:cubicBezTo>
                <a:cubicBezTo>
                  <a:pt x="330" y="352"/>
                  <a:pt x="330" y="352"/>
                  <a:pt x="330" y="352"/>
                </a:cubicBezTo>
                <a:lnTo>
                  <a:pt x="330" y="3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362"/>
                </a:moveTo>
                <a:cubicBezTo>
                  <a:pt x="373" y="356"/>
                  <a:pt x="368" y="352"/>
                  <a:pt x="362" y="352"/>
                </a:cubicBezTo>
                <a:cubicBezTo>
                  <a:pt x="352" y="352"/>
                  <a:pt x="352" y="352"/>
                  <a:pt x="352" y="352"/>
                </a:cubicBezTo>
                <a:cubicBezTo>
                  <a:pt x="352" y="320"/>
                  <a:pt x="352" y="320"/>
                  <a:pt x="352" y="320"/>
                </a:cubicBezTo>
                <a:cubicBezTo>
                  <a:pt x="352" y="314"/>
                  <a:pt x="347" y="309"/>
                  <a:pt x="341" y="309"/>
                </a:cubicBezTo>
                <a:cubicBezTo>
                  <a:pt x="312" y="309"/>
                  <a:pt x="312" y="309"/>
                  <a:pt x="312" y="309"/>
                </a:cubicBezTo>
                <a:cubicBezTo>
                  <a:pt x="342" y="288"/>
                  <a:pt x="362" y="253"/>
                  <a:pt x="362" y="213"/>
                </a:cubicBezTo>
                <a:cubicBezTo>
                  <a:pt x="362" y="148"/>
                  <a:pt x="310" y="96"/>
                  <a:pt x="245" y="96"/>
                </a:cubicBezTo>
                <a:cubicBezTo>
                  <a:pt x="180" y="96"/>
                  <a:pt x="128" y="148"/>
                  <a:pt x="128" y="213"/>
                </a:cubicBezTo>
                <a:cubicBezTo>
                  <a:pt x="128" y="253"/>
                  <a:pt x="148" y="288"/>
                  <a:pt x="178" y="309"/>
                </a:cubicBezTo>
                <a:cubicBezTo>
                  <a:pt x="128" y="309"/>
                  <a:pt x="128" y="309"/>
                  <a:pt x="128" y="309"/>
                </a:cubicBezTo>
                <a:cubicBezTo>
                  <a:pt x="122" y="309"/>
                  <a:pt x="117" y="314"/>
                  <a:pt x="117" y="320"/>
                </a:cubicBezTo>
                <a:cubicBezTo>
                  <a:pt x="117" y="362"/>
                  <a:pt x="117" y="362"/>
                  <a:pt x="117" y="362"/>
                </a:cubicBezTo>
                <a:cubicBezTo>
                  <a:pt x="117" y="368"/>
                  <a:pt x="122" y="373"/>
                  <a:pt x="128" y="373"/>
                </a:cubicBezTo>
                <a:cubicBezTo>
                  <a:pt x="138" y="373"/>
                  <a:pt x="138" y="373"/>
                  <a:pt x="138" y="373"/>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362"/>
                </a:lnTo>
                <a:close/>
                <a:moveTo>
                  <a:pt x="245" y="394"/>
                </a:moveTo>
                <a:cubicBezTo>
                  <a:pt x="266" y="394"/>
                  <a:pt x="266" y="394"/>
                  <a:pt x="266" y="394"/>
                </a:cubicBezTo>
                <a:cubicBezTo>
                  <a:pt x="266" y="373"/>
                  <a:pt x="266" y="373"/>
                  <a:pt x="266" y="373"/>
                </a:cubicBezTo>
                <a:cubicBezTo>
                  <a:pt x="245" y="373"/>
                  <a:pt x="245" y="373"/>
                  <a:pt x="245" y="373"/>
                </a:cubicBezTo>
                <a:lnTo>
                  <a:pt x="245" y="394"/>
                </a:lnTo>
                <a:close/>
                <a:moveTo>
                  <a:pt x="288" y="394"/>
                </a:moveTo>
                <a:cubicBezTo>
                  <a:pt x="309" y="394"/>
                  <a:pt x="309" y="394"/>
                  <a:pt x="309" y="394"/>
                </a:cubicBezTo>
                <a:cubicBezTo>
                  <a:pt x="309" y="373"/>
                  <a:pt x="309" y="373"/>
                  <a:pt x="309" y="373"/>
                </a:cubicBezTo>
                <a:cubicBezTo>
                  <a:pt x="288" y="373"/>
                  <a:pt x="288" y="373"/>
                  <a:pt x="288" y="373"/>
                </a:cubicBezTo>
                <a:lnTo>
                  <a:pt x="288" y="394"/>
                </a:lnTo>
                <a:close/>
                <a:moveTo>
                  <a:pt x="288" y="330"/>
                </a:moveTo>
                <a:cubicBezTo>
                  <a:pt x="266" y="330"/>
                  <a:pt x="266" y="330"/>
                  <a:pt x="266" y="330"/>
                </a:cubicBezTo>
                <a:cubicBezTo>
                  <a:pt x="266" y="352"/>
                  <a:pt x="266" y="352"/>
                  <a:pt x="266" y="352"/>
                </a:cubicBezTo>
                <a:cubicBezTo>
                  <a:pt x="288" y="352"/>
                  <a:pt x="288" y="352"/>
                  <a:pt x="288" y="352"/>
                </a:cubicBezTo>
                <a:lnTo>
                  <a:pt x="288" y="33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latin typeface="Arial" charset="0"/>
            </a:endParaRPr>
          </a:p>
        </p:txBody>
      </p:sp>
      <p:sp>
        <p:nvSpPr>
          <p:cNvPr id="7" name="Freeform 606">
            <a:extLst>
              <a:ext uri="{FF2B5EF4-FFF2-40B4-BE49-F238E27FC236}">
                <a16:creationId xmlns:a16="http://schemas.microsoft.com/office/drawing/2014/main" xmlns="" id="{003E58B5-6CEC-4F6C-9225-AD544286FC30}"/>
              </a:ext>
            </a:extLst>
          </p:cNvPr>
          <p:cNvSpPr>
            <a:spLocks noChangeAspect="1" noEditPoints="1"/>
          </p:cNvSpPr>
          <p:nvPr/>
        </p:nvSpPr>
        <p:spPr bwMode="auto">
          <a:xfrm>
            <a:off x="384887" y="2752296"/>
            <a:ext cx="612439" cy="612439"/>
          </a:xfrm>
          <a:custGeom>
            <a:avLst/>
            <a:gdLst>
              <a:gd name="T0" fmla="*/ 0 w 512"/>
              <a:gd name="T1" fmla="*/ 256 h 512"/>
              <a:gd name="T2" fmla="*/ 512 w 512"/>
              <a:gd name="T3" fmla="*/ 256 h 512"/>
              <a:gd name="T4" fmla="*/ 341 w 512"/>
              <a:gd name="T5" fmla="*/ 416 h 512"/>
              <a:gd name="T6" fmla="*/ 311 w 512"/>
              <a:gd name="T7" fmla="*/ 371 h 512"/>
              <a:gd name="T8" fmla="*/ 332 w 512"/>
              <a:gd name="T9" fmla="*/ 336 h 512"/>
              <a:gd name="T10" fmla="*/ 370 w 512"/>
              <a:gd name="T11" fmla="*/ 370 h 512"/>
              <a:gd name="T12" fmla="*/ 373 w 512"/>
              <a:gd name="T13" fmla="*/ 384 h 512"/>
              <a:gd name="T14" fmla="*/ 373 w 512"/>
              <a:gd name="T15" fmla="*/ 309 h 512"/>
              <a:gd name="T16" fmla="*/ 320 w 512"/>
              <a:gd name="T17" fmla="*/ 309 h 512"/>
              <a:gd name="T18" fmla="*/ 298 w 512"/>
              <a:gd name="T19" fmla="*/ 298 h 512"/>
              <a:gd name="T20" fmla="*/ 309 w 512"/>
              <a:gd name="T21" fmla="*/ 277 h 512"/>
              <a:gd name="T22" fmla="*/ 276 w 512"/>
              <a:gd name="T23" fmla="*/ 266 h 512"/>
              <a:gd name="T24" fmla="*/ 171 w 512"/>
              <a:gd name="T25" fmla="*/ 266 h 512"/>
              <a:gd name="T26" fmla="*/ 96 w 512"/>
              <a:gd name="T27" fmla="*/ 256 h 512"/>
              <a:gd name="T28" fmla="*/ 181 w 512"/>
              <a:gd name="T29" fmla="*/ 245 h 512"/>
              <a:gd name="T30" fmla="*/ 224 w 512"/>
              <a:gd name="T31" fmla="*/ 288 h 512"/>
              <a:gd name="T32" fmla="*/ 266 w 512"/>
              <a:gd name="T33" fmla="*/ 245 h 512"/>
              <a:gd name="T34" fmla="*/ 330 w 512"/>
              <a:gd name="T35" fmla="*/ 277 h 512"/>
              <a:gd name="T36" fmla="*/ 352 w 512"/>
              <a:gd name="T37" fmla="*/ 288 h 512"/>
              <a:gd name="T38" fmla="*/ 298 w 512"/>
              <a:gd name="T39" fmla="*/ 224 h 512"/>
              <a:gd name="T40" fmla="*/ 245 w 512"/>
              <a:gd name="T41" fmla="*/ 213 h 512"/>
              <a:gd name="T42" fmla="*/ 202 w 512"/>
              <a:gd name="T43" fmla="*/ 192 h 512"/>
              <a:gd name="T44" fmla="*/ 192 w 512"/>
              <a:gd name="T45" fmla="*/ 224 h 512"/>
              <a:gd name="T46" fmla="*/ 96 w 512"/>
              <a:gd name="T47" fmla="*/ 213 h 512"/>
              <a:gd name="T48" fmla="*/ 181 w 512"/>
              <a:gd name="T49" fmla="*/ 202 h 512"/>
              <a:gd name="T50" fmla="*/ 192 w 512"/>
              <a:gd name="T51" fmla="*/ 170 h 512"/>
              <a:gd name="T52" fmla="*/ 213 w 512"/>
              <a:gd name="T53" fmla="*/ 138 h 512"/>
              <a:gd name="T54" fmla="*/ 181 w 512"/>
              <a:gd name="T55" fmla="*/ 128 h 512"/>
              <a:gd name="T56" fmla="*/ 256 w 512"/>
              <a:gd name="T57" fmla="*/ 117 h 512"/>
              <a:gd name="T58" fmla="*/ 256 w 512"/>
              <a:gd name="T59" fmla="*/ 138 h 512"/>
              <a:gd name="T60" fmla="*/ 234 w 512"/>
              <a:gd name="T61" fmla="*/ 170 h 512"/>
              <a:gd name="T62" fmla="*/ 266 w 512"/>
              <a:gd name="T63" fmla="*/ 181 h 512"/>
              <a:gd name="T64" fmla="*/ 298 w 512"/>
              <a:gd name="T65" fmla="*/ 202 h 512"/>
              <a:gd name="T66" fmla="*/ 373 w 512"/>
              <a:gd name="T67" fmla="*/ 288 h 512"/>
              <a:gd name="T68" fmla="*/ 373 w 512"/>
              <a:gd name="T69" fmla="*/ 309 h 512"/>
              <a:gd name="T70" fmla="*/ 352 w 512"/>
              <a:gd name="T71" fmla="*/ 384 h 512"/>
              <a:gd name="T72" fmla="*/ 330 w 512"/>
              <a:gd name="T73" fmla="*/ 384 h 512"/>
              <a:gd name="T74" fmla="*/ 341 w 512"/>
              <a:gd name="T75" fmla="*/ 3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41" y="416"/>
                </a:moveTo>
                <a:cubicBezTo>
                  <a:pt x="323" y="416"/>
                  <a:pt x="309" y="401"/>
                  <a:pt x="309" y="384"/>
                </a:cubicBezTo>
                <a:cubicBezTo>
                  <a:pt x="309" y="379"/>
                  <a:pt x="310" y="375"/>
                  <a:pt x="311" y="371"/>
                </a:cubicBezTo>
                <a:cubicBezTo>
                  <a:pt x="312" y="371"/>
                  <a:pt x="312" y="371"/>
                  <a:pt x="312" y="370"/>
                </a:cubicBezTo>
                <a:cubicBezTo>
                  <a:pt x="332" y="336"/>
                  <a:pt x="332" y="336"/>
                  <a:pt x="332" y="336"/>
                </a:cubicBezTo>
                <a:cubicBezTo>
                  <a:pt x="336" y="329"/>
                  <a:pt x="346" y="329"/>
                  <a:pt x="350" y="336"/>
                </a:cubicBezTo>
                <a:cubicBezTo>
                  <a:pt x="370" y="370"/>
                  <a:pt x="370" y="370"/>
                  <a:pt x="370" y="370"/>
                </a:cubicBezTo>
                <a:cubicBezTo>
                  <a:pt x="370" y="371"/>
                  <a:pt x="370" y="371"/>
                  <a:pt x="371" y="371"/>
                </a:cubicBezTo>
                <a:cubicBezTo>
                  <a:pt x="372" y="375"/>
                  <a:pt x="373" y="379"/>
                  <a:pt x="373" y="384"/>
                </a:cubicBezTo>
                <a:cubicBezTo>
                  <a:pt x="373" y="401"/>
                  <a:pt x="359" y="416"/>
                  <a:pt x="341" y="416"/>
                </a:cubicBezTo>
                <a:close/>
                <a:moveTo>
                  <a:pt x="373" y="309"/>
                </a:moveTo>
                <a:cubicBezTo>
                  <a:pt x="362" y="309"/>
                  <a:pt x="362" y="309"/>
                  <a:pt x="362" y="309"/>
                </a:cubicBezTo>
                <a:cubicBezTo>
                  <a:pt x="320" y="309"/>
                  <a:pt x="320" y="309"/>
                  <a:pt x="320" y="309"/>
                </a:cubicBezTo>
                <a:cubicBezTo>
                  <a:pt x="309" y="309"/>
                  <a:pt x="309" y="309"/>
                  <a:pt x="309" y="309"/>
                </a:cubicBezTo>
                <a:cubicBezTo>
                  <a:pt x="303" y="309"/>
                  <a:pt x="298" y="304"/>
                  <a:pt x="298" y="298"/>
                </a:cubicBezTo>
                <a:cubicBezTo>
                  <a:pt x="298" y="292"/>
                  <a:pt x="303" y="288"/>
                  <a:pt x="309" y="288"/>
                </a:cubicBezTo>
                <a:cubicBezTo>
                  <a:pt x="309" y="277"/>
                  <a:pt x="309" y="277"/>
                  <a:pt x="309" y="277"/>
                </a:cubicBezTo>
                <a:cubicBezTo>
                  <a:pt x="309" y="268"/>
                  <a:pt x="303" y="266"/>
                  <a:pt x="298" y="266"/>
                </a:cubicBezTo>
                <a:cubicBezTo>
                  <a:pt x="276" y="266"/>
                  <a:pt x="276" y="266"/>
                  <a:pt x="276" y="266"/>
                </a:cubicBezTo>
                <a:cubicBezTo>
                  <a:pt x="271" y="291"/>
                  <a:pt x="249" y="309"/>
                  <a:pt x="224" y="309"/>
                </a:cubicBezTo>
                <a:cubicBezTo>
                  <a:pt x="198" y="309"/>
                  <a:pt x="176" y="291"/>
                  <a:pt x="171" y="266"/>
                </a:cubicBezTo>
                <a:cubicBezTo>
                  <a:pt x="106" y="266"/>
                  <a:pt x="106" y="266"/>
                  <a:pt x="106" y="266"/>
                </a:cubicBezTo>
                <a:cubicBezTo>
                  <a:pt x="100" y="266"/>
                  <a:pt x="96" y="262"/>
                  <a:pt x="96" y="256"/>
                </a:cubicBezTo>
                <a:cubicBezTo>
                  <a:pt x="96" y="250"/>
                  <a:pt x="100" y="245"/>
                  <a:pt x="106" y="245"/>
                </a:cubicBezTo>
                <a:cubicBezTo>
                  <a:pt x="181" y="245"/>
                  <a:pt x="181" y="245"/>
                  <a:pt x="181" y="245"/>
                </a:cubicBezTo>
                <a:cubicBezTo>
                  <a:pt x="187" y="245"/>
                  <a:pt x="192" y="250"/>
                  <a:pt x="192" y="256"/>
                </a:cubicBezTo>
                <a:cubicBezTo>
                  <a:pt x="192" y="273"/>
                  <a:pt x="206" y="288"/>
                  <a:pt x="224" y="288"/>
                </a:cubicBezTo>
                <a:cubicBezTo>
                  <a:pt x="241" y="288"/>
                  <a:pt x="256" y="273"/>
                  <a:pt x="256" y="256"/>
                </a:cubicBezTo>
                <a:cubicBezTo>
                  <a:pt x="256" y="250"/>
                  <a:pt x="260" y="245"/>
                  <a:pt x="266" y="245"/>
                </a:cubicBezTo>
                <a:cubicBezTo>
                  <a:pt x="298" y="245"/>
                  <a:pt x="298" y="245"/>
                  <a:pt x="298" y="245"/>
                </a:cubicBezTo>
                <a:cubicBezTo>
                  <a:pt x="311" y="245"/>
                  <a:pt x="330" y="254"/>
                  <a:pt x="330" y="277"/>
                </a:cubicBezTo>
                <a:cubicBezTo>
                  <a:pt x="330" y="288"/>
                  <a:pt x="330" y="288"/>
                  <a:pt x="330" y="288"/>
                </a:cubicBezTo>
                <a:cubicBezTo>
                  <a:pt x="352" y="288"/>
                  <a:pt x="352" y="288"/>
                  <a:pt x="352" y="288"/>
                </a:cubicBezTo>
                <a:cubicBezTo>
                  <a:pt x="352" y="277"/>
                  <a:pt x="352" y="277"/>
                  <a:pt x="352" y="277"/>
                </a:cubicBezTo>
                <a:cubicBezTo>
                  <a:pt x="352" y="272"/>
                  <a:pt x="350" y="224"/>
                  <a:pt x="298" y="224"/>
                </a:cubicBezTo>
                <a:cubicBezTo>
                  <a:pt x="256" y="224"/>
                  <a:pt x="256" y="224"/>
                  <a:pt x="256" y="224"/>
                </a:cubicBezTo>
                <a:cubicBezTo>
                  <a:pt x="250" y="224"/>
                  <a:pt x="245" y="219"/>
                  <a:pt x="245" y="213"/>
                </a:cubicBezTo>
                <a:cubicBezTo>
                  <a:pt x="245" y="192"/>
                  <a:pt x="245" y="192"/>
                  <a:pt x="245" y="192"/>
                </a:cubicBezTo>
                <a:cubicBezTo>
                  <a:pt x="202" y="192"/>
                  <a:pt x="202" y="192"/>
                  <a:pt x="202" y="192"/>
                </a:cubicBezTo>
                <a:cubicBezTo>
                  <a:pt x="202" y="213"/>
                  <a:pt x="202" y="213"/>
                  <a:pt x="202" y="213"/>
                </a:cubicBezTo>
                <a:cubicBezTo>
                  <a:pt x="202" y="219"/>
                  <a:pt x="198" y="224"/>
                  <a:pt x="192" y="224"/>
                </a:cubicBezTo>
                <a:cubicBezTo>
                  <a:pt x="106" y="224"/>
                  <a:pt x="106" y="224"/>
                  <a:pt x="106" y="224"/>
                </a:cubicBezTo>
                <a:cubicBezTo>
                  <a:pt x="100" y="224"/>
                  <a:pt x="96" y="219"/>
                  <a:pt x="96" y="213"/>
                </a:cubicBezTo>
                <a:cubicBezTo>
                  <a:pt x="96" y="207"/>
                  <a:pt x="100" y="202"/>
                  <a:pt x="106" y="202"/>
                </a:cubicBezTo>
                <a:cubicBezTo>
                  <a:pt x="181" y="202"/>
                  <a:pt x="181" y="202"/>
                  <a:pt x="181" y="202"/>
                </a:cubicBezTo>
                <a:cubicBezTo>
                  <a:pt x="181" y="181"/>
                  <a:pt x="181" y="181"/>
                  <a:pt x="181" y="181"/>
                </a:cubicBezTo>
                <a:cubicBezTo>
                  <a:pt x="181" y="175"/>
                  <a:pt x="186" y="170"/>
                  <a:pt x="192" y="170"/>
                </a:cubicBezTo>
                <a:cubicBezTo>
                  <a:pt x="213" y="170"/>
                  <a:pt x="213" y="170"/>
                  <a:pt x="213" y="170"/>
                </a:cubicBezTo>
                <a:cubicBezTo>
                  <a:pt x="213" y="138"/>
                  <a:pt x="213" y="138"/>
                  <a:pt x="213" y="138"/>
                </a:cubicBezTo>
                <a:cubicBezTo>
                  <a:pt x="192" y="138"/>
                  <a:pt x="192" y="138"/>
                  <a:pt x="192" y="138"/>
                </a:cubicBezTo>
                <a:cubicBezTo>
                  <a:pt x="186" y="138"/>
                  <a:pt x="181" y="134"/>
                  <a:pt x="181" y="128"/>
                </a:cubicBezTo>
                <a:cubicBezTo>
                  <a:pt x="181" y="122"/>
                  <a:pt x="186" y="117"/>
                  <a:pt x="192" y="117"/>
                </a:cubicBezTo>
                <a:cubicBezTo>
                  <a:pt x="256" y="117"/>
                  <a:pt x="256" y="117"/>
                  <a:pt x="256" y="117"/>
                </a:cubicBezTo>
                <a:cubicBezTo>
                  <a:pt x="262" y="117"/>
                  <a:pt x="266" y="122"/>
                  <a:pt x="266" y="128"/>
                </a:cubicBezTo>
                <a:cubicBezTo>
                  <a:pt x="266" y="134"/>
                  <a:pt x="262" y="138"/>
                  <a:pt x="256" y="138"/>
                </a:cubicBezTo>
                <a:cubicBezTo>
                  <a:pt x="234" y="138"/>
                  <a:pt x="234" y="138"/>
                  <a:pt x="234" y="138"/>
                </a:cubicBezTo>
                <a:cubicBezTo>
                  <a:pt x="234" y="170"/>
                  <a:pt x="234" y="170"/>
                  <a:pt x="234" y="170"/>
                </a:cubicBezTo>
                <a:cubicBezTo>
                  <a:pt x="256" y="170"/>
                  <a:pt x="256" y="170"/>
                  <a:pt x="256" y="170"/>
                </a:cubicBezTo>
                <a:cubicBezTo>
                  <a:pt x="262" y="170"/>
                  <a:pt x="266" y="175"/>
                  <a:pt x="266" y="181"/>
                </a:cubicBezTo>
                <a:cubicBezTo>
                  <a:pt x="266" y="202"/>
                  <a:pt x="266" y="202"/>
                  <a:pt x="266" y="202"/>
                </a:cubicBezTo>
                <a:cubicBezTo>
                  <a:pt x="298" y="202"/>
                  <a:pt x="298" y="202"/>
                  <a:pt x="298" y="202"/>
                </a:cubicBezTo>
                <a:cubicBezTo>
                  <a:pt x="357" y="202"/>
                  <a:pt x="373" y="251"/>
                  <a:pt x="373" y="277"/>
                </a:cubicBezTo>
                <a:cubicBezTo>
                  <a:pt x="373" y="288"/>
                  <a:pt x="373" y="288"/>
                  <a:pt x="373" y="288"/>
                </a:cubicBezTo>
                <a:cubicBezTo>
                  <a:pt x="379" y="288"/>
                  <a:pt x="384" y="292"/>
                  <a:pt x="384" y="298"/>
                </a:cubicBezTo>
                <a:cubicBezTo>
                  <a:pt x="384" y="304"/>
                  <a:pt x="379" y="309"/>
                  <a:pt x="373" y="309"/>
                </a:cubicBezTo>
                <a:close/>
                <a:moveTo>
                  <a:pt x="351" y="380"/>
                </a:moveTo>
                <a:cubicBezTo>
                  <a:pt x="351" y="381"/>
                  <a:pt x="352" y="382"/>
                  <a:pt x="352" y="384"/>
                </a:cubicBezTo>
                <a:cubicBezTo>
                  <a:pt x="352" y="390"/>
                  <a:pt x="347" y="394"/>
                  <a:pt x="341" y="394"/>
                </a:cubicBezTo>
                <a:cubicBezTo>
                  <a:pt x="335" y="394"/>
                  <a:pt x="330" y="390"/>
                  <a:pt x="330" y="384"/>
                </a:cubicBezTo>
                <a:cubicBezTo>
                  <a:pt x="330" y="382"/>
                  <a:pt x="331" y="381"/>
                  <a:pt x="331" y="380"/>
                </a:cubicBezTo>
                <a:cubicBezTo>
                  <a:pt x="341" y="363"/>
                  <a:pt x="341" y="363"/>
                  <a:pt x="341" y="363"/>
                </a:cubicBezTo>
                <a:lnTo>
                  <a:pt x="351" y="38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latin typeface="Arial" charset="0"/>
            </a:endParaRPr>
          </a:p>
        </p:txBody>
      </p:sp>
      <p:sp>
        <p:nvSpPr>
          <p:cNvPr id="8" name="Freeform 584">
            <a:extLst>
              <a:ext uri="{FF2B5EF4-FFF2-40B4-BE49-F238E27FC236}">
                <a16:creationId xmlns:a16="http://schemas.microsoft.com/office/drawing/2014/main" xmlns="" id="{A279650D-FA14-45E2-9467-C7EBCB6F50FA}"/>
              </a:ext>
            </a:extLst>
          </p:cNvPr>
          <p:cNvSpPr>
            <a:spLocks noChangeAspect="1" noEditPoints="1"/>
          </p:cNvSpPr>
          <p:nvPr/>
        </p:nvSpPr>
        <p:spPr bwMode="auto">
          <a:xfrm>
            <a:off x="407568" y="3835352"/>
            <a:ext cx="591632" cy="591632"/>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73 h 512"/>
              <a:gd name="T12" fmla="*/ 106 w 512"/>
              <a:gd name="T13" fmla="*/ 373 h 512"/>
              <a:gd name="T14" fmla="*/ 96 w 512"/>
              <a:gd name="T15" fmla="*/ 362 h 512"/>
              <a:gd name="T16" fmla="*/ 96 w 512"/>
              <a:gd name="T17" fmla="*/ 149 h 512"/>
              <a:gd name="T18" fmla="*/ 106 w 512"/>
              <a:gd name="T19" fmla="*/ 138 h 512"/>
              <a:gd name="T20" fmla="*/ 117 w 512"/>
              <a:gd name="T21" fmla="*/ 149 h 512"/>
              <a:gd name="T22" fmla="*/ 117 w 512"/>
              <a:gd name="T23" fmla="*/ 352 h 512"/>
              <a:gd name="T24" fmla="*/ 405 w 512"/>
              <a:gd name="T25" fmla="*/ 352 h 512"/>
              <a:gd name="T26" fmla="*/ 416 w 512"/>
              <a:gd name="T27" fmla="*/ 362 h 512"/>
              <a:gd name="T28" fmla="*/ 405 w 512"/>
              <a:gd name="T29" fmla="*/ 373 h 512"/>
              <a:gd name="T30" fmla="*/ 413 w 512"/>
              <a:gd name="T31" fmla="*/ 178 h 512"/>
              <a:gd name="T32" fmla="*/ 295 w 512"/>
              <a:gd name="T33" fmla="*/ 295 h 512"/>
              <a:gd name="T34" fmla="*/ 280 w 512"/>
              <a:gd name="T35" fmla="*/ 295 h 512"/>
              <a:gd name="T36" fmla="*/ 224 w 512"/>
              <a:gd name="T37" fmla="*/ 239 h 512"/>
              <a:gd name="T38" fmla="*/ 157 w 512"/>
              <a:gd name="T39" fmla="*/ 306 h 512"/>
              <a:gd name="T40" fmla="*/ 149 w 512"/>
              <a:gd name="T41" fmla="*/ 309 h 512"/>
              <a:gd name="T42" fmla="*/ 141 w 512"/>
              <a:gd name="T43" fmla="*/ 306 h 512"/>
              <a:gd name="T44" fmla="*/ 141 w 512"/>
              <a:gd name="T45" fmla="*/ 291 h 512"/>
              <a:gd name="T46" fmla="*/ 216 w 512"/>
              <a:gd name="T47" fmla="*/ 216 h 512"/>
              <a:gd name="T48" fmla="*/ 231 w 512"/>
              <a:gd name="T49" fmla="*/ 216 h 512"/>
              <a:gd name="T50" fmla="*/ 288 w 512"/>
              <a:gd name="T51" fmla="*/ 273 h 512"/>
              <a:gd name="T52" fmla="*/ 397 w 512"/>
              <a:gd name="T53" fmla="*/ 163 h 512"/>
              <a:gd name="T54" fmla="*/ 413 w 512"/>
              <a:gd name="T55" fmla="*/ 163 h 512"/>
              <a:gd name="T56" fmla="*/ 413 w 512"/>
              <a:gd name="T57" fmla="*/ 1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73"/>
                </a:moveTo>
                <a:cubicBezTo>
                  <a:pt x="106" y="373"/>
                  <a:pt x="106" y="373"/>
                  <a:pt x="106" y="373"/>
                </a:cubicBezTo>
                <a:cubicBezTo>
                  <a:pt x="100" y="373"/>
                  <a:pt x="96" y="368"/>
                  <a:pt x="96" y="362"/>
                </a:cubicBezTo>
                <a:cubicBezTo>
                  <a:pt x="96" y="149"/>
                  <a:pt x="96" y="149"/>
                  <a:pt x="96" y="149"/>
                </a:cubicBezTo>
                <a:cubicBezTo>
                  <a:pt x="96" y="143"/>
                  <a:pt x="100" y="138"/>
                  <a:pt x="106" y="138"/>
                </a:cubicBezTo>
                <a:cubicBezTo>
                  <a:pt x="112" y="138"/>
                  <a:pt x="117" y="143"/>
                  <a:pt x="117" y="149"/>
                </a:cubicBezTo>
                <a:cubicBezTo>
                  <a:pt x="117" y="352"/>
                  <a:pt x="117" y="352"/>
                  <a:pt x="117" y="352"/>
                </a:cubicBezTo>
                <a:cubicBezTo>
                  <a:pt x="405" y="352"/>
                  <a:pt x="405" y="352"/>
                  <a:pt x="405" y="352"/>
                </a:cubicBezTo>
                <a:cubicBezTo>
                  <a:pt x="411" y="352"/>
                  <a:pt x="416" y="356"/>
                  <a:pt x="416" y="362"/>
                </a:cubicBezTo>
                <a:cubicBezTo>
                  <a:pt x="416" y="368"/>
                  <a:pt x="411" y="373"/>
                  <a:pt x="405" y="373"/>
                </a:cubicBezTo>
                <a:close/>
                <a:moveTo>
                  <a:pt x="413" y="178"/>
                </a:moveTo>
                <a:cubicBezTo>
                  <a:pt x="295" y="295"/>
                  <a:pt x="295" y="295"/>
                  <a:pt x="295" y="295"/>
                </a:cubicBezTo>
                <a:cubicBezTo>
                  <a:pt x="291" y="299"/>
                  <a:pt x="284" y="299"/>
                  <a:pt x="280" y="295"/>
                </a:cubicBezTo>
                <a:cubicBezTo>
                  <a:pt x="224" y="239"/>
                  <a:pt x="224" y="239"/>
                  <a:pt x="224" y="239"/>
                </a:cubicBezTo>
                <a:cubicBezTo>
                  <a:pt x="157" y="306"/>
                  <a:pt x="157" y="306"/>
                  <a:pt x="157" y="306"/>
                </a:cubicBezTo>
                <a:cubicBezTo>
                  <a:pt x="154" y="308"/>
                  <a:pt x="152" y="309"/>
                  <a:pt x="149" y="309"/>
                </a:cubicBezTo>
                <a:cubicBezTo>
                  <a:pt x="146" y="309"/>
                  <a:pt x="144" y="308"/>
                  <a:pt x="141" y="306"/>
                </a:cubicBezTo>
                <a:cubicBezTo>
                  <a:pt x="137" y="302"/>
                  <a:pt x="137" y="295"/>
                  <a:pt x="141" y="291"/>
                </a:cubicBezTo>
                <a:cubicBezTo>
                  <a:pt x="216" y="216"/>
                  <a:pt x="216" y="216"/>
                  <a:pt x="216" y="216"/>
                </a:cubicBezTo>
                <a:cubicBezTo>
                  <a:pt x="220" y="212"/>
                  <a:pt x="227" y="212"/>
                  <a:pt x="231" y="216"/>
                </a:cubicBezTo>
                <a:cubicBezTo>
                  <a:pt x="288" y="273"/>
                  <a:pt x="288" y="273"/>
                  <a:pt x="288" y="273"/>
                </a:cubicBezTo>
                <a:cubicBezTo>
                  <a:pt x="397" y="163"/>
                  <a:pt x="397" y="163"/>
                  <a:pt x="397" y="163"/>
                </a:cubicBezTo>
                <a:cubicBezTo>
                  <a:pt x="402" y="159"/>
                  <a:pt x="408" y="159"/>
                  <a:pt x="413" y="163"/>
                </a:cubicBezTo>
                <a:cubicBezTo>
                  <a:pt x="417" y="167"/>
                  <a:pt x="417" y="174"/>
                  <a:pt x="413" y="17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latin typeface="Arial" charset="0"/>
            </a:endParaRPr>
          </a:p>
        </p:txBody>
      </p:sp>
    </p:spTree>
    <p:extLst>
      <p:ext uri="{BB962C8B-B14F-4D97-AF65-F5344CB8AC3E}">
        <p14:creationId xmlns:p14="http://schemas.microsoft.com/office/powerpoint/2010/main" xmlns="" val="2579243532"/>
      </p:ext>
    </p:extLst>
  </p:cSld>
  <p:clrMapOvr>
    <a:masterClrMapping/>
  </p:clrMapOvr>
</p:sld>
</file>

<file path=ppt/theme/theme1.xml><?xml version="1.0" encoding="utf-8"?>
<a:theme xmlns:a="http://schemas.openxmlformats.org/drawingml/2006/main" name="Office Theme">
  <a:themeElements>
    <a:clrScheme name="Agri SA Theme">
      <a:dk1>
        <a:srgbClr val="000000"/>
      </a:dk1>
      <a:lt1>
        <a:srgbClr val="FFFFFF"/>
      </a:lt1>
      <a:dk2>
        <a:srgbClr val="575859"/>
      </a:dk2>
      <a:lt2>
        <a:srgbClr val="E7E6E6"/>
      </a:lt2>
      <a:accent1>
        <a:srgbClr val="36783C"/>
      </a:accent1>
      <a:accent2>
        <a:srgbClr val="E2432C"/>
      </a:accent2>
      <a:accent3>
        <a:srgbClr val="EB7D32"/>
      </a:accent3>
      <a:accent4>
        <a:srgbClr val="F4BF34"/>
      </a:accent4>
      <a:accent5>
        <a:srgbClr val="A4A4A4"/>
      </a:accent5>
      <a:accent6>
        <a:srgbClr val="4771B7"/>
      </a:accent6>
      <a:hlink>
        <a:srgbClr val="36783C"/>
      </a:hlink>
      <a:folHlink>
        <a:srgbClr val="204E2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1142</Words>
  <Application>Microsoft Office PowerPoint</Application>
  <PresentationFormat>On-screen Show (4:3)</PresentationFormat>
  <Paragraphs>82</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Who is Agri SA?</vt:lpstr>
      <vt:lpstr>Economic importance of agriculture</vt:lpstr>
      <vt:lpstr>Economic importance of agriculture</vt:lpstr>
      <vt:lpstr>Support for Agriculture</vt:lpstr>
      <vt:lpstr>Drought</vt:lpstr>
      <vt:lpstr>Drought collaboration plan</vt:lpstr>
      <vt:lpstr>Drought collaboration plan</vt:lpstr>
      <vt:lpstr>Drought collaboration plan</vt:lpstr>
      <vt:lpstr>Drought collaboration plan</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Saaiman</dc:creator>
  <cp:lastModifiedBy>PUMZA</cp:lastModifiedBy>
  <cp:revision>59</cp:revision>
  <dcterms:created xsi:type="dcterms:W3CDTF">2017-08-16T20:47:17Z</dcterms:created>
  <dcterms:modified xsi:type="dcterms:W3CDTF">2018-02-08T12:10:19Z</dcterms:modified>
</cp:coreProperties>
</file>