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theme/themeOverride12.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heme/themeOverride19.xml" ContentType="application/vnd.openxmlformats-officedocument.themeOverride+xml"/>
  <Override PartName="/ppt/theme/themeOverride17.xml" ContentType="application/vnd.openxmlformats-officedocument.themeOverride+xml"/>
  <Override PartName="/ppt/theme/themeOverride28.xml" ContentType="application/vnd.openxmlformats-officedocument.themeOverride+xml"/>
  <Override PartName="/ppt/theme/themeOverride15.xml" ContentType="application/vnd.openxmlformats-officedocument.themeOverride+xml"/>
  <Override PartName="/ppt/theme/themeOverride24.xml" ContentType="application/vnd.openxmlformats-officedocument.themeOverride+xml"/>
  <Override PartName="/ppt/theme/themeOverride26.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13.xml" ContentType="application/vnd.openxmlformats-officedocument.themeOverride+xml"/>
  <Override PartName="/ppt/theme/themeOverride22.xml" ContentType="application/vnd.openxmlformats-officedocument.themeOverr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theme/themeOverride2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theme/themeOverride29.xml" ContentType="application/vnd.openxmlformats-officedocument.themeOverride+xml"/>
  <Override PartName="/ppt/slideLayouts/slideLayout10.xml" ContentType="application/vnd.openxmlformats-officedocument.presentationml.slideLayout+xml"/>
  <Override PartName="/ppt/theme/themeOverride18.xml" ContentType="application/vnd.openxmlformats-officedocument.themeOverride+xml"/>
  <Override PartName="/ppt/theme/themeOverride27.xml" ContentType="application/vnd.openxmlformats-officedocument.themeOverride+xml"/>
  <Override PartName="/ppt/theme/themeOverride16.xml" ContentType="application/vnd.openxmlformats-officedocument.themeOverride+xml"/>
  <Override PartName="/ppt/theme/themeOverride25.xml" ContentType="application/vnd.openxmlformats-officedocument.themeOverride+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Override9.xml" ContentType="application/vnd.openxmlformats-officedocument.themeOverride+xml"/>
  <Override PartName="/ppt/theme/themeOverride14.xml" ContentType="application/vnd.openxmlformats-officedocument.themeOverride+xml"/>
  <Override PartName="/ppt/theme/themeOverride23.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5" r:id="rId2"/>
    <p:sldMasterId id="2147483697" r:id="rId3"/>
  </p:sldMasterIdLst>
  <p:notesMasterIdLst>
    <p:notesMasterId r:id="rId35"/>
  </p:notesMasterIdLst>
  <p:handoutMasterIdLst>
    <p:handoutMasterId r:id="rId36"/>
  </p:handoutMasterIdLst>
  <p:sldIdLst>
    <p:sldId id="256" r:id="rId4"/>
    <p:sldId id="257" r:id="rId5"/>
    <p:sldId id="339" r:id="rId6"/>
    <p:sldId id="357" r:id="rId7"/>
    <p:sldId id="358" r:id="rId8"/>
    <p:sldId id="413" r:id="rId9"/>
    <p:sldId id="414" r:id="rId10"/>
    <p:sldId id="415" r:id="rId11"/>
    <p:sldId id="416" r:id="rId12"/>
    <p:sldId id="340" r:id="rId13"/>
    <p:sldId id="342" r:id="rId14"/>
    <p:sldId id="343" r:id="rId15"/>
    <p:sldId id="344" r:id="rId16"/>
    <p:sldId id="345" r:id="rId17"/>
    <p:sldId id="346" r:id="rId18"/>
    <p:sldId id="347" r:id="rId19"/>
    <p:sldId id="348" r:id="rId20"/>
    <p:sldId id="349" r:id="rId21"/>
    <p:sldId id="350" r:id="rId22"/>
    <p:sldId id="351" r:id="rId23"/>
    <p:sldId id="352" r:id="rId24"/>
    <p:sldId id="353" r:id="rId25"/>
    <p:sldId id="354" r:id="rId26"/>
    <p:sldId id="355" r:id="rId27"/>
    <p:sldId id="356" r:id="rId28"/>
    <p:sldId id="408" r:id="rId29"/>
    <p:sldId id="409" r:id="rId30"/>
    <p:sldId id="411" r:id="rId31"/>
    <p:sldId id="412" r:id="rId32"/>
    <p:sldId id="410" r:id="rId33"/>
    <p:sldId id="259" r:id="rId3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74" autoAdjust="0"/>
  </p:normalViewPr>
  <p:slideViewPr>
    <p:cSldViewPr snapToGrid="0" snapToObjects="1">
      <p:cViewPr varScale="1">
        <p:scale>
          <a:sx n="110" d="100"/>
          <a:sy n="110" d="100"/>
        </p:scale>
        <p:origin x="-1644" y="-90"/>
      </p:cViewPr>
      <p:guideLst>
        <p:guide orient="horz" pos="2160"/>
        <p:guide pos="2880"/>
      </p:guideLst>
    </p:cSldViewPr>
  </p:slideViewPr>
  <p:outlineViewPr>
    <p:cViewPr>
      <p:scale>
        <a:sx n="33" d="100"/>
        <a:sy n="33" d="100"/>
      </p:scale>
      <p:origin x="0" y="1593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ED81E2F-462E-4492-A2CB-C93D828DE075}" type="datetimeFigureOut">
              <a:rPr lang="en-ZA" smtClean="0"/>
              <a:pPr/>
              <a:t>2018/02/07</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FEF368C-4848-402B-94ED-5DC325EC23D0}" type="slidenum">
              <a:rPr lang="en-ZA" smtClean="0"/>
              <a:pPr/>
              <a:t>‹#›</a:t>
            </a:fld>
            <a:endParaRPr lang="en-ZA"/>
          </a:p>
        </p:txBody>
      </p:sp>
    </p:spTree>
    <p:extLst>
      <p:ext uri="{BB962C8B-B14F-4D97-AF65-F5344CB8AC3E}">
        <p14:creationId xmlns:p14="http://schemas.microsoft.com/office/powerpoint/2010/main" xmlns="" val="1100710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2267BD2-5A09-4474-A349-2BCB59E982CB}" type="datetimeFigureOut">
              <a:rPr lang="en-US" smtClean="0"/>
              <a:pPr/>
              <a:t>2/7/2018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592F5A2-70CA-4E2B-B9EF-EFA3A6FC5559}" type="slidenum">
              <a:rPr lang="en-US" smtClean="0"/>
              <a:pPr/>
              <a:t>‹#›</a:t>
            </a:fld>
            <a:endParaRPr lang="en-US"/>
          </a:p>
        </p:txBody>
      </p:sp>
    </p:spTree>
    <p:extLst>
      <p:ext uri="{BB962C8B-B14F-4D97-AF65-F5344CB8AC3E}">
        <p14:creationId xmlns:p14="http://schemas.microsoft.com/office/powerpoint/2010/main" xmlns="" val="1327940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2F5A2-70CA-4E2B-B9EF-EFA3A6FC5559}" type="slidenum">
              <a:rPr lang="en-US" smtClean="0"/>
              <a:pPr/>
              <a:t>1</a:t>
            </a:fld>
            <a:endParaRPr lang="en-US"/>
          </a:p>
        </p:txBody>
      </p:sp>
    </p:spTree>
    <p:extLst>
      <p:ext uri="{BB962C8B-B14F-4D97-AF65-F5344CB8AC3E}">
        <p14:creationId xmlns:p14="http://schemas.microsoft.com/office/powerpoint/2010/main" xmlns="" val="2430510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A24FAFC-602E-40E2-B11F-BAE76191C2EE}" type="datetime1">
              <a:rPr lang="en-US" smtClean="0"/>
              <a:pPr/>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935229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516163-3DFD-4F26-9D02-6E600196A3FC}" type="datetime1">
              <a:rPr lang="en-US" smtClean="0"/>
              <a:pPr/>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172654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379D75-6F79-4517-B0F0-917DCE2BB850}" type="datetime1">
              <a:rPr lang="en-US" smtClean="0"/>
              <a:pPr/>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2534370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a:stretch>
            <a:fillRect/>
          </a:stretch>
        </p:blipFill>
        <p:spPr bwMode="auto">
          <a:xfrm>
            <a:off x="990600" y="912813"/>
            <a:ext cx="4103688" cy="1373187"/>
          </a:xfrm>
          <a:prstGeom prst="rect">
            <a:avLst/>
          </a:prstGeom>
          <a:noFill/>
          <a:ln w="9525">
            <a:noFill/>
            <a:miter lim="800000"/>
            <a:headEnd/>
            <a:tailEnd/>
          </a:ln>
        </p:spPr>
      </p:pic>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fld id="{BD51FDCB-3F4D-4D3A-8FB6-2C117AA4C8D5}" type="datetime1">
              <a:rPr lang="en-US" smtClean="0">
                <a:solidFill>
                  <a:srgbClr val="000000"/>
                </a:solidFill>
              </a:rPr>
              <a:pPr>
                <a:defRPr/>
              </a:pPr>
              <a:t>2/7/2018</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smtClean="0"/>
            </a:lvl1pPr>
          </a:lstStyle>
          <a:p>
            <a:pPr>
              <a:defRPr/>
            </a:pPr>
            <a:fld id="{199C45A0-DDD7-4146-9629-E34D46DC12B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864241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9CB1A79E-7D54-4887-9699-41CE3CA89B99}" type="datetime1">
              <a:rPr lang="en-US" smtClean="0">
                <a:solidFill>
                  <a:srgbClr val="000000"/>
                </a:solidFill>
              </a:rPr>
              <a:pPr>
                <a:defRPr/>
              </a:pPr>
              <a:t>2/7/2018</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C4A746-A876-45A8-9A22-62CBE00F300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62918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E2A3D28-DB69-4E67-AC7A-E98DDC66F87E}" type="datetime1">
              <a:rPr lang="en-US" smtClean="0">
                <a:solidFill>
                  <a:srgbClr val="000000"/>
                </a:solidFill>
              </a:rPr>
              <a:pPr>
                <a:defRPr/>
              </a:pPr>
              <a:t>2/7/2018</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E66C817-6468-4263-B576-EE3C8200D5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885280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DEF447B1-D04D-42DE-BCBA-DAA1FE5B65A5}" type="datetime1">
              <a:rPr lang="en-US" smtClean="0">
                <a:solidFill>
                  <a:srgbClr val="000000"/>
                </a:solidFill>
              </a:rPr>
              <a:pPr>
                <a:defRPr/>
              </a:pPr>
              <a:t>2/7/2018</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985ABCD-02EA-45F5-9225-3F62DABB420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518202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0ADC00D5-E5E9-4ADB-91CC-47519EECAE87}" type="datetime1">
              <a:rPr lang="en-US" smtClean="0">
                <a:solidFill>
                  <a:srgbClr val="000000"/>
                </a:solidFill>
              </a:rPr>
              <a:pPr>
                <a:defRPr/>
              </a:pPr>
              <a:t>2/7/2018</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62A187B-E26F-4EF7-A5DF-4984208507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711316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AFFC064F-3CF7-4374-B9E9-B3D1BEF5A024}" type="datetime1">
              <a:rPr lang="en-US" smtClean="0">
                <a:solidFill>
                  <a:srgbClr val="000000"/>
                </a:solidFill>
              </a:rPr>
              <a:pPr>
                <a:defRPr/>
              </a:pPr>
              <a:t>2/7/2018</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5EDD583-39E4-4C62-9884-74902D52298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9365699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3C43976-D0DD-49A3-8081-0E93553B9976}" type="datetime1">
              <a:rPr lang="en-US" smtClean="0">
                <a:solidFill>
                  <a:srgbClr val="000000"/>
                </a:solidFill>
              </a:rPr>
              <a:pPr>
                <a:defRPr/>
              </a:pPr>
              <a:t>2/7/2018</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9C81FB9-1A5A-4F0B-93F8-220145E1F7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012676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DE589D2-227E-487A-9381-A79323AF07DF}" type="datetime1">
              <a:rPr lang="en-US" smtClean="0">
                <a:solidFill>
                  <a:srgbClr val="000000"/>
                </a:solidFill>
              </a:rPr>
              <a:pPr>
                <a:defRPr/>
              </a:pPr>
              <a:t>2/7/2018</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D3446A-CC5A-4F95-830D-D2419C77EF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32431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D56370-58D5-4300-A2D6-03B2B67FF483}" type="datetime1">
              <a:rPr lang="en-US" smtClean="0"/>
              <a:pPr/>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25156038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46B890B-ED5D-4107-840C-86B99B491147}" type="datetime1">
              <a:rPr lang="en-US" smtClean="0">
                <a:solidFill>
                  <a:srgbClr val="000000"/>
                </a:solidFill>
              </a:rPr>
              <a:pPr>
                <a:defRPr/>
              </a:pPr>
              <a:t>2/7/2018</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3C721C-0043-4DD5-BE61-8FCD579EE2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780717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C649EBC-8A89-477F-8CA7-75C20029B9E9}" type="datetime1">
              <a:rPr lang="en-US" smtClean="0">
                <a:solidFill>
                  <a:srgbClr val="000000"/>
                </a:solidFill>
              </a:rPr>
              <a:pPr>
                <a:defRPr/>
              </a:pPr>
              <a:t>2/7/2018</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B9F5E0-9762-4615-AC65-EE2F75BD562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1953995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4667C2D-F167-4EDF-BA71-13A9D9BBCEEC}" type="datetime1">
              <a:rPr lang="en-US" smtClean="0">
                <a:solidFill>
                  <a:srgbClr val="000000"/>
                </a:solidFill>
              </a:rPr>
              <a:pPr>
                <a:defRPr/>
              </a:pPr>
              <a:t>2/7/2018</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823003-3B04-41CD-94D5-B8E094BEFB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7542481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DF3CEC0-C1B8-4C4C-A6AB-40DE74D27B00}" type="datetime1">
              <a:rPr lang="en-US" smtClean="0">
                <a:solidFill>
                  <a:prstClr val="black">
                    <a:tint val="75000"/>
                  </a:prstClr>
                </a:solidFill>
              </a:rPr>
              <a:pPr/>
              <a:t>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561870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29B9C3-2BD5-4CF7-ADA2-C754D730FA90}" type="datetime1">
              <a:rPr lang="en-US" smtClean="0">
                <a:solidFill>
                  <a:prstClr val="black">
                    <a:tint val="75000"/>
                  </a:prstClr>
                </a:solidFill>
              </a:rPr>
              <a:pPr/>
              <a:t>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234812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343113-0394-4142-8836-4D5F7ADE2708}" type="datetime1">
              <a:rPr lang="en-US" smtClean="0">
                <a:solidFill>
                  <a:prstClr val="black">
                    <a:tint val="75000"/>
                  </a:prstClr>
                </a:solidFill>
              </a:rPr>
              <a:pPr/>
              <a:t>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0129804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DC728F-B49E-4114-9B18-B0BFA811401D}" type="datetime1">
              <a:rPr lang="en-US" smtClean="0">
                <a:solidFill>
                  <a:prstClr val="black">
                    <a:tint val="75000"/>
                  </a:prstClr>
                </a:solidFill>
              </a:rPr>
              <a:pPr/>
              <a:t>2/7/2018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75437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1F6B9E-E2D7-4F53-95AE-38F323D08419}" type="datetime1">
              <a:rPr lang="en-US" smtClean="0">
                <a:solidFill>
                  <a:prstClr val="black">
                    <a:tint val="75000"/>
                  </a:prstClr>
                </a:solidFill>
              </a:rPr>
              <a:pPr/>
              <a:t>2/7/2018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768128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082A76-E874-437C-9000-D1FE69B68798}" type="datetime1">
              <a:rPr lang="en-US" smtClean="0">
                <a:solidFill>
                  <a:prstClr val="black">
                    <a:tint val="75000"/>
                  </a:prstClr>
                </a:solidFill>
              </a:rPr>
              <a:pPr/>
              <a:t>2/7/2018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240246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5AADD-A5B0-4142-A68A-EBE6CCBA0A78}" type="datetime1">
              <a:rPr lang="en-US" smtClean="0">
                <a:solidFill>
                  <a:prstClr val="black">
                    <a:tint val="75000"/>
                  </a:prstClr>
                </a:solidFill>
              </a:rPr>
              <a:pPr/>
              <a:t>2/7/2018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917545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18E812-78FC-4E5E-B5E6-32AAE6B681A1}" type="datetime1">
              <a:rPr lang="en-US" smtClean="0"/>
              <a:pPr/>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23838157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F17CB9-B56F-4CAB-B80C-7E16A1E3AE16}" type="datetime1">
              <a:rPr lang="en-US" smtClean="0">
                <a:solidFill>
                  <a:prstClr val="black">
                    <a:tint val="75000"/>
                  </a:prstClr>
                </a:solidFill>
              </a:rPr>
              <a:pPr/>
              <a:t>2/7/2018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89475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B7AE96-A3E9-4CD6-B332-F708BD82D35D}" type="datetime1">
              <a:rPr lang="en-US" smtClean="0">
                <a:solidFill>
                  <a:prstClr val="black">
                    <a:tint val="75000"/>
                  </a:prstClr>
                </a:solidFill>
              </a:rPr>
              <a:pPr/>
              <a:t>2/7/2018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0588656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C52EB3-7A2E-4291-98BF-1B38CF521332}" type="datetime1">
              <a:rPr lang="en-US" smtClean="0">
                <a:solidFill>
                  <a:prstClr val="black">
                    <a:tint val="75000"/>
                  </a:prstClr>
                </a:solidFill>
              </a:rPr>
              <a:pPr/>
              <a:t>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2420093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A5C6A7-355C-46A3-A06F-AB22923CE0FA}" type="datetime1">
              <a:rPr lang="en-US" smtClean="0">
                <a:solidFill>
                  <a:prstClr val="black">
                    <a:tint val="75000"/>
                  </a:prstClr>
                </a:solidFill>
              </a:rPr>
              <a:pPr/>
              <a:t>2/7/2018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03A4A3-1339-8F4A-AB34-FE05E7F3E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3141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F2E1E9-4076-4108-A779-334AD69E2C2B}" type="datetime1">
              <a:rPr lang="en-US" smtClean="0"/>
              <a:pPr/>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870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E7226E-4ECC-4F62-9B92-49576946737E}" type="datetime1">
              <a:rPr lang="en-US" smtClean="0"/>
              <a:pPr/>
              <a:t>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3382190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3F7A68-0F7B-4AE9-A97E-BB72F15A9167}" type="datetime1">
              <a:rPr lang="en-US" smtClean="0"/>
              <a:pPr/>
              <a:t>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3808136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861FD-482D-4D0A-91BE-18FA50237A08}" type="datetime1">
              <a:rPr lang="en-US" smtClean="0"/>
              <a:pPr/>
              <a:t>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240014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6C668E-5425-4C66-AFE9-122D845841C8}" type="datetime1">
              <a:rPr lang="en-US" smtClean="0"/>
              <a:pPr/>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54017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DF49EB-EA4B-4937-90A2-A9376C308B25}" type="datetime1">
              <a:rPr lang="en-US" smtClean="0"/>
              <a:pPr/>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69436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NUL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477CA-089E-4DDB-9B2A-350F2C15F081}" type="datetime1">
              <a:rPr lang="en-US" smtClean="0"/>
              <a:pPr/>
              <a:t>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3A4A3-1339-8F4A-AB34-FE05E7F3EAE9}" type="slidenum">
              <a:rPr lang="en-US" smtClean="0"/>
              <a:pPr/>
              <a:t>‹#›</a:t>
            </a:fld>
            <a:endParaRPr lang="en-US"/>
          </a:p>
        </p:txBody>
      </p:sp>
    </p:spTree>
    <p:extLst>
      <p:ext uri="{BB962C8B-B14F-4D97-AF65-F5344CB8AC3E}">
        <p14:creationId xmlns:p14="http://schemas.microsoft.com/office/powerpoint/2010/main" xmlns="" val="616353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defTabSz="914400" fontAlgn="base">
              <a:spcBef>
                <a:spcPct val="0"/>
              </a:spcBef>
              <a:spcAft>
                <a:spcPct val="0"/>
              </a:spcAft>
              <a:defRPr/>
            </a:pPr>
            <a:fld id="{10CE43C5-023A-4389-8919-F81B1CCB0C59}" type="datetime1">
              <a:rPr lang="en-US" smtClean="0">
                <a:solidFill>
                  <a:srgbClr val="000000"/>
                </a:solidFill>
              </a:rPr>
              <a:pPr defTabSz="914400" fontAlgn="base">
                <a:spcBef>
                  <a:spcPct val="0"/>
                </a:spcBef>
                <a:spcAft>
                  <a:spcPct val="0"/>
                </a:spcAft>
                <a:defRPr/>
              </a:pPr>
              <a:t>2/7/2018</a:t>
            </a:fld>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defTabSz="914400"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defTabSz="914400" fontAlgn="base">
              <a:spcBef>
                <a:spcPct val="0"/>
              </a:spcBef>
              <a:spcAft>
                <a:spcPct val="0"/>
              </a:spcAft>
              <a:defRPr/>
            </a:pPr>
            <a:fld id="{481D3CBC-4B83-416B-9CF2-F4E770C80084}" type="slidenum">
              <a:rPr lang="en-US">
                <a:solidFill>
                  <a:srgbClr val="000000"/>
                </a:solidFill>
              </a:rPr>
              <a:pPr defTabSz="914400" fontAlgn="base">
                <a:spcBef>
                  <a:spcPct val="0"/>
                </a:spcBef>
                <a:spcAft>
                  <a:spcPct val="0"/>
                </a:spcAft>
                <a:defRPr/>
              </a:pPr>
              <a:t>‹#›</a:t>
            </a:fld>
            <a:endParaRPr lang="en-US">
              <a:solidFill>
                <a:srgbClr val="000000"/>
              </a:solidFill>
            </a:endParaRPr>
          </a:p>
        </p:txBody>
      </p:sp>
      <p:pic>
        <p:nvPicPr>
          <p:cNvPr id="1031" name="Picture 7"/>
          <p:cNvPicPr>
            <a:picLocks noChangeAspect="1" noChangeArrowheads="1"/>
          </p:cNvPicPr>
          <p:nvPr/>
        </p:nvPicPr>
        <p:blipFill>
          <a:blip r:embed="rId13" cstate="print"/>
          <a:srcRect/>
          <a:stretch>
            <a:fillRect/>
          </a:stretch>
        </p:blipFill>
        <p:spPr bwMode="auto">
          <a:xfrm>
            <a:off x="152400" y="6096000"/>
            <a:ext cx="1824038" cy="609600"/>
          </a:xfrm>
          <a:prstGeom prst="rect">
            <a:avLst/>
          </a:prstGeom>
          <a:noFill/>
          <a:ln w="9525">
            <a:noFill/>
            <a:miter lim="800000"/>
            <a:headEnd/>
            <a:tailEnd/>
          </a:ln>
        </p:spPr>
      </p:pic>
    </p:spTree>
    <p:extLst>
      <p:ext uri="{BB962C8B-B14F-4D97-AF65-F5344CB8AC3E}">
        <p14:creationId xmlns:p14="http://schemas.microsoft.com/office/powerpoint/2010/main" xmlns="" val="118423020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B1452-FBFB-4A76-8BA7-F4B403384EDB}" type="datetime1">
              <a:rPr lang="en-US" smtClean="0">
                <a:solidFill>
                  <a:prstClr val="black">
                    <a:tint val="75000"/>
                  </a:prstClr>
                </a:solidFill>
              </a:rPr>
              <a:pPr/>
              <a:t>2/7/2018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3A4A3-1339-8F4A-AB34-FE05E7F3E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4338177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4.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254310"/>
            <a:ext cx="9144000" cy="2027374"/>
          </a:xfrm>
        </p:spPr>
        <p:txBody>
          <a:bodyPr>
            <a:noAutofit/>
          </a:bodyPr>
          <a:lstStyle/>
          <a:p>
            <a:r>
              <a:rPr lang="en-GB" sz="3600" b="1" dirty="0">
                <a:solidFill>
                  <a:schemeClr val="bg1"/>
                </a:solidFill>
              </a:rPr>
              <a:t>POSTPONEMENT OF COMPLIANCE WITH MINIMUM EMISSION STANDARDS OF NEM: AQA (ACT N0. 39 0F 2004)</a:t>
            </a:r>
            <a:r>
              <a:rPr lang="en-ZA" sz="3600" dirty="0">
                <a:solidFill>
                  <a:schemeClr val="bg1"/>
                </a:solidFill>
              </a:rPr>
              <a:t/>
            </a:r>
            <a:br>
              <a:rPr lang="en-ZA" sz="3600" dirty="0">
                <a:solidFill>
                  <a:schemeClr val="bg1"/>
                </a:solidFill>
              </a:rPr>
            </a:br>
            <a:endParaRPr lang="en-ZA" sz="3600" b="1" dirty="0">
              <a:solidFill>
                <a:schemeClr val="bg1"/>
              </a:solidFill>
            </a:endParaRPr>
          </a:p>
        </p:txBody>
      </p:sp>
      <p:sp>
        <p:nvSpPr>
          <p:cNvPr id="3" name="TextBox 3"/>
          <p:cNvSpPr txBox="1">
            <a:spLocks noChangeArrowheads="1"/>
          </p:cNvSpPr>
          <p:nvPr/>
        </p:nvSpPr>
        <p:spPr bwMode="auto">
          <a:xfrm>
            <a:off x="3200400" y="5413208"/>
            <a:ext cx="4953000"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ZA" sz="1800" b="1" dirty="0">
                <a:solidFill>
                  <a:srgbClr val="000000"/>
                </a:solidFill>
                <a:latin typeface="Arial" panose="020B0604020202020204" pitchFamily="34" charset="0"/>
                <a:cs typeface="Arial" panose="020B0604020202020204" pitchFamily="34" charset="0"/>
              </a:rPr>
              <a:t>Dr Thuli N. Khumalo</a:t>
            </a:r>
          </a:p>
          <a:p>
            <a:pPr>
              <a:spcBef>
                <a:spcPct val="0"/>
              </a:spcBef>
              <a:buFontTx/>
              <a:buNone/>
            </a:pPr>
            <a:r>
              <a:rPr lang="en-ZA" sz="1800" b="1" dirty="0">
                <a:solidFill>
                  <a:srgbClr val="000000"/>
                </a:solidFill>
                <a:latin typeface="Arial" panose="020B0604020202020204" pitchFamily="34" charset="0"/>
                <a:cs typeface="Arial" panose="020B0604020202020204" pitchFamily="34" charset="0"/>
              </a:rPr>
              <a:t>National Air Quality Officer</a:t>
            </a:r>
          </a:p>
          <a:p>
            <a:pPr>
              <a:spcBef>
                <a:spcPct val="0"/>
              </a:spcBef>
              <a:buFontTx/>
              <a:buNone/>
            </a:pPr>
            <a:r>
              <a:rPr lang="en-ZA" sz="1800" b="1" dirty="0">
                <a:solidFill>
                  <a:srgbClr val="000000"/>
                </a:solidFill>
                <a:latin typeface="Arial" panose="020B0604020202020204" pitchFamily="34" charset="0"/>
                <a:cs typeface="Arial" panose="020B0604020202020204" pitchFamily="34" charset="0"/>
              </a:rPr>
              <a:t>PCEA Briefing AQM</a:t>
            </a:r>
          </a:p>
          <a:p>
            <a:pPr>
              <a:spcBef>
                <a:spcPct val="0"/>
              </a:spcBef>
              <a:buFontTx/>
              <a:buNone/>
            </a:pPr>
            <a:r>
              <a:rPr lang="en-ZA" sz="1800" b="1" dirty="0">
                <a:solidFill>
                  <a:srgbClr val="000000"/>
                </a:solidFill>
                <a:latin typeface="Arial" panose="020B0604020202020204" pitchFamily="34" charset="0"/>
                <a:cs typeface="Arial" panose="020B0604020202020204" pitchFamily="34" charset="0"/>
              </a:rPr>
              <a:t>6 February 2018</a:t>
            </a:r>
          </a:p>
          <a:p>
            <a:pPr>
              <a:spcBef>
                <a:spcPct val="0"/>
              </a:spcBef>
              <a:buFontTx/>
              <a:buNone/>
            </a:pPr>
            <a:r>
              <a:rPr lang="en-ZA" sz="1800" b="1" dirty="0">
                <a:solidFill>
                  <a:srgbClr val="000000"/>
                </a:solidFill>
                <a:latin typeface="Arial" panose="020B0604020202020204" pitchFamily="34" charset="0"/>
                <a:cs typeface="Arial" panose="020B0604020202020204" pitchFamily="34" charset="0"/>
              </a:rPr>
              <a:t>Cape Town</a:t>
            </a:r>
          </a:p>
        </p:txBody>
      </p:sp>
      <p:sp>
        <p:nvSpPr>
          <p:cNvPr id="4" name="Slide Number Placeholder 3"/>
          <p:cNvSpPr>
            <a:spLocks noGrp="1"/>
          </p:cNvSpPr>
          <p:nvPr>
            <p:ph type="sldNum" sz="quarter" idx="12"/>
          </p:nvPr>
        </p:nvSpPr>
        <p:spPr/>
        <p:txBody>
          <a:bodyPr/>
          <a:lstStyle/>
          <a:p>
            <a:fld id="{A703A4A3-1339-8F4A-AB34-FE05E7F3EAE9}" type="slidenum">
              <a:rPr lang="en-US" smtClean="0"/>
              <a:pPr/>
              <a:t>1</a:t>
            </a:fld>
            <a:endParaRPr lang="en-US"/>
          </a:p>
        </p:txBody>
      </p:sp>
    </p:spTree>
    <p:extLst>
      <p:ext uri="{BB962C8B-B14F-4D97-AF65-F5344CB8AC3E}">
        <p14:creationId xmlns:p14="http://schemas.microsoft.com/office/powerpoint/2010/main" xmlns="" val="1935213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457200" y="2819400"/>
            <a:ext cx="8229600" cy="1143000"/>
          </a:xfrm>
        </p:spPr>
        <p:txBody>
          <a:bodyPr/>
          <a:lstStyle/>
          <a:p>
            <a:r>
              <a:rPr lang="en-ZA" sz="2800" b="1" dirty="0">
                <a:solidFill>
                  <a:srgbClr val="00B050"/>
                </a:solidFill>
              </a:rPr>
              <a:t>COMPLIANCE STATUS WITH POSTPONEMENT CONDITIONS</a:t>
            </a:r>
          </a:p>
        </p:txBody>
      </p:sp>
      <p:sp>
        <p:nvSpPr>
          <p:cNvPr id="2" name="Slide Number Placeholder 1"/>
          <p:cNvSpPr>
            <a:spLocks noGrp="1"/>
          </p:cNvSpPr>
          <p:nvPr>
            <p:ph type="sldNum" sz="quarter" idx="12"/>
          </p:nvPr>
        </p:nvSpPr>
        <p:spPr/>
        <p:txBody>
          <a:bodyPr/>
          <a:lstStyle/>
          <a:p>
            <a:fld id="{A703A4A3-1339-8F4A-AB34-FE05E7F3EAE9}" type="slidenum">
              <a:rPr lang="en-US" smtClean="0"/>
              <a:pPr/>
              <a:t>10</a:t>
            </a:fld>
            <a:endParaRPr lang="en-US"/>
          </a:p>
        </p:txBody>
      </p:sp>
    </p:spTree>
    <p:extLst>
      <p:ext uri="{BB962C8B-B14F-4D97-AF65-F5344CB8AC3E}">
        <p14:creationId xmlns:p14="http://schemas.microsoft.com/office/powerpoint/2010/main" xmlns="" val="275804303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181" y="0"/>
            <a:ext cx="8939283" cy="655093"/>
          </a:xfrm>
        </p:spPr>
        <p:txBody>
          <a:bodyPr>
            <a:normAutofit/>
          </a:bodyPr>
          <a:lstStyle/>
          <a:p>
            <a:r>
              <a:rPr lang="en-ZA" sz="2800" b="1" dirty="0">
                <a:solidFill>
                  <a:schemeClr val="bg1"/>
                </a:solidFill>
              </a:rPr>
              <a:t>ESKOM</a:t>
            </a:r>
          </a:p>
        </p:txBody>
      </p:sp>
      <p:graphicFrame>
        <p:nvGraphicFramePr>
          <p:cNvPr id="6" name="Table 5"/>
          <p:cNvGraphicFramePr>
            <a:graphicFrameLocks noGrp="1"/>
          </p:cNvGraphicFramePr>
          <p:nvPr>
            <p:extLst>
              <p:ext uri="{D42A27DB-BD31-4B8C-83A1-F6EECF244321}">
                <p14:modId xmlns:p14="http://schemas.microsoft.com/office/powerpoint/2010/main" xmlns="" val="817828355"/>
              </p:ext>
            </p:extLst>
          </p:nvPr>
        </p:nvGraphicFramePr>
        <p:xfrm>
          <a:off x="109182" y="655093"/>
          <a:ext cx="8939283" cy="6175956"/>
        </p:xfrm>
        <a:graphic>
          <a:graphicData uri="http://schemas.openxmlformats.org/drawingml/2006/table">
            <a:tbl>
              <a:tblPr firstRow="1" firstCol="1" bandRow="1">
                <a:tableStyleId>{5C22544A-7EE6-4342-B048-85BDC9FD1C3A}</a:tableStyleId>
              </a:tblPr>
              <a:tblGrid>
                <a:gridCol w="1113740">
                  <a:extLst>
                    <a:ext uri="{9D8B030D-6E8A-4147-A177-3AD203B41FA5}">
                      <a16:colId xmlns="" xmlns:a16="http://schemas.microsoft.com/office/drawing/2014/main" val="20000"/>
                    </a:ext>
                  </a:extLst>
                </a:gridCol>
                <a:gridCol w="1130606">
                  <a:extLst>
                    <a:ext uri="{9D8B030D-6E8A-4147-A177-3AD203B41FA5}">
                      <a16:colId xmlns="" xmlns:a16="http://schemas.microsoft.com/office/drawing/2014/main" val="20001"/>
                    </a:ext>
                  </a:extLst>
                </a:gridCol>
                <a:gridCol w="1130606">
                  <a:extLst>
                    <a:ext uri="{9D8B030D-6E8A-4147-A177-3AD203B41FA5}">
                      <a16:colId xmlns="" xmlns:a16="http://schemas.microsoft.com/office/drawing/2014/main" val="20002"/>
                    </a:ext>
                  </a:extLst>
                </a:gridCol>
                <a:gridCol w="1191821">
                  <a:extLst>
                    <a:ext uri="{9D8B030D-6E8A-4147-A177-3AD203B41FA5}">
                      <a16:colId xmlns="" xmlns:a16="http://schemas.microsoft.com/office/drawing/2014/main" val="20003"/>
                    </a:ext>
                  </a:extLst>
                </a:gridCol>
                <a:gridCol w="2251843">
                  <a:extLst>
                    <a:ext uri="{9D8B030D-6E8A-4147-A177-3AD203B41FA5}">
                      <a16:colId xmlns="" xmlns:a16="http://schemas.microsoft.com/office/drawing/2014/main" val="20004"/>
                    </a:ext>
                  </a:extLst>
                </a:gridCol>
                <a:gridCol w="2120667">
                  <a:extLst>
                    <a:ext uri="{9D8B030D-6E8A-4147-A177-3AD203B41FA5}">
                      <a16:colId xmlns="" xmlns:a16="http://schemas.microsoft.com/office/drawing/2014/main" val="20005"/>
                    </a:ext>
                  </a:extLst>
                </a:gridCol>
              </a:tblGrid>
              <a:tr h="511792">
                <a:tc>
                  <a:txBody>
                    <a:bodyPr/>
                    <a:lstStyle/>
                    <a:p>
                      <a:pPr algn="just"/>
                      <a:r>
                        <a:rPr lang="en-US" sz="1050" dirty="0">
                          <a:effectLst/>
                        </a:rPr>
                        <a:t>POWER STATTION</a:t>
                      </a:r>
                      <a:endParaRPr lang="en-ZA" sz="1050" dirty="0">
                        <a:effectLst/>
                        <a:latin typeface="Times New Roman" panose="02020603050405020304" pitchFamily="18" charset="0"/>
                      </a:endParaRPr>
                    </a:p>
                  </a:txBody>
                  <a:tcPr marL="58191" marR="58191" marT="0" marB="0"/>
                </a:tc>
                <a:tc>
                  <a:txBody>
                    <a:bodyPr/>
                    <a:lstStyle/>
                    <a:p>
                      <a:pPr algn="just"/>
                      <a:r>
                        <a:rPr lang="en-US" sz="1050">
                          <a:effectLst/>
                        </a:rPr>
                        <a:t>Postponement period granted </a:t>
                      </a:r>
                      <a:endParaRPr lang="en-ZA" sz="1050">
                        <a:effectLst/>
                        <a:latin typeface="Times New Roman" panose="02020603050405020304" pitchFamily="18" charset="0"/>
                      </a:endParaRPr>
                    </a:p>
                  </a:txBody>
                  <a:tcPr marL="58191" marR="58191" marT="0" marB="0"/>
                </a:tc>
                <a:tc>
                  <a:txBody>
                    <a:bodyPr/>
                    <a:lstStyle/>
                    <a:p>
                      <a:pPr algn="l"/>
                      <a:r>
                        <a:rPr lang="en-US" sz="1050">
                          <a:effectLst/>
                        </a:rPr>
                        <a:t>LIMIT GRANTED wrt pollutant/s</a:t>
                      </a:r>
                      <a:endParaRPr lang="en-ZA" sz="1050">
                        <a:effectLst/>
                        <a:latin typeface="Times New Roman" panose="02020603050405020304" pitchFamily="18" charset="0"/>
                      </a:endParaRPr>
                    </a:p>
                  </a:txBody>
                  <a:tcPr marL="58191" marR="58191" marT="0" marB="0"/>
                </a:tc>
                <a:tc>
                  <a:txBody>
                    <a:bodyPr/>
                    <a:lstStyle/>
                    <a:p>
                      <a:pPr algn="just"/>
                      <a:r>
                        <a:rPr lang="en-US" sz="1050">
                          <a:effectLst/>
                        </a:rPr>
                        <a:t>ACTIVITY TO MEET COMPLIANCE AND TARGET DATE</a:t>
                      </a:r>
                      <a:endParaRPr lang="en-ZA" sz="1050">
                        <a:effectLst/>
                        <a:latin typeface="Times New Roman" panose="02020603050405020304" pitchFamily="18" charset="0"/>
                      </a:endParaRPr>
                    </a:p>
                  </a:txBody>
                  <a:tcPr marL="58191" marR="58191" marT="0" marB="0"/>
                </a:tc>
                <a:tc>
                  <a:txBody>
                    <a:bodyPr/>
                    <a:lstStyle/>
                    <a:p>
                      <a:pPr algn="just"/>
                      <a:r>
                        <a:rPr lang="en-US" sz="1050">
                          <a:effectLst/>
                        </a:rPr>
                        <a:t>PROGRESS</a:t>
                      </a:r>
                      <a:endParaRPr lang="en-ZA" sz="1050">
                        <a:effectLst/>
                        <a:latin typeface="Times New Roman" panose="02020603050405020304" pitchFamily="18" charset="0"/>
                      </a:endParaRPr>
                    </a:p>
                  </a:txBody>
                  <a:tcPr marL="58191" marR="58191" marT="0" marB="0"/>
                </a:tc>
                <a:tc>
                  <a:txBody>
                    <a:bodyPr/>
                    <a:lstStyle/>
                    <a:p>
                      <a:pPr algn="just"/>
                      <a:r>
                        <a:rPr lang="en-US" sz="1050">
                          <a:effectLst/>
                        </a:rPr>
                        <a:t>COMMENT</a:t>
                      </a:r>
                      <a:endParaRPr lang="en-ZA" sz="1050">
                        <a:effectLst/>
                        <a:latin typeface="Times New Roman" panose="02020603050405020304" pitchFamily="18" charset="0"/>
                      </a:endParaRPr>
                    </a:p>
                  </a:txBody>
                  <a:tcPr marL="58191" marR="58191" marT="0" marB="0"/>
                </a:tc>
                <a:extLst>
                  <a:ext uri="{0D108BD9-81ED-4DB2-BD59-A6C34878D82A}">
                    <a16:rowId xmlns="" xmlns:a16="http://schemas.microsoft.com/office/drawing/2014/main" val="10000"/>
                  </a:ext>
                </a:extLst>
              </a:tr>
              <a:tr h="1705970">
                <a:tc>
                  <a:txBody>
                    <a:bodyPr/>
                    <a:lstStyle/>
                    <a:p>
                      <a:pPr algn="just"/>
                      <a:r>
                        <a:rPr lang="en-US" sz="1050">
                          <a:effectLst/>
                        </a:rPr>
                        <a:t>Medupi</a:t>
                      </a:r>
                      <a:endParaRPr lang="en-ZA" sz="1050">
                        <a:effectLst/>
                        <a:latin typeface="Times New Roman" panose="02020603050405020304" pitchFamily="18" charset="0"/>
                      </a:endParaRPr>
                    </a:p>
                  </a:txBody>
                  <a:tcPr marL="58191" marR="58191" marT="0" marB="0"/>
                </a:tc>
                <a:tc>
                  <a:txBody>
                    <a:bodyPr/>
                    <a:lstStyle/>
                    <a:p>
                      <a:pPr algn="l"/>
                      <a:r>
                        <a:rPr lang="en-US" sz="1050">
                          <a:effectLst/>
                        </a:rPr>
                        <a:t>1 April 2020-31 March 2025 </a:t>
                      </a:r>
                      <a:endParaRPr lang="en-ZA" sz="1050">
                        <a:effectLst/>
                        <a:latin typeface="Times New Roman" panose="02020603050405020304" pitchFamily="18" charset="0"/>
                      </a:endParaRPr>
                    </a:p>
                  </a:txBody>
                  <a:tcPr marL="58191" marR="58191" marT="0" marB="0"/>
                </a:tc>
                <a:tc>
                  <a:txBody>
                    <a:bodyPr/>
                    <a:lstStyle/>
                    <a:p>
                      <a:pPr algn="just"/>
                      <a:r>
                        <a:rPr lang="en-ZA" sz="1050" dirty="0">
                          <a:effectLst/>
                        </a:rPr>
                        <a:t>SO</a:t>
                      </a:r>
                      <a:r>
                        <a:rPr lang="en-ZA" sz="1050" baseline="-25000" dirty="0">
                          <a:effectLst/>
                        </a:rPr>
                        <a:t>2</a:t>
                      </a:r>
                      <a:r>
                        <a:rPr lang="en-ZA" sz="1050" dirty="0">
                          <a:effectLst/>
                        </a:rPr>
                        <a:t>: 3500mg/Nm</a:t>
                      </a:r>
                      <a:r>
                        <a:rPr lang="en-ZA" sz="1050" baseline="30000" dirty="0">
                          <a:effectLst/>
                        </a:rPr>
                        <a:t>3</a:t>
                      </a:r>
                      <a:endParaRPr lang="en-ZA" sz="1050" dirty="0">
                        <a:effectLst/>
                      </a:endParaRPr>
                    </a:p>
                    <a:p>
                      <a:pPr algn="just"/>
                      <a:r>
                        <a:rPr lang="en-US" sz="1050" dirty="0">
                          <a:effectLst/>
                        </a:rPr>
                        <a:t> </a:t>
                      </a:r>
                      <a:endParaRPr lang="en-ZA" sz="1050" dirty="0">
                        <a:effectLst/>
                        <a:latin typeface="Times New Roman" panose="02020603050405020304" pitchFamily="18" charset="0"/>
                      </a:endParaRPr>
                    </a:p>
                  </a:txBody>
                  <a:tcPr marL="58191" marR="58191" marT="0" marB="0"/>
                </a:tc>
                <a:tc>
                  <a:txBody>
                    <a:bodyPr/>
                    <a:lstStyle/>
                    <a:p>
                      <a:pPr algn="just"/>
                      <a:r>
                        <a:rPr lang="en-US" sz="1050">
                          <a:effectLst/>
                        </a:rPr>
                        <a:t>Retrofit-FGD</a:t>
                      </a:r>
                      <a:endParaRPr lang="en-ZA" sz="1050">
                        <a:effectLst/>
                        <a:latin typeface="Times New Roman" panose="02020603050405020304" pitchFamily="18" charset="0"/>
                      </a:endParaRPr>
                    </a:p>
                  </a:txBody>
                  <a:tcPr marL="58191" marR="58191" marT="0" marB="0"/>
                </a:tc>
                <a:tc>
                  <a:txBody>
                    <a:bodyPr/>
                    <a:lstStyle/>
                    <a:p>
                      <a:pPr marL="342900" lvl="0" indent="-342900" algn="just">
                        <a:spcAft>
                          <a:spcPts val="0"/>
                        </a:spcAft>
                        <a:buFont typeface="Symbol" panose="05050102010706020507" pitchFamily="18" charset="2"/>
                        <a:buChar char=""/>
                      </a:pPr>
                      <a:r>
                        <a:rPr lang="en-ZA" sz="1050">
                          <a:effectLst/>
                        </a:rPr>
                        <a:t>FGD process basic design has been completed.  </a:t>
                      </a:r>
                      <a:endParaRPr lang="en-ZA" sz="1200">
                        <a:effectLst/>
                      </a:endParaRPr>
                    </a:p>
                    <a:p>
                      <a:pPr marL="342900" lvl="0" indent="-342900" algn="just">
                        <a:spcAft>
                          <a:spcPts val="0"/>
                        </a:spcAft>
                        <a:buFont typeface="Symbol" panose="05050102010706020507" pitchFamily="18" charset="2"/>
                        <a:buChar char=""/>
                      </a:pPr>
                      <a:r>
                        <a:rPr lang="en-ZA" sz="1050">
                          <a:effectLst/>
                        </a:rPr>
                        <a:t>Planning to conduct detail design work has been initiated. </a:t>
                      </a:r>
                      <a:endParaRPr lang="en-ZA" sz="1200">
                        <a:effectLst/>
                      </a:endParaRPr>
                    </a:p>
                    <a:p>
                      <a:pPr marL="342900" lvl="0" indent="-342900" algn="just">
                        <a:spcAft>
                          <a:spcPts val="0"/>
                        </a:spcAft>
                        <a:buFont typeface="Symbol" panose="05050102010706020507" pitchFamily="18" charset="2"/>
                        <a:buChar char=""/>
                      </a:pPr>
                      <a:r>
                        <a:rPr lang="en-ZA" sz="1050">
                          <a:effectLst/>
                        </a:rPr>
                        <a:t>Rail siding detail designs has been completed. Specialist studies has been completed and highlighted risks with the proposed permanent disposal options evaluated.</a:t>
                      </a:r>
                      <a:endParaRPr lang="en-ZA" sz="1200">
                        <a:effectLst/>
                      </a:endParaRPr>
                    </a:p>
                    <a:p>
                      <a:pPr algn="just"/>
                      <a:r>
                        <a:rPr lang="en-US" sz="1050">
                          <a:effectLst/>
                        </a:rPr>
                        <a:t> </a:t>
                      </a:r>
                      <a:endParaRPr lang="en-ZA" sz="1050">
                        <a:effectLst/>
                        <a:latin typeface="Times New Roman" panose="02020603050405020304" pitchFamily="18" charset="0"/>
                      </a:endParaRPr>
                    </a:p>
                  </a:txBody>
                  <a:tcPr marL="58191" marR="58191" marT="0" marB="0"/>
                </a:tc>
                <a:tc>
                  <a:txBody>
                    <a:bodyPr/>
                    <a:lstStyle/>
                    <a:p>
                      <a:pPr algn="just"/>
                      <a:r>
                        <a:rPr lang="en-ZA" sz="1050">
                          <a:effectLst/>
                        </a:rPr>
                        <a:t>Still on track, even though construction delays due to the project management related matters </a:t>
                      </a:r>
                      <a:endParaRPr lang="en-ZA" sz="1050">
                        <a:effectLst/>
                        <a:latin typeface="Times New Roman" panose="02020603050405020304" pitchFamily="18" charset="0"/>
                      </a:endParaRPr>
                    </a:p>
                  </a:txBody>
                  <a:tcPr marL="58191" marR="58191" marT="0" marB="0"/>
                </a:tc>
                <a:extLst>
                  <a:ext uri="{0D108BD9-81ED-4DB2-BD59-A6C34878D82A}">
                    <a16:rowId xmlns="" xmlns:a16="http://schemas.microsoft.com/office/drawing/2014/main" val="10001"/>
                  </a:ext>
                </a:extLst>
              </a:tr>
              <a:tr h="511792">
                <a:tc rowSpan="2">
                  <a:txBody>
                    <a:bodyPr/>
                    <a:lstStyle/>
                    <a:p>
                      <a:pPr algn="just"/>
                      <a:r>
                        <a:rPr lang="en-US" sz="1050">
                          <a:effectLst/>
                        </a:rPr>
                        <a:t>Majuba</a:t>
                      </a:r>
                      <a:endParaRPr lang="en-ZA" sz="1050">
                        <a:effectLst/>
                        <a:latin typeface="Times New Roman" panose="02020603050405020304" pitchFamily="18" charset="0"/>
                      </a:endParaRPr>
                    </a:p>
                  </a:txBody>
                  <a:tcPr marL="58191" marR="58191" marT="0" marB="0"/>
                </a:tc>
                <a:tc>
                  <a:txBody>
                    <a:bodyPr/>
                    <a:lstStyle/>
                    <a:p>
                      <a:pPr algn="just"/>
                      <a:r>
                        <a:rPr lang="en-US" sz="1050">
                          <a:effectLst/>
                        </a:rPr>
                        <a:t>1 April 2020-31 March 2020 </a:t>
                      </a:r>
                      <a:endParaRPr lang="en-ZA" sz="1050">
                        <a:effectLst/>
                      </a:endParaRPr>
                    </a:p>
                    <a:p>
                      <a:pPr algn="just"/>
                      <a:r>
                        <a:rPr lang="en-US" sz="1050">
                          <a:effectLst/>
                        </a:rPr>
                        <a:t> </a:t>
                      </a:r>
                      <a:endParaRPr lang="en-ZA" sz="1050">
                        <a:effectLst/>
                        <a:latin typeface="Times New Roman" panose="02020603050405020304" pitchFamily="18" charset="0"/>
                      </a:endParaRPr>
                    </a:p>
                  </a:txBody>
                  <a:tcPr marL="58191" marR="58191" marT="0" marB="0"/>
                </a:tc>
                <a:tc>
                  <a:txBody>
                    <a:bodyPr/>
                    <a:lstStyle/>
                    <a:p>
                      <a:pPr algn="just"/>
                      <a:r>
                        <a:rPr lang="en-ZA" sz="1050">
                          <a:effectLst/>
                        </a:rPr>
                        <a:t>SO</a:t>
                      </a:r>
                      <a:r>
                        <a:rPr lang="en-ZA" sz="1050" baseline="-25000">
                          <a:effectLst/>
                        </a:rPr>
                        <a:t>2</a:t>
                      </a:r>
                      <a:r>
                        <a:rPr lang="en-ZA" sz="1050">
                          <a:effectLst/>
                        </a:rPr>
                        <a:t>: 3200 mg/Nm</a:t>
                      </a:r>
                      <a:r>
                        <a:rPr lang="en-ZA" sz="1050" baseline="30000">
                          <a:effectLst/>
                        </a:rPr>
                        <a:t>3</a:t>
                      </a:r>
                      <a:endParaRPr lang="en-ZA" sz="1050">
                        <a:effectLst/>
                        <a:latin typeface="Times New Roman" panose="02020603050405020304" pitchFamily="18" charset="0"/>
                      </a:endParaRPr>
                    </a:p>
                  </a:txBody>
                  <a:tcPr marL="58191" marR="58191" marT="0" marB="0"/>
                </a:tc>
                <a:tc rowSpan="2">
                  <a:txBody>
                    <a:bodyPr/>
                    <a:lstStyle/>
                    <a:p>
                      <a:pPr algn="just"/>
                      <a:r>
                        <a:rPr lang="en-US" sz="1050">
                          <a:effectLst/>
                        </a:rPr>
                        <a:t>Installation of Low NOx Burner (LNB)</a:t>
                      </a:r>
                      <a:endParaRPr lang="en-ZA" sz="1050">
                        <a:effectLst/>
                        <a:latin typeface="Times New Roman" panose="02020603050405020304" pitchFamily="18" charset="0"/>
                      </a:endParaRPr>
                    </a:p>
                  </a:txBody>
                  <a:tcPr marL="58191" marR="58191" marT="0" marB="0"/>
                </a:tc>
                <a:tc rowSpan="2">
                  <a:txBody>
                    <a:bodyPr/>
                    <a:lstStyle/>
                    <a:p>
                      <a:pPr algn="just"/>
                      <a:r>
                        <a:rPr lang="en-US" sz="1050">
                          <a:effectLst/>
                        </a:rPr>
                        <a:t>Basic designs completed 19 September 2016. Detailed designs will be done this year by Eskom Engineers, prior to the project moving to execution stage</a:t>
                      </a:r>
                      <a:endParaRPr lang="en-ZA" sz="1050">
                        <a:effectLst/>
                        <a:latin typeface="Times New Roman" panose="02020603050405020304" pitchFamily="18" charset="0"/>
                      </a:endParaRPr>
                    </a:p>
                  </a:txBody>
                  <a:tcPr marL="58191" marR="58191" marT="0" marB="0"/>
                </a:tc>
                <a:tc rowSpan="2">
                  <a:txBody>
                    <a:bodyPr/>
                    <a:lstStyle/>
                    <a:p>
                      <a:pPr algn="just"/>
                      <a:r>
                        <a:rPr lang="en-US" sz="1050">
                          <a:effectLst/>
                        </a:rPr>
                        <a:t>Challenges of unspecified nature would lead to one of the units not meeting the compliance timeframe of 1 April 2025. Detailed information on how this would be resolved was not provided. </a:t>
                      </a:r>
                      <a:endParaRPr lang="en-ZA" sz="1050">
                        <a:effectLst/>
                        <a:latin typeface="Times New Roman" panose="02020603050405020304" pitchFamily="18" charset="0"/>
                      </a:endParaRPr>
                    </a:p>
                  </a:txBody>
                  <a:tcPr marL="58191" marR="58191" marT="0" marB="0"/>
                </a:tc>
                <a:extLst>
                  <a:ext uri="{0D108BD9-81ED-4DB2-BD59-A6C34878D82A}">
                    <a16:rowId xmlns="" xmlns:a16="http://schemas.microsoft.com/office/drawing/2014/main" val="10002"/>
                  </a:ext>
                </a:extLst>
              </a:tr>
              <a:tr h="511792">
                <a:tc vMerge="1">
                  <a:txBody>
                    <a:bodyPr/>
                    <a:lstStyle/>
                    <a:p>
                      <a:endParaRPr lang="en-ZA"/>
                    </a:p>
                  </a:txBody>
                  <a:tcPr/>
                </a:tc>
                <a:tc>
                  <a:txBody>
                    <a:bodyPr/>
                    <a:lstStyle/>
                    <a:p>
                      <a:pPr algn="just"/>
                      <a:r>
                        <a:rPr lang="en-US" sz="1050">
                          <a:effectLst/>
                        </a:rPr>
                        <a:t>1 April 2015-31 March 2020 </a:t>
                      </a:r>
                      <a:endParaRPr lang="en-ZA" sz="1050">
                        <a:effectLst/>
                      </a:endParaRPr>
                    </a:p>
                    <a:p>
                      <a:pPr algn="just"/>
                      <a:r>
                        <a:rPr lang="en-US" sz="1050">
                          <a:effectLst/>
                        </a:rPr>
                        <a:t> </a:t>
                      </a:r>
                      <a:endParaRPr lang="en-ZA" sz="1050">
                        <a:effectLst/>
                        <a:latin typeface="Times New Roman" panose="02020603050405020304" pitchFamily="18" charset="0"/>
                      </a:endParaRPr>
                    </a:p>
                  </a:txBody>
                  <a:tcPr marL="58191" marR="58191" marT="0" marB="0"/>
                </a:tc>
                <a:tc>
                  <a:txBody>
                    <a:bodyPr/>
                    <a:lstStyle/>
                    <a:p>
                      <a:pPr algn="just"/>
                      <a:r>
                        <a:rPr lang="en-US" sz="1050">
                          <a:effectLst/>
                        </a:rPr>
                        <a:t>NO</a:t>
                      </a:r>
                      <a:r>
                        <a:rPr lang="en-US" sz="1050" baseline="-25000">
                          <a:effectLst/>
                        </a:rPr>
                        <a:t>x : </a:t>
                      </a:r>
                      <a:r>
                        <a:rPr lang="en-US" sz="1050">
                          <a:effectLst/>
                        </a:rPr>
                        <a:t>1500mg/Nm</a:t>
                      </a:r>
                      <a:r>
                        <a:rPr lang="en-US" sz="1050" baseline="30000">
                          <a:effectLst/>
                        </a:rPr>
                        <a:t>3</a:t>
                      </a:r>
                      <a:endParaRPr lang="en-ZA" sz="1050">
                        <a:effectLst/>
                        <a:latin typeface="Times New Roman" panose="02020603050405020304" pitchFamily="18" charset="0"/>
                      </a:endParaRPr>
                    </a:p>
                  </a:txBody>
                  <a:tcPr marL="58191" marR="58191" marT="0" marB="0"/>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3"/>
                  </a:ext>
                </a:extLst>
              </a:tr>
              <a:tr h="1705970">
                <a:tc>
                  <a:txBody>
                    <a:bodyPr/>
                    <a:lstStyle/>
                    <a:p>
                      <a:pPr algn="just"/>
                      <a:r>
                        <a:rPr lang="en-US" sz="1050">
                          <a:effectLst/>
                        </a:rPr>
                        <a:t>Duvha</a:t>
                      </a:r>
                      <a:endParaRPr lang="en-ZA" sz="1050">
                        <a:effectLst/>
                        <a:latin typeface="Times New Roman" panose="02020603050405020304" pitchFamily="18" charset="0"/>
                      </a:endParaRPr>
                    </a:p>
                  </a:txBody>
                  <a:tcPr marL="58191" marR="58191" marT="0" marB="0"/>
                </a:tc>
                <a:tc>
                  <a:txBody>
                    <a:bodyPr/>
                    <a:lstStyle/>
                    <a:p>
                      <a:pPr algn="just"/>
                      <a:r>
                        <a:rPr lang="en-US" sz="1050">
                          <a:effectLst/>
                        </a:rPr>
                        <a:t>1 April 2020-31 March 2025 </a:t>
                      </a:r>
                      <a:endParaRPr lang="en-ZA" sz="1050">
                        <a:effectLst/>
                      </a:endParaRPr>
                    </a:p>
                    <a:p>
                      <a:pPr algn="just"/>
                      <a:r>
                        <a:rPr lang="en-US" sz="1050">
                          <a:effectLst/>
                        </a:rPr>
                        <a:t> </a:t>
                      </a:r>
                      <a:endParaRPr lang="en-ZA" sz="1050">
                        <a:effectLst/>
                        <a:latin typeface="Times New Roman" panose="02020603050405020304" pitchFamily="18" charset="0"/>
                      </a:endParaRPr>
                    </a:p>
                  </a:txBody>
                  <a:tcPr marL="58191" marR="58191" marT="0" marB="0"/>
                </a:tc>
                <a:tc>
                  <a:txBody>
                    <a:bodyPr/>
                    <a:lstStyle/>
                    <a:p>
                      <a:pPr algn="just"/>
                      <a:r>
                        <a:rPr lang="en-ZA" sz="1050">
                          <a:effectLst/>
                        </a:rPr>
                        <a:t>SO</a:t>
                      </a:r>
                      <a:r>
                        <a:rPr lang="en-ZA" sz="1050" baseline="-25000">
                          <a:effectLst/>
                        </a:rPr>
                        <a:t>2</a:t>
                      </a:r>
                      <a:r>
                        <a:rPr lang="en-ZA" sz="1050">
                          <a:effectLst/>
                        </a:rPr>
                        <a:t>: 2600mg/Nm</a:t>
                      </a:r>
                      <a:r>
                        <a:rPr lang="en-ZA" sz="1050" baseline="30000">
                          <a:effectLst/>
                        </a:rPr>
                        <a:t>3</a:t>
                      </a:r>
                      <a:endParaRPr lang="en-ZA" sz="1050">
                        <a:effectLst/>
                      </a:endParaRPr>
                    </a:p>
                    <a:p>
                      <a:pPr algn="just"/>
                      <a:r>
                        <a:rPr lang="en-US" sz="1050">
                          <a:effectLst/>
                        </a:rPr>
                        <a:t> </a:t>
                      </a:r>
                      <a:endParaRPr lang="en-ZA" sz="1050">
                        <a:effectLst/>
                      </a:endParaRPr>
                    </a:p>
                    <a:p>
                      <a:pPr algn="just"/>
                      <a:r>
                        <a:rPr lang="en-US" sz="1050">
                          <a:effectLst/>
                        </a:rPr>
                        <a:t> </a:t>
                      </a:r>
                      <a:endParaRPr lang="en-ZA" sz="1050">
                        <a:effectLst/>
                      </a:endParaRPr>
                    </a:p>
                    <a:p>
                      <a:pPr algn="just"/>
                      <a:r>
                        <a:rPr lang="en-US" sz="1050">
                          <a:effectLst/>
                        </a:rPr>
                        <a:t>NOx: 1100mg/Nm</a:t>
                      </a:r>
                      <a:r>
                        <a:rPr lang="en-US" sz="1050" baseline="30000">
                          <a:effectLst/>
                        </a:rPr>
                        <a:t>3</a:t>
                      </a:r>
                      <a:endParaRPr lang="en-ZA" sz="1050">
                        <a:effectLst/>
                        <a:latin typeface="Times New Roman" panose="02020603050405020304" pitchFamily="18" charset="0"/>
                      </a:endParaRPr>
                    </a:p>
                  </a:txBody>
                  <a:tcPr marL="58191" marR="58191" marT="0" marB="0"/>
                </a:tc>
                <a:tc>
                  <a:txBody>
                    <a:bodyPr/>
                    <a:lstStyle/>
                    <a:p>
                      <a:pPr algn="just"/>
                      <a:r>
                        <a:rPr lang="en-US" sz="1050">
                          <a:effectLst/>
                        </a:rPr>
                        <a:t>Installation of fabric filters. </a:t>
                      </a:r>
                      <a:endParaRPr lang="en-ZA" sz="1050">
                        <a:effectLst/>
                        <a:latin typeface="Times New Roman" panose="02020603050405020304" pitchFamily="18" charset="0"/>
                      </a:endParaRPr>
                    </a:p>
                  </a:txBody>
                  <a:tcPr marL="58191" marR="58191" marT="0" marB="0"/>
                </a:tc>
                <a:tc>
                  <a:txBody>
                    <a:bodyPr/>
                    <a:lstStyle/>
                    <a:p>
                      <a:pPr algn="just"/>
                      <a:r>
                        <a:rPr lang="en-ZA" sz="1050">
                          <a:effectLst/>
                        </a:rPr>
                        <a:t>Eskom’s plans to install fabric filter plant on Units 4-6 have been cancelled. Instead, high frequency transformers will be installed, and the ESPs, DHPs and SO3 plants will be refurbished. Basic designs for HFT's pilot unit completed. On the FFP side, FFP and Dust Handling Plant (DHP) upgrade concept designs have been completed. Engineering is currently busy with basic designs for Unit 4 &amp; 6.</a:t>
                      </a:r>
                      <a:endParaRPr lang="en-ZA" sz="1050">
                        <a:effectLst/>
                        <a:latin typeface="Times New Roman" panose="02020603050405020304" pitchFamily="18" charset="0"/>
                      </a:endParaRPr>
                    </a:p>
                  </a:txBody>
                  <a:tcPr marL="58191" marR="58191" marT="0" marB="0"/>
                </a:tc>
                <a:tc>
                  <a:txBody>
                    <a:bodyPr/>
                    <a:lstStyle/>
                    <a:p>
                      <a:pPr algn="just"/>
                      <a:r>
                        <a:rPr lang="en-US" sz="1050">
                          <a:effectLst/>
                        </a:rPr>
                        <a:t>Risk that units 4 and 6 will not be able to meet emission standards for new plants by 1 April 2020. Eskom plans to request a monthly emission limit for these units. </a:t>
                      </a:r>
                      <a:endParaRPr lang="en-ZA" sz="1050">
                        <a:effectLst/>
                        <a:latin typeface="Times New Roman" panose="02020603050405020304" pitchFamily="18" charset="0"/>
                      </a:endParaRPr>
                    </a:p>
                  </a:txBody>
                  <a:tcPr marL="58191" marR="58191" marT="0" marB="0"/>
                </a:tc>
                <a:extLst>
                  <a:ext uri="{0D108BD9-81ED-4DB2-BD59-A6C34878D82A}">
                    <a16:rowId xmlns="" xmlns:a16="http://schemas.microsoft.com/office/drawing/2014/main" val="10004"/>
                  </a:ext>
                </a:extLst>
              </a:tr>
              <a:tr h="1023582">
                <a:tc>
                  <a:txBody>
                    <a:bodyPr/>
                    <a:lstStyle/>
                    <a:p>
                      <a:pPr algn="just"/>
                      <a:r>
                        <a:rPr lang="en-US" sz="1050">
                          <a:effectLst/>
                        </a:rPr>
                        <a:t>Tutuka</a:t>
                      </a:r>
                      <a:endParaRPr lang="en-ZA" sz="1050">
                        <a:effectLst/>
                        <a:latin typeface="Times New Roman" panose="02020603050405020304" pitchFamily="18" charset="0"/>
                      </a:endParaRPr>
                    </a:p>
                  </a:txBody>
                  <a:tcPr marL="58191" marR="58191" marT="0" marB="0"/>
                </a:tc>
                <a:tc>
                  <a:txBody>
                    <a:bodyPr/>
                    <a:lstStyle/>
                    <a:p>
                      <a:pPr algn="just"/>
                      <a:r>
                        <a:rPr lang="en-US" sz="1050">
                          <a:effectLst/>
                        </a:rPr>
                        <a:t>1 April 2015-31 March 2020 [Granted for existing plant standards]</a:t>
                      </a:r>
                      <a:endParaRPr lang="en-ZA" sz="1050">
                        <a:effectLst/>
                      </a:endParaRPr>
                    </a:p>
                    <a:p>
                      <a:pPr algn="just"/>
                      <a:r>
                        <a:rPr lang="en-US" sz="1050">
                          <a:effectLst/>
                        </a:rPr>
                        <a:t> </a:t>
                      </a:r>
                      <a:endParaRPr lang="en-ZA" sz="1050">
                        <a:effectLst/>
                        <a:latin typeface="Times New Roman" panose="02020603050405020304" pitchFamily="18" charset="0"/>
                      </a:endParaRPr>
                    </a:p>
                  </a:txBody>
                  <a:tcPr marL="58191" marR="58191" marT="0" marB="0"/>
                </a:tc>
                <a:tc>
                  <a:txBody>
                    <a:bodyPr/>
                    <a:lstStyle/>
                    <a:p>
                      <a:pPr algn="just"/>
                      <a:r>
                        <a:rPr lang="en-US" sz="1050">
                          <a:effectLst/>
                        </a:rPr>
                        <a:t>PM: 350mg/Nm</a:t>
                      </a:r>
                      <a:r>
                        <a:rPr lang="en-US" sz="1050" baseline="30000">
                          <a:effectLst/>
                        </a:rPr>
                        <a:t>3</a:t>
                      </a:r>
                      <a:endParaRPr lang="en-ZA" sz="1050">
                        <a:effectLst/>
                        <a:latin typeface="Times New Roman" panose="02020603050405020304" pitchFamily="18" charset="0"/>
                      </a:endParaRPr>
                    </a:p>
                  </a:txBody>
                  <a:tcPr marL="58191" marR="58191" marT="0" marB="0"/>
                </a:tc>
                <a:tc>
                  <a:txBody>
                    <a:bodyPr/>
                    <a:lstStyle/>
                    <a:p>
                      <a:pPr algn="just"/>
                      <a:r>
                        <a:rPr lang="en-US" sz="1050">
                          <a:effectLst/>
                        </a:rPr>
                        <a:t>Installation of fabric filters</a:t>
                      </a:r>
                      <a:endParaRPr lang="en-ZA" sz="1050">
                        <a:effectLst/>
                        <a:latin typeface="Times New Roman" panose="02020603050405020304" pitchFamily="18" charset="0"/>
                      </a:endParaRPr>
                    </a:p>
                  </a:txBody>
                  <a:tcPr marL="58191" marR="58191" marT="0" marB="0"/>
                </a:tc>
                <a:tc>
                  <a:txBody>
                    <a:bodyPr/>
                    <a:lstStyle/>
                    <a:p>
                      <a:pPr algn="just"/>
                      <a:r>
                        <a:rPr lang="en-US" sz="1050">
                          <a:effectLst/>
                        </a:rPr>
                        <a:t>PFMA information letter, advising DPE of increased costs, scope and time, beyond initial ERA has been submitted to the DPE. New PFMA application to be re-submitted to DPE awaits final internal approval before it can be sent to DPE</a:t>
                      </a:r>
                      <a:endParaRPr lang="en-ZA" sz="1050">
                        <a:effectLst/>
                        <a:latin typeface="Times New Roman" panose="02020603050405020304" pitchFamily="18" charset="0"/>
                      </a:endParaRPr>
                    </a:p>
                  </a:txBody>
                  <a:tcPr marL="58191" marR="58191" marT="0" marB="0"/>
                </a:tc>
                <a:tc>
                  <a:txBody>
                    <a:bodyPr/>
                    <a:lstStyle/>
                    <a:p>
                      <a:pPr algn="just"/>
                      <a:r>
                        <a:rPr lang="en-US" sz="1050" dirty="0">
                          <a:effectLst/>
                        </a:rPr>
                        <a:t>Delays due to procurement challenges will pose the risk on the last unit not complying with the 1 April 2021 timeframe.</a:t>
                      </a:r>
                      <a:endParaRPr lang="en-ZA" sz="1050" dirty="0">
                        <a:effectLst/>
                        <a:latin typeface="Times New Roman" panose="02020603050405020304" pitchFamily="18" charset="0"/>
                      </a:endParaRPr>
                    </a:p>
                  </a:txBody>
                  <a:tcPr marL="58191" marR="58191" marT="0" marB="0"/>
                </a:tc>
                <a:extLst>
                  <a:ext uri="{0D108BD9-81ED-4DB2-BD59-A6C34878D82A}">
                    <a16:rowId xmlns=""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A703A4A3-1339-8F4A-AB34-FE05E7F3EAE9}" type="slidenum">
              <a:rPr lang="en-US" smtClean="0"/>
              <a:pPr/>
              <a:t>11</a:t>
            </a:fld>
            <a:endParaRPr lang="en-US"/>
          </a:p>
        </p:txBody>
      </p:sp>
    </p:spTree>
    <p:extLst>
      <p:ext uri="{BB962C8B-B14F-4D97-AF65-F5344CB8AC3E}">
        <p14:creationId xmlns:p14="http://schemas.microsoft.com/office/powerpoint/2010/main" xmlns="" val="128757471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4276" y="0"/>
            <a:ext cx="7165074" cy="655093"/>
          </a:xfrm>
        </p:spPr>
        <p:txBody>
          <a:bodyPr>
            <a:normAutofit/>
          </a:bodyPr>
          <a:lstStyle/>
          <a:p>
            <a:r>
              <a:rPr lang="en-ZA" sz="2800" b="1" dirty="0">
                <a:solidFill>
                  <a:schemeClr val="bg1"/>
                </a:solidFill>
              </a:rPr>
              <a:t>ESKOM </a:t>
            </a:r>
          </a:p>
        </p:txBody>
      </p:sp>
      <p:graphicFrame>
        <p:nvGraphicFramePr>
          <p:cNvPr id="5" name="Table 4"/>
          <p:cNvGraphicFramePr>
            <a:graphicFrameLocks noGrp="1"/>
          </p:cNvGraphicFramePr>
          <p:nvPr>
            <p:extLst>
              <p:ext uri="{D42A27DB-BD31-4B8C-83A1-F6EECF244321}">
                <p14:modId xmlns:p14="http://schemas.microsoft.com/office/powerpoint/2010/main" xmlns="" val="2789577740"/>
              </p:ext>
            </p:extLst>
          </p:nvPr>
        </p:nvGraphicFramePr>
        <p:xfrm>
          <a:off x="2" y="655097"/>
          <a:ext cx="9143998" cy="6524102"/>
        </p:xfrm>
        <a:graphic>
          <a:graphicData uri="http://schemas.openxmlformats.org/drawingml/2006/table">
            <a:tbl>
              <a:tblPr firstRow="1" firstCol="1" bandRow="1">
                <a:tableStyleId>{5C22544A-7EE6-4342-B048-85BDC9FD1C3A}</a:tableStyleId>
              </a:tblPr>
              <a:tblGrid>
                <a:gridCol w="736977">
                  <a:extLst>
                    <a:ext uri="{9D8B030D-6E8A-4147-A177-3AD203B41FA5}">
                      <a16:colId xmlns="" xmlns:a16="http://schemas.microsoft.com/office/drawing/2014/main" val="20000"/>
                    </a:ext>
                  </a:extLst>
                </a:gridCol>
                <a:gridCol w="1037230">
                  <a:extLst>
                    <a:ext uri="{9D8B030D-6E8A-4147-A177-3AD203B41FA5}">
                      <a16:colId xmlns="" xmlns:a16="http://schemas.microsoft.com/office/drawing/2014/main" val="20001"/>
                    </a:ext>
                  </a:extLst>
                </a:gridCol>
                <a:gridCol w="1091821">
                  <a:extLst>
                    <a:ext uri="{9D8B030D-6E8A-4147-A177-3AD203B41FA5}">
                      <a16:colId xmlns="" xmlns:a16="http://schemas.microsoft.com/office/drawing/2014/main" val="20002"/>
                    </a:ext>
                  </a:extLst>
                </a:gridCol>
                <a:gridCol w="1269242">
                  <a:extLst>
                    <a:ext uri="{9D8B030D-6E8A-4147-A177-3AD203B41FA5}">
                      <a16:colId xmlns="" xmlns:a16="http://schemas.microsoft.com/office/drawing/2014/main" val="20003"/>
                    </a:ext>
                  </a:extLst>
                </a:gridCol>
                <a:gridCol w="2879677">
                  <a:extLst>
                    <a:ext uri="{9D8B030D-6E8A-4147-A177-3AD203B41FA5}">
                      <a16:colId xmlns="" xmlns:a16="http://schemas.microsoft.com/office/drawing/2014/main" val="20004"/>
                    </a:ext>
                  </a:extLst>
                </a:gridCol>
                <a:gridCol w="2129051">
                  <a:extLst>
                    <a:ext uri="{9D8B030D-6E8A-4147-A177-3AD203B41FA5}">
                      <a16:colId xmlns="" xmlns:a16="http://schemas.microsoft.com/office/drawing/2014/main" val="20005"/>
                    </a:ext>
                  </a:extLst>
                </a:gridCol>
              </a:tblGrid>
              <a:tr h="285415">
                <a:tc rowSpan="3">
                  <a:txBody>
                    <a:bodyPr/>
                    <a:lstStyle/>
                    <a:p>
                      <a:pPr algn="just"/>
                      <a:r>
                        <a:rPr lang="en-US" sz="1050" dirty="0" err="1">
                          <a:effectLst/>
                        </a:rPr>
                        <a:t>Kriel</a:t>
                      </a:r>
                      <a:endParaRPr lang="en-ZA" sz="1050" dirty="0">
                        <a:effectLst/>
                        <a:latin typeface="Times New Roman" panose="02020603050405020304" pitchFamily="18" charset="0"/>
                      </a:endParaRPr>
                    </a:p>
                  </a:txBody>
                  <a:tcPr marL="46288" marR="46288" marT="0" marB="0"/>
                </a:tc>
                <a:tc>
                  <a:txBody>
                    <a:bodyPr/>
                    <a:lstStyle/>
                    <a:p>
                      <a:pPr algn="just"/>
                      <a:r>
                        <a:rPr lang="en-US" sz="1050">
                          <a:effectLst/>
                        </a:rPr>
                        <a:t>1 April 2015-31 March 2020</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PM: 350mg/Nm</a:t>
                      </a:r>
                      <a:r>
                        <a:rPr lang="en-US" sz="1050" baseline="30000">
                          <a:effectLst/>
                        </a:rPr>
                        <a:t>3</a:t>
                      </a:r>
                      <a:endParaRPr lang="en-ZA" sz="1050">
                        <a:effectLst/>
                        <a:latin typeface="Times New Roman" panose="02020603050405020304" pitchFamily="18" charset="0"/>
                      </a:endParaRPr>
                    </a:p>
                  </a:txBody>
                  <a:tcPr marL="46288" marR="46288" marT="0" marB="0"/>
                </a:tc>
                <a:tc rowSpan="3">
                  <a:txBody>
                    <a:bodyPr/>
                    <a:lstStyle/>
                    <a:p>
                      <a:pPr algn="just"/>
                      <a:r>
                        <a:rPr lang="en-US" sz="1050">
                          <a:effectLst/>
                        </a:rPr>
                        <a:t>Installation of fabric filters </a:t>
                      </a:r>
                      <a:endParaRPr lang="en-ZA" sz="1050">
                        <a:effectLst/>
                      </a:endParaRPr>
                    </a:p>
                    <a:p>
                      <a:pPr algn="just"/>
                      <a:r>
                        <a:rPr lang="en-US" sz="1050">
                          <a:effectLst/>
                        </a:rPr>
                        <a:t> </a:t>
                      </a:r>
                      <a:endParaRPr lang="en-ZA" sz="1050">
                        <a:effectLst/>
                        <a:latin typeface="Times New Roman" panose="02020603050405020304" pitchFamily="18" charset="0"/>
                      </a:endParaRPr>
                    </a:p>
                  </a:txBody>
                  <a:tcPr marL="46288" marR="46288" marT="0" marB="0"/>
                </a:tc>
                <a:tc rowSpan="3">
                  <a:txBody>
                    <a:bodyPr/>
                    <a:lstStyle/>
                    <a:p>
                      <a:pPr algn="just"/>
                      <a:r>
                        <a:rPr lang="en-US" sz="1050">
                          <a:effectLst/>
                        </a:rPr>
                        <a:t>Basic designs completed. Extended basic/detailed design commenced with internal execution approval process</a:t>
                      </a:r>
                      <a:endParaRPr lang="en-ZA" sz="1050">
                        <a:effectLst/>
                      </a:endParaRPr>
                    </a:p>
                    <a:p>
                      <a:pPr algn="just"/>
                      <a:r>
                        <a:rPr lang="en-US" sz="1050">
                          <a:effectLst/>
                        </a:rPr>
                        <a:t> </a:t>
                      </a:r>
                      <a:endParaRPr lang="en-ZA" sz="1050">
                        <a:effectLst/>
                      </a:endParaRPr>
                    </a:p>
                    <a:p>
                      <a:pPr algn="just"/>
                      <a:r>
                        <a:rPr lang="en-US" sz="1050">
                          <a:effectLst/>
                        </a:rPr>
                        <a:t> </a:t>
                      </a:r>
                      <a:endParaRPr lang="en-ZA" sz="1050">
                        <a:effectLst/>
                        <a:latin typeface="Times New Roman" panose="02020603050405020304" pitchFamily="18" charset="0"/>
                      </a:endParaRPr>
                    </a:p>
                  </a:txBody>
                  <a:tcPr marL="46288" marR="46288" marT="0" marB="0"/>
                </a:tc>
                <a:tc rowSpan="3">
                  <a:txBody>
                    <a:bodyPr/>
                    <a:lstStyle/>
                    <a:p>
                      <a:pPr algn="just"/>
                      <a:r>
                        <a:rPr lang="en-US" sz="1050">
                          <a:effectLst/>
                        </a:rPr>
                        <a:t>Delays associated with procurement challenges as a result of the new National Treasury Procurement process requirements and engineering technical design issues. Additional engineering design capacity has been sought to resolve some of the challenges. </a:t>
                      </a:r>
                      <a:endParaRPr lang="en-ZA" sz="1050">
                        <a:effectLst/>
                        <a:latin typeface="Times New Roman" panose="02020603050405020304" pitchFamily="18" charset="0"/>
                      </a:endParaRPr>
                    </a:p>
                  </a:txBody>
                  <a:tcPr marL="46288" marR="46288" marT="0" marB="0"/>
                </a:tc>
                <a:extLst>
                  <a:ext uri="{0D108BD9-81ED-4DB2-BD59-A6C34878D82A}">
                    <a16:rowId xmlns="" xmlns:a16="http://schemas.microsoft.com/office/drawing/2014/main" val="10000"/>
                  </a:ext>
                </a:extLst>
              </a:tr>
              <a:tr h="285415">
                <a:tc vMerge="1">
                  <a:txBody>
                    <a:bodyPr/>
                    <a:lstStyle/>
                    <a:p>
                      <a:endParaRPr lang="en-ZA"/>
                    </a:p>
                  </a:txBody>
                  <a:tcPr/>
                </a:tc>
                <a:tc>
                  <a:txBody>
                    <a:bodyPr/>
                    <a:lstStyle/>
                    <a:p>
                      <a:pPr algn="just"/>
                      <a:r>
                        <a:rPr lang="en-US" sz="1050">
                          <a:effectLst/>
                        </a:rPr>
                        <a:t>1 April 2020-31March 2025</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SO2: 2800mg/Nm</a:t>
                      </a:r>
                      <a:r>
                        <a:rPr lang="en-US" sz="1050" baseline="30000">
                          <a:effectLst/>
                        </a:rPr>
                        <a:t>3</a:t>
                      </a:r>
                      <a:endParaRPr lang="en-ZA" sz="1050">
                        <a:effectLst/>
                        <a:latin typeface="Times New Roman" panose="02020603050405020304" pitchFamily="18" charset="0"/>
                      </a:endParaRPr>
                    </a:p>
                  </a:txBody>
                  <a:tcPr marL="46288" marR="46288" marT="0" marB="0"/>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570830">
                <a:tc vMerge="1">
                  <a:txBody>
                    <a:bodyPr/>
                    <a:lstStyle/>
                    <a:p>
                      <a:endParaRPr lang="en-ZA"/>
                    </a:p>
                  </a:txBody>
                  <a:tcPr/>
                </a:tc>
                <a:tc>
                  <a:txBody>
                    <a:bodyPr/>
                    <a:lstStyle/>
                    <a:p>
                      <a:pPr algn="just"/>
                      <a:r>
                        <a:rPr lang="en-US" sz="1050">
                          <a:effectLst/>
                        </a:rPr>
                        <a:t>1 April 2015-31 March 2020</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NOx: 1600mg/Nm</a:t>
                      </a:r>
                      <a:r>
                        <a:rPr lang="en-US" sz="1050" baseline="30000">
                          <a:effectLst/>
                        </a:rPr>
                        <a:t>3</a:t>
                      </a:r>
                      <a:endParaRPr lang="en-ZA" sz="1050">
                        <a:effectLst/>
                        <a:latin typeface="Times New Roman" panose="02020603050405020304" pitchFamily="18" charset="0"/>
                      </a:endParaRPr>
                    </a:p>
                  </a:txBody>
                  <a:tcPr marL="46288" marR="46288" marT="0" marB="0"/>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2"/>
                  </a:ext>
                </a:extLst>
              </a:tr>
              <a:tr h="1671846">
                <a:tc rowSpan="2">
                  <a:txBody>
                    <a:bodyPr/>
                    <a:lstStyle/>
                    <a:p>
                      <a:pPr algn="just"/>
                      <a:r>
                        <a:rPr lang="en-US" sz="1050">
                          <a:effectLst/>
                        </a:rPr>
                        <a:t>Matla</a:t>
                      </a:r>
                      <a:endParaRPr lang="en-ZA" sz="1050">
                        <a:effectLst/>
                        <a:latin typeface="Times New Roman" panose="02020603050405020304" pitchFamily="18" charset="0"/>
                      </a:endParaRPr>
                    </a:p>
                  </a:txBody>
                  <a:tcPr marL="46288" marR="46288" marT="0" marB="0"/>
                </a:tc>
                <a:tc>
                  <a:txBody>
                    <a:bodyPr/>
                    <a:lstStyle/>
                    <a:p>
                      <a:pPr algn="just"/>
                      <a:r>
                        <a:rPr lang="en-US" sz="1050" dirty="0">
                          <a:effectLst/>
                        </a:rPr>
                        <a:t>1 April 2015-31 March 2020</a:t>
                      </a:r>
                      <a:endParaRPr lang="en-ZA" sz="1050" dirty="0">
                        <a:effectLst/>
                        <a:latin typeface="Times New Roman" panose="02020603050405020304" pitchFamily="18" charset="0"/>
                      </a:endParaRPr>
                    </a:p>
                  </a:txBody>
                  <a:tcPr marL="46288" marR="46288" marT="0" marB="0"/>
                </a:tc>
                <a:tc>
                  <a:txBody>
                    <a:bodyPr/>
                    <a:lstStyle/>
                    <a:p>
                      <a:pPr algn="just"/>
                      <a:r>
                        <a:rPr lang="en-US" sz="1050">
                          <a:effectLst/>
                        </a:rPr>
                        <a:t>PM: 200mg/Nm</a:t>
                      </a:r>
                      <a:r>
                        <a:rPr lang="en-US" sz="1050" baseline="30000">
                          <a:effectLst/>
                        </a:rPr>
                        <a:t>3</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Installation of fabric filters</a:t>
                      </a:r>
                      <a:endParaRPr lang="en-ZA" sz="1050">
                        <a:effectLst/>
                      </a:endParaRPr>
                    </a:p>
                    <a:p>
                      <a:pPr algn="just"/>
                      <a:r>
                        <a:rPr lang="en-US" sz="1050">
                          <a:effectLst/>
                        </a:rPr>
                        <a:t> </a:t>
                      </a:r>
                      <a:endParaRPr lang="en-ZA" sz="1050">
                        <a:effectLst/>
                        <a:latin typeface="Times New Roman" panose="02020603050405020304" pitchFamily="18" charset="0"/>
                      </a:endParaRPr>
                    </a:p>
                  </a:txBody>
                  <a:tcPr marL="46288" marR="46288" marT="0" marB="0"/>
                </a:tc>
                <a:tc>
                  <a:txBody>
                    <a:bodyPr/>
                    <a:lstStyle/>
                    <a:p>
                      <a:pPr algn="just"/>
                      <a:r>
                        <a:rPr lang="en-ZA" sz="1050" dirty="0">
                          <a:effectLst/>
                        </a:rPr>
                        <a:t>The plans to install fabric filter plants on all units have been cancelled. Instead, the ESP upgrades will be completed on the remaining units, ESP high frequency transformers will be installed, and the DHPs and SO3 plants will be refurbished. Basic designs for HFT pilot completed. ERA for one pilot unit's HFT's approved. Sole source justification approved. On the FFP side, FFP and Dust Handling Plant (DHP) upgrade concept designs had been completed.</a:t>
                      </a:r>
                    </a:p>
                    <a:p>
                      <a:pPr algn="just"/>
                      <a:r>
                        <a:rPr lang="en-US" sz="1050" dirty="0">
                          <a:effectLst/>
                        </a:rPr>
                        <a:t> </a:t>
                      </a:r>
                      <a:endParaRPr lang="en-ZA" sz="1050" dirty="0">
                        <a:effectLst/>
                        <a:latin typeface="Times New Roman" panose="02020603050405020304" pitchFamily="18" charset="0"/>
                      </a:endParaRPr>
                    </a:p>
                  </a:txBody>
                  <a:tcPr marL="46288" marR="46288" marT="0" marB="0"/>
                </a:tc>
                <a:tc>
                  <a:txBody>
                    <a:bodyPr/>
                    <a:lstStyle/>
                    <a:p>
                      <a:pPr algn="just"/>
                      <a:r>
                        <a:rPr lang="en-US" sz="1050" dirty="0">
                          <a:effectLst/>
                        </a:rPr>
                        <a:t>Risk that units will not be able to meet emission standards for new plants by 1 April 2020. Eskom plans to request a monthly emission limit for these units</a:t>
                      </a:r>
                      <a:endParaRPr lang="en-ZA" sz="1050" dirty="0">
                        <a:effectLst/>
                        <a:latin typeface="Times New Roman" panose="02020603050405020304" pitchFamily="18" charset="0"/>
                      </a:endParaRPr>
                    </a:p>
                  </a:txBody>
                  <a:tcPr marL="46288" marR="46288" marT="0" marB="0"/>
                </a:tc>
                <a:extLst>
                  <a:ext uri="{0D108BD9-81ED-4DB2-BD59-A6C34878D82A}">
                    <a16:rowId xmlns="" xmlns:a16="http://schemas.microsoft.com/office/drawing/2014/main" val="10003"/>
                  </a:ext>
                </a:extLst>
              </a:tr>
              <a:tr h="648264">
                <a:tc vMerge="1">
                  <a:txBody>
                    <a:bodyPr/>
                    <a:lstStyle/>
                    <a:p>
                      <a:endParaRPr lang="en-ZA"/>
                    </a:p>
                  </a:txBody>
                  <a:tcPr/>
                </a:tc>
                <a:tc>
                  <a:txBody>
                    <a:bodyPr/>
                    <a:lstStyle/>
                    <a:p>
                      <a:pPr algn="just"/>
                      <a:r>
                        <a:rPr lang="en-US" sz="1050">
                          <a:effectLst/>
                        </a:rPr>
                        <a:t>1 April 2015-31 March 2020</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NOx: 1200mg/Nm</a:t>
                      </a:r>
                      <a:r>
                        <a:rPr lang="en-US" sz="1050" baseline="30000">
                          <a:effectLst/>
                        </a:rPr>
                        <a:t>3</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Installations of LBN</a:t>
                      </a:r>
                      <a:endParaRPr lang="en-ZA" sz="1050">
                        <a:effectLst/>
                        <a:latin typeface="Times New Roman" panose="02020603050405020304" pitchFamily="18" charset="0"/>
                      </a:endParaRPr>
                    </a:p>
                  </a:txBody>
                  <a:tcPr marL="46288" marR="46288" marT="0" marB="0"/>
                </a:tc>
                <a:tc>
                  <a:txBody>
                    <a:bodyPr/>
                    <a:lstStyle/>
                    <a:p>
                      <a:pPr algn="just"/>
                      <a:r>
                        <a:rPr lang="en-ZA" sz="1050">
                          <a:effectLst/>
                        </a:rPr>
                        <a:t>Technology feasibility study and basic designs are underway towards finalisation. Currently starting detailed designs.</a:t>
                      </a:r>
                    </a:p>
                    <a:p>
                      <a:pPr algn="just"/>
                      <a:r>
                        <a:rPr lang="en-US" sz="1050">
                          <a:effectLst/>
                        </a:rPr>
                        <a:t> </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Last unit is at risk of not complying with the 1 April 2025 timeframe.</a:t>
                      </a:r>
                      <a:endParaRPr lang="en-ZA" sz="1050">
                        <a:effectLst/>
                        <a:latin typeface="Times New Roman" panose="02020603050405020304" pitchFamily="18" charset="0"/>
                      </a:endParaRPr>
                    </a:p>
                  </a:txBody>
                  <a:tcPr marL="46288" marR="46288" marT="0" marB="0"/>
                </a:tc>
                <a:extLst>
                  <a:ext uri="{0D108BD9-81ED-4DB2-BD59-A6C34878D82A}">
                    <a16:rowId xmlns="" xmlns:a16="http://schemas.microsoft.com/office/drawing/2014/main" val="10004"/>
                  </a:ext>
                </a:extLst>
              </a:tr>
              <a:tr h="285415">
                <a:tc rowSpan="3">
                  <a:txBody>
                    <a:bodyPr/>
                    <a:lstStyle/>
                    <a:p>
                      <a:pPr algn="just"/>
                      <a:r>
                        <a:rPr lang="en-US" sz="1050">
                          <a:effectLst/>
                        </a:rPr>
                        <a:t>Grootvlei</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1 April 2015-31 March 2018</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PM: 350mg/Nm</a:t>
                      </a:r>
                      <a:r>
                        <a:rPr lang="en-US" sz="1050" baseline="30000">
                          <a:effectLst/>
                        </a:rPr>
                        <a:t>3</a:t>
                      </a:r>
                      <a:endParaRPr lang="en-ZA" sz="1050">
                        <a:effectLst/>
                        <a:latin typeface="Times New Roman" panose="02020603050405020304" pitchFamily="18" charset="0"/>
                      </a:endParaRPr>
                    </a:p>
                  </a:txBody>
                  <a:tcPr marL="46288" marR="46288" marT="0" marB="0"/>
                </a:tc>
                <a:tc rowSpan="3">
                  <a:txBody>
                    <a:bodyPr/>
                    <a:lstStyle/>
                    <a:p>
                      <a:pPr algn="just"/>
                      <a:r>
                        <a:rPr lang="en-US" sz="1050">
                          <a:effectLst/>
                        </a:rPr>
                        <a:t>Installation of fabric filters</a:t>
                      </a:r>
                      <a:endParaRPr lang="en-ZA" sz="1050">
                        <a:effectLst/>
                      </a:endParaRPr>
                    </a:p>
                    <a:p>
                      <a:pPr algn="just"/>
                      <a:r>
                        <a:rPr lang="en-US" sz="1050">
                          <a:effectLst/>
                        </a:rPr>
                        <a:t> </a:t>
                      </a:r>
                      <a:endParaRPr lang="en-ZA" sz="1050">
                        <a:effectLst/>
                        <a:latin typeface="Times New Roman" panose="02020603050405020304" pitchFamily="18" charset="0"/>
                      </a:endParaRPr>
                    </a:p>
                  </a:txBody>
                  <a:tcPr marL="46288" marR="46288" marT="0" marB="0"/>
                </a:tc>
                <a:tc rowSpan="3">
                  <a:txBody>
                    <a:bodyPr/>
                    <a:lstStyle/>
                    <a:p>
                      <a:pPr algn="just"/>
                      <a:r>
                        <a:rPr lang="en-ZA" sz="1050">
                          <a:effectLst/>
                        </a:rPr>
                        <a:t> </a:t>
                      </a:r>
                    </a:p>
                    <a:p>
                      <a:pPr algn="just"/>
                      <a:r>
                        <a:rPr lang="en-ZA" sz="1050">
                          <a:effectLst/>
                        </a:rPr>
                        <a:t>First unit (Unit 3) retrofit has been completed and the unit commissioned in March 2016. Unit 2 retrofit with FFP started in August 2016.</a:t>
                      </a:r>
                    </a:p>
                    <a:p>
                      <a:pPr algn="just"/>
                      <a:r>
                        <a:rPr lang="en-ZA" sz="1050">
                          <a:effectLst/>
                        </a:rPr>
                        <a:t> </a:t>
                      </a:r>
                      <a:endParaRPr lang="en-ZA" sz="1050">
                        <a:effectLst/>
                        <a:latin typeface="Times New Roman" panose="02020603050405020304" pitchFamily="18" charset="0"/>
                      </a:endParaRPr>
                    </a:p>
                  </a:txBody>
                  <a:tcPr marL="46288" marR="46288" marT="0" marB="0"/>
                </a:tc>
                <a:tc rowSpan="3">
                  <a:txBody>
                    <a:bodyPr/>
                    <a:lstStyle/>
                    <a:p>
                      <a:pPr algn="just"/>
                      <a:r>
                        <a:rPr lang="en-US" sz="1050">
                          <a:effectLst/>
                        </a:rPr>
                        <a:t>On track</a:t>
                      </a:r>
                      <a:endParaRPr lang="en-ZA" sz="1050">
                        <a:effectLst/>
                        <a:latin typeface="Times New Roman" panose="02020603050405020304" pitchFamily="18" charset="0"/>
                      </a:endParaRPr>
                    </a:p>
                  </a:txBody>
                  <a:tcPr marL="46288" marR="46288" marT="0" marB="0"/>
                </a:tc>
                <a:extLst>
                  <a:ext uri="{0D108BD9-81ED-4DB2-BD59-A6C34878D82A}">
                    <a16:rowId xmlns="" xmlns:a16="http://schemas.microsoft.com/office/drawing/2014/main" val="10005"/>
                  </a:ext>
                </a:extLst>
              </a:tr>
              <a:tr h="285415">
                <a:tc vMerge="1">
                  <a:txBody>
                    <a:bodyPr/>
                    <a:lstStyle/>
                    <a:p>
                      <a:endParaRPr lang="en-ZA"/>
                    </a:p>
                  </a:txBody>
                  <a:tcPr/>
                </a:tc>
                <a:tc>
                  <a:txBody>
                    <a:bodyPr/>
                    <a:lstStyle/>
                    <a:p>
                      <a:pPr algn="just"/>
                      <a:r>
                        <a:rPr lang="en-US" sz="1050">
                          <a:effectLst/>
                        </a:rPr>
                        <a:t>1 April 2015-31 March 2020</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SO2: 3800mg/Nm</a:t>
                      </a:r>
                      <a:r>
                        <a:rPr lang="en-US" sz="1050" baseline="30000">
                          <a:effectLst/>
                        </a:rPr>
                        <a:t>3</a:t>
                      </a:r>
                      <a:endParaRPr lang="en-ZA" sz="1050">
                        <a:effectLst/>
                        <a:latin typeface="Times New Roman" panose="02020603050405020304" pitchFamily="18" charset="0"/>
                      </a:endParaRPr>
                    </a:p>
                  </a:txBody>
                  <a:tcPr marL="46288" marR="46288" marT="0" marB="0"/>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6"/>
                  </a:ext>
                </a:extLst>
              </a:tr>
              <a:tr h="377599">
                <a:tc vMerge="1">
                  <a:txBody>
                    <a:bodyPr/>
                    <a:lstStyle/>
                    <a:p>
                      <a:endParaRPr lang="en-ZA"/>
                    </a:p>
                  </a:txBody>
                  <a:tcPr/>
                </a:tc>
                <a:tc>
                  <a:txBody>
                    <a:bodyPr/>
                    <a:lstStyle/>
                    <a:p>
                      <a:pPr algn="just"/>
                      <a:r>
                        <a:rPr lang="en-US" sz="1050">
                          <a:effectLst/>
                        </a:rPr>
                        <a:t>1 April 2015-31 March 2020</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NOx:1200mg/Nm</a:t>
                      </a:r>
                      <a:r>
                        <a:rPr lang="en-US" sz="1050" baseline="30000">
                          <a:effectLst/>
                        </a:rPr>
                        <a:t>3</a:t>
                      </a:r>
                      <a:endParaRPr lang="en-ZA" sz="1050">
                        <a:effectLst/>
                        <a:latin typeface="Times New Roman" panose="02020603050405020304" pitchFamily="18" charset="0"/>
                      </a:endParaRPr>
                    </a:p>
                  </a:txBody>
                  <a:tcPr marL="46288" marR="46288" marT="0" marB="0"/>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7"/>
                  </a:ext>
                </a:extLst>
              </a:tr>
              <a:tr h="285415">
                <a:tc rowSpan="2">
                  <a:txBody>
                    <a:bodyPr/>
                    <a:lstStyle/>
                    <a:p>
                      <a:pPr algn="just"/>
                      <a:r>
                        <a:rPr lang="en-US" sz="1050">
                          <a:effectLst/>
                        </a:rPr>
                        <a:t>Komati </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1 April 2015-31 March 2020</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NOx: 1400mg/Nm</a:t>
                      </a:r>
                      <a:r>
                        <a:rPr lang="en-US" sz="1050" baseline="30000">
                          <a:effectLst/>
                        </a:rPr>
                        <a:t>3</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None</a:t>
                      </a:r>
                      <a:endParaRPr lang="en-ZA" sz="1050">
                        <a:effectLst/>
                        <a:latin typeface="Times New Roman" panose="02020603050405020304" pitchFamily="18" charset="0"/>
                      </a:endParaRPr>
                    </a:p>
                  </a:txBody>
                  <a:tcPr marL="46288" marR="46288" marT="0" marB="0"/>
                </a:tc>
                <a:tc rowSpan="2">
                  <a:txBody>
                    <a:bodyPr/>
                    <a:lstStyle/>
                    <a:p>
                      <a:pPr algn="just"/>
                      <a:r>
                        <a:rPr lang="en-ZA" sz="1050">
                          <a:effectLst/>
                        </a:rPr>
                        <a:t>No commitments made. due to the fact that the facility has a short remaining life (scheduled to be decommissioned between 2024 and 2028</a:t>
                      </a:r>
                      <a:endParaRPr lang="en-ZA" sz="1050">
                        <a:effectLst/>
                        <a:latin typeface="Times New Roman" panose="02020603050405020304" pitchFamily="18" charset="0"/>
                      </a:endParaRPr>
                    </a:p>
                  </a:txBody>
                  <a:tcPr marL="46288" marR="46288" marT="0" marB="0"/>
                </a:tc>
                <a:tc rowSpan="2">
                  <a:txBody>
                    <a:bodyPr/>
                    <a:lstStyle/>
                    <a:p>
                      <a:pPr algn="just"/>
                      <a:r>
                        <a:rPr lang="en-US" sz="1050">
                          <a:effectLst/>
                        </a:rPr>
                        <a:t>N/A`</a:t>
                      </a:r>
                      <a:endParaRPr lang="en-ZA" sz="1050">
                        <a:effectLst/>
                        <a:latin typeface="Times New Roman" panose="02020603050405020304" pitchFamily="18" charset="0"/>
                      </a:endParaRPr>
                    </a:p>
                  </a:txBody>
                  <a:tcPr marL="46288" marR="46288" marT="0" marB="0"/>
                </a:tc>
                <a:extLst>
                  <a:ext uri="{0D108BD9-81ED-4DB2-BD59-A6C34878D82A}">
                    <a16:rowId xmlns="" xmlns:a16="http://schemas.microsoft.com/office/drawing/2014/main" val="10008"/>
                  </a:ext>
                </a:extLst>
              </a:tr>
              <a:tr h="377599">
                <a:tc vMerge="1">
                  <a:txBody>
                    <a:bodyPr/>
                    <a:lstStyle/>
                    <a:p>
                      <a:endParaRPr lang="en-ZA"/>
                    </a:p>
                  </a:txBody>
                  <a:tcPr/>
                </a:tc>
                <a:tc>
                  <a:txBody>
                    <a:bodyPr/>
                    <a:lstStyle/>
                    <a:p>
                      <a:pPr algn="just"/>
                      <a:r>
                        <a:rPr lang="en-US" sz="1050">
                          <a:effectLst/>
                        </a:rPr>
                        <a:t>1 April 2020-31March 2025</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SO2: 3200mg/Nm</a:t>
                      </a:r>
                      <a:r>
                        <a:rPr lang="en-US" sz="1050" baseline="30000">
                          <a:effectLst/>
                        </a:rPr>
                        <a:t>3</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None</a:t>
                      </a:r>
                      <a:endParaRPr lang="en-ZA" sz="1050">
                        <a:effectLst/>
                        <a:latin typeface="Times New Roman" panose="02020603050405020304" pitchFamily="18" charset="0"/>
                      </a:endParaRPr>
                    </a:p>
                  </a:txBody>
                  <a:tcPr marL="46288" marR="46288" marT="0" marB="0"/>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9"/>
                  </a:ext>
                </a:extLst>
              </a:tr>
              <a:tr h="881062">
                <a:tc>
                  <a:txBody>
                    <a:bodyPr/>
                    <a:lstStyle/>
                    <a:p>
                      <a:pPr algn="just"/>
                      <a:r>
                        <a:rPr lang="en-US" sz="1050" dirty="0">
                          <a:effectLst/>
                        </a:rPr>
                        <a:t>Camden</a:t>
                      </a:r>
                      <a:endParaRPr lang="en-ZA" sz="1050" dirty="0">
                        <a:effectLst/>
                        <a:latin typeface="Times New Roman" panose="02020603050405020304" pitchFamily="18" charset="0"/>
                      </a:endParaRPr>
                    </a:p>
                  </a:txBody>
                  <a:tcPr marL="46288" marR="46288" marT="0" marB="0"/>
                </a:tc>
                <a:tc>
                  <a:txBody>
                    <a:bodyPr/>
                    <a:lstStyle/>
                    <a:p>
                      <a:pPr algn="just"/>
                      <a:r>
                        <a:rPr lang="en-US" sz="1050">
                          <a:effectLst/>
                        </a:rPr>
                        <a:t>1 April 2015-31 March 2020</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SO2: 4000mg/Nm</a:t>
                      </a:r>
                      <a:r>
                        <a:rPr lang="en-US" sz="1050" baseline="30000">
                          <a:effectLst/>
                        </a:rPr>
                        <a:t>3</a:t>
                      </a:r>
                      <a:endParaRPr lang="en-ZA" sz="1050">
                        <a:effectLst/>
                        <a:latin typeface="Times New Roman" panose="02020603050405020304" pitchFamily="18" charset="0"/>
                      </a:endParaRPr>
                    </a:p>
                  </a:txBody>
                  <a:tcPr marL="46288" marR="46288" marT="0" marB="0"/>
                </a:tc>
                <a:tc>
                  <a:txBody>
                    <a:bodyPr/>
                    <a:lstStyle/>
                    <a:p>
                      <a:pPr algn="just"/>
                      <a:r>
                        <a:rPr lang="en-US" sz="1050">
                          <a:effectLst/>
                        </a:rPr>
                        <a:t>None</a:t>
                      </a:r>
                      <a:endParaRPr lang="en-ZA" sz="1050">
                        <a:effectLst/>
                        <a:latin typeface="Times New Roman" panose="02020603050405020304" pitchFamily="18" charset="0"/>
                      </a:endParaRPr>
                    </a:p>
                  </a:txBody>
                  <a:tcPr marL="46288" marR="46288" marT="0" marB="0"/>
                </a:tc>
                <a:tc>
                  <a:txBody>
                    <a:bodyPr/>
                    <a:lstStyle/>
                    <a:p>
                      <a:pPr algn="just"/>
                      <a:r>
                        <a:rPr lang="en-ZA" sz="1050">
                          <a:effectLst/>
                        </a:rPr>
                        <a:t>LBN technology replacements have been completed on two units, with the third unit in progress as of December 2016. Five units are still to be retrofitted</a:t>
                      </a:r>
                      <a:endParaRPr lang="en-ZA" sz="1050">
                        <a:effectLst/>
                        <a:latin typeface="Times New Roman" panose="02020603050405020304" pitchFamily="18" charset="0"/>
                      </a:endParaRPr>
                    </a:p>
                  </a:txBody>
                  <a:tcPr marL="46288" marR="46288" marT="0" marB="0"/>
                </a:tc>
                <a:tc>
                  <a:txBody>
                    <a:bodyPr/>
                    <a:lstStyle/>
                    <a:p>
                      <a:pPr algn="just"/>
                      <a:r>
                        <a:rPr lang="en-US" sz="1050" dirty="0">
                          <a:effectLst/>
                        </a:rPr>
                        <a:t>No further commitment have been put in place due to the fact that the facility has a short remaining life (decommissioning scheduled for 2020-2023). However, the life span may be extended by a further 10 years</a:t>
                      </a:r>
                      <a:endParaRPr lang="en-ZA" sz="1050" dirty="0">
                        <a:effectLst/>
                        <a:latin typeface="Times New Roman" panose="02020603050405020304" pitchFamily="18" charset="0"/>
                      </a:endParaRPr>
                    </a:p>
                  </a:txBody>
                  <a:tcPr marL="46288" marR="46288" marT="0" marB="0"/>
                </a:tc>
                <a:extLst>
                  <a:ext uri="{0D108BD9-81ED-4DB2-BD59-A6C34878D82A}">
                    <a16:rowId xmlns="" xmlns:a16="http://schemas.microsoft.com/office/drawing/2014/main" val="10010"/>
                  </a:ext>
                </a:extLst>
              </a:tr>
            </a:tbl>
          </a:graphicData>
        </a:graphic>
      </p:graphicFrame>
      <p:sp>
        <p:nvSpPr>
          <p:cNvPr id="3" name="Slide Number Placeholder 2"/>
          <p:cNvSpPr>
            <a:spLocks noGrp="1"/>
          </p:cNvSpPr>
          <p:nvPr>
            <p:ph type="sldNum" sz="quarter" idx="12"/>
          </p:nvPr>
        </p:nvSpPr>
        <p:spPr/>
        <p:txBody>
          <a:bodyPr/>
          <a:lstStyle/>
          <a:p>
            <a:fld id="{A703A4A3-1339-8F4A-AB34-FE05E7F3EAE9}" type="slidenum">
              <a:rPr lang="en-US" smtClean="0"/>
              <a:pPr/>
              <a:t>12</a:t>
            </a:fld>
            <a:endParaRPr lang="en-US"/>
          </a:p>
        </p:txBody>
      </p:sp>
    </p:spTree>
    <p:extLst>
      <p:ext uri="{BB962C8B-B14F-4D97-AF65-F5344CB8AC3E}">
        <p14:creationId xmlns:p14="http://schemas.microsoft.com/office/powerpoint/2010/main" xmlns="" val="378647845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5219" y="0"/>
            <a:ext cx="7465324" cy="655093"/>
          </a:xfrm>
        </p:spPr>
        <p:txBody>
          <a:bodyPr>
            <a:normAutofit/>
          </a:bodyPr>
          <a:lstStyle/>
          <a:p>
            <a:r>
              <a:rPr lang="en-ZA" sz="2800" b="1" dirty="0">
                <a:solidFill>
                  <a:schemeClr val="bg1"/>
                </a:solidFill>
              </a:rPr>
              <a:t>ESKOM</a:t>
            </a:r>
          </a:p>
        </p:txBody>
      </p:sp>
      <p:graphicFrame>
        <p:nvGraphicFramePr>
          <p:cNvPr id="3" name="Table 2"/>
          <p:cNvGraphicFramePr>
            <a:graphicFrameLocks noGrp="1"/>
          </p:cNvGraphicFramePr>
          <p:nvPr>
            <p:extLst>
              <p:ext uri="{D42A27DB-BD31-4B8C-83A1-F6EECF244321}">
                <p14:modId xmlns:p14="http://schemas.microsoft.com/office/powerpoint/2010/main" xmlns="" val="2507772249"/>
              </p:ext>
            </p:extLst>
          </p:nvPr>
        </p:nvGraphicFramePr>
        <p:xfrm>
          <a:off x="0" y="928047"/>
          <a:ext cx="9144000" cy="5884581"/>
        </p:xfrm>
        <a:graphic>
          <a:graphicData uri="http://schemas.openxmlformats.org/drawingml/2006/table">
            <a:tbl>
              <a:tblPr firstRow="1" firstCol="1" bandRow="1">
                <a:tableStyleId>{5C22544A-7EE6-4342-B048-85BDC9FD1C3A}</a:tableStyleId>
              </a:tblPr>
              <a:tblGrid>
                <a:gridCol w="905645">
                  <a:extLst>
                    <a:ext uri="{9D8B030D-6E8A-4147-A177-3AD203B41FA5}">
                      <a16:colId xmlns="" xmlns:a16="http://schemas.microsoft.com/office/drawing/2014/main" val="20000"/>
                    </a:ext>
                  </a:extLst>
                </a:gridCol>
                <a:gridCol w="609876">
                  <a:extLst>
                    <a:ext uri="{9D8B030D-6E8A-4147-A177-3AD203B41FA5}">
                      <a16:colId xmlns="" xmlns:a16="http://schemas.microsoft.com/office/drawing/2014/main" val="20001"/>
                    </a:ext>
                  </a:extLst>
                </a:gridCol>
                <a:gridCol w="609876">
                  <a:extLst>
                    <a:ext uri="{9D8B030D-6E8A-4147-A177-3AD203B41FA5}">
                      <a16:colId xmlns="" xmlns:a16="http://schemas.microsoft.com/office/drawing/2014/main" val="20002"/>
                    </a:ext>
                  </a:extLst>
                </a:gridCol>
                <a:gridCol w="609876">
                  <a:extLst>
                    <a:ext uri="{9D8B030D-6E8A-4147-A177-3AD203B41FA5}">
                      <a16:colId xmlns="" xmlns:a16="http://schemas.microsoft.com/office/drawing/2014/main" val="20003"/>
                    </a:ext>
                  </a:extLst>
                </a:gridCol>
                <a:gridCol w="674354">
                  <a:extLst>
                    <a:ext uri="{9D8B030D-6E8A-4147-A177-3AD203B41FA5}">
                      <a16:colId xmlns="" xmlns:a16="http://schemas.microsoft.com/office/drawing/2014/main" val="20004"/>
                    </a:ext>
                  </a:extLst>
                </a:gridCol>
                <a:gridCol w="825787">
                  <a:extLst>
                    <a:ext uri="{9D8B030D-6E8A-4147-A177-3AD203B41FA5}">
                      <a16:colId xmlns="" xmlns:a16="http://schemas.microsoft.com/office/drawing/2014/main" val="20005"/>
                    </a:ext>
                  </a:extLst>
                </a:gridCol>
                <a:gridCol w="2392773">
                  <a:extLst>
                    <a:ext uri="{9D8B030D-6E8A-4147-A177-3AD203B41FA5}">
                      <a16:colId xmlns="" xmlns:a16="http://schemas.microsoft.com/office/drawing/2014/main" val="20006"/>
                    </a:ext>
                  </a:extLst>
                </a:gridCol>
                <a:gridCol w="2515813">
                  <a:extLst>
                    <a:ext uri="{9D8B030D-6E8A-4147-A177-3AD203B41FA5}">
                      <a16:colId xmlns="" xmlns:a16="http://schemas.microsoft.com/office/drawing/2014/main" val="20007"/>
                    </a:ext>
                  </a:extLst>
                </a:gridCol>
              </a:tblGrid>
              <a:tr h="491655">
                <a:tc>
                  <a:txBody>
                    <a:bodyPr/>
                    <a:lstStyle/>
                    <a:p>
                      <a:pPr>
                        <a:spcAft>
                          <a:spcPts val="0"/>
                        </a:spcAft>
                      </a:pPr>
                      <a:r>
                        <a:rPr lang="en-ZA" sz="1200">
                          <a:effectLst/>
                        </a:rPr>
                        <a:t>Acacia</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NO</a:t>
                      </a:r>
                      <a:r>
                        <a:rPr lang="en-ZA" sz="1200" baseline="-25000">
                          <a:effectLst/>
                        </a:rPr>
                        <a:t>X</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750</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2020-25 </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None</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N/A</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lgn="just">
                        <a:spcAft>
                          <a:spcPts val="0"/>
                        </a:spcAft>
                      </a:pPr>
                      <a:r>
                        <a:rPr lang="en-ZA" sz="1200">
                          <a:effectLst/>
                        </a:rPr>
                        <a:t>None as the facility is compliant with all the 2015 limits emission limits.</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lgn="just">
                        <a:spcAft>
                          <a:spcPts val="0"/>
                        </a:spcAft>
                      </a:pPr>
                      <a:r>
                        <a:rPr lang="en-ZA" sz="1200">
                          <a:effectLst/>
                        </a:rPr>
                        <a:t>N/A</a:t>
                      </a:r>
                      <a:endParaRPr lang="en-ZA" sz="1400">
                        <a:effectLst/>
                        <a:latin typeface="Times New Roman" panose="02020603050405020304" pitchFamily="18" charset="0"/>
                        <a:ea typeface="Times New Roman" panose="02020603050405020304" pitchFamily="18" charset="0"/>
                      </a:endParaRPr>
                    </a:p>
                  </a:txBody>
                  <a:tcPr marL="57520" marR="57520" marT="0" marB="0"/>
                </a:tc>
                <a:extLst>
                  <a:ext uri="{0D108BD9-81ED-4DB2-BD59-A6C34878D82A}">
                    <a16:rowId xmlns="" xmlns:a16="http://schemas.microsoft.com/office/drawing/2014/main" val="10000"/>
                  </a:ext>
                </a:extLst>
              </a:tr>
              <a:tr h="560561">
                <a:tc rowSpan="2">
                  <a:txBody>
                    <a:bodyPr/>
                    <a:lstStyle/>
                    <a:p>
                      <a:pPr>
                        <a:spcAft>
                          <a:spcPts val="0"/>
                        </a:spcAft>
                      </a:pPr>
                      <a:r>
                        <a:rPr lang="en-ZA" sz="1200">
                          <a:effectLst/>
                        </a:rPr>
                        <a:t>Arnot</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SO</a:t>
                      </a:r>
                      <a:r>
                        <a:rPr lang="en-ZA" sz="1200" baseline="-25000">
                          <a:effectLst/>
                        </a:rPr>
                        <a:t>2</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2500</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2020 -25</a:t>
                      </a:r>
                      <a:endParaRPr lang="en-ZA" sz="1400">
                        <a:effectLst/>
                        <a:latin typeface="Times New Roman" panose="02020603050405020304" pitchFamily="18" charset="0"/>
                        <a:ea typeface="Times New Roman" panose="02020603050405020304" pitchFamily="18" charset="0"/>
                      </a:endParaRPr>
                    </a:p>
                  </a:txBody>
                  <a:tcPr marL="57520" marR="57520" marT="0" marB="0"/>
                </a:tc>
                <a:tc rowSpan="2">
                  <a:txBody>
                    <a:bodyPr/>
                    <a:lstStyle/>
                    <a:p>
                      <a:pPr>
                        <a:spcAft>
                          <a:spcPts val="0"/>
                        </a:spcAft>
                      </a:pPr>
                      <a:r>
                        <a:rPr lang="en-ZA" sz="1200">
                          <a:effectLst/>
                        </a:rPr>
                        <a:t>2020-21</a:t>
                      </a:r>
                      <a:endParaRPr lang="en-ZA" sz="1400">
                        <a:effectLst/>
                        <a:latin typeface="Times New Roman" panose="02020603050405020304" pitchFamily="18" charset="0"/>
                        <a:ea typeface="Times New Roman" panose="02020603050405020304" pitchFamily="18" charset="0"/>
                      </a:endParaRPr>
                    </a:p>
                  </a:txBody>
                  <a:tcPr marL="57520" marR="57520" marT="0" marB="0"/>
                </a:tc>
                <a:tc rowSpan="2">
                  <a:txBody>
                    <a:bodyPr/>
                    <a:lstStyle/>
                    <a:p>
                      <a:pPr>
                        <a:spcAft>
                          <a:spcPts val="0"/>
                        </a:spcAft>
                      </a:pPr>
                      <a:r>
                        <a:rPr lang="en-ZA" sz="1200">
                          <a:effectLst/>
                        </a:rPr>
                        <a:t>Uncertain </a:t>
                      </a:r>
                      <a:endParaRPr lang="en-ZA" sz="1400">
                        <a:effectLst/>
                        <a:latin typeface="Times New Roman" panose="02020603050405020304" pitchFamily="18" charset="0"/>
                        <a:ea typeface="Times New Roman" panose="02020603050405020304" pitchFamily="18" charset="0"/>
                      </a:endParaRPr>
                    </a:p>
                  </a:txBody>
                  <a:tcPr marL="57520" marR="57520" marT="0" marB="0"/>
                </a:tc>
                <a:tc rowSpan="2">
                  <a:txBody>
                    <a:bodyPr/>
                    <a:lstStyle/>
                    <a:p>
                      <a:pPr algn="just">
                        <a:spcAft>
                          <a:spcPts val="0"/>
                        </a:spcAft>
                      </a:pPr>
                      <a:r>
                        <a:rPr lang="en-ZA" sz="1200">
                          <a:effectLst/>
                        </a:rPr>
                        <a:t>No commitments were given during postponement application process as Eskom indicated that the decommissioning schedule for Arnot will be  2021-2029 as per  50-year life </a:t>
                      </a:r>
                      <a:endParaRPr lang="en-ZA" sz="1400">
                        <a:effectLst/>
                        <a:latin typeface="Times New Roman" panose="02020603050405020304" pitchFamily="18" charset="0"/>
                        <a:ea typeface="Times New Roman" panose="02020603050405020304" pitchFamily="18" charset="0"/>
                      </a:endParaRPr>
                    </a:p>
                  </a:txBody>
                  <a:tcPr marL="57520" marR="57520" marT="0" marB="0"/>
                </a:tc>
                <a:tc rowSpan="2">
                  <a:txBody>
                    <a:bodyPr/>
                    <a:lstStyle/>
                    <a:p>
                      <a:pPr algn="just">
                        <a:spcAft>
                          <a:spcPts val="0"/>
                        </a:spcAft>
                      </a:pPr>
                      <a:r>
                        <a:rPr lang="en-ZA" sz="1200">
                          <a:effectLst/>
                        </a:rPr>
                        <a:t> Eskom is now saying that no decisions have yet been made as to when to decommission any power station. This leaves the matter open ended. </a:t>
                      </a:r>
                      <a:endParaRPr lang="en-ZA" sz="1400">
                        <a:effectLst/>
                        <a:latin typeface="Times New Roman" panose="02020603050405020304" pitchFamily="18" charset="0"/>
                        <a:ea typeface="Times New Roman" panose="02020603050405020304" pitchFamily="18" charset="0"/>
                      </a:endParaRPr>
                    </a:p>
                  </a:txBody>
                  <a:tcPr marL="57520" marR="57520" marT="0" marB="0"/>
                </a:tc>
                <a:extLst>
                  <a:ext uri="{0D108BD9-81ED-4DB2-BD59-A6C34878D82A}">
                    <a16:rowId xmlns="" xmlns:a16="http://schemas.microsoft.com/office/drawing/2014/main" val="10001"/>
                  </a:ext>
                </a:extLst>
              </a:tr>
              <a:tr h="638468">
                <a:tc vMerge="1">
                  <a:txBody>
                    <a:bodyPr/>
                    <a:lstStyle/>
                    <a:p>
                      <a:endParaRPr lang="en-ZA"/>
                    </a:p>
                  </a:txBody>
                  <a:tcPr/>
                </a:tc>
                <a:tc>
                  <a:txBody>
                    <a:bodyPr/>
                    <a:lstStyle/>
                    <a:p>
                      <a:pPr>
                        <a:spcAft>
                          <a:spcPts val="0"/>
                        </a:spcAft>
                      </a:pPr>
                      <a:r>
                        <a:rPr lang="en-ZA" sz="1200">
                          <a:effectLst/>
                        </a:rPr>
                        <a:t>NO</a:t>
                      </a:r>
                      <a:r>
                        <a:rPr lang="en-ZA" sz="1200" baseline="-25000">
                          <a:effectLst/>
                        </a:rPr>
                        <a:t>X</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750</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2020-25 </a:t>
                      </a:r>
                      <a:endParaRPr lang="en-ZA" sz="1400">
                        <a:effectLst/>
                        <a:latin typeface="Times New Roman" panose="02020603050405020304" pitchFamily="18" charset="0"/>
                        <a:ea typeface="Times New Roman" panose="02020603050405020304" pitchFamily="18" charset="0"/>
                      </a:endParaRPr>
                    </a:p>
                  </a:txBody>
                  <a:tcPr marL="57520" marR="57520" marT="0" marB="0"/>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2"/>
                  </a:ext>
                </a:extLst>
              </a:tr>
              <a:tr h="582909">
                <a:tc rowSpan="2">
                  <a:txBody>
                    <a:bodyPr/>
                    <a:lstStyle/>
                    <a:p>
                      <a:pPr>
                        <a:spcAft>
                          <a:spcPts val="0"/>
                        </a:spcAft>
                      </a:pPr>
                      <a:r>
                        <a:rPr lang="en-ZA" sz="1200">
                          <a:effectLst/>
                        </a:rPr>
                        <a:t>Camden</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SO</a:t>
                      </a:r>
                      <a:r>
                        <a:rPr lang="en-ZA" sz="1200" baseline="-25000">
                          <a:effectLst/>
                        </a:rPr>
                        <a:t>2</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3500</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2020-25</a:t>
                      </a:r>
                      <a:endParaRPr lang="en-ZA" sz="1400">
                        <a:effectLst/>
                        <a:latin typeface="Times New Roman" panose="02020603050405020304" pitchFamily="18" charset="0"/>
                        <a:ea typeface="Times New Roman" panose="02020603050405020304" pitchFamily="18" charset="0"/>
                      </a:endParaRPr>
                    </a:p>
                  </a:txBody>
                  <a:tcPr marL="57520" marR="57520" marT="0" marB="0"/>
                </a:tc>
                <a:tc rowSpan="2">
                  <a:txBody>
                    <a:bodyPr/>
                    <a:lstStyle/>
                    <a:p>
                      <a:pPr>
                        <a:spcAft>
                          <a:spcPts val="0"/>
                        </a:spcAft>
                      </a:pPr>
                      <a:r>
                        <a:rPr lang="en-ZA" sz="1200">
                          <a:effectLst/>
                        </a:rPr>
                        <a:t>2020-21</a:t>
                      </a:r>
                      <a:endParaRPr lang="en-ZA" sz="1400">
                        <a:effectLst/>
                        <a:latin typeface="Times New Roman" panose="02020603050405020304" pitchFamily="18" charset="0"/>
                        <a:ea typeface="Times New Roman" panose="02020603050405020304" pitchFamily="18" charset="0"/>
                      </a:endParaRPr>
                    </a:p>
                  </a:txBody>
                  <a:tcPr marL="57520" marR="57520" marT="0" marB="0"/>
                </a:tc>
                <a:tc rowSpan="2">
                  <a:txBody>
                    <a:bodyPr/>
                    <a:lstStyle/>
                    <a:p>
                      <a:pPr>
                        <a:spcAft>
                          <a:spcPts val="0"/>
                        </a:spcAft>
                      </a:pPr>
                      <a:r>
                        <a:rPr lang="en-ZA" sz="1200">
                          <a:effectLst/>
                        </a:rPr>
                        <a:t>Uncertain </a:t>
                      </a:r>
                      <a:endParaRPr lang="en-ZA" sz="1400">
                        <a:effectLst/>
                        <a:latin typeface="Times New Roman" panose="02020603050405020304" pitchFamily="18" charset="0"/>
                        <a:ea typeface="Times New Roman" panose="02020603050405020304" pitchFamily="18" charset="0"/>
                      </a:endParaRPr>
                    </a:p>
                  </a:txBody>
                  <a:tcPr marL="57520" marR="57520" marT="0" marB="0"/>
                </a:tc>
                <a:tc rowSpan="2">
                  <a:txBody>
                    <a:bodyPr/>
                    <a:lstStyle/>
                    <a:p>
                      <a:pPr algn="just">
                        <a:spcAft>
                          <a:spcPts val="0"/>
                        </a:spcAft>
                      </a:pPr>
                      <a:r>
                        <a:rPr lang="en-ZA" sz="1200">
                          <a:effectLst/>
                        </a:rPr>
                        <a:t>No commitments were given during postponement application process as Eskom indicated that the decommissioning schedule for Camden will be 2020-2023 as per 50-year life </a:t>
                      </a:r>
                      <a:endParaRPr lang="en-ZA" sz="1400">
                        <a:effectLst/>
                        <a:latin typeface="Times New Roman" panose="02020603050405020304" pitchFamily="18" charset="0"/>
                        <a:ea typeface="Times New Roman" panose="02020603050405020304" pitchFamily="18" charset="0"/>
                      </a:endParaRPr>
                    </a:p>
                  </a:txBody>
                  <a:tcPr marL="57520" marR="57520" marT="0" marB="0"/>
                </a:tc>
                <a:tc rowSpan="2">
                  <a:txBody>
                    <a:bodyPr/>
                    <a:lstStyle/>
                    <a:p>
                      <a:pPr algn="just">
                        <a:spcAft>
                          <a:spcPts val="0"/>
                        </a:spcAft>
                      </a:pPr>
                      <a:r>
                        <a:rPr lang="en-ZA" sz="1200">
                          <a:effectLst/>
                        </a:rPr>
                        <a:t> Eskom is now saying that no decisions have yet been made as to when to decommission any power station. This leaves the matter open ended. </a:t>
                      </a:r>
                      <a:endParaRPr lang="en-ZA" sz="1400">
                        <a:effectLst/>
                        <a:latin typeface="Times New Roman" panose="02020603050405020304" pitchFamily="18" charset="0"/>
                        <a:ea typeface="Times New Roman" panose="02020603050405020304" pitchFamily="18" charset="0"/>
                      </a:endParaRPr>
                    </a:p>
                  </a:txBody>
                  <a:tcPr marL="57520" marR="57520" marT="0" marB="0"/>
                </a:tc>
                <a:extLst>
                  <a:ext uri="{0D108BD9-81ED-4DB2-BD59-A6C34878D82A}">
                    <a16:rowId xmlns="" xmlns:a16="http://schemas.microsoft.com/office/drawing/2014/main" val="10003"/>
                  </a:ext>
                </a:extLst>
              </a:tr>
              <a:tr h="646227">
                <a:tc vMerge="1">
                  <a:txBody>
                    <a:bodyPr/>
                    <a:lstStyle/>
                    <a:p>
                      <a:endParaRPr lang="en-ZA"/>
                    </a:p>
                  </a:txBody>
                  <a:tcPr/>
                </a:tc>
                <a:tc>
                  <a:txBody>
                    <a:bodyPr/>
                    <a:lstStyle/>
                    <a:p>
                      <a:pPr>
                        <a:spcAft>
                          <a:spcPts val="0"/>
                        </a:spcAft>
                      </a:pPr>
                      <a:r>
                        <a:rPr lang="en-ZA" sz="1200">
                          <a:effectLst/>
                        </a:rPr>
                        <a:t>NO</a:t>
                      </a:r>
                      <a:r>
                        <a:rPr lang="en-ZA" sz="1200" baseline="-25000">
                          <a:effectLst/>
                        </a:rPr>
                        <a:t>X</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750</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2015-20</a:t>
                      </a:r>
                      <a:endParaRPr lang="en-ZA" sz="1400">
                        <a:effectLst/>
                        <a:latin typeface="Times New Roman" panose="02020603050405020304" pitchFamily="18" charset="0"/>
                        <a:ea typeface="Times New Roman" panose="02020603050405020304" pitchFamily="18" charset="0"/>
                      </a:endParaRPr>
                    </a:p>
                  </a:txBody>
                  <a:tcPr marL="57520" marR="57520" marT="0" marB="0"/>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4"/>
                  </a:ext>
                </a:extLst>
              </a:tr>
              <a:tr h="582909">
                <a:tc rowSpan="2">
                  <a:txBody>
                    <a:bodyPr/>
                    <a:lstStyle/>
                    <a:p>
                      <a:pPr>
                        <a:spcAft>
                          <a:spcPts val="0"/>
                        </a:spcAft>
                      </a:pPr>
                      <a:r>
                        <a:rPr lang="en-ZA" sz="1200">
                          <a:effectLst/>
                        </a:rPr>
                        <a:t>Hendrina</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SO</a:t>
                      </a:r>
                      <a:r>
                        <a:rPr lang="en-ZA" sz="1200" baseline="-25000">
                          <a:effectLst/>
                        </a:rPr>
                        <a:t>2</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3200</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2020-25</a:t>
                      </a:r>
                      <a:endParaRPr lang="en-ZA" sz="1400">
                        <a:effectLst/>
                        <a:latin typeface="Times New Roman" panose="02020603050405020304" pitchFamily="18" charset="0"/>
                        <a:ea typeface="Times New Roman" panose="02020603050405020304" pitchFamily="18" charset="0"/>
                      </a:endParaRPr>
                    </a:p>
                  </a:txBody>
                  <a:tcPr marL="57520" marR="57520" marT="0" marB="0"/>
                </a:tc>
                <a:tc rowSpan="2">
                  <a:txBody>
                    <a:bodyPr/>
                    <a:lstStyle/>
                    <a:p>
                      <a:pPr>
                        <a:spcAft>
                          <a:spcPts val="0"/>
                        </a:spcAft>
                      </a:pPr>
                      <a:r>
                        <a:rPr lang="en-ZA" sz="1200">
                          <a:effectLst/>
                        </a:rPr>
                        <a:t>2020-21</a:t>
                      </a:r>
                      <a:endParaRPr lang="en-ZA" sz="1400">
                        <a:effectLst/>
                        <a:latin typeface="Times New Roman" panose="02020603050405020304" pitchFamily="18" charset="0"/>
                        <a:ea typeface="Times New Roman" panose="02020603050405020304" pitchFamily="18" charset="0"/>
                      </a:endParaRPr>
                    </a:p>
                  </a:txBody>
                  <a:tcPr marL="57520" marR="57520" marT="0" marB="0"/>
                </a:tc>
                <a:tc rowSpan="2">
                  <a:txBody>
                    <a:bodyPr/>
                    <a:lstStyle/>
                    <a:p>
                      <a:pPr>
                        <a:spcAft>
                          <a:spcPts val="0"/>
                        </a:spcAft>
                      </a:pPr>
                      <a:r>
                        <a:rPr lang="en-ZA" sz="1200">
                          <a:effectLst/>
                        </a:rPr>
                        <a:t>Uncertain</a:t>
                      </a:r>
                      <a:endParaRPr lang="en-ZA" sz="1400">
                        <a:effectLst/>
                        <a:latin typeface="Times New Roman" panose="02020603050405020304" pitchFamily="18" charset="0"/>
                        <a:ea typeface="Times New Roman" panose="02020603050405020304" pitchFamily="18" charset="0"/>
                      </a:endParaRPr>
                    </a:p>
                  </a:txBody>
                  <a:tcPr marL="57520" marR="57520" marT="0" marB="0"/>
                </a:tc>
                <a:tc rowSpan="2">
                  <a:txBody>
                    <a:bodyPr/>
                    <a:lstStyle/>
                    <a:p>
                      <a:pPr algn="just">
                        <a:spcAft>
                          <a:spcPts val="0"/>
                        </a:spcAft>
                      </a:pPr>
                      <a:r>
                        <a:rPr lang="en-ZA" sz="1200">
                          <a:effectLst/>
                        </a:rPr>
                        <a:t>No commitments were given during postponement application process as Eskom indicated that the decommissioning schedule for Hendrina will be 2020-2026 as per 50-year life</a:t>
                      </a:r>
                      <a:endParaRPr lang="en-ZA" sz="1400">
                        <a:effectLst/>
                        <a:latin typeface="Times New Roman" panose="02020603050405020304" pitchFamily="18" charset="0"/>
                        <a:ea typeface="Times New Roman" panose="02020603050405020304" pitchFamily="18" charset="0"/>
                      </a:endParaRPr>
                    </a:p>
                  </a:txBody>
                  <a:tcPr marL="57520" marR="57520" marT="0" marB="0"/>
                </a:tc>
                <a:tc rowSpan="2">
                  <a:txBody>
                    <a:bodyPr/>
                    <a:lstStyle/>
                    <a:p>
                      <a:pPr algn="just">
                        <a:spcAft>
                          <a:spcPts val="0"/>
                        </a:spcAft>
                      </a:pPr>
                      <a:r>
                        <a:rPr lang="en-ZA" sz="1200">
                          <a:effectLst/>
                        </a:rPr>
                        <a:t>Eskom is now saying that no decisions have yet been made as to when to decommission any power station. This leaves the matter open ended.</a:t>
                      </a:r>
                      <a:endParaRPr lang="en-ZA" sz="1400">
                        <a:effectLst/>
                        <a:latin typeface="Times New Roman" panose="02020603050405020304" pitchFamily="18" charset="0"/>
                        <a:ea typeface="Times New Roman" panose="02020603050405020304" pitchFamily="18" charset="0"/>
                      </a:endParaRPr>
                    </a:p>
                  </a:txBody>
                  <a:tcPr marL="57520" marR="57520" marT="0" marB="0"/>
                </a:tc>
                <a:extLst>
                  <a:ext uri="{0D108BD9-81ED-4DB2-BD59-A6C34878D82A}">
                    <a16:rowId xmlns="" xmlns:a16="http://schemas.microsoft.com/office/drawing/2014/main" val="10005"/>
                  </a:ext>
                </a:extLst>
              </a:tr>
              <a:tr h="646227">
                <a:tc vMerge="1">
                  <a:txBody>
                    <a:bodyPr/>
                    <a:lstStyle/>
                    <a:p>
                      <a:endParaRPr lang="en-ZA"/>
                    </a:p>
                  </a:txBody>
                  <a:tcPr/>
                </a:tc>
                <a:tc>
                  <a:txBody>
                    <a:bodyPr/>
                    <a:lstStyle/>
                    <a:p>
                      <a:pPr>
                        <a:spcAft>
                          <a:spcPts val="0"/>
                        </a:spcAft>
                      </a:pPr>
                      <a:r>
                        <a:rPr lang="en-ZA" sz="1200">
                          <a:effectLst/>
                        </a:rPr>
                        <a:t>NO</a:t>
                      </a:r>
                      <a:r>
                        <a:rPr lang="en-ZA" sz="1200" baseline="-25000">
                          <a:effectLst/>
                        </a:rPr>
                        <a:t>X</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1200</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2015-20</a:t>
                      </a:r>
                      <a:endParaRPr lang="en-ZA" sz="1400">
                        <a:effectLst/>
                        <a:latin typeface="Times New Roman" panose="02020603050405020304" pitchFamily="18" charset="0"/>
                        <a:ea typeface="Times New Roman" panose="02020603050405020304" pitchFamily="18" charset="0"/>
                      </a:endParaRPr>
                    </a:p>
                  </a:txBody>
                  <a:tcPr marL="57520" marR="57520" marT="0" marB="0"/>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6"/>
                  </a:ext>
                </a:extLst>
              </a:tr>
              <a:tr h="1678640">
                <a:tc>
                  <a:txBody>
                    <a:bodyPr/>
                    <a:lstStyle/>
                    <a:p>
                      <a:pPr>
                        <a:spcAft>
                          <a:spcPts val="0"/>
                        </a:spcAft>
                      </a:pPr>
                      <a:r>
                        <a:rPr lang="en-ZA" sz="1200">
                          <a:effectLst/>
                        </a:rPr>
                        <a:t>Kendal</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SO</a:t>
                      </a:r>
                      <a:r>
                        <a:rPr lang="en-ZA" sz="1200" baseline="-25000">
                          <a:effectLst/>
                        </a:rPr>
                        <a:t>2</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3200</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2020-25</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None</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N/A</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lgn="just">
                        <a:spcAft>
                          <a:spcPts val="0"/>
                        </a:spcAft>
                      </a:pPr>
                      <a:r>
                        <a:rPr lang="en-ZA" sz="1200">
                          <a:effectLst/>
                        </a:rPr>
                        <a:t>No commitment was given by Eskom with respect to the postponement of compliance with the 2020 SO</a:t>
                      </a:r>
                      <a:r>
                        <a:rPr lang="en-ZA" sz="1200" baseline="-25000">
                          <a:effectLst/>
                        </a:rPr>
                        <a:t>2</a:t>
                      </a:r>
                      <a:r>
                        <a:rPr lang="en-ZA" sz="1200">
                          <a:effectLst/>
                        </a:rPr>
                        <a:t> limit. The postponement decision was however clear that the power station will be required to comply with the 500 mg/Nm</a:t>
                      </a:r>
                      <a:r>
                        <a:rPr lang="en-ZA" sz="1200" baseline="30000">
                          <a:effectLst/>
                        </a:rPr>
                        <a:t>3</a:t>
                      </a:r>
                      <a:r>
                        <a:rPr lang="en-ZA" sz="1200">
                          <a:effectLst/>
                        </a:rPr>
                        <a:t> limit from 01 April 2025. </a:t>
                      </a:r>
                      <a:endParaRPr lang="en-ZA" sz="1400">
                        <a:effectLst/>
                        <a:latin typeface="Times New Roman" panose="02020603050405020304" pitchFamily="18" charset="0"/>
                        <a:ea typeface="Times New Roman" panose="02020603050405020304" pitchFamily="18" charset="0"/>
                      </a:endParaRPr>
                    </a:p>
                  </a:txBody>
                  <a:tcPr marL="57520" marR="57520" marT="0" marB="0"/>
                </a:tc>
                <a:tc>
                  <a:txBody>
                    <a:bodyPr/>
                    <a:lstStyle/>
                    <a:p>
                      <a:pPr algn="just">
                        <a:spcAft>
                          <a:spcPts val="0"/>
                        </a:spcAft>
                      </a:pPr>
                      <a:r>
                        <a:rPr lang="en-ZA" sz="1200" dirty="0">
                          <a:effectLst/>
                        </a:rPr>
                        <a:t>PM emissions to be reduced through the installation of high frequency transformers, and the refurbishment of the electrostatic precipitators, SO</a:t>
                      </a:r>
                      <a:r>
                        <a:rPr lang="en-ZA" sz="1200" baseline="-25000" dirty="0">
                          <a:effectLst/>
                        </a:rPr>
                        <a:t>3</a:t>
                      </a:r>
                      <a:r>
                        <a:rPr lang="en-ZA" sz="1200" dirty="0">
                          <a:effectLst/>
                        </a:rPr>
                        <a:t> plants and dust handling plants. No mention is made however on the plans to comply with the SO</a:t>
                      </a:r>
                      <a:r>
                        <a:rPr lang="en-ZA" sz="1200" baseline="-25000" dirty="0">
                          <a:effectLst/>
                        </a:rPr>
                        <a:t>2 </a:t>
                      </a:r>
                      <a:r>
                        <a:rPr lang="en-ZA" sz="1200" dirty="0">
                          <a:effectLst/>
                        </a:rPr>
                        <a:t>limit of 500 mg/Nm</a:t>
                      </a:r>
                      <a:r>
                        <a:rPr lang="en-ZA" sz="1200" baseline="30000" dirty="0">
                          <a:effectLst/>
                        </a:rPr>
                        <a:t>3</a:t>
                      </a:r>
                      <a:r>
                        <a:rPr lang="en-ZA" sz="1200" dirty="0">
                          <a:effectLst/>
                        </a:rPr>
                        <a:t> by 2025.</a:t>
                      </a:r>
                      <a:endParaRPr lang="en-ZA" sz="1400" dirty="0">
                        <a:effectLst/>
                        <a:latin typeface="Times New Roman" panose="02020603050405020304" pitchFamily="18" charset="0"/>
                        <a:ea typeface="Times New Roman" panose="02020603050405020304" pitchFamily="18" charset="0"/>
                      </a:endParaRPr>
                    </a:p>
                  </a:txBody>
                  <a:tcPr marL="57520" marR="57520" marT="0" marB="0"/>
                </a:tc>
                <a:extLst>
                  <a:ext uri="{0D108BD9-81ED-4DB2-BD59-A6C34878D82A}">
                    <a16:rowId xmlns=""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A703A4A3-1339-8F4A-AB34-FE05E7F3EAE9}" type="slidenum">
              <a:rPr lang="en-US" smtClean="0"/>
              <a:pPr/>
              <a:t>13</a:t>
            </a:fld>
            <a:endParaRPr lang="en-US"/>
          </a:p>
        </p:txBody>
      </p:sp>
    </p:spTree>
    <p:extLst>
      <p:ext uri="{BB962C8B-B14F-4D97-AF65-F5344CB8AC3E}">
        <p14:creationId xmlns:p14="http://schemas.microsoft.com/office/powerpoint/2010/main" xmlns="" val="350280299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7923" y="0"/>
            <a:ext cx="7751928" cy="655093"/>
          </a:xfrm>
        </p:spPr>
        <p:txBody>
          <a:bodyPr>
            <a:normAutofit/>
          </a:bodyPr>
          <a:lstStyle/>
          <a:p>
            <a:r>
              <a:rPr lang="en-ZA" sz="2800" b="1" dirty="0">
                <a:solidFill>
                  <a:schemeClr val="bg1"/>
                </a:solidFill>
              </a:rPr>
              <a:t>ESKOM</a:t>
            </a:r>
          </a:p>
        </p:txBody>
      </p:sp>
      <p:graphicFrame>
        <p:nvGraphicFramePr>
          <p:cNvPr id="4" name="Table 3"/>
          <p:cNvGraphicFramePr>
            <a:graphicFrameLocks noGrp="1"/>
          </p:cNvGraphicFramePr>
          <p:nvPr>
            <p:extLst>
              <p:ext uri="{D42A27DB-BD31-4B8C-83A1-F6EECF244321}">
                <p14:modId xmlns:p14="http://schemas.microsoft.com/office/powerpoint/2010/main" xmlns="" val="2982312941"/>
              </p:ext>
            </p:extLst>
          </p:nvPr>
        </p:nvGraphicFramePr>
        <p:xfrm>
          <a:off x="81884" y="941698"/>
          <a:ext cx="8993876" cy="5759353"/>
        </p:xfrm>
        <a:graphic>
          <a:graphicData uri="http://schemas.openxmlformats.org/drawingml/2006/table">
            <a:tbl>
              <a:tblPr firstRow="1" firstCol="1" bandRow="1">
                <a:tableStyleId>{5C22544A-7EE6-4342-B048-85BDC9FD1C3A}</a:tableStyleId>
              </a:tblPr>
              <a:tblGrid>
                <a:gridCol w="890777">
                  <a:extLst>
                    <a:ext uri="{9D8B030D-6E8A-4147-A177-3AD203B41FA5}">
                      <a16:colId xmlns="" xmlns:a16="http://schemas.microsoft.com/office/drawing/2014/main" val="20000"/>
                    </a:ext>
                  </a:extLst>
                </a:gridCol>
                <a:gridCol w="599863">
                  <a:extLst>
                    <a:ext uri="{9D8B030D-6E8A-4147-A177-3AD203B41FA5}">
                      <a16:colId xmlns="" xmlns:a16="http://schemas.microsoft.com/office/drawing/2014/main" val="20001"/>
                    </a:ext>
                  </a:extLst>
                </a:gridCol>
                <a:gridCol w="599863">
                  <a:extLst>
                    <a:ext uri="{9D8B030D-6E8A-4147-A177-3AD203B41FA5}">
                      <a16:colId xmlns="" xmlns:a16="http://schemas.microsoft.com/office/drawing/2014/main" val="20002"/>
                    </a:ext>
                  </a:extLst>
                </a:gridCol>
                <a:gridCol w="599863">
                  <a:extLst>
                    <a:ext uri="{9D8B030D-6E8A-4147-A177-3AD203B41FA5}">
                      <a16:colId xmlns="" xmlns:a16="http://schemas.microsoft.com/office/drawing/2014/main" val="20003"/>
                    </a:ext>
                  </a:extLst>
                </a:gridCol>
                <a:gridCol w="663282">
                  <a:extLst>
                    <a:ext uri="{9D8B030D-6E8A-4147-A177-3AD203B41FA5}">
                      <a16:colId xmlns="" xmlns:a16="http://schemas.microsoft.com/office/drawing/2014/main" val="20004"/>
                    </a:ext>
                  </a:extLst>
                </a:gridCol>
                <a:gridCol w="812230">
                  <a:extLst>
                    <a:ext uri="{9D8B030D-6E8A-4147-A177-3AD203B41FA5}">
                      <a16:colId xmlns="" xmlns:a16="http://schemas.microsoft.com/office/drawing/2014/main" val="20005"/>
                    </a:ext>
                  </a:extLst>
                </a:gridCol>
                <a:gridCol w="2353489">
                  <a:extLst>
                    <a:ext uri="{9D8B030D-6E8A-4147-A177-3AD203B41FA5}">
                      <a16:colId xmlns="" xmlns:a16="http://schemas.microsoft.com/office/drawing/2014/main" val="20006"/>
                    </a:ext>
                  </a:extLst>
                </a:gridCol>
                <a:gridCol w="2474509">
                  <a:extLst>
                    <a:ext uri="{9D8B030D-6E8A-4147-A177-3AD203B41FA5}">
                      <a16:colId xmlns="" xmlns:a16="http://schemas.microsoft.com/office/drawing/2014/main" val="20007"/>
                    </a:ext>
                  </a:extLst>
                </a:gridCol>
              </a:tblGrid>
              <a:tr h="966407">
                <a:tc rowSpan="3">
                  <a:txBody>
                    <a:bodyPr/>
                    <a:lstStyle/>
                    <a:p>
                      <a:pPr>
                        <a:spcAft>
                          <a:spcPts val="0"/>
                        </a:spcAft>
                      </a:pPr>
                      <a:r>
                        <a:rPr lang="en-ZA" sz="1200" dirty="0" err="1">
                          <a:effectLst/>
                        </a:rPr>
                        <a:t>Lethabo</a:t>
                      </a:r>
                      <a:endParaRPr lang="en-ZA" sz="1200" dirty="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PM</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100</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Dec 2015</a:t>
                      </a:r>
                      <a:endParaRPr lang="en-ZA" sz="1200">
                        <a:effectLst/>
                        <a:latin typeface="Times New Roman" panose="02020603050405020304" pitchFamily="18" charset="0"/>
                        <a:ea typeface="Times New Roman" panose="02020603050405020304" pitchFamily="18" charset="0"/>
                      </a:endParaRPr>
                    </a:p>
                  </a:txBody>
                  <a:tcPr marL="57520" marR="57520" marT="0" marB="0"/>
                </a:tc>
                <a:tc rowSpan="3">
                  <a:txBody>
                    <a:bodyPr/>
                    <a:lstStyle/>
                    <a:p>
                      <a:pPr>
                        <a:spcAft>
                          <a:spcPts val="0"/>
                        </a:spcAft>
                      </a:pPr>
                      <a:r>
                        <a:rPr lang="en-ZA" sz="1200">
                          <a:effectLst/>
                        </a:rPr>
                        <a:t>None</a:t>
                      </a:r>
                      <a:endParaRPr lang="en-ZA" sz="1200">
                        <a:effectLst/>
                        <a:latin typeface="Times New Roman" panose="02020603050405020304" pitchFamily="18" charset="0"/>
                        <a:ea typeface="Times New Roman" panose="02020603050405020304" pitchFamily="18" charset="0"/>
                      </a:endParaRPr>
                    </a:p>
                  </a:txBody>
                  <a:tcPr marL="57520" marR="57520" marT="0" marB="0"/>
                </a:tc>
                <a:tc rowSpan="3">
                  <a:txBody>
                    <a:bodyPr/>
                    <a:lstStyle/>
                    <a:p>
                      <a:pPr>
                        <a:spcAft>
                          <a:spcPts val="0"/>
                        </a:spcAft>
                      </a:pPr>
                      <a:r>
                        <a:rPr lang="en-ZA" sz="1200">
                          <a:effectLst/>
                        </a:rPr>
                        <a:t>N/A</a:t>
                      </a:r>
                      <a:endParaRPr lang="en-ZA" sz="1200">
                        <a:effectLst/>
                        <a:latin typeface="Times New Roman" panose="02020603050405020304" pitchFamily="18" charset="0"/>
                        <a:ea typeface="Times New Roman" panose="02020603050405020304" pitchFamily="18" charset="0"/>
                      </a:endParaRPr>
                    </a:p>
                  </a:txBody>
                  <a:tcPr marL="57520" marR="57520" marT="0" marB="0"/>
                </a:tc>
                <a:tc rowSpan="3">
                  <a:txBody>
                    <a:bodyPr/>
                    <a:lstStyle/>
                    <a:p>
                      <a:pPr algn="just">
                        <a:spcAft>
                          <a:spcPts val="0"/>
                        </a:spcAft>
                      </a:pPr>
                      <a:r>
                        <a:rPr lang="en-ZA" sz="1200">
                          <a:effectLst/>
                        </a:rPr>
                        <a:t>No commitments were given as the problem at Lethabo power station related to operational matters that should be resolved before the postponement period expires. </a:t>
                      </a:r>
                      <a:endParaRPr lang="en-ZA" sz="1200">
                        <a:effectLst/>
                        <a:latin typeface="Times New Roman" panose="02020603050405020304" pitchFamily="18" charset="0"/>
                        <a:ea typeface="Times New Roman" panose="02020603050405020304" pitchFamily="18" charset="0"/>
                      </a:endParaRPr>
                    </a:p>
                  </a:txBody>
                  <a:tcPr marL="57520" marR="57520" marT="0" marB="0"/>
                </a:tc>
                <a:tc rowSpan="3">
                  <a:txBody>
                    <a:bodyPr/>
                    <a:lstStyle/>
                    <a:p>
                      <a:pPr algn="just">
                        <a:spcAft>
                          <a:spcPts val="0"/>
                        </a:spcAft>
                      </a:pPr>
                      <a:r>
                        <a:rPr lang="en-ZA" sz="1200">
                          <a:effectLst/>
                        </a:rPr>
                        <a:t>Extensive repairs have been performed on Lethabo’s ESP’s to repair the damage caused by the ash backlogs in November 2014. PM emission performance has improved as a result. PM emissions to be further reduced through the installation of high frequency transformers, an upgrade of the SO3 plants, and the refurbishment of the electrostatic precipitators and dust handling plants </a:t>
                      </a:r>
                      <a:endParaRPr lang="en-ZA" sz="1200">
                        <a:effectLst/>
                        <a:latin typeface="Times New Roman" panose="02020603050405020304" pitchFamily="18" charset="0"/>
                        <a:ea typeface="Times New Roman" panose="02020603050405020304" pitchFamily="18" charset="0"/>
                      </a:endParaRPr>
                    </a:p>
                  </a:txBody>
                  <a:tcPr marL="57520" marR="57520" marT="0" marB="0"/>
                </a:tc>
                <a:extLst>
                  <a:ext uri="{0D108BD9-81ED-4DB2-BD59-A6C34878D82A}">
                    <a16:rowId xmlns="" xmlns:a16="http://schemas.microsoft.com/office/drawing/2014/main" val="10000"/>
                  </a:ext>
                </a:extLst>
              </a:tr>
              <a:tr h="967566">
                <a:tc vMerge="1">
                  <a:txBody>
                    <a:bodyPr/>
                    <a:lstStyle/>
                    <a:p>
                      <a:endParaRPr lang="en-ZA"/>
                    </a:p>
                  </a:txBody>
                  <a:tcPr/>
                </a:tc>
                <a:tc>
                  <a:txBody>
                    <a:bodyPr/>
                    <a:lstStyle/>
                    <a:p>
                      <a:pPr>
                        <a:spcAft>
                          <a:spcPts val="0"/>
                        </a:spcAft>
                      </a:pPr>
                      <a:r>
                        <a:rPr lang="en-ZA" sz="1200">
                          <a:effectLst/>
                        </a:rPr>
                        <a:t>SO</a:t>
                      </a:r>
                      <a:r>
                        <a:rPr lang="en-ZA" sz="1200" baseline="-25000">
                          <a:effectLst/>
                        </a:rPr>
                        <a:t>2</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2600</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2020-25</a:t>
                      </a:r>
                      <a:endParaRPr lang="en-ZA" sz="1200">
                        <a:effectLst/>
                        <a:latin typeface="Times New Roman" panose="02020603050405020304" pitchFamily="18" charset="0"/>
                        <a:ea typeface="Times New Roman" panose="02020603050405020304" pitchFamily="18" charset="0"/>
                      </a:endParaRPr>
                    </a:p>
                  </a:txBody>
                  <a:tcPr marL="57520" marR="57520" marT="0" marB="0"/>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1"/>
                  </a:ext>
                </a:extLst>
              </a:tr>
              <a:tr h="826197">
                <a:tc vMerge="1">
                  <a:txBody>
                    <a:bodyPr/>
                    <a:lstStyle/>
                    <a:p>
                      <a:endParaRPr lang="en-ZA"/>
                    </a:p>
                  </a:txBody>
                  <a:tcPr/>
                </a:tc>
                <a:tc>
                  <a:txBody>
                    <a:bodyPr/>
                    <a:lstStyle/>
                    <a:p>
                      <a:pPr>
                        <a:spcAft>
                          <a:spcPts val="0"/>
                        </a:spcAft>
                      </a:pPr>
                      <a:r>
                        <a:rPr lang="en-ZA" sz="1200">
                          <a:effectLst/>
                        </a:rPr>
                        <a:t>NO</a:t>
                      </a:r>
                      <a:r>
                        <a:rPr lang="en-ZA" sz="1200" baseline="-25000">
                          <a:effectLst/>
                        </a:rPr>
                        <a:t>X</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1300</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2015-20</a:t>
                      </a:r>
                      <a:endParaRPr lang="en-ZA" sz="1200">
                        <a:effectLst/>
                        <a:latin typeface="Times New Roman" panose="02020603050405020304" pitchFamily="18" charset="0"/>
                        <a:ea typeface="Times New Roman" panose="02020603050405020304" pitchFamily="18" charset="0"/>
                      </a:endParaRPr>
                    </a:p>
                  </a:txBody>
                  <a:tcPr marL="57520" marR="57520" marT="0" marB="0"/>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2"/>
                  </a:ext>
                </a:extLst>
              </a:tr>
              <a:tr h="2387357">
                <a:tc>
                  <a:txBody>
                    <a:bodyPr/>
                    <a:lstStyle/>
                    <a:p>
                      <a:pPr>
                        <a:spcAft>
                          <a:spcPts val="0"/>
                        </a:spcAft>
                      </a:pPr>
                      <a:r>
                        <a:rPr lang="en-ZA" sz="1200">
                          <a:effectLst/>
                        </a:rPr>
                        <a:t>Matimba</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SO</a:t>
                      </a:r>
                      <a:r>
                        <a:rPr lang="en-ZA" sz="1200" baseline="-25000">
                          <a:effectLst/>
                        </a:rPr>
                        <a:t>2</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3500</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2020-25</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None</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N/A</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lgn="just">
                        <a:spcAft>
                          <a:spcPts val="0"/>
                        </a:spcAft>
                      </a:pPr>
                      <a:r>
                        <a:rPr lang="en-ZA" sz="1200">
                          <a:effectLst/>
                        </a:rPr>
                        <a:t>No commitment was given by Eskom with respect to the postponement of compliance with the 2020 SO</a:t>
                      </a:r>
                      <a:r>
                        <a:rPr lang="en-ZA" sz="1200" baseline="-25000">
                          <a:effectLst/>
                        </a:rPr>
                        <a:t>2</a:t>
                      </a:r>
                      <a:r>
                        <a:rPr lang="en-ZA" sz="1200">
                          <a:effectLst/>
                        </a:rPr>
                        <a:t> limit. The postponement decision was however clear that the power station will be required to comply with the 500 mg/Nm</a:t>
                      </a:r>
                      <a:r>
                        <a:rPr lang="en-ZA" sz="1200" baseline="30000">
                          <a:effectLst/>
                        </a:rPr>
                        <a:t>3</a:t>
                      </a:r>
                      <a:r>
                        <a:rPr lang="en-ZA" sz="1200">
                          <a:effectLst/>
                        </a:rPr>
                        <a:t> limit from 01 April 2025.</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lgn="just">
                        <a:spcAft>
                          <a:spcPts val="0"/>
                        </a:spcAft>
                      </a:pPr>
                      <a:r>
                        <a:rPr lang="en-ZA" sz="1200">
                          <a:effectLst/>
                        </a:rPr>
                        <a:t>PM emissions to be reduced through the installation of high frequency transformers, and the refurbishment of the electrostatic precipitators, SO3 plants and dust handling plants. No mention is made however on the plans to comply with the SO</a:t>
                      </a:r>
                      <a:r>
                        <a:rPr lang="en-ZA" sz="1200" baseline="-25000">
                          <a:effectLst/>
                        </a:rPr>
                        <a:t>2 </a:t>
                      </a:r>
                      <a:r>
                        <a:rPr lang="en-ZA" sz="1200">
                          <a:effectLst/>
                        </a:rPr>
                        <a:t>limit of 500 mg/Nm</a:t>
                      </a:r>
                      <a:r>
                        <a:rPr lang="en-ZA" sz="1200" baseline="30000">
                          <a:effectLst/>
                        </a:rPr>
                        <a:t>3</a:t>
                      </a:r>
                      <a:r>
                        <a:rPr lang="en-ZA" sz="1200">
                          <a:effectLst/>
                        </a:rPr>
                        <a:t> by 2025.</a:t>
                      </a:r>
                    </a:p>
                    <a:p>
                      <a:pPr algn="just">
                        <a:spcAft>
                          <a:spcPts val="0"/>
                        </a:spcAft>
                      </a:pPr>
                      <a:r>
                        <a:rPr lang="en-ZA" sz="1200">
                          <a:effectLst/>
                        </a:rPr>
                        <a:t> </a:t>
                      </a:r>
                      <a:endParaRPr lang="en-ZA" sz="1200">
                        <a:effectLst/>
                        <a:latin typeface="Times New Roman" panose="02020603050405020304" pitchFamily="18" charset="0"/>
                        <a:ea typeface="Times New Roman" panose="02020603050405020304" pitchFamily="18" charset="0"/>
                      </a:endParaRPr>
                    </a:p>
                  </a:txBody>
                  <a:tcPr marL="57520" marR="57520" marT="0" marB="0"/>
                </a:tc>
                <a:extLst>
                  <a:ext uri="{0D108BD9-81ED-4DB2-BD59-A6C34878D82A}">
                    <a16:rowId xmlns="" xmlns:a16="http://schemas.microsoft.com/office/drawing/2014/main" val="10003"/>
                  </a:ext>
                </a:extLst>
              </a:tr>
              <a:tr h="611826">
                <a:tc>
                  <a:txBody>
                    <a:bodyPr/>
                    <a:lstStyle/>
                    <a:p>
                      <a:pPr>
                        <a:spcAft>
                          <a:spcPts val="0"/>
                        </a:spcAft>
                      </a:pPr>
                      <a:r>
                        <a:rPr lang="en-ZA" sz="1200">
                          <a:effectLst/>
                        </a:rPr>
                        <a:t>Port Rex</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NO</a:t>
                      </a:r>
                      <a:r>
                        <a:rPr lang="en-ZA" sz="1200" baseline="-25000">
                          <a:effectLst/>
                        </a:rPr>
                        <a:t>X</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600</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2020-25 </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a:effectLst/>
                        </a:rPr>
                        <a:t>None</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spcAft>
                          <a:spcPts val="0"/>
                        </a:spcAft>
                      </a:pPr>
                      <a:r>
                        <a:rPr lang="en-ZA" sz="1200" dirty="0">
                          <a:effectLst/>
                        </a:rPr>
                        <a:t>N/A</a:t>
                      </a:r>
                      <a:endParaRPr lang="en-ZA" sz="1200" dirty="0">
                        <a:effectLst/>
                        <a:latin typeface="Times New Roman" panose="02020603050405020304" pitchFamily="18" charset="0"/>
                        <a:ea typeface="Times New Roman" panose="02020603050405020304" pitchFamily="18" charset="0"/>
                      </a:endParaRPr>
                    </a:p>
                  </a:txBody>
                  <a:tcPr marL="57520" marR="57520" marT="0" marB="0"/>
                </a:tc>
                <a:tc>
                  <a:txBody>
                    <a:bodyPr/>
                    <a:lstStyle/>
                    <a:p>
                      <a:pPr algn="just">
                        <a:spcAft>
                          <a:spcPts val="0"/>
                        </a:spcAft>
                      </a:pPr>
                      <a:r>
                        <a:rPr lang="en-ZA" sz="1200">
                          <a:effectLst/>
                        </a:rPr>
                        <a:t>None as the facility is compliant with all the 2015 limits emission limits. </a:t>
                      </a:r>
                      <a:endParaRPr lang="en-ZA" sz="1200">
                        <a:effectLst/>
                        <a:latin typeface="Times New Roman" panose="02020603050405020304" pitchFamily="18" charset="0"/>
                        <a:ea typeface="Times New Roman" panose="02020603050405020304" pitchFamily="18" charset="0"/>
                      </a:endParaRPr>
                    </a:p>
                  </a:txBody>
                  <a:tcPr marL="57520" marR="57520" marT="0" marB="0"/>
                </a:tc>
                <a:tc>
                  <a:txBody>
                    <a:bodyPr/>
                    <a:lstStyle/>
                    <a:p>
                      <a:pPr algn="just">
                        <a:spcAft>
                          <a:spcPts val="0"/>
                        </a:spcAft>
                      </a:pPr>
                      <a:r>
                        <a:rPr lang="en-ZA" sz="1200" dirty="0">
                          <a:effectLst/>
                        </a:rPr>
                        <a:t>N/A</a:t>
                      </a:r>
                      <a:endParaRPr lang="en-ZA" sz="1200" dirty="0">
                        <a:effectLst/>
                        <a:latin typeface="Times New Roman" panose="02020603050405020304" pitchFamily="18" charset="0"/>
                        <a:ea typeface="Times New Roman" panose="02020603050405020304" pitchFamily="18" charset="0"/>
                      </a:endParaRPr>
                    </a:p>
                  </a:txBody>
                  <a:tcPr marL="57520" marR="57520" marT="0" marB="0"/>
                </a:tc>
                <a:extLst>
                  <a:ext uri="{0D108BD9-81ED-4DB2-BD59-A6C34878D82A}">
                    <a16:rowId xmlns=""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A703A4A3-1339-8F4A-AB34-FE05E7F3EAE9}" type="slidenum">
              <a:rPr lang="en-US" smtClean="0"/>
              <a:pPr/>
              <a:t>14</a:t>
            </a:fld>
            <a:endParaRPr lang="en-US"/>
          </a:p>
        </p:txBody>
      </p:sp>
    </p:spTree>
    <p:extLst>
      <p:ext uri="{BB962C8B-B14F-4D97-AF65-F5344CB8AC3E}">
        <p14:creationId xmlns:p14="http://schemas.microsoft.com/office/powerpoint/2010/main" xmlns="" val="3410409160"/>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4275" y="0"/>
            <a:ext cx="7765576" cy="655093"/>
          </a:xfrm>
        </p:spPr>
        <p:txBody>
          <a:bodyPr>
            <a:normAutofit/>
          </a:bodyPr>
          <a:lstStyle/>
          <a:p>
            <a:r>
              <a:rPr lang="en-ZA" sz="2800" b="1" dirty="0">
                <a:solidFill>
                  <a:schemeClr val="bg1"/>
                </a:solidFill>
              </a:rPr>
              <a:t>SHELL</a:t>
            </a:r>
          </a:p>
        </p:txBody>
      </p:sp>
      <p:graphicFrame>
        <p:nvGraphicFramePr>
          <p:cNvPr id="3" name="Table 2"/>
          <p:cNvGraphicFramePr>
            <a:graphicFrameLocks noGrp="1"/>
          </p:cNvGraphicFramePr>
          <p:nvPr>
            <p:extLst>
              <p:ext uri="{D42A27DB-BD31-4B8C-83A1-F6EECF244321}">
                <p14:modId xmlns:p14="http://schemas.microsoft.com/office/powerpoint/2010/main" xmlns="" val="3844460024"/>
              </p:ext>
            </p:extLst>
          </p:nvPr>
        </p:nvGraphicFramePr>
        <p:xfrm>
          <a:off x="191068" y="750628"/>
          <a:ext cx="8952931" cy="5120640"/>
        </p:xfrm>
        <a:graphic>
          <a:graphicData uri="http://schemas.openxmlformats.org/drawingml/2006/table">
            <a:tbl>
              <a:tblPr firstRow="1" firstCol="1" bandRow="1">
                <a:tableStyleId>{5C22544A-7EE6-4342-B048-85BDC9FD1C3A}</a:tableStyleId>
              </a:tblPr>
              <a:tblGrid>
                <a:gridCol w="1072859">
                  <a:extLst>
                    <a:ext uri="{9D8B030D-6E8A-4147-A177-3AD203B41FA5}">
                      <a16:colId xmlns="" xmlns:a16="http://schemas.microsoft.com/office/drawing/2014/main" val="20000"/>
                    </a:ext>
                  </a:extLst>
                </a:gridCol>
                <a:gridCol w="1010282">
                  <a:extLst>
                    <a:ext uri="{9D8B030D-6E8A-4147-A177-3AD203B41FA5}">
                      <a16:colId xmlns="" xmlns:a16="http://schemas.microsoft.com/office/drawing/2014/main" val="20001"/>
                    </a:ext>
                  </a:extLst>
                </a:gridCol>
                <a:gridCol w="1001254">
                  <a:extLst>
                    <a:ext uri="{9D8B030D-6E8A-4147-A177-3AD203B41FA5}">
                      <a16:colId xmlns="" xmlns:a16="http://schemas.microsoft.com/office/drawing/2014/main" val="20002"/>
                    </a:ext>
                  </a:extLst>
                </a:gridCol>
                <a:gridCol w="1023582">
                  <a:extLst>
                    <a:ext uri="{9D8B030D-6E8A-4147-A177-3AD203B41FA5}">
                      <a16:colId xmlns="" xmlns:a16="http://schemas.microsoft.com/office/drawing/2014/main" val="20003"/>
                    </a:ext>
                  </a:extLst>
                </a:gridCol>
                <a:gridCol w="2988859">
                  <a:extLst>
                    <a:ext uri="{9D8B030D-6E8A-4147-A177-3AD203B41FA5}">
                      <a16:colId xmlns="" xmlns:a16="http://schemas.microsoft.com/office/drawing/2014/main" val="20004"/>
                    </a:ext>
                  </a:extLst>
                </a:gridCol>
                <a:gridCol w="1856095">
                  <a:extLst>
                    <a:ext uri="{9D8B030D-6E8A-4147-A177-3AD203B41FA5}">
                      <a16:colId xmlns="" xmlns:a16="http://schemas.microsoft.com/office/drawing/2014/main" val="20005"/>
                    </a:ext>
                  </a:extLst>
                </a:gridCol>
              </a:tblGrid>
              <a:tr h="454083">
                <a:tc>
                  <a:txBody>
                    <a:bodyPr/>
                    <a:lstStyle/>
                    <a:p>
                      <a:pPr algn="just"/>
                      <a:r>
                        <a:rPr lang="en-US" sz="1200" dirty="0">
                          <a:effectLst/>
                        </a:rPr>
                        <a:t>NAME OF FACILITY</a:t>
                      </a:r>
                      <a:endParaRPr lang="en-ZA" sz="1200" dirty="0">
                        <a:effectLst/>
                        <a:latin typeface="Times New Roman" panose="02020603050405020304" pitchFamily="18" charset="0"/>
                      </a:endParaRPr>
                    </a:p>
                  </a:txBody>
                  <a:tcPr marL="36305" marR="36305" marT="0" marB="0"/>
                </a:tc>
                <a:tc>
                  <a:txBody>
                    <a:bodyPr/>
                    <a:lstStyle/>
                    <a:p>
                      <a:pPr algn="just"/>
                      <a:r>
                        <a:rPr lang="en-US" sz="1200">
                          <a:effectLst/>
                        </a:rPr>
                        <a:t>Postponement period granted </a:t>
                      </a:r>
                      <a:endParaRPr lang="en-ZA" sz="1200">
                        <a:effectLst/>
                        <a:latin typeface="Times New Roman" panose="02020603050405020304" pitchFamily="18" charset="0"/>
                      </a:endParaRPr>
                    </a:p>
                  </a:txBody>
                  <a:tcPr marL="36305" marR="36305" marT="0" marB="0"/>
                </a:tc>
                <a:tc>
                  <a:txBody>
                    <a:bodyPr/>
                    <a:lstStyle/>
                    <a:p>
                      <a:pPr algn="l"/>
                      <a:r>
                        <a:rPr lang="en-US" sz="1200">
                          <a:effectLst/>
                        </a:rPr>
                        <a:t>LIMIT GRANTED wrt pollutant/s</a:t>
                      </a:r>
                      <a:endParaRPr lang="en-ZA" sz="1200">
                        <a:effectLst/>
                        <a:latin typeface="Times New Roman" panose="02020603050405020304" pitchFamily="18" charset="0"/>
                      </a:endParaRPr>
                    </a:p>
                  </a:txBody>
                  <a:tcPr marL="36305" marR="36305" marT="0" marB="0"/>
                </a:tc>
                <a:tc>
                  <a:txBody>
                    <a:bodyPr/>
                    <a:lstStyle/>
                    <a:p>
                      <a:pPr algn="just"/>
                      <a:r>
                        <a:rPr lang="en-US" sz="1200">
                          <a:effectLst/>
                        </a:rPr>
                        <a:t>ACTIVITY TO MEET COMPLIANCE AND TARGET DATE</a:t>
                      </a:r>
                      <a:endParaRPr lang="en-ZA" sz="1200">
                        <a:effectLst/>
                        <a:latin typeface="Times New Roman" panose="02020603050405020304" pitchFamily="18" charset="0"/>
                      </a:endParaRPr>
                    </a:p>
                  </a:txBody>
                  <a:tcPr marL="36305" marR="36305" marT="0" marB="0"/>
                </a:tc>
                <a:tc>
                  <a:txBody>
                    <a:bodyPr/>
                    <a:lstStyle/>
                    <a:p>
                      <a:pPr algn="just"/>
                      <a:r>
                        <a:rPr lang="en-US" sz="1200">
                          <a:effectLst/>
                        </a:rPr>
                        <a:t>PROGRESS</a:t>
                      </a:r>
                      <a:endParaRPr lang="en-ZA" sz="1200">
                        <a:effectLst/>
                        <a:latin typeface="Times New Roman" panose="02020603050405020304" pitchFamily="18" charset="0"/>
                      </a:endParaRPr>
                    </a:p>
                  </a:txBody>
                  <a:tcPr marL="36305" marR="36305" marT="0" marB="0"/>
                </a:tc>
                <a:tc>
                  <a:txBody>
                    <a:bodyPr/>
                    <a:lstStyle/>
                    <a:p>
                      <a:pPr algn="just"/>
                      <a:r>
                        <a:rPr lang="en-US" sz="1200">
                          <a:effectLst/>
                        </a:rPr>
                        <a:t>COMMENT</a:t>
                      </a:r>
                      <a:endParaRPr lang="en-ZA" sz="1200">
                        <a:effectLst/>
                        <a:latin typeface="Times New Roman" panose="02020603050405020304" pitchFamily="18" charset="0"/>
                      </a:endParaRPr>
                    </a:p>
                  </a:txBody>
                  <a:tcPr marL="36305" marR="36305" marT="0" marB="0"/>
                </a:tc>
                <a:extLst>
                  <a:ext uri="{0D108BD9-81ED-4DB2-BD59-A6C34878D82A}">
                    <a16:rowId xmlns="" xmlns:a16="http://schemas.microsoft.com/office/drawing/2014/main" val="10000"/>
                  </a:ext>
                </a:extLst>
              </a:tr>
              <a:tr h="3360211">
                <a:tc>
                  <a:txBody>
                    <a:bodyPr/>
                    <a:lstStyle/>
                    <a:p>
                      <a:pPr algn="just"/>
                      <a:r>
                        <a:rPr lang="en-US" sz="1200" dirty="0">
                          <a:effectLst/>
                        </a:rPr>
                        <a:t>Shell Port Elizabeth terminal</a:t>
                      </a:r>
                      <a:endParaRPr lang="en-ZA" sz="1200" dirty="0">
                        <a:effectLst/>
                        <a:latin typeface="Times New Roman" panose="02020603050405020304" pitchFamily="18" charset="0"/>
                      </a:endParaRPr>
                    </a:p>
                  </a:txBody>
                  <a:tcPr marL="36305" marR="36305" marT="0" marB="0"/>
                </a:tc>
                <a:tc>
                  <a:txBody>
                    <a:bodyPr/>
                    <a:lstStyle/>
                    <a:p>
                      <a:pPr algn="just"/>
                      <a:r>
                        <a:rPr lang="en-US" sz="1200" dirty="0">
                          <a:effectLst/>
                        </a:rPr>
                        <a:t>1 April 2015-31 March 2017</a:t>
                      </a:r>
                      <a:endParaRPr lang="en-ZA" sz="1200" dirty="0">
                        <a:effectLst/>
                        <a:latin typeface="Times New Roman" panose="02020603050405020304" pitchFamily="18" charset="0"/>
                      </a:endParaRPr>
                    </a:p>
                  </a:txBody>
                  <a:tcPr marL="36305" marR="36305" marT="0" marB="0"/>
                </a:tc>
                <a:tc>
                  <a:txBody>
                    <a:bodyPr/>
                    <a:lstStyle/>
                    <a:p>
                      <a:pPr algn="just"/>
                      <a:r>
                        <a:rPr lang="en-ZA" sz="1200">
                          <a:effectLst/>
                        </a:rPr>
                        <a:t>TVOCs:</a:t>
                      </a:r>
                    </a:p>
                    <a:p>
                      <a:pPr algn="just"/>
                      <a:r>
                        <a:rPr lang="en-ZA" sz="1200">
                          <a:effectLst/>
                        </a:rPr>
                        <a:t>150mg/Nm</a:t>
                      </a:r>
                      <a:r>
                        <a:rPr lang="en-ZA" sz="1200" baseline="30000">
                          <a:effectLst/>
                        </a:rPr>
                        <a:t>3</a:t>
                      </a:r>
                      <a:endParaRPr lang="en-ZA" sz="1200">
                        <a:effectLst/>
                      </a:endParaRPr>
                    </a:p>
                    <a:p>
                      <a:pPr algn="just"/>
                      <a:r>
                        <a:rPr lang="en-ZA" sz="1200">
                          <a:effectLst/>
                        </a:rPr>
                        <a:t>40000mg/Nm</a:t>
                      </a:r>
                      <a:r>
                        <a:rPr lang="en-ZA" sz="1200" baseline="30000">
                          <a:effectLst/>
                        </a:rPr>
                        <a:t>3</a:t>
                      </a:r>
                      <a:r>
                        <a:rPr lang="en-US" sz="1200">
                          <a:effectLst/>
                        </a:rPr>
                        <a:t>   </a:t>
                      </a:r>
                      <a:endParaRPr lang="en-ZA" sz="1200">
                        <a:effectLst/>
                      </a:endParaRPr>
                    </a:p>
                    <a:p>
                      <a:pPr algn="just"/>
                      <a:r>
                        <a:rPr lang="en-US" sz="1200">
                          <a:effectLst/>
                        </a:rPr>
                        <a:t> </a:t>
                      </a:r>
                      <a:endParaRPr lang="en-ZA" sz="1200">
                        <a:effectLst/>
                        <a:latin typeface="Times New Roman" panose="02020603050405020304" pitchFamily="18" charset="0"/>
                      </a:endParaRPr>
                    </a:p>
                  </a:txBody>
                  <a:tcPr marL="36305" marR="36305" marT="0" marB="0"/>
                </a:tc>
                <a:tc>
                  <a:txBody>
                    <a:bodyPr/>
                    <a:lstStyle/>
                    <a:p>
                      <a:pPr algn="just"/>
                      <a:r>
                        <a:rPr lang="en-US" sz="1200">
                          <a:effectLst/>
                        </a:rPr>
                        <a:t>Retrofit- VRU</a:t>
                      </a:r>
                      <a:endParaRPr lang="en-ZA" sz="1200">
                        <a:effectLst/>
                        <a:latin typeface="Times New Roman" panose="02020603050405020304" pitchFamily="18" charset="0"/>
                      </a:endParaRPr>
                    </a:p>
                  </a:txBody>
                  <a:tcPr marL="36305" marR="36305" marT="0" marB="0"/>
                </a:tc>
                <a:tc>
                  <a:txBody>
                    <a:bodyPr/>
                    <a:lstStyle/>
                    <a:p>
                      <a:pPr marL="342900" lvl="0" indent="-342900" algn="just">
                        <a:spcAft>
                          <a:spcPts val="0"/>
                        </a:spcAft>
                        <a:buFont typeface="Symbol" panose="05050102010706020507" pitchFamily="18" charset="2"/>
                        <a:buChar char=""/>
                      </a:pPr>
                      <a:r>
                        <a:rPr lang="en-ZA" sz="1200">
                          <a:effectLst/>
                        </a:rPr>
                        <a:t>The motivation for the postponement was that the site will be decommissioned and relocated to the new site by end of 2017, hence the postponement was granted till 2017. There has been new developments communicated by the TNPA that the lifetime at PE has been extended to 2019 as the new site (Coega IDZ) is not yet ready.</a:t>
                      </a:r>
                    </a:p>
                    <a:p>
                      <a:pPr marL="342900" lvl="0" indent="-342900" algn="just">
                        <a:spcAft>
                          <a:spcPts val="0"/>
                        </a:spcAft>
                        <a:buFont typeface="Symbol" panose="05050102010706020507" pitchFamily="18" charset="2"/>
                        <a:buChar char=""/>
                      </a:pPr>
                      <a:r>
                        <a:rPr lang="en-ZA" sz="1200">
                          <a:effectLst/>
                        </a:rPr>
                        <a:t>Shell has applied for a new postponement until 2019 when the facility will be moved to the new terminal that will be equipped with a state-of-the-art Vapour Recovery Unit (VRU).</a:t>
                      </a:r>
                    </a:p>
                    <a:p>
                      <a:pPr marL="342900" lvl="0" indent="-342900" algn="just">
                        <a:spcAft>
                          <a:spcPts val="0"/>
                        </a:spcAft>
                        <a:buFont typeface="Symbol" panose="05050102010706020507" pitchFamily="18" charset="2"/>
                        <a:buChar char=""/>
                      </a:pPr>
                      <a:r>
                        <a:rPr lang="en-ZA" sz="1200">
                          <a:effectLst/>
                        </a:rPr>
                        <a:t>The application has gone through the final review process with concurrence meeting held on 30 January 2017. Supporting documents which was required at the meeting was received 1 February 2017 and the NAQO’s decision will be made based on the review of the documents.</a:t>
                      </a:r>
                    </a:p>
                    <a:p>
                      <a:pPr algn="just"/>
                      <a:r>
                        <a:rPr lang="en-US" sz="1200">
                          <a:effectLst/>
                        </a:rPr>
                        <a:t> </a:t>
                      </a:r>
                      <a:endParaRPr lang="en-ZA" sz="1200">
                        <a:effectLst/>
                        <a:latin typeface="Times New Roman" panose="02020603050405020304" pitchFamily="18" charset="0"/>
                      </a:endParaRPr>
                    </a:p>
                  </a:txBody>
                  <a:tcPr marL="36305" marR="36305" marT="0" marB="0"/>
                </a:tc>
                <a:tc>
                  <a:txBody>
                    <a:bodyPr/>
                    <a:lstStyle/>
                    <a:p>
                      <a:pPr algn="just"/>
                      <a:r>
                        <a:rPr lang="en-US" sz="1200" dirty="0">
                          <a:effectLst/>
                        </a:rPr>
                        <a:t>There is delay in the installation of the VRU due to the relocation of the tank farm by TNPA that has been shifted three times. </a:t>
                      </a:r>
                      <a:endParaRPr lang="en-ZA" sz="1200" dirty="0">
                        <a:effectLst/>
                        <a:latin typeface="Times New Roman" panose="02020603050405020304" pitchFamily="18" charset="0"/>
                      </a:endParaRPr>
                    </a:p>
                  </a:txBody>
                  <a:tcPr marL="36305" marR="36305" marT="0" marB="0"/>
                </a:tc>
                <a:extLst>
                  <a:ext uri="{0D108BD9-81ED-4DB2-BD59-A6C34878D82A}">
                    <a16:rowId xmlns=""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A703A4A3-1339-8F4A-AB34-FE05E7F3EAE9}" type="slidenum">
              <a:rPr lang="en-US" smtClean="0"/>
              <a:pPr/>
              <a:t>15</a:t>
            </a:fld>
            <a:endParaRPr lang="en-US"/>
          </a:p>
        </p:txBody>
      </p:sp>
    </p:spTree>
    <p:extLst>
      <p:ext uri="{BB962C8B-B14F-4D97-AF65-F5344CB8AC3E}">
        <p14:creationId xmlns:p14="http://schemas.microsoft.com/office/powerpoint/2010/main" xmlns="" val="1424127835"/>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6979" y="0"/>
            <a:ext cx="7765576" cy="655093"/>
          </a:xfrm>
        </p:spPr>
        <p:txBody>
          <a:bodyPr>
            <a:normAutofit/>
          </a:bodyPr>
          <a:lstStyle/>
          <a:p>
            <a:r>
              <a:rPr lang="en-ZA" sz="2800" b="1" dirty="0">
                <a:solidFill>
                  <a:schemeClr val="bg1"/>
                </a:solidFill>
              </a:rPr>
              <a:t>SHELL</a:t>
            </a:r>
          </a:p>
        </p:txBody>
      </p:sp>
      <p:graphicFrame>
        <p:nvGraphicFramePr>
          <p:cNvPr id="4" name="Table 3"/>
          <p:cNvGraphicFramePr>
            <a:graphicFrameLocks noGrp="1"/>
          </p:cNvGraphicFramePr>
          <p:nvPr>
            <p:extLst>
              <p:ext uri="{D42A27DB-BD31-4B8C-83A1-F6EECF244321}">
                <p14:modId xmlns:p14="http://schemas.microsoft.com/office/powerpoint/2010/main" xmlns="" val="1152265227"/>
              </p:ext>
            </p:extLst>
          </p:nvPr>
        </p:nvGraphicFramePr>
        <p:xfrm>
          <a:off x="0" y="958756"/>
          <a:ext cx="9144000" cy="5461582"/>
        </p:xfrm>
        <a:graphic>
          <a:graphicData uri="http://schemas.openxmlformats.org/drawingml/2006/table">
            <a:tbl>
              <a:tblPr firstRow="1" firstCol="1" bandRow="1">
                <a:tableStyleId>{5C22544A-7EE6-4342-B048-85BDC9FD1C3A}</a:tableStyleId>
              </a:tblPr>
              <a:tblGrid>
                <a:gridCol w="1095755">
                  <a:extLst>
                    <a:ext uri="{9D8B030D-6E8A-4147-A177-3AD203B41FA5}">
                      <a16:colId xmlns="" xmlns:a16="http://schemas.microsoft.com/office/drawing/2014/main" val="20000"/>
                    </a:ext>
                  </a:extLst>
                </a:gridCol>
                <a:gridCol w="1031843">
                  <a:extLst>
                    <a:ext uri="{9D8B030D-6E8A-4147-A177-3AD203B41FA5}">
                      <a16:colId xmlns="" xmlns:a16="http://schemas.microsoft.com/office/drawing/2014/main" val="20001"/>
                    </a:ext>
                  </a:extLst>
                </a:gridCol>
                <a:gridCol w="1022622">
                  <a:extLst>
                    <a:ext uri="{9D8B030D-6E8A-4147-A177-3AD203B41FA5}">
                      <a16:colId xmlns="" xmlns:a16="http://schemas.microsoft.com/office/drawing/2014/main" val="20002"/>
                    </a:ext>
                  </a:extLst>
                </a:gridCol>
                <a:gridCol w="1045427">
                  <a:extLst>
                    <a:ext uri="{9D8B030D-6E8A-4147-A177-3AD203B41FA5}">
                      <a16:colId xmlns="" xmlns:a16="http://schemas.microsoft.com/office/drawing/2014/main" val="20003"/>
                    </a:ext>
                  </a:extLst>
                </a:gridCol>
                <a:gridCol w="3052646">
                  <a:extLst>
                    <a:ext uri="{9D8B030D-6E8A-4147-A177-3AD203B41FA5}">
                      <a16:colId xmlns="" xmlns:a16="http://schemas.microsoft.com/office/drawing/2014/main" val="20004"/>
                    </a:ext>
                  </a:extLst>
                </a:gridCol>
                <a:gridCol w="1895707">
                  <a:extLst>
                    <a:ext uri="{9D8B030D-6E8A-4147-A177-3AD203B41FA5}">
                      <a16:colId xmlns="" xmlns:a16="http://schemas.microsoft.com/office/drawing/2014/main" val="20005"/>
                    </a:ext>
                  </a:extLst>
                </a:gridCol>
              </a:tblGrid>
              <a:tr h="1866331">
                <a:tc>
                  <a:txBody>
                    <a:bodyPr/>
                    <a:lstStyle/>
                    <a:p>
                      <a:pPr algn="just"/>
                      <a:r>
                        <a:rPr lang="en-US" sz="1200" dirty="0">
                          <a:effectLst/>
                        </a:rPr>
                        <a:t>Shell Kimberly fuel storage facility</a:t>
                      </a:r>
                      <a:endParaRPr lang="en-ZA" sz="1200" dirty="0">
                        <a:effectLst/>
                        <a:latin typeface="Times New Roman" panose="02020603050405020304" pitchFamily="18" charset="0"/>
                      </a:endParaRPr>
                    </a:p>
                  </a:txBody>
                  <a:tcPr marL="36305" marR="36305" marT="0" marB="0"/>
                </a:tc>
                <a:tc>
                  <a:txBody>
                    <a:bodyPr/>
                    <a:lstStyle/>
                    <a:p>
                      <a:pPr algn="l"/>
                      <a:r>
                        <a:rPr lang="en-US" sz="1200" dirty="0">
                          <a:effectLst/>
                        </a:rPr>
                        <a:t>1 April 2015-31 March 2017 </a:t>
                      </a:r>
                      <a:endParaRPr lang="en-ZA" sz="1200" dirty="0">
                        <a:effectLst/>
                        <a:latin typeface="Times New Roman" panose="02020603050405020304" pitchFamily="18" charset="0"/>
                      </a:endParaRPr>
                    </a:p>
                  </a:txBody>
                  <a:tcPr marL="36305" marR="36305" marT="0" marB="0"/>
                </a:tc>
                <a:tc>
                  <a:txBody>
                    <a:bodyPr/>
                    <a:lstStyle/>
                    <a:p>
                      <a:pPr algn="just"/>
                      <a:r>
                        <a:rPr lang="en-ZA" sz="1200">
                          <a:effectLst/>
                        </a:rPr>
                        <a:t>TVOCs:</a:t>
                      </a:r>
                    </a:p>
                    <a:p>
                      <a:pPr algn="just"/>
                      <a:r>
                        <a:rPr lang="en-ZA" sz="1200">
                          <a:effectLst/>
                        </a:rPr>
                        <a:t>150mg/Nm</a:t>
                      </a:r>
                      <a:r>
                        <a:rPr lang="en-ZA" sz="1200" baseline="30000">
                          <a:effectLst/>
                        </a:rPr>
                        <a:t>3</a:t>
                      </a:r>
                      <a:endParaRPr lang="en-ZA" sz="1200">
                        <a:effectLst/>
                      </a:endParaRPr>
                    </a:p>
                    <a:p>
                      <a:pPr algn="just"/>
                      <a:r>
                        <a:rPr lang="en-ZA" sz="1200">
                          <a:effectLst/>
                        </a:rPr>
                        <a:t>40000mg/Nm</a:t>
                      </a:r>
                      <a:r>
                        <a:rPr lang="en-ZA" sz="1200" baseline="30000">
                          <a:effectLst/>
                        </a:rPr>
                        <a:t>3</a:t>
                      </a:r>
                      <a:r>
                        <a:rPr lang="en-US" sz="1200">
                          <a:effectLst/>
                        </a:rPr>
                        <a:t>   </a:t>
                      </a:r>
                      <a:endParaRPr lang="en-ZA" sz="1200">
                        <a:effectLst/>
                        <a:latin typeface="Times New Roman" panose="02020603050405020304" pitchFamily="18" charset="0"/>
                      </a:endParaRPr>
                    </a:p>
                  </a:txBody>
                  <a:tcPr marL="36305" marR="36305" marT="0" marB="0"/>
                </a:tc>
                <a:tc>
                  <a:txBody>
                    <a:bodyPr/>
                    <a:lstStyle/>
                    <a:p>
                      <a:pPr algn="just"/>
                      <a:r>
                        <a:rPr lang="en-US" sz="1200">
                          <a:effectLst/>
                        </a:rPr>
                        <a:t>Retrofit- VRU</a:t>
                      </a:r>
                      <a:endParaRPr lang="en-ZA" sz="1200">
                        <a:effectLst/>
                        <a:latin typeface="Times New Roman" panose="02020603050405020304" pitchFamily="18" charset="0"/>
                      </a:endParaRPr>
                    </a:p>
                  </a:txBody>
                  <a:tcPr marL="36305" marR="36305" marT="0" marB="0"/>
                </a:tc>
                <a:tc>
                  <a:txBody>
                    <a:bodyPr/>
                    <a:lstStyle/>
                    <a:p>
                      <a:pPr marL="342900" lvl="0" indent="-342900" algn="just">
                        <a:spcAft>
                          <a:spcPts val="0"/>
                        </a:spcAft>
                        <a:buFont typeface="Symbol" panose="05050102010706020507" pitchFamily="18" charset="2"/>
                        <a:buChar char=""/>
                      </a:pPr>
                      <a:r>
                        <a:rPr lang="en-ZA" sz="1200">
                          <a:effectLst/>
                        </a:rPr>
                        <a:t>Shell has embarked in a process to sell this facility.</a:t>
                      </a:r>
                    </a:p>
                    <a:p>
                      <a:pPr marL="342900" lvl="0" indent="-342900" algn="just">
                        <a:spcAft>
                          <a:spcPts val="0"/>
                        </a:spcAft>
                        <a:buFont typeface="Symbol" panose="05050102010706020507" pitchFamily="18" charset="2"/>
                        <a:buChar char=""/>
                      </a:pPr>
                      <a:r>
                        <a:rPr lang="en-ZA" sz="1200">
                          <a:effectLst/>
                        </a:rPr>
                        <a:t>Storage of petrochemicals has been significantly reduced with current throughput not exceeding 50 000m3 per annum.</a:t>
                      </a:r>
                    </a:p>
                    <a:p>
                      <a:pPr marL="342900" lvl="0" indent="-342900" algn="just">
                        <a:spcAft>
                          <a:spcPts val="0"/>
                        </a:spcAft>
                        <a:buFont typeface="Symbol" panose="05050102010706020507" pitchFamily="18" charset="2"/>
                        <a:buChar char=""/>
                      </a:pPr>
                      <a:r>
                        <a:rPr lang="en-ZA" sz="1200">
                          <a:effectLst/>
                        </a:rPr>
                        <a:t>Negotiations with potential buyers are being concluded with the deal planned to be finalized by the end of 2016.</a:t>
                      </a:r>
                    </a:p>
                    <a:p>
                      <a:pPr algn="just"/>
                      <a:r>
                        <a:rPr lang="en-US" sz="1200">
                          <a:effectLst/>
                        </a:rPr>
                        <a:t> </a:t>
                      </a:r>
                      <a:endParaRPr lang="en-ZA" sz="1200">
                        <a:effectLst/>
                        <a:latin typeface="Times New Roman" panose="02020603050405020304" pitchFamily="18" charset="0"/>
                      </a:endParaRPr>
                    </a:p>
                  </a:txBody>
                  <a:tcPr marL="36305" marR="36305" marT="0" marB="0"/>
                </a:tc>
                <a:tc>
                  <a:txBody>
                    <a:bodyPr/>
                    <a:lstStyle/>
                    <a:p>
                      <a:pPr algn="just"/>
                      <a:r>
                        <a:rPr lang="en-ZA" sz="1200">
                          <a:effectLst/>
                        </a:rPr>
                        <a:t>Shell is in the process of selling this facility hence the installation of the VRU is not going to happen.</a:t>
                      </a:r>
                      <a:endParaRPr lang="en-ZA" sz="1200">
                        <a:effectLst/>
                        <a:latin typeface="Times New Roman" panose="02020603050405020304" pitchFamily="18" charset="0"/>
                      </a:endParaRPr>
                    </a:p>
                  </a:txBody>
                  <a:tcPr marL="36305" marR="36305" marT="0" marB="0"/>
                </a:tc>
                <a:extLst>
                  <a:ext uri="{0D108BD9-81ED-4DB2-BD59-A6C34878D82A}">
                    <a16:rowId xmlns="" xmlns:a16="http://schemas.microsoft.com/office/drawing/2014/main" val="10000"/>
                  </a:ext>
                </a:extLst>
              </a:tr>
              <a:tr h="927329">
                <a:tc>
                  <a:txBody>
                    <a:bodyPr/>
                    <a:lstStyle/>
                    <a:p>
                      <a:pPr algn="just"/>
                      <a:r>
                        <a:rPr lang="en-US" sz="1200">
                          <a:effectLst/>
                        </a:rPr>
                        <a:t>Shell Ladysmith fuel storage facility</a:t>
                      </a:r>
                      <a:endParaRPr lang="en-ZA" sz="1200">
                        <a:effectLst/>
                        <a:latin typeface="Times New Roman" panose="02020603050405020304" pitchFamily="18" charset="0"/>
                      </a:endParaRPr>
                    </a:p>
                  </a:txBody>
                  <a:tcPr marL="36305" marR="36305" marT="0" marB="0"/>
                </a:tc>
                <a:tc>
                  <a:txBody>
                    <a:bodyPr/>
                    <a:lstStyle/>
                    <a:p>
                      <a:pPr algn="just"/>
                      <a:r>
                        <a:rPr lang="en-US" sz="1200">
                          <a:effectLst/>
                        </a:rPr>
                        <a:t>1 April 2015-31 March 2017</a:t>
                      </a:r>
                      <a:endParaRPr lang="en-ZA" sz="1200">
                        <a:effectLst/>
                        <a:latin typeface="Times New Roman" panose="02020603050405020304" pitchFamily="18" charset="0"/>
                      </a:endParaRPr>
                    </a:p>
                  </a:txBody>
                  <a:tcPr marL="36305" marR="36305" marT="0" marB="0"/>
                </a:tc>
                <a:tc>
                  <a:txBody>
                    <a:bodyPr/>
                    <a:lstStyle/>
                    <a:p>
                      <a:pPr algn="just"/>
                      <a:r>
                        <a:rPr lang="en-ZA" sz="1200">
                          <a:effectLst/>
                        </a:rPr>
                        <a:t>TVOCs:</a:t>
                      </a:r>
                    </a:p>
                    <a:p>
                      <a:pPr algn="just"/>
                      <a:r>
                        <a:rPr lang="en-ZA" sz="1200">
                          <a:effectLst/>
                        </a:rPr>
                        <a:t>150mg/Nm</a:t>
                      </a:r>
                      <a:r>
                        <a:rPr lang="en-ZA" sz="1200" baseline="30000">
                          <a:effectLst/>
                        </a:rPr>
                        <a:t>3</a:t>
                      </a:r>
                      <a:endParaRPr lang="en-ZA" sz="1200">
                        <a:effectLst/>
                      </a:endParaRPr>
                    </a:p>
                    <a:p>
                      <a:pPr algn="just"/>
                      <a:r>
                        <a:rPr lang="en-ZA" sz="1200">
                          <a:effectLst/>
                        </a:rPr>
                        <a:t>40000mg/Nm</a:t>
                      </a:r>
                      <a:r>
                        <a:rPr lang="en-ZA" sz="1200" baseline="30000">
                          <a:effectLst/>
                        </a:rPr>
                        <a:t>3</a:t>
                      </a:r>
                      <a:r>
                        <a:rPr lang="en-US" sz="1200">
                          <a:effectLst/>
                        </a:rPr>
                        <a:t>   </a:t>
                      </a:r>
                      <a:endParaRPr lang="en-ZA" sz="1200">
                        <a:effectLst/>
                        <a:latin typeface="Times New Roman" panose="02020603050405020304" pitchFamily="18" charset="0"/>
                      </a:endParaRPr>
                    </a:p>
                  </a:txBody>
                  <a:tcPr marL="36305" marR="36305" marT="0" marB="0"/>
                </a:tc>
                <a:tc>
                  <a:txBody>
                    <a:bodyPr/>
                    <a:lstStyle/>
                    <a:p>
                      <a:pPr algn="just"/>
                      <a:r>
                        <a:rPr lang="en-US" sz="1200">
                          <a:effectLst/>
                        </a:rPr>
                        <a:t>Retrofit- VRU</a:t>
                      </a:r>
                      <a:endParaRPr lang="en-ZA" sz="1200">
                        <a:effectLst/>
                        <a:latin typeface="Times New Roman" panose="02020603050405020304" pitchFamily="18" charset="0"/>
                      </a:endParaRPr>
                    </a:p>
                  </a:txBody>
                  <a:tcPr marL="36305" marR="36305" marT="0" marB="0"/>
                </a:tc>
                <a:tc>
                  <a:txBody>
                    <a:bodyPr/>
                    <a:lstStyle/>
                    <a:p>
                      <a:pPr marL="342900" lvl="0" indent="-342900" algn="just">
                        <a:spcAft>
                          <a:spcPts val="0"/>
                        </a:spcAft>
                        <a:buFont typeface="Symbol" panose="05050102010706020507" pitchFamily="18" charset="2"/>
                        <a:buChar char=""/>
                      </a:pPr>
                      <a:r>
                        <a:rPr lang="en-ZA" sz="1200">
                          <a:effectLst/>
                        </a:rPr>
                        <a:t>VRU has been installed and functioning optimally. The postponement application has been closed.</a:t>
                      </a:r>
                    </a:p>
                    <a:p>
                      <a:pPr algn="just"/>
                      <a:r>
                        <a:rPr lang="en-US" sz="1200">
                          <a:effectLst/>
                        </a:rPr>
                        <a:t> </a:t>
                      </a:r>
                      <a:endParaRPr lang="en-ZA" sz="1200">
                        <a:effectLst/>
                        <a:latin typeface="Times New Roman" panose="02020603050405020304" pitchFamily="18" charset="0"/>
                      </a:endParaRPr>
                    </a:p>
                  </a:txBody>
                  <a:tcPr marL="36305" marR="36305" marT="0" marB="0"/>
                </a:tc>
                <a:tc>
                  <a:txBody>
                    <a:bodyPr/>
                    <a:lstStyle/>
                    <a:p>
                      <a:pPr algn="just"/>
                      <a:r>
                        <a:rPr lang="en-US" sz="1200">
                          <a:effectLst/>
                        </a:rPr>
                        <a:t>Target has been achieved by the facility.</a:t>
                      </a:r>
                      <a:endParaRPr lang="en-ZA" sz="1200">
                        <a:effectLst/>
                      </a:endParaRPr>
                    </a:p>
                    <a:p>
                      <a:pPr algn="l">
                        <a:spcAft>
                          <a:spcPts val="0"/>
                        </a:spcAft>
                      </a:pPr>
                      <a:r>
                        <a:rPr lang="en-US" sz="1200">
                          <a:effectLst/>
                        </a:rPr>
                        <a:t> </a:t>
                      </a:r>
                      <a:endParaRPr lang="en-ZA" sz="1200">
                        <a:effectLst/>
                        <a:latin typeface="Times New Roman" panose="02020603050405020304" pitchFamily="18" charset="0"/>
                        <a:ea typeface="Times New Roman" panose="02020603050405020304" pitchFamily="18" charset="0"/>
                      </a:endParaRPr>
                    </a:p>
                  </a:txBody>
                  <a:tcPr marL="36305" marR="36305" marT="0" marB="0"/>
                </a:tc>
                <a:extLst>
                  <a:ext uri="{0D108BD9-81ED-4DB2-BD59-A6C34878D82A}">
                    <a16:rowId xmlns="" xmlns:a16="http://schemas.microsoft.com/office/drawing/2014/main" val="10001"/>
                  </a:ext>
                </a:extLst>
              </a:tr>
              <a:tr h="1159162">
                <a:tc>
                  <a:txBody>
                    <a:bodyPr/>
                    <a:lstStyle/>
                    <a:p>
                      <a:pPr algn="just"/>
                      <a:r>
                        <a:rPr lang="en-US" sz="1200">
                          <a:effectLst/>
                        </a:rPr>
                        <a:t>Shell Polokwane fuel storage facility</a:t>
                      </a:r>
                      <a:endParaRPr lang="en-ZA" sz="1200">
                        <a:effectLst/>
                        <a:latin typeface="Times New Roman" panose="02020603050405020304" pitchFamily="18" charset="0"/>
                      </a:endParaRPr>
                    </a:p>
                  </a:txBody>
                  <a:tcPr marL="36305" marR="36305" marT="0" marB="0"/>
                </a:tc>
                <a:tc>
                  <a:txBody>
                    <a:bodyPr/>
                    <a:lstStyle/>
                    <a:p>
                      <a:pPr algn="just"/>
                      <a:r>
                        <a:rPr lang="en-US" sz="1200">
                          <a:effectLst/>
                        </a:rPr>
                        <a:t>1 April 2015-31 March 2017</a:t>
                      </a:r>
                      <a:endParaRPr lang="en-ZA" sz="1200">
                        <a:effectLst/>
                        <a:latin typeface="Times New Roman" panose="02020603050405020304" pitchFamily="18" charset="0"/>
                      </a:endParaRPr>
                    </a:p>
                  </a:txBody>
                  <a:tcPr marL="36305" marR="36305" marT="0" marB="0"/>
                </a:tc>
                <a:tc>
                  <a:txBody>
                    <a:bodyPr/>
                    <a:lstStyle/>
                    <a:p>
                      <a:pPr algn="just"/>
                      <a:r>
                        <a:rPr lang="en-ZA" sz="1200">
                          <a:effectLst/>
                        </a:rPr>
                        <a:t>TVOCs:</a:t>
                      </a:r>
                    </a:p>
                    <a:p>
                      <a:pPr algn="just"/>
                      <a:r>
                        <a:rPr lang="en-ZA" sz="1200">
                          <a:effectLst/>
                        </a:rPr>
                        <a:t>150mg/Nm</a:t>
                      </a:r>
                      <a:r>
                        <a:rPr lang="en-ZA" sz="1200" baseline="30000">
                          <a:effectLst/>
                        </a:rPr>
                        <a:t>3</a:t>
                      </a:r>
                      <a:endParaRPr lang="en-ZA" sz="1200">
                        <a:effectLst/>
                      </a:endParaRPr>
                    </a:p>
                    <a:p>
                      <a:pPr algn="just"/>
                      <a:r>
                        <a:rPr lang="en-ZA" sz="1200">
                          <a:effectLst/>
                        </a:rPr>
                        <a:t>40000mg/Nm</a:t>
                      </a:r>
                      <a:r>
                        <a:rPr lang="en-ZA" sz="1200" baseline="30000">
                          <a:effectLst/>
                        </a:rPr>
                        <a:t>3</a:t>
                      </a:r>
                      <a:r>
                        <a:rPr lang="en-US" sz="1200">
                          <a:effectLst/>
                        </a:rPr>
                        <a:t>   </a:t>
                      </a:r>
                      <a:endParaRPr lang="en-ZA" sz="1200">
                        <a:effectLst/>
                      </a:endParaRPr>
                    </a:p>
                    <a:p>
                      <a:pPr algn="just"/>
                      <a:r>
                        <a:rPr lang="en-US" sz="1200">
                          <a:effectLst/>
                        </a:rPr>
                        <a:t> </a:t>
                      </a:r>
                      <a:endParaRPr lang="en-ZA" sz="1200">
                        <a:effectLst/>
                      </a:endParaRPr>
                    </a:p>
                    <a:p>
                      <a:pPr algn="just"/>
                      <a:r>
                        <a:rPr lang="en-US" sz="1200">
                          <a:effectLst/>
                        </a:rPr>
                        <a:t> </a:t>
                      </a:r>
                      <a:endParaRPr lang="en-ZA" sz="1200">
                        <a:effectLst/>
                        <a:latin typeface="Times New Roman" panose="02020603050405020304" pitchFamily="18" charset="0"/>
                      </a:endParaRPr>
                    </a:p>
                  </a:txBody>
                  <a:tcPr marL="36305" marR="36305" marT="0" marB="0"/>
                </a:tc>
                <a:tc>
                  <a:txBody>
                    <a:bodyPr/>
                    <a:lstStyle/>
                    <a:p>
                      <a:pPr algn="just"/>
                      <a:r>
                        <a:rPr lang="en-US" sz="1200">
                          <a:effectLst/>
                        </a:rPr>
                        <a:t>Retrofit- VRU</a:t>
                      </a:r>
                      <a:endParaRPr lang="en-ZA" sz="1200">
                        <a:effectLst/>
                        <a:latin typeface="Times New Roman" panose="02020603050405020304" pitchFamily="18" charset="0"/>
                      </a:endParaRPr>
                    </a:p>
                  </a:txBody>
                  <a:tcPr marL="36305" marR="36305" marT="0" marB="0"/>
                </a:tc>
                <a:tc>
                  <a:txBody>
                    <a:bodyPr/>
                    <a:lstStyle/>
                    <a:p>
                      <a:pPr marL="342900" lvl="0" indent="-342900" algn="just">
                        <a:spcAft>
                          <a:spcPts val="0"/>
                        </a:spcAft>
                        <a:buFont typeface="Symbol" panose="05050102010706020507" pitchFamily="18" charset="2"/>
                        <a:buChar char=""/>
                      </a:pPr>
                      <a:r>
                        <a:rPr lang="en-ZA" sz="1200" dirty="0">
                          <a:effectLst/>
                        </a:rPr>
                        <a:t>VRU has been installed and functioning optimally. The postponement application has been closed.</a:t>
                      </a:r>
                    </a:p>
                    <a:p>
                      <a:pPr algn="just"/>
                      <a:r>
                        <a:rPr lang="en-US" sz="1200" dirty="0">
                          <a:effectLst/>
                        </a:rPr>
                        <a:t> </a:t>
                      </a:r>
                      <a:endParaRPr lang="en-ZA" sz="1200" dirty="0">
                        <a:effectLst/>
                        <a:latin typeface="Times New Roman" panose="02020603050405020304" pitchFamily="18" charset="0"/>
                      </a:endParaRPr>
                    </a:p>
                  </a:txBody>
                  <a:tcPr marL="36305" marR="36305" marT="0" marB="0"/>
                </a:tc>
                <a:tc>
                  <a:txBody>
                    <a:bodyPr/>
                    <a:lstStyle/>
                    <a:p>
                      <a:pPr algn="just"/>
                      <a:r>
                        <a:rPr lang="en-US" sz="1200" dirty="0">
                          <a:effectLst/>
                        </a:rPr>
                        <a:t>  Target has been achieved by the facility</a:t>
                      </a:r>
                      <a:endParaRPr lang="en-ZA" sz="1200" dirty="0">
                        <a:effectLst/>
                        <a:latin typeface="Times New Roman" panose="02020603050405020304" pitchFamily="18" charset="0"/>
                      </a:endParaRPr>
                    </a:p>
                  </a:txBody>
                  <a:tcPr marL="36305" marR="36305" marT="0" marB="0"/>
                </a:tc>
                <a:extLst>
                  <a:ext uri="{0D108BD9-81ED-4DB2-BD59-A6C34878D82A}">
                    <a16:rowId xmlns="" xmlns:a16="http://schemas.microsoft.com/office/drawing/2014/main" val="10002"/>
                  </a:ext>
                </a:extLst>
              </a:tr>
              <a:tr h="1159162">
                <a:tc>
                  <a:txBody>
                    <a:bodyPr/>
                    <a:lstStyle/>
                    <a:p>
                      <a:pPr algn="just"/>
                      <a:r>
                        <a:rPr lang="en-US" sz="1100">
                          <a:effectLst/>
                          <a:latin typeface="Arial Narrow" panose="020B0606020202030204" pitchFamily="34" charset="0"/>
                          <a:cs typeface="Arial" panose="020B0604020202020204" pitchFamily="34" charset="0"/>
                        </a:rPr>
                        <a:t>Shell Kimberly fuel storage facility</a:t>
                      </a:r>
                      <a:endParaRPr lang="en-ZA" sz="1000">
                        <a:effectLst/>
                        <a:latin typeface="Times New Roman" panose="02020603050405020304" pitchFamily="18" charset="0"/>
                      </a:endParaRPr>
                    </a:p>
                  </a:txBody>
                  <a:tcPr marL="68580" marR="68580" marT="0" marB="0"/>
                </a:tc>
                <a:tc>
                  <a:txBody>
                    <a:bodyPr/>
                    <a:lstStyle/>
                    <a:p>
                      <a:pPr algn="l"/>
                      <a:r>
                        <a:rPr lang="en-US" sz="1100">
                          <a:effectLst/>
                          <a:latin typeface="Arial Narrow" panose="020B0606020202030204" pitchFamily="34" charset="0"/>
                          <a:cs typeface="Arial" panose="020B0604020202020204" pitchFamily="34" charset="0"/>
                        </a:rPr>
                        <a:t>1 April 2015-31 March 2017 </a:t>
                      </a:r>
                      <a:endParaRPr lang="en-ZA" sz="1000">
                        <a:effectLst/>
                        <a:latin typeface="Times New Roman" panose="02020603050405020304" pitchFamily="18" charset="0"/>
                      </a:endParaRPr>
                    </a:p>
                  </a:txBody>
                  <a:tcPr marL="68580" marR="68580" marT="0" marB="0"/>
                </a:tc>
                <a:tc>
                  <a:txBody>
                    <a:bodyPr/>
                    <a:lstStyle/>
                    <a:p>
                      <a:pPr algn="just"/>
                      <a:r>
                        <a:rPr lang="en-ZA" sz="1100">
                          <a:effectLst/>
                          <a:latin typeface="Arial Narrow" panose="020B0606020202030204" pitchFamily="34" charset="0"/>
                          <a:cs typeface="Arial" panose="020B0604020202020204" pitchFamily="34" charset="0"/>
                        </a:rPr>
                        <a:t>TVOCs:</a:t>
                      </a:r>
                      <a:endParaRPr lang="en-ZA" sz="1000">
                        <a:effectLst/>
                        <a:latin typeface="Times New Roman" panose="02020603050405020304" pitchFamily="18" charset="0"/>
                      </a:endParaRPr>
                    </a:p>
                    <a:p>
                      <a:pPr algn="just"/>
                      <a:r>
                        <a:rPr lang="en-ZA" sz="1100">
                          <a:effectLst/>
                          <a:latin typeface="Arial Narrow" panose="020B0606020202030204" pitchFamily="34" charset="0"/>
                          <a:cs typeface="Arial" panose="020B0604020202020204" pitchFamily="34" charset="0"/>
                        </a:rPr>
                        <a:t>150mg/Nm</a:t>
                      </a:r>
                      <a:r>
                        <a:rPr lang="en-ZA" sz="1100" baseline="30000">
                          <a:effectLst/>
                          <a:latin typeface="Arial Narrow" panose="020B0606020202030204" pitchFamily="34" charset="0"/>
                          <a:cs typeface="Arial" panose="020B0604020202020204" pitchFamily="34" charset="0"/>
                        </a:rPr>
                        <a:t>3</a:t>
                      </a:r>
                      <a:endParaRPr lang="en-ZA" sz="1000">
                        <a:effectLst/>
                        <a:latin typeface="Times New Roman" panose="02020603050405020304" pitchFamily="18" charset="0"/>
                      </a:endParaRPr>
                    </a:p>
                    <a:p>
                      <a:pPr algn="just"/>
                      <a:r>
                        <a:rPr lang="en-ZA" sz="1100">
                          <a:effectLst/>
                          <a:latin typeface="Arial Narrow" panose="020B0606020202030204" pitchFamily="34" charset="0"/>
                          <a:cs typeface="Arial" panose="020B0604020202020204" pitchFamily="34" charset="0"/>
                        </a:rPr>
                        <a:t>40000mg/Nm</a:t>
                      </a:r>
                      <a:r>
                        <a:rPr lang="en-ZA" sz="1100" baseline="30000">
                          <a:effectLst/>
                          <a:latin typeface="Arial Narrow" panose="020B0606020202030204" pitchFamily="34" charset="0"/>
                          <a:cs typeface="Arial" panose="020B0604020202020204" pitchFamily="34" charset="0"/>
                        </a:rPr>
                        <a:t>3</a:t>
                      </a:r>
                      <a:r>
                        <a:rPr lang="en-US" sz="1100">
                          <a:effectLst/>
                          <a:latin typeface="Arial Narrow" panose="020B0606020202030204" pitchFamily="34" charset="0"/>
                          <a:cs typeface="Arial" panose="020B0604020202020204" pitchFamily="34" charset="0"/>
                        </a:rPr>
                        <a:t>   </a:t>
                      </a:r>
                      <a:endParaRPr lang="en-ZA" sz="1000">
                        <a:effectLst/>
                        <a:latin typeface="Times New Roman" panose="02020603050405020304" pitchFamily="18" charset="0"/>
                      </a:endParaRPr>
                    </a:p>
                  </a:txBody>
                  <a:tcPr marL="68580" marR="68580" marT="0" marB="0"/>
                </a:tc>
                <a:tc>
                  <a:txBody>
                    <a:bodyPr/>
                    <a:lstStyle/>
                    <a:p>
                      <a:pPr algn="just"/>
                      <a:r>
                        <a:rPr lang="en-US" sz="1100">
                          <a:effectLst/>
                          <a:latin typeface="Arial Narrow" panose="020B0606020202030204" pitchFamily="34" charset="0"/>
                          <a:cs typeface="Arial" panose="020B0604020202020204" pitchFamily="34" charset="0"/>
                        </a:rPr>
                        <a:t>Retrofit- VRU</a:t>
                      </a:r>
                      <a:endParaRPr lang="en-ZA" sz="1000">
                        <a:effectLst/>
                        <a:latin typeface="Times New Roman" panose="02020603050405020304" pitchFamily="18" charset="0"/>
                      </a:endParaRPr>
                    </a:p>
                  </a:txBody>
                  <a:tcPr marL="68580" marR="68580" marT="0" marB="0"/>
                </a:tc>
                <a:tc>
                  <a:txBody>
                    <a:bodyPr/>
                    <a:lstStyle/>
                    <a:p>
                      <a:pPr marL="342900" lvl="0" indent="-342900" algn="just">
                        <a:spcAft>
                          <a:spcPts val="0"/>
                        </a:spcAft>
                        <a:buFont typeface="Symbol" panose="05050102010706020507" pitchFamily="18" charset="2"/>
                        <a:buChar char=""/>
                      </a:pPr>
                      <a:r>
                        <a:rPr lang="en-ZA" sz="1100">
                          <a:effectLst/>
                          <a:latin typeface="Arial Narrow" panose="020B0606020202030204" pitchFamily="34" charset="0"/>
                          <a:ea typeface="Times New Roman" panose="02020603050405020304" pitchFamily="18" charset="0"/>
                          <a:cs typeface="Arial" panose="020B0604020202020204" pitchFamily="34" charset="0"/>
                        </a:rPr>
                        <a:t>Shell has embarked in a process to sell this facility.</a:t>
                      </a:r>
                      <a:endParaRPr lang="en-ZA" sz="120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ZA" sz="1100">
                          <a:effectLst/>
                          <a:latin typeface="Arial Narrow" panose="020B0606020202030204" pitchFamily="34" charset="0"/>
                          <a:ea typeface="Times New Roman" panose="02020603050405020304" pitchFamily="18" charset="0"/>
                          <a:cs typeface="Arial" panose="020B0604020202020204" pitchFamily="34" charset="0"/>
                        </a:rPr>
                        <a:t>Storage of petrochemicals has been significantly reduced with current throughput not exceeding 50 000m3 per annum.</a:t>
                      </a:r>
                      <a:endParaRPr lang="en-ZA" sz="120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ZA" sz="1100">
                          <a:effectLst/>
                          <a:latin typeface="Arial Narrow" panose="020B0606020202030204" pitchFamily="34" charset="0"/>
                          <a:ea typeface="Times New Roman" panose="02020603050405020304" pitchFamily="18" charset="0"/>
                          <a:cs typeface="Arial" panose="020B0604020202020204" pitchFamily="34" charset="0"/>
                        </a:rPr>
                        <a:t>Negotiations with potential buyers are being concluded with the deal planned to be finalized by the end of 2016.</a:t>
                      </a:r>
                      <a:endParaRPr lang="en-ZA" sz="1200">
                        <a:effectLst/>
                        <a:latin typeface="Times New Roman" panose="02020603050405020304" pitchFamily="18" charset="0"/>
                        <a:ea typeface="Times New Roman" panose="02020603050405020304" pitchFamily="18" charset="0"/>
                      </a:endParaRPr>
                    </a:p>
                    <a:p>
                      <a:pPr algn="just"/>
                      <a:r>
                        <a:rPr lang="en-US" sz="1100">
                          <a:effectLst/>
                          <a:latin typeface="Arial Narrow" panose="020B0606020202030204" pitchFamily="34" charset="0"/>
                          <a:cs typeface="Arial" panose="020B0604020202020204" pitchFamily="34" charset="0"/>
                        </a:rPr>
                        <a:t> </a:t>
                      </a:r>
                      <a:endParaRPr lang="en-ZA" sz="1000">
                        <a:effectLst/>
                        <a:latin typeface="Times New Roman" panose="02020603050405020304" pitchFamily="18" charset="0"/>
                      </a:endParaRPr>
                    </a:p>
                  </a:txBody>
                  <a:tcPr marL="68580" marR="68580" marT="0" marB="0"/>
                </a:tc>
                <a:tc>
                  <a:txBody>
                    <a:bodyPr/>
                    <a:lstStyle/>
                    <a:p>
                      <a:pPr algn="just"/>
                      <a:r>
                        <a:rPr lang="en-ZA" sz="1100" dirty="0">
                          <a:effectLst/>
                          <a:latin typeface="Arial Narrow" panose="020B0606020202030204" pitchFamily="34" charset="0"/>
                          <a:cs typeface="Arial" panose="020B0604020202020204" pitchFamily="34" charset="0"/>
                        </a:rPr>
                        <a:t>Shell is in the process of selling this facility hence the installation of the VRU is not going to happen.</a:t>
                      </a:r>
                      <a:endParaRPr lang="en-ZA" sz="1000" dirty="0">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A703A4A3-1339-8F4A-AB34-FE05E7F3EAE9}" type="slidenum">
              <a:rPr lang="en-US" smtClean="0"/>
              <a:pPr/>
              <a:t>16</a:t>
            </a:fld>
            <a:endParaRPr lang="en-US"/>
          </a:p>
        </p:txBody>
      </p:sp>
    </p:spTree>
    <p:extLst>
      <p:ext uri="{BB962C8B-B14F-4D97-AF65-F5344CB8AC3E}">
        <p14:creationId xmlns:p14="http://schemas.microsoft.com/office/powerpoint/2010/main" xmlns="" val="105576960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7923" y="0"/>
            <a:ext cx="7874758" cy="655093"/>
          </a:xfrm>
        </p:spPr>
        <p:txBody>
          <a:bodyPr>
            <a:normAutofit/>
          </a:bodyPr>
          <a:lstStyle/>
          <a:p>
            <a:r>
              <a:rPr lang="en-ZA" sz="2800" b="1" dirty="0">
                <a:solidFill>
                  <a:schemeClr val="bg1"/>
                </a:solidFill>
              </a:rPr>
              <a:t>PPC</a:t>
            </a:r>
          </a:p>
        </p:txBody>
      </p:sp>
      <p:graphicFrame>
        <p:nvGraphicFramePr>
          <p:cNvPr id="3" name="Table 2"/>
          <p:cNvGraphicFramePr>
            <a:graphicFrameLocks noGrp="1"/>
          </p:cNvGraphicFramePr>
          <p:nvPr>
            <p:extLst>
              <p:ext uri="{D42A27DB-BD31-4B8C-83A1-F6EECF244321}">
                <p14:modId xmlns:p14="http://schemas.microsoft.com/office/powerpoint/2010/main" xmlns="" val="2625370136"/>
              </p:ext>
            </p:extLst>
          </p:nvPr>
        </p:nvGraphicFramePr>
        <p:xfrm>
          <a:off x="109182" y="764275"/>
          <a:ext cx="8939283" cy="6005015"/>
        </p:xfrm>
        <a:graphic>
          <a:graphicData uri="http://schemas.openxmlformats.org/drawingml/2006/table">
            <a:tbl>
              <a:tblPr firstRow="1" firstCol="1" bandRow="1">
                <a:tableStyleId>{5C22544A-7EE6-4342-B048-85BDC9FD1C3A}</a:tableStyleId>
              </a:tblPr>
              <a:tblGrid>
                <a:gridCol w="1319069">
                  <a:extLst>
                    <a:ext uri="{9D8B030D-6E8A-4147-A177-3AD203B41FA5}">
                      <a16:colId xmlns="" xmlns:a16="http://schemas.microsoft.com/office/drawing/2014/main" val="20000"/>
                    </a:ext>
                  </a:extLst>
                </a:gridCol>
                <a:gridCol w="1233063">
                  <a:extLst>
                    <a:ext uri="{9D8B030D-6E8A-4147-A177-3AD203B41FA5}">
                      <a16:colId xmlns="" xmlns:a16="http://schemas.microsoft.com/office/drawing/2014/main" val="20001"/>
                    </a:ext>
                  </a:extLst>
                </a:gridCol>
                <a:gridCol w="1091821">
                  <a:extLst>
                    <a:ext uri="{9D8B030D-6E8A-4147-A177-3AD203B41FA5}">
                      <a16:colId xmlns="" xmlns:a16="http://schemas.microsoft.com/office/drawing/2014/main" val="20002"/>
                    </a:ext>
                  </a:extLst>
                </a:gridCol>
                <a:gridCol w="1528549">
                  <a:extLst>
                    <a:ext uri="{9D8B030D-6E8A-4147-A177-3AD203B41FA5}">
                      <a16:colId xmlns="" xmlns:a16="http://schemas.microsoft.com/office/drawing/2014/main" val="20003"/>
                    </a:ext>
                  </a:extLst>
                </a:gridCol>
                <a:gridCol w="1842448">
                  <a:extLst>
                    <a:ext uri="{9D8B030D-6E8A-4147-A177-3AD203B41FA5}">
                      <a16:colId xmlns="" xmlns:a16="http://schemas.microsoft.com/office/drawing/2014/main" val="20004"/>
                    </a:ext>
                  </a:extLst>
                </a:gridCol>
                <a:gridCol w="1924333">
                  <a:extLst>
                    <a:ext uri="{9D8B030D-6E8A-4147-A177-3AD203B41FA5}">
                      <a16:colId xmlns="" xmlns:a16="http://schemas.microsoft.com/office/drawing/2014/main" val="20005"/>
                    </a:ext>
                  </a:extLst>
                </a:gridCol>
              </a:tblGrid>
              <a:tr h="643551">
                <a:tc>
                  <a:txBody>
                    <a:bodyPr/>
                    <a:lstStyle/>
                    <a:p>
                      <a:pPr algn="just"/>
                      <a:r>
                        <a:rPr lang="en-US" sz="1100">
                          <a:effectLst/>
                        </a:rPr>
                        <a:t>NAME OF FACILITY</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Postponement period granted </a:t>
                      </a:r>
                      <a:endParaRPr lang="en-ZA" sz="1050">
                        <a:effectLst/>
                        <a:latin typeface="Times New Roman" panose="02020603050405020304" pitchFamily="18" charset="0"/>
                      </a:endParaRPr>
                    </a:p>
                  </a:txBody>
                  <a:tcPr marL="62680" marR="62680" marT="0" marB="0"/>
                </a:tc>
                <a:tc>
                  <a:txBody>
                    <a:bodyPr/>
                    <a:lstStyle/>
                    <a:p>
                      <a:r>
                        <a:rPr lang="en-US" sz="1100">
                          <a:effectLst/>
                        </a:rPr>
                        <a:t>LIMIT GRANTED wrt pollutant/s</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ACTIVITY TO MEET COMPLIANCE AND TARGET DATE</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PROGRESS</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COMMENT</a:t>
                      </a:r>
                      <a:endParaRPr lang="en-ZA" sz="105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0"/>
                  </a:ext>
                </a:extLst>
              </a:tr>
              <a:tr h="1072586">
                <a:tc>
                  <a:txBody>
                    <a:bodyPr/>
                    <a:lstStyle/>
                    <a:p>
                      <a:pPr algn="just"/>
                      <a:r>
                        <a:rPr lang="en-US" sz="1100">
                          <a:effectLst/>
                        </a:rPr>
                        <a:t>PPC De Hoek Plant Finishing Mill 6</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1 April 2015-31 December 2016</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PM: 100mg/Nm</a:t>
                      </a:r>
                      <a:r>
                        <a:rPr lang="en-US" sz="1100" baseline="30000">
                          <a:effectLst/>
                        </a:rPr>
                        <a:t>3</a:t>
                      </a:r>
                      <a:endParaRPr lang="en-ZA" sz="1050">
                        <a:effectLst/>
                        <a:latin typeface="Times New Roman" panose="02020603050405020304" pitchFamily="18" charset="0"/>
                      </a:endParaRPr>
                    </a:p>
                  </a:txBody>
                  <a:tcPr marL="62680" marR="62680" marT="0" marB="0"/>
                </a:tc>
                <a:tc>
                  <a:txBody>
                    <a:bodyPr/>
                    <a:lstStyle/>
                    <a:p>
                      <a:pPr algn="just"/>
                      <a:r>
                        <a:rPr lang="en-US" sz="1050">
                          <a:effectLst/>
                        </a:rPr>
                        <a:t>Installation of a bag filter to replace existing ESP</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Upgrade completed emissions below 10mg/Nm3 for PM.</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Target has been achieved by the facility. However, PPC De Hoek has applied for a new postponement for SO</a:t>
                      </a:r>
                      <a:r>
                        <a:rPr lang="en-US" sz="1100" baseline="-25000">
                          <a:effectLst/>
                        </a:rPr>
                        <a:t>2</a:t>
                      </a:r>
                      <a:r>
                        <a:rPr lang="en-US" sz="1100">
                          <a:effectLst/>
                        </a:rPr>
                        <a:t>. </a:t>
                      </a:r>
                      <a:endParaRPr lang="en-ZA" sz="105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1"/>
                  </a:ext>
                </a:extLst>
              </a:tr>
              <a:tr h="1280242">
                <a:tc>
                  <a:txBody>
                    <a:bodyPr/>
                    <a:lstStyle/>
                    <a:p>
                      <a:pPr algn="just"/>
                      <a:r>
                        <a:rPr lang="en-US" sz="1100">
                          <a:effectLst/>
                        </a:rPr>
                        <a:t>PPC Dwaalboom Plant</a:t>
                      </a:r>
                      <a:endParaRPr lang="en-ZA" sz="1050">
                        <a:effectLst/>
                      </a:endParaRPr>
                    </a:p>
                    <a:p>
                      <a:pPr algn="just"/>
                      <a:r>
                        <a:rPr lang="en-US" sz="1100">
                          <a:effectLst/>
                        </a:rPr>
                        <a:t>Kiln 1</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1 April 2015-31 December 2016</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PM: 200mg/Nm</a:t>
                      </a:r>
                      <a:r>
                        <a:rPr lang="en-US" sz="1100" baseline="30000">
                          <a:effectLst/>
                        </a:rPr>
                        <a:t>3</a:t>
                      </a:r>
                      <a:endParaRPr lang="en-ZA" sz="1050">
                        <a:effectLst/>
                        <a:latin typeface="Times New Roman" panose="02020603050405020304" pitchFamily="18" charset="0"/>
                      </a:endParaRPr>
                    </a:p>
                  </a:txBody>
                  <a:tcPr marL="62680" marR="62680" marT="0" marB="0"/>
                </a:tc>
                <a:tc>
                  <a:txBody>
                    <a:bodyPr/>
                    <a:lstStyle/>
                    <a:p>
                      <a:pPr algn="just"/>
                      <a:r>
                        <a:rPr lang="en-US" sz="1050">
                          <a:effectLst/>
                        </a:rPr>
                        <a:t>Bag filter upgrade</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Feasibility studies commenced for bag filter upgrade – upgrade to commence January 2017</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The facility has delays in their project hence they cannot meet the target of 31 December 2016 but the project is on track.</a:t>
                      </a:r>
                      <a:endParaRPr lang="en-ZA" sz="105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2"/>
                  </a:ext>
                </a:extLst>
              </a:tr>
              <a:tr h="1721532">
                <a:tc>
                  <a:txBody>
                    <a:bodyPr/>
                    <a:lstStyle/>
                    <a:p>
                      <a:pPr algn="just"/>
                      <a:r>
                        <a:rPr lang="en-US" sz="1100">
                          <a:effectLst/>
                        </a:rPr>
                        <a:t>PPC Port Elizabeth Plant</a:t>
                      </a:r>
                      <a:endParaRPr lang="en-ZA" sz="1050">
                        <a:effectLst/>
                      </a:endParaRPr>
                    </a:p>
                    <a:p>
                      <a:pPr algn="just"/>
                      <a:r>
                        <a:rPr lang="en-US" sz="1100">
                          <a:effectLst/>
                        </a:rPr>
                        <a:t>Kiln 4</a:t>
                      </a:r>
                      <a:endParaRPr lang="en-ZA" sz="1050">
                        <a:effectLst/>
                      </a:endParaRPr>
                    </a:p>
                    <a:p>
                      <a:pPr algn="just"/>
                      <a:r>
                        <a:rPr lang="en-US" sz="1100">
                          <a:effectLst/>
                        </a:rPr>
                        <a:t> </a:t>
                      </a:r>
                      <a:endParaRPr lang="en-ZA" sz="1050">
                        <a:effectLst/>
                      </a:endParaRPr>
                    </a:p>
                    <a:p>
                      <a:pPr algn="just"/>
                      <a:r>
                        <a:rPr lang="en-US" sz="1100">
                          <a:effectLst/>
                        </a:rPr>
                        <a:t> </a:t>
                      </a:r>
                      <a:endParaRPr lang="en-ZA" sz="1050">
                        <a:effectLst/>
                      </a:endParaRPr>
                    </a:p>
                    <a:p>
                      <a:pPr algn="just"/>
                      <a:r>
                        <a:rPr lang="en-US" sz="1100">
                          <a:effectLst/>
                        </a:rPr>
                        <a:t>PPC Port Elizabeth Plant</a:t>
                      </a:r>
                      <a:endParaRPr lang="en-ZA" sz="1050">
                        <a:effectLst/>
                      </a:endParaRPr>
                    </a:p>
                    <a:p>
                      <a:pPr algn="just"/>
                      <a:r>
                        <a:rPr lang="en-US" sz="1100">
                          <a:effectLst/>
                        </a:rPr>
                        <a:t>Finishing Mill 4</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1 April 2015-31 December 2018</a:t>
                      </a:r>
                      <a:endParaRPr lang="en-ZA" sz="1050">
                        <a:effectLst/>
                      </a:endParaRPr>
                    </a:p>
                    <a:p>
                      <a:pPr algn="just"/>
                      <a:r>
                        <a:rPr lang="en-US" sz="1100">
                          <a:effectLst/>
                        </a:rPr>
                        <a:t> </a:t>
                      </a:r>
                      <a:endParaRPr lang="en-ZA" sz="1050">
                        <a:effectLst/>
                      </a:endParaRPr>
                    </a:p>
                    <a:p>
                      <a:pPr algn="just"/>
                      <a:r>
                        <a:rPr lang="en-US" sz="1100">
                          <a:effectLst/>
                        </a:rPr>
                        <a:t> </a:t>
                      </a:r>
                      <a:endParaRPr lang="en-ZA" sz="1050">
                        <a:effectLst/>
                      </a:endParaRPr>
                    </a:p>
                    <a:p>
                      <a:pPr algn="just"/>
                      <a:r>
                        <a:rPr lang="en-US" sz="1100">
                          <a:effectLst/>
                        </a:rPr>
                        <a:t> </a:t>
                      </a:r>
                      <a:endParaRPr lang="en-ZA" sz="1050">
                        <a:effectLst/>
                      </a:endParaRPr>
                    </a:p>
                    <a:p>
                      <a:pPr algn="just"/>
                      <a:r>
                        <a:rPr lang="en-US" sz="1100">
                          <a:effectLst/>
                        </a:rPr>
                        <a:t>1 April 2015-31 December 2016</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PM: 200mg/Nm</a:t>
                      </a:r>
                      <a:r>
                        <a:rPr lang="en-US" sz="1100" baseline="30000">
                          <a:effectLst/>
                        </a:rPr>
                        <a:t>3</a:t>
                      </a:r>
                      <a:endParaRPr lang="en-ZA" sz="1050">
                        <a:effectLst/>
                      </a:endParaRPr>
                    </a:p>
                    <a:p>
                      <a:pPr algn="just"/>
                      <a:r>
                        <a:rPr lang="en-US" sz="1100" baseline="30000">
                          <a:effectLst/>
                        </a:rPr>
                        <a:t> </a:t>
                      </a:r>
                      <a:endParaRPr lang="en-ZA" sz="1050">
                        <a:effectLst/>
                      </a:endParaRPr>
                    </a:p>
                    <a:p>
                      <a:pPr algn="just"/>
                      <a:r>
                        <a:rPr lang="en-US" sz="1100" baseline="30000">
                          <a:effectLst/>
                        </a:rPr>
                        <a:t> </a:t>
                      </a:r>
                      <a:endParaRPr lang="en-ZA" sz="1050">
                        <a:effectLst/>
                      </a:endParaRPr>
                    </a:p>
                    <a:p>
                      <a:pPr algn="just"/>
                      <a:r>
                        <a:rPr lang="en-US" sz="1100" baseline="30000">
                          <a:effectLst/>
                        </a:rPr>
                        <a:t> </a:t>
                      </a:r>
                      <a:endParaRPr lang="en-ZA" sz="1050">
                        <a:effectLst/>
                      </a:endParaRPr>
                    </a:p>
                    <a:p>
                      <a:pPr algn="just"/>
                      <a:r>
                        <a:rPr lang="en-US" sz="1100" baseline="30000">
                          <a:effectLst/>
                        </a:rPr>
                        <a:t> </a:t>
                      </a:r>
                      <a:endParaRPr lang="en-ZA" sz="1050">
                        <a:effectLst/>
                      </a:endParaRPr>
                    </a:p>
                    <a:p>
                      <a:pPr algn="just"/>
                      <a:r>
                        <a:rPr lang="en-US" sz="1100">
                          <a:effectLst/>
                        </a:rPr>
                        <a:t>PM: 400mg/Nm</a:t>
                      </a:r>
                      <a:r>
                        <a:rPr lang="en-US" sz="1100" baseline="30000">
                          <a:effectLst/>
                        </a:rPr>
                        <a:t>3</a:t>
                      </a:r>
                      <a:endParaRPr lang="en-ZA" sz="1050">
                        <a:effectLst/>
                        <a:latin typeface="Times New Roman" panose="02020603050405020304" pitchFamily="18" charset="0"/>
                      </a:endParaRPr>
                    </a:p>
                  </a:txBody>
                  <a:tcPr marL="62680" marR="62680" marT="0" marB="0"/>
                </a:tc>
                <a:tc>
                  <a:txBody>
                    <a:bodyPr/>
                    <a:lstStyle/>
                    <a:p>
                      <a:pPr algn="just"/>
                      <a:r>
                        <a:rPr lang="en-US" sz="1050">
                          <a:effectLst/>
                        </a:rPr>
                        <a:t>Installation of a bag filter to replace Kiln ESP</a:t>
                      </a:r>
                      <a:endParaRPr lang="en-ZA" sz="1050">
                        <a:effectLst/>
                      </a:endParaRPr>
                    </a:p>
                    <a:p>
                      <a:pPr algn="just"/>
                      <a:r>
                        <a:rPr lang="en-US" sz="1050">
                          <a:effectLst/>
                        </a:rPr>
                        <a:t> </a:t>
                      </a:r>
                      <a:endParaRPr lang="en-ZA" sz="1050">
                        <a:effectLst/>
                      </a:endParaRPr>
                    </a:p>
                    <a:p>
                      <a:pPr algn="just"/>
                      <a:r>
                        <a:rPr lang="en-US" sz="1050">
                          <a:effectLst/>
                        </a:rPr>
                        <a:t> </a:t>
                      </a:r>
                      <a:endParaRPr lang="en-ZA" sz="1050">
                        <a:effectLst/>
                      </a:endParaRPr>
                    </a:p>
                    <a:p>
                      <a:pPr algn="just"/>
                      <a:r>
                        <a:rPr lang="en-US" sz="1050">
                          <a:effectLst/>
                        </a:rPr>
                        <a:t>Installation of a bag filter to replace existing dust collector</a:t>
                      </a:r>
                      <a:endParaRPr lang="en-ZA" sz="1050">
                        <a:effectLst/>
                        <a:latin typeface="Times New Roman" panose="02020603050405020304" pitchFamily="18" charset="0"/>
                      </a:endParaRPr>
                    </a:p>
                  </a:txBody>
                  <a:tcPr marL="62680" marR="62680" marT="0" marB="0"/>
                </a:tc>
                <a:tc>
                  <a:txBody>
                    <a:bodyPr/>
                    <a:lstStyle/>
                    <a:p>
                      <a:pPr algn="just"/>
                      <a:r>
                        <a:rPr lang="en-ZA" sz="1100" dirty="0">
                          <a:effectLst/>
                        </a:rPr>
                        <a:t>EIA completed, feasibility study in progress</a:t>
                      </a:r>
                      <a:endParaRPr lang="en-ZA" sz="1050" dirty="0">
                        <a:effectLst/>
                      </a:endParaRPr>
                    </a:p>
                    <a:p>
                      <a:pPr algn="just"/>
                      <a:r>
                        <a:rPr lang="en-ZA" sz="1100" dirty="0">
                          <a:effectLst/>
                        </a:rPr>
                        <a:t> </a:t>
                      </a:r>
                      <a:endParaRPr lang="en-ZA" sz="1050" dirty="0">
                        <a:effectLst/>
                      </a:endParaRPr>
                    </a:p>
                    <a:p>
                      <a:pPr algn="just"/>
                      <a:r>
                        <a:rPr lang="en-ZA" sz="1100" dirty="0">
                          <a:effectLst/>
                        </a:rPr>
                        <a:t> </a:t>
                      </a:r>
                      <a:endParaRPr lang="en-ZA" sz="1050" dirty="0">
                        <a:effectLst/>
                      </a:endParaRPr>
                    </a:p>
                    <a:p>
                      <a:pPr algn="just"/>
                      <a:r>
                        <a:rPr lang="en-ZA" sz="1100" dirty="0">
                          <a:effectLst/>
                        </a:rPr>
                        <a:t> </a:t>
                      </a:r>
                      <a:endParaRPr lang="en-ZA" sz="1050" dirty="0">
                        <a:effectLst/>
                      </a:endParaRPr>
                    </a:p>
                    <a:p>
                      <a:pPr algn="just"/>
                      <a:r>
                        <a:rPr lang="en-ZA" sz="1100" dirty="0">
                          <a:effectLst/>
                        </a:rPr>
                        <a:t>EIA approved, upgrade completed, performance testing took place in July 2016</a:t>
                      </a:r>
                      <a:endParaRPr lang="en-ZA" sz="1050" dirty="0">
                        <a:effectLst/>
                        <a:latin typeface="Times New Roman" panose="02020603050405020304" pitchFamily="18" charset="0"/>
                      </a:endParaRPr>
                    </a:p>
                  </a:txBody>
                  <a:tcPr marL="62680" marR="62680" marT="0" marB="0"/>
                </a:tc>
                <a:tc>
                  <a:txBody>
                    <a:bodyPr/>
                    <a:lstStyle/>
                    <a:p>
                      <a:pPr algn="just"/>
                      <a:r>
                        <a:rPr lang="en-US" sz="1100">
                          <a:effectLst/>
                        </a:rPr>
                        <a:t>On track</a:t>
                      </a:r>
                      <a:endParaRPr lang="en-ZA" sz="1050">
                        <a:effectLst/>
                      </a:endParaRPr>
                    </a:p>
                    <a:p>
                      <a:pPr algn="just"/>
                      <a:r>
                        <a:rPr lang="en-US" sz="1100">
                          <a:effectLst/>
                        </a:rPr>
                        <a:t> </a:t>
                      </a:r>
                      <a:endParaRPr lang="en-ZA" sz="1050">
                        <a:effectLst/>
                      </a:endParaRPr>
                    </a:p>
                    <a:p>
                      <a:pPr algn="just"/>
                      <a:r>
                        <a:rPr lang="en-US" sz="1100">
                          <a:effectLst/>
                        </a:rPr>
                        <a:t> </a:t>
                      </a:r>
                      <a:endParaRPr lang="en-ZA" sz="1050">
                        <a:effectLst/>
                      </a:endParaRPr>
                    </a:p>
                    <a:p>
                      <a:pPr algn="just"/>
                      <a:r>
                        <a:rPr lang="en-US" sz="1100">
                          <a:effectLst/>
                        </a:rPr>
                        <a:t> </a:t>
                      </a:r>
                      <a:endParaRPr lang="en-ZA" sz="1050">
                        <a:effectLst/>
                      </a:endParaRPr>
                    </a:p>
                    <a:p>
                      <a:pPr algn="just"/>
                      <a:r>
                        <a:rPr lang="en-US" sz="1100">
                          <a:effectLst/>
                        </a:rPr>
                        <a:t> </a:t>
                      </a:r>
                      <a:endParaRPr lang="en-ZA" sz="1050">
                        <a:effectLst/>
                      </a:endParaRPr>
                    </a:p>
                    <a:p>
                      <a:pPr algn="just"/>
                      <a:r>
                        <a:rPr lang="en-US" sz="1100">
                          <a:effectLst/>
                        </a:rPr>
                        <a:t>Target has been achieved by the facility</a:t>
                      </a:r>
                      <a:endParaRPr lang="en-ZA" sz="105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3"/>
                  </a:ext>
                </a:extLst>
              </a:tr>
              <a:tr h="1287104">
                <a:tc>
                  <a:txBody>
                    <a:bodyPr/>
                    <a:lstStyle/>
                    <a:p>
                      <a:pPr algn="just"/>
                      <a:r>
                        <a:rPr lang="en-US" sz="1100">
                          <a:effectLst/>
                        </a:rPr>
                        <a:t>PPC Slurry Plant</a:t>
                      </a:r>
                      <a:endParaRPr lang="en-ZA" sz="1050">
                        <a:effectLst/>
                      </a:endParaRPr>
                    </a:p>
                    <a:p>
                      <a:pPr algn="just"/>
                      <a:r>
                        <a:rPr lang="en-US" sz="1100">
                          <a:effectLst/>
                        </a:rPr>
                        <a:t>Kiln 7</a:t>
                      </a:r>
                      <a:endParaRPr lang="en-ZA" sz="1050">
                        <a:effectLst/>
                      </a:endParaRPr>
                    </a:p>
                    <a:p>
                      <a:pPr algn="just"/>
                      <a:r>
                        <a:rPr lang="en-US" sz="1100">
                          <a:effectLst/>
                        </a:rPr>
                        <a:t> </a:t>
                      </a:r>
                      <a:endParaRPr lang="en-ZA" sz="1050">
                        <a:effectLst/>
                      </a:endParaRPr>
                    </a:p>
                    <a:p>
                      <a:pPr algn="just"/>
                      <a:r>
                        <a:rPr lang="en-US" sz="1100">
                          <a:effectLst/>
                        </a:rPr>
                        <a:t> </a:t>
                      </a:r>
                      <a:endParaRPr lang="en-ZA" sz="1050">
                        <a:effectLst/>
                      </a:endParaRPr>
                    </a:p>
                    <a:p>
                      <a:pPr algn="just"/>
                      <a:r>
                        <a:rPr lang="en-US" sz="1100">
                          <a:effectLst/>
                        </a:rPr>
                        <a:t>PPC Slurry Plant</a:t>
                      </a:r>
                      <a:endParaRPr lang="en-ZA" sz="1050">
                        <a:effectLst/>
                      </a:endParaRPr>
                    </a:p>
                    <a:p>
                      <a:pPr algn="just"/>
                      <a:r>
                        <a:rPr lang="en-US" sz="1100">
                          <a:effectLst/>
                        </a:rPr>
                        <a:t>Raw Mill 3</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1 April 2015-31 December 2018</a:t>
                      </a:r>
                      <a:endParaRPr lang="en-ZA" sz="1050">
                        <a:effectLst/>
                      </a:endParaRPr>
                    </a:p>
                    <a:p>
                      <a:pPr algn="just"/>
                      <a:r>
                        <a:rPr lang="en-US" sz="1100">
                          <a:effectLst/>
                        </a:rPr>
                        <a:t> </a:t>
                      </a:r>
                      <a:endParaRPr lang="en-ZA" sz="1050">
                        <a:effectLst/>
                      </a:endParaRPr>
                    </a:p>
                    <a:p>
                      <a:pPr algn="just"/>
                      <a:r>
                        <a:rPr lang="en-US" sz="1100">
                          <a:effectLst/>
                        </a:rPr>
                        <a:t> </a:t>
                      </a:r>
                      <a:endParaRPr lang="en-ZA" sz="1050">
                        <a:effectLst/>
                      </a:endParaRPr>
                    </a:p>
                    <a:p>
                      <a:pPr algn="just"/>
                      <a:r>
                        <a:rPr lang="en-US" sz="1100">
                          <a:effectLst/>
                        </a:rPr>
                        <a:t>1 April 2015-31 December 2018</a:t>
                      </a:r>
                      <a:endParaRPr lang="en-ZA" sz="1050">
                        <a:effectLst/>
                        <a:latin typeface="Times New Roman" panose="02020603050405020304" pitchFamily="18" charset="0"/>
                      </a:endParaRPr>
                    </a:p>
                  </a:txBody>
                  <a:tcPr marL="62680" marR="62680" marT="0" marB="0"/>
                </a:tc>
                <a:tc>
                  <a:txBody>
                    <a:bodyPr/>
                    <a:lstStyle/>
                    <a:p>
                      <a:pPr algn="just"/>
                      <a:r>
                        <a:rPr lang="en-US" sz="1100">
                          <a:effectLst/>
                        </a:rPr>
                        <a:t>PM: 350mg/Nm</a:t>
                      </a:r>
                      <a:r>
                        <a:rPr lang="en-US" sz="1100" baseline="30000">
                          <a:effectLst/>
                        </a:rPr>
                        <a:t>3</a:t>
                      </a:r>
                      <a:endParaRPr lang="en-ZA" sz="1050">
                        <a:effectLst/>
                      </a:endParaRPr>
                    </a:p>
                    <a:p>
                      <a:pPr algn="just"/>
                      <a:r>
                        <a:rPr lang="en-US" sz="1100" baseline="30000">
                          <a:effectLst/>
                        </a:rPr>
                        <a:t> </a:t>
                      </a:r>
                      <a:endParaRPr lang="en-ZA" sz="1050">
                        <a:effectLst/>
                      </a:endParaRPr>
                    </a:p>
                    <a:p>
                      <a:pPr algn="just"/>
                      <a:r>
                        <a:rPr lang="en-US" sz="1100" baseline="30000">
                          <a:effectLst/>
                        </a:rPr>
                        <a:t> </a:t>
                      </a:r>
                      <a:endParaRPr lang="en-ZA" sz="1050">
                        <a:effectLst/>
                      </a:endParaRPr>
                    </a:p>
                    <a:p>
                      <a:pPr algn="just"/>
                      <a:r>
                        <a:rPr lang="en-US" sz="1100" baseline="30000">
                          <a:effectLst/>
                        </a:rPr>
                        <a:t> </a:t>
                      </a:r>
                      <a:endParaRPr lang="en-ZA" sz="1050">
                        <a:effectLst/>
                      </a:endParaRPr>
                    </a:p>
                    <a:p>
                      <a:pPr algn="just"/>
                      <a:r>
                        <a:rPr lang="en-US" sz="1100">
                          <a:effectLst/>
                        </a:rPr>
                        <a:t>PM: 250mg/Nm</a:t>
                      </a:r>
                      <a:r>
                        <a:rPr lang="en-US" sz="1100" baseline="30000">
                          <a:effectLst/>
                        </a:rPr>
                        <a:t>3</a:t>
                      </a:r>
                      <a:endParaRPr lang="en-ZA" sz="1050">
                        <a:effectLst/>
                        <a:latin typeface="Times New Roman" panose="02020603050405020304" pitchFamily="18" charset="0"/>
                      </a:endParaRPr>
                    </a:p>
                  </a:txBody>
                  <a:tcPr marL="62680" marR="62680" marT="0" marB="0"/>
                </a:tc>
                <a:tc>
                  <a:txBody>
                    <a:bodyPr/>
                    <a:lstStyle/>
                    <a:p>
                      <a:pPr algn="just"/>
                      <a:r>
                        <a:rPr lang="en-US" sz="1050">
                          <a:effectLst/>
                        </a:rPr>
                        <a:t>Upgrade of Kiln 8 while Kiln 7 is operational. Afterwards Kiln 7 is under care and maintenance</a:t>
                      </a:r>
                      <a:endParaRPr lang="en-ZA" sz="1050">
                        <a:effectLst/>
                        <a:latin typeface="Times New Roman" panose="02020603050405020304" pitchFamily="18" charset="0"/>
                      </a:endParaRPr>
                    </a:p>
                  </a:txBody>
                  <a:tcPr marL="62680" marR="62680" marT="0" marB="0"/>
                </a:tc>
                <a:tc>
                  <a:txBody>
                    <a:bodyPr/>
                    <a:lstStyle/>
                    <a:p>
                      <a:pPr algn="just"/>
                      <a:r>
                        <a:rPr lang="en-ZA" sz="1100">
                          <a:effectLst/>
                        </a:rPr>
                        <a:t>Construction of Slurry Kiln 9 commenced and progressing as planned </a:t>
                      </a:r>
                      <a:endParaRPr lang="en-ZA" sz="1050">
                        <a:effectLst/>
                      </a:endParaRPr>
                    </a:p>
                    <a:p>
                      <a:pPr algn="just"/>
                      <a:r>
                        <a:rPr lang="en-ZA" sz="1100">
                          <a:effectLst/>
                        </a:rPr>
                        <a:t> </a:t>
                      </a:r>
                      <a:endParaRPr lang="en-ZA" sz="1050">
                        <a:effectLst/>
                      </a:endParaRPr>
                    </a:p>
                    <a:p>
                      <a:pPr algn="just"/>
                      <a:r>
                        <a:rPr lang="en-ZA" sz="1100">
                          <a:effectLst/>
                        </a:rPr>
                        <a:t> </a:t>
                      </a:r>
                      <a:endParaRPr lang="en-ZA" sz="1050">
                        <a:effectLst/>
                      </a:endParaRPr>
                    </a:p>
                    <a:p>
                      <a:pPr algn="just"/>
                      <a:r>
                        <a:rPr lang="en-ZA" sz="1100">
                          <a:effectLst/>
                        </a:rPr>
                        <a:t>Not running </a:t>
                      </a:r>
                      <a:endParaRPr lang="en-ZA" sz="1050">
                        <a:effectLst/>
                        <a:latin typeface="Times New Roman" panose="02020603050405020304" pitchFamily="18" charset="0"/>
                      </a:endParaRPr>
                    </a:p>
                  </a:txBody>
                  <a:tcPr marL="62680" marR="62680" marT="0" marB="0"/>
                </a:tc>
                <a:tc>
                  <a:txBody>
                    <a:bodyPr/>
                    <a:lstStyle/>
                    <a:p>
                      <a:pPr algn="just"/>
                      <a:r>
                        <a:rPr lang="en-US" sz="1100" dirty="0">
                          <a:effectLst/>
                        </a:rPr>
                        <a:t>On track</a:t>
                      </a:r>
                      <a:endParaRPr lang="en-ZA" sz="1050" dirty="0">
                        <a:effectLst/>
                      </a:endParaRPr>
                    </a:p>
                    <a:p>
                      <a:pPr algn="just"/>
                      <a:r>
                        <a:rPr lang="en-US" sz="1100" dirty="0">
                          <a:effectLst/>
                        </a:rPr>
                        <a:t> </a:t>
                      </a:r>
                      <a:endParaRPr lang="en-ZA" sz="1050" dirty="0">
                        <a:effectLst/>
                      </a:endParaRPr>
                    </a:p>
                    <a:p>
                      <a:pPr algn="just"/>
                      <a:r>
                        <a:rPr lang="en-US" sz="1100" dirty="0">
                          <a:effectLst/>
                        </a:rPr>
                        <a:t> </a:t>
                      </a:r>
                      <a:endParaRPr lang="en-ZA" sz="1050" dirty="0">
                        <a:effectLst/>
                      </a:endParaRPr>
                    </a:p>
                    <a:p>
                      <a:pPr algn="just"/>
                      <a:r>
                        <a:rPr lang="en-US" sz="1100" dirty="0">
                          <a:effectLst/>
                        </a:rPr>
                        <a:t> </a:t>
                      </a:r>
                      <a:endParaRPr lang="en-ZA" sz="1050" dirty="0">
                        <a:effectLst/>
                      </a:endParaRPr>
                    </a:p>
                    <a:p>
                      <a:pPr algn="just"/>
                      <a:r>
                        <a:rPr lang="en-US" sz="1100" dirty="0">
                          <a:effectLst/>
                        </a:rPr>
                        <a:t>NA</a:t>
                      </a:r>
                      <a:endParaRPr lang="en-ZA" sz="1050" dirty="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A703A4A3-1339-8F4A-AB34-FE05E7F3EAE9}" type="slidenum">
              <a:rPr lang="en-US" smtClean="0"/>
              <a:pPr/>
              <a:t>17</a:t>
            </a:fld>
            <a:endParaRPr lang="en-US"/>
          </a:p>
        </p:txBody>
      </p:sp>
    </p:spTree>
    <p:extLst>
      <p:ext uri="{BB962C8B-B14F-4D97-AF65-F5344CB8AC3E}">
        <p14:creationId xmlns:p14="http://schemas.microsoft.com/office/powerpoint/2010/main" xmlns="" val="2635504546"/>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5218" y="0"/>
            <a:ext cx="7533563" cy="655093"/>
          </a:xfrm>
        </p:spPr>
        <p:txBody>
          <a:bodyPr>
            <a:normAutofit/>
          </a:bodyPr>
          <a:lstStyle/>
          <a:p>
            <a:r>
              <a:rPr lang="en-ZA" sz="2800" b="1" dirty="0">
                <a:solidFill>
                  <a:schemeClr val="bg1"/>
                </a:solidFill>
              </a:rPr>
              <a:t>ENGEN</a:t>
            </a:r>
          </a:p>
        </p:txBody>
      </p:sp>
      <p:graphicFrame>
        <p:nvGraphicFramePr>
          <p:cNvPr id="4" name="Table 3"/>
          <p:cNvGraphicFramePr>
            <a:graphicFrameLocks noGrp="1"/>
          </p:cNvGraphicFramePr>
          <p:nvPr>
            <p:extLst>
              <p:ext uri="{D42A27DB-BD31-4B8C-83A1-F6EECF244321}">
                <p14:modId xmlns:p14="http://schemas.microsoft.com/office/powerpoint/2010/main" xmlns="" val="2745775355"/>
              </p:ext>
            </p:extLst>
          </p:nvPr>
        </p:nvGraphicFramePr>
        <p:xfrm>
          <a:off x="2" y="655093"/>
          <a:ext cx="9143997" cy="6171490"/>
        </p:xfrm>
        <a:graphic>
          <a:graphicData uri="http://schemas.openxmlformats.org/drawingml/2006/table">
            <a:tbl>
              <a:tblPr firstRow="1" firstCol="1" bandRow="1">
                <a:tableStyleId>{5C22544A-7EE6-4342-B048-85BDC9FD1C3A}</a:tableStyleId>
              </a:tblPr>
              <a:tblGrid>
                <a:gridCol w="1012277">
                  <a:extLst>
                    <a:ext uri="{9D8B030D-6E8A-4147-A177-3AD203B41FA5}">
                      <a16:colId xmlns="" xmlns:a16="http://schemas.microsoft.com/office/drawing/2014/main" val="20000"/>
                    </a:ext>
                  </a:extLst>
                </a:gridCol>
                <a:gridCol w="1027608">
                  <a:extLst>
                    <a:ext uri="{9D8B030D-6E8A-4147-A177-3AD203B41FA5}">
                      <a16:colId xmlns="" xmlns:a16="http://schemas.microsoft.com/office/drawing/2014/main" val="20001"/>
                    </a:ext>
                  </a:extLst>
                </a:gridCol>
                <a:gridCol w="1083245">
                  <a:extLst>
                    <a:ext uri="{9D8B030D-6E8A-4147-A177-3AD203B41FA5}">
                      <a16:colId xmlns="" xmlns:a16="http://schemas.microsoft.com/office/drawing/2014/main" val="20002"/>
                    </a:ext>
                  </a:extLst>
                </a:gridCol>
                <a:gridCol w="1407925">
                  <a:extLst>
                    <a:ext uri="{9D8B030D-6E8A-4147-A177-3AD203B41FA5}">
                      <a16:colId xmlns="" xmlns:a16="http://schemas.microsoft.com/office/drawing/2014/main" val="20003"/>
                    </a:ext>
                  </a:extLst>
                </a:gridCol>
                <a:gridCol w="2906973">
                  <a:extLst>
                    <a:ext uri="{9D8B030D-6E8A-4147-A177-3AD203B41FA5}">
                      <a16:colId xmlns="" xmlns:a16="http://schemas.microsoft.com/office/drawing/2014/main" val="20004"/>
                    </a:ext>
                  </a:extLst>
                </a:gridCol>
                <a:gridCol w="1705969">
                  <a:extLst>
                    <a:ext uri="{9D8B030D-6E8A-4147-A177-3AD203B41FA5}">
                      <a16:colId xmlns="" xmlns:a16="http://schemas.microsoft.com/office/drawing/2014/main" val="20005"/>
                    </a:ext>
                  </a:extLst>
                </a:gridCol>
              </a:tblGrid>
              <a:tr h="628847">
                <a:tc>
                  <a:txBody>
                    <a:bodyPr/>
                    <a:lstStyle/>
                    <a:p>
                      <a:pPr algn="just">
                        <a:lnSpc>
                          <a:spcPct val="150000"/>
                        </a:lnSpc>
                      </a:pPr>
                      <a:r>
                        <a:rPr lang="en-US" sz="1100">
                          <a:effectLst/>
                        </a:rPr>
                        <a:t>NAME OF FACILITY</a:t>
                      </a:r>
                      <a:endParaRPr lang="en-ZA" sz="1100">
                        <a:effectLst/>
                      </a:endParaRPr>
                    </a:p>
                    <a:p>
                      <a:pPr algn="just">
                        <a:lnSpc>
                          <a:spcPct val="150000"/>
                        </a:lnSpc>
                      </a:pPr>
                      <a:r>
                        <a:rPr lang="en-US" sz="1100">
                          <a:effectLst/>
                        </a:rPr>
                        <a:t>ENGEN</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US" sz="1100">
                          <a:effectLst/>
                        </a:rPr>
                        <a:t>Postponement period granted </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US" sz="1100">
                          <a:effectLst/>
                        </a:rPr>
                        <a:t>LIMIT GRANTED wrt pollutant/s</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US" sz="1100">
                          <a:effectLst/>
                        </a:rPr>
                        <a:t>ACTIVITY TO MEET COMPLIANCE AND TARGET DATE</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US" sz="1100">
                          <a:effectLst/>
                        </a:rPr>
                        <a:t>PROGRESS</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US" sz="1100">
                          <a:effectLst/>
                        </a:rPr>
                        <a:t>COMMENT</a:t>
                      </a:r>
                      <a:endParaRPr lang="en-ZA" sz="1100">
                        <a:effectLst/>
                        <a:latin typeface="Times New Roman" panose="02020603050405020304" pitchFamily="18" charset="0"/>
                      </a:endParaRPr>
                    </a:p>
                  </a:txBody>
                  <a:tcPr marL="45717" marR="45717" marT="0" marB="0"/>
                </a:tc>
                <a:extLst>
                  <a:ext uri="{0D108BD9-81ED-4DB2-BD59-A6C34878D82A}">
                    <a16:rowId xmlns="" xmlns:a16="http://schemas.microsoft.com/office/drawing/2014/main" val="10000"/>
                  </a:ext>
                </a:extLst>
              </a:tr>
              <a:tr h="2579962">
                <a:tc rowSpan="3">
                  <a:txBody>
                    <a:bodyPr/>
                    <a:lstStyle/>
                    <a:p>
                      <a:pPr algn="just">
                        <a:lnSpc>
                          <a:spcPct val="150000"/>
                        </a:lnSpc>
                      </a:pPr>
                      <a:r>
                        <a:rPr lang="en-US" sz="1100">
                          <a:effectLst/>
                        </a:rPr>
                        <a:t>Engen Petroleum Limited</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US" sz="1100">
                          <a:effectLst/>
                        </a:rPr>
                        <a:t>1 April 2015-31 March 2019</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ZA" sz="1100">
                          <a:effectLst/>
                        </a:rPr>
                        <a:t>PM: 140mg/Nm</a:t>
                      </a:r>
                      <a:r>
                        <a:rPr lang="en-ZA" sz="1100" baseline="30000">
                          <a:effectLst/>
                        </a:rPr>
                        <a:t>3</a:t>
                      </a:r>
                      <a:endParaRPr lang="en-ZA" sz="1100">
                        <a:effectLst/>
                      </a:endParaRPr>
                    </a:p>
                    <a:p>
                      <a:pPr algn="just">
                        <a:lnSpc>
                          <a:spcPct val="150000"/>
                        </a:lnSpc>
                      </a:pPr>
                      <a:r>
                        <a:rPr lang="en-US" sz="1100">
                          <a:effectLst/>
                        </a:rPr>
                        <a:t> </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US" sz="1100">
                          <a:effectLst/>
                        </a:rPr>
                        <a:t>Retrofit - FCCU Particulate Matter Compliance</a:t>
                      </a:r>
                      <a:endParaRPr lang="en-ZA" sz="1100">
                        <a:effectLst/>
                        <a:latin typeface="Times New Roman" panose="02020603050405020304" pitchFamily="18" charset="0"/>
                      </a:endParaRPr>
                    </a:p>
                  </a:txBody>
                  <a:tcPr marL="45717" marR="45717" marT="0" marB="0"/>
                </a:tc>
                <a:tc>
                  <a:txBody>
                    <a:bodyPr/>
                    <a:lstStyle/>
                    <a:p>
                      <a:pPr marL="342900" lvl="0" indent="-342900" algn="just">
                        <a:lnSpc>
                          <a:spcPct val="150000"/>
                        </a:lnSpc>
                        <a:buFont typeface="Symbol" panose="05050102010706020507" pitchFamily="18" charset="2"/>
                        <a:buChar char=""/>
                      </a:pPr>
                      <a:r>
                        <a:rPr lang="en-US" sz="1100">
                          <a:effectLst/>
                        </a:rPr>
                        <a:t>The Front End Engineering Design (FEED) phase of the project is in progress.</a:t>
                      </a:r>
                      <a:endParaRPr lang="en-ZA" sz="1100">
                        <a:effectLst/>
                      </a:endParaRPr>
                    </a:p>
                    <a:p>
                      <a:pPr marL="342900" lvl="0" indent="-342900" algn="just">
                        <a:lnSpc>
                          <a:spcPct val="150000"/>
                        </a:lnSpc>
                        <a:buFont typeface="Symbol" panose="05050102010706020507" pitchFamily="18" charset="2"/>
                        <a:buChar char=""/>
                      </a:pPr>
                      <a:r>
                        <a:rPr lang="en-US" sz="1100">
                          <a:effectLst/>
                        </a:rPr>
                        <a:t>The Engineering contractor for this phase has been appointed.</a:t>
                      </a:r>
                      <a:endParaRPr lang="en-ZA" sz="1100">
                        <a:effectLst/>
                      </a:endParaRPr>
                    </a:p>
                    <a:p>
                      <a:pPr marL="342900" lvl="0" indent="-342900" algn="just">
                        <a:lnSpc>
                          <a:spcPct val="150000"/>
                        </a:lnSpc>
                        <a:buFont typeface="Symbol" panose="05050102010706020507" pitchFamily="18" charset="2"/>
                        <a:buChar char=""/>
                      </a:pPr>
                      <a:r>
                        <a:rPr lang="en-US" sz="1100">
                          <a:effectLst/>
                        </a:rPr>
                        <a:t>Following completion of the FEED phase, the Detailed Engineering phase of the project will commence.</a:t>
                      </a:r>
                      <a:endParaRPr lang="en-ZA" sz="1100">
                        <a:effectLst/>
                      </a:endParaRPr>
                    </a:p>
                    <a:p>
                      <a:pPr marL="342900" lvl="0" indent="-342900" algn="just">
                        <a:lnSpc>
                          <a:spcPct val="150000"/>
                        </a:lnSpc>
                        <a:buFont typeface="Symbol" panose="05050102010706020507" pitchFamily="18" charset="2"/>
                        <a:buChar char=""/>
                      </a:pPr>
                      <a:r>
                        <a:rPr lang="en-US" sz="1100">
                          <a:effectLst/>
                        </a:rPr>
                        <a:t>This is planned for 2017.</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ZA" sz="1100">
                          <a:effectLst/>
                        </a:rPr>
                        <a:t>On track</a:t>
                      </a:r>
                      <a:endParaRPr lang="en-ZA" sz="1100">
                        <a:effectLst/>
                        <a:latin typeface="Times New Roman" panose="02020603050405020304" pitchFamily="18" charset="0"/>
                      </a:endParaRPr>
                    </a:p>
                  </a:txBody>
                  <a:tcPr marL="45717" marR="45717" marT="0" marB="0"/>
                </a:tc>
                <a:extLst>
                  <a:ext uri="{0D108BD9-81ED-4DB2-BD59-A6C34878D82A}">
                    <a16:rowId xmlns="" xmlns:a16="http://schemas.microsoft.com/office/drawing/2014/main" val="10001"/>
                  </a:ext>
                </a:extLst>
              </a:tr>
              <a:tr h="1579454">
                <a:tc vMerge="1">
                  <a:txBody>
                    <a:bodyPr/>
                    <a:lstStyle/>
                    <a:p>
                      <a:endParaRPr lang="en-ZA"/>
                    </a:p>
                  </a:txBody>
                  <a:tcPr/>
                </a:tc>
                <a:tc>
                  <a:txBody>
                    <a:bodyPr/>
                    <a:lstStyle/>
                    <a:p>
                      <a:pPr algn="just">
                        <a:lnSpc>
                          <a:spcPct val="150000"/>
                        </a:lnSpc>
                      </a:pPr>
                      <a:r>
                        <a:rPr lang="en-US" sz="1100">
                          <a:effectLst/>
                        </a:rPr>
                        <a:t>1 April 2015-31 March 2016</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ZA" sz="1100">
                          <a:effectLst/>
                        </a:rPr>
                        <a:t>TVOCs:</a:t>
                      </a:r>
                    </a:p>
                    <a:p>
                      <a:pPr algn="just">
                        <a:lnSpc>
                          <a:spcPct val="150000"/>
                        </a:lnSpc>
                      </a:pPr>
                      <a:r>
                        <a:rPr lang="en-ZA" sz="1100">
                          <a:effectLst/>
                        </a:rPr>
                        <a:t>150mg/Nm</a:t>
                      </a:r>
                      <a:r>
                        <a:rPr lang="en-ZA" sz="1100" baseline="30000">
                          <a:effectLst/>
                        </a:rPr>
                        <a:t>3</a:t>
                      </a:r>
                      <a:endParaRPr lang="en-ZA" sz="1100">
                        <a:effectLst/>
                      </a:endParaRPr>
                    </a:p>
                    <a:p>
                      <a:pPr algn="just">
                        <a:lnSpc>
                          <a:spcPct val="150000"/>
                        </a:lnSpc>
                      </a:pPr>
                      <a:r>
                        <a:rPr lang="en-ZA" sz="1100">
                          <a:effectLst/>
                        </a:rPr>
                        <a:t>40000mg/Nm</a:t>
                      </a:r>
                      <a:r>
                        <a:rPr lang="en-ZA" sz="1100" baseline="30000">
                          <a:effectLst/>
                        </a:rPr>
                        <a:t>3</a:t>
                      </a:r>
                      <a:r>
                        <a:rPr lang="en-US" sz="1100">
                          <a:effectLst/>
                        </a:rPr>
                        <a:t>   </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US" sz="1100">
                          <a:effectLst/>
                        </a:rPr>
                        <a:t>Installation of a Vapor Recovery Unit at Gasoline Rail Loading</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ZA" sz="1100">
                          <a:effectLst/>
                        </a:rPr>
                        <a:t>Installation of the Vapour Recovery Unit has been completed at the rail loading facility. Unit is currently not in use (no gasoline loading taking place) and will be online when gasoline rail loading resumes.</a:t>
                      </a:r>
                    </a:p>
                    <a:p>
                      <a:pPr algn="just">
                        <a:lnSpc>
                          <a:spcPct val="150000"/>
                        </a:lnSpc>
                      </a:pPr>
                      <a:r>
                        <a:rPr lang="en-ZA" sz="1100">
                          <a:effectLst/>
                        </a:rPr>
                        <a:t> </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ZA" sz="1100">
                          <a:effectLst/>
                        </a:rPr>
                        <a:t>Target has been achieved by the facility</a:t>
                      </a:r>
                      <a:endParaRPr lang="en-ZA" sz="1100">
                        <a:effectLst/>
                        <a:latin typeface="Times New Roman" panose="02020603050405020304" pitchFamily="18" charset="0"/>
                      </a:endParaRPr>
                    </a:p>
                  </a:txBody>
                  <a:tcPr marL="45717" marR="45717" marT="0" marB="0"/>
                </a:tc>
                <a:extLst>
                  <a:ext uri="{0D108BD9-81ED-4DB2-BD59-A6C34878D82A}">
                    <a16:rowId xmlns="" xmlns:a16="http://schemas.microsoft.com/office/drawing/2014/main" val="10002"/>
                  </a:ext>
                </a:extLst>
              </a:tr>
              <a:tr h="1257694">
                <a:tc vMerge="1">
                  <a:txBody>
                    <a:bodyPr/>
                    <a:lstStyle/>
                    <a:p>
                      <a:endParaRPr lang="en-ZA"/>
                    </a:p>
                  </a:txBody>
                  <a:tcPr/>
                </a:tc>
                <a:tc>
                  <a:txBody>
                    <a:bodyPr/>
                    <a:lstStyle/>
                    <a:p>
                      <a:pPr algn="just">
                        <a:lnSpc>
                          <a:spcPct val="150000"/>
                        </a:lnSpc>
                      </a:pPr>
                      <a:r>
                        <a:rPr lang="en-US" sz="1100">
                          <a:effectLst/>
                        </a:rPr>
                        <a:t>1 April 2015-31 March 2016</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ZA" sz="1100">
                          <a:effectLst/>
                        </a:rPr>
                        <a:t>TVOCs</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US" sz="1100">
                          <a:effectLst/>
                        </a:rPr>
                        <a:t>Installation of internal floating roofs on 2 tanks within the Refinery viz X-239 and X-240</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ZA" sz="1100">
                          <a:effectLst/>
                        </a:rPr>
                        <a:t>Manufacturing of X-239 and X-240 internal floating roofs completed.</a:t>
                      </a:r>
                    </a:p>
                    <a:p>
                      <a:pPr algn="just">
                        <a:lnSpc>
                          <a:spcPct val="150000"/>
                        </a:lnSpc>
                      </a:pPr>
                      <a:r>
                        <a:rPr lang="en-ZA" sz="1100">
                          <a:effectLst/>
                        </a:rPr>
                        <a:t>Tank X240 was commissioned and is in service with internal floating roof in place.</a:t>
                      </a:r>
                    </a:p>
                    <a:p>
                      <a:pPr algn="just">
                        <a:lnSpc>
                          <a:spcPct val="150000"/>
                        </a:lnSpc>
                      </a:pPr>
                      <a:r>
                        <a:rPr lang="en-ZA" sz="1100">
                          <a:effectLst/>
                        </a:rPr>
                        <a:t>Tank X239 is currently not in use</a:t>
                      </a:r>
                      <a:endParaRPr lang="en-ZA" sz="1100">
                        <a:effectLst/>
                        <a:latin typeface="Times New Roman" panose="02020603050405020304" pitchFamily="18" charset="0"/>
                      </a:endParaRPr>
                    </a:p>
                  </a:txBody>
                  <a:tcPr marL="45717" marR="45717" marT="0" marB="0"/>
                </a:tc>
                <a:tc>
                  <a:txBody>
                    <a:bodyPr/>
                    <a:lstStyle/>
                    <a:p>
                      <a:pPr algn="just">
                        <a:lnSpc>
                          <a:spcPct val="150000"/>
                        </a:lnSpc>
                      </a:pPr>
                      <a:r>
                        <a:rPr lang="en-ZA" sz="1100" dirty="0">
                          <a:effectLst/>
                        </a:rPr>
                        <a:t>Target has been achieved by the facility</a:t>
                      </a:r>
                      <a:endParaRPr lang="en-ZA" sz="1100" dirty="0">
                        <a:effectLst/>
                        <a:latin typeface="Times New Roman" panose="02020603050405020304" pitchFamily="18" charset="0"/>
                      </a:endParaRPr>
                    </a:p>
                  </a:txBody>
                  <a:tcPr marL="45717" marR="45717" marT="0" marB="0"/>
                </a:tc>
                <a:extLst>
                  <a:ext uri="{0D108BD9-81ED-4DB2-BD59-A6C34878D82A}">
                    <a16:rowId xmlns=""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A703A4A3-1339-8F4A-AB34-FE05E7F3EAE9}" type="slidenum">
              <a:rPr lang="en-US" smtClean="0"/>
              <a:pPr/>
              <a:t>18</a:t>
            </a:fld>
            <a:endParaRPr lang="en-US"/>
          </a:p>
        </p:txBody>
      </p:sp>
    </p:spTree>
    <p:extLst>
      <p:ext uri="{BB962C8B-B14F-4D97-AF65-F5344CB8AC3E}">
        <p14:creationId xmlns:p14="http://schemas.microsoft.com/office/powerpoint/2010/main" xmlns="" val="3926437402"/>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0752" y="0"/>
            <a:ext cx="7724633" cy="655093"/>
          </a:xfrm>
        </p:spPr>
        <p:txBody>
          <a:bodyPr>
            <a:noAutofit/>
          </a:bodyPr>
          <a:lstStyle/>
          <a:p>
            <a:r>
              <a:rPr lang="en-ZA" sz="2800" b="1" dirty="0">
                <a:solidFill>
                  <a:schemeClr val="bg1"/>
                </a:solidFill>
              </a:rPr>
              <a:t>TOTAL</a:t>
            </a:r>
          </a:p>
        </p:txBody>
      </p:sp>
      <p:graphicFrame>
        <p:nvGraphicFramePr>
          <p:cNvPr id="3" name="Table 2"/>
          <p:cNvGraphicFramePr>
            <a:graphicFrameLocks noGrp="1"/>
          </p:cNvGraphicFramePr>
          <p:nvPr>
            <p:extLst>
              <p:ext uri="{D42A27DB-BD31-4B8C-83A1-F6EECF244321}">
                <p14:modId xmlns:p14="http://schemas.microsoft.com/office/powerpoint/2010/main" xmlns="" val="4000786967"/>
              </p:ext>
            </p:extLst>
          </p:nvPr>
        </p:nvGraphicFramePr>
        <p:xfrm>
          <a:off x="129653" y="838189"/>
          <a:ext cx="8905166" cy="4342961"/>
        </p:xfrm>
        <a:graphic>
          <a:graphicData uri="http://schemas.openxmlformats.org/drawingml/2006/table">
            <a:tbl>
              <a:tblPr firstRow="1" firstCol="1" bandRow="1">
                <a:tableStyleId>{5C22544A-7EE6-4342-B048-85BDC9FD1C3A}</a:tableStyleId>
              </a:tblPr>
              <a:tblGrid>
                <a:gridCol w="1119740">
                  <a:extLst>
                    <a:ext uri="{9D8B030D-6E8A-4147-A177-3AD203B41FA5}">
                      <a16:colId xmlns="" xmlns:a16="http://schemas.microsoft.com/office/drawing/2014/main" val="20000"/>
                    </a:ext>
                  </a:extLst>
                </a:gridCol>
                <a:gridCol w="1054427">
                  <a:extLst>
                    <a:ext uri="{9D8B030D-6E8A-4147-A177-3AD203B41FA5}">
                      <a16:colId xmlns="" xmlns:a16="http://schemas.microsoft.com/office/drawing/2014/main" val="20001"/>
                    </a:ext>
                  </a:extLst>
                </a:gridCol>
                <a:gridCol w="1136696">
                  <a:extLst>
                    <a:ext uri="{9D8B030D-6E8A-4147-A177-3AD203B41FA5}">
                      <a16:colId xmlns="" xmlns:a16="http://schemas.microsoft.com/office/drawing/2014/main" val="20002"/>
                    </a:ext>
                  </a:extLst>
                </a:gridCol>
                <a:gridCol w="1198241">
                  <a:extLst>
                    <a:ext uri="{9D8B030D-6E8A-4147-A177-3AD203B41FA5}">
                      <a16:colId xmlns="" xmlns:a16="http://schemas.microsoft.com/office/drawing/2014/main" val="20003"/>
                    </a:ext>
                  </a:extLst>
                </a:gridCol>
                <a:gridCol w="2263972">
                  <a:extLst>
                    <a:ext uri="{9D8B030D-6E8A-4147-A177-3AD203B41FA5}">
                      <a16:colId xmlns="" xmlns:a16="http://schemas.microsoft.com/office/drawing/2014/main" val="20004"/>
                    </a:ext>
                  </a:extLst>
                </a:gridCol>
                <a:gridCol w="2132090">
                  <a:extLst>
                    <a:ext uri="{9D8B030D-6E8A-4147-A177-3AD203B41FA5}">
                      <a16:colId xmlns="" xmlns:a16="http://schemas.microsoft.com/office/drawing/2014/main" val="20005"/>
                    </a:ext>
                  </a:extLst>
                </a:gridCol>
              </a:tblGrid>
              <a:tr h="741978">
                <a:tc>
                  <a:txBody>
                    <a:bodyPr/>
                    <a:lstStyle/>
                    <a:p>
                      <a:pPr algn="just"/>
                      <a:r>
                        <a:rPr lang="en-US" sz="1200" dirty="0">
                          <a:effectLst/>
                        </a:rPr>
                        <a:t>NAME OF FACILITY</a:t>
                      </a:r>
                      <a:endParaRPr lang="en-ZA" sz="1200" dirty="0">
                        <a:effectLst/>
                      </a:endParaRPr>
                    </a:p>
                    <a:p>
                      <a:pPr algn="just"/>
                      <a:r>
                        <a:rPr lang="en-US" sz="1200" dirty="0">
                          <a:effectLst/>
                        </a:rPr>
                        <a:t>TOTAL</a:t>
                      </a:r>
                      <a:endParaRPr lang="en-ZA" sz="1200" dirty="0">
                        <a:effectLst/>
                        <a:latin typeface="Times New Roman" panose="02020603050405020304" pitchFamily="18" charset="0"/>
                      </a:endParaRPr>
                    </a:p>
                  </a:txBody>
                  <a:tcPr marL="62680" marR="62680" marT="0" marB="0"/>
                </a:tc>
                <a:tc>
                  <a:txBody>
                    <a:bodyPr/>
                    <a:lstStyle/>
                    <a:p>
                      <a:pPr algn="just"/>
                      <a:r>
                        <a:rPr lang="en-US" sz="1200">
                          <a:effectLst/>
                        </a:rPr>
                        <a:t>Postponement period granted </a:t>
                      </a:r>
                      <a:endParaRPr lang="en-ZA" sz="1200">
                        <a:effectLst/>
                        <a:latin typeface="Times New Roman" panose="02020603050405020304" pitchFamily="18" charset="0"/>
                      </a:endParaRPr>
                    </a:p>
                  </a:txBody>
                  <a:tcPr marL="62680" marR="62680" marT="0" marB="0"/>
                </a:tc>
                <a:tc>
                  <a:txBody>
                    <a:bodyPr/>
                    <a:lstStyle/>
                    <a:p>
                      <a:pPr algn="l"/>
                      <a:r>
                        <a:rPr lang="en-US" sz="1200">
                          <a:effectLst/>
                        </a:rPr>
                        <a:t>LIMIT GRANTED wrt pollutant/s</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ACTIVITY TO MEET COMPLIANCE AND TARGET DATE</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PROGRESS</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COMMENT</a:t>
                      </a:r>
                      <a:endParaRPr lang="en-ZA" sz="120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0"/>
                  </a:ext>
                </a:extLst>
              </a:tr>
              <a:tr h="2191929">
                <a:tc>
                  <a:txBody>
                    <a:bodyPr/>
                    <a:lstStyle/>
                    <a:p>
                      <a:pPr algn="just"/>
                      <a:r>
                        <a:rPr lang="en-US" sz="1200">
                          <a:effectLst/>
                        </a:rPr>
                        <a:t>Total Polokwane depot</a:t>
                      </a:r>
                      <a:endParaRPr lang="en-ZA" sz="1200">
                        <a:effectLst/>
                        <a:latin typeface="Times New Roman" panose="02020603050405020304" pitchFamily="18" charset="0"/>
                      </a:endParaRPr>
                    </a:p>
                  </a:txBody>
                  <a:tcPr marL="62680" marR="62680" marT="0" marB="0"/>
                </a:tc>
                <a:tc>
                  <a:txBody>
                    <a:bodyPr/>
                    <a:lstStyle/>
                    <a:p>
                      <a:pPr algn="l"/>
                      <a:r>
                        <a:rPr lang="en-US" sz="1200">
                          <a:effectLst/>
                        </a:rPr>
                        <a:t>1 April 2015-31 March 2016 </a:t>
                      </a:r>
                      <a:endParaRPr lang="en-ZA" sz="1200">
                        <a:effectLst/>
                        <a:latin typeface="Times New Roman" panose="02020603050405020304" pitchFamily="18" charset="0"/>
                      </a:endParaRPr>
                    </a:p>
                  </a:txBody>
                  <a:tcPr marL="62680" marR="62680" marT="0" marB="0"/>
                </a:tc>
                <a:tc>
                  <a:txBody>
                    <a:bodyPr/>
                    <a:lstStyle/>
                    <a:p>
                      <a:pPr algn="just"/>
                      <a:r>
                        <a:rPr lang="en-ZA" sz="1200" dirty="0">
                          <a:effectLst/>
                        </a:rPr>
                        <a:t>TVOCs:</a:t>
                      </a:r>
                    </a:p>
                    <a:p>
                      <a:pPr algn="just"/>
                      <a:r>
                        <a:rPr lang="en-ZA" sz="1200" dirty="0">
                          <a:effectLst/>
                        </a:rPr>
                        <a:t>150mg/Nm</a:t>
                      </a:r>
                      <a:r>
                        <a:rPr lang="en-ZA" sz="1200" baseline="30000" dirty="0">
                          <a:effectLst/>
                        </a:rPr>
                        <a:t>3</a:t>
                      </a:r>
                      <a:endParaRPr lang="en-ZA" sz="1200" dirty="0">
                        <a:effectLst/>
                      </a:endParaRPr>
                    </a:p>
                    <a:p>
                      <a:pPr algn="just"/>
                      <a:r>
                        <a:rPr lang="en-ZA" sz="1200" dirty="0">
                          <a:effectLst/>
                        </a:rPr>
                        <a:t>40000mg/Nm</a:t>
                      </a:r>
                      <a:r>
                        <a:rPr lang="en-ZA" sz="1200" baseline="30000" dirty="0">
                          <a:effectLst/>
                        </a:rPr>
                        <a:t>3</a:t>
                      </a:r>
                      <a:r>
                        <a:rPr lang="en-US" sz="1200" dirty="0">
                          <a:effectLst/>
                        </a:rPr>
                        <a:t>   </a:t>
                      </a:r>
                      <a:endParaRPr lang="en-ZA" sz="1200" dirty="0">
                        <a:effectLst/>
                        <a:latin typeface="Times New Roman" panose="02020603050405020304" pitchFamily="18" charset="0"/>
                      </a:endParaRPr>
                    </a:p>
                  </a:txBody>
                  <a:tcPr marL="62680" marR="62680" marT="0" marB="0"/>
                </a:tc>
                <a:tc>
                  <a:txBody>
                    <a:bodyPr/>
                    <a:lstStyle/>
                    <a:p>
                      <a:pPr algn="just"/>
                      <a:r>
                        <a:rPr lang="en-US" sz="1200">
                          <a:effectLst/>
                        </a:rPr>
                        <a:t>Retrofit- VRU</a:t>
                      </a:r>
                      <a:endParaRPr lang="en-ZA" sz="1200">
                        <a:effectLst/>
                        <a:latin typeface="Times New Roman" panose="02020603050405020304" pitchFamily="18" charset="0"/>
                      </a:endParaRPr>
                    </a:p>
                  </a:txBody>
                  <a:tcPr marL="62680" marR="62680" marT="0" marB="0"/>
                </a:tc>
                <a:tc>
                  <a:txBody>
                    <a:bodyPr/>
                    <a:lstStyle/>
                    <a:p>
                      <a:pPr algn="just">
                        <a:spcAft>
                          <a:spcPts val="0"/>
                        </a:spcAft>
                      </a:pPr>
                      <a:r>
                        <a:rPr lang="en-ZA" sz="1200">
                          <a:effectLst/>
                        </a:rPr>
                        <a:t>VRU order was completed in November 2014. VRU delivery was completed in August 2015. The installation of VRU is in progress.</a:t>
                      </a:r>
                    </a:p>
                    <a:p>
                      <a:pPr algn="just">
                        <a:spcAft>
                          <a:spcPts val="0"/>
                        </a:spcAft>
                      </a:pPr>
                      <a:r>
                        <a:rPr lang="en-ZA" sz="1200">
                          <a:effectLst/>
                        </a:rPr>
                        <a:t>VRU was installed by the John Zink Company based in Luxembourg. It was commissioned on 25 August 2016 and declare safe and ready for use by the consulting engineering group JGP.  </a:t>
                      </a:r>
                      <a:endParaRPr lang="en-ZA" sz="1200">
                        <a:effectLst/>
                        <a:latin typeface="Times New Roman" panose="02020603050405020304" pitchFamily="18" charset="0"/>
                        <a:ea typeface="Times New Roman" panose="02020603050405020304" pitchFamily="18" charset="0"/>
                      </a:endParaRPr>
                    </a:p>
                  </a:txBody>
                  <a:tcPr marL="62680" marR="62680" marT="0" marB="0"/>
                </a:tc>
                <a:tc>
                  <a:txBody>
                    <a:bodyPr/>
                    <a:lstStyle/>
                    <a:p>
                      <a:pPr algn="just"/>
                      <a:r>
                        <a:rPr lang="en-ZA" sz="1200">
                          <a:effectLst/>
                        </a:rPr>
                        <a:t>Target has been achieved by the facility.</a:t>
                      </a:r>
                      <a:endParaRPr lang="en-ZA" sz="120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1"/>
                  </a:ext>
                </a:extLst>
              </a:tr>
              <a:tr h="1236632">
                <a:tc>
                  <a:txBody>
                    <a:bodyPr/>
                    <a:lstStyle/>
                    <a:p>
                      <a:pPr algn="just"/>
                      <a:r>
                        <a:rPr lang="en-US" sz="1200">
                          <a:effectLst/>
                        </a:rPr>
                        <a:t>Total Polokwane depot</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1 April 2015-31 March 2016</a:t>
                      </a:r>
                      <a:endParaRPr lang="en-ZA" sz="1200">
                        <a:effectLst/>
                        <a:latin typeface="Times New Roman" panose="02020603050405020304" pitchFamily="18" charset="0"/>
                      </a:endParaRPr>
                    </a:p>
                  </a:txBody>
                  <a:tcPr marL="62680" marR="62680" marT="0" marB="0"/>
                </a:tc>
                <a:tc>
                  <a:txBody>
                    <a:bodyPr/>
                    <a:lstStyle/>
                    <a:p>
                      <a:pPr algn="just"/>
                      <a:r>
                        <a:rPr lang="en-ZA" sz="1200">
                          <a:effectLst/>
                        </a:rPr>
                        <a:t>TVOCs:</a:t>
                      </a:r>
                    </a:p>
                    <a:p>
                      <a:pPr algn="just"/>
                      <a:r>
                        <a:rPr lang="en-ZA" sz="1200">
                          <a:effectLst/>
                        </a:rPr>
                        <a:t>150mg/Nm</a:t>
                      </a:r>
                      <a:r>
                        <a:rPr lang="en-ZA" sz="1200" baseline="30000">
                          <a:effectLst/>
                        </a:rPr>
                        <a:t>3</a:t>
                      </a:r>
                      <a:endParaRPr lang="en-ZA" sz="1200">
                        <a:effectLst/>
                      </a:endParaRPr>
                    </a:p>
                    <a:p>
                      <a:pPr algn="just"/>
                      <a:r>
                        <a:rPr lang="en-ZA" sz="1200">
                          <a:effectLst/>
                        </a:rPr>
                        <a:t>40000mg/Nm</a:t>
                      </a:r>
                      <a:r>
                        <a:rPr lang="en-ZA" sz="1200" baseline="30000">
                          <a:effectLst/>
                        </a:rPr>
                        <a:t>3</a:t>
                      </a:r>
                      <a:r>
                        <a:rPr lang="en-US" sz="1200">
                          <a:effectLst/>
                        </a:rPr>
                        <a:t>   </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Retrofit- VRU</a:t>
                      </a:r>
                      <a:endParaRPr lang="en-ZA" sz="1200">
                        <a:effectLst/>
                        <a:latin typeface="Times New Roman" panose="02020603050405020304" pitchFamily="18" charset="0"/>
                      </a:endParaRPr>
                    </a:p>
                  </a:txBody>
                  <a:tcPr marL="62680" marR="62680" marT="0" marB="0"/>
                </a:tc>
                <a:tc>
                  <a:txBody>
                    <a:bodyPr/>
                    <a:lstStyle/>
                    <a:p>
                      <a:pPr algn="just">
                        <a:spcAft>
                          <a:spcPts val="0"/>
                        </a:spcAft>
                      </a:pPr>
                      <a:r>
                        <a:rPr lang="en-ZA" sz="1200">
                          <a:effectLst/>
                        </a:rPr>
                        <a:t>VRU was installed by the John Zink Company based in Luxembourg. It was commissioned on 25 August 2016 and declare safe and ready for use by the consulting engineering group JGP.  </a:t>
                      </a:r>
                      <a:endParaRPr lang="en-ZA" sz="1200">
                        <a:effectLst/>
                        <a:latin typeface="Times New Roman" panose="02020603050405020304" pitchFamily="18" charset="0"/>
                        <a:ea typeface="Times New Roman" panose="02020603050405020304" pitchFamily="18" charset="0"/>
                      </a:endParaRPr>
                    </a:p>
                  </a:txBody>
                  <a:tcPr marL="62680" marR="62680" marT="0" marB="0"/>
                </a:tc>
                <a:tc>
                  <a:txBody>
                    <a:bodyPr/>
                    <a:lstStyle/>
                    <a:p>
                      <a:pPr algn="just"/>
                      <a:r>
                        <a:rPr lang="en-US" sz="1200" dirty="0">
                          <a:effectLst/>
                        </a:rPr>
                        <a:t>Target has been achieved by the facility.</a:t>
                      </a:r>
                      <a:endParaRPr lang="en-ZA" sz="1200" dirty="0">
                        <a:effectLst/>
                      </a:endParaRPr>
                    </a:p>
                    <a:p>
                      <a:pPr algn="l">
                        <a:spcAft>
                          <a:spcPts val="0"/>
                        </a:spcAft>
                      </a:pPr>
                      <a:r>
                        <a:rPr lang="en-US" sz="1200" dirty="0">
                          <a:effectLst/>
                        </a:rPr>
                        <a:t> </a:t>
                      </a:r>
                      <a:endParaRPr lang="en-ZA" sz="1200" dirty="0">
                        <a:effectLst/>
                        <a:latin typeface="Times New Roman" panose="02020603050405020304" pitchFamily="18" charset="0"/>
                        <a:ea typeface="Times New Roman" panose="02020603050405020304" pitchFamily="18" charset="0"/>
                      </a:endParaRPr>
                    </a:p>
                  </a:txBody>
                  <a:tcPr marL="62680" marR="62680" marT="0" marB="0"/>
                </a:tc>
                <a:extLst>
                  <a:ext uri="{0D108BD9-81ED-4DB2-BD59-A6C34878D82A}">
                    <a16:rowId xmlns=""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A703A4A3-1339-8F4A-AB34-FE05E7F3EAE9}" type="slidenum">
              <a:rPr lang="en-US" smtClean="0"/>
              <a:pPr/>
              <a:t>19</a:t>
            </a:fld>
            <a:endParaRPr lang="en-US"/>
          </a:p>
        </p:txBody>
      </p:sp>
    </p:spTree>
    <p:extLst>
      <p:ext uri="{BB962C8B-B14F-4D97-AF65-F5344CB8AC3E}">
        <p14:creationId xmlns:p14="http://schemas.microsoft.com/office/powerpoint/2010/main" xmlns="" val="20327733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238" y="-99856"/>
            <a:ext cx="9143999" cy="866775"/>
          </a:xfrm>
        </p:spPr>
        <p:txBody>
          <a:bodyPr>
            <a:noAutofit/>
          </a:bodyPr>
          <a:lstStyle/>
          <a:p>
            <a:r>
              <a:rPr lang="en-US" sz="3200" b="1" dirty="0">
                <a:solidFill>
                  <a:schemeClr val="bg1"/>
                </a:solidFill>
                <a:latin typeface="+mn-lt"/>
              </a:rPr>
              <a:t>PURPOSE</a:t>
            </a:r>
          </a:p>
        </p:txBody>
      </p:sp>
      <p:sp>
        <p:nvSpPr>
          <p:cNvPr id="3" name="Content Placeholder 2"/>
          <p:cNvSpPr>
            <a:spLocks noGrp="1"/>
          </p:cNvSpPr>
          <p:nvPr>
            <p:ph idx="1"/>
          </p:nvPr>
        </p:nvSpPr>
        <p:spPr>
          <a:xfrm>
            <a:off x="77486" y="658763"/>
            <a:ext cx="9007521" cy="6214868"/>
          </a:xfrm>
        </p:spPr>
        <p:txBody>
          <a:bodyPr>
            <a:normAutofit/>
          </a:bodyPr>
          <a:lstStyle/>
          <a:p>
            <a:pPr marL="0" indent="0">
              <a:buNone/>
            </a:pPr>
            <a:r>
              <a:rPr lang="en-US" sz="2800" b="1" dirty="0"/>
              <a:t>To brief and update the Portfolio Committee regarding:</a:t>
            </a:r>
          </a:p>
          <a:p>
            <a:pPr marL="0" indent="0">
              <a:buNone/>
            </a:pPr>
            <a:endParaRPr lang="en-US" sz="2800" b="1" dirty="0"/>
          </a:p>
          <a:p>
            <a:pPr lvl="0">
              <a:buFont typeface="Wingdings" panose="05000000000000000000" pitchFamily="2" charset="2"/>
              <a:buChar char="q"/>
            </a:pPr>
            <a:r>
              <a:rPr lang="en-ZA" sz="2400" dirty="0"/>
              <a:t>Ongoing discussions between DEA and Industry  on finding a solution for compliance with SO2, in a sustainable manner;</a:t>
            </a:r>
          </a:p>
          <a:p>
            <a:pPr lvl="0">
              <a:buFont typeface="Wingdings" panose="05000000000000000000" pitchFamily="2" charset="2"/>
              <a:buChar char="q"/>
            </a:pPr>
            <a:r>
              <a:rPr lang="en-ZA" sz="2400" dirty="0"/>
              <a:t>Roadmaps towards full compliance by industry; and</a:t>
            </a:r>
          </a:p>
          <a:p>
            <a:pPr lvl="0">
              <a:buFont typeface="Wingdings" panose="05000000000000000000" pitchFamily="2" charset="2"/>
              <a:buChar char="q"/>
            </a:pPr>
            <a:r>
              <a:rPr lang="en-ZA" sz="2400" dirty="0"/>
              <a:t>Offsets programmes and their progress</a:t>
            </a:r>
          </a:p>
          <a:p>
            <a:pPr marL="0" lvl="0" indent="0">
              <a:buNone/>
            </a:pPr>
            <a:endParaRPr lang="en-ZA" sz="2400" dirty="0">
              <a:effectLst/>
            </a:endParaRPr>
          </a:p>
        </p:txBody>
      </p:sp>
      <p:sp>
        <p:nvSpPr>
          <p:cNvPr id="4" name="Slide Number Placeholder 3"/>
          <p:cNvSpPr>
            <a:spLocks noGrp="1"/>
          </p:cNvSpPr>
          <p:nvPr>
            <p:ph type="sldNum" sz="quarter" idx="12"/>
          </p:nvPr>
        </p:nvSpPr>
        <p:spPr/>
        <p:txBody>
          <a:bodyPr/>
          <a:lstStyle/>
          <a:p>
            <a:fld id="{A703A4A3-1339-8F4A-AB34-FE05E7F3EAE9}" type="slidenum">
              <a:rPr lang="en-US" smtClean="0"/>
              <a:pPr/>
              <a:t>2</a:t>
            </a:fld>
            <a:endParaRPr lang="en-US"/>
          </a:p>
        </p:txBody>
      </p:sp>
    </p:spTree>
    <p:extLst>
      <p:ext uri="{BB962C8B-B14F-4D97-AF65-F5344CB8AC3E}">
        <p14:creationId xmlns:p14="http://schemas.microsoft.com/office/powerpoint/2010/main" xmlns="" val="2319977372"/>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653" y="0"/>
            <a:ext cx="8905166" cy="655093"/>
          </a:xfrm>
        </p:spPr>
        <p:txBody>
          <a:bodyPr>
            <a:noAutofit/>
          </a:bodyPr>
          <a:lstStyle/>
          <a:p>
            <a:r>
              <a:rPr lang="en-ZA" sz="2800" b="1" dirty="0">
                <a:solidFill>
                  <a:schemeClr val="bg1"/>
                </a:solidFill>
              </a:rPr>
              <a:t>Anglo American Platinum</a:t>
            </a:r>
          </a:p>
        </p:txBody>
      </p:sp>
      <p:graphicFrame>
        <p:nvGraphicFramePr>
          <p:cNvPr id="5" name="Table 4"/>
          <p:cNvGraphicFramePr>
            <a:graphicFrameLocks noGrp="1"/>
          </p:cNvGraphicFramePr>
          <p:nvPr>
            <p:extLst>
              <p:ext uri="{D42A27DB-BD31-4B8C-83A1-F6EECF244321}">
                <p14:modId xmlns:p14="http://schemas.microsoft.com/office/powerpoint/2010/main" xmlns="" val="3089136990"/>
              </p:ext>
            </p:extLst>
          </p:nvPr>
        </p:nvGraphicFramePr>
        <p:xfrm>
          <a:off x="129653" y="786899"/>
          <a:ext cx="8905166" cy="5942137"/>
        </p:xfrm>
        <a:graphic>
          <a:graphicData uri="http://schemas.openxmlformats.org/drawingml/2006/table">
            <a:tbl>
              <a:tblPr firstRow="1" firstCol="1" bandRow="1">
                <a:tableStyleId>{5C22544A-7EE6-4342-B048-85BDC9FD1C3A}</a:tableStyleId>
              </a:tblPr>
              <a:tblGrid>
                <a:gridCol w="1119740">
                  <a:extLst>
                    <a:ext uri="{9D8B030D-6E8A-4147-A177-3AD203B41FA5}">
                      <a16:colId xmlns="" xmlns:a16="http://schemas.microsoft.com/office/drawing/2014/main" val="20000"/>
                    </a:ext>
                  </a:extLst>
                </a:gridCol>
                <a:gridCol w="1054427">
                  <a:extLst>
                    <a:ext uri="{9D8B030D-6E8A-4147-A177-3AD203B41FA5}">
                      <a16:colId xmlns="" xmlns:a16="http://schemas.microsoft.com/office/drawing/2014/main" val="20001"/>
                    </a:ext>
                  </a:extLst>
                </a:gridCol>
                <a:gridCol w="1136696">
                  <a:extLst>
                    <a:ext uri="{9D8B030D-6E8A-4147-A177-3AD203B41FA5}">
                      <a16:colId xmlns="" xmlns:a16="http://schemas.microsoft.com/office/drawing/2014/main" val="20002"/>
                    </a:ext>
                  </a:extLst>
                </a:gridCol>
                <a:gridCol w="1198241">
                  <a:extLst>
                    <a:ext uri="{9D8B030D-6E8A-4147-A177-3AD203B41FA5}">
                      <a16:colId xmlns="" xmlns:a16="http://schemas.microsoft.com/office/drawing/2014/main" val="20003"/>
                    </a:ext>
                  </a:extLst>
                </a:gridCol>
                <a:gridCol w="2676443">
                  <a:extLst>
                    <a:ext uri="{9D8B030D-6E8A-4147-A177-3AD203B41FA5}">
                      <a16:colId xmlns="" xmlns:a16="http://schemas.microsoft.com/office/drawing/2014/main" val="20004"/>
                    </a:ext>
                  </a:extLst>
                </a:gridCol>
                <a:gridCol w="1719619">
                  <a:extLst>
                    <a:ext uri="{9D8B030D-6E8A-4147-A177-3AD203B41FA5}">
                      <a16:colId xmlns="" xmlns:a16="http://schemas.microsoft.com/office/drawing/2014/main" val="20005"/>
                    </a:ext>
                  </a:extLst>
                </a:gridCol>
              </a:tblGrid>
              <a:tr h="1055647">
                <a:tc>
                  <a:txBody>
                    <a:bodyPr/>
                    <a:lstStyle/>
                    <a:p>
                      <a:pPr algn="just"/>
                      <a:r>
                        <a:rPr lang="en-US" sz="1200">
                          <a:effectLst/>
                        </a:rPr>
                        <a:t>NAME OF FACILITY</a:t>
                      </a:r>
                      <a:endParaRPr lang="en-ZA" sz="1200">
                        <a:effectLst/>
                      </a:endParaRPr>
                    </a:p>
                    <a:p>
                      <a:pPr algn="just"/>
                      <a:r>
                        <a:rPr lang="en-US" sz="1200">
                          <a:effectLst/>
                        </a:rPr>
                        <a:t>ANGLO AMERICAN PLATINUM (AAP)</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Postponement period granted </a:t>
                      </a:r>
                      <a:endParaRPr lang="en-ZA" sz="1200">
                        <a:effectLst/>
                        <a:latin typeface="Times New Roman" panose="02020603050405020304" pitchFamily="18" charset="0"/>
                      </a:endParaRPr>
                    </a:p>
                  </a:txBody>
                  <a:tcPr marL="62680" marR="62680" marT="0" marB="0"/>
                </a:tc>
                <a:tc>
                  <a:txBody>
                    <a:bodyPr/>
                    <a:lstStyle/>
                    <a:p>
                      <a:pPr algn="l"/>
                      <a:r>
                        <a:rPr lang="en-US" sz="1200">
                          <a:effectLst/>
                        </a:rPr>
                        <a:t>LIMIT GRANTED wrt pollutant/s</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ACTIVITY TO MEET COMPLIANCE AND TARGET DATE</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PROGRESS</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COMMENT</a:t>
                      </a:r>
                      <a:endParaRPr lang="en-ZA" sz="120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0"/>
                  </a:ext>
                </a:extLst>
              </a:tr>
              <a:tr h="1937943">
                <a:tc>
                  <a:txBody>
                    <a:bodyPr/>
                    <a:lstStyle/>
                    <a:p>
                      <a:pPr algn="just"/>
                      <a:r>
                        <a:rPr lang="en-US" sz="1200">
                          <a:effectLst/>
                        </a:rPr>
                        <a:t>AAP – Mortimer Smelter</a:t>
                      </a:r>
                      <a:endParaRPr lang="en-ZA" sz="1200">
                        <a:effectLst/>
                        <a:latin typeface="Times New Roman" panose="02020603050405020304" pitchFamily="18" charset="0"/>
                      </a:endParaRPr>
                    </a:p>
                  </a:txBody>
                  <a:tcPr marL="62680" marR="62680" marT="0" marB="0"/>
                </a:tc>
                <a:tc>
                  <a:txBody>
                    <a:bodyPr/>
                    <a:lstStyle/>
                    <a:p>
                      <a:pPr algn="l"/>
                      <a:r>
                        <a:rPr lang="en-US" sz="1200">
                          <a:effectLst/>
                        </a:rPr>
                        <a:t>1 April 2015-31 March 2020</a:t>
                      </a:r>
                      <a:endParaRPr lang="en-ZA" sz="1200">
                        <a:effectLst/>
                        <a:latin typeface="Times New Roman" panose="02020603050405020304" pitchFamily="18" charset="0"/>
                      </a:endParaRPr>
                    </a:p>
                  </a:txBody>
                  <a:tcPr marL="62680" marR="62680" marT="0" marB="0"/>
                </a:tc>
                <a:tc>
                  <a:txBody>
                    <a:bodyPr/>
                    <a:lstStyle/>
                    <a:p>
                      <a:pPr algn="just"/>
                      <a:r>
                        <a:rPr lang="en-ZA" sz="1200">
                          <a:effectLst/>
                        </a:rPr>
                        <a:t>SO</a:t>
                      </a:r>
                      <a:r>
                        <a:rPr lang="en-ZA" sz="1200" baseline="-25000">
                          <a:effectLst/>
                        </a:rPr>
                        <a:t>2</a:t>
                      </a:r>
                      <a:r>
                        <a:rPr lang="en-ZA" sz="1200">
                          <a:effectLst/>
                        </a:rPr>
                        <a:t>: 30000mg/Nm</a:t>
                      </a:r>
                      <a:r>
                        <a:rPr lang="en-ZA" sz="1200" baseline="30000">
                          <a:effectLst/>
                        </a:rPr>
                        <a:t>3</a:t>
                      </a:r>
                      <a:endParaRPr lang="en-ZA" sz="1200">
                        <a:effectLst/>
                      </a:endParaRPr>
                    </a:p>
                    <a:p>
                      <a:pPr algn="just"/>
                      <a:r>
                        <a:rPr lang="en-ZA" sz="1200">
                          <a:effectLst/>
                        </a:rPr>
                        <a:t> </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Retrofit- </a:t>
                      </a:r>
                      <a:r>
                        <a:rPr lang="en-US" sz="1200" kern="1200">
                          <a:effectLst/>
                        </a:rPr>
                        <a:t> </a:t>
                      </a:r>
                      <a:r>
                        <a:rPr lang="en-ZA" sz="1200">
                          <a:effectLst/>
                        </a:rPr>
                        <a:t>SO2 abatement equipment</a:t>
                      </a:r>
                    </a:p>
                    <a:p>
                      <a:pPr algn="just"/>
                      <a:r>
                        <a:rPr lang="en-US" sz="1200">
                          <a:effectLst/>
                        </a:rPr>
                        <a:t> </a:t>
                      </a:r>
                      <a:endParaRPr lang="en-ZA" sz="1200">
                        <a:effectLst/>
                        <a:latin typeface="Times New Roman" panose="02020603050405020304" pitchFamily="18" charset="0"/>
                      </a:endParaRPr>
                    </a:p>
                  </a:txBody>
                  <a:tcPr marL="62680" marR="62680" marT="0" marB="0"/>
                </a:tc>
                <a:tc>
                  <a:txBody>
                    <a:bodyPr/>
                    <a:lstStyle/>
                    <a:p>
                      <a:pPr algn="just">
                        <a:spcAft>
                          <a:spcPts val="0"/>
                        </a:spcAft>
                      </a:pPr>
                      <a:r>
                        <a:rPr lang="en-ZA" sz="1200">
                          <a:effectLst/>
                        </a:rPr>
                        <a:t>AAP stack and ambient monitoring continues to measure compliance against the emission standard and reasonable comply with the 30 000mg of SO</a:t>
                      </a:r>
                      <a:r>
                        <a:rPr lang="en-ZA" sz="1200" baseline="-25000">
                          <a:effectLst/>
                        </a:rPr>
                        <a:t>2</a:t>
                      </a:r>
                      <a:r>
                        <a:rPr lang="en-ZA" sz="1200">
                          <a:effectLst/>
                        </a:rPr>
                        <a:t> postponement limit. A “novel” technical solution for SO</a:t>
                      </a:r>
                      <a:r>
                        <a:rPr lang="en-ZA" sz="1200" baseline="-25000">
                          <a:effectLst/>
                        </a:rPr>
                        <a:t>2</a:t>
                      </a:r>
                      <a:r>
                        <a:rPr lang="en-ZA" sz="1200">
                          <a:effectLst/>
                        </a:rPr>
                        <a:t> abatement and control will be developed that produces “useful” acid instead of another solid waste.</a:t>
                      </a:r>
                      <a:endParaRPr lang="en-ZA" sz="1200">
                        <a:effectLst/>
                        <a:latin typeface="Times New Roman" panose="02020603050405020304" pitchFamily="18" charset="0"/>
                        <a:ea typeface="Times New Roman" panose="02020603050405020304" pitchFamily="18" charset="0"/>
                      </a:endParaRPr>
                    </a:p>
                  </a:txBody>
                  <a:tcPr marL="62680" marR="62680" marT="0" marB="0"/>
                </a:tc>
                <a:tc>
                  <a:txBody>
                    <a:bodyPr/>
                    <a:lstStyle/>
                    <a:p>
                      <a:pPr algn="just"/>
                      <a:r>
                        <a:rPr lang="en-ZA" sz="1200">
                          <a:effectLst/>
                        </a:rPr>
                        <a:t>The installation of SO</a:t>
                      </a:r>
                      <a:r>
                        <a:rPr lang="en-ZA" sz="1200" baseline="-25000">
                          <a:effectLst/>
                        </a:rPr>
                        <a:t>2</a:t>
                      </a:r>
                      <a:r>
                        <a:rPr lang="en-ZA" sz="1200">
                          <a:effectLst/>
                        </a:rPr>
                        <a:t> abatement equipment at Mortimer smelter is in progress.</a:t>
                      </a:r>
                      <a:endParaRPr lang="en-ZA" sz="120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1"/>
                  </a:ext>
                </a:extLst>
              </a:tr>
              <a:tr h="2906914">
                <a:tc>
                  <a:txBody>
                    <a:bodyPr/>
                    <a:lstStyle/>
                    <a:p>
                      <a:pPr algn="just"/>
                      <a:r>
                        <a:rPr lang="en-US" sz="1200">
                          <a:effectLst/>
                        </a:rPr>
                        <a:t>AAP – Polokwane Smelter</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1 April 2015-31 March 2020</a:t>
                      </a:r>
                      <a:endParaRPr lang="en-ZA" sz="1200">
                        <a:effectLst/>
                        <a:latin typeface="Times New Roman" panose="02020603050405020304" pitchFamily="18" charset="0"/>
                      </a:endParaRPr>
                    </a:p>
                  </a:txBody>
                  <a:tcPr marL="62680" marR="62680" marT="0" marB="0"/>
                </a:tc>
                <a:tc>
                  <a:txBody>
                    <a:bodyPr/>
                    <a:lstStyle/>
                    <a:p>
                      <a:pPr algn="just"/>
                      <a:r>
                        <a:rPr lang="en-ZA" sz="1200">
                          <a:effectLst/>
                        </a:rPr>
                        <a:t>SO</a:t>
                      </a:r>
                      <a:r>
                        <a:rPr lang="en-ZA" sz="1200" baseline="-25000">
                          <a:effectLst/>
                        </a:rPr>
                        <a:t>2</a:t>
                      </a:r>
                      <a:r>
                        <a:rPr lang="en-ZA" sz="1200">
                          <a:effectLst/>
                        </a:rPr>
                        <a:t>: 30000mg/Nm</a:t>
                      </a:r>
                      <a:r>
                        <a:rPr lang="en-ZA" sz="1200" baseline="30000">
                          <a:effectLst/>
                        </a:rPr>
                        <a:t>3</a:t>
                      </a:r>
                      <a:endParaRPr lang="en-ZA" sz="1200">
                        <a:effectLst/>
                      </a:endParaRPr>
                    </a:p>
                    <a:p>
                      <a:pPr algn="just"/>
                      <a:r>
                        <a:rPr lang="en-US" sz="1200">
                          <a:effectLst/>
                        </a:rPr>
                        <a:t> </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Retrofit- </a:t>
                      </a:r>
                      <a:r>
                        <a:rPr lang="en-US" sz="1200" kern="1200">
                          <a:effectLst/>
                        </a:rPr>
                        <a:t> </a:t>
                      </a:r>
                      <a:r>
                        <a:rPr lang="en-ZA" sz="1200">
                          <a:effectLst/>
                        </a:rPr>
                        <a:t>SO2 abatement equipment</a:t>
                      </a:r>
                    </a:p>
                    <a:p>
                      <a:pPr algn="just"/>
                      <a:r>
                        <a:rPr lang="en-US" sz="1200">
                          <a:effectLst/>
                        </a:rPr>
                        <a:t> </a:t>
                      </a:r>
                      <a:endParaRPr lang="en-ZA" sz="1200">
                        <a:effectLst/>
                        <a:latin typeface="Times New Roman" panose="02020603050405020304" pitchFamily="18" charset="0"/>
                      </a:endParaRPr>
                    </a:p>
                  </a:txBody>
                  <a:tcPr marL="62680" marR="62680" marT="0" marB="0"/>
                </a:tc>
                <a:tc>
                  <a:txBody>
                    <a:bodyPr/>
                    <a:lstStyle/>
                    <a:p>
                      <a:pPr algn="just">
                        <a:spcAft>
                          <a:spcPts val="0"/>
                        </a:spcAft>
                      </a:pPr>
                      <a:r>
                        <a:rPr lang="en-US" sz="1200">
                          <a:effectLst/>
                        </a:rPr>
                        <a:t>AAP lodged an appeal against the limit when the postponement was granted. In the appeal, it was requested that the limit be replaced with a monthly average of 57 000 mg/Nmᶟ SO₂. On 31 May 2016, AAP was informed that its appeal was dismissed. Subsequently, an application was made in the high court for an order directing that AAP is not required to comply with the limit pending the final determination of judicial review proceedings and this is still pending.</a:t>
                      </a:r>
                      <a:endParaRPr lang="en-ZA" sz="1200">
                        <a:effectLst/>
                        <a:latin typeface="Times New Roman" panose="02020603050405020304" pitchFamily="18" charset="0"/>
                        <a:ea typeface="Times New Roman" panose="02020603050405020304" pitchFamily="18" charset="0"/>
                      </a:endParaRPr>
                    </a:p>
                  </a:txBody>
                  <a:tcPr marL="62680" marR="62680" marT="0" marB="0"/>
                </a:tc>
                <a:tc>
                  <a:txBody>
                    <a:bodyPr/>
                    <a:lstStyle/>
                    <a:p>
                      <a:pPr algn="just"/>
                      <a:r>
                        <a:rPr lang="en-US" sz="1200" dirty="0">
                          <a:effectLst/>
                        </a:rPr>
                        <a:t>Polokwane Smelter’s SO2 limit is granted until 2020 at 30 000mg/Nm3, however AAP has appealed this limit and has proposed a higher limit of 57 000mg/Nm3 as Polokwane smelter is emitting above this up to 51 204mg/Nm3.</a:t>
                      </a:r>
                      <a:endParaRPr lang="en-ZA" sz="1200" dirty="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A703A4A3-1339-8F4A-AB34-FE05E7F3EAE9}" type="slidenum">
              <a:rPr lang="en-US" smtClean="0"/>
              <a:pPr/>
              <a:t>20</a:t>
            </a:fld>
            <a:endParaRPr lang="en-US"/>
          </a:p>
        </p:txBody>
      </p:sp>
    </p:spTree>
    <p:extLst>
      <p:ext uri="{BB962C8B-B14F-4D97-AF65-F5344CB8AC3E}">
        <p14:creationId xmlns:p14="http://schemas.microsoft.com/office/powerpoint/2010/main" xmlns="" val="1605469969"/>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1069" y="0"/>
            <a:ext cx="8843750" cy="655093"/>
          </a:xfrm>
        </p:spPr>
        <p:txBody>
          <a:bodyPr>
            <a:noAutofit/>
          </a:bodyPr>
          <a:lstStyle/>
          <a:p>
            <a:r>
              <a:rPr lang="en-ZA" sz="2800" b="1" dirty="0">
                <a:solidFill>
                  <a:schemeClr val="bg1"/>
                </a:solidFill>
              </a:rPr>
              <a:t>NATREF</a:t>
            </a:r>
          </a:p>
        </p:txBody>
      </p:sp>
      <p:graphicFrame>
        <p:nvGraphicFramePr>
          <p:cNvPr id="3" name="Table 2"/>
          <p:cNvGraphicFramePr>
            <a:graphicFrameLocks noGrp="1"/>
          </p:cNvGraphicFramePr>
          <p:nvPr>
            <p:extLst>
              <p:ext uri="{D42A27DB-BD31-4B8C-83A1-F6EECF244321}">
                <p14:modId xmlns:p14="http://schemas.microsoft.com/office/powerpoint/2010/main" xmlns="" val="1553553846"/>
              </p:ext>
            </p:extLst>
          </p:nvPr>
        </p:nvGraphicFramePr>
        <p:xfrm>
          <a:off x="191069" y="791571"/>
          <a:ext cx="8843749" cy="5852160"/>
        </p:xfrm>
        <a:graphic>
          <a:graphicData uri="http://schemas.openxmlformats.org/drawingml/2006/table">
            <a:tbl>
              <a:tblPr firstRow="1" firstCol="1" bandRow="1">
                <a:tableStyleId>{5C22544A-7EE6-4342-B048-85BDC9FD1C3A}</a:tableStyleId>
              </a:tblPr>
              <a:tblGrid>
                <a:gridCol w="1112017">
                  <a:extLst>
                    <a:ext uri="{9D8B030D-6E8A-4147-A177-3AD203B41FA5}">
                      <a16:colId xmlns="" xmlns:a16="http://schemas.microsoft.com/office/drawing/2014/main" val="20000"/>
                    </a:ext>
                  </a:extLst>
                </a:gridCol>
                <a:gridCol w="1047155">
                  <a:extLst>
                    <a:ext uri="{9D8B030D-6E8A-4147-A177-3AD203B41FA5}">
                      <a16:colId xmlns="" xmlns:a16="http://schemas.microsoft.com/office/drawing/2014/main" val="20001"/>
                    </a:ext>
                  </a:extLst>
                </a:gridCol>
                <a:gridCol w="1128856">
                  <a:extLst>
                    <a:ext uri="{9D8B030D-6E8A-4147-A177-3AD203B41FA5}">
                      <a16:colId xmlns="" xmlns:a16="http://schemas.microsoft.com/office/drawing/2014/main" val="20002"/>
                    </a:ext>
                  </a:extLst>
                </a:gridCol>
                <a:gridCol w="1189977">
                  <a:extLst>
                    <a:ext uri="{9D8B030D-6E8A-4147-A177-3AD203B41FA5}">
                      <a16:colId xmlns="" xmlns:a16="http://schemas.microsoft.com/office/drawing/2014/main" val="20003"/>
                    </a:ext>
                  </a:extLst>
                </a:gridCol>
                <a:gridCol w="2864490">
                  <a:extLst>
                    <a:ext uri="{9D8B030D-6E8A-4147-A177-3AD203B41FA5}">
                      <a16:colId xmlns="" xmlns:a16="http://schemas.microsoft.com/office/drawing/2014/main" val="20004"/>
                    </a:ext>
                  </a:extLst>
                </a:gridCol>
                <a:gridCol w="1501254">
                  <a:extLst>
                    <a:ext uri="{9D8B030D-6E8A-4147-A177-3AD203B41FA5}">
                      <a16:colId xmlns="" xmlns:a16="http://schemas.microsoft.com/office/drawing/2014/main" val="20005"/>
                    </a:ext>
                  </a:extLst>
                </a:gridCol>
              </a:tblGrid>
              <a:tr h="605383">
                <a:tc>
                  <a:txBody>
                    <a:bodyPr/>
                    <a:lstStyle/>
                    <a:p>
                      <a:pPr algn="just"/>
                      <a:r>
                        <a:rPr lang="en-US" sz="1200" dirty="0">
                          <a:effectLst/>
                        </a:rPr>
                        <a:t>NAME OF FACILITY</a:t>
                      </a:r>
                      <a:endParaRPr lang="en-ZA" sz="1200" dirty="0">
                        <a:effectLst/>
                      </a:endParaRPr>
                    </a:p>
                    <a:p>
                      <a:pPr algn="just"/>
                      <a:r>
                        <a:rPr lang="en-US" sz="1200" dirty="0">
                          <a:effectLst/>
                        </a:rPr>
                        <a:t>NATREF</a:t>
                      </a:r>
                      <a:endParaRPr lang="en-ZA" sz="1200" dirty="0">
                        <a:effectLst/>
                        <a:latin typeface="Times New Roman" panose="02020603050405020304" pitchFamily="18" charset="0"/>
                      </a:endParaRPr>
                    </a:p>
                  </a:txBody>
                  <a:tcPr marL="62680" marR="62680" marT="0" marB="0"/>
                </a:tc>
                <a:tc>
                  <a:txBody>
                    <a:bodyPr/>
                    <a:lstStyle/>
                    <a:p>
                      <a:pPr algn="just"/>
                      <a:r>
                        <a:rPr lang="en-US" sz="1200">
                          <a:effectLst/>
                        </a:rPr>
                        <a:t>Postponement period granted </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LIMIT GRANTED wrt pollutant/s</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ACTIVITY TO MEET COMPLIANCE AND TARGET DATE</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PROGRESS</a:t>
                      </a:r>
                      <a:endParaRPr lang="en-ZA" sz="1200">
                        <a:effectLst/>
                        <a:latin typeface="Times New Roman" panose="02020603050405020304" pitchFamily="18" charset="0"/>
                      </a:endParaRPr>
                    </a:p>
                  </a:txBody>
                  <a:tcPr marL="62680" marR="62680" marT="0" marB="0"/>
                </a:tc>
                <a:tc>
                  <a:txBody>
                    <a:bodyPr/>
                    <a:lstStyle/>
                    <a:p>
                      <a:pPr algn="just"/>
                      <a:r>
                        <a:rPr lang="en-US" sz="1200">
                          <a:effectLst/>
                        </a:rPr>
                        <a:t>COMMENT</a:t>
                      </a:r>
                      <a:endParaRPr lang="en-ZA" sz="120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0"/>
                  </a:ext>
                </a:extLst>
              </a:tr>
              <a:tr h="3092354">
                <a:tc>
                  <a:txBody>
                    <a:bodyPr/>
                    <a:lstStyle/>
                    <a:p>
                      <a:pPr algn="just">
                        <a:lnSpc>
                          <a:spcPct val="150000"/>
                        </a:lnSpc>
                      </a:pPr>
                      <a:r>
                        <a:rPr lang="en-US" sz="1200">
                          <a:effectLst/>
                        </a:rPr>
                        <a:t>Sub-category 2.1</a:t>
                      </a:r>
                      <a:endParaRPr lang="en-ZA" sz="1200">
                        <a:effectLst/>
                      </a:endParaRPr>
                    </a:p>
                    <a:p>
                      <a:pPr algn="just">
                        <a:lnSpc>
                          <a:spcPct val="150000"/>
                        </a:lnSpc>
                      </a:pPr>
                      <a:r>
                        <a:rPr lang="en-US" sz="1200">
                          <a:effectLst/>
                        </a:rPr>
                        <a:t>(Combustion Installations – Furnaces; heaters and boilers)</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1 April 2015-31 March 2018</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PM – 180 mg/Nm3</a:t>
                      </a:r>
                      <a:endParaRPr lang="en-ZA" sz="1200">
                        <a:effectLst/>
                      </a:endParaRPr>
                    </a:p>
                    <a:p>
                      <a:pPr algn="just">
                        <a:lnSpc>
                          <a:spcPct val="150000"/>
                        </a:lnSpc>
                      </a:pPr>
                      <a:r>
                        <a:rPr lang="en-US" sz="1200">
                          <a:effectLst/>
                        </a:rPr>
                        <a:t>SO</a:t>
                      </a:r>
                      <a:r>
                        <a:rPr lang="en-US" sz="1200" baseline="-25000">
                          <a:effectLst/>
                        </a:rPr>
                        <a:t>2</a:t>
                      </a:r>
                      <a:r>
                        <a:rPr lang="en-US" sz="1200">
                          <a:effectLst/>
                        </a:rPr>
                        <a:t> – 1200 mg/Nm3</a:t>
                      </a:r>
                      <a:endParaRPr lang="en-ZA" sz="1200">
                        <a:effectLst/>
                      </a:endParaRPr>
                    </a:p>
                    <a:p>
                      <a:pPr algn="just">
                        <a:lnSpc>
                          <a:spcPct val="150000"/>
                        </a:lnSpc>
                      </a:pPr>
                      <a:r>
                        <a:rPr lang="en-US" sz="1200">
                          <a:effectLst/>
                        </a:rPr>
                        <a:t>NOx – 520 mg/Nm3</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Retrofit- </a:t>
                      </a:r>
                      <a:endParaRPr lang="en-ZA" sz="1200">
                        <a:effectLst/>
                      </a:endParaRPr>
                    </a:p>
                    <a:p>
                      <a:pPr algn="just">
                        <a:lnSpc>
                          <a:spcPct val="150000"/>
                        </a:lnSpc>
                      </a:pPr>
                      <a:r>
                        <a:rPr lang="en-US" sz="1200">
                          <a:effectLst/>
                        </a:rPr>
                        <a:t> </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ZA" sz="1200">
                          <a:effectLst/>
                        </a:rPr>
                        <a:t>Installation of sample ports at the defined points of compliance was completed in September 2016. Initial measurements were taken during September 2016. The second test was conducted during December 2016 and the third party has confirmed it will provide the monitoring report to Natref in January 2017. The third test is planned for February 2017. A more conclusive position on baseline emission concentrations will be based on the comparative results of the three tests.</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ZA" sz="1200">
                          <a:effectLst/>
                        </a:rPr>
                        <a:t>On track</a:t>
                      </a:r>
                      <a:endParaRPr lang="en-ZA" sz="120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1"/>
                  </a:ext>
                </a:extLst>
              </a:tr>
              <a:tr h="1513459">
                <a:tc>
                  <a:txBody>
                    <a:bodyPr/>
                    <a:lstStyle/>
                    <a:p>
                      <a:pPr algn="just">
                        <a:lnSpc>
                          <a:spcPct val="150000"/>
                        </a:lnSpc>
                      </a:pPr>
                      <a:r>
                        <a:rPr lang="en-US" sz="1200">
                          <a:effectLst/>
                        </a:rPr>
                        <a:t>Sub-category 2.1</a:t>
                      </a:r>
                      <a:endParaRPr lang="en-ZA" sz="1200">
                        <a:effectLst/>
                      </a:endParaRPr>
                    </a:p>
                    <a:p>
                      <a:pPr algn="just">
                        <a:lnSpc>
                          <a:spcPct val="150000"/>
                        </a:lnSpc>
                      </a:pPr>
                      <a:r>
                        <a:rPr lang="en-US" sz="1200">
                          <a:effectLst/>
                        </a:rPr>
                        <a:t>(Combustion Installations - Vacuum off-gas furnace)</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1 April 2015-31 March 2018</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dirty="0">
                          <a:effectLst/>
                        </a:rPr>
                        <a:t>PM – 180 mg/Nm3</a:t>
                      </a:r>
                      <a:endParaRPr lang="en-ZA" sz="1200" dirty="0">
                        <a:effectLst/>
                      </a:endParaRPr>
                    </a:p>
                    <a:p>
                      <a:pPr algn="just">
                        <a:lnSpc>
                          <a:spcPct val="150000"/>
                        </a:lnSpc>
                      </a:pPr>
                      <a:r>
                        <a:rPr lang="en-US" sz="1200" dirty="0">
                          <a:effectLst/>
                        </a:rPr>
                        <a:t>SO2 – 1200 mg/Nm3</a:t>
                      </a:r>
                      <a:endParaRPr lang="en-ZA" sz="1200" dirty="0">
                        <a:effectLst/>
                      </a:endParaRPr>
                    </a:p>
                    <a:p>
                      <a:pPr algn="just">
                        <a:lnSpc>
                          <a:spcPct val="150000"/>
                        </a:lnSpc>
                      </a:pPr>
                      <a:r>
                        <a:rPr lang="en-US" sz="1200" dirty="0">
                          <a:effectLst/>
                        </a:rPr>
                        <a:t>NOx – 520 mg/Nm3</a:t>
                      </a:r>
                      <a:endParaRPr lang="en-ZA" sz="1200" dirty="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Retrofit- </a:t>
                      </a:r>
                      <a:endParaRPr lang="en-ZA" sz="1200">
                        <a:effectLst/>
                      </a:endParaRPr>
                    </a:p>
                    <a:p>
                      <a:pPr algn="just">
                        <a:lnSpc>
                          <a:spcPct val="150000"/>
                        </a:lnSpc>
                      </a:pPr>
                      <a:r>
                        <a:rPr lang="en-US" sz="1200">
                          <a:effectLst/>
                        </a:rPr>
                        <a:t> </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Technology screening and solution development is currently in progress, following which the project will enter the engineering phase on the selected solution.</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dirty="0">
                          <a:effectLst/>
                        </a:rPr>
                        <a:t> </a:t>
                      </a:r>
                      <a:endParaRPr lang="en-ZA" sz="1200" dirty="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A703A4A3-1339-8F4A-AB34-FE05E7F3EAE9}" type="slidenum">
              <a:rPr lang="en-US" smtClean="0"/>
              <a:pPr/>
              <a:t>21</a:t>
            </a:fld>
            <a:endParaRPr lang="en-US"/>
          </a:p>
        </p:txBody>
      </p:sp>
    </p:spTree>
    <p:extLst>
      <p:ext uri="{BB962C8B-B14F-4D97-AF65-F5344CB8AC3E}">
        <p14:creationId xmlns:p14="http://schemas.microsoft.com/office/powerpoint/2010/main" xmlns="" val="3611385565"/>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307" y="0"/>
            <a:ext cx="8775512" cy="655093"/>
          </a:xfrm>
        </p:spPr>
        <p:txBody>
          <a:bodyPr>
            <a:noAutofit/>
          </a:bodyPr>
          <a:lstStyle/>
          <a:p>
            <a:r>
              <a:rPr lang="en-ZA" sz="2800" b="1" dirty="0">
                <a:solidFill>
                  <a:schemeClr val="bg1"/>
                </a:solidFill>
              </a:rPr>
              <a:t>NATREF</a:t>
            </a:r>
          </a:p>
        </p:txBody>
      </p:sp>
      <p:graphicFrame>
        <p:nvGraphicFramePr>
          <p:cNvPr id="4" name="Table 3"/>
          <p:cNvGraphicFramePr>
            <a:graphicFrameLocks noGrp="1"/>
          </p:cNvGraphicFramePr>
          <p:nvPr>
            <p:extLst>
              <p:ext uri="{D42A27DB-BD31-4B8C-83A1-F6EECF244321}">
                <p14:modId xmlns:p14="http://schemas.microsoft.com/office/powerpoint/2010/main" xmlns="" val="3939551189"/>
              </p:ext>
            </p:extLst>
          </p:nvPr>
        </p:nvGraphicFramePr>
        <p:xfrm>
          <a:off x="-1" y="818866"/>
          <a:ext cx="9034820" cy="6050593"/>
        </p:xfrm>
        <a:graphic>
          <a:graphicData uri="http://schemas.openxmlformats.org/drawingml/2006/table">
            <a:tbl>
              <a:tblPr firstRow="1" firstCol="1" bandRow="1">
                <a:tableStyleId>{5C22544A-7EE6-4342-B048-85BDC9FD1C3A}</a:tableStyleId>
              </a:tblPr>
              <a:tblGrid>
                <a:gridCol w="1136043">
                  <a:extLst>
                    <a:ext uri="{9D8B030D-6E8A-4147-A177-3AD203B41FA5}">
                      <a16:colId xmlns="" xmlns:a16="http://schemas.microsoft.com/office/drawing/2014/main" val="20000"/>
                    </a:ext>
                  </a:extLst>
                </a:gridCol>
                <a:gridCol w="1069778">
                  <a:extLst>
                    <a:ext uri="{9D8B030D-6E8A-4147-A177-3AD203B41FA5}">
                      <a16:colId xmlns="" xmlns:a16="http://schemas.microsoft.com/office/drawing/2014/main" val="20001"/>
                    </a:ext>
                  </a:extLst>
                </a:gridCol>
                <a:gridCol w="1153246">
                  <a:extLst>
                    <a:ext uri="{9D8B030D-6E8A-4147-A177-3AD203B41FA5}">
                      <a16:colId xmlns="" xmlns:a16="http://schemas.microsoft.com/office/drawing/2014/main" val="20002"/>
                    </a:ext>
                  </a:extLst>
                </a:gridCol>
                <a:gridCol w="1215687">
                  <a:extLst>
                    <a:ext uri="{9D8B030D-6E8A-4147-A177-3AD203B41FA5}">
                      <a16:colId xmlns="" xmlns:a16="http://schemas.microsoft.com/office/drawing/2014/main" val="20003"/>
                    </a:ext>
                  </a:extLst>
                </a:gridCol>
                <a:gridCol w="2863277">
                  <a:extLst>
                    <a:ext uri="{9D8B030D-6E8A-4147-A177-3AD203B41FA5}">
                      <a16:colId xmlns="" xmlns:a16="http://schemas.microsoft.com/office/drawing/2014/main" val="20004"/>
                    </a:ext>
                  </a:extLst>
                </a:gridCol>
                <a:gridCol w="1596789">
                  <a:extLst>
                    <a:ext uri="{9D8B030D-6E8A-4147-A177-3AD203B41FA5}">
                      <a16:colId xmlns="" xmlns:a16="http://schemas.microsoft.com/office/drawing/2014/main" val="20005"/>
                    </a:ext>
                  </a:extLst>
                </a:gridCol>
              </a:tblGrid>
              <a:tr h="1241946">
                <a:tc>
                  <a:txBody>
                    <a:bodyPr/>
                    <a:lstStyle/>
                    <a:p>
                      <a:pPr algn="just">
                        <a:lnSpc>
                          <a:spcPct val="150000"/>
                        </a:lnSpc>
                      </a:pPr>
                      <a:r>
                        <a:rPr lang="en-US" sz="1200">
                          <a:effectLst/>
                        </a:rPr>
                        <a:t>Sub-category 2.1</a:t>
                      </a:r>
                      <a:endParaRPr lang="en-ZA" sz="1200">
                        <a:effectLst/>
                      </a:endParaRPr>
                    </a:p>
                    <a:p>
                      <a:pPr algn="just">
                        <a:lnSpc>
                          <a:spcPct val="150000"/>
                        </a:lnSpc>
                      </a:pPr>
                      <a:r>
                        <a:rPr lang="en-US" sz="1200">
                          <a:effectLst/>
                        </a:rPr>
                        <a:t>(Combustion Installations - Vacuum off-gas furnace)</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1 April 2015-31 March 2018</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PM – 180 mg/Nm3</a:t>
                      </a:r>
                      <a:endParaRPr lang="en-ZA" sz="1200">
                        <a:effectLst/>
                      </a:endParaRPr>
                    </a:p>
                    <a:p>
                      <a:pPr algn="just">
                        <a:lnSpc>
                          <a:spcPct val="150000"/>
                        </a:lnSpc>
                      </a:pPr>
                      <a:r>
                        <a:rPr lang="en-US" sz="1200">
                          <a:effectLst/>
                        </a:rPr>
                        <a:t>SO2 – 1200 mg/Nm3</a:t>
                      </a:r>
                      <a:endParaRPr lang="en-ZA" sz="1200">
                        <a:effectLst/>
                      </a:endParaRPr>
                    </a:p>
                    <a:p>
                      <a:pPr algn="just">
                        <a:lnSpc>
                          <a:spcPct val="150000"/>
                        </a:lnSpc>
                      </a:pPr>
                      <a:r>
                        <a:rPr lang="en-US" sz="1200">
                          <a:effectLst/>
                        </a:rPr>
                        <a:t>NOx – 520 mg/Nm3</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Retrofit- </a:t>
                      </a:r>
                      <a:endParaRPr lang="en-ZA" sz="1200">
                        <a:effectLst/>
                      </a:endParaRPr>
                    </a:p>
                    <a:p>
                      <a:pPr algn="just">
                        <a:lnSpc>
                          <a:spcPct val="150000"/>
                        </a:lnSpc>
                      </a:pPr>
                      <a:r>
                        <a:rPr lang="en-US" sz="1200">
                          <a:effectLst/>
                        </a:rPr>
                        <a:t> </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Technology screening and solution development is currently in progress, following which the project will enter the engineering phase on the selected solution.</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 </a:t>
                      </a:r>
                      <a:endParaRPr lang="en-ZA" sz="120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0"/>
                  </a:ext>
                </a:extLst>
              </a:tr>
              <a:tr h="2089602">
                <a:tc>
                  <a:txBody>
                    <a:bodyPr/>
                    <a:lstStyle/>
                    <a:p>
                      <a:pPr algn="just">
                        <a:lnSpc>
                          <a:spcPct val="150000"/>
                        </a:lnSpc>
                      </a:pPr>
                      <a:r>
                        <a:rPr lang="en-US" sz="1200">
                          <a:effectLst/>
                        </a:rPr>
                        <a:t>Sub-category 2.2</a:t>
                      </a:r>
                      <a:endParaRPr lang="en-ZA" sz="1200">
                        <a:effectLst/>
                      </a:endParaRPr>
                    </a:p>
                    <a:p>
                      <a:pPr algn="just">
                        <a:lnSpc>
                          <a:spcPct val="150000"/>
                        </a:lnSpc>
                      </a:pPr>
                      <a:r>
                        <a:rPr lang="en-US" sz="1200">
                          <a:effectLst/>
                        </a:rPr>
                        <a:t>(Catalytic Cracking Unit - FCC)</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1 April 2015-31 March 2018</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ZA" sz="1200">
                          <a:effectLst/>
                        </a:rPr>
                        <a:t>PM – 180 mg/Nm3</a:t>
                      </a:r>
                    </a:p>
                    <a:p>
                      <a:pPr algn="just">
                        <a:lnSpc>
                          <a:spcPct val="150000"/>
                        </a:lnSpc>
                      </a:pPr>
                      <a:r>
                        <a:rPr lang="en-ZA" sz="1200">
                          <a:effectLst/>
                        </a:rPr>
                        <a:t>SO2 – 1200 mg/Nm3</a:t>
                      </a:r>
                    </a:p>
                    <a:p>
                      <a:pPr algn="just">
                        <a:lnSpc>
                          <a:spcPct val="150000"/>
                        </a:lnSpc>
                      </a:pPr>
                      <a:r>
                        <a:rPr lang="en-ZA" sz="1200">
                          <a:effectLst/>
                        </a:rPr>
                        <a:t>NOx – 520 mg/Nm3</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Retrofit- </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ESP technology was chosen as the optimal solution to meet existing and new plant standards. The feasibility study has been completed and business and project governance reviews were conducted from August to November 2016. The front end engineering design is scheduled to start in May 2017 after a competitive bidding process.</a:t>
                      </a:r>
                      <a:endParaRPr lang="en-ZA" sz="1200">
                        <a:effectLst/>
                      </a:endParaRPr>
                    </a:p>
                    <a:p>
                      <a:pPr algn="just">
                        <a:lnSpc>
                          <a:spcPct val="150000"/>
                        </a:lnSpc>
                      </a:pPr>
                      <a:r>
                        <a:rPr lang="en-US" sz="1200">
                          <a:effectLst/>
                        </a:rPr>
                        <a:t>The project is currently on track.</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On track</a:t>
                      </a:r>
                      <a:endParaRPr lang="en-ZA" sz="120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1"/>
                  </a:ext>
                </a:extLst>
              </a:tr>
              <a:tr h="1661473">
                <a:tc>
                  <a:txBody>
                    <a:bodyPr/>
                    <a:lstStyle/>
                    <a:p>
                      <a:pPr algn="just">
                        <a:lnSpc>
                          <a:spcPct val="150000"/>
                        </a:lnSpc>
                      </a:pPr>
                      <a:r>
                        <a:rPr lang="en-US" sz="1200">
                          <a:effectLst/>
                        </a:rPr>
                        <a:t>Sub-category 2.3</a:t>
                      </a:r>
                      <a:endParaRPr lang="en-ZA" sz="1200">
                        <a:effectLst/>
                      </a:endParaRPr>
                    </a:p>
                    <a:p>
                      <a:pPr algn="just">
                        <a:lnSpc>
                          <a:spcPct val="150000"/>
                        </a:lnSpc>
                      </a:pPr>
                      <a:r>
                        <a:rPr lang="en-US" sz="1200">
                          <a:effectLst/>
                        </a:rPr>
                        <a:t>(Sulphur Recovery Unit - SRU</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1 April 2015-31 March 2020</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ZA" sz="1200">
                          <a:effectLst/>
                        </a:rPr>
                        <a:t> </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 </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The pre-feasibility study has been concluded. Evaluation of alternative technical interventions is currently in progress in supplement to the pre-feasibility study. The project is on track to meet the standards.</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dirty="0">
                          <a:effectLst/>
                        </a:rPr>
                        <a:t>On track</a:t>
                      </a:r>
                      <a:endParaRPr lang="en-ZA" sz="1200" dirty="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A703A4A3-1339-8F4A-AB34-FE05E7F3EAE9}" type="slidenum">
              <a:rPr lang="en-US" smtClean="0"/>
              <a:pPr/>
              <a:t>22</a:t>
            </a:fld>
            <a:endParaRPr lang="en-US"/>
          </a:p>
        </p:txBody>
      </p:sp>
    </p:spTree>
    <p:extLst>
      <p:ext uri="{BB962C8B-B14F-4D97-AF65-F5344CB8AC3E}">
        <p14:creationId xmlns:p14="http://schemas.microsoft.com/office/powerpoint/2010/main" xmlns="" val="2136805581"/>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2955" y="0"/>
            <a:ext cx="8761864" cy="655093"/>
          </a:xfrm>
        </p:spPr>
        <p:txBody>
          <a:bodyPr>
            <a:noAutofit/>
          </a:bodyPr>
          <a:lstStyle/>
          <a:p>
            <a:r>
              <a:rPr lang="en-ZA" sz="2800" b="1" dirty="0">
                <a:solidFill>
                  <a:schemeClr val="bg1"/>
                </a:solidFill>
              </a:rPr>
              <a:t>SASOL Synfuels</a:t>
            </a:r>
          </a:p>
        </p:txBody>
      </p:sp>
      <p:graphicFrame>
        <p:nvGraphicFramePr>
          <p:cNvPr id="3" name="Table 2"/>
          <p:cNvGraphicFramePr>
            <a:graphicFrameLocks noGrp="1"/>
          </p:cNvGraphicFramePr>
          <p:nvPr>
            <p:extLst>
              <p:ext uri="{D42A27DB-BD31-4B8C-83A1-F6EECF244321}">
                <p14:modId xmlns:p14="http://schemas.microsoft.com/office/powerpoint/2010/main" xmlns="" val="2608430593"/>
              </p:ext>
            </p:extLst>
          </p:nvPr>
        </p:nvGraphicFramePr>
        <p:xfrm>
          <a:off x="27297" y="655091"/>
          <a:ext cx="9034818" cy="6240780"/>
        </p:xfrm>
        <a:graphic>
          <a:graphicData uri="http://schemas.openxmlformats.org/drawingml/2006/table">
            <a:tbl>
              <a:tblPr firstRow="1" firstCol="1" bandRow="1">
                <a:tableStyleId>{5C22544A-7EE6-4342-B048-85BDC9FD1C3A}</a:tableStyleId>
              </a:tblPr>
              <a:tblGrid>
                <a:gridCol w="1136043">
                  <a:extLst>
                    <a:ext uri="{9D8B030D-6E8A-4147-A177-3AD203B41FA5}">
                      <a16:colId xmlns="" xmlns:a16="http://schemas.microsoft.com/office/drawing/2014/main" val="20000"/>
                    </a:ext>
                  </a:extLst>
                </a:gridCol>
                <a:gridCol w="1069779">
                  <a:extLst>
                    <a:ext uri="{9D8B030D-6E8A-4147-A177-3AD203B41FA5}">
                      <a16:colId xmlns="" xmlns:a16="http://schemas.microsoft.com/office/drawing/2014/main" val="20001"/>
                    </a:ext>
                  </a:extLst>
                </a:gridCol>
                <a:gridCol w="1153245">
                  <a:extLst>
                    <a:ext uri="{9D8B030D-6E8A-4147-A177-3AD203B41FA5}">
                      <a16:colId xmlns="" xmlns:a16="http://schemas.microsoft.com/office/drawing/2014/main" val="20002"/>
                    </a:ext>
                  </a:extLst>
                </a:gridCol>
                <a:gridCol w="1215687">
                  <a:extLst>
                    <a:ext uri="{9D8B030D-6E8A-4147-A177-3AD203B41FA5}">
                      <a16:colId xmlns="" xmlns:a16="http://schemas.microsoft.com/office/drawing/2014/main" val="20003"/>
                    </a:ext>
                  </a:extLst>
                </a:gridCol>
                <a:gridCol w="3054029">
                  <a:extLst>
                    <a:ext uri="{9D8B030D-6E8A-4147-A177-3AD203B41FA5}">
                      <a16:colId xmlns="" xmlns:a16="http://schemas.microsoft.com/office/drawing/2014/main" val="20004"/>
                    </a:ext>
                  </a:extLst>
                </a:gridCol>
                <a:gridCol w="1406035">
                  <a:extLst>
                    <a:ext uri="{9D8B030D-6E8A-4147-A177-3AD203B41FA5}">
                      <a16:colId xmlns="" xmlns:a16="http://schemas.microsoft.com/office/drawing/2014/main" val="20005"/>
                    </a:ext>
                  </a:extLst>
                </a:gridCol>
              </a:tblGrid>
              <a:tr h="655093">
                <a:tc>
                  <a:txBody>
                    <a:bodyPr/>
                    <a:lstStyle/>
                    <a:p>
                      <a:pPr algn="just">
                        <a:lnSpc>
                          <a:spcPct val="150000"/>
                        </a:lnSpc>
                      </a:pPr>
                      <a:r>
                        <a:rPr lang="en-US" sz="1050" dirty="0">
                          <a:effectLst/>
                        </a:rPr>
                        <a:t>NAME OF FACILITY</a:t>
                      </a:r>
                      <a:endParaRPr lang="en-ZA" sz="1050" dirty="0">
                        <a:effectLst/>
                      </a:endParaRPr>
                    </a:p>
                    <a:p>
                      <a:pPr algn="just">
                        <a:lnSpc>
                          <a:spcPct val="150000"/>
                        </a:lnSpc>
                      </a:pPr>
                      <a:r>
                        <a:rPr lang="en-US" sz="1050" dirty="0">
                          <a:effectLst/>
                        </a:rPr>
                        <a:t>SASOL-SECUNDA</a:t>
                      </a:r>
                      <a:endParaRPr lang="en-ZA" sz="1050" dirty="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Postponement period granted </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LIMIT GRANTED wrt pollutant/s</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ACTIVITY TO MEET COMPLIANCE AND TARGET DATE</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PROGRESS</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COMMENT</a:t>
                      </a:r>
                      <a:endParaRPr lang="en-ZA" sz="1050">
                        <a:effectLst/>
                        <a:latin typeface="Times New Roman" panose="02020603050405020304" pitchFamily="18" charset="0"/>
                      </a:endParaRPr>
                    </a:p>
                  </a:txBody>
                  <a:tcPr marL="33361" marR="33361" marT="0" marB="0"/>
                </a:tc>
                <a:extLst>
                  <a:ext uri="{0D108BD9-81ED-4DB2-BD59-A6C34878D82A}">
                    <a16:rowId xmlns="" xmlns:a16="http://schemas.microsoft.com/office/drawing/2014/main" val="10000"/>
                  </a:ext>
                </a:extLst>
              </a:tr>
              <a:tr h="3224115">
                <a:tc>
                  <a:txBody>
                    <a:bodyPr/>
                    <a:lstStyle/>
                    <a:p>
                      <a:pPr algn="just">
                        <a:lnSpc>
                          <a:spcPct val="150000"/>
                        </a:lnSpc>
                      </a:pPr>
                      <a:r>
                        <a:rPr lang="en-US" sz="1050">
                          <a:effectLst/>
                        </a:rPr>
                        <a:t>Sub-category 1.1</a:t>
                      </a:r>
                      <a:endParaRPr lang="en-ZA" sz="1050">
                        <a:effectLst/>
                      </a:endParaRPr>
                    </a:p>
                    <a:p>
                      <a:pPr algn="just">
                        <a:lnSpc>
                          <a:spcPct val="150000"/>
                        </a:lnSpc>
                      </a:pPr>
                      <a:r>
                        <a:rPr lang="en-US" sz="1050">
                          <a:effectLst/>
                        </a:rPr>
                        <a:t>(Steam station 1)</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1 April 2015-31 March 2020</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1 April 2015-31 March 2025</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1 April 2015-31 March 2020</a:t>
                      </a:r>
                      <a:endParaRPr lang="en-ZA" sz="1050">
                        <a:effectLst/>
                      </a:endParaRPr>
                    </a:p>
                    <a:p>
                      <a:pPr algn="just">
                        <a:lnSpc>
                          <a:spcPct val="150000"/>
                        </a:lnSpc>
                      </a:pPr>
                      <a:r>
                        <a:rPr lang="en-US" sz="1050">
                          <a:effectLst/>
                        </a:rPr>
                        <a:t> </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dirty="0">
                          <a:effectLst/>
                        </a:rPr>
                        <a:t>PM – 165 mg/Nm3</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SO2 – 2000 mg/Nm3</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NOx – 1450 mg/Nm3</a:t>
                      </a:r>
                      <a:endParaRPr lang="en-ZA" sz="1050" dirty="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Retrofit- </a:t>
                      </a:r>
                      <a:endParaRPr lang="en-ZA" sz="1050">
                        <a:effectLst/>
                      </a:endParaRPr>
                    </a:p>
                    <a:p>
                      <a:pPr algn="just">
                        <a:lnSpc>
                          <a:spcPct val="150000"/>
                        </a:lnSpc>
                      </a:pPr>
                      <a:r>
                        <a:rPr lang="en-US" sz="1050">
                          <a:effectLst/>
                        </a:rPr>
                        <a:t> </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ZA" sz="1050" dirty="0">
                          <a:effectLst/>
                        </a:rPr>
                        <a:t>A project team is considering various technology options to meet the Minimum Emissions Standards including point source abatement and shut down scenarios.</a:t>
                      </a:r>
                    </a:p>
                    <a:p>
                      <a:pPr algn="just">
                        <a:lnSpc>
                          <a:spcPct val="150000"/>
                        </a:lnSpc>
                      </a:pPr>
                      <a:r>
                        <a:rPr lang="en-ZA" sz="1050" dirty="0">
                          <a:effectLst/>
                        </a:rPr>
                        <a:t> Technical work is ongoing to confirm practical capital expenditure and operational solutions to sustainably improve point source emissions and ambient impacts without unintended downstream socioeconomic implications</a:t>
                      </a:r>
                    </a:p>
                    <a:p>
                      <a:pPr algn="just">
                        <a:lnSpc>
                          <a:spcPct val="150000"/>
                        </a:lnSpc>
                      </a:pPr>
                      <a:r>
                        <a:rPr lang="en-ZA" sz="1050" dirty="0">
                          <a:effectLst/>
                        </a:rPr>
                        <a:t>Further postponements may be required given significant technical challenges in meeting new plant standards by April 2020 – this will be confirmed closer to the time.</a:t>
                      </a:r>
                      <a:endParaRPr lang="en-ZA" sz="1050" dirty="0">
                        <a:effectLst/>
                        <a:latin typeface="Times New Roman" panose="02020603050405020304" pitchFamily="18" charset="0"/>
                      </a:endParaRPr>
                    </a:p>
                  </a:txBody>
                  <a:tcPr marL="33361" marR="33361" marT="0" marB="0"/>
                </a:tc>
                <a:tc>
                  <a:txBody>
                    <a:bodyPr/>
                    <a:lstStyle/>
                    <a:p>
                      <a:pPr algn="just">
                        <a:lnSpc>
                          <a:spcPct val="150000"/>
                        </a:lnSpc>
                      </a:pPr>
                      <a:r>
                        <a:rPr lang="en-ZA" sz="1050">
                          <a:effectLst/>
                        </a:rPr>
                        <a:t>Have technical challenges</a:t>
                      </a:r>
                      <a:endParaRPr lang="en-ZA" sz="1050">
                        <a:effectLst/>
                        <a:latin typeface="Times New Roman" panose="02020603050405020304" pitchFamily="18" charset="0"/>
                      </a:endParaRPr>
                    </a:p>
                  </a:txBody>
                  <a:tcPr marL="33361" marR="33361" marT="0" marB="0"/>
                </a:tc>
                <a:extLst>
                  <a:ext uri="{0D108BD9-81ED-4DB2-BD59-A6C34878D82A}">
                    <a16:rowId xmlns="" xmlns:a16="http://schemas.microsoft.com/office/drawing/2014/main" val="10001"/>
                  </a:ext>
                </a:extLst>
              </a:tr>
              <a:tr h="1801504">
                <a:tc>
                  <a:txBody>
                    <a:bodyPr/>
                    <a:lstStyle/>
                    <a:p>
                      <a:pPr algn="just">
                        <a:lnSpc>
                          <a:spcPct val="150000"/>
                        </a:lnSpc>
                      </a:pPr>
                      <a:r>
                        <a:rPr lang="en-US" sz="1050">
                          <a:effectLst/>
                        </a:rPr>
                        <a:t>Sub-category 1.1</a:t>
                      </a:r>
                      <a:endParaRPr lang="en-ZA" sz="1050">
                        <a:effectLst/>
                      </a:endParaRPr>
                    </a:p>
                    <a:p>
                      <a:pPr algn="just">
                        <a:lnSpc>
                          <a:spcPct val="150000"/>
                        </a:lnSpc>
                      </a:pPr>
                      <a:r>
                        <a:rPr lang="en-US" sz="1050">
                          <a:effectLst/>
                        </a:rPr>
                        <a:t>(Steam station 2)</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1 April 2015-31 March 2020</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1 April 2020-31 March 2025</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NOx – 1250 mg/Nm3</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SO2 – 1250 mg/Nm3</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Retrofit- </a:t>
                      </a:r>
                      <a:endParaRPr lang="en-ZA" sz="1050">
                        <a:effectLst/>
                      </a:endParaRPr>
                    </a:p>
                    <a:p>
                      <a:pPr algn="just">
                        <a:lnSpc>
                          <a:spcPct val="150000"/>
                        </a:lnSpc>
                      </a:pPr>
                      <a:r>
                        <a:rPr lang="en-US" sz="1050">
                          <a:effectLst/>
                        </a:rPr>
                        <a:t> </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As with PM, a project is being undertaken to investigate the feasibility of solutions like low NOx burner upgrades to meet existing and new plant standards, &lt;750 mg/Nm3.</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We confirm that technology scans continue to be done via our Technology Management team to keep abreast of any new promising and feasible technology developments.</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dirty="0">
                          <a:effectLst/>
                        </a:rPr>
                        <a:t> </a:t>
                      </a:r>
                      <a:endParaRPr lang="en-ZA" sz="1050" dirty="0">
                        <a:effectLst/>
                        <a:latin typeface="Times New Roman" panose="02020603050405020304" pitchFamily="18" charset="0"/>
                      </a:endParaRPr>
                    </a:p>
                  </a:txBody>
                  <a:tcPr marL="33361" marR="33361" marT="0" marB="0"/>
                </a:tc>
                <a:extLst>
                  <a:ext uri="{0D108BD9-81ED-4DB2-BD59-A6C34878D82A}">
                    <a16:rowId xmlns=""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A703A4A3-1339-8F4A-AB34-FE05E7F3EAE9}" type="slidenum">
              <a:rPr lang="en-US" smtClean="0"/>
              <a:pPr/>
              <a:t>23</a:t>
            </a:fld>
            <a:endParaRPr lang="en-US"/>
          </a:p>
        </p:txBody>
      </p:sp>
    </p:spTree>
    <p:extLst>
      <p:ext uri="{BB962C8B-B14F-4D97-AF65-F5344CB8AC3E}">
        <p14:creationId xmlns:p14="http://schemas.microsoft.com/office/powerpoint/2010/main" xmlns="" val="1761041662"/>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0125" y="0"/>
            <a:ext cx="8884694" cy="655093"/>
          </a:xfrm>
        </p:spPr>
        <p:txBody>
          <a:bodyPr>
            <a:noAutofit/>
          </a:bodyPr>
          <a:lstStyle/>
          <a:p>
            <a:r>
              <a:rPr lang="en-ZA" sz="2800" b="1" dirty="0">
                <a:solidFill>
                  <a:schemeClr val="bg1"/>
                </a:solidFill>
              </a:rPr>
              <a:t>SASOL Synfuels</a:t>
            </a:r>
          </a:p>
        </p:txBody>
      </p:sp>
      <p:graphicFrame>
        <p:nvGraphicFramePr>
          <p:cNvPr id="3" name="Table 2"/>
          <p:cNvGraphicFramePr>
            <a:graphicFrameLocks noGrp="1"/>
          </p:cNvGraphicFramePr>
          <p:nvPr>
            <p:extLst>
              <p:ext uri="{D42A27DB-BD31-4B8C-83A1-F6EECF244321}">
                <p14:modId xmlns:p14="http://schemas.microsoft.com/office/powerpoint/2010/main" xmlns="" val="168605656"/>
              </p:ext>
            </p:extLst>
          </p:nvPr>
        </p:nvGraphicFramePr>
        <p:xfrm>
          <a:off x="27297" y="655091"/>
          <a:ext cx="9034818" cy="6000750"/>
        </p:xfrm>
        <a:graphic>
          <a:graphicData uri="http://schemas.openxmlformats.org/drawingml/2006/table">
            <a:tbl>
              <a:tblPr firstRow="1" firstCol="1" bandRow="1">
                <a:tableStyleId>{5C22544A-7EE6-4342-B048-85BDC9FD1C3A}</a:tableStyleId>
              </a:tblPr>
              <a:tblGrid>
                <a:gridCol w="1136043">
                  <a:extLst>
                    <a:ext uri="{9D8B030D-6E8A-4147-A177-3AD203B41FA5}">
                      <a16:colId xmlns="" xmlns:a16="http://schemas.microsoft.com/office/drawing/2014/main" val="20000"/>
                    </a:ext>
                  </a:extLst>
                </a:gridCol>
                <a:gridCol w="1069779">
                  <a:extLst>
                    <a:ext uri="{9D8B030D-6E8A-4147-A177-3AD203B41FA5}">
                      <a16:colId xmlns="" xmlns:a16="http://schemas.microsoft.com/office/drawing/2014/main" val="20001"/>
                    </a:ext>
                  </a:extLst>
                </a:gridCol>
                <a:gridCol w="1153245">
                  <a:extLst>
                    <a:ext uri="{9D8B030D-6E8A-4147-A177-3AD203B41FA5}">
                      <a16:colId xmlns="" xmlns:a16="http://schemas.microsoft.com/office/drawing/2014/main" val="20002"/>
                    </a:ext>
                  </a:extLst>
                </a:gridCol>
                <a:gridCol w="1215687">
                  <a:extLst>
                    <a:ext uri="{9D8B030D-6E8A-4147-A177-3AD203B41FA5}">
                      <a16:colId xmlns="" xmlns:a16="http://schemas.microsoft.com/office/drawing/2014/main" val="20003"/>
                    </a:ext>
                  </a:extLst>
                </a:gridCol>
                <a:gridCol w="3245412">
                  <a:extLst>
                    <a:ext uri="{9D8B030D-6E8A-4147-A177-3AD203B41FA5}">
                      <a16:colId xmlns="" xmlns:a16="http://schemas.microsoft.com/office/drawing/2014/main" val="20004"/>
                    </a:ext>
                  </a:extLst>
                </a:gridCol>
                <a:gridCol w="1214652">
                  <a:extLst>
                    <a:ext uri="{9D8B030D-6E8A-4147-A177-3AD203B41FA5}">
                      <a16:colId xmlns="" xmlns:a16="http://schemas.microsoft.com/office/drawing/2014/main" val="20005"/>
                    </a:ext>
                  </a:extLst>
                </a:gridCol>
              </a:tblGrid>
              <a:tr h="655093">
                <a:tc>
                  <a:txBody>
                    <a:bodyPr/>
                    <a:lstStyle/>
                    <a:p>
                      <a:pPr algn="just">
                        <a:lnSpc>
                          <a:spcPct val="150000"/>
                        </a:lnSpc>
                      </a:pPr>
                      <a:r>
                        <a:rPr lang="en-US" sz="1050" dirty="0">
                          <a:effectLst/>
                        </a:rPr>
                        <a:t>NAME OF FACILITY</a:t>
                      </a:r>
                      <a:endParaRPr lang="en-ZA" sz="1050" dirty="0">
                        <a:effectLst/>
                      </a:endParaRPr>
                    </a:p>
                    <a:p>
                      <a:pPr algn="just">
                        <a:lnSpc>
                          <a:spcPct val="150000"/>
                        </a:lnSpc>
                      </a:pPr>
                      <a:r>
                        <a:rPr lang="en-US" sz="1050" dirty="0">
                          <a:effectLst/>
                        </a:rPr>
                        <a:t>SASOL-SECUNDA</a:t>
                      </a:r>
                      <a:endParaRPr lang="en-ZA" sz="1050" dirty="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Postponement period granted </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LIMIT GRANTED wrt pollutant/s</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ACTIVITY TO MEET COMPLIANCE AND TARGET DATE</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PROGRESS</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COMMENT</a:t>
                      </a:r>
                      <a:endParaRPr lang="en-ZA" sz="1050">
                        <a:effectLst/>
                        <a:latin typeface="Times New Roman" panose="02020603050405020304" pitchFamily="18" charset="0"/>
                      </a:endParaRPr>
                    </a:p>
                  </a:txBody>
                  <a:tcPr marL="33361" marR="33361" marT="0" marB="0"/>
                </a:tc>
                <a:extLst>
                  <a:ext uri="{0D108BD9-81ED-4DB2-BD59-A6C34878D82A}">
                    <a16:rowId xmlns="" xmlns:a16="http://schemas.microsoft.com/office/drawing/2014/main" val="10000"/>
                  </a:ext>
                </a:extLst>
              </a:tr>
              <a:tr h="3224115">
                <a:tc>
                  <a:txBody>
                    <a:bodyPr/>
                    <a:lstStyle/>
                    <a:p>
                      <a:pPr algn="just">
                        <a:lnSpc>
                          <a:spcPct val="150000"/>
                        </a:lnSpc>
                      </a:pPr>
                      <a:r>
                        <a:rPr lang="en-US" sz="1050">
                          <a:effectLst/>
                        </a:rPr>
                        <a:t>Sub-category 1.1</a:t>
                      </a:r>
                      <a:endParaRPr lang="en-ZA" sz="1050">
                        <a:effectLst/>
                      </a:endParaRPr>
                    </a:p>
                    <a:p>
                      <a:pPr algn="just">
                        <a:lnSpc>
                          <a:spcPct val="150000"/>
                        </a:lnSpc>
                      </a:pPr>
                      <a:r>
                        <a:rPr lang="en-US" sz="1050">
                          <a:effectLst/>
                        </a:rPr>
                        <a:t>(Steam station 1)</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1 April 2015-31 March 2020</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1 April 2015-31 March 2025</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1 April 2015-31 March 2020</a:t>
                      </a:r>
                      <a:endParaRPr lang="en-ZA" sz="1050">
                        <a:effectLst/>
                      </a:endParaRPr>
                    </a:p>
                    <a:p>
                      <a:pPr algn="just">
                        <a:lnSpc>
                          <a:spcPct val="150000"/>
                        </a:lnSpc>
                      </a:pPr>
                      <a:r>
                        <a:rPr lang="en-US" sz="1050">
                          <a:effectLst/>
                        </a:rPr>
                        <a:t> </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dirty="0">
                          <a:effectLst/>
                        </a:rPr>
                        <a:t>PM – 165 mg/Nm3</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SO2 – 2000 mg/Nm3</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 </a:t>
                      </a:r>
                      <a:endParaRPr lang="en-ZA" sz="1050" dirty="0">
                        <a:effectLst/>
                      </a:endParaRPr>
                    </a:p>
                    <a:p>
                      <a:pPr algn="just">
                        <a:lnSpc>
                          <a:spcPct val="150000"/>
                        </a:lnSpc>
                      </a:pPr>
                      <a:r>
                        <a:rPr lang="en-US" sz="1050" dirty="0">
                          <a:effectLst/>
                        </a:rPr>
                        <a:t>NOx – 1450 mg/Nm3</a:t>
                      </a:r>
                      <a:endParaRPr lang="en-ZA" sz="1050" dirty="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Retrofit- </a:t>
                      </a:r>
                      <a:endParaRPr lang="en-ZA" sz="1050">
                        <a:effectLst/>
                      </a:endParaRPr>
                    </a:p>
                    <a:p>
                      <a:pPr algn="just">
                        <a:lnSpc>
                          <a:spcPct val="150000"/>
                        </a:lnSpc>
                      </a:pPr>
                      <a:r>
                        <a:rPr lang="en-US" sz="1050">
                          <a:effectLst/>
                        </a:rPr>
                        <a:t> </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ZA" sz="1050" dirty="0">
                          <a:effectLst/>
                        </a:rPr>
                        <a:t>A project team is considering various technology options to meet the Minimum Emissions Standards including point source abatement and shut down scenarios.</a:t>
                      </a:r>
                    </a:p>
                    <a:p>
                      <a:pPr algn="just">
                        <a:lnSpc>
                          <a:spcPct val="150000"/>
                        </a:lnSpc>
                      </a:pPr>
                      <a:r>
                        <a:rPr lang="en-ZA" sz="1050" dirty="0">
                          <a:effectLst/>
                        </a:rPr>
                        <a:t> Technical work is ongoing to confirm practical capital expenditure and operational solutions to sustainably improve point source emissions and ambient impacts without unintended downstream socioeconomic implications</a:t>
                      </a:r>
                    </a:p>
                    <a:p>
                      <a:pPr algn="just">
                        <a:lnSpc>
                          <a:spcPct val="150000"/>
                        </a:lnSpc>
                      </a:pPr>
                      <a:r>
                        <a:rPr lang="en-ZA" sz="1050" dirty="0">
                          <a:effectLst/>
                        </a:rPr>
                        <a:t>Further postponements may be required given significant technical challenges in meeting new plant standards by April 2020 – this will be confirmed closer to the time.</a:t>
                      </a:r>
                      <a:endParaRPr lang="en-ZA" sz="1050" dirty="0">
                        <a:effectLst/>
                        <a:latin typeface="Times New Roman" panose="02020603050405020304" pitchFamily="18" charset="0"/>
                      </a:endParaRPr>
                    </a:p>
                  </a:txBody>
                  <a:tcPr marL="33361" marR="33361" marT="0" marB="0"/>
                </a:tc>
                <a:tc>
                  <a:txBody>
                    <a:bodyPr/>
                    <a:lstStyle/>
                    <a:p>
                      <a:pPr algn="just">
                        <a:lnSpc>
                          <a:spcPct val="150000"/>
                        </a:lnSpc>
                      </a:pPr>
                      <a:r>
                        <a:rPr lang="en-ZA" sz="1050">
                          <a:effectLst/>
                        </a:rPr>
                        <a:t>Have technical challenges</a:t>
                      </a:r>
                      <a:endParaRPr lang="en-ZA" sz="1050">
                        <a:effectLst/>
                        <a:latin typeface="Times New Roman" panose="02020603050405020304" pitchFamily="18" charset="0"/>
                      </a:endParaRPr>
                    </a:p>
                  </a:txBody>
                  <a:tcPr marL="33361" marR="33361" marT="0" marB="0"/>
                </a:tc>
                <a:extLst>
                  <a:ext uri="{0D108BD9-81ED-4DB2-BD59-A6C34878D82A}">
                    <a16:rowId xmlns="" xmlns:a16="http://schemas.microsoft.com/office/drawing/2014/main" val="10001"/>
                  </a:ext>
                </a:extLst>
              </a:tr>
              <a:tr h="1801504">
                <a:tc>
                  <a:txBody>
                    <a:bodyPr/>
                    <a:lstStyle/>
                    <a:p>
                      <a:pPr algn="just">
                        <a:lnSpc>
                          <a:spcPct val="150000"/>
                        </a:lnSpc>
                      </a:pPr>
                      <a:r>
                        <a:rPr lang="en-US" sz="1050">
                          <a:effectLst/>
                        </a:rPr>
                        <a:t>Sub-category 1.1</a:t>
                      </a:r>
                      <a:endParaRPr lang="en-ZA" sz="1050">
                        <a:effectLst/>
                      </a:endParaRPr>
                    </a:p>
                    <a:p>
                      <a:pPr algn="just">
                        <a:lnSpc>
                          <a:spcPct val="150000"/>
                        </a:lnSpc>
                      </a:pPr>
                      <a:r>
                        <a:rPr lang="en-US" sz="1050">
                          <a:effectLst/>
                        </a:rPr>
                        <a:t>(Steam station 2)</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1 April 2015-31 March 2020</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1 April 2020-31 March 2025</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NOx – 1250 mg/Nm3</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SO2 – 1250 mg/Nm3</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Retrofit- </a:t>
                      </a:r>
                      <a:endParaRPr lang="en-ZA" sz="1050">
                        <a:effectLst/>
                      </a:endParaRPr>
                    </a:p>
                    <a:p>
                      <a:pPr algn="just">
                        <a:lnSpc>
                          <a:spcPct val="150000"/>
                        </a:lnSpc>
                      </a:pPr>
                      <a:r>
                        <a:rPr lang="en-US" sz="1050">
                          <a:effectLst/>
                        </a:rPr>
                        <a:t> </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a:effectLst/>
                        </a:rPr>
                        <a:t>As with PM, a project is being undertaken to investigate the feasibility of solutions like low NOx burner upgrades to meet existing and new plant standards, &lt;750 mg/Nm3.</a:t>
                      </a:r>
                      <a:endParaRPr lang="en-ZA" sz="1050">
                        <a:effectLst/>
                      </a:endParaRPr>
                    </a:p>
                    <a:p>
                      <a:pPr algn="just">
                        <a:lnSpc>
                          <a:spcPct val="150000"/>
                        </a:lnSpc>
                      </a:pPr>
                      <a:r>
                        <a:rPr lang="en-US" sz="1050">
                          <a:effectLst/>
                        </a:rPr>
                        <a:t> </a:t>
                      </a:r>
                      <a:endParaRPr lang="en-ZA" sz="1050">
                        <a:effectLst/>
                      </a:endParaRPr>
                    </a:p>
                    <a:p>
                      <a:pPr algn="just">
                        <a:lnSpc>
                          <a:spcPct val="150000"/>
                        </a:lnSpc>
                      </a:pPr>
                      <a:r>
                        <a:rPr lang="en-US" sz="1050">
                          <a:effectLst/>
                        </a:rPr>
                        <a:t>We confirm that technology scans continue to be done via our Technology Management team to keep abreast of any new promising and feasible technology developments.</a:t>
                      </a:r>
                      <a:endParaRPr lang="en-ZA" sz="1050">
                        <a:effectLst/>
                        <a:latin typeface="Times New Roman" panose="02020603050405020304" pitchFamily="18" charset="0"/>
                      </a:endParaRPr>
                    </a:p>
                  </a:txBody>
                  <a:tcPr marL="33361" marR="33361" marT="0" marB="0"/>
                </a:tc>
                <a:tc>
                  <a:txBody>
                    <a:bodyPr/>
                    <a:lstStyle/>
                    <a:p>
                      <a:pPr algn="just">
                        <a:lnSpc>
                          <a:spcPct val="150000"/>
                        </a:lnSpc>
                      </a:pPr>
                      <a:r>
                        <a:rPr lang="en-US" sz="1050" dirty="0">
                          <a:effectLst/>
                        </a:rPr>
                        <a:t> </a:t>
                      </a:r>
                      <a:endParaRPr lang="en-ZA" sz="1050" dirty="0">
                        <a:effectLst/>
                        <a:latin typeface="Times New Roman" panose="02020603050405020304" pitchFamily="18" charset="0"/>
                      </a:endParaRPr>
                    </a:p>
                  </a:txBody>
                  <a:tcPr marL="33361" marR="33361" marT="0" marB="0"/>
                </a:tc>
                <a:extLst>
                  <a:ext uri="{0D108BD9-81ED-4DB2-BD59-A6C34878D82A}">
                    <a16:rowId xmlns=""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A703A4A3-1339-8F4A-AB34-FE05E7F3EAE9}" type="slidenum">
              <a:rPr lang="en-US" smtClean="0"/>
              <a:pPr/>
              <a:t>24</a:t>
            </a:fld>
            <a:endParaRPr lang="en-US"/>
          </a:p>
        </p:txBody>
      </p:sp>
    </p:spTree>
    <p:extLst>
      <p:ext uri="{BB962C8B-B14F-4D97-AF65-F5344CB8AC3E}">
        <p14:creationId xmlns:p14="http://schemas.microsoft.com/office/powerpoint/2010/main" xmlns="" val="51998955"/>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182" y="0"/>
            <a:ext cx="8925637" cy="655093"/>
          </a:xfrm>
        </p:spPr>
        <p:txBody>
          <a:bodyPr>
            <a:noAutofit/>
          </a:bodyPr>
          <a:lstStyle/>
          <a:p>
            <a:r>
              <a:rPr lang="en-ZA" sz="2800" b="1" dirty="0">
                <a:solidFill>
                  <a:schemeClr val="bg1"/>
                </a:solidFill>
              </a:rPr>
              <a:t>SASOL Synfuels</a:t>
            </a:r>
          </a:p>
        </p:txBody>
      </p:sp>
      <p:graphicFrame>
        <p:nvGraphicFramePr>
          <p:cNvPr id="5" name="Table 4"/>
          <p:cNvGraphicFramePr>
            <a:graphicFrameLocks noGrp="1"/>
          </p:cNvGraphicFramePr>
          <p:nvPr>
            <p:extLst>
              <p:ext uri="{D42A27DB-BD31-4B8C-83A1-F6EECF244321}">
                <p14:modId xmlns:p14="http://schemas.microsoft.com/office/powerpoint/2010/main" xmlns="" val="4098042865"/>
              </p:ext>
            </p:extLst>
          </p:nvPr>
        </p:nvGraphicFramePr>
        <p:xfrm>
          <a:off x="0" y="805217"/>
          <a:ext cx="9034818" cy="5994230"/>
        </p:xfrm>
        <a:graphic>
          <a:graphicData uri="http://schemas.openxmlformats.org/drawingml/2006/table">
            <a:tbl>
              <a:tblPr firstRow="1" firstCol="1" bandRow="1">
                <a:tableStyleId>{5C22544A-7EE6-4342-B048-85BDC9FD1C3A}</a:tableStyleId>
              </a:tblPr>
              <a:tblGrid>
                <a:gridCol w="1493656">
                  <a:extLst>
                    <a:ext uri="{9D8B030D-6E8A-4147-A177-3AD203B41FA5}">
                      <a16:colId xmlns="" xmlns:a16="http://schemas.microsoft.com/office/drawing/2014/main" val="20000"/>
                    </a:ext>
                  </a:extLst>
                </a:gridCol>
                <a:gridCol w="1406533">
                  <a:extLst>
                    <a:ext uri="{9D8B030D-6E8A-4147-A177-3AD203B41FA5}">
                      <a16:colId xmlns="" xmlns:a16="http://schemas.microsoft.com/office/drawing/2014/main" val="20001"/>
                    </a:ext>
                  </a:extLst>
                </a:gridCol>
                <a:gridCol w="1303321">
                  <a:extLst>
                    <a:ext uri="{9D8B030D-6E8A-4147-A177-3AD203B41FA5}">
                      <a16:colId xmlns="" xmlns:a16="http://schemas.microsoft.com/office/drawing/2014/main" val="20002"/>
                    </a:ext>
                  </a:extLst>
                </a:gridCol>
                <a:gridCol w="1323833">
                  <a:extLst>
                    <a:ext uri="{9D8B030D-6E8A-4147-A177-3AD203B41FA5}">
                      <a16:colId xmlns="" xmlns:a16="http://schemas.microsoft.com/office/drawing/2014/main" val="20003"/>
                    </a:ext>
                  </a:extLst>
                </a:gridCol>
                <a:gridCol w="3507475">
                  <a:extLst>
                    <a:ext uri="{9D8B030D-6E8A-4147-A177-3AD203B41FA5}">
                      <a16:colId xmlns="" xmlns:a16="http://schemas.microsoft.com/office/drawing/2014/main" val="20004"/>
                    </a:ext>
                  </a:extLst>
                </a:gridCol>
              </a:tblGrid>
              <a:tr h="998883">
                <a:tc>
                  <a:txBody>
                    <a:bodyPr/>
                    <a:lstStyle/>
                    <a:p>
                      <a:pPr algn="just">
                        <a:lnSpc>
                          <a:spcPct val="150000"/>
                        </a:lnSpc>
                      </a:pPr>
                      <a:r>
                        <a:rPr lang="en-US" sz="1200" dirty="0">
                          <a:effectLst/>
                        </a:rPr>
                        <a:t>Sub-category 8.1</a:t>
                      </a:r>
                      <a:endParaRPr lang="en-ZA" sz="1200" dirty="0">
                        <a:effectLst/>
                      </a:endParaRPr>
                    </a:p>
                    <a:p>
                      <a:pPr algn="just">
                        <a:lnSpc>
                          <a:spcPct val="150000"/>
                        </a:lnSpc>
                      </a:pPr>
                      <a:r>
                        <a:rPr lang="en-US" sz="1200" dirty="0">
                          <a:effectLst/>
                        </a:rPr>
                        <a:t>(B6930 - High Sulphur pitch incinerator)</a:t>
                      </a:r>
                      <a:endParaRPr lang="en-ZA" sz="1200" dirty="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1 April 2015-31 March 2018</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ZA" sz="1200">
                          <a:effectLst/>
                        </a:rPr>
                        <a:t>Various pollutants</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Retrofit- </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Studies on how to comply with the MES continue to progress according to plan and a number of alternatives are being considered.</a:t>
                      </a:r>
                      <a:endParaRPr lang="en-ZA" sz="120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0"/>
                  </a:ext>
                </a:extLst>
              </a:tr>
              <a:tr h="2282882">
                <a:tc>
                  <a:txBody>
                    <a:bodyPr/>
                    <a:lstStyle/>
                    <a:p>
                      <a:pPr algn="just">
                        <a:lnSpc>
                          <a:spcPct val="150000"/>
                        </a:lnSpc>
                      </a:pPr>
                      <a:r>
                        <a:rPr lang="en-US" sz="1200">
                          <a:effectLst/>
                        </a:rPr>
                        <a:t>Sub-category 8.1</a:t>
                      </a:r>
                      <a:endParaRPr lang="en-ZA" sz="1200">
                        <a:effectLst/>
                      </a:endParaRPr>
                    </a:p>
                    <a:p>
                      <a:pPr algn="just">
                        <a:lnSpc>
                          <a:spcPct val="150000"/>
                        </a:lnSpc>
                      </a:pPr>
                      <a:r>
                        <a:rPr lang="en-US" sz="1200">
                          <a:effectLst/>
                        </a:rPr>
                        <a:t>(B6993 - Spent caustic incinerator)</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1 April 2015-31 March 2018</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ZA" sz="1200">
                          <a:effectLst/>
                        </a:rPr>
                        <a:t>Various pollutants</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Retrofit-</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dirty="0">
                          <a:effectLst/>
                        </a:rPr>
                        <a:t>This project is being run in parallel with the project investigating technology options for the high Sulphur pitch incinerator. A number of alternative solutions are being investigated. Although third party waste removal solutions currently appear promising, this solution is dependent on the results of the trial burns.</a:t>
                      </a:r>
                      <a:endParaRPr lang="en-ZA" sz="1200" dirty="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1"/>
                  </a:ext>
                </a:extLst>
              </a:tr>
              <a:tr h="2614068">
                <a:tc>
                  <a:txBody>
                    <a:bodyPr/>
                    <a:lstStyle/>
                    <a:p>
                      <a:pPr algn="just">
                        <a:lnSpc>
                          <a:spcPct val="150000"/>
                        </a:lnSpc>
                      </a:pPr>
                      <a:r>
                        <a:rPr lang="en-US" sz="1200">
                          <a:effectLst/>
                        </a:rPr>
                        <a:t>Sub-category 8.1</a:t>
                      </a:r>
                      <a:endParaRPr lang="en-ZA" sz="1200">
                        <a:effectLst/>
                      </a:endParaRPr>
                    </a:p>
                    <a:p>
                      <a:pPr algn="just">
                        <a:lnSpc>
                          <a:spcPct val="150000"/>
                        </a:lnSpc>
                      </a:pPr>
                      <a:r>
                        <a:rPr lang="en-US" sz="1200">
                          <a:effectLst/>
                        </a:rPr>
                        <a:t>(B6990 - Heavy end B incinerator)</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1 April 2015-31 March 2018</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ZA" sz="1200">
                          <a:effectLst/>
                        </a:rPr>
                        <a:t>Various pollutants</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a:effectLst/>
                        </a:rPr>
                        <a:t>Retrofit-</a:t>
                      </a:r>
                      <a:endParaRPr lang="en-ZA" sz="1200">
                        <a:effectLst/>
                        <a:latin typeface="Times New Roman" panose="02020603050405020304" pitchFamily="18" charset="0"/>
                      </a:endParaRPr>
                    </a:p>
                  </a:txBody>
                  <a:tcPr marL="62680" marR="62680" marT="0" marB="0"/>
                </a:tc>
                <a:tc>
                  <a:txBody>
                    <a:bodyPr/>
                    <a:lstStyle/>
                    <a:p>
                      <a:pPr algn="just">
                        <a:lnSpc>
                          <a:spcPct val="150000"/>
                        </a:lnSpc>
                      </a:pPr>
                      <a:r>
                        <a:rPr lang="en-US" sz="1200" dirty="0">
                          <a:effectLst/>
                        </a:rPr>
                        <a:t>As detailed in the initial postponement application, this incinerator faces significant space constraints. The age of the current installed technology is such that retrofitting with abatement equipment is physically impossible. Alternatives are being investigated to meet the existing and new plant standards. A number of alternative solutions are being considered.</a:t>
                      </a:r>
                      <a:endParaRPr lang="en-ZA" sz="1200" dirty="0">
                        <a:effectLst/>
                        <a:latin typeface="Times New Roman" panose="02020603050405020304" pitchFamily="18" charset="0"/>
                      </a:endParaRPr>
                    </a:p>
                  </a:txBody>
                  <a:tcPr marL="62680" marR="62680" marT="0" marB="0"/>
                </a:tc>
                <a:extLst>
                  <a:ext uri="{0D108BD9-81ED-4DB2-BD59-A6C34878D82A}">
                    <a16:rowId xmlns=""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A703A4A3-1339-8F4A-AB34-FE05E7F3EAE9}" type="slidenum">
              <a:rPr lang="en-US" smtClean="0"/>
              <a:pPr/>
              <a:t>25</a:t>
            </a:fld>
            <a:endParaRPr lang="en-US"/>
          </a:p>
        </p:txBody>
      </p:sp>
    </p:spTree>
    <p:extLst>
      <p:ext uri="{BB962C8B-B14F-4D97-AF65-F5344CB8AC3E}">
        <p14:creationId xmlns:p14="http://schemas.microsoft.com/office/powerpoint/2010/main" xmlns="" val="3789698313"/>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3771" y="2401366"/>
            <a:ext cx="8925637" cy="655093"/>
          </a:xfrm>
        </p:spPr>
        <p:txBody>
          <a:bodyPr>
            <a:noAutofit/>
          </a:bodyPr>
          <a:lstStyle/>
          <a:p>
            <a:r>
              <a:rPr lang="en-ZA" sz="2800" b="1" dirty="0">
                <a:solidFill>
                  <a:schemeClr val="bg1"/>
                </a:solidFill>
              </a:rPr>
              <a:t>Offsets Programmes Implementation</a:t>
            </a:r>
          </a:p>
        </p:txBody>
      </p:sp>
      <p:sp>
        <p:nvSpPr>
          <p:cNvPr id="3" name="Rectangle 2"/>
          <p:cNvSpPr/>
          <p:nvPr/>
        </p:nvSpPr>
        <p:spPr>
          <a:xfrm>
            <a:off x="196645" y="847971"/>
            <a:ext cx="8760542" cy="5632311"/>
          </a:xfrm>
          <a:prstGeom prst="rect">
            <a:avLst/>
          </a:prstGeom>
        </p:spPr>
        <p:txBody>
          <a:bodyPr wrap="square">
            <a:spAutoFit/>
          </a:bodyPr>
          <a:lstStyle/>
          <a:p>
            <a:pPr marL="457200" indent="-6985" algn="just">
              <a:lnSpc>
                <a:spcPct val="150000"/>
              </a:lnSpc>
              <a:spcAft>
                <a:spcPts val="0"/>
              </a:spcAft>
            </a:pPr>
            <a:endParaRPr lang="en-ZA" sz="2400" dirty="0">
              <a:effectLst/>
              <a:latin typeface="+mj-lt"/>
              <a:ea typeface="Times New Roman" panose="02020603050405020304" pitchFamily="18" charset="0"/>
            </a:endParaRPr>
          </a:p>
          <a:p>
            <a:pPr marL="457200" indent="-6985" algn="just">
              <a:lnSpc>
                <a:spcPct val="150000"/>
              </a:lnSpc>
              <a:spcAft>
                <a:spcPts val="0"/>
              </a:spcAft>
            </a:pPr>
            <a:endParaRPr lang="en-ZA" sz="2400" dirty="0">
              <a:latin typeface="+mj-lt"/>
              <a:ea typeface="Times New Roman" panose="02020603050405020304" pitchFamily="18" charset="0"/>
            </a:endParaRPr>
          </a:p>
          <a:p>
            <a:pPr marL="457200" indent="-6985" algn="just">
              <a:lnSpc>
                <a:spcPct val="150000"/>
              </a:lnSpc>
              <a:spcAft>
                <a:spcPts val="0"/>
              </a:spcAft>
            </a:pPr>
            <a:endParaRPr lang="en-ZA" sz="2400" dirty="0">
              <a:effectLst/>
              <a:latin typeface="+mj-lt"/>
              <a:ea typeface="Times New Roman" panose="02020603050405020304" pitchFamily="18" charset="0"/>
            </a:endParaRPr>
          </a:p>
          <a:p>
            <a:pPr marL="457200" indent="-6985" algn="just">
              <a:lnSpc>
                <a:spcPct val="150000"/>
              </a:lnSpc>
              <a:spcAft>
                <a:spcPts val="0"/>
              </a:spcAft>
            </a:pPr>
            <a:endParaRPr lang="en-ZA" sz="2400" dirty="0">
              <a:latin typeface="+mj-lt"/>
              <a:ea typeface="Times New Roman" panose="02020603050405020304" pitchFamily="18" charset="0"/>
            </a:endParaRPr>
          </a:p>
          <a:p>
            <a:pPr marL="457200" indent="-6985" algn="just">
              <a:lnSpc>
                <a:spcPct val="150000"/>
              </a:lnSpc>
              <a:spcAft>
                <a:spcPts val="0"/>
              </a:spcAft>
            </a:pPr>
            <a:endParaRPr lang="en-ZA" sz="2400" dirty="0">
              <a:effectLst/>
              <a:latin typeface="+mj-lt"/>
              <a:ea typeface="Times New Roman" panose="02020603050405020304" pitchFamily="18" charset="0"/>
            </a:endParaRPr>
          </a:p>
          <a:p>
            <a:pPr marL="457200" indent="-6985" algn="just">
              <a:lnSpc>
                <a:spcPct val="150000"/>
              </a:lnSpc>
              <a:spcAft>
                <a:spcPts val="0"/>
              </a:spcAft>
            </a:pPr>
            <a:endParaRPr lang="en-ZA" sz="2400" dirty="0">
              <a:latin typeface="+mj-lt"/>
              <a:ea typeface="Times New Roman" panose="02020603050405020304" pitchFamily="18" charset="0"/>
            </a:endParaRPr>
          </a:p>
          <a:p>
            <a:pPr marL="457200" indent="-6985" algn="just">
              <a:lnSpc>
                <a:spcPct val="150000"/>
              </a:lnSpc>
              <a:spcAft>
                <a:spcPts val="0"/>
              </a:spcAft>
            </a:pPr>
            <a:endParaRPr lang="en-ZA" sz="2400" dirty="0">
              <a:effectLst/>
              <a:latin typeface="+mj-lt"/>
              <a:ea typeface="Times New Roman" panose="02020603050405020304" pitchFamily="18" charset="0"/>
            </a:endParaRPr>
          </a:p>
          <a:p>
            <a:pPr marL="457200" indent="-6985" algn="just">
              <a:lnSpc>
                <a:spcPct val="150000"/>
              </a:lnSpc>
              <a:spcAft>
                <a:spcPts val="0"/>
              </a:spcAft>
            </a:pPr>
            <a:endParaRPr lang="en-ZA" sz="2400" dirty="0">
              <a:latin typeface="+mj-lt"/>
              <a:ea typeface="Times New Roman" panose="02020603050405020304" pitchFamily="18" charset="0"/>
            </a:endParaRPr>
          </a:p>
          <a:p>
            <a:pPr marL="457200" indent="-6985" algn="just">
              <a:lnSpc>
                <a:spcPct val="150000"/>
              </a:lnSpc>
              <a:spcAft>
                <a:spcPts val="0"/>
              </a:spcAft>
            </a:pPr>
            <a:endParaRPr lang="en-ZA" sz="2400" dirty="0">
              <a:effectLst/>
              <a:latin typeface="+mj-lt"/>
              <a:ea typeface="Times New Roman" panose="02020603050405020304" pitchFamily="18" charset="0"/>
            </a:endParaRPr>
          </a:p>
          <a:p>
            <a:pPr marL="457200" indent="-6985" algn="just">
              <a:lnSpc>
                <a:spcPct val="150000"/>
              </a:lnSpc>
              <a:spcAft>
                <a:spcPts val="0"/>
              </a:spcAft>
            </a:pPr>
            <a:endParaRPr lang="en-ZA" sz="2400" dirty="0">
              <a:effectLst/>
              <a:latin typeface="+mj-lt"/>
              <a:ea typeface="Times New Roman" panose="02020603050405020304" pitchFamily="18" charset="0"/>
            </a:endParaRPr>
          </a:p>
        </p:txBody>
      </p:sp>
      <p:sp>
        <p:nvSpPr>
          <p:cNvPr id="5" name="Rectangle 4"/>
          <p:cNvSpPr/>
          <p:nvPr/>
        </p:nvSpPr>
        <p:spPr>
          <a:xfrm>
            <a:off x="2946023" y="2544247"/>
            <a:ext cx="3715504" cy="369332"/>
          </a:xfrm>
          <a:prstGeom prst="rect">
            <a:avLst/>
          </a:prstGeom>
        </p:spPr>
        <p:txBody>
          <a:bodyPr wrap="none">
            <a:spAutoFit/>
          </a:bodyPr>
          <a:lstStyle/>
          <a:p>
            <a:r>
              <a:rPr lang="en-ZA" b="1" dirty="0">
                <a:solidFill>
                  <a:schemeClr val="bg1"/>
                </a:solidFill>
              </a:rPr>
              <a:t>Offsets Programmes Implementation</a:t>
            </a:r>
          </a:p>
        </p:txBody>
      </p:sp>
      <p:sp>
        <p:nvSpPr>
          <p:cNvPr id="6" name="Rectangle 5"/>
          <p:cNvSpPr/>
          <p:nvPr/>
        </p:nvSpPr>
        <p:spPr>
          <a:xfrm>
            <a:off x="627797" y="2060812"/>
            <a:ext cx="7874758" cy="707886"/>
          </a:xfrm>
          <a:prstGeom prst="rect">
            <a:avLst/>
          </a:prstGeom>
        </p:spPr>
        <p:txBody>
          <a:bodyPr wrap="square">
            <a:spAutoFit/>
          </a:bodyPr>
          <a:lstStyle/>
          <a:p>
            <a:pPr algn="ctr"/>
            <a:r>
              <a:rPr lang="en-ZA" sz="4000" dirty="0">
                <a:solidFill>
                  <a:srgbClr val="FF0000"/>
                </a:solidFill>
              </a:rPr>
              <a:t>Offsets Programmes Implementation</a:t>
            </a:r>
          </a:p>
        </p:txBody>
      </p:sp>
      <p:sp>
        <p:nvSpPr>
          <p:cNvPr id="4" name="Slide Number Placeholder 3"/>
          <p:cNvSpPr>
            <a:spLocks noGrp="1"/>
          </p:cNvSpPr>
          <p:nvPr>
            <p:ph type="sldNum" sz="quarter" idx="12"/>
          </p:nvPr>
        </p:nvSpPr>
        <p:spPr/>
        <p:txBody>
          <a:bodyPr/>
          <a:lstStyle/>
          <a:p>
            <a:fld id="{A703A4A3-1339-8F4A-AB34-FE05E7F3EAE9}" type="slidenum">
              <a:rPr lang="en-US" smtClean="0"/>
              <a:pPr/>
              <a:t>26</a:t>
            </a:fld>
            <a:endParaRPr lang="en-US"/>
          </a:p>
        </p:txBody>
      </p:sp>
    </p:spTree>
    <p:extLst>
      <p:ext uri="{BB962C8B-B14F-4D97-AF65-F5344CB8AC3E}">
        <p14:creationId xmlns:p14="http://schemas.microsoft.com/office/powerpoint/2010/main" xmlns="" val="93229130"/>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182" y="0"/>
            <a:ext cx="8925637" cy="655093"/>
          </a:xfrm>
        </p:spPr>
        <p:txBody>
          <a:bodyPr>
            <a:noAutofit/>
          </a:bodyPr>
          <a:lstStyle/>
          <a:p>
            <a:r>
              <a:rPr lang="en-ZA" sz="2800" b="1" dirty="0">
                <a:solidFill>
                  <a:schemeClr val="bg1"/>
                </a:solidFill>
              </a:rPr>
              <a:t>Sasol </a:t>
            </a:r>
            <a:r>
              <a:rPr lang="en-ZA" sz="2800" b="1" dirty="0" err="1">
                <a:solidFill>
                  <a:schemeClr val="bg1"/>
                </a:solidFill>
              </a:rPr>
              <a:t>Secunda</a:t>
            </a:r>
            <a:r>
              <a:rPr lang="en-ZA" sz="2800" b="1" dirty="0">
                <a:solidFill>
                  <a:schemeClr val="bg1"/>
                </a:solidFill>
              </a:rPr>
              <a:t> Offsets Implementation</a:t>
            </a:r>
          </a:p>
        </p:txBody>
      </p:sp>
      <p:sp>
        <p:nvSpPr>
          <p:cNvPr id="3" name="Rectangle 2"/>
          <p:cNvSpPr/>
          <p:nvPr/>
        </p:nvSpPr>
        <p:spPr>
          <a:xfrm>
            <a:off x="196645" y="847971"/>
            <a:ext cx="8760542" cy="5078313"/>
          </a:xfrm>
          <a:prstGeom prst="rect">
            <a:avLst/>
          </a:prstGeom>
        </p:spPr>
        <p:txBody>
          <a:bodyPr wrap="square">
            <a:spAutoFit/>
          </a:bodyPr>
          <a:lstStyle/>
          <a:p>
            <a:pPr marL="457200" indent="-6985" algn="just">
              <a:lnSpc>
                <a:spcPct val="150000"/>
              </a:lnSpc>
              <a:spcAft>
                <a:spcPts val="0"/>
              </a:spcAft>
            </a:pPr>
            <a:endParaRPr lang="en-US" sz="2400" dirty="0">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effectLst/>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effectLst/>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effectLst/>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effectLst/>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ZA" sz="2400" dirty="0">
              <a:effectLst/>
              <a:latin typeface="+mj-lt"/>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662453988"/>
              </p:ext>
            </p:extLst>
          </p:nvPr>
        </p:nvGraphicFramePr>
        <p:xfrm>
          <a:off x="109182" y="847972"/>
          <a:ext cx="8925637" cy="5734783"/>
        </p:xfrm>
        <a:graphic>
          <a:graphicData uri="http://schemas.openxmlformats.org/drawingml/2006/table">
            <a:tbl>
              <a:tblPr firstRow="1" firstCol="1" bandRow="1">
                <a:tableStyleId>{5C22544A-7EE6-4342-B048-85BDC9FD1C3A}</a:tableStyleId>
              </a:tblPr>
              <a:tblGrid>
                <a:gridCol w="1436811">
                  <a:extLst>
                    <a:ext uri="{9D8B030D-6E8A-4147-A177-3AD203B41FA5}">
                      <a16:colId xmlns="" xmlns:a16="http://schemas.microsoft.com/office/drawing/2014/main" val="20000"/>
                    </a:ext>
                  </a:extLst>
                </a:gridCol>
                <a:gridCol w="3512202">
                  <a:extLst>
                    <a:ext uri="{9D8B030D-6E8A-4147-A177-3AD203B41FA5}">
                      <a16:colId xmlns="" xmlns:a16="http://schemas.microsoft.com/office/drawing/2014/main" val="20001"/>
                    </a:ext>
                  </a:extLst>
                </a:gridCol>
                <a:gridCol w="3976624">
                  <a:extLst>
                    <a:ext uri="{9D8B030D-6E8A-4147-A177-3AD203B41FA5}">
                      <a16:colId xmlns="" xmlns:a16="http://schemas.microsoft.com/office/drawing/2014/main" val="20002"/>
                    </a:ext>
                  </a:extLst>
                </a:gridCol>
              </a:tblGrid>
              <a:tr h="255709">
                <a:tc>
                  <a:txBody>
                    <a:bodyPr/>
                    <a:lstStyle/>
                    <a:p>
                      <a:pPr algn="just">
                        <a:lnSpc>
                          <a:spcPct val="150000"/>
                        </a:lnSpc>
                      </a:pPr>
                      <a:r>
                        <a:rPr lang="en-ZA" sz="1400" dirty="0">
                          <a:solidFill>
                            <a:schemeClr val="tx1"/>
                          </a:solidFill>
                          <a:effectLst/>
                        </a:rPr>
                        <a:t>Timeframe</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lnSpc>
                          <a:spcPct val="150000"/>
                        </a:lnSpc>
                      </a:pPr>
                      <a:r>
                        <a:rPr lang="en-ZA" sz="1400">
                          <a:solidFill>
                            <a:schemeClr val="tx1"/>
                          </a:solidFill>
                          <a:effectLst/>
                        </a:rPr>
                        <a:t>Target (Major)</a:t>
                      </a:r>
                      <a:endParaRPr lang="en-ZA" sz="1400">
                        <a:solidFill>
                          <a:schemeClr val="tx1"/>
                        </a:solidFill>
                        <a:effectLst/>
                        <a:latin typeface="Times New Roman" panose="02020603050405020304" pitchFamily="18" charset="0"/>
                      </a:endParaRPr>
                    </a:p>
                  </a:txBody>
                  <a:tcPr marL="68580" marR="68580" marT="0" marB="0"/>
                </a:tc>
                <a:tc>
                  <a:txBody>
                    <a:bodyPr/>
                    <a:lstStyle/>
                    <a:p>
                      <a:pPr algn="just">
                        <a:lnSpc>
                          <a:spcPct val="150000"/>
                        </a:lnSpc>
                      </a:pPr>
                      <a:r>
                        <a:rPr lang="en-ZA" sz="1400">
                          <a:solidFill>
                            <a:schemeClr val="tx1"/>
                          </a:solidFill>
                          <a:effectLst/>
                        </a:rPr>
                        <a:t>DEA comment</a:t>
                      </a:r>
                      <a:endParaRPr lang="en-ZA" sz="140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1079092">
                <a:tc rowSpan="3">
                  <a:txBody>
                    <a:bodyPr/>
                    <a:lstStyle/>
                    <a:p>
                      <a:pPr algn="just">
                        <a:lnSpc>
                          <a:spcPct val="150000"/>
                        </a:lnSpc>
                      </a:pPr>
                      <a:r>
                        <a:rPr lang="en-ZA" sz="1400" dirty="0">
                          <a:solidFill>
                            <a:schemeClr val="tx1"/>
                          </a:solidFill>
                          <a:effectLst/>
                        </a:rPr>
                        <a:t>Jan 2016-Dec 2016</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lnSpc>
                          <a:spcPct val="100000"/>
                        </a:lnSpc>
                      </a:pPr>
                      <a:r>
                        <a:rPr lang="en-ZA" sz="1400" dirty="0">
                          <a:solidFill>
                            <a:schemeClr val="tx1"/>
                          </a:solidFill>
                          <a:effectLst/>
                        </a:rPr>
                        <a:t>Baseline assessment/source apportionment measurements in </a:t>
                      </a:r>
                      <a:r>
                        <a:rPr lang="en-ZA" sz="1400" dirty="0" err="1">
                          <a:solidFill>
                            <a:schemeClr val="tx1"/>
                          </a:solidFill>
                          <a:effectLst/>
                        </a:rPr>
                        <a:t>eMbalenhle</a:t>
                      </a:r>
                      <a:r>
                        <a:rPr lang="en-ZA" sz="1400" dirty="0">
                          <a:solidFill>
                            <a:schemeClr val="tx1"/>
                          </a:solidFill>
                          <a:effectLst/>
                        </a:rPr>
                        <a:t> /</a:t>
                      </a:r>
                      <a:r>
                        <a:rPr lang="en-ZA" sz="1400" dirty="0" err="1">
                          <a:solidFill>
                            <a:schemeClr val="tx1"/>
                          </a:solidFill>
                          <a:effectLst/>
                        </a:rPr>
                        <a:t>Zamdela</a:t>
                      </a:r>
                      <a:r>
                        <a:rPr lang="en-ZA" sz="1400" dirty="0">
                          <a:solidFill>
                            <a:schemeClr val="tx1"/>
                          </a:solidFill>
                          <a:effectLst/>
                        </a:rPr>
                        <a:t> </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lnSpc>
                          <a:spcPct val="100000"/>
                        </a:lnSpc>
                      </a:pPr>
                      <a:r>
                        <a:rPr lang="en-ZA" sz="1400" dirty="0">
                          <a:solidFill>
                            <a:schemeClr val="tx1"/>
                          </a:solidFill>
                          <a:effectLst/>
                        </a:rPr>
                        <a:t>Baseline assessment was initiated and concluded during the course of 2017 </a:t>
                      </a:r>
                      <a:endParaRPr lang="en-ZA" sz="1400" dirty="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0">
                <a:tc vMerge="1">
                  <a:txBody>
                    <a:bodyPr/>
                    <a:lstStyle/>
                    <a:p>
                      <a:endParaRPr lang="en-ZA"/>
                    </a:p>
                  </a:txBody>
                  <a:tcPr/>
                </a:tc>
                <a:tc>
                  <a:txBody>
                    <a:bodyPr/>
                    <a:lstStyle/>
                    <a:p>
                      <a:pPr algn="just">
                        <a:lnSpc>
                          <a:spcPct val="100000"/>
                        </a:lnSpc>
                      </a:pPr>
                      <a:r>
                        <a:rPr lang="en-ZA" sz="1400" dirty="0">
                          <a:solidFill>
                            <a:schemeClr val="tx1"/>
                          </a:solidFill>
                          <a:effectLst/>
                        </a:rPr>
                        <a:t>Initiating feasibility for roads design in </a:t>
                      </a:r>
                      <a:r>
                        <a:rPr lang="en-ZA" sz="1400" dirty="0" err="1">
                          <a:solidFill>
                            <a:schemeClr val="tx1"/>
                          </a:solidFill>
                          <a:effectLst/>
                        </a:rPr>
                        <a:t>Lebohang</a:t>
                      </a:r>
                      <a:r>
                        <a:rPr lang="en-ZA" sz="1400" dirty="0">
                          <a:solidFill>
                            <a:schemeClr val="tx1"/>
                          </a:solidFill>
                          <a:effectLst/>
                        </a:rPr>
                        <a:t> and </a:t>
                      </a:r>
                      <a:r>
                        <a:rPr lang="en-ZA" sz="1400" dirty="0" err="1">
                          <a:solidFill>
                            <a:schemeClr val="tx1"/>
                          </a:solidFill>
                          <a:effectLst/>
                        </a:rPr>
                        <a:t>eMbalenhle</a:t>
                      </a:r>
                      <a:r>
                        <a:rPr lang="en-ZA" sz="1400" dirty="0">
                          <a:solidFill>
                            <a:schemeClr val="tx1"/>
                          </a:solidFill>
                          <a:effectLst/>
                        </a:rPr>
                        <a:t> (</a:t>
                      </a:r>
                      <a:r>
                        <a:rPr lang="en-ZA" sz="1400" dirty="0" err="1">
                          <a:solidFill>
                            <a:schemeClr val="tx1"/>
                          </a:solidFill>
                          <a:effectLst/>
                        </a:rPr>
                        <a:t>i.e</a:t>
                      </a:r>
                      <a:r>
                        <a:rPr lang="en-ZA" sz="1400" dirty="0">
                          <a:solidFill>
                            <a:schemeClr val="tx1"/>
                          </a:solidFill>
                          <a:effectLst/>
                        </a:rPr>
                        <a:t> surfacing of dirt roads using coarse ash)</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lnSpc>
                          <a:spcPct val="100000"/>
                        </a:lnSpc>
                      </a:pPr>
                      <a:r>
                        <a:rPr lang="en-ZA" sz="1400">
                          <a:solidFill>
                            <a:schemeClr val="tx1"/>
                          </a:solidFill>
                          <a:effectLst/>
                        </a:rPr>
                        <a:t>Feasibility study conducted and finalised</a:t>
                      </a:r>
                      <a:endParaRPr lang="en-ZA" sz="140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572657">
                <a:tc vMerge="1">
                  <a:txBody>
                    <a:bodyPr/>
                    <a:lstStyle/>
                    <a:p>
                      <a:endParaRPr lang="en-ZA"/>
                    </a:p>
                  </a:txBody>
                  <a:tcPr/>
                </a:tc>
                <a:tc>
                  <a:txBody>
                    <a:bodyPr/>
                    <a:lstStyle/>
                    <a:p>
                      <a:pPr algn="just">
                        <a:lnSpc>
                          <a:spcPct val="100000"/>
                        </a:lnSpc>
                      </a:pPr>
                      <a:r>
                        <a:rPr lang="en-ZA" sz="1400" dirty="0">
                          <a:solidFill>
                            <a:schemeClr val="tx1"/>
                          </a:solidFill>
                          <a:effectLst/>
                        </a:rPr>
                        <a:t>Testing of materials for formal and informal housing insulation in </a:t>
                      </a:r>
                      <a:r>
                        <a:rPr lang="en-ZA" sz="1400" dirty="0" err="1">
                          <a:solidFill>
                            <a:schemeClr val="tx1"/>
                          </a:solidFill>
                          <a:effectLst/>
                        </a:rPr>
                        <a:t>Lebokgang</a:t>
                      </a:r>
                      <a:r>
                        <a:rPr lang="en-ZA" sz="1400" dirty="0">
                          <a:solidFill>
                            <a:schemeClr val="tx1"/>
                          </a:solidFill>
                          <a:effectLst/>
                        </a:rPr>
                        <a:t> / </a:t>
                      </a:r>
                      <a:r>
                        <a:rPr lang="en-ZA" sz="1400" dirty="0" err="1">
                          <a:solidFill>
                            <a:schemeClr val="tx1"/>
                          </a:solidFill>
                          <a:effectLst/>
                        </a:rPr>
                        <a:t>eMbalenhle</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lnSpc>
                          <a:spcPct val="100000"/>
                        </a:lnSpc>
                      </a:pPr>
                      <a:r>
                        <a:rPr lang="en-ZA" sz="1400" dirty="0">
                          <a:solidFill>
                            <a:schemeClr val="tx1"/>
                          </a:solidFill>
                          <a:effectLst/>
                        </a:rPr>
                        <a:t>Testing was done</a:t>
                      </a:r>
                      <a:endParaRPr lang="en-ZA" sz="1400" dirty="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542037">
                <a:tc rowSpan="3">
                  <a:txBody>
                    <a:bodyPr/>
                    <a:lstStyle/>
                    <a:p>
                      <a:pPr algn="just">
                        <a:lnSpc>
                          <a:spcPct val="150000"/>
                        </a:lnSpc>
                      </a:pPr>
                      <a:r>
                        <a:rPr lang="en-ZA" sz="1400" dirty="0">
                          <a:solidFill>
                            <a:schemeClr val="tx1"/>
                          </a:solidFill>
                          <a:effectLst/>
                        </a:rPr>
                        <a:t> </a:t>
                      </a:r>
                    </a:p>
                    <a:p>
                      <a:pPr algn="just">
                        <a:lnSpc>
                          <a:spcPct val="150000"/>
                        </a:lnSpc>
                      </a:pPr>
                      <a:r>
                        <a:rPr lang="en-ZA" sz="1400" dirty="0">
                          <a:solidFill>
                            <a:schemeClr val="tx1"/>
                          </a:solidFill>
                          <a:effectLst/>
                        </a:rPr>
                        <a:t>Jan 2017-Dec 2017</a:t>
                      </a:r>
                    </a:p>
                    <a:p>
                      <a:pPr algn="just">
                        <a:lnSpc>
                          <a:spcPct val="150000"/>
                        </a:lnSpc>
                      </a:pPr>
                      <a:r>
                        <a:rPr lang="en-ZA" sz="1400" dirty="0">
                          <a:solidFill>
                            <a:schemeClr val="tx1"/>
                          </a:solidFill>
                          <a:effectLst/>
                        </a:rPr>
                        <a:t> </a:t>
                      </a:r>
                    </a:p>
                    <a:p>
                      <a:pPr algn="just">
                        <a:lnSpc>
                          <a:spcPct val="150000"/>
                        </a:lnSpc>
                      </a:pPr>
                      <a:r>
                        <a:rPr lang="en-ZA" sz="1400" dirty="0">
                          <a:solidFill>
                            <a:schemeClr val="tx1"/>
                          </a:solidFill>
                          <a:effectLst/>
                        </a:rPr>
                        <a:t> </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lnSpc>
                          <a:spcPct val="100000"/>
                        </a:lnSpc>
                      </a:pPr>
                      <a:r>
                        <a:rPr lang="en-ZA" sz="1400" dirty="0">
                          <a:solidFill>
                            <a:schemeClr val="tx1"/>
                          </a:solidFill>
                          <a:effectLst/>
                        </a:rPr>
                        <a:t>Final baseline report for </a:t>
                      </a:r>
                      <a:r>
                        <a:rPr lang="en-ZA" sz="1400" dirty="0" err="1">
                          <a:solidFill>
                            <a:schemeClr val="tx1"/>
                          </a:solidFill>
                          <a:effectLst/>
                        </a:rPr>
                        <a:t>eMbalenhle</a:t>
                      </a:r>
                      <a:r>
                        <a:rPr lang="en-ZA" sz="1400" dirty="0">
                          <a:solidFill>
                            <a:schemeClr val="tx1"/>
                          </a:solidFill>
                          <a:effectLst/>
                        </a:rPr>
                        <a:t>/</a:t>
                      </a:r>
                      <a:r>
                        <a:rPr lang="en-ZA" sz="1400" dirty="0" err="1">
                          <a:solidFill>
                            <a:schemeClr val="tx1"/>
                          </a:solidFill>
                          <a:effectLst/>
                        </a:rPr>
                        <a:t>Lebohang</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lnSpc>
                          <a:spcPct val="100000"/>
                        </a:lnSpc>
                      </a:pPr>
                      <a:r>
                        <a:rPr lang="en-ZA" sz="1400" dirty="0">
                          <a:solidFill>
                            <a:schemeClr val="tx1"/>
                          </a:solidFill>
                          <a:effectLst/>
                        </a:rPr>
                        <a:t>1</a:t>
                      </a:r>
                      <a:r>
                        <a:rPr lang="en-ZA" sz="1400" baseline="30000" dirty="0">
                          <a:solidFill>
                            <a:schemeClr val="tx1"/>
                          </a:solidFill>
                          <a:effectLst/>
                        </a:rPr>
                        <a:t>st</a:t>
                      </a:r>
                      <a:r>
                        <a:rPr lang="en-ZA" sz="1400" dirty="0">
                          <a:solidFill>
                            <a:schemeClr val="tx1"/>
                          </a:solidFill>
                          <a:effectLst/>
                        </a:rPr>
                        <a:t> measurement results have been completed</a:t>
                      </a:r>
                      <a:endParaRPr lang="en-ZA" sz="1400" dirty="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r h="1244676">
                <a:tc vMerge="1">
                  <a:txBody>
                    <a:bodyPr/>
                    <a:lstStyle/>
                    <a:p>
                      <a:endParaRPr lang="en-ZA"/>
                    </a:p>
                  </a:txBody>
                  <a:tcPr/>
                </a:tc>
                <a:tc>
                  <a:txBody>
                    <a:bodyPr/>
                    <a:lstStyle/>
                    <a:p>
                      <a:pPr algn="just">
                        <a:lnSpc>
                          <a:spcPct val="100000"/>
                        </a:lnSpc>
                      </a:pPr>
                      <a:r>
                        <a:rPr lang="en-ZA" sz="1400" dirty="0">
                          <a:solidFill>
                            <a:schemeClr val="tx1"/>
                          </a:solidFill>
                          <a:effectLst/>
                        </a:rPr>
                        <a:t>Conclusion of feasibility study on roads designs and identification of other options (if study not feasible</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lnSpc>
                          <a:spcPct val="100000"/>
                        </a:lnSpc>
                      </a:pPr>
                      <a:r>
                        <a:rPr lang="en-ZA" sz="1400" dirty="0">
                          <a:solidFill>
                            <a:schemeClr val="tx1"/>
                          </a:solidFill>
                          <a:effectLst/>
                        </a:rPr>
                        <a:t>Results showed the approach not feasible due to the nature of the soil type. This option will no longer be considered due to the minimal impact of the unsurfaced roads as proved by further studies (source apportionment</a:t>
                      </a:r>
                      <a:endParaRPr lang="en-ZA" sz="1400" dirty="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5"/>
                  </a:ext>
                </a:extLst>
              </a:tr>
              <a:tr h="572657">
                <a:tc vMerge="1">
                  <a:txBody>
                    <a:bodyPr/>
                    <a:lstStyle/>
                    <a:p>
                      <a:endParaRPr lang="en-ZA"/>
                    </a:p>
                  </a:txBody>
                  <a:tcPr/>
                </a:tc>
                <a:tc>
                  <a:txBody>
                    <a:bodyPr/>
                    <a:lstStyle/>
                    <a:p>
                      <a:pPr algn="just">
                        <a:lnSpc>
                          <a:spcPct val="100000"/>
                        </a:lnSpc>
                      </a:pPr>
                      <a:r>
                        <a:rPr lang="en-ZA" sz="1400" dirty="0">
                          <a:solidFill>
                            <a:schemeClr val="tx1"/>
                          </a:solidFill>
                          <a:effectLst/>
                        </a:rPr>
                        <a:t>Pilot project on insulation of approximately 30 informal houses including stove swops</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lnSpc>
                          <a:spcPct val="100000"/>
                        </a:lnSpc>
                      </a:pPr>
                      <a:r>
                        <a:rPr lang="en-ZA" sz="1400" dirty="0">
                          <a:solidFill>
                            <a:schemeClr val="tx1"/>
                          </a:solidFill>
                          <a:effectLst/>
                        </a:rPr>
                        <a:t>24 houses have been insulated with </a:t>
                      </a:r>
                      <a:r>
                        <a:rPr lang="en-ZA" sz="1400" dirty="0" err="1">
                          <a:solidFill>
                            <a:schemeClr val="tx1"/>
                          </a:solidFill>
                          <a:effectLst/>
                        </a:rPr>
                        <a:t>polyethane</a:t>
                      </a:r>
                      <a:r>
                        <a:rPr lang="en-ZA" sz="1400" dirty="0">
                          <a:solidFill>
                            <a:schemeClr val="tx1"/>
                          </a:solidFill>
                          <a:effectLst/>
                        </a:rPr>
                        <a:t> form together with stove swop in </a:t>
                      </a:r>
                      <a:r>
                        <a:rPr lang="en-ZA" sz="1400" dirty="0" err="1">
                          <a:solidFill>
                            <a:schemeClr val="tx1"/>
                          </a:solidFill>
                          <a:effectLst/>
                        </a:rPr>
                        <a:t>Lebohang</a:t>
                      </a:r>
                      <a:endParaRPr lang="en-ZA" sz="1400" dirty="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6"/>
                  </a:ext>
                </a:extLst>
              </a:tr>
              <a:tr h="763544">
                <a:tc>
                  <a:txBody>
                    <a:bodyPr/>
                    <a:lstStyle/>
                    <a:p>
                      <a:pPr algn="just">
                        <a:lnSpc>
                          <a:spcPct val="150000"/>
                        </a:lnSpc>
                      </a:pPr>
                      <a:r>
                        <a:rPr lang="en-ZA" sz="1400">
                          <a:solidFill>
                            <a:schemeClr val="tx1"/>
                          </a:solidFill>
                          <a:effectLst/>
                        </a:rPr>
                        <a:t>Jan 2018-Dec 2018</a:t>
                      </a:r>
                      <a:endParaRPr lang="en-ZA" sz="1400">
                        <a:solidFill>
                          <a:schemeClr val="tx1"/>
                        </a:solidFill>
                        <a:effectLst/>
                        <a:latin typeface="Times New Roman" panose="02020603050405020304" pitchFamily="18" charset="0"/>
                      </a:endParaRPr>
                    </a:p>
                  </a:txBody>
                  <a:tcPr marL="68580" marR="68580" marT="0" marB="0"/>
                </a:tc>
                <a:tc>
                  <a:txBody>
                    <a:bodyPr/>
                    <a:lstStyle/>
                    <a:p>
                      <a:pPr algn="just">
                        <a:lnSpc>
                          <a:spcPct val="100000"/>
                        </a:lnSpc>
                      </a:pPr>
                      <a:r>
                        <a:rPr lang="en-ZA" sz="1400" dirty="0">
                          <a:solidFill>
                            <a:schemeClr val="tx1"/>
                          </a:solidFill>
                          <a:effectLst/>
                        </a:rPr>
                        <a:t>Full implementation planned from July 2018 where at least 700 houses will be insulated and a further not less than 700 by 2020</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lnSpc>
                          <a:spcPct val="100000"/>
                        </a:lnSpc>
                      </a:pPr>
                      <a:r>
                        <a:rPr lang="en-ZA" sz="1400" dirty="0">
                          <a:solidFill>
                            <a:schemeClr val="tx1"/>
                          </a:solidFill>
                          <a:effectLst/>
                        </a:rPr>
                        <a:t>Full implementation pending</a:t>
                      </a:r>
                      <a:endParaRPr lang="en-ZA" sz="1400" dirty="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7"/>
                  </a:ext>
                </a:extLst>
              </a:tr>
            </a:tbl>
          </a:graphicData>
        </a:graphic>
      </p:graphicFrame>
      <p:sp>
        <p:nvSpPr>
          <p:cNvPr id="5" name="Slide Number Placeholder 4"/>
          <p:cNvSpPr>
            <a:spLocks noGrp="1"/>
          </p:cNvSpPr>
          <p:nvPr>
            <p:ph type="sldNum" sz="quarter" idx="12"/>
          </p:nvPr>
        </p:nvSpPr>
        <p:spPr/>
        <p:txBody>
          <a:bodyPr/>
          <a:lstStyle/>
          <a:p>
            <a:fld id="{A703A4A3-1339-8F4A-AB34-FE05E7F3EAE9}" type="slidenum">
              <a:rPr lang="en-US" smtClean="0"/>
              <a:pPr/>
              <a:t>27</a:t>
            </a:fld>
            <a:endParaRPr lang="en-US"/>
          </a:p>
        </p:txBody>
      </p:sp>
    </p:spTree>
    <p:extLst>
      <p:ext uri="{BB962C8B-B14F-4D97-AF65-F5344CB8AC3E}">
        <p14:creationId xmlns:p14="http://schemas.microsoft.com/office/powerpoint/2010/main" xmlns="" val="2942137036"/>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182" y="0"/>
            <a:ext cx="8925637" cy="655093"/>
          </a:xfrm>
        </p:spPr>
        <p:txBody>
          <a:bodyPr>
            <a:noAutofit/>
          </a:bodyPr>
          <a:lstStyle/>
          <a:p>
            <a:r>
              <a:rPr lang="en-ZA" sz="2800" b="1" dirty="0">
                <a:solidFill>
                  <a:schemeClr val="bg1"/>
                </a:solidFill>
              </a:rPr>
              <a:t>Sasol Sasolburg/</a:t>
            </a:r>
            <a:r>
              <a:rPr lang="en-ZA" sz="2800" b="1" dirty="0" err="1">
                <a:solidFill>
                  <a:schemeClr val="bg1"/>
                </a:solidFill>
              </a:rPr>
              <a:t>Natref</a:t>
            </a:r>
            <a:r>
              <a:rPr lang="en-ZA" sz="2800" b="1" dirty="0">
                <a:solidFill>
                  <a:schemeClr val="bg1"/>
                </a:solidFill>
              </a:rPr>
              <a:t> Offsets Implementation</a:t>
            </a:r>
          </a:p>
        </p:txBody>
      </p:sp>
      <p:sp>
        <p:nvSpPr>
          <p:cNvPr id="3" name="Rectangle 2"/>
          <p:cNvSpPr/>
          <p:nvPr/>
        </p:nvSpPr>
        <p:spPr>
          <a:xfrm>
            <a:off x="196645" y="847971"/>
            <a:ext cx="8760542" cy="5078313"/>
          </a:xfrm>
          <a:prstGeom prst="rect">
            <a:avLst/>
          </a:prstGeom>
        </p:spPr>
        <p:txBody>
          <a:bodyPr wrap="square">
            <a:spAutoFit/>
          </a:bodyPr>
          <a:lstStyle/>
          <a:p>
            <a:pPr marL="457200" indent="-6985" algn="just">
              <a:lnSpc>
                <a:spcPct val="150000"/>
              </a:lnSpc>
              <a:spcAft>
                <a:spcPts val="0"/>
              </a:spcAft>
            </a:pPr>
            <a:endParaRPr lang="en-US" sz="2400" dirty="0">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effectLst/>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effectLst/>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effectLst/>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effectLst/>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ZA" sz="2400" dirty="0">
              <a:effectLst/>
              <a:latin typeface="+mj-lt"/>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953443390"/>
              </p:ext>
            </p:extLst>
          </p:nvPr>
        </p:nvGraphicFramePr>
        <p:xfrm>
          <a:off x="109182" y="655095"/>
          <a:ext cx="8848004" cy="5832122"/>
        </p:xfrm>
        <a:graphic>
          <a:graphicData uri="http://schemas.openxmlformats.org/drawingml/2006/table">
            <a:tbl>
              <a:tblPr firstRow="1" firstCol="1" bandRow="1">
                <a:tableStyleId>{5C22544A-7EE6-4342-B048-85BDC9FD1C3A}</a:tableStyleId>
              </a:tblPr>
              <a:tblGrid>
                <a:gridCol w="3234603">
                  <a:extLst>
                    <a:ext uri="{9D8B030D-6E8A-4147-A177-3AD203B41FA5}">
                      <a16:colId xmlns="" xmlns:a16="http://schemas.microsoft.com/office/drawing/2014/main" val="20000"/>
                    </a:ext>
                  </a:extLst>
                </a:gridCol>
                <a:gridCol w="3234603">
                  <a:extLst>
                    <a:ext uri="{9D8B030D-6E8A-4147-A177-3AD203B41FA5}">
                      <a16:colId xmlns="" xmlns:a16="http://schemas.microsoft.com/office/drawing/2014/main" val="20001"/>
                    </a:ext>
                  </a:extLst>
                </a:gridCol>
                <a:gridCol w="2378798">
                  <a:extLst>
                    <a:ext uri="{9D8B030D-6E8A-4147-A177-3AD203B41FA5}">
                      <a16:colId xmlns="" xmlns:a16="http://schemas.microsoft.com/office/drawing/2014/main" val="20002"/>
                    </a:ext>
                  </a:extLst>
                </a:gridCol>
              </a:tblGrid>
              <a:tr h="293785">
                <a:tc>
                  <a:txBody>
                    <a:bodyPr/>
                    <a:lstStyle/>
                    <a:p>
                      <a:pPr algn="just">
                        <a:lnSpc>
                          <a:spcPct val="150000"/>
                        </a:lnSpc>
                      </a:pPr>
                      <a:r>
                        <a:rPr lang="en-ZA" sz="1400" dirty="0">
                          <a:solidFill>
                            <a:schemeClr val="tx1"/>
                          </a:solidFill>
                          <a:effectLst/>
                        </a:rPr>
                        <a:t>Timeframe</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lnSpc>
                          <a:spcPct val="150000"/>
                        </a:lnSpc>
                      </a:pPr>
                      <a:r>
                        <a:rPr lang="en-ZA" sz="1400">
                          <a:solidFill>
                            <a:schemeClr val="tx1"/>
                          </a:solidFill>
                          <a:effectLst/>
                        </a:rPr>
                        <a:t>Target (Major)</a:t>
                      </a:r>
                      <a:endParaRPr lang="en-ZA" sz="1400">
                        <a:solidFill>
                          <a:schemeClr val="tx1"/>
                        </a:solidFill>
                        <a:effectLst/>
                        <a:latin typeface="Times New Roman" panose="02020603050405020304" pitchFamily="18" charset="0"/>
                      </a:endParaRPr>
                    </a:p>
                  </a:txBody>
                  <a:tcPr marL="68580" marR="68580" marT="0" marB="0"/>
                </a:tc>
                <a:tc>
                  <a:txBody>
                    <a:bodyPr/>
                    <a:lstStyle/>
                    <a:p>
                      <a:pPr algn="just">
                        <a:lnSpc>
                          <a:spcPct val="150000"/>
                        </a:lnSpc>
                      </a:pPr>
                      <a:r>
                        <a:rPr lang="en-ZA" sz="1400">
                          <a:solidFill>
                            <a:schemeClr val="tx1"/>
                          </a:solidFill>
                          <a:effectLst/>
                        </a:rPr>
                        <a:t>DEA comment</a:t>
                      </a:r>
                      <a:endParaRPr lang="en-ZA" sz="140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1016398">
                <a:tc rowSpan="3">
                  <a:txBody>
                    <a:bodyPr/>
                    <a:lstStyle/>
                    <a:p>
                      <a:pPr algn="just">
                        <a:lnSpc>
                          <a:spcPct val="150000"/>
                        </a:lnSpc>
                      </a:pPr>
                      <a:r>
                        <a:rPr lang="en-ZA" sz="1400" dirty="0">
                          <a:solidFill>
                            <a:schemeClr val="tx1"/>
                          </a:solidFill>
                          <a:effectLst/>
                        </a:rPr>
                        <a:t>Jan 2016-Dec 2016</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r>
                        <a:rPr lang="en-ZA" sz="1400" dirty="0">
                          <a:solidFill>
                            <a:schemeClr val="tx1"/>
                          </a:solidFill>
                          <a:effectLst/>
                        </a:rPr>
                        <a:t>Baseline assessment/source apportionment measurements in </a:t>
                      </a:r>
                      <a:r>
                        <a:rPr lang="en-ZA" sz="1400" dirty="0" err="1">
                          <a:solidFill>
                            <a:schemeClr val="tx1"/>
                          </a:solidFill>
                          <a:effectLst/>
                        </a:rPr>
                        <a:t>Zamdela</a:t>
                      </a:r>
                      <a:r>
                        <a:rPr lang="en-ZA" sz="1400" dirty="0">
                          <a:solidFill>
                            <a:schemeClr val="tx1"/>
                          </a:solidFill>
                          <a:effectLst/>
                        </a:rPr>
                        <a:t> ( to assess the sources of emissions)</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r>
                        <a:rPr lang="en-ZA" sz="1400" dirty="0">
                          <a:solidFill>
                            <a:schemeClr val="tx1"/>
                          </a:solidFill>
                          <a:effectLst/>
                        </a:rPr>
                        <a:t>Baseline assessment was initiated in 2016 and concluded during the course of 2017</a:t>
                      </a:r>
                    </a:p>
                    <a:p>
                      <a:pPr algn="just">
                        <a:lnSpc>
                          <a:spcPct val="150000"/>
                        </a:lnSpc>
                      </a:pPr>
                      <a:r>
                        <a:rPr lang="en-ZA" sz="1400" dirty="0">
                          <a:solidFill>
                            <a:schemeClr val="tx1"/>
                          </a:solidFill>
                          <a:effectLst/>
                        </a:rPr>
                        <a:t> </a:t>
                      </a:r>
                      <a:endParaRPr lang="en-ZA" sz="1400" dirty="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877241">
                <a:tc vMerge="1">
                  <a:txBody>
                    <a:bodyPr/>
                    <a:lstStyle/>
                    <a:p>
                      <a:endParaRPr lang="en-ZA"/>
                    </a:p>
                  </a:txBody>
                  <a:tcPr/>
                </a:tc>
                <a:tc>
                  <a:txBody>
                    <a:bodyPr/>
                    <a:lstStyle/>
                    <a:p>
                      <a:pPr algn="just"/>
                      <a:r>
                        <a:rPr lang="en-ZA" sz="1400" dirty="0">
                          <a:solidFill>
                            <a:schemeClr val="tx1"/>
                          </a:solidFill>
                          <a:effectLst/>
                        </a:rPr>
                        <a:t>Initiating programme to reduced smoke (PM) emissions from veld fires in consultation with </a:t>
                      </a:r>
                      <a:r>
                        <a:rPr lang="en-ZA" sz="1400" dirty="0" err="1">
                          <a:solidFill>
                            <a:schemeClr val="tx1"/>
                          </a:solidFill>
                          <a:effectLst/>
                        </a:rPr>
                        <a:t>Metsimaholo</a:t>
                      </a:r>
                      <a:r>
                        <a:rPr lang="en-ZA" sz="1400" dirty="0">
                          <a:solidFill>
                            <a:schemeClr val="tx1"/>
                          </a:solidFill>
                          <a:effectLst/>
                        </a:rPr>
                        <a:t> LM’s EMS in </a:t>
                      </a:r>
                      <a:r>
                        <a:rPr lang="en-ZA" sz="1400" dirty="0" err="1">
                          <a:solidFill>
                            <a:schemeClr val="tx1"/>
                          </a:solidFill>
                          <a:effectLst/>
                        </a:rPr>
                        <a:t>Zamdela</a:t>
                      </a:r>
                      <a:r>
                        <a:rPr lang="en-ZA" sz="1400" dirty="0">
                          <a:solidFill>
                            <a:schemeClr val="tx1"/>
                          </a:solidFill>
                          <a:effectLst/>
                        </a:rPr>
                        <a:t> in order to cut grass before winter</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r>
                        <a:rPr lang="en-ZA" sz="1400">
                          <a:solidFill>
                            <a:schemeClr val="tx1"/>
                          </a:solidFill>
                          <a:effectLst/>
                        </a:rPr>
                        <a:t>Consultations have been concluded with the LM and </a:t>
                      </a:r>
                      <a:endParaRPr lang="en-ZA" sz="140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1315862">
                <a:tc vMerge="1">
                  <a:txBody>
                    <a:bodyPr/>
                    <a:lstStyle/>
                    <a:p>
                      <a:endParaRPr lang="en-ZA"/>
                    </a:p>
                  </a:txBody>
                  <a:tcPr/>
                </a:tc>
                <a:tc>
                  <a:txBody>
                    <a:bodyPr/>
                    <a:lstStyle/>
                    <a:p>
                      <a:pPr algn="just"/>
                      <a:r>
                        <a:rPr lang="en-ZA" sz="1400" dirty="0">
                          <a:solidFill>
                            <a:schemeClr val="tx1"/>
                          </a:solidFill>
                          <a:effectLst/>
                        </a:rPr>
                        <a:t>Initiate domestic waste management project, including waste collection, recycling, and awareness campaigns</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r>
                        <a:rPr lang="en-ZA" sz="1400" dirty="0">
                          <a:solidFill>
                            <a:schemeClr val="tx1"/>
                          </a:solidFill>
                          <a:effectLst/>
                        </a:rPr>
                        <a:t>Negotiations with waste pickers association, local municipality, communities completed; </a:t>
                      </a:r>
                    </a:p>
                    <a:p>
                      <a:pPr algn="just"/>
                      <a:r>
                        <a:rPr lang="en-ZA" sz="1400" dirty="0">
                          <a:solidFill>
                            <a:schemeClr val="tx1"/>
                          </a:solidFill>
                          <a:effectLst/>
                        </a:rPr>
                        <a:t>Identification of sites completed. </a:t>
                      </a:r>
                      <a:endParaRPr lang="en-ZA" sz="1400" dirty="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622751">
                <a:tc rowSpan="3">
                  <a:txBody>
                    <a:bodyPr/>
                    <a:lstStyle/>
                    <a:p>
                      <a:pPr algn="just">
                        <a:lnSpc>
                          <a:spcPct val="150000"/>
                        </a:lnSpc>
                      </a:pPr>
                      <a:r>
                        <a:rPr lang="en-ZA" sz="1400" dirty="0">
                          <a:solidFill>
                            <a:schemeClr val="tx1"/>
                          </a:solidFill>
                          <a:effectLst/>
                        </a:rPr>
                        <a:t> </a:t>
                      </a:r>
                    </a:p>
                    <a:p>
                      <a:pPr algn="just">
                        <a:lnSpc>
                          <a:spcPct val="150000"/>
                        </a:lnSpc>
                      </a:pPr>
                      <a:r>
                        <a:rPr lang="en-ZA" sz="1400" dirty="0">
                          <a:solidFill>
                            <a:schemeClr val="tx1"/>
                          </a:solidFill>
                          <a:effectLst/>
                        </a:rPr>
                        <a:t>Jan 2017-Dec 2017</a:t>
                      </a:r>
                    </a:p>
                    <a:p>
                      <a:pPr algn="just">
                        <a:lnSpc>
                          <a:spcPct val="150000"/>
                        </a:lnSpc>
                      </a:pPr>
                      <a:r>
                        <a:rPr lang="en-ZA" sz="1400" dirty="0">
                          <a:solidFill>
                            <a:schemeClr val="tx1"/>
                          </a:solidFill>
                          <a:effectLst/>
                        </a:rPr>
                        <a:t> </a:t>
                      </a:r>
                    </a:p>
                    <a:p>
                      <a:pPr algn="just">
                        <a:lnSpc>
                          <a:spcPct val="150000"/>
                        </a:lnSpc>
                      </a:pPr>
                      <a:r>
                        <a:rPr lang="en-ZA" sz="1400" dirty="0">
                          <a:solidFill>
                            <a:schemeClr val="tx1"/>
                          </a:solidFill>
                          <a:effectLst/>
                        </a:rPr>
                        <a:t> </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lnSpc>
                          <a:spcPct val="150000"/>
                        </a:lnSpc>
                      </a:pPr>
                      <a:r>
                        <a:rPr lang="en-ZA" sz="1400" dirty="0">
                          <a:solidFill>
                            <a:schemeClr val="tx1"/>
                          </a:solidFill>
                          <a:effectLst/>
                        </a:rPr>
                        <a:t>Final baseline report for </a:t>
                      </a:r>
                      <a:r>
                        <a:rPr lang="en-ZA" sz="1400" dirty="0" err="1">
                          <a:solidFill>
                            <a:schemeClr val="tx1"/>
                          </a:solidFill>
                          <a:effectLst/>
                        </a:rPr>
                        <a:t>Zamdela</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lnSpc>
                          <a:spcPct val="150000"/>
                        </a:lnSpc>
                      </a:pPr>
                      <a:r>
                        <a:rPr lang="en-ZA" sz="1400" dirty="0">
                          <a:solidFill>
                            <a:schemeClr val="tx1"/>
                          </a:solidFill>
                          <a:effectLst/>
                        </a:rPr>
                        <a:t>1</a:t>
                      </a:r>
                      <a:r>
                        <a:rPr lang="en-ZA" sz="1400" baseline="30000" dirty="0">
                          <a:solidFill>
                            <a:schemeClr val="tx1"/>
                          </a:solidFill>
                          <a:effectLst/>
                        </a:rPr>
                        <a:t>st</a:t>
                      </a:r>
                      <a:r>
                        <a:rPr lang="en-ZA" sz="1400" dirty="0">
                          <a:solidFill>
                            <a:schemeClr val="tx1"/>
                          </a:solidFill>
                          <a:effectLst/>
                        </a:rPr>
                        <a:t> measurement results have been completed</a:t>
                      </a:r>
                      <a:endParaRPr lang="en-ZA" sz="1400" dirty="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r h="657930">
                <a:tc vMerge="1">
                  <a:txBody>
                    <a:bodyPr/>
                    <a:lstStyle/>
                    <a:p>
                      <a:endParaRPr lang="en-ZA"/>
                    </a:p>
                  </a:txBody>
                  <a:tcPr/>
                </a:tc>
                <a:tc>
                  <a:txBody>
                    <a:bodyPr/>
                    <a:lstStyle/>
                    <a:p>
                      <a:pPr algn="just"/>
                      <a:r>
                        <a:rPr lang="en-ZA" sz="1400" dirty="0">
                          <a:solidFill>
                            <a:schemeClr val="tx1"/>
                          </a:solidFill>
                          <a:effectLst/>
                        </a:rPr>
                        <a:t>Implementation of fire management</a:t>
                      </a:r>
                      <a:endParaRPr lang="en-ZA" sz="1400" dirty="0">
                        <a:solidFill>
                          <a:schemeClr val="tx1"/>
                        </a:solidFill>
                        <a:effectLst/>
                        <a:latin typeface="Times New Roman" panose="02020603050405020304" pitchFamily="18" charset="0"/>
                      </a:endParaRPr>
                    </a:p>
                  </a:txBody>
                  <a:tcPr marL="68580" marR="68580" marT="0" marB="0"/>
                </a:tc>
                <a:tc>
                  <a:txBody>
                    <a:bodyPr/>
                    <a:lstStyle/>
                    <a:p>
                      <a:pPr algn="just"/>
                      <a:r>
                        <a:rPr lang="en-ZA" sz="1400" dirty="0">
                          <a:solidFill>
                            <a:schemeClr val="tx1"/>
                          </a:solidFill>
                          <a:effectLst/>
                        </a:rPr>
                        <a:t>Rapid response vehicle has been purchased and handed over to LM</a:t>
                      </a:r>
                      <a:endParaRPr lang="en-ZA" sz="1400" dirty="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5"/>
                  </a:ext>
                </a:extLst>
              </a:tr>
              <a:tr h="657930">
                <a:tc vMerge="1">
                  <a:txBody>
                    <a:bodyPr/>
                    <a:lstStyle/>
                    <a:p>
                      <a:endParaRPr lang="en-ZA"/>
                    </a:p>
                  </a:txBody>
                  <a:tcPr/>
                </a:tc>
                <a:tc>
                  <a:txBody>
                    <a:bodyPr/>
                    <a:lstStyle/>
                    <a:p>
                      <a:pPr algn="just"/>
                      <a:r>
                        <a:rPr lang="en-ZA" sz="1400">
                          <a:solidFill>
                            <a:schemeClr val="tx1"/>
                          </a:solidFill>
                          <a:effectLst/>
                        </a:rPr>
                        <a:t>Purchase of skips and topple truck for waste removal </a:t>
                      </a:r>
                      <a:endParaRPr lang="en-ZA" sz="1400">
                        <a:solidFill>
                          <a:schemeClr val="tx1"/>
                        </a:solidFill>
                        <a:effectLst/>
                        <a:latin typeface="Times New Roman" panose="02020603050405020304" pitchFamily="18" charset="0"/>
                      </a:endParaRPr>
                    </a:p>
                  </a:txBody>
                  <a:tcPr marL="68580" marR="68580" marT="0" marB="0"/>
                </a:tc>
                <a:tc>
                  <a:txBody>
                    <a:bodyPr/>
                    <a:lstStyle/>
                    <a:p>
                      <a:pPr algn="just"/>
                      <a:r>
                        <a:rPr lang="en-ZA" sz="1400" dirty="0">
                          <a:solidFill>
                            <a:schemeClr val="tx1"/>
                          </a:solidFill>
                          <a:effectLst/>
                        </a:rPr>
                        <a:t>75 skips have been purchased. However, there is no evidence of topple tuck yet</a:t>
                      </a:r>
                      <a:endParaRPr lang="en-ZA" sz="1400" dirty="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A703A4A3-1339-8F4A-AB34-FE05E7F3EAE9}" type="slidenum">
              <a:rPr lang="en-US" smtClean="0"/>
              <a:pPr/>
              <a:t>28</a:t>
            </a:fld>
            <a:endParaRPr lang="en-US"/>
          </a:p>
        </p:txBody>
      </p:sp>
    </p:spTree>
    <p:extLst>
      <p:ext uri="{BB962C8B-B14F-4D97-AF65-F5344CB8AC3E}">
        <p14:creationId xmlns:p14="http://schemas.microsoft.com/office/powerpoint/2010/main" xmlns="" val="2580610000"/>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182" y="0"/>
            <a:ext cx="8925637" cy="655093"/>
          </a:xfrm>
        </p:spPr>
        <p:txBody>
          <a:bodyPr>
            <a:noAutofit/>
          </a:bodyPr>
          <a:lstStyle/>
          <a:p>
            <a:r>
              <a:rPr lang="en-ZA" sz="2800" b="1" dirty="0">
                <a:solidFill>
                  <a:schemeClr val="bg1"/>
                </a:solidFill>
              </a:rPr>
              <a:t>Sasol Sasolburg/</a:t>
            </a:r>
            <a:r>
              <a:rPr lang="en-ZA" sz="2800" b="1" dirty="0" err="1">
                <a:solidFill>
                  <a:schemeClr val="bg1"/>
                </a:solidFill>
              </a:rPr>
              <a:t>Natref</a:t>
            </a:r>
            <a:r>
              <a:rPr lang="en-ZA" sz="2800" b="1" dirty="0">
                <a:solidFill>
                  <a:schemeClr val="bg1"/>
                </a:solidFill>
              </a:rPr>
              <a:t> Offsets Implementation</a:t>
            </a:r>
          </a:p>
        </p:txBody>
      </p:sp>
      <p:sp>
        <p:nvSpPr>
          <p:cNvPr id="3" name="Rectangle 2"/>
          <p:cNvSpPr/>
          <p:nvPr/>
        </p:nvSpPr>
        <p:spPr>
          <a:xfrm>
            <a:off x="196645" y="847971"/>
            <a:ext cx="8760542" cy="5078313"/>
          </a:xfrm>
          <a:prstGeom prst="rect">
            <a:avLst/>
          </a:prstGeom>
        </p:spPr>
        <p:txBody>
          <a:bodyPr wrap="square">
            <a:spAutoFit/>
          </a:bodyPr>
          <a:lstStyle/>
          <a:p>
            <a:pPr marL="457200" indent="-6985" algn="just">
              <a:lnSpc>
                <a:spcPct val="150000"/>
              </a:lnSpc>
              <a:spcAft>
                <a:spcPts val="0"/>
              </a:spcAft>
            </a:pPr>
            <a:endParaRPr lang="en-US" sz="2400" dirty="0">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effectLst/>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effectLst/>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effectLst/>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US" sz="2400" dirty="0">
              <a:effectLst/>
              <a:latin typeface="+mj-lt"/>
              <a:ea typeface="Times New Roman" panose="02020603050405020304" pitchFamily="18" charset="0"/>
              <a:cs typeface="Arial" panose="020B0604020202020204" pitchFamily="34" charset="0"/>
            </a:endParaRPr>
          </a:p>
          <a:p>
            <a:pPr marL="457200" indent="-6985" algn="just">
              <a:lnSpc>
                <a:spcPct val="150000"/>
              </a:lnSpc>
              <a:spcAft>
                <a:spcPts val="0"/>
              </a:spcAft>
            </a:pPr>
            <a:endParaRPr lang="en-ZA" sz="2400" dirty="0">
              <a:effectLst/>
              <a:latin typeface="+mj-lt"/>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582205542"/>
              </p:ext>
            </p:extLst>
          </p:nvPr>
        </p:nvGraphicFramePr>
        <p:xfrm>
          <a:off x="196645" y="670551"/>
          <a:ext cx="8760542" cy="6153568"/>
        </p:xfrm>
        <a:graphic>
          <a:graphicData uri="http://schemas.openxmlformats.org/drawingml/2006/table">
            <a:tbl>
              <a:tblPr firstRow="1" firstCol="1" bandRow="1">
                <a:tableStyleId>{5C22544A-7EE6-4342-B048-85BDC9FD1C3A}</a:tableStyleId>
              </a:tblPr>
              <a:tblGrid>
                <a:gridCol w="1677064">
                  <a:extLst>
                    <a:ext uri="{9D8B030D-6E8A-4147-A177-3AD203B41FA5}">
                      <a16:colId xmlns="" xmlns:a16="http://schemas.microsoft.com/office/drawing/2014/main" val="20000"/>
                    </a:ext>
                  </a:extLst>
                </a:gridCol>
                <a:gridCol w="4081703">
                  <a:extLst>
                    <a:ext uri="{9D8B030D-6E8A-4147-A177-3AD203B41FA5}">
                      <a16:colId xmlns="" xmlns:a16="http://schemas.microsoft.com/office/drawing/2014/main" val="20001"/>
                    </a:ext>
                  </a:extLst>
                </a:gridCol>
                <a:gridCol w="3001775">
                  <a:extLst>
                    <a:ext uri="{9D8B030D-6E8A-4147-A177-3AD203B41FA5}">
                      <a16:colId xmlns="" xmlns:a16="http://schemas.microsoft.com/office/drawing/2014/main" val="20002"/>
                    </a:ext>
                  </a:extLst>
                </a:gridCol>
              </a:tblGrid>
              <a:tr h="380139">
                <a:tc>
                  <a:txBody>
                    <a:bodyPr/>
                    <a:lstStyle/>
                    <a:p>
                      <a:pPr algn="just">
                        <a:lnSpc>
                          <a:spcPct val="150000"/>
                        </a:lnSpc>
                      </a:pPr>
                      <a:r>
                        <a:rPr lang="en-ZA" sz="1600" dirty="0">
                          <a:solidFill>
                            <a:schemeClr val="tx1"/>
                          </a:solidFill>
                          <a:effectLst/>
                        </a:rPr>
                        <a:t>Timeframe</a:t>
                      </a:r>
                      <a:endParaRPr lang="en-ZA" sz="1600" dirty="0">
                        <a:solidFill>
                          <a:schemeClr val="tx1"/>
                        </a:solidFill>
                        <a:effectLst/>
                        <a:latin typeface="Times New Roman" panose="02020603050405020304" pitchFamily="18" charset="0"/>
                      </a:endParaRPr>
                    </a:p>
                  </a:txBody>
                  <a:tcPr marL="68580" marR="68580" marT="0" marB="0"/>
                </a:tc>
                <a:tc>
                  <a:txBody>
                    <a:bodyPr/>
                    <a:lstStyle/>
                    <a:p>
                      <a:pPr algn="just">
                        <a:lnSpc>
                          <a:spcPct val="150000"/>
                        </a:lnSpc>
                      </a:pPr>
                      <a:r>
                        <a:rPr lang="en-ZA" sz="1600">
                          <a:solidFill>
                            <a:schemeClr val="tx1"/>
                          </a:solidFill>
                          <a:effectLst/>
                        </a:rPr>
                        <a:t>Target (Major)</a:t>
                      </a:r>
                      <a:endParaRPr lang="en-ZA" sz="1600">
                        <a:solidFill>
                          <a:schemeClr val="tx1"/>
                        </a:solidFill>
                        <a:effectLst/>
                        <a:latin typeface="Times New Roman" panose="02020603050405020304" pitchFamily="18" charset="0"/>
                      </a:endParaRPr>
                    </a:p>
                  </a:txBody>
                  <a:tcPr marL="68580" marR="68580" marT="0" marB="0"/>
                </a:tc>
                <a:tc>
                  <a:txBody>
                    <a:bodyPr/>
                    <a:lstStyle/>
                    <a:p>
                      <a:pPr algn="just">
                        <a:lnSpc>
                          <a:spcPct val="150000"/>
                        </a:lnSpc>
                      </a:pPr>
                      <a:r>
                        <a:rPr lang="en-ZA" sz="1600">
                          <a:solidFill>
                            <a:schemeClr val="tx1"/>
                          </a:solidFill>
                          <a:effectLst/>
                        </a:rPr>
                        <a:t>Progress</a:t>
                      </a:r>
                      <a:endParaRPr lang="en-ZA" sz="160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3940325">
                <a:tc>
                  <a:txBody>
                    <a:bodyPr/>
                    <a:lstStyle/>
                    <a:p>
                      <a:pPr algn="just">
                        <a:lnSpc>
                          <a:spcPct val="150000"/>
                        </a:lnSpc>
                      </a:pPr>
                      <a:r>
                        <a:rPr lang="en-ZA" sz="1600" dirty="0">
                          <a:solidFill>
                            <a:schemeClr val="tx1"/>
                          </a:solidFill>
                          <a:effectLst/>
                        </a:rPr>
                        <a:t>Jan 2017-Dec 2017</a:t>
                      </a:r>
                      <a:endParaRPr lang="en-ZA" sz="1600" dirty="0">
                        <a:solidFill>
                          <a:schemeClr val="tx1"/>
                        </a:solidFill>
                        <a:effectLst/>
                        <a:latin typeface="Times New Roman" panose="02020603050405020304" pitchFamily="18" charset="0"/>
                      </a:endParaRPr>
                    </a:p>
                  </a:txBody>
                  <a:tcPr marL="68580" marR="68580" marT="0" marB="0"/>
                </a:tc>
                <a:tc>
                  <a:txBody>
                    <a:bodyPr/>
                    <a:lstStyle/>
                    <a:p>
                      <a:pPr algn="just"/>
                      <a:r>
                        <a:rPr lang="en-ZA" sz="1600" dirty="0">
                          <a:solidFill>
                            <a:schemeClr val="tx1"/>
                          </a:solidFill>
                          <a:effectLst/>
                        </a:rPr>
                        <a:t>Baseline determination, pilot studies and planning for </a:t>
                      </a:r>
                      <a:r>
                        <a:rPr lang="en-ZA" sz="1600" dirty="0" err="1">
                          <a:solidFill>
                            <a:schemeClr val="tx1"/>
                          </a:solidFill>
                          <a:effectLst/>
                        </a:rPr>
                        <a:t>atleat</a:t>
                      </a:r>
                      <a:r>
                        <a:rPr lang="en-ZA" sz="1600" dirty="0">
                          <a:solidFill>
                            <a:schemeClr val="tx1"/>
                          </a:solidFill>
                          <a:effectLst/>
                        </a:rPr>
                        <a:t> one community in each of the powers stations in Nkangala, </a:t>
                      </a:r>
                      <a:r>
                        <a:rPr lang="en-ZA" sz="1600" dirty="0" err="1">
                          <a:solidFill>
                            <a:schemeClr val="tx1"/>
                          </a:solidFill>
                          <a:effectLst/>
                        </a:rPr>
                        <a:t>Gert</a:t>
                      </a:r>
                      <a:r>
                        <a:rPr lang="en-ZA" sz="1600" dirty="0">
                          <a:solidFill>
                            <a:schemeClr val="tx1"/>
                          </a:solidFill>
                          <a:effectLst/>
                        </a:rPr>
                        <a:t> </a:t>
                      </a:r>
                      <a:r>
                        <a:rPr lang="en-ZA" sz="1600" dirty="0" err="1">
                          <a:solidFill>
                            <a:schemeClr val="tx1"/>
                          </a:solidFill>
                          <a:effectLst/>
                        </a:rPr>
                        <a:t>Siband</a:t>
                      </a:r>
                      <a:r>
                        <a:rPr lang="en-ZA" sz="1600" dirty="0">
                          <a:solidFill>
                            <a:schemeClr val="tx1"/>
                          </a:solidFill>
                          <a:effectLst/>
                        </a:rPr>
                        <a:t> and </a:t>
                      </a:r>
                      <a:r>
                        <a:rPr lang="en-ZA" sz="1600" dirty="0" err="1">
                          <a:solidFill>
                            <a:schemeClr val="tx1"/>
                          </a:solidFill>
                          <a:effectLst/>
                        </a:rPr>
                        <a:t>Fezile</a:t>
                      </a:r>
                      <a:r>
                        <a:rPr lang="en-ZA" sz="1600" dirty="0">
                          <a:solidFill>
                            <a:schemeClr val="tx1"/>
                          </a:solidFill>
                          <a:effectLst/>
                        </a:rPr>
                        <a:t> </a:t>
                      </a:r>
                      <a:r>
                        <a:rPr lang="en-ZA" sz="1600" dirty="0" err="1">
                          <a:solidFill>
                            <a:schemeClr val="tx1"/>
                          </a:solidFill>
                          <a:effectLst/>
                        </a:rPr>
                        <a:t>Dadi</a:t>
                      </a:r>
                      <a:r>
                        <a:rPr lang="en-ZA" sz="1600" dirty="0">
                          <a:solidFill>
                            <a:schemeClr val="tx1"/>
                          </a:solidFill>
                          <a:effectLst/>
                        </a:rPr>
                        <a:t> District Municipalities. Affected power stations include: </a:t>
                      </a:r>
                      <a:r>
                        <a:rPr lang="en-ZA" sz="1600" dirty="0" err="1">
                          <a:solidFill>
                            <a:schemeClr val="tx1"/>
                          </a:solidFill>
                          <a:effectLst/>
                        </a:rPr>
                        <a:t>Hendrina</a:t>
                      </a:r>
                      <a:r>
                        <a:rPr lang="en-ZA" sz="1600" dirty="0">
                          <a:solidFill>
                            <a:schemeClr val="tx1"/>
                          </a:solidFill>
                          <a:effectLst/>
                        </a:rPr>
                        <a:t>, </a:t>
                      </a:r>
                      <a:r>
                        <a:rPr lang="en-ZA" sz="1600" dirty="0" err="1">
                          <a:solidFill>
                            <a:schemeClr val="tx1"/>
                          </a:solidFill>
                          <a:effectLst/>
                        </a:rPr>
                        <a:t>Arnot</a:t>
                      </a:r>
                      <a:r>
                        <a:rPr lang="en-ZA" sz="1600" dirty="0">
                          <a:solidFill>
                            <a:schemeClr val="tx1"/>
                          </a:solidFill>
                          <a:effectLst/>
                        </a:rPr>
                        <a:t>, Komati, </a:t>
                      </a:r>
                      <a:r>
                        <a:rPr lang="en-ZA" sz="1600" dirty="0" err="1">
                          <a:solidFill>
                            <a:schemeClr val="tx1"/>
                          </a:solidFill>
                          <a:effectLst/>
                        </a:rPr>
                        <a:t>Matla</a:t>
                      </a:r>
                      <a:r>
                        <a:rPr lang="en-ZA" sz="1600" dirty="0">
                          <a:solidFill>
                            <a:schemeClr val="tx1"/>
                          </a:solidFill>
                          <a:effectLst/>
                        </a:rPr>
                        <a:t>, </a:t>
                      </a:r>
                      <a:r>
                        <a:rPr lang="en-ZA" sz="1600" dirty="0" err="1">
                          <a:solidFill>
                            <a:schemeClr val="tx1"/>
                          </a:solidFill>
                          <a:effectLst/>
                        </a:rPr>
                        <a:t>Kriel</a:t>
                      </a:r>
                      <a:r>
                        <a:rPr lang="en-ZA" sz="1600" dirty="0">
                          <a:solidFill>
                            <a:schemeClr val="tx1"/>
                          </a:solidFill>
                          <a:effectLst/>
                        </a:rPr>
                        <a:t>, </a:t>
                      </a:r>
                      <a:r>
                        <a:rPr lang="en-ZA" sz="1600" dirty="0" err="1">
                          <a:solidFill>
                            <a:schemeClr val="tx1"/>
                          </a:solidFill>
                          <a:effectLst/>
                        </a:rPr>
                        <a:t>Duvha</a:t>
                      </a:r>
                      <a:r>
                        <a:rPr lang="en-ZA" sz="1600" dirty="0">
                          <a:solidFill>
                            <a:schemeClr val="tx1"/>
                          </a:solidFill>
                          <a:effectLst/>
                        </a:rPr>
                        <a:t>,  Kendal, </a:t>
                      </a:r>
                      <a:r>
                        <a:rPr lang="en-ZA" sz="1600" dirty="0" err="1">
                          <a:solidFill>
                            <a:schemeClr val="tx1"/>
                          </a:solidFill>
                          <a:effectLst/>
                        </a:rPr>
                        <a:t>Tutuka</a:t>
                      </a:r>
                      <a:r>
                        <a:rPr lang="en-ZA" sz="1600" dirty="0">
                          <a:solidFill>
                            <a:schemeClr val="tx1"/>
                          </a:solidFill>
                          <a:effectLst/>
                        </a:rPr>
                        <a:t>, </a:t>
                      </a:r>
                      <a:r>
                        <a:rPr lang="en-ZA" sz="1600" dirty="0" err="1">
                          <a:solidFill>
                            <a:schemeClr val="tx1"/>
                          </a:solidFill>
                          <a:effectLst/>
                        </a:rPr>
                        <a:t>Majuba</a:t>
                      </a:r>
                      <a:r>
                        <a:rPr lang="en-ZA" sz="1600" dirty="0">
                          <a:solidFill>
                            <a:schemeClr val="tx1"/>
                          </a:solidFill>
                          <a:effectLst/>
                        </a:rPr>
                        <a:t>, </a:t>
                      </a:r>
                      <a:r>
                        <a:rPr lang="en-ZA" sz="1600" dirty="0" err="1">
                          <a:solidFill>
                            <a:schemeClr val="tx1"/>
                          </a:solidFill>
                          <a:effectLst/>
                        </a:rPr>
                        <a:t>Grootvlei</a:t>
                      </a:r>
                      <a:r>
                        <a:rPr lang="en-ZA" sz="1600" dirty="0">
                          <a:solidFill>
                            <a:schemeClr val="tx1"/>
                          </a:solidFill>
                          <a:effectLst/>
                        </a:rPr>
                        <a:t>, Camden and </a:t>
                      </a:r>
                      <a:r>
                        <a:rPr lang="en-ZA" sz="1600" dirty="0" err="1">
                          <a:solidFill>
                            <a:schemeClr val="tx1"/>
                          </a:solidFill>
                          <a:effectLst/>
                        </a:rPr>
                        <a:t>Lethabo</a:t>
                      </a:r>
                      <a:endParaRPr lang="en-ZA" sz="1600" dirty="0">
                        <a:solidFill>
                          <a:schemeClr val="tx1"/>
                        </a:solidFill>
                        <a:effectLst/>
                        <a:latin typeface="Times New Roman" panose="02020603050405020304" pitchFamily="18" charset="0"/>
                      </a:endParaRPr>
                    </a:p>
                  </a:txBody>
                  <a:tcPr marL="68580" marR="68580" marT="0" marB="0"/>
                </a:tc>
                <a:tc>
                  <a:txBody>
                    <a:bodyPr/>
                    <a:lstStyle/>
                    <a:p>
                      <a:pPr algn="just"/>
                      <a:r>
                        <a:rPr lang="en-ZA" sz="1600" dirty="0">
                          <a:solidFill>
                            <a:schemeClr val="tx1"/>
                          </a:solidFill>
                          <a:effectLst/>
                        </a:rPr>
                        <a:t>Pilot studies on 120 households have been  concluded, which include:  removal of coal stoves, provision of ceilings, LPG stove and heater. 65% of households in </a:t>
                      </a:r>
                      <a:r>
                        <a:rPr lang="en-ZA" sz="1600" dirty="0" err="1">
                          <a:solidFill>
                            <a:schemeClr val="tx1"/>
                          </a:solidFill>
                          <a:effectLst/>
                        </a:rPr>
                        <a:t>KwaZamokhule</a:t>
                      </a:r>
                      <a:r>
                        <a:rPr lang="en-ZA" sz="1600" dirty="0">
                          <a:solidFill>
                            <a:schemeClr val="tx1"/>
                          </a:solidFill>
                          <a:effectLst/>
                        </a:rPr>
                        <a:t> use coal. </a:t>
                      </a:r>
                    </a:p>
                    <a:p>
                      <a:pPr algn="just"/>
                      <a:r>
                        <a:rPr lang="en-ZA" sz="1600" dirty="0">
                          <a:solidFill>
                            <a:schemeClr val="tx1"/>
                          </a:solidFill>
                          <a:effectLst/>
                        </a:rPr>
                        <a:t>•Domestic coal burning is a significant source of pollution for </a:t>
                      </a:r>
                      <a:r>
                        <a:rPr lang="en-ZA" sz="1600" dirty="0" err="1">
                          <a:solidFill>
                            <a:schemeClr val="tx1"/>
                          </a:solidFill>
                          <a:effectLst/>
                        </a:rPr>
                        <a:t>KwaZamokuhle</a:t>
                      </a:r>
                      <a:r>
                        <a:rPr lang="en-ZA" sz="1600" dirty="0">
                          <a:solidFill>
                            <a:schemeClr val="tx1"/>
                          </a:solidFill>
                          <a:effectLst/>
                        </a:rPr>
                        <a:t>. </a:t>
                      </a:r>
                    </a:p>
                    <a:p>
                      <a:pPr algn="just"/>
                      <a:r>
                        <a:rPr lang="en-ZA" sz="1600" dirty="0">
                          <a:solidFill>
                            <a:schemeClr val="tx1"/>
                          </a:solidFill>
                          <a:effectLst/>
                        </a:rPr>
                        <a:t>•Participation rates in the pilot project were high. Woman specifically benefitted from time taken to cook.</a:t>
                      </a:r>
                    </a:p>
                    <a:p>
                      <a:pPr algn="just"/>
                      <a:r>
                        <a:rPr lang="en-ZA" sz="1600" dirty="0">
                          <a:solidFill>
                            <a:schemeClr val="tx1"/>
                          </a:solidFill>
                          <a:effectLst/>
                        </a:rPr>
                        <a:t>•Ceilings were the intervention received most positively by the residents.  </a:t>
                      </a:r>
                    </a:p>
                    <a:p>
                      <a:pPr algn="just"/>
                      <a:r>
                        <a:rPr lang="en-ZA" sz="1600" dirty="0">
                          <a:solidFill>
                            <a:schemeClr val="tx1"/>
                          </a:solidFill>
                          <a:effectLst/>
                        </a:rPr>
                        <a:t> </a:t>
                      </a:r>
                      <a:endParaRPr lang="en-ZA" sz="1600" dirty="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1628149">
                <a:tc>
                  <a:txBody>
                    <a:bodyPr/>
                    <a:lstStyle/>
                    <a:p>
                      <a:pPr algn="just">
                        <a:lnSpc>
                          <a:spcPct val="150000"/>
                        </a:lnSpc>
                      </a:pPr>
                      <a:r>
                        <a:rPr lang="en-ZA" sz="1600">
                          <a:solidFill>
                            <a:schemeClr val="tx1"/>
                          </a:solidFill>
                          <a:effectLst/>
                        </a:rPr>
                        <a:t>Jan 2018-Dec 2018</a:t>
                      </a:r>
                    </a:p>
                    <a:p>
                      <a:pPr algn="just">
                        <a:lnSpc>
                          <a:spcPct val="150000"/>
                        </a:lnSpc>
                      </a:pPr>
                      <a:r>
                        <a:rPr lang="en-ZA" sz="1600">
                          <a:solidFill>
                            <a:schemeClr val="tx1"/>
                          </a:solidFill>
                          <a:effectLst/>
                        </a:rPr>
                        <a:t> </a:t>
                      </a:r>
                    </a:p>
                    <a:p>
                      <a:pPr algn="just">
                        <a:lnSpc>
                          <a:spcPct val="150000"/>
                        </a:lnSpc>
                      </a:pPr>
                      <a:r>
                        <a:rPr lang="en-ZA" sz="1600">
                          <a:solidFill>
                            <a:schemeClr val="tx1"/>
                          </a:solidFill>
                          <a:effectLst/>
                        </a:rPr>
                        <a:t> </a:t>
                      </a:r>
                      <a:endParaRPr lang="en-ZA" sz="1600">
                        <a:solidFill>
                          <a:schemeClr val="tx1"/>
                        </a:solidFill>
                        <a:effectLst/>
                        <a:latin typeface="Times New Roman" panose="02020603050405020304" pitchFamily="18" charset="0"/>
                      </a:endParaRPr>
                    </a:p>
                  </a:txBody>
                  <a:tcPr marL="68580" marR="68580" marT="0" marB="0"/>
                </a:tc>
                <a:tc>
                  <a:txBody>
                    <a:bodyPr/>
                    <a:lstStyle/>
                    <a:p>
                      <a:pPr algn="just"/>
                      <a:r>
                        <a:rPr lang="en-ZA" sz="1600" dirty="0">
                          <a:solidFill>
                            <a:schemeClr val="tx1"/>
                          </a:solidFill>
                          <a:effectLst/>
                        </a:rPr>
                        <a:t>Beginning of implementation in three of the affected communities</a:t>
                      </a:r>
                      <a:endParaRPr lang="en-ZA" sz="1600" dirty="0">
                        <a:solidFill>
                          <a:schemeClr val="tx1"/>
                        </a:solidFill>
                        <a:effectLst/>
                        <a:latin typeface="Times New Roman" panose="02020603050405020304" pitchFamily="18" charset="0"/>
                      </a:endParaRPr>
                    </a:p>
                  </a:txBody>
                  <a:tcPr marL="68580" marR="68580" marT="0" marB="0"/>
                </a:tc>
                <a:tc>
                  <a:txBody>
                    <a:bodyPr/>
                    <a:lstStyle/>
                    <a:p>
                      <a:pPr algn="just">
                        <a:lnSpc>
                          <a:spcPct val="150000"/>
                        </a:lnSpc>
                      </a:pPr>
                      <a:r>
                        <a:rPr lang="en-ZA" sz="1600" dirty="0">
                          <a:solidFill>
                            <a:schemeClr val="tx1"/>
                          </a:solidFill>
                          <a:effectLst/>
                        </a:rPr>
                        <a:t>Implementation is pending</a:t>
                      </a:r>
                      <a:endParaRPr lang="en-ZA" sz="1600" dirty="0">
                        <a:solidFill>
                          <a:schemeClr val="tx1"/>
                        </a:solidFill>
                        <a:effectLst/>
                        <a:latin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A703A4A3-1339-8F4A-AB34-FE05E7F3EAE9}" type="slidenum">
              <a:rPr lang="en-US" smtClean="0"/>
              <a:pPr/>
              <a:t>29</a:t>
            </a:fld>
            <a:endParaRPr lang="en-US"/>
          </a:p>
        </p:txBody>
      </p:sp>
    </p:spTree>
    <p:extLst>
      <p:ext uri="{BB962C8B-B14F-4D97-AF65-F5344CB8AC3E}">
        <p14:creationId xmlns:p14="http://schemas.microsoft.com/office/powerpoint/2010/main" xmlns="" val="207265085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ZA" sz="3600" b="1" dirty="0"/>
              <a:t>Introduction</a:t>
            </a:r>
          </a:p>
        </p:txBody>
      </p:sp>
      <p:sp>
        <p:nvSpPr>
          <p:cNvPr id="6" name="Content Placeholder 2"/>
          <p:cNvSpPr>
            <a:spLocks noGrp="1"/>
          </p:cNvSpPr>
          <p:nvPr>
            <p:ph idx="1"/>
          </p:nvPr>
        </p:nvSpPr>
        <p:spPr>
          <a:xfrm>
            <a:off x="457200" y="1270000"/>
            <a:ext cx="8229600" cy="4525963"/>
          </a:xfrm>
        </p:spPr>
        <p:txBody>
          <a:bodyPr>
            <a:noAutofit/>
          </a:bodyPr>
          <a:lstStyle/>
          <a:p>
            <a:pPr algn="just">
              <a:buFont typeface="Arial" panose="020B0604020202020204" pitchFamily="34" charset="0"/>
              <a:buChar char="•"/>
              <a:defRPr/>
            </a:pPr>
            <a:r>
              <a:rPr lang="en-ZA" altLang="en-US" sz="2400" dirty="0"/>
              <a:t>Legal provisions for postponement of compliance timeframes are stipulated in Section 21 Notice of NEM:AQA (Act 39. of 2004)</a:t>
            </a:r>
          </a:p>
          <a:p>
            <a:pPr lvl="1" algn="just">
              <a:buFont typeface="Arial" pitchFamily="34" charset="0"/>
              <a:buChar char="•"/>
            </a:pPr>
            <a:r>
              <a:rPr lang="en-GB" sz="2400" dirty="0"/>
              <a:t>New plants must comply with new plant emission standards immediately</a:t>
            </a:r>
            <a:endParaRPr lang="en-ZA" sz="2400" dirty="0"/>
          </a:p>
          <a:p>
            <a:pPr lvl="1" algn="just">
              <a:buFont typeface="Arial" pitchFamily="34" charset="0"/>
              <a:buChar char="•"/>
            </a:pPr>
            <a:r>
              <a:rPr lang="en-GB" sz="2400" dirty="0"/>
              <a:t>Existing plants must comply with existing plant standards on 01 April 2015; and </a:t>
            </a:r>
            <a:endParaRPr lang="en-ZA" sz="2400" dirty="0"/>
          </a:p>
          <a:p>
            <a:pPr lvl="1" algn="just">
              <a:buFont typeface="Arial" pitchFamily="34" charset="0"/>
              <a:buChar char="•"/>
            </a:pPr>
            <a:r>
              <a:rPr lang="en-GB" sz="2400" dirty="0"/>
              <a:t>Existing plants must comply with new plant standards on 01 April 2020 </a:t>
            </a:r>
          </a:p>
          <a:p>
            <a:pPr algn="just"/>
            <a:r>
              <a:rPr lang="en-GB" sz="2400" dirty="0"/>
              <a:t>AQA provides for the existing plants to apply for postponement with the compliance timeframes </a:t>
            </a:r>
          </a:p>
        </p:txBody>
      </p:sp>
      <p:sp>
        <p:nvSpPr>
          <p:cNvPr id="2" name="Slide Number Placeholder 1"/>
          <p:cNvSpPr>
            <a:spLocks noGrp="1"/>
          </p:cNvSpPr>
          <p:nvPr>
            <p:ph type="sldNum" sz="quarter" idx="12"/>
          </p:nvPr>
        </p:nvSpPr>
        <p:spPr/>
        <p:txBody>
          <a:bodyPr/>
          <a:lstStyle/>
          <a:p>
            <a:fld id="{A703A4A3-1339-8F4A-AB34-FE05E7F3EAE9}" type="slidenum">
              <a:rPr lang="en-US" smtClean="0"/>
              <a:pPr/>
              <a:t>3</a:t>
            </a:fld>
            <a:endParaRPr lang="en-US"/>
          </a:p>
        </p:txBody>
      </p:sp>
    </p:spTree>
    <p:extLst>
      <p:ext uri="{BB962C8B-B14F-4D97-AF65-F5344CB8AC3E}">
        <p14:creationId xmlns:p14="http://schemas.microsoft.com/office/powerpoint/2010/main" xmlns="" val="1026493787"/>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182" y="0"/>
            <a:ext cx="8925637" cy="655093"/>
          </a:xfrm>
        </p:spPr>
        <p:txBody>
          <a:bodyPr>
            <a:noAutofit/>
          </a:bodyPr>
          <a:lstStyle/>
          <a:p>
            <a:r>
              <a:rPr lang="en-ZA" sz="2800" b="1" dirty="0">
                <a:solidFill>
                  <a:schemeClr val="bg1"/>
                </a:solidFill>
              </a:rPr>
              <a:t>Recommendations</a:t>
            </a:r>
          </a:p>
        </p:txBody>
      </p:sp>
      <p:sp>
        <p:nvSpPr>
          <p:cNvPr id="3" name="Rectangle 2"/>
          <p:cNvSpPr/>
          <p:nvPr/>
        </p:nvSpPr>
        <p:spPr>
          <a:xfrm>
            <a:off x="196645" y="847971"/>
            <a:ext cx="8760542" cy="8402300"/>
          </a:xfrm>
          <a:prstGeom prst="rect">
            <a:avLst/>
          </a:prstGeom>
        </p:spPr>
        <p:txBody>
          <a:bodyPr wrap="square">
            <a:spAutoFit/>
          </a:bodyPr>
          <a:lstStyle/>
          <a:p>
            <a:pPr marL="457200" indent="-6985">
              <a:spcAft>
                <a:spcPts val="0"/>
              </a:spcAft>
            </a:pPr>
            <a:r>
              <a:rPr lang="en-US" sz="2800" dirty="0">
                <a:latin typeface="Arial" panose="020B0604020202020204" pitchFamily="34" charset="0"/>
                <a:ea typeface="Times New Roman" panose="02020603050405020304" pitchFamily="18" charset="0"/>
                <a:cs typeface="Arial" panose="020B0604020202020204" pitchFamily="34" charset="0"/>
              </a:rPr>
              <a:t>It is recommended that the Portfolio Committee notes</a:t>
            </a:r>
          </a:p>
          <a:p>
            <a:pPr marL="457200" indent="-6985">
              <a:spcAft>
                <a:spcPts val="0"/>
              </a:spcAft>
            </a:pPr>
            <a:endParaRPr lang="en-US" sz="2800" dirty="0">
              <a:latin typeface="Arial" panose="020B0604020202020204" pitchFamily="34" charset="0"/>
              <a:ea typeface="Times New Roman" panose="02020603050405020304" pitchFamily="18" charset="0"/>
              <a:cs typeface="Arial" panose="020B0604020202020204" pitchFamily="34" charset="0"/>
            </a:endParaRPr>
          </a:p>
          <a:p>
            <a:pPr marL="793115" indent="-342900">
              <a:lnSpc>
                <a:spcPct val="150000"/>
              </a:lnSpc>
              <a:spcAft>
                <a:spcPts val="0"/>
              </a:spcAft>
              <a:buFont typeface="Wingdings" panose="05000000000000000000" pitchFamily="2" charset="2"/>
              <a:buChar char="q"/>
            </a:pPr>
            <a:r>
              <a:rPr lang="en-ZA" sz="2400" dirty="0"/>
              <a:t>Ongoing discussions between DEA and Industry on finding a solution for compliance with SO2, in a sustainable manner</a:t>
            </a:r>
          </a:p>
          <a:p>
            <a:pPr marL="793115" indent="-342900">
              <a:lnSpc>
                <a:spcPct val="150000"/>
              </a:lnSpc>
              <a:spcAft>
                <a:spcPts val="0"/>
              </a:spcAft>
              <a:buFont typeface="Wingdings" panose="05000000000000000000" pitchFamily="2" charset="2"/>
              <a:buChar char="q"/>
            </a:pPr>
            <a:r>
              <a:rPr lang="en-ZA" sz="2400" dirty="0">
                <a:latin typeface="+mj-lt"/>
                <a:ea typeface="Times New Roman" panose="02020603050405020304" pitchFamily="18" charset="0"/>
              </a:rPr>
              <a:t> </a:t>
            </a:r>
            <a:r>
              <a:rPr lang="en-ZA" sz="2400" dirty="0"/>
              <a:t>Roadmaps towards full compliance by industry</a:t>
            </a:r>
          </a:p>
          <a:p>
            <a:pPr marL="793115" lvl="1" indent="-342900">
              <a:lnSpc>
                <a:spcPct val="150000"/>
              </a:lnSpc>
              <a:buFont typeface="Wingdings" panose="05000000000000000000" pitchFamily="2" charset="2"/>
              <a:buChar char="q"/>
            </a:pPr>
            <a:r>
              <a:rPr lang="en-ZA" sz="2400" dirty="0"/>
              <a:t> Offsets programmes and their progress</a:t>
            </a:r>
          </a:p>
          <a:p>
            <a:pPr marL="450215">
              <a:spcAft>
                <a:spcPts val="0"/>
              </a:spcAft>
            </a:pPr>
            <a:endParaRPr lang="en-ZA" sz="2400" dirty="0"/>
          </a:p>
          <a:p>
            <a:pPr marL="793115" indent="-342900">
              <a:lnSpc>
                <a:spcPct val="150000"/>
              </a:lnSpc>
              <a:spcAft>
                <a:spcPts val="0"/>
              </a:spcAft>
              <a:buFont typeface="Wingdings" panose="05000000000000000000" pitchFamily="2" charset="2"/>
              <a:buChar char="q"/>
            </a:pPr>
            <a:endParaRPr lang="en-ZA" sz="2400" dirty="0">
              <a:latin typeface="+mj-lt"/>
              <a:ea typeface="Times New Roman" panose="02020603050405020304" pitchFamily="18" charset="0"/>
            </a:endParaRPr>
          </a:p>
          <a:p>
            <a:pPr marL="457200" indent="-6985">
              <a:lnSpc>
                <a:spcPct val="150000"/>
              </a:lnSpc>
              <a:spcAft>
                <a:spcPts val="0"/>
              </a:spcAft>
            </a:pPr>
            <a:endParaRPr lang="en-ZA" sz="2400" dirty="0">
              <a:latin typeface="+mj-lt"/>
              <a:ea typeface="Times New Roman" panose="02020603050405020304" pitchFamily="18" charset="0"/>
            </a:endParaRPr>
          </a:p>
          <a:p>
            <a:pPr marL="457200" indent="-6985">
              <a:lnSpc>
                <a:spcPct val="150000"/>
              </a:lnSpc>
              <a:spcAft>
                <a:spcPts val="0"/>
              </a:spcAft>
            </a:pPr>
            <a:endParaRPr lang="en-ZA" sz="2400" dirty="0">
              <a:latin typeface="+mj-lt"/>
              <a:ea typeface="Times New Roman" panose="02020603050405020304" pitchFamily="18" charset="0"/>
            </a:endParaRPr>
          </a:p>
          <a:p>
            <a:pPr marL="457200" indent="-6985">
              <a:lnSpc>
                <a:spcPct val="150000"/>
              </a:lnSpc>
              <a:spcAft>
                <a:spcPts val="0"/>
              </a:spcAft>
            </a:pPr>
            <a:endParaRPr lang="en-ZA" sz="2400" dirty="0">
              <a:latin typeface="+mj-lt"/>
              <a:ea typeface="Times New Roman" panose="02020603050405020304" pitchFamily="18" charset="0"/>
            </a:endParaRPr>
          </a:p>
          <a:p>
            <a:pPr marL="457200" indent="-6985">
              <a:lnSpc>
                <a:spcPct val="150000"/>
              </a:lnSpc>
              <a:spcAft>
                <a:spcPts val="0"/>
              </a:spcAft>
            </a:pPr>
            <a:endParaRPr lang="en-ZA" sz="2400" dirty="0">
              <a:latin typeface="+mj-lt"/>
              <a:ea typeface="Times New Roman" panose="02020603050405020304" pitchFamily="18" charset="0"/>
            </a:endParaRPr>
          </a:p>
          <a:p>
            <a:pPr lvl="1"/>
            <a:endParaRPr lang="en-ZA" sz="2400" dirty="0"/>
          </a:p>
          <a:p>
            <a:pPr lvl="1"/>
            <a:endParaRPr lang="en-ZA" sz="2400" dirty="0"/>
          </a:p>
          <a:p>
            <a:pPr lvl="0"/>
            <a:endParaRPr lang="en-ZA" sz="2400" dirty="0"/>
          </a:p>
          <a:p>
            <a:pPr marL="342900" lvl="0" indent="-342900" algn="just">
              <a:lnSpc>
                <a:spcPct val="150000"/>
              </a:lnSpc>
              <a:spcAft>
                <a:spcPts val="0"/>
              </a:spcAft>
              <a:buFont typeface="Symbol" panose="05050102010706020507" pitchFamily="18" charset="2"/>
              <a:buChar char=""/>
            </a:pPr>
            <a:endParaRPr lang="en-ZA" sz="2400" dirty="0">
              <a:effectLst/>
              <a:latin typeface="+mj-lt"/>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703A4A3-1339-8F4A-AB34-FE05E7F3EAE9}" type="slidenum">
              <a:rPr lang="en-US" smtClean="0"/>
              <a:pPr/>
              <a:t>30</a:t>
            </a:fld>
            <a:endParaRPr lang="en-US"/>
          </a:p>
        </p:txBody>
      </p:sp>
    </p:spTree>
    <p:extLst>
      <p:ext uri="{BB962C8B-B14F-4D97-AF65-F5344CB8AC3E}">
        <p14:creationId xmlns:p14="http://schemas.microsoft.com/office/powerpoint/2010/main" xmlns="" val="3287864732"/>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703A4A3-1339-8F4A-AB34-FE05E7F3EAE9}" type="slidenum">
              <a:rPr lang="en-US" smtClean="0"/>
              <a:pPr/>
              <a:t>31</a:t>
            </a:fld>
            <a:endParaRPr lang="en-US"/>
          </a:p>
        </p:txBody>
      </p:sp>
    </p:spTree>
    <p:extLst>
      <p:ext uri="{BB962C8B-B14F-4D97-AF65-F5344CB8AC3E}">
        <p14:creationId xmlns:p14="http://schemas.microsoft.com/office/powerpoint/2010/main" xmlns="" val="4034743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ZA" sz="3600" b="1" dirty="0"/>
              <a:t>Introduction</a:t>
            </a:r>
          </a:p>
        </p:txBody>
      </p:sp>
      <p:sp>
        <p:nvSpPr>
          <p:cNvPr id="6" name="Content Placeholder 2"/>
          <p:cNvSpPr>
            <a:spLocks noGrp="1"/>
          </p:cNvSpPr>
          <p:nvPr>
            <p:ph idx="1"/>
          </p:nvPr>
        </p:nvSpPr>
        <p:spPr>
          <a:xfrm>
            <a:off x="457200" y="1270000"/>
            <a:ext cx="8229600" cy="5308221"/>
          </a:xfrm>
        </p:spPr>
        <p:txBody>
          <a:bodyPr>
            <a:noAutofit/>
          </a:bodyPr>
          <a:lstStyle/>
          <a:p>
            <a:pPr algn="just"/>
            <a:r>
              <a:rPr lang="en-GB" altLang="en-US" sz="2400" dirty="0"/>
              <a:t>The application for postponement must include:</a:t>
            </a:r>
            <a:endParaRPr lang="en-ZA" altLang="en-US" sz="2400" dirty="0"/>
          </a:p>
          <a:p>
            <a:pPr lvl="1" algn="just">
              <a:buFont typeface="Arial" pitchFamily="34" charset="0"/>
              <a:buChar char="•"/>
            </a:pPr>
            <a:r>
              <a:rPr lang="en-GB" sz="2400" dirty="0"/>
              <a:t>An air pollution impact assessment</a:t>
            </a:r>
            <a:endParaRPr lang="en-ZA" sz="2400" dirty="0"/>
          </a:p>
          <a:p>
            <a:pPr lvl="1" algn="just">
              <a:buFont typeface="Arial" pitchFamily="34" charset="0"/>
              <a:buChar char="•"/>
            </a:pPr>
            <a:r>
              <a:rPr lang="en-GB" sz="2400" dirty="0"/>
              <a:t>A detailed justification and reasons for the application; and </a:t>
            </a:r>
            <a:endParaRPr lang="en-ZA" sz="2400" dirty="0"/>
          </a:p>
          <a:p>
            <a:pPr lvl="1" algn="just">
              <a:buFont typeface="Arial" pitchFamily="34" charset="0"/>
              <a:buChar char="•"/>
            </a:pPr>
            <a:r>
              <a:rPr lang="en-GB" sz="2400" dirty="0"/>
              <a:t>A concluded public participation process </a:t>
            </a:r>
          </a:p>
          <a:p>
            <a:pPr lvl="0" algn="just"/>
            <a:r>
              <a:rPr lang="en-GB" sz="2400" dirty="0"/>
              <a:t>The National Air Quality Officer (NAQO), with the </a:t>
            </a:r>
            <a:r>
              <a:rPr lang="en-GB" sz="2400" dirty="0">
                <a:solidFill>
                  <a:srgbClr val="0070C0"/>
                </a:solidFill>
              </a:rPr>
              <a:t>concurrence</a:t>
            </a:r>
            <a:r>
              <a:rPr lang="en-GB" sz="2400" dirty="0"/>
              <a:t> of the Licensing Authority </a:t>
            </a:r>
          </a:p>
          <a:p>
            <a:pPr lvl="1" algn="just">
              <a:buFont typeface="Arial" pitchFamily="34" charset="0"/>
              <a:buChar char="•"/>
            </a:pPr>
            <a:r>
              <a:rPr lang="en-GB" sz="2400" dirty="0"/>
              <a:t>May grant a postponement of the compliance timeframes for an existing plant for a period, not exceeding 5 years per postponement</a:t>
            </a:r>
            <a:endParaRPr lang="en-GB" altLang="en-US" sz="2400" dirty="0"/>
          </a:p>
          <a:p>
            <a:pPr lvl="1" algn="just">
              <a:buFont typeface="Arial" pitchFamily="34" charset="0"/>
              <a:buChar char="•"/>
            </a:pPr>
            <a:r>
              <a:rPr lang="en-GB" sz="2400" dirty="0"/>
              <a:t>From time to time review any postponement granted, should ambient air quality conditions in the affected area of the plant not conform to ambient air quality standards; </a:t>
            </a:r>
            <a:endParaRPr lang="en-ZA" sz="2400" dirty="0"/>
          </a:p>
        </p:txBody>
      </p:sp>
      <p:sp>
        <p:nvSpPr>
          <p:cNvPr id="2" name="Slide Number Placeholder 1"/>
          <p:cNvSpPr>
            <a:spLocks noGrp="1"/>
          </p:cNvSpPr>
          <p:nvPr>
            <p:ph type="sldNum" sz="quarter" idx="12"/>
          </p:nvPr>
        </p:nvSpPr>
        <p:spPr/>
        <p:txBody>
          <a:bodyPr/>
          <a:lstStyle/>
          <a:p>
            <a:fld id="{A703A4A3-1339-8F4A-AB34-FE05E7F3EAE9}"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xmlns="" val="18099589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ZA" sz="3600" b="1" dirty="0"/>
              <a:t>Introduction</a:t>
            </a:r>
          </a:p>
        </p:txBody>
      </p:sp>
      <p:sp>
        <p:nvSpPr>
          <p:cNvPr id="6" name="Content Placeholder 2"/>
          <p:cNvSpPr>
            <a:spLocks noGrp="1"/>
          </p:cNvSpPr>
          <p:nvPr>
            <p:ph idx="1"/>
          </p:nvPr>
        </p:nvSpPr>
        <p:spPr>
          <a:xfrm>
            <a:off x="457200" y="1270000"/>
            <a:ext cx="8229600" cy="4525963"/>
          </a:xfrm>
        </p:spPr>
        <p:txBody>
          <a:bodyPr>
            <a:noAutofit/>
          </a:bodyPr>
          <a:lstStyle/>
          <a:p>
            <a:pPr lvl="0"/>
            <a:r>
              <a:rPr lang="en-GB" sz="2400" dirty="0"/>
              <a:t>The National Air Quality Officer (NAQO), with the </a:t>
            </a:r>
            <a:r>
              <a:rPr lang="en-GB" sz="2400" dirty="0">
                <a:solidFill>
                  <a:srgbClr val="0070C0"/>
                </a:solidFill>
              </a:rPr>
              <a:t>concurrence </a:t>
            </a:r>
            <a:r>
              <a:rPr lang="en-GB" sz="2400" dirty="0"/>
              <a:t>of the Licensing Authority on good grounds, may withdraw any postponement following:</a:t>
            </a:r>
            <a:endParaRPr lang="en-ZA" sz="2400" dirty="0"/>
          </a:p>
          <a:p>
            <a:pPr lvl="1">
              <a:buFont typeface="Arial" pitchFamily="34" charset="0"/>
              <a:buChar char="•"/>
            </a:pPr>
            <a:r>
              <a:rPr lang="en-GB" sz="2400" dirty="0"/>
              <a:t>Representations from the affected plant; and</a:t>
            </a:r>
            <a:endParaRPr lang="en-ZA" sz="2400" dirty="0"/>
          </a:p>
          <a:p>
            <a:pPr lvl="1">
              <a:buFont typeface="Arial" pitchFamily="34" charset="0"/>
              <a:buChar char="•"/>
            </a:pPr>
            <a:r>
              <a:rPr lang="en-GB" sz="2400" dirty="0"/>
              <a:t>Representations from the affected communities</a:t>
            </a:r>
          </a:p>
          <a:p>
            <a:pPr>
              <a:buFont typeface="Arial" pitchFamily="34" charset="0"/>
              <a:buChar char="•"/>
            </a:pPr>
            <a:r>
              <a:rPr lang="en-GB" sz="2400" dirty="0"/>
              <a:t>There were 34 applications received in 2014. </a:t>
            </a:r>
          </a:p>
          <a:p>
            <a:pPr>
              <a:buFont typeface="Arial" pitchFamily="34" charset="0"/>
              <a:buChar char="•"/>
            </a:pPr>
            <a:r>
              <a:rPr lang="en-GB" sz="2400" dirty="0"/>
              <a:t>From 2015 to 2017 DEA received 20 new applications</a:t>
            </a:r>
            <a:endParaRPr lang="en-ZA" sz="2400" dirty="0"/>
          </a:p>
          <a:p>
            <a:pPr algn="just">
              <a:buFont typeface="Arial" panose="020B0604020202020204" pitchFamily="34" charset="0"/>
              <a:buChar char="•"/>
              <a:defRPr/>
            </a:pPr>
            <a:endParaRPr lang="en-ZA" sz="2400" dirty="0"/>
          </a:p>
        </p:txBody>
      </p:sp>
      <p:sp>
        <p:nvSpPr>
          <p:cNvPr id="2" name="Slide Number Placeholder 1"/>
          <p:cNvSpPr>
            <a:spLocks noGrp="1"/>
          </p:cNvSpPr>
          <p:nvPr>
            <p:ph type="sldNum" sz="quarter" idx="12"/>
          </p:nvPr>
        </p:nvSpPr>
        <p:spPr/>
        <p:txBody>
          <a:bodyPr/>
          <a:lstStyle/>
          <a:p>
            <a:fld id="{A703A4A3-1339-8F4A-AB34-FE05E7F3EAE9}" type="slidenum">
              <a:rPr lang="en-US" smtClean="0"/>
              <a:pPr/>
              <a:t>5</a:t>
            </a:fld>
            <a:endParaRPr lang="en-US"/>
          </a:p>
        </p:txBody>
      </p:sp>
    </p:spTree>
    <p:extLst>
      <p:ext uri="{BB962C8B-B14F-4D97-AF65-F5344CB8AC3E}">
        <p14:creationId xmlns:p14="http://schemas.microsoft.com/office/powerpoint/2010/main" xmlns="" val="291151102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ZA" sz="3600" b="1" dirty="0"/>
              <a:t>Sustainable solution for compliance with SO2</a:t>
            </a:r>
          </a:p>
        </p:txBody>
      </p:sp>
      <p:sp>
        <p:nvSpPr>
          <p:cNvPr id="6" name="Content Placeholder 2"/>
          <p:cNvSpPr>
            <a:spLocks noGrp="1"/>
          </p:cNvSpPr>
          <p:nvPr>
            <p:ph idx="1"/>
          </p:nvPr>
        </p:nvSpPr>
        <p:spPr>
          <a:xfrm>
            <a:off x="457200" y="1270000"/>
            <a:ext cx="8229600" cy="4525963"/>
          </a:xfrm>
        </p:spPr>
        <p:txBody>
          <a:bodyPr>
            <a:noAutofit/>
          </a:bodyPr>
          <a:lstStyle/>
          <a:p>
            <a:pPr algn="just">
              <a:buFont typeface="Arial" panose="020B0604020202020204" pitchFamily="34" charset="0"/>
              <a:buChar char="•"/>
              <a:defRPr/>
            </a:pPr>
            <a:r>
              <a:rPr lang="en-ZA" sz="2800" dirty="0"/>
              <a:t>Meetings were held on 17 January 2018 among DEA, Sasol and Eskom to address this issues</a:t>
            </a:r>
          </a:p>
          <a:p>
            <a:pPr algn="just">
              <a:buFont typeface="Arial" panose="020B0604020202020204" pitchFamily="34" charset="0"/>
              <a:buChar char="•"/>
              <a:defRPr/>
            </a:pPr>
            <a:r>
              <a:rPr lang="en-ZA" sz="2800" dirty="0"/>
              <a:t> Action plans to find a lasting solution were presented as follows:</a:t>
            </a:r>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p:txBody>
      </p:sp>
      <p:sp>
        <p:nvSpPr>
          <p:cNvPr id="2" name="Slide Number Placeholder 1"/>
          <p:cNvSpPr>
            <a:spLocks noGrp="1"/>
          </p:cNvSpPr>
          <p:nvPr>
            <p:ph type="sldNum" sz="quarter" idx="12"/>
          </p:nvPr>
        </p:nvSpPr>
        <p:spPr/>
        <p:txBody>
          <a:bodyPr/>
          <a:lstStyle/>
          <a:p>
            <a:fld id="{A703A4A3-1339-8F4A-AB34-FE05E7F3EAE9}" type="slidenum">
              <a:rPr lang="en-US" smtClean="0"/>
              <a:pPr/>
              <a:t>6</a:t>
            </a:fld>
            <a:endParaRPr lang="en-US"/>
          </a:p>
        </p:txBody>
      </p:sp>
    </p:spTree>
    <p:extLst>
      <p:ext uri="{BB962C8B-B14F-4D97-AF65-F5344CB8AC3E}">
        <p14:creationId xmlns:p14="http://schemas.microsoft.com/office/powerpoint/2010/main" xmlns="" val="297811950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128684"/>
            <a:ext cx="8229600" cy="485465"/>
          </a:xfrm>
        </p:spPr>
        <p:txBody>
          <a:bodyPr>
            <a:normAutofit fontScale="90000"/>
          </a:bodyPr>
          <a:lstStyle/>
          <a:p>
            <a:r>
              <a:rPr lang="en-ZA" sz="3600" b="1" dirty="0"/>
              <a:t>Sasol’s action plans for compliance with SO2</a:t>
            </a:r>
          </a:p>
        </p:txBody>
      </p:sp>
      <p:sp>
        <p:nvSpPr>
          <p:cNvPr id="6" name="Content Placeholder 2"/>
          <p:cNvSpPr>
            <a:spLocks noGrp="1"/>
          </p:cNvSpPr>
          <p:nvPr>
            <p:ph idx="1"/>
          </p:nvPr>
        </p:nvSpPr>
        <p:spPr>
          <a:xfrm>
            <a:off x="122830" y="832514"/>
            <a:ext cx="8816454" cy="5800298"/>
          </a:xfrm>
        </p:spPr>
        <p:txBody>
          <a:bodyPr>
            <a:noAutofit/>
          </a:bodyPr>
          <a:lstStyle/>
          <a:p>
            <a:pPr algn="just">
              <a:buFont typeface="Arial" panose="020B0604020202020204" pitchFamily="34" charset="0"/>
              <a:buChar char="•"/>
              <a:defRPr/>
            </a:pPr>
            <a:r>
              <a:rPr lang="en-ZA" sz="2000" dirty="0"/>
              <a:t>Sasol maintains that an assessment of the commercially available technologies has been done and all proved practically infeasible</a:t>
            </a:r>
          </a:p>
          <a:p>
            <a:pPr marL="342900" lvl="3" indent="-342900" algn="just">
              <a:buFont typeface="Arial" panose="020B0604020202020204" pitchFamily="34" charset="0"/>
              <a:buChar char="•"/>
              <a:defRPr/>
            </a:pPr>
            <a:r>
              <a:rPr lang="en-ZA" dirty="0"/>
              <a:t> Some of the assessed technologies included the following: Catalytic processes; Sorbent injection; Flue Gas Desulphurisation</a:t>
            </a:r>
          </a:p>
          <a:p>
            <a:pPr marL="342900" lvl="3" indent="-342900" algn="just">
              <a:buFont typeface="Arial" panose="020B0604020202020204" pitchFamily="34" charset="0"/>
              <a:buChar char="•"/>
              <a:defRPr/>
            </a:pPr>
            <a:r>
              <a:rPr lang="en-ZA" dirty="0"/>
              <a:t>Sasol concluded that none of the above technologies or any other technology is practically and economically viable for their operations</a:t>
            </a:r>
          </a:p>
          <a:p>
            <a:pPr marL="342900" lvl="3" indent="-342900" algn="just">
              <a:buFont typeface="Arial" panose="020B0604020202020204" pitchFamily="34" charset="0"/>
              <a:buChar char="•"/>
              <a:defRPr/>
            </a:pPr>
            <a:r>
              <a:rPr lang="en-ZA" dirty="0"/>
              <a:t> Reason for unviability, as stated by Sasol, include amongst others, retrofitting challenges due to unavailability of space and the nature of the processes</a:t>
            </a:r>
          </a:p>
          <a:p>
            <a:pPr algn="just">
              <a:buFont typeface="Arial" panose="020B0604020202020204" pitchFamily="34" charset="0"/>
              <a:buChar char="•"/>
              <a:defRPr/>
            </a:pPr>
            <a:r>
              <a:rPr lang="en-ZA" sz="2000" dirty="0"/>
              <a:t>Sasol recommends changes in the regulatory framework to allow flexibility the MES for SO2 with special focus on the preparation of Pollution Prevention Plans (declaration of SO2 as priority pollutant), including rolling postponements, and improvement roadmaps</a:t>
            </a:r>
          </a:p>
          <a:p>
            <a:pPr algn="just">
              <a:buFont typeface="Arial" panose="020B0604020202020204" pitchFamily="34" charset="0"/>
              <a:buChar char="•"/>
              <a:defRPr/>
            </a:pPr>
            <a:r>
              <a:rPr lang="en-ZA" sz="1800" dirty="0"/>
              <a:t>DEA was of the view that changes in regulatory reform to include MES flexibility just for the purposes of accommodation one or companies is not in the best interest of the country and that this is not a justifiable action</a:t>
            </a:r>
          </a:p>
          <a:p>
            <a:pPr algn="just">
              <a:buFont typeface="Arial" panose="020B0604020202020204" pitchFamily="34" charset="0"/>
              <a:buChar char="•"/>
              <a:defRPr/>
            </a:pPr>
            <a:r>
              <a:rPr lang="en-ZA" sz="1800" dirty="0"/>
              <a:t>DEA is of the view that Sasol does not show willingness to address these challenge with the urgency they deserve and thus the company’s proposed changes to regulatory framework is not acceptable as it is not Sasol’s work to re-write the law. </a:t>
            </a:r>
          </a:p>
          <a:p>
            <a:pPr marL="0" indent="0" algn="just">
              <a:buNone/>
              <a:defRPr/>
            </a:pPr>
            <a:endParaRPr lang="en-ZA" sz="20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p:txBody>
      </p:sp>
      <p:sp>
        <p:nvSpPr>
          <p:cNvPr id="2" name="Slide Number Placeholder 1"/>
          <p:cNvSpPr>
            <a:spLocks noGrp="1"/>
          </p:cNvSpPr>
          <p:nvPr>
            <p:ph type="sldNum" sz="quarter" idx="12"/>
          </p:nvPr>
        </p:nvSpPr>
        <p:spPr/>
        <p:txBody>
          <a:bodyPr/>
          <a:lstStyle/>
          <a:p>
            <a:fld id="{A703A4A3-1339-8F4A-AB34-FE05E7F3EAE9}" type="slidenum">
              <a:rPr lang="en-US" smtClean="0"/>
              <a:pPr/>
              <a:t>7</a:t>
            </a:fld>
            <a:endParaRPr lang="en-US"/>
          </a:p>
        </p:txBody>
      </p:sp>
    </p:spTree>
    <p:extLst>
      <p:ext uri="{BB962C8B-B14F-4D97-AF65-F5344CB8AC3E}">
        <p14:creationId xmlns:p14="http://schemas.microsoft.com/office/powerpoint/2010/main" xmlns="" val="282726781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128684"/>
            <a:ext cx="8229600" cy="485465"/>
          </a:xfrm>
        </p:spPr>
        <p:txBody>
          <a:bodyPr>
            <a:normAutofit fontScale="90000"/>
          </a:bodyPr>
          <a:lstStyle/>
          <a:p>
            <a:r>
              <a:rPr lang="en-ZA" sz="3600" b="1" dirty="0"/>
              <a:t>Eskom action plans for compliance with SO2</a:t>
            </a:r>
          </a:p>
        </p:txBody>
      </p:sp>
      <p:sp>
        <p:nvSpPr>
          <p:cNvPr id="6" name="Content Placeholder 2"/>
          <p:cNvSpPr>
            <a:spLocks noGrp="1"/>
          </p:cNvSpPr>
          <p:nvPr>
            <p:ph idx="1"/>
          </p:nvPr>
        </p:nvSpPr>
        <p:spPr>
          <a:xfrm>
            <a:off x="122830" y="832514"/>
            <a:ext cx="8816454" cy="5800298"/>
          </a:xfrm>
        </p:spPr>
        <p:txBody>
          <a:bodyPr>
            <a:noAutofit/>
          </a:bodyPr>
          <a:lstStyle/>
          <a:p>
            <a:pPr algn="just"/>
            <a:r>
              <a:rPr lang="en-ZA" sz="2000" dirty="0"/>
              <a:t>Eskom acknowledges that there has been no significant reduction in SO2 emissions from the powers station in the past 30 years</a:t>
            </a:r>
          </a:p>
          <a:p>
            <a:pPr algn="just"/>
            <a:r>
              <a:rPr lang="en-ZA" sz="2000" dirty="0"/>
              <a:t>Eskom maintains that ambient air quality monitoring network shows that there is generally compliance with ambient SO2</a:t>
            </a:r>
          </a:p>
          <a:p>
            <a:pPr algn="just"/>
            <a:r>
              <a:rPr lang="en-ZA" sz="2000" dirty="0"/>
              <a:t>FGD has been proposed or is being undertaken to deal with SO2 issues in </a:t>
            </a:r>
            <a:r>
              <a:rPr lang="en-ZA" sz="2000" dirty="0" err="1"/>
              <a:t>Medupi</a:t>
            </a:r>
            <a:r>
              <a:rPr lang="en-ZA" sz="2000" dirty="0"/>
              <a:t> and </a:t>
            </a:r>
            <a:r>
              <a:rPr lang="en-ZA" sz="2000" dirty="0" err="1"/>
              <a:t>Kusile</a:t>
            </a:r>
            <a:endParaRPr lang="en-ZA" sz="2000" dirty="0"/>
          </a:p>
          <a:p>
            <a:pPr algn="just"/>
            <a:r>
              <a:rPr lang="en-ZA" sz="2000" dirty="0"/>
              <a:t>No further proposed SO2 abatement technologies for the other remaining power stations</a:t>
            </a:r>
          </a:p>
          <a:p>
            <a:pPr algn="just"/>
            <a:r>
              <a:rPr lang="en-ZA" sz="2000" dirty="0"/>
              <a:t>Emphasis is being placed that agreement has been reached that the lifespan for the affected power stations is guaranteed for 50 years, with 8 of the affected power stations facing decommissioning by 2030-thus not worth having FGD as an abatement technology on these</a:t>
            </a:r>
          </a:p>
          <a:p>
            <a:pPr algn="just"/>
            <a:r>
              <a:rPr lang="en-ZA" sz="2000" dirty="0"/>
              <a:t>DEA requested an indication in terms of what would be done to those power stations that will not be decommissioned by 2030, which power stations have not been earmarked for FGD</a:t>
            </a:r>
          </a:p>
          <a:p>
            <a:pPr marL="0" indent="0" algn="just">
              <a:buNone/>
              <a:defRPr/>
            </a:pPr>
            <a:endParaRPr lang="en-ZA" sz="20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p:txBody>
      </p:sp>
      <p:sp>
        <p:nvSpPr>
          <p:cNvPr id="2" name="Slide Number Placeholder 1"/>
          <p:cNvSpPr>
            <a:spLocks noGrp="1"/>
          </p:cNvSpPr>
          <p:nvPr>
            <p:ph type="sldNum" sz="quarter" idx="12"/>
          </p:nvPr>
        </p:nvSpPr>
        <p:spPr/>
        <p:txBody>
          <a:bodyPr/>
          <a:lstStyle/>
          <a:p>
            <a:fld id="{A703A4A3-1339-8F4A-AB34-FE05E7F3EAE9}" type="slidenum">
              <a:rPr lang="en-US" smtClean="0"/>
              <a:pPr/>
              <a:t>8</a:t>
            </a:fld>
            <a:endParaRPr lang="en-US"/>
          </a:p>
        </p:txBody>
      </p:sp>
    </p:spTree>
    <p:extLst>
      <p:ext uri="{BB962C8B-B14F-4D97-AF65-F5344CB8AC3E}">
        <p14:creationId xmlns:p14="http://schemas.microsoft.com/office/powerpoint/2010/main" xmlns="" val="378031934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128684"/>
            <a:ext cx="8229600" cy="485465"/>
          </a:xfrm>
        </p:spPr>
        <p:txBody>
          <a:bodyPr>
            <a:normAutofit fontScale="90000"/>
          </a:bodyPr>
          <a:lstStyle/>
          <a:p>
            <a:r>
              <a:rPr lang="en-ZA" sz="3600" b="1" dirty="0"/>
              <a:t>DEA action plans for compliance with SO2</a:t>
            </a:r>
          </a:p>
        </p:txBody>
      </p:sp>
      <p:sp>
        <p:nvSpPr>
          <p:cNvPr id="6" name="Content Placeholder 2"/>
          <p:cNvSpPr>
            <a:spLocks noGrp="1"/>
          </p:cNvSpPr>
          <p:nvPr>
            <p:ph idx="1"/>
          </p:nvPr>
        </p:nvSpPr>
        <p:spPr>
          <a:xfrm>
            <a:off x="122830" y="832514"/>
            <a:ext cx="8816454" cy="5800298"/>
          </a:xfrm>
        </p:spPr>
        <p:txBody>
          <a:bodyPr>
            <a:noAutofit/>
          </a:bodyPr>
          <a:lstStyle/>
          <a:p>
            <a:pPr algn="just">
              <a:buFont typeface="Wingdings" panose="05000000000000000000" pitchFamily="2" charset="2"/>
              <a:buChar char="q"/>
              <a:defRPr/>
            </a:pPr>
            <a:r>
              <a:rPr lang="en-ZA" sz="2400" dirty="0"/>
              <a:t>DEA is planning to put in place regulatory tool to make postponement a once off applications and thus eliminate rolling postponements</a:t>
            </a:r>
          </a:p>
          <a:p>
            <a:pPr algn="just">
              <a:buFont typeface="Wingdings" panose="05000000000000000000" pitchFamily="2" charset="2"/>
              <a:buChar char="q"/>
              <a:defRPr/>
            </a:pPr>
            <a:r>
              <a:rPr lang="en-ZA" sz="2400" dirty="0"/>
              <a:t>The regulatory tool will make two options available for facilities battling to comply with MES</a:t>
            </a:r>
          </a:p>
          <a:p>
            <a:pPr lvl="1" algn="just">
              <a:buFont typeface="Wingdings" panose="05000000000000000000" pitchFamily="2" charset="2"/>
              <a:buChar char="ü"/>
              <a:defRPr/>
            </a:pPr>
            <a:r>
              <a:rPr lang="en-ZA" sz="2400" dirty="0"/>
              <a:t>Allow for once off postponement with no option for further postponement</a:t>
            </a:r>
          </a:p>
          <a:p>
            <a:pPr lvl="1" algn="just">
              <a:buFont typeface="Wingdings" panose="05000000000000000000" pitchFamily="2" charset="2"/>
              <a:buChar char="ü"/>
              <a:defRPr/>
            </a:pPr>
            <a:r>
              <a:rPr lang="en-ZA" sz="2400" dirty="0"/>
              <a:t>Make allowance for facilities which for whatever reasons are unable to make investments to comply with the MES to opt for decommissioning within a specified period of time-under specified conditions.</a:t>
            </a:r>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a:p>
            <a:pPr algn="just">
              <a:buFont typeface="Arial" panose="020B0604020202020204" pitchFamily="34" charset="0"/>
              <a:buChar char="•"/>
              <a:defRPr/>
            </a:pPr>
            <a:endParaRPr lang="en-ZA" sz="2400" dirty="0"/>
          </a:p>
        </p:txBody>
      </p:sp>
      <p:sp>
        <p:nvSpPr>
          <p:cNvPr id="2" name="Slide Number Placeholder 1"/>
          <p:cNvSpPr>
            <a:spLocks noGrp="1"/>
          </p:cNvSpPr>
          <p:nvPr>
            <p:ph type="sldNum" sz="quarter" idx="12"/>
          </p:nvPr>
        </p:nvSpPr>
        <p:spPr/>
        <p:txBody>
          <a:bodyPr/>
          <a:lstStyle/>
          <a:p>
            <a:fld id="{A703A4A3-1339-8F4A-AB34-FE05E7F3EAE9}" type="slidenum">
              <a:rPr lang="en-US" smtClean="0"/>
              <a:pPr/>
              <a:t>9</a:t>
            </a:fld>
            <a:endParaRPr lang="en-US"/>
          </a:p>
        </p:txBody>
      </p:sp>
    </p:spTree>
    <p:extLst>
      <p:ext uri="{BB962C8B-B14F-4D97-AF65-F5344CB8AC3E}">
        <p14:creationId xmlns:p14="http://schemas.microsoft.com/office/powerpoint/2010/main" xmlns="" val="9561375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6095</TotalTime>
  <Words>4753</Words>
  <Application>Microsoft Office PowerPoint</Application>
  <PresentationFormat>On-screen Show (4:3)</PresentationFormat>
  <Paragraphs>814</Paragraphs>
  <Slides>31</Slides>
  <Notes>1</Notes>
  <HiddenSlides>0</HiddenSlides>
  <MMClips>0</MMClips>
  <ScaleCrop>false</ScaleCrop>
  <HeadingPairs>
    <vt:vector size="4" baseType="variant">
      <vt:variant>
        <vt:lpstr>Theme</vt:lpstr>
      </vt:variant>
      <vt:variant>
        <vt:i4>3</vt:i4>
      </vt:variant>
      <vt:variant>
        <vt:lpstr>Slide Titles</vt:lpstr>
      </vt:variant>
      <vt:variant>
        <vt:i4>31</vt:i4>
      </vt:variant>
    </vt:vector>
  </HeadingPairs>
  <TitlesOfParts>
    <vt:vector size="34" baseType="lpstr">
      <vt:lpstr>Office Theme</vt:lpstr>
      <vt:lpstr>Default Design</vt:lpstr>
      <vt:lpstr>1_Office Theme</vt:lpstr>
      <vt:lpstr>POSTPONEMENT OF COMPLIANCE WITH MINIMUM EMISSION STANDARDS OF NEM: AQA (ACT N0. 39 0F 2004) </vt:lpstr>
      <vt:lpstr>PURPOSE</vt:lpstr>
      <vt:lpstr>Introduction</vt:lpstr>
      <vt:lpstr>Introduction</vt:lpstr>
      <vt:lpstr>Introduction</vt:lpstr>
      <vt:lpstr>Sustainable solution for compliance with SO2</vt:lpstr>
      <vt:lpstr>Sasol’s action plans for compliance with SO2</vt:lpstr>
      <vt:lpstr>Eskom action plans for compliance with SO2</vt:lpstr>
      <vt:lpstr>DEA action plans for compliance with SO2</vt:lpstr>
      <vt:lpstr>COMPLIANCE STATUS WITH POSTPONEMENT CONDITIONS</vt:lpstr>
      <vt:lpstr>ESKOM</vt:lpstr>
      <vt:lpstr>ESKOM </vt:lpstr>
      <vt:lpstr>ESKOM</vt:lpstr>
      <vt:lpstr>ESKOM</vt:lpstr>
      <vt:lpstr>SHELL</vt:lpstr>
      <vt:lpstr>SHELL</vt:lpstr>
      <vt:lpstr>PPC</vt:lpstr>
      <vt:lpstr>ENGEN</vt:lpstr>
      <vt:lpstr>TOTAL</vt:lpstr>
      <vt:lpstr>Anglo American Platinum</vt:lpstr>
      <vt:lpstr>NATREF</vt:lpstr>
      <vt:lpstr>NATREF</vt:lpstr>
      <vt:lpstr>SASOL Synfuels</vt:lpstr>
      <vt:lpstr>SASOL Synfuels</vt:lpstr>
      <vt:lpstr>SASOL Synfuels</vt:lpstr>
      <vt:lpstr>Offsets Programmes Implementation</vt:lpstr>
      <vt:lpstr>Sasol Secunda Offsets Implementation</vt:lpstr>
      <vt:lpstr>Sasol Sasolburg/Natref Offsets Implementation</vt:lpstr>
      <vt:lpstr>Sasol Sasolburg/Natref Offsets Implementation</vt:lpstr>
      <vt:lpstr>Recommendations</vt:lpstr>
      <vt:lpstr>Slide 31</vt:lpstr>
    </vt:vector>
  </TitlesOfParts>
  <Company>Environmental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Admin1</dc:creator>
  <cp:lastModifiedBy>PUMZA</cp:lastModifiedBy>
  <cp:revision>207</cp:revision>
  <cp:lastPrinted>2017-07-06T14:08:48Z</cp:lastPrinted>
  <dcterms:created xsi:type="dcterms:W3CDTF">2017-04-03T07:19:10Z</dcterms:created>
  <dcterms:modified xsi:type="dcterms:W3CDTF">2018-02-07T08:48:01Z</dcterms:modified>
</cp:coreProperties>
</file>