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2" r:id="rId2"/>
    <p:sldMasterId id="2147483706" r:id="rId3"/>
    <p:sldMasterId id="2147483725" r:id="rId4"/>
    <p:sldMasterId id="2147483737" r:id="rId5"/>
    <p:sldMasterId id="2147483743" r:id="rId6"/>
    <p:sldMasterId id="2147483786" r:id="rId7"/>
    <p:sldMasterId id="2147483801" r:id="rId8"/>
  </p:sldMasterIdLst>
  <p:notesMasterIdLst>
    <p:notesMasterId r:id="rId69"/>
  </p:notesMasterIdLst>
  <p:handoutMasterIdLst>
    <p:handoutMasterId r:id="rId70"/>
  </p:handoutMasterIdLst>
  <p:sldIdLst>
    <p:sldId id="472" r:id="rId9"/>
    <p:sldId id="350" r:id="rId10"/>
    <p:sldId id="269" r:id="rId11"/>
    <p:sldId id="387" r:id="rId12"/>
    <p:sldId id="351" r:id="rId13"/>
    <p:sldId id="352" r:id="rId14"/>
    <p:sldId id="354" r:id="rId15"/>
    <p:sldId id="359" r:id="rId16"/>
    <p:sldId id="386" r:id="rId17"/>
    <p:sldId id="444" r:id="rId18"/>
    <p:sldId id="432" r:id="rId19"/>
    <p:sldId id="433" r:id="rId20"/>
    <p:sldId id="434" r:id="rId21"/>
    <p:sldId id="435" r:id="rId22"/>
    <p:sldId id="436" r:id="rId23"/>
    <p:sldId id="437" r:id="rId24"/>
    <p:sldId id="438" r:id="rId25"/>
    <p:sldId id="440" r:id="rId26"/>
    <p:sldId id="476" r:id="rId27"/>
    <p:sldId id="441" r:id="rId28"/>
    <p:sldId id="439" r:id="rId29"/>
    <p:sldId id="445" r:id="rId30"/>
    <p:sldId id="422" r:id="rId31"/>
    <p:sldId id="447" r:id="rId32"/>
    <p:sldId id="450" r:id="rId33"/>
    <p:sldId id="415" r:id="rId34"/>
    <p:sldId id="416" r:id="rId35"/>
    <p:sldId id="417" r:id="rId36"/>
    <p:sldId id="451" r:id="rId37"/>
    <p:sldId id="473" r:id="rId38"/>
    <p:sldId id="389" r:id="rId39"/>
    <p:sldId id="474" r:id="rId40"/>
    <p:sldId id="475" r:id="rId41"/>
    <p:sldId id="452" r:id="rId42"/>
    <p:sldId id="453" r:id="rId43"/>
    <p:sldId id="454" r:id="rId44"/>
    <p:sldId id="390" r:id="rId45"/>
    <p:sldId id="430" r:id="rId46"/>
    <p:sldId id="455" r:id="rId47"/>
    <p:sldId id="424" r:id="rId48"/>
    <p:sldId id="391" r:id="rId49"/>
    <p:sldId id="456" r:id="rId50"/>
    <p:sldId id="429" r:id="rId51"/>
    <p:sldId id="457" r:id="rId52"/>
    <p:sldId id="458" r:id="rId53"/>
    <p:sldId id="392" r:id="rId54"/>
    <p:sldId id="459" r:id="rId55"/>
    <p:sldId id="460" r:id="rId56"/>
    <p:sldId id="461" r:id="rId57"/>
    <p:sldId id="462" r:id="rId58"/>
    <p:sldId id="463" r:id="rId59"/>
    <p:sldId id="464" r:id="rId60"/>
    <p:sldId id="393" r:id="rId61"/>
    <p:sldId id="465" r:id="rId62"/>
    <p:sldId id="466" r:id="rId63"/>
    <p:sldId id="467" r:id="rId64"/>
    <p:sldId id="469" r:id="rId65"/>
    <p:sldId id="468" r:id="rId66"/>
    <p:sldId id="470" r:id="rId67"/>
    <p:sldId id="471" r:id="rId68"/>
  </p:sldIdLst>
  <p:sldSz cx="9144000" cy="6858000" type="screen4x3"/>
  <p:notesSz cx="6797675" cy="9926638"/>
  <p:defaultTex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F22"/>
    <a:srgbClr val="CC9900"/>
    <a:srgbClr val="E46C0A"/>
    <a:srgbClr val="D88F18"/>
    <a:srgbClr val="9FD1F3"/>
    <a:srgbClr val="E97311"/>
    <a:srgbClr val="216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2635" autoAdjust="0"/>
  </p:normalViewPr>
  <p:slideViewPr>
    <p:cSldViewPr>
      <p:cViewPr varScale="1">
        <p:scale>
          <a:sx n="63" d="100"/>
          <a:sy n="63" d="100"/>
        </p:scale>
        <p:origin x="1316" y="48"/>
      </p:cViewPr>
      <p:guideLst>
        <p:guide orient="horz" pos="2160"/>
        <p:guide pos="2880"/>
      </p:guideLst>
    </p:cSldViewPr>
  </p:slideViewPr>
  <p:notesTextViewPr>
    <p:cViewPr>
      <p:scale>
        <a:sx n="1" d="1"/>
        <a:sy n="1" d="1"/>
      </p:scale>
      <p:origin x="0" y="0"/>
    </p:cViewPr>
  </p:notesTextViewPr>
  <p:sorterViewPr>
    <p:cViewPr>
      <p:scale>
        <a:sx n="90" d="100"/>
        <a:sy n="90" d="100"/>
      </p:scale>
      <p:origin x="0" y="-10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6">
                  <a:lumMod val="50000"/>
                </a:schemeClr>
              </a:solidFill>
              <a:ln w="19050">
                <a:solidFill>
                  <a:schemeClr val="lt1"/>
                </a:solidFill>
              </a:ln>
              <a:effectLst/>
            </c:spPr>
          </c:dPt>
          <c:dPt>
            <c:idx val="2"/>
            <c:bubble3D val="0"/>
            <c:explosion val="7"/>
            <c:spPr>
              <a:solidFill>
                <a:schemeClr val="tx2">
                  <a:lumMod val="60000"/>
                  <a:lumOff val="40000"/>
                </a:schemeClr>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rgbClr val="FF0000"/>
              </a:solidFill>
              <a:ln w="19050">
                <a:solidFill>
                  <a:schemeClr val="lt1"/>
                </a:solidFill>
              </a:ln>
              <a:effectLst/>
            </c:spPr>
          </c:dPt>
          <c:dLbls>
            <c:dLbl>
              <c:idx val="0"/>
              <c:layout>
                <c:manualLayout>
                  <c:x val="-3.5150766076496552E-3"/>
                  <c:y val="0"/>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r>
                      <a:rPr lang="en-ZA" sz="1100" b="1" dirty="0"/>
                      <a:t>Writer </a:t>
                    </a:r>
                    <a:r>
                      <a:rPr lang="en-ZA" sz="1100" b="1" dirty="0" smtClean="0"/>
                      <a:t>of </a:t>
                    </a:r>
                    <a:r>
                      <a:rPr lang="en-ZA" sz="1100" b="1" dirty="0"/>
                      <a:t>Song</a:t>
                    </a:r>
                    <a:r>
                      <a:rPr lang="en-ZA" sz="1100" b="1" baseline="0" dirty="0"/>
                      <a:t> on </a:t>
                    </a:r>
                    <a:r>
                      <a:rPr lang="en-ZA" sz="1100" b="1" baseline="0" dirty="0">
                        <a:solidFill>
                          <a:schemeClr val="bg1"/>
                        </a:solidFill>
                      </a:rPr>
                      <a:t>album</a:t>
                    </a:r>
                  </a:p>
                  <a:p>
                    <a:pPr>
                      <a:defRPr sz="1100"/>
                    </a:pPr>
                    <a:fld id="{7024563E-8E17-4523-A038-EBAF02C904FE}" type="VALUE">
                      <a:rPr lang="en-ZA" sz="1100" b="1">
                        <a:solidFill>
                          <a:schemeClr val="bg1"/>
                        </a:solidFill>
                      </a:rPr>
                      <a:pPr>
                        <a:defRPr sz="1100"/>
                      </a:pPr>
                      <a:t>[VALUE]</a:t>
                    </a:fld>
                    <a:endParaRPr lang="en-ZA"/>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710138267465231"/>
                      <c:h val="0.19780490208582124"/>
                    </c:manualLayout>
                  </c15:layout>
                  <c15:dlblFieldTable/>
                  <c15:showDataLabelsRange val="0"/>
                </c:ext>
              </c:extLst>
            </c:dLbl>
            <c:dLbl>
              <c:idx val="1"/>
              <c:layout>
                <c:manualLayout>
                  <c:x val="0.11347944006999115"/>
                  <c:y val="3.9768883056284628E-2"/>
                </c:manualLayout>
              </c:layout>
              <c:tx>
                <c:rich>
                  <a:bodyPr/>
                  <a:lstStyle/>
                  <a:p>
                    <a:r>
                      <a:rPr lang="en-US" b="1"/>
                      <a:t>Album Artist</a:t>
                    </a:r>
                  </a:p>
                  <a:p>
                    <a:fld id="{9A558EF3-DAFD-44A3-99A7-A1B504907B33}" type="VALUE">
                      <a:rPr lang="en-US" b="1"/>
                      <a:pPr/>
                      <a:t>[VALUE]</a:t>
                    </a:fld>
                    <a:endParaRPr lang="en-Z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3.9904636920384949E-2"/>
                  <c:y val="1.3507217847768987E-2"/>
                </c:manualLayout>
              </c:layout>
              <c:tx>
                <c:rich>
                  <a:bodyPr/>
                  <a:lstStyle/>
                  <a:p>
                    <a:r>
                      <a:rPr lang="en-ZA" b="1"/>
                      <a:t>Received</a:t>
                    </a:r>
                    <a:r>
                      <a:rPr lang="en-ZA" b="1" baseline="0"/>
                      <a:t> by Music Store</a:t>
                    </a:r>
                  </a:p>
                  <a:p>
                    <a:fld id="{C079A871-EAF0-4EF4-9FA5-EC84E743018D}" type="VALUE">
                      <a:rPr lang="en-ZA" b="1"/>
                      <a:pPr/>
                      <a:t>[VALUE]</a:t>
                    </a:fld>
                    <a:endParaRPr lang="en-Z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7964457567804026E-2"/>
                  <c:y val="-4.09313939924177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r>
                      <a:rPr lang="en-US" sz="1100" b="1"/>
                      <a:t>Record label Net Profit</a:t>
                    </a:r>
                  </a:p>
                  <a:p>
                    <a:pPr>
                      <a:defRPr sz="1100"/>
                    </a:pPr>
                    <a:fld id="{FD359356-09CC-477E-BA6E-CB8E0450AF90}" type="VALUE">
                      <a:rPr lang="en-US" sz="1100" b="1"/>
                      <a:pPr>
                        <a:defRPr sz="1100"/>
                      </a:pPr>
                      <a:t>[VALUE]</a:t>
                    </a:fld>
                    <a:endParaRPr lang="en-ZA"/>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918044619422568"/>
                      <c:h val="0.18960666375036453"/>
                    </c:manualLayout>
                  </c15:layout>
                  <c15:dlblFieldTable/>
                  <c15:showDataLabelsRange val="0"/>
                </c:ext>
              </c:extLst>
            </c:dLbl>
            <c:dLbl>
              <c:idx val="4"/>
              <c:layout>
                <c:manualLayout>
                  <c:x val="-0.18696128608923884"/>
                  <c:y val="7.151611256926213E-2"/>
                </c:manualLayout>
              </c:layout>
              <c:tx>
                <c:rich>
                  <a:bodyPr/>
                  <a:lstStyle/>
                  <a:p>
                    <a:r>
                      <a:rPr lang="en-US" b="1"/>
                      <a:t>Tax</a:t>
                    </a:r>
                    <a:r>
                      <a:rPr lang="en-US" b="1" baseline="0"/>
                      <a:t> (Vat)</a:t>
                    </a:r>
                  </a:p>
                  <a:p>
                    <a:fld id="{50E9F50A-4287-4018-9FD0-46E24AEAC42C}" type="VALUE">
                      <a:rPr lang="en-US" b="1"/>
                      <a:pPr/>
                      <a:t>[VALUE]</a:t>
                    </a:fld>
                    <a:endParaRPr lang="en-Z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7.8186132983377052E-2"/>
                  <c:y val="0.15507473024205307"/>
                </c:manualLayout>
              </c:layout>
              <c:tx>
                <c:rich>
                  <a:bodyPr/>
                  <a:lstStyle/>
                  <a:p>
                    <a:r>
                      <a:rPr lang="en-ZA" b="1"/>
                      <a:t>Press</a:t>
                    </a:r>
                    <a:r>
                      <a:rPr lang="en-ZA" b="1" baseline="0"/>
                      <a:t> cost of CD @ Record label </a:t>
                    </a:r>
                  </a:p>
                  <a:p>
                    <a:fld id="{232C7EAF-F349-4707-8965-9F5EDE70FF74}" type="VALUE">
                      <a:rPr lang="en-ZA" b="1"/>
                      <a:pPr/>
                      <a:t>[VALUE]</a:t>
                    </a:fld>
                    <a:endParaRPr lang="en-Z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0.23694192913385828"/>
                  <c:y val="-5.8151064450277052E-3"/>
                </c:manualLayout>
              </c:layout>
              <c:tx>
                <c:rich>
                  <a:bodyPr/>
                  <a:lstStyle/>
                  <a:p>
                    <a:r>
                      <a:rPr lang="en-US" b="1"/>
                      <a:t>Distribution cost</a:t>
                    </a:r>
                  </a:p>
                  <a:p>
                    <a:fld id="{96FE0FDD-C0F6-4768-8544-2D4A29184663}" type="VALUE">
                      <a:rPr lang="en-US" b="1"/>
                      <a:pPr/>
                      <a:t>[VALUE]</a:t>
                    </a:fld>
                    <a:endParaRPr lang="en-Z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Sheet1!$B$33:$B$39</c:f>
              <c:strCache>
                <c:ptCount val="7"/>
                <c:pt idx="0">
                  <c:v>Writer of one Song on album</c:v>
                </c:pt>
                <c:pt idx="1">
                  <c:v>Album Artist</c:v>
                </c:pt>
                <c:pt idx="2">
                  <c:v>Received by Music Store</c:v>
                </c:pt>
                <c:pt idx="3">
                  <c:v>Record label Net Profit</c:v>
                </c:pt>
                <c:pt idx="4">
                  <c:v>Tax (Vat)</c:v>
                </c:pt>
                <c:pt idx="5">
                  <c:v>Press cost of CD @ record label</c:v>
                </c:pt>
                <c:pt idx="6">
                  <c:v>Distribution cost</c:v>
                </c:pt>
              </c:strCache>
            </c:strRef>
          </c:cat>
          <c:val>
            <c:numRef>
              <c:f>Sheet1!$C$33:$C$39</c:f>
              <c:numCache>
                <c:formatCode>"R"#,##0.00_);[Red]\("R"#,##0.00\)</c:formatCode>
                <c:ptCount val="7"/>
                <c:pt idx="0">
                  <c:v>0.11</c:v>
                </c:pt>
                <c:pt idx="1">
                  <c:v>8.33</c:v>
                </c:pt>
                <c:pt idx="2">
                  <c:v>41.84</c:v>
                </c:pt>
                <c:pt idx="3">
                  <c:v>18.05</c:v>
                </c:pt>
                <c:pt idx="4">
                  <c:v>12.16</c:v>
                </c:pt>
                <c:pt idx="5">
                  <c:v>11.53</c:v>
                </c:pt>
                <c:pt idx="6">
                  <c:v>6.98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sz="2000" b="1" dirty="0" smtClean="0">
              <a:solidFill>
                <a:schemeClr val="accent1">
                  <a:lumMod val="75000"/>
                </a:schemeClr>
              </a:solidFill>
            </a:endParaRPr>
          </a:p>
          <a:p>
            <a:pPr>
              <a:defRPr/>
            </a:pPr>
            <a:r>
              <a:rPr lang="en-US" sz="1600" b="1" dirty="0" smtClean="0">
                <a:solidFill>
                  <a:schemeClr val="accent1">
                    <a:lumMod val="75000"/>
                  </a:schemeClr>
                </a:solidFill>
              </a:rPr>
              <a:t>Employment </a:t>
            </a:r>
            <a:r>
              <a:rPr lang="en-US" sz="1600" b="1" dirty="0">
                <a:solidFill>
                  <a:schemeClr val="accent1">
                    <a:lumMod val="75000"/>
                  </a:schemeClr>
                </a:solidFill>
              </a:rPr>
              <a:t>per Cultural</a:t>
            </a:r>
            <a:r>
              <a:rPr lang="en-US" sz="1600" b="1" baseline="0" dirty="0">
                <a:solidFill>
                  <a:schemeClr val="accent1">
                    <a:lumMod val="75000"/>
                  </a:schemeClr>
                </a:solidFill>
              </a:rPr>
              <a:t> Domain ('000)</a:t>
            </a:r>
            <a:r>
              <a:rPr lang="en-US" sz="1600" dirty="0"/>
              <a:t>  </a:t>
            </a:r>
          </a:p>
        </c:rich>
      </c:tx>
      <c:layout>
        <c:manualLayout>
          <c:xMode val="edge"/>
          <c:yMode val="edge"/>
          <c:x val="0.19759382477577189"/>
          <c:y val="2.75624643261411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249163725038957E-2"/>
          <c:y val="0.19274037553780135"/>
          <c:w val="0.93671681982425237"/>
          <c:h val="0.70206216219316608"/>
        </c:manualLayout>
      </c:layout>
      <c:barChart>
        <c:barDir val="col"/>
        <c:grouping val="clustered"/>
        <c:varyColors val="0"/>
        <c:ser>
          <c:idx val="0"/>
          <c:order val="0"/>
          <c:tx>
            <c:strRef>
              <c:f>Sheet2!$C$4</c:f>
              <c:strCache>
                <c:ptCount val="1"/>
                <c:pt idx="0">
                  <c:v>Jobs  </c:v>
                </c:pt>
              </c:strCache>
            </c:strRef>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chemeClr val="accent6">
                  <a:lumMod val="60000"/>
                  <a:lumOff val="40000"/>
                </a:schemeClr>
              </a:solidFill>
              <a:ln>
                <a:noFill/>
              </a:ln>
              <a:effectLst/>
            </c:spPr>
          </c:dPt>
          <c:dPt>
            <c:idx val="3"/>
            <c:invertIfNegative val="0"/>
            <c:bubble3D val="0"/>
            <c:spPr>
              <a:solidFill>
                <a:srgbClr val="7030A0"/>
              </a:solidFill>
              <a:ln>
                <a:noFill/>
              </a:ln>
              <a:effectLst/>
            </c:spPr>
          </c:dPt>
          <c:dPt>
            <c:idx val="4"/>
            <c:invertIfNegative val="0"/>
            <c:bubble3D val="0"/>
            <c:spPr>
              <a:solidFill>
                <a:schemeClr val="tx2"/>
              </a:solidFill>
              <a:ln>
                <a:noFill/>
              </a:ln>
              <a:effectLst/>
            </c:spPr>
          </c:dPt>
          <c:dPt>
            <c:idx val="5"/>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Sheet2!$B$5:$B$10</c:f>
              <c:strCache>
                <c:ptCount val="6"/>
                <c:pt idx="0">
                  <c:v>Cultural &amp; Natural Heritage</c:v>
                </c:pt>
                <c:pt idx="1">
                  <c:v>Performance &amp; Celebration</c:v>
                </c:pt>
                <c:pt idx="2">
                  <c:v>Visual Arts &amp; Crafts</c:v>
                </c:pt>
                <c:pt idx="3">
                  <c:v>Information, Books &amp; Press</c:v>
                </c:pt>
                <c:pt idx="4">
                  <c:v>Audio-visual &amp; Interactive Media</c:v>
                </c:pt>
                <c:pt idx="5">
                  <c:v>Design &amp; Creative Services</c:v>
                </c:pt>
              </c:strCache>
            </c:strRef>
          </c:cat>
          <c:val>
            <c:numRef>
              <c:f>Sheet2!$C$5:$C$10</c:f>
              <c:numCache>
                <c:formatCode>General</c:formatCode>
                <c:ptCount val="6"/>
                <c:pt idx="0">
                  <c:v>46.5</c:v>
                </c:pt>
                <c:pt idx="1">
                  <c:v>128.9</c:v>
                </c:pt>
                <c:pt idx="2">
                  <c:v>90.9</c:v>
                </c:pt>
                <c:pt idx="3">
                  <c:v>57.9</c:v>
                </c:pt>
                <c:pt idx="4">
                  <c:v>62.8</c:v>
                </c:pt>
                <c:pt idx="5">
                  <c:v>175.4</c:v>
                </c:pt>
              </c:numCache>
            </c:numRef>
          </c:val>
        </c:ser>
        <c:dLbls>
          <c:showLegendKey val="0"/>
          <c:showVal val="0"/>
          <c:showCatName val="0"/>
          <c:showSerName val="0"/>
          <c:showPercent val="0"/>
          <c:showBubbleSize val="0"/>
        </c:dLbls>
        <c:gapWidth val="219"/>
        <c:overlap val="-27"/>
        <c:axId val="429952312"/>
        <c:axId val="429958584"/>
      </c:barChart>
      <c:catAx>
        <c:axId val="42995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29958584"/>
        <c:crosses val="autoZero"/>
        <c:auto val="1"/>
        <c:lblAlgn val="ctr"/>
        <c:lblOffset val="100"/>
        <c:noMultiLvlLbl val="0"/>
      </c:catAx>
      <c:valAx>
        <c:axId val="429958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95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ZA" sz="1600" b="1" dirty="0">
                <a:solidFill>
                  <a:schemeClr val="accent6">
                    <a:lumMod val="75000"/>
                  </a:schemeClr>
                </a:solidFill>
              </a:rPr>
              <a:t>Sources</a:t>
            </a:r>
            <a:r>
              <a:rPr lang="en-ZA" sz="1600" b="1" baseline="0" dirty="0">
                <a:solidFill>
                  <a:schemeClr val="accent6">
                    <a:lumMod val="75000"/>
                  </a:schemeClr>
                </a:solidFill>
              </a:rPr>
              <a:t> of Income by Percentage (%)</a:t>
            </a:r>
            <a:endParaRPr lang="en-ZA" sz="1600" b="1" dirty="0">
              <a:solidFill>
                <a:schemeClr val="accent6">
                  <a:lumMod val="75000"/>
                </a:schemeClr>
              </a:solidFill>
            </a:endParaRPr>
          </a:p>
        </c:rich>
      </c:tx>
      <c:layout>
        <c:manualLayout>
          <c:xMode val="edge"/>
          <c:yMode val="edge"/>
          <c:x val="0.23850453336478283"/>
          <c:y val="4.455971547894868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B050"/>
              </a:solidFill>
              <a:ln>
                <a:noFill/>
              </a:ln>
              <a:effectLst/>
              <a:sp3d/>
            </c:spPr>
          </c:dPt>
          <c:dPt>
            <c:idx val="1"/>
            <c:invertIfNegative val="0"/>
            <c:bubble3D val="0"/>
            <c:spPr>
              <a:solidFill>
                <a:schemeClr val="accent1">
                  <a:lumMod val="75000"/>
                </a:schemeClr>
              </a:solidFill>
              <a:ln>
                <a:noFill/>
              </a:ln>
              <a:effectLst/>
              <a:sp3d/>
            </c:spPr>
          </c:dPt>
          <c:dPt>
            <c:idx val="2"/>
            <c:invertIfNegative val="0"/>
            <c:bubble3D val="0"/>
            <c:spPr>
              <a:solidFill>
                <a:schemeClr val="tx2">
                  <a:lumMod val="40000"/>
                  <a:lumOff val="60000"/>
                </a:schemeClr>
              </a:solidFill>
              <a:ln>
                <a:noFill/>
              </a:ln>
              <a:effectLst/>
              <a:sp3d/>
            </c:spPr>
          </c:dPt>
          <c:dPt>
            <c:idx val="3"/>
            <c:invertIfNegative val="0"/>
            <c:bubble3D val="0"/>
            <c:spPr>
              <a:solidFill>
                <a:srgbClr val="FFC000"/>
              </a:solidFill>
              <a:ln>
                <a:noFill/>
              </a:ln>
              <a:effectLst/>
              <a:sp3d/>
            </c:spPr>
          </c:dPt>
          <c:dPt>
            <c:idx val="4"/>
            <c:invertIfNegative val="0"/>
            <c:bubble3D val="0"/>
            <c:spPr>
              <a:solidFill>
                <a:srgbClr val="7030A0"/>
              </a:solidFill>
              <a:ln>
                <a:noFill/>
              </a:ln>
              <a:effectLst/>
              <a:sp3d/>
            </c:spPr>
          </c:dPt>
          <c:dPt>
            <c:idx val="5"/>
            <c:invertIfNegative val="0"/>
            <c:bubble3D val="0"/>
            <c:spPr>
              <a:solidFill>
                <a:srgbClr val="FFFF00"/>
              </a:solidFill>
              <a:ln>
                <a:noFill/>
              </a:ln>
              <a:effectLst/>
              <a:sp3d/>
            </c:spPr>
          </c:dPt>
          <c:dPt>
            <c:idx val="6"/>
            <c:invertIfNegative val="0"/>
            <c:bubble3D val="0"/>
            <c:spPr>
              <a:solidFill>
                <a:srgbClr val="FF0000"/>
              </a:solidFill>
              <a:ln>
                <a:noFill/>
              </a:ln>
              <a:effectLst/>
              <a:sp3d/>
            </c:spPr>
          </c:dPt>
          <c:dPt>
            <c:idx val="7"/>
            <c:invertIfNegative val="0"/>
            <c:bubble3D val="0"/>
            <c:spPr>
              <a:solidFill>
                <a:schemeClr val="accent1">
                  <a:lumMod val="60000"/>
                  <a:lumOff val="40000"/>
                </a:schemeClr>
              </a:solidFill>
              <a:ln>
                <a:noFill/>
              </a:ln>
              <a:effectLst/>
              <a:sp3d/>
            </c:spPr>
          </c:dPt>
          <c:dPt>
            <c:idx val="8"/>
            <c:invertIfNegative val="0"/>
            <c:bubble3D val="0"/>
            <c:spPr>
              <a:solidFill>
                <a:schemeClr val="tx1"/>
              </a:solidFill>
              <a:ln>
                <a:noFill/>
              </a:ln>
              <a:effectLst/>
              <a:sp3d/>
            </c:spPr>
          </c:dPt>
          <c:dPt>
            <c:idx val="9"/>
            <c:invertIfNegative val="0"/>
            <c:bubble3D val="0"/>
            <c:spPr>
              <a:solidFill>
                <a:srgbClr val="FF0000"/>
              </a:solidFill>
              <a:ln>
                <a:noFill/>
              </a:ln>
              <a:effectLst/>
              <a:sp3d/>
            </c:spPr>
          </c:dPt>
          <c:dLbls>
            <c:dLbl>
              <c:idx val="0"/>
              <c:layout/>
              <c:tx>
                <c:rich>
                  <a:bodyPr/>
                  <a:lstStyle/>
                  <a:p>
                    <a:fld id="{74EF0091-8819-4C1A-BAF9-67E038C8C082}" type="VALUE">
                      <a:rPr lang="en-US"/>
                      <a:pPr/>
                      <a:t>[VALUE]</a:t>
                    </a:fld>
                    <a:endParaRPr lang="en-Z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Sheet1!$D$45:$D$54</c:f>
              <c:strCache>
                <c:ptCount val="10"/>
                <c:pt idx="0">
                  <c:v>Direct sales/service in SA</c:v>
                </c:pt>
                <c:pt idx="1">
                  <c:v>Direct sales/service outside of SA</c:v>
                </c:pt>
                <c:pt idx="2">
                  <c:v>Royalties</c:v>
                </c:pt>
                <c:pt idx="3">
                  <c:v>International donors</c:v>
                </c:pt>
                <c:pt idx="4">
                  <c:v>Local government grant</c:v>
                </c:pt>
                <c:pt idx="5">
                  <c:v>Provincial government grant</c:v>
                </c:pt>
                <c:pt idx="6">
                  <c:v>National government grant</c:v>
                </c:pt>
                <c:pt idx="7">
                  <c:v>Funding agent grant</c:v>
                </c:pt>
                <c:pt idx="8">
                  <c:v>Private sector grant</c:v>
                </c:pt>
                <c:pt idx="9">
                  <c:v>Provincial government budget</c:v>
                </c:pt>
              </c:strCache>
            </c:strRef>
          </c:cat>
          <c:val>
            <c:numRef>
              <c:f>Sheet1!$E$45:$E$54</c:f>
              <c:numCache>
                <c:formatCode>General</c:formatCode>
                <c:ptCount val="10"/>
                <c:pt idx="0">
                  <c:v>41.5</c:v>
                </c:pt>
                <c:pt idx="1">
                  <c:v>10.5</c:v>
                </c:pt>
                <c:pt idx="2">
                  <c:v>4.5999999999999996</c:v>
                </c:pt>
                <c:pt idx="3">
                  <c:v>3.9</c:v>
                </c:pt>
                <c:pt idx="4">
                  <c:v>11.4</c:v>
                </c:pt>
                <c:pt idx="5">
                  <c:v>9.5</c:v>
                </c:pt>
                <c:pt idx="6">
                  <c:v>9.8000000000000007</c:v>
                </c:pt>
                <c:pt idx="7">
                  <c:v>7.3</c:v>
                </c:pt>
                <c:pt idx="8">
                  <c:v>1.3</c:v>
                </c:pt>
                <c:pt idx="9">
                  <c:v>0.2</c:v>
                </c:pt>
              </c:numCache>
            </c:numRef>
          </c:val>
        </c:ser>
        <c:dLbls>
          <c:showLegendKey val="0"/>
          <c:showVal val="0"/>
          <c:showCatName val="0"/>
          <c:showSerName val="0"/>
          <c:showPercent val="0"/>
          <c:showBubbleSize val="0"/>
        </c:dLbls>
        <c:gapWidth val="150"/>
        <c:shape val="box"/>
        <c:axId val="430886936"/>
        <c:axId val="430887720"/>
        <c:axId val="0"/>
      </c:bar3DChart>
      <c:catAx>
        <c:axId val="430886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30887720"/>
        <c:crosses val="autoZero"/>
        <c:auto val="1"/>
        <c:lblAlgn val="ctr"/>
        <c:lblOffset val="100"/>
        <c:noMultiLvlLbl val="0"/>
      </c:catAx>
      <c:valAx>
        <c:axId val="430887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088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Sheet3!$B$2</c:f>
              <c:strCache>
                <c:ptCount val="1"/>
                <c:pt idx="0">
                  <c:v>No. of deals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Sheet3!$A$3:$A$9</c:f>
              <c:strCache>
                <c:ptCount val="7"/>
                <c:pt idx="0">
                  <c:v>Approved</c:v>
                </c:pt>
                <c:pt idx="1">
                  <c:v>At Due Diligence</c:v>
                </c:pt>
                <c:pt idx="2">
                  <c:v>Screening</c:v>
                </c:pt>
                <c:pt idx="3">
                  <c:v>Needs non-fimancial support</c:v>
                </c:pt>
                <c:pt idx="4">
                  <c:v>Declined after DD</c:v>
                </c:pt>
                <c:pt idx="5">
                  <c:v>Declined at DD</c:v>
                </c:pt>
                <c:pt idx="6">
                  <c:v>Declined before DD</c:v>
                </c:pt>
              </c:strCache>
            </c:strRef>
          </c:cat>
          <c:val>
            <c:numRef>
              <c:f>Sheet3!$B$3:$B$9</c:f>
              <c:numCache>
                <c:formatCode>_-* #\ ##0_-;\-* #\ ##0_-;_-* "-"??_-;_-@_-</c:formatCode>
                <c:ptCount val="7"/>
                <c:pt idx="0">
                  <c:v>3</c:v>
                </c:pt>
                <c:pt idx="1">
                  <c:v>5</c:v>
                </c:pt>
                <c:pt idx="2">
                  <c:v>3</c:v>
                </c:pt>
                <c:pt idx="3">
                  <c:v>7</c:v>
                </c:pt>
                <c:pt idx="4">
                  <c:v>1</c:v>
                </c:pt>
                <c:pt idx="5">
                  <c:v>4</c:v>
                </c:pt>
                <c:pt idx="6">
                  <c:v>11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Sheet3!$D$2</c:f>
              <c:strCache>
                <c:ptCount val="1"/>
                <c:pt idx="0">
                  <c:v>Value of deals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Sheet3!$A$3:$A$9</c:f>
              <c:strCache>
                <c:ptCount val="7"/>
                <c:pt idx="0">
                  <c:v>Approved</c:v>
                </c:pt>
                <c:pt idx="1">
                  <c:v>At Due Diligence</c:v>
                </c:pt>
                <c:pt idx="2">
                  <c:v>Screening</c:v>
                </c:pt>
                <c:pt idx="3">
                  <c:v>Needs non-fimancial support</c:v>
                </c:pt>
                <c:pt idx="4">
                  <c:v>Declined after DD</c:v>
                </c:pt>
                <c:pt idx="5">
                  <c:v>Declined at DD</c:v>
                </c:pt>
                <c:pt idx="6">
                  <c:v>Declined before DD</c:v>
                </c:pt>
              </c:strCache>
            </c:strRef>
          </c:cat>
          <c:val>
            <c:numRef>
              <c:f>Sheet3!$D$3:$D$9</c:f>
              <c:numCache>
                <c:formatCode>_(* #,##0.00_);_(* \(#,##0.00\);_(* "-"??_);_(@_)</c:formatCode>
                <c:ptCount val="7"/>
                <c:pt idx="0">
                  <c:v>7.8</c:v>
                </c:pt>
                <c:pt idx="1">
                  <c:v>17</c:v>
                </c:pt>
                <c:pt idx="2">
                  <c:v>12</c:v>
                </c:pt>
                <c:pt idx="3">
                  <c:v>4.9000000000000004</c:v>
                </c:pt>
                <c:pt idx="4">
                  <c:v>10</c:v>
                </c:pt>
                <c:pt idx="5">
                  <c:v>9.1</c:v>
                </c:pt>
                <c:pt idx="6">
                  <c:v>41.1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600" b="1" dirty="0" smtClean="0">
                <a:solidFill>
                  <a:schemeClr val="tx1"/>
                </a:solidFill>
              </a:rPr>
              <a:t>Live</a:t>
            </a:r>
            <a:r>
              <a:rPr lang="en-ZA" sz="1600" b="1" baseline="0" dirty="0" smtClean="0">
                <a:solidFill>
                  <a:schemeClr val="tx1"/>
                </a:solidFill>
              </a:rPr>
              <a:t> vs Recorded Music Sales</a:t>
            </a:r>
            <a:endParaRPr lang="en-ZA" sz="1600" b="1" dirty="0">
              <a:solidFill>
                <a:schemeClr val="tx1"/>
              </a:solidFill>
            </a:endParaRPr>
          </a:p>
        </c:rich>
      </c:tx>
      <c:layout>
        <c:manualLayout>
          <c:xMode val="edge"/>
          <c:yMode val="edge"/>
          <c:x val="0.26747900262467189"/>
          <c:y val="7.054771692034218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Sheet1!$C$137:$C$138</c:f>
              <c:strCache>
                <c:ptCount val="2"/>
                <c:pt idx="0">
                  <c:v>Recorded Music</c:v>
                </c:pt>
                <c:pt idx="1">
                  <c:v> R 'millions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Sheet1!$B$139:$B$140</c:f>
              <c:numCache>
                <c:formatCode>General</c:formatCode>
                <c:ptCount val="2"/>
                <c:pt idx="0">
                  <c:v>2011</c:v>
                </c:pt>
                <c:pt idx="1">
                  <c:v>2016</c:v>
                </c:pt>
              </c:numCache>
            </c:numRef>
          </c:xVal>
          <c:yVal>
            <c:numRef>
              <c:f>Sheet1!$C$139:$C$140</c:f>
              <c:numCache>
                <c:formatCode>General</c:formatCode>
                <c:ptCount val="2"/>
                <c:pt idx="0">
                  <c:v>1377</c:v>
                </c:pt>
                <c:pt idx="1">
                  <c:v>1007</c:v>
                </c:pt>
              </c:numCache>
            </c:numRef>
          </c:yVal>
          <c:smooth val="0"/>
        </c:ser>
        <c:ser>
          <c:idx val="1"/>
          <c:order val="1"/>
          <c:tx>
            <c:strRef>
              <c:f>Sheet1!$D$137:$D$138</c:f>
              <c:strCache>
                <c:ptCount val="2"/>
                <c:pt idx="0">
                  <c:v>Live Music</c:v>
                </c:pt>
                <c:pt idx="1">
                  <c:v>R 'millions</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Sheet1!$B$139:$B$140</c:f>
              <c:numCache>
                <c:formatCode>General</c:formatCode>
                <c:ptCount val="2"/>
                <c:pt idx="0">
                  <c:v>2011</c:v>
                </c:pt>
                <c:pt idx="1">
                  <c:v>2016</c:v>
                </c:pt>
              </c:numCache>
            </c:numRef>
          </c:xVal>
          <c:yVal>
            <c:numRef>
              <c:f>Sheet1!$D$139:$D$140</c:f>
              <c:numCache>
                <c:formatCode>General</c:formatCode>
                <c:ptCount val="2"/>
                <c:pt idx="0">
                  <c:v>714</c:v>
                </c:pt>
                <c:pt idx="1">
                  <c:v>1003</c:v>
                </c:pt>
              </c:numCache>
            </c:numRef>
          </c:yVal>
          <c:smooth val="0"/>
        </c:ser>
        <c:dLbls>
          <c:showLegendKey val="0"/>
          <c:showVal val="0"/>
          <c:showCatName val="0"/>
          <c:showSerName val="0"/>
          <c:showPercent val="0"/>
          <c:showBubbleSize val="0"/>
        </c:dLbls>
        <c:axId val="425656824"/>
        <c:axId val="425659568"/>
      </c:scatterChart>
      <c:valAx>
        <c:axId val="425656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425659568"/>
        <c:crosses val="autoZero"/>
        <c:crossBetween val="midCat"/>
      </c:valAx>
      <c:valAx>
        <c:axId val="42565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42565682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legendEntry>
      <c:layout>
        <c:manualLayout>
          <c:xMode val="edge"/>
          <c:yMode val="edge"/>
          <c:x val="0.2217143482064742"/>
          <c:y val="0.8993503499611154"/>
          <c:w val="0.50101574803149607"/>
          <c:h val="0.1006496500388845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tx2"/>
              </a:solidFill>
              <a:ln>
                <a:noFill/>
              </a:ln>
              <a:effectLst/>
            </c:spPr>
          </c:dPt>
          <c:dPt>
            <c:idx val="2"/>
            <c:invertIfNegative val="0"/>
            <c:bubble3D val="0"/>
            <c:spPr>
              <a:solidFill>
                <a:srgbClr val="00B0F0"/>
              </a:solidFill>
              <a:ln>
                <a:noFill/>
              </a:ln>
              <a:effectLst/>
            </c:spPr>
          </c:dPt>
          <c:dPt>
            <c:idx val="3"/>
            <c:invertIfNegative val="0"/>
            <c:bubble3D val="0"/>
            <c:spPr>
              <a:solidFill>
                <a:schemeClr val="tx2">
                  <a:lumMod val="40000"/>
                  <a:lumOff val="60000"/>
                </a:schemeClr>
              </a:solidFill>
              <a:ln>
                <a:noFill/>
              </a:ln>
              <a:effectLst/>
            </c:spPr>
          </c:dPt>
          <c:dPt>
            <c:idx val="5"/>
            <c:invertIfNegative val="0"/>
            <c:bubble3D val="0"/>
            <c:spPr>
              <a:solidFill>
                <a:srgbClr val="FFC000"/>
              </a:solidFill>
              <a:ln>
                <a:noFill/>
              </a:ln>
              <a:effectLst/>
            </c:spPr>
          </c:dPt>
          <c:dPt>
            <c:idx val="6"/>
            <c:invertIfNegative val="0"/>
            <c:bubble3D val="0"/>
            <c:spPr>
              <a:solidFill>
                <a:srgbClr val="FF0000"/>
              </a:solidFill>
              <a:ln>
                <a:noFill/>
              </a:ln>
              <a:effectLst/>
            </c:spPr>
          </c:dPt>
          <c:dPt>
            <c:idx val="7"/>
            <c:invertIfNegative val="0"/>
            <c:bubble3D val="0"/>
            <c:spPr>
              <a:solidFill>
                <a:srgbClr val="0070C0"/>
              </a:solidFill>
              <a:ln>
                <a:solidFill>
                  <a:srgbClr val="0070C0"/>
                </a:solidFill>
              </a:ln>
              <a:effectLst/>
            </c:spPr>
          </c:dPt>
          <c:dPt>
            <c:idx val="9"/>
            <c:invertIfNegative val="0"/>
            <c:bubble3D val="0"/>
            <c:spPr>
              <a:solidFill>
                <a:srgbClr val="E97311"/>
              </a:solidFill>
              <a:ln>
                <a:noFill/>
              </a:ln>
              <a:effectLst/>
            </c:spPr>
          </c:dPt>
          <c:cat>
            <c:strRef>
              <c:f>Sheet1!$B$199:$B$209</c:f>
              <c:strCache>
                <c:ptCount val="11"/>
                <c:pt idx="0">
                  <c:v>Local</c:v>
                </c:pt>
                <c:pt idx="1">
                  <c:v>Artist fees</c:v>
                </c:pt>
                <c:pt idx="2">
                  <c:v>Advertising</c:v>
                </c:pt>
                <c:pt idx="3">
                  <c:v>Equipment (Sound, stage,etc)</c:v>
                </c:pt>
                <c:pt idx="4">
                  <c:v>Venue</c:v>
                </c:pt>
                <c:pt idx="5">
                  <c:v>Fencing</c:v>
                </c:pt>
                <c:pt idx="6">
                  <c:v>Catering</c:v>
                </c:pt>
                <c:pt idx="7">
                  <c:v>Security, paramedics, etc</c:v>
                </c:pt>
                <c:pt idx="8">
                  <c:v>Accomodation</c:v>
                </c:pt>
                <c:pt idx="9">
                  <c:v>Transport</c:v>
                </c:pt>
                <c:pt idx="10">
                  <c:v>International tax</c:v>
                </c:pt>
              </c:strCache>
            </c:strRef>
          </c:cat>
          <c:val>
            <c:numRef>
              <c:f>Sheet1!$C$199:$C$209</c:f>
              <c:numCache>
                <c:formatCode>#,##0</c:formatCode>
                <c:ptCount val="11"/>
                <c:pt idx="1">
                  <c:v>455</c:v>
                </c:pt>
                <c:pt idx="2">
                  <c:v>200</c:v>
                </c:pt>
                <c:pt idx="3">
                  <c:v>350</c:v>
                </c:pt>
                <c:pt idx="4">
                  <c:v>100</c:v>
                </c:pt>
                <c:pt idx="5">
                  <c:v>130</c:v>
                </c:pt>
                <c:pt idx="6">
                  <c:v>20</c:v>
                </c:pt>
                <c:pt idx="7">
                  <c:v>170</c:v>
                </c:pt>
                <c:pt idx="8">
                  <c:v>0</c:v>
                </c:pt>
                <c:pt idx="9">
                  <c:v>10</c:v>
                </c:pt>
                <c:pt idx="10">
                  <c:v>0</c:v>
                </c:pt>
              </c:numCache>
            </c:numRef>
          </c:val>
        </c:ser>
        <c:dLbls>
          <c:showLegendKey val="0"/>
          <c:showVal val="0"/>
          <c:showCatName val="0"/>
          <c:showSerName val="0"/>
          <c:showPercent val="0"/>
          <c:showBubbleSize val="0"/>
        </c:dLbls>
        <c:gapWidth val="219"/>
        <c:overlap val="-27"/>
        <c:axId val="387588168"/>
        <c:axId val="387583464"/>
      </c:barChart>
      <c:catAx>
        <c:axId val="38758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7583464"/>
        <c:crosses val="autoZero"/>
        <c:auto val="1"/>
        <c:lblAlgn val="ctr"/>
        <c:lblOffset val="100"/>
        <c:noMultiLvlLbl val="0"/>
      </c:catAx>
      <c:valAx>
        <c:axId val="387583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7588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Sheet1!$C$200</c:f>
              <c:strCache>
                <c:ptCount val="1"/>
                <c:pt idx="0">
                  <c:v>R'000</c:v>
                </c:pt>
              </c:strCache>
            </c:strRef>
          </c:tx>
          <c:spPr>
            <a:solidFill>
              <a:schemeClr val="accent1"/>
            </a:solidFill>
            <a:ln>
              <a:noFill/>
            </a:ln>
            <a:effectLst/>
          </c:spPr>
          <c:invertIfNegative val="0"/>
          <c:dPt>
            <c:idx val="0"/>
            <c:invertIfNegative val="0"/>
            <c:bubble3D val="0"/>
            <c:spPr>
              <a:solidFill>
                <a:schemeClr val="tx2"/>
              </a:solidFill>
              <a:ln>
                <a:noFill/>
              </a:ln>
              <a:effectLst/>
            </c:spPr>
          </c:dPt>
          <c:dPt>
            <c:idx val="1"/>
            <c:invertIfNegative val="0"/>
            <c:bubble3D val="0"/>
            <c:spPr>
              <a:solidFill>
                <a:srgbClr val="00B0F0"/>
              </a:solidFill>
              <a:ln>
                <a:noFill/>
              </a:ln>
              <a:effectLst/>
            </c:spPr>
          </c:dPt>
          <c:dPt>
            <c:idx val="2"/>
            <c:invertIfNegative val="0"/>
            <c:bubble3D val="0"/>
            <c:spPr>
              <a:solidFill>
                <a:schemeClr val="tx2">
                  <a:lumMod val="40000"/>
                  <a:lumOff val="60000"/>
                </a:schemeClr>
              </a:solidFill>
              <a:ln>
                <a:noFill/>
              </a:ln>
              <a:effectLst/>
            </c:spPr>
          </c:dPt>
          <c:dPt>
            <c:idx val="4"/>
            <c:invertIfNegative val="0"/>
            <c:bubble3D val="0"/>
            <c:spPr>
              <a:solidFill>
                <a:srgbClr val="FFC000"/>
              </a:solidFill>
              <a:ln>
                <a:noFill/>
              </a:ln>
              <a:effectLst/>
            </c:spPr>
          </c:dPt>
          <c:dPt>
            <c:idx val="5"/>
            <c:invertIfNegative val="0"/>
            <c:bubble3D val="0"/>
            <c:spPr>
              <a:solidFill>
                <a:srgbClr val="FF0000"/>
              </a:solidFill>
              <a:ln>
                <a:noFill/>
              </a:ln>
              <a:effectLst/>
            </c:spPr>
          </c:dPt>
          <c:dPt>
            <c:idx val="6"/>
            <c:invertIfNegative val="0"/>
            <c:bubble3D val="0"/>
            <c:spPr>
              <a:solidFill>
                <a:srgbClr val="0070C0"/>
              </a:solidFill>
              <a:ln>
                <a:noFill/>
              </a:ln>
              <a:effectLst/>
            </c:spPr>
          </c:dPt>
          <c:dPt>
            <c:idx val="8"/>
            <c:invertIfNegative val="0"/>
            <c:bubble3D val="0"/>
            <c:spPr>
              <a:solidFill>
                <a:srgbClr val="7030A0"/>
              </a:solidFill>
              <a:ln>
                <a:noFill/>
              </a:ln>
              <a:effectLst/>
            </c:spPr>
          </c:dPt>
          <c:dPt>
            <c:idx val="9"/>
            <c:invertIfNegative val="0"/>
            <c:bubble3D val="0"/>
            <c:spPr>
              <a:solidFill>
                <a:srgbClr val="00B050"/>
              </a:solidFill>
              <a:ln>
                <a:noFill/>
              </a:ln>
              <a:effectLst/>
            </c:spPr>
          </c:dPt>
          <c:cat>
            <c:strRef>
              <c:f>Sheet1!$B$201:$B$210</c:f>
              <c:strCache>
                <c:ptCount val="10"/>
                <c:pt idx="0">
                  <c:v>Artist fees</c:v>
                </c:pt>
                <c:pt idx="1">
                  <c:v>Advertising</c:v>
                </c:pt>
                <c:pt idx="2">
                  <c:v>Equipment (Sound, stage,etc)</c:v>
                </c:pt>
                <c:pt idx="3">
                  <c:v>Venue</c:v>
                </c:pt>
                <c:pt idx="4">
                  <c:v>Fencing</c:v>
                </c:pt>
                <c:pt idx="5">
                  <c:v>Catering</c:v>
                </c:pt>
                <c:pt idx="6">
                  <c:v>Security, paramedics, etc</c:v>
                </c:pt>
                <c:pt idx="7">
                  <c:v>Accomodation</c:v>
                </c:pt>
                <c:pt idx="8">
                  <c:v>Transport</c:v>
                </c:pt>
                <c:pt idx="9">
                  <c:v>International tax</c:v>
                </c:pt>
              </c:strCache>
            </c:strRef>
          </c:cat>
          <c:val>
            <c:numRef>
              <c:f>Sheet1!$C$201:$C$210</c:f>
              <c:numCache>
                <c:formatCode>#,##0</c:formatCode>
                <c:ptCount val="10"/>
                <c:pt idx="0">
                  <c:v>6400</c:v>
                </c:pt>
                <c:pt idx="1">
                  <c:v>1000</c:v>
                </c:pt>
                <c:pt idx="2">
                  <c:v>2000</c:v>
                </c:pt>
                <c:pt idx="3">
                  <c:v>1200</c:v>
                </c:pt>
                <c:pt idx="4">
                  <c:v>130</c:v>
                </c:pt>
                <c:pt idx="5">
                  <c:v>600</c:v>
                </c:pt>
                <c:pt idx="6">
                  <c:v>700</c:v>
                </c:pt>
                <c:pt idx="7">
                  <c:v>250</c:v>
                </c:pt>
                <c:pt idx="8">
                  <c:v>300</c:v>
                </c:pt>
                <c:pt idx="9">
                  <c:v>890</c:v>
                </c:pt>
              </c:numCache>
            </c:numRef>
          </c:val>
        </c:ser>
        <c:dLbls>
          <c:showLegendKey val="0"/>
          <c:showVal val="0"/>
          <c:showCatName val="0"/>
          <c:showSerName val="0"/>
          <c:showPercent val="0"/>
          <c:showBubbleSize val="0"/>
        </c:dLbls>
        <c:gapWidth val="219"/>
        <c:overlap val="-27"/>
        <c:axId val="425658000"/>
        <c:axId val="380096984"/>
      </c:barChart>
      <c:catAx>
        <c:axId val="42565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0096984"/>
        <c:crosses val="autoZero"/>
        <c:auto val="1"/>
        <c:lblAlgn val="ctr"/>
        <c:lblOffset val="100"/>
        <c:noMultiLvlLbl val="0"/>
      </c:catAx>
      <c:valAx>
        <c:axId val="380096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565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811723534558182"/>
          <c:y val="0.18763706620005829"/>
          <c:w val="0.34487685914260718"/>
          <c:h val="0.57479476523767858"/>
        </c:manualLayout>
      </c:layout>
      <c:pieChart>
        <c:varyColors val="1"/>
        <c:ser>
          <c:idx val="0"/>
          <c:order val="0"/>
          <c:tx>
            <c:strRef>
              <c:f>Sheet1!$D$4</c:f>
              <c:strCache>
                <c:ptCount val="1"/>
                <c:pt idx="0">
                  <c:v>National (%)</c:v>
                </c:pt>
              </c:strCache>
            </c:strRef>
          </c:tx>
          <c:dPt>
            <c:idx val="0"/>
            <c:bubble3D val="0"/>
            <c:spPr>
              <a:solidFill>
                <a:srgbClr val="0070C0"/>
              </a:solidFill>
              <a:ln w="19050">
                <a:solidFill>
                  <a:schemeClr val="lt1"/>
                </a:solidFill>
              </a:ln>
              <a:effectLst/>
            </c:spPr>
          </c:dPt>
          <c:dPt>
            <c:idx val="1"/>
            <c:bubble3D val="0"/>
            <c:spPr>
              <a:solidFill>
                <a:schemeClr val="tx2">
                  <a:lumMod val="60000"/>
                  <a:lumOff val="40000"/>
                </a:schemeClr>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1.0847769028871392E-2"/>
                  <c:y val="-8.0908063575386449E-2"/>
                </c:manualLayout>
              </c:layout>
              <c:tx>
                <c:rich>
                  <a:bodyPr/>
                  <a:lstStyle/>
                  <a:p>
                    <a:r>
                      <a:rPr lang="en-US"/>
                      <a:t>Black </a:t>
                    </a:r>
                  </a:p>
                  <a:p>
                    <a:fld id="{AD00D799-C080-47D8-839F-97F31C063FC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5999562554680664E-4"/>
                  <c:y val="-9.9103237095363086E-3"/>
                </c:manualLayout>
              </c:layout>
              <c:tx>
                <c:rich>
                  <a:bodyPr/>
                  <a:lstStyle/>
                  <a:p>
                    <a:r>
                      <a:rPr lang="en-US"/>
                      <a:t>White</a:t>
                    </a:r>
                  </a:p>
                  <a:p>
                    <a:fld id="{DDE7D2C7-45BC-4D61-B7B5-59963A6952EF}"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9.5327803825475621E-2"/>
                  <c:y val="0.10930238075399025"/>
                </c:manualLayout>
              </c:layout>
              <c:tx>
                <c:rich>
                  <a:bodyPr/>
                  <a:lstStyle/>
                  <a:p>
                    <a:r>
                      <a:rPr lang="en-US" dirty="0"/>
                      <a:t>Indian/Asian</a:t>
                    </a:r>
                  </a:p>
                  <a:p>
                    <a:fld id="{2C8224AC-CB32-4721-8336-37791B3EEF76}" type="VALUE">
                      <a:rPr lang="en-US"/>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3956933508311462"/>
                      <c:h val="0.2262099447513812"/>
                    </c:manualLayout>
                  </c15:layout>
                  <c15:dlblFieldTable/>
                  <c15:showDataLabelsRange val="0"/>
                </c:ext>
              </c:extLst>
            </c:dLbl>
            <c:dLbl>
              <c:idx val="3"/>
              <c:layout>
                <c:manualLayout>
                  <c:x val="8.601840242201686E-2"/>
                  <c:y val="-3.2768542692787221E-2"/>
                </c:manualLayout>
              </c:layout>
              <c:tx>
                <c:rich>
                  <a:bodyPr/>
                  <a:lstStyle/>
                  <a:p>
                    <a:r>
                      <a:rPr lang="en-US"/>
                      <a:t>Coloured</a:t>
                    </a:r>
                    <a:r>
                      <a:rPr lang="en-US" baseline="0"/>
                      <a:t> </a:t>
                    </a:r>
                  </a:p>
                  <a:p>
                    <a:fld id="{AC01C466-8562-41B8-AA4C-D2AB8F19DB0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Sheet1!$B$5:$C$8</c:f>
              <c:multiLvlStrCache>
                <c:ptCount val="4"/>
                <c:lvl>
                  <c:pt idx="0">
                    <c:v>Black</c:v>
                  </c:pt>
                  <c:pt idx="1">
                    <c:v>White</c:v>
                  </c:pt>
                  <c:pt idx="2">
                    <c:v>Indian/Asian</c:v>
                  </c:pt>
                  <c:pt idx="3">
                    <c:v>Coloured</c:v>
                  </c:pt>
                </c:lvl>
                <c:lvl>
                  <c:pt idx="0">
                    <c:v>Race</c:v>
                  </c:pt>
                </c:lvl>
              </c:multiLvlStrCache>
            </c:multiLvlStrRef>
          </c:cat>
          <c:val>
            <c:numRef>
              <c:f>Sheet1!$D$5:$D$8</c:f>
              <c:numCache>
                <c:formatCode>General</c:formatCode>
                <c:ptCount val="4"/>
                <c:pt idx="0">
                  <c:v>52.1</c:v>
                </c:pt>
                <c:pt idx="1">
                  <c:v>35.799999999999997</c:v>
                </c:pt>
                <c:pt idx="2">
                  <c:v>9.1</c:v>
                </c:pt>
                <c:pt idx="3">
                  <c:v>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216136"/>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1780577427821522"/>
                  <c:y val="-0.11791375036453777"/>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a:solidFill>
                          <a:schemeClr val="bg1"/>
                        </a:solidFill>
                      </a:rPr>
                      <a:t>Male</a:t>
                    </a:r>
                  </a:p>
                  <a:p>
                    <a:pPr>
                      <a:defRPr sz="1400" b="1">
                        <a:solidFill>
                          <a:schemeClr val="bg1"/>
                        </a:solidFill>
                      </a:defRPr>
                    </a:pPr>
                    <a:fld id="{FE90F3E3-899A-4A9A-812E-8C4ED30DABA1}" type="VALUE">
                      <a:rPr lang="en-US" sz="1400">
                        <a:solidFill>
                          <a:schemeClr val="bg1"/>
                        </a:solidFill>
                      </a:rPr>
                      <a:pPr>
                        <a:defRPr sz="1400" b="1">
                          <a:solidFill>
                            <a:schemeClr val="bg1"/>
                          </a:solidFill>
                        </a:defRPr>
                      </a:pPr>
                      <a:t>[VALUE]</a:t>
                    </a:fld>
                    <a:r>
                      <a:rPr lang="en-US" sz="140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a:t>Female</a:t>
                    </a:r>
                  </a:p>
                  <a:p>
                    <a:fld id="{273FC84A-A007-4EF4-A66B-AB81CB6044E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Sheet1!$B$9:$C$10</c:f>
              <c:multiLvlStrCache>
                <c:ptCount val="2"/>
                <c:lvl>
                  <c:pt idx="0">
                    <c:v>Male</c:v>
                  </c:pt>
                  <c:pt idx="1">
                    <c:v>Female</c:v>
                  </c:pt>
                </c:lvl>
                <c:lvl>
                  <c:pt idx="0">
                    <c:v>Gender</c:v>
                  </c:pt>
                </c:lvl>
              </c:multiLvlStrCache>
            </c:multiLvlStrRef>
          </c:cat>
          <c:val>
            <c:numRef>
              <c:f>Sheet1!$D$9:$D$10</c:f>
              <c:numCache>
                <c:formatCode>0.0</c:formatCode>
                <c:ptCount val="2"/>
                <c:pt idx="0">
                  <c:v>59.9</c:v>
                </c:pt>
                <c:pt idx="1">
                  <c:v>40.11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41130172375957"/>
          <c:y val="0.35985492996860002"/>
          <c:w val="0.67561906256525106"/>
          <c:h val="0.7407407407407407"/>
        </c:manualLayout>
      </c:layout>
      <c:pieChart>
        <c:varyColors val="1"/>
        <c:ser>
          <c:idx val="0"/>
          <c:order val="0"/>
          <c:dPt>
            <c:idx val="0"/>
            <c:bubble3D val="0"/>
            <c:spPr>
              <a:solidFill>
                <a:srgbClr val="FF0000"/>
              </a:solidFill>
              <a:ln w="19050">
                <a:solidFill>
                  <a:schemeClr val="lt1"/>
                </a:solidFill>
              </a:ln>
              <a:effectLst/>
            </c:spPr>
          </c:dPt>
          <c:dPt>
            <c:idx val="1"/>
            <c:bubble3D val="0"/>
            <c:spPr>
              <a:solidFill>
                <a:srgbClr val="00B0F0"/>
              </a:solidFill>
              <a:ln w="19050">
                <a:solidFill>
                  <a:schemeClr val="lt1"/>
                </a:solidFill>
              </a:ln>
              <a:effectLst/>
            </c:spPr>
          </c:dPt>
          <c:dPt>
            <c:idx val="2"/>
            <c:bubble3D val="0"/>
            <c:spPr>
              <a:solidFill>
                <a:srgbClr val="7030A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rgbClr val="E97311"/>
              </a:solidFill>
              <a:ln w="19050">
                <a:solidFill>
                  <a:schemeClr val="lt1"/>
                </a:solidFill>
              </a:ln>
              <a:effectLst/>
            </c:spPr>
          </c:dPt>
          <c:dPt>
            <c:idx val="5"/>
            <c:bubble3D val="0"/>
            <c:explosion val="2"/>
            <c:spPr>
              <a:solidFill>
                <a:srgbClr val="FFC000"/>
              </a:solidFill>
              <a:ln w="19050">
                <a:solidFill>
                  <a:schemeClr val="lt1"/>
                </a:solidFill>
              </a:ln>
              <a:effectLst/>
            </c:spPr>
          </c:dPt>
          <c:dLbls>
            <c:dLbl>
              <c:idx val="0"/>
              <c:layout>
                <c:manualLayout>
                  <c:x val="-5.0187007874015747E-2"/>
                  <c:y val="1.0416666666666666E-2"/>
                </c:manualLayout>
              </c:layout>
              <c:tx>
                <c:rich>
                  <a:bodyPr/>
                  <a:lstStyle/>
                  <a:p>
                    <a:r>
                      <a:rPr lang="en-US" b="1" dirty="0">
                        <a:solidFill>
                          <a:sysClr val="windowText" lastClr="000000"/>
                        </a:solidFill>
                      </a:rPr>
                      <a:t>&lt;18yrs</a:t>
                    </a:r>
                  </a:p>
                  <a:p>
                    <a:fld id="{ADE01ADD-4445-43A3-A999-1D73164A9F57}" type="VALUE">
                      <a:rPr lang="en-US" b="1">
                        <a:solidFill>
                          <a:srgbClr val="0070C0"/>
                        </a:solidFill>
                      </a:rPr>
                      <a:pPr/>
                      <a:t>[VALUE]</a:t>
                    </a:fld>
                    <a:r>
                      <a:rPr lang="en-US" b="1" dirty="0">
                        <a:solidFill>
                          <a:srgbClr val="0070C0"/>
                        </a:solidFill>
                      </a:rPr>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6.8885818425376749E-2"/>
                  <c:y val="1.9675925925925927E-2"/>
                </c:manualLayout>
              </c:layout>
              <c:tx>
                <c:rich>
                  <a:bodyPr/>
                  <a:lstStyle/>
                  <a:p>
                    <a:r>
                      <a:rPr lang="en-US" b="1" dirty="0">
                        <a:solidFill>
                          <a:sysClr val="windowText" lastClr="000000"/>
                        </a:solidFill>
                      </a:rPr>
                      <a:t>18-24yrs</a:t>
                    </a:r>
                  </a:p>
                  <a:p>
                    <a:fld id="{C80A77A6-E23A-4439-8175-BF3BE2476394}" type="VALUE">
                      <a:rPr lang="en-US" b="1">
                        <a:solidFill>
                          <a:srgbClr val="0070C0"/>
                        </a:solidFill>
                      </a:rPr>
                      <a:pPr/>
                      <a:t>[VALUE]</a:t>
                    </a:fld>
                    <a:r>
                      <a:rPr lang="en-US" b="1" dirty="0">
                        <a:solidFill>
                          <a:srgbClr val="0070C0"/>
                        </a:solidFill>
                      </a:rPr>
                      <a:t>%</a:t>
                    </a:r>
                  </a:p>
                </c:rich>
              </c:tx>
              <c:showLegendKey val="0"/>
              <c:showVal val="1"/>
              <c:showCatName val="0"/>
              <c:showSerName val="0"/>
              <c:showPercent val="0"/>
              <c:showBubbleSize val="0"/>
              <c:extLst>
                <c:ext xmlns:c15="http://schemas.microsoft.com/office/drawing/2012/chart" uri="{CE6537A1-D6FC-4f65-9D91-7224C49458BB}">
                  <c15:layout>
                    <c:manualLayout>
                      <c:w val="0.24493318952045676"/>
                      <c:h val="0.15388323230878828"/>
                    </c:manualLayout>
                  </c15:layout>
                  <c15:dlblFieldTable/>
                  <c15:showDataLabelsRange val="0"/>
                </c:ext>
              </c:extLst>
            </c:dLbl>
            <c:dLbl>
              <c:idx val="2"/>
              <c:layout>
                <c:manualLayout>
                  <c:x val="0"/>
                  <c:y val="-4.2295599010485831E-2"/>
                </c:manualLayout>
              </c:layout>
              <c:tx>
                <c:rich>
                  <a:bodyPr/>
                  <a:lstStyle/>
                  <a:p>
                    <a:r>
                      <a:rPr lang="en-US" b="1" dirty="0">
                        <a:solidFill>
                          <a:sysClr val="windowText" lastClr="000000"/>
                        </a:solidFill>
                      </a:rPr>
                      <a:t>25-34yrs</a:t>
                    </a:r>
                  </a:p>
                  <a:p>
                    <a:fld id="{2245AEF6-4DC0-4987-9728-EC54929775A2}" type="VALUE">
                      <a:rPr lang="en-US" b="1">
                        <a:solidFill>
                          <a:srgbClr val="0070C0"/>
                        </a:solidFill>
                      </a:rPr>
                      <a:pPr/>
                      <a:t>[VALUE]</a:t>
                    </a:fld>
                    <a:r>
                      <a:rPr lang="en-US" b="1" dirty="0">
                        <a:solidFill>
                          <a:srgbClr val="0070C0"/>
                        </a:solidFill>
                      </a:rPr>
                      <a:t>%</a:t>
                    </a:r>
                  </a:p>
                </c:rich>
              </c:tx>
              <c:showLegendKey val="0"/>
              <c:showVal val="1"/>
              <c:showCatName val="0"/>
              <c:showSerName val="0"/>
              <c:showPercent val="0"/>
              <c:showBubbleSize val="0"/>
              <c:extLst>
                <c:ext xmlns:c15="http://schemas.microsoft.com/office/drawing/2012/chart" uri="{CE6537A1-D6FC-4f65-9D91-7224C49458BB}">
                  <c15:layout>
                    <c:manualLayout>
                      <c:w val="0.26585111377398413"/>
                      <c:h val="0.15388323230878828"/>
                    </c:manualLayout>
                  </c15:layout>
                  <c15:dlblFieldTable/>
                  <c15:showDataLabelsRange val="0"/>
                </c:ext>
              </c:extLst>
            </c:dLbl>
            <c:dLbl>
              <c:idx val="3"/>
              <c:layout>
                <c:manualLayout>
                  <c:x val="0.15869279459203614"/>
                  <c:y val="-2.5795883463848854E-2"/>
                </c:manualLayout>
              </c:layout>
              <c:tx>
                <c:rich>
                  <a:bodyPr/>
                  <a:lstStyle/>
                  <a:p>
                    <a:r>
                      <a:rPr lang="en-US" b="1" dirty="0">
                        <a:solidFill>
                          <a:sysClr val="windowText" lastClr="000000"/>
                        </a:solidFill>
                      </a:rPr>
                      <a:t>35-44yrs</a:t>
                    </a:r>
                  </a:p>
                  <a:p>
                    <a:fld id="{19197AA6-3ED1-4C09-8F71-95F59463A821}" type="VALUE">
                      <a:rPr lang="en-US" b="1">
                        <a:solidFill>
                          <a:srgbClr val="0070C0"/>
                        </a:solidFill>
                      </a:rPr>
                      <a:pPr/>
                      <a:t>[VALUE]</a:t>
                    </a:fld>
                    <a:r>
                      <a:rPr lang="en-US" b="1" dirty="0">
                        <a:solidFill>
                          <a:srgbClr val="0070C0"/>
                        </a:solidFill>
                      </a:rPr>
                      <a:t>%</a:t>
                    </a:r>
                  </a:p>
                </c:rich>
              </c:tx>
              <c:showLegendKey val="0"/>
              <c:showVal val="1"/>
              <c:showCatName val="0"/>
              <c:showSerName val="0"/>
              <c:showPercent val="0"/>
              <c:showBubbleSize val="0"/>
              <c:extLst>
                <c:ext xmlns:c15="http://schemas.microsoft.com/office/drawing/2012/chart" uri="{CE6537A1-D6FC-4f65-9D91-7224C49458BB}">
                  <c15:layout>
                    <c:manualLayout>
                      <c:w val="0.24301173156643871"/>
                      <c:h val="0.15388323230878828"/>
                    </c:manualLayout>
                  </c15:layout>
                  <c15:dlblFieldTable/>
                  <c15:showDataLabelsRange val="0"/>
                </c:ext>
              </c:extLst>
            </c:dLbl>
            <c:dLbl>
              <c:idx val="4"/>
              <c:layout>
                <c:manualLayout>
                  <c:x val="1.5600375781851834E-7"/>
                  <c:y val="5.0983796693617328E-3"/>
                </c:manualLayout>
              </c:layout>
              <c:tx>
                <c:rich>
                  <a:bodyPr/>
                  <a:lstStyle/>
                  <a:p>
                    <a:r>
                      <a:rPr lang="en-US" b="1" dirty="0">
                        <a:solidFill>
                          <a:sysClr val="windowText" lastClr="000000"/>
                        </a:solidFill>
                      </a:rPr>
                      <a:t>45-54yrs</a:t>
                    </a:r>
                  </a:p>
                  <a:p>
                    <a:fld id="{23FCCAB5-EE80-4A07-960C-64DF231FBAB7}" type="VALUE">
                      <a:rPr lang="en-US" b="1">
                        <a:solidFill>
                          <a:srgbClr val="0070C0"/>
                        </a:solidFill>
                      </a:rPr>
                      <a:pPr/>
                      <a:t>[VALUE]</a:t>
                    </a:fld>
                    <a:r>
                      <a:rPr lang="en-US" b="1" dirty="0">
                        <a:solidFill>
                          <a:srgbClr val="0070C0"/>
                        </a:solidFill>
                      </a:rPr>
                      <a:t>%</a:t>
                    </a:r>
                  </a:p>
                </c:rich>
              </c:tx>
              <c:showLegendKey val="0"/>
              <c:showVal val="1"/>
              <c:showCatName val="0"/>
              <c:showSerName val="0"/>
              <c:showPercent val="0"/>
              <c:showBubbleSize val="0"/>
              <c:extLst>
                <c:ext xmlns:c15="http://schemas.microsoft.com/office/drawing/2012/chart" uri="{CE6537A1-D6FC-4f65-9D91-7224C49458BB}">
                  <c15:layout>
                    <c:manualLayout>
                      <c:w val="0.23034387414334029"/>
                      <c:h val="0.15388323230878828"/>
                    </c:manualLayout>
                  </c15:layout>
                  <c15:dlblFieldTable/>
                  <c15:showDataLabelsRange val="0"/>
                </c:ext>
              </c:extLst>
            </c:dLbl>
            <c:dLbl>
              <c:idx val="5"/>
              <c:layout>
                <c:manualLayout>
                  <c:x val="-6.7794316554129985E-2"/>
                  <c:y val="7.476589713134169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r>
                      <a:rPr lang="en-US" sz="1400" b="1" dirty="0">
                        <a:solidFill>
                          <a:sysClr val="windowText" lastClr="000000"/>
                        </a:solidFill>
                      </a:rPr>
                      <a:t>55yrs + older</a:t>
                    </a:r>
                  </a:p>
                  <a:p>
                    <a:pPr>
                      <a:defRPr sz="1400" b="1">
                        <a:solidFill>
                          <a:sysClr val="windowText" lastClr="000000"/>
                        </a:solidFill>
                      </a:defRPr>
                    </a:pPr>
                    <a:fld id="{E83532B0-3B13-4C81-861B-5314B52F9458}" type="VALUE">
                      <a:rPr lang="en-US" sz="1400" b="1">
                        <a:solidFill>
                          <a:srgbClr val="0070C0"/>
                        </a:solidFill>
                      </a:rPr>
                      <a:pPr>
                        <a:defRPr sz="1400" b="1">
                          <a:solidFill>
                            <a:sysClr val="windowText" lastClr="000000"/>
                          </a:solidFill>
                        </a:defRPr>
                      </a:pPr>
                      <a:t>[VALUE]</a:t>
                    </a:fld>
                    <a:r>
                      <a:rPr lang="en-US" sz="1400" b="1" dirty="0">
                        <a:solidFill>
                          <a:srgbClr val="0070C0"/>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Sheet1!$B$11:$C$16</c:f>
              <c:multiLvlStrCache>
                <c:ptCount val="6"/>
                <c:lvl>
                  <c:pt idx="0">
                    <c:v>˂ 18 years</c:v>
                  </c:pt>
                  <c:pt idx="1">
                    <c:v>18 - 24 years</c:v>
                  </c:pt>
                  <c:pt idx="2">
                    <c:v>25 - 34 years</c:v>
                  </c:pt>
                  <c:pt idx="3">
                    <c:v>35 - 44 years</c:v>
                  </c:pt>
                  <c:pt idx="4">
                    <c:v>45 - 54 years</c:v>
                  </c:pt>
                  <c:pt idx="5">
                    <c:v>55 years + older</c:v>
                  </c:pt>
                </c:lvl>
                <c:lvl>
                  <c:pt idx="0">
                    <c:v>Age</c:v>
                  </c:pt>
                </c:lvl>
              </c:multiLvlStrCache>
            </c:multiLvlStrRef>
          </c:cat>
          <c:val>
            <c:numRef>
              <c:f>Sheet1!$D$11:$D$16</c:f>
              <c:numCache>
                <c:formatCode>0.0</c:formatCode>
                <c:ptCount val="6"/>
                <c:pt idx="0">
                  <c:v>0.8</c:v>
                </c:pt>
                <c:pt idx="1">
                  <c:v>8</c:v>
                </c:pt>
                <c:pt idx="2">
                  <c:v>25.1</c:v>
                </c:pt>
                <c:pt idx="3">
                  <c:v>27.4</c:v>
                </c:pt>
                <c:pt idx="4">
                  <c:v>26.5</c:v>
                </c:pt>
                <c:pt idx="5">
                  <c:v>12.2</c:v>
                </c:pt>
              </c:numCache>
            </c:numRef>
          </c:val>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ZA" sz="1600" b="1" dirty="0">
                <a:solidFill>
                  <a:schemeClr val="accent1">
                    <a:lumMod val="75000"/>
                  </a:schemeClr>
                </a:solidFill>
              </a:rPr>
              <a:t>Employment</a:t>
            </a:r>
            <a:r>
              <a:rPr lang="en-ZA" sz="1600" b="1" baseline="0" dirty="0">
                <a:solidFill>
                  <a:schemeClr val="accent1">
                    <a:lumMod val="75000"/>
                  </a:schemeClr>
                </a:solidFill>
              </a:rPr>
              <a:t> numbers per Province</a:t>
            </a:r>
            <a:endParaRPr lang="en-ZA" sz="1600" b="1" dirty="0">
              <a:solidFill>
                <a:schemeClr val="accent1">
                  <a:lumMod val="75000"/>
                </a:schemeClr>
              </a:solidFill>
            </a:endParaRPr>
          </a:p>
        </c:rich>
      </c:tx>
      <c:layout>
        <c:manualLayout>
          <c:xMode val="edge"/>
          <c:yMode val="edge"/>
          <c:x val="0.21067344706911637"/>
          <c:y val="2.777777777777777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Sheet2!$H$24:$H$25</c:f>
              <c:strCache>
                <c:ptCount val="2"/>
                <c:pt idx="0">
                  <c:v>   </c:v>
                </c:pt>
              </c:strCache>
            </c:strRef>
          </c:tx>
          <c:spPr>
            <a:solidFill>
              <a:srgbClr val="00B050"/>
            </a:solidFill>
            <a:ln>
              <a:noFill/>
            </a:ln>
            <a:effectLst/>
            <a:sp3d/>
          </c:spPr>
          <c:invertIfNegative val="0"/>
          <c:cat>
            <c:strRef>
              <c:f>Sheet2!$B$25:$B$33</c:f>
              <c:strCache>
                <c:ptCount val="9"/>
                <c:pt idx="0">
                  <c:v>Mpumalanga</c:v>
                </c:pt>
                <c:pt idx="1">
                  <c:v>Limpopo</c:v>
                </c:pt>
                <c:pt idx="2">
                  <c:v>Gauteng</c:v>
                </c:pt>
                <c:pt idx="3">
                  <c:v>KwaZulu Natal</c:v>
                </c:pt>
                <c:pt idx="4">
                  <c:v>Western Cape</c:v>
                </c:pt>
                <c:pt idx="5">
                  <c:v>Eastern Cape</c:v>
                </c:pt>
                <c:pt idx="6">
                  <c:v>Northern Cape</c:v>
                </c:pt>
                <c:pt idx="7">
                  <c:v>North West</c:v>
                </c:pt>
                <c:pt idx="8">
                  <c:v>Free State</c:v>
                </c:pt>
              </c:strCache>
            </c:strRef>
          </c:cat>
          <c:val>
            <c:numRef>
              <c:f>Sheet2!$H$26:$H$34</c:f>
              <c:numCache>
                <c:formatCode>General</c:formatCode>
                <c:ptCount val="9"/>
              </c:numCache>
            </c:numRef>
          </c:val>
        </c:ser>
        <c:ser>
          <c:idx val="1"/>
          <c:order val="1"/>
          <c:tx>
            <c:strRef>
              <c:f>Sheet2!$D$23:$D$24</c:f>
              <c:strCache>
                <c:ptCount val="2"/>
                <c:pt idx="0">
                  <c:v>Employment</c:v>
                </c:pt>
                <c:pt idx="1">
                  <c:v>Numbers</c:v>
                </c:pt>
              </c:strCache>
            </c:strRef>
          </c:tx>
          <c:spPr>
            <a:solidFill>
              <a:schemeClr val="accent2"/>
            </a:solidFill>
            <a:ln>
              <a:noFill/>
            </a:ln>
            <a:effectLst/>
            <a:sp3d/>
          </c:spPr>
          <c:invertIfNegative val="0"/>
          <c:dPt>
            <c:idx val="0"/>
            <c:invertIfNegative val="0"/>
            <c:bubble3D val="0"/>
            <c:spPr>
              <a:solidFill>
                <a:schemeClr val="accent6">
                  <a:lumMod val="60000"/>
                  <a:lumOff val="40000"/>
                </a:schemeClr>
              </a:solidFill>
              <a:ln>
                <a:noFill/>
              </a:ln>
              <a:effectLst/>
              <a:sp3d/>
            </c:spPr>
          </c:dPt>
          <c:dPt>
            <c:idx val="1"/>
            <c:invertIfNegative val="0"/>
            <c:bubble3D val="0"/>
            <c:spPr>
              <a:solidFill>
                <a:srgbClr val="7030A0"/>
              </a:solidFill>
              <a:ln>
                <a:noFill/>
              </a:ln>
              <a:effectLst/>
              <a:sp3d/>
            </c:spPr>
          </c:dPt>
          <c:dPt>
            <c:idx val="2"/>
            <c:invertIfNegative val="0"/>
            <c:bubble3D val="0"/>
            <c:spPr>
              <a:solidFill>
                <a:schemeClr val="accent6"/>
              </a:solidFill>
              <a:ln>
                <a:noFill/>
              </a:ln>
              <a:effectLst/>
              <a:sp3d/>
            </c:spPr>
          </c:dPt>
          <c:dPt>
            <c:idx val="3"/>
            <c:invertIfNegative val="0"/>
            <c:bubble3D val="0"/>
            <c:spPr>
              <a:solidFill>
                <a:srgbClr val="0070C0"/>
              </a:solidFill>
              <a:ln>
                <a:noFill/>
              </a:ln>
              <a:effectLst/>
              <a:sp3d/>
            </c:spPr>
          </c:dPt>
          <c:dPt>
            <c:idx val="4"/>
            <c:invertIfNegative val="0"/>
            <c:bubble3D val="0"/>
            <c:spPr>
              <a:solidFill>
                <a:srgbClr val="216136"/>
              </a:solidFill>
              <a:ln>
                <a:noFill/>
              </a:ln>
              <a:effectLst/>
              <a:sp3d/>
            </c:spPr>
          </c:dPt>
          <c:dPt>
            <c:idx val="5"/>
            <c:invertIfNegative val="0"/>
            <c:bubble3D val="0"/>
            <c:spPr>
              <a:solidFill>
                <a:srgbClr val="FF0000"/>
              </a:solidFill>
              <a:ln>
                <a:noFill/>
              </a:ln>
              <a:effectLst/>
              <a:sp3d/>
            </c:spPr>
          </c:dPt>
          <c:dPt>
            <c:idx val="6"/>
            <c:invertIfNegative val="0"/>
            <c:bubble3D val="0"/>
            <c:spPr>
              <a:solidFill>
                <a:schemeClr val="tx1"/>
              </a:solidFill>
              <a:ln>
                <a:noFill/>
              </a:ln>
              <a:effectLst/>
              <a:sp3d/>
            </c:spPr>
          </c:dPt>
          <c:dPt>
            <c:idx val="7"/>
            <c:invertIfNegative val="0"/>
            <c:bubble3D val="0"/>
            <c:spPr>
              <a:solidFill>
                <a:schemeClr val="tx2">
                  <a:lumMod val="40000"/>
                  <a:lumOff val="60000"/>
                </a:schemeClr>
              </a:solidFill>
              <a:ln>
                <a:noFill/>
              </a:ln>
              <a:effectLst/>
              <a:sp3d/>
            </c:spPr>
          </c:dPt>
          <c:dPt>
            <c:idx val="8"/>
            <c:invertIfNegative val="0"/>
            <c:bubble3D val="0"/>
            <c:spPr>
              <a:solidFill>
                <a:srgbClr val="FFC000"/>
              </a:solidFill>
              <a:ln>
                <a:noFill/>
              </a:ln>
              <a:effectLst/>
              <a:sp3d/>
            </c:spPr>
          </c:dPt>
          <c:dLbls>
            <c:dLbl>
              <c:idx val="0"/>
              <c:layout>
                <c:manualLayout>
                  <c:x val="1.574725824114752E-3"/>
                  <c:y val="-0.11174323303826268"/>
                </c:manualLayout>
              </c:layout>
              <c:tx>
                <c:rich>
                  <a:bodyPr/>
                  <a:lstStyle/>
                  <a:p>
                    <a:fld id="{5E40522A-2BBA-4A3A-8117-79E7DC892F24}" type="VALUE">
                      <a:rPr lang="en-US" b="1" smtClean="0"/>
                      <a:pPr/>
                      <a:t>[VALUE]</a:t>
                    </a:fld>
                    <a:r>
                      <a:rPr lang="en-US" b="1" dirty="0" smtClean="0"/>
                      <a:t>(10%)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384524983335185E-2"/>
                  <c:y val="-0.15132745604701828"/>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BE3567B2-EE24-478C-88D6-F4F7F2F1A2DC}" type="VALUE">
                      <a:rPr lang="en-US" sz="1000" b="1" smtClean="0"/>
                      <a:pPr>
                        <a:defRPr sz="1000" b="1"/>
                      </a:pPr>
                      <a:t>[VALUE]</a:t>
                    </a:fld>
                    <a:r>
                      <a:rPr lang="en-US" sz="1000" b="1" dirty="0" smtClean="0"/>
                      <a:t>(12%)</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437482144841047"/>
                      <c:h val="0.1008156061735633"/>
                    </c:manualLayout>
                  </c15:layout>
                  <c15:dlblFieldTable/>
                  <c15:showDataLabelsRange val="0"/>
                </c:ext>
              </c:extLst>
            </c:dLbl>
            <c:dLbl>
              <c:idx val="2"/>
              <c:layout>
                <c:manualLayout>
                  <c:x val="2.7585656963588653E-2"/>
                  <c:y val="-0.3133657266341594"/>
                </c:manualLayout>
              </c:layout>
              <c:tx>
                <c:rich>
                  <a:bodyPr/>
                  <a:lstStyle/>
                  <a:p>
                    <a:fld id="{C9768816-3725-40C7-B3B0-1DCA244BAE5F}" type="VALUE">
                      <a:rPr lang="en-US" smtClean="0"/>
                      <a:pPr/>
                      <a:t>[VALUE]</a:t>
                    </a:fld>
                    <a:r>
                      <a:rPr lang="en-US" dirty="0" smtClean="0"/>
                      <a:t>(35%)</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7.1302841350961007E-3"/>
                  <c:y val="-0.13952101081604046"/>
                </c:manualLayout>
              </c:layout>
              <c:tx>
                <c:rich>
                  <a:bodyPr/>
                  <a:lstStyle/>
                  <a:p>
                    <a:fld id="{5D9399BD-F9DB-46E7-BB77-F4290FE7386C}" type="VALUE">
                      <a:rPr lang="en-US" smtClean="0"/>
                      <a:pPr/>
                      <a:t>[VALUE]</a:t>
                    </a:fld>
                    <a:r>
                      <a:rPr lang="en-US" dirty="0" smtClean="0"/>
                      <a:t>(14%)</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1.6666674932944017E-2"/>
                  <c:y val="-0.20160256178268035"/>
                </c:manualLayout>
              </c:layout>
              <c:tx>
                <c:rich>
                  <a:bodyPr/>
                  <a:lstStyle/>
                  <a:p>
                    <a:fld id="{C48C9335-F4A1-4D5C-87A4-0DA924F4D4A8}" type="VALUE">
                      <a:rPr lang="en-US" smtClean="0"/>
                      <a:pPr/>
                      <a:t>[VALUE]</a:t>
                    </a:fld>
                    <a:r>
                      <a:rPr lang="en-US" dirty="0" smtClean="0"/>
                      <a:t>(14%)</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1.9464603139333725E-3"/>
                  <c:y val="-0.12769586732195032"/>
                </c:manualLayout>
              </c:layout>
              <c:tx>
                <c:rich>
                  <a:bodyPr/>
                  <a:lstStyle/>
                  <a:p>
                    <a:fld id="{B34612C9-CBEE-433B-8124-086680515FBA}" type="VALUE">
                      <a:rPr lang="en-US" smtClean="0"/>
                      <a:pPr/>
                      <a:t>[VALUE]</a:t>
                    </a:fld>
                    <a:r>
                      <a:rPr lang="en-US" dirty="0" smtClean="0"/>
                      <a:t>(8%)</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4.3524429825257515E-3"/>
                  <c:y val="-7.8536324090359655E-2"/>
                </c:manualLayout>
              </c:layout>
              <c:tx>
                <c:rich>
                  <a:bodyPr/>
                  <a:lstStyle/>
                  <a:p>
                    <a:fld id="{4C43218A-EC3B-4102-9595-3EB16CBCEEFA}" type="VALUE">
                      <a:rPr lang="en-US" smtClean="0"/>
                      <a:pPr/>
                      <a:t>[VALUE]</a:t>
                    </a:fld>
                    <a:r>
                      <a:rPr lang="en-US" dirty="0" smtClean="0"/>
                      <a:t>(2%)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manualLayout>
                  <c:x val="1.3057452941736632E-2"/>
                  <c:y val="-0.1343892423463787"/>
                </c:manualLayout>
              </c:layout>
              <c:tx>
                <c:rich>
                  <a:bodyPr/>
                  <a:lstStyle/>
                  <a:p>
                    <a:fld id="{42E87972-8199-45B2-B43A-AE3F34D10F5B}" type="VALUE">
                      <a:rPr lang="en-US" smtClean="0"/>
                      <a:pPr/>
                      <a:t>[VALUE]</a:t>
                    </a:fld>
                    <a:r>
                      <a:rPr lang="en-US" dirty="0" smtClean="0"/>
                      <a:t>(2%)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manualLayout>
                  <c:x val="1.7038285428603056E-2"/>
                  <c:y val="-7.5505697541721248E-2"/>
                </c:manualLayout>
              </c:layout>
              <c:tx>
                <c:rich>
                  <a:bodyPr/>
                  <a:lstStyle/>
                  <a:p>
                    <a:fld id="{10743933-6373-4CA8-85C9-5A35C6B912F8}" type="VALUE">
                      <a:rPr lang="en-US" smtClean="0"/>
                      <a:pPr/>
                      <a:t>[VALUE]</a:t>
                    </a:fld>
                    <a:r>
                      <a:rPr lang="en-US" dirty="0" smtClean="0"/>
                      <a:t>(3%)</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Sheet2!$B$25:$B$33</c:f>
              <c:strCache>
                <c:ptCount val="9"/>
                <c:pt idx="0">
                  <c:v>Mpumalanga</c:v>
                </c:pt>
                <c:pt idx="1">
                  <c:v>Limpopo</c:v>
                </c:pt>
                <c:pt idx="2">
                  <c:v>Gauteng</c:v>
                </c:pt>
                <c:pt idx="3">
                  <c:v>KwaZulu Natal</c:v>
                </c:pt>
                <c:pt idx="4">
                  <c:v>Western Cape</c:v>
                </c:pt>
                <c:pt idx="5">
                  <c:v>Eastern Cape</c:v>
                </c:pt>
                <c:pt idx="6">
                  <c:v>Northern Cape</c:v>
                </c:pt>
                <c:pt idx="7">
                  <c:v>North West</c:v>
                </c:pt>
                <c:pt idx="8">
                  <c:v>Free State</c:v>
                </c:pt>
              </c:strCache>
            </c:strRef>
          </c:cat>
          <c:val>
            <c:numRef>
              <c:f>Sheet2!$D$25:$D$33</c:f>
              <c:numCache>
                <c:formatCode>_ * #,##0_ ;_ * \-#,##0_ ;_ * "-"??_ ;_ @_ </c:formatCode>
                <c:ptCount val="9"/>
                <c:pt idx="0">
                  <c:v>57654</c:v>
                </c:pt>
                <c:pt idx="1">
                  <c:v>65509</c:v>
                </c:pt>
                <c:pt idx="2">
                  <c:v>197450</c:v>
                </c:pt>
                <c:pt idx="3">
                  <c:v>79069</c:v>
                </c:pt>
                <c:pt idx="4">
                  <c:v>79532</c:v>
                </c:pt>
                <c:pt idx="5">
                  <c:v>42553</c:v>
                </c:pt>
                <c:pt idx="6">
                  <c:v>10286</c:v>
                </c:pt>
                <c:pt idx="7">
                  <c:v>12877</c:v>
                </c:pt>
                <c:pt idx="8">
                  <c:v>17796</c:v>
                </c:pt>
              </c:numCache>
            </c:numRef>
          </c:val>
        </c:ser>
        <c:dLbls>
          <c:showLegendKey val="0"/>
          <c:showVal val="0"/>
          <c:showCatName val="0"/>
          <c:showSerName val="0"/>
          <c:showPercent val="0"/>
          <c:showBubbleSize val="0"/>
        </c:dLbls>
        <c:gapWidth val="150"/>
        <c:shape val="box"/>
        <c:axId val="429954272"/>
        <c:axId val="429955056"/>
        <c:axId val="0"/>
      </c:bar3DChart>
      <c:catAx>
        <c:axId val="42995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9955056"/>
        <c:crosses val="autoZero"/>
        <c:auto val="1"/>
        <c:lblAlgn val="ctr"/>
        <c:lblOffset val="100"/>
        <c:noMultiLvlLbl val="0"/>
      </c:catAx>
      <c:valAx>
        <c:axId val="429955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954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600" b="1" dirty="0">
                <a:solidFill>
                  <a:schemeClr val="accent1">
                    <a:lumMod val="75000"/>
                  </a:schemeClr>
                </a:solidFill>
              </a:rPr>
              <a:t>GDP per </a:t>
            </a:r>
            <a:r>
              <a:rPr lang="en-ZA" sz="1600" b="1" dirty="0" smtClean="0">
                <a:solidFill>
                  <a:schemeClr val="accent1">
                    <a:lumMod val="75000"/>
                  </a:schemeClr>
                </a:solidFill>
              </a:rPr>
              <a:t>Province  (</a:t>
            </a:r>
            <a:r>
              <a:rPr lang="en-ZA" sz="1600" b="1" dirty="0">
                <a:solidFill>
                  <a:schemeClr val="accent1">
                    <a:lumMod val="75000"/>
                  </a:schemeClr>
                </a:solidFill>
              </a:rPr>
              <a:t>R'000</a:t>
            </a:r>
            <a:r>
              <a:rPr lang="en-ZA" sz="1600" b="1" baseline="0" dirty="0">
                <a:solidFill>
                  <a:schemeClr val="accent1">
                    <a:lumMod val="75000"/>
                  </a:schemeClr>
                </a:solidFill>
              </a:rPr>
              <a:t> 000)</a:t>
            </a:r>
            <a:endParaRPr lang="en-ZA" sz="1600" b="1" dirty="0">
              <a:solidFill>
                <a:schemeClr val="accent1">
                  <a:lumMod val="75000"/>
                </a:schemeClr>
              </a:solidFill>
            </a:endParaRPr>
          </a:p>
        </c:rich>
      </c:tx>
      <c:layout>
        <c:manualLayout>
          <c:xMode val="edge"/>
          <c:yMode val="edge"/>
          <c:x val="0.2896159627584064"/>
          <c:y val="9.091392837175540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408190456637979E-2"/>
          <c:y val="0.11092843283410822"/>
          <c:w val="0.92259180954336206"/>
          <c:h val="0.805914517449771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FF0000"/>
              </a:solidFill>
              <a:ln>
                <a:noFill/>
              </a:ln>
              <a:effectLst/>
            </c:spPr>
          </c:dPt>
          <c:dPt>
            <c:idx val="2"/>
            <c:invertIfNegative val="0"/>
            <c:bubble3D val="0"/>
            <c:spPr>
              <a:solidFill>
                <a:srgbClr val="00B050"/>
              </a:solidFill>
              <a:ln>
                <a:noFill/>
              </a:ln>
              <a:effectLst/>
            </c:spPr>
          </c:dPt>
          <c:dPt>
            <c:idx val="4"/>
            <c:invertIfNegative val="0"/>
            <c:bubble3D val="0"/>
            <c:spPr>
              <a:solidFill>
                <a:schemeClr val="accent4">
                  <a:lumMod val="75000"/>
                </a:schemeClr>
              </a:solidFill>
              <a:ln>
                <a:noFill/>
              </a:ln>
              <a:effectLst/>
            </c:spPr>
          </c:dPt>
          <c:dPt>
            <c:idx val="5"/>
            <c:invertIfNegative val="0"/>
            <c:bubble3D val="0"/>
            <c:spPr>
              <a:solidFill>
                <a:srgbClr val="7030A0"/>
              </a:solidFill>
              <a:ln>
                <a:noFill/>
              </a:ln>
              <a:effectLst/>
            </c:spPr>
          </c:dPt>
          <c:dPt>
            <c:idx val="6"/>
            <c:invertIfNegative val="0"/>
            <c:bubble3D val="0"/>
            <c:spPr>
              <a:solidFill>
                <a:schemeClr val="accent2">
                  <a:lumMod val="60000"/>
                  <a:lumOff val="40000"/>
                </a:schemeClr>
              </a:solidFill>
              <a:ln>
                <a:noFill/>
              </a:ln>
              <a:effectLst/>
            </c:spPr>
          </c:dPt>
          <c:dPt>
            <c:idx val="7"/>
            <c:invertIfNegative val="0"/>
            <c:bubble3D val="0"/>
            <c:spPr>
              <a:solidFill>
                <a:srgbClr val="FFFF00"/>
              </a:solidFill>
              <a:ln>
                <a:solidFill>
                  <a:srgbClr val="FFFF00"/>
                </a:solidFill>
              </a:ln>
              <a:effectLst/>
            </c:spPr>
          </c:dPt>
          <c:dPt>
            <c:idx val="8"/>
            <c:invertIfNegative val="0"/>
            <c:bubble3D val="0"/>
            <c:spPr>
              <a:solidFill>
                <a:schemeClr val="accent3">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Sheet2!$B$26:$B$34</c:f>
              <c:strCache>
                <c:ptCount val="9"/>
                <c:pt idx="0">
                  <c:v>Mpumalanga</c:v>
                </c:pt>
                <c:pt idx="1">
                  <c:v>Limpopo</c:v>
                </c:pt>
                <c:pt idx="2">
                  <c:v>Gauteng</c:v>
                </c:pt>
                <c:pt idx="3">
                  <c:v>KwaZulu Natal</c:v>
                </c:pt>
                <c:pt idx="4">
                  <c:v>Western Cape</c:v>
                </c:pt>
                <c:pt idx="5">
                  <c:v>Eastern Cape</c:v>
                </c:pt>
                <c:pt idx="6">
                  <c:v>Northern Cape</c:v>
                </c:pt>
                <c:pt idx="7">
                  <c:v>North West</c:v>
                </c:pt>
                <c:pt idx="8">
                  <c:v>Free State</c:v>
                </c:pt>
              </c:strCache>
            </c:strRef>
          </c:cat>
          <c:val>
            <c:numRef>
              <c:f>Sheet2!$C$26:$C$34</c:f>
              <c:numCache>
                <c:formatCode>_ * #,##0_ ;_ * \-#,##0_ ;_ * "-"??_ ;_ @_ </c:formatCode>
                <c:ptCount val="9"/>
                <c:pt idx="0">
                  <c:v>6091</c:v>
                </c:pt>
                <c:pt idx="1">
                  <c:v>1949</c:v>
                </c:pt>
                <c:pt idx="2">
                  <c:v>31928</c:v>
                </c:pt>
                <c:pt idx="3">
                  <c:v>12342</c:v>
                </c:pt>
                <c:pt idx="4">
                  <c:v>13598</c:v>
                </c:pt>
                <c:pt idx="5">
                  <c:v>8674</c:v>
                </c:pt>
                <c:pt idx="6">
                  <c:v>979</c:v>
                </c:pt>
                <c:pt idx="7">
                  <c:v>3601</c:v>
                </c:pt>
                <c:pt idx="8">
                  <c:v>11380</c:v>
                </c:pt>
              </c:numCache>
            </c:numRef>
          </c:val>
        </c:ser>
        <c:dLbls>
          <c:showLegendKey val="0"/>
          <c:showVal val="0"/>
          <c:showCatName val="0"/>
          <c:showSerName val="0"/>
          <c:showPercent val="0"/>
          <c:showBubbleSize val="0"/>
        </c:dLbls>
        <c:gapWidth val="219"/>
        <c:overlap val="-27"/>
        <c:axId val="429951920"/>
        <c:axId val="429956624"/>
      </c:barChart>
      <c:catAx>
        <c:axId val="4299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9956624"/>
        <c:crosses val="autoZero"/>
        <c:auto val="1"/>
        <c:lblAlgn val="ctr"/>
        <c:lblOffset val="100"/>
        <c:noMultiLvlLbl val="0"/>
      </c:catAx>
      <c:valAx>
        <c:axId val="429956624"/>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995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23A45-DAD7-2740-A5D3-D7DB8A9CF9F2}" type="doc">
      <dgm:prSet loTypeId="urn:microsoft.com/office/officeart/2005/8/layout/process1" loCatId="" qsTypeId="urn:microsoft.com/office/officeart/2005/8/quickstyle/simple4" qsCatId="simple" csTypeId="urn:microsoft.com/office/officeart/2005/8/colors/accent1_2" csCatId="accent1" phldr="1"/>
      <dgm:spPr/>
    </dgm:pt>
    <dgm:pt modelId="{986164D1-CF84-7347-88D7-E19C0F11DD6F}">
      <dgm:prSet phldrT="[Text]"/>
      <dgm:spPr>
        <a:xfrm>
          <a:off x="67641" y="182330"/>
          <a:ext cx="2342033" cy="846012"/>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Debut Fund </a:t>
          </a:r>
          <a:endParaRPr lang="en-US" dirty="0">
            <a:solidFill>
              <a:sysClr val="window" lastClr="FFFFFF"/>
            </a:solidFill>
            <a:latin typeface="Calibri"/>
            <a:ea typeface="+mn-ea"/>
            <a:cs typeface="+mn-cs"/>
          </a:endParaRPr>
        </a:p>
      </dgm:t>
    </dgm:pt>
    <dgm:pt modelId="{9CA7823B-B41F-5544-8309-ACEA0A7FCCA5}" type="parTrans" cxnId="{9E3E2993-786F-FF4C-858A-79F505BFA580}">
      <dgm:prSet/>
      <dgm:spPr/>
      <dgm:t>
        <a:bodyPr/>
        <a:lstStyle/>
        <a:p>
          <a:endParaRPr lang="en-US"/>
        </a:p>
      </dgm:t>
    </dgm:pt>
    <dgm:pt modelId="{DDBD55FF-3CDE-5440-B5F7-D1B731943EDE}" type="sibTrans" cxnId="{9E3E2993-786F-FF4C-858A-79F505BFA580}">
      <dgm:prSet/>
      <dgm:spPr>
        <a:xfrm rot="7188">
          <a:off x="2628926" y="318317"/>
          <a:ext cx="464814" cy="580824"/>
        </a:xfrm>
        <a:prstGeom prst="rightArrow">
          <a:avLst>
            <a:gd name="adj1" fmla="val 60000"/>
            <a:gd name="adj2" fmla="val 50000"/>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solidFill>
              <a:sysClr val="window" lastClr="FFFFFF"/>
            </a:solidFill>
            <a:latin typeface="Calibri"/>
            <a:ea typeface="+mn-ea"/>
            <a:cs typeface="+mn-cs"/>
          </a:endParaRPr>
        </a:p>
      </dgm:t>
    </dgm:pt>
    <dgm:pt modelId="{A8F0365E-1D19-1846-8DBA-58B4765C8E65}">
      <dgm:prSet phldrT="[Text]"/>
      <dgm:spPr>
        <a:xfrm>
          <a:off x="3286682" y="189061"/>
          <a:ext cx="2342033" cy="846012"/>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MGE</a:t>
          </a:r>
        </a:p>
      </dgm:t>
    </dgm:pt>
    <dgm:pt modelId="{DB1923C7-1CB8-E34F-9477-68A2F2C19B24}" type="parTrans" cxnId="{045A04B7-0514-6F4F-BF06-4F4190510B17}">
      <dgm:prSet/>
      <dgm:spPr/>
      <dgm:t>
        <a:bodyPr/>
        <a:lstStyle/>
        <a:p>
          <a:endParaRPr lang="en-US"/>
        </a:p>
      </dgm:t>
    </dgm:pt>
    <dgm:pt modelId="{A519354E-03CF-224C-B275-34A4C4AF8992}" type="sibTrans" cxnId="{045A04B7-0514-6F4F-BF06-4F4190510B17}">
      <dgm:prSet/>
      <dgm:spPr>
        <a:xfrm>
          <a:off x="5862919" y="321655"/>
          <a:ext cx="496511" cy="580824"/>
        </a:xfrm>
        <a:prstGeom prst="rightArrow">
          <a:avLst>
            <a:gd name="adj1" fmla="val 60000"/>
            <a:gd name="adj2" fmla="val 50000"/>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solidFill>
              <a:sysClr val="window" lastClr="FFFFFF"/>
            </a:solidFill>
            <a:latin typeface="Calibri"/>
            <a:ea typeface="+mn-ea"/>
            <a:cs typeface="+mn-cs"/>
          </a:endParaRPr>
        </a:p>
      </dgm:t>
    </dgm:pt>
    <dgm:pt modelId="{D0D5D452-6B9E-6B47-AFA4-3E738E3A4236}">
      <dgm:prSet phldrT="[Text]"/>
      <dgm:spPr>
        <a:xfrm>
          <a:off x="6565529" y="189061"/>
          <a:ext cx="2342033" cy="846012"/>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Venture Capital Fund</a:t>
          </a:r>
          <a:endParaRPr lang="en-US" dirty="0">
            <a:solidFill>
              <a:sysClr val="window" lastClr="FFFFFF"/>
            </a:solidFill>
            <a:latin typeface="Calibri"/>
            <a:ea typeface="+mn-ea"/>
            <a:cs typeface="+mn-cs"/>
          </a:endParaRPr>
        </a:p>
      </dgm:t>
    </dgm:pt>
    <dgm:pt modelId="{D29DDCC4-0543-194A-BCDE-2D34F7754B1F}" type="parTrans" cxnId="{619E65B9-6CAC-FE44-BD3F-978D3F1F7A54}">
      <dgm:prSet/>
      <dgm:spPr/>
      <dgm:t>
        <a:bodyPr/>
        <a:lstStyle/>
        <a:p>
          <a:endParaRPr lang="en-US"/>
        </a:p>
      </dgm:t>
    </dgm:pt>
    <dgm:pt modelId="{70DFF994-4060-B24D-9905-B93AADBE2089}" type="sibTrans" cxnId="{619E65B9-6CAC-FE44-BD3F-978D3F1F7A54}">
      <dgm:prSet/>
      <dgm:spPr/>
      <dgm:t>
        <a:bodyPr/>
        <a:lstStyle/>
        <a:p>
          <a:endParaRPr lang="en-US"/>
        </a:p>
      </dgm:t>
    </dgm:pt>
    <dgm:pt modelId="{72D5C64D-681D-BF44-B5CB-4DEC72A9ED4C}" type="pres">
      <dgm:prSet presAssocID="{86523A45-DAD7-2740-A5D3-D7DB8A9CF9F2}" presName="Name0" presStyleCnt="0">
        <dgm:presLayoutVars>
          <dgm:dir/>
          <dgm:resizeHandles val="exact"/>
        </dgm:presLayoutVars>
      </dgm:prSet>
      <dgm:spPr/>
    </dgm:pt>
    <dgm:pt modelId="{278650BE-109B-CC4F-8115-BE3ACFD8EE03}" type="pres">
      <dgm:prSet presAssocID="{986164D1-CF84-7347-88D7-E19C0F11DD6F}" presName="node" presStyleLbl="node1" presStyleIdx="0" presStyleCnt="3" custScaleY="60205" custLinFactNeighborX="6384" custLinFactNeighborY="-479">
        <dgm:presLayoutVars>
          <dgm:bulletEnabled val="1"/>
        </dgm:presLayoutVars>
      </dgm:prSet>
      <dgm:spPr>
        <a:prstGeom prst="roundRect">
          <a:avLst>
            <a:gd name="adj" fmla="val 10000"/>
          </a:avLst>
        </a:prstGeom>
      </dgm:spPr>
      <dgm:t>
        <a:bodyPr/>
        <a:lstStyle/>
        <a:p>
          <a:endParaRPr lang="en-US"/>
        </a:p>
      </dgm:t>
    </dgm:pt>
    <dgm:pt modelId="{513D7B5F-083B-6947-A720-839880446767}" type="pres">
      <dgm:prSet presAssocID="{DDBD55FF-3CDE-5440-B5F7-D1B731943EDE}" presName="sibTrans" presStyleLbl="sibTrans2D1" presStyleIdx="0" presStyleCnt="2"/>
      <dgm:spPr>
        <a:prstGeom prst="rightArrow">
          <a:avLst>
            <a:gd name="adj1" fmla="val 60000"/>
            <a:gd name="adj2" fmla="val 50000"/>
          </a:avLst>
        </a:prstGeom>
      </dgm:spPr>
      <dgm:t>
        <a:bodyPr/>
        <a:lstStyle/>
        <a:p>
          <a:endParaRPr lang="en-US"/>
        </a:p>
      </dgm:t>
    </dgm:pt>
    <dgm:pt modelId="{F7A3E75C-2D4E-8E42-BBCC-D992DC407EA0}" type="pres">
      <dgm:prSet presAssocID="{DDBD55FF-3CDE-5440-B5F7-D1B731943EDE}" presName="connectorText" presStyleLbl="sibTrans2D1" presStyleIdx="0" presStyleCnt="2"/>
      <dgm:spPr/>
      <dgm:t>
        <a:bodyPr/>
        <a:lstStyle/>
        <a:p>
          <a:endParaRPr lang="en-US"/>
        </a:p>
      </dgm:t>
    </dgm:pt>
    <dgm:pt modelId="{9322C350-54AD-1B45-B499-97AA22FF38F8}" type="pres">
      <dgm:prSet presAssocID="{A8F0365E-1D19-1846-8DBA-58B4765C8E65}" presName="node" presStyleLbl="node1" presStyleIdx="1" presStyleCnt="3" custScaleY="60205">
        <dgm:presLayoutVars>
          <dgm:bulletEnabled val="1"/>
        </dgm:presLayoutVars>
      </dgm:prSet>
      <dgm:spPr>
        <a:prstGeom prst="roundRect">
          <a:avLst>
            <a:gd name="adj" fmla="val 10000"/>
          </a:avLst>
        </a:prstGeom>
      </dgm:spPr>
      <dgm:t>
        <a:bodyPr/>
        <a:lstStyle/>
        <a:p>
          <a:endParaRPr lang="en-US"/>
        </a:p>
      </dgm:t>
    </dgm:pt>
    <dgm:pt modelId="{BA593662-6AA8-3344-947B-CC530922E66A}" type="pres">
      <dgm:prSet presAssocID="{A519354E-03CF-224C-B275-34A4C4AF8992}" presName="sibTrans" presStyleLbl="sibTrans2D1" presStyleIdx="1" presStyleCnt="2"/>
      <dgm:spPr>
        <a:prstGeom prst="rightArrow">
          <a:avLst>
            <a:gd name="adj1" fmla="val 60000"/>
            <a:gd name="adj2" fmla="val 50000"/>
          </a:avLst>
        </a:prstGeom>
      </dgm:spPr>
      <dgm:t>
        <a:bodyPr/>
        <a:lstStyle/>
        <a:p>
          <a:endParaRPr lang="en-US"/>
        </a:p>
      </dgm:t>
    </dgm:pt>
    <dgm:pt modelId="{1301A1F5-7E74-144B-8DBA-E09CF595EC48}" type="pres">
      <dgm:prSet presAssocID="{A519354E-03CF-224C-B275-34A4C4AF8992}" presName="connectorText" presStyleLbl="sibTrans2D1" presStyleIdx="1" presStyleCnt="2"/>
      <dgm:spPr/>
      <dgm:t>
        <a:bodyPr/>
        <a:lstStyle/>
        <a:p>
          <a:endParaRPr lang="en-US"/>
        </a:p>
      </dgm:t>
    </dgm:pt>
    <dgm:pt modelId="{09B5691C-2019-8B40-BBE5-6F9E0DA16311}" type="pres">
      <dgm:prSet presAssocID="{D0D5D452-6B9E-6B47-AFA4-3E738E3A4236}" presName="node" presStyleLbl="node1" presStyleIdx="2" presStyleCnt="3" custScaleY="60205">
        <dgm:presLayoutVars>
          <dgm:bulletEnabled val="1"/>
        </dgm:presLayoutVars>
      </dgm:prSet>
      <dgm:spPr>
        <a:prstGeom prst="roundRect">
          <a:avLst>
            <a:gd name="adj" fmla="val 10000"/>
          </a:avLst>
        </a:prstGeom>
      </dgm:spPr>
      <dgm:t>
        <a:bodyPr/>
        <a:lstStyle/>
        <a:p>
          <a:endParaRPr lang="en-US"/>
        </a:p>
      </dgm:t>
    </dgm:pt>
  </dgm:ptLst>
  <dgm:cxnLst>
    <dgm:cxn modelId="{619E65B9-6CAC-FE44-BD3F-978D3F1F7A54}" srcId="{86523A45-DAD7-2740-A5D3-D7DB8A9CF9F2}" destId="{D0D5D452-6B9E-6B47-AFA4-3E738E3A4236}" srcOrd="2" destOrd="0" parTransId="{D29DDCC4-0543-194A-BCDE-2D34F7754B1F}" sibTransId="{70DFF994-4060-B24D-9905-B93AADBE2089}"/>
    <dgm:cxn modelId="{616D2BDE-32F6-4888-BBC4-0E7C18CA438F}" type="presOf" srcId="{A519354E-03CF-224C-B275-34A4C4AF8992}" destId="{BA593662-6AA8-3344-947B-CC530922E66A}" srcOrd="0" destOrd="0" presId="urn:microsoft.com/office/officeart/2005/8/layout/process1"/>
    <dgm:cxn modelId="{640AD2A3-CEA9-41F7-B5D6-61C557E2C28E}" type="presOf" srcId="{DDBD55FF-3CDE-5440-B5F7-D1B731943EDE}" destId="{513D7B5F-083B-6947-A720-839880446767}" srcOrd="0" destOrd="0" presId="urn:microsoft.com/office/officeart/2005/8/layout/process1"/>
    <dgm:cxn modelId="{051E7683-65E7-4057-8C2D-200ACF877E2F}" type="presOf" srcId="{A519354E-03CF-224C-B275-34A4C4AF8992}" destId="{1301A1F5-7E74-144B-8DBA-E09CF595EC48}" srcOrd="1" destOrd="0" presId="urn:microsoft.com/office/officeart/2005/8/layout/process1"/>
    <dgm:cxn modelId="{DA16D427-D3CF-46A4-880E-259884AC1547}" type="presOf" srcId="{86523A45-DAD7-2740-A5D3-D7DB8A9CF9F2}" destId="{72D5C64D-681D-BF44-B5CB-4DEC72A9ED4C}" srcOrd="0" destOrd="0" presId="urn:microsoft.com/office/officeart/2005/8/layout/process1"/>
    <dgm:cxn modelId="{6C0717AE-A1DD-4FE2-8D5C-E7E70B3BDCDA}" type="presOf" srcId="{DDBD55FF-3CDE-5440-B5F7-D1B731943EDE}" destId="{F7A3E75C-2D4E-8E42-BBCC-D992DC407EA0}" srcOrd="1" destOrd="0" presId="urn:microsoft.com/office/officeart/2005/8/layout/process1"/>
    <dgm:cxn modelId="{F36DF328-F7FF-4572-918F-9C6B47EF7D0F}" type="presOf" srcId="{D0D5D452-6B9E-6B47-AFA4-3E738E3A4236}" destId="{09B5691C-2019-8B40-BBE5-6F9E0DA16311}" srcOrd="0" destOrd="0" presId="urn:microsoft.com/office/officeart/2005/8/layout/process1"/>
    <dgm:cxn modelId="{9403A619-F0C1-44F2-A2E6-C5D670481066}" type="presOf" srcId="{A8F0365E-1D19-1846-8DBA-58B4765C8E65}" destId="{9322C350-54AD-1B45-B499-97AA22FF38F8}" srcOrd="0" destOrd="0" presId="urn:microsoft.com/office/officeart/2005/8/layout/process1"/>
    <dgm:cxn modelId="{045A04B7-0514-6F4F-BF06-4F4190510B17}" srcId="{86523A45-DAD7-2740-A5D3-D7DB8A9CF9F2}" destId="{A8F0365E-1D19-1846-8DBA-58B4765C8E65}" srcOrd="1" destOrd="0" parTransId="{DB1923C7-1CB8-E34F-9477-68A2F2C19B24}" sibTransId="{A519354E-03CF-224C-B275-34A4C4AF8992}"/>
    <dgm:cxn modelId="{86638778-C083-4C28-A7DC-F91DB17670F4}" type="presOf" srcId="{986164D1-CF84-7347-88D7-E19C0F11DD6F}" destId="{278650BE-109B-CC4F-8115-BE3ACFD8EE03}" srcOrd="0" destOrd="0" presId="urn:microsoft.com/office/officeart/2005/8/layout/process1"/>
    <dgm:cxn modelId="{9E3E2993-786F-FF4C-858A-79F505BFA580}" srcId="{86523A45-DAD7-2740-A5D3-D7DB8A9CF9F2}" destId="{986164D1-CF84-7347-88D7-E19C0F11DD6F}" srcOrd="0" destOrd="0" parTransId="{9CA7823B-B41F-5544-8309-ACEA0A7FCCA5}" sibTransId="{DDBD55FF-3CDE-5440-B5F7-D1B731943EDE}"/>
    <dgm:cxn modelId="{41887BC8-4EBD-44B4-9FE0-C92DCC6C5C64}" type="presParOf" srcId="{72D5C64D-681D-BF44-B5CB-4DEC72A9ED4C}" destId="{278650BE-109B-CC4F-8115-BE3ACFD8EE03}" srcOrd="0" destOrd="0" presId="urn:microsoft.com/office/officeart/2005/8/layout/process1"/>
    <dgm:cxn modelId="{93FFEE67-191F-44B9-9C60-47F0AE8A3121}" type="presParOf" srcId="{72D5C64D-681D-BF44-B5CB-4DEC72A9ED4C}" destId="{513D7B5F-083B-6947-A720-839880446767}" srcOrd="1" destOrd="0" presId="urn:microsoft.com/office/officeart/2005/8/layout/process1"/>
    <dgm:cxn modelId="{FC1FE204-9748-45AC-BDC5-CE3146EA0DF8}" type="presParOf" srcId="{513D7B5F-083B-6947-A720-839880446767}" destId="{F7A3E75C-2D4E-8E42-BBCC-D992DC407EA0}" srcOrd="0" destOrd="0" presId="urn:microsoft.com/office/officeart/2005/8/layout/process1"/>
    <dgm:cxn modelId="{AC2D7C8B-A89E-46FB-AB57-21F4840F0BE1}" type="presParOf" srcId="{72D5C64D-681D-BF44-B5CB-4DEC72A9ED4C}" destId="{9322C350-54AD-1B45-B499-97AA22FF38F8}" srcOrd="2" destOrd="0" presId="urn:microsoft.com/office/officeart/2005/8/layout/process1"/>
    <dgm:cxn modelId="{8A8B337E-F58A-4CC9-816F-FA7A8146B92A}" type="presParOf" srcId="{72D5C64D-681D-BF44-B5CB-4DEC72A9ED4C}" destId="{BA593662-6AA8-3344-947B-CC530922E66A}" srcOrd="3" destOrd="0" presId="urn:microsoft.com/office/officeart/2005/8/layout/process1"/>
    <dgm:cxn modelId="{BDC7643B-2B0C-469C-A406-1509DA448BFD}" type="presParOf" srcId="{BA593662-6AA8-3344-947B-CC530922E66A}" destId="{1301A1F5-7E74-144B-8DBA-E09CF595EC48}" srcOrd="0" destOrd="0" presId="urn:microsoft.com/office/officeart/2005/8/layout/process1"/>
    <dgm:cxn modelId="{5387A425-D7D9-4FB9-8B81-A4800137C09D}" type="presParOf" srcId="{72D5C64D-681D-BF44-B5CB-4DEC72A9ED4C}" destId="{09B5691C-2019-8B40-BBE5-6F9E0DA1631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650BE-109B-CC4F-8115-BE3ACFD8EE03}">
      <dsp:nvSpPr>
        <dsp:cNvPr id="0" name=""/>
        <dsp:cNvSpPr/>
      </dsp:nvSpPr>
      <dsp:spPr>
        <a:xfrm>
          <a:off x="67641" y="182330"/>
          <a:ext cx="2342033" cy="846012"/>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Debut Fund </a:t>
          </a:r>
          <a:endParaRPr lang="en-US" sz="2200" kern="1200" dirty="0">
            <a:solidFill>
              <a:sysClr val="window" lastClr="FFFFFF"/>
            </a:solidFill>
            <a:latin typeface="Calibri"/>
            <a:ea typeface="+mn-ea"/>
            <a:cs typeface="+mn-cs"/>
          </a:endParaRPr>
        </a:p>
      </dsp:txBody>
      <dsp:txXfrm>
        <a:off x="92420" y="207109"/>
        <a:ext cx="2292475" cy="796454"/>
      </dsp:txXfrm>
    </dsp:sp>
    <dsp:sp modelId="{513D7B5F-083B-6947-A720-839880446767}">
      <dsp:nvSpPr>
        <dsp:cNvPr id="0" name=""/>
        <dsp:cNvSpPr/>
      </dsp:nvSpPr>
      <dsp:spPr>
        <a:xfrm rot="7188">
          <a:off x="2628926" y="318317"/>
          <a:ext cx="464814" cy="580824"/>
        </a:xfrm>
        <a:prstGeom prst="rightArrow">
          <a:avLst>
            <a:gd name="adj1" fmla="val 60000"/>
            <a:gd name="adj2" fmla="val 50000"/>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alibri"/>
            <a:ea typeface="+mn-ea"/>
            <a:cs typeface="+mn-cs"/>
          </a:endParaRPr>
        </a:p>
      </dsp:txBody>
      <dsp:txXfrm>
        <a:off x="2628926" y="434336"/>
        <a:ext cx="325370" cy="348494"/>
      </dsp:txXfrm>
    </dsp:sp>
    <dsp:sp modelId="{9322C350-54AD-1B45-B499-97AA22FF38F8}">
      <dsp:nvSpPr>
        <dsp:cNvPr id="0" name=""/>
        <dsp:cNvSpPr/>
      </dsp:nvSpPr>
      <dsp:spPr>
        <a:xfrm>
          <a:off x="3286682" y="189061"/>
          <a:ext cx="2342033" cy="846012"/>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MGE</a:t>
          </a:r>
        </a:p>
      </dsp:txBody>
      <dsp:txXfrm>
        <a:off x="3311461" y="213840"/>
        <a:ext cx="2292475" cy="796454"/>
      </dsp:txXfrm>
    </dsp:sp>
    <dsp:sp modelId="{BA593662-6AA8-3344-947B-CC530922E66A}">
      <dsp:nvSpPr>
        <dsp:cNvPr id="0" name=""/>
        <dsp:cNvSpPr/>
      </dsp:nvSpPr>
      <dsp:spPr>
        <a:xfrm>
          <a:off x="5862919" y="321655"/>
          <a:ext cx="496511" cy="580824"/>
        </a:xfrm>
        <a:prstGeom prst="rightArrow">
          <a:avLst>
            <a:gd name="adj1" fmla="val 60000"/>
            <a:gd name="adj2" fmla="val 50000"/>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alibri"/>
            <a:ea typeface="+mn-ea"/>
            <a:cs typeface="+mn-cs"/>
          </a:endParaRPr>
        </a:p>
      </dsp:txBody>
      <dsp:txXfrm>
        <a:off x="5862919" y="437820"/>
        <a:ext cx="347558" cy="348494"/>
      </dsp:txXfrm>
    </dsp:sp>
    <dsp:sp modelId="{09B5691C-2019-8B40-BBE5-6F9E0DA16311}">
      <dsp:nvSpPr>
        <dsp:cNvPr id="0" name=""/>
        <dsp:cNvSpPr/>
      </dsp:nvSpPr>
      <dsp:spPr>
        <a:xfrm>
          <a:off x="6565529" y="189061"/>
          <a:ext cx="2342033" cy="846012"/>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Venture Capital Fund</a:t>
          </a:r>
          <a:endParaRPr lang="en-US" sz="2200" kern="1200" dirty="0">
            <a:solidFill>
              <a:sysClr val="window" lastClr="FFFFFF"/>
            </a:solidFill>
            <a:latin typeface="Calibri"/>
            <a:ea typeface="+mn-ea"/>
            <a:cs typeface="+mn-cs"/>
          </a:endParaRPr>
        </a:p>
      </dsp:txBody>
      <dsp:txXfrm>
        <a:off x="6590308" y="213840"/>
        <a:ext cx="2292475" cy="7964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en-ZA"/>
          </a:p>
        </p:txBody>
      </p:sp>
      <p:sp>
        <p:nvSpPr>
          <p:cNvPr id="3" name="Date Placeholder 2"/>
          <p:cNvSpPr>
            <a:spLocks noGrp="1"/>
          </p:cNvSpPr>
          <p:nvPr>
            <p:ph type="dt" sz="quarter" idx="1"/>
          </p:nvPr>
        </p:nvSpPr>
        <p:spPr>
          <a:xfrm>
            <a:off x="3849690" y="0"/>
            <a:ext cx="2946400" cy="496888"/>
          </a:xfrm>
          <a:prstGeom prst="rect">
            <a:avLst/>
          </a:prstGeom>
        </p:spPr>
        <p:txBody>
          <a:bodyPr vert="horz" lIns="91424" tIns="45712" rIns="91424" bIns="45712" rtlCol="0"/>
          <a:lstStyle>
            <a:lvl1pPr algn="r">
              <a:defRPr sz="1200"/>
            </a:lvl1pPr>
          </a:lstStyle>
          <a:p>
            <a:fld id="{04E2DE01-29E2-4A07-89D7-829B8FD02B7A}" type="datetimeFigureOut">
              <a:rPr lang="en-ZA" smtClean="0"/>
              <a:t>2018/02/02</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24" tIns="45712" rIns="91424" bIns="45712" rtlCol="0" anchor="b"/>
          <a:lstStyle>
            <a:lvl1pPr algn="l">
              <a:defRPr sz="1200"/>
            </a:lvl1pPr>
          </a:lstStyle>
          <a:p>
            <a:endParaRPr lang="en-ZA"/>
          </a:p>
        </p:txBody>
      </p:sp>
      <p:sp>
        <p:nvSpPr>
          <p:cNvPr id="5" name="Slide Number Placeholder 4"/>
          <p:cNvSpPr>
            <a:spLocks noGrp="1"/>
          </p:cNvSpPr>
          <p:nvPr>
            <p:ph type="sldNum" sz="quarter" idx="3"/>
          </p:nvPr>
        </p:nvSpPr>
        <p:spPr>
          <a:xfrm>
            <a:off x="3849690" y="9429750"/>
            <a:ext cx="2946400" cy="496888"/>
          </a:xfrm>
          <a:prstGeom prst="rect">
            <a:avLst/>
          </a:prstGeom>
        </p:spPr>
        <p:txBody>
          <a:bodyPr vert="horz" lIns="91424" tIns="45712" rIns="91424" bIns="45712" rtlCol="0" anchor="b"/>
          <a:lstStyle>
            <a:lvl1pPr algn="r">
              <a:defRPr sz="1200"/>
            </a:lvl1pPr>
          </a:lstStyle>
          <a:p>
            <a:fld id="{568AB784-5F1C-47F1-B24A-783951E3C0F6}" type="slidenum">
              <a:rPr lang="en-ZA" smtClean="0"/>
              <a:t>‹#›</a:t>
            </a:fld>
            <a:endParaRPr lang="en-ZA"/>
          </a:p>
        </p:txBody>
      </p:sp>
    </p:spTree>
    <p:extLst>
      <p:ext uri="{BB962C8B-B14F-4D97-AF65-F5344CB8AC3E}">
        <p14:creationId xmlns:p14="http://schemas.microsoft.com/office/powerpoint/2010/main" val="2332783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ZA"/>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14983D09-8095-4A83-817B-94CE6EDFDC61}" type="datetimeFigureOut">
              <a:rPr lang="en-ZA" smtClean="0"/>
              <a:t>2018/02/02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39257E3C-4226-44C4-B805-F16BCC5F5FDE}" type="slidenum">
              <a:rPr lang="en-ZA" smtClean="0"/>
              <a:t>‹#›</a:t>
            </a:fld>
            <a:endParaRPr lang="en-ZA"/>
          </a:p>
        </p:txBody>
      </p:sp>
    </p:spTree>
    <p:extLst>
      <p:ext uri="{BB962C8B-B14F-4D97-AF65-F5344CB8AC3E}">
        <p14:creationId xmlns:p14="http://schemas.microsoft.com/office/powerpoint/2010/main" val="1686441732"/>
      </p:ext>
    </p:extLst>
  </p:cSld>
  <p:clrMap bg1="lt1" tx1="dk1" bg2="lt2" tx2="dk2" accent1="accent1" accent2="accent2" accent3="accent3" accent4="accent4" accent5="accent5" accent6="accent6" hlink="hlink" folHlink="folHlink"/>
  <p:notesStyle>
    <a:lvl1pPr marL="0" algn="l" defTabSz="913087" rtl="0" eaLnBrk="1" latinLnBrk="0" hangingPunct="1">
      <a:defRPr sz="1200" kern="1200">
        <a:solidFill>
          <a:schemeClr val="tx1"/>
        </a:solidFill>
        <a:latin typeface="+mn-lt"/>
        <a:ea typeface="+mn-ea"/>
        <a:cs typeface="+mn-cs"/>
      </a:defRPr>
    </a:lvl1pPr>
    <a:lvl2pPr marL="456538" algn="l" defTabSz="913087" rtl="0" eaLnBrk="1" latinLnBrk="0" hangingPunct="1">
      <a:defRPr sz="1200" kern="1200">
        <a:solidFill>
          <a:schemeClr val="tx1"/>
        </a:solidFill>
        <a:latin typeface="+mn-lt"/>
        <a:ea typeface="+mn-ea"/>
        <a:cs typeface="+mn-cs"/>
      </a:defRPr>
    </a:lvl2pPr>
    <a:lvl3pPr marL="913087" algn="l" defTabSz="913087" rtl="0" eaLnBrk="1" latinLnBrk="0" hangingPunct="1">
      <a:defRPr sz="1200" kern="1200">
        <a:solidFill>
          <a:schemeClr val="tx1"/>
        </a:solidFill>
        <a:latin typeface="+mn-lt"/>
        <a:ea typeface="+mn-ea"/>
        <a:cs typeface="+mn-cs"/>
      </a:defRPr>
    </a:lvl3pPr>
    <a:lvl4pPr marL="1369640" algn="l" defTabSz="913087" rtl="0" eaLnBrk="1" latinLnBrk="0" hangingPunct="1">
      <a:defRPr sz="1200" kern="1200">
        <a:solidFill>
          <a:schemeClr val="tx1"/>
        </a:solidFill>
        <a:latin typeface="+mn-lt"/>
        <a:ea typeface="+mn-ea"/>
        <a:cs typeface="+mn-cs"/>
      </a:defRPr>
    </a:lvl4pPr>
    <a:lvl5pPr marL="1826183" algn="l" defTabSz="913087" rtl="0" eaLnBrk="1" latinLnBrk="0" hangingPunct="1">
      <a:defRPr sz="1200" kern="1200">
        <a:solidFill>
          <a:schemeClr val="tx1"/>
        </a:solidFill>
        <a:latin typeface="+mn-lt"/>
        <a:ea typeface="+mn-ea"/>
        <a:cs typeface="+mn-cs"/>
      </a:defRPr>
    </a:lvl5pPr>
    <a:lvl6pPr marL="2282724" algn="l" defTabSz="913087" rtl="0" eaLnBrk="1" latinLnBrk="0" hangingPunct="1">
      <a:defRPr sz="1200" kern="1200">
        <a:solidFill>
          <a:schemeClr val="tx1"/>
        </a:solidFill>
        <a:latin typeface="+mn-lt"/>
        <a:ea typeface="+mn-ea"/>
        <a:cs typeface="+mn-cs"/>
      </a:defRPr>
    </a:lvl6pPr>
    <a:lvl7pPr marL="2739275" algn="l" defTabSz="913087" rtl="0" eaLnBrk="1" latinLnBrk="0" hangingPunct="1">
      <a:defRPr sz="1200" kern="1200">
        <a:solidFill>
          <a:schemeClr val="tx1"/>
        </a:solidFill>
        <a:latin typeface="+mn-lt"/>
        <a:ea typeface="+mn-ea"/>
        <a:cs typeface="+mn-cs"/>
      </a:defRPr>
    </a:lvl7pPr>
    <a:lvl8pPr marL="3195817" algn="l" defTabSz="913087" rtl="0" eaLnBrk="1" latinLnBrk="0" hangingPunct="1">
      <a:defRPr sz="1200" kern="1200">
        <a:solidFill>
          <a:schemeClr val="tx1"/>
        </a:solidFill>
        <a:latin typeface="+mn-lt"/>
        <a:ea typeface="+mn-ea"/>
        <a:cs typeface="+mn-cs"/>
      </a:defRPr>
    </a:lvl8pPr>
    <a:lvl9pPr marL="3652364" algn="l" defTabSz="9130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2891691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686128" y="9144457"/>
            <a:ext cx="2821218" cy="48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4" tIns="44108" rIns="88214" bIns="44108" anchor="b"/>
          <a:lstStyle>
            <a:lvl1pPr>
              <a:defRPr sz="3600">
                <a:solidFill>
                  <a:srgbClr val="000000"/>
                </a:solidFill>
                <a:latin typeface="Helvetica Light"/>
                <a:ea typeface="Helvetica Light"/>
                <a:cs typeface="Helvetica Light"/>
                <a:sym typeface="Helvetica Light"/>
              </a:defRPr>
            </a:lvl1pPr>
            <a:lvl2pPr>
              <a:defRPr sz="3600">
                <a:solidFill>
                  <a:srgbClr val="000000"/>
                </a:solidFill>
                <a:latin typeface="Helvetica Light"/>
                <a:ea typeface="Helvetica Light"/>
                <a:cs typeface="Helvetica Light"/>
                <a:sym typeface="Helvetica Light"/>
              </a:defRPr>
            </a:lvl2pPr>
            <a:lvl3pPr>
              <a:defRPr sz="3600">
                <a:solidFill>
                  <a:srgbClr val="000000"/>
                </a:solidFill>
                <a:latin typeface="Helvetica Light"/>
                <a:ea typeface="Helvetica Light"/>
                <a:cs typeface="Helvetica Light"/>
                <a:sym typeface="Helvetica Light"/>
              </a:defRPr>
            </a:lvl3pPr>
            <a:lvl4pPr>
              <a:defRPr sz="3600">
                <a:solidFill>
                  <a:srgbClr val="000000"/>
                </a:solidFill>
                <a:latin typeface="Helvetica Light"/>
                <a:ea typeface="Helvetica Light"/>
                <a:cs typeface="Helvetica Light"/>
                <a:sym typeface="Helvetica Light"/>
              </a:defRPr>
            </a:lvl4pPr>
            <a:lvl5pPr>
              <a:defRPr sz="3600">
                <a:solidFill>
                  <a:srgbClr val="000000"/>
                </a:solidFill>
                <a:latin typeface="Helvetica Light"/>
                <a:ea typeface="Helvetica Light"/>
                <a:cs typeface="Helvetica Light"/>
                <a:sym typeface="Helvetica Light"/>
              </a:defRPr>
            </a:lvl5pPr>
            <a:lvl6pPr marL="17383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defTabSz="882142"/>
            <a:fld id="{274CB8B5-1510-432E-810D-07CAF09223FD}" type="slidenum">
              <a:rPr lang="en-US" altLang="en-US" sz="1200">
                <a:latin typeface="Arial" panose="020B0604020202020204" pitchFamily="34" charset="0"/>
                <a:cs typeface="Arial" panose="020B0604020202020204" pitchFamily="34" charset="0"/>
              </a:rPr>
              <a:pPr algn="r" defTabSz="882142"/>
              <a:t>28</a:t>
            </a:fld>
            <a:endParaRPr lang="en-US" altLang="en-US" sz="1200">
              <a:latin typeface="Arial" panose="020B0604020202020204" pitchFamily="34" charset="0"/>
              <a:cs typeface="Arial" panose="020B0604020202020204" pitchFamily="34" charset="0"/>
            </a:endParaRPr>
          </a:p>
        </p:txBody>
      </p:sp>
      <p:sp>
        <p:nvSpPr>
          <p:cNvPr id="125955" name="Rectangle 7"/>
          <p:cNvSpPr txBox="1">
            <a:spLocks noGrp="1" noChangeArrowheads="1"/>
          </p:cNvSpPr>
          <p:nvPr/>
        </p:nvSpPr>
        <p:spPr bwMode="auto">
          <a:xfrm>
            <a:off x="3686128" y="9144457"/>
            <a:ext cx="2821218" cy="48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4" tIns="44108" rIns="88214" bIns="44108" anchor="b"/>
          <a:lstStyle>
            <a:lvl1pPr>
              <a:defRPr sz="3600">
                <a:solidFill>
                  <a:srgbClr val="000000"/>
                </a:solidFill>
                <a:latin typeface="Helvetica Light"/>
                <a:ea typeface="Helvetica Light"/>
                <a:cs typeface="Helvetica Light"/>
                <a:sym typeface="Helvetica Light"/>
              </a:defRPr>
            </a:lvl1pPr>
            <a:lvl2pPr>
              <a:defRPr sz="3600">
                <a:solidFill>
                  <a:srgbClr val="000000"/>
                </a:solidFill>
                <a:latin typeface="Helvetica Light"/>
                <a:ea typeface="Helvetica Light"/>
                <a:cs typeface="Helvetica Light"/>
                <a:sym typeface="Helvetica Light"/>
              </a:defRPr>
            </a:lvl2pPr>
            <a:lvl3pPr>
              <a:defRPr sz="3600">
                <a:solidFill>
                  <a:srgbClr val="000000"/>
                </a:solidFill>
                <a:latin typeface="Helvetica Light"/>
                <a:ea typeface="Helvetica Light"/>
                <a:cs typeface="Helvetica Light"/>
                <a:sym typeface="Helvetica Light"/>
              </a:defRPr>
            </a:lvl3pPr>
            <a:lvl4pPr>
              <a:defRPr sz="3600">
                <a:solidFill>
                  <a:srgbClr val="000000"/>
                </a:solidFill>
                <a:latin typeface="Helvetica Light"/>
                <a:ea typeface="Helvetica Light"/>
                <a:cs typeface="Helvetica Light"/>
                <a:sym typeface="Helvetica Light"/>
              </a:defRPr>
            </a:lvl4pPr>
            <a:lvl5pPr>
              <a:defRPr sz="3600">
                <a:solidFill>
                  <a:srgbClr val="000000"/>
                </a:solidFill>
                <a:latin typeface="Helvetica Light"/>
                <a:ea typeface="Helvetica Light"/>
                <a:cs typeface="Helvetica Light"/>
                <a:sym typeface="Helvetica Light"/>
              </a:defRPr>
            </a:lvl5pPr>
            <a:lvl6pPr marL="17383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defTabSz="882142"/>
            <a:fld id="{2D71C1E3-B303-44BF-87BE-6081224BA2CD}" type="slidenum">
              <a:rPr lang="en-US" altLang="en-US" sz="1200">
                <a:latin typeface="Arial" panose="020B0604020202020204" pitchFamily="34" charset="0"/>
                <a:cs typeface="Arial" panose="020B0604020202020204" pitchFamily="34" charset="0"/>
              </a:rPr>
              <a:pPr algn="r" defTabSz="882142"/>
              <a:t>28</a:t>
            </a:fld>
            <a:endParaRPr lang="en-US" altLang="en-US" sz="1200">
              <a:latin typeface="Arial" panose="020B0604020202020204" pitchFamily="34" charset="0"/>
              <a:cs typeface="Arial" panose="020B0604020202020204" pitchFamily="34" charset="0"/>
            </a:endParaRPr>
          </a:p>
        </p:txBody>
      </p:sp>
      <p:sp>
        <p:nvSpPr>
          <p:cNvPr id="125956" name="Rectangle 2"/>
          <p:cNvSpPr>
            <a:spLocks noGrp="1" noRot="1" noChangeAspect="1" noChangeArrowheads="1" noTextEdit="1"/>
          </p:cNvSpPr>
          <p:nvPr>
            <p:ph type="sldImg"/>
          </p:nvPr>
        </p:nvSpPr>
        <p:spPr>
          <a:xfrm>
            <a:off x="849313" y="722313"/>
            <a:ext cx="4813300" cy="3609975"/>
          </a:xfrm>
          <a:ln w="12700">
            <a:solidFill>
              <a:srgbClr val="000000"/>
            </a:solidFill>
            <a:miter lim="800000"/>
            <a:headEnd/>
            <a:tailEnd/>
          </a:ln>
        </p:spPr>
      </p:sp>
      <p:sp>
        <p:nvSpPr>
          <p:cNvPr id="125957" name="Rectangle 3"/>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hangingPunct="1"/>
            <a:endParaRPr lang="en-GB" altLang="en-US" smtClean="0">
              <a:latin typeface="Noteworthy Bold"/>
              <a:ea typeface="Noteworthy Bold"/>
              <a:cs typeface="Noteworthy Bold"/>
            </a:endParaRPr>
          </a:p>
        </p:txBody>
      </p:sp>
    </p:spTree>
    <p:extLst>
      <p:ext uri="{BB962C8B-B14F-4D97-AF65-F5344CB8AC3E}">
        <p14:creationId xmlns:p14="http://schemas.microsoft.com/office/powerpoint/2010/main" val="21541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w="12700">
            <a:solidFill>
              <a:srgbClr val="000000"/>
            </a:solidFill>
            <a:miter lim="800000"/>
            <a:headEnd/>
            <a:tailEnd/>
          </a:ln>
        </p:spPr>
      </p:sp>
      <p:sp>
        <p:nvSpPr>
          <p:cNvPr id="117763" name="Rectangle 3"/>
          <p:cNvSpPr>
            <a:spLocks noGrp="1" noChangeArrowheads="1"/>
          </p:cNvSpPr>
          <p:nvPr>
            <p:ph type="body" idx="1"/>
          </p:nvPr>
        </p:nvSpPr>
        <p:spPr>
          <a:noFill/>
          <a:extLst>
            <a:ext uri="{91240B29-F687-4F45-9708-019B960494DF}">
              <a14:hiddenLine xmlns:a14="http://schemas.microsoft.com/office/drawing/2010/main" w="9525" cap="rnd">
                <a:solidFill>
                  <a:srgbClr val="000000"/>
                </a:solidFill>
                <a:miter lim="800000"/>
                <a:headEnd/>
                <a:tailEnd/>
              </a14:hiddenLine>
            </a:ext>
          </a:extLst>
        </p:spPr>
        <p:txBody>
          <a:bodyPr/>
          <a:lstStyle/>
          <a:p>
            <a:pPr eaLnBrk="1" hangingPunct="1"/>
            <a:endParaRPr lang="en-ZA" altLang="en-US" smtClean="0">
              <a:latin typeface="Noteworthy Bold"/>
              <a:ea typeface="Noteworthy Bold"/>
              <a:cs typeface="Noteworthy Bold"/>
            </a:endParaRPr>
          </a:p>
        </p:txBody>
      </p:sp>
      <p:sp>
        <p:nvSpPr>
          <p:cNvPr id="117764" name="Slide Number Placeholder 1"/>
          <p:cNvSpPr>
            <a:spLocks noGrp="1"/>
          </p:cNvSpPr>
          <p:nvPr>
            <p:ph type="sldNum" sz="quarter" idx="4294967295"/>
          </p:nvPr>
        </p:nvSpPr>
        <p:spPr bwMode="auto">
          <a:xfrm>
            <a:off x="3686128" y="9144457"/>
            <a:ext cx="2821218" cy="4819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377"/>
              </a:lnSpc>
              <a:defRPr sz="2300">
                <a:solidFill>
                  <a:srgbClr val="572E2D"/>
                </a:solidFill>
                <a:latin typeface="Noteworthy Bold"/>
                <a:ea typeface="Noteworthy Bold"/>
                <a:cs typeface="Noteworthy Bold"/>
                <a:sym typeface="Noteworthy Bold"/>
              </a:defRPr>
            </a:lvl1pPr>
            <a:lvl2pPr marL="716739" indent="-275669">
              <a:lnSpc>
                <a:spcPts val="3377"/>
              </a:lnSpc>
              <a:defRPr sz="2300">
                <a:solidFill>
                  <a:srgbClr val="572E2D"/>
                </a:solidFill>
                <a:latin typeface="Noteworthy Bold"/>
                <a:ea typeface="Noteworthy Bold"/>
                <a:cs typeface="Noteworthy Bold"/>
                <a:sym typeface="Noteworthy Bold"/>
              </a:defRPr>
            </a:lvl2pPr>
            <a:lvl3pPr marL="1102677" indent="-220535">
              <a:lnSpc>
                <a:spcPts val="3377"/>
              </a:lnSpc>
              <a:defRPr sz="2300">
                <a:solidFill>
                  <a:srgbClr val="572E2D"/>
                </a:solidFill>
                <a:latin typeface="Noteworthy Bold"/>
                <a:ea typeface="Noteworthy Bold"/>
                <a:cs typeface="Noteworthy Bold"/>
                <a:sym typeface="Noteworthy Bold"/>
              </a:defRPr>
            </a:lvl3pPr>
            <a:lvl4pPr marL="1543748" indent="-220535">
              <a:lnSpc>
                <a:spcPts val="3377"/>
              </a:lnSpc>
              <a:defRPr sz="2300">
                <a:solidFill>
                  <a:srgbClr val="572E2D"/>
                </a:solidFill>
                <a:latin typeface="Noteworthy Bold"/>
                <a:ea typeface="Noteworthy Bold"/>
                <a:cs typeface="Noteworthy Bold"/>
                <a:sym typeface="Noteworthy Bold"/>
              </a:defRPr>
            </a:lvl4pPr>
            <a:lvl5pPr marL="1984818" indent="-220535">
              <a:lnSpc>
                <a:spcPts val="3377"/>
              </a:lnSpc>
              <a:defRPr sz="2300">
                <a:solidFill>
                  <a:srgbClr val="572E2D"/>
                </a:solidFill>
                <a:latin typeface="Noteworthy Bold"/>
                <a:ea typeface="Noteworthy Bold"/>
                <a:cs typeface="Noteworthy Bold"/>
                <a:sym typeface="Noteworthy Bold"/>
              </a:defRPr>
            </a:lvl5pPr>
            <a:lvl6pPr marL="2425889"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6pPr>
            <a:lvl7pPr marL="2866960"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7pPr>
            <a:lvl8pPr marL="3308030"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8pPr>
            <a:lvl9pPr marL="3749101"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9pPr>
          </a:lstStyle>
          <a:p>
            <a:pPr algn="ctr" eaLnBrk="1">
              <a:lnSpc>
                <a:spcPct val="100000"/>
              </a:lnSpc>
            </a:pPr>
            <a:fld id="{77B12D0B-6745-4230-8F08-845523D894F5}" type="slidenum">
              <a:rPr lang="en-ZA" altLang="en-US" sz="3500">
                <a:solidFill>
                  <a:srgbClr val="000000"/>
                </a:solidFill>
                <a:latin typeface="Helvetica Light"/>
                <a:ea typeface="MS PGothic" panose="020B0600070205080204" pitchFamily="34" charset="-128"/>
                <a:sym typeface="Helvetica Light"/>
              </a:rPr>
              <a:pPr algn="ctr" eaLnBrk="1">
                <a:lnSpc>
                  <a:spcPct val="100000"/>
                </a:lnSpc>
              </a:pPr>
              <a:t>29</a:t>
            </a:fld>
            <a:endParaRPr lang="en-ZA" altLang="en-US" sz="3500">
              <a:solidFill>
                <a:srgbClr val="000000"/>
              </a:solidFill>
              <a:latin typeface="Helvetica Light"/>
              <a:ea typeface="MS PGothic" panose="020B0600070205080204" pitchFamily="34" charset="-128"/>
              <a:sym typeface="Helvetica Light"/>
            </a:endParaRPr>
          </a:p>
        </p:txBody>
      </p:sp>
    </p:spTree>
    <p:extLst>
      <p:ext uri="{BB962C8B-B14F-4D97-AF65-F5344CB8AC3E}">
        <p14:creationId xmlns:p14="http://schemas.microsoft.com/office/powerpoint/2010/main" val="385959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112434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351254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204441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1973115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68493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917575" y="744538"/>
            <a:ext cx="4962525" cy="3722687"/>
          </a:xfrm>
          <a:ln w="12700">
            <a:solidFill>
              <a:srgbClr val="000000"/>
            </a:solidFill>
            <a:miter lim="800000"/>
            <a:headEnd/>
            <a:tailEnd/>
          </a:ln>
        </p:spPr>
      </p:sp>
      <p:sp>
        <p:nvSpPr>
          <p:cNvPr id="148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smtClean="0">
              <a:latin typeface="Noteworthy Bold"/>
              <a:cs typeface="Noteworthy Bold"/>
            </a:endParaRPr>
          </a:p>
        </p:txBody>
      </p:sp>
      <p:sp>
        <p:nvSpPr>
          <p:cNvPr id="148484" name="Slide Number Placeholder 1"/>
          <p:cNvSpPr>
            <a:spLocks noGrp="1"/>
          </p:cNvSpPr>
          <p:nvPr>
            <p:ph type="sldNum" sz="quarter" idx="4294967295"/>
          </p:nvPr>
        </p:nvSpPr>
        <p:spPr bwMode="auto">
          <a:xfrm>
            <a:off x="3849691" y="9428167"/>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498"/>
              </a:lnSpc>
              <a:defRPr sz="2400">
                <a:solidFill>
                  <a:srgbClr val="572E2D"/>
                </a:solidFill>
                <a:latin typeface="Noteworthy Bold"/>
                <a:ea typeface="MS PGothic" pitchFamily="34" charset="-128"/>
                <a:cs typeface="Noteworthy Bold"/>
                <a:sym typeface="Noteworthy Bold"/>
              </a:defRPr>
            </a:lvl1pPr>
            <a:lvl2pPr marL="742828" indent="-285702" eaLnBrk="0" hangingPunct="0">
              <a:lnSpc>
                <a:spcPts val="3498"/>
              </a:lnSpc>
              <a:defRPr sz="2400">
                <a:solidFill>
                  <a:srgbClr val="572E2D"/>
                </a:solidFill>
                <a:latin typeface="Noteworthy Bold"/>
                <a:ea typeface="Noteworthy Bold"/>
                <a:cs typeface="Noteworthy Bold"/>
                <a:sym typeface="Noteworthy Bold"/>
              </a:defRPr>
            </a:lvl2pPr>
            <a:lvl3pPr marL="1142814" indent="-228562" eaLnBrk="0" hangingPunct="0">
              <a:lnSpc>
                <a:spcPts val="3498"/>
              </a:lnSpc>
              <a:defRPr sz="2400">
                <a:solidFill>
                  <a:srgbClr val="572E2D"/>
                </a:solidFill>
                <a:latin typeface="Noteworthy Bold"/>
                <a:ea typeface="Noteworthy Bold"/>
                <a:cs typeface="Noteworthy Bold"/>
                <a:sym typeface="Noteworthy Bold"/>
              </a:defRPr>
            </a:lvl3pPr>
            <a:lvl4pPr marL="1599940" indent="-228562" eaLnBrk="0" hangingPunct="0">
              <a:lnSpc>
                <a:spcPts val="3498"/>
              </a:lnSpc>
              <a:defRPr sz="2400">
                <a:solidFill>
                  <a:srgbClr val="572E2D"/>
                </a:solidFill>
                <a:latin typeface="Noteworthy Bold"/>
                <a:ea typeface="Noteworthy Bold"/>
                <a:cs typeface="Noteworthy Bold"/>
                <a:sym typeface="Noteworthy Bold"/>
              </a:defRPr>
            </a:lvl4pPr>
            <a:lvl5pPr marL="2057065" indent="-228562" eaLnBrk="0" hangingPunct="0">
              <a:lnSpc>
                <a:spcPts val="3498"/>
              </a:lnSpc>
              <a:defRPr sz="2400">
                <a:solidFill>
                  <a:srgbClr val="572E2D"/>
                </a:solidFill>
                <a:latin typeface="Noteworthy Bold"/>
                <a:ea typeface="Noteworthy Bold"/>
                <a:cs typeface="Noteworthy Bold"/>
                <a:sym typeface="Noteworthy Bold"/>
              </a:defRPr>
            </a:lvl5pPr>
            <a:lvl6pPr marL="2514191" indent="-228562" defTabSz="550773" eaLnBrk="0" fontAlgn="base" hangingPunct="0">
              <a:lnSpc>
                <a:spcPts val="3498"/>
              </a:lnSpc>
              <a:spcBef>
                <a:spcPct val="0"/>
              </a:spcBef>
              <a:spcAft>
                <a:spcPct val="0"/>
              </a:spcAft>
              <a:defRPr sz="2400">
                <a:solidFill>
                  <a:srgbClr val="572E2D"/>
                </a:solidFill>
                <a:latin typeface="Noteworthy Bold"/>
                <a:ea typeface="Noteworthy Bold"/>
                <a:cs typeface="Noteworthy Bold"/>
                <a:sym typeface="Noteworthy Bold"/>
              </a:defRPr>
            </a:lvl6pPr>
            <a:lvl7pPr marL="2971318" indent="-228562" defTabSz="550773" eaLnBrk="0" fontAlgn="base" hangingPunct="0">
              <a:lnSpc>
                <a:spcPts val="3498"/>
              </a:lnSpc>
              <a:spcBef>
                <a:spcPct val="0"/>
              </a:spcBef>
              <a:spcAft>
                <a:spcPct val="0"/>
              </a:spcAft>
              <a:defRPr sz="2400">
                <a:solidFill>
                  <a:srgbClr val="572E2D"/>
                </a:solidFill>
                <a:latin typeface="Noteworthy Bold"/>
                <a:ea typeface="Noteworthy Bold"/>
                <a:cs typeface="Noteworthy Bold"/>
                <a:sym typeface="Noteworthy Bold"/>
              </a:defRPr>
            </a:lvl7pPr>
            <a:lvl8pPr marL="3428443" indent="-228562" defTabSz="550773" eaLnBrk="0" fontAlgn="base" hangingPunct="0">
              <a:lnSpc>
                <a:spcPts val="3498"/>
              </a:lnSpc>
              <a:spcBef>
                <a:spcPct val="0"/>
              </a:spcBef>
              <a:spcAft>
                <a:spcPct val="0"/>
              </a:spcAft>
              <a:defRPr sz="2400">
                <a:solidFill>
                  <a:srgbClr val="572E2D"/>
                </a:solidFill>
                <a:latin typeface="Noteworthy Bold"/>
                <a:ea typeface="Noteworthy Bold"/>
                <a:cs typeface="Noteworthy Bold"/>
                <a:sym typeface="Noteworthy Bold"/>
              </a:defRPr>
            </a:lvl8pPr>
            <a:lvl9pPr marL="3885568" indent="-228562" defTabSz="550773" eaLnBrk="0" fontAlgn="base" hangingPunct="0">
              <a:lnSpc>
                <a:spcPts val="3498"/>
              </a:lnSpc>
              <a:spcBef>
                <a:spcPct val="0"/>
              </a:spcBef>
              <a:spcAft>
                <a:spcPct val="0"/>
              </a:spcAft>
              <a:defRPr sz="2400">
                <a:solidFill>
                  <a:srgbClr val="572E2D"/>
                </a:solidFill>
                <a:latin typeface="Noteworthy Bold"/>
                <a:ea typeface="Noteworthy Bold"/>
                <a:cs typeface="Noteworthy Bold"/>
                <a:sym typeface="Noteworthy Bold"/>
              </a:defRPr>
            </a:lvl9pPr>
          </a:lstStyle>
          <a:p>
            <a:pPr algn="ctr" eaLnBrk="1">
              <a:lnSpc>
                <a:spcPct val="100000"/>
              </a:lnSpc>
            </a:pPr>
            <a:fld id="{1D2607C2-A09F-4832-89ED-12472F8AB4A7}" type="slidenum">
              <a:rPr lang="en-ZA" altLang="en-US" sz="3600">
                <a:solidFill>
                  <a:srgbClr val="000000"/>
                </a:solidFill>
                <a:latin typeface="Helvetica Light"/>
                <a:sym typeface="Helvetica Light"/>
              </a:rPr>
              <a:pPr algn="ctr" eaLnBrk="1">
                <a:lnSpc>
                  <a:spcPct val="100000"/>
                </a:lnSpc>
              </a:pPr>
              <a:t>5</a:t>
            </a:fld>
            <a:endParaRPr lang="en-ZA" altLang="en-US" sz="3600" dirty="0">
              <a:solidFill>
                <a:srgbClr val="000000"/>
              </a:solidFill>
              <a:latin typeface="Helvetica Light"/>
              <a:sym typeface="Helvetica Light"/>
            </a:endParaRPr>
          </a:p>
        </p:txBody>
      </p:sp>
    </p:spTree>
    <p:extLst>
      <p:ext uri="{BB962C8B-B14F-4D97-AF65-F5344CB8AC3E}">
        <p14:creationId xmlns:p14="http://schemas.microsoft.com/office/powerpoint/2010/main" val="320964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850447" y="9428585"/>
            <a:ext cx="2945659" cy="496332"/>
          </a:xfrm>
          <a:prstGeom prst="rect">
            <a:avLst/>
          </a:prstGeom>
          <a:noFill/>
          <a:ln w="9525">
            <a:noFill/>
            <a:miter lim="800000"/>
            <a:headEnd/>
            <a:tailEnd/>
          </a:ln>
        </p:spPr>
        <p:txBody>
          <a:bodyPr lIns="91424" tIns="45712" rIns="91424" bIns="45712" anchor="b"/>
          <a:lstStyle/>
          <a:p>
            <a:pPr algn="r"/>
            <a:fld id="{A8966777-86C4-480E-AF0E-467CCCA17637}" type="slidenum">
              <a:rPr lang="en-US" sz="1200">
                <a:solidFill>
                  <a:prstClr val="black"/>
                </a:solidFill>
              </a:rPr>
              <a:pPr algn="r"/>
              <a:t>6</a:t>
            </a:fld>
            <a:endParaRPr lang="en-US" sz="1200">
              <a:solidFill>
                <a:prstClr val="black"/>
              </a:solidFill>
            </a:endParaRPr>
          </a:p>
        </p:txBody>
      </p:sp>
      <p:sp>
        <p:nvSpPr>
          <p:cNvPr id="203778" name="Rectangle 7"/>
          <p:cNvSpPr txBox="1">
            <a:spLocks noGrp="1" noChangeArrowheads="1"/>
          </p:cNvSpPr>
          <p:nvPr/>
        </p:nvSpPr>
        <p:spPr bwMode="auto">
          <a:xfrm>
            <a:off x="3850447" y="9428585"/>
            <a:ext cx="2945659" cy="496332"/>
          </a:xfrm>
          <a:prstGeom prst="rect">
            <a:avLst/>
          </a:prstGeom>
          <a:noFill/>
          <a:ln w="9525">
            <a:noFill/>
            <a:miter lim="800000"/>
            <a:headEnd/>
            <a:tailEnd/>
          </a:ln>
        </p:spPr>
        <p:txBody>
          <a:bodyPr lIns="91424" tIns="45712" rIns="91424" bIns="45712" anchor="b"/>
          <a:lstStyle/>
          <a:p>
            <a:pPr algn="r"/>
            <a:fld id="{307B1AA2-68C5-4850-9609-20202AD4EFF6}" type="slidenum">
              <a:rPr lang="en-US" sz="1200">
                <a:solidFill>
                  <a:prstClr val="black"/>
                </a:solidFill>
              </a:rPr>
              <a:pPr algn="r"/>
              <a:t>6</a:t>
            </a:fld>
            <a:endParaRPr lang="en-US" sz="1200">
              <a:solidFill>
                <a:prstClr val="black"/>
              </a:solidFill>
            </a:endParaRPr>
          </a:p>
        </p:txBody>
      </p:sp>
      <p:sp>
        <p:nvSpPr>
          <p:cNvPr id="203779"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203780" name="Rectangle 3"/>
          <p:cNvSpPr>
            <a:spLocks noGrp="1" noChangeArrowheads="1"/>
          </p:cNvSpPr>
          <p:nvPr>
            <p:ph type="body" idx="1"/>
          </p:nvPr>
        </p:nvSpPr>
        <p:spPr bwMode="auto">
          <a:xfrm>
            <a:off x="906357" y="4715155"/>
            <a:ext cx="4984962" cy="4466987"/>
          </a:xfrm>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101225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4303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373087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356518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ZA" altLang="en-US" smtClean="0"/>
          </a:p>
        </p:txBody>
      </p:sp>
    </p:spTree>
    <p:extLst>
      <p:ext uri="{BB962C8B-B14F-4D97-AF65-F5344CB8AC3E}">
        <p14:creationId xmlns:p14="http://schemas.microsoft.com/office/powerpoint/2010/main" val="366399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686128" y="9144457"/>
            <a:ext cx="2821218" cy="48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4" tIns="44108" rIns="88214" bIns="44108" anchor="b"/>
          <a:lstStyle>
            <a:lvl1pPr>
              <a:defRPr sz="3600">
                <a:solidFill>
                  <a:srgbClr val="000000"/>
                </a:solidFill>
                <a:latin typeface="Helvetica Light"/>
                <a:ea typeface="Helvetica Light"/>
                <a:cs typeface="Helvetica Light"/>
                <a:sym typeface="Helvetica Light"/>
              </a:defRPr>
            </a:lvl1pPr>
            <a:lvl2pPr>
              <a:defRPr sz="3600">
                <a:solidFill>
                  <a:srgbClr val="000000"/>
                </a:solidFill>
                <a:latin typeface="Helvetica Light"/>
                <a:ea typeface="Helvetica Light"/>
                <a:cs typeface="Helvetica Light"/>
                <a:sym typeface="Helvetica Light"/>
              </a:defRPr>
            </a:lvl2pPr>
            <a:lvl3pPr>
              <a:defRPr sz="3600">
                <a:solidFill>
                  <a:srgbClr val="000000"/>
                </a:solidFill>
                <a:latin typeface="Helvetica Light"/>
                <a:ea typeface="Helvetica Light"/>
                <a:cs typeface="Helvetica Light"/>
                <a:sym typeface="Helvetica Light"/>
              </a:defRPr>
            </a:lvl3pPr>
            <a:lvl4pPr>
              <a:defRPr sz="3600">
                <a:solidFill>
                  <a:srgbClr val="000000"/>
                </a:solidFill>
                <a:latin typeface="Helvetica Light"/>
                <a:ea typeface="Helvetica Light"/>
                <a:cs typeface="Helvetica Light"/>
                <a:sym typeface="Helvetica Light"/>
              </a:defRPr>
            </a:lvl4pPr>
            <a:lvl5pPr>
              <a:defRPr sz="3600">
                <a:solidFill>
                  <a:srgbClr val="000000"/>
                </a:solidFill>
                <a:latin typeface="Helvetica Light"/>
                <a:ea typeface="Helvetica Light"/>
                <a:cs typeface="Helvetica Light"/>
                <a:sym typeface="Helvetica Light"/>
              </a:defRPr>
            </a:lvl5pPr>
            <a:lvl6pPr marL="17383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defTabSz="882142"/>
            <a:fld id="{FB0C8319-1AD2-429A-AED5-8A6DDF9DABC6}" type="slidenum">
              <a:rPr lang="en-US" altLang="en-US" sz="1200">
                <a:latin typeface="Arial" panose="020B0604020202020204" pitchFamily="34" charset="0"/>
                <a:cs typeface="Arial" panose="020B0604020202020204" pitchFamily="34" charset="0"/>
              </a:rPr>
              <a:pPr algn="r" defTabSz="882142"/>
              <a:t>26</a:t>
            </a:fld>
            <a:endParaRPr lang="en-US" altLang="en-US" sz="1200">
              <a:latin typeface="Arial" panose="020B0604020202020204" pitchFamily="34" charset="0"/>
              <a:cs typeface="Arial" panose="020B0604020202020204" pitchFamily="34" charset="0"/>
            </a:endParaRPr>
          </a:p>
        </p:txBody>
      </p:sp>
      <p:sp>
        <p:nvSpPr>
          <p:cNvPr id="123907" name="Rectangle 7"/>
          <p:cNvSpPr txBox="1">
            <a:spLocks noGrp="1" noChangeArrowheads="1"/>
          </p:cNvSpPr>
          <p:nvPr/>
        </p:nvSpPr>
        <p:spPr bwMode="auto">
          <a:xfrm>
            <a:off x="3686128" y="9144457"/>
            <a:ext cx="2821218" cy="48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4" tIns="44108" rIns="88214" bIns="44108" anchor="b"/>
          <a:lstStyle>
            <a:lvl1pPr>
              <a:defRPr sz="3600">
                <a:solidFill>
                  <a:srgbClr val="000000"/>
                </a:solidFill>
                <a:latin typeface="Helvetica Light"/>
                <a:ea typeface="Helvetica Light"/>
                <a:cs typeface="Helvetica Light"/>
                <a:sym typeface="Helvetica Light"/>
              </a:defRPr>
            </a:lvl1pPr>
            <a:lvl2pPr>
              <a:defRPr sz="3600">
                <a:solidFill>
                  <a:srgbClr val="000000"/>
                </a:solidFill>
                <a:latin typeface="Helvetica Light"/>
                <a:ea typeface="Helvetica Light"/>
                <a:cs typeface="Helvetica Light"/>
                <a:sym typeface="Helvetica Light"/>
              </a:defRPr>
            </a:lvl2pPr>
            <a:lvl3pPr>
              <a:defRPr sz="3600">
                <a:solidFill>
                  <a:srgbClr val="000000"/>
                </a:solidFill>
                <a:latin typeface="Helvetica Light"/>
                <a:ea typeface="Helvetica Light"/>
                <a:cs typeface="Helvetica Light"/>
                <a:sym typeface="Helvetica Light"/>
              </a:defRPr>
            </a:lvl3pPr>
            <a:lvl4pPr>
              <a:defRPr sz="3600">
                <a:solidFill>
                  <a:srgbClr val="000000"/>
                </a:solidFill>
                <a:latin typeface="Helvetica Light"/>
                <a:ea typeface="Helvetica Light"/>
                <a:cs typeface="Helvetica Light"/>
                <a:sym typeface="Helvetica Light"/>
              </a:defRPr>
            </a:lvl4pPr>
            <a:lvl5pPr>
              <a:defRPr sz="3600">
                <a:solidFill>
                  <a:srgbClr val="000000"/>
                </a:solidFill>
                <a:latin typeface="Helvetica Light"/>
                <a:ea typeface="Helvetica Light"/>
                <a:cs typeface="Helvetica Light"/>
                <a:sym typeface="Helvetica Light"/>
              </a:defRPr>
            </a:lvl5pPr>
            <a:lvl6pPr marL="17383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defTabSz="882142"/>
            <a:fld id="{901CFC04-D5AA-4F8F-AC92-A4F018A094B4}" type="slidenum">
              <a:rPr lang="en-US" altLang="en-US" sz="1200">
                <a:latin typeface="Arial" panose="020B0604020202020204" pitchFamily="34" charset="0"/>
                <a:cs typeface="Arial" panose="020B0604020202020204" pitchFamily="34" charset="0"/>
              </a:rPr>
              <a:pPr algn="r" defTabSz="882142"/>
              <a:t>26</a:t>
            </a:fld>
            <a:endParaRPr lang="en-US" altLang="en-US" sz="1200">
              <a:latin typeface="Arial" panose="020B0604020202020204" pitchFamily="34" charset="0"/>
              <a:cs typeface="Arial" panose="020B0604020202020204" pitchFamily="34" charset="0"/>
            </a:endParaRPr>
          </a:p>
        </p:txBody>
      </p:sp>
      <p:sp>
        <p:nvSpPr>
          <p:cNvPr id="123908" name="Rectangle 2"/>
          <p:cNvSpPr>
            <a:spLocks noGrp="1" noRot="1" noChangeAspect="1" noChangeArrowheads="1" noTextEdit="1"/>
          </p:cNvSpPr>
          <p:nvPr>
            <p:ph type="sldImg"/>
          </p:nvPr>
        </p:nvSpPr>
        <p:spPr>
          <a:xfrm>
            <a:off x="849313" y="722313"/>
            <a:ext cx="4813300" cy="3609975"/>
          </a:xfrm>
          <a:ln w="12700">
            <a:solidFill>
              <a:srgbClr val="000000"/>
            </a:solidFill>
            <a:miter lim="800000"/>
            <a:headEnd/>
            <a:tailEnd/>
          </a:ln>
        </p:spPr>
      </p:sp>
      <p:sp>
        <p:nvSpPr>
          <p:cNvPr id="123909" name="Rectangle 3"/>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hangingPunct="1"/>
            <a:endParaRPr lang="en-GB" altLang="en-US" smtClean="0">
              <a:latin typeface="Noteworthy Bold"/>
              <a:ea typeface="Noteworthy Bold"/>
              <a:cs typeface="Noteworthy Bold"/>
            </a:endParaRPr>
          </a:p>
        </p:txBody>
      </p:sp>
    </p:spTree>
    <p:extLst>
      <p:ext uri="{BB962C8B-B14F-4D97-AF65-F5344CB8AC3E}">
        <p14:creationId xmlns:p14="http://schemas.microsoft.com/office/powerpoint/2010/main" val="204752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w="12700">
            <a:solidFill>
              <a:srgbClr val="000000"/>
            </a:solidFill>
            <a:miter lim="800000"/>
            <a:headEnd/>
            <a:tailEnd/>
          </a:ln>
        </p:spPr>
      </p:sp>
      <p:sp>
        <p:nvSpPr>
          <p:cNvPr id="117763" name="Rectangle 3"/>
          <p:cNvSpPr>
            <a:spLocks noGrp="1" noChangeArrowheads="1"/>
          </p:cNvSpPr>
          <p:nvPr>
            <p:ph type="body" idx="1"/>
          </p:nvPr>
        </p:nvSpPr>
        <p:spPr>
          <a:noFill/>
          <a:extLst>
            <a:ext uri="{91240B29-F687-4F45-9708-019B960494DF}">
              <a14:hiddenLine xmlns:a14="http://schemas.microsoft.com/office/drawing/2010/main" w="9525" cap="rnd">
                <a:solidFill>
                  <a:srgbClr val="000000"/>
                </a:solidFill>
                <a:miter lim="800000"/>
                <a:headEnd/>
                <a:tailEnd/>
              </a14:hiddenLine>
            </a:ext>
          </a:extLst>
        </p:spPr>
        <p:txBody>
          <a:bodyPr/>
          <a:lstStyle/>
          <a:p>
            <a:pPr eaLnBrk="1" hangingPunct="1"/>
            <a:endParaRPr lang="en-ZA" altLang="en-US" smtClean="0">
              <a:latin typeface="Noteworthy Bold"/>
              <a:ea typeface="Noteworthy Bold"/>
              <a:cs typeface="Noteworthy Bold"/>
            </a:endParaRPr>
          </a:p>
        </p:txBody>
      </p:sp>
      <p:sp>
        <p:nvSpPr>
          <p:cNvPr id="117764" name="Slide Number Placeholder 1"/>
          <p:cNvSpPr>
            <a:spLocks noGrp="1"/>
          </p:cNvSpPr>
          <p:nvPr>
            <p:ph type="sldNum" sz="quarter" idx="4294967295"/>
          </p:nvPr>
        </p:nvSpPr>
        <p:spPr bwMode="auto">
          <a:xfrm>
            <a:off x="3686128" y="9144457"/>
            <a:ext cx="2821218" cy="4819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377"/>
              </a:lnSpc>
              <a:defRPr sz="2300">
                <a:solidFill>
                  <a:srgbClr val="572E2D"/>
                </a:solidFill>
                <a:latin typeface="Noteworthy Bold"/>
                <a:ea typeface="Noteworthy Bold"/>
                <a:cs typeface="Noteworthy Bold"/>
                <a:sym typeface="Noteworthy Bold"/>
              </a:defRPr>
            </a:lvl1pPr>
            <a:lvl2pPr marL="716739" indent="-275669">
              <a:lnSpc>
                <a:spcPts val="3377"/>
              </a:lnSpc>
              <a:defRPr sz="2300">
                <a:solidFill>
                  <a:srgbClr val="572E2D"/>
                </a:solidFill>
                <a:latin typeface="Noteworthy Bold"/>
                <a:ea typeface="Noteworthy Bold"/>
                <a:cs typeface="Noteworthy Bold"/>
                <a:sym typeface="Noteworthy Bold"/>
              </a:defRPr>
            </a:lvl2pPr>
            <a:lvl3pPr marL="1102677" indent="-220535">
              <a:lnSpc>
                <a:spcPts val="3377"/>
              </a:lnSpc>
              <a:defRPr sz="2300">
                <a:solidFill>
                  <a:srgbClr val="572E2D"/>
                </a:solidFill>
                <a:latin typeface="Noteworthy Bold"/>
                <a:ea typeface="Noteworthy Bold"/>
                <a:cs typeface="Noteworthy Bold"/>
                <a:sym typeface="Noteworthy Bold"/>
              </a:defRPr>
            </a:lvl3pPr>
            <a:lvl4pPr marL="1543748" indent="-220535">
              <a:lnSpc>
                <a:spcPts val="3377"/>
              </a:lnSpc>
              <a:defRPr sz="2300">
                <a:solidFill>
                  <a:srgbClr val="572E2D"/>
                </a:solidFill>
                <a:latin typeface="Noteworthy Bold"/>
                <a:ea typeface="Noteworthy Bold"/>
                <a:cs typeface="Noteworthy Bold"/>
                <a:sym typeface="Noteworthy Bold"/>
              </a:defRPr>
            </a:lvl4pPr>
            <a:lvl5pPr marL="1984818" indent="-220535">
              <a:lnSpc>
                <a:spcPts val="3377"/>
              </a:lnSpc>
              <a:defRPr sz="2300">
                <a:solidFill>
                  <a:srgbClr val="572E2D"/>
                </a:solidFill>
                <a:latin typeface="Noteworthy Bold"/>
                <a:ea typeface="Noteworthy Bold"/>
                <a:cs typeface="Noteworthy Bold"/>
                <a:sym typeface="Noteworthy Bold"/>
              </a:defRPr>
            </a:lvl5pPr>
            <a:lvl6pPr marL="2425889"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6pPr>
            <a:lvl7pPr marL="2866960"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7pPr>
            <a:lvl8pPr marL="3308030"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8pPr>
            <a:lvl9pPr marL="3749101" indent="-220535" defTabSz="520708" eaLnBrk="0" fontAlgn="base" hangingPunct="0">
              <a:lnSpc>
                <a:spcPts val="3377"/>
              </a:lnSpc>
              <a:spcBef>
                <a:spcPct val="0"/>
              </a:spcBef>
              <a:spcAft>
                <a:spcPct val="0"/>
              </a:spcAft>
              <a:defRPr sz="2300">
                <a:solidFill>
                  <a:srgbClr val="572E2D"/>
                </a:solidFill>
                <a:latin typeface="Noteworthy Bold"/>
                <a:ea typeface="Noteworthy Bold"/>
                <a:cs typeface="Noteworthy Bold"/>
                <a:sym typeface="Noteworthy Bold"/>
              </a:defRPr>
            </a:lvl9pPr>
          </a:lstStyle>
          <a:p>
            <a:pPr algn="ctr" eaLnBrk="1">
              <a:lnSpc>
                <a:spcPct val="100000"/>
              </a:lnSpc>
            </a:pPr>
            <a:fld id="{77B12D0B-6745-4230-8F08-845523D894F5}" type="slidenum">
              <a:rPr lang="en-ZA" altLang="en-US" sz="3500">
                <a:solidFill>
                  <a:srgbClr val="000000"/>
                </a:solidFill>
                <a:latin typeface="Helvetica Light"/>
                <a:ea typeface="MS PGothic" panose="020B0600070205080204" pitchFamily="34" charset="-128"/>
                <a:sym typeface="Helvetica Light"/>
              </a:rPr>
              <a:pPr algn="ctr" eaLnBrk="1">
                <a:lnSpc>
                  <a:spcPct val="100000"/>
                </a:lnSpc>
              </a:pPr>
              <a:t>27</a:t>
            </a:fld>
            <a:endParaRPr lang="en-ZA" altLang="en-US" sz="3500">
              <a:solidFill>
                <a:srgbClr val="000000"/>
              </a:solidFill>
              <a:latin typeface="Helvetica Light"/>
              <a:ea typeface="MS PGothic" panose="020B0600070205080204" pitchFamily="34" charset="-128"/>
              <a:sym typeface="Helvetica Light"/>
            </a:endParaRPr>
          </a:p>
        </p:txBody>
      </p:sp>
    </p:spTree>
    <p:extLst>
      <p:ext uri="{BB962C8B-B14F-4D97-AF65-F5344CB8AC3E}">
        <p14:creationId xmlns:p14="http://schemas.microsoft.com/office/powerpoint/2010/main" val="2721391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3412555"/>
            <a:ext cx="7772400" cy="1470025"/>
          </a:xfrm>
        </p:spPr>
        <p:txBody>
          <a:bodyPr/>
          <a:lstStyle>
            <a:lvl1pPr algn="ctr">
              <a:defRPr sz="3500">
                <a:solidFill>
                  <a:srgbClr val="F9832B"/>
                </a:solidFill>
              </a:defRPr>
            </a:lvl1pPr>
          </a:lstStyle>
          <a:p>
            <a:r>
              <a:rPr lang="en-ZA" dirty="0"/>
              <a:t>Click to edit Master title style</a:t>
            </a:r>
          </a:p>
        </p:txBody>
      </p:sp>
      <p:sp>
        <p:nvSpPr>
          <p:cNvPr id="16387" name="Rectangle 3"/>
          <p:cNvSpPr>
            <a:spLocks noGrp="1" noChangeArrowheads="1"/>
          </p:cNvSpPr>
          <p:nvPr>
            <p:ph type="subTitle" idx="1"/>
          </p:nvPr>
        </p:nvSpPr>
        <p:spPr>
          <a:xfrm>
            <a:off x="2951865" y="4880887"/>
            <a:ext cx="5507967" cy="1029059"/>
          </a:xfrm>
        </p:spPr>
        <p:txBody>
          <a:bodyPr/>
          <a:lstStyle>
            <a:lvl1pPr marL="0" indent="0" algn="r">
              <a:buFont typeface="Wingdings" pitchFamily="2" charset="2"/>
              <a:buNone/>
              <a:defRPr sz="2200" b="0">
                <a:solidFill>
                  <a:srgbClr val="F9832B"/>
                </a:solidFill>
                <a:latin typeface="Arial"/>
                <a:cs typeface="Arial"/>
              </a:defRPr>
            </a:lvl1pPr>
          </a:lstStyle>
          <a:p>
            <a:r>
              <a:rPr lang="en-ZA" dirty="0"/>
              <a:t>Click to edit Master subtitle style</a:t>
            </a:r>
          </a:p>
        </p:txBody>
      </p:sp>
      <p:sp>
        <p:nvSpPr>
          <p:cNvPr id="4" name="Rectangle 3"/>
          <p:cNvSpPr>
            <a:spLocks noGrp="1" noChangeArrowheads="1"/>
          </p:cNvSpPr>
          <p:nvPr>
            <p:ph type="sldNum" sz="quarter" idx="10"/>
          </p:nvPr>
        </p:nvSpPr>
        <p:spPr/>
        <p:txBody>
          <a:bodyPr/>
          <a:lstStyle>
            <a:lvl1pPr hangingPunct="0">
              <a:defRPr/>
            </a:lvl1pPr>
          </a:lstStyle>
          <a:p>
            <a:pPr>
              <a:defRPr/>
            </a:pPr>
            <a:fld id="{E59949A5-8EE8-4E54-87F3-3949ED145D0C}" type="slidenum">
              <a:rPr lang="en-ZA"/>
              <a:pPr>
                <a:defRPr/>
              </a:pPr>
              <a:t>‹#›</a:t>
            </a:fld>
            <a:endParaRPr lang="en-ZA"/>
          </a:p>
        </p:txBody>
      </p:sp>
    </p:spTree>
    <p:extLst>
      <p:ext uri="{BB962C8B-B14F-4D97-AF65-F5344CB8AC3E}">
        <p14:creationId xmlns:p14="http://schemas.microsoft.com/office/powerpoint/2010/main" val="304896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7"/>
            <a:ext cx="7772400" cy="1500187"/>
          </a:xfrm>
        </p:spPr>
        <p:txBody>
          <a:bodyPr anchor="b"/>
          <a:lstStyle>
            <a:lvl1pPr marL="0" indent="0">
              <a:buNone/>
              <a:defRPr sz="2000"/>
            </a:lvl1pPr>
            <a:lvl2pPr marL="452785" indent="0">
              <a:buNone/>
              <a:defRPr sz="1800"/>
            </a:lvl2pPr>
            <a:lvl3pPr marL="905572" indent="0">
              <a:buNone/>
              <a:defRPr sz="1600"/>
            </a:lvl3pPr>
            <a:lvl4pPr marL="1358400" indent="0">
              <a:buNone/>
              <a:defRPr sz="1400"/>
            </a:lvl4pPr>
            <a:lvl5pPr marL="1811193" indent="0">
              <a:buNone/>
              <a:defRPr sz="1400"/>
            </a:lvl5pPr>
            <a:lvl6pPr marL="2264025" indent="0">
              <a:buNone/>
              <a:defRPr sz="1400"/>
            </a:lvl6pPr>
            <a:lvl7pPr marL="2716788" indent="0">
              <a:buNone/>
              <a:defRPr sz="1400"/>
            </a:lvl7pPr>
            <a:lvl8pPr marL="3169584" indent="0">
              <a:buNone/>
              <a:defRPr sz="1400"/>
            </a:lvl8pPr>
            <a:lvl9pPr marL="3622377"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D7EA7A6-01EE-4AA0-9DAE-C4E7018BA929}"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69063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341439"/>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341439"/>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4B14934-6B97-4C71-95A3-02EBE5481F73}"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413221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2785" indent="0">
              <a:buNone/>
              <a:defRPr sz="2000" b="1"/>
            </a:lvl2pPr>
            <a:lvl3pPr marL="905572" indent="0">
              <a:buNone/>
              <a:defRPr sz="1800" b="1"/>
            </a:lvl3pPr>
            <a:lvl4pPr marL="1358400" indent="0">
              <a:buNone/>
              <a:defRPr sz="1600" b="1"/>
            </a:lvl4pPr>
            <a:lvl5pPr marL="1811193" indent="0">
              <a:buNone/>
              <a:defRPr sz="1600" b="1"/>
            </a:lvl5pPr>
            <a:lvl6pPr marL="2264025" indent="0">
              <a:buNone/>
              <a:defRPr sz="1600" b="1"/>
            </a:lvl6pPr>
            <a:lvl7pPr marL="2716788" indent="0">
              <a:buNone/>
              <a:defRPr sz="1600" b="1"/>
            </a:lvl7pPr>
            <a:lvl8pPr marL="3169584" indent="0">
              <a:buNone/>
              <a:defRPr sz="1600" b="1"/>
            </a:lvl8pPr>
            <a:lvl9pPr marL="36223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2785" indent="0">
              <a:buNone/>
              <a:defRPr sz="2000" b="1"/>
            </a:lvl2pPr>
            <a:lvl3pPr marL="905572" indent="0">
              <a:buNone/>
              <a:defRPr sz="1800" b="1"/>
            </a:lvl3pPr>
            <a:lvl4pPr marL="1358400" indent="0">
              <a:buNone/>
              <a:defRPr sz="1600" b="1"/>
            </a:lvl4pPr>
            <a:lvl5pPr marL="1811193" indent="0">
              <a:buNone/>
              <a:defRPr sz="1600" b="1"/>
            </a:lvl5pPr>
            <a:lvl6pPr marL="2264025" indent="0">
              <a:buNone/>
              <a:defRPr sz="1600" b="1"/>
            </a:lvl6pPr>
            <a:lvl7pPr marL="2716788" indent="0">
              <a:buNone/>
              <a:defRPr sz="1600" b="1"/>
            </a:lvl7pPr>
            <a:lvl8pPr marL="3169584" indent="0">
              <a:buNone/>
              <a:defRPr sz="1600" b="1"/>
            </a:lvl8pPr>
            <a:lvl9pPr marL="36223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2AC853C-231D-43DC-8E75-35BCC78DCBD3}"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23750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A35AD80-9193-4510-92D2-D10C8910BAEB}"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19860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FE2F355-1E6E-4269-81F9-09D85B0B855A}"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736257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2785" indent="0">
              <a:buNone/>
              <a:defRPr sz="1200"/>
            </a:lvl2pPr>
            <a:lvl3pPr marL="905572" indent="0">
              <a:buNone/>
              <a:defRPr sz="1000"/>
            </a:lvl3pPr>
            <a:lvl4pPr marL="1358400" indent="0">
              <a:buNone/>
              <a:defRPr sz="900"/>
            </a:lvl4pPr>
            <a:lvl5pPr marL="1811193" indent="0">
              <a:buNone/>
              <a:defRPr sz="900"/>
            </a:lvl5pPr>
            <a:lvl6pPr marL="2264025" indent="0">
              <a:buNone/>
              <a:defRPr sz="900"/>
            </a:lvl6pPr>
            <a:lvl7pPr marL="2716788" indent="0">
              <a:buNone/>
              <a:defRPr sz="900"/>
            </a:lvl7pPr>
            <a:lvl8pPr marL="3169584" indent="0">
              <a:buNone/>
              <a:defRPr sz="900"/>
            </a:lvl8pPr>
            <a:lvl9pPr marL="3622377"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F11FFF-C0DF-4566-93D8-99F9CF107135}"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968034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2785" indent="0">
              <a:buNone/>
              <a:defRPr sz="2800"/>
            </a:lvl2pPr>
            <a:lvl3pPr marL="905572" indent="0">
              <a:buNone/>
              <a:defRPr sz="2400"/>
            </a:lvl3pPr>
            <a:lvl4pPr marL="1358400" indent="0">
              <a:buNone/>
              <a:defRPr sz="2000"/>
            </a:lvl4pPr>
            <a:lvl5pPr marL="1811193" indent="0">
              <a:buNone/>
              <a:defRPr sz="2000"/>
            </a:lvl5pPr>
            <a:lvl6pPr marL="2264025" indent="0">
              <a:buNone/>
              <a:defRPr sz="2000"/>
            </a:lvl6pPr>
            <a:lvl7pPr marL="2716788" indent="0">
              <a:buNone/>
              <a:defRPr sz="2000"/>
            </a:lvl7pPr>
            <a:lvl8pPr marL="3169584" indent="0">
              <a:buNone/>
              <a:defRPr sz="2000"/>
            </a:lvl8pPr>
            <a:lvl9pPr marL="3622377"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2785" indent="0">
              <a:buNone/>
              <a:defRPr sz="1200"/>
            </a:lvl2pPr>
            <a:lvl3pPr marL="905572" indent="0">
              <a:buNone/>
              <a:defRPr sz="1000"/>
            </a:lvl3pPr>
            <a:lvl4pPr marL="1358400" indent="0">
              <a:buNone/>
              <a:defRPr sz="900"/>
            </a:lvl4pPr>
            <a:lvl5pPr marL="1811193" indent="0">
              <a:buNone/>
              <a:defRPr sz="900"/>
            </a:lvl5pPr>
            <a:lvl6pPr marL="2264025" indent="0">
              <a:buNone/>
              <a:defRPr sz="900"/>
            </a:lvl6pPr>
            <a:lvl7pPr marL="2716788" indent="0">
              <a:buNone/>
              <a:defRPr sz="900"/>
            </a:lvl7pPr>
            <a:lvl8pPr marL="3169584" indent="0">
              <a:buNone/>
              <a:defRPr sz="900"/>
            </a:lvl8pPr>
            <a:lvl9pPr marL="3622377"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F59DD16-14AD-49F0-B7CE-C21BB14DB2C9}"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66809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5CCAD68-351F-401C-AED2-85E2687D3684}"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223559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777" y="274733"/>
            <a:ext cx="21605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1004" y="274733"/>
            <a:ext cx="63293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0D6BB5-082B-4161-A370-08C426AA83A7}"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198432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54" y="274638"/>
            <a:ext cx="6481763" cy="706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341439"/>
            <a:ext cx="4244975"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341439"/>
            <a:ext cx="4244975"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24066B7-DCC8-4278-B8A0-53995ED98126}"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22250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0858" y="1302619"/>
            <a:ext cx="7543439" cy="47081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hangingPunct="0">
              <a:defRPr/>
            </a:lvl1pPr>
          </a:lstStyle>
          <a:p>
            <a:pPr>
              <a:defRPr/>
            </a:pPr>
            <a:fld id="{6D2BAABD-A425-4E76-8DB1-1D1D6D0994AD}" type="slidenum">
              <a:rPr lang="en-ZA"/>
              <a:pPr>
                <a:defRPr/>
              </a:pPr>
              <a:t>‹#›</a:t>
            </a:fld>
            <a:endParaRPr lang="en-ZA"/>
          </a:p>
        </p:txBody>
      </p:sp>
    </p:spTree>
    <p:extLst>
      <p:ext uri="{BB962C8B-B14F-4D97-AF65-F5344CB8AC3E}">
        <p14:creationId xmlns:p14="http://schemas.microsoft.com/office/powerpoint/2010/main" val="360735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0854" y="274638"/>
            <a:ext cx="6481763" cy="706437"/>
          </a:xfrm>
        </p:spPr>
        <p:txBody>
          <a:bodyPr/>
          <a:lstStyle>
            <a:lvl1pPr>
              <a:defRPr>
                <a:solidFill>
                  <a:schemeClr val="accent2"/>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250825" y="1341439"/>
            <a:ext cx="4244975"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1" y="1341439"/>
            <a:ext cx="4244975" cy="4784725"/>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6ED7B654-FF80-431D-B623-A29D84394071}"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50330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5" y="274733"/>
            <a:ext cx="8642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03B96F4-9111-4752-B1DB-BF2AF2932586}"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981355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528"/>
            <a:ext cx="7772400" cy="1470025"/>
          </a:xfrm>
        </p:spPr>
        <p:txBody>
          <a:bodyPr/>
          <a:lstStyle>
            <a:lvl1pPr>
              <a:defRPr sz="4800">
                <a:solidFill>
                  <a:srgbClr val="1A574B"/>
                </a:solidFill>
              </a:defRPr>
            </a:lvl1pPr>
          </a:lstStyle>
          <a:p>
            <a:r>
              <a:rPr lang="en-ZA"/>
              <a:t>Click to edit Master title style</a:t>
            </a:r>
          </a:p>
        </p:txBody>
      </p:sp>
      <p:sp>
        <p:nvSpPr>
          <p:cNvPr id="3075" name="Rectangle 3"/>
          <p:cNvSpPr>
            <a:spLocks noGrp="1" noChangeArrowheads="1"/>
          </p:cNvSpPr>
          <p:nvPr>
            <p:ph type="subTitle" idx="1"/>
          </p:nvPr>
        </p:nvSpPr>
        <p:spPr>
          <a:xfrm>
            <a:off x="684218" y="3716338"/>
            <a:ext cx="7775575" cy="576262"/>
          </a:xfrm>
        </p:spPr>
        <p:txBody>
          <a:bodyPr/>
          <a:lstStyle>
            <a:lvl1pPr marL="0" indent="0">
              <a:buFont typeface="Wingdings" pitchFamily="2" charset="2"/>
              <a:buNone/>
              <a:defRPr sz="2000" b="1">
                <a:solidFill>
                  <a:srgbClr val="1A574B"/>
                </a:solidFill>
                <a:latin typeface="Arial Narrow" pitchFamily="34" charset="0"/>
              </a:defRPr>
            </a:lvl1pPr>
          </a:lstStyle>
          <a:p>
            <a:r>
              <a:rPr lang="en-ZA"/>
              <a:t>Click to edit Master subtitle style</a:t>
            </a:r>
          </a:p>
        </p:txBody>
      </p:sp>
      <p:sp>
        <p:nvSpPr>
          <p:cNvPr id="4" name="Rectangle 3"/>
          <p:cNvSpPr>
            <a:spLocks noGrp="1" noChangeArrowheads="1"/>
          </p:cNvSpPr>
          <p:nvPr>
            <p:ph type="sldNum" sz="quarter" idx="10"/>
          </p:nvPr>
        </p:nvSpPr>
        <p:spPr/>
        <p:txBody>
          <a:bodyPr/>
          <a:lstStyle>
            <a:lvl1pPr>
              <a:defRPr/>
            </a:lvl1pPr>
          </a:lstStyle>
          <a:p>
            <a:pPr>
              <a:defRPr/>
            </a:pPr>
            <a:fld id="{EC83411F-8853-4FD3-85BD-145044F74B09}"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2518992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0827" y="1214428"/>
            <a:ext cx="864235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E4B158-BB20-4A3C-BF0F-0E84952D7313}"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2495190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1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lvl1pPr>
            <a:lvl2pPr marL="431562" indent="0">
              <a:buNone/>
              <a:defRPr sz="1800"/>
            </a:lvl2pPr>
            <a:lvl3pPr marL="863130" indent="0">
              <a:buNone/>
              <a:defRPr sz="1600"/>
            </a:lvl3pPr>
            <a:lvl4pPr marL="1294745" indent="0">
              <a:buNone/>
              <a:defRPr sz="1400"/>
            </a:lvl4pPr>
            <a:lvl5pPr marL="1726309" indent="0">
              <a:buNone/>
              <a:defRPr sz="1400"/>
            </a:lvl5pPr>
            <a:lvl6pPr marL="2157860" indent="0">
              <a:buNone/>
              <a:defRPr sz="1400"/>
            </a:lvl6pPr>
            <a:lvl7pPr marL="2589448" indent="0">
              <a:buNone/>
              <a:defRPr sz="1400"/>
            </a:lvl7pPr>
            <a:lvl8pPr marL="3021027" indent="0">
              <a:buNone/>
              <a:defRPr sz="1400"/>
            </a:lvl8pPr>
            <a:lvl9pPr marL="3452571"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E789C66-8BCC-4483-824B-0A175D6ED581}"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1917113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30" y="1214428"/>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3" y="1214428"/>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A9DAE96-48A0-4C8F-B9F8-98C5F0E26FDE}"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286002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31562" indent="0">
              <a:buNone/>
              <a:defRPr sz="2000" b="1"/>
            </a:lvl2pPr>
            <a:lvl3pPr marL="863130" indent="0">
              <a:buNone/>
              <a:defRPr sz="1800" b="1"/>
            </a:lvl3pPr>
            <a:lvl4pPr marL="1294745" indent="0">
              <a:buNone/>
              <a:defRPr sz="1600" b="1"/>
            </a:lvl4pPr>
            <a:lvl5pPr marL="1726309" indent="0">
              <a:buNone/>
              <a:defRPr sz="1600" b="1"/>
            </a:lvl5pPr>
            <a:lvl6pPr marL="2157860" indent="0">
              <a:buNone/>
              <a:defRPr sz="1600" b="1"/>
            </a:lvl6pPr>
            <a:lvl7pPr marL="2589448" indent="0">
              <a:buNone/>
              <a:defRPr sz="1600" b="1"/>
            </a:lvl7pPr>
            <a:lvl8pPr marL="3021027" indent="0">
              <a:buNone/>
              <a:defRPr sz="1600" b="1"/>
            </a:lvl8pPr>
            <a:lvl9pPr marL="34525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31562" indent="0">
              <a:buNone/>
              <a:defRPr sz="2000" b="1"/>
            </a:lvl2pPr>
            <a:lvl3pPr marL="863130" indent="0">
              <a:buNone/>
              <a:defRPr sz="1800" b="1"/>
            </a:lvl3pPr>
            <a:lvl4pPr marL="1294745" indent="0">
              <a:buNone/>
              <a:defRPr sz="1600" b="1"/>
            </a:lvl4pPr>
            <a:lvl5pPr marL="1726309" indent="0">
              <a:buNone/>
              <a:defRPr sz="1600" b="1"/>
            </a:lvl5pPr>
            <a:lvl6pPr marL="2157860" indent="0">
              <a:buNone/>
              <a:defRPr sz="1600" b="1"/>
            </a:lvl6pPr>
            <a:lvl7pPr marL="2589448" indent="0">
              <a:buNone/>
              <a:defRPr sz="1600" b="1"/>
            </a:lvl7pPr>
            <a:lvl8pPr marL="3021027" indent="0">
              <a:buNone/>
              <a:defRPr sz="1600" b="1"/>
            </a:lvl8pPr>
            <a:lvl9pPr marL="34525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3AC109E-8536-477F-90DF-9F7B662EA6F3}"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776575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7ED35F6-D73E-4D53-8541-54AFCE9023D3}"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2972641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AC17FAF-241A-4187-A720-1CABE2E8A9DB}"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1699574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31562" indent="0">
              <a:buNone/>
              <a:defRPr sz="1200"/>
            </a:lvl2pPr>
            <a:lvl3pPr marL="863130" indent="0">
              <a:buNone/>
              <a:defRPr sz="1000"/>
            </a:lvl3pPr>
            <a:lvl4pPr marL="1294745" indent="0">
              <a:buNone/>
              <a:defRPr sz="900"/>
            </a:lvl4pPr>
            <a:lvl5pPr marL="1726309" indent="0">
              <a:buNone/>
              <a:defRPr sz="900"/>
            </a:lvl5pPr>
            <a:lvl6pPr marL="2157860" indent="0">
              <a:buNone/>
              <a:defRPr sz="900"/>
            </a:lvl6pPr>
            <a:lvl7pPr marL="2589448" indent="0">
              <a:buNone/>
              <a:defRPr sz="900"/>
            </a:lvl7pPr>
            <a:lvl8pPr marL="3021027" indent="0">
              <a:buNone/>
              <a:defRPr sz="900"/>
            </a:lvl8pPr>
            <a:lvl9pPr marL="345257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2F17D92-81F7-4FFA-93CD-FEF5BBD91545}"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382825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0857" y="274638"/>
            <a:ext cx="6311799" cy="706437"/>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20812" y="1341439"/>
            <a:ext cx="6277674" cy="4784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6"/>
          <p:cNvSpPr>
            <a:spLocks noGrp="1" noChangeArrowheads="1"/>
          </p:cNvSpPr>
          <p:nvPr>
            <p:ph type="sldNum" sz="quarter" idx="10"/>
          </p:nvPr>
        </p:nvSpPr>
        <p:spPr>
          <a:xfrm>
            <a:off x="3504903" y="6428259"/>
            <a:ext cx="2134195" cy="405184"/>
          </a:xfrm>
        </p:spPr>
        <p:txBody>
          <a:bodyPr/>
          <a:lstStyle>
            <a:lvl1pPr hangingPunct="0">
              <a:defRPr/>
            </a:lvl1pPr>
          </a:lstStyle>
          <a:p>
            <a:pPr>
              <a:defRPr/>
            </a:pPr>
            <a:fld id="{0ADED366-F462-4EAA-8BED-B56E2A775881}" type="slidenum">
              <a:rPr lang="en-ZA"/>
              <a:pPr>
                <a:defRPr/>
              </a:pPr>
              <a:t>‹#›</a:t>
            </a:fld>
            <a:endParaRPr lang="en-ZA"/>
          </a:p>
        </p:txBody>
      </p:sp>
    </p:spTree>
    <p:extLst>
      <p:ext uri="{BB962C8B-B14F-4D97-AF65-F5344CB8AC3E}">
        <p14:creationId xmlns:p14="http://schemas.microsoft.com/office/powerpoint/2010/main" val="2826546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31562" indent="0">
              <a:buNone/>
              <a:defRPr sz="2800"/>
            </a:lvl2pPr>
            <a:lvl3pPr marL="863130" indent="0">
              <a:buNone/>
              <a:defRPr sz="2400"/>
            </a:lvl3pPr>
            <a:lvl4pPr marL="1294745" indent="0">
              <a:buNone/>
              <a:defRPr sz="2000"/>
            </a:lvl4pPr>
            <a:lvl5pPr marL="1726309" indent="0">
              <a:buNone/>
              <a:defRPr sz="2000"/>
            </a:lvl5pPr>
            <a:lvl6pPr marL="2157860" indent="0">
              <a:buNone/>
              <a:defRPr sz="2000"/>
            </a:lvl6pPr>
            <a:lvl7pPr marL="2589448" indent="0">
              <a:buNone/>
              <a:defRPr sz="2000"/>
            </a:lvl7pPr>
            <a:lvl8pPr marL="3021027" indent="0">
              <a:buNone/>
              <a:defRPr sz="2000"/>
            </a:lvl8pPr>
            <a:lvl9pPr marL="345257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31562" indent="0">
              <a:buNone/>
              <a:defRPr sz="1200"/>
            </a:lvl2pPr>
            <a:lvl3pPr marL="863130" indent="0">
              <a:buNone/>
              <a:defRPr sz="1000"/>
            </a:lvl3pPr>
            <a:lvl4pPr marL="1294745" indent="0">
              <a:buNone/>
              <a:defRPr sz="900"/>
            </a:lvl4pPr>
            <a:lvl5pPr marL="1726309" indent="0">
              <a:buNone/>
              <a:defRPr sz="900"/>
            </a:lvl5pPr>
            <a:lvl6pPr marL="2157860" indent="0">
              <a:buNone/>
              <a:defRPr sz="900"/>
            </a:lvl6pPr>
            <a:lvl7pPr marL="2589448" indent="0">
              <a:buNone/>
              <a:defRPr sz="900"/>
            </a:lvl7pPr>
            <a:lvl8pPr marL="3021027" indent="0">
              <a:buNone/>
              <a:defRPr sz="900"/>
            </a:lvl8pPr>
            <a:lvl9pPr marL="345257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2FE69E-36CF-4A96-A443-541D8B3DB52B}"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203766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4BD2C69-CB52-4CC7-8E52-46B067A7C16A}"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3198491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3766" y="274836"/>
            <a:ext cx="21605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1109" y="274836"/>
            <a:ext cx="63293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31A4DA-2DA0-4354-9D3A-91E381BC7BC6}" type="slidenum">
              <a:rPr lang="en-ZA">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1303856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6047"/>
            <a:ext cx="777240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71640" y="3840518"/>
            <a:ext cx="6400799" cy="276999"/>
          </a:xfrm>
          <a:prstGeom prst="rect">
            <a:avLst/>
          </a:prstGeom>
        </p:spPr>
        <p:txBody>
          <a:bodyPr/>
          <a:lstStyle>
            <a:lvl1pPr>
              <a:defRPr/>
            </a:lvl1pPr>
          </a:lstStyle>
          <a:p>
            <a:endParaRPr/>
          </a:p>
        </p:txBody>
      </p:sp>
      <p:sp>
        <p:nvSpPr>
          <p:cNvPr id="4" name="Holder 4"/>
          <p:cNvSpPr>
            <a:spLocks noGrp="1"/>
          </p:cNvSpPr>
          <p:nvPr>
            <p:ph type="ftr" sz="quarter" idx="10"/>
          </p:nvPr>
        </p:nvSpPr>
        <p:spPr>
          <a:xfrm>
            <a:off x="3108648" y="6378029"/>
            <a:ext cx="2926705" cy="389558"/>
          </a:xfrm>
        </p:spPr>
        <p:txBody>
          <a:bodyPr/>
          <a:lstStyle>
            <a:lvl1pPr algn="ctr"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a:p>
        </p:txBody>
      </p:sp>
      <p:sp>
        <p:nvSpPr>
          <p:cNvPr id="5" name="Holder 5"/>
          <p:cNvSpPr>
            <a:spLocks noGrp="1"/>
          </p:cNvSpPr>
          <p:nvPr>
            <p:ph type="dt" sz="half" idx="11"/>
          </p:nvPr>
        </p:nvSpPr>
        <p:spPr>
          <a:xfrm>
            <a:off x="457647" y="6378029"/>
            <a:ext cx="2102941" cy="389558"/>
          </a:xfrm>
        </p:spPr>
        <p:txBody>
          <a:bodyPr/>
          <a:lstStyle>
            <a:lvl1pPr algn="l"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lang="en-US"/>
          </a:p>
        </p:txBody>
      </p:sp>
      <p:sp>
        <p:nvSpPr>
          <p:cNvPr id="6" name="Holder 6"/>
          <p:cNvSpPr>
            <a:spLocks noGrp="1"/>
          </p:cNvSpPr>
          <p:nvPr>
            <p:ph type="sldNum" sz="quarter" idx="12"/>
          </p:nvPr>
        </p:nvSpPr>
        <p:spPr/>
        <p:txBody>
          <a:bodyPr/>
          <a:lstStyle>
            <a:lvl1pPr defTabSz="386195" eaLnBrk="0" fontAlgn="base" hangingPunct="0">
              <a:spcBef>
                <a:spcPct val="0"/>
              </a:spcBef>
              <a:spcAft>
                <a:spcPct val="0"/>
              </a:spcAft>
              <a:defRPr sz="1400" b="1" i="0" smtClean="0">
                <a:solidFill>
                  <a:prstClr val="white"/>
                </a:solidFill>
                <a:latin typeface="Arial"/>
                <a:ea typeface="MS PGothic" panose="020B0600070205080204" pitchFamily="34" charset="-128"/>
                <a:cs typeface="Arial"/>
              </a:defRPr>
            </a:lvl1pPr>
          </a:lstStyle>
          <a:p>
            <a:pPr>
              <a:defRPr/>
            </a:pPr>
            <a:fld id="{3A4061B9-B382-4AD5-9C47-0E1A99D97500}" type="slidenum">
              <a:rPr lang="en-ZA"/>
              <a:pPr>
                <a:defRPr/>
              </a:pPr>
              <a:t>‹#›</a:t>
            </a:fld>
            <a:endParaRPr lang="en-ZA" dirty="0"/>
          </a:p>
        </p:txBody>
      </p:sp>
    </p:spTree>
    <p:extLst>
      <p:ext uri="{BB962C8B-B14F-4D97-AF65-F5344CB8AC3E}">
        <p14:creationId xmlns:p14="http://schemas.microsoft.com/office/powerpoint/2010/main" val="3693272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8441" y="110063"/>
            <a:ext cx="9067116" cy="432811"/>
          </a:xfrm>
        </p:spPr>
        <p:txBody>
          <a:bodyPr/>
          <a:lstStyle>
            <a:lvl1pPr>
              <a:defRPr sz="2800" b="1" i="0">
                <a:solidFill>
                  <a:srgbClr val="FF9900"/>
                </a:solidFill>
                <a:latin typeface="Arial Narrow"/>
                <a:cs typeface="Arial Narrow"/>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a:xfrm>
            <a:off x="3108648" y="6378029"/>
            <a:ext cx="2926705" cy="389558"/>
          </a:xfrm>
        </p:spPr>
        <p:txBody>
          <a:bodyPr/>
          <a:lstStyle>
            <a:lvl1pPr algn="ctr"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a:p>
        </p:txBody>
      </p:sp>
      <p:sp>
        <p:nvSpPr>
          <p:cNvPr id="5" name="Holder 5"/>
          <p:cNvSpPr>
            <a:spLocks noGrp="1"/>
          </p:cNvSpPr>
          <p:nvPr>
            <p:ph type="dt" sz="half" idx="11"/>
          </p:nvPr>
        </p:nvSpPr>
        <p:spPr>
          <a:xfrm>
            <a:off x="457647" y="6378029"/>
            <a:ext cx="2102941" cy="389558"/>
          </a:xfrm>
        </p:spPr>
        <p:txBody>
          <a:bodyPr/>
          <a:lstStyle>
            <a:lvl1pPr algn="l"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lang="en-US"/>
          </a:p>
        </p:txBody>
      </p:sp>
      <p:sp>
        <p:nvSpPr>
          <p:cNvPr id="6" name="Holder 6"/>
          <p:cNvSpPr>
            <a:spLocks noGrp="1"/>
          </p:cNvSpPr>
          <p:nvPr>
            <p:ph type="sldNum" sz="quarter" idx="12"/>
          </p:nvPr>
        </p:nvSpPr>
        <p:spPr/>
        <p:txBody>
          <a:bodyPr/>
          <a:lstStyle>
            <a:lvl1pPr defTabSz="386195" eaLnBrk="0" fontAlgn="base" hangingPunct="0">
              <a:spcBef>
                <a:spcPct val="0"/>
              </a:spcBef>
              <a:spcAft>
                <a:spcPct val="0"/>
              </a:spcAft>
              <a:defRPr sz="1400" b="1" i="0" smtClean="0">
                <a:solidFill>
                  <a:prstClr val="white"/>
                </a:solidFill>
                <a:latin typeface="Arial"/>
                <a:ea typeface="MS PGothic" panose="020B0600070205080204" pitchFamily="34" charset="-128"/>
                <a:cs typeface="Arial"/>
              </a:defRPr>
            </a:lvl1pPr>
          </a:lstStyle>
          <a:p>
            <a:pPr>
              <a:defRPr/>
            </a:pPr>
            <a:fld id="{06602D7D-A968-4709-82CA-80BB22C49D6F}" type="slidenum">
              <a:rPr lang="en-ZA"/>
              <a:pPr>
                <a:defRPr/>
              </a:pPr>
              <a:t>‹#›</a:t>
            </a:fld>
            <a:endParaRPr lang="en-ZA" dirty="0"/>
          </a:p>
        </p:txBody>
      </p:sp>
    </p:spTree>
    <p:extLst>
      <p:ext uri="{BB962C8B-B14F-4D97-AF65-F5344CB8AC3E}">
        <p14:creationId xmlns:p14="http://schemas.microsoft.com/office/powerpoint/2010/main" val="120731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5" name="bk object 16"/>
          <p:cNvSpPr/>
          <p:nvPr/>
        </p:nvSpPr>
        <p:spPr>
          <a:xfrm>
            <a:off x="0" y="0"/>
            <a:ext cx="9144000" cy="6858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0" tIns="0" rIns="0" bIns="0"/>
          <a:lstStyle/>
          <a:p>
            <a:pPr defTabSz="912760">
              <a:defRPr/>
            </a:pPr>
            <a:endParaRPr>
              <a:solidFill>
                <a:prstClr val="black"/>
              </a:solidFill>
              <a:cs typeface="Arial" charset="0"/>
              <a:sym typeface="Helvetica Light" charset="0"/>
            </a:endParaRPr>
          </a:p>
        </p:txBody>
      </p:sp>
      <p:sp>
        <p:nvSpPr>
          <p:cNvPr id="2" name="Holder 2"/>
          <p:cNvSpPr>
            <a:spLocks noGrp="1"/>
          </p:cNvSpPr>
          <p:nvPr>
            <p:ph type="title"/>
          </p:nvPr>
        </p:nvSpPr>
        <p:spPr>
          <a:xfrm>
            <a:off x="38441" y="110063"/>
            <a:ext cx="9067116" cy="432811"/>
          </a:xfrm>
        </p:spPr>
        <p:txBody>
          <a:bodyPr/>
          <a:lstStyle>
            <a:lvl1pPr>
              <a:defRPr sz="2800" b="1" i="0">
                <a:solidFill>
                  <a:srgbClr val="FF9900"/>
                </a:solidFill>
                <a:latin typeface="Arial Narrow"/>
                <a:cs typeface="Arial Narrow"/>
              </a:defRPr>
            </a:lvl1pPr>
          </a:lstStyle>
          <a:p>
            <a:endParaRPr/>
          </a:p>
        </p:txBody>
      </p:sp>
      <p:sp>
        <p:nvSpPr>
          <p:cNvPr id="3" name="Holder 3"/>
          <p:cNvSpPr>
            <a:spLocks noGrp="1"/>
          </p:cNvSpPr>
          <p:nvPr>
            <p:ph sz="half" idx="2"/>
          </p:nvPr>
        </p:nvSpPr>
        <p:spPr>
          <a:xfrm>
            <a:off x="457200" y="1577376"/>
            <a:ext cx="3977640" cy="276999"/>
          </a:xfrm>
          <a:prstGeom prst="rect">
            <a:avLst/>
          </a:prstGeom>
        </p:spPr>
        <p:txBody>
          <a:bodyPr/>
          <a:lstStyle>
            <a:lvl1pPr>
              <a:defRPr/>
            </a:lvl1pPr>
          </a:lstStyle>
          <a:p>
            <a:endParaRPr/>
          </a:p>
        </p:txBody>
      </p:sp>
      <p:sp>
        <p:nvSpPr>
          <p:cNvPr id="4" name="Holder 4"/>
          <p:cNvSpPr>
            <a:spLocks noGrp="1"/>
          </p:cNvSpPr>
          <p:nvPr>
            <p:ph sz="half" idx="3"/>
          </p:nvPr>
        </p:nvSpPr>
        <p:spPr>
          <a:xfrm>
            <a:off x="4709159" y="1577376"/>
            <a:ext cx="3977640" cy="276999"/>
          </a:xfrm>
          <a:prstGeom prst="rect">
            <a:avLst/>
          </a:prstGeom>
        </p:spPr>
        <p:txBody>
          <a:bodyPr/>
          <a:lstStyle>
            <a:lvl1pPr>
              <a:defRPr/>
            </a:lvl1pPr>
          </a:lstStyle>
          <a:p>
            <a:endParaRPr/>
          </a:p>
        </p:txBody>
      </p:sp>
      <p:sp>
        <p:nvSpPr>
          <p:cNvPr id="6" name="Holder 5"/>
          <p:cNvSpPr>
            <a:spLocks noGrp="1"/>
          </p:cNvSpPr>
          <p:nvPr>
            <p:ph type="ftr" sz="quarter" idx="10"/>
          </p:nvPr>
        </p:nvSpPr>
        <p:spPr>
          <a:xfrm>
            <a:off x="3108648" y="6378029"/>
            <a:ext cx="2926705" cy="389558"/>
          </a:xfrm>
        </p:spPr>
        <p:txBody>
          <a:bodyPr/>
          <a:lstStyle>
            <a:lvl1pPr algn="ctr"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a:p>
        </p:txBody>
      </p:sp>
      <p:sp>
        <p:nvSpPr>
          <p:cNvPr id="7" name="Holder 6"/>
          <p:cNvSpPr>
            <a:spLocks noGrp="1"/>
          </p:cNvSpPr>
          <p:nvPr>
            <p:ph type="dt" sz="half" idx="11"/>
          </p:nvPr>
        </p:nvSpPr>
        <p:spPr>
          <a:xfrm>
            <a:off x="457647" y="6378029"/>
            <a:ext cx="2102941" cy="389558"/>
          </a:xfrm>
        </p:spPr>
        <p:txBody>
          <a:bodyPr/>
          <a:lstStyle>
            <a:lvl1pPr algn="l"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lang="en-US"/>
          </a:p>
        </p:txBody>
      </p:sp>
      <p:sp>
        <p:nvSpPr>
          <p:cNvPr id="8" name="Holder 7"/>
          <p:cNvSpPr>
            <a:spLocks noGrp="1"/>
          </p:cNvSpPr>
          <p:nvPr>
            <p:ph type="sldNum" sz="quarter" idx="12"/>
          </p:nvPr>
        </p:nvSpPr>
        <p:spPr/>
        <p:txBody>
          <a:bodyPr/>
          <a:lstStyle>
            <a:lvl1pPr defTabSz="386195" eaLnBrk="0" fontAlgn="base" hangingPunct="0">
              <a:spcBef>
                <a:spcPct val="0"/>
              </a:spcBef>
              <a:spcAft>
                <a:spcPct val="0"/>
              </a:spcAft>
              <a:defRPr sz="1400" b="1" i="0" smtClean="0">
                <a:solidFill>
                  <a:prstClr val="white"/>
                </a:solidFill>
                <a:latin typeface="Arial"/>
                <a:ea typeface="MS PGothic" panose="020B0600070205080204" pitchFamily="34" charset="-128"/>
                <a:cs typeface="Arial"/>
              </a:defRPr>
            </a:lvl1pPr>
          </a:lstStyle>
          <a:p>
            <a:pPr>
              <a:defRPr/>
            </a:pPr>
            <a:fld id="{F5B47AD6-AAFF-4618-B383-DBB1F801ACFC}" type="slidenum">
              <a:rPr lang="en-ZA"/>
              <a:pPr>
                <a:defRPr/>
              </a:pPr>
              <a:t>‹#›</a:t>
            </a:fld>
            <a:endParaRPr lang="en-ZA" dirty="0"/>
          </a:p>
        </p:txBody>
      </p:sp>
    </p:spTree>
    <p:extLst>
      <p:ext uri="{BB962C8B-B14F-4D97-AF65-F5344CB8AC3E}">
        <p14:creationId xmlns:p14="http://schemas.microsoft.com/office/powerpoint/2010/main" val="3406483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3" name="bk object 16"/>
          <p:cNvSpPr/>
          <p:nvPr/>
        </p:nvSpPr>
        <p:spPr>
          <a:xfrm>
            <a:off x="0" y="0"/>
            <a:ext cx="9144000" cy="6858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0" tIns="0" rIns="0" bIns="0"/>
          <a:lstStyle/>
          <a:p>
            <a:pPr defTabSz="912760">
              <a:defRPr/>
            </a:pPr>
            <a:endParaRPr>
              <a:solidFill>
                <a:prstClr val="black"/>
              </a:solidFill>
              <a:cs typeface="Arial" charset="0"/>
              <a:sym typeface="Helvetica Light" charset="0"/>
            </a:endParaRPr>
          </a:p>
        </p:txBody>
      </p:sp>
      <p:sp>
        <p:nvSpPr>
          <p:cNvPr id="2" name="Holder 2"/>
          <p:cNvSpPr>
            <a:spLocks noGrp="1"/>
          </p:cNvSpPr>
          <p:nvPr>
            <p:ph type="title"/>
          </p:nvPr>
        </p:nvSpPr>
        <p:spPr>
          <a:xfrm>
            <a:off x="38441" y="110063"/>
            <a:ext cx="9067116" cy="432811"/>
          </a:xfrm>
        </p:spPr>
        <p:txBody>
          <a:bodyPr/>
          <a:lstStyle>
            <a:lvl1pPr>
              <a:defRPr sz="2800" b="1" i="0">
                <a:solidFill>
                  <a:srgbClr val="FF9900"/>
                </a:solidFill>
                <a:latin typeface="Arial Narrow"/>
                <a:cs typeface="Arial Narrow"/>
              </a:defRPr>
            </a:lvl1pPr>
          </a:lstStyle>
          <a:p>
            <a:endParaRPr/>
          </a:p>
        </p:txBody>
      </p:sp>
      <p:sp>
        <p:nvSpPr>
          <p:cNvPr id="4" name="Holder 3"/>
          <p:cNvSpPr>
            <a:spLocks noGrp="1"/>
          </p:cNvSpPr>
          <p:nvPr>
            <p:ph type="ftr" sz="quarter" idx="10"/>
          </p:nvPr>
        </p:nvSpPr>
        <p:spPr>
          <a:xfrm>
            <a:off x="3108648" y="6378029"/>
            <a:ext cx="2926705" cy="389558"/>
          </a:xfrm>
        </p:spPr>
        <p:txBody>
          <a:bodyPr/>
          <a:lstStyle>
            <a:lvl1pPr algn="ctr"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a:p>
        </p:txBody>
      </p:sp>
      <p:sp>
        <p:nvSpPr>
          <p:cNvPr id="5" name="Holder 4"/>
          <p:cNvSpPr>
            <a:spLocks noGrp="1"/>
          </p:cNvSpPr>
          <p:nvPr>
            <p:ph type="dt" sz="half" idx="11"/>
          </p:nvPr>
        </p:nvSpPr>
        <p:spPr>
          <a:xfrm>
            <a:off x="457647" y="6378029"/>
            <a:ext cx="2102941" cy="389558"/>
          </a:xfrm>
        </p:spPr>
        <p:txBody>
          <a:bodyPr/>
          <a:lstStyle>
            <a:lvl1pPr algn="l"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lang="en-US"/>
          </a:p>
        </p:txBody>
      </p:sp>
      <p:sp>
        <p:nvSpPr>
          <p:cNvPr id="6" name="Holder 5"/>
          <p:cNvSpPr>
            <a:spLocks noGrp="1"/>
          </p:cNvSpPr>
          <p:nvPr>
            <p:ph type="sldNum" sz="quarter" idx="12"/>
          </p:nvPr>
        </p:nvSpPr>
        <p:spPr/>
        <p:txBody>
          <a:bodyPr/>
          <a:lstStyle>
            <a:lvl1pPr defTabSz="386195" eaLnBrk="0" fontAlgn="base" hangingPunct="0">
              <a:spcBef>
                <a:spcPct val="0"/>
              </a:spcBef>
              <a:spcAft>
                <a:spcPct val="0"/>
              </a:spcAft>
              <a:defRPr sz="1400" b="1" i="0" smtClean="0">
                <a:solidFill>
                  <a:prstClr val="white"/>
                </a:solidFill>
                <a:latin typeface="Arial"/>
                <a:ea typeface="MS PGothic" panose="020B0600070205080204" pitchFamily="34" charset="-128"/>
                <a:cs typeface="Arial"/>
              </a:defRPr>
            </a:lvl1pPr>
          </a:lstStyle>
          <a:p>
            <a:pPr>
              <a:defRPr/>
            </a:pPr>
            <a:fld id="{224078C3-379C-437C-AF23-B6A5705698D1}" type="slidenum">
              <a:rPr lang="en-ZA"/>
              <a:pPr>
                <a:defRPr/>
              </a:pPr>
              <a:t>‹#›</a:t>
            </a:fld>
            <a:endParaRPr lang="en-ZA" dirty="0"/>
          </a:p>
        </p:txBody>
      </p:sp>
    </p:spTree>
    <p:extLst>
      <p:ext uri="{BB962C8B-B14F-4D97-AF65-F5344CB8AC3E}">
        <p14:creationId xmlns:p14="http://schemas.microsoft.com/office/powerpoint/2010/main" val="1141704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3108648" y="6378029"/>
            <a:ext cx="2926705" cy="389558"/>
          </a:xfrm>
        </p:spPr>
        <p:txBody>
          <a:bodyPr/>
          <a:lstStyle>
            <a:lvl1pPr algn="ctr"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a:p>
        </p:txBody>
      </p:sp>
      <p:sp>
        <p:nvSpPr>
          <p:cNvPr id="3" name="Holder 3"/>
          <p:cNvSpPr>
            <a:spLocks noGrp="1"/>
          </p:cNvSpPr>
          <p:nvPr>
            <p:ph type="dt" sz="half" idx="11"/>
          </p:nvPr>
        </p:nvSpPr>
        <p:spPr>
          <a:xfrm>
            <a:off x="457647" y="6378029"/>
            <a:ext cx="2102941" cy="389558"/>
          </a:xfrm>
        </p:spPr>
        <p:txBody>
          <a:bodyPr/>
          <a:lstStyle>
            <a:lvl1pPr algn="l" defTabSz="386195" eaLnBrk="0" fontAlgn="base" hangingPunct="0">
              <a:spcBef>
                <a:spcPct val="0"/>
              </a:spcBef>
              <a:spcAft>
                <a:spcPct val="0"/>
              </a:spcAft>
              <a:defRPr sz="2531">
                <a:solidFill>
                  <a:prstClr val="black">
                    <a:tint val="75000"/>
                  </a:prstClr>
                </a:solidFill>
                <a:latin typeface="Helvetica Light" charset="0"/>
                <a:ea typeface="MS PGothic" panose="020B0600070205080204" pitchFamily="34" charset="-128"/>
                <a:cs typeface="+mn-cs"/>
              </a:defRPr>
            </a:lvl1pPr>
          </a:lstStyle>
          <a:p>
            <a:pPr>
              <a:defRPr/>
            </a:pPr>
            <a:endParaRPr lang="en-US"/>
          </a:p>
        </p:txBody>
      </p:sp>
      <p:sp>
        <p:nvSpPr>
          <p:cNvPr id="4" name="Holder 4"/>
          <p:cNvSpPr>
            <a:spLocks noGrp="1"/>
          </p:cNvSpPr>
          <p:nvPr>
            <p:ph type="sldNum" sz="quarter" idx="12"/>
          </p:nvPr>
        </p:nvSpPr>
        <p:spPr/>
        <p:txBody>
          <a:bodyPr/>
          <a:lstStyle>
            <a:lvl1pPr defTabSz="386195" eaLnBrk="0" fontAlgn="base" hangingPunct="0">
              <a:spcBef>
                <a:spcPct val="0"/>
              </a:spcBef>
              <a:spcAft>
                <a:spcPct val="0"/>
              </a:spcAft>
              <a:defRPr sz="1400" b="1" i="0" smtClean="0">
                <a:solidFill>
                  <a:prstClr val="white"/>
                </a:solidFill>
                <a:latin typeface="Arial"/>
                <a:ea typeface="MS PGothic" panose="020B0600070205080204" pitchFamily="34" charset="-128"/>
                <a:cs typeface="Arial"/>
              </a:defRPr>
            </a:lvl1pPr>
          </a:lstStyle>
          <a:p>
            <a:pPr>
              <a:defRPr/>
            </a:pPr>
            <a:fld id="{58D4798C-74B6-467B-9B94-006823CFDA1D}" type="slidenum">
              <a:rPr lang="en-ZA"/>
              <a:pPr>
                <a:defRPr/>
              </a:pPr>
              <a:t>‹#›</a:t>
            </a:fld>
            <a:endParaRPr lang="en-ZA" dirty="0"/>
          </a:p>
        </p:txBody>
      </p:sp>
    </p:spTree>
    <p:extLst>
      <p:ext uri="{BB962C8B-B14F-4D97-AF65-F5344CB8AC3E}">
        <p14:creationId xmlns:p14="http://schemas.microsoft.com/office/powerpoint/2010/main" val="792982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6"/>
            <a:ext cx="7772400" cy="1470025"/>
          </a:xfrm>
        </p:spPr>
        <p:txBody>
          <a:bodyPr/>
          <a:lstStyle>
            <a:lvl1pPr>
              <a:defRPr sz="4800">
                <a:solidFill>
                  <a:srgbClr val="FF9933"/>
                </a:solidFill>
              </a:defRPr>
            </a:lvl1pPr>
          </a:lstStyle>
          <a:p>
            <a:r>
              <a:rPr lang="en-ZA"/>
              <a:t>Click to edit Master title style</a:t>
            </a:r>
          </a:p>
        </p:txBody>
      </p:sp>
      <p:sp>
        <p:nvSpPr>
          <p:cNvPr id="3075" name="Rectangle 3"/>
          <p:cNvSpPr>
            <a:spLocks noGrp="1" noChangeArrowheads="1"/>
          </p:cNvSpPr>
          <p:nvPr>
            <p:ph type="subTitle" idx="1"/>
          </p:nvPr>
        </p:nvSpPr>
        <p:spPr>
          <a:xfrm>
            <a:off x="684213" y="3716338"/>
            <a:ext cx="7775575" cy="576262"/>
          </a:xfrm>
        </p:spPr>
        <p:txBody>
          <a:bodyPr/>
          <a:lstStyle>
            <a:lvl1pPr marL="0" indent="0">
              <a:buFont typeface="Wingdings" pitchFamily="2" charset="2"/>
              <a:buNone/>
              <a:defRPr sz="2000" b="1">
                <a:solidFill>
                  <a:schemeClr val="bg2">
                    <a:lumMod val="75000"/>
                  </a:schemeClr>
                </a:solidFill>
                <a:latin typeface="Arial Narrow" pitchFamily="34" charset="0"/>
              </a:defRPr>
            </a:lvl1pPr>
          </a:lstStyle>
          <a:p>
            <a:r>
              <a:rPr lang="en-ZA" dirty="0"/>
              <a:t>Click to edit Master subtitle style</a:t>
            </a:r>
          </a:p>
        </p:txBody>
      </p:sp>
      <p:sp>
        <p:nvSpPr>
          <p:cNvPr id="4" name="Rectangle 3"/>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378335D3-9DBC-4AD7-83B7-FF52B1D6F221}" type="slidenum">
              <a:rPr lang="en-ZA"/>
              <a:pPr>
                <a:defRPr/>
              </a:pPr>
              <a:t>‹#›</a:t>
            </a:fld>
            <a:endParaRPr lang="en-ZA" dirty="0"/>
          </a:p>
        </p:txBody>
      </p:sp>
    </p:spTree>
    <p:extLst>
      <p:ext uri="{BB962C8B-B14F-4D97-AF65-F5344CB8AC3E}">
        <p14:creationId xmlns:p14="http://schemas.microsoft.com/office/powerpoint/2010/main" val="3565974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9AFD93A3-29C0-4130-B379-21A6801860CE}" type="slidenum">
              <a:rPr lang="en-ZA"/>
              <a:pPr>
                <a:defRPr/>
              </a:pPr>
              <a:t>‹#›</a:t>
            </a:fld>
            <a:endParaRPr lang="en-ZA" dirty="0"/>
          </a:p>
        </p:txBody>
      </p:sp>
    </p:spTree>
    <p:extLst>
      <p:ext uri="{BB962C8B-B14F-4D97-AF65-F5344CB8AC3E}">
        <p14:creationId xmlns:p14="http://schemas.microsoft.com/office/powerpoint/2010/main" val="314486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712"/>
            <a:ext cx="2133600" cy="365125"/>
          </a:xfrm>
          <a:prstGeom prst="rect">
            <a:avLst/>
          </a:prstGeom>
        </p:spPr>
        <p:txBody>
          <a:bodyPr/>
          <a:lstStyle/>
          <a:p>
            <a:endParaRPr lang="en-ZA">
              <a:solidFill>
                <a:prstClr val="black">
                  <a:tint val="75000"/>
                </a:prstClr>
              </a:solidFill>
            </a:endParaRPr>
          </a:p>
        </p:txBody>
      </p:sp>
      <p:sp>
        <p:nvSpPr>
          <p:cNvPr id="3" name="Footer Placeholder 2"/>
          <p:cNvSpPr>
            <a:spLocks noGrp="1"/>
          </p:cNvSpPr>
          <p:nvPr>
            <p:ph type="ftr" sz="quarter" idx="11"/>
          </p:nvPr>
        </p:nvSpPr>
        <p:spPr>
          <a:xfrm>
            <a:off x="3124201" y="6356712"/>
            <a:ext cx="2895600" cy="365125"/>
          </a:xfrm>
          <a:prstGeom prst="rect">
            <a:avLst/>
          </a:prstGeom>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624053B-E10D-4BA6-8410-9F2F40F1421C}" type="slidenum">
              <a:rPr lang="en-ZA" smtClean="0">
                <a:solidFill>
                  <a:srgbClr val="FFFFFF"/>
                </a:solidFill>
              </a:rPr>
              <a:pPr>
                <a:defRPr/>
              </a:pPr>
              <a:t>‹#›</a:t>
            </a:fld>
            <a:endParaRPr lang="en-ZA">
              <a:solidFill>
                <a:srgbClr val="FFFFFF"/>
              </a:solidFill>
            </a:endParaRPr>
          </a:p>
        </p:txBody>
      </p:sp>
    </p:spTree>
    <p:extLst>
      <p:ext uri="{BB962C8B-B14F-4D97-AF65-F5344CB8AC3E}">
        <p14:creationId xmlns:p14="http://schemas.microsoft.com/office/powerpoint/2010/main" val="236881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57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lvl1pPr>
            <a:lvl2pPr marL="419638" indent="0">
              <a:buNone/>
              <a:defRPr sz="1800"/>
            </a:lvl2pPr>
            <a:lvl3pPr marL="839232" indent="0">
              <a:buNone/>
              <a:defRPr sz="1600"/>
            </a:lvl3pPr>
            <a:lvl4pPr marL="1258889" indent="0">
              <a:buNone/>
              <a:defRPr sz="1400"/>
            </a:lvl4pPr>
            <a:lvl5pPr marL="1678468" indent="0">
              <a:buNone/>
              <a:defRPr sz="1400"/>
            </a:lvl5pPr>
            <a:lvl6pPr marL="2098080" indent="0">
              <a:buNone/>
              <a:defRPr sz="1400"/>
            </a:lvl6pPr>
            <a:lvl7pPr marL="2517698" indent="0">
              <a:buNone/>
              <a:defRPr sz="1400"/>
            </a:lvl7pPr>
            <a:lvl8pPr marL="2937315" indent="0">
              <a:buNone/>
              <a:defRPr sz="1400"/>
            </a:lvl8pPr>
            <a:lvl9pPr marL="3356906"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A94CE325-5F92-4988-ADAC-49AE6BD67547}" type="slidenum">
              <a:rPr lang="en-ZA"/>
              <a:pPr>
                <a:defRPr/>
              </a:pPr>
              <a:t>‹#›</a:t>
            </a:fld>
            <a:endParaRPr lang="en-ZA" dirty="0"/>
          </a:p>
        </p:txBody>
      </p:sp>
    </p:spTree>
    <p:extLst>
      <p:ext uri="{BB962C8B-B14F-4D97-AF65-F5344CB8AC3E}">
        <p14:creationId xmlns:p14="http://schemas.microsoft.com/office/powerpoint/2010/main" val="1496485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341439"/>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41439"/>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D526673C-53AB-438D-9B09-67F593709A12}" type="slidenum">
              <a:rPr lang="en-ZA"/>
              <a:pPr>
                <a:defRPr/>
              </a:pPr>
              <a:t>‹#›</a:t>
            </a:fld>
            <a:endParaRPr lang="en-ZA" dirty="0"/>
          </a:p>
        </p:txBody>
      </p:sp>
    </p:spTree>
    <p:extLst>
      <p:ext uri="{BB962C8B-B14F-4D97-AF65-F5344CB8AC3E}">
        <p14:creationId xmlns:p14="http://schemas.microsoft.com/office/powerpoint/2010/main" val="3396343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19638" indent="0">
              <a:buNone/>
              <a:defRPr sz="2000" b="1"/>
            </a:lvl2pPr>
            <a:lvl3pPr marL="839232" indent="0">
              <a:buNone/>
              <a:defRPr sz="1800" b="1"/>
            </a:lvl3pPr>
            <a:lvl4pPr marL="1258889" indent="0">
              <a:buNone/>
              <a:defRPr sz="1600" b="1"/>
            </a:lvl4pPr>
            <a:lvl5pPr marL="1678468" indent="0">
              <a:buNone/>
              <a:defRPr sz="1600" b="1"/>
            </a:lvl5pPr>
            <a:lvl6pPr marL="2098080" indent="0">
              <a:buNone/>
              <a:defRPr sz="1600" b="1"/>
            </a:lvl6pPr>
            <a:lvl7pPr marL="2517698" indent="0">
              <a:buNone/>
              <a:defRPr sz="1600" b="1"/>
            </a:lvl7pPr>
            <a:lvl8pPr marL="2937315" indent="0">
              <a:buNone/>
              <a:defRPr sz="1600" b="1"/>
            </a:lvl8pPr>
            <a:lvl9pPr marL="335690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19638" indent="0">
              <a:buNone/>
              <a:defRPr sz="2000" b="1"/>
            </a:lvl2pPr>
            <a:lvl3pPr marL="839232" indent="0">
              <a:buNone/>
              <a:defRPr sz="1800" b="1"/>
            </a:lvl3pPr>
            <a:lvl4pPr marL="1258889" indent="0">
              <a:buNone/>
              <a:defRPr sz="1600" b="1"/>
            </a:lvl4pPr>
            <a:lvl5pPr marL="1678468" indent="0">
              <a:buNone/>
              <a:defRPr sz="1600" b="1"/>
            </a:lvl5pPr>
            <a:lvl6pPr marL="2098080" indent="0">
              <a:buNone/>
              <a:defRPr sz="1600" b="1"/>
            </a:lvl6pPr>
            <a:lvl7pPr marL="2517698" indent="0">
              <a:buNone/>
              <a:defRPr sz="1600" b="1"/>
            </a:lvl7pPr>
            <a:lvl8pPr marL="2937315" indent="0">
              <a:buNone/>
              <a:defRPr sz="1600" b="1"/>
            </a:lvl8pPr>
            <a:lvl9pPr marL="335690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E93F50DE-8A51-4208-B2E5-4EA229A5FC42}" type="slidenum">
              <a:rPr lang="en-ZA"/>
              <a:pPr>
                <a:defRPr/>
              </a:pPr>
              <a:t>‹#›</a:t>
            </a:fld>
            <a:endParaRPr lang="en-ZA" dirty="0"/>
          </a:p>
        </p:txBody>
      </p:sp>
    </p:spTree>
    <p:extLst>
      <p:ext uri="{BB962C8B-B14F-4D97-AF65-F5344CB8AC3E}">
        <p14:creationId xmlns:p14="http://schemas.microsoft.com/office/powerpoint/2010/main" val="3537788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5CBC0EA4-94B6-4C88-9F0C-1B380CA5166B}" type="slidenum">
              <a:rPr lang="en-ZA"/>
              <a:pPr>
                <a:defRPr/>
              </a:pPr>
              <a:t>‹#›</a:t>
            </a:fld>
            <a:endParaRPr lang="en-ZA" dirty="0"/>
          </a:p>
        </p:txBody>
      </p:sp>
    </p:spTree>
    <p:extLst>
      <p:ext uri="{BB962C8B-B14F-4D97-AF65-F5344CB8AC3E}">
        <p14:creationId xmlns:p14="http://schemas.microsoft.com/office/powerpoint/2010/main" val="2913395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A8D132BF-F243-4C99-A692-9051AD4368DB}" type="slidenum">
              <a:rPr lang="en-ZA"/>
              <a:pPr>
                <a:defRPr/>
              </a:pPr>
              <a:t>‹#›</a:t>
            </a:fld>
            <a:endParaRPr lang="en-ZA" dirty="0"/>
          </a:p>
        </p:txBody>
      </p:sp>
    </p:spTree>
    <p:extLst>
      <p:ext uri="{BB962C8B-B14F-4D97-AF65-F5344CB8AC3E}">
        <p14:creationId xmlns:p14="http://schemas.microsoft.com/office/powerpoint/2010/main" val="654864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19638" indent="0">
              <a:buNone/>
              <a:defRPr sz="1200"/>
            </a:lvl2pPr>
            <a:lvl3pPr marL="839232" indent="0">
              <a:buNone/>
              <a:defRPr sz="1000"/>
            </a:lvl3pPr>
            <a:lvl4pPr marL="1258889" indent="0">
              <a:buNone/>
              <a:defRPr sz="900"/>
            </a:lvl4pPr>
            <a:lvl5pPr marL="1678468" indent="0">
              <a:buNone/>
              <a:defRPr sz="900"/>
            </a:lvl5pPr>
            <a:lvl6pPr marL="2098080" indent="0">
              <a:buNone/>
              <a:defRPr sz="900"/>
            </a:lvl6pPr>
            <a:lvl7pPr marL="2517698" indent="0">
              <a:buNone/>
              <a:defRPr sz="900"/>
            </a:lvl7pPr>
            <a:lvl8pPr marL="2937315" indent="0">
              <a:buNone/>
              <a:defRPr sz="900"/>
            </a:lvl8pPr>
            <a:lvl9pPr marL="3356906"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371CE129-5CB0-4AB5-9DFC-A0CA26557C9A}" type="slidenum">
              <a:rPr lang="en-ZA"/>
              <a:pPr>
                <a:defRPr/>
              </a:pPr>
              <a:t>‹#›</a:t>
            </a:fld>
            <a:endParaRPr lang="en-ZA" dirty="0"/>
          </a:p>
        </p:txBody>
      </p:sp>
    </p:spTree>
    <p:extLst>
      <p:ext uri="{BB962C8B-B14F-4D97-AF65-F5344CB8AC3E}">
        <p14:creationId xmlns:p14="http://schemas.microsoft.com/office/powerpoint/2010/main" val="473971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19638" indent="0">
              <a:buNone/>
              <a:defRPr sz="2800"/>
            </a:lvl2pPr>
            <a:lvl3pPr marL="839232" indent="0">
              <a:buNone/>
              <a:defRPr sz="2400"/>
            </a:lvl3pPr>
            <a:lvl4pPr marL="1258889" indent="0">
              <a:buNone/>
              <a:defRPr sz="2000"/>
            </a:lvl4pPr>
            <a:lvl5pPr marL="1678468" indent="0">
              <a:buNone/>
              <a:defRPr sz="2000"/>
            </a:lvl5pPr>
            <a:lvl6pPr marL="2098080" indent="0">
              <a:buNone/>
              <a:defRPr sz="2000"/>
            </a:lvl6pPr>
            <a:lvl7pPr marL="2517698" indent="0">
              <a:buNone/>
              <a:defRPr sz="2000"/>
            </a:lvl7pPr>
            <a:lvl8pPr marL="2937315" indent="0">
              <a:buNone/>
              <a:defRPr sz="2000"/>
            </a:lvl8pPr>
            <a:lvl9pPr marL="3356906"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19638" indent="0">
              <a:buNone/>
              <a:defRPr sz="1200"/>
            </a:lvl2pPr>
            <a:lvl3pPr marL="839232" indent="0">
              <a:buNone/>
              <a:defRPr sz="1000"/>
            </a:lvl3pPr>
            <a:lvl4pPr marL="1258889" indent="0">
              <a:buNone/>
              <a:defRPr sz="900"/>
            </a:lvl4pPr>
            <a:lvl5pPr marL="1678468" indent="0">
              <a:buNone/>
              <a:defRPr sz="900"/>
            </a:lvl5pPr>
            <a:lvl6pPr marL="2098080" indent="0">
              <a:buNone/>
              <a:defRPr sz="900"/>
            </a:lvl6pPr>
            <a:lvl7pPr marL="2517698" indent="0">
              <a:buNone/>
              <a:defRPr sz="900"/>
            </a:lvl7pPr>
            <a:lvl8pPr marL="2937315" indent="0">
              <a:buNone/>
              <a:defRPr sz="900"/>
            </a:lvl8pPr>
            <a:lvl9pPr marL="3356906"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CDF75974-D865-47AD-B285-D3D2779BA613}" type="slidenum">
              <a:rPr lang="en-ZA"/>
              <a:pPr>
                <a:defRPr/>
              </a:pPr>
              <a:t>‹#›</a:t>
            </a:fld>
            <a:endParaRPr lang="en-ZA" dirty="0"/>
          </a:p>
        </p:txBody>
      </p:sp>
    </p:spTree>
    <p:extLst>
      <p:ext uri="{BB962C8B-B14F-4D97-AF65-F5344CB8AC3E}">
        <p14:creationId xmlns:p14="http://schemas.microsoft.com/office/powerpoint/2010/main" val="2237349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18C79A4B-B246-4857-B0E9-34CCF827C7DB}" type="slidenum">
              <a:rPr lang="en-ZA"/>
              <a:pPr>
                <a:defRPr/>
              </a:pPr>
              <a:t>‹#›</a:t>
            </a:fld>
            <a:endParaRPr lang="en-ZA" dirty="0"/>
          </a:p>
        </p:txBody>
      </p:sp>
    </p:spTree>
    <p:extLst>
      <p:ext uri="{BB962C8B-B14F-4D97-AF65-F5344CB8AC3E}">
        <p14:creationId xmlns:p14="http://schemas.microsoft.com/office/powerpoint/2010/main" val="2405528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264" y="275515"/>
            <a:ext cx="21605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786" y="275515"/>
            <a:ext cx="6329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4BBFD19D-6E71-4351-908A-F1D98E0F0FF8}" type="slidenum">
              <a:rPr lang="en-ZA"/>
              <a:pPr>
                <a:defRPr/>
              </a:pPr>
              <a:t>‹#›</a:t>
            </a:fld>
            <a:endParaRPr lang="en-ZA" dirty="0"/>
          </a:p>
        </p:txBody>
      </p:sp>
    </p:spTree>
    <p:extLst>
      <p:ext uri="{BB962C8B-B14F-4D97-AF65-F5344CB8AC3E}">
        <p14:creationId xmlns:p14="http://schemas.microsoft.com/office/powerpoint/2010/main" val="1547218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636" y="274638"/>
            <a:ext cx="6481763" cy="706437"/>
          </a:xfrm>
        </p:spPr>
        <p:txBody>
          <a:bodyPr/>
          <a:lstStyle/>
          <a:p>
            <a:r>
              <a:rPr lang="en-US"/>
              <a:t>Click to edit Master title style</a:t>
            </a:r>
          </a:p>
        </p:txBody>
      </p:sp>
      <p:sp>
        <p:nvSpPr>
          <p:cNvPr id="3" name="Text Placeholder 2"/>
          <p:cNvSpPr>
            <a:spLocks noGrp="1"/>
          </p:cNvSpPr>
          <p:nvPr>
            <p:ph type="body" sz="half" idx="1"/>
          </p:nvPr>
        </p:nvSpPr>
        <p:spPr>
          <a:xfrm>
            <a:off x="250825" y="1341439"/>
            <a:ext cx="4244975"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41439"/>
            <a:ext cx="4244975"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C42523E4-D0E6-4BAE-A87D-CB3F88346035}" type="slidenum">
              <a:rPr lang="en-ZA"/>
              <a:pPr>
                <a:defRPr/>
              </a:pPr>
              <a:t>‹#›</a:t>
            </a:fld>
            <a:endParaRPr lang="en-ZA" dirty="0"/>
          </a:p>
        </p:txBody>
      </p:sp>
    </p:spTree>
    <p:extLst>
      <p:ext uri="{BB962C8B-B14F-4D97-AF65-F5344CB8AC3E}">
        <p14:creationId xmlns:p14="http://schemas.microsoft.com/office/powerpoint/2010/main" val="87062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4575687" y="4064881"/>
            <a:ext cx="4147502" cy="936104"/>
          </a:xfrm>
        </p:spPr>
        <p:txBody>
          <a:bodyPr lIns="0" tIns="0" rIns="0" bIns="0" anchor="ctr"/>
          <a:lstStyle>
            <a:lvl1pPr algn="r">
              <a:lnSpc>
                <a:spcPct val="100000"/>
              </a:lnSpc>
              <a:defRPr sz="2000" cap="all">
                <a:solidFill>
                  <a:srgbClr val="FF9933"/>
                </a:solidFill>
              </a:defRPr>
            </a:lvl1pPr>
          </a:lstStyle>
          <a:p>
            <a:r>
              <a:rPr lang="en-ZA" dirty="0" smtClean="0"/>
              <a:t>Divider slide heading here and if more than one line…</a:t>
            </a:r>
            <a:endParaRPr lang="en-ZA" dirty="0"/>
          </a:p>
        </p:txBody>
      </p:sp>
      <p:pic>
        <p:nvPicPr>
          <p:cNvPr id="3" name="Picture 2" descr="Pics PPT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4716" y="5284751"/>
            <a:ext cx="1623861" cy="628767"/>
          </a:xfrm>
          <a:prstGeom prst="rect">
            <a:avLst/>
          </a:prstGeom>
        </p:spPr>
      </p:pic>
      <p:grpSp>
        <p:nvGrpSpPr>
          <p:cNvPr id="34" name="Group 33"/>
          <p:cNvGrpSpPr/>
          <p:nvPr userDrawn="1"/>
        </p:nvGrpSpPr>
        <p:grpSpPr>
          <a:xfrm>
            <a:off x="-8929" y="6044880"/>
            <a:ext cx="9271043" cy="820749"/>
            <a:chOff x="-12700" y="8597163"/>
            <a:chExt cx="13185483" cy="1167288"/>
          </a:xfrm>
        </p:grpSpPr>
        <p:sp>
          <p:nvSpPr>
            <p:cNvPr id="35" name="Right Triangle 11"/>
            <p:cNvSpPr/>
            <p:nvPr userDrawn="1"/>
          </p:nvSpPr>
          <p:spPr>
            <a:xfrm>
              <a:off x="64" y="8597163"/>
              <a:ext cx="13172719" cy="1152525"/>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106401"/>
                <a:gd name="connsiteY0" fmla="*/ 1051080 h 1051080"/>
                <a:gd name="connsiteX1" fmla="*/ 33866 w 13106401"/>
                <a:gd name="connsiteY1" fmla="*/ 0 h 1051080"/>
                <a:gd name="connsiteX2" fmla="*/ 13106401 w 13106401"/>
                <a:gd name="connsiteY2" fmla="*/ 933956 h 1051080"/>
                <a:gd name="connsiteX3" fmla="*/ 13004800 w 13106401"/>
                <a:gd name="connsiteY3" fmla="*/ 1051080 h 1051080"/>
                <a:gd name="connsiteX4" fmla="*/ 0 w 13106401"/>
                <a:gd name="connsiteY4" fmla="*/ 1051080 h 1051080"/>
                <a:gd name="connsiteX0" fmla="*/ 0 w 13106401"/>
                <a:gd name="connsiteY0" fmla="*/ 1051080 h 1051080"/>
                <a:gd name="connsiteX1" fmla="*/ 33866 w 13106401"/>
                <a:gd name="connsiteY1" fmla="*/ 0 h 1051080"/>
                <a:gd name="connsiteX2" fmla="*/ 13106401 w 13106401"/>
                <a:gd name="connsiteY2" fmla="*/ 829007 h 1051080"/>
                <a:gd name="connsiteX3" fmla="*/ 13004800 w 13106401"/>
                <a:gd name="connsiteY3" fmla="*/ 1051080 h 1051080"/>
                <a:gd name="connsiteX4" fmla="*/ 0 w 13106401"/>
                <a:gd name="connsiteY4" fmla="*/ 1051080 h 1051080"/>
                <a:gd name="connsiteX0" fmla="*/ 0 w 13106401"/>
                <a:gd name="connsiteY0" fmla="*/ 1021094 h 1021094"/>
                <a:gd name="connsiteX1" fmla="*/ 16933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 name="connsiteX0" fmla="*/ 0 w 13106401"/>
                <a:gd name="connsiteY0" fmla="*/ 1021094 h 1021094"/>
                <a:gd name="connsiteX1" fmla="*/ 0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1021094">
                  <a:moveTo>
                    <a:pt x="0" y="1021094"/>
                  </a:moveTo>
                  <a:lnTo>
                    <a:pt x="0" y="0"/>
                  </a:lnTo>
                  <a:lnTo>
                    <a:pt x="13106401" y="799021"/>
                  </a:lnTo>
                  <a:lnTo>
                    <a:pt x="13004800" y="1021094"/>
                  </a:lnTo>
                  <a:lnTo>
                    <a:pt x="0" y="1021094"/>
                  </a:lnTo>
                  <a:close/>
                </a:path>
              </a:pathLst>
            </a:custGeom>
            <a:solidFill>
              <a:srgbClr val="128401"/>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sp>
          <p:nvSpPr>
            <p:cNvPr id="36" name="Right Triangle 11"/>
            <p:cNvSpPr/>
            <p:nvPr userDrawn="1"/>
          </p:nvSpPr>
          <p:spPr>
            <a:xfrm>
              <a:off x="64" y="9075675"/>
              <a:ext cx="13122871" cy="674008"/>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208001"/>
                <a:gd name="connsiteY0" fmla="*/ 556320 h 556320"/>
                <a:gd name="connsiteX1" fmla="*/ 0 w 13208001"/>
                <a:gd name="connsiteY1" fmla="*/ 0 h 556320"/>
                <a:gd name="connsiteX2" fmla="*/ 13208001 w 13208001"/>
                <a:gd name="connsiteY2" fmla="*/ 349286 h 556320"/>
                <a:gd name="connsiteX3" fmla="*/ 13004800 w 13208001"/>
                <a:gd name="connsiteY3" fmla="*/ 556320 h 556320"/>
                <a:gd name="connsiteX4" fmla="*/ 0 w 13208001"/>
                <a:gd name="connsiteY4" fmla="*/ 556320 h 556320"/>
                <a:gd name="connsiteX0" fmla="*/ 0 w 13056804"/>
                <a:gd name="connsiteY0" fmla="*/ 556320 h 556320"/>
                <a:gd name="connsiteX1" fmla="*/ 0 w 13056804"/>
                <a:gd name="connsiteY1" fmla="*/ 0 h 556320"/>
                <a:gd name="connsiteX2" fmla="*/ 13056804 w 13056804"/>
                <a:gd name="connsiteY2" fmla="*/ 309148 h 556320"/>
                <a:gd name="connsiteX3" fmla="*/ 13004800 w 13056804"/>
                <a:gd name="connsiteY3" fmla="*/ 556320 h 556320"/>
                <a:gd name="connsiteX4" fmla="*/ 0 w 13056804"/>
                <a:gd name="connsiteY4" fmla="*/ 556320 h 556320"/>
                <a:gd name="connsiteX0" fmla="*/ 0 w 13056804"/>
                <a:gd name="connsiteY0" fmla="*/ 596458 h 596458"/>
                <a:gd name="connsiteX1" fmla="*/ 15120 w 13056804"/>
                <a:gd name="connsiteY1" fmla="*/ 0 h 596458"/>
                <a:gd name="connsiteX2" fmla="*/ 13056804 w 13056804"/>
                <a:gd name="connsiteY2" fmla="*/ 349286 h 596458"/>
                <a:gd name="connsiteX3" fmla="*/ 13004800 w 13056804"/>
                <a:gd name="connsiteY3" fmla="*/ 596458 h 596458"/>
                <a:gd name="connsiteX4" fmla="*/ 0 w 13056804"/>
                <a:gd name="connsiteY4" fmla="*/ 596458 h 596458"/>
                <a:gd name="connsiteX0" fmla="*/ 0 w 13056804"/>
                <a:gd name="connsiteY0" fmla="*/ 596458 h 596458"/>
                <a:gd name="connsiteX1" fmla="*/ 15120 w 13056804"/>
                <a:gd name="connsiteY1" fmla="*/ 0 h 596458"/>
                <a:gd name="connsiteX2" fmla="*/ 13056804 w 13056804"/>
                <a:gd name="connsiteY2" fmla="*/ 427693 h 596458"/>
                <a:gd name="connsiteX3" fmla="*/ 13004800 w 13056804"/>
                <a:gd name="connsiteY3" fmla="*/ 596458 h 596458"/>
                <a:gd name="connsiteX4" fmla="*/ 0 w 13056804"/>
                <a:gd name="connsiteY4" fmla="*/ 596458 h 596458"/>
                <a:gd name="connsiteX0" fmla="*/ 0 w 13056804"/>
                <a:gd name="connsiteY0" fmla="*/ 596458 h 596458"/>
                <a:gd name="connsiteX1" fmla="*/ 15120 w 13056804"/>
                <a:gd name="connsiteY1" fmla="*/ 0 h 596458"/>
                <a:gd name="connsiteX2" fmla="*/ 13056804 w 13056804"/>
                <a:gd name="connsiteY2" fmla="*/ 453829 h 596458"/>
                <a:gd name="connsiteX3" fmla="*/ 13004800 w 13056804"/>
                <a:gd name="connsiteY3" fmla="*/ 596458 h 596458"/>
                <a:gd name="connsiteX4" fmla="*/ 0 w 13056804"/>
                <a:gd name="connsiteY4" fmla="*/ 596458 h 59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6804" h="596458">
                  <a:moveTo>
                    <a:pt x="0" y="596458"/>
                  </a:moveTo>
                  <a:lnTo>
                    <a:pt x="15120" y="0"/>
                  </a:lnTo>
                  <a:lnTo>
                    <a:pt x="13056804" y="453829"/>
                  </a:lnTo>
                  <a:lnTo>
                    <a:pt x="13004800" y="596458"/>
                  </a:lnTo>
                  <a:lnTo>
                    <a:pt x="0" y="596458"/>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sp>
          <p:nvSpPr>
            <p:cNvPr id="37" name="Right Triangle 6"/>
            <p:cNvSpPr/>
            <p:nvPr userDrawn="1"/>
          </p:nvSpPr>
          <p:spPr>
            <a:xfrm>
              <a:off x="64" y="9194059"/>
              <a:ext cx="13144815" cy="570392"/>
            </a:xfrm>
            <a:custGeom>
              <a:avLst/>
              <a:gdLst>
                <a:gd name="connsiteX0" fmla="*/ 0 w 13004800"/>
                <a:gd name="connsiteY0" fmla="*/ 555625 h 555625"/>
                <a:gd name="connsiteX1" fmla="*/ 0 w 13004800"/>
                <a:gd name="connsiteY1" fmla="*/ 0 h 555625"/>
                <a:gd name="connsiteX2" fmla="*/ 13004800 w 13004800"/>
                <a:gd name="connsiteY2" fmla="*/ 555625 h 555625"/>
                <a:gd name="connsiteX3" fmla="*/ 0 w 13004800"/>
                <a:gd name="connsiteY3" fmla="*/ 555625 h 555625"/>
                <a:gd name="connsiteX0" fmla="*/ 0 w 13004800"/>
                <a:gd name="connsiteY0" fmla="*/ 555625 h 555625"/>
                <a:gd name="connsiteX1" fmla="*/ 0 w 13004800"/>
                <a:gd name="connsiteY1" fmla="*/ 0 h 555625"/>
                <a:gd name="connsiteX2" fmla="*/ 11311467 w 13004800"/>
                <a:gd name="connsiteY2" fmla="*/ 470958 h 555625"/>
                <a:gd name="connsiteX3" fmla="*/ 13004800 w 13004800"/>
                <a:gd name="connsiteY3" fmla="*/ 555625 h 555625"/>
                <a:gd name="connsiteX4" fmla="*/ 0 w 13004800"/>
                <a:gd name="connsiteY4" fmla="*/ 555625 h 555625"/>
                <a:gd name="connsiteX0" fmla="*/ 0 w 13021734"/>
                <a:gd name="connsiteY0" fmla="*/ 555625 h 555625"/>
                <a:gd name="connsiteX1" fmla="*/ 0 w 13021734"/>
                <a:gd name="connsiteY1" fmla="*/ 0 h 555625"/>
                <a:gd name="connsiteX2" fmla="*/ 13021734 w 13021734"/>
                <a:gd name="connsiteY2" fmla="*/ 504825 h 555625"/>
                <a:gd name="connsiteX3" fmla="*/ 13004800 w 13021734"/>
                <a:gd name="connsiteY3" fmla="*/ 555625 h 555625"/>
                <a:gd name="connsiteX4" fmla="*/ 0 w 13021734"/>
                <a:gd name="connsiteY4" fmla="*/ 555625 h 555625"/>
                <a:gd name="connsiteX0" fmla="*/ 0 w 13021734"/>
                <a:gd name="connsiteY0" fmla="*/ 555625 h 555625"/>
                <a:gd name="connsiteX1" fmla="*/ 0 w 13021734"/>
                <a:gd name="connsiteY1" fmla="*/ 0 h 555625"/>
                <a:gd name="connsiteX2" fmla="*/ 13021734 w 13021734"/>
                <a:gd name="connsiteY2" fmla="*/ 504825 h 555625"/>
                <a:gd name="connsiteX3" fmla="*/ 13004800 w 13021734"/>
                <a:gd name="connsiteY3" fmla="*/ 555625 h 555625"/>
                <a:gd name="connsiteX4" fmla="*/ 0 w 13021734"/>
                <a:gd name="connsiteY4" fmla="*/ 555625 h 555625"/>
                <a:gd name="connsiteX0" fmla="*/ 0 w 13157201"/>
                <a:gd name="connsiteY0" fmla="*/ 555625 h 555625"/>
                <a:gd name="connsiteX1" fmla="*/ 0 w 13157201"/>
                <a:gd name="connsiteY1" fmla="*/ 0 h 555625"/>
                <a:gd name="connsiteX2" fmla="*/ 13157201 w 13157201"/>
                <a:gd name="connsiteY2" fmla="*/ 352425 h 555625"/>
                <a:gd name="connsiteX3" fmla="*/ 13004800 w 13157201"/>
                <a:gd name="connsiteY3" fmla="*/ 555625 h 555625"/>
                <a:gd name="connsiteX4" fmla="*/ 0 w 13157201"/>
                <a:gd name="connsiteY4" fmla="*/ 555625 h 555625"/>
                <a:gd name="connsiteX0" fmla="*/ 0 w 13051364"/>
                <a:gd name="connsiteY0" fmla="*/ 555625 h 555625"/>
                <a:gd name="connsiteX1" fmla="*/ 0 w 13051364"/>
                <a:gd name="connsiteY1" fmla="*/ 0 h 555625"/>
                <a:gd name="connsiteX2" fmla="*/ 13051364 w 13051364"/>
                <a:gd name="connsiteY2" fmla="*/ 337306 h 555625"/>
                <a:gd name="connsiteX3" fmla="*/ 13004800 w 13051364"/>
                <a:gd name="connsiteY3" fmla="*/ 555625 h 555625"/>
                <a:gd name="connsiteX4" fmla="*/ 0 w 13051364"/>
                <a:gd name="connsiteY4" fmla="*/ 555625 h 555625"/>
                <a:gd name="connsiteX0" fmla="*/ 0 w 13078638"/>
                <a:gd name="connsiteY0" fmla="*/ 555625 h 570392"/>
                <a:gd name="connsiteX1" fmla="*/ 0 w 13078638"/>
                <a:gd name="connsiteY1" fmla="*/ 0 h 570392"/>
                <a:gd name="connsiteX2" fmla="*/ 13051364 w 13078638"/>
                <a:gd name="connsiteY2" fmla="*/ 337306 h 570392"/>
                <a:gd name="connsiteX3" fmla="*/ 13078638 w 13078638"/>
                <a:gd name="connsiteY3" fmla="*/ 570392 h 570392"/>
                <a:gd name="connsiteX4" fmla="*/ 0 w 13078638"/>
                <a:gd name="connsiteY4" fmla="*/ 555625 h 570392"/>
                <a:gd name="connsiteX0" fmla="*/ 0 w 13078638"/>
                <a:gd name="connsiteY0" fmla="*/ 555625 h 570392"/>
                <a:gd name="connsiteX1" fmla="*/ 0 w 13078638"/>
                <a:gd name="connsiteY1" fmla="*/ 0 h 570392"/>
                <a:gd name="connsiteX2" fmla="*/ 13066058 w 13078638"/>
                <a:gd name="connsiteY2" fmla="*/ 470209 h 570392"/>
                <a:gd name="connsiteX3" fmla="*/ 13078638 w 13078638"/>
                <a:gd name="connsiteY3" fmla="*/ 570392 h 570392"/>
                <a:gd name="connsiteX4" fmla="*/ 0 w 13078638"/>
                <a:gd name="connsiteY4" fmla="*/ 555625 h 57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638" h="570392">
                  <a:moveTo>
                    <a:pt x="0" y="555625"/>
                  </a:moveTo>
                  <a:lnTo>
                    <a:pt x="0" y="0"/>
                  </a:lnTo>
                  <a:lnTo>
                    <a:pt x="13066058" y="470209"/>
                  </a:lnTo>
                  <a:lnTo>
                    <a:pt x="13078638" y="570392"/>
                  </a:lnTo>
                  <a:lnTo>
                    <a:pt x="0" y="555625"/>
                  </a:lnTo>
                  <a:close/>
                </a:path>
              </a:pathLst>
            </a:custGeom>
            <a:solidFill>
              <a:srgbClr val="DC3B05"/>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sp>
          <p:nvSpPr>
            <p:cNvPr id="38" name="Right Triangle 37"/>
            <p:cNvSpPr/>
            <p:nvPr userDrawn="1"/>
          </p:nvSpPr>
          <p:spPr>
            <a:xfrm>
              <a:off x="-12700" y="9266066"/>
              <a:ext cx="7451204" cy="483225"/>
            </a:xfrm>
            <a:prstGeom prst="rtTriangle">
              <a:avLst/>
            </a:prstGeom>
            <a:solidFill>
              <a:srgbClr val="FB6F09"/>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grpSp>
    </p:spTree>
    <p:extLst>
      <p:ext uri="{BB962C8B-B14F-4D97-AF65-F5344CB8AC3E}">
        <p14:creationId xmlns:p14="http://schemas.microsoft.com/office/powerpoint/2010/main" val="15096466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636" y="274638"/>
            <a:ext cx="6481763" cy="706437"/>
          </a:xfrm>
        </p:spPr>
        <p:txBody>
          <a:bodyPr/>
          <a:lstStyle>
            <a:lvl1pPr>
              <a:defRPr>
                <a:solidFill>
                  <a:schemeClr val="accent2"/>
                </a:solidFill>
              </a:defRPr>
            </a:lvl1pPr>
          </a:lstStyle>
          <a:p>
            <a:r>
              <a:rPr lang="en-US"/>
              <a:t>Click to edit Master title style</a:t>
            </a:r>
          </a:p>
        </p:txBody>
      </p:sp>
      <p:sp>
        <p:nvSpPr>
          <p:cNvPr id="3" name="Text Placeholder 2"/>
          <p:cNvSpPr>
            <a:spLocks noGrp="1"/>
          </p:cNvSpPr>
          <p:nvPr>
            <p:ph type="body" sz="half" idx="1"/>
          </p:nvPr>
        </p:nvSpPr>
        <p:spPr>
          <a:xfrm>
            <a:off x="250825" y="1341439"/>
            <a:ext cx="4244975"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1" y="1341439"/>
            <a:ext cx="4244975" cy="4784725"/>
          </a:xfrm>
        </p:spPr>
        <p:txBody>
          <a:bodyPr/>
          <a:lstStyle/>
          <a:p>
            <a:pPr lvl="0"/>
            <a:endParaRPr lang="en-US" noProof="0" dirty="0"/>
          </a:p>
        </p:txBody>
      </p:sp>
      <p:sp>
        <p:nvSpPr>
          <p:cNvPr id="5"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9C18A49D-81CB-407F-8003-5130CFAB775A}" type="slidenum">
              <a:rPr lang="en-ZA"/>
              <a:pPr>
                <a:defRPr/>
              </a:pPr>
              <a:t>‹#›</a:t>
            </a:fld>
            <a:endParaRPr lang="en-ZA" dirty="0"/>
          </a:p>
        </p:txBody>
      </p:sp>
    </p:spTree>
    <p:extLst>
      <p:ext uri="{BB962C8B-B14F-4D97-AF65-F5344CB8AC3E}">
        <p14:creationId xmlns:p14="http://schemas.microsoft.com/office/powerpoint/2010/main" val="3215871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5" y="275515"/>
            <a:ext cx="8642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p:txBody>
          <a:bodyPr/>
          <a:lstStyle>
            <a:lvl1pPr defTabSz="388428" eaLnBrk="0" hangingPunct="0">
              <a:defRPr>
                <a:ea typeface="MS PGothic" panose="020B0600070205080204" pitchFamily="34" charset="-128"/>
              </a:defRPr>
            </a:lvl1pPr>
          </a:lstStyle>
          <a:p>
            <a:pPr>
              <a:defRPr/>
            </a:pPr>
            <a:fld id="{C22F79FA-02CA-424E-B62E-7A7F8C512D94}" type="slidenum">
              <a:rPr lang="en-ZA"/>
              <a:pPr>
                <a:defRPr/>
              </a:pPr>
              <a:t>‹#›</a:t>
            </a:fld>
            <a:endParaRPr lang="en-ZA" dirty="0"/>
          </a:p>
        </p:txBody>
      </p:sp>
    </p:spTree>
    <p:extLst>
      <p:ext uri="{BB962C8B-B14F-4D97-AF65-F5344CB8AC3E}">
        <p14:creationId xmlns:p14="http://schemas.microsoft.com/office/powerpoint/2010/main" val="789668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130426"/>
            <a:ext cx="7772400" cy="1470025"/>
          </a:xfrm>
        </p:spPr>
        <p:txBody>
          <a:bodyPr/>
          <a:lstStyle>
            <a:lvl1pPr>
              <a:defRPr sz="4800">
                <a:solidFill>
                  <a:srgbClr val="1A574B"/>
                </a:solidFill>
              </a:defRPr>
            </a:lvl1pPr>
          </a:lstStyle>
          <a:p>
            <a:r>
              <a:rPr lang="en-ZA"/>
              <a:t>Click to edit Master title style</a:t>
            </a:r>
          </a:p>
        </p:txBody>
      </p:sp>
      <p:sp>
        <p:nvSpPr>
          <p:cNvPr id="16387" name="Rectangle 3"/>
          <p:cNvSpPr>
            <a:spLocks noGrp="1" noChangeArrowheads="1"/>
          </p:cNvSpPr>
          <p:nvPr>
            <p:ph type="subTitle" idx="1"/>
          </p:nvPr>
        </p:nvSpPr>
        <p:spPr>
          <a:xfrm>
            <a:off x="684213" y="3716338"/>
            <a:ext cx="7775575" cy="576262"/>
          </a:xfrm>
        </p:spPr>
        <p:txBody>
          <a:bodyPr/>
          <a:lstStyle>
            <a:lvl1pPr marL="0" indent="0">
              <a:buFont typeface="Wingdings" pitchFamily="2" charset="2"/>
              <a:buNone/>
              <a:defRPr sz="2000" b="1">
                <a:solidFill>
                  <a:srgbClr val="1A574B"/>
                </a:solidFill>
                <a:latin typeface="Arial Narrow" pitchFamily="34" charset="0"/>
              </a:defRPr>
            </a:lvl1pPr>
          </a:lstStyle>
          <a:p>
            <a:r>
              <a:rPr lang="en-ZA"/>
              <a:t>Click to edit Master subtitle style</a:t>
            </a:r>
          </a:p>
        </p:txBody>
      </p:sp>
      <p:sp>
        <p:nvSpPr>
          <p:cNvPr id="4" name="Rectangle 3"/>
          <p:cNvSpPr>
            <a:spLocks noGrp="1" noChangeArrowheads="1"/>
          </p:cNvSpPr>
          <p:nvPr>
            <p:ph type="sldNum" sz="quarter" idx="10"/>
          </p:nvPr>
        </p:nvSpPr>
        <p:spPr/>
        <p:txBody>
          <a:bodyPr/>
          <a:lstStyle>
            <a:lvl1pPr defTabSz="371255" hangingPunct="0">
              <a:defRPr/>
            </a:lvl1pPr>
          </a:lstStyle>
          <a:p>
            <a:pPr>
              <a:defRPr/>
            </a:pPr>
            <a:fld id="{4D43099F-BAF4-422A-9D99-0069CC64B230}" type="slidenum">
              <a:rPr lang="en-ZA"/>
              <a:pPr>
                <a:defRPr/>
              </a:pPr>
              <a:t>‹#›</a:t>
            </a:fld>
            <a:endParaRPr lang="en-ZA" dirty="0"/>
          </a:p>
        </p:txBody>
      </p:sp>
    </p:spTree>
    <p:extLst>
      <p:ext uri="{BB962C8B-B14F-4D97-AF65-F5344CB8AC3E}">
        <p14:creationId xmlns:p14="http://schemas.microsoft.com/office/powerpoint/2010/main" val="3772170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defTabSz="371255" hangingPunct="0">
              <a:defRPr/>
            </a:lvl1pPr>
          </a:lstStyle>
          <a:p>
            <a:pPr>
              <a:defRPr/>
            </a:pPr>
            <a:fld id="{EC951A79-7718-4FD5-8F87-BB92312820F0}" type="slidenum">
              <a:rPr lang="en-ZA"/>
              <a:pPr>
                <a:defRPr/>
              </a:pPr>
              <a:t>‹#›</a:t>
            </a:fld>
            <a:endParaRPr lang="en-ZA" dirty="0"/>
          </a:p>
        </p:txBody>
      </p:sp>
    </p:spTree>
    <p:extLst>
      <p:ext uri="{BB962C8B-B14F-4D97-AF65-F5344CB8AC3E}">
        <p14:creationId xmlns:p14="http://schemas.microsoft.com/office/powerpoint/2010/main" val="2372294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341439"/>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341439"/>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defTabSz="371255" hangingPunct="0">
              <a:defRPr/>
            </a:lvl1pPr>
          </a:lstStyle>
          <a:p>
            <a:pPr>
              <a:defRPr/>
            </a:pPr>
            <a:fld id="{26AC3949-B7B6-4B58-911D-1A659ADCEE43}" type="slidenum">
              <a:rPr lang="en-ZA"/>
              <a:pPr>
                <a:defRPr/>
              </a:pPr>
              <a:t>‹#›</a:t>
            </a:fld>
            <a:endParaRPr lang="en-ZA" dirty="0"/>
          </a:p>
        </p:txBody>
      </p:sp>
    </p:spTree>
    <p:extLst>
      <p:ext uri="{BB962C8B-B14F-4D97-AF65-F5344CB8AC3E}">
        <p14:creationId xmlns:p14="http://schemas.microsoft.com/office/powerpoint/2010/main" val="3053455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13890" indent="0">
              <a:buNone/>
              <a:defRPr sz="2000" b="1"/>
            </a:lvl2pPr>
            <a:lvl3pPr marL="827694" indent="0">
              <a:buNone/>
              <a:defRPr sz="1800" b="1"/>
            </a:lvl3pPr>
            <a:lvl4pPr marL="1241611" indent="0">
              <a:buNone/>
              <a:defRPr sz="1600" b="1"/>
            </a:lvl4pPr>
            <a:lvl5pPr marL="1655444" indent="0">
              <a:buNone/>
              <a:defRPr sz="1600" b="1"/>
            </a:lvl5pPr>
            <a:lvl6pPr marL="2069285" indent="0">
              <a:buNone/>
              <a:defRPr sz="1600" b="1"/>
            </a:lvl6pPr>
            <a:lvl7pPr marL="2483138" indent="0">
              <a:buNone/>
              <a:defRPr sz="1600" b="1"/>
            </a:lvl7pPr>
            <a:lvl8pPr marL="2897009" indent="0">
              <a:buNone/>
              <a:defRPr sz="1600" b="1"/>
            </a:lvl8pPr>
            <a:lvl9pPr marL="33108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13890" indent="0">
              <a:buNone/>
              <a:defRPr sz="2000" b="1"/>
            </a:lvl2pPr>
            <a:lvl3pPr marL="827694" indent="0">
              <a:buNone/>
              <a:defRPr sz="1800" b="1"/>
            </a:lvl3pPr>
            <a:lvl4pPr marL="1241611" indent="0">
              <a:buNone/>
              <a:defRPr sz="1600" b="1"/>
            </a:lvl4pPr>
            <a:lvl5pPr marL="1655444" indent="0">
              <a:buNone/>
              <a:defRPr sz="1600" b="1"/>
            </a:lvl5pPr>
            <a:lvl6pPr marL="2069285" indent="0">
              <a:buNone/>
              <a:defRPr sz="1600" b="1"/>
            </a:lvl6pPr>
            <a:lvl7pPr marL="2483138" indent="0">
              <a:buNone/>
              <a:defRPr sz="1600" b="1"/>
            </a:lvl7pPr>
            <a:lvl8pPr marL="2897009" indent="0">
              <a:buNone/>
              <a:defRPr sz="1600" b="1"/>
            </a:lvl8pPr>
            <a:lvl9pPr marL="33108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defTabSz="371255" hangingPunct="0">
              <a:defRPr/>
            </a:lvl1pPr>
          </a:lstStyle>
          <a:p>
            <a:pPr>
              <a:defRPr/>
            </a:pPr>
            <a:fld id="{FF213255-7445-45A6-ADEE-EB54BCB22E03}" type="slidenum">
              <a:rPr lang="en-ZA"/>
              <a:pPr>
                <a:defRPr/>
              </a:pPr>
              <a:t>‹#›</a:t>
            </a:fld>
            <a:endParaRPr lang="en-ZA" dirty="0"/>
          </a:p>
        </p:txBody>
      </p:sp>
    </p:spTree>
    <p:extLst>
      <p:ext uri="{BB962C8B-B14F-4D97-AF65-F5344CB8AC3E}">
        <p14:creationId xmlns:p14="http://schemas.microsoft.com/office/powerpoint/2010/main" val="2267348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defTabSz="371255" hangingPunct="0">
              <a:defRPr/>
            </a:lvl1pPr>
          </a:lstStyle>
          <a:p>
            <a:pPr>
              <a:defRPr/>
            </a:pPr>
            <a:fld id="{713063E3-827F-4D33-BB8E-554B0FEFB2A1}" type="slidenum">
              <a:rPr lang="en-ZA"/>
              <a:pPr>
                <a:defRPr/>
              </a:pPr>
              <a:t>‹#›</a:t>
            </a:fld>
            <a:endParaRPr lang="en-ZA" dirty="0"/>
          </a:p>
        </p:txBody>
      </p:sp>
    </p:spTree>
    <p:extLst>
      <p:ext uri="{BB962C8B-B14F-4D97-AF65-F5344CB8AC3E}">
        <p14:creationId xmlns:p14="http://schemas.microsoft.com/office/powerpoint/2010/main" val="1248534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13890" indent="0" algn="ctr">
              <a:buNone/>
              <a:defRPr/>
            </a:lvl2pPr>
            <a:lvl3pPr marL="827694" indent="0" algn="ctr">
              <a:buNone/>
              <a:defRPr/>
            </a:lvl3pPr>
            <a:lvl4pPr marL="1241611" indent="0" algn="ctr">
              <a:buNone/>
              <a:defRPr/>
            </a:lvl4pPr>
            <a:lvl5pPr marL="1655444" indent="0" algn="ctr">
              <a:buNone/>
              <a:defRPr/>
            </a:lvl5pPr>
            <a:lvl6pPr marL="2069285" indent="0" algn="ctr">
              <a:buNone/>
              <a:defRPr/>
            </a:lvl6pPr>
            <a:lvl7pPr marL="2483138" indent="0" algn="ctr">
              <a:buNone/>
              <a:defRPr/>
            </a:lvl7pPr>
            <a:lvl8pPr marL="2897009" indent="0" algn="ctr">
              <a:buNone/>
              <a:defRPr/>
            </a:lvl8pPr>
            <a:lvl9pPr marL="3310839"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defTabSz="371255" hangingPunct="0">
              <a:defRPr/>
            </a:lvl1pPr>
          </a:lstStyle>
          <a:p>
            <a:pPr>
              <a:defRPr/>
            </a:pPr>
            <a:fld id="{7E5F3BC9-ED43-4F5A-A45F-E7234CE234E3}" type="slidenum">
              <a:rPr lang="en-ZA"/>
              <a:pPr>
                <a:defRPr/>
              </a:pPr>
              <a:t>‹#›</a:t>
            </a:fld>
            <a:endParaRPr lang="en-ZA" dirty="0"/>
          </a:p>
        </p:txBody>
      </p:sp>
    </p:spTree>
    <p:extLst>
      <p:ext uri="{BB962C8B-B14F-4D97-AF65-F5344CB8AC3E}">
        <p14:creationId xmlns:p14="http://schemas.microsoft.com/office/powerpoint/2010/main" val="3863325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73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36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lgn="ctr">
              <a:defRPr/>
            </a:lvl1pPr>
          </a:lstStyle>
          <a:p>
            <a:pPr>
              <a:defRPr/>
            </a:pPr>
            <a:fld id="{E922D475-2A9E-40F8-8F7D-EAE38CBE7CC5}" type="slidenum">
              <a:rPr lang="en-ZA" smtClean="0">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2075978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837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576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641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043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521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991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3412555"/>
            <a:ext cx="7772400" cy="1470025"/>
          </a:xfrm>
        </p:spPr>
        <p:txBody>
          <a:bodyPr/>
          <a:lstStyle>
            <a:lvl1pPr algn="ctr">
              <a:defRPr sz="3516">
                <a:solidFill>
                  <a:srgbClr val="F9832B"/>
                </a:solidFill>
              </a:defRPr>
            </a:lvl1pPr>
          </a:lstStyle>
          <a:p>
            <a:r>
              <a:rPr lang="en-ZA" dirty="0"/>
              <a:t>Click to edit Master title style</a:t>
            </a:r>
          </a:p>
        </p:txBody>
      </p:sp>
      <p:sp>
        <p:nvSpPr>
          <p:cNvPr id="16387" name="Rectangle 3"/>
          <p:cNvSpPr>
            <a:spLocks noGrp="1" noChangeArrowheads="1"/>
          </p:cNvSpPr>
          <p:nvPr>
            <p:ph type="subTitle" idx="1"/>
          </p:nvPr>
        </p:nvSpPr>
        <p:spPr>
          <a:xfrm>
            <a:off x="2951829" y="4880851"/>
            <a:ext cx="5507967" cy="1029059"/>
          </a:xfrm>
        </p:spPr>
        <p:txBody>
          <a:bodyPr/>
          <a:lstStyle>
            <a:lvl1pPr marL="0" indent="0" algn="r">
              <a:buFont typeface="Wingdings" pitchFamily="2" charset="2"/>
              <a:buNone/>
              <a:defRPr sz="2180" b="0">
                <a:solidFill>
                  <a:srgbClr val="F9832B"/>
                </a:solidFill>
                <a:latin typeface="Arial"/>
                <a:cs typeface="Arial"/>
              </a:defRPr>
            </a:lvl1pPr>
          </a:lstStyle>
          <a:p>
            <a:r>
              <a:rPr lang="en-ZA" dirty="0"/>
              <a:t>Click to edit Master subtitle style</a:t>
            </a:r>
          </a:p>
        </p:txBody>
      </p:sp>
      <p:sp>
        <p:nvSpPr>
          <p:cNvPr id="4" name="Rectangle 3"/>
          <p:cNvSpPr>
            <a:spLocks noGrp="1" noChangeArrowheads="1"/>
          </p:cNvSpPr>
          <p:nvPr>
            <p:ph type="sldNum" sz="quarter" idx="10"/>
          </p:nvPr>
        </p:nvSpPr>
        <p:spPr/>
        <p:txBody>
          <a:bodyPr/>
          <a:lstStyle>
            <a:lvl1pPr hangingPunct="0">
              <a:defRPr/>
            </a:lvl1pPr>
          </a:lstStyle>
          <a:p>
            <a:fld id="{57A80F7D-DAE4-4CFD-877F-D809C719A4FD}" type="slidenum">
              <a:rPr lang="en-ZA" altLang="en-US"/>
              <a:pPr/>
              <a:t>‹#›</a:t>
            </a:fld>
            <a:endParaRPr lang="en-ZA" altLang="en-US"/>
          </a:p>
        </p:txBody>
      </p:sp>
    </p:spTree>
    <p:extLst>
      <p:ext uri="{BB962C8B-B14F-4D97-AF65-F5344CB8AC3E}">
        <p14:creationId xmlns:p14="http://schemas.microsoft.com/office/powerpoint/2010/main" val="2681775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0822" y="1302619"/>
            <a:ext cx="7543439" cy="47081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hangingPunct="0">
              <a:defRPr/>
            </a:lvl1pPr>
          </a:lstStyle>
          <a:p>
            <a:fld id="{FCA11AB9-B61F-4B63-ACBF-4E5554F58A0B}" type="slidenum">
              <a:rPr lang="en-ZA" altLang="en-US"/>
              <a:pPr/>
              <a:t>‹#›</a:t>
            </a:fld>
            <a:endParaRPr lang="en-ZA" altLang="en-US"/>
          </a:p>
        </p:txBody>
      </p:sp>
    </p:spTree>
    <p:extLst>
      <p:ext uri="{BB962C8B-B14F-4D97-AF65-F5344CB8AC3E}">
        <p14:creationId xmlns:p14="http://schemas.microsoft.com/office/powerpoint/2010/main" val="2900693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0821" y="274638"/>
            <a:ext cx="6311799" cy="706437"/>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20812" y="1341439"/>
            <a:ext cx="6277674" cy="4784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6"/>
          <p:cNvSpPr>
            <a:spLocks noGrp="1" noChangeArrowheads="1"/>
          </p:cNvSpPr>
          <p:nvPr>
            <p:ph type="sldNum" sz="quarter" idx="10"/>
          </p:nvPr>
        </p:nvSpPr>
        <p:spPr>
          <a:xfrm>
            <a:off x="3504903" y="6428259"/>
            <a:ext cx="2134195" cy="405184"/>
          </a:xfrm>
        </p:spPr>
        <p:txBody>
          <a:bodyPr/>
          <a:lstStyle>
            <a:lvl1pPr hangingPunct="0">
              <a:defRPr/>
            </a:lvl1pPr>
          </a:lstStyle>
          <a:p>
            <a:fld id="{EB4B416B-278A-4AAA-90BA-3AF06DDF43A7}" type="slidenum">
              <a:rPr lang="en-ZA" altLang="en-US"/>
              <a:pPr/>
              <a:t>‹#›</a:t>
            </a:fld>
            <a:endParaRPr lang="en-ZA" altLang="en-US"/>
          </a:p>
        </p:txBody>
      </p:sp>
    </p:spTree>
    <p:extLst>
      <p:ext uri="{BB962C8B-B14F-4D97-AF65-F5344CB8AC3E}">
        <p14:creationId xmlns:p14="http://schemas.microsoft.com/office/powerpoint/2010/main" val="182554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0831" y="274638"/>
            <a:ext cx="6311799" cy="706437"/>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20812" y="1341439"/>
            <a:ext cx="6277674" cy="4784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6"/>
          <p:cNvSpPr>
            <a:spLocks noGrp="1" noChangeArrowheads="1"/>
          </p:cNvSpPr>
          <p:nvPr>
            <p:ph type="sldNum" sz="quarter" idx="10"/>
          </p:nvPr>
        </p:nvSpPr>
        <p:spPr>
          <a:xfrm>
            <a:off x="3761910" y="6543373"/>
            <a:ext cx="701120" cy="405184"/>
          </a:xfrm>
        </p:spPr>
        <p:txBody>
          <a:bodyPr/>
          <a:lstStyle>
            <a:lvl1pPr hangingPunct="0">
              <a:defRPr/>
            </a:lvl1pPr>
          </a:lstStyle>
          <a:p>
            <a:pPr algn="ctr"/>
            <a:fld id="{0370E968-77FD-E143-B3F8-BC9F8EFBF26F}" type="slidenum">
              <a:rPr lang="en-ZA" smtClean="0">
                <a:solidFill>
                  <a:srgbClr val="FFFFFF"/>
                </a:solidFill>
              </a:rPr>
              <a:pPr algn="ctr"/>
              <a:t>‹#›</a:t>
            </a:fld>
            <a:endParaRPr lang="en-ZA" dirty="0">
              <a:solidFill>
                <a:srgbClr val="FFFFFF"/>
              </a:solidFill>
            </a:endParaRPr>
          </a:p>
        </p:txBody>
      </p:sp>
    </p:spTree>
    <p:extLst>
      <p:ext uri="{BB962C8B-B14F-4D97-AF65-F5344CB8AC3E}">
        <p14:creationId xmlns:p14="http://schemas.microsoft.com/office/powerpoint/2010/main" val="112651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6"/>
            <a:ext cx="7772400" cy="1470025"/>
          </a:xfrm>
        </p:spPr>
        <p:txBody>
          <a:bodyPr/>
          <a:lstStyle>
            <a:lvl1pPr>
              <a:defRPr sz="4800">
                <a:solidFill>
                  <a:srgbClr val="FF9933"/>
                </a:solidFill>
              </a:defRPr>
            </a:lvl1pPr>
          </a:lstStyle>
          <a:p>
            <a:r>
              <a:rPr lang="en-ZA"/>
              <a:t>Click to edit Master title style</a:t>
            </a:r>
          </a:p>
        </p:txBody>
      </p:sp>
      <p:sp>
        <p:nvSpPr>
          <p:cNvPr id="3075" name="Rectangle 3"/>
          <p:cNvSpPr>
            <a:spLocks noGrp="1" noChangeArrowheads="1"/>
          </p:cNvSpPr>
          <p:nvPr>
            <p:ph type="subTitle" idx="1"/>
          </p:nvPr>
        </p:nvSpPr>
        <p:spPr>
          <a:xfrm>
            <a:off x="684213" y="3716338"/>
            <a:ext cx="7775575" cy="576262"/>
          </a:xfrm>
        </p:spPr>
        <p:txBody>
          <a:bodyPr/>
          <a:lstStyle>
            <a:lvl1pPr marL="0" indent="0">
              <a:buFont typeface="Wingdings" pitchFamily="2" charset="2"/>
              <a:buNone/>
              <a:defRPr sz="2000" b="1">
                <a:solidFill>
                  <a:schemeClr val="bg2">
                    <a:lumMod val="75000"/>
                  </a:schemeClr>
                </a:solidFill>
                <a:latin typeface="Arial Narrow" pitchFamily="34" charset="0"/>
              </a:defRPr>
            </a:lvl1pPr>
          </a:lstStyle>
          <a:p>
            <a:r>
              <a:rPr lang="en-ZA" dirty="0"/>
              <a:t>Click to edit Master subtitle style</a:t>
            </a:r>
          </a:p>
        </p:txBody>
      </p:sp>
      <p:sp>
        <p:nvSpPr>
          <p:cNvPr id="4" name="Rectangle 3"/>
          <p:cNvSpPr>
            <a:spLocks noGrp="1" noChangeArrowheads="1"/>
          </p:cNvSpPr>
          <p:nvPr>
            <p:ph type="sldNum" sz="quarter" idx="10"/>
          </p:nvPr>
        </p:nvSpPr>
        <p:spPr/>
        <p:txBody>
          <a:bodyPr/>
          <a:lstStyle>
            <a:lvl1pPr>
              <a:defRPr/>
            </a:lvl1pPr>
          </a:lstStyle>
          <a:p>
            <a:pPr>
              <a:defRPr/>
            </a:pPr>
            <a:fld id="{1354E2A0-629B-4660-8D8C-A22E14A38043}"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83429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72A721-D4A4-4846-B9F4-7FA0ABD99A18}"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401168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5.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6.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0.png"/><Relationship Id="rId2" Type="http://schemas.openxmlformats.org/officeDocument/2006/relationships/slideLayout" Target="../slideLayouts/slideLayout53.xml"/><Relationship Id="rId16" Type="http://schemas.openxmlformats.org/officeDocument/2006/relationships/image" Target="../media/image9.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7.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0812" y="137322"/>
            <a:ext cx="6734100" cy="8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3419" numCol="1" anchor="t" anchorCtr="0" compatLnSpc="1">
            <a:prstTxWarp prst="textNoShape">
              <a:avLst/>
            </a:prstTxWarp>
          </a:bodyPr>
          <a:lstStyle/>
          <a:p>
            <a:pPr lvl="0"/>
            <a:r>
              <a:rPr lang="en-ZA" altLang="en-US" smtClean="0"/>
              <a:t>Click to edit Master title style</a:t>
            </a:r>
          </a:p>
        </p:txBody>
      </p:sp>
      <p:sp>
        <p:nvSpPr>
          <p:cNvPr id="1027" name="Rectangle 3"/>
          <p:cNvSpPr>
            <a:spLocks noGrp="1" noChangeArrowheads="1"/>
          </p:cNvSpPr>
          <p:nvPr>
            <p:ph type="body" idx="1"/>
          </p:nvPr>
        </p:nvSpPr>
        <p:spPr bwMode="auto">
          <a:xfrm>
            <a:off x="420839" y="1302619"/>
            <a:ext cx="7391549" cy="470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5364" name="Rectangle 4"/>
          <p:cNvSpPr>
            <a:spLocks noGrp="1" noChangeArrowheads="1"/>
          </p:cNvSpPr>
          <p:nvPr>
            <p:ph type="sldNum" sz="quarter" idx="4"/>
          </p:nvPr>
        </p:nvSpPr>
        <p:spPr bwMode="auto">
          <a:xfrm>
            <a:off x="3504903" y="6452816"/>
            <a:ext cx="2134195" cy="405184"/>
          </a:xfrm>
          <a:prstGeom prst="rect">
            <a:avLst/>
          </a:prstGeom>
          <a:noFill/>
          <a:ln w="9525">
            <a:noFill/>
            <a:miter lim="800000"/>
            <a:headEnd/>
            <a:tailEnd/>
          </a:ln>
          <a:effectLst/>
        </p:spPr>
        <p:txBody>
          <a:bodyPr vert="horz" wrap="square" lIns="86770" tIns="43419" rIns="86770" bIns="43419" numCol="1" anchor="t" anchorCtr="0" compatLnSpc="1">
            <a:prstTxWarp prst="textNoShape">
              <a:avLst/>
            </a:prstTxWarp>
          </a:bodyPr>
          <a:lstStyle>
            <a:lvl1pPr algn="ctr" defTabSz="387708">
              <a:defRPr sz="1400">
                <a:solidFill>
                  <a:srgbClr val="FFFFFF"/>
                </a:solidFill>
                <a:latin typeface="Arial" charset="0"/>
                <a:cs typeface="+mn-cs"/>
                <a:sym typeface="Helvetica Light" charset="0"/>
              </a:defRPr>
            </a:lvl1pPr>
          </a:lstStyle>
          <a:p>
            <a:pPr fontAlgn="base">
              <a:spcBef>
                <a:spcPct val="0"/>
              </a:spcBef>
              <a:spcAft>
                <a:spcPct val="0"/>
              </a:spcAft>
              <a:defRPr/>
            </a:pPr>
            <a:fld id="{C3B18DF6-EEA6-4325-AB5B-4399F03C800A}" type="slidenum">
              <a:rPr lang="en-ZA">
                <a:ea typeface="MS PGothic" pitchFamily="34" charset="-128"/>
              </a:rPr>
              <a:pPr fontAlgn="base">
                <a:spcBef>
                  <a:spcPct val="0"/>
                </a:spcBef>
                <a:spcAft>
                  <a:spcPct val="0"/>
                </a:spcAft>
                <a:defRPr/>
              </a:pPr>
              <a:t>‹#›</a:t>
            </a:fld>
            <a:endParaRPr lang="en-ZA">
              <a:ea typeface="MS PGothic" pitchFamily="34" charset="-128"/>
            </a:endParaRPr>
          </a:p>
        </p:txBody>
      </p:sp>
      <p:sp>
        <p:nvSpPr>
          <p:cNvPr id="6" name="Right Triangle 11"/>
          <p:cNvSpPr/>
          <p:nvPr/>
        </p:nvSpPr>
        <p:spPr>
          <a:xfrm>
            <a:off x="0" y="6047658"/>
            <a:ext cx="9215438" cy="810369"/>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106401"/>
              <a:gd name="connsiteY0" fmla="*/ 1051080 h 1051080"/>
              <a:gd name="connsiteX1" fmla="*/ 33866 w 13106401"/>
              <a:gd name="connsiteY1" fmla="*/ 0 h 1051080"/>
              <a:gd name="connsiteX2" fmla="*/ 13106401 w 13106401"/>
              <a:gd name="connsiteY2" fmla="*/ 933956 h 1051080"/>
              <a:gd name="connsiteX3" fmla="*/ 13004800 w 13106401"/>
              <a:gd name="connsiteY3" fmla="*/ 1051080 h 1051080"/>
              <a:gd name="connsiteX4" fmla="*/ 0 w 13106401"/>
              <a:gd name="connsiteY4" fmla="*/ 1051080 h 1051080"/>
              <a:gd name="connsiteX0" fmla="*/ 0 w 13106401"/>
              <a:gd name="connsiteY0" fmla="*/ 1051080 h 1051080"/>
              <a:gd name="connsiteX1" fmla="*/ 33866 w 13106401"/>
              <a:gd name="connsiteY1" fmla="*/ 0 h 1051080"/>
              <a:gd name="connsiteX2" fmla="*/ 13106401 w 13106401"/>
              <a:gd name="connsiteY2" fmla="*/ 829007 h 1051080"/>
              <a:gd name="connsiteX3" fmla="*/ 13004800 w 13106401"/>
              <a:gd name="connsiteY3" fmla="*/ 1051080 h 1051080"/>
              <a:gd name="connsiteX4" fmla="*/ 0 w 13106401"/>
              <a:gd name="connsiteY4" fmla="*/ 1051080 h 1051080"/>
              <a:gd name="connsiteX0" fmla="*/ 0 w 13106401"/>
              <a:gd name="connsiteY0" fmla="*/ 1021094 h 1021094"/>
              <a:gd name="connsiteX1" fmla="*/ 16933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 name="connsiteX0" fmla="*/ 0 w 13106401"/>
              <a:gd name="connsiteY0" fmla="*/ 1021094 h 1021094"/>
              <a:gd name="connsiteX1" fmla="*/ 0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1021094">
                <a:moveTo>
                  <a:pt x="0" y="1021094"/>
                </a:moveTo>
                <a:lnTo>
                  <a:pt x="0" y="0"/>
                </a:lnTo>
                <a:lnTo>
                  <a:pt x="13106401" y="799021"/>
                </a:lnTo>
                <a:lnTo>
                  <a:pt x="13004800" y="1021094"/>
                </a:lnTo>
                <a:lnTo>
                  <a:pt x="0" y="1021094"/>
                </a:lnTo>
                <a:close/>
              </a:path>
            </a:pathLst>
          </a:custGeom>
          <a:solidFill>
            <a:srgbClr val="1D6222"/>
          </a:solidFill>
          <a:ln>
            <a:noFill/>
          </a:ln>
          <a:effectLst/>
        </p:spPr>
        <p:style>
          <a:lnRef idx="1">
            <a:schemeClr val="accent1"/>
          </a:lnRef>
          <a:fillRef idx="3">
            <a:schemeClr val="accent1"/>
          </a:fillRef>
          <a:effectRef idx="2">
            <a:schemeClr val="accent1"/>
          </a:effectRef>
          <a:fontRef idx="minor">
            <a:schemeClr val="lt1"/>
          </a:fontRef>
        </p:style>
        <p:txBody>
          <a:bodyPr lIns="64146" tIns="32068" rIns="64146" bIns="32068" anchor="ctr"/>
          <a:lstStyle/>
          <a:p>
            <a:pPr defTabSz="387708" fontAlgn="base">
              <a:spcBef>
                <a:spcPct val="0"/>
              </a:spcBef>
              <a:spcAft>
                <a:spcPct val="0"/>
              </a:spcAft>
              <a:defRPr/>
            </a:pPr>
            <a:endParaRPr lang="en-US" sz="2500">
              <a:solidFill>
                <a:srgbClr val="FFFFFF"/>
              </a:solidFill>
              <a:ea typeface="MS PGothic" pitchFamily="34" charset="-128"/>
              <a:sym typeface="Helvetica Light" charset="0"/>
            </a:endParaRPr>
          </a:p>
        </p:txBody>
      </p:sp>
      <p:sp>
        <p:nvSpPr>
          <p:cNvPr id="7" name="Right Triangle 11"/>
          <p:cNvSpPr/>
          <p:nvPr/>
        </p:nvSpPr>
        <p:spPr>
          <a:xfrm>
            <a:off x="0" y="6415980"/>
            <a:ext cx="9215438" cy="442020"/>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556320">
                <a:moveTo>
                  <a:pt x="0" y="556320"/>
                </a:moveTo>
                <a:lnTo>
                  <a:pt x="0" y="0"/>
                </a:lnTo>
                <a:lnTo>
                  <a:pt x="13106401" y="439196"/>
                </a:lnTo>
                <a:lnTo>
                  <a:pt x="13004800" y="556320"/>
                </a:lnTo>
                <a:lnTo>
                  <a:pt x="0" y="55632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4146" tIns="32068" rIns="64146" bIns="32068" anchor="ctr"/>
          <a:lstStyle/>
          <a:p>
            <a:pPr defTabSz="387708" fontAlgn="base">
              <a:spcBef>
                <a:spcPct val="0"/>
              </a:spcBef>
              <a:spcAft>
                <a:spcPct val="0"/>
              </a:spcAft>
              <a:defRPr/>
            </a:pPr>
            <a:endParaRPr lang="en-US" sz="2500">
              <a:solidFill>
                <a:srgbClr val="FFFFFF"/>
              </a:solidFill>
              <a:ea typeface="MS PGothic" pitchFamily="34" charset="-128"/>
              <a:sym typeface="Helvetica Light" charset="0"/>
            </a:endParaRPr>
          </a:p>
        </p:txBody>
      </p:sp>
      <p:sp>
        <p:nvSpPr>
          <p:cNvPr id="8" name="Right Triangle 7"/>
          <p:cNvSpPr/>
          <p:nvPr/>
        </p:nvSpPr>
        <p:spPr>
          <a:xfrm>
            <a:off x="0" y="6467326"/>
            <a:ext cx="9144000" cy="390674"/>
          </a:xfrm>
          <a:prstGeom prst="rtTriangle">
            <a:avLst/>
          </a:prstGeom>
          <a:solidFill>
            <a:srgbClr val="BF151A"/>
          </a:solidFill>
          <a:ln>
            <a:noFill/>
          </a:ln>
          <a:effectLst/>
        </p:spPr>
        <p:style>
          <a:lnRef idx="1">
            <a:schemeClr val="accent1"/>
          </a:lnRef>
          <a:fillRef idx="3">
            <a:schemeClr val="accent1"/>
          </a:fillRef>
          <a:effectRef idx="2">
            <a:schemeClr val="accent1"/>
          </a:effectRef>
          <a:fontRef idx="minor">
            <a:schemeClr val="lt1"/>
          </a:fontRef>
        </p:style>
        <p:txBody>
          <a:bodyPr lIns="64146" tIns="32068" rIns="64146" bIns="32068" anchor="ctr"/>
          <a:lstStyle/>
          <a:p>
            <a:pPr defTabSz="387708" fontAlgn="base">
              <a:spcBef>
                <a:spcPct val="0"/>
              </a:spcBef>
              <a:spcAft>
                <a:spcPct val="0"/>
              </a:spcAft>
              <a:defRPr/>
            </a:pPr>
            <a:endParaRPr lang="en-US" sz="2500">
              <a:solidFill>
                <a:srgbClr val="FFFFFF"/>
              </a:solidFill>
              <a:ea typeface="MS PGothic" pitchFamily="34" charset="-128"/>
              <a:sym typeface="Helvetica Light" charset="0"/>
            </a:endParaRPr>
          </a:p>
        </p:txBody>
      </p:sp>
      <p:grpSp>
        <p:nvGrpSpPr>
          <p:cNvPr id="1032" name="Group 5"/>
          <p:cNvGrpSpPr>
            <a:grpSpLocks/>
          </p:cNvGrpSpPr>
          <p:nvPr/>
        </p:nvGrpSpPr>
        <p:grpSpPr bwMode="auto">
          <a:xfrm>
            <a:off x="4166816" y="0"/>
            <a:ext cx="4976068" cy="1102816"/>
            <a:chOff x="5926336" y="0"/>
            <a:chExt cx="7077496" cy="1568706"/>
          </a:xfrm>
        </p:grpSpPr>
        <p:sp>
          <p:nvSpPr>
            <p:cNvPr id="11" name="Right Triangle 4"/>
            <p:cNvSpPr/>
            <p:nvPr userDrawn="1"/>
          </p:nvSpPr>
          <p:spPr>
            <a:xfrm flipH="1" flipV="1">
              <a:off x="5926336" y="0"/>
              <a:ext cx="7077496" cy="1568706"/>
            </a:xfrm>
            <a:custGeom>
              <a:avLst/>
              <a:gdLst>
                <a:gd name="connsiteX0" fmla="*/ 0 w 7077496"/>
                <a:gd name="connsiteY0" fmla="*/ 1636440 h 1636440"/>
                <a:gd name="connsiteX1" fmla="*/ 0 w 7077496"/>
                <a:gd name="connsiteY1" fmla="*/ 0 h 1636440"/>
                <a:gd name="connsiteX2" fmla="*/ 7077496 w 7077496"/>
                <a:gd name="connsiteY2" fmla="*/ 1636440 h 1636440"/>
                <a:gd name="connsiteX3" fmla="*/ 0 w 7077496"/>
                <a:gd name="connsiteY3" fmla="*/ 1636440 h 1636440"/>
                <a:gd name="connsiteX0" fmla="*/ 0 w 7077496"/>
                <a:gd name="connsiteY0" fmla="*/ 1179240 h 1179240"/>
                <a:gd name="connsiteX1" fmla="*/ 50800 w 7077496"/>
                <a:gd name="connsiteY1" fmla="*/ 0 h 1179240"/>
                <a:gd name="connsiteX2" fmla="*/ 7077496 w 7077496"/>
                <a:gd name="connsiteY2" fmla="*/ 1179240 h 1179240"/>
                <a:gd name="connsiteX3" fmla="*/ 0 w 7077496"/>
                <a:gd name="connsiteY3" fmla="*/ 1179240 h 1179240"/>
                <a:gd name="connsiteX0" fmla="*/ 0 w 7077496"/>
                <a:gd name="connsiteY0" fmla="*/ 1568706 h 1568706"/>
                <a:gd name="connsiteX1" fmla="*/ 16933 w 7077496"/>
                <a:gd name="connsiteY1" fmla="*/ 0 h 1568706"/>
                <a:gd name="connsiteX2" fmla="*/ 7077496 w 7077496"/>
                <a:gd name="connsiteY2" fmla="*/ 1568706 h 1568706"/>
                <a:gd name="connsiteX3" fmla="*/ 0 w 7077496"/>
                <a:gd name="connsiteY3" fmla="*/ 1568706 h 1568706"/>
              </a:gdLst>
              <a:ahLst/>
              <a:cxnLst>
                <a:cxn ang="0">
                  <a:pos x="connsiteX0" y="connsiteY0"/>
                </a:cxn>
                <a:cxn ang="0">
                  <a:pos x="connsiteX1" y="connsiteY1"/>
                </a:cxn>
                <a:cxn ang="0">
                  <a:pos x="connsiteX2" y="connsiteY2"/>
                </a:cxn>
                <a:cxn ang="0">
                  <a:pos x="connsiteX3" y="connsiteY3"/>
                </a:cxn>
              </a:cxnLst>
              <a:rect l="l" t="t" r="r" b="b"/>
              <a:pathLst>
                <a:path w="7077496" h="1568706">
                  <a:moveTo>
                    <a:pt x="0" y="1568706"/>
                  </a:moveTo>
                  <a:lnTo>
                    <a:pt x="16933" y="0"/>
                  </a:lnTo>
                  <a:lnTo>
                    <a:pt x="7077496" y="1568706"/>
                  </a:lnTo>
                  <a:lnTo>
                    <a:pt x="0" y="1568706"/>
                  </a:lnTo>
                  <a:close/>
                </a:path>
              </a:pathLst>
            </a:custGeom>
            <a:solidFill>
              <a:srgbClr val="E7EB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387708" fontAlgn="base">
                <a:spcBef>
                  <a:spcPct val="0"/>
                </a:spcBef>
                <a:spcAft>
                  <a:spcPct val="0"/>
                </a:spcAft>
                <a:defRPr/>
              </a:pPr>
              <a:endParaRPr lang="en-US" sz="2500">
                <a:solidFill>
                  <a:srgbClr val="FFFFFF"/>
                </a:solidFill>
                <a:ea typeface="MS PGothic" pitchFamily="34" charset="-128"/>
                <a:sym typeface="Helvetica Light" charset="0"/>
              </a:endParaRPr>
            </a:p>
          </p:txBody>
        </p:sp>
        <p:pic>
          <p:nvPicPr>
            <p:cNvPr id="1035" name="Picture 8" descr="NEF logo.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28755" y="218652"/>
              <a:ext cx="1766334" cy="68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ight Triangle 9"/>
          <p:cNvSpPr/>
          <p:nvPr/>
        </p:nvSpPr>
        <p:spPr>
          <a:xfrm>
            <a:off x="-8930" y="6619158"/>
            <a:ext cx="4225975" cy="238869"/>
          </a:xfrm>
          <a:prstGeom prst="rtTriangle">
            <a:avLst/>
          </a:prstGeom>
          <a:solidFill>
            <a:srgbClr val="E4441B"/>
          </a:solidFill>
          <a:ln>
            <a:noFill/>
          </a:ln>
          <a:effectLst/>
        </p:spPr>
        <p:style>
          <a:lnRef idx="1">
            <a:schemeClr val="accent1"/>
          </a:lnRef>
          <a:fillRef idx="3">
            <a:schemeClr val="accent1"/>
          </a:fillRef>
          <a:effectRef idx="2">
            <a:schemeClr val="accent1"/>
          </a:effectRef>
          <a:fontRef idx="minor">
            <a:schemeClr val="lt1"/>
          </a:fontRef>
        </p:style>
        <p:txBody>
          <a:bodyPr lIns="64146" tIns="32068" rIns="64146" bIns="32068" anchor="ctr"/>
          <a:lstStyle/>
          <a:p>
            <a:pPr defTabSz="387708" fontAlgn="base">
              <a:spcBef>
                <a:spcPct val="0"/>
              </a:spcBef>
              <a:spcAft>
                <a:spcPct val="0"/>
              </a:spcAft>
              <a:defRPr/>
            </a:pPr>
            <a:endParaRPr lang="en-US" sz="2500">
              <a:solidFill>
                <a:srgbClr val="FFFFFF"/>
              </a:solidFill>
              <a:ea typeface="MS PGothic" pitchFamily="34" charset="-128"/>
              <a:sym typeface="Helvetica Light" charset="0"/>
            </a:endParaRPr>
          </a:p>
        </p:txBody>
      </p:sp>
    </p:spTree>
    <p:extLst>
      <p:ext uri="{BB962C8B-B14F-4D97-AF65-F5344CB8AC3E}">
        <p14:creationId xmlns:p14="http://schemas.microsoft.com/office/powerpoint/2010/main" val="32555922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721"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500" b="1">
          <a:solidFill>
            <a:srgbClr val="FF9900"/>
          </a:solidFill>
          <a:latin typeface="+mn-lt"/>
          <a:ea typeface="MS PGothic" pitchFamily="34" charset="-128"/>
          <a:cs typeface="MS PGothic" charset="0"/>
        </a:defRPr>
      </a:lvl1pPr>
      <a:lvl2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5pPr>
      <a:lvl6pPr marL="434701" algn="l" rtl="0" fontAlgn="base">
        <a:spcBef>
          <a:spcPct val="0"/>
        </a:spcBef>
        <a:spcAft>
          <a:spcPct val="0"/>
        </a:spcAft>
        <a:defRPr sz="3200" b="1">
          <a:solidFill>
            <a:srgbClr val="FF9900"/>
          </a:solidFill>
          <a:latin typeface="Arial Narrow" pitchFamily="34" charset="0"/>
        </a:defRPr>
      </a:lvl6pPr>
      <a:lvl7pPr marL="869472" algn="l" rtl="0" fontAlgn="base">
        <a:spcBef>
          <a:spcPct val="0"/>
        </a:spcBef>
        <a:spcAft>
          <a:spcPct val="0"/>
        </a:spcAft>
        <a:defRPr sz="3200" b="1">
          <a:solidFill>
            <a:srgbClr val="FF9900"/>
          </a:solidFill>
          <a:latin typeface="Arial Narrow" pitchFamily="34" charset="0"/>
        </a:defRPr>
      </a:lvl7pPr>
      <a:lvl8pPr marL="1304104" algn="l" rtl="0" fontAlgn="base">
        <a:spcBef>
          <a:spcPct val="0"/>
        </a:spcBef>
        <a:spcAft>
          <a:spcPct val="0"/>
        </a:spcAft>
        <a:defRPr sz="3200" b="1">
          <a:solidFill>
            <a:srgbClr val="FF9900"/>
          </a:solidFill>
          <a:latin typeface="Arial Narrow" pitchFamily="34" charset="0"/>
        </a:defRPr>
      </a:lvl8pPr>
      <a:lvl9pPr marL="1738806" algn="l" rtl="0" fontAlgn="base">
        <a:spcBef>
          <a:spcPct val="0"/>
        </a:spcBef>
        <a:spcAft>
          <a:spcPct val="0"/>
        </a:spcAft>
        <a:defRPr sz="3200" b="1">
          <a:solidFill>
            <a:srgbClr val="FF9900"/>
          </a:solidFill>
          <a:latin typeface="Arial Narrow" pitchFamily="34" charset="0"/>
        </a:defRPr>
      </a:lvl9pPr>
    </p:titleStyle>
    <p:bodyStyle>
      <a:lvl1pPr marL="321009" indent="-321009"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1pPr>
      <a:lvl2pPr marL="701100" indent="-266391"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2pPr>
      <a:lvl3pPr marL="1082308" indent="-211776"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3pPr>
      <a:lvl4pPr marL="1517005" indent="-211776"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4pPr>
      <a:lvl5pPr marL="1951716" indent="-211776"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5pPr>
      <a:lvl6pPr marL="2390848" indent="-217224"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825547" indent="-217224"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260260" indent="-217224"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694929" indent="-217224"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p:bodyStyle>
    <p:otherStyle>
      <a:defPPr>
        <a:defRPr lang="en-US"/>
      </a:defPPr>
      <a:lvl1pPr marL="0" algn="l" defTabSz="869472" rtl="0" eaLnBrk="1" latinLnBrk="0" hangingPunct="1">
        <a:defRPr sz="1800" kern="1200">
          <a:solidFill>
            <a:schemeClr val="tx1"/>
          </a:solidFill>
          <a:latin typeface="+mn-lt"/>
          <a:ea typeface="+mn-ea"/>
          <a:cs typeface="+mn-cs"/>
        </a:defRPr>
      </a:lvl1pPr>
      <a:lvl2pPr marL="434701" algn="l" defTabSz="869472" rtl="0" eaLnBrk="1" latinLnBrk="0" hangingPunct="1">
        <a:defRPr sz="1800" kern="1200">
          <a:solidFill>
            <a:schemeClr val="tx1"/>
          </a:solidFill>
          <a:latin typeface="+mn-lt"/>
          <a:ea typeface="+mn-ea"/>
          <a:cs typeface="+mn-cs"/>
        </a:defRPr>
      </a:lvl2pPr>
      <a:lvl3pPr marL="869472" algn="l" defTabSz="869472" rtl="0" eaLnBrk="1" latinLnBrk="0" hangingPunct="1">
        <a:defRPr sz="1800" kern="1200">
          <a:solidFill>
            <a:schemeClr val="tx1"/>
          </a:solidFill>
          <a:latin typeface="+mn-lt"/>
          <a:ea typeface="+mn-ea"/>
          <a:cs typeface="+mn-cs"/>
        </a:defRPr>
      </a:lvl3pPr>
      <a:lvl4pPr marL="1304104" algn="l" defTabSz="869472" rtl="0" eaLnBrk="1" latinLnBrk="0" hangingPunct="1">
        <a:defRPr sz="1800" kern="1200">
          <a:solidFill>
            <a:schemeClr val="tx1"/>
          </a:solidFill>
          <a:latin typeface="+mn-lt"/>
          <a:ea typeface="+mn-ea"/>
          <a:cs typeface="+mn-cs"/>
        </a:defRPr>
      </a:lvl4pPr>
      <a:lvl5pPr marL="1738806" algn="l" defTabSz="869472" rtl="0" eaLnBrk="1" latinLnBrk="0" hangingPunct="1">
        <a:defRPr sz="1800" kern="1200">
          <a:solidFill>
            <a:schemeClr val="tx1"/>
          </a:solidFill>
          <a:latin typeface="+mn-lt"/>
          <a:ea typeface="+mn-ea"/>
          <a:cs typeface="+mn-cs"/>
        </a:defRPr>
      </a:lvl5pPr>
      <a:lvl6pPr marL="2173499" algn="l" defTabSz="869472" rtl="0" eaLnBrk="1" latinLnBrk="0" hangingPunct="1">
        <a:defRPr sz="1800" kern="1200">
          <a:solidFill>
            <a:schemeClr val="tx1"/>
          </a:solidFill>
          <a:latin typeface="+mn-lt"/>
          <a:ea typeface="+mn-ea"/>
          <a:cs typeface="+mn-cs"/>
        </a:defRPr>
      </a:lvl6pPr>
      <a:lvl7pPr marL="2608201" algn="l" defTabSz="869472" rtl="0" eaLnBrk="1" latinLnBrk="0" hangingPunct="1">
        <a:defRPr sz="1800" kern="1200">
          <a:solidFill>
            <a:schemeClr val="tx1"/>
          </a:solidFill>
          <a:latin typeface="+mn-lt"/>
          <a:ea typeface="+mn-ea"/>
          <a:cs typeface="+mn-cs"/>
        </a:defRPr>
      </a:lvl7pPr>
      <a:lvl8pPr marL="3042909" algn="l" defTabSz="869472" rtl="0" eaLnBrk="1" latinLnBrk="0" hangingPunct="1">
        <a:defRPr sz="1800" kern="1200">
          <a:solidFill>
            <a:schemeClr val="tx1"/>
          </a:solidFill>
          <a:latin typeface="+mn-lt"/>
          <a:ea typeface="+mn-ea"/>
          <a:cs typeface="+mn-cs"/>
        </a:defRPr>
      </a:lvl8pPr>
      <a:lvl9pPr marL="3477585" algn="l" defTabSz="8694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5" name="Group 34"/>
          <p:cNvGrpSpPr/>
          <p:nvPr userDrawn="1"/>
        </p:nvGrpSpPr>
        <p:grpSpPr>
          <a:xfrm>
            <a:off x="-8929" y="6044880"/>
            <a:ext cx="9271043" cy="820749"/>
            <a:chOff x="-12700" y="8597163"/>
            <a:chExt cx="13185483" cy="1167288"/>
          </a:xfrm>
        </p:grpSpPr>
        <p:sp>
          <p:nvSpPr>
            <p:cNvPr id="36" name="Right Triangle 11"/>
            <p:cNvSpPr/>
            <p:nvPr userDrawn="1"/>
          </p:nvSpPr>
          <p:spPr>
            <a:xfrm>
              <a:off x="64" y="8597163"/>
              <a:ext cx="13172719" cy="1152525"/>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106401"/>
                <a:gd name="connsiteY0" fmla="*/ 1051080 h 1051080"/>
                <a:gd name="connsiteX1" fmla="*/ 33866 w 13106401"/>
                <a:gd name="connsiteY1" fmla="*/ 0 h 1051080"/>
                <a:gd name="connsiteX2" fmla="*/ 13106401 w 13106401"/>
                <a:gd name="connsiteY2" fmla="*/ 933956 h 1051080"/>
                <a:gd name="connsiteX3" fmla="*/ 13004800 w 13106401"/>
                <a:gd name="connsiteY3" fmla="*/ 1051080 h 1051080"/>
                <a:gd name="connsiteX4" fmla="*/ 0 w 13106401"/>
                <a:gd name="connsiteY4" fmla="*/ 1051080 h 1051080"/>
                <a:gd name="connsiteX0" fmla="*/ 0 w 13106401"/>
                <a:gd name="connsiteY0" fmla="*/ 1051080 h 1051080"/>
                <a:gd name="connsiteX1" fmla="*/ 33866 w 13106401"/>
                <a:gd name="connsiteY1" fmla="*/ 0 h 1051080"/>
                <a:gd name="connsiteX2" fmla="*/ 13106401 w 13106401"/>
                <a:gd name="connsiteY2" fmla="*/ 829007 h 1051080"/>
                <a:gd name="connsiteX3" fmla="*/ 13004800 w 13106401"/>
                <a:gd name="connsiteY3" fmla="*/ 1051080 h 1051080"/>
                <a:gd name="connsiteX4" fmla="*/ 0 w 13106401"/>
                <a:gd name="connsiteY4" fmla="*/ 1051080 h 1051080"/>
                <a:gd name="connsiteX0" fmla="*/ 0 w 13106401"/>
                <a:gd name="connsiteY0" fmla="*/ 1021094 h 1021094"/>
                <a:gd name="connsiteX1" fmla="*/ 16933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 name="connsiteX0" fmla="*/ 0 w 13106401"/>
                <a:gd name="connsiteY0" fmla="*/ 1021094 h 1021094"/>
                <a:gd name="connsiteX1" fmla="*/ 0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1021094">
                  <a:moveTo>
                    <a:pt x="0" y="1021094"/>
                  </a:moveTo>
                  <a:lnTo>
                    <a:pt x="0" y="0"/>
                  </a:lnTo>
                  <a:lnTo>
                    <a:pt x="13106401" y="799021"/>
                  </a:lnTo>
                  <a:lnTo>
                    <a:pt x="13004800" y="1021094"/>
                  </a:lnTo>
                  <a:lnTo>
                    <a:pt x="0" y="1021094"/>
                  </a:lnTo>
                  <a:close/>
                </a:path>
              </a:pathLst>
            </a:custGeom>
            <a:solidFill>
              <a:srgbClr val="128401"/>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sp>
          <p:nvSpPr>
            <p:cNvPr id="37" name="Right Triangle 11"/>
            <p:cNvSpPr/>
            <p:nvPr userDrawn="1"/>
          </p:nvSpPr>
          <p:spPr>
            <a:xfrm>
              <a:off x="64" y="9075675"/>
              <a:ext cx="13122871" cy="674008"/>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208001"/>
                <a:gd name="connsiteY0" fmla="*/ 556320 h 556320"/>
                <a:gd name="connsiteX1" fmla="*/ 0 w 13208001"/>
                <a:gd name="connsiteY1" fmla="*/ 0 h 556320"/>
                <a:gd name="connsiteX2" fmla="*/ 13208001 w 13208001"/>
                <a:gd name="connsiteY2" fmla="*/ 349286 h 556320"/>
                <a:gd name="connsiteX3" fmla="*/ 13004800 w 13208001"/>
                <a:gd name="connsiteY3" fmla="*/ 556320 h 556320"/>
                <a:gd name="connsiteX4" fmla="*/ 0 w 13208001"/>
                <a:gd name="connsiteY4" fmla="*/ 556320 h 556320"/>
                <a:gd name="connsiteX0" fmla="*/ 0 w 13056804"/>
                <a:gd name="connsiteY0" fmla="*/ 556320 h 556320"/>
                <a:gd name="connsiteX1" fmla="*/ 0 w 13056804"/>
                <a:gd name="connsiteY1" fmla="*/ 0 h 556320"/>
                <a:gd name="connsiteX2" fmla="*/ 13056804 w 13056804"/>
                <a:gd name="connsiteY2" fmla="*/ 309148 h 556320"/>
                <a:gd name="connsiteX3" fmla="*/ 13004800 w 13056804"/>
                <a:gd name="connsiteY3" fmla="*/ 556320 h 556320"/>
                <a:gd name="connsiteX4" fmla="*/ 0 w 13056804"/>
                <a:gd name="connsiteY4" fmla="*/ 556320 h 556320"/>
                <a:gd name="connsiteX0" fmla="*/ 0 w 13056804"/>
                <a:gd name="connsiteY0" fmla="*/ 596458 h 596458"/>
                <a:gd name="connsiteX1" fmla="*/ 15120 w 13056804"/>
                <a:gd name="connsiteY1" fmla="*/ 0 h 596458"/>
                <a:gd name="connsiteX2" fmla="*/ 13056804 w 13056804"/>
                <a:gd name="connsiteY2" fmla="*/ 349286 h 596458"/>
                <a:gd name="connsiteX3" fmla="*/ 13004800 w 13056804"/>
                <a:gd name="connsiteY3" fmla="*/ 596458 h 596458"/>
                <a:gd name="connsiteX4" fmla="*/ 0 w 13056804"/>
                <a:gd name="connsiteY4" fmla="*/ 596458 h 596458"/>
                <a:gd name="connsiteX0" fmla="*/ 0 w 13056804"/>
                <a:gd name="connsiteY0" fmla="*/ 596458 h 596458"/>
                <a:gd name="connsiteX1" fmla="*/ 15120 w 13056804"/>
                <a:gd name="connsiteY1" fmla="*/ 0 h 596458"/>
                <a:gd name="connsiteX2" fmla="*/ 13056804 w 13056804"/>
                <a:gd name="connsiteY2" fmla="*/ 427693 h 596458"/>
                <a:gd name="connsiteX3" fmla="*/ 13004800 w 13056804"/>
                <a:gd name="connsiteY3" fmla="*/ 596458 h 596458"/>
                <a:gd name="connsiteX4" fmla="*/ 0 w 13056804"/>
                <a:gd name="connsiteY4" fmla="*/ 596458 h 596458"/>
                <a:gd name="connsiteX0" fmla="*/ 0 w 13056804"/>
                <a:gd name="connsiteY0" fmla="*/ 596458 h 596458"/>
                <a:gd name="connsiteX1" fmla="*/ 15120 w 13056804"/>
                <a:gd name="connsiteY1" fmla="*/ 0 h 596458"/>
                <a:gd name="connsiteX2" fmla="*/ 13056804 w 13056804"/>
                <a:gd name="connsiteY2" fmla="*/ 453829 h 596458"/>
                <a:gd name="connsiteX3" fmla="*/ 13004800 w 13056804"/>
                <a:gd name="connsiteY3" fmla="*/ 596458 h 596458"/>
                <a:gd name="connsiteX4" fmla="*/ 0 w 13056804"/>
                <a:gd name="connsiteY4" fmla="*/ 596458 h 596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6804" h="596458">
                  <a:moveTo>
                    <a:pt x="0" y="596458"/>
                  </a:moveTo>
                  <a:lnTo>
                    <a:pt x="15120" y="0"/>
                  </a:lnTo>
                  <a:lnTo>
                    <a:pt x="13056804" y="453829"/>
                  </a:lnTo>
                  <a:lnTo>
                    <a:pt x="13004800" y="596458"/>
                  </a:lnTo>
                  <a:lnTo>
                    <a:pt x="0" y="596458"/>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sp>
          <p:nvSpPr>
            <p:cNvPr id="38" name="Right Triangle 6"/>
            <p:cNvSpPr/>
            <p:nvPr userDrawn="1"/>
          </p:nvSpPr>
          <p:spPr>
            <a:xfrm>
              <a:off x="64" y="9194059"/>
              <a:ext cx="13144815" cy="570392"/>
            </a:xfrm>
            <a:custGeom>
              <a:avLst/>
              <a:gdLst>
                <a:gd name="connsiteX0" fmla="*/ 0 w 13004800"/>
                <a:gd name="connsiteY0" fmla="*/ 555625 h 555625"/>
                <a:gd name="connsiteX1" fmla="*/ 0 w 13004800"/>
                <a:gd name="connsiteY1" fmla="*/ 0 h 555625"/>
                <a:gd name="connsiteX2" fmla="*/ 13004800 w 13004800"/>
                <a:gd name="connsiteY2" fmla="*/ 555625 h 555625"/>
                <a:gd name="connsiteX3" fmla="*/ 0 w 13004800"/>
                <a:gd name="connsiteY3" fmla="*/ 555625 h 555625"/>
                <a:gd name="connsiteX0" fmla="*/ 0 w 13004800"/>
                <a:gd name="connsiteY0" fmla="*/ 555625 h 555625"/>
                <a:gd name="connsiteX1" fmla="*/ 0 w 13004800"/>
                <a:gd name="connsiteY1" fmla="*/ 0 h 555625"/>
                <a:gd name="connsiteX2" fmla="*/ 11311467 w 13004800"/>
                <a:gd name="connsiteY2" fmla="*/ 470958 h 555625"/>
                <a:gd name="connsiteX3" fmla="*/ 13004800 w 13004800"/>
                <a:gd name="connsiteY3" fmla="*/ 555625 h 555625"/>
                <a:gd name="connsiteX4" fmla="*/ 0 w 13004800"/>
                <a:gd name="connsiteY4" fmla="*/ 555625 h 555625"/>
                <a:gd name="connsiteX0" fmla="*/ 0 w 13021734"/>
                <a:gd name="connsiteY0" fmla="*/ 555625 h 555625"/>
                <a:gd name="connsiteX1" fmla="*/ 0 w 13021734"/>
                <a:gd name="connsiteY1" fmla="*/ 0 h 555625"/>
                <a:gd name="connsiteX2" fmla="*/ 13021734 w 13021734"/>
                <a:gd name="connsiteY2" fmla="*/ 504825 h 555625"/>
                <a:gd name="connsiteX3" fmla="*/ 13004800 w 13021734"/>
                <a:gd name="connsiteY3" fmla="*/ 555625 h 555625"/>
                <a:gd name="connsiteX4" fmla="*/ 0 w 13021734"/>
                <a:gd name="connsiteY4" fmla="*/ 555625 h 555625"/>
                <a:gd name="connsiteX0" fmla="*/ 0 w 13021734"/>
                <a:gd name="connsiteY0" fmla="*/ 555625 h 555625"/>
                <a:gd name="connsiteX1" fmla="*/ 0 w 13021734"/>
                <a:gd name="connsiteY1" fmla="*/ 0 h 555625"/>
                <a:gd name="connsiteX2" fmla="*/ 13021734 w 13021734"/>
                <a:gd name="connsiteY2" fmla="*/ 504825 h 555625"/>
                <a:gd name="connsiteX3" fmla="*/ 13004800 w 13021734"/>
                <a:gd name="connsiteY3" fmla="*/ 555625 h 555625"/>
                <a:gd name="connsiteX4" fmla="*/ 0 w 13021734"/>
                <a:gd name="connsiteY4" fmla="*/ 555625 h 555625"/>
                <a:gd name="connsiteX0" fmla="*/ 0 w 13157201"/>
                <a:gd name="connsiteY0" fmla="*/ 555625 h 555625"/>
                <a:gd name="connsiteX1" fmla="*/ 0 w 13157201"/>
                <a:gd name="connsiteY1" fmla="*/ 0 h 555625"/>
                <a:gd name="connsiteX2" fmla="*/ 13157201 w 13157201"/>
                <a:gd name="connsiteY2" fmla="*/ 352425 h 555625"/>
                <a:gd name="connsiteX3" fmla="*/ 13004800 w 13157201"/>
                <a:gd name="connsiteY3" fmla="*/ 555625 h 555625"/>
                <a:gd name="connsiteX4" fmla="*/ 0 w 13157201"/>
                <a:gd name="connsiteY4" fmla="*/ 555625 h 555625"/>
                <a:gd name="connsiteX0" fmla="*/ 0 w 13051364"/>
                <a:gd name="connsiteY0" fmla="*/ 555625 h 555625"/>
                <a:gd name="connsiteX1" fmla="*/ 0 w 13051364"/>
                <a:gd name="connsiteY1" fmla="*/ 0 h 555625"/>
                <a:gd name="connsiteX2" fmla="*/ 13051364 w 13051364"/>
                <a:gd name="connsiteY2" fmla="*/ 337306 h 555625"/>
                <a:gd name="connsiteX3" fmla="*/ 13004800 w 13051364"/>
                <a:gd name="connsiteY3" fmla="*/ 555625 h 555625"/>
                <a:gd name="connsiteX4" fmla="*/ 0 w 13051364"/>
                <a:gd name="connsiteY4" fmla="*/ 555625 h 555625"/>
                <a:gd name="connsiteX0" fmla="*/ 0 w 13078638"/>
                <a:gd name="connsiteY0" fmla="*/ 555625 h 570392"/>
                <a:gd name="connsiteX1" fmla="*/ 0 w 13078638"/>
                <a:gd name="connsiteY1" fmla="*/ 0 h 570392"/>
                <a:gd name="connsiteX2" fmla="*/ 13051364 w 13078638"/>
                <a:gd name="connsiteY2" fmla="*/ 337306 h 570392"/>
                <a:gd name="connsiteX3" fmla="*/ 13078638 w 13078638"/>
                <a:gd name="connsiteY3" fmla="*/ 570392 h 570392"/>
                <a:gd name="connsiteX4" fmla="*/ 0 w 13078638"/>
                <a:gd name="connsiteY4" fmla="*/ 555625 h 570392"/>
                <a:gd name="connsiteX0" fmla="*/ 0 w 13078638"/>
                <a:gd name="connsiteY0" fmla="*/ 555625 h 570392"/>
                <a:gd name="connsiteX1" fmla="*/ 0 w 13078638"/>
                <a:gd name="connsiteY1" fmla="*/ 0 h 570392"/>
                <a:gd name="connsiteX2" fmla="*/ 13066058 w 13078638"/>
                <a:gd name="connsiteY2" fmla="*/ 470209 h 570392"/>
                <a:gd name="connsiteX3" fmla="*/ 13078638 w 13078638"/>
                <a:gd name="connsiteY3" fmla="*/ 570392 h 570392"/>
                <a:gd name="connsiteX4" fmla="*/ 0 w 13078638"/>
                <a:gd name="connsiteY4" fmla="*/ 555625 h 57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638" h="570392">
                  <a:moveTo>
                    <a:pt x="0" y="555625"/>
                  </a:moveTo>
                  <a:lnTo>
                    <a:pt x="0" y="0"/>
                  </a:lnTo>
                  <a:lnTo>
                    <a:pt x="13066058" y="470209"/>
                  </a:lnTo>
                  <a:lnTo>
                    <a:pt x="13078638" y="570392"/>
                  </a:lnTo>
                  <a:lnTo>
                    <a:pt x="0" y="555625"/>
                  </a:lnTo>
                  <a:close/>
                </a:path>
              </a:pathLst>
            </a:custGeom>
            <a:solidFill>
              <a:srgbClr val="DC3B05"/>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sp>
          <p:nvSpPr>
            <p:cNvPr id="39" name="Right Triangle 38"/>
            <p:cNvSpPr/>
            <p:nvPr userDrawn="1"/>
          </p:nvSpPr>
          <p:spPr>
            <a:xfrm>
              <a:off x="-12700" y="9266066"/>
              <a:ext cx="7451204" cy="483225"/>
            </a:xfrm>
            <a:prstGeom prst="rtTriangle">
              <a:avLst/>
            </a:prstGeom>
            <a:solidFill>
              <a:srgbClr val="FB6F09"/>
            </a:solidFill>
            <a:ln>
              <a:noFill/>
            </a:ln>
            <a:effectLst/>
          </p:spPr>
          <p:style>
            <a:lnRef idx="1">
              <a:schemeClr val="accent1"/>
            </a:lnRef>
            <a:fillRef idx="3">
              <a:schemeClr val="accent1"/>
            </a:fillRef>
            <a:effectRef idx="2">
              <a:schemeClr val="accent1"/>
            </a:effectRef>
            <a:fontRef idx="minor">
              <a:schemeClr val="lt1"/>
            </a:fontRef>
          </p:style>
          <p:txBody>
            <a:bodyPr lIns="91351" tIns="45673" rIns="91351" bIns="45673" anchor="ctr"/>
            <a:lstStyle/>
            <a:p>
              <a:pPr defTabSz="388228" fontAlgn="base">
                <a:spcBef>
                  <a:spcPct val="0"/>
                </a:spcBef>
                <a:spcAft>
                  <a:spcPct val="0"/>
                </a:spcAft>
                <a:defRPr/>
              </a:pPr>
              <a:endParaRPr lang="en-US" sz="2500" dirty="0">
                <a:solidFill>
                  <a:srgbClr val="FFFFFF"/>
                </a:solidFill>
                <a:ea typeface="MS PGothic" pitchFamily="34" charset="-128"/>
                <a:sym typeface="Helvetica Light" charset="0"/>
              </a:endParaRPr>
            </a:p>
          </p:txBody>
        </p:sp>
      </p:grpSp>
      <p:sp>
        <p:nvSpPr>
          <p:cNvPr id="1026" name="Rectangle 2"/>
          <p:cNvSpPr>
            <a:spLocks noGrp="1" noChangeArrowheads="1"/>
          </p:cNvSpPr>
          <p:nvPr>
            <p:ph type="title"/>
          </p:nvPr>
        </p:nvSpPr>
        <p:spPr bwMode="auto">
          <a:xfrm>
            <a:off x="568363" y="216852"/>
            <a:ext cx="6451909" cy="64807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ZA" dirty="0" smtClean="0"/>
              <a:t>Click to edit Master title style</a:t>
            </a:r>
          </a:p>
        </p:txBody>
      </p:sp>
      <p:sp>
        <p:nvSpPr>
          <p:cNvPr id="1027" name="Rectangle 3"/>
          <p:cNvSpPr>
            <a:spLocks noGrp="1" noChangeArrowheads="1"/>
          </p:cNvSpPr>
          <p:nvPr>
            <p:ph type="body" idx="1"/>
          </p:nvPr>
        </p:nvSpPr>
        <p:spPr bwMode="auto">
          <a:xfrm>
            <a:off x="611560" y="1268761"/>
            <a:ext cx="6946528" cy="47525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ZA" dirty="0" smtClean="0"/>
              <a:t>Click to edit Master text styles</a:t>
            </a:r>
          </a:p>
          <a:p>
            <a:pPr lvl="1"/>
            <a:r>
              <a:rPr lang="en-ZA" dirty="0" smtClean="0"/>
              <a:t>Second level</a:t>
            </a:r>
          </a:p>
          <a:p>
            <a:pPr lvl="2"/>
            <a:r>
              <a:rPr lang="en-ZA" dirty="0" smtClean="0"/>
              <a:t>Third level</a:t>
            </a:r>
          </a:p>
          <a:p>
            <a:pPr lvl="3"/>
            <a:r>
              <a:rPr lang="en-ZA" dirty="0" smtClean="0"/>
              <a:t>Fourth level</a:t>
            </a:r>
          </a:p>
          <a:p>
            <a:pPr lvl="4"/>
            <a:r>
              <a:rPr lang="en-ZA" dirty="0" smtClean="0"/>
              <a:t>Fifth level</a:t>
            </a:r>
          </a:p>
        </p:txBody>
      </p:sp>
      <p:sp>
        <p:nvSpPr>
          <p:cNvPr id="15364" name="Rectangle 4"/>
          <p:cNvSpPr>
            <a:spLocks noGrp="1" noChangeArrowheads="1"/>
          </p:cNvSpPr>
          <p:nvPr>
            <p:ph type="sldNum" sz="quarter" idx="4"/>
          </p:nvPr>
        </p:nvSpPr>
        <p:spPr bwMode="auto">
          <a:xfrm>
            <a:off x="3508757" y="6564139"/>
            <a:ext cx="1152129" cy="404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1400" b="1">
                <a:solidFill>
                  <a:schemeClr val="bg1"/>
                </a:solidFill>
                <a:latin typeface="Arial" pitchFamily="34" charset="0"/>
                <a:cs typeface="+mn-cs"/>
              </a:defRPr>
            </a:lvl1pPr>
          </a:lstStyle>
          <a:p>
            <a:pPr algn="ctr" defTabSz="642915">
              <a:defRPr/>
            </a:pPr>
            <a:fld id="{BB19D966-3EAD-41A6-8E5F-86640C9254C2}" type="slidenum">
              <a:rPr lang="en-ZA" smtClean="0">
                <a:solidFill>
                  <a:srgbClr val="FFFFFF"/>
                </a:solidFill>
                <a:ea typeface="MS PGothic" charset="0"/>
                <a:sym typeface="Helvetica Light" charset="0"/>
              </a:rPr>
              <a:pPr algn="ctr" defTabSz="642915">
                <a:defRPr/>
              </a:pPr>
              <a:t>‹#›</a:t>
            </a:fld>
            <a:endParaRPr lang="en-ZA" dirty="0">
              <a:solidFill>
                <a:srgbClr val="FFFFFF"/>
              </a:solidFill>
              <a:ea typeface="MS PGothic" charset="0"/>
              <a:sym typeface="Helvetica Light" charset="0"/>
            </a:endParaRPr>
          </a:p>
        </p:txBody>
      </p:sp>
    </p:spTree>
    <p:extLst>
      <p:ext uri="{BB962C8B-B14F-4D97-AF65-F5344CB8AC3E}">
        <p14:creationId xmlns:p14="http://schemas.microsoft.com/office/powerpoint/2010/main" val="25592221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400" b="1" cap="none" normalizeH="0" baseline="0">
          <a:solidFill>
            <a:srgbClr val="F99707"/>
          </a:solidFill>
          <a:latin typeface="+mn-lt"/>
          <a:ea typeface="+mj-ea"/>
          <a:cs typeface="+mj-cs"/>
        </a:defRPr>
      </a:lvl1pPr>
      <a:lvl2pPr algn="l" rtl="0" eaLnBrk="0" fontAlgn="base" hangingPunct="0">
        <a:spcBef>
          <a:spcPct val="0"/>
        </a:spcBef>
        <a:spcAft>
          <a:spcPct val="0"/>
        </a:spcAft>
        <a:defRPr sz="3200" b="1">
          <a:solidFill>
            <a:srgbClr val="FF9933"/>
          </a:solidFill>
          <a:latin typeface="Arial Narrow" pitchFamily="34" charset="0"/>
        </a:defRPr>
      </a:lvl2pPr>
      <a:lvl3pPr algn="l" rtl="0" eaLnBrk="0" fontAlgn="base" hangingPunct="0">
        <a:spcBef>
          <a:spcPct val="0"/>
        </a:spcBef>
        <a:spcAft>
          <a:spcPct val="0"/>
        </a:spcAft>
        <a:defRPr sz="3200" b="1">
          <a:solidFill>
            <a:srgbClr val="FF9933"/>
          </a:solidFill>
          <a:latin typeface="Arial Narrow" pitchFamily="34" charset="0"/>
        </a:defRPr>
      </a:lvl3pPr>
      <a:lvl4pPr algn="l" rtl="0" eaLnBrk="0" fontAlgn="base" hangingPunct="0">
        <a:spcBef>
          <a:spcPct val="0"/>
        </a:spcBef>
        <a:spcAft>
          <a:spcPct val="0"/>
        </a:spcAft>
        <a:defRPr sz="3200" b="1">
          <a:solidFill>
            <a:srgbClr val="FF9933"/>
          </a:solidFill>
          <a:latin typeface="Arial Narrow" pitchFamily="34" charset="0"/>
        </a:defRPr>
      </a:lvl4pPr>
      <a:lvl5pPr algn="l" rtl="0" eaLnBrk="0" fontAlgn="base" hangingPunct="0">
        <a:spcBef>
          <a:spcPct val="0"/>
        </a:spcBef>
        <a:spcAft>
          <a:spcPct val="0"/>
        </a:spcAft>
        <a:defRPr sz="3200" b="1">
          <a:solidFill>
            <a:srgbClr val="FF9933"/>
          </a:solidFill>
          <a:latin typeface="Arial Narrow" pitchFamily="34" charset="0"/>
        </a:defRPr>
      </a:lvl5pPr>
      <a:lvl6pPr marL="442104" algn="l" rtl="0" fontAlgn="base">
        <a:spcBef>
          <a:spcPct val="0"/>
        </a:spcBef>
        <a:spcAft>
          <a:spcPct val="0"/>
        </a:spcAft>
        <a:defRPr sz="3200" b="1">
          <a:solidFill>
            <a:srgbClr val="FF9900"/>
          </a:solidFill>
          <a:latin typeface="Arial Narrow" pitchFamily="34" charset="0"/>
        </a:defRPr>
      </a:lvl6pPr>
      <a:lvl7pPr marL="884277" algn="l" rtl="0" fontAlgn="base">
        <a:spcBef>
          <a:spcPct val="0"/>
        </a:spcBef>
        <a:spcAft>
          <a:spcPct val="0"/>
        </a:spcAft>
        <a:defRPr sz="3200" b="1">
          <a:solidFill>
            <a:srgbClr val="FF9900"/>
          </a:solidFill>
          <a:latin typeface="Arial Narrow" pitchFamily="34" charset="0"/>
        </a:defRPr>
      </a:lvl7pPr>
      <a:lvl8pPr marL="1326256" algn="l" rtl="0" fontAlgn="base">
        <a:spcBef>
          <a:spcPct val="0"/>
        </a:spcBef>
        <a:spcAft>
          <a:spcPct val="0"/>
        </a:spcAft>
        <a:defRPr sz="3200" b="1">
          <a:solidFill>
            <a:srgbClr val="FF9900"/>
          </a:solidFill>
          <a:latin typeface="Arial Narrow" pitchFamily="34" charset="0"/>
        </a:defRPr>
      </a:lvl8pPr>
      <a:lvl9pPr marL="1768372" algn="l" rtl="0" fontAlgn="base">
        <a:spcBef>
          <a:spcPct val="0"/>
        </a:spcBef>
        <a:spcAft>
          <a:spcPct val="0"/>
        </a:spcAft>
        <a:defRPr sz="3200" b="1">
          <a:solidFill>
            <a:srgbClr val="FF9900"/>
          </a:solidFill>
          <a:latin typeface="Arial Narrow" pitchFamily="34" charset="0"/>
        </a:defRPr>
      </a:lvl9pPr>
    </p:titleStyle>
    <p:bodyStyle>
      <a:lvl1pPr marL="331618" indent="-331618" algn="l" rtl="0" eaLnBrk="0" fontAlgn="base" hangingPunct="0">
        <a:spcBef>
          <a:spcPct val="20000"/>
        </a:spcBef>
        <a:spcAft>
          <a:spcPct val="0"/>
        </a:spcAft>
        <a:buClr>
          <a:srgbClr val="F99707"/>
        </a:buClr>
        <a:buSzPct val="80000"/>
        <a:buFont typeface="Wingdings" pitchFamily="2" charset="2"/>
        <a:buChar char="§"/>
        <a:defRPr sz="2800">
          <a:solidFill>
            <a:schemeClr val="tx1"/>
          </a:solidFill>
          <a:latin typeface="+mn-lt"/>
          <a:ea typeface="+mn-ea"/>
          <a:cs typeface="+mn-cs"/>
        </a:defRPr>
      </a:lvl1pPr>
      <a:lvl2pPr marL="718295" indent="-276421" algn="l" rtl="0" eaLnBrk="0" fontAlgn="base" hangingPunct="0">
        <a:spcBef>
          <a:spcPct val="20000"/>
        </a:spcBef>
        <a:spcAft>
          <a:spcPct val="0"/>
        </a:spcAft>
        <a:buClr>
          <a:srgbClr val="F99707"/>
        </a:buClr>
        <a:buSzPct val="80000"/>
        <a:buFont typeface="Wingdings" pitchFamily="2" charset="2"/>
        <a:buChar char="§"/>
        <a:defRPr sz="2400">
          <a:solidFill>
            <a:schemeClr val="tx1"/>
          </a:solidFill>
          <a:latin typeface="+mn-lt"/>
        </a:defRPr>
      </a:lvl2pPr>
      <a:lvl3pPr marL="1105211" indent="-220903" algn="l" rtl="0" eaLnBrk="0" fontAlgn="base" hangingPunct="0">
        <a:spcBef>
          <a:spcPct val="20000"/>
        </a:spcBef>
        <a:spcAft>
          <a:spcPct val="0"/>
        </a:spcAft>
        <a:buClr>
          <a:srgbClr val="F99707"/>
        </a:buClr>
        <a:buSzPct val="80000"/>
        <a:buFont typeface="Wingdings" pitchFamily="2" charset="2"/>
        <a:buChar char="§"/>
        <a:defRPr sz="2000">
          <a:solidFill>
            <a:schemeClr val="tx1"/>
          </a:solidFill>
          <a:latin typeface="+mn-lt"/>
        </a:defRPr>
      </a:lvl3pPr>
      <a:lvl4pPr marL="1547283" indent="-220903" algn="l" rtl="0" eaLnBrk="0" fontAlgn="base" hangingPunct="0">
        <a:spcBef>
          <a:spcPct val="20000"/>
        </a:spcBef>
        <a:spcAft>
          <a:spcPct val="0"/>
        </a:spcAft>
        <a:buClr>
          <a:srgbClr val="F99707"/>
        </a:buClr>
        <a:buSzPct val="80000"/>
        <a:buFont typeface="Wingdings" pitchFamily="2" charset="2"/>
        <a:buChar char="§"/>
        <a:defRPr sz="2000">
          <a:solidFill>
            <a:schemeClr val="tx1"/>
          </a:solidFill>
          <a:latin typeface="+mn-lt"/>
        </a:defRPr>
      </a:lvl4pPr>
      <a:lvl5pPr marL="1989383" indent="-220903" algn="l" rtl="0" eaLnBrk="0" fontAlgn="base" hangingPunct="0">
        <a:spcBef>
          <a:spcPct val="20000"/>
        </a:spcBef>
        <a:spcAft>
          <a:spcPct val="0"/>
        </a:spcAft>
        <a:buClr>
          <a:srgbClr val="F99707"/>
        </a:buClr>
        <a:buSzPct val="80000"/>
        <a:buFont typeface="Wingdings" pitchFamily="2" charset="2"/>
        <a:buChar char="§"/>
        <a:defRPr sz="1600">
          <a:solidFill>
            <a:schemeClr val="tx1"/>
          </a:solidFill>
          <a:latin typeface="+mn-lt"/>
        </a:defRPr>
      </a:lvl5pPr>
      <a:lvl6pPr marL="2431441" indent="-22090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873534" indent="-22090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315608" indent="-22090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757680" indent="-22090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p:bodyStyle>
    <p:otherStyle>
      <a:defPPr>
        <a:defRPr lang="en-US"/>
      </a:defPPr>
      <a:lvl1pPr marL="0" algn="l" defTabSz="884277" rtl="0" eaLnBrk="1" latinLnBrk="0" hangingPunct="1">
        <a:defRPr sz="1800" kern="1200">
          <a:solidFill>
            <a:schemeClr val="tx1"/>
          </a:solidFill>
          <a:latin typeface="+mn-lt"/>
          <a:ea typeface="+mn-ea"/>
          <a:cs typeface="+mn-cs"/>
        </a:defRPr>
      </a:lvl1pPr>
      <a:lvl2pPr marL="442104" algn="l" defTabSz="884277" rtl="0" eaLnBrk="1" latinLnBrk="0" hangingPunct="1">
        <a:defRPr sz="1800" kern="1200">
          <a:solidFill>
            <a:schemeClr val="tx1"/>
          </a:solidFill>
          <a:latin typeface="+mn-lt"/>
          <a:ea typeface="+mn-ea"/>
          <a:cs typeface="+mn-cs"/>
        </a:defRPr>
      </a:lvl2pPr>
      <a:lvl3pPr marL="884277" algn="l" defTabSz="884277" rtl="0" eaLnBrk="1" latinLnBrk="0" hangingPunct="1">
        <a:defRPr sz="1800" kern="1200">
          <a:solidFill>
            <a:schemeClr val="tx1"/>
          </a:solidFill>
          <a:latin typeface="+mn-lt"/>
          <a:ea typeface="+mn-ea"/>
          <a:cs typeface="+mn-cs"/>
        </a:defRPr>
      </a:lvl3pPr>
      <a:lvl4pPr marL="1326256" algn="l" defTabSz="884277" rtl="0" eaLnBrk="1" latinLnBrk="0" hangingPunct="1">
        <a:defRPr sz="1800" kern="1200">
          <a:solidFill>
            <a:schemeClr val="tx1"/>
          </a:solidFill>
          <a:latin typeface="+mn-lt"/>
          <a:ea typeface="+mn-ea"/>
          <a:cs typeface="+mn-cs"/>
        </a:defRPr>
      </a:lvl4pPr>
      <a:lvl5pPr marL="1768372" algn="l" defTabSz="884277" rtl="0" eaLnBrk="1" latinLnBrk="0" hangingPunct="1">
        <a:defRPr sz="1800" kern="1200">
          <a:solidFill>
            <a:schemeClr val="tx1"/>
          </a:solidFill>
          <a:latin typeface="+mn-lt"/>
          <a:ea typeface="+mn-ea"/>
          <a:cs typeface="+mn-cs"/>
        </a:defRPr>
      </a:lvl5pPr>
      <a:lvl6pPr marL="2210404" algn="l" defTabSz="884277" rtl="0" eaLnBrk="1" latinLnBrk="0" hangingPunct="1">
        <a:defRPr sz="1800" kern="1200">
          <a:solidFill>
            <a:schemeClr val="tx1"/>
          </a:solidFill>
          <a:latin typeface="+mn-lt"/>
          <a:ea typeface="+mn-ea"/>
          <a:cs typeface="+mn-cs"/>
        </a:defRPr>
      </a:lvl6pPr>
      <a:lvl7pPr marL="2652493" algn="l" defTabSz="884277" rtl="0" eaLnBrk="1" latinLnBrk="0" hangingPunct="1">
        <a:defRPr sz="1800" kern="1200">
          <a:solidFill>
            <a:schemeClr val="tx1"/>
          </a:solidFill>
          <a:latin typeface="+mn-lt"/>
          <a:ea typeface="+mn-ea"/>
          <a:cs typeface="+mn-cs"/>
        </a:defRPr>
      </a:lvl7pPr>
      <a:lvl8pPr marL="3094569" algn="l" defTabSz="884277" rtl="0" eaLnBrk="1" latinLnBrk="0" hangingPunct="1">
        <a:defRPr sz="1800" kern="1200">
          <a:solidFill>
            <a:schemeClr val="tx1"/>
          </a:solidFill>
          <a:latin typeface="+mn-lt"/>
          <a:ea typeface="+mn-ea"/>
          <a:cs typeface="+mn-cs"/>
        </a:defRPr>
      </a:lvl8pPr>
      <a:lvl9pPr marL="3536639" algn="l" defTabSz="8842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250854" y="274638"/>
            <a:ext cx="6481763" cy="706437"/>
          </a:xfrm>
          <a:prstGeom prst="rect">
            <a:avLst/>
          </a:prstGeom>
          <a:noFill/>
          <a:ln w="9525">
            <a:noFill/>
            <a:miter lim="800000"/>
            <a:headEnd/>
            <a:tailEnd/>
          </a:ln>
        </p:spPr>
        <p:txBody>
          <a:bodyPr vert="horz" wrap="square" lIns="90545" tIns="45273" rIns="90545" bIns="45273" numCol="1" anchor="ctr" anchorCtr="0" compatLnSpc="1">
            <a:prstTxWarp prst="textNoShape">
              <a:avLst/>
            </a:prstTxWarp>
          </a:bodyPr>
          <a:lstStyle/>
          <a:p>
            <a:pPr lvl="0"/>
            <a:r>
              <a:rPr lang="en-ZA" smtClean="0"/>
              <a:t>Click to edit Master title style</a:t>
            </a:r>
          </a:p>
        </p:txBody>
      </p:sp>
      <p:sp>
        <p:nvSpPr>
          <p:cNvPr id="109571" name="Rectangle 3"/>
          <p:cNvSpPr>
            <a:spLocks noGrp="1" noChangeArrowheads="1"/>
          </p:cNvSpPr>
          <p:nvPr>
            <p:ph type="body" idx="1"/>
          </p:nvPr>
        </p:nvSpPr>
        <p:spPr bwMode="auto">
          <a:xfrm>
            <a:off x="250825" y="1341439"/>
            <a:ext cx="8642350" cy="4784725"/>
          </a:xfrm>
          <a:prstGeom prst="rect">
            <a:avLst/>
          </a:prstGeom>
          <a:noFill/>
          <a:ln w="9525">
            <a:noFill/>
            <a:miter lim="800000"/>
            <a:headEnd/>
            <a:tailEnd/>
          </a:ln>
        </p:spPr>
        <p:txBody>
          <a:bodyPr vert="horz" wrap="square" lIns="90545" tIns="45273" rIns="90545" bIns="45273"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30" name="Rectangle 6"/>
          <p:cNvSpPr>
            <a:spLocks noGrp="1" noChangeArrowheads="1"/>
          </p:cNvSpPr>
          <p:nvPr>
            <p:ph type="sldNum" sz="quarter" idx="4"/>
          </p:nvPr>
        </p:nvSpPr>
        <p:spPr bwMode="auto">
          <a:xfrm>
            <a:off x="3505201" y="6453188"/>
            <a:ext cx="2133600" cy="404812"/>
          </a:xfrm>
          <a:prstGeom prst="rect">
            <a:avLst/>
          </a:prstGeom>
          <a:noFill/>
          <a:ln w="9525">
            <a:noFill/>
            <a:miter lim="800000"/>
            <a:headEnd/>
            <a:tailEnd/>
          </a:ln>
          <a:effectLst/>
        </p:spPr>
        <p:txBody>
          <a:bodyPr vert="horz" wrap="square" lIns="90545" tIns="45273" rIns="90545" bIns="45273" numCol="1" anchor="t" anchorCtr="0" compatLnSpc="1">
            <a:prstTxWarp prst="textNoShape">
              <a:avLst/>
            </a:prstTxWarp>
          </a:bodyPr>
          <a:lstStyle>
            <a:lvl1pPr algn="ctr" fontAlgn="auto">
              <a:spcBef>
                <a:spcPts val="0"/>
              </a:spcBef>
              <a:spcAft>
                <a:spcPts val="0"/>
              </a:spcAft>
              <a:defRPr sz="1400">
                <a:solidFill>
                  <a:schemeClr val="bg1"/>
                </a:solidFill>
                <a:latin typeface="Arial" pitchFamily="34" charset="0"/>
                <a:cs typeface="+mn-cs"/>
              </a:defRPr>
            </a:lvl1pPr>
          </a:lstStyle>
          <a:p>
            <a:pPr defTabSz="914400">
              <a:defRPr/>
            </a:pPr>
            <a:fld id="{961A85B7-C379-408D-9E4C-30F3C9BBFFCE}" type="slidenum">
              <a:rPr lang="en-ZA">
                <a:solidFill>
                  <a:srgbClr val="FFFFFF"/>
                </a:solidFill>
              </a:rPr>
              <a:pPr defTabSz="914400">
                <a:defRPr/>
              </a:pPr>
              <a:t>‹#›</a:t>
            </a:fld>
            <a:endParaRPr lang="en-ZA" dirty="0">
              <a:solidFill>
                <a:srgbClr val="FFFFFF"/>
              </a:solidFill>
            </a:endParaRPr>
          </a:p>
        </p:txBody>
      </p:sp>
    </p:spTree>
    <p:extLst>
      <p:ext uri="{BB962C8B-B14F-4D97-AF65-F5344CB8AC3E}">
        <p14:creationId xmlns:p14="http://schemas.microsoft.com/office/powerpoint/2010/main" val="12913667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FF9933"/>
          </a:solidFill>
          <a:latin typeface="+mj-lt"/>
          <a:ea typeface="+mj-ea"/>
          <a:cs typeface="+mj-cs"/>
        </a:defRPr>
      </a:lvl1pPr>
      <a:lvl2pPr algn="l" rtl="0" eaLnBrk="0" fontAlgn="base" hangingPunct="0">
        <a:spcBef>
          <a:spcPct val="0"/>
        </a:spcBef>
        <a:spcAft>
          <a:spcPct val="0"/>
        </a:spcAft>
        <a:defRPr sz="3200" b="1">
          <a:solidFill>
            <a:srgbClr val="FF9933"/>
          </a:solidFill>
          <a:latin typeface="Arial Narrow" pitchFamily="34" charset="0"/>
        </a:defRPr>
      </a:lvl2pPr>
      <a:lvl3pPr algn="l" rtl="0" eaLnBrk="0" fontAlgn="base" hangingPunct="0">
        <a:spcBef>
          <a:spcPct val="0"/>
        </a:spcBef>
        <a:spcAft>
          <a:spcPct val="0"/>
        </a:spcAft>
        <a:defRPr sz="3200" b="1">
          <a:solidFill>
            <a:srgbClr val="FF9933"/>
          </a:solidFill>
          <a:latin typeface="Arial Narrow" pitchFamily="34" charset="0"/>
        </a:defRPr>
      </a:lvl3pPr>
      <a:lvl4pPr algn="l" rtl="0" eaLnBrk="0" fontAlgn="base" hangingPunct="0">
        <a:spcBef>
          <a:spcPct val="0"/>
        </a:spcBef>
        <a:spcAft>
          <a:spcPct val="0"/>
        </a:spcAft>
        <a:defRPr sz="3200" b="1">
          <a:solidFill>
            <a:srgbClr val="FF9933"/>
          </a:solidFill>
          <a:latin typeface="Arial Narrow" pitchFamily="34" charset="0"/>
        </a:defRPr>
      </a:lvl4pPr>
      <a:lvl5pPr algn="l" rtl="0" eaLnBrk="0" fontAlgn="base" hangingPunct="0">
        <a:spcBef>
          <a:spcPct val="0"/>
        </a:spcBef>
        <a:spcAft>
          <a:spcPct val="0"/>
        </a:spcAft>
        <a:defRPr sz="3200" b="1">
          <a:solidFill>
            <a:srgbClr val="FF9933"/>
          </a:solidFill>
          <a:latin typeface="Arial Narrow" pitchFamily="34" charset="0"/>
        </a:defRPr>
      </a:lvl5pPr>
      <a:lvl6pPr marL="452785" algn="l" rtl="0" fontAlgn="base">
        <a:spcBef>
          <a:spcPct val="0"/>
        </a:spcBef>
        <a:spcAft>
          <a:spcPct val="0"/>
        </a:spcAft>
        <a:defRPr sz="3200" b="1">
          <a:solidFill>
            <a:srgbClr val="FF9900"/>
          </a:solidFill>
          <a:latin typeface="Arial Narrow" pitchFamily="34" charset="0"/>
        </a:defRPr>
      </a:lvl6pPr>
      <a:lvl7pPr marL="905572" algn="l" rtl="0" fontAlgn="base">
        <a:spcBef>
          <a:spcPct val="0"/>
        </a:spcBef>
        <a:spcAft>
          <a:spcPct val="0"/>
        </a:spcAft>
        <a:defRPr sz="3200" b="1">
          <a:solidFill>
            <a:srgbClr val="FF9900"/>
          </a:solidFill>
          <a:latin typeface="Arial Narrow" pitchFamily="34" charset="0"/>
        </a:defRPr>
      </a:lvl7pPr>
      <a:lvl8pPr marL="1358400" algn="l" rtl="0" fontAlgn="base">
        <a:spcBef>
          <a:spcPct val="0"/>
        </a:spcBef>
        <a:spcAft>
          <a:spcPct val="0"/>
        </a:spcAft>
        <a:defRPr sz="3200" b="1">
          <a:solidFill>
            <a:srgbClr val="FF9900"/>
          </a:solidFill>
          <a:latin typeface="Arial Narrow" pitchFamily="34" charset="0"/>
        </a:defRPr>
      </a:lvl8pPr>
      <a:lvl9pPr marL="1811193" algn="l" rtl="0" fontAlgn="base">
        <a:spcBef>
          <a:spcPct val="0"/>
        </a:spcBef>
        <a:spcAft>
          <a:spcPct val="0"/>
        </a:spcAft>
        <a:defRPr sz="3200" b="1">
          <a:solidFill>
            <a:srgbClr val="FF9900"/>
          </a:solidFill>
          <a:latin typeface="Arial Narrow" pitchFamily="34" charset="0"/>
        </a:defRPr>
      </a:lvl9pPr>
    </p:titleStyle>
    <p:bodyStyle>
      <a:lvl1pPr marL="339629" indent="-339629" algn="l" rtl="0" eaLnBrk="0" fontAlgn="base" hangingPunct="0">
        <a:spcBef>
          <a:spcPct val="20000"/>
        </a:spcBef>
        <a:spcAft>
          <a:spcPct val="0"/>
        </a:spcAft>
        <a:buClr>
          <a:srgbClr val="FFC285"/>
        </a:buClr>
        <a:buSzPct val="80000"/>
        <a:buFont typeface="Wingdings" pitchFamily="2" charset="2"/>
        <a:buChar char="§"/>
        <a:defRPr sz="2800">
          <a:solidFill>
            <a:schemeClr val="tx1"/>
          </a:solidFill>
          <a:latin typeface="+mn-lt"/>
          <a:ea typeface="+mn-ea"/>
          <a:cs typeface="+mn-cs"/>
        </a:defRPr>
      </a:lvl1pPr>
      <a:lvl2pPr marL="735777" indent="-283060" algn="l" rtl="0" eaLnBrk="0" fontAlgn="base" hangingPunct="0">
        <a:spcBef>
          <a:spcPct val="20000"/>
        </a:spcBef>
        <a:spcAft>
          <a:spcPct val="0"/>
        </a:spcAft>
        <a:buClr>
          <a:srgbClr val="FFC285"/>
        </a:buClr>
        <a:buSzPct val="80000"/>
        <a:buFont typeface="Wingdings" pitchFamily="2" charset="2"/>
        <a:buChar char="§"/>
        <a:defRPr sz="2400">
          <a:solidFill>
            <a:schemeClr val="tx1"/>
          </a:solidFill>
          <a:latin typeface="+mn-lt"/>
        </a:defRPr>
      </a:lvl2pPr>
      <a:lvl3pPr marL="1132010" indent="-226362" algn="l" rtl="0" eaLnBrk="0" fontAlgn="base" hangingPunct="0">
        <a:spcBef>
          <a:spcPct val="20000"/>
        </a:spcBef>
        <a:spcAft>
          <a:spcPct val="0"/>
        </a:spcAft>
        <a:buClr>
          <a:srgbClr val="FFC285"/>
        </a:buClr>
        <a:buSzPct val="80000"/>
        <a:buFont typeface="Wingdings" pitchFamily="2" charset="2"/>
        <a:buChar char="§"/>
        <a:defRPr sz="2000">
          <a:solidFill>
            <a:schemeClr val="tx1"/>
          </a:solidFill>
          <a:latin typeface="+mn-lt"/>
        </a:defRPr>
      </a:lvl3pPr>
      <a:lvl4pPr marL="1584803" indent="-226362" algn="l" rtl="0" eaLnBrk="0" fontAlgn="base" hangingPunct="0">
        <a:spcBef>
          <a:spcPct val="20000"/>
        </a:spcBef>
        <a:spcAft>
          <a:spcPct val="0"/>
        </a:spcAft>
        <a:buClr>
          <a:srgbClr val="FFC285"/>
        </a:buClr>
        <a:buSzPct val="80000"/>
        <a:buFont typeface="Wingdings" pitchFamily="2" charset="2"/>
        <a:buChar char="§"/>
        <a:defRPr sz="2000">
          <a:solidFill>
            <a:schemeClr val="tx1"/>
          </a:solidFill>
          <a:latin typeface="+mn-lt"/>
        </a:defRPr>
      </a:lvl4pPr>
      <a:lvl5pPr marL="2037611" indent="-226362" algn="l" rtl="0" eaLnBrk="0" fontAlgn="base" hangingPunct="0">
        <a:spcBef>
          <a:spcPct val="20000"/>
        </a:spcBef>
        <a:spcAft>
          <a:spcPct val="0"/>
        </a:spcAft>
        <a:buClr>
          <a:srgbClr val="FFC285"/>
        </a:buClr>
        <a:buSzPct val="80000"/>
        <a:buFont typeface="Wingdings" pitchFamily="2" charset="2"/>
        <a:buChar char="§"/>
        <a:defRPr sz="1600">
          <a:solidFill>
            <a:schemeClr val="tx1"/>
          </a:solidFill>
          <a:latin typeface="+mn-lt"/>
        </a:defRPr>
      </a:lvl5pPr>
      <a:lvl6pPr marL="2490394" indent="-226362"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943187" indent="-226362"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395987" indent="-226362"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848776" indent="-226362"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p:bodyStyle>
    <p:otherStyle>
      <a:defPPr>
        <a:defRPr lang="en-US"/>
      </a:defPPr>
      <a:lvl1pPr marL="0" algn="l" defTabSz="905572" rtl="0" eaLnBrk="1" latinLnBrk="0" hangingPunct="1">
        <a:defRPr sz="1800" kern="1200">
          <a:solidFill>
            <a:schemeClr val="tx1"/>
          </a:solidFill>
          <a:latin typeface="+mn-lt"/>
          <a:ea typeface="+mn-ea"/>
          <a:cs typeface="+mn-cs"/>
        </a:defRPr>
      </a:lvl1pPr>
      <a:lvl2pPr marL="452785" algn="l" defTabSz="905572" rtl="0" eaLnBrk="1" latinLnBrk="0" hangingPunct="1">
        <a:defRPr sz="1800" kern="1200">
          <a:solidFill>
            <a:schemeClr val="tx1"/>
          </a:solidFill>
          <a:latin typeface="+mn-lt"/>
          <a:ea typeface="+mn-ea"/>
          <a:cs typeface="+mn-cs"/>
        </a:defRPr>
      </a:lvl2pPr>
      <a:lvl3pPr marL="905572" algn="l" defTabSz="905572" rtl="0" eaLnBrk="1" latinLnBrk="0" hangingPunct="1">
        <a:defRPr sz="1800" kern="1200">
          <a:solidFill>
            <a:schemeClr val="tx1"/>
          </a:solidFill>
          <a:latin typeface="+mn-lt"/>
          <a:ea typeface="+mn-ea"/>
          <a:cs typeface="+mn-cs"/>
        </a:defRPr>
      </a:lvl3pPr>
      <a:lvl4pPr marL="1358400" algn="l" defTabSz="905572" rtl="0" eaLnBrk="1" latinLnBrk="0" hangingPunct="1">
        <a:defRPr sz="1800" kern="1200">
          <a:solidFill>
            <a:schemeClr val="tx1"/>
          </a:solidFill>
          <a:latin typeface="+mn-lt"/>
          <a:ea typeface="+mn-ea"/>
          <a:cs typeface="+mn-cs"/>
        </a:defRPr>
      </a:lvl4pPr>
      <a:lvl5pPr marL="1811193" algn="l" defTabSz="905572" rtl="0" eaLnBrk="1" latinLnBrk="0" hangingPunct="1">
        <a:defRPr sz="1800" kern="1200">
          <a:solidFill>
            <a:schemeClr val="tx1"/>
          </a:solidFill>
          <a:latin typeface="+mn-lt"/>
          <a:ea typeface="+mn-ea"/>
          <a:cs typeface="+mn-cs"/>
        </a:defRPr>
      </a:lvl5pPr>
      <a:lvl6pPr marL="2264025" algn="l" defTabSz="905572" rtl="0" eaLnBrk="1" latinLnBrk="0" hangingPunct="1">
        <a:defRPr sz="1800" kern="1200">
          <a:solidFill>
            <a:schemeClr val="tx1"/>
          </a:solidFill>
          <a:latin typeface="+mn-lt"/>
          <a:ea typeface="+mn-ea"/>
          <a:cs typeface="+mn-cs"/>
        </a:defRPr>
      </a:lvl6pPr>
      <a:lvl7pPr marL="2716788" algn="l" defTabSz="905572" rtl="0" eaLnBrk="1" latinLnBrk="0" hangingPunct="1">
        <a:defRPr sz="1800" kern="1200">
          <a:solidFill>
            <a:schemeClr val="tx1"/>
          </a:solidFill>
          <a:latin typeface="+mn-lt"/>
          <a:ea typeface="+mn-ea"/>
          <a:cs typeface="+mn-cs"/>
        </a:defRPr>
      </a:lvl7pPr>
      <a:lvl8pPr marL="3169584" algn="l" defTabSz="905572" rtl="0" eaLnBrk="1" latinLnBrk="0" hangingPunct="1">
        <a:defRPr sz="1800" kern="1200">
          <a:solidFill>
            <a:schemeClr val="tx1"/>
          </a:solidFill>
          <a:latin typeface="+mn-lt"/>
          <a:ea typeface="+mn-ea"/>
          <a:cs typeface="+mn-cs"/>
        </a:defRPr>
      </a:lvl8pPr>
      <a:lvl9pPr marL="3622377" algn="l" defTabSz="9055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250962" y="274640"/>
            <a:ext cx="6481763" cy="706437"/>
          </a:xfrm>
          <a:prstGeom prst="rect">
            <a:avLst/>
          </a:prstGeom>
          <a:noFill/>
          <a:ln w="9525">
            <a:noFill/>
            <a:miter lim="800000"/>
            <a:headEnd/>
            <a:tailEnd/>
          </a:ln>
        </p:spPr>
        <p:txBody>
          <a:bodyPr vert="horz" wrap="square" lIns="86102" tIns="43117" rIns="86102" bIns="43117" numCol="1" anchor="ctr" anchorCtr="0" compatLnSpc="1">
            <a:prstTxWarp prst="textNoShape">
              <a:avLst/>
            </a:prstTxWarp>
          </a:bodyPr>
          <a:lstStyle/>
          <a:p>
            <a:pPr lvl="0"/>
            <a:r>
              <a:rPr lang="en-ZA" smtClean="0"/>
              <a:t>Click to edit Master title style</a:t>
            </a:r>
          </a:p>
        </p:txBody>
      </p:sp>
      <p:sp>
        <p:nvSpPr>
          <p:cNvPr id="81923" name="Rectangle 3"/>
          <p:cNvSpPr>
            <a:spLocks noGrp="1" noChangeArrowheads="1"/>
          </p:cNvSpPr>
          <p:nvPr>
            <p:ph type="body" idx="1"/>
          </p:nvPr>
        </p:nvSpPr>
        <p:spPr bwMode="auto">
          <a:xfrm>
            <a:off x="250827" y="1341445"/>
            <a:ext cx="8642350" cy="4784725"/>
          </a:xfrm>
          <a:prstGeom prst="rect">
            <a:avLst/>
          </a:prstGeom>
          <a:noFill/>
          <a:ln w="9525">
            <a:noFill/>
            <a:miter lim="800000"/>
            <a:headEnd/>
            <a:tailEnd/>
          </a:ln>
        </p:spPr>
        <p:txBody>
          <a:bodyPr vert="horz" wrap="square" lIns="86102" tIns="43117" rIns="86102" bIns="43117"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30" name="Rectangle 6"/>
          <p:cNvSpPr>
            <a:spLocks noGrp="1" noChangeArrowheads="1"/>
          </p:cNvSpPr>
          <p:nvPr>
            <p:ph type="sldNum" sz="quarter" idx="4"/>
          </p:nvPr>
        </p:nvSpPr>
        <p:spPr bwMode="auto">
          <a:xfrm>
            <a:off x="3505201" y="6453188"/>
            <a:ext cx="2133600" cy="404812"/>
          </a:xfrm>
          <a:prstGeom prst="rect">
            <a:avLst/>
          </a:prstGeom>
          <a:noFill/>
          <a:ln w="9525">
            <a:noFill/>
            <a:miter lim="800000"/>
            <a:headEnd/>
            <a:tailEnd/>
          </a:ln>
          <a:effectLst/>
        </p:spPr>
        <p:txBody>
          <a:bodyPr vert="horz" wrap="square" lIns="86102" tIns="43117" rIns="86102" bIns="43117" numCol="1" anchor="t" anchorCtr="0" compatLnSpc="1">
            <a:prstTxWarp prst="textNoShape">
              <a:avLst/>
            </a:prstTxWarp>
          </a:bodyPr>
          <a:lstStyle>
            <a:lvl1pPr algn="ctr" fontAlgn="auto">
              <a:spcBef>
                <a:spcPts val="0"/>
              </a:spcBef>
              <a:spcAft>
                <a:spcPts val="0"/>
              </a:spcAft>
              <a:defRPr sz="1400">
                <a:solidFill>
                  <a:schemeClr val="bg1"/>
                </a:solidFill>
                <a:latin typeface="+mn-lt"/>
                <a:cs typeface="+mn-cs"/>
              </a:defRPr>
            </a:lvl1pPr>
          </a:lstStyle>
          <a:p>
            <a:pPr defTabSz="914400">
              <a:defRPr/>
            </a:pPr>
            <a:fld id="{6EBF1367-957F-49D6-97C5-A1E6A86D3E6B}" type="slidenum">
              <a:rPr lang="en-ZA">
                <a:solidFill>
                  <a:srgbClr val="FFFFFF"/>
                </a:solidFill>
              </a:rPr>
              <a:pPr defTabSz="914400">
                <a:defRPr/>
              </a:pPr>
              <a:t>‹#›</a:t>
            </a:fld>
            <a:endParaRPr lang="en-ZA">
              <a:solidFill>
                <a:srgbClr val="FFFFFF"/>
              </a:solidFill>
            </a:endParaRPr>
          </a:p>
        </p:txBody>
      </p:sp>
    </p:spTree>
    <p:extLst>
      <p:ext uri="{BB962C8B-B14F-4D97-AF65-F5344CB8AC3E}">
        <p14:creationId xmlns:p14="http://schemas.microsoft.com/office/powerpoint/2010/main" val="171818889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rtl="0" eaLnBrk="0" fontAlgn="base" hangingPunct="0">
        <a:spcBef>
          <a:spcPct val="0"/>
        </a:spcBef>
        <a:spcAft>
          <a:spcPct val="0"/>
        </a:spcAft>
        <a:defRPr sz="3200" b="1">
          <a:solidFill>
            <a:srgbClr val="FF9900"/>
          </a:solidFill>
          <a:latin typeface="+mj-lt"/>
          <a:ea typeface="+mj-ea"/>
          <a:cs typeface="+mj-cs"/>
        </a:defRPr>
      </a:lvl1pPr>
      <a:lvl2pPr algn="l" rtl="0" eaLnBrk="0" fontAlgn="base" hangingPunct="0">
        <a:spcBef>
          <a:spcPct val="0"/>
        </a:spcBef>
        <a:spcAft>
          <a:spcPct val="0"/>
        </a:spcAft>
        <a:defRPr sz="3200" b="1">
          <a:solidFill>
            <a:srgbClr val="FF9900"/>
          </a:solidFill>
          <a:latin typeface="Arial Narrow" pitchFamily="34" charset="0"/>
        </a:defRPr>
      </a:lvl2pPr>
      <a:lvl3pPr algn="l" rtl="0" eaLnBrk="0" fontAlgn="base" hangingPunct="0">
        <a:spcBef>
          <a:spcPct val="0"/>
        </a:spcBef>
        <a:spcAft>
          <a:spcPct val="0"/>
        </a:spcAft>
        <a:defRPr sz="3200" b="1">
          <a:solidFill>
            <a:srgbClr val="FF9900"/>
          </a:solidFill>
          <a:latin typeface="Arial Narrow" pitchFamily="34" charset="0"/>
        </a:defRPr>
      </a:lvl3pPr>
      <a:lvl4pPr algn="l" rtl="0" eaLnBrk="0" fontAlgn="base" hangingPunct="0">
        <a:spcBef>
          <a:spcPct val="0"/>
        </a:spcBef>
        <a:spcAft>
          <a:spcPct val="0"/>
        </a:spcAft>
        <a:defRPr sz="3200" b="1">
          <a:solidFill>
            <a:srgbClr val="FF9900"/>
          </a:solidFill>
          <a:latin typeface="Arial Narrow" pitchFamily="34" charset="0"/>
        </a:defRPr>
      </a:lvl4pPr>
      <a:lvl5pPr algn="l" rtl="0" eaLnBrk="0" fontAlgn="base" hangingPunct="0">
        <a:spcBef>
          <a:spcPct val="0"/>
        </a:spcBef>
        <a:spcAft>
          <a:spcPct val="0"/>
        </a:spcAft>
        <a:defRPr sz="3200" b="1">
          <a:solidFill>
            <a:srgbClr val="FF9900"/>
          </a:solidFill>
          <a:latin typeface="Arial Narrow" pitchFamily="34" charset="0"/>
        </a:defRPr>
      </a:lvl5pPr>
      <a:lvl6pPr marL="431562" algn="l" rtl="0" fontAlgn="base">
        <a:spcBef>
          <a:spcPct val="0"/>
        </a:spcBef>
        <a:spcAft>
          <a:spcPct val="0"/>
        </a:spcAft>
        <a:defRPr sz="3200" b="1">
          <a:solidFill>
            <a:srgbClr val="FF9900"/>
          </a:solidFill>
          <a:latin typeface="Arial Narrow" pitchFamily="34" charset="0"/>
        </a:defRPr>
      </a:lvl6pPr>
      <a:lvl7pPr marL="863130" algn="l" rtl="0" fontAlgn="base">
        <a:spcBef>
          <a:spcPct val="0"/>
        </a:spcBef>
        <a:spcAft>
          <a:spcPct val="0"/>
        </a:spcAft>
        <a:defRPr sz="3200" b="1">
          <a:solidFill>
            <a:srgbClr val="FF9900"/>
          </a:solidFill>
          <a:latin typeface="Arial Narrow" pitchFamily="34" charset="0"/>
        </a:defRPr>
      </a:lvl7pPr>
      <a:lvl8pPr marL="1294745" algn="l" rtl="0" fontAlgn="base">
        <a:spcBef>
          <a:spcPct val="0"/>
        </a:spcBef>
        <a:spcAft>
          <a:spcPct val="0"/>
        </a:spcAft>
        <a:defRPr sz="3200" b="1">
          <a:solidFill>
            <a:srgbClr val="FF9900"/>
          </a:solidFill>
          <a:latin typeface="Arial Narrow" pitchFamily="34" charset="0"/>
        </a:defRPr>
      </a:lvl8pPr>
      <a:lvl9pPr marL="1726309" algn="l" rtl="0" fontAlgn="base">
        <a:spcBef>
          <a:spcPct val="0"/>
        </a:spcBef>
        <a:spcAft>
          <a:spcPct val="0"/>
        </a:spcAft>
        <a:defRPr sz="3200" b="1">
          <a:solidFill>
            <a:srgbClr val="FF9900"/>
          </a:solidFill>
          <a:latin typeface="Arial Narrow" pitchFamily="34" charset="0"/>
        </a:defRPr>
      </a:lvl9pPr>
    </p:titleStyle>
    <p:bodyStyle>
      <a:lvl1pPr marL="323730" indent="-323730" algn="l" rtl="0"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mn-lt"/>
          <a:ea typeface="+mn-ea"/>
          <a:cs typeface="+mn-cs"/>
        </a:defRPr>
      </a:lvl1pPr>
      <a:lvl2pPr marL="701256" indent="-269842" algn="l" rtl="0" eaLnBrk="0" fontAlgn="base" hangingPunct="0">
        <a:spcBef>
          <a:spcPct val="20000"/>
        </a:spcBef>
        <a:spcAft>
          <a:spcPct val="0"/>
        </a:spcAft>
        <a:buClr>
          <a:srgbClr val="FF9900"/>
        </a:buClr>
        <a:buSzPct val="80000"/>
        <a:buFont typeface="Wingdings" pitchFamily="2" charset="2"/>
        <a:buChar char="§"/>
        <a:defRPr sz="2400">
          <a:solidFill>
            <a:schemeClr val="tx1"/>
          </a:solidFill>
          <a:latin typeface="+mn-lt"/>
        </a:defRPr>
      </a:lvl2pPr>
      <a:lvl3pPr marL="1078928" indent="-215673"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defRPr>
      </a:lvl3pPr>
      <a:lvl4pPr marL="1510514" indent="-215673"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defRPr>
      </a:lvl4pPr>
      <a:lvl5pPr marL="1942092" indent="-215673" algn="l" rtl="0" eaLnBrk="0" fontAlgn="base" hangingPunct="0">
        <a:spcBef>
          <a:spcPct val="20000"/>
        </a:spcBef>
        <a:spcAft>
          <a:spcPct val="0"/>
        </a:spcAft>
        <a:buClr>
          <a:srgbClr val="FF9900"/>
        </a:buClr>
        <a:buSzPct val="80000"/>
        <a:buFont typeface="Wingdings" pitchFamily="2" charset="2"/>
        <a:buChar char="§"/>
        <a:defRPr sz="1600">
          <a:solidFill>
            <a:schemeClr val="tx1"/>
          </a:solidFill>
          <a:latin typeface="+mn-lt"/>
        </a:defRPr>
      </a:lvl5pPr>
      <a:lvl6pPr marL="2373659" indent="-21567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805229" indent="-21567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236821" indent="-21567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668358" indent="-215673"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p:bodyStyle>
    <p:otherStyle>
      <a:defPPr>
        <a:defRPr lang="en-US"/>
      </a:defPPr>
      <a:lvl1pPr marL="0" algn="l" defTabSz="863130" rtl="0" eaLnBrk="1" latinLnBrk="0" hangingPunct="1">
        <a:defRPr sz="1800" kern="1200">
          <a:solidFill>
            <a:schemeClr val="tx1"/>
          </a:solidFill>
          <a:latin typeface="+mn-lt"/>
          <a:ea typeface="+mn-ea"/>
          <a:cs typeface="+mn-cs"/>
        </a:defRPr>
      </a:lvl1pPr>
      <a:lvl2pPr marL="431562" algn="l" defTabSz="863130" rtl="0" eaLnBrk="1" latinLnBrk="0" hangingPunct="1">
        <a:defRPr sz="1800" kern="1200">
          <a:solidFill>
            <a:schemeClr val="tx1"/>
          </a:solidFill>
          <a:latin typeface="+mn-lt"/>
          <a:ea typeface="+mn-ea"/>
          <a:cs typeface="+mn-cs"/>
        </a:defRPr>
      </a:lvl2pPr>
      <a:lvl3pPr marL="863130" algn="l" defTabSz="863130" rtl="0" eaLnBrk="1" latinLnBrk="0" hangingPunct="1">
        <a:defRPr sz="1800" kern="1200">
          <a:solidFill>
            <a:schemeClr val="tx1"/>
          </a:solidFill>
          <a:latin typeface="+mn-lt"/>
          <a:ea typeface="+mn-ea"/>
          <a:cs typeface="+mn-cs"/>
        </a:defRPr>
      </a:lvl3pPr>
      <a:lvl4pPr marL="1294745" algn="l" defTabSz="863130" rtl="0" eaLnBrk="1" latinLnBrk="0" hangingPunct="1">
        <a:defRPr sz="1800" kern="1200">
          <a:solidFill>
            <a:schemeClr val="tx1"/>
          </a:solidFill>
          <a:latin typeface="+mn-lt"/>
          <a:ea typeface="+mn-ea"/>
          <a:cs typeface="+mn-cs"/>
        </a:defRPr>
      </a:lvl4pPr>
      <a:lvl5pPr marL="1726309" algn="l" defTabSz="863130" rtl="0" eaLnBrk="1" latinLnBrk="0" hangingPunct="1">
        <a:defRPr sz="1800" kern="1200">
          <a:solidFill>
            <a:schemeClr val="tx1"/>
          </a:solidFill>
          <a:latin typeface="+mn-lt"/>
          <a:ea typeface="+mn-ea"/>
          <a:cs typeface="+mn-cs"/>
        </a:defRPr>
      </a:lvl5pPr>
      <a:lvl6pPr marL="2157860" algn="l" defTabSz="863130" rtl="0" eaLnBrk="1" latinLnBrk="0" hangingPunct="1">
        <a:defRPr sz="1800" kern="1200">
          <a:solidFill>
            <a:schemeClr val="tx1"/>
          </a:solidFill>
          <a:latin typeface="+mn-lt"/>
          <a:ea typeface="+mn-ea"/>
          <a:cs typeface="+mn-cs"/>
        </a:defRPr>
      </a:lvl6pPr>
      <a:lvl7pPr marL="2589448" algn="l" defTabSz="863130" rtl="0" eaLnBrk="1" latinLnBrk="0" hangingPunct="1">
        <a:defRPr sz="1800" kern="1200">
          <a:solidFill>
            <a:schemeClr val="tx1"/>
          </a:solidFill>
          <a:latin typeface="+mn-lt"/>
          <a:ea typeface="+mn-ea"/>
          <a:cs typeface="+mn-cs"/>
        </a:defRPr>
      </a:lvl7pPr>
      <a:lvl8pPr marL="3021027" algn="l" defTabSz="863130" rtl="0" eaLnBrk="1" latinLnBrk="0" hangingPunct="1">
        <a:defRPr sz="1800" kern="1200">
          <a:solidFill>
            <a:schemeClr val="tx1"/>
          </a:solidFill>
          <a:latin typeface="+mn-lt"/>
          <a:ea typeface="+mn-ea"/>
          <a:cs typeface="+mn-cs"/>
        </a:defRPr>
      </a:lvl8pPr>
      <a:lvl9pPr marL="3452571" algn="l" defTabSz="8631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Holder 2"/>
          <p:cNvSpPr>
            <a:spLocks noGrp="1"/>
          </p:cNvSpPr>
          <p:nvPr>
            <p:ph type="title"/>
          </p:nvPr>
        </p:nvSpPr>
        <p:spPr bwMode="auto">
          <a:xfrm>
            <a:off x="37951" y="110505"/>
            <a:ext cx="9068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smtClean="0"/>
          </a:p>
        </p:txBody>
      </p:sp>
      <p:sp>
        <p:nvSpPr>
          <p:cNvPr id="22531" name="Holder 3"/>
          <p:cNvSpPr>
            <a:spLocks noGrp="1"/>
          </p:cNvSpPr>
          <p:nvPr>
            <p:ph type="body" idx="1"/>
          </p:nvPr>
        </p:nvSpPr>
        <p:spPr bwMode="auto">
          <a:xfrm>
            <a:off x="142875" y="2780482"/>
            <a:ext cx="8858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3108648" y="6378029"/>
            <a:ext cx="2926705" cy="276820"/>
          </a:xfrm>
          <a:prstGeom prst="rect">
            <a:avLst/>
          </a:prstGeom>
        </p:spPr>
        <p:txBody>
          <a:bodyPr wrap="square" lIns="0" tIns="0" rIns="0" bIns="0">
            <a:spAutoFit/>
          </a:bodyPr>
          <a:lstStyle>
            <a:lvl1pPr algn="ctr" defTabSz="912760" eaLnBrk="1" fontAlgn="auto" hangingPunct="1">
              <a:spcBef>
                <a:spcPts val="0"/>
              </a:spcBef>
              <a:spcAft>
                <a:spcPts val="0"/>
              </a:spcAft>
              <a:defRPr sz="1800">
                <a:solidFill>
                  <a:prstClr val="black">
                    <a:tint val="75000"/>
                  </a:prstClr>
                </a:solidFill>
                <a:latin typeface="Calibri"/>
                <a:ea typeface="+mn-ea"/>
                <a:cs typeface="Arial" charset="0"/>
              </a:defRPr>
            </a:lvl1pPr>
          </a:lstStyle>
          <a:p>
            <a:pPr>
              <a:defRPr/>
            </a:pPr>
            <a:endParaRPr lang="en-ZA">
              <a:sym typeface="Helvetica Light" charset="0"/>
            </a:endParaRPr>
          </a:p>
        </p:txBody>
      </p:sp>
      <p:sp>
        <p:nvSpPr>
          <p:cNvPr id="5" name="Holder 5"/>
          <p:cNvSpPr>
            <a:spLocks noGrp="1"/>
          </p:cNvSpPr>
          <p:nvPr>
            <p:ph type="dt" sz="half" idx="6"/>
          </p:nvPr>
        </p:nvSpPr>
        <p:spPr>
          <a:xfrm>
            <a:off x="457647" y="6378029"/>
            <a:ext cx="2102941" cy="276820"/>
          </a:xfrm>
          <a:prstGeom prst="rect">
            <a:avLst/>
          </a:prstGeom>
        </p:spPr>
        <p:txBody>
          <a:bodyPr wrap="square" lIns="0" tIns="0" rIns="0" bIns="0">
            <a:spAutoFit/>
          </a:bodyPr>
          <a:lstStyle>
            <a:lvl1pPr algn="l" defTabSz="912760" eaLnBrk="1" fontAlgn="auto" hangingPunct="1">
              <a:spcBef>
                <a:spcPts val="0"/>
              </a:spcBef>
              <a:spcAft>
                <a:spcPts val="0"/>
              </a:spcAft>
              <a:defRPr sz="1800">
                <a:solidFill>
                  <a:prstClr val="black">
                    <a:tint val="75000"/>
                  </a:prstClr>
                </a:solidFill>
                <a:latin typeface="Calibri"/>
                <a:ea typeface="+mn-ea"/>
                <a:cs typeface="Arial" charset="0"/>
              </a:defRPr>
            </a:lvl1pPr>
          </a:lstStyle>
          <a:p>
            <a:pPr>
              <a:defRPr/>
            </a:pPr>
            <a:endParaRPr lang="en-US">
              <a:sym typeface="Helvetica Light" charset="0"/>
            </a:endParaRPr>
          </a:p>
        </p:txBody>
      </p:sp>
      <p:sp>
        <p:nvSpPr>
          <p:cNvPr id="6" name="Holder 6"/>
          <p:cNvSpPr>
            <a:spLocks noGrp="1"/>
          </p:cNvSpPr>
          <p:nvPr>
            <p:ph type="sldNum" sz="quarter" idx="7"/>
          </p:nvPr>
        </p:nvSpPr>
        <p:spPr>
          <a:xfrm>
            <a:off x="4446984" y="6409284"/>
            <a:ext cx="251148" cy="430857"/>
          </a:xfrm>
          <a:prstGeom prst="rect">
            <a:avLst/>
          </a:prstGeom>
        </p:spPr>
        <p:txBody>
          <a:bodyPr wrap="square" lIns="0" tIns="0" rIns="0" bIns="0">
            <a:spAutoFit/>
          </a:bodyPr>
          <a:lstStyle>
            <a:lvl1pPr marL="74163" defTabSz="912760" eaLnBrk="1" fontAlgn="auto" hangingPunct="1">
              <a:spcBef>
                <a:spcPts val="0"/>
              </a:spcBef>
              <a:spcAft>
                <a:spcPts val="0"/>
              </a:spcAft>
              <a:defRPr sz="1400" b="1" i="0" smtClean="0">
                <a:solidFill>
                  <a:prstClr val="white"/>
                </a:solidFill>
                <a:latin typeface="Arial"/>
                <a:ea typeface="+mn-ea"/>
                <a:cs typeface="Arial"/>
              </a:defRPr>
            </a:lvl1pPr>
          </a:lstStyle>
          <a:p>
            <a:pPr>
              <a:defRPr/>
            </a:pPr>
            <a:fld id="{E498E05C-CD86-4C4E-9EE2-ABAA536D1722}" type="slidenum">
              <a:rPr lang="en-ZA">
                <a:sym typeface="Helvetica Light" charset="0"/>
              </a:rPr>
              <a:pPr>
                <a:defRPr/>
              </a:pPr>
              <a:t>‹#›</a:t>
            </a:fld>
            <a:endParaRPr lang="en-ZA" dirty="0">
              <a:sym typeface="Helvetica Light" charset="0"/>
            </a:endParaRPr>
          </a:p>
        </p:txBody>
      </p:sp>
    </p:spTree>
    <p:extLst>
      <p:ext uri="{BB962C8B-B14F-4D97-AF65-F5344CB8AC3E}">
        <p14:creationId xmlns:p14="http://schemas.microsoft.com/office/powerpoint/2010/main" val="177321532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321457" algn="ctr" rtl="0" eaLnBrk="0" fontAlgn="base" hangingPunct="0">
        <a:spcBef>
          <a:spcPct val="0"/>
        </a:spcBef>
        <a:spcAft>
          <a:spcPct val="0"/>
        </a:spcAft>
        <a:defRPr>
          <a:solidFill>
            <a:schemeClr val="tx2"/>
          </a:solidFill>
          <a:latin typeface="Calibri" panose="020F0502020204030204" pitchFamily="34" charset="0"/>
        </a:defRPr>
      </a:lvl6pPr>
      <a:lvl7pPr marL="642915" algn="ctr" rtl="0" eaLnBrk="0" fontAlgn="base" hangingPunct="0">
        <a:spcBef>
          <a:spcPct val="0"/>
        </a:spcBef>
        <a:spcAft>
          <a:spcPct val="0"/>
        </a:spcAft>
        <a:defRPr>
          <a:solidFill>
            <a:schemeClr val="tx2"/>
          </a:solidFill>
          <a:latin typeface="Calibri" panose="020F0502020204030204" pitchFamily="34" charset="0"/>
        </a:defRPr>
      </a:lvl7pPr>
      <a:lvl8pPr marL="964372" algn="ctr" rtl="0" eaLnBrk="0" fontAlgn="base" hangingPunct="0">
        <a:spcBef>
          <a:spcPct val="0"/>
        </a:spcBef>
        <a:spcAft>
          <a:spcPct val="0"/>
        </a:spcAft>
        <a:defRPr>
          <a:solidFill>
            <a:schemeClr val="tx2"/>
          </a:solidFill>
          <a:latin typeface="Calibri" panose="020F0502020204030204" pitchFamily="34" charset="0"/>
        </a:defRPr>
      </a:lvl8pPr>
      <a:lvl9pPr marL="1285829"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5398" algn="l" rtl="0" eaLnBrk="0" fontAlgn="base" hangingPunct="0">
        <a:spcBef>
          <a:spcPct val="20000"/>
        </a:spcBef>
        <a:spcAft>
          <a:spcPct val="0"/>
        </a:spcAft>
        <a:defRPr>
          <a:solidFill>
            <a:schemeClr val="tx1"/>
          </a:solidFill>
          <a:latin typeface="+mn-lt"/>
          <a:ea typeface="+mn-ea"/>
          <a:cs typeface="+mn-cs"/>
        </a:defRPr>
      </a:lvl2pPr>
      <a:lvl3pPr marL="911912" algn="l" rtl="0" eaLnBrk="0" fontAlgn="base" hangingPunct="0">
        <a:spcBef>
          <a:spcPct val="20000"/>
        </a:spcBef>
        <a:spcAft>
          <a:spcPct val="0"/>
        </a:spcAft>
        <a:defRPr>
          <a:solidFill>
            <a:schemeClr val="tx1"/>
          </a:solidFill>
          <a:latin typeface="+mn-lt"/>
          <a:ea typeface="+mn-ea"/>
          <a:cs typeface="+mn-cs"/>
        </a:defRPr>
      </a:lvl3pPr>
      <a:lvl4pPr marL="1368426" algn="l" rtl="0" eaLnBrk="0" fontAlgn="base" hangingPunct="0">
        <a:spcBef>
          <a:spcPct val="20000"/>
        </a:spcBef>
        <a:spcAft>
          <a:spcPct val="0"/>
        </a:spcAft>
        <a:defRPr>
          <a:solidFill>
            <a:schemeClr val="tx1"/>
          </a:solidFill>
          <a:latin typeface="+mn-lt"/>
          <a:ea typeface="+mn-ea"/>
          <a:cs typeface="+mn-cs"/>
        </a:defRPr>
      </a:lvl4pPr>
      <a:lvl5pPr marL="1824940" algn="l" rtl="0" eaLnBrk="0" fontAlgn="base" hangingPunct="0">
        <a:spcBef>
          <a:spcPct val="20000"/>
        </a:spcBef>
        <a:spcAft>
          <a:spcPct val="0"/>
        </a:spcAft>
        <a:defRPr>
          <a:solidFill>
            <a:schemeClr val="tx1"/>
          </a:solidFill>
          <a:latin typeface="+mn-lt"/>
          <a:ea typeface="+mn-ea"/>
          <a:cs typeface="+mn-cs"/>
        </a:defRPr>
      </a:lvl5pPr>
      <a:lvl6pPr marL="2281905">
        <a:defRPr>
          <a:latin typeface="+mn-lt"/>
          <a:ea typeface="+mn-ea"/>
          <a:cs typeface="+mn-cs"/>
        </a:defRPr>
      </a:lvl6pPr>
      <a:lvl7pPr marL="2738295">
        <a:defRPr>
          <a:latin typeface="+mn-lt"/>
          <a:ea typeface="+mn-ea"/>
          <a:cs typeface="+mn-cs"/>
        </a:defRPr>
      </a:lvl7pPr>
      <a:lvl8pPr marL="3194673">
        <a:defRPr>
          <a:latin typeface="+mn-lt"/>
          <a:ea typeface="+mn-ea"/>
          <a:cs typeface="+mn-cs"/>
        </a:defRPr>
      </a:lvl8pPr>
      <a:lvl9pPr marL="3651055">
        <a:defRPr>
          <a:latin typeface="+mn-lt"/>
          <a:ea typeface="+mn-ea"/>
          <a:cs typeface="+mn-cs"/>
        </a:defRPr>
      </a:lvl9pPr>
    </p:bodyStyle>
    <p:otherStyle>
      <a:lvl1pPr marL="0">
        <a:defRPr>
          <a:latin typeface="+mn-lt"/>
          <a:ea typeface="+mn-ea"/>
          <a:cs typeface="+mn-cs"/>
        </a:defRPr>
      </a:lvl1pPr>
      <a:lvl2pPr marL="456372">
        <a:defRPr>
          <a:latin typeface="+mn-lt"/>
          <a:ea typeface="+mn-ea"/>
          <a:cs typeface="+mn-cs"/>
        </a:defRPr>
      </a:lvl2pPr>
      <a:lvl3pPr marL="912760">
        <a:defRPr>
          <a:latin typeface="+mn-lt"/>
          <a:ea typeface="+mn-ea"/>
          <a:cs typeface="+mn-cs"/>
        </a:defRPr>
      </a:lvl3pPr>
      <a:lvl4pPr marL="1369150">
        <a:defRPr>
          <a:latin typeface="+mn-lt"/>
          <a:ea typeface="+mn-ea"/>
          <a:cs typeface="+mn-cs"/>
        </a:defRPr>
      </a:lvl4pPr>
      <a:lvl5pPr marL="1825529">
        <a:defRPr>
          <a:latin typeface="+mn-lt"/>
          <a:ea typeface="+mn-ea"/>
          <a:cs typeface="+mn-cs"/>
        </a:defRPr>
      </a:lvl5pPr>
      <a:lvl6pPr marL="2281905">
        <a:defRPr>
          <a:latin typeface="+mn-lt"/>
          <a:ea typeface="+mn-ea"/>
          <a:cs typeface="+mn-cs"/>
        </a:defRPr>
      </a:lvl6pPr>
      <a:lvl7pPr marL="2738295">
        <a:defRPr>
          <a:latin typeface="+mn-lt"/>
          <a:ea typeface="+mn-ea"/>
          <a:cs typeface="+mn-cs"/>
        </a:defRPr>
      </a:lvl7pPr>
      <a:lvl8pPr marL="3194673">
        <a:defRPr>
          <a:latin typeface="+mn-lt"/>
          <a:ea typeface="+mn-ea"/>
          <a:cs typeface="+mn-cs"/>
        </a:defRPr>
      </a:lvl8pPr>
      <a:lvl9pPr marL="3651055">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1148" y="274588"/>
            <a:ext cx="6481837" cy="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630" tIns="41978" rIns="83630" bIns="41978" numCol="1" anchor="ctr" anchorCtr="0" compatLnSpc="1">
            <a:prstTxWarp prst="textNoShape">
              <a:avLst/>
            </a:prstTxWarp>
          </a:bodyPr>
          <a:lstStyle/>
          <a:p>
            <a:pPr lvl="0"/>
            <a:r>
              <a:rPr lang="en-ZA" altLang="en-US" smtClean="0"/>
              <a:t>Click to edit Master title style</a:t>
            </a:r>
          </a:p>
        </p:txBody>
      </p:sp>
      <p:sp>
        <p:nvSpPr>
          <p:cNvPr id="2051" name="Rectangle 3"/>
          <p:cNvSpPr>
            <a:spLocks noGrp="1" noChangeArrowheads="1"/>
          </p:cNvSpPr>
          <p:nvPr>
            <p:ph type="body" idx="1"/>
          </p:nvPr>
        </p:nvSpPr>
        <p:spPr bwMode="auto">
          <a:xfrm>
            <a:off x="251148" y="1341686"/>
            <a:ext cx="8641705" cy="47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630" tIns="41978" rIns="83630" bIns="41978"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30" name="Rectangle 6"/>
          <p:cNvSpPr>
            <a:spLocks noGrp="1" noChangeArrowheads="1"/>
          </p:cNvSpPr>
          <p:nvPr>
            <p:ph type="sldNum" sz="quarter" idx="4"/>
          </p:nvPr>
        </p:nvSpPr>
        <p:spPr bwMode="auto">
          <a:xfrm>
            <a:off x="3504903" y="6452816"/>
            <a:ext cx="2134195" cy="405184"/>
          </a:xfrm>
          <a:prstGeom prst="rect">
            <a:avLst/>
          </a:prstGeom>
          <a:noFill/>
          <a:ln w="9525">
            <a:noFill/>
            <a:miter lim="800000"/>
            <a:headEnd/>
            <a:tailEnd/>
          </a:ln>
          <a:effectLst/>
        </p:spPr>
        <p:txBody>
          <a:bodyPr vert="horz" wrap="square" lIns="83630" tIns="41978" rIns="83630" bIns="41978" numCol="1" anchor="t" anchorCtr="0" compatLnSpc="1">
            <a:prstTxWarp prst="textNoShape">
              <a:avLst/>
            </a:prstTxWarp>
          </a:bodyPr>
          <a:lstStyle>
            <a:lvl1pPr algn="ctr" defTabSz="914353" eaLnBrk="1" fontAlgn="auto" hangingPunct="1">
              <a:spcBef>
                <a:spcPts val="0"/>
              </a:spcBef>
              <a:spcAft>
                <a:spcPts val="0"/>
              </a:spcAft>
              <a:defRPr sz="1400">
                <a:solidFill>
                  <a:srgbClr val="FFFFFF"/>
                </a:solidFill>
                <a:latin typeface="Arial" pitchFamily="34" charset="0"/>
                <a:ea typeface="+mn-ea"/>
                <a:cs typeface="+mn-cs"/>
              </a:defRPr>
            </a:lvl1pPr>
          </a:lstStyle>
          <a:p>
            <a:pPr>
              <a:defRPr/>
            </a:pPr>
            <a:fld id="{DCBDF3CC-BD99-4DE8-9029-A9C209D39CFB}" type="slidenum">
              <a:rPr lang="en-ZA">
                <a:sym typeface="Helvetica Light" charset="0"/>
              </a:rPr>
              <a:pPr>
                <a:defRPr/>
              </a:pPr>
              <a:t>‹#›</a:t>
            </a:fld>
            <a:endParaRPr lang="en-ZA" dirty="0">
              <a:sym typeface="Helvetica Light" charset="0"/>
            </a:endParaRPr>
          </a:p>
        </p:txBody>
      </p:sp>
    </p:spTree>
    <p:extLst>
      <p:ext uri="{BB962C8B-B14F-4D97-AF65-F5344CB8AC3E}">
        <p14:creationId xmlns:p14="http://schemas.microsoft.com/office/powerpoint/2010/main" val="19266336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hdr="0" ftr="0" dt="0"/>
  <p:txStyles>
    <p:titleStyle>
      <a:lvl1pPr algn="l" rtl="0" eaLnBrk="0" fontAlgn="base" hangingPunct="0">
        <a:spcBef>
          <a:spcPct val="0"/>
        </a:spcBef>
        <a:spcAft>
          <a:spcPct val="0"/>
        </a:spcAft>
        <a:defRPr sz="3164" b="1">
          <a:solidFill>
            <a:srgbClr val="FF9933"/>
          </a:solidFill>
          <a:latin typeface="+mj-lt"/>
          <a:ea typeface="+mj-ea"/>
          <a:cs typeface="+mj-cs"/>
        </a:defRPr>
      </a:lvl1pPr>
      <a:lvl2pPr algn="l" rtl="0" eaLnBrk="0" fontAlgn="base" hangingPunct="0">
        <a:spcBef>
          <a:spcPct val="0"/>
        </a:spcBef>
        <a:spcAft>
          <a:spcPct val="0"/>
        </a:spcAft>
        <a:defRPr sz="3164" b="1">
          <a:solidFill>
            <a:srgbClr val="FF9933"/>
          </a:solidFill>
          <a:latin typeface="Arial Narrow" pitchFamily="34" charset="0"/>
        </a:defRPr>
      </a:lvl2pPr>
      <a:lvl3pPr algn="l" rtl="0" eaLnBrk="0" fontAlgn="base" hangingPunct="0">
        <a:spcBef>
          <a:spcPct val="0"/>
        </a:spcBef>
        <a:spcAft>
          <a:spcPct val="0"/>
        </a:spcAft>
        <a:defRPr sz="3164" b="1">
          <a:solidFill>
            <a:srgbClr val="FF9933"/>
          </a:solidFill>
          <a:latin typeface="Arial Narrow" pitchFamily="34" charset="0"/>
        </a:defRPr>
      </a:lvl3pPr>
      <a:lvl4pPr algn="l" rtl="0" eaLnBrk="0" fontAlgn="base" hangingPunct="0">
        <a:spcBef>
          <a:spcPct val="0"/>
        </a:spcBef>
        <a:spcAft>
          <a:spcPct val="0"/>
        </a:spcAft>
        <a:defRPr sz="3164" b="1">
          <a:solidFill>
            <a:srgbClr val="FF9933"/>
          </a:solidFill>
          <a:latin typeface="Arial Narrow" pitchFamily="34" charset="0"/>
        </a:defRPr>
      </a:lvl4pPr>
      <a:lvl5pPr algn="l" rtl="0" eaLnBrk="0" fontAlgn="base" hangingPunct="0">
        <a:spcBef>
          <a:spcPct val="0"/>
        </a:spcBef>
        <a:spcAft>
          <a:spcPct val="0"/>
        </a:spcAft>
        <a:defRPr sz="3164" b="1">
          <a:solidFill>
            <a:srgbClr val="FF9933"/>
          </a:solidFill>
          <a:latin typeface="Arial Narrow" pitchFamily="34" charset="0"/>
        </a:defRPr>
      </a:lvl5pPr>
      <a:lvl6pPr marL="419638" algn="l" rtl="0" fontAlgn="base">
        <a:spcBef>
          <a:spcPct val="0"/>
        </a:spcBef>
        <a:spcAft>
          <a:spcPct val="0"/>
        </a:spcAft>
        <a:defRPr sz="3200" b="1">
          <a:solidFill>
            <a:srgbClr val="FF9900"/>
          </a:solidFill>
          <a:latin typeface="Arial Narrow" pitchFamily="34" charset="0"/>
        </a:defRPr>
      </a:lvl6pPr>
      <a:lvl7pPr marL="839232" algn="l" rtl="0" fontAlgn="base">
        <a:spcBef>
          <a:spcPct val="0"/>
        </a:spcBef>
        <a:spcAft>
          <a:spcPct val="0"/>
        </a:spcAft>
        <a:defRPr sz="3200" b="1">
          <a:solidFill>
            <a:srgbClr val="FF9900"/>
          </a:solidFill>
          <a:latin typeface="Arial Narrow" pitchFamily="34" charset="0"/>
        </a:defRPr>
      </a:lvl7pPr>
      <a:lvl8pPr marL="1258889" algn="l" rtl="0" fontAlgn="base">
        <a:spcBef>
          <a:spcPct val="0"/>
        </a:spcBef>
        <a:spcAft>
          <a:spcPct val="0"/>
        </a:spcAft>
        <a:defRPr sz="3200" b="1">
          <a:solidFill>
            <a:srgbClr val="FF9900"/>
          </a:solidFill>
          <a:latin typeface="Arial Narrow" pitchFamily="34" charset="0"/>
        </a:defRPr>
      </a:lvl8pPr>
      <a:lvl9pPr marL="1678468" algn="l" rtl="0" fontAlgn="base">
        <a:spcBef>
          <a:spcPct val="0"/>
        </a:spcBef>
        <a:spcAft>
          <a:spcPct val="0"/>
        </a:spcAft>
        <a:defRPr sz="3200" b="1">
          <a:solidFill>
            <a:srgbClr val="FF9900"/>
          </a:solidFill>
          <a:latin typeface="Arial Narrow" pitchFamily="34" charset="0"/>
        </a:defRPr>
      </a:lvl9pPr>
    </p:titleStyle>
    <p:bodyStyle>
      <a:lvl1pPr marL="313644" indent="-313644" algn="l" rtl="0" eaLnBrk="0" fontAlgn="base" hangingPunct="0">
        <a:spcBef>
          <a:spcPct val="20000"/>
        </a:spcBef>
        <a:spcAft>
          <a:spcPct val="0"/>
        </a:spcAft>
        <a:buClr>
          <a:srgbClr val="FFC285"/>
        </a:buClr>
        <a:buSzPct val="80000"/>
        <a:buFont typeface="Wingdings" panose="05000000000000000000" pitchFamily="2" charset="2"/>
        <a:buChar char="§"/>
        <a:defRPr sz="2742">
          <a:solidFill>
            <a:schemeClr val="tx1"/>
          </a:solidFill>
          <a:latin typeface="+mn-lt"/>
          <a:ea typeface="+mn-ea"/>
          <a:cs typeface="+mn-cs"/>
        </a:defRPr>
      </a:lvl1pPr>
      <a:lvl2pPr marL="680864" indent="-261184" algn="l" rtl="0" eaLnBrk="0" fontAlgn="base" hangingPunct="0">
        <a:spcBef>
          <a:spcPct val="20000"/>
        </a:spcBef>
        <a:spcAft>
          <a:spcPct val="0"/>
        </a:spcAft>
        <a:buClr>
          <a:srgbClr val="FFC285"/>
        </a:buClr>
        <a:buSzPct val="80000"/>
        <a:buFont typeface="Wingdings" panose="05000000000000000000" pitchFamily="2" charset="2"/>
        <a:buChar char="§"/>
        <a:defRPr sz="2391">
          <a:solidFill>
            <a:schemeClr val="tx1"/>
          </a:solidFill>
          <a:latin typeface="+mn-lt"/>
        </a:defRPr>
      </a:lvl2pPr>
      <a:lvl3pPr marL="1048085" indent="-208724" algn="l" rtl="0" eaLnBrk="0" fontAlgn="base" hangingPunct="0">
        <a:spcBef>
          <a:spcPct val="20000"/>
        </a:spcBef>
        <a:spcAft>
          <a:spcPct val="0"/>
        </a:spcAft>
        <a:buClr>
          <a:srgbClr val="FFC285"/>
        </a:buClr>
        <a:buSzPct val="80000"/>
        <a:buFont typeface="Wingdings" panose="05000000000000000000" pitchFamily="2" charset="2"/>
        <a:buChar char="§"/>
        <a:defRPr sz="1969">
          <a:solidFill>
            <a:schemeClr val="tx1"/>
          </a:solidFill>
          <a:latin typeface="+mn-lt"/>
        </a:defRPr>
      </a:lvl3pPr>
      <a:lvl4pPr marL="1467766" indent="-208724" algn="l" rtl="0" eaLnBrk="0" fontAlgn="base" hangingPunct="0">
        <a:spcBef>
          <a:spcPct val="20000"/>
        </a:spcBef>
        <a:spcAft>
          <a:spcPct val="0"/>
        </a:spcAft>
        <a:buClr>
          <a:srgbClr val="FFC285"/>
        </a:buClr>
        <a:buSzPct val="80000"/>
        <a:buFont typeface="Wingdings" panose="05000000000000000000" pitchFamily="2" charset="2"/>
        <a:buChar char="§"/>
        <a:defRPr sz="1969">
          <a:solidFill>
            <a:schemeClr val="tx1"/>
          </a:solidFill>
          <a:latin typeface="+mn-lt"/>
        </a:defRPr>
      </a:lvl4pPr>
      <a:lvl5pPr marL="1887446" indent="-208724" algn="l" rtl="0" eaLnBrk="0" fontAlgn="base" hangingPunct="0">
        <a:spcBef>
          <a:spcPct val="20000"/>
        </a:spcBef>
        <a:spcAft>
          <a:spcPct val="0"/>
        </a:spcAft>
        <a:buClr>
          <a:srgbClr val="FFC285"/>
        </a:buClr>
        <a:buSzPct val="80000"/>
        <a:buFont typeface="Wingdings" panose="05000000000000000000" pitchFamily="2" charset="2"/>
        <a:buChar char="§"/>
        <a:defRPr sz="1547">
          <a:solidFill>
            <a:schemeClr val="tx1"/>
          </a:solidFill>
          <a:latin typeface="+mn-lt"/>
        </a:defRPr>
      </a:lvl5pPr>
      <a:lvl6pPr marL="2307890"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727508"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147152"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566724"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p:bodyStyle>
    <p:otherStyle>
      <a:defPPr>
        <a:defRPr lang="en-US"/>
      </a:defPPr>
      <a:lvl1pPr marL="0" algn="l" defTabSz="839232" rtl="0" eaLnBrk="1" latinLnBrk="0" hangingPunct="1">
        <a:defRPr sz="1800" kern="1200">
          <a:solidFill>
            <a:schemeClr val="tx1"/>
          </a:solidFill>
          <a:latin typeface="+mn-lt"/>
          <a:ea typeface="+mn-ea"/>
          <a:cs typeface="+mn-cs"/>
        </a:defRPr>
      </a:lvl1pPr>
      <a:lvl2pPr marL="419638" algn="l" defTabSz="839232" rtl="0" eaLnBrk="1" latinLnBrk="0" hangingPunct="1">
        <a:defRPr sz="1800" kern="1200">
          <a:solidFill>
            <a:schemeClr val="tx1"/>
          </a:solidFill>
          <a:latin typeface="+mn-lt"/>
          <a:ea typeface="+mn-ea"/>
          <a:cs typeface="+mn-cs"/>
        </a:defRPr>
      </a:lvl2pPr>
      <a:lvl3pPr marL="839232" algn="l" defTabSz="839232" rtl="0" eaLnBrk="1" latinLnBrk="0" hangingPunct="1">
        <a:defRPr sz="1800" kern="1200">
          <a:solidFill>
            <a:schemeClr val="tx1"/>
          </a:solidFill>
          <a:latin typeface="+mn-lt"/>
          <a:ea typeface="+mn-ea"/>
          <a:cs typeface="+mn-cs"/>
        </a:defRPr>
      </a:lvl3pPr>
      <a:lvl4pPr marL="1258889" algn="l" defTabSz="839232" rtl="0" eaLnBrk="1" latinLnBrk="0" hangingPunct="1">
        <a:defRPr sz="1800" kern="1200">
          <a:solidFill>
            <a:schemeClr val="tx1"/>
          </a:solidFill>
          <a:latin typeface="+mn-lt"/>
          <a:ea typeface="+mn-ea"/>
          <a:cs typeface="+mn-cs"/>
        </a:defRPr>
      </a:lvl4pPr>
      <a:lvl5pPr marL="1678468" algn="l" defTabSz="839232" rtl="0" eaLnBrk="1" latinLnBrk="0" hangingPunct="1">
        <a:defRPr sz="1800" kern="1200">
          <a:solidFill>
            <a:schemeClr val="tx1"/>
          </a:solidFill>
          <a:latin typeface="+mn-lt"/>
          <a:ea typeface="+mn-ea"/>
          <a:cs typeface="+mn-cs"/>
        </a:defRPr>
      </a:lvl5pPr>
      <a:lvl6pPr marL="2098080" algn="l" defTabSz="839232" rtl="0" eaLnBrk="1" latinLnBrk="0" hangingPunct="1">
        <a:defRPr sz="1800" kern="1200">
          <a:solidFill>
            <a:schemeClr val="tx1"/>
          </a:solidFill>
          <a:latin typeface="+mn-lt"/>
          <a:ea typeface="+mn-ea"/>
          <a:cs typeface="+mn-cs"/>
        </a:defRPr>
      </a:lvl6pPr>
      <a:lvl7pPr marL="2517698" algn="l" defTabSz="839232" rtl="0" eaLnBrk="1" latinLnBrk="0" hangingPunct="1">
        <a:defRPr sz="1800" kern="1200">
          <a:solidFill>
            <a:schemeClr val="tx1"/>
          </a:solidFill>
          <a:latin typeface="+mn-lt"/>
          <a:ea typeface="+mn-ea"/>
          <a:cs typeface="+mn-cs"/>
        </a:defRPr>
      </a:lvl7pPr>
      <a:lvl8pPr marL="2937315" algn="l" defTabSz="839232" rtl="0" eaLnBrk="1" latinLnBrk="0" hangingPunct="1">
        <a:defRPr sz="1800" kern="1200">
          <a:solidFill>
            <a:schemeClr val="tx1"/>
          </a:solidFill>
          <a:latin typeface="+mn-lt"/>
          <a:ea typeface="+mn-ea"/>
          <a:cs typeface="+mn-cs"/>
        </a:defRPr>
      </a:lvl8pPr>
      <a:lvl9pPr marL="3356906" algn="l" defTabSz="83923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0892" y="137515"/>
            <a:ext cx="6682755" cy="8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1436" numCol="1" anchor="t" anchorCtr="0" compatLnSpc="1">
            <a:prstTxWarp prst="textNoShape">
              <a:avLst/>
            </a:prstTxWarp>
          </a:bodyPr>
          <a:lstStyle/>
          <a:p>
            <a:pPr lvl="0"/>
            <a:r>
              <a:rPr lang="en-ZA" altLang="en-US" smtClean="0"/>
              <a:t>Click to edit Master title style</a:t>
            </a:r>
          </a:p>
        </p:txBody>
      </p:sp>
      <p:sp>
        <p:nvSpPr>
          <p:cNvPr id="1027" name="Rectangle 3"/>
          <p:cNvSpPr>
            <a:spLocks noGrp="1" noChangeArrowheads="1"/>
          </p:cNvSpPr>
          <p:nvPr>
            <p:ph type="body" idx="1"/>
          </p:nvPr>
        </p:nvSpPr>
        <p:spPr bwMode="auto">
          <a:xfrm>
            <a:off x="420812" y="1302619"/>
            <a:ext cx="8405068" cy="470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5364" name="Rectangle 4"/>
          <p:cNvSpPr>
            <a:spLocks noGrp="1" noChangeArrowheads="1"/>
          </p:cNvSpPr>
          <p:nvPr>
            <p:ph type="sldNum" sz="quarter" idx="4"/>
          </p:nvPr>
        </p:nvSpPr>
        <p:spPr bwMode="auto">
          <a:xfrm>
            <a:off x="3504903" y="6452816"/>
            <a:ext cx="2134195" cy="405184"/>
          </a:xfrm>
          <a:prstGeom prst="rect">
            <a:avLst/>
          </a:prstGeom>
          <a:noFill/>
          <a:ln w="9525">
            <a:noFill/>
            <a:miter lim="800000"/>
            <a:headEnd/>
            <a:tailEnd/>
          </a:ln>
          <a:effectLst/>
        </p:spPr>
        <p:txBody>
          <a:bodyPr vert="horz" wrap="square" lIns="82515" tIns="41436" rIns="82515" bIns="41436" numCol="1" anchor="t" anchorCtr="0" compatLnSpc="1">
            <a:prstTxWarp prst="textNoShape">
              <a:avLst/>
            </a:prstTxWarp>
          </a:bodyPr>
          <a:lstStyle>
            <a:lvl1pPr algn="ctr" defTabSz="580969">
              <a:defRPr sz="1400">
                <a:solidFill>
                  <a:srgbClr val="FFFFFF"/>
                </a:solidFill>
                <a:latin typeface="Arial" pitchFamily="34" charset="0"/>
                <a:sym typeface="Helvetica Light" pitchFamily="-84" charset="0"/>
              </a:defRPr>
            </a:lvl1pPr>
          </a:lstStyle>
          <a:p>
            <a:pPr fontAlgn="base">
              <a:spcBef>
                <a:spcPct val="0"/>
              </a:spcBef>
              <a:spcAft>
                <a:spcPct val="0"/>
              </a:spcAft>
              <a:defRPr/>
            </a:pPr>
            <a:fld id="{9EB2141A-27F5-4CE8-9EB7-C8CBD908C304}" type="slidenum">
              <a:rPr lang="en-ZA">
                <a:ea typeface="MS PGothic" pitchFamily="34" charset="-128"/>
                <a:cs typeface="Arial" charset="0"/>
              </a:rPr>
              <a:pPr fontAlgn="base">
                <a:spcBef>
                  <a:spcPct val="0"/>
                </a:spcBef>
                <a:spcAft>
                  <a:spcPct val="0"/>
                </a:spcAft>
                <a:defRPr/>
              </a:pPr>
              <a:t>‹#›</a:t>
            </a:fld>
            <a:endParaRPr lang="en-ZA" dirty="0">
              <a:ea typeface="MS PGothic" pitchFamily="34" charset="-128"/>
              <a:cs typeface="Arial" charset="0"/>
            </a:endParaRPr>
          </a:p>
        </p:txBody>
      </p:sp>
      <p:sp>
        <p:nvSpPr>
          <p:cNvPr id="6" name="Right Triangle 11"/>
          <p:cNvSpPr/>
          <p:nvPr userDrawn="1"/>
        </p:nvSpPr>
        <p:spPr>
          <a:xfrm>
            <a:off x="0" y="6048632"/>
            <a:ext cx="9215438" cy="810369"/>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106401"/>
              <a:gd name="connsiteY0" fmla="*/ 1051080 h 1051080"/>
              <a:gd name="connsiteX1" fmla="*/ 33866 w 13106401"/>
              <a:gd name="connsiteY1" fmla="*/ 0 h 1051080"/>
              <a:gd name="connsiteX2" fmla="*/ 13106401 w 13106401"/>
              <a:gd name="connsiteY2" fmla="*/ 933956 h 1051080"/>
              <a:gd name="connsiteX3" fmla="*/ 13004800 w 13106401"/>
              <a:gd name="connsiteY3" fmla="*/ 1051080 h 1051080"/>
              <a:gd name="connsiteX4" fmla="*/ 0 w 13106401"/>
              <a:gd name="connsiteY4" fmla="*/ 1051080 h 1051080"/>
              <a:gd name="connsiteX0" fmla="*/ 0 w 13106401"/>
              <a:gd name="connsiteY0" fmla="*/ 1051080 h 1051080"/>
              <a:gd name="connsiteX1" fmla="*/ 33866 w 13106401"/>
              <a:gd name="connsiteY1" fmla="*/ 0 h 1051080"/>
              <a:gd name="connsiteX2" fmla="*/ 13106401 w 13106401"/>
              <a:gd name="connsiteY2" fmla="*/ 829007 h 1051080"/>
              <a:gd name="connsiteX3" fmla="*/ 13004800 w 13106401"/>
              <a:gd name="connsiteY3" fmla="*/ 1051080 h 1051080"/>
              <a:gd name="connsiteX4" fmla="*/ 0 w 13106401"/>
              <a:gd name="connsiteY4" fmla="*/ 1051080 h 1051080"/>
              <a:gd name="connsiteX0" fmla="*/ 0 w 13106401"/>
              <a:gd name="connsiteY0" fmla="*/ 1021094 h 1021094"/>
              <a:gd name="connsiteX1" fmla="*/ 16933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 name="connsiteX0" fmla="*/ 0 w 13106401"/>
              <a:gd name="connsiteY0" fmla="*/ 1021094 h 1021094"/>
              <a:gd name="connsiteX1" fmla="*/ 0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1021094">
                <a:moveTo>
                  <a:pt x="0" y="1021094"/>
                </a:moveTo>
                <a:lnTo>
                  <a:pt x="0" y="0"/>
                </a:lnTo>
                <a:lnTo>
                  <a:pt x="13106401" y="799021"/>
                </a:lnTo>
                <a:lnTo>
                  <a:pt x="13004800" y="1021094"/>
                </a:lnTo>
                <a:lnTo>
                  <a:pt x="0" y="1021094"/>
                </a:lnTo>
                <a:close/>
              </a:path>
            </a:pathLst>
          </a:custGeom>
          <a:solidFill>
            <a:srgbClr val="1D6222"/>
          </a:solidFill>
          <a:ln>
            <a:noFill/>
          </a:ln>
          <a:effectLst/>
        </p:spPr>
        <p:style>
          <a:lnRef idx="1">
            <a:schemeClr val="accent1"/>
          </a:lnRef>
          <a:fillRef idx="3">
            <a:schemeClr val="accent1"/>
          </a:fillRef>
          <a:effectRef idx="2">
            <a:schemeClr val="accent1"/>
          </a:effectRef>
          <a:fontRef idx="minor">
            <a:schemeClr val="lt1"/>
          </a:fontRef>
        </p:style>
        <p:txBody>
          <a:bodyPr lIns="61150" tIns="30406" rIns="61150" bIns="30406" anchor="ctr"/>
          <a:lstStyle/>
          <a:p>
            <a:pPr defTabSz="370196" fontAlgn="base">
              <a:spcBef>
                <a:spcPct val="0"/>
              </a:spcBef>
              <a:spcAft>
                <a:spcPct val="0"/>
              </a:spcAft>
              <a:defRPr/>
            </a:pPr>
            <a:endParaRPr lang="en-US" sz="2500" dirty="0">
              <a:solidFill>
                <a:srgbClr val="FFFFFF"/>
              </a:solidFill>
              <a:sym typeface="Helvetica Light" charset="0"/>
            </a:endParaRPr>
          </a:p>
        </p:txBody>
      </p:sp>
      <p:sp>
        <p:nvSpPr>
          <p:cNvPr id="7" name="Right Triangle 11"/>
          <p:cNvSpPr/>
          <p:nvPr userDrawn="1"/>
        </p:nvSpPr>
        <p:spPr>
          <a:xfrm>
            <a:off x="0" y="6415980"/>
            <a:ext cx="9215438" cy="442020"/>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556320">
                <a:moveTo>
                  <a:pt x="0" y="556320"/>
                </a:moveTo>
                <a:lnTo>
                  <a:pt x="0" y="0"/>
                </a:lnTo>
                <a:lnTo>
                  <a:pt x="13106401" y="439196"/>
                </a:lnTo>
                <a:lnTo>
                  <a:pt x="13004800" y="556320"/>
                </a:lnTo>
                <a:lnTo>
                  <a:pt x="0" y="55632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1150" tIns="30406" rIns="61150" bIns="30406" anchor="ctr"/>
          <a:lstStyle/>
          <a:p>
            <a:pPr defTabSz="370196" fontAlgn="base">
              <a:spcBef>
                <a:spcPct val="0"/>
              </a:spcBef>
              <a:spcAft>
                <a:spcPct val="0"/>
              </a:spcAft>
              <a:defRPr/>
            </a:pPr>
            <a:endParaRPr lang="en-US" sz="2500" dirty="0">
              <a:solidFill>
                <a:srgbClr val="FFFFFF"/>
              </a:solidFill>
              <a:sym typeface="Helvetica Light" charset="0"/>
            </a:endParaRPr>
          </a:p>
        </p:txBody>
      </p:sp>
      <p:sp>
        <p:nvSpPr>
          <p:cNvPr id="8" name="Right Triangle 7"/>
          <p:cNvSpPr/>
          <p:nvPr userDrawn="1"/>
        </p:nvSpPr>
        <p:spPr>
          <a:xfrm>
            <a:off x="0" y="6467326"/>
            <a:ext cx="9144000" cy="390674"/>
          </a:xfrm>
          <a:prstGeom prst="rtTriangle">
            <a:avLst/>
          </a:prstGeom>
          <a:solidFill>
            <a:srgbClr val="BF151A"/>
          </a:solidFill>
          <a:ln>
            <a:noFill/>
          </a:ln>
          <a:effectLst/>
        </p:spPr>
        <p:style>
          <a:lnRef idx="1">
            <a:schemeClr val="accent1"/>
          </a:lnRef>
          <a:fillRef idx="3">
            <a:schemeClr val="accent1"/>
          </a:fillRef>
          <a:effectRef idx="2">
            <a:schemeClr val="accent1"/>
          </a:effectRef>
          <a:fontRef idx="minor">
            <a:schemeClr val="lt1"/>
          </a:fontRef>
        </p:style>
        <p:txBody>
          <a:bodyPr lIns="61150" tIns="30406" rIns="61150" bIns="30406" anchor="ctr"/>
          <a:lstStyle/>
          <a:p>
            <a:pPr defTabSz="370196" fontAlgn="base">
              <a:spcBef>
                <a:spcPct val="0"/>
              </a:spcBef>
              <a:spcAft>
                <a:spcPct val="0"/>
              </a:spcAft>
              <a:defRPr/>
            </a:pPr>
            <a:endParaRPr lang="en-US" sz="2500" dirty="0">
              <a:solidFill>
                <a:srgbClr val="FFFFFF"/>
              </a:solidFill>
              <a:sym typeface="Helvetica Light" charset="0"/>
            </a:endParaRPr>
          </a:p>
        </p:txBody>
      </p:sp>
      <p:grpSp>
        <p:nvGrpSpPr>
          <p:cNvPr id="1032" name="Group 5"/>
          <p:cNvGrpSpPr>
            <a:grpSpLocks/>
          </p:cNvGrpSpPr>
          <p:nvPr userDrawn="1"/>
        </p:nvGrpSpPr>
        <p:grpSpPr bwMode="auto">
          <a:xfrm>
            <a:off x="4166816" y="0"/>
            <a:ext cx="4976068" cy="1102816"/>
            <a:chOff x="5926336" y="0"/>
            <a:chExt cx="7077496" cy="1568706"/>
          </a:xfrm>
        </p:grpSpPr>
        <p:sp>
          <p:nvSpPr>
            <p:cNvPr id="11" name="Right Triangle 4"/>
            <p:cNvSpPr/>
            <p:nvPr userDrawn="1"/>
          </p:nvSpPr>
          <p:spPr>
            <a:xfrm flipH="1" flipV="1">
              <a:off x="5926336" y="0"/>
              <a:ext cx="7077496" cy="1568706"/>
            </a:xfrm>
            <a:custGeom>
              <a:avLst/>
              <a:gdLst>
                <a:gd name="connsiteX0" fmla="*/ 0 w 7077496"/>
                <a:gd name="connsiteY0" fmla="*/ 1636440 h 1636440"/>
                <a:gd name="connsiteX1" fmla="*/ 0 w 7077496"/>
                <a:gd name="connsiteY1" fmla="*/ 0 h 1636440"/>
                <a:gd name="connsiteX2" fmla="*/ 7077496 w 7077496"/>
                <a:gd name="connsiteY2" fmla="*/ 1636440 h 1636440"/>
                <a:gd name="connsiteX3" fmla="*/ 0 w 7077496"/>
                <a:gd name="connsiteY3" fmla="*/ 1636440 h 1636440"/>
                <a:gd name="connsiteX0" fmla="*/ 0 w 7077496"/>
                <a:gd name="connsiteY0" fmla="*/ 1179240 h 1179240"/>
                <a:gd name="connsiteX1" fmla="*/ 50800 w 7077496"/>
                <a:gd name="connsiteY1" fmla="*/ 0 h 1179240"/>
                <a:gd name="connsiteX2" fmla="*/ 7077496 w 7077496"/>
                <a:gd name="connsiteY2" fmla="*/ 1179240 h 1179240"/>
                <a:gd name="connsiteX3" fmla="*/ 0 w 7077496"/>
                <a:gd name="connsiteY3" fmla="*/ 1179240 h 1179240"/>
                <a:gd name="connsiteX0" fmla="*/ 0 w 7077496"/>
                <a:gd name="connsiteY0" fmla="*/ 1568706 h 1568706"/>
                <a:gd name="connsiteX1" fmla="*/ 16933 w 7077496"/>
                <a:gd name="connsiteY1" fmla="*/ 0 h 1568706"/>
                <a:gd name="connsiteX2" fmla="*/ 7077496 w 7077496"/>
                <a:gd name="connsiteY2" fmla="*/ 1568706 h 1568706"/>
                <a:gd name="connsiteX3" fmla="*/ 0 w 7077496"/>
                <a:gd name="connsiteY3" fmla="*/ 1568706 h 1568706"/>
              </a:gdLst>
              <a:ahLst/>
              <a:cxnLst>
                <a:cxn ang="0">
                  <a:pos x="connsiteX0" y="connsiteY0"/>
                </a:cxn>
                <a:cxn ang="0">
                  <a:pos x="connsiteX1" y="connsiteY1"/>
                </a:cxn>
                <a:cxn ang="0">
                  <a:pos x="connsiteX2" y="connsiteY2"/>
                </a:cxn>
                <a:cxn ang="0">
                  <a:pos x="connsiteX3" y="connsiteY3"/>
                </a:cxn>
              </a:cxnLst>
              <a:rect l="l" t="t" r="r" b="b"/>
              <a:pathLst>
                <a:path w="7077496" h="1568706">
                  <a:moveTo>
                    <a:pt x="0" y="1568706"/>
                  </a:moveTo>
                  <a:lnTo>
                    <a:pt x="16933" y="0"/>
                  </a:lnTo>
                  <a:lnTo>
                    <a:pt x="7077496" y="1568706"/>
                  </a:lnTo>
                  <a:lnTo>
                    <a:pt x="0" y="1568706"/>
                  </a:lnTo>
                  <a:close/>
                </a:path>
              </a:pathLst>
            </a:custGeom>
            <a:solidFill>
              <a:srgbClr val="E7EB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370196" fontAlgn="base">
                <a:spcBef>
                  <a:spcPct val="0"/>
                </a:spcBef>
                <a:spcAft>
                  <a:spcPct val="0"/>
                </a:spcAft>
                <a:defRPr/>
              </a:pPr>
              <a:endParaRPr lang="en-US" sz="2500" dirty="0">
                <a:solidFill>
                  <a:srgbClr val="FFFFFF"/>
                </a:solidFill>
                <a:sym typeface="Helvetica Light" charset="0"/>
              </a:endParaRPr>
            </a:p>
          </p:txBody>
        </p:sp>
        <p:pic>
          <p:nvPicPr>
            <p:cNvPr id="1035" name="Picture 8" descr="NEF logo.png"/>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10928755" y="218652"/>
              <a:ext cx="1766334" cy="68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ight Triangle 9"/>
          <p:cNvSpPr/>
          <p:nvPr userDrawn="1"/>
        </p:nvSpPr>
        <p:spPr>
          <a:xfrm>
            <a:off x="-8930" y="6620132"/>
            <a:ext cx="4225975" cy="238869"/>
          </a:xfrm>
          <a:prstGeom prst="rtTriangle">
            <a:avLst/>
          </a:prstGeom>
          <a:solidFill>
            <a:srgbClr val="E4441B"/>
          </a:solidFill>
          <a:ln>
            <a:noFill/>
          </a:ln>
          <a:effectLst/>
        </p:spPr>
        <p:style>
          <a:lnRef idx="1">
            <a:schemeClr val="accent1"/>
          </a:lnRef>
          <a:fillRef idx="3">
            <a:schemeClr val="accent1"/>
          </a:fillRef>
          <a:effectRef idx="2">
            <a:schemeClr val="accent1"/>
          </a:effectRef>
          <a:fontRef idx="minor">
            <a:schemeClr val="lt1"/>
          </a:fontRef>
        </p:style>
        <p:txBody>
          <a:bodyPr lIns="61150" tIns="30406" rIns="61150" bIns="30406" anchor="ctr"/>
          <a:lstStyle/>
          <a:p>
            <a:pPr defTabSz="370196" fontAlgn="base">
              <a:spcBef>
                <a:spcPct val="0"/>
              </a:spcBef>
              <a:spcAft>
                <a:spcPct val="0"/>
              </a:spcAft>
              <a:defRPr/>
            </a:pPr>
            <a:endParaRPr lang="en-US" sz="2500" dirty="0">
              <a:solidFill>
                <a:srgbClr val="FFFFFF"/>
              </a:solidFill>
              <a:sym typeface="Helvetica Light" charset="0"/>
            </a:endParaRPr>
          </a:p>
        </p:txBody>
      </p:sp>
    </p:spTree>
    <p:extLst>
      <p:ext uri="{BB962C8B-B14F-4D97-AF65-F5344CB8AC3E}">
        <p14:creationId xmlns:p14="http://schemas.microsoft.com/office/powerpoint/2010/main" val="2335122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500" b="1">
          <a:solidFill>
            <a:srgbClr val="FF9900"/>
          </a:solidFill>
          <a:latin typeface="+mn-lt"/>
          <a:ea typeface="MS PGothic" pitchFamily="34" charset="-128"/>
          <a:cs typeface="MS PGothic" charset="0"/>
        </a:defRPr>
      </a:lvl1pPr>
      <a:lvl2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00" b="1">
          <a:solidFill>
            <a:srgbClr val="FF9900"/>
          </a:solidFill>
          <a:latin typeface="Arial" charset="0"/>
          <a:ea typeface="MS PGothic" pitchFamily="34" charset="-128"/>
          <a:cs typeface="MS PGothic" charset="0"/>
        </a:defRPr>
      </a:lvl5pPr>
      <a:lvl6pPr marL="413890" algn="l" rtl="0" fontAlgn="base">
        <a:spcBef>
          <a:spcPct val="0"/>
        </a:spcBef>
        <a:spcAft>
          <a:spcPct val="0"/>
        </a:spcAft>
        <a:defRPr sz="3200" b="1">
          <a:solidFill>
            <a:srgbClr val="FF9900"/>
          </a:solidFill>
          <a:latin typeface="Arial Narrow" pitchFamily="34" charset="0"/>
        </a:defRPr>
      </a:lvl6pPr>
      <a:lvl7pPr marL="827694" algn="l" rtl="0" fontAlgn="base">
        <a:spcBef>
          <a:spcPct val="0"/>
        </a:spcBef>
        <a:spcAft>
          <a:spcPct val="0"/>
        </a:spcAft>
        <a:defRPr sz="3200" b="1">
          <a:solidFill>
            <a:srgbClr val="FF9900"/>
          </a:solidFill>
          <a:latin typeface="Arial Narrow" pitchFamily="34" charset="0"/>
        </a:defRPr>
      </a:lvl7pPr>
      <a:lvl8pPr marL="1241611" algn="l" rtl="0" fontAlgn="base">
        <a:spcBef>
          <a:spcPct val="0"/>
        </a:spcBef>
        <a:spcAft>
          <a:spcPct val="0"/>
        </a:spcAft>
        <a:defRPr sz="3200" b="1">
          <a:solidFill>
            <a:srgbClr val="FF9900"/>
          </a:solidFill>
          <a:latin typeface="Arial Narrow" pitchFamily="34" charset="0"/>
        </a:defRPr>
      </a:lvl8pPr>
      <a:lvl9pPr marL="1655444" algn="l" rtl="0" fontAlgn="base">
        <a:spcBef>
          <a:spcPct val="0"/>
        </a:spcBef>
        <a:spcAft>
          <a:spcPct val="0"/>
        </a:spcAft>
        <a:defRPr sz="3200" b="1">
          <a:solidFill>
            <a:srgbClr val="FF9900"/>
          </a:solidFill>
          <a:latin typeface="Arial Narrow" pitchFamily="34" charset="0"/>
        </a:defRPr>
      </a:lvl9pPr>
    </p:titleStyle>
    <p:bodyStyle>
      <a:lvl1pPr marL="306424" indent="-306424"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1pPr>
      <a:lvl2pPr marL="668027" indent="-254494"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2pPr>
      <a:lvl3pPr marL="1030728" indent="-202554"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3pPr>
      <a:lvl4pPr marL="1444296" indent="-202554"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4pPr>
      <a:lvl5pPr marL="1857883" indent="-202554" algn="l" rtl="0" eaLnBrk="0" fontAlgn="base" hangingPunct="0">
        <a:spcBef>
          <a:spcPct val="20000"/>
        </a:spcBef>
        <a:spcAft>
          <a:spcPct val="0"/>
        </a:spcAft>
        <a:buClr>
          <a:srgbClr val="FF9900"/>
        </a:buClr>
        <a:buSzPct val="80000"/>
        <a:buFont typeface="Wingdings" pitchFamily="2" charset="2"/>
        <a:buChar char="§"/>
        <a:defRPr sz="2000">
          <a:solidFill>
            <a:schemeClr val="tx1"/>
          </a:solidFill>
          <a:latin typeface="+mn-lt"/>
          <a:ea typeface="MS PGothic" pitchFamily="34" charset="-128"/>
          <a:cs typeface="MS PGothic" charset="0"/>
        </a:defRPr>
      </a:lvl5pPr>
      <a:lvl6pPr marL="2276226" indent="-206787"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690073" indent="-206787"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103942" indent="-206787"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517804" indent="-206787"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p:bodyStyle>
    <p:otherStyle>
      <a:defPPr>
        <a:defRPr lang="en-US"/>
      </a:defPPr>
      <a:lvl1pPr marL="0" algn="l" defTabSz="827694" rtl="0" eaLnBrk="1" latinLnBrk="0" hangingPunct="1">
        <a:defRPr sz="1800" kern="1200">
          <a:solidFill>
            <a:schemeClr val="tx1"/>
          </a:solidFill>
          <a:latin typeface="+mn-lt"/>
          <a:ea typeface="+mn-ea"/>
          <a:cs typeface="+mn-cs"/>
        </a:defRPr>
      </a:lvl1pPr>
      <a:lvl2pPr marL="413890" algn="l" defTabSz="827694" rtl="0" eaLnBrk="1" latinLnBrk="0" hangingPunct="1">
        <a:defRPr sz="1800" kern="1200">
          <a:solidFill>
            <a:schemeClr val="tx1"/>
          </a:solidFill>
          <a:latin typeface="+mn-lt"/>
          <a:ea typeface="+mn-ea"/>
          <a:cs typeface="+mn-cs"/>
        </a:defRPr>
      </a:lvl2pPr>
      <a:lvl3pPr marL="827694" algn="l" defTabSz="827694" rtl="0" eaLnBrk="1" latinLnBrk="0" hangingPunct="1">
        <a:defRPr sz="1800" kern="1200">
          <a:solidFill>
            <a:schemeClr val="tx1"/>
          </a:solidFill>
          <a:latin typeface="+mn-lt"/>
          <a:ea typeface="+mn-ea"/>
          <a:cs typeface="+mn-cs"/>
        </a:defRPr>
      </a:lvl3pPr>
      <a:lvl4pPr marL="1241611" algn="l" defTabSz="827694" rtl="0" eaLnBrk="1" latinLnBrk="0" hangingPunct="1">
        <a:defRPr sz="1800" kern="1200">
          <a:solidFill>
            <a:schemeClr val="tx1"/>
          </a:solidFill>
          <a:latin typeface="+mn-lt"/>
          <a:ea typeface="+mn-ea"/>
          <a:cs typeface="+mn-cs"/>
        </a:defRPr>
      </a:lvl4pPr>
      <a:lvl5pPr marL="1655444" algn="l" defTabSz="827694" rtl="0" eaLnBrk="1" latinLnBrk="0" hangingPunct="1">
        <a:defRPr sz="1800" kern="1200">
          <a:solidFill>
            <a:schemeClr val="tx1"/>
          </a:solidFill>
          <a:latin typeface="+mn-lt"/>
          <a:ea typeface="+mn-ea"/>
          <a:cs typeface="+mn-cs"/>
        </a:defRPr>
      </a:lvl5pPr>
      <a:lvl6pPr marL="2069285" algn="l" defTabSz="827694" rtl="0" eaLnBrk="1" latinLnBrk="0" hangingPunct="1">
        <a:defRPr sz="1800" kern="1200">
          <a:solidFill>
            <a:schemeClr val="tx1"/>
          </a:solidFill>
          <a:latin typeface="+mn-lt"/>
          <a:ea typeface="+mn-ea"/>
          <a:cs typeface="+mn-cs"/>
        </a:defRPr>
      </a:lvl6pPr>
      <a:lvl7pPr marL="2483138" algn="l" defTabSz="827694" rtl="0" eaLnBrk="1" latinLnBrk="0" hangingPunct="1">
        <a:defRPr sz="1800" kern="1200">
          <a:solidFill>
            <a:schemeClr val="tx1"/>
          </a:solidFill>
          <a:latin typeface="+mn-lt"/>
          <a:ea typeface="+mn-ea"/>
          <a:cs typeface="+mn-cs"/>
        </a:defRPr>
      </a:lvl7pPr>
      <a:lvl8pPr marL="2897009" algn="l" defTabSz="827694" rtl="0" eaLnBrk="1" latinLnBrk="0" hangingPunct="1">
        <a:defRPr sz="1800" kern="1200">
          <a:solidFill>
            <a:schemeClr val="tx1"/>
          </a:solidFill>
          <a:latin typeface="+mn-lt"/>
          <a:ea typeface="+mn-ea"/>
          <a:cs typeface="+mn-cs"/>
        </a:defRPr>
      </a:lvl8pPr>
      <a:lvl9pPr marL="3310839" algn="l" defTabSz="82769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0812" y="137295"/>
            <a:ext cx="6734100" cy="8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61863" numCol="1" anchor="t" anchorCtr="0" compatLnSpc="1">
            <a:prstTxWarp prst="textNoShape">
              <a:avLst/>
            </a:prstTxWarp>
          </a:bodyPr>
          <a:lstStyle/>
          <a:p>
            <a:pPr lvl="0"/>
            <a:r>
              <a:rPr lang="en-ZA" altLang="en-US" smtClean="0"/>
              <a:t>Click to edit Master title style</a:t>
            </a:r>
          </a:p>
        </p:txBody>
      </p:sp>
      <p:sp>
        <p:nvSpPr>
          <p:cNvPr id="1027" name="Rectangle 3"/>
          <p:cNvSpPr>
            <a:spLocks noGrp="1" noChangeArrowheads="1"/>
          </p:cNvSpPr>
          <p:nvPr>
            <p:ph type="body" idx="1"/>
          </p:nvPr>
        </p:nvSpPr>
        <p:spPr bwMode="auto">
          <a:xfrm>
            <a:off x="420812" y="1302619"/>
            <a:ext cx="7391549" cy="470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5364" name="Rectangle 4"/>
          <p:cNvSpPr>
            <a:spLocks noGrp="1" noChangeArrowheads="1"/>
          </p:cNvSpPr>
          <p:nvPr>
            <p:ph type="sldNum" sz="quarter" idx="4"/>
          </p:nvPr>
        </p:nvSpPr>
        <p:spPr bwMode="auto">
          <a:xfrm>
            <a:off x="3504903" y="6452816"/>
            <a:ext cx="2134195" cy="405184"/>
          </a:xfrm>
          <a:prstGeom prst="rect">
            <a:avLst/>
          </a:prstGeom>
          <a:noFill/>
          <a:ln w="9525">
            <a:noFill/>
            <a:miter lim="800000"/>
            <a:headEnd/>
            <a:tailEnd/>
          </a:ln>
          <a:effectLst/>
        </p:spPr>
        <p:txBody>
          <a:bodyPr vert="horz" wrap="square" lIns="123653" tIns="61863" rIns="123653" bIns="61863" numCol="1" anchor="t" anchorCtr="0" compatLnSpc="1">
            <a:prstTxWarp prst="textNoShape">
              <a:avLst/>
            </a:prstTxWarp>
          </a:bodyPr>
          <a:lstStyle>
            <a:lvl1pPr algn="ctr">
              <a:defRPr sz="1406">
                <a:solidFill>
                  <a:srgbClr val="FFFFFF"/>
                </a:solidFill>
                <a:latin typeface="Arial" panose="020B0604020202020204" pitchFamily="34" charset="0"/>
              </a:defRPr>
            </a:lvl1pPr>
          </a:lstStyle>
          <a:p>
            <a:pPr defTabSz="388428" fontAlgn="base">
              <a:spcBef>
                <a:spcPct val="0"/>
              </a:spcBef>
              <a:spcAft>
                <a:spcPct val="0"/>
              </a:spcAft>
            </a:pPr>
            <a:fld id="{561F7238-3364-4666-852A-35F2D81CC38A}" type="slidenum">
              <a:rPr lang="en-ZA" altLang="en-US" smtClean="0">
                <a:ea typeface="MS PGothic" pitchFamily="34" charset="-128"/>
                <a:sym typeface="Helvetica Light" charset="0"/>
              </a:rPr>
              <a:pPr defTabSz="388428" fontAlgn="base">
                <a:spcBef>
                  <a:spcPct val="0"/>
                </a:spcBef>
                <a:spcAft>
                  <a:spcPct val="0"/>
                </a:spcAft>
              </a:pPr>
              <a:t>‹#›</a:t>
            </a:fld>
            <a:endParaRPr lang="en-ZA" altLang="en-US" smtClean="0">
              <a:ea typeface="MS PGothic" pitchFamily="34" charset="-128"/>
              <a:sym typeface="Helvetica Light" charset="0"/>
            </a:endParaRPr>
          </a:p>
        </p:txBody>
      </p:sp>
      <p:sp>
        <p:nvSpPr>
          <p:cNvPr id="6" name="Right Triangle 11"/>
          <p:cNvSpPr/>
          <p:nvPr userDrawn="1"/>
        </p:nvSpPr>
        <p:spPr>
          <a:xfrm>
            <a:off x="0" y="6047631"/>
            <a:ext cx="9215438" cy="810369"/>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 name="connsiteX0" fmla="*/ 0 w 13106401"/>
              <a:gd name="connsiteY0" fmla="*/ 1051080 h 1051080"/>
              <a:gd name="connsiteX1" fmla="*/ 33866 w 13106401"/>
              <a:gd name="connsiteY1" fmla="*/ 0 h 1051080"/>
              <a:gd name="connsiteX2" fmla="*/ 13106401 w 13106401"/>
              <a:gd name="connsiteY2" fmla="*/ 933956 h 1051080"/>
              <a:gd name="connsiteX3" fmla="*/ 13004800 w 13106401"/>
              <a:gd name="connsiteY3" fmla="*/ 1051080 h 1051080"/>
              <a:gd name="connsiteX4" fmla="*/ 0 w 13106401"/>
              <a:gd name="connsiteY4" fmla="*/ 1051080 h 1051080"/>
              <a:gd name="connsiteX0" fmla="*/ 0 w 13106401"/>
              <a:gd name="connsiteY0" fmla="*/ 1051080 h 1051080"/>
              <a:gd name="connsiteX1" fmla="*/ 33866 w 13106401"/>
              <a:gd name="connsiteY1" fmla="*/ 0 h 1051080"/>
              <a:gd name="connsiteX2" fmla="*/ 13106401 w 13106401"/>
              <a:gd name="connsiteY2" fmla="*/ 829007 h 1051080"/>
              <a:gd name="connsiteX3" fmla="*/ 13004800 w 13106401"/>
              <a:gd name="connsiteY3" fmla="*/ 1051080 h 1051080"/>
              <a:gd name="connsiteX4" fmla="*/ 0 w 13106401"/>
              <a:gd name="connsiteY4" fmla="*/ 1051080 h 1051080"/>
              <a:gd name="connsiteX0" fmla="*/ 0 w 13106401"/>
              <a:gd name="connsiteY0" fmla="*/ 1021094 h 1021094"/>
              <a:gd name="connsiteX1" fmla="*/ 16933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 name="connsiteX0" fmla="*/ 0 w 13106401"/>
              <a:gd name="connsiteY0" fmla="*/ 1021094 h 1021094"/>
              <a:gd name="connsiteX1" fmla="*/ 0 w 13106401"/>
              <a:gd name="connsiteY1" fmla="*/ 0 h 1021094"/>
              <a:gd name="connsiteX2" fmla="*/ 13106401 w 13106401"/>
              <a:gd name="connsiteY2" fmla="*/ 799021 h 1021094"/>
              <a:gd name="connsiteX3" fmla="*/ 13004800 w 13106401"/>
              <a:gd name="connsiteY3" fmla="*/ 1021094 h 1021094"/>
              <a:gd name="connsiteX4" fmla="*/ 0 w 13106401"/>
              <a:gd name="connsiteY4" fmla="*/ 1021094 h 102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1021094">
                <a:moveTo>
                  <a:pt x="0" y="1021094"/>
                </a:moveTo>
                <a:lnTo>
                  <a:pt x="0" y="0"/>
                </a:lnTo>
                <a:lnTo>
                  <a:pt x="13106401" y="799021"/>
                </a:lnTo>
                <a:lnTo>
                  <a:pt x="13004800" y="1021094"/>
                </a:lnTo>
                <a:lnTo>
                  <a:pt x="0" y="1021094"/>
                </a:lnTo>
                <a:close/>
              </a:path>
            </a:pathLst>
          </a:custGeom>
          <a:solidFill>
            <a:srgbClr val="1D6222"/>
          </a:solidFill>
          <a:ln>
            <a:noFill/>
          </a:ln>
          <a:effectLst/>
        </p:spPr>
        <p:style>
          <a:lnRef idx="1">
            <a:schemeClr val="accent1"/>
          </a:lnRef>
          <a:fillRef idx="3">
            <a:schemeClr val="accent1"/>
          </a:fillRef>
          <a:effectRef idx="2">
            <a:schemeClr val="accent1"/>
          </a:effectRef>
          <a:fontRef idx="minor">
            <a:schemeClr val="lt1"/>
          </a:fontRef>
        </p:style>
        <p:txBody>
          <a:bodyPr lIns="64263" tIns="32131" rIns="64263" bIns="32131" anchor="ctr"/>
          <a:lstStyle/>
          <a:p>
            <a:pPr defTabSz="388428" fontAlgn="base">
              <a:spcBef>
                <a:spcPct val="0"/>
              </a:spcBef>
              <a:spcAft>
                <a:spcPct val="0"/>
              </a:spcAft>
              <a:defRPr/>
            </a:pPr>
            <a:endParaRPr lang="en-US" sz="2531">
              <a:solidFill>
                <a:srgbClr val="FFFFFF"/>
              </a:solidFill>
              <a:ea typeface="MS PGothic" pitchFamily="34" charset="-128"/>
              <a:sym typeface="Helvetica Light" charset="0"/>
            </a:endParaRPr>
          </a:p>
        </p:txBody>
      </p:sp>
      <p:sp>
        <p:nvSpPr>
          <p:cNvPr id="7" name="Right Triangle 11"/>
          <p:cNvSpPr/>
          <p:nvPr userDrawn="1"/>
        </p:nvSpPr>
        <p:spPr>
          <a:xfrm>
            <a:off x="0" y="6415980"/>
            <a:ext cx="9215438" cy="442020"/>
          </a:xfrm>
          <a:custGeom>
            <a:avLst/>
            <a:gdLst>
              <a:gd name="connsiteX0" fmla="*/ 0 w 13004800"/>
              <a:gd name="connsiteY0" fmla="*/ 556320 h 556320"/>
              <a:gd name="connsiteX1" fmla="*/ 0 w 13004800"/>
              <a:gd name="connsiteY1" fmla="*/ 0 h 556320"/>
              <a:gd name="connsiteX2" fmla="*/ 13004800 w 13004800"/>
              <a:gd name="connsiteY2" fmla="*/ 556320 h 556320"/>
              <a:gd name="connsiteX3" fmla="*/ 0 w 13004800"/>
              <a:gd name="connsiteY3" fmla="*/ 556320 h 556320"/>
              <a:gd name="connsiteX0" fmla="*/ 0 w 13004800"/>
              <a:gd name="connsiteY0" fmla="*/ 556320 h 556320"/>
              <a:gd name="connsiteX1" fmla="*/ 0 w 13004800"/>
              <a:gd name="connsiteY1" fmla="*/ 0 h 556320"/>
              <a:gd name="connsiteX2" fmla="*/ 11633200 w 13004800"/>
              <a:gd name="connsiteY2" fmla="*/ 488587 h 556320"/>
              <a:gd name="connsiteX3" fmla="*/ 13004800 w 13004800"/>
              <a:gd name="connsiteY3" fmla="*/ 556320 h 556320"/>
              <a:gd name="connsiteX4" fmla="*/ 0 w 13004800"/>
              <a:gd name="connsiteY4" fmla="*/ 556320 h 556320"/>
              <a:gd name="connsiteX0" fmla="*/ 0 w 13038667"/>
              <a:gd name="connsiteY0" fmla="*/ 556320 h 556320"/>
              <a:gd name="connsiteX1" fmla="*/ 0 w 13038667"/>
              <a:gd name="connsiteY1" fmla="*/ 0 h 556320"/>
              <a:gd name="connsiteX2" fmla="*/ 13038667 w 13038667"/>
              <a:gd name="connsiteY2" fmla="*/ 319254 h 556320"/>
              <a:gd name="connsiteX3" fmla="*/ 13004800 w 13038667"/>
              <a:gd name="connsiteY3" fmla="*/ 556320 h 556320"/>
              <a:gd name="connsiteX4" fmla="*/ 0 w 13038667"/>
              <a:gd name="connsiteY4" fmla="*/ 556320 h 556320"/>
              <a:gd name="connsiteX0" fmla="*/ 0 w 13038667"/>
              <a:gd name="connsiteY0" fmla="*/ 556320 h 556320"/>
              <a:gd name="connsiteX1" fmla="*/ 0 w 13038667"/>
              <a:gd name="connsiteY1" fmla="*/ 0 h 556320"/>
              <a:gd name="connsiteX2" fmla="*/ 13038667 w 13038667"/>
              <a:gd name="connsiteY2" fmla="*/ 469181 h 556320"/>
              <a:gd name="connsiteX3" fmla="*/ 13004800 w 13038667"/>
              <a:gd name="connsiteY3" fmla="*/ 556320 h 556320"/>
              <a:gd name="connsiteX4" fmla="*/ 0 w 13038667"/>
              <a:gd name="connsiteY4" fmla="*/ 556320 h 556320"/>
              <a:gd name="connsiteX0" fmla="*/ 0 w 13106401"/>
              <a:gd name="connsiteY0" fmla="*/ 556320 h 556320"/>
              <a:gd name="connsiteX1" fmla="*/ 0 w 13106401"/>
              <a:gd name="connsiteY1" fmla="*/ 0 h 556320"/>
              <a:gd name="connsiteX2" fmla="*/ 13106401 w 13106401"/>
              <a:gd name="connsiteY2" fmla="*/ 439196 h 556320"/>
              <a:gd name="connsiteX3" fmla="*/ 13004800 w 13106401"/>
              <a:gd name="connsiteY3" fmla="*/ 556320 h 556320"/>
              <a:gd name="connsiteX4" fmla="*/ 0 w 13106401"/>
              <a:gd name="connsiteY4" fmla="*/ 556320 h 55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401" h="556320">
                <a:moveTo>
                  <a:pt x="0" y="556320"/>
                </a:moveTo>
                <a:lnTo>
                  <a:pt x="0" y="0"/>
                </a:lnTo>
                <a:lnTo>
                  <a:pt x="13106401" y="439196"/>
                </a:lnTo>
                <a:lnTo>
                  <a:pt x="13004800" y="556320"/>
                </a:lnTo>
                <a:lnTo>
                  <a:pt x="0" y="55632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4263" tIns="32131" rIns="64263" bIns="32131" anchor="ctr"/>
          <a:lstStyle/>
          <a:p>
            <a:pPr defTabSz="388428" fontAlgn="base">
              <a:spcBef>
                <a:spcPct val="0"/>
              </a:spcBef>
              <a:spcAft>
                <a:spcPct val="0"/>
              </a:spcAft>
              <a:defRPr/>
            </a:pPr>
            <a:endParaRPr lang="en-US" sz="2531">
              <a:solidFill>
                <a:srgbClr val="FFFFFF"/>
              </a:solidFill>
              <a:ea typeface="MS PGothic" pitchFamily="34" charset="-128"/>
              <a:sym typeface="Helvetica Light" charset="0"/>
            </a:endParaRPr>
          </a:p>
        </p:txBody>
      </p:sp>
      <p:sp>
        <p:nvSpPr>
          <p:cNvPr id="8" name="Right Triangle 7"/>
          <p:cNvSpPr/>
          <p:nvPr userDrawn="1"/>
        </p:nvSpPr>
        <p:spPr>
          <a:xfrm>
            <a:off x="0" y="6467326"/>
            <a:ext cx="9144000" cy="390674"/>
          </a:xfrm>
          <a:prstGeom prst="rtTriangle">
            <a:avLst/>
          </a:prstGeom>
          <a:solidFill>
            <a:srgbClr val="BF151A"/>
          </a:solidFill>
          <a:ln>
            <a:noFill/>
          </a:ln>
          <a:effectLst/>
        </p:spPr>
        <p:style>
          <a:lnRef idx="1">
            <a:schemeClr val="accent1"/>
          </a:lnRef>
          <a:fillRef idx="3">
            <a:schemeClr val="accent1"/>
          </a:fillRef>
          <a:effectRef idx="2">
            <a:schemeClr val="accent1"/>
          </a:effectRef>
          <a:fontRef idx="minor">
            <a:schemeClr val="lt1"/>
          </a:fontRef>
        </p:style>
        <p:txBody>
          <a:bodyPr lIns="64263" tIns="32131" rIns="64263" bIns="32131" anchor="ctr"/>
          <a:lstStyle/>
          <a:p>
            <a:pPr defTabSz="388428" fontAlgn="base">
              <a:spcBef>
                <a:spcPct val="0"/>
              </a:spcBef>
              <a:spcAft>
                <a:spcPct val="0"/>
              </a:spcAft>
              <a:defRPr/>
            </a:pPr>
            <a:endParaRPr lang="en-US" sz="2531">
              <a:solidFill>
                <a:srgbClr val="FFFFFF"/>
              </a:solidFill>
              <a:ea typeface="MS PGothic" pitchFamily="34" charset="-128"/>
              <a:sym typeface="Helvetica Light" charset="0"/>
            </a:endParaRPr>
          </a:p>
        </p:txBody>
      </p:sp>
      <p:grpSp>
        <p:nvGrpSpPr>
          <p:cNvPr id="1032" name="Group 5"/>
          <p:cNvGrpSpPr>
            <a:grpSpLocks/>
          </p:cNvGrpSpPr>
          <p:nvPr userDrawn="1"/>
        </p:nvGrpSpPr>
        <p:grpSpPr bwMode="auto">
          <a:xfrm>
            <a:off x="4166816" y="0"/>
            <a:ext cx="4976068" cy="1102816"/>
            <a:chOff x="5926336" y="0"/>
            <a:chExt cx="7077496" cy="1568706"/>
          </a:xfrm>
        </p:grpSpPr>
        <p:sp>
          <p:nvSpPr>
            <p:cNvPr id="11" name="Right Triangle 4"/>
            <p:cNvSpPr/>
            <p:nvPr userDrawn="1"/>
          </p:nvSpPr>
          <p:spPr>
            <a:xfrm flipH="1" flipV="1">
              <a:off x="5926336" y="0"/>
              <a:ext cx="7077496" cy="1568706"/>
            </a:xfrm>
            <a:custGeom>
              <a:avLst/>
              <a:gdLst>
                <a:gd name="connsiteX0" fmla="*/ 0 w 7077496"/>
                <a:gd name="connsiteY0" fmla="*/ 1636440 h 1636440"/>
                <a:gd name="connsiteX1" fmla="*/ 0 w 7077496"/>
                <a:gd name="connsiteY1" fmla="*/ 0 h 1636440"/>
                <a:gd name="connsiteX2" fmla="*/ 7077496 w 7077496"/>
                <a:gd name="connsiteY2" fmla="*/ 1636440 h 1636440"/>
                <a:gd name="connsiteX3" fmla="*/ 0 w 7077496"/>
                <a:gd name="connsiteY3" fmla="*/ 1636440 h 1636440"/>
                <a:gd name="connsiteX0" fmla="*/ 0 w 7077496"/>
                <a:gd name="connsiteY0" fmla="*/ 1179240 h 1179240"/>
                <a:gd name="connsiteX1" fmla="*/ 50800 w 7077496"/>
                <a:gd name="connsiteY1" fmla="*/ 0 h 1179240"/>
                <a:gd name="connsiteX2" fmla="*/ 7077496 w 7077496"/>
                <a:gd name="connsiteY2" fmla="*/ 1179240 h 1179240"/>
                <a:gd name="connsiteX3" fmla="*/ 0 w 7077496"/>
                <a:gd name="connsiteY3" fmla="*/ 1179240 h 1179240"/>
                <a:gd name="connsiteX0" fmla="*/ 0 w 7077496"/>
                <a:gd name="connsiteY0" fmla="*/ 1568706 h 1568706"/>
                <a:gd name="connsiteX1" fmla="*/ 16933 w 7077496"/>
                <a:gd name="connsiteY1" fmla="*/ 0 h 1568706"/>
                <a:gd name="connsiteX2" fmla="*/ 7077496 w 7077496"/>
                <a:gd name="connsiteY2" fmla="*/ 1568706 h 1568706"/>
                <a:gd name="connsiteX3" fmla="*/ 0 w 7077496"/>
                <a:gd name="connsiteY3" fmla="*/ 1568706 h 1568706"/>
              </a:gdLst>
              <a:ahLst/>
              <a:cxnLst>
                <a:cxn ang="0">
                  <a:pos x="connsiteX0" y="connsiteY0"/>
                </a:cxn>
                <a:cxn ang="0">
                  <a:pos x="connsiteX1" y="connsiteY1"/>
                </a:cxn>
                <a:cxn ang="0">
                  <a:pos x="connsiteX2" y="connsiteY2"/>
                </a:cxn>
                <a:cxn ang="0">
                  <a:pos x="connsiteX3" y="connsiteY3"/>
                </a:cxn>
              </a:cxnLst>
              <a:rect l="l" t="t" r="r" b="b"/>
              <a:pathLst>
                <a:path w="7077496" h="1568706">
                  <a:moveTo>
                    <a:pt x="0" y="1568706"/>
                  </a:moveTo>
                  <a:lnTo>
                    <a:pt x="16933" y="0"/>
                  </a:lnTo>
                  <a:lnTo>
                    <a:pt x="7077496" y="1568706"/>
                  </a:lnTo>
                  <a:lnTo>
                    <a:pt x="0" y="1568706"/>
                  </a:lnTo>
                  <a:close/>
                </a:path>
              </a:pathLst>
            </a:custGeom>
            <a:solidFill>
              <a:srgbClr val="E7EB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388428" fontAlgn="base">
                <a:spcBef>
                  <a:spcPct val="0"/>
                </a:spcBef>
                <a:spcAft>
                  <a:spcPct val="0"/>
                </a:spcAft>
                <a:defRPr/>
              </a:pPr>
              <a:endParaRPr lang="en-US" sz="2531">
                <a:solidFill>
                  <a:srgbClr val="FFFFFF"/>
                </a:solidFill>
                <a:ea typeface="MS PGothic" pitchFamily="34" charset="-128"/>
                <a:sym typeface="Helvetica Light" charset="0"/>
              </a:endParaRPr>
            </a:p>
          </p:txBody>
        </p:sp>
        <p:pic>
          <p:nvPicPr>
            <p:cNvPr id="1035" name="Picture 8" descr="NEF logo.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28755" y="218652"/>
              <a:ext cx="1766334" cy="68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ight Triangle 9"/>
          <p:cNvSpPr/>
          <p:nvPr userDrawn="1"/>
        </p:nvSpPr>
        <p:spPr>
          <a:xfrm>
            <a:off x="-8930" y="6619131"/>
            <a:ext cx="4225975" cy="238869"/>
          </a:xfrm>
          <a:prstGeom prst="rtTriangle">
            <a:avLst/>
          </a:prstGeom>
          <a:solidFill>
            <a:srgbClr val="E4441B"/>
          </a:solidFill>
          <a:ln>
            <a:noFill/>
          </a:ln>
          <a:effectLst/>
        </p:spPr>
        <p:style>
          <a:lnRef idx="1">
            <a:schemeClr val="accent1"/>
          </a:lnRef>
          <a:fillRef idx="3">
            <a:schemeClr val="accent1"/>
          </a:fillRef>
          <a:effectRef idx="2">
            <a:schemeClr val="accent1"/>
          </a:effectRef>
          <a:fontRef idx="minor">
            <a:schemeClr val="lt1"/>
          </a:fontRef>
        </p:style>
        <p:txBody>
          <a:bodyPr lIns="64263" tIns="32131" rIns="64263" bIns="32131" anchor="ctr"/>
          <a:lstStyle/>
          <a:p>
            <a:pPr defTabSz="388428" fontAlgn="base">
              <a:spcBef>
                <a:spcPct val="0"/>
              </a:spcBef>
              <a:spcAft>
                <a:spcPct val="0"/>
              </a:spcAft>
              <a:defRPr/>
            </a:pPr>
            <a:endParaRPr lang="en-US" sz="2531">
              <a:solidFill>
                <a:srgbClr val="FFFFFF"/>
              </a:solidFill>
              <a:ea typeface="MS PGothic" pitchFamily="34" charset="-128"/>
              <a:sym typeface="Helvetica Light" charset="0"/>
            </a:endParaRPr>
          </a:p>
        </p:txBody>
      </p:sp>
    </p:spTree>
    <p:extLst>
      <p:ext uri="{BB962C8B-B14F-4D97-AF65-F5344CB8AC3E}">
        <p14:creationId xmlns:p14="http://schemas.microsoft.com/office/powerpoint/2010/main" val="114258004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531" b="1">
          <a:solidFill>
            <a:srgbClr val="FF9900"/>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p:titleStyle>
    <p:bodyStyle>
      <a:lvl1pPr marL="323690" indent="-323690" algn="l" rtl="0"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mn-lt"/>
          <a:ea typeface="MS PGothic" pitchFamily="34" charset="-128"/>
          <a:cs typeface="MS PGothic" charset="0"/>
        </a:defRPr>
      </a:lvl1pPr>
      <a:lvl2pPr marL="704304" indent="-268998" algn="l" rtl="0"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mn-lt"/>
          <a:ea typeface="MS PGothic" pitchFamily="34" charset="-128"/>
          <a:cs typeface="MS PGothic" charset="0"/>
        </a:defRPr>
      </a:lvl2pPr>
      <a:lvl3pPr marL="1086035" indent="-214305" algn="l" rtl="0"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mn-lt"/>
          <a:ea typeface="MS PGothic" pitchFamily="34" charset="-128"/>
          <a:cs typeface="MS PGothic" charset="0"/>
        </a:defRPr>
      </a:lvl3pPr>
      <a:lvl4pPr marL="1521342" indent="-214305" algn="l" rtl="0"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mn-lt"/>
          <a:ea typeface="MS PGothic" pitchFamily="34" charset="-128"/>
          <a:cs typeface="MS PGothic" charset="0"/>
        </a:defRPr>
      </a:lvl4pPr>
      <a:lvl5pPr marL="1956649" indent="-214305" algn="l" rtl="0"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mn-lt"/>
          <a:ea typeface="MS PGothic" pitchFamily="34" charset="-128"/>
          <a:cs typeface="MS PGothic" charset="0"/>
        </a:defRPr>
      </a:lvl5pPr>
      <a:lvl6pPr marL="2395259" indent="-217620" algn="l" rtl="0" fontAlgn="base">
        <a:spcBef>
          <a:spcPct val="20000"/>
        </a:spcBef>
        <a:spcAft>
          <a:spcPct val="0"/>
        </a:spcAft>
        <a:buClr>
          <a:srgbClr val="FF9900"/>
        </a:buClr>
        <a:buSzPct val="80000"/>
        <a:buFont typeface="Wingdings" pitchFamily="2" charset="2"/>
        <a:buChar char="§"/>
        <a:defRPr sz="1617">
          <a:solidFill>
            <a:schemeClr val="tx1"/>
          </a:solidFill>
          <a:latin typeface="+mn-lt"/>
        </a:defRPr>
      </a:lvl6pPr>
      <a:lvl7pPr marL="2830756" indent="-217620" algn="l" rtl="0" fontAlgn="base">
        <a:spcBef>
          <a:spcPct val="20000"/>
        </a:spcBef>
        <a:spcAft>
          <a:spcPct val="0"/>
        </a:spcAft>
        <a:buClr>
          <a:srgbClr val="FF9900"/>
        </a:buClr>
        <a:buSzPct val="80000"/>
        <a:buFont typeface="Wingdings" pitchFamily="2" charset="2"/>
        <a:buChar char="§"/>
        <a:defRPr sz="1617">
          <a:solidFill>
            <a:schemeClr val="tx1"/>
          </a:solidFill>
          <a:latin typeface="+mn-lt"/>
        </a:defRPr>
      </a:lvl7pPr>
      <a:lvl8pPr marL="3266272" indent="-217620" algn="l" rtl="0" fontAlgn="base">
        <a:spcBef>
          <a:spcPct val="20000"/>
        </a:spcBef>
        <a:spcAft>
          <a:spcPct val="0"/>
        </a:spcAft>
        <a:buClr>
          <a:srgbClr val="FF9900"/>
        </a:buClr>
        <a:buSzPct val="80000"/>
        <a:buFont typeface="Wingdings" pitchFamily="2" charset="2"/>
        <a:buChar char="§"/>
        <a:defRPr sz="1617">
          <a:solidFill>
            <a:schemeClr val="tx1"/>
          </a:solidFill>
          <a:latin typeface="+mn-lt"/>
        </a:defRPr>
      </a:lvl8pPr>
      <a:lvl9pPr marL="3701743" indent="-217620" algn="l" rtl="0" fontAlgn="base">
        <a:spcBef>
          <a:spcPct val="20000"/>
        </a:spcBef>
        <a:spcAft>
          <a:spcPct val="0"/>
        </a:spcAft>
        <a:buClr>
          <a:srgbClr val="FF9900"/>
        </a:buClr>
        <a:buSzPct val="80000"/>
        <a:buFont typeface="Wingdings" pitchFamily="2" charset="2"/>
        <a:buChar char="§"/>
        <a:defRPr sz="1617">
          <a:solidFill>
            <a:schemeClr val="tx1"/>
          </a:solidFill>
          <a:latin typeface="+mn-lt"/>
        </a:defRPr>
      </a:lvl9pPr>
    </p:bodyStyle>
    <p:otherStyle>
      <a:defPPr>
        <a:defRPr lang="en-US"/>
      </a:defPPr>
      <a:lvl1pPr marL="0" algn="l" defTabSz="871092" rtl="0" eaLnBrk="1" latinLnBrk="0" hangingPunct="1">
        <a:defRPr sz="1828" kern="1200">
          <a:solidFill>
            <a:schemeClr val="tx1"/>
          </a:solidFill>
          <a:latin typeface="+mn-lt"/>
          <a:ea typeface="+mn-ea"/>
          <a:cs typeface="+mn-cs"/>
        </a:defRPr>
      </a:lvl1pPr>
      <a:lvl2pPr marL="435511" algn="l" defTabSz="871092" rtl="0" eaLnBrk="1" latinLnBrk="0" hangingPunct="1">
        <a:defRPr sz="1828" kern="1200">
          <a:solidFill>
            <a:schemeClr val="tx1"/>
          </a:solidFill>
          <a:latin typeface="+mn-lt"/>
          <a:ea typeface="+mn-ea"/>
          <a:cs typeface="+mn-cs"/>
        </a:defRPr>
      </a:lvl2pPr>
      <a:lvl3pPr marL="871092" algn="l" defTabSz="871092" rtl="0" eaLnBrk="1" latinLnBrk="0" hangingPunct="1">
        <a:defRPr sz="1828" kern="1200">
          <a:solidFill>
            <a:schemeClr val="tx1"/>
          </a:solidFill>
          <a:latin typeface="+mn-lt"/>
          <a:ea typeface="+mn-ea"/>
          <a:cs typeface="+mn-cs"/>
        </a:defRPr>
      </a:lvl3pPr>
      <a:lvl4pPr marL="1306514" algn="l" defTabSz="871092" rtl="0" eaLnBrk="1" latinLnBrk="0" hangingPunct="1">
        <a:defRPr sz="1828" kern="1200">
          <a:solidFill>
            <a:schemeClr val="tx1"/>
          </a:solidFill>
          <a:latin typeface="+mn-lt"/>
          <a:ea typeface="+mn-ea"/>
          <a:cs typeface="+mn-cs"/>
        </a:defRPr>
      </a:lvl4pPr>
      <a:lvl5pPr marL="1742010" algn="l" defTabSz="871092" rtl="0" eaLnBrk="1" latinLnBrk="0" hangingPunct="1">
        <a:defRPr sz="1828" kern="1200">
          <a:solidFill>
            <a:schemeClr val="tx1"/>
          </a:solidFill>
          <a:latin typeface="+mn-lt"/>
          <a:ea typeface="+mn-ea"/>
          <a:cs typeface="+mn-cs"/>
        </a:defRPr>
      </a:lvl5pPr>
      <a:lvl6pPr marL="2177506" algn="l" defTabSz="871092" rtl="0" eaLnBrk="1" latinLnBrk="0" hangingPunct="1">
        <a:defRPr sz="1828" kern="1200">
          <a:solidFill>
            <a:schemeClr val="tx1"/>
          </a:solidFill>
          <a:latin typeface="+mn-lt"/>
          <a:ea typeface="+mn-ea"/>
          <a:cs typeface="+mn-cs"/>
        </a:defRPr>
      </a:lvl6pPr>
      <a:lvl7pPr marL="2613005" algn="l" defTabSz="871092" rtl="0" eaLnBrk="1" latinLnBrk="0" hangingPunct="1">
        <a:defRPr sz="1828" kern="1200">
          <a:solidFill>
            <a:schemeClr val="tx1"/>
          </a:solidFill>
          <a:latin typeface="+mn-lt"/>
          <a:ea typeface="+mn-ea"/>
          <a:cs typeface="+mn-cs"/>
        </a:defRPr>
      </a:lvl7pPr>
      <a:lvl8pPr marL="3048523" algn="l" defTabSz="871092" rtl="0" eaLnBrk="1" latinLnBrk="0" hangingPunct="1">
        <a:defRPr sz="1828" kern="1200">
          <a:solidFill>
            <a:schemeClr val="tx1"/>
          </a:solidFill>
          <a:latin typeface="+mn-lt"/>
          <a:ea typeface="+mn-ea"/>
          <a:cs typeface="+mn-cs"/>
        </a:defRPr>
      </a:lvl8pPr>
      <a:lvl9pPr marL="3483997" algn="l" defTabSz="871092"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ogle.co.za/imgres?imgurl=https://pbs.twimg.com/profile_images/573813437647560704/wS1e_kYJ.jpeg&amp;imgrefurl=https://twitter.com/powerfm987&amp;docid=07jBU-50ZHqZ5M&amp;tbnid=NgRSiM13141_dM:&amp;vet=1&amp;w=3512&amp;h=3508&amp;bih=610&amp;biw=1280&amp;ved=0ahUKEwiHnbXJx9TXAhWpDMAKHSaGCdgQMwg8KAAwAA&amp;iact=c&amp;ictx=1" TargetMode="Externa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emf"/><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jpeg"/><Relationship Id="rId1" Type="http://schemas.openxmlformats.org/officeDocument/2006/relationships/slideLayout" Target="../slideLayouts/slideLayout5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53.xml"/><Relationship Id="rId4" Type="http://schemas.openxmlformats.org/officeDocument/2006/relationships/image" Target="../media/image45.emf"/></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20.jpeg"/><Relationship Id="rId1" Type="http://schemas.openxmlformats.org/officeDocument/2006/relationships/slideLayout" Target="../slideLayouts/slideLayout5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7.xml"/><Relationship Id="rId5" Type="http://schemas.openxmlformats.org/officeDocument/2006/relationships/image" Target="../media/image18.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7.xml"/><Relationship Id="rId6" Type="http://schemas.openxmlformats.org/officeDocument/2006/relationships/image" Target="../media/image18.jpeg"/><Relationship Id="rId5" Type="http://schemas.openxmlformats.org/officeDocument/2006/relationships/image" Target="../media/image20.jpeg"/><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7.xml"/><Relationship Id="rId5" Type="http://schemas.openxmlformats.org/officeDocument/2006/relationships/image" Target="../media/image18.jpe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7.xml"/><Relationship Id="rId5" Type="http://schemas.openxmlformats.org/officeDocument/2006/relationships/image" Target="../media/image18.jpe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 Id="rId5" Type="http://schemas.openxmlformats.org/officeDocument/2006/relationships/chart" Target="../charts/chart13.xml"/><Relationship Id="rId4" Type="http://schemas.openxmlformats.org/officeDocument/2006/relationships/chart" Target="../charts/char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AFD93A3-29C0-4130-B379-21A6801860CE}" type="slidenum">
              <a:rPr lang="en-ZA" smtClean="0"/>
              <a:pPr>
                <a:defRPr/>
              </a:pPr>
              <a:t>1</a:t>
            </a:fld>
            <a:endParaRPr lang="en-ZA" dirty="0"/>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6872" t="-1" b="1005"/>
          <a:stretch/>
        </p:blipFill>
        <p:spPr bwMode="auto">
          <a:xfrm>
            <a:off x="7031399" y="4150783"/>
            <a:ext cx="2112602" cy="177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398" y="5929337"/>
            <a:ext cx="1031815" cy="65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13" y="5929337"/>
            <a:ext cx="1059361" cy="65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0"/>
            <a:ext cx="3173433" cy="305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1401" y="647296"/>
            <a:ext cx="2106551" cy="241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22686"/>
          <a:stretch/>
        </p:blipFill>
        <p:spPr bwMode="auto">
          <a:xfrm>
            <a:off x="7031400" y="3041452"/>
            <a:ext cx="2112599" cy="110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69311" y="4678422"/>
            <a:ext cx="6490921" cy="707886"/>
          </a:xfrm>
          <a:prstGeom prst="rect">
            <a:avLst/>
          </a:prstGeom>
          <a:solidFill>
            <a:srgbClr val="C48C4C">
              <a:lumMod val="60000"/>
              <a:lumOff val="40000"/>
            </a:srgbClr>
          </a:solidFill>
        </p:spPr>
        <p:txBody>
          <a:bodyPr wrap="square">
            <a:spAutoFit/>
          </a:bodyPr>
          <a:lstStyle/>
          <a:p>
            <a:pPr marL="0" marR="0" lvl="0" indent="0" defTabSz="913134" eaLnBrk="1" fontAlgn="auto" latinLnBrk="0" hangingPunct="1">
              <a:lnSpc>
                <a:spcPct val="100000"/>
              </a:lnSpc>
              <a:spcBef>
                <a:spcPts val="0"/>
              </a:spcBef>
              <a:spcAft>
                <a:spcPts val="0"/>
              </a:spcAft>
              <a:buClrTx/>
              <a:buSzTx/>
              <a:buFontTx/>
              <a:buNone/>
              <a:tabLst/>
              <a:defRPr/>
            </a:pPr>
            <a:r>
              <a:rPr kumimoji="0" lang="en-ZA" sz="2000" b="0" i="0" u="none" strike="noStrike" kern="0" cap="none" spc="0" normalizeH="0" baseline="0" noProof="0" dirty="0" smtClean="0">
                <a:ln>
                  <a:noFill/>
                </a:ln>
                <a:solidFill>
                  <a:srgbClr val="000000"/>
                </a:solidFill>
                <a:effectLst/>
                <a:uLnTx/>
                <a:uFillTx/>
                <a:latin typeface="Arial Narrow"/>
                <a:cs typeface="Arial" panose="020B0604020202020204" pitchFamily="34" charset="0"/>
              </a:rPr>
              <a:t>Presentation to the Portfolio Committee on Arts and Culture</a:t>
            </a:r>
          </a:p>
          <a:p>
            <a:pPr marL="0" marR="0" lvl="0" indent="0" defTabSz="913134" eaLnBrk="1" fontAlgn="auto" latinLnBrk="0" hangingPunct="1">
              <a:lnSpc>
                <a:spcPct val="100000"/>
              </a:lnSpc>
              <a:spcBef>
                <a:spcPts val="0"/>
              </a:spcBef>
              <a:spcAft>
                <a:spcPts val="0"/>
              </a:spcAft>
              <a:buClrTx/>
              <a:buSzTx/>
              <a:buFontTx/>
              <a:buNone/>
              <a:tabLst/>
              <a:defRPr/>
            </a:pPr>
            <a:r>
              <a:rPr kumimoji="0" lang="en-ZA" sz="2000" b="0" i="0" u="none" strike="noStrike" kern="0" cap="none" spc="0" normalizeH="0" baseline="0" noProof="0" dirty="0" smtClean="0">
                <a:ln>
                  <a:noFill/>
                </a:ln>
                <a:solidFill>
                  <a:srgbClr val="216136"/>
                </a:solidFill>
                <a:effectLst/>
                <a:uLnTx/>
                <a:uFillTx/>
                <a:latin typeface="Arial Narrow"/>
                <a:cs typeface="Arial" panose="020B0604020202020204" pitchFamily="34" charset="0"/>
              </a:rPr>
              <a:t>Tuesday, 6 February 2018</a:t>
            </a:r>
          </a:p>
        </p:txBody>
      </p:sp>
      <p:sp>
        <p:nvSpPr>
          <p:cNvPr id="13" name="Rectangle 12"/>
          <p:cNvSpPr/>
          <p:nvPr/>
        </p:nvSpPr>
        <p:spPr>
          <a:xfrm>
            <a:off x="72500" y="3346508"/>
            <a:ext cx="6095327" cy="1384995"/>
          </a:xfrm>
          <a:prstGeom prst="rect">
            <a:avLst/>
          </a:prstGeom>
        </p:spPr>
        <p:txBody>
          <a:bodyPr wrap="square">
            <a:spAutoFit/>
          </a:bodyPr>
          <a:lstStyle/>
          <a:p>
            <a:r>
              <a:rPr lang="en-ZA" altLang="en-US" sz="2800" b="1" kern="0" dirty="0" smtClean="0">
                <a:solidFill>
                  <a:srgbClr val="FF6600"/>
                </a:solidFill>
                <a:latin typeface="Arial Narrow"/>
                <a:cs typeface="Arial" panose="020B0604020202020204" pitchFamily="34" charset="0"/>
              </a:rPr>
              <a:t>Briefing by the National Empowerment Fund on its work and impact on the Arts and Culture Sector</a:t>
            </a:r>
          </a:p>
        </p:txBody>
      </p:sp>
      <p:pic>
        <p:nvPicPr>
          <p:cNvPr id="14" name="Picture 0" descr="Letterhead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56038"/>
            <a:ext cx="1584176" cy="6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51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267891" y="2365252"/>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10</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267891" y="3140968"/>
            <a:ext cx="6943899"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a:solidFill>
                  <a:srgbClr val="E7B366">
                    <a:lumMod val="75000"/>
                  </a:srgbClr>
                </a:solidFill>
                <a:latin typeface="Arial Narrow"/>
                <a:cs typeface="Arial" panose="020B0604020202020204" pitchFamily="34" charset="0"/>
              </a:rPr>
              <a:t>The NEF’s role in the AC Sector – Existing portfolio</a:t>
            </a:r>
          </a:p>
          <a:p>
            <a:pPr defTabSz="914400" eaLnBrk="1" hangingPunct="1"/>
            <a:endParaRPr lang="en-US" altLang="en-US" sz="3200" kern="0" dirty="0">
              <a:solidFill>
                <a:schemeClr val="accent6">
                  <a:lumMod val="75000"/>
                </a:schemeClr>
              </a:solidFill>
              <a:latin typeface="+mj-lt"/>
              <a:cs typeface="Arial" panose="020B0604020202020204" pitchFamily="34" charset="0"/>
            </a:endParaRPr>
          </a:p>
        </p:txBody>
      </p:sp>
      <p:sp>
        <p:nvSpPr>
          <p:cNvPr id="3" name="Slide Number Placeholder 2"/>
          <p:cNvSpPr>
            <a:spLocks noGrp="1"/>
          </p:cNvSpPr>
          <p:nvPr>
            <p:ph type="sldNum" sz="quarter" idx="10"/>
          </p:nvPr>
        </p:nvSpPr>
        <p:spPr/>
        <p:txBody>
          <a:bodyPr/>
          <a:lstStyle/>
          <a:p>
            <a:fld id="{57A80F7D-DAE4-4CFD-877F-D809C719A4FD}" type="slidenum">
              <a:rPr lang="en-ZA" altLang="en-US" smtClean="0"/>
              <a:pPr/>
              <a:t>10</a:t>
            </a:fld>
            <a:endParaRPr lang="en-ZA" altLang="en-US"/>
          </a:p>
        </p:txBody>
      </p:sp>
    </p:spTree>
    <p:extLst>
      <p:ext uri="{BB962C8B-B14F-4D97-AF65-F5344CB8AC3E}">
        <p14:creationId xmlns:p14="http://schemas.microsoft.com/office/powerpoint/2010/main" val="19099099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AFD93A3-29C0-4130-B379-21A6801860CE}" type="slidenum">
              <a:rPr lang="en-ZA" smtClean="0"/>
              <a:pPr>
                <a:defRPr/>
              </a:pPr>
              <a:t>11</a:t>
            </a:fld>
            <a:endParaRPr lang="en-ZA" dirty="0"/>
          </a:p>
        </p:txBody>
      </p:sp>
      <p:sp>
        <p:nvSpPr>
          <p:cNvPr id="5" name="Rectangle 4"/>
          <p:cNvSpPr/>
          <p:nvPr/>
        </p:nvSpPr>
        <p:spPr>
          <a:xfrm>
            <a:off x="84614" y="404664"/>
            <a:ext cx="6840578" cy="584775"/>
          </a:xfrm>
          <a:prstGeom prst="rect">
            <a:avLst/>
          </a:prstGeom>
        </p:spPr>
        <p:txBody>
          <a:bodyPr wrap="square">
            <a:spAutoFit/>
          </a:bodyPr>
          <a:lstStyle/>
          <a:p>
            <a:r>
              <a:rPr lang="en-ZA" sz="3200" b="1" kern="0" dirty="0" smtClean="0">
                <a:solidFill>
                  <a:schemeClr val="accent6">
                    <a:lumMod val="75000"/>
                  </a:schemeClr>
                </a:solidFill>
                <a:latin typeface="Arial Narrow"/>
              </a:rPr>
              <a:t>Summary of existing AC deals</a:t>
            </a:r>
            <a:endParaRPr lang="en-ZA" sz="3200" dirty="0"/>
          </a:p>
        </p:txBody>
      </p:sp>
      <p:graphicFrame>
        <p:nvGraphicFramePr>
          <p:cNvPr id="10" name="Table 9"/>
          <p:cNvGraphicFramePr>
            <a:graphicFrameLocks noGrp="1"/>
          </p:cNvGraphicFramePr>
          <p:nvPr>
            <p:extLst>
              <p:ext uri="{D42A27DB-BD31-4B8C-83A1-F6EECF244321}">
                <p14:modId xmlns:p14="http://schemas.microsoft.com/office/powerpoint/2010/main" val="1324465713"/>
              </p:ext>
            </p:extLst>
          </p:nvPr>
        </p:nvGraphicFramePr>
        <p:xfrm>
          <a:off x="539552" y="1340772"/>
          <a:ext cx="7776864" cy="3504130"/>
        </p:xfrm>
        <a:graphic>
          <a:graphicData uri="http://schemas.openxmlformats.org/drawingml/2006/table">
            <a:tbl>
              <a:tblPr>
                <a:tableStyleId>{5C22544A-7EE6-4342-B048-85BDC9FD1C3A}</a:tableStyleId>
              </a:tblPr>
              <a:tblGrid>
                <a:gridCol w="4104456"/>
                <a:gridCol w="1800200"/>
                <a:gridCol w="648072"/>
                <a:gridCol w="1224136"/>
              </a:tblGrid>
              <a:tr h="466531">
                <a:tc>
                  <a:txBody>
                    <a:bodyPr/>
                    <a:lstStyle/>
                    <a:p>
                      <a:pPr algn="l" fontAlgn="b"/>
                      <a:r>
                        <a:rPr lang="en-ZA" sz="1400" b="1" u="none" strike="noStrike" dirty="0">
                          <a:effectLst/>
                          <a:latin typeface="+mj-lt"/>
                        </a:rPr>
                        <a:t>Name</a:t>
                      </a:r>
                      <a:endParaRPr lang="en-ZA" sz="1400" b="1" i="0" u="none" strike="noStrike" dirty="0">
                        <a:solidFill>
                          <a:srgbClr val="000000"/>
                        </a:solidFill>
                        <a:effectLst/>
                        <a:latin typeface="+mj-lt"/>
                      </a:endParaRPr>
                    </a:p>
                  </a:txBody>
                  <a:tcPr marL="6350" marR="6350" marT="6350" marB="0" anchor="b">
                    <a:solidFill>
                      <a:schemeClr val="accent2"/>
                    </a:solidFill>
                  </a:tcPr>
                </a:tc>
                <a:tc>
                  <a:txBody>
                    <a:bodyPr/>
                    <a:lstStyle/>
                    <a:p>
                      <a:pPr algn="r" fontAlgn="b"/>
                      <a:r>
                        <a:rPr lang="en-ZA" sz="1400" b="1" u="none" strike="noStrike">
                          <a:effectLst/>
                          <a:latin typeface="+mj-lt"/>
                        </a:rPr>
                        <a:t>Amount  Disbursed</a:t>
                      </a:r>
                      <a:endParaRPr lang="en-ZA" sz="1400" b="1"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b="1" u="none" strike="noStrike">
                          <a:effectLst/>
                          <a:latin typeface="+mj-lt"/>
                        </a:rPr>
                        <a:t>Province</a:t>
                      </a:r>
                      <a:endParaRPr lang="en-ZA" sz="1400" b="1"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b="1" u="none" strike="noStrike" dirty="0">
                          <a:effectLst/>
                          <a:latin typeface="+mj-lt"/>
                        </a:rPr>
                        <a:t>Number of job opportunities </a:t>
                      </a:r>
                      <a:endParaRPr lang="en-ZA" sz="1400" b="1" i="0" u="none" strike="noStrike" dirty="0">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Long Walk To Freedom (PTY)LTD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                        50 000 000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KZN</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799</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dirty="0">
                          <a:effectLst/>
                          <a:latin typeface="+mj-lt"/>
                        </a:rPr>
                        <a:t>Sky Rink Film Studios Pty Ltd</a:t>
                      </a:r>
                      <a:endParaRPr lang="en-ZA" sz="1400" b="0" i="0" u="none" strike="noStrike" dirty="0">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                        26 979 886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GP</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10</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Accident Films PTY LTD</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                          4 950 000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GP</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215</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Bonngoe Productions (PTY) LTD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                        18 771 513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GP</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17</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Ma-Afrika Films (Pty) Ltd and Cloverleaf Films (Pty) Ltd</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                        35 000 000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WC</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19</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On Digital Media Pty Ltd</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dirty="0">
                          <a:effectLst/>
                          <a:latin typeface="+mj-lt"/>
                        </a:rPr>
                        <a:t>                      121 333 333 </a:t>
                      </a:r>
                      <a:endParaRPr lang="en-ZA" sz="1400" b="0" i="0" u="none" strike="noStrike" dirty="0">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GP</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30</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Bay Leap Trading CC (Blackmarket Media)</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dirty="0">
                          <a:effectLst/>
                          <a:latin typeface="+mj-lt"/>
                        </a:rPr>
                        <a:t>                        15 000 000 </a:t>
                      </a:r>
                      <a:endParaRPr lang="en-ZA" sz="1400" b="0" i="0" u="none" strike="noStrike" dirty="0">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GP</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12</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Canoc Productions CC</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                        16 666 460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GP</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6</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t"/>
                      <a:r>
                        <a:rPr lang="en-ZA" sz="1400" u="none" strike="noStrike">
                          <a:effectLst/>
                          <a:latin typeface="+mj-lt"/>
                        </a:rPr>
                        <a:t>MSG Broadcasting (Pty) Ltd (Power FM, Beat FM &amp; Rhythm FM)</a:t>
                      </a:r>
                      <a:endParaRPr lang="en-ZA" sz="1400" b="0" i="0" u="none" strike="noStrike">
                        <a:solidFill>
                          <a:srgbClr val="000000"/>
                        </a:solidFill>
                        <a:effectLst/>
                        <a:latin typeface="+mj-lt"/>
                      </a:endParaRPr>
                    </a:p>
                  </a:txBody>
                  <a:tcPr marL="6350" marR="6350" marT="6350" marB="0">
                    <a:solidFill>
                      <a:schemeClr val="accent2"/>
                    </a:solidFill>
                  </a:tcPr>
                </a:tc>
                <a:tc>
                  <a:txBody>
                    <a:bodyPr/>
                    <a:lstStyle/>
                    <a:p>
                      <a:pPr algn="r" fontAlgn="b"/>
                      <a:r>
                        <a:rPr lang="en-ZA" sz="1400" u="none" strike="noStrike">
                          <a:effectLst/>
                          <a:latin typeface="+mj-lt"/>
                        </a:rPr>
                        <a:t>                        58 243 820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GP</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64</a:t>
                      </a:r>
                      <a:endParaRPr lang="en-ZA" sz="1400" b="0" i="0" u="none" strike="noStrike">
                        <a:solidFill>
                          <a:srgbClr val="000000"/>
                        </a:solidFill>
                        <a:effectLst/>
                        <a:latin typeface="+mj-lt"/>
                      </a:endParaRPr>
                    </a:p>
                  </a:txBody>
                  <a:tcPr marL="6350" marR="6350" marT="6350" marB="0" anchor="b">
                    <a:solidFill>
                      <a:schemeClr val="accent2"/>
                    </a:solidFill>
                  </a:tcPr>
                </a:tc>
              </a:tr>
              <a:tr h="241309">
                <a:tc>
                  <a:txBody>
                    <a:bodyPr/>
                    <a:lstStyle/>
                    <a:p>
                      <a:pPr algn="l" fontAlgn="b"/>
                      <a:r>
                        <a:rPr lang="en-ZA" sz="1400" u="none" strike="noStrike">
                          <a:effectLst/>
                          <a:latin typeface="+mj-lt"/>
                        </a:rPr>
                        <a:t>Cape Point Film Studios (Pty) Ltd</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                          3 500 000 </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400" u="none" strike="noStrike">
                          <a:effectLst/>
                          <a:latin typeface="+mj-lt"/>
                        </a:rPr>
                        <a:t>WC</a:t>
                      </a:r>
                      <a:endParaRPr lang="en-ZA" sz="1400" b="0"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u="none" strike="noStrike">
                          <a:effectLst/>
                          <a:latin typeface="+mj-lt"/>
                        </a:rPr>
                        <a:t>6</a:t>
                      </a:r>
                      <a:endParaRPr lang="en-ZA" sz="1400" b="0" i="0" u="none" strike="noStrike">
                        <a:solidFill>
                          <a:srgbClr val="000000"/>
                        </a:solidFill>
                        <a:effectLst/>
                        <a:latin typeface="+mj-lt"/>
                      </a:endParaRPr>
                    </a:p>
                  </a:txBody>
                  <a:tcPr marL="6350" marR="6350" marT="6350" marB="0" anchor="b">
                    <a:solidFill>
                      <a:schemeClr val="accent2"/>
                    </a:solidFill>
                  </a:tcPr>
                </a:tc>
              </a:tr>
              <a:tr h="432748">
                <a:tc>
                  <a:txBody>
                    <a:bodyPr/>
                    <a:lstStyle/>
                    <a:p>
                      <a:pPr algn="l" fontAlgn="b"/>
                      <a:r>
                        <a:rPr lang="en-ZA" sz="1400" b="1" u="none" strike="noStrike" dirty="0">
                          <a:effectLst/>
                          <a:latin typeface="+mj-lt"/>
                        </a:rPr>
                        <a:t> Total </a:t>
                      </a:r>
                      <a:endParaRPr lang="en-ZA" sz="1400" b="1" i="0" u="none" strike="noStrike" dirty="0">
                        <a:solidFill>
                          <a:srgbClr val="000000"/>
                        </a:solidFill>
                        <a:effectLst/>
                        <a:latin typeface="+mj-lt"/>
                      </a:endParaRPr>
                    </a:p>
                  </a:txBody>
                  <a:tcPr marL="6350" marR="6350" marT="6350" marB="0" anchor="b">
                    <a:solidFill>
                      <a:schemeClr val="accent2"/>
                    </a:solidFill>
                  </a:tcPr>
                </a:tc>
                <a:tc>
                  <a:txBody>
                    <a:bodyPr/>
                    <a:lstStyle/>
                    <a:p>
                      <a:pPr algn="r" fontAlgn="b"/>
                      <a:r>
                        <a:rPr lang="en-ZA" sz="1400" b="1" u="none" strike="noStrike" dirty="0">
                          <a:effectLst/>
                          <a:latin typeface="+mj-lt"/>
                        </a:rPr>
                        <a:t>                    350 445 012 </a:t>
                      </a:r>
                      <a:endParaRPr lang="en-ZA" sz="1400" b="1" i="0" u="none" strike="noStrike" dirty="0">
                        <a:solidFill>
                          <a:srgbClr val="000000"/>
                        </a:solidFill>
                        <a:effectLst/>
                        <a:latin typeface="+mj-lt"/>
                      </a:endParaRPr>
                    </a:p>
                  </a:txBody>
                  <a:tcPr marL="6350" marR="6350" marT="6350" marB="0" anchor="b">
                    <a:solidFill>
                      <a:schemeClr val="accent2"/>
                    </a:solidFill>
                  </a:tcPr>
                </a:tc>
                <a:tc>
                  <a:txBody>
                    <a:bodyPr/>
                    <a:lstStyle/>
                    <a:p>
                      <a:pPr algn="l" fontAlgn="b"/>
                      <a:r>
                        <a:rPr lang="en-ZA" sz="1400" b="1" u="none" strike="noStrike">
                          <a:effectLst/>
                          <a:latin typeface="+mj-lt"/>
                        </a:rPr>
                        <a:t> </a:t>
                      </a:r>
                      <a:endParaRPr lang="en-ZA" sz="1400" b="1" i="0" u="none" strike="noStrike">
                        <a:solidFill>
                          <a:srgbClr val="000000"/>
                        </a:solidFill>
                        <a:effectLst/>
                        <a:latin typeface="+mj-lt"/>
                      </a:endParaRPr>
                    </a:p>
                  </a:txBody>
                  <a:tcPr marL="6350" marR="6350" marT="6350" marB="0" anchor="b">
                    <a:solidFill>
                      <a:schemeClr val="accent2"/>
                    </a:solidFill>
                  </a:tcPr>
                </a:tc>
                <a:tc>
                  <a:txBody>
                    <a:bodyPr/>
                    <a:lstStyle/>
                    <a:p>
                      <a:pPr algn="r" fontAlgn="b"/>
                      <a:r>
                        <a:rPr lang="en-ZA" sz="1400" b="1" u="none" strike="noStrike" dirty="0">
                          <a:effectLst/>
                          <a:latin typeface="+mj-lt"/>
                        </a:rPr>
                        <a:t>                    1 178 </a:t>
                      </a:r>
                      <a:endParaRPr lang="en-ZA" sz="1400" b="1" i="0" u="none" strike="noStrike" dirty="0">
                        <a:solidFill>
                          <a:srgbClr val="000000"/>
                        </a:solidFill>
                        <a:effectLst/>
                        <a:latin typeface="+mj-lt"/>
                      </a:endParaRPr>
                    </a:p>
                  </a:txBody>
                  <a:tcPr marL="6350" marR="6350" marT="6350" marB="0" anchor="b">
                    <a:solidFill>
                      <a:schemeClr val="accent2"/>
                    </a:solidFill>
                  </a:tcPr>
                </a:tc>
              </a:tr>
            </a:tbl>
          </a:graphicData>
        </a:graphic>
      </p:graphicFrame>
    </p:spTree>
    <p:extLst>
      <p:ext uri="{BB962C8B-B14F-4D97-AF65-F5344CB8AC3E}">
        <p14:creationId xmlns:p14="http://schemas.microsoft.com/office/powerpoint/2010/main" val="367958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42" y="273802"/>
            <a:ext cx="6682755" cy="810369"/>
          </a:xfrm>
        </p:spPr>
        <p:txBody>
          <a:bodyPr/>
          <a:lstStyle/>
          <a:p>
            <a:pPr>
              <a:defRPr/>
            </a:pPr>
            <a:r>
              <a:rPr lang="en-ZA" sz="3200" dirty="0" smtClean="0">
                <a:solidFill>
                  <a:srgbClr val="D88F22"/>
                </a:solidFill>
                <a:latin typeface="+mj-lt"/>
              </a:rPr>
              <a:t>Long Walk to Freedom</a:t>
            </a:r>
            <a:endParaRPr lang="en-ZA" sz="3200" dirty="0">
              <a:solidFill>
                <a:srgbClr val="D88F22"/>
              </a:solidFill>
              <a:latin typeface="+mj-lt"/>
            </a:endParaRPr>
          </a:p>
        </p:txBody>
      </p:sp>
      <p:sp>
        <p:nvSpPr>
          <p:cNvPr id="3" name="Content Placeholder 2"/>
          <p:cNvSpPr>
            <a:spLocks noGrp="1"/>
          </p:cNvSpPr>
          <p:nvPr>
            <p:ph idx="1"/>
          </p:nvPr>
        </p:nvSpPr>
        <p:spPr>
          <a:xfrm>
            <a:off x="251964" y="1124744"/>
            <a:ext cx="4896099" cy="4784080"/>
          </a:xfrm>
        </p:spPr>
        <p:txBody>
          <a:bodyPr/>
          <a:lstStyle/>
          <a:p>
            <a:pPr marL="314746" indent="-314746">
              <a:defRPr/>
            </a:pPr>
            <a:endParaRPr lang="en-ZA" sz="1800" dirty="0">
              <a:solidFill>
                <a:prstClr val="black"/>
              </a:solidFill>
              <a:latin typeface="Arial Narrow" panose="020B0606020202030204" pitchFamily="34" charset="0"/>
            </a:endParaRPr>
          </a:p>
          <a:p>
            <a:pPr marL="314746" indent="-314746">
              <a:defRPr/>
            </a:pPr>
            <a:endParaRPr lang="en-ZA" sz="1800" dirty="0"/>
          </a:p>
        </p:txBody>
      </p:sp>
      <p:sp>
        <p:nvSpPr>
          <p:cNvPr id="4" name="Rectangle 3"/>
          <p:cNvSpPr/>
          <p:nvPr/>
        </p:nvSpPr>
        <p:spPr>
          <a:xfrm>
            <a:off x="93142" y="1375472"/>
            <a:ext cx="4572000" cy="3305520"/>
          </a:xfrm>
          <a:prstGeom prst="rect">
            <a:avLst/>
          </a:prstGeom>
        </p:spPr>
        <p:txBody>
          <a:bodyPr>
            <a:spAutoFit/>
          </a:bodyPr>
          <a:lstStyle/>
          <a:p>
            <a:pPr>
              <a:defRPr/>
            </a:pPr>
            <a:r>
              <a:rPr lang="en-ZA" b="1" dirty="0">
                <a:solidFill>
                  <a:prstClr val="black"/>
                </a:solidFill>
                <a:latin typeface="Arial Narrow" panose="020B0606020202030204" pitchFamily="34" charset="0"/>
              </a:rPr>
              <a:t>Background:</a:t>
            </a:r>
          </a:p>
          <a:p>
            <a:pPr>
              <a:defRPr/>
            </a:pPr>
            <a:r>
              <a:rPr lang="en-ZA" dirty="0">
                <a:latin typeface="Arial Narrow" panose="020B0606020202030204" pitchFamily="34" charset="0"/>
              </a:rPr>
              <a:t>A movie based on President Nelson Mandela’s autobiography, Long Walk to Freedom. Mr Singh, the producer, is a South African film producer who has a successful record of accomplishment in the production of local and international films. </a:t>
            </a:r>
          </a:p>
          <a:p>
            <a:pPr>
              <a:defRPr/>
            </a:pPr>
            <a:endParaRPr lang="en-ZA" dirty="0">
              <a:latin typeface="Arial Narrow" panose="020B0606020202030204" pitchFamily="34" charset="0"/>
            </a:endParaRPr>
          </a:p>
          <a:p>
            <a:pPr marL="323690" indent="-323690" eaLnBrk="0" fontAlgn="base" hangingPunct="0">
              <a:spcBef>
                <a:spcPct val="20000"/>
              </a:spcBef>
              <a:spcAft>
                <a:spcPct val="0"/>
              </a:spcAft>
              <a:buClr>
                <a:srgbClr val="FF9900"/>
              </a:buClr>
              <a:buSzPct val="80000"/>
              <a:buFont typeface="Wingdings" pitchFamily="2" charset="2"/>
              <a:buChar char="§"/>
              <a:defRPr/>
            </a:pPr>
            <a:r>
              <a:rPr lang="en-ZA" dirty="0" smtClean="0">
                <a:solidFill>
                  <a:prstClr val="black"/>
                </a:solidFill>
                <a:latin typeface="Arial Narrow" panose="020B0606020202030204" pitchFamily="34" charset="0"/>
                <a:ea typeface="MS PGothic" pitchFamily="34" charset="-128"/>
                <a:cs typeface="MS PGothic" charset="0"/>
              </a:rPr>
              <a:t>Funding approved - R50m. Fully disbursed.</a:t>
            </a:r>
            <a:endParaRPr lang="en-ZA" dirty="0">
              <a:solidFill>
                <a:prstClr val="black"/>
              </a:solidFill>
              <a:latin typeface="Arial Narrow" panose="020B0606020202030204" pitchFamily="34" charset="0"/>
              <a:ea typeface="MS PGothic" pitchFamily="34" charset="-128"/>
              <a:cs typeface="MS PGothic" charset="0"/>
            </a:endParaRPr>
          </a:p>
          <a:p>
            <a:pPr marL="323690" indent="-323690" eaLnBrk="0" fontAlgn="base" hangingPunct="0">
              <a:spcBef>
                <a:spcPct val="20000"/>
              </a:spcBef>
              <a:spcAft>
                <a:spcPct val="0"/>
              </a:spcAft>
              <a:buClr>
                <a:srgbClr val="FF9900"/>
              </a:buClr>
              <a:buSzPct val="80000"/>
              <a:buFont typeface="Wingdings" pitchFamily="2" charset="2"/>
              <a:buChar char="§"/>
              <a:defRPr/>
            </a:pPr>
            <a:r>
              <a:rPr lang="en-ZA" dirty="0">
                <a:solidFill>
                  <a:prstClr val="black"/>
                </a:solidFill>
                <a:latin typeface="Arial Narrow" panose="020B0606020202030204" pitchFamily="34" charset="0"/>
                <a:ea typeface="MS PGothic" pitchFamily="34" charset="-128"/>
                <a:cs typeface="MS PGothic" charset="0"/>
              </a:rPr>
              <a:t>Located in Durban, Kwa-Zulu Natal.</a:t>
            </a:r>
          </a:p>
          <a:p>
            <a:pPr marL="323690" indent="-323690" eaLnBrk="0" fontAlgn="base" hangingPunct="0">
              <a:spcBef>
                <a:spcPct val="20000"/>
              </a:spcBef>
              <a:spcAft>
                <a:spcPct val="0"/>
              </a:spcAft>
              <a:buClr>
                <a:srgbClr val="FF9900"/>
              </a:buClr>
              <a:buSzPct val="80000"/>
              <a:buFont typeface="Wingdings" pitchFamily="2" charset="2"/>
              <a:buChar char="§"/>
              <a:defRPr/>
            </a:pPr>
            <a:r>
              <a:rPr lang="en-ZA" dirty="0">
                <a:solidFill>
                  <a:prstClr val="black"/>
                </a:solidFill>
                <a:latin typeface="Arial Narrow" panose="020B0606020202030204" pitchFamily="34" charset="0"/>
                <a:ea typeface="MS PGothic" pitchFamily="34" charset="-128"/>
                <a:cs typeface="MS PGothic" charset="0"/>
              </a:rPr>
              <a:t>799 jobs created: 668 for crew and 131 for cast (excluding extras)</a:t>
            </a:r>
          </a:p>
        </p:txBody>
      </p:sp>
      <p:sp>
        <p:nvSpPr>
          <p:cNvPr id="8" name="Slide Number Placeholder 7"/>
          <p:cNvSpPr>
            <a:spLocks noGrp="1"/>
          </p:cNvSpPr>
          <p:nvPr>
            <p:ph type="sldNum" sz="quarter" idx="10"/>
          </p:nvPr>
        </p:nvSpPr>
        <p:spPr/>
        <p:txBody>
          <a:bodyPr/>
          <a:lstStyle/>
          <a:p>
            <a:pPr>
              <a:defRPr/>
            </a:pPr>
            <a:fld id="{9AFD93A3-29C0-4130-B379-21A6801860CE}" type="slidenum">
              <a:rPr lang="en-ZA" smtClean="0"/>
              <a:pPr>
                <a:defRPr/>
              </a:pPr>
              <a:t>12</a:t>
            </a:fld>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304748"/>
            <a:ext cx="3534189" cy="4356500"/>
          </a:xfrm>
          <a:prstGeom prst="rect">
            <a:avLst/>
          </a:prstGeom>
        </p:spPr>
      </p:pic>
    </p:spTree>
    <p:extLst>
      <p:ext uri="{BB962C8B-B14F-4D97-AF65-F5344CB8AC3E}">
        <p14:creationId xmlns:p14="http://schemas.microsoft.com/office/powerpoint/2010/main" val="1154128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60" y="319001"/>
            <a:ext cx="6682755" cy="810369"/>
          </a:xfrm>
        </p:spPr>
        <p:txBody>
          <a:bodyPr/>
          <a:lstStyle/>
          <a:p>
            <a:pPr>
              <a:defRPr/>
            </a:pPr>
            <a:r>
              <a:rPr lang="en-ZA" altLang="en-US" sz="3200" dirty="0">
                <a:solidFill>
                  <a:srgbClr val="D88F22"/>
                </a:solidFill>
                <a:latin typeface="+mj-lt"/>
              </a:rPr>
              <a:t>The Sky Rink Studios (Pty) Ltd</a:t>
            </a:r>
            <a:endParaRPr lang="en-ZA" sz="3200" dirty="0">
              <a:solidFill>
                <a:srgbClr val="D88F22"/>
              </a:solidFill>
              <a:latin typeface="+mj-lt"/>
            </a:endParaRPr>
          </a:p>
        </p:txBody>
      </p:sp>
      <p:sp>
        <p:nvSpPr>
          <p:cNvPr id="3" name="Content Placeholder 2"/>
          <p:cNvSpPr>
            <a:spLocks noGrp="1"/>
          </p:cNvSpPr>
          <p:nvPr>
            <p:ph idx="1"/>
          </p:nvPr>
        </p:nvSpPr>
        <p:spPr>
          <a:xfrm>
            <a:off x="251965" y="1124744"/>
            <a:ext cx="4464868" cy="4784080"/>
          </a:xfrm>
        </p:spPr>
        <p:txBody>
          <a:bodyPr/>
          <a:lstStyle/>
          <a:p>
            <a:pPr marL="0" indent="0">
              <a:buNone/>
              <a:defRPr/>
            </a:pPr>
            <a:r>
              <a:rPr lang="en-ZA" sz="1800" b="1" dirty="0">
                <a:solidFill>
                  <a:prstClr val="black"/>
                </a:solidFill>
                <a:latin typeface="Arial Narrow" panose="020B0606020202030204" pitchFamily="34" charset="0"/>
              </a:rPr>
              <a:t>Background:</a:t>
            </a:r>
          </a:p>
          <a:p>
            <a:pPr marL="0" indent="0">
              <a:buNone/>
              <a:defRPr/>
            </a:pPr>
            <a:r>
              <a:rPr lang="en-ZA" sz="1800" dirty="0">
                <a:solidFill>
                  <a:prstClr val="black"/>
                </a:solidFill>
                <a:latin typeface="Arial Narrow" panose="020B0606020202030204" pitchFamily="34" charset="0"/>
              </a:rPr>
              <a:t>Sky Rink Studios is a new venture started by Mr. Frank </a:t>
            </a:r>
            <a:r>
              <a:rPr lang="en-ZA" sz="1800" dirty="0" err="1">
                <a:solidFill>
                  <a:prstClr val="black"/>
                </a:solidFill>
                <a:latin typeface="Arial Narrow" panose="020B0606020202030204" pitchFamily="34" charset="0"/>
              </a:rPr>
              <a:t>Mohapi</a:t>
            </a:r>
            <a:r>
              <a:rPr lang="en-ZA" sz="1800" dirty="0">
                <a:solidFill>
                  <a:prstClr val="black"/>
                </a:solidFill>
                <a:latin typeface="Arial Narrow" panose="020B0606020202030204" pitchFamily="34" charset="0"/>
              </a:rPr>
              <a:t>, Mr. Miles Britton and Mr. Marvin Mathibe who were the owners of Diallo Works CC and BBDM BROS respectively. Diallo Works and BBDM were South African companies with extensive experience in communications, TV production, IT, digital media platforms and events production. Both companies have a history of producing TV and short films (from comedy to documentaries</a:t>
            </a:r>
          </a:p>
          <a:p>
            <a:pPr marL="0" indent="0">
              <a:buNone/>
              <a:defRPr/>
            </a:pPr>
            <a:endParaRPr lang="en-ZA" sz="1800" dirty="0">
              <a:solidFill>
                <a:prstClr val="black"/>
              </a:solidFill>
              <a:latin typeface="Arial Narrow" panose="020B0606020202030204" pitchFamily="34" charset="0"/>
            </a:endParaRPr>
          </a:p>
          <a:p>
            <a:pPr marL="323690" indent="-323690">
              <a:buClr>
                <a:srgbClr val="FF9900"/>
              </a:buClr>
              <a:defRPr/>
            </a:pPr>
            <a:r>
              <a:rPr lang="en-ZA" sz="1800" dirty="0" smtClean="0">
                <a:solidFill>
                  <a:prstClr val="black"/>
                </a:solidFill>
                <a:latin typeface="Arial Narrow" panose="020B0606020202030204" pitchFamily="34" charset="0"/>
              </a:rPr>
              <a:t>Funding approved -</a:t>
            </a:r>
            <a:r>
              <a:rPr lang="en-ZA" sz="1800" dirty="0" smtClean="0">
                <a:solidFill>
                  <a:prstClr val="black"/>
                </a:solidFill>
                <a:latin typeface="Arial Narrow" panose="020B0606020202030204" pitchFamily="34" charset="0"/>
                <a:ea typeface="MS PGothic" pitchFamily="34" charset="-128"/>
                <a:cs typeface="MS PGothic" charset="0"/>
              </a:rPr>
              <a:t> R40m. R26.9m disbursed.</a:t>
            </a:r>
            <a:endParaRPr lang="en-ZA" sz="1800" dirty="0">
              <a:solidFill>
                <a:prstClr val="black"/>
              </a:solidFill>
              <a:latin typeface="Arial Narrow" panose="020B0606020202030204" pitchFamily="34" charset="0"/>
              <a:ea typeface="MS PGothic" pitchFamily="34" charset="-128"/>
              <a:cs typeface="MS PGothic" charset="0"/>
            </a:endParaRPr>
          </a:p>
          <a:p>
            <a:pPr marL="323690" indent="-323690">
              <a:buClr>
                <a:srgbClr val="FF9900"/>
              </a:buClr>
              <a:defRPr/>
            </a:pPr>
            <a:r>
              <a:rPr lang="en-ZA" sz="1800" dirty="0">
                <a:solidFill>
                  <a:prstClr val="black"/>
                </a:solidFill>
                <a:latin typeface="Arial Narrow" panose="020B0606020202030204" pitchFamily="34" charset="0"/>
                <a:ea typeface="MS PGothic" pitchFamily="34" charset="-128"/>
                <a:cs typeface="MS PGothic" charset="0"/>
              </a:rPr>
              <a:t>Located in Johannesburg, Gauteng.</a:t>
            </a:r>
          </a:p>
          <a:p>
            <a:pPr marL="323690" indent="-323690">
              <a:buClr>
                <a:srgbClr val="FF9900"/>
              </a:buClr>
              <a:defRPr/>
            </a:pPr>
            <a:r>
              <a:rPr lang="en-ZA" sz="1800" dirty="0">
                <a:solidFill>
                  <a:prstClr val="black"/>
                </a:solidFill>
                <a:latin typeface="Arial Narrow" panose="020B0606020202030204" pitchFamily="34" charset="0"/>
                <a:ea typeface="MS PGothic" pitchFamily="34" charset="-128"/>
                <a:cs typeface="MS PGothic" charset="0"/>
              </a:rPr>
              <a:t>Business employs 10 people</a:t>
            </a:r>
          </a:p>
          <a:p>
            <a:pPr marL="314746" indent="-314746">
              <a:defRPr/>
            </a:pPr>
            <a:endParaRPr lang="en-ZA" sz="1800" dirty="0">
              <a:solidFill>
                <a:prstClr val="black"/>
              </a:solidFill>
              <a:latin typeface="Arial Narrow" panose="020B0606020202030204" pitchFamily="34" charset="0"/>
            </a:endParaRPr>
          </a:p>
          <a:p>
            <a:pPr marL="314746" indent="-314746">
              <a:defRPr/>
            </a:pPr>
            <a:endParaRPr lang="en-ZA"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1" y="1268760"/>
            <a:ext cx="3970171" cy="22322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56" y="3717032"/>
            <a:ext cx="3954546" cy="2631571"/>
          </a:xfrm>
          <a:prstGeom prst="rect">
            <a:avLst/>
          </a:prstGeom>
        </p:spPr>
      </p:pic>
      <p:sp>
        <p:nvSpPr>
          <p:cNvPr id="7" name="Slide Number Placeholder 6"/>
          <p:cNvSpPr>
            <a:spLocks noGrp="1"/>
          </p:cNvSpPr>
          <p:nvPr>
            <p:ph type="sldNum" sz="quarter" idx="10"/>
          </p:nvPr>
        </p:nvSpPr>
        <p:spPr/>
        <p:txBody>
          <a:bodyPr/>
          <a:lstStyle/>
          <a:p>
            <a:pPr>
              <a:defRPr/>
            </a:pPr>
            <a:fld id="{9AFD93A3-29C0-4130-B379-21A6801860CE}" type="slidenum">
              <a:rPr lang="en-ZA" smtClean="0"/>
              <a:pPr>
                <a:defRPr/>
              </a:pPr>
              <a:t>13</a:t>
            </a:fld>
            <a:endParaRPr lang="en-ZA" dirty="0"/>
          </a:p>
        </p:txBody>
      </p:sp>
    </p:spTree>
    <p:extLst>
      <p:ext uri="{BB962C8B-B14F-4D97-AF65-F5344CB8AC3E}">
        <p14:creationId xmlns:p14="http://schemas.microsoft.com/office/powerpoint/2010/main" val="3441401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7853" y="351580"/>
            <a:ext cx="6734100" cy="506760"/>
          </a:xfrm>
        </p:spPr>
        <p:txBody>
          <a:bodyPr/>
          <a:lstStyle/>
          <a:p>
            <a:pPr>
              <a:defRPr/>
            </a:pPr>
            <a:r>
              <a:rPr lang="en-US" altLang="en-US" sz="3200" dirty="0">
                <a:solidFill>
                  <a:srgbClr val="D88F22"/>
                </a:solidFill>
                <a:latin typeface="+mj-lt"/>
              </a:rPr>
              <a:t>Accident Films (Pty) Ltd</a:t>
            </a:r>
          </a:p>
        </p:txBody>
      </p:sp>
      <p:sp>
        <p:nvSpPr>
          <p:cNvPr id="8195" name="Content Placeholder 2"/>
          <p:cNvSpPr>
            <a:spLocks noGrp="1"/>
          </p:cNvSpPr>
          <p:nvPr>
            <p:ph idx="1"/>
          </p:nvPr>
        </p:nvSpPr>
        <p:spPr>
          <a:xfrm>
            <a:off x="420812" y="1201043"/>
            <a:ext cx="5015284" cy="4050730"/>
          </a:xfrm>
        </p:spPr>
        <p:txBody>
          <a:bodyPr/>
          <a:lstStyle/>
          <a:p>
            <a:pPr marL="0" indent="0">
              <a:buNone/>
              <a:defRPr/>
            </a:pPr>
            <a:r>
              <a:rPr lang="en-ZA" sz="1800" b="1" dirty="0">
                <a:latin typeface="Arial Narrow" panose="020B0606020202030204" pitchFamily="34" charset="0"/>
              </a:rPr>
              <a:t>Background:</a:t>
            </a:r>
          </a:p>
          <a:p>
            <a:pPr marL="0" indent="0">
              <a:buNone/>
              <a:defRPr/>
            </a:pPr>
            <a:r>
              <a:rPr lang="en-ZA" sz="1800" dirty="0">
                <a:latin typeface="Arial Narrow" panose="020B0606020202030204" pitchFamily="34" charset="0"/>
              </a:rPr>
              <a:t>The company was established by Forefront Media Group South Africa to co-produce a film called Accident with </a:t>
            </a:r>
            <a:r>
              <a:rPr lang="en-ZA" sz="1800" dirty="0" err="1" smtClean="0">
                <a:latin typeface="Arial Narrow" panose="020B0606020202030204" pitchFamily="34" charset="0"/>
              </a:rPr>
              <a:t>Suprebe</a:t>
            </a:r>
            <a:r>
              <a:rPr lang="en-ZA" sz="1800" dirty="0" smtClean="0">
                <a:latin typeface="Arial Narrow" panose="020B0606020202030204" pitchFamily="34" charset="0"/>
              </a:rPr>
              <a:t> Films, a French company. </a:t>
            </a:r>
            <a:r>
              <a:rPr lang="en-ZA" sz="1800" dirty="0">
                <a:latin typeface="Arial Narrow" panose="020B0606020202030204" pitchFamily="34" charset="0"/>
              </a:rPr>
              <a:t>The film is made up of  largely South African cast with the exception of a German </a:t>
            </a:r>
            <a:r>
              <a:rPr lang="en-ZA" sz="1800" dirty="0" smtClean="0">
                <a:latin typeface="Arial Narrow" panose="020B0606020202030204" pitchFamily="34" charset="0"/>
              </a:rPr>
              <a:t>actress</a:t>
            </a:r>
            <a:r>
              <a:rPr lang="en-ZA" sz="1800" dirty="0">
                <a:latin typeface="Arial Narrow" panose="020B0606020202030204" pitchFamily="34" charset="0"/>
              </a:rPr>
              <a:t>. </a:t>
            </a:r>
          </a:p>
          <a:p>
            <a:pPr marL="314746" indent="-314746">
              <a:defRPr/>
            </a:pPr>
            <a:endParaRPr lang="en-ZA" sz="1800" dirty="0">
              <a:latin typeface="Arial Narrow" panose="020B0606020202030204" pitchFamily="34" charset="0"/>
            </a:endParaRPr>
          </a:p>
          <a:p>
            <a:pPr marL="314746" indent="-314746">
              <a:defRPr/>
            </a:pPr>
            <a:r>
              <a:rPr lang="en-ZA" sz="1800" dirty="0" smtClean="0">
                <a:latin typeface="Arial Narrow" panose="020B0606020202030204" pitchFamily="34" charset="0"/>
              </a:rPr>
              <a:t>Funding </a:t>
            </a:r>
            <a:r>
              <a:rPr lang="en-ZA" sz="1800" dirty="0" smtClean="0">
                <a:latin typeface="Arial Narrow" panose="020B0606020202030204" pitchFamily="34" charset="0"/>
              </a:rPr>
              <a:t>approved</a:t>
            </a:r>
            <a:r>
              <a:rPr lang="en-ZA" sz="1800" dirty="0">
                <a:latin typeface="Arial Narrow" panose="020B0606020202030204" pitchFamily="34" charset="0"/>
              </a:rPr>
              <a:t> </a:t>
            </a:r>
            <a:r>
              <a:rPr lang="en-ZA" sz="1800" dirty="0" smtClean="0">
                <a:latin typeface="Arial Narrow" panose="020B0606020202030204" pitchFamily="34" charset="0"/>
              </a:rPr>
              <a:t>-R5m. R4.9m disbursed.</a:t>
            </a:r>
            <a:endParaRPr lang="en-ZA" sz="1800" dirty="0">
              <a:latin typeface="Arial Narrow" panose="020B0606020202030204" pitchFamily="34" charset="0"/>
            </a:endParaRPr>
          </a:p>
          <a:p>
            <a:pPr marL="314746" indent="-314746">
              <a:defRPr/>
            </a:pPr>
            <a:r>
              <a:rPr lang="en-ZA" sz="1800" dirty="0">
                <a:latin typeface="Arial Narrow" panose="020B0606020202030204" pitchFamily="34" charset="0"/>
              </a:rPr>
              <a:t>Located in Parkhurst, Gauteng.</a:t>
            </a:r>
            <a:endParaRPr lang="en-ZA" sz="1800" dirty="0">
              <a:solidFill>
                <a:srgbClr val="FF0000"/>
              </a:solidFill>
              <a:latin typeface="Arial Narrow" panose="020B0606020202030204" pitchFamily="34" charset="0"/>
            </a:endParaRPr>
          </a:p>
          <a:p>
            <a:pPr marL="314746" indent="-314746">
              <a:defRPr/>
            </a:pPr>
            <a:r>
              <a:rPr lang="en-ZA" sz="1800" dirty="0">
                <a:latin typeface="Arial Narrow" panose="020B0606020202030204" pitchFamily="34" charset="0"/>
              </a:rPr>
              <a:t>The movie employed  215 people during production and post production</a:t>
            </a:r>
          </a:p>
          <a:p>
            <a:pPr marL="0" indent="0">
              <a:buNone/>
              <a:defRPr/>
            </a:pPr>
            <a:endParaRPr lang="en-ZA" sz="2800" dirty="0">
              <a:solidFill>
                <a:srgbClr val="FF0000"/>
              </a:solidFill>
              <a:latin typeface="Arial Narrow" panose="020B0606020202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628800"/>
            <a:ext cx="3092477" cy="4128616"/>
          </a:xfrm>
          <a:prstGeom prst="rect">
            <a:avLst/>
          </a:prstGeom>
        </p:spPr>
      </p:pic>
      <p:sp>
        <p:nvSpPr>
          <p:cNvPr id="3" name="Slide Number Placeholder 2"/>
          <p:cNvSpPr>
            <a:spLocks noGrp="1"/>
          </p:cNvSpPr>
          <p:nvPr>
            <p:ph type="sldNum" sz="quarter" idx="10"/>
          </p:nvPr>
        </p:nvSpPr>
        <p:spPr/>
        <p:txBody>
          <a:bodyPr/>
          <a:lstStyle/>
          <a:p>
            <a:pPr>
              <a:defRPr/>
            </a:pPr>
            <a:fld id="{9AFD93A3-29C0-4130-B379-21A6801860CE}" type="slidenum">
              <a:rPr lang="en-ZA" smtClean="0"/>
              <a:pPr>
                <a:defRPr/>
              </a:pPr>
              <a:t>14</a:t>
            </a:fld>
            <a:endParaRPr lang="en-ZA" dirty="0"/>
          </a:p>
        </p:txBody>
      </p:sp>
    </p:spTree>
    <p:extLst>
      <p:ext uri="{BB962C8B-B14F-4D97-AF65-F5344CB8AC3E}">
        <p14:creationId xmlns:p14="http://schemas.microsoft.com/office/powerpoint/2010/main" val="2557932153"/>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25" y="450795"/>
            <a:ext cx="6682755" cy="810369"/>
          </a:xfrm>
        </p:spPr>
        <p:txBody>
          <a:bodyPr/>
          <a:lstStyle/>
          <a:p>
            <a:pPr>
              <a:defRPr/>
            </a:pPr>
            <a:r>
              <a:rPr lang="en-ZA" sz="3200" dirty="0" err="1">
                <a:solidFill>
                  <a:srgbClr val="D88F22"/>
                </a:solidFill>
                <a:latin typeface="+mj-lt"/>
              </a:rPr>
              <a:t>Bonngoe</a:t>
            </a:r>
            <a:r>
              <a:rPr lang="en-ZA" sz="3200" dirty="0">
                <a:solidFill>
                  <a:srgbClr val="D88F22"/>
                </a:solidFill>
                <a:latin typeface="+mj-lt"/>
              </a:rPr>
              <a:t> Production (Pty) Ltd</a:t>
            </a:r>
          </a:p>
        </p:txBody>
      </p:sp>
      <p:sp>
        <p:nvSpPr>
          <p:cNvPr id="3" name="Content Placeholder 2"/>
          <p:cNvSpPr>
            <a:spLocks noGrp="1"/>
          </p:cNvSpPr>
          <p:nvPr>
            <p:ph idx="1"/>
          </p:nvPr>
        </p:nvSpPr>
        <p:spPr>
          <a:xfrm>
            <a:off x="271344" y="1196752"/>
            <a:ext cx="4608883" cy="4784080"/>
          </a:xfrm>
        </p:spPr>
        <p:txBody>
          <a:bodyPr/>
          <a:lstStyle/>
          <a:p>
            <a:pPr marL="0" indent="0">
              <a:buNone/>
              <a:defRPr/>
            </a:pPr>
            <a:r>
              <a:rPr lang="en-ZA" sz="1800" b="1" dirty="0">
                <a:latin typeface="+mj-lt"/>
              </a:rPr>
              <a:t>Background:</a:t>
            </a:r>
          </a:p>
          <a:p>
            <a:pPr marL="0" indent="0">
              <a:buNone/>
              <a:defRPr/>
            </a:pPr>
            <a:r>
              <a:rPr lang="en-ZA" sz="1800" dirty="0" err="1">
                <a:latin typeface="+mj-lt"/>
              </a:rPr>
              <a:t>Bonngoe</a:t>
            </a:r>
            <a:r>
              <a:rPr lang="en-ZA" sz="1800" dirty="0">
                <a:latin typeface="+mj-lt"/>
              </a:rPr>
              <a:t>, a TV production company, was established in 2005 by Mr. </a:t>
            </a:r>
            <a:r>
              <a:rPr lang="en-ZA" sz="1800" dirty="0" err="1">
                <a:latin typeface="+mj-lt"/>
              </a:rPr>
              <a:t>Kobedi</a:t>
            </a:r>
            <a:r>
              <a:rPr lang="en-ZA" sz="1800" dirty="0">
                <a:latin typeface="+mj-lt"/>
              </a:rPr>
              <a:t> </a:t>
            </a:r>
            <a:r>
              <a:rPr lang="en-ZA" sz="1800" dirty="0" err="1">
                <a:latin typeface="+mj-lt"/>
              </a:rPr>
              <a:t>Pokane</a:t>
            </a:r>
            <a:r>
              <a:rPr lang="en-ZA" sz="1800" dirty="0">
                <a:latin typeface="+mj-lt"/>
              </a:rPr>
              <a:t>. It is the 3rd largest (100% black owned) TV Production Company in South Africa after Morula Pictures that produces Generations and Word of Mouth Pictures producing Muvhango. </a:t>
            </a:r>
          </a:p>
          <a:p>
            <a:pPr marL="0" indent="0">
              <a:buNone/>
              <a:defRPr/>
            </a:pPr>
            <a:endParaRPr lang="en-ZA" sz="1800" dirty="0">
              <a:latin typeface="+mj-lt"/>
            </a:endParaRPr>
          </a:p>
          <a:p>
            <a:pPr marL="314746" indent="-314746">
              <a:defRPr/>
            </a:pPr>
            <a:r>
              <a:rPr lang="en-ZA" sz="1800" dirty="0" smtClean="0">
                <a:latin typeface="+mj-lt"/>
              </a:rPr>
              <a:t>Second round funding </a:t>
            </a:r>
            <a:r>
              <a:rPr lang="en-ZA" sz="1800" dirty="0" smtClean="0">
                <a:latin typeface="+mj-lt"/>
              </a:rPr>
              <a:t>approved - R15m. R11.8m disbursed.</a:t>
            </a:r>
          </a:p>
          <a:p>
            <a:pPr marL="314746" indent="-314746">
              <a:defRPr/>
            </a:pPr>
            <a:r>
              <a:rPr lang="en-ZA" sz="1800" dirty="0" smtClean="0">
                <a:latin typeface="+mj-lt"/>
              </a:rPr>
              <a:t>Previous loan of R6.9m has been repaid</a:t>
            </a:r>
            <a:r>
              <a:rPr lang="en-ZA" sz="1800" dirty="0" smtClean="0">
                <a:latin typeface="+mj-lt"/>
              </a:rPr>
              <a:t>. </a:t>
            </a:r>
          </a:p>
          <a:p>
            <a:pPr marL="314746" indent="-314746">
              <a:defRPr/>
            </a:pPr>
            <a:r>
              <a:rPr lang="en-ZA" sz="1800" dirty="0" smtClean="0">
                <a:latin typeface="+mj-lt"/>
              </a:rPr>
              <a:t>Total disbursed to date -  R18.7m</a:t>
            </a:r>
            <a:endParaRPr lang="en-ZA" sz="1800" dirty="0">
              <a:latin typeface="+mj-lt"/>
            </a:endParaRPr>
          </a:p>
          <a:p>
            <a:pPr marL="314746" indent="-314746">
              <a:defRPr/>
            </a:pPr>
            <a:r>
              <a:rPr lang="en-ZA" sz="1800" dirty="0">
                <a:latin typeface="+mj-lt"/>
              </a:rPr>
              <a:t>Located in Gauteng, Johannesburg</a:t>
            </a:r>
          </a:p>
          <a:p>
            <a:pPr marL="314746" indent="-314746">
              <a:defRPr/>
            </a:pPr>
            <a:r>
              <a:rPr lang="en-ZA" sz="1800" dirty="0">
                <a:latin typeface="+mj-lt"/>
              </a:rPr>
              <a:t>The company has created 17 jobs of which 14 are BEE and 3 are non-BEE</a:t>
            </a:r>
            <a:r>
              <a:rPr lang="en-ZA" sz="1800" dirty="0" smtClean="0">
                <a:latin typeface="+mj-lt"/>
              </a:rPr>
              <a:t>.</a:t>
            </a:r>
          </a:p>
          <a:p>
            <a:pPr marL="314746" indent="-314746">
              <a:defRPr/>
            </a:pPr>
            <a:endParaRPr lang="en-ZA" sz="1800" dirty="0">
              <a:latin typeface="+mj-lt"/>
            </a:endParaRPr>
          </a:p>
          <a:p>
            <a:pPr marL="314746" indent="-314746">
              <a:defRPr/>
            </a:pPr>
            <a:endParaRPr lang="en-ZA" sz="1800" dirty="0">
              <a:latin typeface="+mj-lt"/>
            </a:endParaRPr>
          </a:p>
          <a:p>
            <a:pPr marL="314746" indent="-314746">
              <a:defRPr/>
            </a:pPr>
            <a:endParaRPr lang="en-ZA" sz="18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700808"/>
            <a:ext cx="3648075" cy="1247775"/>
          </a:xfrm>
          <a:prstGeom prst="rect">
            <a:avLst/>
          </a:prstGeom>
        </p:spPr>
      </p:pic>
      <p:sp>
        <p:nvSpPr>
          <p:cNvPr id="5" name="AutoShape 2" descr="Image result for mzansi inside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4" descr="Image result for mzansi insider"/>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6" descr="Image result for mzansi insider"/>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668242"/>
            <a:ext cx="3648075" cy="1946548"/>
          </a:xfrm>
          <a:prstGeom prst="rect">
            <a:avLst/>
          </a:prstGeom>
        </p:spPr>
      </p:pic>
      <p:sp>
        <p:nvSpPr>
          <p:cNvPr id="9" name="Slide Number Placeholder 8"/>
          <p:cNvSpPr>
            <a:spLocks noGrp="1"/>
          </p:cNvSpPr>
          <p:nvPr>
            <p:ph type="sldNum" sz="quarter" idx="10"/>
          </p:nvPr>
        </p:nvSpPr>
        <p:spPr/>
        <p:txBody>
          <a:bodyPr/>
          <a:lstStyle/>
          <a:p>
            <a:pPr>
              <a:defRPr/>
            </a:pPr>
            <a:fld id="{9AFD93A3-29C0-4130-B379-21A6801860CE}" type="slidenum">
              <a:rPr lang="en-ZA" smtClean="0"/>
              <a:pPr>
                <a:defRPr/>
              </a:pPr>
              <a:t>15</a:t>
            </a:fld>
            <a:endParaRPr lang="en-ZA" dirty="0"/>
          </a:p>
        </p:txBody>
      </p:sp>
    </p:spTree>
    <p:extLst>
      <p:ext uri="{BB962C8B-B14F-4D97-AF65-F5344CB8AC3E}">
        <p14:creationId xmlns:p14="http://schemas.microsoft.com/office/powerpoint/2010/main" val="4111066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48" y="290215"/>
            <a:ext cx="6481837" cy="706562"/>
          </a:xfrm>
        </p:spPr>
        <p:txBody>
          <a:bodyPr/>
          <a:lstStyle/>
          <a:p>
            <a:pPr>
              <a:defRPr/>
            </a:pPr>
            <a:r>
              <a:rPr lang="en-ZA" sz="3200" dirty="0">
                <a:solidFill>
                  <a:srgbClr val="D88F22"/>
                </a:solidFill>
                <a:latin typeface="+mj-lt"/>
              </a:rPr>
              <a:t>Ma-</a:t>
            </a:r>
            <a:r>
              <a:rPr lang="en-ZA" sz="3200" dirty="0" err="1">
                <a:solidFill>
                  <a:srgbClr val="D88F22"/>
                </a:solidFill>
                <a:latin typeface="+mj-lt"/>
              </a:rPr>
              <a:t>Afrika</a:t>
            </a:r>
            <a:r>
              <a:rPr lang="en-ZA" sz="3200" dirty="0">
                <a:solidFill>
                  <a:srgbClr val="D88F22"/>
                </a:solidFill>
                <a:latin typeface="+mj-lt"/>
              </a:rPr>
              <a:t> Films (Pty) Ltd </a:t>
            </a:r>
          </a:p>
        </p:txBody>
      </p:sp>
      <p:sp>
        <p:nvSpPr>
          <p:cNvPr id="3" name="Content Placeholder 2"/>
          <p:cNvSpPr>
            <a:spLocks noGrp="1"/>
          </p:cNvSpPr>
          <p:nvPr>
            <p:ph idx="1"/>
          </p:nvPr>
        </p:nvSpPr>
        <p:spPr>
          <a:xfrm>
            <a:off x="251149" y="1341686"/>
            <a:ext cx="5040931" cy="4784080"/>
          </a:xfrm>
        </p:spPr>
        <p:txBody>
          <a:bodyPr/>
          <a:lstStyle/>
          <a:p>
            <a:pPr marL="0" indent="0">
              <a:buNone/>
              <a:defRPr/>
            </a:pPr>
            <a:r>
              <a:rPr lang="en-ZA" sz="1800" b="1" dirty="0">
                <a:latin typeface="+mj-lt"/>
              </a:rPr>
              <a:t>Background:</a:t>
            </a:r>
          </a:p>
          <a:p>
            <a:pPr marL="0" indent="0">
              <a:buNone/>
              <a:defRPr/>
            </a:pPr>
            <a:r>
              <a:rPr lang="en-ZA" sz="1800" dirty="0">
                <a:latin typeface="+mj-lt"/>
              </a:rPr>
              <a:t>MAF’s main business is the acquisition of film rights and production. The long-term vision and plan of MAF and its shareholders is to </a:t>
            </a:r>
            <a:r>
              <a:rPr lang="en-ZA" sz="1800" dirty="0" smtClean="0">
                <a:latin typeface="+mj-lt"/>
              </a:rPr>
              <a:t>establish a </a:t>
            </a:r>
            <a:r>
              <a:rPr lang="en-ZA" sz="1800" dirty="0">
                <a:latin typeface="+mj-lt"/>
              </a:rPr>
              <a:t>film </a:t>
            </a:r>
            <a:r>
              <a:rPr lang="en-ZA" sz="1800" dirty="0" smtClean="0">
                <a:latin typeface="+mj-lt"/>
              </a:rPr>
              <a:t>development </a:t>
            </a:r>
            <a:r>
              <a:rPr lang="en-ZA" sz="1800" dirty="0">
                <a:latin typeface="+mj-lt"/>
              </a:rPr>
              <a:t>and </a:t>
            </a:r>
            <a:r>
              <a:rPr lang="en-ZA" sz="1800" dirty="0" smtClean="0">
                <a:latin typeface="+mj-lt"/>
              </a:rPr>
              <a:t>production </a:t>
            </a:r>
            <a:r>
              <a:rPr lang="en-ZA" sz="1800" dirty="0" err="1" smtClean="0">
                <a:latin typeface="+mj-lt"/>
              </a:rPr>
              <a:t>ompany</a:t>
            </a:r>
            <a:r>
              <a:rPr lang="en-ZA" sz="1800" dirty="0" smtClean="0">
                <a:latin typeface="+mj-lt"/>
              </a:rPr>
              <a:t> </a:t>
            </a:r>
            <a:r>
              <a:rPr lang="en-ZA" sz="1800" dirty="0">
                <a:latin typeface="+mj-lt"/>
              </a:rPr>
              <a:t>that tells local stories that are of international quality and which can be internationally marketed.</a:t>
            </a:r>
          </a:p>
          <a:p>
            <a:pPr marL="314746" indent="-314746">
              <a:defRPr/>
            </a:pPr>
            <a:endParaRPr lang="en-ZA" sz="1800" dirty="0">
              <a:latin typeface="+mj-lt"/>
            </a:endParaRPr>
          </a:p>
          <a:p>
            <a:pPr marL="314746" indent="-314746">
              <a:defRPr/>
            </a:pPr>
            <a:r>
              <a:rPr lang="en-ZA" sz="1800" dirty="0" smtClean="0">
                <a:latin typeface="+mj-lt"/>
              </a:rPr>
              <a:t>Funding </a:t>
            </a:r>
            <a:r>
              <a:rPr lang="en-ZA" sz="1800" dirty="0" smtClean="0">
                <a:latin typeface="+mj-lt"/>
              </a:rPr>
              <a:t>approved - R35m. </a:t>
            </a:r>
            <a:r>
              <a:rPr lang="en-ZA" sz="1800" dirty="0" smtClean="0">
                <a:latin typeface="+mj-lt"/>
              </a:rPr>
              <a:t> Fully disbursed.</a:t>
            </a:r>
            <a:endParaRPr lang="en-ZA" sz="1800" dirty="0">
              <a:latin typeface="+mj-lt"/>
            </a:endParaRPr>
          </a:p>
          <a:p>
            <a:pPr>
              <a:defRPr/>
            </a:pPr>
            <a:r>
              <a:rPr lang="en-ZA" sz="1800" dirty="0">
                <a:latin typeface="+mj-lt"/>
              </a:rPr>
              <a:t>The company is 100% black owned and managed.</a:t>
            </a:r>
          </a:p>
          <a:p>
            <a:pPr>
              <a:defRPr/>
            </a:pPr>
            <a:r>
              <a:rPr lang="en-ZA" sz="1800" dirty="0">
                <a:latin typeface="+mj-lt"/>
              </a:rPr>
              <a:t>Located in Stellenbosch, WC</a:t>
            </a:r>
          </a:p>
          <a:p>
            <a:pPr>
              <a:defRPr/>
            </a:pPr>
            <a:r>
              <a:rPr lang="en-ZA" sz="1800" dirty="0">
                <a:latin typeface="+mj-lt"/>
              </a:rPr>
              <a:t>Employs 19 people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276872"/>
            <a:ext cx="3888432" cy="1685156"/>
          </a:xfrm>
          <a:prstGeom prst="rect">
            <a:avLst/>
          </a:prstGeom>
        </p:spPr>
      </p:pic>
      <p:sp>
        <p:nvSpPr>
          <p:cNvPr id="19" name="Slide Number Placeholder 18"/>
          <p:cNvSpPr>
            <a:spLocks noGrp="1"/>
          </p:cNvSpPr>
          <p:nvPr>
            <p:ph type="sldNum" sz="quarter" idx="10"/>
          </p:nvPr>
        </p:nvSpPr>
        <p:spPr/>
        <p:txBody>
          <a:bodyPr/>
          <a:lstStyle/>
          <a:p>
            <a:pPr>
              <a:defRPr/>
            </a:pPr>
            <a:fld id="{9AFD93A3-29C0-4130-B379-21A6801860CE}" type="slidenum">
              <a:rPr lang="en-ZA" smtClean="0"/>
              <a:pPr>
                <a:defRPr/>
              </a:pPr>
              <a:t>16</a:t>
            </a:fld>
            <a:endParaRPr lang="en-ZA" dirty="0"/>
          </a:p>
        </p:txBody>
      </p:sp>
    </p:spTree>
    <p:extLst>
      <p:ext uri="{BB962C8B-B14F-4D97-AF65-F5344CB8AC3E}">
        <p14:creationId xmlns:p14="http://schemas.microsoft.com/office/powerpoint/2010/main" val="317019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48" y="290215"/>
            <a:ext cx="6481837" cy="706562"/>
          </a:xfrm>
        </p:spPr>
        <p:txBody>
          <a:bodyPr/>
          <a:lstStyle/>
          <a:p>
            <a:pPr>
              <a:defRPr/>
            </a:pPr>
            <a:r>
              <a:rPr lang="en-ZA" sz="3200" dirty="0" smtClean="0">
                <a:solidFill>
                  <a:srgbClr val="D88F22"/>
                </a:solidFill>
                <a:latin typeface="+mj-lt"/>
              </a:rPr>
              <a:t>On Digital Media </a:t>
            </a:r>
            <a:r>
              <a:rPr lang="en-ZA" sz="3200" dirty="0">
                <a:solidFill>
                  <a:srgbClr val="D88F22"/>
                </a:solidFill>
                <a:latin typeface="+mj-lt"/>
              </a:rPr>
              <a:t>(Pty) Ltd </a:t>
            </a:r>
          </a:p>
        </p:txBody>
      </p:sp>
      <p:sp>
        <p:nvSpPr>
          <p:cNvPr id="3" name="Content Placeholder 2"/>
          <p:cNvSpPr>
            <a:spLocks noGrp="1"/>
          </p:cNvSpPr>
          <p:nvPr>
            <p:ph idx="1"/>
          </p:nvPr>
        </p:nvSpPr>
        <p:spPr>
          <a:xfrm>
            <a:off x="251149" y="1341686"/>
            <a:ext cx="5040931" cy="4784080"/>
          </a:xfrm>
        </p:spPr>
        <p:txBody>
          <a:bodyPr/>
          <a:lstStyle/>
          <a:p>
            <a:pPr marL="0" indent="0">
              <a:buNone/>
              <a:defRPr/>
            </a:pPr>
            <a:r>
              <a:rPr lang="en-ZA" sz="1800" b="1" dirty="0">
                <a:solidFill>
                  <a:prstClr val="black"/>
                </a:solidFill>
                <a:latin typeface="Arial Narrow" panose="020B0606020202030204" pitchFamily="34" charset="0"/>
              </a:rPr>
              <a:t>Background:</a:t>
            </a:r>
            <a:endParaRPr lang="en-ZA" sz="1800" dirty="0">
              <a:solidFill>
                <a:prstClr val="black"/>
              </a:solidFill>
              <a:latin typeface="Arial Narrow" panose="020B0606020202030204" pitchFamily="34" charset="0"/>
            </a:endParaRPr>
          </a:p>
          <a:p>
            <a:pPr marL="0" indent="0">
              <a:buNone/>
              <a:defRPr/>
            </a:pPr>
            <a:r>
              <a:rPr lang="en-ZA" sz="1800" dirty="0">
                <a:solidFill>
                  <a:prstClr val="black"/>
                </a:solidFill>
                <a:latin typeface="Arial Narrow" panose="020B0606020202030204" pitchFamily="34" charset="0"/>
              </a:rPr>
              <a:t>ODM </a:t>
            </a:r>
            <a:r>
              <a:rPr lang="en-ZA" sz="1800" dirty="0" smtClean="0">
                <a:solidFill>
                  <a:prstClr val="black"/>
                </a:solidFill>
                <a:latin typeface="Arial Narrow" panose="020B0606020202030204" pitchFamily="34" charset="0"/>
              </a:rPr>
              <a:t>was </a:t>
            </a:r>
            <a:r>
              <a:rPr lang="en-ZA" sz="1800" dirty="0">
                <a:solidFill>
                  <a:prstClr val="black"/>
                </a:solidFill>
                <a:latin typeface="Arial Narrow" panose="020B0606020202030204" pitchFamily="34" charset="0"/>
              </a:rPr>
              <a:t>a </a:t>
            </a:r>
            <a:r>
              <a:rPr lang="en-ZA" sz="1800" dirty="0" err="1" smtClean="0">
                <a:solidFill>
                  <a:prstClr val="black"/>
                </a:solidFill>
                <a:latin typeface="Arial Narrow" panose="020B0606020202030204" pitchFamily="34" charset="0"/>
              </a:rPr>
              <a:t>greenfields</a:t>
            </a:r>
            <a:r>
              <a:rPr lang="en-ZA" sz="1800" dirty="0" smtClean="0">
                <a:solidFill>
                  <a:prstClr val="black"/>
                </a:solidFill>
                <a:latin typeface="Arial Narrow" panose="020B0606020202030204" pitchFamily="34" charset="0"/>
              </a:rPr>
              <a:t> venture that </a:t>
            </a:r>
            <a:r>
              <a:rPr lang="en-ZA" sz="1800" dirty="0" err="1" smtClean="0">
                <a:solidFill>
                  <a:prstClr val="black"/>
                </a:solidFill>
                <a:latin typeface="Arial Narrow" panose="020B0606020202030204" pitchFamily="34" charset="0"/>
              </a:rPr>
              <a:t>operatws</a:t>
            </a:r>
            <a:r>
              <a:rPr lang="en-ZA" sz="1800" dirty="0" smtClean="0">
                <a:solidFill>
                  <a:prstClr val="black"/>
                </a:solidFill>
                <a:latin typeface="Arial Narrow" panose="020B0606020202030204" pitchFamily="34" charset="0"/>
              </a:rPr>
              <a:t> </a:t>
            </a:r>
            <a:r>
              <a:rPr lang="en-ZA" sz="1800" dirty="0">
                <a:solidFill>
                  <a:prstClr val="black"/>
                </a:solidFill>
                <a:latin typeface="Arial Narrow" panose="020B0606020202030204" pitchFamily="34" charset="0"/>
              </a:rPr>
              <a:t>a second pay TV channel in South Africa. Its products are sold nationally by over 3 000 outlets such as JD Group (857 stores), Massmart Group (92 stores), </a:t>
            </a:r>
            <a:r>
              <a:rPr lang="en-ZA" sz="1800" dirty="0" err="1">
                <a:solidFill>
                  <a:prstClr val="black"/>
                </a:solidFill>
                <a:latin typeface="Arial Narrow" panose="020B0606020202030204" pitchFamily="34" charset="0"/>
              </a:rPr>
              <a:t>Ellerines</a:t>
            </a:r>
            <a:r>
              <a:rPr lang="en-ZA" sz="1800" dirty="0">
                <a:solidFill>
                  <a:prstClr val="black"/>
                </a:solidFill>
                <a:latin typeface="Arial Narrow" panose="020B0606020202030204" pitchFamily="34" charset="0"/>
              </a:rPr>
              <a:t>, </a:t>
            </a:r>
            <a:r>
              <a:rPr lang="en-ZA" sz="1800" dirty="0" err="1">
                <a:solidFill>
                  <a:prstClr val="black"/>
                </a:solidFill>
                <a:latin typeface="Arial Narrow" panose="020B0606020202030204" pitchFamily="34" charset="0"/>
              </a:rPr>
              <a:t>Altech</a:t>
            </a:r>
            <a:r>
              <a:rPr lang="en-ZA" sz="1800" dirty="0">
                <a:solidFill>
                  <a:prstClr val="black"/>
                </a:solidFill>
                <a:latin typeface="Arial Narrow" panose="020B0606020202030204" pitchFamily="34" charset="0"/>
              </a:rPr>
              <a:t> </a:t>
            </a:r>
            <a:r>
              <a:rPr lang="en-ZA" sz="1800" dirty="0" err="1">
                <a:solidFill>
                  <a:prstClr val="black"/>
                </a:solidFill>
                <a:latin typeface="Arial Narrow" panose="020B0606020202030204" pitchFamily="34" charset="0"/>
              </a:rPr>
              <a:t>Autopage</a:t>
            </a:r>
            <a:r>
              <a:rPr lang="en-ZA" sz="1800" dirty="0">
                <a:solidFill>
                  <a:prstClr val="black"/>
                </a:solidFill>
                <a:latin typeface="Arial Narrow" panose="020B0606020202030204" pitchFamily="34" charset="0"/>
              </a:rPr>
              <a:t> ( 136 branches nationally) and PEP Stores.</a:t>
            </a:r>
          </a:p>
          <a:p>
            <a:pPr marL="0" indent="0">
              <a:buNone/>
              <a:defRPr/>
            </a:pPr>
            <a:endParaRPr lang="en-ZA" sz="1800" dirty="0">
              <a:solidFill>
                <a:prstClr val="black"/>
              </a:solidFill>
              <a:latin typeface="Arial Narrow" panose="020B0606020202030204" pitchFamily="34" charset="0"/>
            </a:endParaRPr>
          </a:p>
          <a:p>
            <a:pPr>
              <a:defRPr/>
            </a:pPr>
            <a:r>
              <a:rPr lang="en-ZA" sz="1800" dirty="0" smtClean="0">
                <a:solidFill>
                  <a:prstClr val="black"/>
                </a:solidFill>
                <a:latin typeface="Arial Narrow" panose="020B0606020202030204" pitchFamily="34" charset="0"/>
              </a:rPr>
              <a:t>Funding </a:t>
            </a:r>
            <a:r>
              <a:rPr lang="en-ZA" sz="1800" dirty="0" smtClean="0">
                <a:solidFill>
                  <a:prstClr val="black"/>
                </a:solidFill>
                <a:latin typeface="Arial Narrow" panose="020B0606020202030204" pitchFamily="34" charset="0"/>
              </a:rPr>
              <a:t>approved - R140m. R121m disbursed.</a:t>
            </a:r>
            <a:endParaRPr lang="en-ZA" sz="1800" dirty="0">
              <a:solidFill>
                <a:prstClr val="black"/>
              </a:solidFill>
              <a:latin typeface="Arial Narrow" panose="020B0606020202030204" pitchFamily="34" charset="0"/>
            </a:endParaRPr>
          </a:p>
          <a:p>
            <a:pPr>
              <a:defRPr/>
            </a:pPr>
            <a:r>
              <a:rPr lang="en-ZA" sz="1800" dirty="0">
                <a:solidFill>
                  <a:prstClr val="black"/>
                </a:solidFill>
                <a:latin typeface="Arial Narrow" panose="020B0606020202030204" pitchFamily="34" charset="0"/>
              </a:rPr>
              <a:t>Located in Johannesburg, Gauteng</a:t>
            </a:r>
          </a:p>
          <a:p>
            <a:pPr>
              <a:defRPr/>
            </a:pPr>
            <a:r>
              <a:rPr lang="en-ZA" sz="1800" dirty="0">
                <a:solidFill>
                  <a:prstClr val="black"/>
                </a:solidFill>
                <a:latin typeface="Arial Narrow" panose="020B0606020202030204" pitchFamily="34" charset="0"/>
              </a:rPr>
              <a:t>Business employs </a:t>
            </a:r>
            <a:r>
              <a:rPr lang="en-ZA" sz="1800" dirty="0" smtClean="0">
                <a:solidFill>
                  <a:prstClr val="black"/>
                </a:solidFill>
                <a:latin typeface="Arial Narrow" panose="020B0606020202030204" pitchFamily="34" charset="0"/>
              </a:rPr>
              <a:t>30 people</a:t>
            </a:r>
            <a:endParaRPr lang="en-ZA" sz="1800" dirty="0">
              <a:solidFill>
                <a:prstClr val="black"/>
              </a:solidFill>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722" y="1844824"/>
            <a:ext cx="3351000" cy="2448272"/>
          </a:xfrm>
          <a:prstGeom prst="rect">
            <a:avLst/>
          </a:prstGeom>
        </p:spPr>
      </p:pic>
      <p:sp>
        <p:nvSpPr>
          <p:cNvPr id="5" name="Slide Number Placeholder 4"/>
          <p:cNvSpPr>
            <a:spLocks noGrp="1"/>
          </p:cNvSpPr>
          <p:nvPr>
            <p:ph type="sldNum" sz="quarter" idx="10"/>
          </p:nvPr>
        </p:nvSpPr>
        <p:spPr/>
        <p:txBody>
          <a:bodyPr/>
          <a:lstStyle/>
          <a:p>
            <a:pPr>
              <a:defRPr/>
            </a:pPr>
            <a:fld id="{9AFD93A3-29C0-4130-B379-21A6801860CE}" type="slidenum">
              <a:rPr lang="en-ZA" smtClean="0"/>
              <a:pPr>
                <a:defRPr/>
              </a:pPr>
              <a:t>17</a:t>
            </a:fld>
            <a:endParaRPr lang="en-ZA" dirty="0"/>
          </a:p>
        </p:txBody>
      </p:sp>
    </p:spTree>
    <p:extLst>
      <p:ext uri="{BB962C8B-B14F-4D97-AF65-F5344CB8AC3E}">
        <p14:creationId xmlns:p14="http://schemas.microsoft.com/office/powerpoint/2010/main" val="12172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48" y="290215"/>
            <a:ext cx="6481837" cy="706562"/>
          </a:xfrm>
        </p:spPr>
        <p:txBody>
          <a:bodyPr/>
          <a:lstStyle/>
          <a:p>
            <a:pPr>
              <a:defRPr/>
            </a:pPr>
            <a:r>
              <a:rPr lang="en-ZA" sz="3200" dirty="0" smtClean="0">
                <a:solidFill>
                  <a:srgbClr val="D88F22"/>
                </a:solidFill>
                <a:latin typeface="+mj-lt"/>
              </a:rPr>
              <a:t>Bay Leap Trading CC </a:t>
            </a:r>
            <a:endParaRPr lang="en-ZA" sz="3200" dirty="0">
              <a:solidFill>
                <a:srgbClr val="D88F22"/>
              </a:solidFill>
              <a:latin typeface="+mj-lt"/>
            </a:endParaRPr>
          </a:p>
        </p:txBody>
      </p:sp>
      <p:sp>
        <p:nvSpPr>
          <p:cNvPr id="3" name="Content Placeholder 2"/>
          <p:cNvSpPr>
            <a:spLocks noGrp="1"/>
          </p:cNvSpPr>
          <p:nvPr>
            <p:ph idx="1"/>
          </p:nvPr>
        </p:nvSpPr>
        <p:spPr>
          <a:xfrm>
            <a:off x="251149" y="1341686"/>
            <a:ext cx="4896915" cy="4784080"/>
          </a:xfrm>
        </p:spPr>
        <p:txBody>
          <a:bodyPr/>
          <a:lstStyle/>
          <a:p>
            <a:pPr marL="0" indent="0">
              <a:buNone/>
              <a:defRPr/>
            </a:pPr>
            <a:r>
              <a:rPr lang="en-ZA" sz="1800" b="1" dirty="0">
                <a:solidFill>
                  <a:prstClr val="black"/>
                </a:solidFill>
                <a:latin typeface="Arial Narrow" panose="020B0606020202030204" pitchFamily="34" charset="0"/>
              </a:rPr>
              <a:t>Background</a:t>
            </a:r>
            <a:r>
              <a:rPr lang="en-ZA" sz="1800" b="1" dirty="0" smtClean="0">
                <a:solidFill>
                  <a:prstClr val="black"/>
                </a:solidFill>
                <a:latin typeface="Arial Narrow" panose="020B0606020202030204" pitchFamily="34" charset="0"/>
              </a:rPr>
              <a:t>:</a:t>
            </a:r>
          </a:p>
          <a:p>
            <a:pPr marL="0" indent="0">
              <a:buNone/>
              <a:defRPr/>
            </a:pPr>
            <a:endParaRPr lang="en-ZA" sz="1800" b="1" dirty="0">
              <a:solidFill>
                <a:prstClr val="black"/>
              </a:solidFill>
              <a:latin typeface="Arial Narrow" panose="020B0606020202030204" pitchFamily="34" charset="0"/>
            </a:endParaRPr>
          </a:p>
          <a:p>
            <a:pPr marL="0" indent="0" algn="just">
              <a:buNone/>
              <a:defRPr/>
            </a:pPr>
            <a:r>
              <a:rPr lang="en-ZA" sz="1800" dirty="0" smtClean="0">
                <a:latin typeface="Arial Narrow" panose="020B0606020202030204" pitchFamily="34" charset="0"/>
              </a:rPr>
              <a:t>Bay Leap Trading CC t/a </a:t>
            </a:r>
            <a:r>
              <a:rPr lang="en-ZA" sz="1800" dirty="0" err="1" smtClean="0">
                <a:latin typeface="Arial Narrow" panose="020B0606020202030204" pitchFamily="34" charset="0"/>
              </a:rPr>
              <a:t>Blackmarket</a:t>
            </a:r>
            <a:r>
              <a:rPr lang="en-ZA" sz="1800" dirty="0" smtClean="0">
                <a:latin typeface="Arial Narrow" panose="020B0606020202030204" pitchFamily="34" charset="0"/>
              </a:rPr>
              <a:t> Media supplies </a:t>
            </a:r>
            <a:r>
              <a:rPr lang="en-ZA" sz="1800" dirty="0">
                <a:latin typeface="Arial Narrow" panose="020B0606020202030204" pitchFamily="34" charset="0"/>
              </a:rPr>
              <a:t>its clients with marketing solutions that are delivered across different media platforms. The company has services companies like MNET, </a:t>
            </a:r>
            <a:r>
              <a:rPr lang="en-ZA" sz="1800" dirty="0" err="1">
                <a:latin typeface="Arial Narrow" panose="020B0606020202030204" pitchFamily="34" charset="0"/>
              </a:rPr>
              <a:t>Multichoice</a:t>
            </a:r>
            <a:r>
              <a:rPr lang="en-ZA" sz="1800" dirty="0">
                <a:latin typeface="Arial Narrow" panose="020B0606020202030204" pitchFamily="34" charset="0"/>
              </a:rPr>
              <a:t> and DSTV, to name few forming the customer base.</a:t>
            </a:r>
          </a:p>
          <a:p>
            <a:pPr marL="0" indent="0">
              <a:buNone/>
              <a:defRPr/>
            </a:pPr>
            <a:endParaRPr lang="en-ZA" sz="1800" dirty="0">
              <a:latin typeface="Arial Narrow" panose="020B0606020202030204" pitchFamily="34" charset="0"/>
            </a:endParaRPr>
          </a:p>
          <a:p>
            <a:pPr>
              <a:defRPr/>
            </a:pPr>
            <a:r>
              <a:rPr lang="en-ZA" sz="1800" dirty="0" smtClean="0">
                <a:latin typeface="Arial Narrow" panose="020B0606020202030204" pitchFamily="34" charset="0"/>
              </a:rPr>
              <a:t>Funding approved </a:t>
            </a:r>
            <a:r>
              <a:rPr lang="en-ZA" sz="1800" dirty="0" smtClean="0">
                <a:latin typeface="Arial Narrow" panose="020B0606020202030204" pitchFamily="34" charset="0"/>
              </a:rPr>
              <a:t>- R15m. Fully disbursed.</a:t>
            </a:r>
          </a:p>
          <a:p>
            <a:pPr>
              <a:defRPr/>
            </a:pPr>
            <a:r>
              <a:rPr lang="en-ZA" sz="1800" dirty="0" smtClean="0">
                <a:latin typeface="Arial Narrow" panose="020B0606020202030204" pitchFamily="34" charset="0"/>
              </a:rPr>
              <a:t>Located </a:t>
            </a:r>
            <a:r>
              <a:rPr lang="en-ZA" sz="1800" dirty="0">
                <a:latin typeface="Arial Narrow" panose="020B0606020202030204" pitchFamily="34" charset="0"/>
              </a:rPr>
              <a:t>in Gauteng </a:t>
            </a:r>
            <a:r>
              <a:rPr lang="en-ZA" sz="1800" dirty="0" smtClean="0">
                <a:latin typeface="Arial Narrow" panose="020B0606020202030204" pitchFamily="34" charset="0"/>
              </a:rPr>
              <a:t>Province</a:t>
            </a:r>
          </a:p>
          <a:p>
            <a:pPr>
              <a:defRPr/>
            </a:pPr>
            <a:r>
              <a:rPr lang="en-ZA" sz="1800" dirty="0" smtClean="0">
                <a:latin typeface="Arial Narrow" panose="020B0606020202030204" pitchFamily="34" charset="0"/>
              </a:rPr>
              <a:t>100</a:t>
            </a:r>
            <a:r>
              <a:rPr lang="en-ZA" sz="1800" dirty="0">
                <a:latin typeface="Arial Narrow" panose="020B0606020202030204" pitchFamily="34" charset="0"/>
              </a:rPr>
              <a:t>% black owned </a:t>
            </a:r>
          </a:p>
          <a:p>
            <a:pPr>
              <a:defRPr/>
            </a:pPr>
            <a:r>
              <a:rPr lang="en-ZA" sz="1800" dirty="0">
                <a:latin typeface="Arial Narrow" panose="020B0606020202030204" pitchFamily="34" charset="0"/>
              </a:rPr>
              <a:t>Business employs 12 </a:t>
            </a:r>
            <a:r>
              <a:rPr lang="en-ZA" sz="1800" dirty="0" smtClean="0">
                <a:latin typeface="Arial Narrow" panose="020B0606020202030204" pitchFamily="34" charset="0"/>
              </a:rPr>
              <a:t>people</a:t>
            </a:r>
          </a:p>
          <a:p>
            <a:pPr>
              <a:defRPr/>
            </a:pPr>
            <a:r>
              <a:rPr lang="en-ZA" sz="1800" dirty="0" smtClean="0">
                <a:latin typeface="Arial Narrow" panose="020B0606020202030204" pitchFamily="34" charset="0"/>
              </a:rPr>
              <a:t>Youth owned</a:t>
            </a:r>
            <a:endParaRPr lang="en-ZA" sz="1800" dirty="0">
              <a:latin typeface="Arial Narrow" panose="020B0606020202030204" pitchFamily="34" charset="0"/>
            </a:endParaRPr>
          </a:p>
          <a:p>
            <a:pPr marL="0" indent="0">
              <a:buNone/>
              <a:defRPr/>
            </a:pPr>
            <a:endParaRPr lang="en-ZA" sz="1800" dirty="0">
              <a:solidFill>
                <a:prstClr val="black"/>
              </a:solidFill>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213446"/>
            <a:ext cx="3645024" cy="25202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861048"/>
            <a:ext cx="3645024" cy="2492896"/>
          </a:xfrm>
          <a:prstGeom prst="rect">
            <a:avLst/>
          </a:prstGeom>
        </p:spPr>
      </p:pic>
      <p:sp>
        <p:nvSpPr>
          <p:cNvPr id="7" name="Slide Number Placeholder 6"/>
          <p:cNvSpPr>
            <a:spLocks noGrp="1"/>
          </p:cNvSpPr>
          <p:nvPr>
            <p:ph type="sldNum" sz="quarter" idx="10"/>
          </p:nvPr>
        </p:nvSpPr>
        <p:spPr/>
        <p:txBody>
          <a:bodyPr/>
          <a:lstStyle/>
          <a:p>
            <a:pPr>
              <a:defRPr/>
            </a:pPr>
            <a:fld id="{9AFD93A3-29C0-4130-B379-21A6801860CE}" type="slidenum">
              <a:rPr lang="en-ZA" smtClean="0"/>
              <a:pPr>
                <a:defRPr/>
              </a:pPr>
              <a:t>18</a:t>
            </a:fld>
            <a:endParaRPr lang="en-ZA" dirty="0"/>
          </a:p>
        </p:txBody>
      </p:sp>
    </p:spTree>
    <p:extLst>
      <p:ext uri="{BB962C8B-B14F-4D97-AF65-F5344CB8AC3E}">
        <p14:creationId xmlns:p14="http://schemas.microsoft.com/office/powerpoint/2010/main" val="3451291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48" y="290215"/>
            <a:ext cx="6481837" cy="706562"/>
          </a:xfrm>
        </p:spPr>
        <p:txBody>
          <a:bodyPr/>
          <a:lstStyle/>
          <a:p>
            <a:pPr>
              <a:defRPr/>
            </a:pPr>
            <a:r>
              <a:rPr lang="en-ZA" sz="3200" dirty="0" smtClean="0">
                <a:solidFill>
                  <a:srgbClr val="D88F22"/>
                </a:solidFill>
                <a:latin typeface="+mj-lt"/>
              </a:rPr>
              <a:t>CANOC Productions CC </a:t>
            </a:r>
            <a:endParaRPr lang="en-ZA" sz="3200" dirty="0">
              <a:solidFill>
                <a:srgbClr val="D88F22"/>
              </a:solidFill>
              <a:latin typeface="+mj-lt"/>
            </a:endParaRPr>
          </a:p>
        </p:txBody>
      </p:sp>
      <p:sp>
        <p:nvSpPr>
          <p:cNvPr id="3" name="Content Placeholder 2"/>
          <p:cNvSpPr>
            <a:spLocks noGrp="1"/>
          </p:cNvSpPr>
          <p:nvPr>
            <p:ph idx="1"/>
          </p:nvPr>
        </p:nvSpPr>
        <p:spPr>
          <a:xfrm>
            <a:off x="251149" y="1000358"/>
            <a:ext cx="4464868" cy="4784080"/>
          </a:xfrm>
        </p:spPr>
        <p:txBody>
          <a:bodyPr/>
          <a:lstStyle/>
          <a:p>
            <a:pPr marL="0" indent="0">
              <a:buNone/>
              <a:defRPr/>
            </a:pPr>
            <a:r>
              <a:rPr lang="en-ZA" sz="1800" b="1" dirty="0">
                <a:solidFill>
                  <a:prstClr val="black"/>
                </a:solidFill>
                <a:latin typeface="Arial Narrow" panose="020B0606020202030204" pitchFamily="34" charset="0"/>
              </a:rPr>
              <a:t>Background</a:t>
            </a:r>
            <a:r>
              <a:rPr lang="en-ZA" sz="1800" b="1" dirty="0" smtClean="0">
                <a:solidFill>
                  <a:prstClr val="black"/>
                </a:solidFill>
                <a:latin typeface="Arial Narrow" panose="020B0606020202030204" pitchFamily="34" charset="0"/>
              </a:rPr>
              <a:t>:</a:t>
            </a:r>
          </a:p>
          <a:p>
            <a:pPr marL="0" indent="0">
              <a:buNone/>
              <a:defRPr/>
            </a:pPr>
            <a:r>
              <a:rPr lang="en-ZA" sz="1800" dirty="0" smtClean="0">
                <a:latin typeface="+mj-lt"/>
              </a:rPr>
              <a:t>CANOC </a:t>
            </a:r>
            <a:r>
              <a:rPr lang="en-ZA" sz="1800" dirty="0">
                <a:latin typeface="+mj-lt"/>
              </a:rPr>
              <a:t>is an acronym that stands for </a:t>
            </a:r>
            <a:r>
              <a:rPr lang="en-ZA" sz="1800" i="1" dirty="0">
                <a:latin typeface="+mj-lt"/>
              </a:rPr>
              <a:t>Creating a Nation of Creatives. </a:t>
            </a:r>
            <a:r>
              <a:rPr lang="en-ZA" sz="1800" dirty="0">
                <a:latin typeface="+mj-lt"/>
              </a:rPr>
              <a:t>CANOC is a leading promoter of live music events in the African urban market. Since the commencement of their live music events outfit, they have hosted 14 shows (with local and international artists) to an audience of more than 120 000. In addition to executing world class concerts, they also provide bespoke entertainment solutions to Africa.</a:t>
            </a:r>
          </a:p>
          <a:p>
            <a:pPr marL="0" indent="0">
              <a:buNone/>
              <a:defRPr/>
            </a:pPr>
            <a:endParaRPr lang="en-ZA" sz="1800" dirty="0">
              <a:latin typeface="Arial Narrow" panose="020B0606020202030204" pitchFamily="34" charset="0"/>
            </a:endParaRPr>
          </a:p>
          <a:p>
            <a:pPr>
              <a:defRPr/>
            </a:pPr>
            <a:r>
              <a:rPr lang="en-ZA" sz="1800" dirty="0">
                <a:latin typeface="Arial Narrow" panose="020B0606020202030204" pitchFamily="34" charset="0"/>
              </a:rPr>
              <a:t>Funded </a:t>
            </a:r>
            <a:r>
              <a:rPr lang="en-ZA" sz="1800" dirty="0" smtClean="0">
                <a:latin typeface="Arial Narrow" panose="020B0606020202030204" pitchFamily="34" charset="0"/>
              </a:rPr>
              <a:t>approved - R16.6m. Fully disbursed.</a:t>
            </a:r>
            <a:endParaRPr lang="en-ZA" sz="1800" dirty="0">
              <a:latin typeface="Arial Narrow" panose="020B0606020202030204" pitchFamily="34" charset="0"/>
            </a:endParaRPr>
          </a:p>
          <a:p>
            <a:pPr>
              <a:defRPr/>
            </a:pPr>
            <a:r>
              <a:rPr lang="en-ZA" sz="1800" dirty="0">
                <a:latin typeface="Arial Narrow" panose="020B0606020202030204" pitchFamily="34" charset="0"/>
              </a:rPr>
              <a:t>Located in Gauteng </a:t>
            </a:r>
            <a:r>
              <a:rPr lang="en-ZA" sz="1800" dirty="0" smtClean="0">
                <a:latin typeface="Arial Narrow" panose="020B0606020202030204" pitchFamily="34" charset="0"/>
              </a:rPr>
              <a:t>Province</a:t>
            </a:r>
            <a:endParaRPr lang="en-ZA" sz="1800" dirty="0">
              <a:latin typeface="Arial Narrow" panose="020B0606020202030204" pitchFamily="34" charset="0"/>
            </a:endParaRPr>
          </a:p>
          <a:p>
            <a:pPr>
              <a:defRPr/>
            </a:pPr>
            <a:r>
              <a:rPr lang="en-ZA" sz="1800" dirty="0">
                <a:latin typeface="Arial Narrow" panose="020B0606020202030204" pitchFamily="34" charset="0"/>
              </a:rPr>
              <a:t>100% black owned </a:t>
            </a:r>
            <a:endParaRPr lang="en-ZA" sz="1800" dirty="0" smtClean="0">
              <a:latin typeface="Arial Narrow" panose="020B0606020202030204" pitchFamily="34" charset="0"/>
            </a:endParaRPr>
          </a:p>
          <a:p>
            <a:pPr>
              <a:defRPr/>
            </a:pPr>
            <a:r>
              <a:rPr lang="en-ZA" sz="1800" dirty="0" smtClean="0">
                <a:latin typeface="Arial Narrow" panose="020B0606020202030204" pitchFamily="34" charset="0"/>
              </a:rPr>
              <a:t>Business </a:t>
            </a:r>
            <a:r>
              <a:rPr lang="en-ZA" sz="1800" dirty="0">
                <a:latin typeface="Arial Narrow" panose="020B0606020202030204" pitchFamily="34" charset="0"/>
              </a:rPr>
              <a:t>employs 6</a:t>
            </a:r>
            <a:r>
              <a:rPr lang="en-ZA" sz="1800" dirty="0" smtClean="0">
                <a:latin typeface="Arial Narrow" panose="020B0606020202030204" pitchFamily="34" charset="0"/>
              </a:rPr>
              <a:t> people</a:t>
            </a:r>
            <a:endParaRPr lang="en-ZA" sz="1800" dirty="0">
              <a:solidFill>
                <a:prstClr val="black"/>
              </a:solidFill>
              <a:latin typeface="Arial Narrow" panose="020B0606020202030204" pitchFamily="34" charset="0"/>
            </a:endParaRPr>
          </a:p>
        </p:txBody>
      </p:sp>
      <p:sp>
        <p:nvSpPr>
          <p:cNvPr id="7" name="Slide Number Placeholder 6"/>
          <p:cNvSpPr>
            <a:spLocks noGrp="1"/>
          </p:cNvSpPr>
          <p:nvPr>
            <p:ph type="sldNum" sz="quarter" idx="10"/>
          </p:nvPr>
        </p:nvSpPr>
        <p:spPr/>
        <p:txBody>
          <a:bodyPr/>
          <a:lstStyle/>
          <a:p>
            <a:pPr>
              <a:defRPr/>
            </a:pPr>
            <a:fld id="{9AFD93A3-29C0-4130-B379-21A6801860CE}" type="slidenum">
              <a:rPr lang="en-ZA" smtClean="0"/>
              <a:pPr>
                <a:defRPr/>
              </a:pPr>
              <a:t>19</a:t>
            </a:fld>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697661"/>
            <a:ext cx="4283968" cy="2667443"/>
          </a:xfrm>
          <a:prstGeom prst="rect">
            <a:avLst/>
          </a:prstGeom>
        </p:spPr>
      </p:pic>
    </p:spTree>
    <p:extLst>
      <p:ext uri="{BB962C8B-B14F-4D97-AF65-F5344CB8AC3E}">
        <p14:creationId xmlns:p14="http://schemas.microsoft.com/office/powerpoint/2010/main" val="2299212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1"/>
          <p:cNvSpPr txBox="1">
            <a:spLocks/>
          </p:cNvSpPr>
          <p:nvPr/>
        </p:nvSpPr>
        <p:spPr bwMode="auto">
          <a:xfrm>
            <a:off x="179512" y="976435"/>
            <a:ext cx="7488833" cy="65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marL="0" indent="0" defTabSz="913134">
              <a:buNone/>
            </a:pPr>
            <a:r>
              <a:rPr lang="en-ZA" altLang="en-US" sz="1800" b="1" kern="0" dirty="0" smtClean="0">
                <a:solidFill>
                  <a:schemeClr val="accent6">
                    <a:lumMod val="75000"/>
                  </a:schemeClr>
                </a:solidFill>
                <a:latin typeface="Arial Narrow"/>
              </a:rPr>
              <a:t>                            </a:t>
            </a:r>
            <a:endParaRPr lang="en-ZA" sz="1800" kern="0" dirty="0" smtClean="0">
              <a:solidFill>
                <a:srgbClr val="000000"/>
              </a:solidFill>
              <a:latin typeface="Arial Narrow"/>
            </a:endParaRPr>
          </a:p>
          <a:p>
            <a:pPr marL="0" indent="0" defTabSz="913134">
              <a:buNone/>
            </a:pPr>
            <a:endParaRPr lang="en-ZA" sz="1600" kern="0" dirty="0">
              <a:solidFill>
                <a:srgbClr val="000000"/>
              </a:solidFill>
              <a:latin typeface="Arial Narrow"/>
            </a:endParaRPr>
          </a:p>
        </p:txBody>
      </p:sp>
      <p:pic>
        <p:nvPicPr>
          <p:cNvPr id="8" name="Picture 7" descr="Description: email signature 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2455"/>
            <a:ext cx="3672408" cy="6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0" descr="Letterhead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31132"/>
            <a:ext cx="1296144" cy="58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4054" y="1158274"/>
            <a:ext cx="2093843" cy="461665"/>
          </a:xfrm>
          <a:prstGeom prst="rect">
            <a:avLst/>
          </a:prstGeom>
        </p:spPr>
        <p:txBody>
          <a:bodyPr wrap="none">
            <a:spAutoFit/>
          </a:bodyPr>
          <a:lstStyle/>
          <a:p>
            <a:r>
              <a:rPr lang="en-ZA" sz="2400" b="1" kern="0" dirty="0" smtClean="0">
                <a:solidFill>
                  <a:schemeClr val="accent6">
                    <a:lumMod val="75000"/>
                  </a:schemeClr>
                </a:solidFill>
                <a:latin typeface="Arial Narrow"/>
              </a:rPr>
              <a:t>NEF delegation</a:t>
            </a:r>
            <a:endParaRPr lang="en-ZA" sz="2400" dirty="0"/>
          </a:p>
        </p:txBody>
      </p:sp>
      <p:sp>
        <p:nvSpPr>
          <p:cNvPr id="3" name="Rectangle 2"/>
          <p:cNvSpPr/>
          <p:nvPr/>
        </p:nvSpPr>
        <p:spPr>
          <a:xfrm>
            <a:off x="179512" y="1556792"/>
            <a:ext cx="5642082" cy="3662541"/>
          </a:xfrm>
          <a:prstGeom prst="rect">
            <a:avLst/>
          </a:prstGeom>
        </p:spPr>
        <p:txBody>
          <a:bodyPr wrap="square">
            <a:spAutoFit/>
          </a:bodyPr>
          <a:lstStyle/>
          <a:p>
            <a:pPr marL="452785" indent="-452785">
              <a:spcBef>
                <a:spcPts val="0"/>
              </a:spcBef>
              <a:buClr>
                <a:schemeClr val="accent2"/>
              </a:buClr>
              <a:buFont typeface="Wingdings" pitchFamily="2" charset="2"/>
              <a:buAutoNum type="arabicPeriod"/>
              <a:defRPr/>
            </a:pPr>
            <a:r>
              <a:rPr lang="en-US" sz="2800" dirty="0" err="1">
                <a:latin typeface="+mj-lt"/>
              </a:rPr>
              <a:t>Ms</a:t>
            </a:r>
            <a:r>
              <a:rPr lang="en-US" sz="2800" dirty="0">
                <a:latin typeface="+mj-lt"/>
              </a:rPr>
              <a:t> </a:t>
            </a:r>
            <a:r>
              <a:rPr lang="en-US" sz="2800" dirty="0" err="1">
                <a:latin typeface="+mj-lt"/>
              </a:rPr>
              <a:t>Philisiwe</a:t>
            </a:r>
            <a:r>
              <a:rPr lang="en-US" sz="2800" dirty="0">
                <a:latin typeface="+mj-lt"/>
              </a:rPr>
              <a:t> </a:t>
            </a:r>
            <a:r>
              <a:rPr lang="en-US" sz="2800" dirty="0" err="1">
                <a:latin typeface="+mj-lt"/>
              </a:rPr>
              <a:t>Mthethwa</a:t>
            </a:r>
            <a:endParaRPr lang="en-US" sz="2800" dirty="0">
              <a:latin typeface="+mj-lt"/>
            </a:endParaRPr>
          </a:p>
          <a:p>
            <a:pPr marL="1245203" lvl="2" indent="-452785">
              <a:spcBef>
                <a:spcPts val="0"/>
              </a:spcBef>
              <a:buClr>
                <a:schemeClr val="accent2">
                  <a:lumMod val="60000"/>
                  <a:lumOff val="40000"/>
                </a:schemeClr>
              </a:buClr>
              <a:buNone/>
              <a:defRPr/>
            </a:pPr>
            <a:r>
              <a:rPr lang="en-US" sz="2400" dirty="0">
                <a:solidFill>
                  <a:srgbClr val="FF9933"/>
                </a:solidFill>
                <a:latin typeface="+mj-lt"/>
              </a:rPr>
              <a:t>Chief Executive Officer</a:t>
            </a:r>
          </a:p>
          <a:p>
            <a:pPr marL="452785" indent="-452785">
              <a:spcBef>
                <a:spcPts val="0"/>
              </a:spcBef>
              <a:buClr>
                <a:schemeClr val="accent2"/>
              </a:buClr>
              <a:buFont typeface="Wingdings" pitchFamily="2" charset="2"/>
              <a:buAutoNum type="arabicPeriod"/>
              <a:defRPr/>
            </a:pPr>
            <a:endParaRPr lang="en-US" sz="900" dirty="0">
              <a:latin typeface="+mj-lt"/>
            </a:endParaRPr>
          </a:p>
          <a:p>
            <a:pPr marL="452785" indent="-452785">
              <a:spcBef>
                <a:spcPts val="0"/>
              </a:spcBef>
              <a:buClr>
                <a:schemeClr val="accent2"/>
              </a:buClr>
              <a:buFont typeface="Wingdings" pitchFamily="2" charset="2"/>
              <a:buAutoNum type="arabicPeriod"/>
              <a:defRPr/>
            </a:pPr>
            <a:r>
              <a:rPr lang="en-US" sz="2800" dirty="0" err="1">
                <a:latin typeface="+mj-lt"/>
              </a:rPr>
              <a:t>Ms</a:t>
            </a:r>
            <a:r>
              <a:rPr lang="en-US" sz="2800" dirty="0">
                <a:latin typeface="+mj-lt"/>
              </a:rPr>
              <a:t> </a:t>
            </a:r>
            <a:r>
              <a:rPr lang="en-US" sz="2800" dirty="0" err="1" smtClean="0">
                <a:latin typeface="+mj-lt"/>
              </a:rPr>
              <a:t>Hlengiwe</a:t>
            </a:r>
            <a:r>
              <a:rPr lang="en-US" sz="2800" dirty="0" smtClean="0">
                <a:latin typeface="+mj-lt"/>
              </a:rPr>
              <a:t> </a:t>
            </a:r>
            <a:r>
              <a:rPr lang="en-US" sz="2800" dirty="0" err="1" smtClean="0">
                <a:latin typeface="+mj-lt"/>
              </a:rPr>
              <a:t>Makhathini</a:t>
            </a:r>
            <a:endParaRPr lang="en-US" sz="2800" dirty="0">
              <a:latin typeface="+mj-lt"/>
            </a:endParaRPr>
          </a:p>
          <a:p>
            <a:pPr marL="808545" lvl="2" indent="-15861">
              <a:spcBef>
                <a:spcPts val="0"/>
              </a:spcBef>
              <a:buClr>
                <a:schemeClr val="accent2">
                  <a:lumMod val="60000"/>
                  <a:lumOff val="40000"/>
                </a:schemeClr>
              </a:buClr>
              <a:buNone/>
              <a:defRPr/>
            </a:pPr>
            <a:r>
              <a:rPr lang="en-US" sz="2400" dirty="0" smtClean="0">
                <a:solidFill>
                  <a:srgbClr val="FF9933"/>
                </a:solidFill>
                <a:latin typeface="+mj-lt"/>
              </a:rPr>
              <a:t>Divisional Executive – Venture Capital and Corporate Finance</a:t>
            </a:r>
            <a:endParaRPr lang="en-US" sz="2400" dirty="0">
              <a:solidFill>
                <a:srgbClr val="FF9933"/>
              </a:solidFill>
              <a:latin typeface="+mj-lt"/>
            </a:endParaRPr>
          </a:p>
          <a:p>
            <a:pPr marL="452785" indent="-452785">
              <a:spcBef>
                <a:spcPts val="0"/>
              </a:spcBef>
              <a:buClr>
                <a:schemeClr val="accent2"/>
              </a:buClr>
              <a:buFont typeface="Wingdings" pitchFamily="2" charset="2"/>
              <a:buAutoNum type="arabicPeriod"/>
              <a:defRPr/>
            </a:pPr>
            <a:endParaRPr lang="en-US" sz="900" dirty="0">
              <a:latin typeface="+mj-lt"/>
            </a:endParaRPr>
          </a:p>
          <a:p>
            <a:pPr marL="452785" indent="-452785">
              <a:spcBef>
                <a:spcPts val="0"/>
              </a:spcBef>
              <a:buClr>
                <a:schemeClr val="accent2"/>
              </a:buClr>
              <a:buFont typeface="Wingdings" pitchFamily="2" charset="2"/>
              <a:buAutoNum type="arabicPeriod"/>
              <a:defRPr/>
            </a:pPr>
            <a:r>
              <a:rPr lang="en-US" sz="2800" dirty="0" err="1" smtClean="0">
                <a:latin typeface="+mj-lt"/>
              </a:rPr>
              <a:t>Mr</a:t>
            </a:r>
            <a:r>
              <a:rPr lang="en-US" sz="2800" dirty="0" smtClean="0">
                <a:latin typeface="+mj-lt"/>
              </a:rPr>
              <a:t> Chris </a:t>
            </a:r>
            <a:r>
              <a:rPr lang="en-US" sz="2800" dirty="0" err="1" smtClean="0">
                <a:latin typeface="+mj-lt"/>
              </a:rPr>
              <a:t>Louw</a:t>
            </a:r>
            <a:r>
              <a:rPr lang="en-US" sz="2800" dirty="0" smtClean="0">
                <a:latin typeface="+mj-lt"/>
              </a:rPr>
              <a:t> </a:t>
            </a:r>
          </a:p>
          <a:p>
            <a:pPr marL="808545" lvl="2" indent="-15861">
              <a:spcBef>
                <a:spcPts val="0"/>
              </a:spcBef>
              <a:buClr>
                <a:schemeClr val="accent2">
                  <a:lumMod val="60000"/>
                  <a:lumOff val="40000"/>
                </a:schemeClr>
              </a:buClr>
              <a:buNone/>
              <a:defRPr/>
            </a:pPr>
            <a:r>
              <a:rPr lang="en-US" sz="2400" dirty="0" smtClean="0">
                <a:solidFill>
                  <a:srgbClr val="FF9933"/>
                </a:solidFill>
                <a:latin typeface="+mj-lt"/>
              </a:rPr>
              <a:t>Western Cape Regional Manager </a:t>
            </a:r>
          </a:p>
          <a:p>
            <a:pPr marL="808545" lvl="2" indent="-15861">
              <a:spcBef>
                <a:spcPts val="0"/>
              </a:spcBef>
              <a:buClr>
                <a:schemeClr val="accent2">
                  <a:lumMod val="60000"/>
                  <a:lumOff val="40000"/>
                </a:schemeClr>
              </a:buClr>
              <a:buNone/>
              <a:defRPr/>
            </a:pPr>
            <a:endParaRPr lang="en-US" sz="1000" dirty="0" smtClean="0">
              <a:solidFill>
                <a:srgbClr val="FF9933"/>
              </a:solidFill>
              <a:latin typeface="+mj-lt"/>
            </a:endParaRPr>
          </a:p>
          <a:p>
            <a:pPr marL="808545" lvl="2" indent="-15861">
              <a:spcBef>
                <a:spcPts val="0"/>
              </a:spcBef>
              <a:buClr>
                <a:schemeClr val="accent2">
                  <a:lumMod val="60000"/>
                  <a:lumOff val="40000"/>
                </a:schemeClr>
              </a:buClr>
              <a:buNone/>
              <a:defRPr/>
            </a:pPr>
            <a:endParaRPr lang="en-US" sz="2400" dirty="0">
              <a:solidFill>
                <a:srgbClr val="FF9933"/>
              </a:solidFill>
              <a:latin typeface="+mj-lt"/>
            </a:endParaRPr>
          </a:p>
        </p:txBody>
      </p:sp>
      <p:sp>
        <p:nvSpPr>
          <p:cNvPr id="4" name="Slide Number Placeholder 3"/>
          <p:cNvSpPr>
            <a:spLocks noGrp="1"/>
          </p:cNvSpPr>
          <p:nvPr>
            <p:ph type="sldNum" sz="quarter" idx="10"/>
          </p:nvPr>
        </p:nvSpPr>
        <p:spPr/>
        <p:txBody>
          <a:bodyPr/>
          <a:lstStyle/>
          <a:p>
            <a:pPr>
              <a:defRPr/>
            </a:pPr>
            <a:fld id="{0ADED366-F462-4EAA-8BED-B56E2A775881}" type="slidenum">
              <a:rPr lang="en-ZA" smtClean="0"/>
              <a:pPr>
                <a:defRPr/>
              </a:pPr>
              <a:t>2</a:t>
            </a:fld>
            <a:endParaRPr lang="en-ZA"/>
          </a:p>
        </p:txBody>
      </p:sp>
    </p:spTree>
    <p:extLst>
      <p:ext uri="{BB962C8B-B14F-4D97-AF65-F5344CB8AC3E}">
        <p14:creationId xmlns:p14="http://schemas.microsoft.com/office/powerpoint/2010/main" val="371100555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39" y="300395"/>
            <a:ext cx="6481837" cy="706562"/>
          </a:xfrm>
          <a:extLst/>
        </p:spPr>
        <p:txBody>
          <a:bodyPr vert="horz" wrap="square" lIns="0" tIns="0" rIns="0" bIns="43497" numCol="1" anchor="t" anchorCtr="0" compatLnSpc="1">
            <a:prstTxWarp prst="textNoShape">
              <a:avLst/>
            </a:prstTxWarp>
          </a:bodyPr>
          <a:lstStyle/>
          <a:p>
            <a:pPr>
              <a:defRPr/>
            </a:pPr>
            <a:r>
              <a:rPr lang="en-US" sz="3200" dirty="0" smtClean="0">
                <a:solidFill>
                  <a:srgbClr val="D88F22"/>
                </a:solidFill>
                <a:latin typeface="+mj-lt"/>
              </a:rPr>
              <a:t>MSG Broadcasting</a:t>
            </a:r>
            <a:endParaRPr lang="en-ZA" sz="3200" dirty="0">
              <a:solidFill>
                <a:srgbClr val="D88F22"/>
              </a:solidFill>
              <a:latin typeface="+mj-lt"/>
            </a:endParaRPr>
          </a:p>
        </p:txBody>
      </p:sp>
      <p:sp>
        <p:nvSpPr>
          <p:cNvPr id="3" name="Content Placeholder 2"/>
          <p:cNvSpPr>
            <a:spLocks noGrp="1"/>
          </p:cNvSpPr>
          <p:nvPr>
            <p:ph idx="1"/>
          </p:nvPr>
        </p:nvSpPr>
        <p:spPr>
          <a:xfrm>
            <a:off x="277328" y="781571"/>
            <a:ext cx="5446800" cy="4879677"/>
          </a:xfrm>
        </p:spPr>
        <p:txBody>
          <a:bodyPr/>
          <a:lstStyle/>
          <a:p>
            <a:pPr marL="0" indent="0" algn="just">
              <a:buNone/>
              <a:defRPr/>
            </a:pPr>
            <a:r>
              <a:rPr lang="en-ZA" sz="1800" b="1" dirty="0">
                <a:solidFill>
                  <a:prstClr val="black"/>
                </a:solidFill>
                <a:latin typeface="Arial Narrow" panose="020B0606020202030204" pitchFamily="34" charset="0"/>
              </a:rPr>
              <a:t>Background:</a:t>
            </a:r>
          </a:p>
          <a:p>
            <a:pPr marL="0" indent="0" algn="just">
              <a:buNone/>
              <a:defRPr/>
            </a:pPr>
            <a:r>
              <a:rPr lang="en-ZA" altLang="en-US" sz="1800" dirty="0">
                <a:latin typeface="+mj-lt"/>
              </a:rPr>
              <a:t>Power FM (Pty) Ltd (“Power 98.7”) is a radio station which was launched on 18 June 2013 after the company was awarded a Gauteng based sound broadcasting licence by the Independent Communications Authority of South Africa (ICASA) in December 2011. </a:t>
            </a:r>
            <a:r>
              <a:rPr lang="en-GB" altLang="en-US" sz="1800" dirty="0">
                <a:latin typeface="+mj-lt"/>
              </a:rPr>
              <a:t>In the </a:t>
            </a:r>
            <a:r>
              <a:rPr lang="en-GB" altLang="en-US" sz="1800" dirty="0" smtClean="0">
                <a:latin typeface="+mj-lt"/>
              </a:rPr>
              <a:t>FYE 2017, </a:t>
            </a:r>
            <a:r>
              <a:rPr lang="en-GB" altLang="en-US" sz="1800" dirty="0">
                <a:latin typeface="+mj-lt"/>
              </a:rPr>
              <a:t>NEF approved R25.7m towards the establishment of two more radio stations, Beat </a:t>
            </a:r>
            <a:r>
              <a:rPr lang="en-GB" altLang="en-US" sz="1800" dirty="0" smtClean="0">
                <a:latin typeface="+mj-lt"/>
              </a:rPr>
              <a:t>FM (Free State) </a:t>
            </a:r>
            <a:r>
              <a:rPr lang="en-GB" altLang="en-US" sz="1800" dirty="0">
                <a:latin typeface="+mj-lt"/>
              </a:rPr>
              <a:t>and Rhythm </a:t>
            </a:r>
            <a:r>
              <a:rPr lang="en-GB" altLang="en-US" sz="1800" dirty="0" smtClean="0">
                <a:latin typeface="+mj-lt"/>
              </a:rPr>
              <a:t>FM (Eastern Cape). </a:t>
            </a:r>
            <a:r>
              <a:rPr lang="en-GB" altLang="en-US" sz="1800" dirty="0">
                <a:latin typeface="+mj-lt"/>
              </a:rPr>
              <a:t>These new stations follow the music radio </a:t>
            </a:r>
            <a:r>
              <a:rPr lang="en-GB" altLang="en-US" sz="1800" dirty="0" smtClean="0">
                <a:latin typeface="+mj-lt"/>
              </a:rPr>
              <a:t>format</a:t>
            </a:r>
            <a:endParaRPr lang="en-GB" altLang="en-US" sz="1800" dirty="0">
              <a:latin typeface="+mj-lt"/>
            </a:endParaRPr>
          </a:p>
          <a:p>
            <a:pPr>
              <a:lnSpc>
                <a:spcPts val="1600"/>
              </a:lnSpc>
              <a:buNone/>
              <a:defRPr/>
            </a:pPr>
            <a:endParaRPr lang="en-ZA" altLang="en-US" sz="1800" dirty="0">
              <a:solidFill>
                <a:srgbClr val="000000"/>
              </a:solidFill>
              <a:latin typeface="+mj-lt"/>
              <a:cs typeface="Arial" panose="020B0604020202020204" pitchFamily="34" charset="0"/>
            </a:endParaRPr>
          </a:p>
          <a:p>
            <a:pPr marL="323690" indent="-323690">
              <a:buClr>
                <a:srgbClr val="FF9900"/>
              </a:buClr>
              <a:defRPr/>
            </a:pPr>
            <a:r>
              <a:rPr lang="en-ZA" altLang="en-US" sz="1800" dirty="0" smtClean="0">
                <a:solidFill>
                  <a:prstClr val="black"/>
                </a:solidFill>
                <a:latin typeface="+mj-lt"/>
                <a:ea typeface="MS PGothic" pitchFamily="34" charset="-128"/>
                <a:cs typeface="MS PGothic" charset="0"/>
              </a:rPr>
              <a:t>Total approved  for 3 radio stations – R75m. R58.2m disbursed.</a:t>
            </a:r>
            <a:endParaRPr lang="en-ZA" altLang="en-US" sz="1800" dirty="0">
              <a:solidFill>
                <a:prstClr val="black"/>
              </a:solidFill>
              <a:latin typeface="+mj-lt"/>
              <a:ea typeface="MS PGothic" pitchFamily="34" charset="-128"/>
              <a:cs typeface="MS PGothic" charset="0"/>
            </a:endParaRPr>
          </a:p>
          <a:p>
            <a:pPr marL="323690" indent="-323690">
              <a:buClr>
                <a:srgbClr val="FF9900"/>
              </a:buClr>
              <a:defRPr/>
            </a:pPr>
            <a:r>
              <a:rPr lang="en-ZA" altLang="en-US" sz="1800" dirty="0">
                <a:solidFill>
                  <a:prstClr val="black"/>
                </a:solidFill>
                <a:latin typeface="+mj-lt"/>
                <a:ea typeface="MS PGothic" pitchFamily="34" charset="-128"/>
                <a:cs typeface="MS PGothic" charset="0"/>
              </a:rPr>
              <a:t>Located in Houghton, Johannesburg.</a:t>
            </a:r>
          </a:p>
          <a:p>
            <a:pPr marL="323690" indent="-323690">
              <a:buClr>
                <a:srgbClr val="FF9900"/>
              </a:buClr>
              <a:defRPr/>
            </a:pPr>
            <a:r>
              <a:rPr lang="en-ZA" altLang="en-US" sz="1800" dirty="0">
                <a:solidFill>
                  <a:prstClr val="black"/>
                </a:solidFill>
                <a:latin typeface="+mj-lt"/>
                <a:ea typeface="MS PGothic" pitchFamily="34" charset="-128"/>
                <a:cs typeface="MS PGothic" charset="0"/>
              </a:rPr>
              <a:t>The business employs 64 people, 66.6% are female employees</a:t>
            </a:r>
          </a:p>
          <a:p>
            <a:pPr marL="323690" indent="-323690">
              <a:lnSpc>
                <a:spcPts val="1600"/>
              </a:lnSpc>
              <a:buClr>
                <a:srgbClr val="FF9900"/>
              </a:buClr>
              <a:defRPr/>
            </a:pPr>
            <a:endParaRPr lang="en-ZA" altLang="en-US" sz="2250" dirty="0">
              <a:solidFill>
                <a:prstClr val="black"/>
              </a:solidFill>
              <a:latin typeface="Arial Narrow" panose="020B0606020202030204" pitchFamily="34" charset="0"/>
              <a:ea typeface="MS PGothic" pitchFamily="34" charset="-128"/>
              <a:cs typeface="MS PGothic" charset="0"/>
            </a:endParaRPr>
          </a:p>
          <a:p>
            <a:pPr>
              <a:defRPr/>
            </a:pPr>
            <a:endParaRPr lang="en-ZA" altLang="en-US" sz="1969" dirty="0"/>
          </a:p>
        </p:txBody>
      </p:sp>
      <p:sp>
        <p:nvSpPr>
          <p:cNvPr id="6" name="AutoShape 6" descr="Related image">
            <a:hlinkClick r:id="rId2"/>
          </p:cNvPr>
          <p:cNvSpPr>
            <a:spLocks noChangeAspect="1" noChangeArrowheads="1"/>
          </p:cNvSpPr>
          <p:nvPr/>
        </p:nvSpPr>
        <p:spPr bwMode="auto">
          <a:xfrm>
            <a:off x="4411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ZA">
              <a:solidFill>
                <a:srgbClr val="000000"/>
              </a:solidFill>
              <a:cs typeface="Arial" charset="0"/>
            </a:endParaRPr>
          </a:p>
        </p:txBody>
      </p:sp>
      <p:sp>
        <p:nvSpPr>
          <p:cNvPr id="4" name="AutoShape 2" descr="Image result for power 987"/>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Image result for power 987"/>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610" y="1332036"/>
            <a:ext cx="2969370" cy="2956173"/>
          </a:xfrm>
          <a:prstGeom prst="rect">
            <a:avLst/>
          </a:prstGeom>
        </p:spPr>
      </p:pic>
      <p:sp>
        <p:nvSpPr>
          <p:cNvPr id="8" name="Slide Number Placeholder 7"/>
          <p:cNvSpPr>
            <a:spLocks noGrp="1"/>
          </p:cNvSpPr>
          <p:nvPr>
            <p:ph type="sldNum" sz="quarter" idx="10"/>
          </p:nvPr>
        </p:nvSpPr>
        <p:spPr/>
        <p:txBody>
          <a:bodyPr/>
          <a:lstStyle/>
          <a:p>
            <a:pPr>
              <a:defRPr/>
            </a:pPr>
            <a:fld id="{9AFD93A3-29C0-4130-B379-21A6801860CE}" type="slidenum">
              <a:rPr lang="en-ZA" smtClean="0"/>
              <a:pPr>
                <a:defRPr/>
              </a:pPr>
              <a:t>20</a:t>
            </a:fld>
            <a:endParaRPr lang="en-ZA" dirty="0"/>
          </a:p>
        </p:txBody>
      </p:sp>
    </p:spTree>
    <p:extLst>
      <p:ext uri="{BB962C8B-B14F-4D97-AF65-F5344CB8AC3E}">
        <p14:creationId xmlns:p14="http://schemas.microsoft.com/office/powerpoint/2010/main" val="1508279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48" y="290215"/>
            <a:ext cx="6481837" cy="706562"/>
          </a:xfrm>
        </p:spPr>
        <p:txBody>
          <a:bodyPr/>
          <a:lstStyle/>
          <a:p>
            <a:pPr>
              <a:defRPr/>
            </a:pPr>
            <a:r>
              <a:rPr lang="en-ZA" sz="3200" dirty="0" smtClean="0">
                <a:solidFill>
                  <a:srgbClr val="D88F22"/>
                </a:solidFill>
                <a:latin typeface="+mj-lt"/>
              </a:rPr>
              <a:t>Project Development – Cape Point Film Studios </a:t>
            </a:r>
            <a:r>
              <a:rPr lang="en-ZA" sz="3200" dirty="0">
                <a:solidFill>
                  <a:srgbClr val="D88F22"/>
                </a:solidFill>
                <a:latin typeface="+mj-lt"/>
              </a:rPr>
              <a:t>(Pty) Ltd </a:t>
            </a:r>
          </a:p>
        </p:txBody>
      </p:sp>
      <p:sp>
        <p:nvSpPr>
          <p:cNvPr id="3" name="Content Placeholder 2"/>
          <p:cNvSpPr>
            <a:spLocks noGrp="1"/>
          </p:cNvSpPr>
          <p:nvPr>
            <p:ph idx="1"/>
          </p:nvPr>
        </p:nvSpPr>
        <p:spPr>
          <a:xfrm>
            <a:off x="251148" y="1382058"/>
            <a:ext cx="4752899" cy="4280544"/>
          </a:xfrm>
        </p:spPr>
        <p:txBody>
          <a:bodyPr/>
          <a:lstStyle/>
          <a:p>
            <a:pPr marL="0" indent="0">
              <a:buNone/>
              <a:defRPr/>
            </a:pPr>
            <a:r>
              <a:rPr lang="en-ZA" sz="1800" b="1" dirty="0">
                <a:solidFill>
                  <a:prstClr val="black"/>
                </a:solidFill>
                <a:latin typeface="Arial Narrow" panose="020B0606020202030204" pitchFamily="34" charset="0"/>
              </a:rPr>
              <a:t>Background:</a:t>
            </a:r>
            <a:endParaRPr lang="en-ZA" sz="1800" dirty="0">
              <a:solidFill>
                <a:prstClr val="black"/>
              </a:solidFill>
              <a:latin typeface="Arial Narrow" panose="020B0606020202030204" pitchFamily="34" charset="0"/>
            </a:endParaRPr>
          </a:p>
          <a:p>
            <a:pPr marL="0" indent="0" algn="just">
              <a:buNone/>
            </a:pPr>
            <a:r>
              <a:rPr lang="en-US" sz="1800" dirty="0">
                <a:solidFill>
                  <a:srgbClr val="000000"/>
                </a:solidFill>
                <a:latin typeface="+mj-lt"/>
              </a:rPr>
              <a:t>Cape Point Film Studios aims to develop the first purpose built four precincts Sea &amp; Underwater Sound Stage in the southern hemisphere. There has been growing demand for production facilities of an international standard in South Africa by Hollywood producers and therefore Cape Point Film Studios aims to address this shortfall by offering unique and niche water stage facilities that are currently not available in the country in addition to existing sound stages.  The project has great job creation potential and will assist to revive an economically depressed area in Atlantis, Cape </a:t>
            </a:r>
            <a:r>
              <a:rPr lang="en-US" sz="1800" dirty="0" smtClean="0">
                <a:solidFill>
                  <a:srgbClr val="000000"/>
                </a:solidFill>
                <a:latin typeface="+mj-lt"/>
              </a:rPr>
              <a:t>Town.</a:t>
            </a:r>
          </a:p>
          <a:p>
            <a:pPr marL="0" indent="0" algn="just">
              <a:buNone/>
            </a:pPr>
            <a:endParaRPr lang="en-US" sz="1800" dirty="0">
              <a:solidFill>
                <a:srgbClr val="000000"/>
              </a:solidFill>
              <a:latin typeface="+mj-lt"/>
            </a:endParaRPr>
          </a:p>
          <a:p>
            <a:pPr marL="0" indent="0" algn="just">
              <a:buNone/>
            </a:pPr>
            <a:r>
              <a:rPr lang="en-US" sz="1800" dirty="0" smtClean="0">
                <a:solidFill>
                  <a:srgbClr val="000000"/>
                </a:solidFill>
                <a:latin typeface="+mj-lt"/>
              </a:rPr>
              <a:t>NEF has invested R3.5m to secure a 22% equity stake. At financial close, the transaction will be worth USD40m.</a:t>
            </a:r>
            <a:endParaRPr lang="en-ZA" sz="1800" dirty="0">
              <a:solidFill>
                <a:srgbClr val="000000"/>
              </a:solidFill>
              <a:latin typeface="+mj-lt"/>
            </a:endParaRPr>
          </a:p>
        </p:txBody>
      </p:sp>
      <p:pic>
        <p:nvPicPr>
          <p:cNvPr id="4" name="Picture 3"/>
          <p:cNvPicPr>
            <a:picLocks noChangeAspect="1"/>
          </p:cNvPicPr>
          <p:nvPr/>
        </p:nvPicPr>
        <p:blipFill>
          <a:blip r:embed="rId2"/>
          <a:stretch>
            <a:fillRect/>
          </a:stretch>
        </p:blipFill>
        <p:spPr>
          <a:xfrm>
            <a:off x="5436096" y="1340768"/>
            <a:ext cx="3265734" cy="235107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638" y="3861048"/>
            <a:ext cx="3248478" cy="2229161"/>
          </a:xfrm>
          <a:prstGeom prst="rect">
            <a:avLst/>
          </a:prstGeom>
        </p:spPr>
      </p:pic>
      <p:sp>
        <p:nvSpPr>
          <p:cNvPr id="6" name="Slide Number Placeholder 5"/>
          <p:cNvSpPr>
            <a:spLocks noGrp="1"/>
          </p:cNvSpPr>
          <p:nvPr>
            <p:ph type="sldNum" sz="quarter" idx="10"/>
          </p:nvPr>
        </p:nvSpPr>
        <p:spPr/>
        <p:txBody>
          <a:bodyPr/>
          <a:lstStyle/>
          <a:p>
            <a:pPr>
              <a:defRPr/>
            </a:pPr>
            <a:fld id="{9AFD93A3-29C0-4130-B379-21A6801860CE}" type="slidenum">
              <a:rPr lang="en-ZA" smtClean="0"/>
              <a:pPr>
                <a:defRPr/>
              </a:pPr>
              <a:t>21</a:t>
            </a:fld>
            <a:endParaRPr lang="en-ZA" dirty="0"/>
          </a:p>
        </p:txBody>
      </p:sp>
    </p:spTree>
    <p:extLst>
      <p:ext uri="{BB962C8B-B14F-4D97-AF65-F5344CB8AC3E}">
        <p14:creationId xmlns:p14="http://schemas.microsoft.com/office/powerpoint/2010/main" val="2761746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267891" y="2365252"/>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22</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236029" y="3140968"/>
            <a:ext cx="6943899"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a:solidFill>
                  <a:srgbClr val="E7B366">
                    <a:lumMod val="75000"/>
                  </a:srgbClr>
                </a:solidFill>
                <a:latin typeface="Arial Narrow"/>
                <a:cs typeface="Arial" panose="020B0604020202020204" pitchFamily="34" charset="0"/>
              </a:rPr>
              <a:t>NEF Enterprise Development Partners</a:t>
            </a:r>
            <a:endParaRPr lang="en-US" altLang="en-US" sz="3200" kern="0" dirty="0">
              <a:solidFill>
                <a:srgbClr val="E7B366">
                  <a:lumMod val="75000"/>
                </a:srgbClr>
              </a:solidFill>
              <a:latin typeface="Arial Narrow"/>
              <a:cs typeface="Arial" panose="020B0604020202020204" pitchFamily="34" charset="0"/>
            </a:endParaRPr>
          </a:p>
          <a:p>
            <a:pPr defTabSz="914400" eaLnBrk="1" hangingPunct="1"/>
            <a:endParaRPr lang="en-US" altLang="en-US" sz="3200" kern="0" dirty="0">
              <a:solidFill>
                <a:schemeClr val="accent6">
                  <a:lumMod val="75000"/>
                </a:schemeClr>
              </a:solidFill>
              <a:latin typeface="+mj-lt"/>
              <a:cs typeface="Arial" panose="020B0604020202020204" pitchFamily="34" charset="0"/>
            </a:endParaRPr>
          </a:p>
        </p:txBody>
      </p:sp>
      <p:sp>
        <p:nvSpPr>
          <p:cNvPr id="3" name="Slide Number Placeholder 2"/>
          <p:cNvSpPr>
            <a:spLocks noGrp="1"/>
          </p:cNvSpPr>
          <p:nvPr>
            <p:ph type="sldNum" sz="quarter" idx="10"/>
          </p:nvPr>
        </p:nvSpPr>
        <p:spPr/>
        <p:txBody>
          <a:bodyPr/>
          <a:lstStyle/>
          <a:p>
            <a:fld id="{57A80F7D-DAE4-4CFD-877F-D809C719A4FD}" type="slidenum">
              <a:rPr lang="en-ZA" altLang="en-US" smtClean="0"/>
              <a:pPr/>
              <a:t>22</a:t>
            </a:fld>
            <a:endParaRPr lang="en-ZA" altLang="en-US"/>
          </a:p>
        </p:txBody>
      </p:sp>
    </p:spTree>
    <p:extLst>
      <p:ext uri="{BB962C8B-B14F-4D97-AF65-F5344CB8AC3E}">
        <p14:creationId xmlns:p14="http://schemas.microsoft.com/office/powerpoint/2010/main" val="427519308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951A79-7718-4FD5-8F87-BB92312820F0}" type="slidenum">
              <a:rPr lang="en-ZA" smtClean="0"/>
              <a:pPr>
                <a:defRPr/>
              </a:pPr>
              <a:t>23</a:t>
            </a:fld>
            <a:endParaRPr lang="en-ZA" dirty="0"/>
          </a:p>
        </p:txBody>
      </p:sp>
      <p:pic>
        <p:nvPicPr>
          <p:cNvPr id="5" name="Picture 4"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83696" y="741565"/>
            <a:ext cx="2149949" cy="461665"/>
          </a:xfrm>
          <a:prstGeom prst="rect">
            <a:avLst/>
          </a:prstGeom>
        </p:spPr>
        <p:txBody>
          <a:bodyPr wrap="none">
            <a:spAutoFit/>
          </a:bodyPr>
          <a:lstStyle/>
          <a:p>
            <a:pPr algn="ctr" defTabSz="913134">
              <a:defRPr/>
            </a:pPr>
            <a:r>
              <a:rPr lang="en-ZA" sz="2400" b="1" kern="0" dirty="0" smtClean="0">
                <a:solidFill>
                  <a:srgbClr val="BF8751"/>
                </a:solidFill>
              </a:rPr>
              <a:t>ED Partnerships</a:t>
            </a:r>
          </a:p>
        </p:txBody>
      </p:sp>
      <p:pic>
        <p:nvPicPr>
          <p:cNvPr id="7" name="Group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5" y="1221913"/>
            <a:ext cx="8943149" cy="4771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ohlammee\AppData\Local\Microsoft\Windows\Temporary Internet Files\Content.Outlook\TO6ZDLKC\BBK revised 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4062634"/>
            <a:ext cx="1584176" cy="1440160"/>
          </a:xfrm>
          <a:prstGeom prst="rect">
            <a:avLst/>
          </a:prstGeom>
          <a:noFill/>
          <a:extLst/>
        </p:spPr>
      </p:pic>
    </p:spTree>
    <p:extLst>
      <p:ext uri="{BB962C8B-B14F-4D97-AF65-F5344CB8AC3E}">
        <p14:creationId xmlns:p14="http://schemas.microsoft.com/office/powerpoint/2010/main" val="3516148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AFD93A3-29C0-4130-B379-21A6801860CE}" type="slidenum">
              <a:rPr lang="en-ZA" smtClean="0"/>
              <a:pPr>
                <a:defRPr/>
              </a:pPr>
              <a:t>24</a:t>
            </a:fld>
            <a:endParaRPr lang="en-ZA" dirty="0"/>
          </a:p>
        </p:txBody>
      </p:sp>
      <p:sp>
        <p:nvSpPr>
          <p:cNvPr id="5" name="Rectangle 4"/>
          <p:cNvSpPr/>
          <p:nvPr/>
        </p:nvSpPr>
        <p:spPr>
          <a:xfrm>
            <a:off x="179512" y="182856"/>
            <a:ext cx="6840578" cy="584775"/>
          </a:xfrm>
          <a:prstGeom prst="rect">
            <a:avLst/>
          </a:prstGeom>
        </p:spPr>
        <p:txBody>
          <a:bodyPr wrap="square">
            <a:spAutoFit/>
          </a:bodyPr>
          <a:lstStyle/>
          <a:p>
            <a:r>
              <a:rPr lang="en-ZA" sz="3200" b="1" kern="0" dirty="0" smtClean="0">
                <a:solidFill>
                  <a:schemeClr val="accent6">
                    <a:lumMod val="75000"/>
                  </a:schemeClr>
                </a:solidFill>
                <a:latin typeface="Arial Narrow"/>
              </a:rPr>
              <a:t>List of ED Partners</a:t>
            </a:r>
            <a:endParaRPr lang="en-ZA" sz="3200" dirty="0"/>
          </a:p>
        </p:txBody>
      </p:sp>
      <p:graphicFrame>
        <p:nvGraphicFramePr>
          <p:cNvPr id="6" name="Table 5"/>
          <p:cNvGraphicFramePr>
            <a:graphicFrameLocks noGrp="1"/>
          </p:cNvGraphicFramePr>
          <p:nvPr>
            <p:extLst>
              <p:ext uri="{D42A27DB-BD31-4B8C-83A1-F6EECF244321}">
                <p14:modId xmlns:p14="http://schemas.microsoft.com/office/powerpoint/2010/main" val="2834580118"/>
              </p:ext>
            </p:extLst>
          </p:nvPr>
        </p:nvGraphicFramePr>
        <p:xfrm>
          <a:off x="395536" y="1052737"/>
          <a:ext cx="6480720" cy="4812912"/>
        </p:xfrm>
        <a:graphic>
          <a:graphicData uri="http://schemas.openxmlformats.org/drawingml/2006/table">
            <a:tbl>
              <a:tblPr>
                <a:tableStyleId>{5C22544A-7EE6-4342-B048-85BDC9FD1C3A}</a:tableStyleId>
              </a:tblPr>
              <a:tblGrid>
                <a:gridCol w="4841479"/>
                <a:gridCol w="1639241"/>
              </a:tblGrid>
              <a:tr h="370224">
                <a:tc>
                  <a:txBody>
                    <a:bodyPr/>
                    <a:lstStyle/>
                    <a:p>
                      <a:pPr algn="l" fontAlgn="b"/>
                      <a:r>
                        <a:rPr lang="en-ZA" sz="1600" b="1" u="none" strike="noStrike" dirty="0">
                          <a:effectLst/>
                          <a:latin typeface="+mj-lt"/>
                        </a:rPr>
                        <a:t>ED Partner</a:t>
                      </a:r>
                      <a:endParaRPr lang="en-ZA" sz="1600" b="1" i="0" u="none" strike="noStrike" dirty="0">
                        <a:solidFill>
                          <a:srgbClr val="000000"/>
                        </a:solidFill>
                        <a:effectLst/>
                        <a:latin typeface="+mj-lt"/>
                      </a:endParaRPr>
                    </a:p>
                  </a:txBody>
                  <a:tcPr marL="6350" marR="6350" marT="6350" marB="0" anchor="b">
                    <a:solidFill>
                      <a:schemeClr val="accent2"/>
                    </a:solidFill>
                  </a:tcPr>
                </a:tc>
                <a:tc>
                  <a:txBody>
                    <a:bodyPr/>
                    <a:lstStyle/>
                    <a:p>
                      <a:pPr algn="l" fontAlgn="b"/>
                      <a:r>
                        <a:rPr lang="en-ZA" sz="1600" b="1" u="none" strike="noStrike" dirty="0">
                          <a:effectLst/>
                          <a:latin typeface="+mj-lt"/>
                        </a:rPr>
                        <a:t>Exposure Balance</a:t>
                      </a:r>
                      <a:endParaRPr lang="en-ZA" sz="1600" b="1" i="0" u="none" strike="noStrike" dirty="0">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Western Cape Department of Economic Development</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6 971 401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Bakwena Ba Mogopa Mineral Resources</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5 123 106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dirty="0" err="1">
                          <a:effectLst/>
                          <a:latin typeface="+mj-lt"/>
                        </a:rPr>
                        <a:t>Evraz</a:t>
                      </a:r>
                      <a:r>
                        <a:rPr lang="en-ZA" sz="1600" u="none" strike="noStrike" dirty="0">
                          <a:effectLst/>
                          <a:latin typeface="+mj-lt"/>
                        </a:rPr>
                        <a:t> Highveld Mpumalanga</a:t>
                      </a:r>
                      <a:endParaRPr lang="en-ZA" sz="1600" b="0" i="0" u="none" strike="noStrike" dirty="0">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348 507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ED Gas Enterprise Development</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350 000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Transalloy Enterprise Development Fund</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250 000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Bakgatla Ba Kgafela</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1 277 944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dirty="0" err="1">
                          <a:effectLst/>
                          <a:latin typeface="+mj-lt"/>
                        </a:rPr>
                        <a:t>Intersurgical</a:t>
                      </a:r>
                      <a:r>
                        <a:rPr lang="en-ZA" sz="1600" u="none" strike="noStrike" dirty="0">
                          <a:effectLst/>
                          <a:latin typeface="+mj-lt"/>
                        </a:rPr>
                        <a:t> Enterprise Development Fund</a:t>
                      </a:r>
                      <a:endParaRPr lang="en-ZA" sz="1600" b="0" i="0" u="none" strike="noStrike" dirty="0">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63 920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BP Enterprise Development Fund</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12 838 492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BP Supplier Development Fund</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8 994 997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Department of Rural Development and Land Reform</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317 739 119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u="none" strike="noStrike">
                          <a:effectLst/>
                          <a:latin typeface="+mj-lt"/>
                        </a:rPr>
                        <a:t>Department of Arts and Culture</a:t>
                      </a:r>
                      <a:endParaRPr lang="en-ZA" sz="1600" b="0"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u="none" strike="noStrike">
                          <a:effectLst/>
                          <a:latin typeface="+mj-lt"/>
                        </a:rPr>
                        <a:t>                 514 859 </a:t>
                      </a:r>
                      <a:endParaRPr lang="en-ZA" sz="1600" b="0" i="0" u="none" strike="noStrike">
                        <a:solidFill>
                          <a:srgbClr val="000000"/>
                        </a:solidFill>
                        <a:effectLst/>
                        <a:latin typeface="+mj-lt"/>
                      </a:endParaRPr>
                    </a:p>
                  </a:txBody>
                  <a:tcPr marL="6350" marR="6350" marT="6350" marB="0" anchor="b">
                    <a:solidFill>
                      <a:schemeClr val="accent2"/>
                    </a:solidFill>
                  </a:tcPr>
                </a:tc>
              </a:tr>
              <a:tr h="370224">
                <a:tc>
                  <a:txBody>
                    <a:bodyPr/>
                    <a:lstStyle/>
                    <a:p>
                      <a:pPr algn="l" fontAlgn="b"/>
                      <a:r>
                        <a:rPr lang="en-ZA" sz="1600" b="1" u="none" strike="noStrike">
                          <a:effectLst/>
                          <a:latin typeface="+mj-lt"/>
                        </a:rPr>
                        <a:t>Total</a:t>
                      </a:r>
                      <a:endParaRPr lang="en-ZA" sz="1600" b="1" i="0" u="none" strike="noStrike">
                        <a:solidFill>
                          <a:srgbClr val="000000"/>
                        </a:solidFill>
                        <a:effectLst/>
                        <a:latin typeface="+mj-lt"/>
                      </a:endParaRPr>
                    </a:p>
                  </a:txBody>
                  <a:tcPr marL="6350" marR="6350" marT="6350" marB="0" anchor="b">
                    <a:solidFill>
                      <a:schemeClr val="accent2"/>
                    </a:solidFill>
                  </a:tcPr>
                </a:tc>
                <a:tc>
                  <a:txBody>
                    <a:bodyPr/>
                    <a:lstStyle/>
                    <a:p>
                      <a:pPr algn="l" fontAlgn="b"/>
                      <a:r>
                        <a:rPr lang="en-ZA" sz="1600" b="1" u="none" strike="noStrike" dirty="0">
                          <a:effectLst/>
                          <a:latin typeface="+mj-lt"/>
                        </a:rPr>
                        <a:t>          354 472 347 </a:t>
                      </a:r>
                      <a:endParaRPr lang="en-ZA" sz="1600" b="1" i="0" u="none" strike="noStrike" dirty="0">
                        <a:solidFill>
                          <a:srgbClr val="000000"/>
                        </a:solidFill>
                        <a:effectLst/>
                        <a:latin typeface="+mj-lt"/>
                      </a:endParaRPr>
                    </a:p>
                  </a:txBody>
                  <a:tcPr marL="6350" marR="6350" marT="6350" marB="0" anchor="b">
                    <a:solidFill>
                      <a:schemeClr val="accent2"/>
                    </a:solidFill>
                  </a:tcPr>
                </a:tc>
              </a:tr>
            </a:tbl>
          </a:graphicData>
        </a:graphic>
      </p:graphicFrame>
    </p:spTree>
    <p:extLst>
      <p:ext uri="{BB962C8B-B14F-4D97-AF65-F5344CB8AC3E}">
        <p14:creationId xmlns:p14="http://schemas.microsoft.com/office/powerpoint/2010/main" val="542828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AFD93A3-29C0-4130-B379-21A6801860CE}" type="slidenum">
              <a:rPr lang="en-ZA" smtClean="0"/>
              <a:pPr>
                <a:defRPr/>
              </a:pPr>
              <a:t>25</a:t>
            </a:fld>
            <a:endParaRPr lang="en-ZA" dirty="0"/>
          </a:p>
        </p:txBody>
      </p:sp>
      <p:sp>
        <p:nvSpPr>
          <p:cNvPr id="5" name="Rectangle 4"/>
          <p:cNvSpPr/>
          <p:nvPr/>
        </p:nvSpPr>
        <p:spPr>
          <a:xfrm>
            <a:off x="179512" y="182856"/>
            <a:ext cx="6840578" cy="584775"/>
          </a:xfrm>
          <a:prstGeom prst="rect">
            <a:avLst/>
          </a:prstGeom>
        </p:spPr>
        <p:txBody>
          <a:bodyPr wrap="square">
            <a:spAutoFit/>
          </a:bodyPr>
          <a:lstStyle/>
          <a:p>
            <a:r>
              <a:rPr lang="en-ZA" sz="3200" b="1" kern="0" dirty="0" smtClean="0">
                <a:solidFill>
                  <a:schemeClr val="accent6">
                    <a:lumMod val="75000"/>
                  </a:schemeClr>
                </a:solidFill>
                <a:latin typeface="Arial Narrow"/>
              </a:rPr>
              <a:t>DRDLR Partnership</a:t>
            </a:r>
            <a:endParaRPr lang="en-ZA" sz="3200" dirty="0"/>
          </a:p>
        </p:txBody>
      </p:sp>
      <p:sp>
        <p:nvSpPr>
          <p:cNvPr id="6" name="Text Box 3"/>
          <p:cNvSpPr txBox="1">
            <a:spLocks noGrp="1" noChangeArrowheads="1"/>
          </p:cNvSpPr>
          <p:nvPr>
            <p:ph idx="1"/>
          </p:nvPr>
        </p:nvSpPr>
        <p:spPr bwMode="auto">
          <a:xfrm>
            <a:off x="0" y="1124744"/>
            <a:ext cx="8405068" cy="470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1pPr>
            <a:lvl2pPr marL="533400" indent="-433388"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3pPr>
            <a:lvl4pPr marL="16002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4pPr>
            <a:lvl5pPr marL="20574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5pPr>
            <a:lvl6pPr marL="25146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6pPr>
            <a:lvl7pPr marL="29718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7pPr>
            <a:lvl8pPr marL="34290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8pPr>
            <a:lvl9pPr marL="38862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9pPr>
          </a:lstStyle>
          <a:p>
            <a:pPr lvl="1" algn="just">
              <a:lnSpc>
                <a:spcPct val="150000"/>
              </a:lnSpc>
              <a:spcBef>
                <a:spcPts val="422"/>
              </a:spcBef>
            </a:pPr>
            <a:r>
              <a:rPr lang="en-ZA" altLang="en-US" sz="1800" dirty="0">
                <a:latin typeface="+mj-lt"/>
                <a:ea typeface="Helvetica Light"/>
              </a:rPr>
              <a:t>The NEF and DRDLR concluded an MOU in January 2016 to partner in implementing </a:t>
            </a:r>
            <a:r>
              <a:rPr lang="en-ZA" altLang="en-US" sz="1800" dirty="0" smtClean="0">
                <a:latin typeface="+mj-lt"/>
                <a:ea typeface="Helvetica Light"/>
              </a:rPr>
              <a:t>the SRR programme called 50/50.</a:t>
            </a:r>
            <a:endParaRPr lang="en-ZA" altLang="en-US" sz="1800" dirty="0">
              <a:latin typeface="+mj-lt"/>
              <a:ea typeface="Helvetica Light"/>
            </a:endParaRPr>
          </a:p>
          <a:p>
            <a:pPr lvl="1" algn="just">
              <a:lnSpc>
                <a:spcPct val="150000"/>
              </a:lnSpc>
              <a:spcBef>
                <a:spcPts val="422"/>
              </a:spcBef>
            </a:pPr>
            <a:r>
              <a:rPr lang="en-ZA" altLang="en-US" sz="1800" dirty="0" smtClean="0">
                <a:latin typeface="+mj-lt"/>
                <a:ea typeface="Helvetica Light"/>
              </a:rPr>
              <a:t>The </a:t>
            </a:r>
            <a:r>
              <a:rPr lang="en-ZA" altLang="en-US" sz="1800" dirty="0">
                <a:latin typeface="+mj-lt"/>
                <a:ea typeface="Helvetica Light"/>
              </a:rPr>
              <a:t>SRR policy entails </a:t>
            </a:r>
            <a:r>
              <a:rPr lang="en-ZA" altLang="en-US" sz="1800" dirty="0" smtClean="0">
                <a:latin typeface="+mj-lt"/>
                <a:ea typeface="Helvetica Light"/>
              </a:rPr>
              <a:t>the government (through the DRDLR) purchasing land used for farming operations from a farmer/s. The farmer and the farm workers then establish a </a:t>
            </a:r>
            <a:r>
              <a:rPr lang="en-ZA" altLang="en-US" sz="1800" dirty="0" err="1" smtClean="0">
                <a:latin typeface="+mj-lt"/>
                <a:ea typeface="Helvetica Light"/>
              </a:rPr>
              <a:t>newco</a:t>
            </a:r>
            <a:r>
              <a:rPr lang="en-ZA" altLang="en-US" sz="1800" dirty="0" smtClean="0">
                <a:latin typeface="+mj-lt"/>
                <a:ea typeface="Helvetica Light"/>
              </a:rPr>
              <a:t> that will continue with and continue the previous farming activities. The farmer will own 50% of the </a:t>
            </a:r>
            <a:r>
              <a:rPr lang="en-ZA" altLang="en-US" sz="1800" dirty="0" err="1" smtClean="0">
                <a:latin typeface="+mj-lt"/>
                <a:ea typeface="Helvetica Light"/>
              </a:rPr>
              <a:t>newco</a:t>
            </a:r>
            <a:r>
              <a:rPr lang="en-ZA" altLang="en-US" sz="1800" dirty="0" smtClean="0">
                <a:latin typeface="+mj-lt"/>
                <a:ea typeface="Helvetica Light"/>
              </a:rPr>
              <a:t>,  and farm workers will own the other 50%. The government then leases the land to </a:t>
            </a:r>
            <a:r>
              <a:rPr lang="en-ZA" altLang="en-US" sz="1800" dirty="0" err="1" smtClean="0">
                <a:latin typeface="+mj-lt"/>
                <a:ea typeface="Helvetica Light"/>
              </a:rPr>
              <a:t>newco</a:t>
            </a:r>
            <a:r>
              <a:rPr lang="en-ZA" altLang="en-US" sz="1800" dirty="0" smtClean="0">
                <a:latin typeface="+mj-lt"/>
                <a:ea typeface="Helvetica Light"/>
              </a:rPr>
              <a:t> over 30 years. </a:t>
            </a:r>
          </a:p>
          <a:p>
            <a:pPr lvl="1" algn="just">
              <a:lnSpc>
                <a:spcPct val="150000"/>
              </a:lnSpc>
              <a:spcBef>
                <a:spcPts val="422"/>
              </a:spcBef>
            </a:pPr>
            <a:r>
              <a:rPr lang="en-ZA" altLang="en-US" sz="1800" dirty="0" smtClean="0">
                <a:latin typeface="+mj-lt"/>
                <a:ea typeface="Helvetica Light"/>
              </a:rPr>
              <a:t>DRDLR </a:t>
            </a:r>
            <a:r>
              <a:rPr lang="en-ZA" altLang="en-US" sz="1800" dirty="0">
                <a:latin typeface="+mj-lt"/>
                <a:ea typeface="Helvetica Light"/>
              </a:rPr>
              <a:t>has </a:t>
            </a:r>
            <a:r>
              <a:rPr lang="en-ZA" altLang="en-US" sz="1800" dirty="0" smtClean="0">
                <a:latin typeface="+mj-lt"/>
                <a:ea typeface="Helvetica Light"/>
              </a:rPr>
              <a:t>assigned about </a:t>
            </a:r>
            <a:r>
              <a:rPr lang="en-ZA" altLang="en-US" sz="1800" dirty="0">
                <a:latin typeface="+mj-lt"/>
                <a:ea typeface="Helvetica Light"/>
              </a:rPr>
              <a:t>36 SRR  projects to the NEF since the commencement of the SRR </a:t>
            </a:r>
            <a:r>
              <a:rPr lang="en-ZA" altLang="en-US" sz="1800" dirty="0" smtClean="0">
                <a:latin typeface="+mj-lt"/>
                <a:ea typeface="Helvetica Light"/>
              </a:rPr>
              <a:t>program which consists of </a:t>
            </a:r>
            <a:r>
              <a:rPr lang="en-ZA" altLang="en-US" sz="1800" dirty="0">
                <a:latin typeface="+mj-lt"/>
                <a:ea typeface="Helvetica Light"/>
              </a:rPr>
              <a:t>12 projects </a:t>
            </a:r>
            <a:r>
              <a:rPr lang="en-ZA" altLang="en-US" sz="1800" dirty="0" smtClean="0">
                <a:latin typeface="+mj-lt"/>
                <a:ea typeface="Helvetica Light"/>
              </a:rPr>
              <a:t>which </a:t>
            </a:r>
            <a:r>
              <a:rPr lang="en-ZA" altLang="en-US" sz="1800" dirty="0">
                <a:latin typeface="+mj-lt"/>
                <a:ea typeface="Helvetica Light"/>
              </a:rPr>
              <a:t>were finalised in the 2016 and 2017 financial years, 10 projects </a:t>
            </a:r>
            <a:r>
              <a:rPr lang="en-ZA" altLang="en-US" sz="1800" dirty="0" smtClean="0">
                <a:latin typeface="+mj-lt"/>
                <a:ea typeface="Helvetica Light"/>
              </a:rPr>
              <a:t>which were </a:t>
            </a:r>
            <a:r>
              <a:rPr lang="en-ZA" altLang="en-US" sz="1800" dirty="0">
                <a:latin typeface="+mj-lt"/>
                <a:ea typeface="Helvetica Light"/>
              </a:rPr>
              <a:t>declined and 14 projects are earmarked  for finalisation by 31 March 2018. </a:t>
            </a:r>
          </a:p>
          <a:p>
            <a:pPr lvl="1" algn="just">
              <a:lnSpc>
                <a:spcPct val="150000"/>
              </a:lnSpc>
              <a:spcBef>
                <a:spcPts val="422"/>
              </a:spcBef>
            </a:pPr>
            <a:endParaRPr lang="en-ZA" altLang="en-US" sz="1600" dirty="0">
              <a:latin typeface="+mj-lt"/>
              <a:ea typeface="Helvetica Light"/>
            </a:endParaRPr>
          </a:p>
          <a:p>
            <a:pPr lvl="1" algn="just">
              <a:lnSpc>
                <a:spcPct val="150000"/>
              </a:lnSpc>
              <a:spcBef>
                <a:spcPts val="422"/>
              </a:spcBef>
            </a:pPr>
            <a:endParaRPr lang="en-ZA" altLang="en-US" sz="1600" dirty="0">
              <a:latin typeface="+mj-lt"/>
              <a:ea typeface="Helvetica Light"/>
            </a:endParaRPr>
          </a:p>
          <a:p>
            <a:pPr lvl="1" algn="just">
              <a:lnSpc>
                <a:spcPct val="150000"/>
              </a:lnSpc>
              <a:spcBef>
                <a:spcPts val="422"/>
              </a:spcBef>
            </a:pPr>
            <a:endParaRPr lang="en-ZA" altLang="en-US" sz="1600" dirty="0">
              <a:latin typeface="+mj-lt"/>
              <a:ea typeface="Helvetica Light"/>
            </a:endParaRPr>
          </a:p>
          <a:p>
            <a:pPr lvl="1">
              <a:lnSpc>
                <a:spcPct val="150000"/>
              </a:lnSpc>
              <a:spcBef>
                <a:spcPts val="334"/>
              </a:spcBef>
            </a:pPr>
            <a:endParaRPr lang="en-ZA" altLang="en-US" sz="1266" dirty="0">
              <a:latin typeface="+mj-lt"/>
              <a:ea typeface="Helvetica Light"/>
            </a:endParaRPr>
          </a:p>
        </p:txBody>
      </p:sp>
    </p:spTree>
    <p:extLst>
      <p:ext uri="{BB962C8B-B14F-4D97-AF65-F5344CB8AC3E}">
        <p14:creationId xmlns:p14="http://schemas.microsoft.com/office/powerpoint/2010/main" val="1730701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txBox="1">
            <a:spLocks noGrp="1" noChangeArrowheads="1"/>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3" tIns="42773" rIns="85343" bIns="42773"/>
          <a:lstStyle>
            <a:lvl1pPr defTabSz="1298575">
              <a:defRPr sz="3600">
                <a:solidFill>
                  <a:srgbClr val="000000"/>
                </a:solidFill>
                <a:latin typeface="Helvetica Light"/>
                <a:ea typeface="Helvetica Light"/>
                <a:cs typeface="Helvetica Light"/>
                <a:sym typeface="Helvetica Light"/>
              </a:defRPr>
            </a:lvl1pPr>
            <a:lvl2pPr defTabSz="1298575">
              <a:defRPr sz="3600">
                <a:solidFill>
                  <a:srgbClr val="000000"/>
                </a:solidFill>
                <a:latin typeface="Helvetica Light"/>
                <a:ea typeface="Helvetica Light"/>
                <a:cs typeface="Helvetica Light"/>
                <a:sym typeface="Helvetica Light"/>
              </a:defRPr>
            </a:lvl2pPr>
            <a:lvl3pPr defTabSz="1298575">
              <a:defRPr sz="3600">
                <a:solidFill>
                  <a:srgbClr val="000000"/>
                </a:solidFill>
                <a:latin typeface="Helvetica Light"/>
                <a:ea typeface="Helvetica Light"/>
                <a:cs typeface="Helvetica Light"/>
                <a:sym typeface="Helvetica Light"/>
              </a:defRPr>
            </a:lvl3pPr>
            <a:lvl4pPr defTabSz="1298575">
              <a:defRPr sz="3600">
                <a:solidFill>
                  <a:srgbClr val="000000"/>
                </a:solidFill>
                <a:latin typeface="Helvetica Light"/>
                <a:ea typeface="Helvetica Light"/>
                <a:cs typeface="Helvetica Light"/>
                <a:sym typeface="Helvetica Light"/>
              </a:defRPr>
            </a:lvl4pPr>
            <a:lvl5pPr defTabSz="1298575">
              <a:defRPr sz="3600">
                <a:solidFill>
                  <a:srgbClr val="000000"/>
                </a:solidFill>
                <a:latin typeface="Helvetica Light"/>
                <a:ea typeface="Helvetica Light"/>
                <a:cs typeface="Helvetica Light"/>
                <a:sym typeface="Helvetica Light"/>
              </a:defRPr>
            </a:lvl5pPr>
            <a:lvl6pPr marL="17383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eaLnBrk="1" hangingPunct="1"/>
            <a:fld id="{3E5C2A67-37B7-487E-8844-7FEE75AA0D85}" type="slidenum">
              <a:rPr lang="en-ZA" altLang="en-US" sz="1406">
                <a:solidFill>
                  <a:srgbClr val="FFFFFF"/>
                </a:solidFill>
                <a:latin typeface="Arial" panose="020B0604020202020204" pitchFamily="34" charset="0"/>
                <a:cs typeface="Arial" panose="020B0604020202020204" pitchFamily="34" charset="0"/>
              </a:rPr>
              <a:pPr algn="ctr" eaLnBrk="1" hangingPunct="1"/>
              <a:t>26</a:t>
            </a:fld>
            <a:endParaRPr lang="en-ZA" altLang="en-US" sz="1406">
              <a:solidFill>
                <a:srgbClr val="FFFFFF"/>
              </a:solidFill>
              <a:latin typeface="Arial" panose="020B0604020202020204" pitchFamily="34" charset="0"/>
              <a:cs typeface="Arial" panose="020B0604020202020204" pitchFamily="34" charset="0"/>
            </a:endParaRPr>
          </a:p>
        </p:txBody>
      </p:sp>
      <p:sp>
        <p:nvSpPr>
          <p:cNvPr id="122883" name="Slide Number Placeholder 1"/>
          <p:cNvSpPr txBox="1">
            <a:spLocks noGrp="1"/>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3" tIns="42773" rIns="85343" bIns="42773"/>
          <a:lstStyle>
            <a:lvl1pPr defTabSz="1298575">
              <a:defRPr sz="3600">
                <a:solidFill>
                  <a:srgbClr val="000000"/>
                </a:solidFill>
                <a:latin typeface="Helvetica Light"/>
                <a:ea typeface="Helvetica Light"/>
                <a:cs typeface="Helvetica Light"/>
                <a:sym typeface="Helvetica Light"/>
              </a:defRPr>
            </a:lvl1pPr>
            <a:lvl2pPr defTabSz="1298575">
              <a:defRPr sz="3600">
                <a:solidFill>
                  <a:srgbClr val="000000"/>
                </a:solidFill>
                <a:latin typeface="Helvetica Light"/>
                <a:ea typeface="Helvetica Light"/>
                <a:cs typeface="Helvetica Light"/>
                <a:sym typeface="Helvetica Light"/>
              </a:defRPr>
            </a:lvl2pPr>
            <a:lvl3pPr defTabSz="1298575">
              <a:defRPr sz="3600">
                <a:solidFill>
                  <a:srgbClr val="000000"/>
                </a:solidFill>
                <a:latin typeface="Helvetica Light"/>
                <a:ea typeface="Helvetica Light"/>
                <a:cs typeface="Helvetica Light"/>
                <a:sym typeface="Helvetica Light"/>
              </a:defRPr>
            </a:lvl3pPr>
            <a:lvl4pPr defTabSz="1298575">
              <a:defRPr sz="3600">
                <a:solidFill>
                  <a:srgbClr val="000000"/>
                </a:solidFill>
                <a:latin typeface="Helvetica Light"/>
                <a:ea typeface="Helvetica Light"/>
                <a:cs typeface="Helvetica Light"/>
                <a:sym typeface="Helvetica Light"/>
              </a:defRPr>
            </a:lvl4pPr>
            <a:lvl5pPr defTabSz="1298575">
              <a:defRPr sz="3600">
                <a:solidFill>
                  <a:srgbClr val="000000"/>
                </a:solidFill>
                <a:latin typeface="Helvetica Light"/>
                <a:ea typeface="Helvetica Light"/>
                <a:cs typeface="Helvetica Light"/>
                <a:sym typeface="Helvetica Light"/>
              </a:defRPr>
            </a:lvl5pPr>
            <a:lvl6pPr marL="17383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eaLnBrk="1" hangingPunct="1"/>
            <a:fld id="{25971E31-81E3-40B2-AB04-3DDD5F6E25CD}" type="slidenum">
              <a:rPr lang="en-ZA" altLang="en-US" sz="1406">
                <a:solidFill>
                  <a:srgbClr val="FFFFFF"/>
                </a:solidFill>
                <a:latin typeface="Arial" panose="020B0604020202020204" pitchFamily="34" charset="0"/>
                <a:cs typeface="Arial" panose="020B0604020202020204" pitchFamily="34" charset="0"/>
              </a:rPr>
              <a:pPr algn="ctr" eaLnBrk="1" hangingPunct="1"/>
              <a:t>26</a:t>
            </a:fld>
            <a:endParaRPr lang="en-ZA" altLang="en-US" sz="1406">
              <a:solidFill>
                <a:srgbClr val="FFFFFF"/>
              </a:solidFill>
              <a:latin typeface="Arial" panose="020B0604020202020204" pitchFamily="34" charset="0"/>
              <a:cs typeface="Arial" panose="020B0604020202020204" pitchFamily="34" charset="0"/>
            </a:endParaRPr>
          </a:p>
        </p:txBody>
      </p:sp>
      <p:sp>
        <p:nvSpPr>
          <p:cNvPr id="227332" name="Rectangle 2"/>
          <p:cNvSpPr>
            <a:spLocks noChangeArrowheads="1"/>
          </p:cNvSpPr>
          <p:nvPr/>
        </p:nvSpPr>
        <p:spPr bwMode="auto">
          <a:xfrm>
            <a:off x="167432" y="23441"/>
            <a:ext cx="7416105" cy="517922"/>
          </a:xfrm>
          <a:prstGeom prst="rect">
            <a:avLst/>
          </a:prstGeom>
          <a:noFill/>
          <a:ln w="9525">
            <a:noFill/>
            <a:miter lim="800000"/>
            <a:headEnd/>
            <a:tailEnd/>
          </a:ln>
        </p:spPr>
        <p:txBody>
          <a:bodyPr lIns="85343" tIns="42773" rIns="85343" bIns="42773" anchor="ctr"/>
          <a:lstStyle/>
          <a:p>
            <a:pPr defTabSz="913883">
              <a:defRPr/>
            </a:pPr>
            <a:r>
              <a:rPr lang="en-US" sz="2400" b="1" dirty="0">
                <a:solidFill>
                  <a:srgbClr val="D88F22"/>
                </a:solidFill>
                <a:latin typeface="+mj-lt"/>
                <a:cs typeface="Arial" charset="0"/>
              </a:rPr>
              <a:t>Milestones to date-approvals</a:t>
            </a:r>
          </a:p>
        </p:txBody>
      </p:sp>
      <p:pic>
        <p:nvPicPr>
          <p:cNvPr id="122885" name="Picture 14" descr="Bead Icon small">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628" y="6054328"/>
            <a:ext cx="762372"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Slide Number Placeholder 1"/>
          <p:cNvSpPr>
            <a:spLocks noGrp="1"/>
          </p:cNvSpPr>
          <p:nvPr>
            <p:ph type="sldNum" sz="quarter" idx="4294967295"/>
          </p:nvPr>
        </p:nvSpPr>
        <p:spPr>
          <a:xfrm>
            <a:off x="3504903" y="6452816"/>
            <a:ext cx="2134195" cy="4051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75034">
              <a:defRPr sz="2531">
                <a:solidFill>
                  <a:srgbClr val="000000"/>
                </a:solidFill>
                <a:latin typeface="Helvetica Light"/>
                <a:ea typeface="Helvetica Light"/>
                <a:cs typeface="Helvetica Light"/>
                <a:sym typeface="Helvetica Light"/>
              </a:defRPr>
            </a:lvl1pPr>
            <a:lvl2pPr defTabSz="375034">
              <a:defRPr sz="2531">
                <a:solidFill>
                  <a:srgbClr val="000000"/>
                </a:solidFill>
                <a:latin typeface="Helvetica Light"/>
                <a:ea typeface="Helvetica Light"/>
                <a:cs typeface="Helvetica Light"/>
                <a:sym typeface="Helvetica Light"/>
              </a:defRPr>
            </a:lvl2pPr>
            <a:lvl3pPr defTabSz="375034">
              <a:defRPr sz="2531">
                <a:solidFill>
                  <a:srgbClr val="000000"/>
                </a:solidFill>
                <a:latin typeface="Helvetica Light"/>
                <a:ea typeface="Helvetica Light"/>
                <a:cs typeface="Helvetica Light"/>
                <a:sym typeface="Helvetica Light"/>
              </a:defRPr>
            </a:lvl3pPr>
            <a:lvl4pPr defTabSz="375034">
              <a:defRPr sz="2531">
                <a:solidFill>
                  <a:srgbClr val="000000"/>
                </a:solidFill>
                <a:latin typeface="Helvetica Light"/>
                <a:ea typeface="Helvetica Light"/>
                <a:cs typeface="Helvetica Light"/>
                <a:sym typeface="Helvetica Light"/>
              </a:defRPr>
            </a:lvl4pPr>
            <a:lvl5pPr defTabSz="375034">
              <a:defRPr sz="2531">
                <a:solidFill>
                  <a:srgbClr val="000000"/>
                </a:solidFill>
                <a:latin typeface="Helvetica Light"/>
                <a:ea typeface="Helvetica Light"/>
                <a:cs typeface="Helvetica Light"/>
                <a:sym typeface="Helvetica Light"/>
              </a:defRPr>
            </a:lvl5pPr>
            <a:lvl6pPr marL="1222208"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6pPr>
            <a:lvl7pPr marL="1543665"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7pPr>
            <a:lvl8pPr marL="1865123"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8pPr>
            <a:lvl9pPr marL="2186580"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9pPr>
          </a:lstStyle>
          <a:p>
            <a:fld id="{1AC72759-3B1B-47A6-8D1C-25E37683CF15}" type="slidenum">
              <a:rPr lang="en-ZA" altLang="en-US" sz="1406">
                <a:solidFill>
                  <a:srgbClr val="FFFFFF"/>
                </a:solidFill>
                <a:latin typeface="Arial" panose="020B0604020202020204" pitchFamily="34" charset="0"/>
              </a:rPr>
              <a:pPr/>
              <a:t>26</a:t>
            </a:fld>
            <a:endParaRPr lang="en-ZA" altLang="en-US" sz="1406">
              <a:solidFill>
                <a:srgbClr val="FFFFFF"/>
              </a:solidFill>
              <a:latin typeface="Arial" panose="020B0604020202020204" pitchFamily="34" charset="0"/>
            </a:endParaRPr>
          </a:p>
        </p:txBody>
      </p:sp>
      <p:graphicFrame>
        <p:nvGraphicFramePr>
          <p:cNvPr id="10" name="object 8"/>
          <p:cNvGraphicFramePr>
            <a:graphicFrameLocks noGrp="1"/>
          </p:cNvGraphicFramePr>
          <p:nvPr>
            <p:extLst/>
          </p:nvPr>
        </p:nvGraphicFramePr>
        <p:xfrm>
          <a:off x="167431" y="695400"/>
          <a:ext cx="8725050" cy="5781412"/>
        </p:xfrm>
        <a:graphic>
          <a:graphicData uri="http://schemas.openxmlformats.org/drawingml/2006/table">
            <a:tbl>
              <a:tblPr/>
              <a:tblGrid>
                <a:gridCol w="1456309"/>
                <a:gridCol w="1045755"/>
                <a:gridCol w="1406887"/>
                <a:gridCol w="1359843"/>
                <a:gridCol w="1861702"/>
                <a:gridCol w="1594554"/>
              </a:tblGrid>
              <a:tr h="512348">
                <a:tc>
                  <a:txBody>
                    <a:bodyPr/>
                    <a:lstStyle>
                      <a:lvl1pPr marL="360363" indent="-131763"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360363" marR="0" lvl="0" indent="-131763" algn="l" defTabSz="1189038" rtl="0" eaLnBrk="1" fontAlgn="base" latinLnBrk="0" hangingPunct="1">
                        <a:lnSpc>
                          <a:spcPts val="16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Arial" pitchFamily="34" charset="0"/>
                          <a:ea typeface="Helvetica Light"/>
                          <a:cs typeface="Arial" pitchFamily="34" charset="0"/>
                          <a:sym typeface="Helvetica Light"/>
                        </a:rPr>
                        <a:t>Name of Farm</a:t>
                      </a:r>
                      <a:endParaRPr kumimoji="0" lang="en-US" altLang="en-US" sz="10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D25"/>
                    </a:solidFill>
                  </a:tcPr>
                </a:tc>
                <a:tc>
                  <a:txBody>
                    <a:bodyPr/>
                    <a:lstStyle>
                      <a:lvl1pPr marL="349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34925" marR="0" lvl="0" indent="0" algn="l" defTabSz="1189038"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Province</a:t>
                      </a:r>
                      <a:endParaRPr kumimoji="0" lang="en-US" altLang="en-US" sz="10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D25"/>
                    </a:solidFill>
                  </a:tcPr>
                </a:tc>
                <a:tc>
                  <a:txBody>
                    <a:bodyPr/>
                    <a:lstStyle>
                      <a:lvl1pPr marL="26988" indent="984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6988" marR="0" lvl="0" indent="98425" algn="l" defTabSz="1189038" rtl="0" eaLnBrk="1" fontAlgn="base" latinLnBrk="0" hangingPunct="1">
                        <a:lnSpc>
                          <a:spcPts val="16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Number of beneficiaries</a:t>
                      </a:r>
                      <a:endParaRPr kumimoji="0" lang="en-US" altLang="en-US" sz="10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D25"/>
                    </a:solidFill>
                  </a:tcPr>
                </a:tc>
                <a:tc>
                  <a:txBody>
                    <a:bodyPr/>
                    <a:lstStyle>
                      <a:lvl1pPr marL="114300" indent="762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114300" marR="0" lvl="0" indent="76200" algn="l" defTabSz="1189038" rtl="0" eaLnBrk="1" fontAlgn="base" latinLnBrk="0" hangingPunct="1">
                        <a:lnSpc>
                          <a:spcPts val="16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Amount Approved</a:t>
                      </a:r>
                      <a:endParaRPr kumimoji="0" lang="en-US" altLang="en-US" sz="10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D25"/>
                    </a:solidFill>
                  </a:tcPr>
                </a:tc>
                <a:tc>
                  <a:txBody>
                    <a:bodyPr/>
                    <a:lstStyle>
                      <a:lvl1pPr marL="3937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393700" marR="0" lvl="0" indent="0" algn="l" defTabSz="1189038"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Industry</a:t>
                      </a:r>
                      <a:endParaRPr kumimoji="0" lang="en-US" altLang="en-US" sz="10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D25"/>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Status</a:t>
                      </a:r>
                      <a:endParaRPr kumimoji="0" lang="en-US" altLang="en-US" sz="10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D25"/>
                    </a:solidFill>
                  </a:tcPr>
                </a:tc>
              </a:tr>
              <a:tr h="346030">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pitchFamily="34" charset="0"/>
                          <a:ea typeface="Helvetica Light"/>
                          <a:cs typeface="Arial" pitchFamily="34" charset="0"/>
                          <a:sym typeface="Helvetica Light"/>
                        </a:rPr>
                        <a:t>D</a:t>
                      </a:r>
                      <a:r>
                        <a:rPr kumimoji="0" lang="en-ZA" altLang="en-US" sz="900" b="1" i="0" u="none" strike="noStrike" cap="none" normalizeH="0" baseline="0" dirty="0" smtClean="0">
                          <a:ln>
                            <a:noFill/>
                          </a:ln>
                          <a:solidFill>
                            <a:srgbClr val="FFFFFF"/>
                          </a:solidFill>
                          <a:effectLst/>
                          <a:latin typeface="Arial" pitchFamily="34" charset="0"/>
                          <a:ea typeface="Helvetica Light"/>
                          <a:cs typeface="Arial" pitchFamily="34" charset="0"/>
                          <a:sym typeface="Helvetica Light"/>
                        </a:rPr>
                        <a:t>a</a:t>
                      </a:r>
                      <a:r>
                        <a:rPr kumimoji="0" lang="en-US" altLang="en-US" sz="900" b="1" i="0" u="none" strike="noStrike" cap="none" normalizeH="0" baseline="0" dirty="0" err="1" smtClean="0">
                          <a:ln>
                            <a:noFill/>
                          </a:ln>
                          <a:solidFill>
                            <a:srgbClr val="FFFFFF"/>
                          </a:solidFill>
                          <a:effectLst/>
                          <a:latin typeface="Arial" pitchFamily="34" charset="0"/>
                          <a:ea typeface="Helvetica Light"/>
                          <a:cs typeface="Arial" pitchFamily="34" charset="0"/>
                          <a:sym typeface="Helvetica Light"/>
                        </a:rPr>
                        <a:t>bchick</a:t>
                      </a:r>
                      <a:endParaRPr kumimoji="0" lang="en-US" altLang="en-US" sz="9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Limpopo</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R21 000 000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Game Farming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Partly Disbursed, balance to be disbursed on milestones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457582">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99000"/>
                        </a:lnSpc>
                        <a:spcBef>
                          <a:spcPct val="0"/>
                        </a:spcBef>
                        <a:spcAft>
                          <a:spcPct val="0"/>
                        </a:spcAft>
                        <a:buClrTx/>
                        <a:buSzTx/>
                        <a:buFontTx/>
                        <a:buNone/>
                        <a:tabLst/>
                      </a:pPr>
                      <a:r>
                        <a:rPr kumimoji="0" lang="en-US" altLang="en-US" sz="900" b="1" i="0" u="none" strike="noStrike" cap="none" normalizeH="0" baseline="0" dirty="0" err="1" smtClean="0">
                          <a:ln>
                            <a:noFill/>
                          </a:ln>
                          <a:solidFill>
                            <a:srgbClr val="FFFFFF"/>
                          </a:solidFill>
                          <a:effectLst/>
                          <a:latin typeface="Arial" pitchFamily="34" charset="0"/>
                          <a:ea typeface="Helvetica Light"/>
                          <a:cs typeface="Arial" pitchFamily="34" charset="0"/>
                          <a:sym typeface="Helvetica Light"/>
                        </a:rPr>
                        <a:t>Kleinmonden</a:t>
                      </a:r>
                      <a:r>
                        <a:rPr kumimoji="0" lang="en-US" altLang="en-US" sz="900" b="1" i="0" u="none" strike="noStrike" cap="none" normalizeH="0" baseline="0" dirty="0" smtClean="0">
                          <a:ln>
                            <a:noFill/>
                          </a:ln>
                          <a:solidFill>
                            <a:srgbClr val="FFFFFF"/>
                          </a:solidFill>
                          <a:effectLst/>
                          <a:latin typeface="Arial" pitchFamily="34" charset="0"/>
                          <a:ea typeface="Helvetica Light"/>
                          <a:cs typeface="Arial" pitchFamily="34" charset="0"/>
                          <a:sym typeface="Helvetica Light"/>
                        </a:rPr>
                        <a:t> </a:t>
                      </a:r>
                      <a:r>
                        <a:rPr kumimoji="0" lang="en-US" altLang="en-US" sz="900" b="1" i="0" u="none" strike="noStrike" cap="none" normalizeH="0" baseline="0" dirty="0" err="1" smtClean="0">
                          <a:ln>
                            <a:noFill/>
                          </a:ln>
                          <a:solidFill>
                            <a:srgbClr val="FFFFFF"/>
                          </a:solidFill>
                          <a:effectLst/>
                          <a:latin typeface="Arial" pitchFamily="34" charset="0"/>
                          <a:ea typeface="Helvetica Light"/>
                          <a:cs typeface="Arial" pitchFamily="34" charset="0"/>
                          <a:sym typeface="Helvetica Light"/>
                        </a:rPr>
                        <a:t>Rivier</a:t>
                      </a:r>
                      <a:endParaRPr kumimoji="0" lang="en-US" altLang="en-US" sz="9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Eastern Cape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40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R</a:t>
                      </a: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10</a:t>
                      </a: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 500 000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Pineapple  farming  &amp; Processing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Fully </a:t>
                      </a: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Disbursed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75052">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5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Sun Orange Farms</a:t>
                      </a:r>
                      <a:endParaRPr kumimoji="0" lang="en-US" altLang="en-US" sz="9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Eastern Cape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58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R38 067 000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Citrus Farm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Agreements signed, to disburse by 15 February 2018</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354959">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Solms Delta</a:t>
                      </a:r>
                      <a:endParaRPr kumimoji="0" lang="en-US" altLang="en-US" sz="9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Eastern Cape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45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R65 000 000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tabLst>
                          <a:tab pos="831850" algn="l"/>
                          <a:tab pos="1147763" algn="l"/>
                        </a:tabLst>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tab pos="831850" algn="l"/>
                          <a:tab pos="1147763" algn="l"/>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Vineyards	for	wine production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Fully </a:t>
                      </a: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Disbursed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75052">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Birbury Farming</a:t>
                      </a:r>
                      <a:endPar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Eastern Cape</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29</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R</a:t>
                      </a: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5 320 903</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Pineapples </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Fully Disbursed</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375052">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5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Westcliffe Farm</a:t>
                      </a:r>
                      <a:endParaRPr kumimoji="0" lang="en-US" altLang="en-US" sz="9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KwaZulu- Natal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55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R33 000 000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tabLst>
                          <a:tab pos="1079500" algn="l"/>
                        </a:tabLst>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tab pos="1079500" algn="l"/>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Vegetables,	sugar cane, Timber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Partly Disbursed, balance to be disbursed on milestones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519045">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Hoogland</a:t>
                      </a:r>
                      <a:endParaRPr kumimoji="0" lang="en-US" altLang="en-US" sz="9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Western Cape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25"/>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18 permanent</a:t>
                      </a:r>
                    </a:p>
                    <a:p>
                      <a:pPr marL="25400" marR="0" lvl="0" indent="0" algn="l" defTabSz="1189038" rtl="0" eaLnBrk="1" fontAlgn="base" latinLnBrk="0" hangingPunct="1">
                        <a:lnSpc>
                          <a:spcPts val="1425"/>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180 Seasonal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R 7</a:t>
                      </a: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5</a:t>
                      </a: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 </a:t>
                      </a: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1</a:t>
                      </a: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00 000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tabLst>
                          <a:tab pos="915988" algn="l"/>
                        </a:tabLst>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25"/>
                        </a:lnSpc>
                        <a:spcBef>
                          <a:spcPct val="0"/>
                        </a:spcBef>
                        <a:spcAft>
                          <a:spcPct val="0"/>
                        </a:spcAft>
                        <a:buClrTx/>
                        <a:buSzTx/>
                        <a:buFontTx/>
                        <a:buNone/>
                        <a:tabLst>
                          <a:tab pos="915988" algn="l"/>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Table	Grapes, vegetables    Slice    &amp; dice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ZA"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Partly Disbursed, </a:t>
                      </a: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balance to be disbursed on milestones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500069">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pitchFamily="34" charset="0"/>
                          <a:ea typeface="Helvetica Light"/>
                          <a:cs typeface="Arial" pitchFamily="34" charset="0"/>
                          <a:sym typeface="Helvetica Light"/>
                        </a:rPr>
                        <a:t>Louie Meyer </a:t>
                      </a:r>
                      <a:endParaRPr kumimoji="0" lang="en-US" altLang="en-US" sz="9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North West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10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25"/>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R55 238 000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Cattle farming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ZA"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Partly Disbursed, </a:t>
                      </a: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the balance for biological assets to be disbursed by 28 February 2018</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46030">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Marolien</a:t>
                      </a:r>
                      <a:endParaRPr kumimoji="0" lang="en-US" altLang="en-US" sz="9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Gauteng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102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R30 </a:t>
                      </a: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433 000</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Herb Farm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Fully Disbursed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346030">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Saamstaan</a:t>
                      </a:r>
                      <a:endParaRPr kumimoji="0" lang="en-US" altLang="en-US" sz="9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Western Cape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56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R160 492 000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Wine Grape Farming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Agreements signed, to disburse by 31 January 2018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75052">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rPr>
                        <a:t>Jurgens Boedery</a:t>
                      </a:r>
                      <a:endParaRPr kumimoji="0" lang="en-US" altLang="en-US" sz="900" b="1" i="0" u="none" strike="noStrike" cap="none" normalizeH="0" baseline="0" smtClean="0">
                        <a:ln>
                          <a:noFill/>
                        </a:ln>
                        <a:solidFill>
                          <a:srgbClr val="FFFFFF"/>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Limpopo</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42</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914400"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R44 388 000</a:t>
                      </a:r>
                    </a:p>
                    <a:p>
                      <a:pPr marL="2540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Game Farm</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lvl1pPr marL="2540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59372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2pPr>
                      <a:lvl3pPr marL="1189038"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3pPr>
                      <a:lvl4pPr marL="1784350"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4pPr>
                      <a:lvl5pPr marL="2378075" defTabSz="1189038">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5pPr>
                      <a:lvl6pPr marL="28352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6pPr>
                      <a:lvl7pPr marL="32924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7pPr>
                      <a:lvl8pPr marL="37496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8pPr>
                      <a:lvl9pPr marL="4206875" indent="419100" defTabSz="1189038" eaLnBrk="0" fontAlgn="base" hangingPunct="0">
                        <a:spcBef>
                          <a:spcPct val="20000"/>
                        </a:spcBef>
                        <a:spcAft>
                          <a:spcPct val="0"/>
                        </a:spcAft>
                        <a:buClr>
                          <a:srgbClr val="FF9900"/>
                        </a:buClr>
                        <a:buSzPct val="80000"/>
                        <a:buFont typeface="Wingdings" pitchFamily="2" charset="2"/>
                        <a:defRPr sz="2400">
                          <a:solidFill>
                            <a:schemeClr val="tx1"/>
                          </a:solidFill>
                          <a:latin typeface="Arial" pitchFamily="34" charset="0"/>
                          <a:ea typeface="MS PGothic" pitchFamily="34" charset="-128"/>
                        </a:defRPr>
                      </a:lvl9p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ZA"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Agreements to be signed, still awaiting updated OVG report </a:t>
                      </a:r>
                      <a:endPar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75052">
                <a:tc>
                  <a:txBody>
                    <a:body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err="1" smtClean="0">
                          <a:ln>
                            <a:noFill/>
                          </a:ln>
                          <a:solidFill>
                            <a:srgbClr val="FFFFFF"/>
                          </a:solidFill>
                          <a:effectLst/>
                          <a:latin typeface="Arial" pitchFamily="34" charset="0"/>
                          <a:ea typeface="Helvetica Light"/>
                          <a:cs typeface="Arial" pitchFamily="34" charset="0"/>
                          <a:sym typeface="Helvetica Light"/>
                        </a:rPr>
                        <a:t>Gannahoek</a:t>
                      </a:r>
                      <a:r>
                        <a:rPr kumimoji="0" lang="en-US" altLang="en-US" sz="900" b="1" i="0" u="none" strike="noStrike" cap="none" normalizeH="0" baseline="0" dirty="0" smtClean="0">
                          <a:ln>
                            <a:noFill/>
                          </a:ln>
                          <a:solidFill>
                            <a:srgbClr val="FFFFFF"/>
                          </a:solidFill>
                          <a:effectLst/>
                          <a:latin typeface="Arial" pitchFamily="34" charset="0"/>
                          <a:ea typeface="Helvetica Light"/>
                          <a:cs typeface="Arial" pitchFamily="34" charset="0"/>
                          <a:sym typeface="Helvetica Light"/>
                        </a:rPr>
                        <a:t> Farm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Free State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207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R52 444 310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Sheep Farming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1189038" rtl="0" eaLnBrk="1" fontAlgn="base" latinLnBrk="0" hangingPunct="1">
                        <a:lnSpc>
                          <a:spcPts val="14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Partly Disbursed, to disburse working capital by </a:t>
                      </a:r>
                      <a:r>
                        <a:rPr kumimoji="0" lang="en-US" altLang="en-US" sz="800" b="0" i="0" u="none" strike="noStrike" cap="none" normalizeH="0" baseline="0" smtClean="0">
                          <a:ln>
                            <a:noFill/>
                          </a:ln>
                          <a:solidFill>
                            <a:schemeClr val="tx1"/>
                          </a:solidFill>
                          <a:effectLst/>
                          <a:latin typeface="Arial" pitchFamily="34" charset="0"/>
                          <a:ea typeface="Helvetica Light"/>
                          <a:cs typeface="Arial" pitchFamily="34" charset="0"/>
                          <a:sym typeface="Helvetica Light"/>
                        </a:rPr>
                        <a:t>15 February 2018</a:t>
                      </a:r>
                      <a:endPar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75052">
                <a:tc>
                  <a:txBody>
                    <a:bodyPr/>
                    <a:lstStyle/>
                    <a:p>
                      <a:pPr marL="25400" marR="0" lvl="0" indent="0" algn="l" defTabSz="1189038"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pitchFamily="34" charset="0"/>
                          <a:ea typeface="Helvetica Light"/>
                          <a:cs typeface="Arial" pitchFamily="34" charset="0"/>
                          <a:sym typeface="Helvetica Light"/>
                        </a:rPr>
                        <a:t>TOTAL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marL="25400" marR="0" lvl="0" indent="0" algn="l" defTabSz="1189038" rtl="0" eaLnBrk="1" fontAlgn="base" latinLnBrk="0" hangingPunct="1">
                        <a:lnSpc>
                          <a:spcPts val="14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1189038"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rPr>
                        <a:t>R625 580 481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1189038"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marL="25400" marR="0" lvl="0" indent="0" algn="l" defTabSz="1189038" rtl="0" eaLnBrk="1" fontAlgn="base" latinLnBrk="0" hangingPunct="1">
                        <a:lnSpc>
                          <a:spcPts val="14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ea typeface="Helvetica Light"/>
                        <a:cs typeface="Arial" pitchFamily="34" charset="0"/>
                        <a:sym typeface="Helvetica Ligh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bl>
          </a:graphicData>
        </a:graphic>
      </p:graphicFrame>
    </p:spTree>
    <p:extLst>
      <p:ext uri="{BB962C8B-B14F-4D97-AF65-F5344CB8AC3E}">
        <p14:creationId xmlns:p14="http://schemas.microsoft.com/office/powerpoint/2010/main" val="31378142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17662" y="1"/>
            <a:ext cx="6658594" cy="476671"/>
          </a:xfrm>
        </p:spPr>
        <p:txBody>
          <a:bodyPr vert="horz" wrap="square" lIns="91212" tIns="45607" rIns="91212" bIns="0" numCol="1" anchor="ctr" anchorCtr="0" compatLnSpc="1">
            <a:prstTxWarp prst="textNoShape">
              <a:avLst/>
            </a:prstTxWarp>
          </a:bodyPr>
          <a:lstStyle/>
          <a:p>
            <a:pPr eaLnBrk="1" hangingPunct="1"/>
            <a:r>
              <a:rPr lang="en-US" altLang="en-US" sz="2400" dirty="0" smtClean="0">
                <a:solidFill>
                  <a:srgbClr val="D88F22"/>
                </a:solidFill>
                <a:latin typeface="+mj-lt"/>
                <a:cs typeface="Arial" panose="020B0604020202020204" pitchFamily="34" charset="0"/>
              </a:rPr>
              <a:t>National Dept. of Tourism/NEF Partnership</a:t>
            </a:r>
          </a:p>
        </p:txBody>
      </p:sp>
      <p:sp>
        <p:nvSpPr>
          <p:cNvPr id="116739" name="Slide Number Placeholder 3"/>
          <p:cNvSpPr txBox="1">
            <a:spLocks noGrp="1"/>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07" tIns="40795" rIns="81207" bIns="40795"/>
          <a:lstStyle>
            <a:lvl1pPr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1pPr>
            <a:lvl2pPr marL="742950" indent="-28575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3pPr>
            <a:lvl4pPr marL="16002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4pPr>
            <a:lvl5pPr marL="20574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5pPr>
            <a:lvl6pPr marL="25146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6pPr>
            <a:lvl7pPr marL="29718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7pPr>
            <a:lvl8pPr marL="34290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8pPr>
            <a:lvl9pPr marL="38862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fld id="{677422A9-D3EA-48B2-9DAD-3FBEA7EB6408}" type="slidenum">
              <a:rPr lang="en-ZA" altLang="en-US" sz="1406">
                <a:solidFill>
                  <a:srgbClr val="FFFFFF"/>
                </a:solidFill>
                <a:cs typeface="Arial" panose="020B0604020202020204" pitchFamily="34" charset="0"/>
              </a:rPr>
              <a:pPr algn="ctr" eaLnBrk="1" hangingPunct="1">
                <a:spcBef>
                  <a:spcPct val="0"/>
                </a:spcBef>
                <a:buClrTx/>
                <a:buSzTx/>
                <a:buFontTx/>
                <a:buNone/>
              </a:pPr>
              <a:t>27</a:t>
            </a:fld>
            <a:endParaRPr lang="en-ZA" altLang="en-US" sz="1406">
              <a:solidFill>
                <a:srgbClr val="FFFFFF"/>
              </a:solidFill>
              <a:cs typeface="Arial" panose="020B0604020202020204" pitchFamily="34" charset="0"/>
            </a:endParaRPr>
          </a:p>
        </p:txBody>
      </p:sp>
      <p:sp>
        <p:nvSpPr>
          <p:cNvPr id="116740" name="Text Box 3"/>
          <p:cNvSpPr txBox="1">
            <a:spLocks noChangeArrowheads="1"/>
          </p:cNvSpPr>
          <p:nvPr/>
        </p:nvSpPr>
        <p:spPr bwMode="auto">
          <a:xfrm>
            <a:off x="0" y="908720"/>
            <a:ext cx="8970640" cy="657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1pPr>
            <a:lvl2pPr marL="533400" indent="-433388"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3pPr>
            <a:lvl4pPr marL="16002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4pPr>
            <a:lvl5pPr marL="20574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5pPr>
            <a:lvl6pPr marL="25146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6pPr>
            <a:lvl7pPr marL="29718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7pPr>
            <a:lvl8pPr marL="34290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8pPr>
            <a:lvl9pPr marL="38862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9pPr>
          </a:lstStyle>
          <a:p>
            <a:pPr lvl="1" algn="just">
              <a:lnSpc>
                <a:spcPct val="150000"/>
              </a:lnSpc>
              <a:spcBef>
                <a:spcPts val="422"/>
              </a:spcBef>
              <a:defRPr/>
            </a:pPr>
            <a:r>
              <a:rPr lang="en-ZA" altLang="en-US" sz="1800" dirty="0" smtClean="0">
                <a:latin typeface="+mj-lt"/>
                <a:ea typeface="Helvetica Light"/>
              </a:rPr>
              <a:t>In 2017, The </a:t>
            </a:r>
            <a:r>
              <a:rPr lang="en-ZA" altLang="en-US" sz="1800" dirty="0">
                <a:latin typeface="+mj-lt"/>
                <a:ea typeface="Helvetica Light"/>
              </a:rPr>
              <a:t>National Department of Tourism (“NDT”) signed a Memorandum of Agreement (</a:t>
            </a:r>
            <a:r>
              <a:rPr lang="en-ZA" altLang="en-US" sz="1800" dirty="0" err="1">
                <a:latin typeface="+mj-lt"/>
                <a:ea typeface="Helvetica Light"/>
              </a:rPr>
              <a:t>MoA</a:t>
            </a:r>
            <a:r>
              <a:rPr lang="en-ZA" altLang="en-US" sz="1800" dirty="0">
                <a:latin typeface="+mj-lt"/>
                <a:ea typeface="Helvetica Light"/>
              </a:rPr>
              <a:t>) with the National Empowerment Fund (“NEF”) to establish a Tourism Transformation Fund (“TTF”) </a:t>
            </a:r>
            <a:r>
              <a:rPr lang="en-ZA" altLang="en-US" sz="1800" dirty="0" smtClean="0">
                <a:latin typeface="+mj-lt"/>
                <a:ea typeface="Helvetica Light"/>
              </a:rPr>
              <a:t>.</a:t>
            </a:r>
            <a:endParaRPr lang="en-ZA" altLang="en-US" sz="1800" dirty="0">
              <a:latin typeface="+mj-lt"/>
              <a:ea typeface="Helvetica Light"/>
            </a:endParaRPr>
          </a:p>
          <a:p>
            <a:pPr lvl="1" algn="just">
              <a:lnSpc>
                <a:spcPct val="150000"/>
              </a:lnSpc>
              <a:spcBef>
                <a:spcPts val="422"/>
              </a:spcBef>
              <a:defRPr/>
            </a:pPr>
            <a:r>
              <a:rPr lang="en-ZA" altLang="en-US" sz="1800" dirty="0" smtClean="0">
                <a:latin typeface="+mj-lt"/>
                <a:ea typeface="Helvetica Light"/>
              </a:rPr>
              <a:t>NDT committed to transfer </a:t>
            </a:r>
            <a:r>
              <a:rPr lang="en-ZA" altLang="en-US" sz="1800" dirty="0">
                <a:latin typeface="+mj-lt"/>
                <a:ea typeface="Helvetica Light"/>
              </a:rPr>
              <a:t>a total of R120 million to the NEF over a 3 year period (R40 million per annum for the 2017/18 to 2019/20 financial years) to be applied as grant funding to qualifying enterprises that meet the funding eligibility criteria as set out by the Project Steering Committee (“PSC”).</a:t>
            </a:r>
          </a:p>
          <a:p>
            <a:pPr lvl="1" algn="just">
              <a:lnSpc>
                <a:spcPct val="150000"/>
              </a:lnSpc>
              <a:spcBef>
                <a:spcPts val="422"/>
              </a:spcBef>
              <a:defRPr/>
            </a:pPr>
            <a:r>
              <a:rPr lang="en-ZA" altLang="en-US" sz="1800" dirty="0" smtClean="0">
                <a:latin typeface="+mj-lt"/>
                <a:ea typeface="Helvetica Light"/>
              </a:rPr>
              <a:t>This </a:t>
            </a:r>
            <a:r>
              <a:rPr lang="en-ZA" altLang="en-US" sz="1800" dirty="0">
                <a:latin typeface="+mj-lt"/>
                <a:ea typeface="Helvetica Light"/>
              </a:rPr>
              <a:t>will be matched on a 2:1 basis by the NEF through both debt financing and equity contributions to the value of a further R80 Million per annum. This effectively makes available around R120 million per annum to </a:t>
            </a:r>
            <a:r>
              <a:rPr lang="en-ZA" altLang="en-US" sz="1800" dirty="0" smtClean="0">
                <a:latin typeface="+mj-lt"/>
                <a:ea typeface="Helvetica Light"/>
              </a:rPr>
              <a:t>support </a:t>
            </a:r>
            <a:r>
              <a:rPr lang="en-ZA" altLang="en-US" sz="1800" dirty="0">
                <a:latin typeface="+mj-lt"/>
                <a:ea typeface="Helvetica Light"/>
              </a:rPr>
              <a:t>black investors in the tourism sector. </a:t>
            </a:r>
          </a:p>
          <a:p>
            <a:pPr lvl="1" algn="just">
              <a:lnSpc>
                <a:spcPct val="150000"/>
              </a:lnSpc>
              <a:spcBef>
                <a:spcPts val="422"/>
              </a:spcBef>
              <a:defRPr/>
            </a:pPr>
            <a:r>
              <a:rPr lang="en-ZA" altLang="en-US" sz="1800" dirty="0" smtClean="0">
                <a:latin typeface="+mj-lt"/>
                <a:ea typeface="Helvetica Light"/>
              </a:rPr>
              <a:t>The </a:t>
            </a:r>
            <a:r>
              <a:rPr lang="en-ZA" altLang="en-US" sz="1800" dirty="0">
                <a:latin typeface="+mj-lt"/>
                <a:ea typeface="Helvetica Light"/>
              </a:rPr>
              <a:t>grant funding component will be limited to a maximum value of R5 million per transaction in order to stretch the reach of the fund to more </a:t>
            </a:r>
            <a:r>
              <a:rPr lang="en-ZA" altLang="en-US" sz="1800" dirty="0" smtClean="0">
                <a:latin typeface="+mj-lt"/>
                <a:ea typeface="Helvetica Light"/>
              </a:rPr>
              <a:t>beneficiaries.</a:t>
            </a:r>
            <a:endParaRPr lang="en-ZA" altLang="en-US" sz="1800" dirty="0">
              <a:latin typeface="+mj-lt"/>
              <a:ea typeface="Helvetica Light"/>
            </a:endParaRPr>
          </a:p>
          <a:p>
            <a:pPr lvl="1" algn="just">
              <a:lnSpc>
                <a:spcPct val="150000"/>
              </a:lnSpc>
              <a:spcBef>
                <a:spcPts val="422"/>
              </a:spcBef>
              <a:defRPr/>
            </a:pPr>
            <a:endParaRPr lang="en-ZA" altLang="en-US" sz="1800" dirty="0">
              <a:latin typeface="+mj-lt"/>
              <a:ea typeface="Helvetica Light"/>
            </a:endParaRPr>
          </a:p>
          <a:p>
            <a:pPr lvl="1" algn="just">
              <a:lnSpc>
                <a:spcPct val="150000"/>
              </a:lnSpc>
              <a:spcBef>
                <a:spcPts val="422"/>
              </a:spcBef>
              <a:defRPr/>
            </a:pPr>
            <a:endParaRPr lang="en-ZA" altLang="en-US" sz="1800" dirty="0">
              <a:latin typeface="+mj-lt"/>
              <a:ea typeface="Helvetica Light"/>
            </a:endParaRPr>
          </a:p>
          <a:p>
            <a:pPr lvl="1" algn="just">
              <a:lnSpc>
                <a:spcPct val="150000"/>
              </a:lnSpc>
              <a:spcBef>
                <a:spcPts val="422"/>
              </a:spcBef>
              <a:defRPr/>
            </a:pPr>
            <a:endParaRPr lang="en-ZA" altLang="en-US" sz="1800" dirty="0">
              <a:latin typeface="+mj-lt"/>
              <a:ea typeface="Helvetica Light"/>
            </a:endParaRPr>
          </a:p>
          <a:p>
            <a:pPr lvl="1">
              <a:lnSpc>
                <a:spcPct val="150000"/>
              </a:lnSpc>
              <a:spcBef>
                <a:spcPts val="334"/>
              </a:spcBef>
              <a:defRPr/>
            </a:pPr>
            <a:endParaRPr lang="en-ZA" altLang="en-US" sz="1800" dirty="0">
              <a:latin typeface="+mj-lt"/>
              <a:ea typeface="Helvetica Light"/>
            </a:endParaRPr>
          </a:p>
        </p:txBody>
      </p:sp>
      <p:sp>
        <p:nvSpPr>
          <p:cNvPr id="116741" name="Slide Number Placeholder 2"/>
          <p:cNvSpPr>
            <a:spLocks noGrp="1"/>
          </p:cNvSpPr>
          <p:nvPr>
            <p:ph type="sldNum" sz="quarter" idx="4294967295"/>
          </p:nvPr>
        </p:nvSpPr>
        <p:spPr>
          <a:xfrm>
            <a:off x="3504903" y="6452816"/>
            <a:ext cx="2134195" cy="4051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1pPr>
            <a:lvl2pPr marL="482186" indent="-18082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2pPr>
            <a:lvl3pPr marL="743370" indent="-14287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3pPr>
            <a:lvl4pPr marL="1043620" indent="-14287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4pPr>
            <a:lvl5pPr marL="1344987" indent="-14287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5pPr>
            <a:lvl6pPr marL="1666444"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6pPr>
            <a:lvl7pPr marL="1987901"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7pPr>
            <a:lvl8pPr marL="2309359"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8pPr>
            <a:lvl9pPr marL="2630816"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780F8D0A-18FF-49CA-9D77-D3997B6DD945}" type="slidenum">
              <a:rPr lang="en-ZA" altLang="en-US" sz="1406">
                <a:solidFill>
                  <a:srgbClr val="FFFFFF"/>
                </a:solidFill>
                <a:ea typeface="Helvetica Light"/>
              </a:rPr>
              <a:pPr>
                <a:spcBef>
                  <a:spcPct val="0"/>
                </a:spcBef>
                <a:buClrTx/>
                <a:buSzTx/>
                <a:buFontTx/>
                <a:buNone/>
              </a:pPr>
              <a:t>27</a:t>
            </a:fld>
            <a:endParaRPr lang="en-ZA" altLang="en-US" sz="1406">
              <a:solidFill>
                <a:srgbClr val="FFFFFF"/>
              </a:solidFill>
              <a:ea typeface="Helvetica Light"/>
            </a:endParaRPr>
          </a:p>
        </p:txBody>
      </p:sp>
    </p:spTree>
    <p:extLst>
      <p:ext uri="{BB962C8B-B14F-4D97-AF65-F5344CB8AC3E}">
        <p14:creationId xmlns:p14="http://schemas.microsoft.com/office/powerpoint/2010/main" val="1726946159"/>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txBox="1">
            <a:spLocks noGrp="1" noChangeArrowheads="1"/>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3" tIns="42773" rIns="85343" bIns="42773"/>
          <a:lstStyle>
            <a:lvl1pPr defTabSz="1298575">
              <a:defRPr sz="3600">
                <a:solidFill>
                  <a:srgbClr val="000000"/>
                </a:solidFill>
                <a:latin typeface="Helvetica Light"/>
                <a:ea typeface="Helvetica Light"/>
                <a:cs typeface="Helvetica Light"/>
                <a:sym typeface="Helvetica Light"/>
              </a:defRPr>
            </a:lvl1pPr>
            <a:lvl2pPr defTabSz="1298575">
              <a:defRPr sz="3600">
                <a:solidFill>
                  <a:srgbClr val="000000"/>
                </a:solidFill>
                <a:latin typeface="Helvetica Light"/>
                <a:ea typeface="Helvetica Light"/>
                <a:cs typeface="Helvetica Light"/>
                <a:sym typeface="Helvetica Light"/>
              </a:defRPr>
            </a:lvl2pPr>
            <a:lvl3pPr defTabSz="1298575">
              <a:defRPr sz="3600">
                <a:solidFill>
                  <a:srgbClr val="000000"/>
                </a:solidFill>
                <a:latin typeface="Helvetica Light"/>
                <a:ea typeface="Helvetica Light"/>
                <a:cs typeface="Helvetica Light"/>
                <a:sym typeface="Helvetica Light"/>
              </a:defRPr>
            </a:lvl3pPr>
            <a:lvl4pPr defTabSz="1298575">
              <a:defRPr sz="3600">
                <a:solidFill>
                  <a:srgbClr val="000000"/>
                </a:solidFill>
                <a:latin typeface="Helvetica Light"/>
                <a:ea typeface="Helvetica Light"/>
                <a:cs typeface="Helvetica Light"/>
                <a:sym typeface="Helvetica Light"/>
              </a:defRPr>
            </a:lvl4pPr>
            <a:lvl5pPr defTabSz="1298575">
              <a:defRPr sz="3600">
                <a:solidFill>
                  <a:srgbClr val="000000"/>
                </a:solidFill>
                <a:latin typeface="Helvetica Light"/>
                <a:ea typeface="Helvetica Light"/>
                <a:cs typeface="Helvetica Light"/>
                <a:sym typeface="Helvetica Light"/>
              </a:defRPr>
            </a:lvl5pPr>
            <a:lvl6pPr marL="17383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eaLnBrk="1" hangingPunct="1"/>
            <a:fld id="{858243F3-B42D-49FB-BD35-56842836FDFF}" type="slidenum">
              <a:rPr lang="en-ZA" altLang="en-US" sz="1406">
                <a:solidFill>
                  <a:srgbClr val="FFFFFF"/>
                </a:solidFill>
                <a:latin typeface="Arial" panose="020B0604020202020204" pitchFamily="34" charset="0"/>
                <a:cs typeface="Arial" panose="020B0604020202020204" pitchFamily="34" charset="0"/>
              </a:rPr>
              <a:pPr algn="ctr" eaLnBrk="1" hangingPunct="1"/>
              <a:t>28</a:t>
            </a:fld>
            <a:endParaRPr lang="en-ZA" altLang="en-US" sz="1406">
              <a:solidFill>
                <a:srgbClr val="FFFFFF"/>
              </a:solidFill>
              <a:latin typeface="Arial" panose="020B0604020202020204" pitchFamily="34" charset="0"/>
              <a:cs typeface="Arial" panose="020B0604020202020204" pitchFamily="34" charset="0"/>
            </a:endParaRPr>
          </a:p>
        </p:txBody>
      </p:sp>
      <p:sp>
        <p:nvSpPr>
          <p:cNvPr id="124931" name="Slide Number Placeholder 1"/>
          <p:cNvSpPr txBox="1">
            <a:spLocks noGrp="1"/>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3" tIns="42773" rIns="85343" bIns="42773"/>
          <a:lstStyle>
            <a:lvl1pPr defTabSz="1298575">
              <a:defRPr sz="3600">
                <a:solidFill>
                  <a:srgbClr val="000000"/>
                </a:solidFill>
                <a:latin typeface="Helvetica Light"/>
                <a:ea typeface="Helvetica Light"/>
                <a:cs typeface="Helvetica Light"/>
                <a:sym typeface="Helvetica Light"/>
              </a:defRPr>
            </a:lvl1pPr>
            <a:lvl2pPr defTabSz="1298575">
              <a:defRPr sz="3600">
                <a:solidFill>
                  <a:srgbClr val="000000"/>
                </a:solidFill>
                <a:latin typeface="Helvetica Light"/>
                <a:ea typeface="Helvetica Light"/>
                <a:cs typeface="Helvetica Light"/>
                <a:sym typeface="Helvetica Light"/>
              </a:defRPr>
            </a:lvl2pPr>
            <a:lvl3pPr defTabSz="1298575">
              <a:defRPr sz="3600">
                <a:solidFill>
                  <a:srgbClr val="000000"/>
                </a:solidFill>
                <a:latin typeface="Helvetica Light"/>
                <a:ea typeface="Helvetica Light"/>
                <a:cs typeface="Helvetica Light"/>
                <a:sym typeface="Helvetica Light"/>
              </a:defRPr>
            </a:lvl3pPr>
            <a:lvl4pPr defTabSz="1298575">
              <a:defRPr sz="3600">
                <a:solidFill>
                  <a:srgbClr val="000000"/>
                </a:solidFill>
                <a:latin typeface="Helvetica Light"/>
                <a:ea typeface="Helvetica Light"/>
                <a:cs typeface="Helvetica Light"/>
                <a:sym typeface="Helvetica Light"/>
              </a:defRPr>
            </a:lvl4pPr>
            <a:lvl5pPr defTabSz="1298575">
              <a:defRPr sz="3600">
                <a:solidFill>
                  <a:srgbClr val="000000"/>
                </a:solidFill>
                <a:latin typeface="Helvetica Light"/>
                <a:ea typeface="Helvetica Light"/>
                <a:cs typeface="Helvetica Light"/>
                <a:sym typeface="Helvetica Light"/>
              </a:defRPr>
            </a:lvl5pPr>
            <a:lvl6pPr marL="17383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1955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26527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109913" indent="419100" defTabSz="1298575"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eaLnBrk="1" hangingPunct="1"/>
            <a:fld id="{BDBB5A00-AA66-449C-88AA-21D97035EB5F}" type="slidenum">
              <a:rPr lang="en-ZA" altLang="en-US" sz="1406">
                <a:solidFill>
                  <a:srgbClr val="FFFFFF"/>
                </a:solidFill>
                <a:latin typeface="Arial" panose="020B0604020202020204" pitchFamily="34" charset="0"/>
                <a:cs typeface="Arial" panose="020B0604020202020204" pitchFamily="34" charset="0"/>
              </a:rPr>
              <a:pPr algn="ctr" eaLnBrk="1" hangingPunct="1"/>
              <a:t>28</a:t>
            </a:fld>
            <a:endParaRPr lang="en-ZA" altLang="en-US" sz="1406">
              <a:solidFill>
                <a:srgbClr val="FFFFFF"/>
              </a:solidFill>
              <a:latin typeface="Arial" panose="020B0604020202020204" pitchFamily="34" charset="0"/>
              <a:cs typeface="Arial" panose="020B0604020202020204" pitchFamily="34" charset="0"/>
            </a:endParaRPr>
          </a:p>
        </p:txBody>
      </p:sp>
      <p:sp>
        <p:nvSpPr>
          <p:cNvPr id="227332" name="Rectangle 2"/>
          <p:cNvSpPr>
            <a:spLocks noChangeArrowheads="1"/>
          </p:cNvSpPr>
          <p:nvPr/>
        </p:nvSpPr>
        <p:spPr bwMode="auto">
          <a:xfrm>
            <a:off x="167432" y="23441"/>
            <a:ext cx="7416105" cy="517922"/>
          </a:xfrm>
          <a:prstGeom prst="rect">
            <a:avLst/>
          </a:prstGeom>
          <a:noFill/>
          <a:ln w="9525">
            <a:noFill/>
            <a:miter lim="800000"/>
            <a:headEnd/>
            <a:tailEnd/>
          </a:ln>
        </p:spPr>
        <p:txBody>
          <a:bodyPr lIns="85343" tIns="42773" rIns="85343" bIns="42773" anchor="ctr"/>
          <a:lstStyle/>
          <a:p>
            <a:pPr defTabSz="913883">
              <a:defRPr/>
            </a:pPr>
            <a:r>
              <a:rPr lang="en-US" sz="2400" b="1" dirty="0">
                <a:solidFill>
                  <a:srgbClr val="D88F22"/>
                </a:solidFill>
                <a:latin typeface="+mj-lt"/>
                <a:cs typeface="Arial" charset="0"/>
              </a:rPr>
              <a:t>Applications and enquiries to date</a:t>
            </a:r>
          </a:p>
        </p:txBody>
      </p:sp>
      <p:pic>
        <p:nvPicPr>
          <p:cNvPr id="124933" name="Picture 14" descr="Bead Icon small">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628" y="6054328"/>
            <a:ext cx="762372"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Slide Number Placeholder 1"/>
          <p:cNvSpPr>
            <a:spLocks noGrp="1"/>
          </p:cNvSpPr>
          <p:nvPr>
            <p:ph type="sldNum" sz="quarter" idx="4294967295"/>
          </p:nvPr>
        </p:nvSpPr>
        <p:spPr>
          <a:xfrm>
            <a:off x="3504903" y="6452816"/>
            <a:ext cx="2134195" cy="4051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75034">
              <a:defRPr sz="2531">
                <a:solidFill>
                  <a:srgbClr val="000000"/>
                </a:solidFill>
                <a:latin typeface="Helvetica Light"/>
                <a:ea typeface="Helvetica Light"/>
                <a:cs typeface="Helvetica Light"/>
                <a:sym typeface="Helvetica Light"/>
              </a:defRPr>
            </a:lvl1pPr>
            <a:lvl2pPr defTabSz="375034">
              <a:defRPr sz="2531">
                <a:solidFill>
                  <a:srgbClr val="000000"/>
                </a:solidFill>
                <a:latin typeface="Helvetica Light"/>
                <a:ea typeface="Helvetica Light"/>
                <a:cs typeface="Helvetica Light"/>
                <a:sym typeface="Helvetica Light"/>
              </a:defRPr>
            </a:lvl2pPr>
            <a:lvl3pPr defTabSz="375034">
              <a:defRPr sz="2531">
                <a:solidFill>
                  <a:srgbClr val="000000"/>
                </a:solidFill>
                <a:latin typeface="Helvetica Light"/>
                <a:ea typeface="Helvetica Light"/>
                <a:cs typeface="Helvetica Light"/>
                <a:sym typeface="Helvetica Light"/>
              </a:defRPr>
            </a:lvl3pPr>
            <a:lvl4pPr defTabSz="375034">
              <a:defRPr sz="2531">
                <a:solidFill>
                  <a:srgbClr val="000000"/>
                </a:solidFill>
                <a:latin typeface="Helvetica Light"/>
                <a:ea typeface="Helvetica Light"/>
                <a:cs typeface="Helvetica Light"/>
                <a:sym typeface="Helvetica Light"/>
              </a:defRPr>
            </a:lvl4pPr>
            <a:lvl5pPr defTabSz="375034">
              <a:defRPr sz="2531">
                <a:solidFill>
                  <a:srgbClr val="000000"/>
                </a:solidFill>
                <a:latin typeface="Helvetica Light"/>
                <a:ea typeface="Helvetica Light"/>
                <a:cs typeface="Helvetica Light"/>
                <a:sym typeface="Helvetica Light"/>
              </a:defRPr>
            </a:lvl5pPr>
            <a:lvl6pPr marL="1222208"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6pPr>
            <a:lvl7pPr marL="1543665"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7pPr>
            <a:lvl8pPr marL="1865123"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8pPr>
            <a:lvl9pPr marL="2186580" indent="294669" defTabSz="375034" eaLnBrk="0" fontAlgn="base" hangingPunct="0">
              <a:spcBef>
                <a:spcPct val="0"/>
              </a:spcBef>
              <a:spcAft>
                <a:spcPct val="0"/>
              </a:spcAft>
              <a:defRPr sz="2531">
                <a:solidFill>
                  <a:srgbClr val="000000"/>
                </a:solidFill>
                <a:latin typeface="Helvetica Light"/>
                <a:ea typeface="Helvetica Light"/>
                <a:cs typeface="Helvetica Light"/>
                <a:sym typeface="Helvetica Light"/>
              </a:defRPr>
            </a:lvl9pPr>
          </a:lstStyle>
          <a:p>
            <a:fld id="{9CC34985-281D-4C8B-96EC-87B04BF79DD8}" type="slidenum">
              <a:rPr lang="en-ZA" altLang="en-US" sz="1406">
                <a:solidFill>
                  <a:srgbClr val="FFFFFF"/>
                </a:solidFill>
                <a:latin typeface="Arial" panose="020B0604020202020204" pitchFamily="34" charset="0"/>
              </a:rPr>
              <a:pPr/>
              <a:t>28</a:t>
            </a:fld>
            <a:endParaRPr lang="en-ZA" altLang="en-US" sz="1406">
              <a:solidFill>
                <a:srgbClr val="FFFFFF"/>
              </a:solidFill>
              <a:latin typeface="Arial" panose="020B0604020202020204" pitchFamily="34" charset="0"/>
            </a:endParaRPr>
          </a:p>
        </p:txBody>
      </p:sp>
      <p:graphicFrame>
        <p:nvGraphicFramePr>
          <p:cNvPr id="10" name="object 8"/>
          <p:cNvGraphicFramePr>
            <a:graphicFrameLocks noGrp="1"/>
          </p:cNvGraphicFramePr>
          <p:nvPr>
            <p:extLst>
              <p:ext uri="{D42A27DB-BD31-4B8C-83A1-F6EECF244321}">
                <p14:modId xmlns:p14="http://schemas.microsoft.com/office/powerpoint/2010/main" val="3213000509"/>
              </p:ext>
            </p:extLst>
          </p:nvPr>
        </p:nvGraphicFramePr>
        <p:xfrm>
          <a:off x="393793" y="955238"/>
          <a:ext cx="8066639" cy="4922032"/>
        </p:xfrm>
        <a:graphic>
          <a:graphicData uri="http://schemas.openxmlformats.org/drawingml/2006/table">
            <a:tbl>
              <a:tblPr/>
              <a:tblGrid>
                <a:gridCol w="2229642"/>
                <a:gridCol w="1601072"/>
                <a:gridCol w="2153976"/>
                <a:gridCol w="2081949"/>
              </a:tblGrid>
              <a:tr h="363740">
                <a:tc>
                  <a:txBody>
                    <a:bodyPr/>
                    <a:lstStyle/>
                    <a:p>
                      <a:pPr algn="just">
                        <a:lnSpc>
                          <a:spcPct val="150000"/>
                        </a:lnSpc>
                        <a:spcAft>
                          <a:spcPts val="0"/>
                        </a:spcAft>
                      </a:pPr>
                      <a:r>
                        <a:rPr lang="en-ZA" sz="1600" b="1" dirty="0">
                          <a:effectLst/>
                          <a:latin typeface="+mj-lt"/>
                        </a:rPr>
                        <a:t>Province</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algn="just">
                        <a:lnSpc>
                          <a:spcPct val="150000"/>
                        </a:lnSpc>
                        <a:spcAft>
                          <a:spcPts val="0"/>
                        </a:spcAft>
                      </a:pPr>
                      <a:r>
                        <a:rPr lang="en-ZA" sz="1600" b="1">
                          <a:effectLst/>
                          <a:latin typeface="+mj-lt"/>
                        </a:rPr>
                        <a:t>Total Received</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algn="just">
                        <a:lnSpc>
                          <a:spcPct val="150000"/>
                        </a:lnSpc>
                        <a:spcAft>
                          <a:spcPts val="0"/>
                        </a:spcAft>
                      </a:pPr>
                      <a:r>
                        <a:rPr lang="en-ZA" sz="1600" b="1">
                          <a:effectLst/>
                          <a:latin typeface="+mj-lt"/>
                        </a:rPr>
                        <a:t>Enquiries</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algn="just">
                        <a:lnSpc>
                          <a:spcPct val="150000"/>
                        </a:lnSpc>
                        <a:spcAft>
                          <a:spcPts val="0"/>
                        </a:spcAft>
                      </a:pPr>
                      <a:r>
                        <a:rPr lang="en-ZA" sz="1600" b="1" dirty="0">
                          <a:effectLst/>
                          <a:latin typeface="+mj-lt"/>
                        </a:rPr>
                        <a:t>Project Proposals</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55164">
                <a:tc>
                  <a:txBody>
                    <a:bodyPr/>
                    <a:lstStyle/>
                    <a:p>
                      <a:pPr algn="just">
                        <a:lnSpc>
                          <a:spcPct val="150000"/>
                        </a:lnSpc>
                        <a:spcAft>
                          <a:spcPts val="0"/>
                        </a:spcAft>
                      </a:pPr>
                      <a:r>
                        <a:rPr lang="en-ZA" sz="1600" b="1" dirty="0" smtClean="0">
                          <a:effectLst/>
                          <a:latin typeface="+mj-lt"/>
                        </a:rPr>
                        <a:t>Kwa-Zulu </a:t>
                      </a:r>
                      <a:r>
                        <a:rPr lang="en-ZA" sz="1600" b="1" dirty="0">
                          <a:effectLst/>
                          <a:latin typeface="+mj-lt"/>
                        </a:rPr>
                        <a:t>Natal</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a:effectLst/>
                          <a:latin typeface="+mj-lt"/>
                        </a:rPr>
                        <a:t>10</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dirty="0">
                          <a:effectLst/>
                          <a:latin typeface="+mj-lt"/>
                        </a:rPr>
                        <a:t>5</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a:effectLst/>
                          <a:latin typeface="+mj-lt"/>
                        </a:rPr>
                        <a:t>5</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426022">
                <a:tc>
                  <a:txBody>
                    <a:bodyPr/>
                    <a:lstStyle/>
                    <a:p>
                      <a:pPr algn="just">
                        <a:lnSpc>
                          <a:spcPct val="150000"/>
                        </a:lnSpc>
                        <a:spcAft>
                          <a:spcPts val="0"/>
                        </a:spcAft>
                      </a:pPr>
                      <a:r>
                        <a:rPr lang="en-ZA" sz="1600" b="1" dirty="0">
                          <a:effectLst/>
                          <a:latin typeface="+mj-lt"/>
                        </a:rPr>
                        <a:t>Gauteng</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dirty="0" smtClean="0">
                          <a:effectLst/>
                          <a:latin typeface="+mj-lt"/>
                        </a:rPr>
                        <a:t>11</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dirty="0" smtClean="0">
                          <a:effectLst/>
                          <a:latin typeface="+mj-lt"/>
                        </a:rPr>
                        <a:t>5</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6</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55164">
                <a:tc>
                  <a:txBody>
                    <a:bodyPr/>
                    <a:lstStyle/>
                    <a:p>
                      <a:pPr algn="just">
                        <a:lnSpc>
                          <a:spcPct val="150000"/>
                        </a:lnSpc>
                        <a:spcAft>
                          <a:spcPts val="0"/>
                        </a:spcAft>
                      </a:pPr>
                      <a:r>
                        <a:rPr lang="en-ZA" sz="1600" b="1" dirty="0">
                          <a:effectLst/>
                          <a:latin typeface="+mj-lt"/>
                        </a:rPr>
                        <a:t>Eastern Cape </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dirty="0" smtClean="0">
                          <a:effectLst/>
                          <a:latin typeface="+mj-lt"/>
                        </a:rPr>
                        <a:t>2</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dirty="0" smtClean="0">
                          <a:effectLst/>
                          <a:latin typeface="+mj-lt"/>
                        </a:rPr>
                        <a:t>2</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a:effectLst/>
                          <a:latin typeface="+mj-lt"/>
                        </a:rPr>
                        <a:t>-</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532527">
                <a:tc>
                  <a:txBody>
                    <a:bodyPr/>
                    <a:lstStyle/>
                    <a:p>
                      <a:pPr algn="just">
                        <a:lnSpc>
                          <a:spcPct val="150000"/>
                        </a:lnSpc>
                        <a:spcAft>
                          <a:spcPts val="0"/>
                        </a:spcAft>
                      </a:pPr>
                      <a:r>
                        <a:rPr lang="en-ZA" sz="1600" b="1" dirty="0">
                          <a:effectLst/>
                          <a:latin typeface="+mj-lt"/>
                        </a:rPr>
                        <a:t>North West</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a:effectLst/>
                          <a:latin typeface="+mj-lt"/>
                        </a:rPr>
                        <a:t>4</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4</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426022">
                <a:tc>
                  <a:txBody>
                    <a:bodyPr/>
                    <a:lstStyle/>
                    <a:p>
                      <a:pPr algn="just">
                        <a:lnSpc>
                          <a:spcPct val="150000"/>
                        </a:lnSpc>
                        <a:spcAft>
                          <a:spcPts val="0"/>
                        </a:spcAft>
                      </a:pPr>
                      <a:r>
                        <a:rPr lang="en-ZA" sz="1600" b="1" dirty="0">
                          <a:effectLst/>
                          <a:latin typeface="+mj-lt"/>
                        </a:rPr>
                        <a:t>Northern Cape</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a:effectLst/>
                          <a:latin typeface="+mj-lt"/>
                        </a:rPr>
                        <a:t>-</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a:effectLst/>
                          <a:latin typeface="+mj-lt"/>
                        </a:rPr>
                        <a:t>-</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a:effectLst/>
                          <a:latin typeface="+mj-lt"/>
                        </a:rPr>
                        <a:t>-</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532527">
                <a:tc>
                  <a:txBody>
                    <a:bodyPr/>
                    <a:lstStyle/>
                    <a:p>
                      <a:pPr algn="just">
                        <a:lnSpc>
                          <a:spcPct val="150000"/>
                        </a:lnSpc>
                        <a:spcAft>
                          <a:spcPts val="0"/>
                        </a:spcAft>
                      </a:pPr>
                      <a:r>
                        <a:rPr lang="en-ZA" sz="1600" b="1" dirty="0">
                          <a:effectLst/>
                          <a:latin typeface="+mj-lt"/>
                        </a:rPr>
                        <a:t>Western Cape</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dirty="0" smtClean="0">
                          <a:effectLst/>
                          <a:latin typeface="+mj-lt"/>
                        </a:rPr>
                        <a:t>4</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dirty="0" smtClean="0">
                          <a:effectLst/>
                          <a:latin typeface="+mj-lt"/>
                        </a:rPr>
                        <a:t>2</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2</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68494">
                <a:tc>
                  <a:txBody>
                    <a:bodyPr/>
                    <a:lstStyle/>
                    <a:p>
                      <a:pPr algn="just">
                        <a:lnSpc>
                          <a:spcPct val="150000"/>
                        </a:lnSpc>
                        <a:spcAft>
                          <a:spcPts val="0"/>
                        </a:spcAft>
                      </a:pPr>
                      <a:r>
                        <a:rPr lang="en-ZA" sz="1600" b="1" dirty="0" smtClean="0">
                          <a:effectLst/>
                          <a:latin typeface="+mj-lt"/>
                        </a:rPr>
                        <a:t>Free State</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dirty="0" smtClean="0">
                          <a:effectLst/>
                          <a:latin typeface="+mj-lt"/>
                        </a:rPr>
                        <a:t>2</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dirty="0" smtClean="0">
                          <a:effectLst/>
                          <a:latin typeface="+mj-lt"/>
                        </a:rPr>
                        <a:t>2</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a:effectLst/>
                          <a:latin typeface="+mj-lt"/>
                        </a:rPr>
                        <a:t>-</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426022">
                <a:tc>
                  <a:txBody>
                    <a:bodyPr/>
                    <a:lstStyle/>
                    <a:p>
                      <a:pPr algn="just">
                        <a:lnSpc>
                          <a:spcPct val="150000"/>
                        </a:lnSpc>
                        <a:spcAft>
                          <a:spcPts val="0"/>
                        </a:spcAft>
                      </a:pPr>
                      <a:r>
                        <a:rPr lang="en-ZA" sz="1600" b="1" dirty="0">
                          <a:effectLst/>
                          <a:latin typeface="+mj-lt"/>
                        </a:rPr>
                        <a:t>Mpumalanga</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a:effectLst/>
                          <a:latin typeface="+mj-lt"/>
                        </a:rPr>
                        <a:t>9</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2</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7</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426022">
                <a:tc>
                  <a:txBody>
                    <a:bodyPr/>
                    <a:lstStyle/>
                    <a:p>
                      <a:pPr algn="just">
                        <a:lnSpc>
                          <a:spcPct val="150000"/>
                        </a:lnSpc>
                        <a:spcAft>
                          <a:spcPts val="0"/>
                        </a:spcAft>
                      </a:pPr>
                      <a:r>
                        <a:rPr lang="en-ZA" sz="1600" b="1">
                          <a:effectLst/>
                          <a:latin typeface="+mj-lt"/>
                        </a:rPr>
                        <a:t>Limpopo</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dirty="0">
                          <a:effectLst/>
                          <a:latin typeface="+mj-lt"/>
                        </a:rPr>
                        <a:t>2</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a:effectLst/>
                          <a:latin typeface="+mj-lt"/>
                        </a:rPr>
                        <a:t>1</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c>
                  <a:txBody>
                    <a:bodyPr/>
                    <a:lstStyle/>
                    <a:p>
                      <a:pPr algn="just">
                        <a:lnSpc>
                          <a:spcPct val="150000"/>
                        </a:lnSpc>
                        <a:spcAft>
                          <a:spcPts val="0"/>
                        </a:spcAft>
                      </a:pPr>
                      <a:r>
                        <a:rPr lang="en-ZA" sz="1600" b="1">
                          <a:effectLst/>
                          <a:latin typeface="+mj-lt"/>
                        </a:rPr>
                        <a:t>1</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7CD"/>
                    </a:solidFill>
                  </a:tcPr>
                </a:tc>
              </a:tr>
              <a:tr h="355164">
                <a:tc>
                  <a:txBody>
                    <a:bodyPr/>
                    <a:lstStyle/>
                    <a:p>
                      <a:pPr algn="just">
                        <a:lnSpc>
                          <a:spcPct val="150000"/>
                        </a:lnSpc>
                        <a:spcAft>
                          <a:spcPts val="0"/>
                        </a:spcAft>
                      </a:pPr>
                      <a:r>
                        <a:rPr lang="en-ZA" sz="1600" b="1" dirty="0" smtClean="0">
                          <a:effectLst/>
                          <a:latin typeface="+mj-lt"/>
                        </a:rPr>
                        <a:t>Unclassified Enquiries</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dirty="0" smtClean="0">
                          <a:effectLst/>
                          <a:latin typeface="+mj-lt"/>
                        </a:rPr>
                        <a:t>6</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 </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a:effectLst/>
                          <a:latin typeface="+mj-lt"/>
                        </a:rPr>
                        <a:t> </a:t>
                      </a:r>
                      <a:endParaRPr lang="en-ZA" sz="1600" b="1">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r h="355164">
                <a:tc>
                  <a:txBody>
                    <a:bodyPr/>
                    <a:lstStyle/>
                    <a:p>
                      <a:pPr algn="just">
                        <a:lnSpc>
                          <a:spcPct val="150000"/>
                        </a:lnSpc>
                        <a:spcAft>
                          <a:spcPts val="0"/>
                        </a:spcAft>
                      </a:pPr>
                      <a:r>
                        <a:rPr lang="en-ZA" sz="1600" b="1" dirty="0">
                          <a:effectLst/>
                          <a:latin typeface="+mj-lt"/>
                        </a:rPr>
                        <a:t>Total as at </a:t>
                      </a:r>
                      <a:r>
                        <a:rPr lang="en-ZA" sz="1600" b="1" dirty="0" smtClean="0">
                          <a:effectLst/>
                          <a:latin typeface="+mj-lt"/>
                        </a:rPr>
                        <a:t>31/12/2017 </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2A243"/>
                    </a:solidFill>
                  </a:tcPr>
                </a:tc>
                <a:tc>
                  <a:txBody>
                    <a:bodyPr/>
                    <a:lstStyle/>
                    <a:p>
                      <a:pPr algn="just">
                        <a:lnSpc>
                          <a:spcPct val="150000"/>
                        </a:lnSpc>
                        <a:spcAft>
                          <a:spcPts val="0"/>
                        </a:spcAft>
                      </a:pPr>
                      <a:r>
                        <a:rPr lang="en-ZA" sz="1600" b="1" dirty="0" smtClean="0">
                          <a:effectLst/>
                          <a:latin typeface="+mj-lt"/>
                          <a:ea typeface="+mn-ea"/>
                          <a:cs typeface="+mn-cs"/>
                        </a:rPr>
                        <a:t>50</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dirty="0" smtClean="0">
                          <a:effectLst/>
                          <a:latin typeface="+mj-lt"/>
                        </a:rPr>
                        <a:t>23</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c>
                  <a:txBody>
                    <a:bodyPr/>
                    <a:lstStyle/>
                    <a:p>
                      <a:pPr algn="just">
                        <a:lnSpc>
                          <a:spcPct val="150000"/>
                        </a:lnSpc>
                        <a:spcAft>
                          <a:spcPts val="0"/>
                        </a:spcAft>
                      </a:pPr>
                      <a:r>
                        <a:rPr lang="en-ZA" sz="1600" b="1" dirty="0">
                          <a:effectLst/>
                          <a:latin typeface="+mj-lt"/>
                        </a:rPr>
                        <a:t>21</a:t>
                      </a:r>
                      <a:endParaRPr lang="en-ZA" sz="1600" b="1" dirty="0">
                        <a:effectLst/>
                        <a:latin typeface="+mj-lt"/>
                        <a:ea typeface="Cambria" panose="02040503050406030204" pitchFamily="18" charset="0"/>
                        <a:cs typeface="Times New Roman" panose="02020603050405020304" pitchFamily="18" charset="0"/>
                      </a:endParaRPr>
                    </a:p>
                  </a:txBody>
                  <a:tcPr marL="48222" marR="48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E8"/>
                    </a:solidFill>
                  </a:tcPr>
                </a:tc>
              </a:tr>
            </a:tbl>
          </a:graphicData>
        </a:graphic>
      </p:graphicFrame>
    </p:spTree>
    <p:extLst>
      <p:ext uri="{BB962C8B-B14F-4D97-AF65-F5344CB8AC3E}">
        <p14:creationId xmlns:p14="http://schemas.microsoft.com/office/powerpoint/2010/main" val="23823598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75606" y="670384"/>
            <a:ext cx="6658594" cy="476671"/>
          </a:xfrm>
        </p:spPr>
        <p:txBody>
          <a:bodyPr vert="horz" wrap="square" lIns="91212" tIns="45607" rIns="91212" bIns="0" numCol="1" anchor="ctr" anchorCtr="0" compatLnSpc="1">
            <a:prstTxWarp prst="textNoShape">
              <a:avLst/>
            </a:prstTxWarp>
          </a:bodyPr>
          <a:lstStyle/>
          <a:p>
            <a:pPr eaLnBrk="1" hangingPunct="1"/>
            <a:r>
              <a:rPr lang="en-US" altLang="en-US" sz="2400" dirty="0" smtClean="0">
                <a:solidFill>
                  <a:srgbClr val="D88F22"/>
                </a:solidFill>
                <a:latin typeface="+mj-lt"/>
                <a:cs typeface="Arial" panose="020B0604020202020204" pitchFamily="34" charset="0"/>
              </a:rPr>
              <a:t>Western Cape Dept. of Economic Development and Tourism</a:t>
            </a:r>
            <a:br>
              <a:rPr lang="en-US" altLang="en-US" sz="2400" dirty="0" smtClean="0">
                <a:solidFill>
                  <a:srgbClr val="D88F22"/>
                </a:solidFill>
                <a:latin typeface="+mj-lt"/>
                <a:cs typeface="Arial" panose="020B0604020202020204" pitchFamily="34" charset="0"/>
              </a:rPr>
            </a:br>
            <a:endParaRPr lang="en-US" altLang="en-US" sz="2400" dirty="0" smtClean="0">
              <a:solidFill>
                <a:srgbClr val="D88F22"/>
              </a:solidFill>
              <a:latin typeface="+mj-lt"/>
              <a:cs typeface="Arial" panose="020B0604020202020204" pitchFamily="34" charset="0"/>
            </a:endParaRPr>
          </a:p>
        </p:txBody>
      </p:sp>
      <p:sp>
        <p:nvSpPr>
          <p:cNvPr id="116739" name="Slide Number Placeholder 3"/>
          <p:cNvSpPr txBox="1">
            <a:spLocks noGrp="1"/>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07" tIns="40795" rIns="81207" bIns="40795"/>
          <a:lstStyle>
            <a:lvl1pPr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1pPr>
            <a:lvl2pPr marL="742950" indent="-28575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3pPr>
            <a:lvl4pPr marL="16002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4pPr>
            <a:lvl5pPr marL="2057400" indent="-228600" defTabSz="1254125">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5pPr>
            <a:lvl6pPr marL="25146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6pPr>
            <a:lvl7pPr marL="29718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7pPr>
            <a:lvl8pPr marL="34290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8pPr>
            <a:lvl9pPr marL="3886200" indent="-228600" defTabSz="125412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fld id="{677422A9-D3EA-48B2-9DAD-3FBEA7EB6408}" type="slidenum">
              <a:rPr lang="en-ZA" altLang="en-US" sz="1406">
                <a:solidFill>
                  <a:srgbClr val="FFFFFF"/>
                </a:solidFill>
                <a:cs typeface="Arial" panose="020B0604020202020204" pitchFamily="34" charset="0"/>
              </a:rPr>
              <a:pPr algn="ctr" eaLnBrk="1" hangingPunct="1">
                <a:spcBef>
                  <a:spcPct val="0"/>
                </a:spcBef>
                <a:buClrTx/>
                <a:buSzTx/>
                <a:buFontTx/>
                <a:buNone/>
              </a:pPr>
              <a:t>29</a:t>
            </a:fld>
            <a:endParaRPr lang="en-ZA" altLang="en-US" sz="1406">
              <a:solidFill>
                <a:srgbClr val="FFFFFF"/>
              </a:solidFill>
              <a:cs typeface="Arial" panose="020B0604020202020204" pitchFamily="34" charset="0"/>
            </a:endParaRPr>
          </a:p>
        </p:txBody>
      </p:sp>
      <p:sp>
        <p:nvSpPr>
          <p:cNvPr id="116741" name="Slide Number Placeholder 2"/>
          <p:cNvSpPr>
            <a:spLocks noGrp="1"/>
          </p:cNvSpPr>
          <p:nvPr>
            <p:ph type="sldNum" sz="quarter" idx="4294967295"/>
          </p:nvPr>
        </p:nvSpPr>
        <p:spPr>
          <a:xfrm>
            <a:off x="3504903" y="6452816"/>
            <a:ext cx="2134195" cy="4051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1pPr>
            <a:lvl2pPr marL="482186" indent="-18082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2pPr>
            <a:lvl3pPr marL="743370" indent="-14287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3pPr>
            <a:lvl4pPr marL="1043620" indent="-14287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4pPr>
            <a:lvl5pPr marL="1344987" indent="-142870" defTabSz="357175">
              <a:spcBef>
                <a:spcPct val="20000"/>
              </a:spcBef>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5pPr>
            <a:lvl6pPr marL="1666444"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6pPr>
            <a:lvl7pPr marL="1987901"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7pPr>
            <a:lvl8pPr marL="2309359"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8pPr>
            <a:lvl9pPr marL="2630816" indent="-142870" defTabSz="357175" eaLnBrk="0" fontAlgn="base" hangingPunct="0">
              <a:spcBef>
                <a:spcPct val="20000"/>
              </a:spcBef>
              <a:spcAft>
                <a:spcPct val="0"/>
              </a:spcAft>
              <a:buClr>
                <a:srgbClr val="FF9900"/>
              </a:buClr>
              <a:buSzPct val="80000"/>
              <a:buFont typeface="Wingdings" panose="05000000000000000000" pitchFamily="2" charset="2"/>
              <a:buChar char="§"/>
              <a:defRPr sz="1969">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780F8D0A-18FF-49CA-9D77-D3997B6DD945}" type="slidenum">
              <a:rPr lang="en-ZA" altLang="en-US" sz="1406">
                <a:solidFill>
                  <a:srgbClr val="FFFFFF"/>
                </a:solidFill>
                <a:ea typeface="Helvetica Light"/>
              </a:rPr>
              <a:pPr>
                <a:spcBef>
                  <a:spcPct val="0"/>
                </a:spcBef>
                <a:buClrTx/>
                <a:buSzTx/>
                <a:buFontTx/>
                <a:buNone/>
              </a:pPr>
              <a:t>29</a:t>
            </a:fld>
            <a:endParaRPr lang="en-ZA" altLang="en-US" sz="1406">
              <a:solidFill>
                <a:srgbClr val="FFFFFF"/>
              </a:solidFill>
              <a:ea typeface="Helvetica Light"/>
            </a:endParaRPr>
          </a:p>
        </p:txBody>
      </p:sp>
      <p:sp>
        <p:nvSpPr>
          <p:cNvPr id="6" name="Content Placeholder 2"/>
          <p:cNvSpPr>
            <a:spLocks noGrp="1"/>
          </p:cNvSpPr>
          <p:nvPr>
            <p:ph idx="1"/>
          </p:nvPr>
        </p:nvSpPr>
        <p:spPr>
          <a:xfrm>
            <a:off x="185057" y="1196752"/>
            <a:ext cx="8563407" cy="4752528"/>
          </a:xfrm>
        </p:spPr>
        <p:txBody>
          <a:bodyPr>
            <a:noAutofit/>
          </a:bodyPr>
          <a:lstStyle/>
          <a:p>
            <a:pPr algn="just">
              <a:lnSpc>
                <a:spcPct val="250000"/>
              </a:lnSpc>
              <a:spcAft>
                <a:spcPts val="0"/>
              </a:spcAft>
            </a:pPr>
            <a:r>
              <a:rPr lang="en-US" sz="1600" dirty="0" smtClean="0">
                <a:latin typeface="+mj-lt"/>
                <a:ea typeface="Cambria" panose="02040503050406030204" pitchFamily="18" charset="0"/>
                <a:cs typeface="Arial" panose="020B0604020202020204" pitchFamily="34" charset="0"/>
              </a:rPr>
              <a:t>In 2010 The NEF and WCDEDAT identified an opportunity to partner in order to identify private sector enterprises which are willing and able to participate in the delivery of sustainable B-BBEE solutions to black enterprises at an accelerated pace in the Western Cape.</a:t>
            </a:r>
          </a:p>
          <a:p>
            <a:pPr algn="just">
              <a:lnSpc>
                <a:spcPct val="250000"/>
              </a:lnSpc>
              <a:spcAft>
                <a:spcPts val="0"/>
              </a:spcAft>
            </a:pPr>
            <a:r>
              <a:rPr lang="en-US" sz="1600" dirty="0" smtClean="0">
                <a:latin typeface="+mj-lt"/>
                <a:ea typeface="Cambria" panose="02040503050406030204" pitchFamily="18" charset="0"/>
                <a:cs typeface="Arial" panose="020B0604020202020204" pitchFamily="34" charset="0"/>
              </a:rPr>
              <a:t>The </a:t>
            </a:r>
            <a:r>
              <a:rPr lang="en-US" sz="1600" dirty="0" err="1" smtClean="0">
                <a:latin typeface="+mj-lt"/>
                <a:ea typeface="Cambria" panose="02040503050406030204" pitchFamily="18" charset="0"/>
                <a:cs typeface="Arial" panose="020B0604020202020204" pitchFamily="34" charset="0"/>
              </a:rPr>
              <a:t>programme</a:t>
            </a:r>
            <a:r>
              <a:rPr lang="en-US" sz="1600" dirty="0" smtClean="0">
                <a:latin typeface="+mj-lt"/>
                <a:ea typeface="Cambria" panose="02040503050406030204" pitchFamily="18" charset="0"/>
                <a:cs typeface="Arial" panose="020B0604020202020204" pitchFamily="34" charset="0"/>
              </a:rPr>
              <a:t> entails that the qualifying private sector enterprises making contributions to the existing NEF Enterprise Development Fund (</a:t>
            </a:r>
            <a:r>
              <a:rPr lang="en-US" sz="1600" b="1" dirty="0" smtClean="0">
                <a:latin typeface="+mj-lt"/>
                <a:ea typeface="Cambria" panose="02040503050406030204" pitchFamily="18" charset="0"/>
                <a:cs typeface="Arial" panose="020B0604020202020204" pitchFamily="34" charset="0"/>
              </a:rPr>
              <a:t>“NEF ED Fund”</a:t>
            </a:r>
            <a:r>
              <a:rPr lang="en-US" sz="1600" dirty="0" smtClean="0">
                <a:latin typeface="+mj-lt"/>
                <a:ea typeface="Cambria" panose="02040503050406030204" pitchFamily="18" charset="0"/>
                <a:cs typeface="Arial" panose="020B0604020202020204" pitchFamily="34" charset="0"/>
              </a:rPr>
              <a:t>), and thereafter the NEF shall </a:t>
            </a:r>
            <a:r>
              <a:rPr lang="en-US" sz="1600" dirty="0" err="1" smtClean="0">
                <a:latin typeface="+mj-lt"/>
                <a:ea typeface="Cambria" panose="02040503050406030204" pitchFamily="18" charset="0"/>
                <a:cs typeface="Arial" panose="020B0604020202020204" pitchFamily="34" charset="0"/>
              </a:rPr>
              <a:t>utilise</a:t>
            </a:r>
            <a:r>
              <a:rPr lang="en-US" sz="1600" dirty="0" smtClean="0">
                <a:latin typeface="+mj-lt"/>
                <a:ea typeface="Cambria" panose="02040503050406030204" pitchFamily="18" charset="0"/>
                <a:cs typeface="Arial" panose="020B0604020202020204" pitchFamily="34" charset="0"/>
              </a:rPr>
              <a:t> these contributions to co-fund into enterprise development beneficiaries (“</a:t>
            </a:r>
            <a:r>
              <a:rPr lang="en-US" sz="1600" b="1" dirty="0" smtClean="0">
                <a:latin typeface="+mj-lt"/>
                <a:ea typeface="Cambria" panose="02040503050406030204" pitchFamily="18" charset="0"/>
                <a:cs typeface="Arial" panose="020B0604020202020204" pitchFamily="34" charset="0"/>
              </a:rPr>
              <a:t>Beneficiaries”</a:t>
            </a:r>
            <a:r>
              <a:rPr lang="en-US" sz="1600" dirty="0" smtClean="0">
                <a:latin typeface="+mj-lt"/>
                <a:ea typeface="Cambria" panose="02040503050406030204" pitchFamily="18" charset="0"/>
                <a:cs typeface="Arial" panose="020B0604020202020204" pitchFamily="34" charset="0"/>
              </a:rPr>
              <a:t>) identified in partnership with WCDEDAT within the value chains of the identified Measured Entities. </a:t>
            </a:r>
          </a:p>
          <a:p>
            <a:pPr algn="just">
              <a:lnSpc>
                <a:spcPct val="250000"/>
              </a:lnSpc>
              <a:spcAft>
                <a:spcPts val="0"/>
              </a:spcAft>
            </a:pPr>
            <a:endParaRPr lang="en-ZA" sz="1600" dirty="0">
              <a:latin typeface="+mj-lt"/>
              <a:ea typeface="Cambria" panose="02040503050406030204" pitchFamily="18" charset="0"/>
              <a:cs typeface="Arial" panose="020B0604020202020204" pitchFamily="34" charset="0"/>
            </a:endParaRPr>
          </a:p>
          <a:p>
            <a:pPr marL="0" indent="0" algn="just">
              <a:lnSpc>
                <a:spcPct val="250000"/>
              </a:lnSpc>
              <a:spcAft>
                <a:spcPts val="0"/>
              </a:spcAft>
              <a:buNone/>
            </a:pPr>
            <a:r>
              <a:rPr lang="en-US" sz="1600" b="1" dirty="0">
                <a:latin typeface="+mj-lt"/>
                <a:ea typeface="Times New Roman" panose="02020603050405020304" pitchFamily="18" charset="0"/>
                <a:cs typeface="Arial" panose="020B0604020202020204" pitchFamily="34" charset="0"/>
              </a:rPr>
              <a:t> </a:t>
            </a:r>
            <a:endParaRPr lang="en-ZA" sz="1600" dirty="0">
              <a:latin typeface="+mj-lt"/>
              <a:cs typeface="Arial" panose="020B0604020202020204" pitchFamily="34" charset="0"/>
            </a:endParaRPr>
          </a:p>
        </p:txBody>
      </p:sp>
    </p:spTree>
    <p:extLst>
      <p:ext uri="{BB962C8B-B14F-4D97-AF65-F5344CB8AC3E}">
        <p14:creationId xmlns:p14="http://schemas.microsoft.com/office/powerpoint/2010/main" val="1115012525"/>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1"/>
          <p:cNvSpPr txBox="1">
            <a:spLocks/>
          </p:cNvSpPr>
          <p:nvPr/>
        </p:nvSpPr>
        <p:spPr bwMode="auto">
          <a:xfrm>
            <a:off x="179512" y="976434"/>
            <a:ext cx="7488833" cy="514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marL="0" indent="0" algn="ctr" defTabSz="913134">
              <a:buNone/>
            </a:pPr>
            <a:r>
              <a:rPr lang="en-ZA" altLang="en-US" sz="1800" b="1" kern="0" dirty="0" smtClean="0">
                <a:solidFill>
                  <a:schemeClr val="accent6">
                    <a:lumMod val="75000"/>
                  </a:schemeClr>
                </a:solidFill>
                <a:latin typeface="Arial Narrow"/>
              </a:rPr>
              <a:t>                            </a:t>
            </a:r>
            <a:endParaRPr lang="en-ZA" sz="1800" kern="0" dirty="0" smtClean="0">
              <a:solidFill>
                <a:srgbClr val="000000"/>
              </a:solidFill>
              <a:latin typeface="Arial Narrow"/>
            </a:endParaRPr>
          </a:p>
          <a:p>
            <a:pPr defTabSz="913134">
              <a:buFont typeface="Courier New" panose="02070309020205020404" pitchFamily="49" charset="0"/>
              <a:buChar char="o"/>
            </a:pPr>
            <a:r>
              <a:rPr lang="en-ZA" sz="1600" b="1" kern="0" dirty="0" smtClean="0">
                <a:solidFill>
                  <a:srgbClr val="000000"/>
                </a:solidFill>
                <a:latin typeface="Arial Narrow"/>
              </a:rPr>
              <a:t>About the NEF</a:t>
            </a:r>
          </a:p>
          <a:p>
            <a:pPr defTabSz="913134">
              <a:buFont typeface="Courier New" panose="02070309020205020404" pitchFamily="49" charset="0"/>
              <a:buChar char="o"/>
            </a:pPr>
            <a:r>
              <a:rPr lang="en-ZA" sz="1600" b="1" kern="0" dirty="0" smtClean="0">
                <a:solidFill>
                  <a:srgbClr val="000000"/>
                </a:solidFill>
                <a:latin typeface="Arial Narrow"/>
              </a:rPr>
              <a:t>NEF’s role in the AC Sector</a:t>
            </a:r>
          </a:p>
          <a:p>
            <a:pPr defTabSz="913134">
              <a:buFont typeface="Courier New" panose="02070309020205020404" pitchFamily="49" charset="0"/>
              <a:buChar char="o"/>
            </a:pPr>
            <a:r>
              <a:rPr lang="en-ZA" sz="1600" b="1" kern="0" dirty="0" smtClean="0">
                <a:solidFill>
                  <a:srgbClr val="000000"/>
                </a:solidFill>
                <a:latin typeface="Arial Narrow"/>
              </a:rPr>
              <a:t>NEF Partnerships</a:t>
            </a:r>
          </a:p>
          <a:p>
            <a:pPr lvl="1" defTabSz="913134">
              <a:buFont typeface="Courier New" panose="02070309020205020404" pitchFamily="49" charset="0"/>
              <a:buChar char="o"/>
            </a:pPr>
            <a:r>
              <a:rPr lang="en-ZA" sz="1400" b="1" kern="0" dirty="0">
                <a:solidFill>
                  <a:srgbClr val="000000"/>
                </a:solidFill>
                <a:latin typeface="Arial Narrow"/>
              </a:rPr>
              <a:t>DRDLR</a:t>
            </a:r>
          </a:p>
          <a:p>
            <a:pPr lvl="1" defTabSz="913134">
              <a:buFont typeface="Courier New" panose="02070309020205020404" pitchFamily="49" charset="0"/>
              <a:buChar char="o"/>
            </a:pPr>
            <a:r>
              <a:rPr lang="en-ZA" sz="1400" b="1" kern="0" dirty="0">
                <a:solidFill>
                  <a:srgbClr val="000000"/>
                </a:solidFill>
                <a:latin typeface="Arial Narrow"/>
              </a:rPr>
              <a:t>Department of Tourism</a:t>
            </a:r>
          </a:p>
          <a:p>
            <a:pPr lvl="1" defTabSz="913134">
              <a:buFont typeface="Courier New" panose="02070309020205020404" pitchFamily="49" charset="0"/>
              <a:buChar char="o"/>
            </a:pPr>
            <a:r>
              <a:rPr lang="en-ZA" sz="1400" b="1" kern="0" dirty="0">
                <a:solidFill>
                  <a:srgbClr val="000000"/>
                </a:solidFill>
                <a:latin typeface="Arial Narrow"/>
              </a:rPr>
              <a:t>Western Cape Department of Economic Development and Tourism</a:t>
            </a:r>
          </a:p>
          <a:p>
            <a:pPr lvl="1" defTabSz="913134">
              <a:buFont typeface="Courier New" panose="02070309020205020404" pitchFamily="49" charset="0"/>
              <a:buChar char="o"/>
            </a:pPr>
            <a:r>
              <a:rPr lang="en-ZA" sz="1400" b="1" kern="0" dirty="0">
                <a:solidFill>
                  <a:srgbClr val="000000"/>
                </a:solidFill>
                <a:latin typeface="Arial Narrow"/>
              </a:rPr>
              <a:t>Private Sector</a:t>
            </a:r>
          </a:p>
          <a:p>
            <a:pPr defTabSz="913134">
              <a:buFont typeface="Courier New" panose="02070309020205020404" pitchFamily="49" charset="0"/>
              <a:buChar char="o"/>
            </a:pPr>
            <a:r>
              <a:rPr lang="en-ZA" sz="1600" b="1" kern="0" dirty="0" smtClean="0">
                <a:solidFill>
                  <a:srgbClr val="000000"/>
                </a:solidFill>
                <a:latin typeface="Arial Narrow"/>
              </a:rPr>
              <a:t>The DAC Partnership</a:t>
            </a:r>
          </a:p>
          <a:p>
            <a:pPr lvl="1" defTabSz="913134">
              <a:buFont typeface="Courier New" panose="02070309020205020404" pitchFamily="49" charset="0"/>
              <a:buChar char="o"/>
            </a:pPr>
            <a:r>
              <a:rPr lang="en-ZA" sz="1400" b="1" kern="0" dirty="0" smtClean="0">
                <a:solidFill>
                  <a:srgbClr val="000000"/>
                </a:solidFill>
                <a:latin typeface="Arial Narrow"/>
              </a:rPr>
              <a:t>Background </a:t>
            </a:r>
          </a:p>
          <a:p>
            <a:pPr lvl="1" defTabSz="913134">
              <a:buFont typeface="Courier New" panose="02070309020205020404" pitchFamily="49" charset="0"/>
              <a:buChar char="o"/>
            </a:pPr>
            <a:r>
              <a:rPr lang="en-ZA" sz="1400" b="1" kern="0" dirty="0" smtClean="0">
                <a:solidFill>
                  <a:srgbClr val="000000"/>
                </a:solidFill>
                <a:latin typeface="Arial Narrow"/>
              </a:rPr>
              <a:t>Why is Arts and Culture important in society?</a:t>
            </a:r>
          </a:p>
          <a:p>
            <a:pPr lvl="1" defTabSz="913134">
              <a:buFont typeface="Courier New" panose="02070309020205020404" pitchFamily="49" charset="0"/>
              <a:buChar char="o"/>
            </a:pPr>
            <a:r>
              <a:rPr lang="en-ZA" sz="1400" b="1" kern="0" dirty="0">
                <a:solidFill>
                  <a:srgbClr val="000000"/>
                </a:solidFill>
                <a:latin typeface="Arial Narrow"/>
              </a:rPr>
              <a:t>AC domains and market failures</a:t>
            </a:r>
          </a:p>
          <a:p>
            <a:pPr lvl="1" defTabSz="913134">
              <a:buFont typeface="Courier New" panose="02070309020205020404" pitchFamily="49" charset="0"/>
              <a:buChar char="o"/>
            </a:pPr>
            <a:r>
              <a:rPr lang="en-ZA" sz="1400" b="1" kern="0" dirty="0">
                <a:solidFill>
                  <a:srgbClr val="000000"/>
                </a:solidFill>
                <a:latin typeface="Arial Narrow"/>
              </a:rPr>
              <a:t>Trends observed in the Music Sector</a:t>
            </a:r>
          </a:p>
          <a:p>
            <a:pPr lvl="1" defTabSz="913134">
              <a:buFont typeface="Courier New" panose="02070309020205020404" pitchFamily="49" charset="0"/>
              <a:buChar char="o"/>
            </a:pPr>
            <a:r>
              <a:rPr lang="en-ZA" sz="1400" b="1" kern="0" dirty="0">
                <a:solidFill>
                  <a:srgbClr val="000000"/>
                </a:solidFill>
                <a:latin typeface="Arial Narrow"/>
              </a:rPr>
              <a:t>AC- Socio-economic impact </a:t>
            </a:r>
          </a:p>
          <a:p>
            <a:pPr lvl="1" defTabSz="913134">
              <a:buFont typeface="Courier New" panose="02070309020205020404" pitchFamily="49" charset="0"/>
              <a:buChar char="o"/>
            </a:pPr>
            <a:r>
              <a:rPr lang="en-ZA" sz="1400" b="1" kern="0" dirty="0">
                <a:solidFill>
                  <a:srgbClr val="000000"/>
                </a:solidFill>
                <a:latin typeface="Arial Narrow"/>
              </a:rPr>
              <a:t>Planned allocation per AC </a:t>
            </a:r>
            <a:r>
              <a:rPr lang="en-ZA" sz="1400" b="1" kern="0" dirty="0" smtClean="0">
                <a:solidFill>
                  <a:srgbClr val="000000"/>
                </a:solidFill>
                <a:latin typeface="Arial Narrow"/>
              </a:rPr>
              <a:t>domain</a:t>
            </a:r>
          </a:p>
          <a:p>
            <a:pPr lvl="1" defTabSz="913134">
              <a:buFont typeface="Courier New" panose="02070309020205020404" pitchFamily="49" charset="0"/>
              <a:buChar char="o"/>
            </a:pPr>
            <a:r>
              <a:rPr lang="en-ZA" sz="1400" b="1" kern="0" dirty="0" smtClean="0">
                <a:solidFill>
                  <a:srgbClr val="000000"/>
                </a:solidFill>
                <a:latin typeface="Arial Narrow"/>
              </a:rPr>
              <a:t>Breakdown </a:t>
            </a:r>
            <a:r>
              <a:rPr lang="en-ZA" sz="1400" b="1" kern="0" dirty="0">
                <a:solidFill>
                  <a:srgbClr val="000000"/>
                </a:solidFill>
                <a:latin typeface="Arial Narrow"/>
              </a:rPr>
              <a:t>of recent </a:t>
            </a:r>
            <a:r>
              <a:rPr lang="en-ZA" sz="1400" b="1" kern="0" dirty="0" smtClean="0">
                <a:solidFill>
                  <a:srgbClr val="000000"/>
                </a:solidFill>
                <a:latin typeface="Arial Narrow"/>
              </a:rPr>
              <a:t>pipeline</a:t>
            </a:r>
          </a:p>
          <a:p>
            <a:pPr lvl="1" defTabSz="913134">
              <a:buFont typeface="Courier New" panose="02070309020205020404" pitchFamily="49" charset="0"/>
              <a:buChar char="o"/>
            </a:pPr>
            <a:r>
              <a:rPr lang="en-ZA" sz="1400" b="1" kern="0" dirty="0" smtClean="0">
                <a:solidFill>
                  <a:srgbClr val="000000"/>
                </a:solidFill>
                <a:latin typeface="Arial Narrow"/>
              </a:rPr>
              <a:t>Challenges </a:t>
            </a:r>
            <a:r>
              <a:rPr lang="en-ZA" sz="1400" b="1" kern="0" dirty="0">
                <a:solidFill>
                  <a:srgbClr val="000000"/>
                </a:solidFill>
                <a:latin typeface="Arial Narrow"/>
              </a:rPr>
              <a:t>and suggested solutions </a:t>
            </a:r>
            <a:endParaRPr lang="en-ZA" sz="1400" b="1" kern="0" dirty="0" smtClean="0">
              <a:solidFill>
                <a:srgbClr val="000000"/>
              </a:solidFill>
              <a:latin typeface="Arial Narrow"/>
            </a:endParaRPr>
          </a:p>
          <a:p>
            <a:pPr lvl="1" defTabSz="913134">
              <a:buFont typeface="Courier New" panose="02070309020205020404" pitchFamily="49" charset="0"/>
              <a:buChar char="o"/>
            </a:pPr>
            <a:r>
              <a:rPr lang="en-ZA" sz="1400" b="1" kern="0" dirty="0" smtClean="0">
                <a:solidFill>
                  <a:srgbClr val="000000"/>
                </a:solidFill>
                <a:latin typeface="Arial Narrow"/>
              </a:rPr>
              <a:t>Strategic </a:t>
            </a:r>
            <a:r>
              <a:rPr lang="en-ZA" sz="1400" b="1" kern="0" dirty="0">
                <a:solidFill>
                  <a:srgbClr val="000000"/>
                </a:solidFill>
                <a:latin typeface="Arial Narrow"/>
              </a:rPr>
              <a:t>solutions</a:t>
            </a:r>
          </a:p>
          <a:p>
            <a:pPr marL="0" indent="0" defTabSz="913134">
              <a:buNone/>
            </a:pPr>
            <a:endParaRPr lang="en-ZA" sz="1600" kern="0" dirty="0">
              <a:solidFill>
                <a:srgbClr val="000000"/>
              </a:solidFill>
              <a:latin typeface="Arial Narrow"/>
            </a:endParaRPr>
          </a:p>
        </p:txBody>
      </p:sp>
      <p:pic>
        <p:nvPicPr>
          <p:cNvPr id="8" name="Picture 7" descr="Description: email signature 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2455"/>
            <a:ext cx="3672408" cy="6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0" descr="Letterhead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31132"/>
            <a:ext cx="1296144" cy="58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0577" y="883038"/>
            <a:ext cx="2654894" cy="461665"/>
          </a:xfrm>
          <a:prstGeom prst="rect">
            <a:avLst/>
          </a:prstGeom>
        </p:spPr>
        <p:txBody>
          <a:bodyPr wrap="none">
            <a:spAutoFit/>
          </a:bodyPr>
          <a:lstStyle/>
          <a:p>
            <a:r>
              <a:rPr lang="en-ZA" altLang="en-US" sz="2400" b="1" kern="0" dirty="0">
                <a:solidFill>
                  <a:srgbClr val="D88F22"/>
                </a:solidFill>
                <a:latin typeface="Arial Narrow"/>
              </a:rPr>
              <a:t>Presentation</a:t>
            </a:r>
            <a:r>
              <a:rPr lang="en-ZA" altLang="en-US" sz="2400" b="1" kern="0" dirty="0">
                <a:solidFill>
                  <a:schemeClr val="accent6">
                    <a:lumMod val="75000"/>
                  </a:schemeClr>
                </a:solidFill>
                <a:latin typeface="Arial Narrow"/>
              </a:rPr>
              <a:t> Outline</a:t>
            </a:r>
            <a:endParaRPr lang="en-ZA" sz="2400" dirty="0"/>
          </a:p>
        </p:txBody>
      </p:sp>
      <p:sp>
        <p:nvSpPr>
          <p:cNvPr id="3" name="Slide Number Placeholder 2"/>
          <p:cNvSpPr>
            <a:spLocks noGrp="1"/>
          </p:cNvSpPr>
          <p:nvPr>
            <p:ph type="sldNum" sz="quarter" idx="10"/>
          </p:nvPr>
        </p:nvSpPr>
        <p:spPr/>
        <p:txBody>
          <a:bodyPr/>
          <a:lstStyle/>
          <a:p>
            <a:pPr>
              <a:defRPr/>
            </a:pPr>
            <a:fld id="{0ADED366-F462-4EAA-8BED-B56E2A775881}" type="slidenum">
              <a:rPr lang="en-ZA" smtClean="0"/>
              <a:pPr>
                <a:defRPr/>
              </a:pPr>
              <a:t>3</a:t>
            </a:fld>
            <a:endParaRPr lang="en-ZA"/>
          </a:p>
        </p:txBody>
      </p:sp>
    </p:spTree>
    <p:extLst>
      <p:ext uri="{BB962C8B-B14F-4D97-AF65-F5344CB8AC3E}">
        <p14:creationId xmlns:p14="http://schemas.microsoft.com/office/powerpoint/2010/main" val="70191063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951A79-7718-4FD5-8F87-BB92312820F0}" type="slidenum">
              <a:rPr lang="en-ZA" smtClean="0"/>
              <a:pPr>
                <a:defRPr/>
              </a:pPr>
              <a:t>30</a:t>
            </a:fld>
            <a:endParaRPr lang="en-ZA" dirty="0"/>
          </a:p>
        </p:txBody>
      </p:sp>
      <p:sp>
        <p:nvSpPr>
          <p:cNvPr id="5" name="Title 1"/>
          <p:cNvSpPr>
            <a:spLocks noGrp="1"/>
          </p:cNvSpPr>
          <p:nvPr>
            <p:ph type="title"/>
          </p:nvPr>
        </p:nvSpPr>
        <p:spPr>
          <a:xfrm>
            <a:off x="170952" y="286915"/>
            <a:ext cx="8671602" cy="620688"/>
          </a:xfrm>
        </p:spPr>
        <p:txBody>
          <a:bodyPr>
            <a:normAutofit fontScale="90000"/>
          </a:bodyPr>
          <a:lstStyle/>
          <a:p>
            <a:r>
              <a:rPr lang="en-ZA" sz="2700" dirty="0">
                <a:solidFill>
                  <a:srgbClr val="D88F22"/>
                </a:solidFill>
                <a:latin typeface="+mj-lt"/>
                <a:cs typeface="Arial" panose="020B0604020202020204" pitchFamily="34" charset="0"/>
              </a:rPr>
              <a:t>WCDEDT/NEF</a:t>
            </a:r>
            <a:r>
              <a:rPr lang="en-ZA" sz="2700" dirty="0">
                <a:solidFill>
                  <a:srgbClr val="D88F22"/>
                </a:solidFill>
                <a:latin typeface="Arial" panose="020B0604020202020204" pitchFamily="34" charset="0"/>
                <a:cs typeface="Arial" panose="020B0604020202020204" pitchFamily="34" charset="0"/>
              </a:rPr>
              <a:t> Partnership Progress to date</a:t>
            </a:r>
            <a:r>
              <a:rPr lang="en-ZA" sz="2000" dirty="0">
                <a:solidFill>
                  <a:srgbClr val="D88F22"/>
                </a:solidFill>
                <a:latin typeface="Arial" panose="020B0604020202020204" pitchFamily="34" charset="0"/>
                <a:cs typeface="Arial" panose="020B0604020202020204" pitchFamily="34" charset="0"/>
              </a:rPr>
              <a:t/>
            </a:r>
            <a:br>
              <a:rPr lang="en-ZA" sz="2000" dirty="0">
                <a:solidFill>
                  <a:srgbClr val="D88F22"/>
                </a:solidFill>
                <a:latin typeface="Arial" panose="020B0604020202020204" pitchFamily="34" charset="0"/>
                <a:cs typeface="Arial" panose="020B0604020202020204" pitchFamily="34" charset="0"/>
              </a:rPr>
            </a:br>
            <a:r>
              <a:rPr lang="en-ZA" sz="2000" dirty="0">
                <a:solidFill>
                  <a:srgbClr val="D88F22"/>
                </a:solidFill>
                <a:latin typeface="Arial" panose="020B0604020202020204" pitchFamily="34" charset="0"/>
                <a:cs typeface="Arial" panose="020B0604020202020204" pitchFamily="34" charset="0"/>
              </a:rPr>
              <a:t/>
            </a:r>
            <a:br>
              <a:rPr lang="en-ZA" sz="2000" dirty="0">
                <a:solidFill>
                  <a:srgbClr val="D88F22"/>
                </a:solidFill>
                <a:latin typeface="Arial" panose="020B0604020202020204" pitchFamily="34" charset="0"/>
                <a:cs typeface="Arial" panose="020B0604020202020204" pitchFamily="34" charset="0"/>
              </a:rPr>
            </a:br>
            <a:r>
              <a:rPr lang="en-ZA" sz="2700" dirty="0" smtClean="0">
                <a:solidFill>
                  <a:srgbClr val="D88F22"/>
                </a:solidFill>
                <a:latin typeface="Arial" panose="020B0604020202020204" pitchFamily="34" charset="0"/>
                <a:cs typeface="Arial" panose="020B0604020202020204" pitchFamily="34" charset="0"/>
              </a:rPr>
              <a:t/>
            </a:r>
            <a:br>
              <a:rPr lang="en-ZA" sz="2700" dirty="0" smtClean="0">
                <a:solidFill>
                  <a:srgbClr val="D88F22"/>
                </a:solidFill>
                <a:latin typeface="Arial" panose="020B0604020202020204" pitchFamily="34" charset="0"/>
                <a:cs typeface="Arial" panose="020B0604020202020204" pitchFamily="34" charset="0"/>
              </a:rPr>
            </a:br>
            <a:r>
              <a:rPr lang="en-ZA" sz="2700" dirty="0">
                <a:solidFill>
                  <a:srgbClr val="D88F22"/>
                </a:solidFill>
                <a:latin typeface="Arial" panose="020B0604020202020204" pitchFamily="34" charset="0"/>
                <a:cs typeface="Arial" panose="020B0604020202020204" pitchFamily="34" charset="0"/>
              </a:rPr>
              <a:t/>
            </a:r>
            <a:br>
              <a:rPr lang="en-ZA" sz="2700" dirty="0">
                <a:solidFill>
                  <a:srgbClr val="D88F22"/>
                </a:solidFill>
                <a:latin typeface="Arial" panose="020B0604020202020204" pitchFamily="34" charset="0"/>
                <a:cs typeface="Arial" panose="020B0604020202020204" pitchFamily="34" charset="0"/>
              </a:rPr>
            </a:br>
            <a:r>
              <a:rPr lang="en-ZA" sz="1600" dirty="0">
                <a:solidFill>
                  <a:srgbClr val="D88F22"/>
                </a:solidFill>
                <a:latin typeface="Arial" panose="020B0604020202020204" pitchFamily="34" charset="0"/>
                <a:cs typeface="Arial" panose="020B0604020202020204" pitchFamily="34" charset="0"/>
              </a:rPr>
              <a:t/>
            </a:r>
            <a:br>
              <a:rPr lang="en-ZA" sz="1600" dirty="0">
                <a:solidFill>
                  <a:srgbClr val="D88F22"/>
                </a:solidFill>
                <a:latin typeface="Arial" panose="020B0604020202020204" pitchFamily="34" charset="0"/>
                <a:cs typeface="Arial" panose="020B0604020202020204" pitchFamily="34" charset="0"/>
              </a:rPr>
            </a:br>
            <a:r>
              <a:rPr lang="en-US" sz="1600" i="1" dirty="0">
                <a:solidFill>
                  <a:srgbClr val="D88F22"/>
                </a:solidFill>
              </a:rPr>
              <a:t> </a:t>
            </a:r>
            <a:r>
              <a:rPr lang="en-ZA" sz="1600" dirty="0" smtClean="0">
                <a:solidFill>
                  <a:srgbClr val="D88F22"/>
                </a:solidFill>
                <a:effectLst/>
              </a:rPr>
              <a:t/>
            </a:r>
            <a:br>
              <a:rPr lang="en-ZA" sz="1600" dirty="0" smtClean="0">
                <a:solidFill>
                  <a:srgbClr val="D88F22"/>
                </a:solidFill>
                <a:effectLst/>
              </a:rPr>
            </a:br>
            <a:endParaRPr lang="en-ZA" sz="1600" dirty="0">
              <a:solidFill>
                <a:srgbClr val="D88F22"/>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925246938"/>
              </p:ext>
            </p:extLst>
          </p:nvPr>
        </p:nvGraphicFramePr>
        <p:xfrm>
          <a:off x="294284" y="908720"/>
          <a:ext cx="8424938" cy="3785545"/>
        </p:xfrm>
        <a:graphic>
          <a:graphicData uri="http://schemas.openxmlformats.org/drawingml/2006/table">
            <a:tbl>
              <a:tblPr firstRow="1" firstCol="1" bandRow="1">
                <a:tableStyleId>{5C22544A-7EE6-4342-B048-85BDC9FD1C3A}</a:tableStyleId>
              </a:tblPr>
              <a:tblGrid>
                <a:gridCol w="1080121"/>
                <a:gridCol w="5472608"/>
                <a:gridCol w="1872209"/>
              </a:tblGrid>
              <a:tr h="558946">
                <a:tc>
                  <a:txBody>
                    <a:bodyPr/>
                    <a:lstStyle/>
                    <a:p>
                      <a:pPr algn="just">
                        <a:lnSpc>
                          <a:spcPct val="150000"/>
                        </a:lnSpc>
                      </a:pPr>
                      <a:r>
                        <a:rPr lang="en-ZA" sz="1800" dirty="0">
                          <a:effectLst/>
                          <a:latin typeface="+mj-lt"/>
                          <a:cs typeface="Arial" panose="020B0604020202020204" pitchFamily="34" charset="0"/>
                        </a:rPr>
                        <a:t>ITEM </a:t>
                      </a:r>
                      <a:endParaRPr lang="en-ZA" sz="1800" dirty="0">
                        <a:effectLst/>
                        <a:latin typeface="+mj-lt"/>
                        <a:ea typeface="Cambria" panose="02040503050406030204" pitchFamily="18" charset="0"/>
                        <a:cs typeface="Arial" panose="020B0604020202020204" pitchFamily="34" charset="0"/>
                      </a:endParaRPr>
                    </a:p>
                  </a:txBody>
                  <a:tcPr marL="51435" marR="51435" marT="0" marB="0">
                    <a:solidFill>
                      <a:schemeClr val="accent2"/>
                    </a:solidFill>
                  </a:tcPr>
                </a:tc>
                <a:tc>
                  <a:txBody>
                    <a:bodyPr/>
                    <a:lstStyle/>
                    <a:p>
                      <a:pPr algn="just">
                        <a:lnSpc>
                          <a:spcPct val="150000"/>
                        </a:lnSpc>
                      </a:pPr>
                      <a:r>
                        <a:rPr lang="en-ZA" sz="1800" dirty="0">
                          <a:effectLst/>
                          <a:latin typeface="+mj-lt"/>
                          <a:cs typeface="Arial" panose="020B0604020202020204" pitchFamily="34" charset="0"/>
                        </a:rPr>
                        <a:t>UTILISATION</a:t>
                      </a:r>
                      <a:endParaRPr lang="en-ZA" sz="1800" dirty="0">
                        <a:effectLst/>
                        <a:latin typeface="+mj-lt"/>
                        <a:ea typeface="Cambria" panose="02040503050406030204" pitchFamily="18" charset="0"/>
                        <a:cs typeface="Arial" panose="020B0604020202020204" pitchFamily="34" charset="0"/>
                      </a:endParaRPr>
                    </a:p>
                  </a:txBody>
                  <a:tcPr marL="51435" marR="51435" marT="0" marB="0">
                    <a:solidFill>
                      <a:schemeClr val="accent2"/>
                    </a:solidFill>
                  </a:tcPr>
                </a:tc>
                <a:tc>
                  <a:txBody>
                    <a:bodyPr/>
                    <a:lstStyle/>
                    <a:p>
                      <a:pPr algn="just">
                        <a:lnSpc>
                          <a:spcPct val="150000"/>
                        </a:lnSpc>
                      </a:pPr>
                      <a:r>
                        <a:rPr lang="en-ZA" sz="1800" dirty="0">
                          <a:effectLst/>
                          <a:latin typeface="+mj-lt"/>
                          <a:cs typeface="Arial" panose="020B0604020202020204" pitchFamily="34" charset="0"/>
                        </a:rPr>
                        <a:t>AMOUNT</a:t>
                      </a:r>
                      <a:endParaRPr lang="en-ZA" sz="1800" dirty="0">
                        <a:effectLst/>
                        <a:latin typeface="+mj-lt"/>
                        <a:ea typeface="Cambria" panose="02040503050406030204" pitchFamily="18" charset="0"/>
                        <a:cs typeface="Arial" panose="020B0604020202020204" pitchFamily="34" charset="0"/>
                      </a:endParaRPr>
                    </a:p>
                  </a:txBody>
                  <a:tcPr marL="51435" marR="51435" marT="0" marB="0">
                    <a:solidFill>
                      <a:schemeClr val="accent2"/>
                    </a:solidFill>
                  </a:tcPr>
                </a:tc>
              </a:tr>
              <a:tr h="1185269">
                <a:tc>
                  <a:txBody>
                    <a:bodyPr/>
                    <a:lstStyle/>
                    <a:p>
                      <a:pPr algn="ctr">
                        <a:lnSpc>
                          <a:spcPct val="150000"/>
                        </a:lnSpc>
                      </a:pPr>
                      <a:r>
                        <a:rPr lang="en-ZA" sz="1800" dirty="0">
                          <a:effectLst/>
                          <a:latin typeface="+mj-lt"/>
                          <a:cs typeface="Arial" panose="020B0604020202020204" pitchFamily="34" charset="0"/>
                        </a:rPr>
                        <a:t>1</a:t>
                      </a:r>
                      <a:endParaRPr lang="en-ZA" sz="1800" dirty="0">
                        <a:effectLst/>
                        <a:latin typeface="+mj-lt"/>
                        <a:ea typeface="Cambria" panose="02040503050406030204" pitchFamily="18" charset="0"/>
                        <a:cs typeface="Arial" panose="020B0604020202020204" pitchFamily="34" charset="0"/>
                      </a:endParaRPr>
                    </a:p>
                  </a:txBody>
                  <a:tcPr marL="51435" marR="51435" marT="0" marB="0">
                    <a:solidFill>
                      <a:schemeClr val="accent2"/>
                    </a:solidFill>
                  </a:tcPr>
                </a:tc>
                <a:tc>
                  <a:txBody>
                    <a:bodyPr/>
                    <a:lstStyle/>
                    <a:p>
                      <a:pPr algn="just">
                        <a:lnSpc>
                          <a:spcPct val="150000"/>
                        </a:lnSpc>
                      </a:pPr>
                      <a:r>
                        <a:rPr lang="en-ZA" sz="1800" dirty="0">
                          <a:effectLst/>
                          <a:latin typeface="+mj-lt"/>
                          <a:cs typeface="Arial" panose="020B0604020202020204" pitchFamily="34" charset="0"/>
                        </a:rPr>
                        <a:t>100% grant funding for equipment and related initiatives</a:t>
                      </a:r>
                      <a:endParaRPr lang="en-ZA" sz="1800" dirty="0">
                        <a:effectLst/>
                        <a:latin typeface="+mj-lt"/>
                        <a:ea typeface="Cambria" panose="02040503050406030204" pitchFamily="18" charset="0"/>
                        <a:cs typeface="Arial" panose="020B0604020202020204" pitchFamily="34" charset="0"/>
                      </a:endParaRPr>
                    </a:p>
                  </a:txBody>
                  <a:tcPr marL="51435" marR="51435" marT="0" marB="0"/>
                </a:tc>
                <a:tc>
                  <a:txBody>
                    <a:bodyPr/>
                    <a:lstStyle/>
                    <a:p>
                      <a:pPr algn="r">
                        <a:lnSpc>
                          <a:spcPct val="150000"/>
                        </a:lnSpc>
                      </a:pPr>
                      <a:r>
                        <a:rPr lang="en-ZA" sz="1800" dirty="0">
                          <a:effectLst/>
                          <a:latin typeface="+mj-lt"/>
                          <a:cs typeface="Arial" panose="020B0604020202020204" pitchFamily="34" charset="0"/>
                        </a:rPr>
                        <a:t>R6 855 000.00</a:t>
                      </a:r>
                      <a:endParaRPr lang="en-ZA" sz="1800" dirty="0">
                        <a:effectLst/>
                        <a:latin typeface="+mj-lt"/>
                        <a:ea typeface="Cambria" panose="02040503050406030204" pitchFamily="18" charset="0"/>
                        <a:cs typeface="Arial" panose="020B0604020202020204" pitchFamily="34" charset="0"/>
                      </a:endParaRPr>
                    </a:p>
                  </a:txBody>
                  <a:tcPr marL="51435" marR="51435" marT="0" marB="0"/>
                </a:tc>
              </a:tr>
              <a:tr h="558946">
                <a:tc>
                  <a:txBody>
                    <a:bodyPr/>
                    <a:lstStyle/>
                    <a:p>
                      <a:pPr algn="ctr">
                        <a:lnSpc>
                          <a:spcPct val="150000"/>
                        </a:lnSpc>
                      </a:pPr>
                      <a:r>
                        <a:rPr lang="en-ZA" sz="1800" dirty="0">
                          <a:effectLst/>
                          <a:latin typeface="+mj-lt"/>
                          <a:cs typeface="Arial" panose="020B0604020202020204" pitchFamily="34" charset="0"/>
                        </a:rPr>
                        <a:t>2</a:t>
                      </a:r>
                      <a:endParaRPr lang="en-ZA" sz="1800" dirty="0">
                        <a:effectLst/>
                        <a:latin typeface="+mj-lt"/>
                        <a:ea typeface="Cambria" panose="02040503050406030204" pitchFamily="18" charset="0"/>
                        <a:cs typeface="Arial" panose="020B0604020202020204" pitchFamily="34" charset="0"/>
                      </a:endParaRPr>
                    </a:p>
                  </a:txBody>
                  <a:tcPr marL="51435" marR="51435" marT="0" marB="0">
                    <a:solidFill>
                      <a:schemeClr val="accent2"/>
                    </a:solidFill>
                  </a:tcPr>
                </a:tc>
                <a:tc>
                  <a:txBody>
                    <a:bodyPr/>
                    <a:lstStyle/>
                    <a:p>
                      <a:pPr algn="just">
                        <a:lnSpc>
                          <a:spcPct val="150000"/>
                        </a:lnSpc>
                      </a:pPr>
                      <a:r>
                        <a:rPr lang="en-ZA" sz="1800" dirty="0">
                          <a:effectLst/>
                          <a:latin typeface="+mj-lt"/>
                          <a:cs typeface="Arial" panose="020B0604020202020204" pitchFamily="34" charset="0"/>
                        </a:rPr>
                        <a:t>Loan funding</a:t>
                      </a:r>
                      <a:endParaRPr lang="en-ZA" sz="1800" dirty="0">
                        <a:effectLst/>
                        <a:latin typeface="+mj-lt"/>
                        <a:ea typeface="Cambria" panose="02040503050406030204" pitchFamily="18" charset="0"/>
                        <a:cs typeface="Arial" panose="020B0604020202020204" pitchFamily="34" charset="0"/>
                      </a:endParaRPr>
                    </a:p>
                  </a:txBody>
                  <a:tcPr marL="51435" marR="51435" marT="0" marB="0"/>
                </a:tc>
                <a:tc>
                  <a:txBody>
                    <a:bodyPr/>
                    <a:lstStyle/>
                    <a:p>
                      <a:pPr algn="r">
                        <a:lnSpc>
                          <a:spcPct val="150000"/>
                        </a:lnSpc>
                      </a:pPr>
                      <a:r>
                        <a:rPr lang="en-ZA" sz="1800" dirty="0">
                          <a:effectLst/>
                          <a:latin typeface="+mj-lt"/>
                          <a:cs typeface="Arial" panose="020B0604020202020204" pitchFamily="34" charset="0"/>
                        </a:rPr>
                        <a:t>R24 947 775.00</a:t>
                      </a:r>
                      <a:endParaRPr lang="en-ZA" sz="1800" dirty="0">
                        <a:effectLst/>
                        <a:latin typeface="+mj-lt"/>
                        <a:ea typeface="Cambria" panose="02040503050406030204" pitchFamily="18" charset="0"/>
                        <a:cs typeface="Arial" panose="020B0604020202020204" pitchFamily="34" charset="0"/>
                      </a:endParaRPr>
                    </a:p>
                  </a:txBody>
                  <a:tcPr marL="51435" marR="51435" marT="0" marB="0"/>
                </a:tc>
              </a:tr>
              <a:tr h="558946">
                <a:tc>
                  <a:txBody>
                    <a:bodyPr/>
                    <a:lstStyle/>
                    <a:p>
                      <a:pPr algn="ctr">
                        <a:lnSpc>
                          <a:spcPct val="150000"/>
                        </a:lnSpc>
                      </a:pPr>
                      <a:r>
                        <a:rPr lang="en-ZA" sz="1800" dirty="0">
                          <a:effectLst/>
                          <a:latin typeface="+mj-lt"/>
                          <a:cs typeface="Arial" panose="020B0604020202020204" pitchFamily="34" charset="0"/>
                        </a:rPr>
                        <a:t>3</a:t>
                      </a:r>
                      <a:endParaRPr lang="en-ZA" sz="1800" dirty="0">
                        <a:effectLst/>
                        <a:latin typeface="+mj-lt"/>
                        <a:ea typeface="Cambria" panose="02040503050406030204" pitchFamily="18" charset="0"/>
                        <a:cs typeface="Arial" panose="020B0604020202020204" pitchFamily="34" charset="0"/>
                      </a:endParaRPr>
                    </a:p>
                  </a:txBody>
                  <a:tcPr marL="51435" marR="51435" marT="0" marB="0">
                    <a:solidFill>
                      <a:schemeClr val="accent2"/>
                    </a:solidFill>
                  </a:tcPr>
                </a:tc>
                <a:tc>
                  <a:txBody>
                    <a:bodyPr/>
                    <a:lstStyle/>
                    <a:p>
                      <a:pPr algn="just">
                        <a:lnSpc>
                          <a:spcPct val="150000"/>
                        </a:lnSpc>
                      </a:pPr>
                      <a:r>
                        <a:rPr lang="en-ZA" sz="1800" dirty="0">
                          <a:effectLst/>
                          <a:latin typeface="+mj-lt"/>
                          <a:cs typeface="Arial" panose="020B0604020202020204" pitchFamily="34" charset="0"/>
                        </a:rPr>
                        <a:t>Project Funding (Pick ‘n Pay </a:t>
                      </a:r>
                      <a:r>
                        <a:rPr lang="en-ZA" sz="1800" dirty="0" err="1">
                          <a:effectLst/>
                          <a:latin typeface="+mj-lt"/>
                          <a:cs typeface="Arial" panose="020B0604020202020204" pitchFamily="34" charset="0"/>
                        </a:rPr>
                        <a:t>Spaza</a:t>
                      </a:r>
                      <a:r>
                        <a:rPr lang="en-ZA" sz="1800" dirty="0">
                          <a:effectLst/>
                          <a:latin typeface="+mj-lt"/>
                          <a:cs typeface="Arial" panose="020B0604020202020204" pitchFamily="34" charset="0"/>
                        </a:rPr>
                        <a:t> Project)</a:t>
                      </a:r>
                      <a:endParaRPr lang="en-ZA" sz="1800" dirty="0">
                        <a:effectLst/>
                        <a:latin typeface="+mj-lt"/>
                        <a:ea typeface="Cambria" panose="02040503050406030204" pitchFamily="18" charset="0"/>
                        <a:cs typeface="Arial" panose="020B0604020202020204" pitchFamily="34" charset="0"/>
                      </a:endParaRPr>
                    </a:p>
                  </a:txBody>
                  <a:tcPr marL="51435" marR="51435" marT="0" marB="0"/>
                </a:tc>
                <a:tc>
                  <a:txBody>
                    <a:bodyPr/>
                    <a:lstStyle/>
                    <a:p>
                      <a:pPr algn="r">
                        <a:lnSpc>
                          <a:spcPct val="150000"/>
                        </a:lnSpc>
                      </a:pPr>
                      <a:r>
                        <a:rPr lang="en-ZA" sz="1800" dirty="0">
                          <a:effectLst/>
                          <a:latin typeface="+mj-lt"/>
                          <a:cs typeface="Arial" panose="020B0604020202020204" pitchFamily="34" charset="0"/>
                        </a:rPr>
                        <a:t>R1 500 000.00</a:t>
                      </a:r>
                      <a:endParaRPr lang="en-ZA" sz="1800" dirty="0">
                        <a:effectLst/>
                        <a:latin typeface="+mj-lt"/>
                        <a:ea typeface="Cambria" panose="02040503050406030204" pitchFamily="18" charset="0"/>
                        <a:cs typeface="Arial" panose="020B0604020202020204" pitchFamily="34" charset="0"/>
                      </a:endParaRPr>
                    </a:p>
                  </a:txBody>
                  <a:tcPr marL="51435" marR="51435" marT="0" marB="0"/>
                </a:tc>
              </a:tr>
              <a:tr h="923438">
                <a:tc>
                  <a:txBody>
                    <a:bodyPr/>
                    <a:lstStyle/>
                    <a:p>
                      <a:pPr algn="ctr">
                        <a:lnSpc>
                          <a:spcPct val="150000"/>
                        </a:lnSpc>
                      </a:pPr>
                      <a:r>
                        <a:rPr lang="en-ZA" sz="1800" dirty="0">
                          <a:effectLst/>
                          <a:latin typeface="+mj-lt"/>
                          <a:cs typeface="Arial" panose="020B0604020202020204" pitchFamily="34" charset="0"/>
                        </a:rPr>
                        <a:t>Total Funds</a:t>
                      </a:r>
                      <a:endParaRPr lang="en-ZA" sz="1800" dirty="0">
                        <a:effectLst/>
                        <a:latin typeface="+mj-lt"/>
                        <a:ea typeface="Cambria" panose="02040503050406030204" pitchFamily="18" charset="0"/>
                        <a:cs typeface="Arial" panose="020B0604020202020204" pitchFamily="34" charset="0"/>
                      </a:endParaRPr>
                    </a:p>
                  </a:txBody>
                  <a:tcPr marL="51435" marR="51435" marT="0" marB="0">
                    <a:solidFill>
                      <a:schemeClr val="accent2"/>
                    </a:solidFill>
                  </a:tcPr>
                </a:tc>
                <a:tc>
                  <a:txBody>
                    <a:bodyPr/>
                    <a:lstStyle/>
                    <a:p>
                      <a:pPr algn="just">
                        <a:lnSpc>
                          <a:spcPct val="150000"/>
                        </a:lnSpc>
                      </a:pPr>
                      <a:r>
                        <a:rPr lang="en-ZA" sz="1800" dirty="0">
                          <a:effectLst/>
                          <a:latin typeface="+mj-lt"/>
                          <a:cs typeface="Arial" panose="020B0604020202020204" pitchFamily="34" charset="0"/>
                        </a:rPr>
                        <a:t> </a:t>
                      </a:r>
                      <a:endParaRPr lang="en-ZA" sz="1800" dirty="0">
                        <a:effectLst/>
                        <a:latin typeface="+mj-lt"/>
                        <a:ea typeface="Cambria" panose="02040503050406030204" pitchFamily="18" charset="0"/>
                        <a:cs typeface="Arial" panose="020B0604020202020204" pitchFamily="34" charset="0"/>
                      </a:endParaRPr>
                    </a:p>
                  </a:txBody>
                  <a:tcPr marL="51435" marR="51435" marT="0" marB="0"/>
                </a:tc>
                <a:tc>
                  <a:txBody>
                    <a:bodyPr/>
                    <a:lstStyle/>
                    <a:p>
                      <a:pPr algn="r">
                        <a:lnSpc>
                          <a:spcPct val="150000"/>
                        </a:lnSpc>
                      </a:pPr>
                      <a:r>
                        <a:rPr lang="en-ZA" sz="1800" dirty="0">
                          <a:effectLst/>
                          <a:latin typeface="+mj-lt"/>
                          <a:cs typeface="Arial" panose="020B0604020202020204" pitchFamily="34" charset="0"/>
                        </a:rPr>
                        <a:t>R 33 302 775.00</a:t>
                      </a:r>
                      <a:endParaRPr lang="en-ZA" sz="1800" dirty="0">
                        <a:effectLst/>
                        <a:latin typeface="+mj-lt"/>
                        <a:ea typeface="Cambria" panose="02040503050406030204" pitchFamily="18" charset="0"/>
                        <a:cs typeface="Arial" panose="020B0604020202020204" pitchFamily="34" charset="0"/>
                      </a:endParaRPr>
                    </a:p>
                  </a:txBody>
                  <a:tcPr marL="51435" marR="51435" marT="0" marB="0"/>
                </a:tc>
              </a:tr>
            </a:tbl>
          </a:graphicData>
        </a:graphic>
      </p:graphicFrame>
      <p:sp>
        <p:nvSpPr>
          <p:cNvPr id="7" name="Rectangle 6"/>
          <p:cNvSpPr/>
          <p:nvPr/>
        </p:nvSpPr>
        <p:spPr>
          <a:xfrm>
            <a:off x="344211" y="5005726"/>
            <a:ext cx="8424938" cy="646331"/>
          </a:xfrm>
          <a:prstGeom prst="rect">
            <a:avLst/>
          </a:prstGeom>
        </p:spPr>
        <p:txBody>
          <a:bodyPr wrap="square">
            <a:spAutoFit/>
          </a:bodyPr>
          <a:lstStyle/>
          <a:p>
            <a:pPr algn="just"/>
            <a:r>
              <a:rPr lang="en-US" b="1" dirty="0">
                <a:solidFill>
                  <a:schemeClr val="accent2"/>
                </a:solidFill>
                <a:latin typeface="+mj-lt"/>
                <a:cs typeface="Arial" panose="020B0604020202020204" pitchFamily="34" charset="0"/>
              </a:rPr>
              <a:t>Since </a:t>
            </a:r>
            <a:r>
              <a:rPr lang="en-US" b="1" dirty="0" smtClean="0">
                <a:solidFill>
                  <a:schemeClr val="accent2"/>
                </a:solidFill>
                <a:latin typeface="+mj-lt"/>
                <a:cs typeface="Arial" panose="020B0604020202020204" pitchFamily="34" charset="0"/>
              </a:rPr>
              <a:t>inception the </a:t>
            </a:r>
            <a:r>
              <a:rPr lang="en-US" b="1" dirty="0">
                <a:solidFill>
                  <a:schemeClr val="accent2"/>
                </a:solidFill>
                <a:latin typeface="+mj-lt"/>
                <a:cs typeface="Arial" panose="020B0604020202020204" pitchFamily="34" charset="0"/>
              </a:rPr>
              <a:t>WCDEDAT has committed funding to the value of R33 302 775,00 funding 21 Western Cape based transactions. </a:t>
            </a:r>
            <a:endParaRPr lang="en-ZA" b="1" dirty="0">
              <a:solidFill>
                <a:schemeClr val="accent2"/>
              </a:solidFill>
              <a:latin typeface="+mj-lt"/>
            </a:endParaRPr>
          </a:p>
        </p:txBody>
      </p:sp>
    </p:spTree>
    <p:extLst>
      <p:ext uri="{BB962C8B-B14F-4D97-AF65-F5344CB8AC3E}">
        <p14:creationId xmlns:p14="http://schemas.microsoft.com/office/powerpoint/2010/main" val="3198303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267891" y="2365252"/>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Font typeface="Wingdings" panose="05000000000000000000" pitchFamily="2" charset="2"/>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31</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971600" y="3573016"/>
            <a:ext cx="6168182" cy="60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smtClean="0">
                <a:solidFill>
                  <a:srgbClr val="E7B366">
                    <a:lumMod val="75000"/>
                  </a:srgbClr>
                </a:solidFill>
                <a:latin typeface="Arial Narrow"/>
                <a:cs typeface="Arial" panose="020B0604020202020204" pitchFamily="34" charset="0"/>
              </a:rPr>
              <a:t>DAC Partnership</a:t>
            </a:r>
            <a:endParaRPr lang="en-US" altLang="en-US" sz="3200" kern="0" dirty="0">
              <a:solidFill>
                <a:srgbClr val="E7B366">
                  <a:lumMod val="75000"/>
                </a:srgbClr>
              </a:solidFill>
              <a:latin typeface="Arial Narrow"/>
              <a:cs typeface="Arial" panose="020B0604020202020204" pitchFamily="34" charset="0"/>
            </a:endParaRPr>
          </a:p>
        </p:txBody>
      </p:sp>
      <p:sp>
        <p:nvSpPr>
          <p:cNvPr id="2" name="Slide Number Placeholder 1"/>
          <p:cNvSpPr>
            <a:spLocks noGrp="1"/>
          </p:cNvSpPr>
          <p:nvPr>
            <p:ph type="sldNum" sz="quarter" idx="10"/>
          </p:nvPr>
        </p:nvSpPr>
        <p:spPr/>
        <p:txBody>
          <a:bodyPr/>
          <a:lstStyle/>
          <a:p>
            <a:fld id="{57A80F7D-DAE4-4CFD-877F-D809C719A4FD}" type="slidenum">
              <a:rPr lang="en-ZA" altLang="en-US" smtClean="0"/>
              <a:pPr/>
              <a:t>31</a:t>
            </a:fld>
            <a:endParaRPr lang="en-ZA" altLang="en-US"/>
          </a:p>
        </p:txBody>
      </p:sp>
    </p:spTree>
    <p:extLst>
      <p:ext uri="{BB962C8B-B14F-4D97-AF65-F5344CB8AC3E}">
        <p14:creationId xmlns:p14="http://schemas.microsoft.com/office/powerpoint/2010/main" val="13229662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951A79-7718-4FD5-8F87-BB92312820F0}" type="slidenum">
              <a:rPr lang="en-ZA" smtClean="0"/>
              <a:pPr>
                <a:defRPr/>
              </a:pPr>
              <a:t>32</a:t>
            </a:fld>
            <a:endParaRPr lang="en-ZA" dirty="0"/>
          </a:p>
        </p:txBody>
      </p:sp>
      <p:pic>
        <p:nvPicPr>
          <p:cNvPr id="11" name="Picture 10"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169167" y="959015"/>
            <a:ext cx="4525598" cy="461665"/>
          </a:xfrm>
          <a:prstGeom prst="rect">
            <a:avLst/>
          </a:prstGeom>
        </p:spPr>
        <p:txBody>
          <a:bodyPr wrap="none">
            <a:spAutoFit/>
          </a:bodyPr>
          <a:lstStyle/>
          <a:p>
            <a:pPr marL="0" marR="0" lvl="0" indent="0" algn="ctr" defTabSz="913134"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smtClean="0">
                <a:ln>
                  <a:noFill/>
                </a:ln>
                <a:solidFill>
                  <a:srgbClr val="A26000"/>
                </a:solidFill>
                <a:effectLst/>
                <a:uLnTx/>
                <a:uFillTx/>
              </a:rPr>
              <a:t>The DAC’s </a:t>
            </a:r>
            <a:r>
              <a:rPr kumimoji="0" lang="en-ZA" sz="2400" b="1" i="0" u="none" strike="noStrike" kern="0" cap="none" spc="0" normalizeH="0" baseline="0" noProof="0" dirty="0" err="1" smtClean="0">
                <a:ln>
                  <a:noFill/>
                </a:ln>
                <a:solidFill>
                  <a:srgbClr val="A26000"/>
                </a:solidFill>
                <a:effectLst/>
                <a:uLnTx/>
                <a:uFillTx/>
              </a:rPr>
              <a:t>Mzansi</a:t>
            </a:r>
            <a:r>
              <a:rPr kumimoji="0" lang="en-ZA" sz="2400" b="1" i="0" u="none" strike="noStrike" kern="0" cap="none" spc="0" normalizeH="0" baseline="0" noProof="0" dirty="0" smtClean="0">
                <a:ln>
                  <a:noFill/>
                </a:ln>
                <a:solidFill>
                  <a:srgbClr val="A26000"/>
                </a:solidFill>
                <a:effectLst/>
                <a:uLnTx/>
                <a:uFillTx/>
              </a:rPr>
              <a:t> Golden Economy</a:t>
            </a:r>
          </a:p>
        </p:txBody>
      </p:sp>
      <p:pic>
        <p:nvPicPr>
          <p:cNvPr id="14" name="Picture 13"/>
          <p:cNvPicPr>
            <a:picLocks noChangeAspect="1"/>
          </p:cNvPicPr>
          <p:nvPr/>
        </p:nvPicPr>
        <p:blipFill>
          <a:blip r:embed="rId4"/>
          <a:stretch>
            <a:fillRect/>
          </a:stretch>
        </p:blipFill>
        <p:spPr>
          <a:xfrm>
            <a:off x="484312" y="1530118"/>
            <a:ext cx="8064896" cy="4397216"/>
          </a:xfrm>
          <a:prstGeom prst="rect">
            <a:avLst/>
          </a:prstGeom>
        </p:spPr>
      </p:pic>
    </p:spTree>
    <p:extLst>
      <p:ext uri="{BB962C8B-B14F-4D97-AF65-F5344CB8AC3E}">
        <p14:creationId xmlns:p14="http://schemas.microsoft.com/office/powerpoint/2010/main" val="335816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951A79-7718-4FD5-8F87-BB92312820F0}" type="slidenum">
              <a:rPr lang="en-ZA" smtClean="0"/>
              <a:pPr>
                <a:defRPr/>
              </a:pPr>
              <a:t>33</a:t>
            </a:fld>
            <a:endParaRPr lang="en-ZA" dirty="0"/>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2489" y="906672"/>
            <a:ext cx="8132354" cy="461665"/>
          </a:xfrm>
          <a:prstGeom prst="rect">
            <a:avLst/>
          </a:prstGeom>
        </p:spPr>
        <p:txBody>
          <a:bodyPr wrap="none">
            <a:spAutoFit/>
          </a:bodyPr>
          <a:lstStyle/>
          <a:p>
            <a:pPr marL="0" marR="0" lvl="0" indent="0" algn="ctr" defTabSz="913134"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smtClean="0">
                <a:ln>
                  <a:noFill/>
                </a:ln>
                <a:solidFill>
                  <a:srgbClr val="A26000"/>
                </a:solidFill>
                <a:effectLst/>
                <a:uLnTx/>
                <a:uFillTx/>
              </a:rPr>
              <a:t>The DAC’s </a:t>
            </a:r>
            <a:r>
              <a:rPr kumimoji="0" lang="en-ZA" sz="2400" b="1" i="0" u="none" strike="noStrike" kern="0" cap="none" spc="0" normalizeH="0" baseline="0" noProof="0" dirty="0" err="1" smtClean="0">
                <a:ln>
                  <a:noFill/>
                </a:ln>
                <a:solidFill>
                  <a:srgbClr val="A26000"/>
                </a:solidFill>
                <a:effectLst/>
                <a:uLnTx/>
                <a:uFillTx/>
              </a:rPr>
              <a:t>Mzansi</a:t>
            </a:r>
            <a:r>
              <a:rPr kumimoji="0" lang="en-ZA" sz="2400" b="1" i="0" u="none" strike="noStrike" kern="0" cap="none" spc="0" normalizeH="0" baseline="0" noProof="0" dirty="0" smtClean="0">
                <a:ln>
                  <a:noFill/>
                </a:ln>
                <a:solidFill>
                  <a:srgbClr val="A26000"/>
                </a:solidFill>
                <a:effectLst/>
                <a:uLnTx/>
                <a:uFillTx/>
              </a:rPr>
              <a:t> Golden Economy – Target Market of Each Fund</a:t>
            </a:r>
          </a:p>
        </p:txBody>
      </p:sp>
      <p:graphicFrame>
        <p:nvGraphicFramePr>
          <p:cNvPr id="7" name="Diagram 6"/>
          <p:cNvGraphicFramePr/>
          <p:nvPr>
            <p:extLst>
              <p:ext uri="{D42A27DB-BD31-4B8C-83A1-F6EECF244321}">
                <p14:modId xmlns:p14="http://schemas.microsoft.com/office/powerpoint/2010/main" val="2784277055"/>
              </p:ext>
            </p:extLst>
          </p:nvPr>
        </p:nvGraphicFramePr>
        <p:xfrm>
          <a:off x="39863" y="1340768"/>
          <a:ext cx="8915399"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2"/>
          <p:cNvSpPr txBox="1">
            <a:spLocks/>
          </p:cNvSpPr>
          <p:nvPr/>
        </p:nvSpPr>
        <p:spPr bwMode="auto">
          <a:xfrm>
            <a:off x="107504" y="2466355"/>
            <a:ext cx="2751138"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630" tIns="41978" rIns="83630" bIns="41978" numCol="1" anchor="t" anchorCtr="0" compatLnSpc="1">
            <a:prstTxWarp prst="textNoShape">
              <a:avLst/>
            </a:prstTxWarp>
            <a:normAutofit/>
          </a:bodyPr>
          <a:lstStyle>
            <a:lvl1pPr marL="313644" indent="-313644" algn="l" rtl="0" eaLnBrk="0" fontAlgn="base" hangingPunct="0">
              <a:spcBef>
                <a:spcPct val="20000"/>
              </a:spcBef>
              <a:spcAft>
                <a:spcPct val="0"/>
              </a:spcAft>
              <a:buClr>
                <a:srgbClr val="FFC285"/>
              </a:buClr>
              <a:buSzPct val="80000"/>
              <a:buFont typeface="Wingdings" panose="05000000000000000000" pitchFamily="2" charset="2"/>
              <a:buChar char="§"/>
              <a:defRPr sz="2742">
                <a:solidFill>
                  <a:schemeClr val="tx1"/>
                </a:solidFill>
                <a:latin typeface="+mn-lt"/>
                <a:ea typeface="+mn-ea"/>
                <a:cs typeface="+mn-cs"/>
              </a:defRPr>
            </a:lvl1pPr>
            <a:lvl2pPr marL="680864" indent="-261184" algn="l" rtl="0" eaLnBrk="0" fontAlgn="base" hangingPunct="0">
              <a:spcBef>
                <a:spcPct val="20000"/>
              </a:spcBef>
              <a:spcAft>
                <a:spcPct val="0"/>
              </a:spcAft>
              <a:buClr>
                <a:srgbClr val="FFC285"/>
              </a:buClr>
              <a:buSzPct val="80000"/>
              <a:buFont typeface="Wingdings" panose="05000000000000000000" pitchFamily="2" charset="2"/>
              <a:buChar char="§"/>
              <a:defRPr sz="2391">
                <a:solidFill>
                  <a:schemeClr val="tx1"/>
                </a:solidFill>
                <a:latin typeface="+mn-lt"/>
              </a:defRPr>
            </a:lvl2pPr>
            <a:lvl3pPr marL="1048085" indent="-208724" algn="l" rtl="0" eaLnBrk="0" fontAlgn="base" hangingPunct="0">
              <a:spcBef>
                <a:spcPct val="20000"/>
              </a:spcBef>
              <a:spcAft>
                <a:spcPct val="0"/>
              </a:spcAft>
              <a:buClr>
                <a:srgbClr val="FFC285"/>
              </a:buClr>
              <a:buSzPct val="80000"/>
              <a:buFont typeface="Wingdings" panose="05000000000000000000" pitchFamily="2" charset="2"/>
              <a:buChar char="§"/>
              <a:defRPr sz="1969">
                <a:solidFill>
                  <a:schemeClr val="tx1"/>
                </a:solidFill>
                <a:latin typeface="+mn-lt"/>
              </a:defRPr>
            </a:lvl3pPr>
            <a:lvl4pPr marL="1467766" indent="-208724" algn="l" rtl="0" eaLnBrk="0" fontAlgn="base" hangingPunct="0">
              <a:spcBef>
                <a:spcPct val="20000"/>
              </a:spcBef>
              <a:spcAft>
                <a:spcPct val="0"/>
              </a:spcAft>
              <a:buClr>
                <a:srgbClr val="FFC285"/>
              </a:buClr>
              <a:buSzPct val="80000"/>
              <a:buFont typeface="Wingdings" panose="05000000000000000000" pitchFamily="2" charset="2"/>
              <a:buChar char="§"/>
              <a:defRPr sz="1969">
                <a:solidFill>
                  <a:schemeClr val="tx1"/>
                </a:solidFill>
                <a:latin typeface="+mn-lt"/>
              </a:defRPr>
            </a:lvl4pPr>
            <a:lvl5pPr marL="1887446" indent="-208724" algn="l" rtl="0" eaLnBrk="0" fontAlgn="base" hangingPunct="0">
              <a:spcBef>
                <a:spcPct val="20000"/>
              </a:spcBef>
              <a:spcAft>
                <a:spcPct val="0"/>
              </a:spcAft>
              <a:buClr>
                <a:srgbClr val="FFC285"/>
              </a:buClr>
              <a:buSzPct val="80000"/>
              <a:buFont typeface="Wingdings" panose="05000000000000000000" pitchFamily="2" charset="2"/>
              <a:buChar char="§"/>
              <a:defRPr sz="1547">
                <a:solidFill>
                  <a:schemeClr val="tx1"/>
                </a:solidFill>
                <a:latin typeface="+mn-lt"/>
              </a:defRPr>
            </a:lvl5pPr>
            <a:lvl6pPr marL="2307890"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727508"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147152"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566724"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a:lstStyle>
          <a:p>
            <a:pPr defTabSz="914400" eaLnBrk="1" hangingPunct="1"/>
            <a:r>
              <a:rPr lang="en-US" altLang="en-US" sz="2000" kern="0" smtClean="0">
                <a:latin typeface="Calibri" panose="020F0502020204030204" pitchFamily="34" charset="0"/>
              </a:rPr>
              <a:t>Young artists at talent and apprentice level </a:t>
            </a:r>
          </a:p>
          <a:p>
            <a:pPr defTabSz="914400" eaLnBrk="1" hangingPunct="1"/>
            <a:r>
              <a:rPr lang="en-US" altLang="en-US" sz="2000" kern="0" smtClean="0">
                <a:latin typeface="Calibri" panose="020F0502020204030204" pitchFamily="34" charset="0"/>
              </a:rPr>
              <a:t>Small grants </a:t>
            </a:r>
          </a:p>
          <a:p>
            <a:pPr defTabSz="914400" eaLnBrk="1" hangingPunct="1"/>
            <a:r>
              <a:rPr lang="en-US" altLang="en-US" sz="2000" kern="0" smtClean="0">
                <a:latin typeface="Calibri" panose="020F0502020204030204" pitchFamily="34" charset="0"/>
              </a:rPr>
              <a:t>Artists needing support in forming enterprises </a:t>
            </a:r>
          </a:p>
          <a:p>
            <a:pPr defTabSz="914400" eaLnBrk="1" hangingPunct="1"/>
            <a:r>
              <a:rPr lang="en-US" altLang="en-US" sz="2000" kern="0" smtClean="0">
                <a:latin typeface="Calibri" panose="020F0502020204030204" pitchFamily="34" charset="0"/>
              </a:rPr>
              <a:t>Capacity building</a:t>
            </a:r>
            <a:endParaRPr lang="en-US" altLang="en-US" sz="2000" kern="0" dirty="0" smtClean="0">
              <a:latin typeface="Calibri" panose="020F0502020204030204" pitchFamily="34" charset="0"/>
            </a:endParaRPr>
          </a:p>
        </p:txBody>
      </p:sp>
      <p:sp>
        <p:nvSpPr>
          <p:cNvPr id="9" name="Content Placeholder 2"/>
          <p:cNvSpPr txBox="1">
            <a:spLocks/>
          </p:cNvSpPr>
          <p:nvPr/>
        </p:nvSpPr>
        <p:spPr bwMode="auto">
          <a:xfrm>
            <a:off x="3075125" y="2407617"/>
            <a:ext cx="3487737"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marR="0" lvl="0" indent="-342900" defTabSz="914400" eaLnBrk="0" fontAlgn="auto" latinLnBrk="0" hangingPunct="0">
              <a:lnSpc>
                <a:spcPct val="100000"/>
              </a:lnSpc>
              <a:spcBef>
                <a:spcPct val="20000"/>
              </a:spcBef>
              <a:spcAft>
                <a:spcPts val="0"/>
              </a:spcAft>
              <a:buClrTx/>
              <a:buSzTx/>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rPr>
              <a:t>Arts and Culture Organizations  </a:t>
            </a:r>
          </a:p>
          <a:p>
            <a:pPr marL="342900" marR="0" lvl="0" indent="-342900" defTabSz="91440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rPr>
              <a:t>Youth </a:t>
            </a:r>
          </a:p>
          <a:p>
            <a:pPr marL="342900" marR="0" lvl="0" indent="-342900" defTabSz="91440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rPr>
              <a:t>Women </a:t>
            </a:r>
          </a:p>
          <a:p>
            <a:pPr marL="342900" marR="0" lvl="0" indent="-342900" defTabSz="91440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rPr>
              <a:t>Legends </a:t>
            </a:r>
          </a:p>
          <a:p>
            <a:pPr marL="342900" marR="0" lvl="0" indent="-342900" defTabSz="91440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rPr>
              <a:t>Professional Artists</a:t>
            </a:r>
          </a:p>
          <a:p>
            <a:pPr marL="342900" marR="0" lvl="0" indent="-342900" defTabSz="91440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rPr>
              <a:t>Projects </a:t>
            </a:r>
          </a:p>
          <a:p>
            <a:pPr marL="342900" marR="0" lvl="0" indent="-342900" defTabSz="91440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rPr>
              <a:t>Legacy Projects</a:t>
            </a:r>
          </a:p>
          <a:p>
            <a:pPr marL="0" marR="0" lvl="0" indent="0" defTabSz="914400" eaLnBrk="0" fontAlgn="auto" latinLnBrk="0" hangingPunct="0">
              <a:lnSpc>
                <a:spcPct val="100000"/>
              </a:lnSpc>
              <a:spcBef>
                <a:spcPct val="2000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Calibri" charset="0"/>
            </a:endParaRPr>
          </a:p>
          <a:p>
            <a:pPr marL="0" marR="0" lvl="0" indent="0" defTabSz="914400" eaLnBrk="0" fontAlgn="auto" latinLnBrk="0" hangingPunct="0">
              <a:lnSpc>
                <a:spcPct val="100000"/>
              </a:lnSpc>
              <a:spcBef>
                <a:spcPct val="2000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Calibri" charset="0"/>
            </a:endParaRPr>
          </a:p>
        </p:txBody>
      </p:sp>
      <p:sp>
        <p:nvSpPr>
          <p:cNvPr id="10" name="Content Placeholder 2"/>
          <p:cNvSpPr txBox="1">
            <a:spLocks/>
          </p:cNvSpPr>
          <p:nvPr/>
        </p:nvSpPr>
        <p:spPr bwMode="auto">
          <a:xfrm>
            <a:off x="6690498" y="2348880"/>
            <a:ext cx="23622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rPr>
              <a:t>Established products and services and Entities requiring expansion and scaling up </a:t>
            </a:r>
          </a:p>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618105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34</a:t>
            </a:fld>
            <a:endParaRPr lang="en-ZA" altLang="en-US"/>
          </a:p>
        </p:txBody>
      </p:sp>
      <p:pic>
        <p:nvPicPr>
          <p:cNvPr id="17" name="Picture 16"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701966" y="741565"/>
            <a:ext cx="5713424" cy="461665"/>
          </a:xfrm>
          <a:prstGeom prst="rect">
            <a:avLst/>
          </a:prstGeom>
        </p:spPr>
        <p:txBody>
          <a:bodyPr wrap="none">
            <a:spAutoFit/>
          </a:bodyPr>
          <a:lstStyle/>
          <a:p>
            <a:pPr algn="ctr" defTabSz="913134">
              <a:defRPr/>
            </a:pPr>
            <a:r>
              <a:rPr lang="en-ZA" sz="2400" b="1" kern="0" dirty="0" smtClean="0">
                <a:solidFill>
                  <a:srgbClr val="BF8751"/>
                </a:solidFill>
                <a:latin typeface="Arial Narrow"/>
              </a:rPr>
              <a:t>Background  to the DAC Venture Capital Fund</a:t>
            </a:r>
          </a:p>
        </p:txBody>
      </p:sp>
      <p:sp>
        <p:nvSpPr>
          <p:cNvPr id="20" name="Rectangle 19"/>
          <p:cNvSpPr/>
          <p:nvPr/>
        </p:nvSpPr>
        <p:spPr>
          <a:xfrm>
            <a:off x="0" y="1323204"/>
            <a:ext cx="8800517" cy="1255728"/>
          </a:xfrm>
          <a:prstGeom prst="rect">
            <a:avLst/>
          </a:prstGeom>
        </p:spPr>
        <p:txBody>
          <a:bodyPr wrap="square">
            <a:spAutoFit/>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pPr marL="342900" indent="-342900" algn="just" defTabSz="914400" eaLnBrk="0" fontAlgn="base" hangingPunct="0">
              <a:spcBef>
                <a:spcPct val="20000"/>
              </a:spcBef>
              <a:spcAft>
                <a:spcPct val="0"/>
              </a:spcAft>
              <a:buFont typeface="Arial" panose="020B0604020202020204" pitchFamily="34" charset="0"/>
              <a:buChar char="•"/>
              <a:defRPr/>
            </a:pPr>
            <a:r>
              <a:rPr lang="en-ZA" dirty="0" smtClean="0">
                <a:solidFill>
                  <a:srgbClr val="000000"/>
                </a:solidFill>
                <a:latin typeface="Arial Narrow"/>
              </a:rPr>
              <a:t>In 2016, the Department of Arts and Culture (DAC) entrusted National Empowerment Fund (NEF) </a:t>
            </a:r>
            <a:r>
              <a:rPr lang="en-ZA" dirty="0">
                <a:solidFill>
                  <a:srgbClr val="000000"/>
                </a:solidFill>
                <a:latin typeface="Arial Narrow"/>
              </a:rPr>
              <a:t>through a tender process to manage </a:t>
            </a:r>
            <a:r>
              <a:rPr lang="en-ZA" dirty="0" smtClean="0">
                <a:solidFill>
                  <a:srgbClr val="000000"/>
                </a:solidFill>
                <a:latin typeface="Arial Narrow"/>
              </a:rPr>
              <a:t>the </a:t>
            </a:r>
            <a:r>
              <a:rPr lang="en-ZA" dirty="0">
                <a:solidFill>
                  <a:srgbClr val="000000"/>
                </a:solidFill>
                <a:latin typeface="Arial Narrow"/>
              </a:rPr>
              <a:t>Venture Capital </a:t>
            </a:r>
            <a:r>
              <a:rPr lang="en-ZA" dirty="0" smtClean="0">
                <a:solidFill>
                  <a:srgbClr val="000000"/>
                </a:solidFill>
                <a:latin typeface="Arial Narrow"/>
              </a:rPr>
              <a:t>Fund (VCF) for </a:t>
            </a:r>
            <a:r>
              <a:rPr lang="en-ZA" dirty="0">
                <a:solidFill>
                  <a:srgbClr val="000000"/>
                </a:solidFill>
                <a:latin typeface="Arial Narrow"/>
              </a:rPr>
              <a:t>a period of 3 </a:t>
            </a:r>
            <a:r>
              <a:rPr lang="en-ZA" dirty="0" smtClean="0">
                <a:solidFill>
                  <a:srgbClr val="000000"/>
                </a:solidFill>
                <a:latin typeface="Arial Narrow"/>
              </a:rPr>
              <a:t>years with an allocated budget of R20 million (2016/17), R30 million (2017/18) and R50 million (2018/19).</a:t>
            </a:r>
          </a:p>
          <a:p>
            <a:pPr marL="342900" indent="-342900" algn="just" defTabSz="914400" eaLnBrk="0" fontAlgn="base" hangingPunct="0">
              <a:spcBef>
                <a:spcPct val="20000"/>
              </a:spcBef>
              <a:spcAft>
                <a:spcPct val="0"/>
              </a:spcAft>
              <a:buFont typeface="Arial" panose="020B0604020202020204" pitchFamily="34" charset="0"/>
              <a:buChar char="•"/>
              <a:defRPr/>
            </a:pPr>
            <a:endParaRPr lang="en-ZA" dirty="0" smtClean="0">
              <a:solidFill>
                <a:srgbClr val="000000"/>
              </a:solidFill>
              <a:latin typeface="Arial Narrow"/>
            </a:endParaRPr>
          </a:p>
        </p:txBody>
      </p:sp>
      <p:sp>
        <p:nvSpPr>
          <p:cNvPr id="21" name="Rectangle 20"/>
          <p:cNvSpPr/>
          <p:nvPr/>
        </p:nvSpPr>
        <p:spPr>
          <a:xfrm>
            <a:off x="2015849" y="2957497"/>
            <a:ext cx="5179624" cy="461665"/>
          </a:xfrm>
          <a:prstGeom prst="rect">
            <a:avLst/>
          </a:prstGeom>
        </p:spPr>
        <p:txBody>
          <a:bodyPr wrap="none">
            <a:spAutoFit/>
          </a:bodyPr>
          <a:lstStyle/>
          <a:p>
            <a:pPr algn="ctr" defTabSz="913134">
              <a:defRPr/>
            </a:pPr>
            <a:r>
              <a:rPr lang="en-ZA" sz="2400" b="1" kern="0" dirty="0" smtClean="0">
                <a:solidFill>
                  <a:srgbClr val="BF8751"/>
                </a:solidFill>
                <a:latin typeface="Arial Narrow"/>
              </a:rPr>
              <a:t>Purpose of the DAC Venture Capital Fund</a:t>
            </a:r>
          </a:p>
        </p:txBody>
      </p:sp>
      <p:sp>
        <p:nvSpPr>
          <p:cNvPr id="27" name="Rectangle 26"/>
          <p:cNvSpPr/>
          <p:nvPr/>
        </p:nvSpPr>
        <p:spPr>
          <a:xfrm>
            <a:off x="107504" y="3441981"/>
            <a:ext cx="8776928" cy="2917722"/>
          </a:xfrm>
          <a:prstGeom prst="rect">
            <a:avLst/>
          </a:prstGeom>
        </p:spPr>
        <p:txBody>
          <a:bodyPr wrap="square">
            <a:spAutoFit/>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pPr marL="342900" indent="-342900" algn="just" defTabSz="914400" eaLnBrk="0" fontAlgn="base" hangingPunct="0">
              <a:spcBef>
                <a:spcPct val="20000"/>
              </a:spcBef>
              <a:spcAft>
                <a:spcPct val="0"/>
              </a:spcAft>
              <a:buFont typeface="Arial" panose="020B0604020202020204" pitchFamily="34" charset="0"/>
              <a:buChar char="•"/>
              <a:defRPr/>
            </a:pPr>
            <a:r>
              <a:rPr lang="en-ZA" kern="0" dirty="0">
                <a:solidFill>
                  <a:srgbClr val="000000"/>
                </a:solidFill>
                <a:latin typeface="Arial Narrow"/>
              </a:rPr>
              <a:t>Venture Capital Fund is designed to support black entrepreneurs wishing to start or expand existing businesses.</a:t>
            </a:r>
          </a:p>
          <a:p>
            <a:pPr marL="342900" indent="-342900" algn="just" defTabSz="914400" eaLnBrk="0" fontAlgn="base" hangingPunct="0">
              <a:spcBef>
                <a:spcPct val="20000"/>
              </a:spcBef>
              <a:spcAft>
                <a:spcPct val="0"/>
              </a:spcAft>
              <a:buFont typeface="Arial" panose="020B0604020202020204" pitchFamily="34" charset="0"/>
              <a:buChar char="•"/>
              <a:defRPr/>
            </a:pPr>
            <a:r>
              <a:rPr lang="en-ZA" dirty="0" smtClean="0">
                <a:solidFill>
                  <a:srgbClr val="000000"/>
                </a:solidFill>
                <a:latin typeface="Arial Narrow"/>
              </a:rPr>
              <a:t>The </a:t>
            </a:r>
            <a:r>
              <a:rPr lang="en-ZA" dirty="0">
                <a:solidFill>
                  <a:srgbClr val="000000"/>
                </a:solidFill>
                <a:latin typeface="Arial Narrow"/>
              </a:rPr>
              <a:t>Fund seek to redress past imbalances by addressing the lack of financing instruments for the creative industries, </a:t>
            </a:r>
            <a:r>
              <a:rPr lang="en-ZA" dirty="0" smtClean="0">
                <a:solidFill>
                  <a:srgbClr val="000000"/>
                </a:solidFill>
                <a:latin typeface="Arial Narrow"/>
              </a:rPr>
              <a:t>contributing </a:t>
            </a:r>
            <a:r>
              <a:rPr lang="en-ZA" dirty="0">
                <a:solidFill>
                  <a:srgbClr val="000000"/>
                </a:solidFill>
                <a:latin typeface="Arial Narrow"/>
              </a:rPr>
              <a:t>to economic growth, </a:t>
            </a:r>
            <a:r>
              <a:rPr lang="en-ZA" dirty="0" smtClean="0">
                <a:solidFill>
                  <a:srgbClr val="000000"/>
                </a:solidFill>
                <a:latin typeface="Arial Narrow"/>
              </a:rPr>
              <a:t> and creating jobs. </a:t>
            </a:r>
            <a:endParaRPr lang="en-ZA" dirty="0">
              <a:solidFill>
                <a:srgbClr val="000000"/>
              </a:solidFill>
              <a:latin typeface="Arial Narrow"/>
            </a:endParaRPr>
          </a:p>
          <a:p>
            <a:pPr algn="just" defTabSz="914400" eaLnBrk="0" fontAlgn="base" hangingPunct="0">
              <a:spcBef>
                <a:spcPct val="20000"/>
              </a:spcBef>
              <a:spcAft>
                <a:spcPct val="0"/>
              </a:spcAft>
              <a:defRPr/>
            </a:pPr>
            <a:r>
              <a:rPr lang="en-ZA" kern="0" dirty="0">
                <a:solidFill>
                  <a:srgbClr val="000000"/>
                </a:solidFill>
                <a:latin typeface="Arial Narrow"/>
              </a:rPr>
              <a:t>Loans are from R250 </a:t>
            </a:r>
            <a:r>
              <a:rPr lang="en-ZA" kern="0" dirty="0" smtClean="0">
                <a:solidFill>
                  <a:srgbClr val="000000"/>
                </a:solidFill>
                <a:latin typeface="Arial Narrow"/>
              </a:rPr>
              <a:t>000</a:t>
            </a:r>
            <a:endParaRPr lang="en-ZA" kern="0" dirty="0">
              <a:solidFill>
                <a:srgbClr val="000000"/>
              </a:solidFill>
              <a:latin typeface="Arial Narrow"/>
            </a:endParaRPr>
          </a:p>
          <a:p>
            <a:pPr marL="342069" indent="-342069" algn="just" defTabSz="914400" eaLnBrk="0" fontAlgn="base" hangingPunct="0">
              <a:spcBef>
                <a:spcPct val="20000"/>
              </a:spcBef>
              <a:spcAft>
                <a:spcPct val="0"/>
              </a:spcAft>
              <a:buFontTx/>
              <a:buChar char="•"/>
              <a:defRPr/>
            </a:pPr>
            <a:r>
              <a:rPr lang="en-ZA" kern="0" dirty="0">
                <a:solidFill>
                  <a:srgbClr val="FFFFFF"/>
                </a:solidFill>
                <a:latin typeface="Arial Narrow"/>
              </a:rPr>
              <a:t>Entrepreneurship Finance</a:t>
            </a:r>
          </a:p>
          <a:p>
            <a:pPr marL="342069" indent="-342069" algn="just" defTabSz="914400" eaLnBrk="0" fontAlgn="base" hangingPunct="0">
              <a:spcBef>
                <a:spcPct val="20000"/>
              </a:spcBef>
              <a:spcAft>
                <a:spcPct val="0"/>
              </a:spcAft>
              <a:buFontTx/>
              <a:buChar char="•"/>
              <a:defRPr/>
            </a:pPr>
            <a:r>
              <a:rPr lang="en-ZA" kern="0" dirty="0">
                <a:solidFill>
                  <a:srgbClr val="FFFFFF"/>
                </a:solidFill>
                <a:latin typeface="Arial Narrow"/>
              </a:rPr>
              <a:t>Supply Chain Finance</a:t>
            </a:r>
          </a:p>
          <a:p>
            <a:pPr algn="just" defTabSz="914400" eaLnBrk="0" fontAlgn="base" hangingPunct="0">
              <a:spcBef>
                <a:spcPct val="20000"/>
              </a:spcBef>
              <a:spcAft>
                <a:spcPct val="0"/>
              </a:spcAft>
              <a:defRPr/>
            </a:pPr>
            <a:endParaRPr lang="en-ZA" dirty="0" smtClean="0">
              <a:solidFill>
                <a:srgbClr val="000000"/>
              </a:solidFill>
              <a:latin typeface="Arial Narrow"/>
            </a:endParaRPr>
          </a:p>
          <a:p>
            <a:pPr algn="just" defTabSz="914400" eaLnBrk="0" fontAlgn="base" hangingPunct="0">
              <a:spcBef>
                <a:spcPct val="20000"/>
              </a:spcBef>
              <a:spcAft>
                <a:spcPct val="0"/>
              </a:spcAft>
              <a:defRPr/>
            </a:pPr>
            <a:endParaRPr lang="en-ZA" dirty="0">
              <a:solidFill>
                <a:srgbClr val="000000"/>
              </a:solidFill>
              <a:latin typeface="Arial Narrow"/>
            </a:endParaRPr>
          </a:p>
        </p:txBody>
      </p:sp>
    </p:spTree>
    <p:extLst>
      <p:ext uri="{BB962C8B-B14F-4D97-AF65-F5344CB8AC3E}">
        <p14:creationId xmlns:p14="http://schemas.microsoft.com/office/powerpoint/2010/main" val="1111555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0"/>
          </p:nvPr>
        </p:nvSpPr>
        <p:spPr/>
        <p:txBody>
          <a:bodyPr/>
          <a:lstStyle/>
          <a:p>
            <a:fld id="{FCA11AB9-B61F-4B63-ACBF-4E5554F58A0B}" type="slidenum">
              <a:rPr lang="en-ZA" altLang="en-US" smtClean="0"/>
              <a:pPr/>
              <a:t>35</a:t>
            </a:fld>
            <a:endParaRPr lang="en-ZA" altLang="en-US"/>
          </a:p>
        </p:txBody>
      </p:sp>
      <p:pic>
        <p:nvPicPr>
          <p:cNvPr id="5" name="Picture 4"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4473" y="1628800"/>
            <a:ext cx="8856984" cy="3622530"/>
          </a:xfrm>
          <a:prstGeom prst="rect">
            <a:avLst/>
          </a:prstGeom>
        </p:spPr>
        <p:txBody>
          <a:bodyPr wrap="square">
            <a:spAutoFit/>
          </a:bodyPr>
          <a:lstStyle/>
          <a:p>
            <a:pPr marL="285750" indent="-285750" algn="just" defTabSz="914400" eaLnBrk="0" fontAlgn="base" hangingPunct="0">
              <a:spcBef>
                <a:spcPct val="20000"/>
              </a:spcBef>
              <a:spcAft>
                <a:spcPct val="0"/>
              </a:spcAft>
              <a:buFont typeface="Arial" panose="020B0604020202020204" pitchFamily="34" charset="0"/>
              <a:buChar char="•"/>
              <a:defRPr/>
            </a:pPr>
            <a:r>
              <a:rPr lang="en-ZA" sz="1600" dirty="0">
                <a:solidFill>
                  <a:srgbClr val="000000"/>
                </a:solidFill>
                <a:latin typeface="Arial Narrow"/>
              </a:rPr>
              <a:t>C</a:t>
            </a:r>
            <a:r>
              <a:rPr lang="en-ZA" sz="1600" dirty="0" smtClean="0">
                <a:solidFill>
                  <a:srgbClr val="000000"/>
                </a:solidFill>
                <a:latin typeface="Arial Narrow"/>
              </a:rPr>
              <a:t>ulture </a:t>
            </a:r>
            <a:r>
              <a:rPr lang="en-ZA" sz="1600" dirty="0">
                <a:solidFill>
                  <a:srgbClr val="000000"/>
                </a:solidFill>
                <a:latin typeface="Arial Narrow"/>
              </a:rPr>
              <a:t>and creativity have been the cement that binds together not only hearts and souls, but entire societies and </a:t>
            </a:r>
            <a:r>
              <a:rPr lang="en-ZA" sz="1600" dirty="0" smtClean="0">
                <a:solidFill>
                  <a:srgbClr val="000000"/>
                </a:solidFill>
                <a:latin typeface="Arial Narrow"/>
              </a:rPr>
              <a:t>nations, even during tough economic times.</a:t>
            </a:r>
          </a:p>
          <a:p>
            <a:pPr marL="285750" indent="-285750" algn="just" defTabSz="914400" eaLnBrk="0" fontAlgn="base" hangingPunct="0">
              <a:spcBef>
                <a:spcPct val="20000"/>
              </a:spcBef>
              <a:spcAft>
                <a:spcPct val="0"/>
              </a:spcAft>
              <a:buFont typeface="Arial" panose="020B0604020202020204" pitchFamily="34" charset="0"/>
              <a:buChar char="•"/>
              <a:defRPr/>
            </a:pPr>
            <a:r>
              <a:rPr lang="en-ZA" sz="1700" dirty="0" smtClean="0">
                <a:solidFill>
                  <a:srgbClr val="000000"/>
                </a:solidFill>
                <a:latin typeface="Arial Narrow"/>
              </a:rPr>
              <a:t>In </a:t>
            </a:r>
            <a:r>
              <a:rPr lang="en-ZA" sz="1700" dirty="0">
                <a:solidFill>
                  <a:srgbClr val="000000"/>
                </a:solidFill>
                <a:latin typeface="Arial Narrow"/>
              </a:rPr>
              <a:t>2014, </a:t>
            </a:r>
            <a:r>
              <a:rPr lang="en-ZA" sz="1700" dirty="0" smtClean="0">
                <a:solidFill>
                  <a:srgbClr val="000000"/>
                </a:solidFill>
                <a:latin typeface="Arial Narrow"/>
              </a:rPr>
              <a:t>the Arts and Culture sector contributed </a:t>
            </a:r>
            <a:r>
              <a:rPr lang="en-ZA" sz="1700" dirty="0">
                <a:solidFill>
                  <a:srgbClr val="000000"/>
                </a:solidFill>
                <a:latin typeface="Arial Narrow"/>
              </a:rPr>
              <a:t>R90,5 billion (2.9%)  towards  SA’s GDP and created 562 </a:t>
            </a:r>
            <a:r>
              <a:rPr lang="en-ZA" sz="1700" dirty="0" smtClean="0">
                <a:solidFill>
                  <a:srgbClr val="000000"/>
                </a:solidFill>
                <a:latin typeface="Arial Narrow"/>
              </a:rPr>
              <a:t>726 </a:t>
            </a:r>
            <a:r>
              <a:rPr lang="en-ZA" sz="1700" dirty="0">
                <a:solidFill>
                  <a:srgbClr val="000000"/>
                </a:solidFill>
                <a:latin typeface="Arial Narrow"/>
              </a:rPr>
              <a:t>job </a:t>
            </a:r>
            <a:r>
              <a:rPr lang="en-ZA" sz="1700" dirty="0" smtClean="0">
                <a:solidFill>
                  <a:srgbClr val="000000"/>
                </a:solidFill>
                <a:latin typeface="Arial Narrow"/>
              </a:rPr>
              <a:t>opportunities </a:t>
            </a:r>
            <a:r>
              <a:rPr lang="en-ZA" sz="1700" kern="0" dirty="0" smtClean="0">
                <a:solidFill>
                  <a:srgbClr val="000000"/>
                </a:solidFill>
                <a:latin typeface="Arial Narrow"/>
              </a:rPr>
              <a:t>(41</a:t>
            </a:r>
            <a:r>
              <a:rPr lang="en-ZA" sz="1700" kern="0" dirty="0">
                <a:solidFill>
                  <a:srgbClr val="000000"/>
                </a:solidFill>
                <a:latin typeface="Arial Narrow"/>
              </a:rPr>
              <a:t>% </a:t>
            </a:r>
            <a:r>
              <a:rPr lang="en-ZA" sz="1700" kern="0" dirty="0" smtClean="0">
                <a:solidFill>
                  <a:srgbClr val="000000"/>
                </a:solidFill>
                <a:latin typeface="Arial Narrow"/>
              </a:rPr>
              <a:t>of which are </a:t>
            </a:r>
            <a:r>
              <a:rPr lang="en-ZA" sz="1700" kern="0" dirty="0">
                <a:solidFill>
                  <a:srgbClr val="000000"/>
                </a:solidFill>
                <a:latin typeface="Arial Narrow"/>
              </a:rPr>
              <a:t>semi-skilled </a:t>
            </a:r>
            <a:r>
              <a:rPr lang="en-ZA" sz="1700" kern="0" dirty="0" smtClean="0">
                <a:solidFill>
                  <a:srgbClr val="000000"/>
                </a:solidFill>
                <a:latin typeface="Arial Narrow"/>
              </a:rPr>
              <a:t>labours) </a:t>
            </a:r>
            <a:r>
              <a:rPr lang="en-ZA" sz="1700" kern="0" dirty="0">
                <a:solidFill>
                  <a:srgbClr val="000000"/>
                </a:solidFill>
                <a:latin typeface="Arial Narrow"/>
              </a:rPr>
              <a:t>contributing towards poverty alleviation and </a:t>
            </a:r>
            <a:r>
              <a:rPr lang="en-ZA" sz="1700" kern="0" dirty="0" smtClean="0">
                <a:solidFill>
                  <a:srgbClr val="000000"/>
                </a:solidFill>
                <a:latin typeface="Arial Narrow"/>
              </a:rPr>
              <a:t>reducing unemployment </a:t>
            </a:r>
            <a:r>
              <a:rPr lang="en-ZA" sz="1700" kern="0" dirty="0">
                <a:solidFill>
                  <a:srgbClr val="000000"/>
                </a:solidFill>
                <a:latin typeface="Arial Narrow"/>
              </a:rPr>
              <a:t>amongst previously disadvantaged communities.</a:t>
            </a:r>
          </a:p>
          <a:p>
            <a:pPr marL="285750" indent="-285750" algn="just" defTabSz="914400" eaLnBrk="0" fontAlgn="base" hangingPunct="0">
              <a:spcBef>
                <a:spcPct val="20000"/>
              </a:spcBef>
              <a:spcAft>
                <a:spcPct val="0"/>
              </a:spcAft>
              <a:buFont typeface="Arial" panose="020B0604020202020204" pitchFamily="34" charset="0"/>
              <a:buChar char="•"/>
              <a:defRPr/>
            </a:pPr>
            <a:r>
              <a:rPr lang="en-ZA" sz="1700" kern="0" dirty="0">
                <a:solidFill>
                  <a:srgbClr val="000000"/>
                </a:solidFill>
                <a:latin typeface="Arial Narrow"/>
              </a:rPr>
              <a:t>Arts and Culture contributes to social cohesion and sustains country’s heritage. </a:t>
            </a:r>
            <a:endParaRPr lang="en-ZA" sz="1700" kern="0" dirty="0" smtClean="0">
              <a:solidFill>
                <a:srgbClr val="000000"/>
              </a:solidFill>
              <a:latin typeface="Arial Narrow"/>
            </a:endParaRPr>
          </a:p>
          <a:p>
            <a:pPr marL="285750" indent="-285750" algn="just" defTabSz="914400" eaLnBrk="0" fontAlgn="base" hangingPunct="0">
              <a:spcBef>
                <a:spcPct val="20000"/>
              </a:spcBef>
              <a:spcAft>
                <a:spcPct val="0"/>
              </a:spcAft>
              <a:buFont typeface="Arial" panose="020B0604020202020204" pitchFamily="34" charset="0"/>
              <a:buChar char="•"/>
              <a:defRPr/>
            </a:pPr>
            <a:r>
              <a:rPr lang="en-ZA" sz="1700" kern="0" dirty="0" smtClean="0">
                <a:solidFill>
                  <a:srgbClr val="000000"/>
                </a:solidFill>
                <a:latin typeface="Arial Narrow"/>
              </a:rPr>
              <a:t>Impact on Capital formation of the sector is caR114 billion per year</a:t>
            </a:r>
          </a:p>
          <a:p>
            <a:pPr marL="285750" indent="-285750" algn="just" defTabSz="914400" eaLnBrk="0" fontAlgn="base" hangingPunct="0">
              <a:spcBef>
                <a:spcPct val="20000"/>
              </a:spcBef>
              <a:spcAft>
                <a:spcPct val="0"/>
              </a:spcAft>
              <a:buFont typeface="Arial" panose="020B0604020202020204" pitchFamily="34" charset="0"/>
              <a:buChar char="•"/>
              <a:defRPr/>
            </a:pPr>
            <a:r>
              <a:rPr lang="en-ZA" sz="1700" kern="0" dirty="0" smtClean="0">
                <a:solidFill>
                  <a:srgbClr val="000000"/>
                </a:solidFill>
                <a:latin typeface="Arial Narrow"/>
              </a:rPr>
              <a:t>Impact on Household Income amounts to caR69.9 billion, which reaches poor communities in SA.</a:t>
            </a:r>
          </a:p>
          <a:p>
            <a:pPr marL="285750" indent="-285750" algn="just" defTabSz="914400" eaLnBrk="0" fontAlgn="base" hangingPunct="0">
              <a:spcBef>
                <a:spcPct val="20000"/>
              </a:spcBef>
              <a:spcAft>
                <a:spcPct val="0"/>
              </a:spcAft>
              <a:buFont typeface="Arial" panose="020B0604020202020204" pitchFamily="34" charset="0"/>
              <a:buChar char="•"/>
              <a:defRPr/>
            </a:pPr>
            <a:r>
              <a:rPr lang="en-ZA" sz="1700" kern="0" dirty="0" smtClean="0">
                <a:solidFill>
                  <a:srgbClr val="000000"/>
                </a:solidFill>
                <a:latin typeface="Arial Narrow"/>
              </a:rPr>
              <a:t>Impact on </a:t>
            </a:r>
            <a:r>
              <a:rPr lang="en-ZA" sz="1700" kern="0" dirty="0" err="1" smtClean="0">
                <a:solidFill>
                  <a:srgbClr val="000000"/>
                </a:solidFill>
                <a:latin typeface="Arial Narrow"/>
              </a:rPr>
              <a:t>fiscus</a:t>
            </a:r>
            <a:r>
              <a:rPr lang="en-ZA" sz="1700" kern="0" dirty="0" smtClean="0">
                <a:solidFill>
                  <a:srgbClr val="000000"/>
                </a:solidFill>
                <a:latin typeface="Arial Narrow"/>
              </a:rPr>
              <a:t> amounts to caR24.4 billion through direct and indirect taxes, providing government with revenue used to improve quality of life of SA citizens.</a:t>
            </a:r>
          </a:p>
          <a:p>
            <a:pPr marL="285750" indent="-285750" algn="just" defTabSz="914400" eaLnBrk="0" fontAlgn="base" hangingPunct="0">
              <a:spcBef>
                <a:spcPct val="20000"/>
              </a:spcBef>
              <a:spcAft>
                <a:spcPct val="0"/>
              </a:spcAft>
              <a:buFont typeface="Arial" panose="020B0604020202020204" pitchFamily="34" charset="0"/>
              <a:buChar char="•"/>
              <a:defRPr/>
            </a:pPr>
            <a:r>
              <a:rPr lang="en-ZA" sz="1700" kern="0" dirty="0" smtClean="0">
                <a:solidFill>
                  <a:srgbClr val="000000"/>
                </a:solidFill>
                <a:latin typeface="Arial Narrow"/>
              </a:rPr>
              <a:t>Impact on the Balance of payments is a positive R35.7 billion per year.</a:t>
            </a:r>
            <a:endParaRPr lang="en-ZA" sz="1700" kern="0" dirty="0">
              <a:solidFill>
                <a:srgbClr val="000000"/>
              </a:solidFill>
              <a:latin typeface="Arial Narrow"/>
            </a:endParaRPr>
          </a:p>
          <a:p>
            <a:pPr algn="just" defTabSz="914400" eaLnBrk="0" fontAlgn="base" hangingPunct="0">
              <a:spcBef>
                <a:spcPct val="20000"/>
              </a:spcBef>
              <a:spcAft>
                <a:spcPct val="0"/>
              </a:spcAft>
              <a:defRPr/>
            </a:pPr>
            <a:endParaRPr lang="en-ZA" sz="2000" kern="0" dirty="0" smtClean="0">
              <a:solidFill>
                <a:srgbClr val="000000"/>
              </a:solidFill>
              <a:latin typeface="Arial Narrow"/>
            </a:endParaRPr>
          </a:p>
        </p:txBody>
      </p:sp>
      <p:sp>
        <p:nvSpPr>
          <p:cNvPr id="8" name="Rectangle 7"/>
          <p:cNvSpPr/>
          <p:nvPr/>
        </p:nvSpPr>
        <p:spPr>
          <a:xfrm>
            <a:off x="1547663" y="888038"/>
            <a:ext cx="5673348" cy="461665"/>
          </a:xfrm>
          <a:prstGeom prst="rect">
            <a:avLst/>
          </a:prstGeom>
        </p:spPr>
        <p:txBody>
          <a:bodyPr wrap="none">
            <a:spAutoFit/>
          </a:bodyPr>
          <a:lstStyle/>
          <a:p>
            <a:pPr algn="ctr" defTabSz="913134">
              <a:defRPr/>
            </a:pPr>
            <a:r>
              <a:rPr lang="en-ZA" sz="2400" b="1" kern="0" dirty="0" smtClean="0">
                <a:solidFill>
                  <a:srgbClr val="BF8751"/>
                </a:solidFill>
                <a:latin typeface="Arial Narrow"/>
              </a:rPr>
              <a:t>Why is Arts and Culture important in society?</a:t>
            </a:r>
          </a:p>
        </p:txBody>
      </p:sp>
    </p:spTree>
    <p:extLst>
      <p:ext uri="{BB962C8B-B14F-4D97-AF65-F5344CB8AC3E}">
        <p14:creationId xmlns:p14="http://schemas.microsoft.com/office/powerpoint/2010/main" val="2303202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36</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2985" y="4559595"/>
            <a:ext cx="8280920" cy="1815882"/>
          </a:xfrm>
          <a:prstGeom prst="rect">
            <a:avLst/>
          </a:prstGeom>
        </p:spPr>
        <p:txBody>
          <a:bodyPr wrap="square">
            <a:spAutoFit/>
          </a:bodyPr>
          <a:lstStyle/>
          <a:p>
            <a:pPr marL="285750" indent="-285750" algn="just">
              <a:spcBef>
                <a:spcPts val="400"/>
              </a:spcBef>
              <a:buFont typeface="Arial" panose="020B0604020202020204" pitchFamily="34" charset="0"/>
              <a:buChar char="•"/>
            </a:pPr>
            <a:r>
              <a:rPr lang="en-ZA" sz="1700" dirty="0" smtClean="0">
                <a:solidFill>
                  <a:srgbClr val="000000"/>
                </a:solidFill>
                <a:latin typeface="Arial Narrow"/>
              </a:rPr>
              <a:t>Limited </a:t>
            </a:r>
            <a:r>
              <a:rPr lang="en-ZA" sz="1700" dirty="0">
                <a:solidFill>
                  <a:srgbClr val="000000"/>
                </a:solidFill>
                <a:latin typeface="Arial Narrow"/>
              </a:rPr>
              <a:t>a</a:t>
            </a:r>
            <a:r>
              <a:rPr lang="en-ZA" sz="1700" dirty="0" smtClean="0">
                <a:solidFill>
                  <a:srgbClr val="000000"/>
                </a:solidFill>
                <a:latin typeface="Arial Narrow"/>
              </a:rPr>
              <a:t>ccess </a:t>
            </a:r>
            <a:r>
              <a:rPr lang="en-ZA" sz="1700" dirty="0">
                <a:solidFill>
                  <a:srgbClr val="000000"/>
                </a:solidFill>
                <a:latin typeface="Arial Narrow"/>
              </a:rPr>
              <a:t>to finance for SMMEs: The size of these businesses limits their ability to raise commercial bank financing, due to their lack of collateral and history of financial performance. </a:t>
            </a:r>
            <a:endParaRPr lang="en-ZA" sz="1700" dirty="0" smtClean="0">
              <a:solidFill>
                <a:srgbClr val="000000"/>
              </a:solidFill>
              <a:latin typeface="Arial Narrow"/>
            </a:endParaRPr>
          </a:p>
          <a:p>
            <a:pPr marL="285750" indent="-285750" algn="just">
              <a:spcBef>
                <a:spcPts val="400"/>
              </a:spcBef>
              <a:buFont typeface="Arial" panose="020B0604020202020204" pitchFamily="34" charset="0"/>
              <a:buChar char="•"/>
            </a:pPr>
            <a:r>
              <a:rPr lang="en-ZA" sz="1700" dirty="0" smtClean="0">
                <a:solidFill>
                  <a:srgbClr val="000000"/>
                </a:solidFill>
                <a:latin typeface="Arial Narrow"/>
              </a:rPr>
              <a:t>Businesses relying on government for grant funding is not sustainable.</a:t>
            </a:r>
          </a:p>
          <a:p>
            <a:pPr marL="285750" indent="-285750" algn="just">
              <a:spcBef>
                <a:spcPts val="400"/>
              </a:spcBef>
              <a:buFont typeface="Arial" panose="020B0604020202020204" pitchFamily="34" charset="0"/>
              <a:buChar char="•"/>
            </a:pPr>
            <a:r>
              <a:rPr lang="en-ZA" sz="1700" dirty="0" smtClean="0">
                <a:solidFill>
                  <a:srgbClr val="000000"/>
                </a:solidFill>
                <a:latin typeface="Arial Narrow"/>
              </a:rPr>
              <a:t>Business revenue is based on once-off  or infrequent projects. </a:t>
            </a:r>
          </a:p>
          <a:p>
            <a:pPr marL="285750" indent="-285750" algn="just">
              <a:spcBef>
                <a:spcPts val="400"/>
              </a:spcBef>
              <a:buFont typeface="Arial" panose="020B0604020202020204" pitchFamily="34" charset="0"/>
              <a:buChar char="•"/>
            </a:pPr>
            <a:r>
              <a:rPr lang="en-ZA" sz="1700" dirty="0" smtClean="0">
                <a:solidFill>
                  <a:srgbClr val="000000"/>
                </a:solidFill>
                <a:latin typeface="Arial Narrow"/>
              </a:rPr>
              <a:t>Lack of supply chain finance to provide bridging finance for suppliers of goods and services with existing orders/contract.</a:t>
            </a:r>
            <a:endParaRPr lang="en-ZA" sz="1700" dirty="0">
              <a:solidFill>
                <a:srgbClr val="000000"/>
              </a:solidFill>
              <a:latin typeface="Arial Narrow"/>
            </a:endParaRPr>
          </a:p>
        </p:txBody>
      </p:sp>
      <p:sp>
        <p:nvSpPr>
          <p:cNvPr id="6" name="Rectangle 5"/>
          <p:cNvSpPr/>
          <p:nvPr/>
        </p:nvSpPr>
        <p:spPr>
          <a:xfrm>
            <a:off x="2680333" y="644270"/>
            <a:ext cx="3300904" cy="461665"/>
          </a:xfrm>
          <a:prstGeom prst="rect">
            <a:avLst/>
          </a:prstGeom>
        </p:spPr>
        <p:txBody>
          <a:bodyPr wrap="none">
            <a:spAutoFit/>
          </a:bodyPr>
          <a:lstStyle/>
          <a:p>
            <a:pPr algn="ctr" defTabSz="913134">
              <a:defRPr/>
            </a:pPr>
            <a:r>
              <a:rPr lang="en-ZA" sz="2400" b="1" kern="0" dirty="0" smtClean="0">
                <a:solidFill>
                  <a:srgbClr val="BF8751"/>
                </a:solidFill>
                <a:latin typeface="Arial Narrow"/>
              </a:rPr>
              <a:t>Arts and Culture Domains</a:t>
            </a:r>
          </a:p>
        </p:txBody>
      </p:sp>
      <p:graphicFrame>
        <p:nvGraphicFramePr>
          <p:cNvPr id="7" name="Table 6"/>
          <p:cNvGraphicFramePr>
            <a:graphicFrameLocks noGrp="1"/>
          </p:cNvGraphicFramePr>
          <p:nvPr>
            <p:extLst>
              <p:ext uri="{D42A27DB-BD31-4B8C-83A1-F6EECF244321}">
                <p14:modId xmlns:p14="http://schemas.microsoft.com/office/powerpoint/2010/main" val="1297923496"/>
              </p:ext>
            </p:extLst>
          </p:nvPr>
        </p:nvGraphicFramePr>
        <p:xfrm>
          <a:off x="522985" y="1105935"/>
          <a:ext cx="8011147" cy="2579370"/>
        </p:xfrm>
        <a:graphic>
          <a:graphicData uri="http://schemas.openxmlformats.org/drawingml/2006/table">
            <a:tbl>
              <a:tblPr firstRow="1" bandRow="1"/>
              <a:tblGrid>
                <a:gridCol w="1080121"/>
                <a:gridCol w="1008112"/>
                <a:gridCol w="1656184"/>
                <a:gridCol w="2304256"/>
                <a:gridCol w="1962474"/>
              </a:tblGrid>
              <a:tr h="192012">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pPr marL="82550" algn="l">
                        <a:spcAft>
                          <a:spcPts val="0"/>
                        </a:spcAft>
                      </a:pPr>
                      <a:r>
                        <a:rPr lang="en-ZA" sz="1400" kern="1200" spc="-5" dirty="0">
                          <a:effectLst/>
                        </a:rPr>
                        <a:t> </a:t>
                      </a:r>
                      <a:endParaRPr lang="en-ZA" sz="1400" dirty="0">
                        <a:effectLst/>
                      </a:endParaRPr>
                    </a:p>
                    <a:p>
                      <a:pPr marL="82550" algn="l">
                        <a:spcAft>
                          <a:spcPts val="0"/>
                        </a:spcAft>
                      </a:pPr>
                      <a:r>
                        <a:rPr lang="en-ZA" sz="1400" kern="1200" spc="-5" dirty="0">
                          <a:effectLst/>
                        </a:rPr>
                        <a:t>Performing Arts or Performance &amp; Celebration</a:t>
                      </a:r>
                      <a:endParaRPr lang="en-ZA" sz="1400" dirty="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F8751"/>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pPr marL="82550" indent="237490" algn="l">
                        <a:spcAft>
                          <a:spcPts val="0"/>
                        </a:spcAft>
                      </a:pPr>
                      <a:r>
                        <a:rPr lang="en-ZA" sz="1400" kern="1200" spc="-5">
                          <a:effectLst/>
                        </a:rPr>
                        <a:t> </a:t>
                      </a:r>
                      <a:endParaRPr lang="en-ZA" sz="1400">
                        <a:effectLst/>
                      </a:endParaRPr>
                    </a:p>
                    <a:p>
                      <a:pPr marL="82550" algn="l">
                        <a:spcAft>
                          <a:spcPts val="0"/>
                        </a:spcAft>
                      </a:pPr>
                      <a:r>
                        <a:rPr lang="en-ZA" sz="1400" kern="1200" spc="-5">
                          <a:effectLst/>
                        </a:rPr>
                        <a:t>Visual Arts &amp; Crafts</a:t>
                      </a:r>
                      <a:endParaRPr lang="en-ZA" sz="140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F8751"/>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pPr marL="265430" marR="274320" indent="85090" algn="l">
                        <a:spcAft>
                          <a:spcPts val="0"/>
                        </a:spcAft>
                        <a:tabLst>
                          <a:tab pos="1220470" algn="l"/>
                        </a:tabLst>
                      </a:pPr>
                      <a:r>
                        <a:rPr lang="en-ZA" sz="1400" kern="1200" spc="-75" dirty="0">
                          <a:effectLst/>
                        </a:rPr>
                        <a:t> </a:t>
                      </a:r>
                      <a:endParaRPr lang="en-ZA" sz="1400" dirty="0">
                        <a:effectLst/>
                      </a:endParaRPr>
                    </a:p>
                    <a:p>
                      <a:pPr marL="82550" algn="l">
                        <a:spcAft>
                          <a:spcPts val="0"/>
                        </a:spcAft>
                      </a:pPr>
                      <a:r>
                        <a:rPr lang="en-ZA" sz="1400" kern="1200" spc="-5" dirty="0">
                          <a:effectLst/>
                        </a:rPr>
                        <a:t>Audio-Visual &amp; Interactive Media</a:t>
                      </a:r>
                      <a:endParaRPr lang="en-ZA" sz="1400" dirty="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F8751"/>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pPr marL="109855" marR="100330" algn="l">
                        <a:spcAft>
                          <a:spcPts val="0"/>
                        </a:spcAft>
                      </a:pPr>
                      <a:r>
                        <a:rPr lang="en-ZA" sz="1400" kern="1200">
                          <a:effectLst/>
                        </a:rPr>
                        <a:t> </a:t>
                      </a:r>
                      <a:endParaRPr lang="en-ZA" sz="1400">
                        <a:effectLst/>
                      </a:endParaRPr>
                    </a:p>
                    <a:p>
                      <a:pPr algn="l">
                        <a:spcAft>
                          <a:spcPts val="0"/>
                        </a:spcAft>
                      </a:pPr>
                      <a:r>
                        <a:rPr lang="en-ZA" sz="1400" kern="1200">
                          <a:effectLst/>
                        </a:rPr>
                        <a:t> </a:t>
                      </a:r>
                      <a:r>
                        <a:rPr lang="en-ZA" sz="1400" kern="1200" spc="-5">
                          <a:effectLst/>
                        </a:rPr>
                        <a:t>Design &amp; Creative </a:t>
                      </a:r>
                      <a:endParaRPr lang="en-ZA" sz="1400">
                        <a:effectLst/>
                      </a:endParaRPr>
                    </a:p>
                    <a:p>
                      <a:pPr algn="l">
                        <a:spcAft>
                          <a:spcPts val="0"/>
                        </a:spcAft>
                      </a:pPr>
                      <a:r>
                        <a:rPr lang="en-ZA" sz="1400" kern="1200" spc="-5">
                          <a:effectLst/>
                        </a:rPr>
                        <a:t> Services</a:t>
                      </a:r>
                      <a:endParaRPr lang="en-ZA" sz="140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F8751"/>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pPr marL="82550" algn="l">
                        <a:spcAft>
                          <a:spcPts val="0"/>
                        </a:spcAft>
                      </a:pPr>
                      <a:r>
                        <a:rPr lang="en-ZA" sz="1400" kern="1200" spc="-5">
                          <a:effectLst/>
                        </a:rPr>
                        <a:t> </a:t>
                      </a:r>
                      <a:endParaRPr lang="en-ZA" sz="1400">
                        <a:effectLst/>
                      </a:endParaRPr>
                    </a:p>
                    <a:p>
                      <a:pPr algn="l">
                        <a:spcAft>
                          <a:spcPts val="0"/>
                        </a:spcAft>
                      </a:pPr>
                      <a:r>
                        <a:rPr lang="en-ZA" sz="1400" kern="1200" spc="-5">
                          <a:effectLst/>
                        </a:rPr>
                        <a:t>Information, Books &amp; Press</a:t>
                      </a:r>
                      <a:endParaRPr lang="en-ZA" sz="140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F8751"/>
                    </a:solidFill>
                  </a:tcPr>
                </a:tc>
              </a:tr>
              <a:tr h="1358256">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marR="283210" algn="l">
                        <a:spcAft>
                          <a:spcPts val="0"/>
                        </a:spcAft>
                      </a:pPr>
                      <a:r>
                        <a:rPr lang="en-ZA" sz="1400" kern="1200" spc="-5" dirty="0">
                          <a:effectLst/>
                        </a:rPr>
                        <a:t> Theatre</a:t>
                      </a:r>
                      <a:endParaRPr lang="en-ZA" sz="1400" dirty="0">
                        <a:effectLst/>
                      </a:endParaRPr>
                    </a:p>
                    <a:p>
                      <a:pPr marR="283210" algn="l">
                        <a:spcAft>
                          <a:spcPts val="0"/>
                        </a:spcAft>
                      </a:pPr>
                      <a:r>
                        <a:rPr lang="en-ZA" sz="1400" kern="1200" spc="-5" dirty="0">
                          <a:effectLst/>
                        </a:rPr>
                        <a:t> Music</a:t>
                      </a:r>
                      <a:endParaRPr lang="en-ZA" sz="1400" dirty="0">
                        <a:effectLst/>
                      </a:endParaRPr>
                    </a:p>
                    <a:p>
                      <a:pPr marR="283210" algn="l">
                        <a:spcAft>
                          <a:spcPts val="0"/>
                        </a:spcAft>
                      </a:pPr>
                      <a:r>
                        <a:rPr lang="en-ZA" sz="1400" kern="1200" spc="-5" dirty="0">
                          <a:effectLst/>
                        </a:rPr>
                        <a:t> Dance</a:t>
                      </a:r>
                      <a:endParaRPr lang="en-ZA" sz="1400" dirty="0">
                        <a:effectLst/>
                      </a:endParaRPr>
                    </a:p>
                    <a:p>
                      <a:pPr marR="283210" algn="l">
                        <a:spcAft>
                          <a:spcPts val="0"/>
                        </a:spcAft>
                      </a:pPr>
                      <a:r>
                        <a:rPr lang="en-ZA" sz="1400" kern="1200" spc="-5" dirty="0">
                          <a:effectLst/>
                        </a:rPr>
                        <a:t> Festivals</a:t>
                      </a:r>
                      <a:endParaRPr lang="en-ZA" sz="1400" dirty="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a:spcAft>
                          <a:spcPts val="0"/>
                        </a:spcAft>
                      </a:pPr>
                      <a:r>
                        <a:rPr lang="en-ZA" sz="1400" kern="1200" spc="-5" dirty="0">
                          <a:effectLst/>
                        </a:rPr>
                        <a:t> Fine Arts</a:t>
                      </a:r>
                      <a:endParaRPr lang="en-ZA" sz="1400" dirty="0">
                        <a:effectLst/>
                      </a:endParaRPr>
                    </a:p>
                    <a:p>
                      <a:pPr algn="l">
                        <a:spcAft>
                          <a:spcPts val="0"/>
                        </a:spcAft>
                      </a:pPr>
                      <a:r>
                        <a:rPr lang="en-ZA" sz="1400" kern="1200" spc="-5" dirty="0">
                          <a:effectLst/>
                        </a:rPr>
                        <a:t> Photography</a:t>
                      </a:r>
                      <a:endParaRPr lang="en-ZA" sz="1400" dirty="0">
                        <a:effectLst/>
                      </a:endParaRPr>
                    </a:p>
                    <a:p>
                      <a:pPr algn="l">
                        <a:spcAft>
                          <a:spcPts val="0"/>
                        </a:spcAft>
                      </a:pPr>
                      <a:r>
                        <a:rPr lang="en-ZA" sz="1400" kern="1200" spc="-5" dirty="0">
                          <a:effectLst/>
                        </a:rPr>
                        <a:t> Crafts</a:t>
                      </a:r>
                      <a:endParaRPr lang="en-ZA" sz="1400" dirty="0">
                        <a:effectLst/>
                      </a:endParaRPr>
                    </a:p>
                    <a:p>
                      <a:pPr algn="l">
                        <a:spcAft>
                          <a:spcPts val="0"/>
                        </a:spcAft>
                      </a:pPr>
                      <a:r>
                        <a:rPr lang="en-ZA" sz="1400" kern="1200" spc="-5" dirty="0">
                          <a:effectLst/>
                        </a:rPr>
                        <a:t> Exhibitions</a:t>
                      </a:r>
                      <a:endParaRPr lang="en-ZA" sz="1400" dirty="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marR="384175" algn="l">
                        <a:spcAft>
                          <a:spcPts val="0"/>
                        </a:spcAft>
                      </a:pPr>
                      <a:r>
                        <a:rPr lang="en-ZA" sz="1400" kern="1200" spc="-5">
                          <a:effectLst/>
                        </a:rPr>
                        <a:t> Film</a:t>
                      </a:r>
                      <a:endParaRPr lang="en-ZA" sz="1400">
                        <a:effectLst/>
                      </a:endParaRPr>
                    </a:p>
                    <a:p>
                      <a:pPr marR="384175" algn="l">
                        <a:spcAft>
                          <a:spcPts val="0"/>
                        </a:spcAft>
                      </a:pPr>
                      <a:r>
                        <a:rPr lang="en-ZA" sz="1400" kern="1200" spc="-5">
                          <a:effectLst/>
                        </a:rPr>
                        <a:t> Video</a:t>
                      </a:r>
                      <a:endParaRPr lang="en-ZA" sz="1400">
                        <a:effectLst/>
                      </a:endParaRPr>
                    </a:p>
                    <a:p>
                      <a:pPr marR="384175" algn="l">
                        <a:spcAft>
                          <a:spcPts val="0"/>
                        </a:spcAft>
                      </a:pPr>
                      <a:r>
                        <a:rPr lang="en-ZA" sz="1400" kern="1200" spc="-5">
                          <a:effectLst/>
                        </a:rPr>
                        <a:t> TV</a:t>
                      </a:r>
                      <a:endParaRPr lang="en-ZA" sz="1400">
                        <a:effectLst/>
                      </a:endParaRPr>
                    </a:p>
                    <a:p>
                      <a:pPr marR="384175" algn="l">
                        <a:spcAft>
                          <a:spcPts val="0"/>
                        </a:spcAft>
                      </a:pPr>
                      <a:r>
                        <a:rPr lang="en-ZA" sz="1400" kern="1200" spc="-5">
                          <a:effectLst/>
                        </a:rPr>
                        <a:t> Radio</a:t>
                      </a:r>
                      <a:endParaRPr lang="en-ZA" sz="1400">
                        <a:effectLst/>
                      </a:endParaRPr>
                    </a:p>
                    <a:p>
                      <a:pPr marR="384175" algn="l">
                        <a:spcAft>
                          <a:spcPts val="0"/>
                        </a:spcAft>
                      </a:pPr>
                      <a:r>
                        <a:rPr lang="en-ZA" sz="1400" kern="1200" spc="-5">
                          <a:effectLst/>
                        </a:rPr>
                        <a:t> Lighting &amp;</a:t>
                      </a:r>
                      <a:r>
                        <a:rPr lang="en-ZA" sz="1400">
                          <a:effectLst/>
                        </a:rPr>
                        <a:t>  </a:t>
                      </a:r>
                      <a:r>
                        <a:rPr lang="en-ZA" sz="1400" kern="1200" spc="-5">
                          <a:effectLst/>
                        </a:rPr>
                        <a:t>Sound </a:t>
                      </a:r>
                      <a:endParaRPr lang="en-ZA" sz="1400">
                        <a:effectLst/>
                      </a:endParaRPr>
                    </a:p>
                    <a:p>
                      <a:pPr marR="384175" algn="l">
                        <a:spcAft>
                          <a:spcPts val="0"/>
                        </a:spcAft>
                      </a:pPr>
                      <a:r>
                        <a:rPr lang="en-ZA" sz="1400" kern="1200" spc="-5">
                          <a:effectLst/>
                        </a:rPr>
                        <a:t> Stage</a:t>
                      </a:r>
                      <a:endParaRPr lang="en-ZA" sz="140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marR="384175" algn="l">
                        <a:spcAft>
                          <a:spcPts val="0"/>
                        </a:spcAft>
                      </a:pPr>
                      <a:r>
                        <a:rPr lang="en-ZA" sz="1400" kern="1200" spc="-5" dirty="0">
                          <a:effectLst/>
                        </a:rPr>
                        <a:t> Fashion design</a:t>
                      </a:r>
                      <a:endParaRPr lang="en-ZA" sz="1400" dirty="0">
                        <a:effectLst/>
                      </a:endParaRPr>
                    </a:p>
                    <a:p>
                      <a:pPr marR="384175" algn="l">
                        <a:spcAft>
                          <a:spcPts val="0"/>
                        </a:spcAft>
                      </a:pPr>
                      <a:r>
                        <a:rPr lang="en-ZA" sz="1400" kern="1200" spc="-5" dirty="0">
                          <a:effectLst/>
                        </a:rPr>
                        <a:t> Graphic design</a:t>
                      </a:r>
                      <a:endParaRPr lang="en-ZA" sz="1400" dirty="0">
                        <a:effectLst/>
                      </a:endParaRPr>
                    </a:p>
                    <a:p>
                      <a:pPr marR="384175" algn="l">
                        <a:spcAft>
                          <a:spcPts val="0"/>
                        </a:spcAft>
                      </a:pPr>
                      <a:r>
                        <a:rPr lang="en-ZA" sz="1400" kern="1200" spc="-5" dirty="0">
                          <a:effectLst/>
                        </a:rPr>
                        <a:t> Interior design</a:t>
                      </a:r>
                      <a:endParaRPr lang="en-ZA" sz="1400" dirty="0">
                        <a:effectLst/>
                      </a:endParaRPr>
                    </a:p>
                    <a:p>
                      <a:pPr marR="384175" algn="l">
                        <a:spcAft>
                          <a:spcPts val="0"/>
                        </a:spcAft>
                      </a:pPr>
                      <a:r>
                        <a:rPr lang="en-ZA" sz="1400" kern="1200" spc="-5" dirty="0">
                          <a:effectLst/>
                        </a:rPr>
                        <a:t> Furniture design</a:t>
                      </a:r>
                      <a:endParaRPr lang="en-ZA" sz="1400" dirty="0">
                        <a:effectLst/>
                      </a:endParaRPr>
                    </a:p>
                    <a:p>
                      <a:pPr marR="384175" algn="l">
                        <a:spcAft>
                          <a:spcPts val="0"/>
                        </a:spcAft>
                      </a:pPr>
                      <a:r>
                        <a:rPr lang="en-ZA" sz="1400" kern="1200" spc="-5" dirty="0">
                          <a:effectLst/>
                        </a:rPr>
                        <a:t> Landscape design</a:t>
                      </a:r>
                      <a:endParaRPr lang="en-ZA" sz="1400" dirty="0">
                        <a:effectLst/>
                      </a:endParaRPr>
                    </a:p>
                    <a:p>
                      <a:pPr marR="384175" algn="l">
                        <a:spcAft>
                          <a:spcPts val="0"/>
                        </a:spcAft>
                      </a:pPr>
                      <a:r>
                        <a:rPr lang="en-ZA" sz="1400" kern="1200" spc="-5" dirty="0">
                          <a:effectLst/>
                        </a:rPr>
                        <a:t> Architectural services</a:t>
                      </a:r>
                      <a:endParaRPr lang="en-ZA" sz="1400" dirty="0">
                        <a:effectLst/>
                      </a:endParaRPr>
                    </a:p>
                    <a:p>
                      <a:pPr marR="384175" algn="l">
                        <a:spcAft>
                          <a:spcPts val="0"/>
                        </a:spcAft>
                      </a:pPr>
                      <a:r>
                        <a:rPr lang="en-ZA" sz="1400" kern="1200" spc="-5" dirty="0">
                          <a:effectLst/>
                        </a:rPr>
                        <a:t> Advertising services</a:t>
                      </a:r>
                      <a:endParaRPr lang="en-ZA" sz="1400" dirty="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marR="530225" algn="l">
                        <a:spcAft>
                          <a:spcPts val="0"/>
                        </a:spcAft>
                      </a:pPr>
                      <a:r>
                        <a:rPr lang="en-ZA" sz="1400" kern="1200" spc="-5" dirty="0">
                          <a:effectLst/>
                        </a:rPr>
                        <a:t>Books</a:t>
                      </a:r>
                      <a:endParaRPr lang="en-ZA" sz="1400" dirty="0">
                        <a:effectLst/>
                      </a:endParaRPr>
                    </a:p>
                    <a:p>
                      <a:pPr marR="530225" algn="l">
                        <a:spcAft>
                          <a:spcPts val="0"/>
                        </a:spcAft>
                      </a:pPr>
                      <a:r>
                        <a:rPr lang="en-ZA" sz="1400" kern="1200" spc="-5" dirty="0" smtClean="0">
                          <a:effectLst/>
                        </a:rPr>
                        <a:t>Newspapers </a:t>
                      </a:r>
                      <a:r>
                        <a:rPr lang="en-ZA" sz="1400" kern="1200" spc="-5" dirty="0">
                          <a:effectLst/>
                        </a:rPr>
                        <a:t>&amp; </a:t>
                      </a:r>
                      <a:r>
                        <a:rPr lang="en-ZA" sz="1400" kern="1200" spc="-5" dirty="0" smtClean="0">
                          <a:effectLst/>
                        </a:rPr>
                        <a:t>Magazines</a:t>
                      </a:r>
                      <a:endParaRPr lang="en-ZA" sz="1400" dirty="0">
                        <a:effectLst/>
                      </a:endParaRPr>
                    </a:p>
                    <a:p>
                      <a:pPr marR="530225" algn="l">
                        <a:spcAft>
                          <a:spcPts val="0"/>
                        </a:spcAft>
                      </a:pPr>
                      <a:r>
                        <a:rPr lang="en-ZA" sz="1400" kern="1200" spc="-5" dirty="0">
                          <a:effectLst/>
                        </a:rPr>
                        <a:t>Other printed &amp; electronic material</a:t>
                      </a:r>
                      <a:endParaRPr lang="en-ZA" sz="1400" dirty="0">
                        <a:effectLst/>
                      </a:endParaRPr>
                    </a:p>
                    <a:p>
                      <a:pPr marR="530225" algn="l">
                        <a:spcAft>
                          <a:spcPts val="0"/>
                        </a:spcAft>
                      </a:pPr>
                      <a:r>
                        <a:rPr lang="en-ZA" sz="1400" kern="1200" spc="-5" dirty="0">
                          <a:effectLst/>
                        </a:rPr>
                        <a:t>Book fairs &amp; book clubs</a:t>
                      </a:r>
                      <a:endParaRPr lang="en-ZA" sz="1400" dirty="0">
                        <a:effectLst/>
                        <a:latin typeface="Times New Roman" panose="02020603050405020304" pitchFamily="18" charset="0"/>
                        <a:ea typeface="Times New Roman" panose="02020603050405020304" pitchFamily="18" charset="0"/>
                      </a:endParaRPr>
                    </a:p>
                  </a:txBody>
                  <a:tcPr marL="9525" marR="9525"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40000"/>
                      </a:srgbClr>
                    </a:solidFill>
                  </a:tcPr>
                </a:tc>
              </a:tr>
            </a:tbl>
          </a:graphicData>
        </a:graphic>
      </p:graphicFrame>
      <p:sp>
        <p:nvSpPr>
          <p:cNvPr id="8" name="Rectangle 7"/>
          <p:cNvSpPr/>
          <p:nvPr/>
        </p:nvSpPr>
        <p:spPr>
          <a:xfrm>
            <a:off x="2875055" y="3916137"/>
            <a:ext cx="3273653" cy="461665"/>
          </a:xfrm>
          <a:prstGeom prst="rect">
            <a:avLst/>
          </a:prstGeom>
        </p:spPr>
        <p:txBody>
          <a:bodyPr wrap="none">
            <a:spAutoFit/>
          </a:bodyPr>
          <a:lstStyle/>
          <a:p>
            <a:pPr algn="ctr" defTabSz="913134">
              <a:defRPr/>
            </a:pPr>
            <a:r>
              <a:rPr lang="en-ZA" sz="2400" b="1" kern="0" dirty="0" smtClean="0">
                <a:solidFill>
                  <a:srgbClr val="BF8751"/>
                </a:solidFill>
                <a:latin typeface="Arial Narrow"/>
              </a:rPr>
              <a:t>Dominant Market Failures</a:t>
            </a:r>
          </a:p>
        </p:txBody>
      </p:sp>
      <p:sp>
        <p:nvSpPr>
          <p:cNvPr id="9" name="TextBox 8"/>
          <p:cNvSpPr txBox="1"/>
          <p:nvPr/>
        </p:nvSpPr>
        <p:spPr>
          <a:xfrm>
            <a:off x="505459" y="3685305"/>
            <a:ext cx="7922572" cy="415498"/>
          </a:xfrm>
          <a:prstGeom prst="rect">
            <a:avLst/>
          </a:prstGeom>
          <a:noFill/>
        </p:spPr>
        <p:txBody>
          <a:bodyPr wrap="square" rtlCol="0">
            <a:spAutoFit/>
          </a:bodyPr>
          <a:lstStyle/>
          <a:p>
            <a:r>
              <a:rPr lang="en-ZA" sz="1050" dirty="0" smtClean="0">
                <a:solidFill>
                  <a:srgbClr val="000000"/>
                </a:solidFill>
                <a:latin typeface="Arial Narrow"/>
              </a:rPr>
              <a:t>Please note that this table excludes Cultural and Natural Heritage domain (museums, monuments etc.)</a:t>
            </a:r>
          </a:p>
          <a:p>
            <a:endParaRPr lang="en-ZA" sz="1050" dirty="0">
              <a:solidFill>
                <a:srgbClr val="000000"/>
              </a:solidFill>
              <a:latin typeface="Arial Narrow"/>
            </a:endParaRPr>
          </a:p>
        </p:txBody>
      </p:sp>
    </p:spTree>
    <p:extLst>
      <p:ext uri="{BB962C8B-B14F-4D97-AF65-F5344CB8AC3E}">
        <p14:creationId xmlns:p14="http://schemas.microsoft.com/office/powerpoint/2010/main" val="1174720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179512" y="2509267"/>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Font typeface="Wingdings" panose="05000000000000000000" pitchFamily="2" charset="2"/>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37</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179512" y="3219947"/>
            <a:ext cx="703227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smtClean="0">
                <a:solidFill>
                  <a:srgbClr val="E7B366">
                    <a:lumMod val="75000"/>
                  </a:srgbClr>
                </a:solidFill>
                <a:latin typeface="Arial Narrow"/>
                <a:cs typeface="Arial" panose="020B0604020202020204" pitchFamily="34" charset="0"/>
              </a:rPr>
              <a:t>Trends observed in the Music Sector</a:t>
            </a:r>
            <a:endParaRPr lang="en-US" altLang="en-US" sz="3200" kern="0" dirty="0">
              <a:solidFill>
                <a:srgbClr val="E7B366">
                  <a:lumMod val="75000"/>
                </a:srgbClr>
              </a:solidFill>
              <a:latin typeface="Arial Narrow"/>
              <a:cs typeface="Arial" panose="020B0604020202020204" pitchFamily="34" charset="0"/>
            </a:endParaRPr>
          </a:p>
        </p:txBody>
      </p:sp>
      <p:sp>
        <p:nvSpPr>
          <p:cNvPr id="2" name="Slide Number Placeholder 1"/>
          <p:cNvSpPr>
            <a:spLocks noGrp="1"/>
          </p:cNvSpPr>
          <p:nvPr>
            <p:ph type="sldNum" sz="quarter" idx="10"/>
          </p:nvPr>
        </p:nvSpPr>
        <p:spPr/>
        <p:txBody>
          <a:bodyPr/>
          <a:lstStyle/>
          <a:p>
            <a:fld id="{57A80F7D-DAE4-4CFD-877F-D809C719A4FD}" type="slidenum">
              <a:rPr lang="en-ZA" altLang="en-US" smtClean="0"/>
              <a:pPr/>
              <a:t>37</a:t>
            </a:fld>
            <a:endParaRPr lang="en-ZA" altLang="en-US"/>
          </a:p>
        </p:txBody>
      </p:sp>
    </p:spTree>
    <p:extLst>
      <p:ext uri="{BB962C8B-B14F-4D97-AF65-F5344CB8AC3E}">
        <p14:creationId xmlns:p14="http://schemas.microsoft.com/office/powerpoint/2010/main" val="417172108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38</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hevron 5"/>
          <p:cNvSpPr/>
          <p:nvPr/>
        </p:nvSpPr>
        <p:spPr>
          <a:xfrm>
            <a:off x="-135893" y="4902762"/>
            <a:ext cx="2195736" cy="1080120"/>
          </a:xfrm>
          <a:prstGeom prst="chevron">
            <a:avLst/>
          </a:prstGeom>
          <a:solidFill>
            <a:srgbClr val="BF8751"/>
          </a:solidFill>
          <a:ln w="10795" cap="flat" cmpd="sng" algn="ctr">
            <a:solidFill>
              <a:srgbClr val="BF8751">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CREATION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Content, origination, authoring ideas</a:t>
            </a:r>
          </a:p>
        </p:txBody>
      </p:sp>
      <p:sp>
        <p:nvSpPr>
          <p:cNvPr id="7" name="Chevron 6"/>
          <p:cNvSpPr/>
          <p:nvPr/>
        </p:nvSpPr>
        <p:spPr>
          <a:xfrm>
            <a:off x="1583671" y="4887245"/>
            <a:ext cx="2155682" cy="1105949"/>
          </a:xfrm>
          <a:prstGeom prst="chevron">
            <a:avLst/>
          </a:prstGeom>
          <a:solidFill>
            <a:srgbClr val="BF8751"/>
          </a:solidFill>
          <a:ln w="10795" cap="flat" cmpd="sng" algn="ctr">
            <a:solidFill>
              <a:srgbClr val="BF8751">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PRODUCTION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Mass production, tools, </a:t>
            </a:r>
            <a:r>
              <a:rPr kumimoji="0" lang="en-ZA" sz="1400" b="0" i="0" u="none" strike="noStrike" kern="0" cap="none" spc="0" normalizeH="0" baseline="0" noProof="0" dirty="0" err="1" smtClean="0">
                <a:ln>
                  <a:noFill/>
                </a:ln>
                <a:solidFill>
                  <a:srgbClr val="FFFFFF"/>
                </a:solidFill>
                <a:effectLst/>
                <a:uLnTx/>
                <a:uFillTx/>
                <a:latin typeface="Arial Narrow"/>
                <a:ea typeface="Calibri" panose="020F0502020204030204" pitchFamily="34" charset="0"/>
                <a:cs typeface="Times New Roman" panose="02020603050405020304" pitchFamily="18" charset="0"/>
              </a:rPr>
              <a:t>infrustructure</a:t>
            </a:r>
            <a:endPar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endParaRPr>
          </a:p>
        </p:txBody>
      </p:sp>
      <p:sp>
        <p:nvSpPr>
          <p:cNvPr id="8" name="Chevron 7"/>
          <p:cNvSpPr/>
          <p:nvPr/>
        </p:nvSpPr>
        <p:spPr>
          <a:xfrm>
            <a:off x="5105239" y="4871424"/>
            <a:ext cx="2436249" cy="1152128"/>
          </a:xfrm>
          <a:prstGeom prst="chevron">
            <a:avLst/>
          </a:prstGeom>
          <a:solidFill>
            <a:srgbClr val="BF8751"/>
          </a:solidFill>
          <a:ln w="10795" cap="flat" cmpd="sng" algn="ctr">
            <a:solidFill>
              <a:srgbClr val="BF8751">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200" b="1"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EXHIBITION</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Site of exchange of rights to consume</a:t>
            </a:r>
          </a:p>
        </p:txBody>
      </p:sp>
      <p:sp>
        <p:nvSpPr>
          <p:cNvPr id="9" name="Chevron 8"/>
          <p:cNvSpPr/>
          <p:nvPr/>
        </p:nvSpPr>
        <p:spPr>
          <a:xfrm>
            <a:off x="7046908" y="4864155"/>
            <a:ext cx="2326576" cy="1152128"/>
          </a:xfrm>
          <a:prstGeom prst="chevron">
            <a:avLst/>
          </a:prstGeom>
          <a:solidFill>
            <a:srgbClr val="00B050"/>
          </a:solidFill>
          <a:ln w="1079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200" b="1"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CONSUMPTION</a:t>
            </a:r>
          </a:p>
        </p:txBody>
      </p:sp>
      <p:sp>
        <p:nvSpPr>
          <p:cNvPr id="10" name="Chevron 9"/>
          <p:cNvSpPr/>
          <p:nvPr/>
        </p:nvSpPr>
        <p:spPr>
          <a:xfrm>
            <a:off x="3273243" y="4894514"/>
            <a:ext cx="2326575" cy="1105949"/>
          </a:xfrm>
          <a:prstGeom prst="chevron">
            <a:avLst/>
          </a:prstGeom>
          <a:solidFill>
            <a:srgbClr val="BF8751"/>
          </a:solidFill>
          <a:ln w="10795" cap="flat" cmpd="sng" algn="ctr">
            <a:solidFill>
              <a:srgbClr val="BF8751">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DISSEMINATION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 Distribution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Wholesale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rgbClr val="FFFFFF"/>
                </a:solidFill>
                <a:effectLst/>
                <a:uLnTx/>
                <a:uFillTx/>
                <a:latin typeface="Arial Narrow"/>
                <a:ea typeface="Calibri" panose="020F0502020204030204" pitchFamily="34" charset="0"/>
                <a:cs typeface="Times New Roman" panose="02020603050405020304" pitchFamily="18" charset="0"/>
              </a:rPr>
              <a:t>Retail</a:t>
            </a:r>
          </a:p>
        </p:txBody>
      </p:sp>
      <p:graphicFrame>
        <p:nvGraphicFramePr>
          <p:cNvPr id="11" name="Chart 10"/>
          <p:cNvGraphicFramePr>
            <a:graphicFrameLocks/>
          </p:cNvGraphicFramePr>
          <p:nvPr>
            <p:extLst>
              <p:ext uri="{D42A27DB-BD31-4B8C-83A1-F6EECF244321}">
                <p14:modId xmlns:p14="http://schemas.microsoft.com/office/powerpoint/2010/main" val="1746654957"/>
              </p:ext>
            </p:extLst>
          </p:nvPr>
        </p:nvGraphicFramePr>
        <p:xfrm>
          <a:off x="1515575" y="1363347"/>
          <a:ext cx="4752528" cy="353941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526644" y="901681"/>
            <a:ext cx="5516254" cy="461665"/>
          </a:xfrm>
          <a:prstGeom prst="rect">
            <a:avLst/>
          </a:prstGeom>
        </p:spPr>
        <p:txBody>
          <a:bodyPr wrap="none">
            <a:spAutoFit/>
          </a:bodyPr>
          <a:lstStyle/>
          <a:p>
            <a:pPr algn="ctr" defTabSz="913134">
              <a:defRPr/>
            </a:pPr>
            <a:r>
              <a:rPr lang="en-ZA" sz="2400" b="1" kern="0" dirty="0" smtClean="0">
                <a:solidFill>
                  <a:srgbClr val="BF8751"/>
                </a:solidFill>
                <a:latin typeface="Arial Narrow"/>
              </a:rPr>
              <a:t>CD Sales – Beneficiaries of a CD sold at R99</a:t>
            </a:r>
          </a:p>
        </p:txBody>
      </p:sp>
    </p:spTree>
    <p:extLst>
      <p:ext uri="{BB962C8B-B14F-4D97-AF65-F5344CB8AC3E}">
        <p14:creationId xmlns:p14="http://schemas.microsoft.com/office/powerpoint/2010/main" val="3907674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39</a:t>
            </a:fld>
            <a:endParaRPr lang="en-ZA" altLang="en-US"/>
          </a:p>
        </p:txBody>
      </p:sp>
      <p:sp>
        <p:nvSpPr>
          <p:cNvPr id="3" name="Content Placeholder 1"/>
          <p:cNvSpPr txBox="1">
            <a:spLocks/>
          </p:cNvSpPr>
          <p:nvPr/>
        </p:nvSpPr>
        <p:spPr bwMode="auto">
          <a:xfrm>
            <a:off x="-180528" y="1407394"/>
            <a:ext cx="9000999" cy="338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069" indent="-342069"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1126" indent="-285063"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0192" indent="-228032"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6268" indent="-228032"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2360" indent="-228032"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08438" indent="-228032" algn="l" rtl="0" fontAlgn="base">
              <a:spcBef>
                <a:spcPct val="20000"/>
              </a:spcBef>
              <a:spcAft>
                <a:spcPct val="0"/>
              </a:spcAft>
              <a:buChar char="»"/>
              <a:defRPr sz="2000">
                <a:solidFill>
                  <a:schemeClr val="tx1"/>
                </a:solidFill>
                <a:latin typeface="+mn-lt"/>
                <a:ea typeface="+mn-ea"/>
              </a:defRPr>
            </a:lvl6pPr>
            <a:lvl7pPr marL="2964507" indent="-228032" algn="l" rtl="0" fontAlgn="base">
              <a:spcBef>
                <a:spcPct val="20000"/>
              </a:spcBef>
              <a:spcAft>
                <a:spcPct val="0"/>
              </a:spcAft>
              <a:buChar char="»"/>
              <a:defRPr sz="2000">
                <a:solidFill>
                  <a:schemeClr val="tx1"/>
                </a:solidFill>
                <a:latin typeface="+mn-lt"/>
                <a:ea typeface="+mn-ea"/>
              </a:defRPr>
            </a:lvl7pPr>
            <a:lvl8pPr marL="3420592" indent="-228032" algn="l" rtl="0" fontAlgn="base">
              <a:spcBef>
                <a:spcPct val="20000"/>
              </a:spcBef>
              <a:spcAft>
                <a:spcPct val="0"/>
              </a:spcAft>
              <a:buChar char="»"/>
              <a:defRPr sz="2000">
                <a:solidFill>
                  <a:schemeClr val="tx1"/>
                </a:solidFill>
                <a:latin typeface="+mn-lt"/>
                <a:ea typeface="+mn-ea"/>
              </a:defRPr>
            </a:lvl8pPr>
            <a:lvl9pPr marL="3876652" indent="-228032" algn="l" rtl="0" fontAlgn="base">
              <a:spcBef>
                <a:spcPct val="20000"/>
              </a:spcBef>
              <a:spcAft>
                <a:spcPct val="0"/>
              </a:spcAft>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ZA" sz="1400" b="0" i="0" u="none" strike="noStrike" kern="0" cap="none" spc="0" normalizeH="0" baseline="0" noProof="0" smtClean="0">
                <a:ln>
                  <a:noFill/>
                </a:ln>
                <a:solidFill>
                  <a:srgbClr val="000000"/>
                </a:solidFill>
                <a:effectLst/>
                <a:uLnTx/>
                <a:uFillTx/>
                <a:latin typeface="Arial Narrow"/>
              </a:rPr>
              <a:t>             </a:t>
            </a:r>
            <a:endParaRPr kumimoji="0" lang="en-ZA" sz="1400" b="0" i="0" u="none" strike="noStrike" kern="0" cap="none" spc="0" normalizeH="0" baseline="0" noProof="0" dirty="0" smtClean="0">
              <a:ln>
                <a:noFill/>
              </a:ln>
              <a:solidFill>
                <a:srgbClr val="000000"/>
              </a:solidFill>
              <a:effectLst/>
              <a:uLnTx/>
              <a:uFillTx/>
              <a:latin typeface="Arial Narrow"/>
            </a:endParaRPr>
          </a:p>
        </p:txBody>
      </p:sp>
      <p:pic>
        <p:nvPicPr>
          <p:cNvPr id="6" name="Picture 5"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3387"/>
            <a:ext cx="3240360" cy="6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236008"/>
            <a:ext cx="1224136" cy="52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11560" y="723135"/>
            <a:ext cx="7755385" cy="769441"/>
          </a:xfrm>
          <a:prstGeom prst="rect">
            <a:avLst/>
          </a:prstGeom>
        </p:spPr>
        <p:txBody>
          <a:bodyPr wrap="square">
            <a:spAutoFit/>
          </a:bodyPr>
          <a:lstStyle/>
          <a:p>
            <a:pPr algn="ctr" defTabSz="913134"/>
            <a:r>
              <a:rPr lang="en-ZA" sz="2400" b="1" kern="0" dirty="0" smtClean="0">
                <a:solidFill>
                  <a:srgbClr val="BF8751"/>
                </a:solidFill>
                <a:latin typeface="Arial Narrow"/>
              </a:rPr>
              <a:t>Global vs Local Trends</a:t>
            </a:r>
          </a:p>
          <a:p>
            <a:pPr algn="ctr" defTabSz="913134"/>
            <a:r>
              <a:rPr lang="en-ZA" sz="2000" b="1" kern="0" dirty="0" smtClean="0">
                <a:solidFill>
                  <a:srgbClr val="000000"/>
                </a:solidFill>
                <a:latin typeface="Arial Narrow"/>
              </a:rPr>
              <a:t>Music - Revenue</a:t>
            </a:r>
            <a:r>
              <a:rPr lang="en-ZA" sz="2000" b="1" kern="0" dirty="0" smtClean="0">
                <a:solidFill>
                  <a:srgbClr val="BF8751"/>
                </a:solidFill>
                <a:latin typeface="Arial Narrow"/>
              </a:rPr>
              <a:t>                 </a:t>
            </a:r>
            <a:endParaRPr lang="en-ZA" sz="2000" b="1" kern="0" dirty="0">
              <a:solidFill>
                <a:srgbClr val="BF8751"/>
              </a:solidFill>
              <a:latin typeface="Arial Narrow"/>
            </a:endParaRPr>
          </a:p>
        </p:txBody>
      </p:sp>
      <p:graphicFrame>
        <p:nvGraphicFramePr>
          <p:cNvPr id="9" name="Table 8"/>
          <p:cNvGraphicFramePr>
            <a:graphicFrameLocks noGrp="1"/>
          </p:cNvGraphicFramePr>
          <p:nvPr>
            <p:extLst>
              <p:ext uri="{D42A27DB-BD31-4B8C-83A1-F6EECF244321}">
                <p14:modId xmlns:p14="http://schemas.microsoft.com/office/powerpoint/2010/main" val="3272273233"/>
              </p:ext>
            </p:extLst>
          </p:nvPr>
        </p:nvGraphicFramePr>
        <p:xfrm>
          <a:off x="251520" y="1525388"/>
          <a:ext cx="8275942" cy="1050716"/>
        </p:xfrm>
        <a:graphic>
          <a:graphicData uri="http://schemas.openxmlformats.org/drawingml/2006/table">
            <a:tbl>
              <a:tblPr/>
              <a:tblGrid>
                <a:gridCol w="3740223"/>
                <a:gridCol w="1733371"/>
                <a:gridCol w="1562358"/>
                <a:gridCol w="1239990"/>
              </a:tblGrid>
              <a:tr h="30014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0" i="0" u="none" strike="noStrike" dirty="0" smtClean="0">
                          <a:solidFill>
                            <a:srgbClr val="000000"/>
                          </a:solidFill>
                          <a:effectLst/>
                          <a:latin typeface="+mj-lt"/>
                        </a:rPr>
                        <a:t>           </a:t>
                      </a:r>
                      <a:endParaRPr lang="en-ZA" sz="1600" b="0" i="0" u="none" strike="noStrike" dirty="0">
                        <a:solidFill>
                          <a:srgbClr val="000000"/>
                        </a:solidFill>
                        <a:effectLst/>
                        <a:latin typeface="+mj-lt"/>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1" i="0" u="none" strike="noStrike" dirty="0">
                          <a:solidFill>
                            <a:srgbClr val="000000"/>
                          </a:solidFill>
                          <a:effectLst/>
                          <a:latin typeface="+mj-lt"/>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1" i="0" u="none" strike="noStrike" dirty="0" smtClean="0">
                          <a:solidFill>
                            <a:srgbClr val="000000"/>
                          </a:solidFill>
                          <a:effectLst/>
                          <a:latin typeface="+mj-lt"/>
                        </a:rPr>
                        <a:t>2016</a:t>
                      </a:r>
                      <a:endParaRPr lang="en-ZA" sz="1600" b="1"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1" i="0" u="none" strike="noStrike" dirty="0">
                          <a:solidFill>
                            <a:srgbClr val="000000"/>
                          </a:solidFill>
                          <a:effectLst/>
                          <a:latin typeface="+mj-lt"/>
                        </a:rPr>
                        <a:t>% growth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85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1" i="0" u="none" strike="noStrike" dirty="0">
                          <a:solidFill>
                            <a:srgbClr val="000000"/>
                          </a:solidFill>
                          <a:effectLst/>
                          <a:latin typeface="+mj-lt"/>
                        </a:rPr>
                        <a:t>Live music</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a:solidFill>
                            <a:srgbClr val="000000"/>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a:solidFill>
                            <a:srgbClr val="000000"/>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a:solidFill>
                            <a:srgbClr val="000000"/>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85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0" i="0" u="none" strike="noStrike" dirty="0">
                          <a:solidFill>
                            <a:srgbClr val="000000"/>
                          </a:solidFill>
                          <a:effectLst/>
                          <a:latin typeface="+mj-lt"/>
                        </a:rPr>
                        <a:t> </a:t>
                      </a:r>
                      <a:r>
                        <a:rPr lang="en-ZA" sz="1600" b="0" i="0" u="none" strike="noStrike" dirty="0" smtClean="0">
                          <a:solidFill>
                            <a:srgbClr val="000000"/>
                          </a:solidFill>
                          <a:effectLst/>
                          <a:latin typeface="+mj-lt"/>
                        </a:rPr>
                        <a:t>    - Local</a:t>
                      </a:r>
                      <a:endParaRPr lang="en-ZA" sz="1600" b="0"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smtClean="0">
                          <a:solidFill>
                            <a:srgbClr val="000000"/>
                          </a:solidFill>
                          <a:effectLst/>
                          <a:latin typeface="+mj-lt"/>
                        </a:rPr>
                        <a:t>R700</a:t>
                      </a:r>
                      <a:r>
                        <a:rPr lang="en-ZA" sz="1600" b="0" i="0" u="none" strike="noStrike" baseline="0" dirty="0" smtClean="0">
                          <a:solidFill>
                            <a:srgbClr val="000000"/>
                          </a:solidFill>
                          <a:effectLst/>
                          <a:latin typeface="+mj-lt"/>
                        </a:rPr>
                        <a:t> million</a:t>
                      </a:r>
                      <a:endParaRPr lang="en-ZA" sz="1600" b="0"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a:solidFill>
                            <a:srgbClr val="000000"/>
                          </a:solidFill>
                          <a:effectLst/>
                          <a:latin typeface="+mj-lt"/>
                        </a:rPr>
                        <a:t>R1 </a:t>
                      </a:r>
                      <a:r>
                        <a:rPr lang="en-ZA" sz="1600" b="0" i="0" u="none" strike="noStrike" dirty="0" smtClean="0">
                          <a:solidFill>
                            <a:srgbClr val="000000"/>
                          </a:solidFill>
                          <a:effectLst/>
                          <a:latin typeface="+mj-lt"/>
                        </a:rPr>
                        <a:t>billion</a:t>
                      </a:r>
                      <a:endParaRPr lang="en-ZA" sz="1600" b="0"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smtClean="0">
                          <a:solidFill>
                            <a:srgbClr val="000000"/>
                          </a:solidFill>
                          <a:effectLst/>
                          <a:latin typeface="+mj-lt"/>
                        </a:rPr>
                        <a:t>43%</a:t>
                      </a:r>
                      <a:endParaRPr lang="en-ZA" sz="1600" b="0"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70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0" i="0" u="none" strike="noStrike" dirty="0">
                          <a:solidFill>
                            <a:srgbClr val="000000"/>
                          </a:solidFill>
                          <a:effectLst/>
                          <a:latin typeface="+mj-lt"/>
                        </a:rPr>
                        <a:t> </a:t>
                      </a:r>
                      <a:r>
                        <a:rPr lang="en-ZA" sz="1600" b="0" i="0" u="none" strike="noStrike" dirty="0" smtClean="0">
                          <a:solidFill>
                            <a:srgbClr val="000000"/>
                          </a:solidFill>
                          <a:effectLst/>
                          <a:latin typeface="+mj-lt"/>
                        </a:rPr>
                        <a:t>    - Global</a:t>
                      </a:r>
                      <a:endParaRPr lang="en-ZA" sz="1600" b="0"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smtClean="0">
                          <a:solidFill>
                            <a:srgbClr val="000000"/>
                          </a:solidFill>
                          <a:effectLst/>
                          <a:latin typeface="+mj-lt"/>
                        </a:rPr>
                        <a:t>$26,3 billion</a:t>
                      </a:r>
                      <a:endParaRPr lang="en-ZA" sz="1600" b="0"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smtClean="0">
                          <a:solidFill>
                            <a:srgbClr val="000000"/>
                          </a:solidFill>
                          <a:effectLst/>
                          <a:latin typeface="+mj-lt"/>
                        </a:rPr>
                        <a:t>$34,5 </a:t>
                      </a:r>
                      <a:r>
                        <a:rPr lang="en-ZA" sz="1600" b="0" i="0" u="none" strike="noStrike" dirty="0">
                          <a:solidFill>
                            <a:srgbClr val="000000"/>
                          </a:solidFill>
                          <a:effectLst/>
                          <a:latin typeface="+mj-lt"/>
                        </a:rPr>
                        <a:t>billion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600" b="0" i="0" u="none" strike="noStrike" dirty="0" smtClean="0">
                          <a:solidFill>
                            <a:srgbClr val="000000"/>
                          </a:solidFill>
                          <a:effectLst/>
                          <a:latin typeface="+mj-lt"/>
                        </a:rPr>
                        <a:t>31%</a:t>
                      </a:r>
                      <a:endParaRPr lang="en-ZA" sz="1600" b="0" i="0" u="none" strike="noStrike" dirty="0">
                        <a:solidFill>
                          <a:srgbClr val="000000"/>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41611785"/>
              </p:ext>
            </p:extLst>
          </p:nvPr>
        </p:nvGraphicFramePr>
        <p:xfrm>
          <a:off x="107505" y="3224175"/>
          <a:ext cx="4345430" cy="2001520"/>
        </p:xfrm>
        <a:graphic>
          <a:graphicData uri="http://schemas.openxmlformats.org/drawingml/2006/table">
            <a:tbl>
              <a:tblPr/>
              <a:tblGrid>
                <a:gridCol w="2041174"/>
                <a:gridCol w="1176949"/>
                <a:gridCol w="1127307"/>
              </a:tblGrid>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1" i="0" u="none" strike="noStrike" dirty="0" smtClean="0">
                          <a:solidFill>
                            <a:srgbClr val="000000"/>
                          </a:solidFill>
                          <a:effectLst/>
                          <a:latin typeface="Calibri" panose="020F0502020204030204" pitchFamily="34" charset="0"/>
                        </a:rPr>
                        <a:t>                   </a:t>
                      </a:r>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smtClean="0">
                          <a:solidFill>
                            <a:srgbClr val="000000"/>
                          </a:solidFill>
                          <a:effectLst/>
                          <a:latin typeface="Calibri" panose="020F0502020204030204" pitchFamily="34" charset="0"/>
                        </a:rPr>
                        <a:t>2011</a:t>
                      </a:r>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a:solidFill>
                            <a:srgbClr val="000000"/>
                          </a:solidFill>
                          <a:effectLst/>
                          <a:latin typeface="Calibri" panose="020F0502020204030204" pitchFamily="34" charset="0"/>
                        </a:rPr>
                        <a:t>2016</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r>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a:solidFill>
                            <a:srgbClr val="000000"/>
                          </a:solidFill>
                          <a:effectLst/>
                          <a:latin typeface="Calibri" panose="020F0502020204030204" pitchFamily="34" charset="0"/>
                        </a:rPr>
                        <a:t> R 'millions</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a:solidFill>
                            <a:srgbClr val="000000"/>
                          </a:solidFill>
                          <a:effectLst/>
                          <a:latin typeface="Calibri" panose="020F0502020204030204" pitchFamily="34" charset="0"/>
                        </a:rPr>
                        <a:t>R 'millions</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r>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1" i="0" u="none" strike="noStrike" dirty="0">
                          <a:solidFill>
                            <a:srgbClr val="000000"/>
                          </a:solidFill>
                          <a:effectLst/>
                          <a:latin typeface="Calibri" panose="020F0502020204030204" pitchFamily="34" charset="0"/>
                        </a:rPr>
                        <a:t>Recorded Music</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a:solidFill>
                            <a:srgbClr val="000000"/>
                          </a:solidFill>
                          <a:effectLst/>
                          <a:latin typeface="Calibri" panose="020F0502020204030204" pitchFamily="34" charset="0"/>
                        </a:rPr>
                        <a:t>1 </a:t>
                      </a:r>
                      <a:r>
                        <a:rPr lang="en-ZA" sz="1600" b="1" i="0" u="none" strike="noStrike" dirty="0" smtClean="0">
                          <a:solidFill>
                            <a:srgbClr val="000000"/>
                          </a:solidFill>
                          <a:effectLst/>
                          <a:latin typeface="Calibri" panose="020F0502020204030204" pitchFamily="34" charset="0"/>
                        </a:rPr>
                        <a:t>377</a:t>
                      </a:r>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a:solidFill>
                            <a:srgbClr val="000000"/>
                          </a:solidFill>
                          <a:effectLst/>
                          <a:latin typeface="Calibri" panose="020F0502020204030204" pitchFamily="34" charset="0"/>
                        </a:rPr>
                        <a:t>1 </a:t>
                      </a:r>
                      <a:r>
                        <a:rPr lang="en-ZA" sz="1600" b="1" i="0" u="none" strike="noStrike" dirty="0" smtClean="0">
                          <a:solidFill>
                            <a:srgbClr val="000000"/>
                          </a:solidFill>
                          <a:effectLst/>
                          <a:latin typeface="Calibri" panose="020F0502020204030204" pitchFamily="34" charset="0"/>
                        </a:rPr>
                        <a:t>007</a:t>
                      </a:r>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0" i="0" u="none" strike="noStrike" dirty="0">
                          <a:solidFill>
                            <a:srgbClr val="000000"/>
                          </a:solidFill>
                          <a:effectLst/>
                          <a:latin typeface="Calibri" panose="020F0502020204030204" pitchFamily="34" charset="0"/>
                        </a:rPr>
                        <a:t>    Physical </a:t>
                      </a:r>
                      <a:r>
                        <a:rPr lang="en-ZA" sz="1600" b="0" i="0" u="none" strike="noStrike" dirty="0" smtClean="0">
                          <a:solidFill>
                            <a:srgbClr val="000000"/>
                          </a:solidFill>
                          <a:effectLst/>
                          <a:latin typeface="Calibri" panose="020F0502020204030204" pitchFamily="34" charset="0"/>
                        </a:rPr>
                        <a:t>distribution</a:t>
                      </a:r>
                      <a:endParaRPr lang="en-ZA"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0" i="0" u="none" strike="noStrike" dirty="0">
                          <a:solidFill>
                            <a:srgbClr val="000000"/>
                          </a:solidFill>
                          <a:effectLst/>
                          <a:latin typeface="Calibri" panose="020F0502020204030204" pitchFamily="34" charset="0"/>
                        </a:rPr>
                        <a:t>1 </a:t>
                      </a:r>
                      <a:r>
                        <a:rPr lang="en-ZA" sz="1600" b="0" i="0" u="none" strike="noStrike" dirty="0" smtClean="0">
                          <a:solidFill>
                            <a:srgbClr val="000000"/>
                          </a:solidFill>
                          <a:effectLst/>
                          <a:latin typeface="Calibri" panose="020F0502020204030204" pitchFamily="34" charset="0"/>
                        </a:rPr>
                        <a:t>263</a:t>
                      </a:r>
                      <a:endParaRPr lang="en-ZA" sz="16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0" i="0" u="none" strike="noStrike" dirty="0" smtClean="0">
                          <a:solidFill>
                            <a:srgbClr val="000000"/>
                          </a:solidFill>
                          <a:effectLst/>
                          <a:latin typeface="Calibri" panose="020F0502020204030204" pitchFamily="34" charset="0"/>
                        </a:rPr>
                        <a:t>746</a:t>
                      </a:r>
                      <a:endParaRPr lang="en-ZA" sz="16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 Digital </a:t>
                      </a:r>
                      <a:r>
                        <a:rPr lang="en-ZA" sz="1600" b="0" i="0" u="none" strike="noStrike" dirty="0">
                          <a:solidFill>
                            <a:srgbClr val="000000"/>
                          </a:solidFill>
                          <a:effectLst/>
                          <a:latin typeface="Calibri" panose="020F0502020204030204" pitchFamily="34" charset="0"/>
                        </a:rPr>
                        <a:t>distribution</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0" i="0" u="none" strike="noStrike" dirty="0" smtClean="0">
                          <a:solidFill>
                            <a:srgbClr val="000000"/>
                          </a:solidFill>
                          <a:effectLst/>
                          <a:latin typeface="Calibri" panose="020F0502020204030204" pitchFamily="34" charset="0"/>
                        </a:rPr>
                        <a:t>114</a:t>
                      </a:r>
                      <a:endParaRPr lang="en-ZA" sz="16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0" i="0" u="none" strike="noStrike" dirty="0" smtClean="0">
                          <a:solidFill>
                            <a:srgbClr val="000000"/>
                          </a:solidFill>
                          <a:effectLst/>
                          <a:latin typeface="Calibri" panose="020F0502020204030204" pitchFamily="34" charset="0"/>
                        </a:rPr>
                        <a:t>261</a:t>
                      </a:r>
                      <a:endParaRPr lang="en-ZA" sz="16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6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6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1" i="0" u="none" strike="noStrike">
                          <a:solidFill>
                            <a:srgbClr val="000000"/>
                          </a:solidFill>
                          <a:effectLst/>
                          <a:latin typeface="Calibri" panose="020F0502020204030204" pitchFamily="34" charset="0"/>
                        </a:rPr>
                        <a:t>Live music</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smtClean="0">
                          <a:solidFill>
                            <a:srgbClr val="000000"/>
                          </a:solidFill>
                          <a:effectLst/>
                          <a:latin typeface="Calibri" panose="020F0502020204030204" pitchFamily="34" charset="0"/>
                        </a:rPr>
                        <a:t>714</a:t>
                      </a:r>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a:solidFill>
                            <a:srgbClr val="000000"/>
                          </a:solidFill>
                          <a:effectLst/>
                          <a:latin typeface="Calibri" panose="020F0502020204030204" pitchFamily="34" charset="0"/>
                        </a:rPr>
                        <a:t>1 003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2712">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600" b="1" i="0" u="none" strike="noStrike" dirty="0">
                          <a:solidFill>
                            <a:srgbClr val="000000"/>
                          </a:solidFill>
                          <a:effectLst/>
                          <a:latin typeface="Calibri" panose="020F0502020204030204" pitchFamily="34" charset="0"/>
                        </a:rPr>
                        <a:t>Total Revenue </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a:solidFill>
                            <a:srgbClr val="000000"/>
                          </a:solidFill>
                          <a:effectLst/>
                          <a:latin typeface="Calibri" panose="020F0502020204030204" pitchFamily="34" charset="0"/>
                        </a:rPr>
                        <a:t>2 </a:t>
                      </a:r>
                      <a:r>
                        <a:rPr lang="en-ZA" sz="1600" b="1" i="0" u="none" strike="noStrike" dirty="0" smtClean="0">
                          <a:solidFill>
                            <a:srgbClr val="000000"/>
                          </a:solidFill>
                          <a:effectLst/>
                          <a:latin typeface="Calibri" panose="020F0502020204030204" pitchFamily="34" charset="0"/>
                        </a:rPr>
                        <a:t>091</a:t>
                      </a:r>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r" fontAlgn="b"/>
                      <a:r>
                        <a:rPr lang="en-ZA" sz="1600" b="1" i="0" u="none" strike="noStrike" dirty="0">
                          <a:solidFill>
                            <a:srgbClr val="000000"/>
                          </a:solidFill>
                          <a:effectLst/>
                          <a:latin typeface="Calibri" panose="020F0502020204030204" pitchFamily="34" charset="0"/>
                        </a:rPr>
                        <a:t>2 </a:t>
                      </a:r>
                      <a:r>
                        <a:rPr lang="en-ZA" sz="1600" b="1" i="0" u="none" strike="noStrike" dirty="0" smtClean="0">
                          <a:solidFill>
                            <a:srgbClr val="000000"/>
                          </a:solidFill>
                          <a:effectLst/>
                          <a:latin typeface="Calibri" panose="020F0502020204030204" pitchFamily="34" charset="0"/>
                        </a:rPr>
                        <a:t>010</a:t>
                      </a:r>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3726523180"/>
              </p:ext>
            </p:extLst>
          </p:nvPr>
        </p:nvGraphicFramePr>
        <p:xfrm>
          <a:off x="4620637" y="2780928"/>
          <a:ext cx="457200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57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267891" y="2365252"/>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4</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1043608" y="3573016"/>
            <a:ext cx="6168182" cy="60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smtClean="0">
                <a:solidFill>
                  <a:schemeClr val="accent6">
                    <a:lumMod val="75000"/>
                  </a:schemeClr>
                </a:solidFill>
                <a:latin typeface="+mj-lt"/>
                <a:cs typeface="Arial" panose="020B0604020202020204" pitchFamily="34" charset="0"/>
              </a:rPr>
              <a:t>About the NEF</a:t>
            </a:r>
            <a:endParaRPr lang="en-US" altLang="en-US" sz="3200" kern="0" dirty="0">
              <a:solidFill>
                <a:schemeClr val="accent6">
                  <a:lumMod val="75000"/>
                </a:schemeClr>
              </a:solidFill>
              <a:latin typeface="+mj-lt"/>
              <a:cs typeface="Arial" panose="020B0604020202020204" pitchFamily="34" charset="0"/>
            </a:endParaRPr>
          </a:p>
        </p:txBody>
      </p:sp>
      <p:sp>
        <p:nvSpPr>
          <p:cNvPr id="3" name="Slide Number Placeholder 2"/>
          <p:cNvSpPr>
            <a:spLocks noGrp="1"/>
          </p:cNvSpPr>
          <p:nvPr>
            <p:ph type="sldNum" sz="quarter" idx="10"/>
          </p:nvPr>
        </p:nvSpPr>
        <p:spPr/>
        <p:txBody>
          <a:bodyPr/>
          <a:lstStyle/>
          <a:p>
            <a:fld id="{57A80F7D-DAE4-4CFD-877F-D809C719A4FD}" type="slidenum">
              <a:rPr lang="en-ZA" altLang="en-US" smtClean="0"/>
              <a:pPr/>
              <a:t>4</a:t>
            </a:fld>
            <a:endParaRPr lang="en-ZA" altLang="en-US"/>
          </a:p>
        </p:txBody>
      </p:sp>
    </p:spTree>
    <p:extLst>
      <p:ext uri="{BB962C8B-B14F-4D97-AF65-F5344CB8AC3E}">
        <p14:creationId xmlns:p14="http://schemas.microsoft.com/office/powerpoint/2010/main" val="369506891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40</a:t>
            </a:fld>
            <a:endParaRPr lang="en-ZA" altLang="en-US"/>
          </a:p>
        </p:txBody>
      </p:sp>
      <p:sp>
        <p:nvSpPr>
          <p:cNvPr id="5" name="Rectangle 4"/>
          <p:cNvSpPr/>
          <p:nvPr/>
        </p:nvSpPr>
        <p:spPr>
          <a:xfrm>
            <a:off x="955350" y="377515"/>
            <a:ext cx="7755385" cy="461665"/>
          </a:xfrm>
          <a:prstGeom prst="rect">
            <a:avLst/>
          </a:prstGeom>
        </p:spPr>
        <p:txBody>
          <a:bodyPr wrap="square">
            <a:spAutoFit/>
          </a:bodyPr>
          <a:lstStyle/>
          <a:p>
            <a:pPr algn="ctr" defTabSz="913134"/>
            <a:r>
              <a:rPr lang="en-ZA" sz="2400" b="1" kern="0" dirty="0" smtClean="0">
                <a:solidFill>
                  <a:srgbClr val="BF8751"/>
                </a:solidFill>
                <a:latin typeface="Arial Narrow"/>
              </a:rPr>
              <a:t>Live Music Festival</a:t>
            </a:r>
            <a:endParaRPr lang="en-ZA" sz="2400" b="1" kern="0" dirty="0">
              <a:solidFill>
                <a:srgbClr val="BF8751"/>
              </a:solidFill>
              <a:latin typeface="Arial Narrow"/>
            </a:endParaRPr>
          </a:p>
        </p:txBody>
      </p:sp>
      <p:graphicFrame>
        <p:nvGraphicFramePr>
          <p:cNvPr id="6" name="Chart 5"/>
          <p:cNvGraphicFramePr>
            <a:graphicFrameLocks/>
          </p:cNvGraphicFramePr>
          <p:nvPr>
            <p:extLst>
              <p:ext uri="{D42A27DB-BD31-4B8C-83A1-F6EECF244321}">
                <p14:modId xmlns:p14="http://schemas.microsoft.com/office/powerpoint/2010/main" val="2396897552"/>
              </p:ext>
            </p:extLst>
          </p:nvPr>
        </p:nvGraphicFramePr>
        <p:xfrm>
          <a:off x="4932040" y="839180"/>
          <a:ext cx="3995936" cy="31761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31003646"/>
              </p:ext>
            </p:extLst>
          </p:nvPr>
        </p:nvGraphicFramePr>
        <p:xfrm>
          <a:off x="152646" y="750720"/>
          <a:ext cx="4530123" cy="2891598"/>
        </p:xfrm>
        <a:graphic>
          <a:graphicData uri="http://schemas.openxmlformats.org/drawingml/2006/table">
            <a:tbl>
              <a:tblPr/>
              <a:tblGrid>
                <a:gridCol w="3075790"/>
                <a:gridCol w="1454333"/>
              </a:tblGrid>
              <a:tr h="376113">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endParaRPr lang="en-ZA" sz="14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2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1" i="0" u="none" strike="noStrike" dirty="0">
                          <a:solidFill>
                            <a:srgbClr val="000000"/>
                          </a:solidFill>
                          <a:effectLst/>
                          <a:latin typeface="Calibri" panose="020F0502020204030204" pitchFamily="34" charset="0"/>
                        </a:rPr>
                        <a:t>R'000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Artist fees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455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Advertising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2915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Equipment (Sound, </a:t>
                      </a:r>
                      <a:r>
                        <a:rPr lang="en-ZA" sz="1200" b="0" i="0" u="none" strike="noStrike" dirty="0" err="1">
                          <a:solidFill>
                            <a:srgbClr val="000000"/>
                          </a:solidFill>
                          <a:effectLst/>
                          <a:latin typeface="Calibri" panose="020F0502020204030204" pitchFamily="34" charset="0"/>
                        </a:rPr>
                        <a:t>stage,etc</a:t>
                      </a:r>
                      <a:r>
                        <a:rPr lang="en-ZA" sz="1200" b="0" i="0" u="none" strike="noStrike" dirty="0">
                          <a:solidFill>
                            <a:srgbClr val="000000"/>
                          </a:solidFill>
                          <a:effectLst/>
                          <a:latin typeface="Calibri" panose="020F0502020204030204" pitchFamily="34" charset="0"/>
                        </a:rPr>
                        <a: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350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Venue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Fencing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130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Catering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Security, paramedics, etc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170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Accomodation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International tax</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84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2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1" i="0" u="none" strike="noStrike" dirty="0">
                          <a:solidFill>
                            <a:srgbClr val="000000"/>
                          </a:solidFill>
                          <a:effectLst/>
                          <a:latin typeface="Calibri" panose="020F0502020204030204" pitchFamily="34" charset="0"/>
                        </a:rPr>
                        <a:t>1 435</a:t>
                      </a:r>
                    </a:p>
                  </a:txBody>
                  <a:tcPr marL="6350" marR="6350" marT="635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18708443"/>
              </p:ext>
            </p:extLst>
          </p:nvPr>
        </p:nvGraphicFramePr>
        <p:xfrm>
          <a:off x="179512" y="4137092"/>
          <a:ext cx="4392488" cy="2419820"/>
        </p:xfrm>
        <a:graphic>
          <a:graphicData uri="http://schemas.openxmlformats.org/drawingml/2006/table">
            <a:tbl>
              <a:tblPr/>
              <a:tblGrid>
                <a:gridCol w="3096345"/>
                <a:gridCol w="1296143"/>
              </a:tblGrid>
              <a:tr h="19562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2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1" i="0" u="none" strike="noStrike">
                          <a:solidFill>
                            <a:srgbClr val="000000"/>
                          </a:solidFill>
                          <a:effectLst/>
                          <a:latin typeface="Calibri" panose="020F0502020204030204" pitchFamily="34" charset="0"/>
                        </a:rPr>
                        <a:t>R'000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Artist fees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a:solidFill>
                            <a:srgbClr val="000000"/>
                          </a:solidFill>
                          <a:effectLst/>
                          <a:latin typeface="Calibri" panose="020F0502020204030204" pitchFamily="34" charset="0"/>
                        </a:rPr>
                        <a:t>6 400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Advertising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a:solidFill>
                            <a:srgbClr val="000000"/>
                          </a:solidFill>
                          <a:effectLst/>
                          <a:latin typeface="Calibri" panose="020F0502020204030204" pitchFamily="34" charset="0"/>
                        </a:rPr>
                        <a:t>1 000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rgbClr val="000000"/>
                          </a:solidFill>
                          <a:effectLst/>
                          <a:latin typeface="Calibri" panose="020F0502020204030204" pitchFamily="34" charset="0"/>
                        </a:rPr>
                        <a:t>Equipment (Sound, </a:t>
                      </a:r>
                      <a:r>
                        <a:rPr lang="en-ZA" sz="1200" b="0" i="0" u="none" strike="noStrike" dirty="0" err="1">
                          <a:solidFill>
                            <a:srgbClr val="000000"/>
                          </a:solidFill>
                          <a:effectLst/>
                          <a:latin typeface="Calibri" panose="020F0502020204030204" pitchFamily="34" charset="0"/>
                        </a:rPr>
                        <a:t>stage,etc</a:t>
                      </a:r>
                      <a:r>
                        <a:rPr lang="en-ZA" sz="1200" b="0" i="0" u="none" strike="noStrike" dirty="0">
                          <a:solidFill>
                            <a:srgbClr val="000000"/>
                          </a:solidFill>
                          <a:effectLst/>
                          <a:latin typeface="Calibri" panose="020F0502020204030204" pitchFamily="34" charset="0"/>
                        </a:rPr>
                        <a: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2 000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Venue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1 200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Fencing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130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Catering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600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Security, paramedics, etc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700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Accomodation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250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a:solidFill>
                            <a:srgbClr val="000000"/>
                          </a:solidFill>
                          <a:effectLst/>
                          <a:latin typeface="Calibri" panose="020F0502020204030204" pitchFamily="34" charset="0"/>
                        </a:rPr>
                        <a:t>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3497">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200" b="0" i="0" u="none" strike="noStrike" dirty="0">
                          <a:solidFill>
                            <a:schemeClr val="bg1"/>
                          </a:solidFill>
                          <a:effectLst/>
                          <a:latin typeface="Calibri" panose="020F0502020204030204" pitchFamily="34" charset="0"/>
                        </a:rPr>
                        <a:t>International tax</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0" i="0" u="none" strike="noStrike" dirty="0">
                          <a:solidFill>
                            <a:srgbClr val="000000"/>
                          </a:solidFill>
                          <a:effectLst/>
                          <a:latin typeface="Calibri" panose="020F0502020204030204" pitchFamily="34" charset="0"/>
                        </a:rPr>
                        <a:t>890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4795">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endParaRPr lang="en-ZA" sz="12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200" b="1" i="0" u="none" strike="noStrike" dirty="0">
                          <a:solidFill>
                            <a:schemeClr val="bg1"/>
                          </a:solidFill>
                          <a:effectLst/>
                          <a:latin typeface="Calibri" panose="020F0502020204030204" pitchFamily="34" charset="0"/>
                        </a:rPr>
                        <a:t>13 470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370866433"/>
              </p:ext>
            </p:extLst>
          </p:nvPr>
        </p:nvGraphicFramePr>
        <p:xfrm>
          <a:off x="4932041" y="3958317"/>
          <a:ext cx="4086198" cy="289968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Description: email signature 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7" y="200322"/>
            <a:ext cx="3240360" cy="6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0" descr="Letterhead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10" y="252943"/>
            <a:ext cx="1224136" cy="52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985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251520" y="2132856"/>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Font typeface="Wingdings" panose="05000000000000000000" pitchFamily="2" charset="2"/>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41</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395536" y="3312542"/>
            <a:ext cx="674424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smtClean="0">
                <a:solidFill>
                  <a:srgbClr val="E7B366">
                    <a:lumMod val="75000"/>
                  </a:srgbClr>
                </a:solidFill>
                <a:latin typeface="Arial Narrow"/>
                <a:cs typeface="Arial" panose="020B0604020202020204" pitchFamily="34" charset="0"/>
              </a:rPr>
              <a:t>AC Socio-economic Impact</a:t>
            </a:r>
            <a:endParaRPr lang="en-US" altLang="en-US" sz="3200" kern="0" dirty="0">
              <a:solidFill>
                <a:srgbClr val="E7B366">
                  <a:lumMod val="75000"/>
                </a:srgbClr>
              </a:solidFill>
              <a:latin typeface="Arial Narrow"/>
              <a:cs typeface="Arial" panose="020B0604020202020204" pitchFamily="34" charset="0"/>
            </a:endParaRPr>
          </a:p>
        </p:txBody>
      </p:sp>
      <p:sp>
        <p:nvSpPr>
          <p:cNvPr id="2" name="Slide Number Placeholder 1"/>
          <p:cNvSpPr>
            <a:spLocks noGrp="1"/>
          </p:cNvSpPr>
          <p:nvPr>
            <p:ph type="sldNum" sz="quarter" idx="10"/>
          </p:nvPr>
        </p:nvSpPr>
        <p:spPr/>
        <p:txBody>
          <a:bodyPr/>
          <a:lstStyle/>
          <a:p>
            <a:fld id="{57A80F7D-DAE4-4CFD-877F-D809C719A4FD}" type="slidenum">
              <a:rPr lang="en-ZA" altLang="en-US" smtClean="0"/>
              <a:pPr/>
              <a:t>41</a:t>
            </a:fld>
            <a:endParaRPr lang="en-ZA" altLang="en-US"/>
          </a:p>
        </p:txBody>
      </p:sp>
    </p:spTree>
    <p:extLst>
      <p:ext uri="{BB962C8B-B14F-4D97-AF65-F5344CB8AC3E}">
        <p14:creationId xmlns:p14="http://schemas.microsoft.com/office/powerpoint/2010/main" val="280648658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42</a:t>
            </a:fld>
            <a:endParaRPr lang="en-ZA" altLang="en-US"/>
          </a:p>
        </p:txBody>
      </p:sp>
      <p:graphicFrame>
        <p:nvGraphicFramePr>
          <p:cNvPr id="3" name="Chart 2"/>
          <p:cNvGraphicFramePr>
            <a:graphicFrameLocks/>
          </p:cNvGraphicFramePr>
          <p:nvPr>
            <p:extLst>
              <p:ext uri="{D42A27DB-BD31-4B8C-83A1-F6EECF244321}">
                <p14:modId xmlns:p14="http://schemas.microsoft.com/office/powerpoint/2010/main" val="2409382837"/>
              </p:ext>
            </p:extLst>
          </p:nvPr>
        </p:nvGraphicFramePr>
        <p:xfrm>
          <a:off x="-877897" y="224809"/>
          <a:ext cx="4972715" cy="5184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902591137"/>
              </p:ext>
            </p:extLst>
          </p:nvPr>
        </p:nvGraphicFramePr>
        <p:xfrm>
          <a:off x="2517141" y="1263978"/>
          <a:ext cx="4118041" cy="2591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077355200"/>
              </p:ext>
            </p:extLst>
          </p:nvPr>
        </p:nvGraphicFramePr>
        <p:xfrm>
          <a:off x="5796136" y="172188"/>
          <a:ext cx="3205051" cy="4223891"/>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1"/>
          <p:cNvSpPr txBox="1">
            <a:spLocks/>
          </p:cNvSpPr>
          <p:nvPr/>
        </p:nvSpPr>
        <p:spPr bwMode="auto">
          <a:xfrm>
            <a:off x="150676" y="5283436"/>
            <a:ext cx="6192688" cy="61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marL="0" indent="0">
              <a:buFontTx/>
              <a:buNone/>
            </a:pPr>
            <a:r>
              <a:rPr lang="en-ZA" sz="1600" dirty="0" smtClean="0">
                <a:solidFill>
                  <a:srgbClr val="000000"/>
                </a:solidFill>
                <a:latin typeface="Arial Narrow"/>
              </a:rPr>
              <a:t>Most businesses in the Arts and Culture are owned and managed by people over 35 years. </a:t>
            </a:r>
            <a:r>
              <a:rPr lang="en-ZA" sz="1600" dirty="0">
                <a:solidFill>
                  <a:srgbClr val="000000"/>
                </a:solidFill>
                <a:latin typeface="Arial Narrow"/>
              </a:rPr>
              <a:t> </a:t>
            </a:r>
            <a:r>
              <a:rPr lang="en-ZA" sz="1600" dirty="0" smtClean="0">
                <a:solidFill>
                  <a:srgbClr val="000000"/>
                </a:solidFill>
                <a:latin typeface="Arial Narrow"/>
              </a:rPr>
              <a:t>The Fund will target black, youth and women owned and managed businesses.</a:t>
            </a:r>
          </a:p>
          <a:p>
            <a:pPr marL="0" indent="0">
              <a:buFontTx/>
              <a:buNone/>
            </a:pPr>
            <a:endParaRPr lang="en-ZA" sz="1600" dirty="0" smtClean="0">
              <a:solidFill>
                <a:srgbClr val="000000"/>
              </a:solidFill>
              <a:latin typeface="Arial Narrow"/>
            </a:endParaRPr>
          </a:p>
          <a:p>
            <a:pPr marL="0" indent="0">
              <a:buFontTx/>
              <a:buNone/>
            </a:pPr>
            <a:endParaRPr lang="en-ZA" sz="1400" b="1" kern="0" dirty="0">
              <a:solidFill>
                <a:srgbClr val="000000"/>
              </a:solidFill>
              <a:latin typeface="Arial Narrow"/>
            </a:endParaRPr>
          </a:p>
          <a:p>
            <a:pPr marL="0" indent="0" defTabSz="913134">
              <a:buFontTx/>
              <a:buNone/>
            </a:pPr>
            <a:endParaRPr lang="en-ZA" sz="2800" b="1" kern="0" dirty="0">
              <a:solidFill>
                <a:srgbClr val="E97311"/>
              </a:solidFill>
              <a:latin typeface="Arial Narrow"/>
            </a:endParaRPr>
          </a:p>
          <a:p>
            <a:pPr marL="0" indent="0" defTabSz="913134">
              <a:buFontTx/>
              <a:buNone/>
            </a:pPr>
            <a:endParaRPr lang="en-ZA" sz="1000" kern="0" dirty="0">
              <a:solidFill>
                <a:srgbClr val="000000"/>
              </a:solidFill>
              <a:latin typeface="Arial Narrow"/>
            </a:endParaRPr>
          </a:p>
        </p:txBody>
      </p:sp>
      <p:graphicFrame>
        <p:nvGraphicFramePr>
          <p:cNvPr id="8" name="Table 7"/>
          <p:cNvGraphicFramePr>
            <a:graphicFrameLocks noGrp="1"/>
          </p:cNvGraphicFramePr>
          <p:nvPr>
            <p:extLst>
              <p:ext uri="{D42A27DB-BD31-4B8C-83A1-F6EECF244321}">
                <p14:modId xmlns:p14="http://schemas.microsoft.com/office/powerpoint/2010/main" val="3777374803"/>
              </p:ext>
            </p:extLst>
          </p:nvPr>
        </p:nvGraphicFramePr>
        <p:xfrm>
          <a:off x="179512" y="4215930"/>
          <a:ext cx="2808312" cy="990872"/>
        </p:xfrm>
        <a:graphic>
          <a:graphicData uri="http://schemas.openxmlformats.org/drawingml/2006/table">
            <a:tbl>
              <a:tblPr/>
              <a:tblGrid>
                <a:gridCol w="1651368"/>
                <a:gridCol w="1156944"/>
              </a:tblGrid>
              <a:tr h="24771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Black</a:t>
                      </a:r>
                      <a:endParaRPr lang="en-ZA" sz="15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a:solidFill>
                            <a:srgbClr val="000000"/>
                          </a:solidFill>
                          <a:effectLst/>
                          <a:latin typeface="Calibri" panose="020F0502020204030204" pitchFamily="34" charset="0"/>
                        </a:rPr>
                        <a:t>52.1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4771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White</a:t>
                      </a:r>
                      <a:endParaRPr lang="en-ZA" sz="15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35.8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771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Indian/Asian</a:t>
                      </a:r>
                      <a:endParaRPr lang="en-ZA" sz="15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7718">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Coloured</a:t>
                      </a:r>
                      <a:endParaRPr lang="en-ZA" sz="15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00207532"/>
              </p:ext>
            </p:extLst>
          </p:nvPr>
        </p:nvGraphicFramePr>
        <p:xfrm>
          <a:off x="3280018" y="4221088"/>
          <a:ext cx="2592289" cy="792088"/>
        </p:xfrm>
        <a:graphic>
          <a:graphicData uri="http://schemas.openxmlformats.org/drawingml/2006/table">
            <a:tbl>
              <a:tblPr/>
              <a:tblGrid>
                <a:gridCol w="1524339"/>
                <a:gridCol w="1067950"/>
              </a:tblGrid>
              <a:tr h="412209">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Male</a:t>
                      </a:r>
                      <a:endParaRPr lang="en-ZA" sz="15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59.9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379879">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Female</a:t>
                      </a:r>
                      <a:endParaRPr lang="en-ZA" sz="15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40.1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86075797"/>
              </p:ext>
            </p:extLst>
          </p:nvPr>
        </p:nvGraphicFramePr>
        <p:xfrm>
          <a:off x="6353688" y="4226035"/>
          <a:ext cx="2332484" cy="1371600"/>
        </p:xfrm>
        <a:graphic>
          <a:graphicData uri="http://schemas.openxmlformats.org/drawingml/2006/table">
            <a:tbl>
              <a:tblPr/>
              <a:tblGrid>
                <a:gridCol w="1371566"/>
                <a:gridCol w="960918"/>
              </a:tblGrid>
              <a:tr h="19685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 </a:t>
                      </a:r>
                      <a:r>
                        <a:rPr lang="en-ZA" sz="1500" b="0" i="0" u="none" strike="noStrike" dirty="0">
                          <a:solidFill>
                            <a:srgbClr val="000000"/>
                          </a:solidFill>
                          <a:effectLst/>
                          <a:latin typeface="Calibri" panose="020F0502020204030204" pitchFamily="34" charset="0"/>
                        </a:rPr>
                        <a:t>18 years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a:solidFill>
                            <a:srgbClr val="000000"/>
                          </a:solidFill>
                          <a:effectLst/>
                          <a:latin typeface="Calibri" panose="020F0502020204030204" pitchFamily="34" charset="0"/>
                        </a:rPr>
                        <a:t>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85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18 </a:t>
                      </a:r>
                      <a:r>
                        <a:rPr lang="en-ZA" sz="1500" b="0" i="0" u="none" strike="noStrike" dirty="0">
                          <a:solidFill>
                            <a:srgbClr val="000000"/>
                          </a:solidFill>
                          <a:effectLst/>
                          <a:latin typeface="Calibri" panose="020F0502020204030204" pitchFamily="34" charset="0"/>
                        </a:rPr>
                        <a:t>- 24 years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9685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25 </a:t>
                      </a:r>
                      <a:r>
                        <a:rPr lang="en-ZA" sz="1500" b="0" i="0" u="none" strike="noStrike" dirty="0">
                          <a:solidFill>
                            <a:srgbClr val="000000"/>
                          </a:solidFill>
                          <a:effectLst/>
                          <a:latin typeface="Calibri" panose="020F0502020204030204" pitchFamily="34" charset="0"/>
                        </a:rPr>
                        <a:t>- 34 years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25.1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9685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35 </a:t>
                      </a:r>
                      <a:r>
                        <a:rPr lang="en-ZA" sz="1500" b="0" i="0" u="none" strike="noStrike" dirty="0">
                          <a:solidFill>
                            <a:srgbClr val="000000"/>
                          </a:solidFill>
                          <a:effectLst/>
                          <a:latin typeface="Calibri" panose="020F0502020204030204" pitchFamily="34" charset="0"/>
                        </a:rPr>
                        <a:t>- 44 years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27.4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9685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45 </a:t>
                      </a:r>
                      <a:r>
                        <a:rPr lang="en-ZA" sz="1500" b="0" i="0" u="none" strike="noStrike" dirty="0">
                          <a:solidFill>
                            <a:srgbClr val="000000"/>
                          </a:solidFill>
                          <a:effectLst/>
                          <a:latin typeface="Calibri" panose="020F0502020204030204" pitchFamily="34" charset="0"/>
                        </a:rPr>
                        <a:t>- 54 years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26.5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0320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500" b="0" i="0" u="none" strike="noStrike" dirty="0" smtClean="0">
                          <a:solidFill>
                            <a:srgbClr val="000000"/>
                          </a:solidFill>
                          <a:effectLst/>
                          <a:latin typeface="Calibri" panose="020F0502020204030204" pitchFamily="34" charset="0"/>
                        </a:rPr>
                        <a:t> 55 </a:t>
                      </a:r>
                      <a:r>
                        <a:rPr lang="en-ZA" sz="1500" b="0" i="0" u="none" strike="noStrike" dirty="0">
                          <a:solidFill>
                            <a:srgbClr val="000000"/>
                          </a:solidFill>
                          <a:effectLst/>
                          <a:latin typeface="Calibri" panose="020F0502020204030204" pitchFamily="34" charset="0"/>
                        </a:rPr>
                        <a:t>years + older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500" b="0" i="0" u="none" strike="noStrike" dirty="0">
                          <a:solidFill>
                            <a:srgbClr val="000000"/>
                          </a:solidFill>
                          <a:effectLst/>
                          <a:latin typeface="Calibri" panose="020F0502020204030204" pitchFamily="34" charset="0"/>
                        </a:rPr>
                        <a:t>12.2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Picture 14" descr="Description: email signature foo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72188"/>
            <a:ext cx="3240360" cy="6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0" descr="Letterhead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5" y="224809"/>
            <a:ext cx="1224136" cy="52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878490" y="611516"/>
            <a:ext cx="7755385" cy="471168"/>
          </a:xfrm>
          <a:prstGeom prst="rect">
            <a:avLst/>
          </a:prstGeom>
        </p:spPr>
        <p:txBody>
          <a:bodyPr wrap="square">
            <a:spAutoFit/>
          </a:bodyPr>
          <a:lstStyle/>
          <a:p>
            <a:pPr algn="ctr" defTabSz="913134"/>
            <a:r>
              <a:rPr lang="en-ZA" altLang="en-US" sz="2400" b="1" kern="0" dirty="0" smtClean="0">
                <a:solidFill>
                  <a:srgbClr val="BF8751"/>
                </a:solidFill>
                <a:latin typeface="Arial Narrow"/>
              </a:rPr>
              <a:t>Ownership by Demographics</a:t>
            </a:r>
            <a:endParaRPr lang="en-ZA" sz="2400" b="1" kern="0" dirty="0">
              <a:solidFill>
                <a:srgbClr val="BF8751"/>
              </a:solidFill>
              <a:latin typeface="Arial Narrow"/>
            </a:endParaRPr>
          </a:p>
        </p:txBody>
      </p:sp>
      <p:sp>
        <p:nvSpPr>
          <p:cNvPr id="18" name="Rectangle 17"/>
          <p:cNvSpPr/>
          <p:nvPr/>
        </p:nvSpPr>
        <p:spPr>
          <a:xfrm>
            <a:off x="901343" y="1020771"/>
            <a:ext cx="585418" cy="338554"/>
          </a:xfrm>
          <a:prstGeom prst="rect">
            <a:avLst/>
          </a:prstGeom>
          <a:solidFill>
            <a:srgbClr val="92D050"/>
          </a:solidFill>
        </p:spPr>
        <p:txBody>
          <a:bodyPr wrap="none">
            <a:spAutoFit/>
          </a:bodyPr>
          <a:lstStyle/>
          <a:p>
            <a:pPr algn="ctr" defTabSz="913134">
              <a:defRPr/>
            </a:pPr>
            <a:r>
              <a:rPr lang="en-ZA" sz="1600" b="1" kern="0" dirty="0" smtClean="0">
                <a:solidFill>
                  <a:srgbClr val="000000"/>
                </a:solidFill>
                <a:latin typeface="Arial Narrow"/>
              </a:rPr>
              <a:t>Race</a:t>
            </a:r>
          </a:p>
        </p:txBody>
      </p:sp>
      <p:sp>
        <p:nvSpPr>
          <p:cNvPr id="19" name="Rectangle 18"/>
          <p:cNvSpPr/>
          <p:nvPr/>
        </p:nvSpPr>
        <p:spPr>
          <a:xfrm>
            <a:off x="4160952" y="1030496"/>
            <a:ext cx="772969" cy="338554"/>
          </a:xfrm>
          <a:prstGeom prst="rect">
            <a:avLst/>
          </a:prstGeom>
          <a:solidFill>
            <a:srgbClr val="92D050"/>
          </a:solidFill>
        </p:spPr>
        <p:txBody>
          <a:bodyPr wrap="none">
            <a:spAutoFit/>
          </a:bodyPr>
          <a:lstStyle/>
          <a:p>
            <a:pPr algn="ctr" defTabSz="913134">
              <a:defRPr/>
            </a:pPr>
            <a:r>
              <a:rPr lang="en-ZA" sz="1600" b="1" kern="0" dirty="0" smtClean="0">
                <a:solidFill>
                  <a:srgbClr val="000000"/>
                </a:solidFill>
                <a:latin typeface="Arial Narrow"/>
              </a:rPr>
              <a:t>Gender</a:t>
            </a:r>
          </a:p>
        </p:txBody>
      </p:sp>
      <p:sp>
        <p:nvSpPr>
          <p:cNvPr id="20" name="Rectangle 19"/>
          <p:cNvSpPr/>
          <p:nvPr/>
        </p:nvSpPr>
        <p:spPr>
          <a:xfrm>
            <a:off x="7164288" y="978307"/>
            <a:ext cx="709685" cy="338554"/>
          </a:xfrm>
          <a:prstGeom prst="rect">
            <a:avLst/>
          </a:prstGeom>
          <a:solidFill>
            <a:srgbClr val="92D050"/>
          </a:solidFill>
        </p:spPr>
        <p:txBody>
          <a:bodyPr wrap="square">
            <a:spAutoFit/>
          </a:bodyPr>
          <a:lstStyle/>
          <a:p>
            <a:pPr algn="ctr" defTabSz="913134">
              <a:defRPr/>
            </a:pPr>
            <a:r>
              <a:rPr lang="en-ZA" sz="1600" b="1" kern="0" dirty="0" smtClean="0">
                <a:solidFill>
                  <a:srgbClr val="000000"/>
                </a:solidFill>
                <a:latin typeface="Arial Narrow"/>
              </a:rPr>
              <a:t>Age</a:t>
            </a:r>
          </a:p>
        </p:txBody>
      </p:sp>
    </p:spTree>
    <p:extLst>
      <p:ext uri="{BB962C8B-B14F-4D97-AF65-F5344CB8AC3E}">
        <p14:creationId xmlns:p14="http://schemas.microsoft.com/office/powerpoint/2010/main" val="812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43</a:t>
            </a:fld>
            <a:endParaRPr lang="en-ZA" altLang="en-US"/>
          </a:p>
        </p:txBody>
      </p:sp>
      <p:graphicFrame>
        <p:nvGraphicFramePr>
          <p:cNvPr id="3" name="Chart 2"/>
          <p:cNvGraphicFramePr>
            <a:graphicFrameLocks/>
          </p:cNvGraphicFramePr>
          <p:nvPr>
            <p:extLst>
              <p:ext uri="{D42A27DB-BD31-4B8C-83A1-F6EECF244321}">
                <p14:modId xmlns:p14="http://schemas.microsoft.com/office/powerpoint/2010/main" val="1284734354"/>
              </p:ext>
            </p:extLst>
          </p:nvPr>
        </p:nvGraphicFramePr>
        <p:xfrm>
          <a:off x="4686133" y="976470"/>
          <a:ext cx="4464494" cy="3509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026185174"/>
              </p:ext>
            </p:extLst>
          </p:nvPr>
        </p:nvGraphicFramePr>
        <p:xfrm>
          <a:off x="156857" y="901445"/>
          <a:ext cx="4206470" cy="3600401"/>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1"/>
          <p:cNvSpPr txBox="1">
            <a:spLocks/>
          </p:cNvSpPr>
          <p:nvPr/>
        </p:nvSpPr>
        <p:spPr bwMode="auto">
          <a:xfrm>
            <a:off x="39835" y="4486455"/>
            <a:ext cx="4463987" cy="177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algn="just" defTabSz="913134"/>
            <a:r>
              <a:rPr lang="en-ZA" altLang="en-US" sz="1600" kern="0" dirty="0" smtClean="0">
                <a:solidFill>
                  <a:srgbClr val="000000"/>
                </a:solidFill>
                <a:latin typeface="Arial Narrow"/>
              </a:rPr>
              <a:t>Gauteng contributed 35% (</a:t>
            </a:r>
            <a:r>
              <a:rPr lang="en-ZA" altLang="en-US" sz="1600" kern="0" dirty="0" err="1" smtClean="0">
                <a:solidFill>
                  <a:srgbClr val="000000"/>
                </a:solidFill>
                <a:latin typeface="Arial Narrow"/>
              </a:rPr>
              <a:t>i.e</a:t>
            </a:r>
            <a:r>
              <a:rPr lang="en-ZA" altLang="en-US" sz="1600" kern="0" dirty="0" smtClean="0">
                <a:solidFill>
                  <a:srgbClr val="000000"/>
                </a:solidFill>
                <a:latin typeface="Arial Narrow"/>
              </a:rPr>
              <a:t> R31,9 billion) of the total creative industry GDP in 2014.  </a:t>
            </a:r>
          </a:p>
          <a:p>
            <a:pPr algn="just" defTabSz="913134"/>
            <a:r>
              <a:rPr lang="en-ZA" altLang="en-US" sz="1600" kern="0" dirty="0" smtClean="0">
                <a:solidFill>
                  <a:srgbClr val="000000"/>
                </a:solidFill>
                <a:latin typeface="Arial Narrow"/>
              </a:rPr>
              <a:t>The fund aims to support projects across the different province. </a:t>
            </a:r>
            <a:r>
              <a:rPr lang="en-ZA" altLang="en-US" sz="1600" kern="0" dirty="0" smtClean="0">
                <a:solidFill>
                  <a:srgbClr val="FFFFFF"/>
                </a:solidFill>
                <a:latin typeface="Arial Narrow"/>
              </a:rPr>
              <a:t>music.  </a:t>
            </a:r>
            <a:endParaRPr lang="en-ZA" altLang="en-US" sz="1600" kern="0" dirty="0">
              <a:solidFill>
                <a:srgbClr val="FFFFFF"/>
              </a:solidFill>
              <a:latin typeface="Arial Narrow"/>
            </a:endParaRPr>
          </a:p>
        </p:txBody>
      </p:sp>
      <p:sp>
        <p:nvSpPr>
          <p:cNvPr id="7" name="Content Placeholder 1"/>
          <p:cNvSpPr txBox="1">
            <a:spLocks/>
          </p:cNvSpPr>
          <p:nvPr/>
        </p:nvSpPr>
        <p:spPr bwMode="auto">
          <a:xfrm>
            <a:off x="4623657" y="4467388"/>
            <a:ext cx="4554397"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algn="just"/>
            <a:r>
              <a:rPr lang="en-ZA" sz="1600" dirty="0" smtClean="0">
                <a:solidFill>
                  <a:srgbClr val="000000"/>
                </a:solidFill>
                <a:latin typeface="Arial Narrow"/>
              </a:rPr>
              <a:t>In 2014, Creative </a:t>
            </a:r>
            <a:r>
              <a:rPr lang="en-ZA" sz="1600" dirty="0">
                <a:solidFill>
                  <a:srgbClr val="000000"/>
                </a:solidFill>
                <a:latin typeface="Arial Narrow"/>
              </a:rPr>
              <a:t>industry </a:t>
            </a:r>
            <a:r>
              <a:rPr lang="en-ZA" sz="1600" dirty="0" smtClean="0">
                <a:solidFill>
                  <a:srgbClr val="000000"/>
                </a:solidFill>
                <a:latin typeface="Arial Narrow"/>
              </a:rPr>
              <a:t>contributed R90,5 billion (2.9%)  </a:t>
            </a:r>
            <a:r>
              <a:rPr lang="en-ZA" sz="1600" dirty="0">
                <a:solidFill>
                  <a:srgbClr val="000000"/>
                </a:solidFill>
                <a:latin typeface="Arial Narrow"/>
              </a:rPr>
              <a:t>towards </a:t>
            </a:r>
            <a:r>
              <a:rPr lang="en-ZA" sz="1600" dirty="0" smtClean="0">
                <a:solidFill>
                  <a:srgbClr val="000000"/>
                </a:solidFill>
                <a:latin typeface="Arial Narrow"/>
              </a:rPr>
              <a:t> SA’s GDP </a:t>
            </a:r>
            <a:r>
              <a:rPr lang="en-ZA" sz="1600" dirty="0">
                <a:solidFill>
                  <a:srgbClr val="000000"/>
                </a:solidFill>
                <a:latin typeface="Arial Narrow"/>
              </a:rPr>
              <a:t>and created 562 726 job </a:t>
            </a:r>
            <a:r>
              <a:rPr lang="en-ZA" sz="1600" dirty="0" smtClean="0">
                <a:solidFill>
                  <a:srgbClr val="000000"/>
                </a:solidFill>
                <a:latin typeface="Arial Narrow"/>
              </a:rPr>
              <a:t>opportunities of which 197 450 jobs are from Gauteng. </a:t>
            </a:r>
          </a:p>
          <a:p>
            <a:pPr algn="just"/>
            <a:r>
              <a:rPr lang="en-ZA" sz="1600" dirty="0" smtClean="0">
                <a:solidFill>
                  <a:srgbClr val="000000"/>
                </a:solidFill>
                <a:latin typeface="Arial Narrow"/>
              </a:rPr>
              <a:t>There are opportunities to create more job opportunities in other Provinces because creative industry is consumed Nationally. </a:t>
            </a:r>
          </a:p>
          <a:p>
            <a:r>
              <a:rPr lang="en-ZA" sz="1600" kern="0" dirty="0" smtClean="0">
                <a:solidFill>
                  <a:srgbClr val="000000"/>
                </a:solidFill>
                <a:latin typeface="Arial Narrow"/>
              </a:rPr>
              <a:t>Cost per job = R161 000</a:t>
            </a:r>
            <a:endParaRPr lang="en-ZA" sz="1600" kern="0" dirty="0">
              <a:solidFill>
                <a:srgbClr val="000000"/>
              </a:solidFill>
              <a:latin typeface="Arial Narrow"/>
            </a:endParaRPr>
          </a:p>
          <a:p>
            <a:pPr marL="0" indent="0" defTabSz="913134">
              <a:buFontTx/>
              <a:buNone/>
            </a:pPr>
            <a:r>
              <a:rPr lang="en-ZA" sz="2800" b="1" kern="0" dirty="0" smtClean="0">
                <a:solidFill>
                  <a:srgbClr val="E97311"/>
                </a:solidFill>
                <a:latin typeface="Arial Narrow"/>
              </a:rPr>
              <a:t> </a:t>
            </a:r>
            <a:endParaRPr lang="en-ZA" sz="2800" b="1" kern="0" dirty="0">
              <a:solidFill>
                <a:srgbClr val="E97311"/>
              </a:solidFill>
              <a:latin typeface="Arial Narrow"/>
            </a:endParaRPr>
          </a:p>
          <a:p>
            <a:pPr marL="0" indent="0" defTabSz="913134">
              <a:buFontTx/>
              <a:buNone/>
            </a:pPr>
            <a:endParaRPr lang="en-ZA" sz="1000" kern="0" dirty="0">
              <a:solidFill>
                <a:srgbClr val="000000"/>
              </a:solidFill>
              <a:latin typeface="Arial Narrow"/>
            </a:endParaRPr>
          </a:p>
        </p:txBody>
      </p:sp>
      <p:pic>
        <p:nvPicPr>
          <p:cNvPr id="8" name="Picture 7" descr="Description: email signature 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57" y="180578"/>
            <a:ext cx="3240360" cy="6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0" descr="Letterhead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5" y="224809"/>
            <a:ext cx="1224136" cy="52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901017" y="413877"/>
            <a:ext cx="7755385" cy="461665"/>
          </a:xfrm>
          <a:prstGeom prst="rect">
            <a:avLst/>
          </a:prstGeom>
        </p:spPr>
        <p:txBody>
          <a:bodyPr wrap="square">
            <a:spAutoFit/>
          </a:bodyPr>
          <a:lstStyle/>
          <a:p>
            <a:pPr algn="ctr" defTabSz="913134"/>
            <a:r>
              <a:rPr lang="en-ZA" sz="2400" b="1" kern="0" dirty="0" smtClean="0">
                <a:solidFill>
                  <a:srgbClr val="BF8751"/>
                </a:solidFill>
                <a:latin typeface="Arial Narrow"/>
              </a:rPr>
              <a:t>Provincial Dynamics</a:t>
            </a:r>
            <a:endParaRPr lang="en-ZA" sz="2400" b="1" kern="0" dirty="0">
              <a:solidFill>
                <a:srgbClr val="BF8751"/>
              </a:solidFill>
              <a:latin typeface="Arial Narrow"/>
            </a:endParaRPr>
          </a:p>
        </p:txBody>
      </p:sp>
    </p:spTree>
    <p:extLst>
      <p:ext uri="{BB962C8B-B14F-4D97-AF65-F5344CB8AC3E}">
        <p14:creationId xmlns:p14="http://schemas.microsoft.com/office/powerpoint/2010/main" val="1947607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44</a:t>
            </a:fld>
            <a:endParaRPr lang="en-ZA" altLang="en-US"/>
          </a:p>
        </p:txBody>
      </p:sp>
      <p:graphicFrame>
        <p:nvGraphicFramePr>
          <p:cNvPr id="3" name="Chart 2"/>
          <p:cNvGraphicFramePr>
            <a:graphicFrameLocks/>
          </p:cNvGraphicFramePr>
          <p:nvPr>
            <p:extLst>
              <p:ext uri="{D42A27DB-BD31-4B8C-83A1-F6EECF244321}">
                <p14:modId xmlns:p14="http://schemas.microsoft.com/office/powerpoint/2010/main" val="201999021"/>
              </p:ext>
            </p:extLst>
          </p:nvPr>
        </p:nvGraphicFramePr>
        <p:xfrm>
          <a:off x="4463987" y="509141"/>
          <a:ext cx="4284476" cy="3225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235011201"/>
              </p:ext>
            </p:extLst>
          </p:nvPr>
        </p:nvGraphicFramePr>
        <p:xfrm>
          <a:off x="-93021" y="710326"/>
          <a:ext cx="4680519" cy="3930254"/>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
          <p:cNvSpPr txBox="1">
            <a:spLocks/>
          </p:cNvSpPr>
          <p:nvPr/>
        </p:nvSpPr>
        <p:spPr bwMode="auto">
          <a:xfrm>
            <a:off x="-36512" y="4432667"/>
            <a:ext cx="4515743" cy="191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algn="just" defTabSz="913134"/>
            <a:r>
              <a:rPr lang="en-ZA" altLang="en-US" sz="1500" kern="0" dirty="0" smtClean="0">
                <a:solidFill>
                  <a:srgbClr val="000000"/>
                </a:solidFill>
                <a:latin typeface="Arial Narrow"/>
              </a:rPr>
              <a:t>39.5% receive government grants as a source of income, 57% is derived directly from sales including royalties and the remainder of 4% is income from other donors.</a:t>
            </a:r>
          </a:p>
          <a:p>
            <a:pPr marL="0" indent="0" defTabSz="913134">
              <a:buFontTx/>
              <a:buNone/>
            </a:pPr>
            <a:endParaRPr lang="en-ZA" altLang="en-US" sz="1600" kern="0" dirty="0">
              <a:solidFill>
                <a:srgbClr val="000000"/>
              </a:solidFill>
              <a:latin typeface="Arial Narrow"/>
            </a:endParaRPr>
          </a:p>
        </p:txBody>
      </p:sp>
      <p:sp>
        <p:nvSpPr>
          <p:cNvPr id="10" name="Content Placeholder 1"/>
          <p:cNvSpPr txBox="1">
            <a:spLocks/>
          </p:cNvSpPr>
          <p:nvPr/>
        </p:nvSpPr>
        <p:spPr bwMode="auto">
          <a:xfrm>
            <a:off x="4442207" y="3753036"/>
            <a:ext cx="466757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algn="just" defTabSz="913134"/>
            <a:r>
              <a:rPr lang="en-ZA" altLang="en-US" sz="1500" kern="0" dirty="0" smtClean="0">
                <a:solidFill>
                  <a:srgbClr val="000000"/>
                </a:solidFill>
                <a:latin typeface="Arial Narrow"/>
              </a:rPr>
              <a:t>Fashion design and architectural services are the highest contributor to employment. </a:t>
            </a:r>
          </a:p>
          <a:p>
            <a:pPr algn="just" defTabSz="913134"/>
            <a:r>
              <a:rPr lang="en-ZA" altLang="en-US" sz="1500" kern="0" dirty="0" smtClean="0">
                <a:solidFill>
                  <a:srgbClr val="000000"/>
                </a:solidFill>
                <a:latin typeface="Arial Narrow"/>
              </a:rPr>
              <a:t>Performance and celebration such as Festivals and Events, Music and Performing Arts are the second highest contributor to employment. </a:t>
            </a:r>
          </a:p>
          <a:p>
            <a:pPr algn="just" defTabSz="913134"/>
            <a:r>
              <a:rPr lang="en-ZA" altLang="en-US" sz="1500" kern="0" dirty="0" smtClean="0">
                <a:solidFill>
                  <a:srgbClr val="000000"/>
                </a:solidFill>
                <a:latin typeface="Arial Narrow"/>
              </a:rPr>
              <a:t>Visual Arts and Crafts are the third highest contributor to employment.  The Arts and Culture Fund will promote these three cultural domain due to high impact on job opportunities</a:t>
            </a:r>
            <a:r>
              <a:rPr lang="en-ZA" altLang="en-US" sz="1500" kern="0" dirty="0">
                <a:solidFill>
                  <a:srgbClr val="000000"/>
                </a:solidFill>
                <a:latin typeface="Arial Narrow"/>
              </a:rPr>
              <a:t>. </a:t>
            </a:r>
            <a:endParaRPr lang="en-ZA" altLang="en-US" sz="1500" kern="0" dirty="0" smtClean="0">
              <a:solidFill>
                <a:srgbClr val="000000"/>
              </a:solidFill>
              <a:latin typeface="Arial Narrow"/>
            </a:endParaRPr>
          </a:p>
          <a:p>
            <a:pPr algn="just" defTabSz="913134"/>
            <a:r>
              <a:rPr lang="en-ZA" altLang="en-US" sz="1500" kern="0" dirty="0" smtClean="0">
                <a:solidFill>
                  <a:srgbClr val="000000"/>
                </a:solidFill>
                <a:latin typeface="Arial Narrow"/>
              </a:rPr>
              <a:t>Films/movies </a:t>
            </a:r>
            <a:r>
              <a:rPr lang="en-ZA" altLang="en-US" sz="1500" kern="0" dirty="0">
                <a:solidFill>
                  <a:srgbClr val="000000"/>
                </a:solidFill>
                <a:latin typeface="Arial Narrow"/>
              </a:rPr>
              <a:t>will also be another focus </a:t>
            </a:r>
            <a:r>
              <a:rPr lang="en-ZA" altLang="en-US" sz="1500" kern="0" dirty="0" smtClean="0">
                <a:solidFill>
                  <a:srgbClr val="000000"/>
                </a:solidFill>
                <a:latin typeface="Arial Narrow"/>
              </a:rPr>
              <a:t>as has an impact on boosting tourism.</a:t>
            </a:r>
          </a:p>
        </p:txBody>
      </p:sp>
      <p:pic>
        <p:nvPicPr>
          <p:cNvPr id="11" name="Picture 10" descr="Description: email signature 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2188"/>
            <a:ext cx="3240360" cy="6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0" descr="Letterhead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5" y="224809"/>
            <a:ext cx="1224136" cy="52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043608" y="324894"/>
            <a:ext cx="7755385" cy="461665"/>
          </a:xfrm>
          <a:prstGeom prst="rect">
            <a:avLst/>
          </a:prstGeom>
        </p:spPr>
        <p:txBody>
          <a:bodyPr wrap="square">
            <a:spAutoFit/>
          </a:bodyPr>
          <a:lstStyle/>
          <a:p>
            <a:pPr algn="ctr" defTabSz="913134"/>
            <a:r>
              <a:rPr lang="en-ZA" sz="2400" b="1" kern="0" dirty="0" smtClean="0">
                <a:solidFill>
                  <a:srgbClr val="BF8751"/>
                </a:solidFill>
                <a:latin typeface="Arial Narrow"/>
              </a:rPr>
              <a:t>Economic Impact</a:t>
            </a:r>
            <a:endParaRPr lang="en-ZA" sz="2400" b="1" kern="0" dirty="0">
              <a:solidFill>
                <a:srgbClr val="BF8751"/>
              </a:solidFill>
              <a:latin typeface="Arial Narrow"/>
            </a:endParaRPr>
          </a:p>
        </p:txBody>
      </p:sp>
    </p:spTree>
    <p:extLst>
      <p:ext uri="{BB962C8B-B14F-4D97-AF65-F5344CB8AC3E}">
        <p14:creationId xmlns:p14="http://schemas.microsoft.com/office/powerpoint/2010/main" val="110287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45</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2188"/>
            <a:ext cx="3240360" cy="6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224809"/>
            <a:ext cx="1224136" cy="52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345199319"/>
              </p:ext>
            </p:extLst>
          </p:nvPr>
        </p:nvGraphicFramePr>
        <p:xfrm>
          <a:off x="207674" y="980729"/>
          <a:ext cx="8712970" cy="5346214"/>
        </p:xfrm>
        <a:graphic>
          <a:graphicData uri="http://schemas.openxmlformats.org/drawingml/2006/table">
            <a:tbl>
              <a:tblPr/>
              <a:tblGrid>
                <a:gridCol w="4773193"/>
                <a:gridCol w="2183421"/>
                <a:gridCol w="1756356"/>
              </a:tblGrid>
              <a:tr h="504055">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ctr"/>
                      <a:r>
                        <a:rPr lang="en-ZA" sz="1400" b="1" i="0" u="none" strike="noStrike" dirty="0">
                          <a:solidFill>
                            <a:srgbClr val="000000"/>
                          </a:solidFill>
                          <a:effectLst/>
                          <a:latin typeface="Calibri" panose="020F0502020204030204" pitchFamily="34" charset="0"/>
                        </a:rPr>
                        <a:t>Cultural </a:t>
                      </a:r>
                      <a:r>
                        <a:rPr lang="en-ZA" sz="1400" b="1" i="0" u="none" strike="noStrike" dirty="0" smtClean="0">
                          <a:solidFill>
                            <a:srgbClr val="000000"/>
                          </a:solidFill>
                          <a:effectLst/>
                          <a:latin typeface="Calibri" panose="020F0502020204030204" pitchFamily="34" charset="0"/>
                        </a:rPr>
                        <a:t>Domains </a:t>
                      </a:r>
                      <a:r>
                        <a:rPr lang="en-ZA" sz="1400" b="1" i="0" u="none" strike="noStrike" dirty="0">
                          <a:solidFill>
                            <a:srgbClr val="000000"/>
                          </a:solidFill>
                          <a:effectLst/>
                          <a:latin typeface="Calibri" panose="020F0502020204030204" pitchFamily="34" charset="0"/>
                        </a:rPr>
                        <a:t>and </a:t>
                      </a:r>
                      <a:r>
                        <a:rPr lang="en-ZA" sz="1400" b="1" i="0" u="none" strike="noStrike" dirty="0" smtClean="0">
                          <a:solidFill>
                            <a:srgbClr val="000000"/>
                          </a:solidFill>
                          <a:effectLst/>
                          <a:latin typeface="Calibri" panose="020F0502020204030204" pitchFamily="34" charset="0"/>
                        </a:rPr>
                        <a:t>Sub-domains</a:t>
                      </a:r>
                      <a:endParaRPr lang="en-ZA" sz="14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ctr"/>
                      <a:r>
                        <a:rPr lang="en-ZA" sz="1400" b="1" i="0" u="none" strike="noStrike" dirty="0">
                          <a:solidFill>
                            <a:srgbClr val="000000"/>
                          </a:solidFill>
                          <a:effectLst/>
                          <a:latin typeface="Calibri" panose="020F0502020204030204" pitchFamily="34" charset="0"/>
                        </a:rPr>
                        <a:t>Example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ctr"/>
                      <a:r>
                        <a:rPr lang="en-ZA" sz="1400" b="1" i="0" u="none" strike="noStrike" dirty="0">
                          <a:solidFill>
                            <a:srgbClr val="000000"/>
                          </a:solidFill>
                          <a:effectLst/>
                          <a:latin typeface="Calibri" panose="020F0502020204030204" pitchFamily="34" charset="0"/>
                        </a:rPr>
                        <a:t>Estimated % allocation of the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a:solidFill>
                            <a:srgbClr val="000000"/>
                          </a:solidFill>
                          <a:effectLst/>
                          <a:latin typeface="Calibri" panose="020F0502020204030204" pitchFamily="34" charset="0"/>
                        </a:rPr>
                        <a:t>Cultural &amp; Natural Heritage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9C9C9"/>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9C9C9"/>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t"/>
                      <a:r>
                        <a:rPr lang="en-ZA" sz="1400" b="1" i="0" u="none" strike="noStrike" dirty="0">
                          <a:solidFill>
                            <a:srgbClr val="000000"/>
                          </a:solidFill>
                          <a:effectLst/>
                          <a:latin typeface="Calibri" panose="020F0502020204030204" pitchFamily="34" charset="0"/>
                        </a:rPr>
                        <a:t>    -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9C9C9"/>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 expresses a long and intimate relationship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7E6E6"/>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Museums, monuments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7E6E6"/>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7E6E6"/>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between people and their natural environment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nature parks, zoo, etc.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a:solidFill>
                            <a:srgbClr val="000000"/>
                          </a:solidFill>
                          <a:effectLst/>
                          <a:latin typeface="Calibri" panose="020F0502020204030204" pitchFamily="34" charset="0"/>
                        </a:rPr>
                        <a:t>Performance &amp; Celebration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1" i="0" u="none" strike="noStrike">
                          <a:solidFill>
                            <a:srgbClr val="000000"/>
                          </a:solidFill>
                          <a:effectLst/>
                          <a:latin typeface="Calibri" panose="020F05020202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 expression of live cultural events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6E0B4"/>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Theatre, dance,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6E0B4"/>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6E0B4"/>
                    </a:solidFill>
                  </a:tcPr>
                </a:tc>
              </a:tr>
              <a:tr h="234599">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a:solidFill>
                            <a:srgbClr val="000000"/>
                          </a:solidFill>
                          <a:effectLst/>
                          <a:latin typeface="Calibri" panose="020F0502020204030204" pitchFamily="34" charset="0"/>
                        </a:rPr>
                        <a:t>festivals</a:t>
                      </a:r>
                      <a:r>
                        <a:rPr lang="en-ZA" sz="1400" b="0" i="0" u="none" strike="noStrike" dirty="0" smtClean="0">
                          <a:solidFill>
                            <a:srgbClr val="000000"/>
                          </a:solidFill>
                          <a:effectLst/>
                          <a:latin typeface="Calibri" panose="020F0502020204030204" pitchFamily="34" charset="0"/>
                        </a:rPr>
                        <a:t>,</a:t>
                      </a:r>
                      <a:r>
                        <a:rPr lang="en-ZA" sz="1400" b="0" i="0" u="none" strike="noStrike" baseline="0" dirty="0" smtClean="0">
                          <a:solidFill>
                            <a:srgbClr val="000000"/>
                          </a:solidFill>
                          <a:effectLst/>
                          <a:latin typeface="Calibri" panose="020F0502020204030204" pitchFamily="34" charset="0"/>
                        </a:rPr>
                        <a:t> etc.</a:t>
                      </a:r>
                      <a:endParaRPr lang="en-ZA"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a:solidFill>
                            <a:srgbClr val="000000"/>
                          </a:solidFill>
                          <a:effectLst/>
                          <a:latin typeface="Calibri" panose="020F0502020204030204" pitchFamily="34" charset="0"/>
                        </a:rPr>
                        <a:t>Visual Arts &amp; Crafts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BC2E6"/>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BC2E6"/>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1" i="0" u="none" strike="noStrike" dirty="0" smtClean="0">
                          <a:solidFill>
                            <a:srgbClr val="000000"/>
                          </a:solidFill>
                          <a:effectLst/>
                          <a:latin typeface="Calibri" panose="020F0502020204030204" pitchFamily="34" charset="0"/>
                        </a:rPr>
                        <a:t>5</a:t>
                      </a:r>
                      <a:endParaRPr lang="en-ZA" sz="14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BC2E6"/>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art forms that focus on the creation of works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Paintings, drawings,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that are visual in nature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sculpture, craft, etc.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a:solidFill>
                            <a:srgbClr val="000000"/>
                          </a:solidFill>
                          <a:effectLst/>
                          <a:latin typeface="Calibri" panose="020F0502020204030204" pitchFamily="34" charset="0"/>
                        </a:rPr>
                        <a:t>arts exhibitions, tourism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DD7EE"/>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smtClean="0">
                          <a:solidFill>
                            <a:srgbClr val="000000"/>
                          </a:solidFill>
                          <a:effectLst/>
                          <a:latin typeface="Calibri" panose="020F0502020204030204" pitchFamily="34" charset="0"/>
                        </a:rPr>
                        <a:t>market,</a:t>
                      </a:r>
                      <a:r>
                        <a:rPr lang="en-ZA" sz="1400" b="1" i="0" u="none" strike="noStrike" baseline="0" dirty="0" smtClean="0">
                          <a:solidFill>
                            <a:srgbClr val="000000"/>
                          </a:solidFill>
                          <a:effectLst/>
                          <a:latin typeface="Calibri" panose="020F0502020204030204" pitchFamily="34" charset="0"/>
                        </a:rPr>
                        <a:t> </a:t>
                      </a:r>
                      <a:r>
                        <a:rPr lang="en-ZA" sz="1400" b="1" i="0" u="none" strike="noStrike" baseline="0" dirty="0" err="1" smtClean="0">
                          <a:solidFill>
                            <a:srgbClr val="000000"/>
                          </a:solidFill>
                          <a:effectLst/>
                          <a:latin typeface="Calibri" panose="020F0502020204030204" pitchFamily="34" charset="0"/>
                        </a:rPr>
                        <a:t>biannale</a:t>
                      </a:r>
                      <a:r>
                        <a:rPr lang="en-ZA" sz="1400" b="1" i="0" u="none" strike="noStrike" baseline="0" dirty="0" smtClean="0">
                          <a:solidFill>
                            <a:srgbClr val="000000"/>
                          </a:solidFill>
                          <a:effectLst/>
                          <a:latin typeface="Calibri" panose="020F0502020204030204" pitchFamily="34" charset="0"/>
                        </a:rPr>
                        <a:t>, etc.</a:t>
                      </a:r>
                      <a:endParaRPr lang="en-ZA" sz="14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a:solidFill>
                            <a:srgbClr val="000000"/>
                          </a:solidFill>
                          <a:effectLst/>
                          <a:latin typeface="Calibri" panose="020F0502020204030204" pitchFamily="34" charset="0"/>
                        </a:rPr>
                        <a:t>Information, Books &amp; Press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4B084"/>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4B084"/>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1"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4B084"/>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electronic or visual form of publishing in all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Newspapers, e-books,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various format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a:solidFill>
                            <a:srgbClr val="000000"/>
                          </a:solidFill>
                          <a:effectLst/>
                          <a:latin typeface="Calibri" panose="020F0502020204030204" pitchFamily="34" charset="0"/>
                        </a:rPr>
                        <a:t>book </a:t>
                      </a:r>
                      <a:r>
                        <a:rPr lang="en-ZA" sz="1400" b="1" i="0" u="none" strike="noStrike" dirty="0" smtClean="0">
                          <a:solidFill>
                            <a:srgbClr val="000000"/>
                          </a:solidFill>
                          <a:effectLst/>
                          <a:latin typeface="Calibri" panose="020F0502020204030204" pitchFamily="34" charset="0"/>
                        </a:rPr>
                        <a:t>fair, etc.</a:t>
                      </a:r>
                      <a:endParaRPr lang="en-ZA" sz="14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a:solidFill>
                            <a:srgbClr val="000000"/>
                          </a:solidFill>
                          <a:effectLst/>
                          <a:latin typeface="Calibri" panose="020F0502020204030204" pitchFamily="34" charset="0"/>
                        </a:rPr>
                        <a:t>Audio-visual &amp; Interactive Media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3399FF"/>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3399FF"/>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1" i="0" u="none" strike="noStrike" dirty="0" smtClean="0">
                          <a:solidFill>
                            <a:srgbClr val="000000"/>
                          </a:solidFill>
                          <a:effectLst/>
                          <a:latin typeface="Calibri" panose="020F0502020204030204" pitchFamily="34" charset="0"/>
                        </a:rPr>
                        <a:t>30</a:t>
                      </a:r>
                      <a:endParaRPr lang="en-ZA" sz="14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3399FF"/>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core is radio and television broadcasting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9CCFF"/>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a:solidFill>
                            <a:srgbClr val="000000"/>
                          </a:solidFill>
                          <a:effectLst/>
                          <a:latin typeface="Calibri" panose="020F0502020204030204" pitchFamily="34" charset="0"/>
                        </a:rPr>
                        <a:t>Film, television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9CCFF"/>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9CCFF"/>
                    </a:solidFill>
                  </a:tcPr>
                </a:tc>
              </a:tr>
              <a:tr h="408680">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smtClean="0">
                          <a:solidFill>
                            <a:srgbClr val="000000"/>
                          </a:solidFill>
                          <a:effectLst/>
                          <a:latin typeface="Calibri" panose="020F0502020204030204" pitchFamily="34" charset="0"/>
                        </a:rPr>
                        <a:t>Broadcasting, audio-visual distribution activities</a:t>
                      </a:r>
                      <a:r>
                        <a:rPr lang="en-ZA" sz="1400" b="0" i="0" u="none" strike="noStrike" dirty="0" smtClean="0">
                          <a:solidFill>
                            <a:srgbClr val="000000"/>
                          </a:solidFill>
                          <a:effectLst/>
                          <a:latin typeface="Calibri" panose="020F0502020204030204" pitchFamily="34" charset="0"/>
                        </a:rPr>
                        <a:t>, </a:t>
                      </a:r>
                      <a:r>
                        <a:rPr lang="en-ZA" sz="1400" b="0" i="0" u="none" strike="noStrike" dirty="0" err="1" smtClean="0">
                          <a:solidFill>
                            <a:srgbClr val="000000"/>
                          </a:solidFill>
                          <a:effectLst/>
                          <a:latin typeface="Calibri" panose="020F0502020204030204" pitchFamily="34" charset="0"/>
                        </a:rPr>
                        <a:t>etc</a:t>
                      </a:r>
                      <a:endParaRPr lang="en-ZA" sz="14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a:solidFill>
                            <a:srgbClr val="000000"/>
                          </a:solidFill>
                          <a:effectLst/>
                          <a:latin typeface="Calibri" panose="020F0502020204030204" pitchFamily="34" charset="0"/>
                        </a:rPr>
                        <a:t>Design &amp; Creative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 activities, goods and services resulted from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2CC"/>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1" i="0" u="none" strike="noStrike" dirty="0">
                          <a:solidFill>
                            <a:srgbClr val="000000"/>
                          </a:solidFill>
                          <a:effectLst/>
                          <a:latin typeface="Calibri" panose="020F0502020204030204" pitchFamily="34" charset="0"/>
                        </a:rPr>
                        <a:t>Fashion</a:t>
                      </a:r>
                      <a:r>
                        <a:rPr lang="en-ZA" sz="1400" b="0" i="0" u="none" strike="noStrike" dirty="0">
                          <a:solidFill>
                            <a:srgbClr val="000000"/>
                          </a:solidFill>
                          <a:effectLst/>
                          <a:latin typeface="Calibri" panose="020F0502020204030204" pitchFamily="34" charset="0"/>
                        </a:rPr>
                        <a:t>, graphic,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2CC"/>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ctr" fontAlgn="b"/>
                      <a:r>
                        <a:rPr lang="en-ZA" sz="1400" b="1" i="0" u="none" strike="noStrike" dirty="0" smtClean="0">
                          <a:solidFill>
                            <a:srgbClr val="000000"/>
                          </a:solidFill>
                          <a:effectLst/>
                          <a:latin typeface="Calibri" panose="020F0502020204030204" pitchFamily="34" charset="0"/>
                        </a:rPr>
                        <a:t>10</a:t>
                      </a:r>
                      <a:endParaRPr lang="en-ZA" sz="14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2CC"/>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creative, artistic design of objects, buildings 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2CC"/>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a:solidFill>
                            <a:srgbClr val="000000"/>
                          </a:solidFill>
                          <a:effectLst/>
                          <a:latin typeface="Calibri" panose="020F0502020204030204" pitchFamily="34" charset="0"/>
                        </a:rPr>
                        <a:t>interior, landscape,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2CC"/>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2CC"/>
                    </a:solidFill>
                  </a:tcPr>
                </a:tc>
              </a:tr>
              <a:tr h="207336">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landscape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architectural, etc.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871092" rtl="0" eaLnBrk="1" latinLnBrk="0" hangingPunct="1">
                        <a:defRPr sz="1828" kern="1200">
                          <a:solidFill>
                            <a:schemeClr val="tx1"/>
                          </a:solidFill>
                          <a:latin typeface="Arial Narrow"/>
                          <a:ea typeface="ヒラギノ角ゴ Pro W3"/>
                        </a:defRPr>
                      </a:lvl1pPr>
                      <a:lvl2pPr marL="435511" algn="l" defTabSz="871092" rtl="0" eaLnBrk="1" latinLnBrk="0" hangingPunct="1">
                        <a:defRPr sz="1828" kern="1200">
                          <a:solidFill>
                            <a:schemeClr val="tx1"/>
                          </a:solidFill>
                          <a:latin typeface="Arial Narrow"/>
                          <a:ea typeface="ヒラギノ角ゴ Pro W3"/>
                        </a:defRPr>
                      </a:lvl2pPr>
                      <a:lvl3pPr marL="871092" algn="l" defTabSz="871092" rtl="0" eaLnBrk="1" latinLnBrk="0" hangingPunct="1">
                        <a:defRPr sz="1828" kern="1200">
                          <a:solidFill>
                            <a:schemeClr val="tx1"/>
                          </a:solidFill>
                          <a:latin typeface="Arial Narrow"/>
                          <a:ea typeface="ヒラギノ角ゴ Pro W3"/>
                        </a:defRPr>
                      </a:lvl3pPr>
                      <a:lvl4pPr marL="1306514" algn="l" defTabSz="871092" rtl="0" eaLnBrk="1" latinLnBrk="0" hangingPunct="1">
                        <a:defRPr sz="1828" kern="1200">
                          <a:solidFill>
                            <a:schemeClr val="tx1"/>
                          </a:solidFill>
                          <a:latin typeface="Arial Narrow"/>
                          <a:ea typeface="ヒラギノ角ゴ Pro W3"/>
                        </a:defRPr>
                      </a:lvl4pPr>
                      <a:lvl5pPr marL="1742010" algn="l" defTabSz="871092" rtl="0" eaLnBrk="1" latinLnBrk="0" hangingPunct="1">
                        <a:defRPr sz="1828" kern="1200">
                          <a:solidFill>
                            <a:schemeClr val="tx1"/>
                          </a:solidFill>
                          <a:latin typeface="Arial Narrow"/>
                          <a:ea typeface="ヒラギノ角ゴ Pro W3"/>
                        </a:defRPr>
                      </a:lvl5pPr>
                      <a:lvl6pPr marL="2177506" algn="l" defTabSz="871092" rtl="0" eaLnBrk="1" latinLnBrk="0" hangingPunct="1">
                        <a:defRPr sz="1828" kern="1200">
                          <a:solidFill>
                            <a:schemeClr val="tx1"/>
                          </a:solidFill>
                          <a:latin typeface="Arial Narrow"/>
                          <a:ea typeface="ヒラギノ角ゴ Pro W3"/>
                        </a:defRPr>
                      </a:lvl6pPr>
                      <a:lvl7pPr marL="2613005" algn="l" defTabSz="871092" rtl="0" eaLnBrk="1" latinLnBrk="0" hangingPunct="1">
                        <a:defRPr sz="1828" kern="1200">
                          <a:solidFill>
                            <a:schemeClr val="tx1"/>
                          </a:solidFill>
                          <a:latin typeface="Arial Narrow"/>
                          <a:ea typeface="ヒラギノ角ゴ Pro W3"/>
                        </a:defRPr>
                      </a:lvl7pPr>
                      <a:lvl8pPr marL="3048523" algn="l" defTabSz="871092" rtl="0" eaLnBrk="1" latinLnBrk="0" hangingPunct="1">
                        <a:defRPr sz="1828" kern="1200">
                          <a:solidFill>
                            <a:schemeClr val="tx1"/>
                          </a:solidFill>
                          <a:latin typeface="Arial Narrow"/>
                          <a:ea typeface="ヒラギノ角ゴ Pro W3"/>
                        </a:defRPr>
                      </a:lvl8pPr>
                      <a:lvl9pPr marL="3483997" algn="l" defTabSz="871092" rtl="0" eaLnBrk="1" latinLnBrk="0" hangingPunct="1">
                        <a:defRPr sz="1828" kern="1200">
                          <a:solidFill>
                            <a:schemeClr val="tx1"/>
                          </a:solidFill>
                          <a:latin typeface="Arial Narrow"/>
                          <a:ea typeface="ヒラギノ角ゴ Pro W3"/>
                        </a:defRPr>
                      </a:lvl9pPr>
                    </a:lstStyle>
                    <a:p>
                      <a:pPr algn="l" fontAlgn="b"/>
                      <a:r>
                        <a:rPr lang="en-Z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r>
            </a:tbl>
          </a:graphicData>
        </a:graphic>
      </p:graphicFrame>
      <p:sp>
        <p:nvSpPr>
          <p:cNvPr id="7" name="Rectangle 6"/>
          <p:cNvSpPr/>
          <p:nvPr/>
        </p:nvSpPr>
        <p:spPr>
          <a:xfrm>
            <a:off x="1324790" y="591071"/>
            <a:ext cx="7755385" cy="461665"/>
          </a:xfrm>
          <a:prstGeom prst="rect">
            <a:avLst/>
          </a:prstGeom>
        </p:spPr>
        <p:txBody>
          <a:bodyPr wrap="square">
            <a:spAutoFit/>
          </a:bodyPr>
          <a:lstStyle/>
          <a:p>
            <a:pPr algn="ctr" defTabSz="913134"/>
            <a:r>
              <a:rPr lang="en-ZA" sz="2400" b="1" kern="0" dirty="0" smtClean="0">
                <a:solidFill>
                  <a:srgbClr val="BF8751"/>
                </a:solidFill>
                <a:latin typeface="Arial Narrow"/>
              </a:rPr>
              <a:t>Planned allocation per Domain</a:t>
            </a:r>
            <a:endParaRPr lang="en-ZA" sz="2400" b="1" kern="0" dirty="0">
              <a:solidFill>
                <a:srgbClr val="BF8751"/>
              </a:solidFill>
              <a:latin typeface="Arial Narrow"/>
            </a:endParaRPr>
          </a:p>
        </p:txBody>
      </p:sp>
    </p:spTree>
    <p:extLst>
      <p:ext uri="{BB962C8B-B14F-4D97-AF65-F5344CB8AC3E}">
        <p14:creationId xmlns:p14="http://schemas.microsoft.com/office/powerpoint/2010/main" val="642054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267891" y="2365252"/>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Font typeface="Wingdings" panose="05000000000000000000" pitchFamily="2" charset="2"/>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46</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267890" y="3284984"/>
            <a:ext cx="718442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smtClean="0">
                <a:solidFill>
                  <a:srgbClr val="E7B366">
                    <a:lumMod val="75000"/>
                  </a:srgbClr>
                </a:solidFill>
                <a:latin typeface="Arial Narrow"/>
                <a:cs typeface="Arial" panose="020B0604020202020204" pitchFamily="34" charset="0"/>
              </a:rPr>
              <a:t>Breakdown of Recent Pipeline</a:t>
            </a:r>
            <a:endParaRPr lang="en-US" altLang="en-US" sz="3200" kern="0" dirty="0">
              <a:solidFill>
                <a:srgbClr val="E7B366">
                  <a:lumMod val="75000"/>
                </a:srgbClr>
              </a:solidFill>
              <a:latin typeface="Arial Narrow"/>
              <a:cs typeface="Arial" panose="020B0604020202020204" pitchFamily="34" charset="0"/>
            </a:endParaRPr>
          </a:p>
        </p:txBody>
      </p:sp>
      <p:sp>
        <p:nvSpPr>
          <p:cNvPr id="2" name="Slide Number Placeholder 1"/>
          <p:cNvSpPr>
            <a:spLocks noGrp="1"/>
          </p:cNvSpPr>
          <p:nvPr>
            <p:ph type="sldNum" sz="quarter" idx="10"/>
          </p:nvPr>
        </p:nvSpPr>
        <p:spPr/>
        <p:txBody>
          <a:bodyPr/>
          <a:lstStyle/>
          <a:p>
            <a:fld id="{57A80F7D-DAE4-4CFD-877F-D809C719A4FD}" type="slidenum">
              <a:rPr lang="en-ZA" altLang="en-US" smtClean="0"/>
              <a:pPr/>
              <a:t>46</a:t>
            </a:fld>
            <a:endParaRPr lang="en-ZA" altLang="en-US"/>
          </a:p>
        </p:txBody>
      </p:sp>
    </p:spTree>
    <p:extLst>
      <p:ext uri="{BB962C8B-B14F-4D97-AF65-F5344CB8AC3E}">
        <p14:creationId xmlns:p14="http://schemas.microsoft.com/office/powerpoint/2010/main" val="611560997"/>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47</a:t>
            </a:fld>
            <a:endParaRPr lang="en-ZA" altLang="en-US"/>
          </a:p>
        </p:txBody>
      </p:sp>
      <p:graphicFrame>
        <p:nvGraphicFramePr>
          <p:cNvPr id="9" name="Content Placeholder 4"/>
          <p:cNvGraphicFramePr>
            <a:graphicFrameLocks/>
          </p:cNvGraphicFramePr>
          <p:nvPr>
            <p:extLst>
              <p:ext uri="{D42A27DB-BD31-4B8C-83A1-F6EECF244321}">
                <p14:modId xmlns:p14="http://schemas.microsoft.com/office/powerpoint/2010/main" val="1360268336"/>
              </p:ext>
            </p:extLst>
          </p:nvPr>
        </p:nvGraphicFramePr>
        <p:xfrm>
          <a:off x="467545" y="1307517"/>
          <a:ext cx="7848871" cy="1617428"/>
        </p:xfrm>
        <a:graphic>
          <a:graphicData uri="http://schemas.openxmlformats.org/drawingml/2006/table">
            <a:tbl>
              <a:tblPr/>
              <a:tblGrid>
                <a:gridCol w="2453822"/>
                <a:gridCol w="1126069"/>
                <a:gridCol w="1428596"/>
                <a:gridCol w="1277333"/>
                <a:gridCol w="1563051"/>
              </a:tblGrid>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Breakdown of transactions</a:t>
                      </a:r>
                      <a:endParaRPr lang="en-ZA" sz="1100" b="1"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No. of deals</a:t>
                      </a:r>
                      <a:endParaRPr lang="en-ZA" sz="1100" b="1"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No. of deals (%)</a:t>
                      </a:r>
                      <a:endParaRPr lang="en-ZA" sz="1100" b="1"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Value of deals</a:t>
                      </a:r>
                      <a:endParaRPr lang="en-ZA" sz="1100" b="1"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Value of deals (%)</a:t>
                      </a:r>
                      <a:endParaRPr lang="en-ZA" sz="1100" b="1"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Approved</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3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9%</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7,80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8%</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At Due Diligence</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5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15%</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17,00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17%</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Screening</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3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9%</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12,00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Needs non-fimancial support</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7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21%</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4,90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Declined after DD</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1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10,00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10%</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Declined at DD</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4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9,10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9%</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7767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Declined before DD</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11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32%</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                  41,10 </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none" strike="noStrike">
                          <a:effectLst/>
                        </a:rPr>
                        <a:t>40%</a:t>
                      </a:r>
                      <a:endParaRPr lang="en-ZA" sz="11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196052">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none" strike="noStrike">
                          <a:effectLst/>
                        </a:rPr>
                        <a:t>Total</a:t>
                      </a:r>
                      <a:endParaRPr lang="en-ZA" sz="1100" b="1"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sng" strike="noStrike">
                          <a:effectLst/>
                        </a:rPr>
                        <a:t>                    34 </a:t>
                      </a:r>
                      <a:endParaRPr lang="en-ZA" sz="1100" b="1" i="0" u="sng"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sng" strike="noStrike">
                          <a:effectLst/>
                        </a:rPr>
                        <a:t>100%</a:t>
                      </a:r>
                      <a:endParaRPr lang="en-ZA" sz="1100" b="1" i="0" u="sng"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100" u="sng" strike="noStrike">
                          <a:effectLst/>
                        </a:rPr>
                        <a:t>               101,90 </a:t>
                      </a:r>
                      <a:endParaRPr lang="en-ZA" sz="1100" b="1" i="0" u="sng"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100" u="sng" strike="noStrike" dirty="0">
                          <a:effectLst/>
                        </a:rPr>
                        <a:t>100%</a:t>
                      </a:r>
                      <a:endParaRPr lang="en-ZA" sz="1100" b="1" i="0" u="sng" strike="noStrike" dirty="0">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bl>
          </a:graphicData>
        </a:graphic>
      </p:graphicFrame>
      <p:pic>
        <p:nvPicPr>
          <p:cNvPr id="10" name="Picture 9"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731120" y="747523"/>
            <a:ext cx="2573141" cy="830997"/>
          </a:xfrm>
          <a:prstGeom prst="rect">
            <a:avLst/>
          </a:prstGeom>
        </p:spPr>
        <p:txBody>
          <a:bodyPr wrap="none">
            <a:spAutoFit/>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pPr algn="ctr" defTabSz="913134">
              <a:defRPr/>
            </a:pPr>
            <a:r>
              <a:rPr lang="en-ZA" sz="2400" b="1" kern="0" dirty="0" smtClean="0">
                <a:solidFill>
                  <a:srgbClr val="BF8751"/>
                </a:solidFill>
                <a:latin typeface="Arial Narrow"/>
              </a:rPr>
              <a:t>Breakdown of deals</a:t>
            </a:r>
          </a:p>
          <a:p>
            <a:pPr algn="ctr" defTabSz="913134">
              <a:defRPr/>
            </a:pPr>
            <a:endParaRPr lang="en-ZA" sz="2400" b="1" kern="0" dirty="0" smtClean="0">
              <a:solidFill>
                <a:srgbClr val="BF8751"/>
              </a:solidFill>
              <a:latin typeface="Arial Narrow"/>
            </a:endParaRPr>
          </a:p>
        </p:txBody>
      </p:sp>
      <p:graphicFrame>
        <p:nvGraphicFramePr>
          <p:cNvPr id="13" name="Chart 12"/>
          <p:cNvGraphicFramePr>
            <a:graphicFrameLocks/>
          </p:cNvGraphicFramePr>
          <p:nvPr>
            <p:extLst>
              <p:ext uri="{D42A27DB-BD31-4B8C-83A1-F6EECF244321}">
                <p14:modId xmlns:p14="http://schemas.microsoft.com/office/powerpoint/2010/main" val="772969677"/>
              </p:ext>
            </p:extLst>
          </p:nvPr>
        </p:nvGraphicFramePr>
        <p:xfrm>
          <a:off x="20847" y="3140967"/>
          <a:ext cx="4572000" cy="27874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086688176"/>
              </p:ext>
            </p:extLst>
          </p:nvPr>
        </p:nvGraphicFramePr>
        <p:xfrm>
          <a:off x="4596965" y="3140968"/>
          <a:ext cx="4474855" cy="27874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09067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48</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5835" y="1299073"/>
            <a:ext cx="9561532" cy="400110"/>
          </a:xfrm>
          <a:prstGeom prst="rect">
            <a:avLst/>
          </a:prstGeom>
        </p:spPr>
        <p:txBody>
          <a:bodyPr wrap="square">
            <a:spAutoFit/>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pPr algn="ctr" defTabSz="913134">
              <a:defRPr/>
            </a:pPr>
            <a:r>
              <a:rPr lang="en-ZA" sz="2000" b="1" kern="0" dirty="0" smtClean="0">
                <a:solidFill>
                  <a:srgbClr val="1A574B">
                    <a:lumMod val="75000"/>
                  </a:srgbClr>
                </a:solidFill>
                <a:latin typeface="Arial Narrow"/>
              </a:rPr>
              <a:t>Breakdown – part 1 of 2</a:t>
            </a:r>
          </a:p>
        </p:txBody>
      </p:sp>
      <p:sp>
        <p:nvSpPr>
          <p:cNvPr id="7" name="Rectangle 6"/>
          <p:cNvSpPr/>
          <p:nvPr/>
        </p:nvSpPr>
        <p:spPr>
          <a:xfrm>
            <a:off x="3218205" y="780145"/>
            <a:ext cx="2922596" cy="461665"/>
          </a:xfrm>
          <a:prstGeom prst="rect">
            <a:avLst/>
          </a:prstGeom>
        </p:spPr>
        <p:txBody>
          <a:bodyPr wrap="none">
            <a:spAutoFit/>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pPr algn="ctr" defTabSz="913134">
              <a:defRPr/>
            </a:pPr>
            <a:r>
              <a:rPr lang="en-ZA" sz="2400" b="1" kern="0" dirty="0" smtClean="0">
                <a:solidFill>
                  <a:srgbClr val="BF8751"/>
                </a:solidFill>
                <a:latin typeface="Arial Narrow"/>
              </a:rPr>
              <a:t>List of Recent Projects</a:t>
            </a:r>
          </a:p>
        </p:txBody>
      </p:sp>
      <p:graphicFrame>
        <p:nvGraphicFramePr>
          <p:cNvPr id="8" name="Table 7"/>
          <p:cNvGraphicFramePr>
            <a:graphicFrameLocks noGrp="1"/>
          </p:cNvGraphicFramePr>
          <p:nvPr>
            <p:extLst>
              <p:ext uri="{D42A27DB-BD31-4B8C-83A1-F6EECF244321}">
                <p14:modId xmlns:p14="http://schemas.microsoft.com/office/powerpoint/2010/main" val="3315668351"/>
              </p:ext>
            </p:extLst>
          </p:nvPr>
        </p:nvGraphicFramePr>
        <p:xfrm>
          <a:off x="373063" y="1696768"/>
          <a:ext cx="8396287" cy="4257515"/>
        </p:xfrm>
        <a:graphic>
          <a:graphicData uri="http://schemas.openxmlformats.org/drawingml/2006/table">
            <a:tbl>
              <a:tblPr/>
              <a:tblGrid>
                <a:gridCol w="3036697"/>
                <a:gridCol w="2746336"/>
                <a:gridCol w="1221938"/>
                <a:gridCol w="1391316"/>
              </a:tblGrid>
              <a:tr h="308153">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ctr" fontAlgn="ctr"/>
                      <a:r>
                        <a:rPr lang="en-ZA" sz="1400" u="none" strike="noStrike" dirty="0">
                          <a:effectLst/>
                        </a:rPr>
                        <a:t>Applicant Name</a:t>
                      </a:r>
                      <a:endParaRPr lang="en-ZA" sz="1400" b="1"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ctr" fontAlgn="ctr"/>
                      <a:r>
                        <a:rPr lang="en-ZA" sz="1400" u="none" strike="noStrike">
                          <a:effectLst/>
                        </a:rPr>
                        <a:t>Type</a:t>
                      </a:r>
                      <a:endParaRPr lang="en-ZA" sz="1400" b="1"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Amount (R'm)</a:t>
                      </a:r>
                      <a:endParaRPr lang="en-ZA" sz="1400" b="1"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Status</a:t>
                      </a:r>
                      <a:endParaRPr lang="en-ZA" sz="1400" b="1"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Yellowbone Entertainment</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3,5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Approved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dirty="0" err="1">
                          <a:effectLst/>
                        </a:rPr>
                        <a:t>Thikho</a:t>
                      </a:r>
                      <a:r>
                        <a:rPr lang="en-ZA" sz="1400" u="none" strike="noStrike" dirty="0">
                          <a:effectLst/>
                        </a:rPr>
                        <a:t> Events Management (Local </a:t>
                      </a:r>
                      <a:r>
                        <a:rPr lang="en-ZA" sz="1400" u="none" strike="noStrike" dirty="0" smtClean="0">
                          <a:effectLst/>
                        </a:rPr>
                        <a:t>Artists</a:t>
                      </a:r>
                      <a:r>
                        <a:rPr lang="en-ZA" sz="1400" u="none" strike="noStrike" dirty="0">
                          <a:effectLst/>
                        </a:rPr>
                        <a:t>)</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 </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1,3</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Approved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Black Planet Trading Enterprise</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Fashion Design &amp; CMT </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3</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Approved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Diamond Hill (Formula)</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Fuze Box Production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TV Production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Fuze Films</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2,4</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L Etat Ennemi Movie (State Enemy No.1)</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The Ergo Company (Hidden Garden)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2,1</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dirty="0" err="1">
                          <a:effectLst/>
                        </a:rPr>
                        <a:t>Tjovitjo</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TV Production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2,2</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Screening</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Noble Films</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4,8</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Screening</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MVP Productions</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Screening</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Ayatainment Music Production</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1,1</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Non-financial supp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Grass Roots Music Production</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Non-financial supp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Green Plant 4 Life</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Equipment - Music &amp; Video production</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1</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Non-financial supp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Ingcwenga Music Production</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Equipment - Music &amp; Video production</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0.9</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Non-financial supp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Mbokodo Film Productin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Equipment - Music &amp; Video production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0.7</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Non-financial supp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Thusisi Recycling and Projects</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Arts and Craft</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0,2</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Non-financial supp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1913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Zygocap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dirty="0">
                          <a:effectLst/>
                        </a:rPr>
                        <a:t>Music Festival</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dirty="0">
                          <a:effectLst/>
                        </a:rPr>
                        <a:t>0,6</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dirty="0">
                          <a:effectLst/>
                        </a:rPr>
                        <a:t>Non-financial </a:t>
                      </a:r>
                      <a:r>
                        <a:rPr lang="en-ZA" sz="1400" u="none" strike="noStrike" dirty="0" err="1">
                          <a:effectLst/>
                        </a:rPr>
                        <a:t>supp</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bl>
          </a:graphicData>
        </a:graphic>
      </p:graphicFrame>
    </p:spTree>
    <p:extLst>
      <p:ext uri="{BB962C8B-B14F-4D97-AF65-F5344CB8AC3E}">
        <p14:creationId xmlns:p14="http://schemas.microsoft.com/office/powerpoint/2010/main" val="721900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49</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5835" y="1299073"/>
            <a:ext cx="9561532" cy="400110"/>
          </a:xfrm>
          <a:prstGeom prst="rect">
            <a:avLst/>
          </a:prstGeom>
        </p:spPr>
        <p:txBody>
          <a:bodyPr wrap="square">
            <a:spAutoFit/>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pPr algn="ctr" defTabSz="913134">
              <a:defRPr/>
            </a:pPr>
            <a:r>
              <a:rPr lang="en-ZA" sz="2000" b="1" kern="0" dirty="0" smtClean="0">
                <a:solidFill>
                  <a:srgbClr val="1A574B">
                    <a:lumMod val="75000"/>
                  </a:srgbClr>
                </a:solidFill>
                <a:latin typeface="Arial Narrow"/>
              </a:rPr>
              <a:t>Breakdown – part 2 of 2</a:t>
            </a:r>
          </a:p>
        </p:txBody>
      </p:sp>
      <p:sp>
        <p:nvSpPr>
          <p:cNvPr id="7" name="Rectangle 6"/>
          <p:cNvSpPr/>
          <p:nvPr/>
        </p:nvSpPr>
        <p:spPr>
          <a:xfrm>
            <a:off x="3218206" y="780145"/>
            <a:ext cx="2922596" cy="461665"/>
          </a:xfrm>
          <a:prstGeom prst="rect">
            <a:avLst/>
          </a:prstGeom>
        </p:spPr>
        <p:txBody>
          <a:bodyPr wrap="none">
            <a:spAutoFit/>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pPr algn="ctr" defTabSz="913134">
              <a:defRPr/>
            </a:pPr>
            <a:r>
              <a:rPr lang="en-ZA" sz="2400" b="1" kern="0" dirty="0" smtClean="0">
                <a:solidFill>
                  <a:srgbClr val="BF8751"/>
                </a:solidFill>
                <a:latin typeface="Arial Narrow"/>
              </a:rPr>
              <a:t>List of Recent Projects</a:t>
            </a:r>
          </a:p>
        </p:txBody>
      </p:sp>
      <p:graphicFrame>
        <p:nvGraphicFramePr>
          <p:cNvPr id="8" name="Table 7"/>
          <p:cNvGraphicFramePr>
            <a:graphicFrameLocks noGrp="1"/>
          </p:cNvGraphicFramePr>
          <p:nvPr>
            <p:extLst>
              <p:ext uri="{D42A27DB-BD31-4B8C-83A1-F6EECF244321}">
                <p14:modId xmlns:p14="http://schemas.microsoft.com/office/powerpoint/2010/main" val="668266112"/>
              </p:ext>
            </p:extLst>
          </p:nvPr>
        </p:nvGraphicFramePr>
        <p:xfrm>
          <a:off x="148431" y="1874000"/>
          <a:ext cx="8769350" cy="3773915"/>
        </p:xfrm>
        <a:graphic>
          <a:graphicData uri="http://schemas.openxmlformats.org/drawingml/2006/table">
            <a:tbl>
              <a:tblPr/>
              <a:tblGrid>
                <a:gridCol w="3171623"/>
                <a:gridCol w="2868361"/>
                <a:gridCol w="1276231"/>
                <a:gridCol w="1453135"/>
              </a:tblGrid>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ctr" fontAlgn="ctr"/>
                      <a:r>
                        <a:rPr lang="en-ZA" sz="1400" u="none" strike="noStrike" dirty="0">
                          <a:effectLst/>
                        </a:rPr>
                        <a:t>Applicant Name</a:t>
                      </a:r>
                      <a:endParaRPr lang="en-ZA" sz="1400" b="1"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ctr" fontAlgn="ctr"/>
                      <a:r>
                        <a:rPr lang="en-ZA" sz="1400" u="none" strike="noStrike">
                          <a:effectLst/>
                        </a:rPr>
                        <a:t>Type</a:t>
                      </a:r>
                      <a:endParaRPr lang="en-ZA" sz="1400" b="1"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Amount (R'm)</a:t>
                      </a:r>
                      <a:endParaRPr lang="en-ZA" sz="1400" b="1"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Status</a:t>
                      </a:r>
                      <a:endParaRPr lang="en-ZA" sz="1400" b="1"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Thikho Events Management (International)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 </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10</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after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Zizile Entertainment</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Zuri International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3</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Canoc</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2,1</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dirty="0">
                          <a:effectLst/>
                        </a:rPr>
                        <a:t>Gone Rural </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Arts and Craft</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at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African Flag Pantsula Dance/music group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Dance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3,1</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Avant Media Group</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Publication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3</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BNGK Translation Interpreting &amp; Editing</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Langause Services</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Fearless (Leon Schuster Movie)</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Film</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b"/>
                      <a:r>
                        <a:rPr lang="en-ZA" sz="1400" u="none" strike="noStrike">
                          <a:effectLst/>
                        </a:rPr>
                        <a:t>11,9</a:t>
                      </a:r>
                      <a:endParaRPr lang="en-ZA" sz="1400" b="0" i="0" u="none" strike="noStrike">
                        <a:solidFill>
                          <a:srgbClr val="000000"/>
                        </a:solidFill>
                        <a:effectLst/>
                        <a:latin typeface="Arial" panose="020B0604020202020204" pitchFamily="34" charset="0"/>
                      </a:endParaRPr>
                    </a:p>
                  </a:txBody>
                  <a:tcPr marL="6049" marR="6049" marT="6049"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Gauteng Music Development</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0.5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dirty="0">
                          <a:effectLst/>
                        </a:rPr>
                        <a:t>Morris </a:t>
                      </a:r>
                      <a:r>
                        <a:rPr lang="en-ZA" sz="1400" u="none" strike="noStrike" dirty="0" err="1">
                          <a:effectLst/>
                        </a:rPr>
                        <a:t>Roda</a:t>
                      </a:r>
                      <a:r>
                        <a:rPr lang="en-ZA" sz="1400" u="none" strike="noStrike" dirty="0">
                          <a:effectLst/>
                        </a:rPr>
                        <a:t> Production</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Mutloatse Arts Heritage Trust</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Publication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3,6</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Njes Trading</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2</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Phoenix TV Production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TV Production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1</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T Musicman</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Declined before DD</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2199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dirty="0">
                          <a:effectLst/>
                        </a:rPr>
                        <a:t>Top Corner Enterprise</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ctr"/>
                      <a:r>
                        <a:rPr lang="en-ZA" sz="1400" u="none" strike="noStrike">
                          <a:effectLst/>
                        </a:rPr>
                        <a:t>Music Festival</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a:effectLst/>
                        </a:rPr>
                        <a:t>1,5</a:t>
                      </a:r>
                      <a:endParaRPr lang="en-ZA" sz="1400" b="0" i="0" u="none" strike="noStrike">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r" fontAlgn="ctr"/>
                      <a:r>
                        <a:rPr lang="en-ZA" sz="1400" u="none" strike="noStrike" dirty="0">
                          <a:effectLst/>
                        </a:rPr>
                        <a:t>Declined before DD</a:t>
                      </a:r>
                      <a:endParaRPr lang="en-ZA" sz="1400" b="0" i="0" u="none" strike="noStrike" dirty="0">
                        <a:solidFill>
                          <a:srgbClr val="000000"/>
                        </a:solidFill>
                        <a:effectLst/>
                        <a:latin typeface="Arial" panose="020B0604020202020204" pitchFamily="34" charset="0"/>
                      </a:endParaRPr>
                    </a:p>
                  </a:txBody>
                  <a:tcPr marL="6049" marR="6049" marT="6049"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bl>
          </a:graphicData>
        </a:graphic>
      </p:graphicFrame>
    </p:spTree>
    <p:extLst>
      <p:ext uri="{BB962C8B-B14F-4D97-AF65-F5344CB8AC3E}">
        <p14:creationId xmlns:p14="http://schemas.microsoft.com/office/powerpoint/2010/main" val="141282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20812" y="188640"/>
            <a:ext cx="6168182" cy="608335"/>
          </a:xfrm>
        </p:spPr>
        <p:txBody>
          <a:bodyPr bIns="0"/>
          <a:lstStyle/>
          <a:p>
            <a:pPr algn="l" eaLnBrk="1" hangingPunct="1"/>
            <a:r>
              <a:rPr lang="en-US" altLang="en-US" sz="3200" b="1" dirty="0">
                <a:solidFill>
                  <a:schemeClr val="accent6">
                    <a:lumMod val="75000"/>
                  </a:schemeClr>
                </a:solidFill>
                <a:latin typeface="+mj-lt"/>
                <a:cs typeface="Arial" panose="020B0604020202020204" pitchFamily="34" charset="0"/>
              </a:rPr>
              <a:t>NEF Mandate…</a:t>
            </a:r>
          </a:p>
        </p:txBody>
      </p:sp>
      <p:sp>
        <p:nvSpPr>
          <p:cNvPr id="60419" name="Slide Number Placeholder 3"/>
          <p:cNvSpPr txBox="1">
            <a:spLocks noGrp="1"/>
          </p:cNvSpPr>
          <p:nvPr/>
        </p:nvSpPr>
        <p:spPr bwMode="auto">
          <a:xfrm>
            <a:off x="3504908"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49" tIns="40964" rIns="81549" bIns="40964"/>
          <a:lstStyle>
            <a:lvl1pPr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1pPr>
            <a:lvl2pPr marL="742950" indent="-28575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2pPr>
            <a:lvl3pPr marL="1143000" indent="-22860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3pPr>
            <a:lvl4pPr marL="1600200" indent="-22860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4pPr>
            <a:lvl5pPr marL="2057400" indent="-22860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5pPr>
            <a:lvl6pPr marL="25146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6pPr>
            <a:lvl7pPr marL="29718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7pPr>
            <a:lvl8pPr marL="34290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8pPr>
            <a:lvl9pPr marL="38862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9pPr>
          </a:lstStyle>
          <a:p>
            <a:pPr algn="ctr" eaLnBrk="1" hangingPunct="1">
              <a:spcBef>
                <a:spcPct val="0"/>
              </a:spcBef>
              <a:buClrTx/>
              <a:buSzTx/>
              <a:buFontTx/>
              <a:buNone/>
            </a:pPr>
            <a:fld id="{C9353795-7C80-4F18-A948-4625F1DB3518}" type="slidenum">
              <a:rPr lang="en-ZA" altLang="en-US" sz="1400">
                <a:solidFill>
                  <a:srgbClr val="FFFFFF"/>
                </a:solidFill>
                <a:sym typeface="Helvetica Light"/>
              </a:rPr>
              <a:pPr algn="ctr" eaLnBrk="1" hangingPunct="1">
                <a:spcBef>
                  <a:spcPct val="0"/>
                </a:spcBef>
                <a:buClrTx/>
                <a:buSzTx/>
                <a:buFontTx/>
                <a:buNone/>
              </a:pPr>
              <a:t>5</a:t>
            </a:fld>
            <a:endParaRPr lang="en-ZA" altLang="en-US" sz="1400" dirty="0">
              <a:solidFill>
                <a:srgbClr val="FFFFFF"/>
              </a:solidFill>
              <a:sym typeface="Helvetica Light"/>
            </a:endParaRPr>
          </a:p>
        </p:txBody>
      </p:sp>
      <p:sp>
        <p:nvSpPr>
          <p:cNvPr id="60420" name="Text Box 3"/>
          <p:cNvSpPr txBox="1">
            <a:spLocks noChangeArrowheads="1"/>
          </p:cNvSpPr>
          <p:nvPr/>
        </p:nvSpPr>
        <p:spPr bwMode="auto">
          <a:xfrm>
            <a:off x="1187624" y="824769"/>
            <a:ext cx="602307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1pPr>
            <a:lvl2pPr marL="3175"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2pPr>
            <a:lvl3pPr marL="1143000" indent="-22860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3pPr>
            <a:lvl4pPr marL="1600200" indent="-22860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4pPr>
            <a:lvl5pPr marL="2057400" indent="-228600" defTabSz="1254125" eaLnBrk="0" hangingPunct="0">
              <a:spcBef>
                <a:spcPct val="20000"/>
              </a:spcBef>
              <a:buClr>
                <a:srgbClr val="FF9900"/>
              </a:buClr>
              <a:buSzPct val="80000"/>
              <a:buFont typeface="Wingdings" pitchFamily="2" charset="2"/>
              <a:buChar char="§"/>
              <a:defRPr sz="2800">
                <a:solidFill>
                  <a:schemeClr val="tx1"/>
                </a:solidFill>
                <a:latin typeface="Arial" pitchFamily="34" charset="0"/>
                <a:ea typeface="MS PGothic" pitchFamily="34" charset="-128"/>
              </a:defRPr>
            </a:lvl5pPr>
            <a:lvl6pPr marL="25146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6pPr>
            <a:lvl7pPr marL="29718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7pPr>
            <a:lvl8pPr marL="34290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8pPr>
            <a:lvl9pPr marL="3886200" indent="-228600" defTabSz="1254125" eaLnBrk="0" fontAlgn="base" hangingPunct="0">
              <a:spcBef>
                <a:spcPct val="20000"/>
              </a:spcBef>
              <a:spcAft>
                <a:spcPct val="0"/>
              </a:spcAft>
              <a:buClr>
                <a:srgbClr val="FF9900"/>
              </a:buClr>
              <a:buSzPct val="80000"/>
              <a:buFont typeface="Wingdings" pitchFamily="2" charset="2"/>
              <a:buChar char="§"/>
              <a:defRPr sz="2800">
                <a:solidFill>
                  <a:schemeClr val="tx1"/>
                </a:solidFill>
                <a:latin typeface="Arial" pitchFamily="34" charset="0"/>
                <a:ea typeface="MS PGothic" pitchFamily="34" charset="-128"/>
              </a:defRPr>
            </a:lvl9pPr>
          </a:lstStyle>
          <a:p>
            <a:pPr lvl="1" algn="ctr" eaLnBrk="1" hangingPunct="1">
              <a:lnSpc>
                <a:spcPct val="110000"/>
              </a:lnSpc>
              <a:spcBef>
                <a:spcPct val="0"/>
              </a:spcBef>
              <a:buClrTx/>
              <a:buSzTx/>
              <a:buFont typeface="Wingdings" pitchFamily="2" charset="2"/>
              <a:buNone/>
            </a:pPr>
            <a:r>
              <a:rPr lang="en-US" altLang="en-US" sz="2100" dirty="0">
                <a:solidFill>
                  <a:srgbClr val="000000"/>
                </a:solidFill>
                <a:latin typeface="+mj-lt"/>
                <a:sym typeface="Helvetica Light"/>
              </a:rPr>
              <a:t>Established by the </a:t>
            </a:r>
          </a:p>
          <a:p>
            <a:pPr lvl="1" algn="ctr" eaLnBrk="1" hangingPunct="1">
              <a:lnSpc>
                <a:spcPct val="110000"/>
              </a:lnSpc>
              <a:spcBef>
                <a:spcPct val="0"/>
              </a:spcBef>
              <a:buClrTx/>
              <a:buSzTx/>
              <a:buFont typeface="Wingdings" pitchFamily="2" charset="2"/>
              <a:buNone/>
            </a:pPr>
            <a:r>
              <a:rPr lang="en-US" altLang="en-US" sz="2100" dirty="0">
                <a:solidFill>
                  <a:srgbClr val="000000"/>
                </a:solidFill>
                <a:latin typeface="+mj-lt"/>
                <a:sym typeface="Helvetica Light"/>
              </a:rPr>
              <a:t>National Empowerment Fund Act No. 105 </a:t>
            </a:r>
            <a:br>
              <a:rPr lang="en-US" altLang="en-US" sz="2100" dirty="0">
                <a:solidFill>
                  <a:srgbClr val="000000"/>
                </a:solidFill>
                <a:latin typeface="+mj-lt"/>
                <a:sym typeface="Helvetica Light"/>
              </a:rPr>
            </a:br>
            <a:r>
              <a:rPr lang="en-US" altLang="en-US" sz="2100" dirty="0">
                <a:solidFill>
                  <a:srgbClr val="000000"/>
                </a:solidFill>
                <a:latin typeface="+mj-lt"/>
                <a:sym typeface="Helvetica Light"/>
              </a:rPr>
              <a:t>of 1998, the NEF is a driver and </a:t>
            </a:r>
            <a:br>
              <a:rPr lang="en-US" altLang="en-US" sz="2100" dirty="0">
                <a:solidFill>
                  <a:srgbClr val="000000"/>
                </a:solidFill>
                <a:latin typeface="+mj-lt"/>
                <a:sym typeface="Helvetica Light"/>
              </a:rPr>
            </a:br>
            <a:r>
              <a:rPr lang="en-US" altLang="en-US" sz="2100" dirty="0">
                <a:solidFill>
                  <a:srgbClr val="000000"/>
                </a:solidFill>
                <a:latin typeface="+mj-lt"/>
                <a:sym typeface="Helvetica Light"/>
              </a:rPr>
              <a:t>a thought-leader in promoting and </a:t>
            </a:r>
          </a:p>
          <a:p>
            <a:pPr lvl="1" algn="ctr" eaLnBrk="1" hangingPunct="1">
              <a:lnSpc>
                <a:spcPct val="110000"/>
              </a:lnSpc>
              <a:spcBef>
                <a:spcPct val="0"/>
              </a:spcBef>
              <a:buClrTx/>
              <a:buSzTx/>
              <a:buFont typeface="Wingdings" pitchFamily="2" charset="2"/>
              <a:buNone/>
            </a:pPr>
            <a:r>
              <a:rPr lang="en-US" altLang="en-US" sz="2100" dirty="0">
                <a:solidFill>
                  <a:srgbClr val="000000"/>
                </a:solidFill>
                <a:latin typeface="+mj-lt"/>
                <a:sym typeface="Helvetica Light"/>
              </a:rPr>
              <a:t>facilitating black economic participation </a:t>
            </a:r>
          </a:p>
          <a:p>
            <a:pPr lvl="1" algn="ctr" eaLnBrk="1" hangingPunct="1">
              <a:lnSpc>
                <a:spcPct val="110000"/>
              </a:lnSpc>
              <a:spcBef>
                <a:spcPct val="0"/>
              </a:spcBef>
              <a:buClrTx/>
              <a:buSzTx/>
              <a:buFont typeface="Wingdings" pitchFamily="2" charset="2"/>
              <a:buNone/>
            </a:pPr>
            <a:r>
              <a:rPr lang="en-US" altLang="en-US" sz="2100" dirty="0">
                <a:solidFill>
                  <a:srgbClr val="000000"/>
                </a:solidFill>
                <a:latin typeface="+mj-lt"/>
                <a:sym typeface="Helvetica Light"/>
              </a:rPr>
              <a:t>through the provision of financial and </a:t>
            </a:r>
            <a:br>
              <a:rPr lang="en-US" altLang="en-US" sz="2100" dirty="0">
                <a:solidFill>
                  <a:srgbClr val="000000"/>
                </a:solidFill>
                <a:latin typeface="+mj-lt"/>
                <a:sym typeface="Helvetica Light"/>
              </a:rPr>
            </a:br>
            <a:r>
              <a:rPr lang="en-US" altLang="en-US" sz="2100" dirty="0">
                <a:solidFill>
                  <a:srgbClr val="000000"/>
                </a:solidFill>
                <a:latin typeface="+mj-lt"/>
                <a:sym typeface="Helvetica Light"/>
              </a:rPr>
              <a:t>non-financial support to black-owned and managed businesses, as well as by promoting </a:t>
            </a:r>
            <a:br>
              <a:rPr lang="en-US" altLang="en-US" sz="2100" dirty="0">
                <a:solidFill>
                  <a:srgbClr val="000000"/>
                </a:solidFill>
                <a:latin typeface="+mj-lt"/>
                <a:sym typeface="Helvetica Light"/>
              </a:rPr>
            </a:br>
            <a:r>
              <a:rPr lang="en-US" altLang="en-US" sz="2100" dirty="0">
                <a:solidFill>
                  <a:srgbClr val="000000"/>
                </a:solidFill>
                <a:latin typeface="+mj-lt"/>
                <a:sym typeface="Helvetica Light"/>
              </a:rPr>
              <a:t>a culture of savings and investment </a:t>
            </a:r>
            <a:br>
              <a:rPr lang="en-US" altLang="en-US" sz="2100" dirty="0">
                <a:solidFill>
                  <a:srgbClr val="000000"/>
                </a:solidFill>
                <a:latin typeface="+mj-lt"/>
                <a:sym typeface="Helvetica Light"/>
              </a:rPr>
            </a:br>
            <a:r>
              <a:rPr lang="en-US" altLang="en-US" sz="2100" dirty="0">
                <a:solidFill>
                  <a:srgbClr val="000000"/>
                </a:solidFill>
                <a:latin typeface="+mj-lt"/>
                <a:sym typeface="Helvetica Light"/>
              </a:rPr>
              <a:t>among black people.</a:t>
            </a:r>
            <a:endParaRPr lang="en-ZA" altLang="en-US" sz="2100" dirty="0">
              <a:solidFill>
                <a:srgbClr val="000000"/>
              </a:solidFill>
              <a:latin typeface="+mj-lt"/>
              <a:sym typeface="Helvetica Light"/>
            </a:endParaRPr>
          </a:p>
        </p:txBody>
      </p:sp>
      <p:graphicFrame>
        <p:nvGraphicFramePr>
          <p:cNvPr id="2" name="Table 1"/>
          <p:cNvGraphicFramePr>
            <a:graphicFrameLocks noGrp="1"/>
          </p:cNvGraphicFramePr>
          <p:nvPr>
            <p:extLst>
              <p:ext uri="{D42A27DB-BD31-4B8C-83A1-F6EECF244321}">
                <p14:modId xmlns:p14="http://schemas.microsoft.com/office/powerpoint/2010/main" val="583066023"/>
              </p:ext>
            </p:extLst>
          </p:nvPr>
        </p:nvGraphicFramePr>
        <p:xfrm>
          <a:off x="971637" y="4581128"/>
          <a:ext cx="6455048" cy="1188722"/>
        </p:xfrm>
        <a:graphic>
          <a:graphicData uri="http://schemas.openxmlformats.org/drawingml/2006/table">
            <a:tbl>
              <a:tblPr firstRow="1" bandRow="1">
                <a:tableStyleId>{5C22544A-7EE6-4342-B048-85BDC9FD1C3A}</a:tableStyleId>
              </a:tblPr>
              <a:tblGrid>
                <a:gridCol w="6455048"/>
              </a:tblGrid>
              <a:tr h="1188722">
                <a:tc>
                  <a:txBody>
                    <a:bodyPr/>
                    <a:lstStyle/>
                    <a:p>
                      <a:pPr algn="ctr"/>
                      <a:r>
                        <a:rPr lang="en-ZA" sz="2400" dirty="0" smtClean="0">
                          <a:solidFill>
                            <a:schemeClr val="bg1"/>
                          </a:solidFill>
                          <a:latin typeface="+mj-lt"/>
                        </a:rPr>
                        <a:t>The NEF is an agency of the dti and is the only DFI </a:t>
                      </a:r>
                      <a:r>
                        <a:rPr lang="en-ZA" sz="2400" dirty="0" smtClean="0">
                          <a:solidFill>
                            <a:schemeClr val="tx1"/>
                          </a:solidFill>
                          <a:latin typeface="+mj-lt"/>
                        </a:rPr>
                        <a:t>exclusively mandated </a:t>
                      </a:r>
                      <a:r>
                        <a:rPr lang="en-ZA" sz="2400" dirty="0" smtClean="0">
                          <a:solidFill>
                            <a:schemeClr val="bg1"/>
                          </a:solidFill>
                          <a:latin typeface="+mj-lt"/>
                        </a:rPr>
                        <a:t>to grow </a:t>
                      </a:r>
                    </a:p>
                    <a:p>
                      <a:pPr algn="ctr"/>
                      <a:r>
                        <a:rPr lang="en-ZA" sz="2400" dirty="0" smtClean="0">
                          <a:solidFill>
                            <a:schemeClr val="bg1"/>
                          </a:solidFill>
                          <a:latin typeface="+mj-lt"/>
                        </a:rPr>
                        <a:t>B-BBEE</a:t>
                      </a:r>
                    </a:p>
                  </a:txBody>
                  <a:tcPr marT="45721" marB="45721">
                    <a:solidFill>
                      <a:srgbClr val="FB851F"/>
                    </a:solidFill>
                  </a:tcPr>
                </a:tc>
              </a:tr>
            </a:tbl>
          </a:graphicData>
        </a:graphic>
      </p:graphicFrame>
      <p:sp>
        <p:nvSpPr>
          <p:cNvPr id="3" name="Slide Number Placeholder 2"/>
          <p:cNvSpPr>
            <a:spLocks noGrp="1"/>
          </p:cNvSpPr>
          <p:nvPr>
            <p:ph type="sldNum" sz="quarter" idx="10"/>
          </p:nvPr>
        </p:nvSpPr>
        <p:spPr/>
        <p:txBody>
          <a:bodyPr/>
          <a:lstStyle/>
          <a:p>
            <a:pPr>
              <a:defRPr/>
            </a:pPr>
            <a:fld id="{6D2BAABD-A425-4E76-8DB1-1D1D6D0994AD}" type="slidenum">
              <a:rPr lang="en-ZA" smtClean="0"/>
              <a:pPr>
                <a:defRPr/>
              </a:pPr>
              <a:t>5</a:t>
            </a:fld>
            <a:endParaRPr lang="en-ZA"/>
          </a:p>
        </p:txBody>
      </p:sp>
    </p:spTree>
    <p:extLst>
      <p:ext uri="{BB962C8B-B14F-4D97-AF65-F5344CB8AC3E}">
        <p14:creationId xmlns:p14="http://schemas.microsoft.com/office/powerpoint/2010/main" val="4139143158"/>
      </p:ext>
    </p:extLst>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50</a:t>
            </a:fld>
            <a:endParaRPr lang="en-ZA" altLang="en-US"/>
          </a:p>
        </p:txBody>
      </p:sp>
      <p:sp>
        <p:nvSpPr>
          <p:cNvPr id="3" name="Content Placeholder 2"/>
          <p:cNvSpPr txBox="1">
            <a:spLocks/>
          </p:cNvSpPr>
          <p:nvPr/>
        </p:nvSpPr>
        <p:spPr bwMode="auto">
          <a:xfrm>
            <a:off x="242334" y="1124744"/>
            <a:ext cx="4896915" cy="47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630" tIns="41978" rIns="83630" bIns="41978" numCol="1" anchor="t" anchorCtr="0" compatLnSpc="1">
            <a:prstTxWarp prst="textNoShape">
              <a:avLst/>
            </a:prstTxWarp>
          </a:bodyPr>
          <a:lstStyle>
            <a:lvl1pPr marL="313644" indent="-313644" algn="l" rtl="0" eaLnBrk="0" fontAlgn="base" hangingPunct="0">
              <a:spcBef>
                <a:spcPct val="20000"/>
              </a:spcBef>
              <a:spcAft>
                <a:spcPct val="0"/>
              </a:spcAft>
              <a:buClr>
                <a:srgbClr val="FFC285"/>
              </a:buClr>
              <a:buSzPct val="80000"/>
              <a:buFont typeface="Wingdings" panose="05000000000000000000" pitchFamily="2" charset="2"/>
              <a:buChar char="§"/>
              <a:defRPr sz="2742">
                <a:solidFill>
                  <a:schemeClr val="tx1"/>
                </a:solidFill>
                <a:latin typeface="+mn-lt"/>
                <a:ea typeface="+mn-ea"/>
                <a:cs typeface="+mn-cs"/>
              </a:defRPr>
            </a:lvl1pPr>
            <a:lvl2pPr marL="680864" indent="-261184" algn="l" rtl="0" eaLnBrk="0" fontAlgn="base" hangingPunct="0">
              <a:spcBef>
                <a:spcPct val="20000"/>
              </a:spcBef>
              <a:spcAft>
                <a:spcPct val="0"/>
              </a:spcAft>
              <a:buClr>
                <a:srgbClr val="FFC285"/>
              </a:buClr>
              <a:buSzPct val="80000"/>
              <a:buFont typeface="Wingdings" panose="05000000000000000000" pitchFamily="2" charset="2"/>
              <a:buChar char="§"/>
              <a:defRPr sz="2391">
                <a:solidFill>
                  <a:schemeClr val="tx1"/>
                </a:solidFill>
                <a:latin typeface="+mn-lt"/>
              </a:defRPr>
            </a:lvl2pPr>
            <a:lvl3pPr marL="1048085" indent="-208724" algn="l" rtl="0" eaLnBrk="0" fontAlgn="base" hangingPunct="0">
              <a:spcBef>
                <a:spcPct val="20000"/>
              </a:spcBef>
              <a:spcAft>
                <a:spcPct val="0"/>
              </a:spcAft>
              <a:buClr>
                <a:srgbClr val="FFC285"/>
              </a:buClr>
              <a:buSzPct val="80000"/>
              <a:buFont typeface="Wingdings" panose="05000000000000000000" pitchFamily="2" charset="2"/>
              <a:buChar char="§"/>
              <a:defRPr sz="1969">
                <a:solidFill>
                  <a:schemeClr val="tx1"/>
                </a:solidFill>
                <a:latin typeface="+mn-lt"/>
              </a:defRPr>
            </a:lvl3pPr>
            <a:lvl4pPr marL="1467766" indent="-208724" algn="l" rtl="0" eaLnBrk="0" fontAlgn="base" hangingPunct="0">
              <a:spcBef>
                <a:spcPct val="20000"/>
              </a:spcBef>
              <a:spcAft>
                <a:spcPct val="0"/>
              </a:spcAft>
              <a:buClr>
                <a:srgbClr val="FFC285"/>
              </a:buClr>
              <a:buSzPct val="80000"/>
              <a:buFont typeface="Wingdings" panose="05000000000000000000" pitchFamily="2" charset="2"/>
              <a:buChar char="§"/>
              <a:defRPr sz="1969">
                <a:solidFill>
                  <a:schemeClr val="tx1"/>
                </a:solidFill>
                <a:latin typeface="+mn-lt"/>
              </a:defRPr>
            </a:lvl4pPr>
            <a:lvl5pPr marL="1887446" indent="-208724" algn="l" rtl="0" eaLnBrk="0" fontAlgn="base" hangingPunct="0">
              <a:spcBef>
                <a:spcPct val="20000"/>
              </a:spcBef>
              <a:spcAft>
                <a:spcPct val="0"/>
              </a:spcAft>
              <a:buClr>
                <a:srgbClr val="FFC285"/>
              </a:buClr>
              <a:buSzPct val="80000"/>
              <a:buFont typeface="Wingdings" panose="05000000000000000000" pitchFamily="2" charset="2"/>
              <a:buChar char="§"/>
              <a:defRPr sz="1547">
                <a:solidFill>
                  <a:schemeClr val="tx1"/>
                </a:solidFill>
                <a:latin typeface="+mn-lt"/>
              </a:defRPr>
            </a:lvl5pPr>
            <a:lvl6pPr marL="2307890"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6pPr>
            <a:lvl7pPr marL="2727508"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7pPr>
            <a:lvl8pPr marL="3147152"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8pPr>
            <a:lvl9pPr marL="3566724" indent="-209651" algn="l" rtl="0" fontAlgn="base">
              <a:spcBef>
                <a:spcPct val="20000"/>
              </a:spcBef>
              <a:spcAft>
                <a:spcPct val="0"/>
              </a:spcAft>
              <a:buClr>
                <a:srgbClr val="FF9900"/>
              </a:buClr>
              <a:buSzPct val="80000"/>
              <a:buFont typeface="Wingdings" pitchFamily="2" charset="2"/>
              <a:buChar char="§"/>
              <a:defRPr sz="16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FFC285"/>
              </a:buClr>
              <a:buSzPct val="80000"/>
              <a:buFont typeface="Wingdings" panose="05000000000000000000" pitchFamily="2" charset="2"/>
              <a:buNone/>
              <a:tabLst/>
              <a:defRPr/>
            </a:pPr>
            <a:r>
              <a:rPr kumimoji="0" lang="en-ZA" sz="18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Background:</a:t>
            </a:r>
          </a:p>
          <a:p>
            <a:pPr marL="0" marR="0" lvl="0" indent="0" algn="just" defTabSz="914400" rtl="0" eaLnBrk="0" fontAlgn="base" latinLnBrk="0" hangingPunct="0">
              <a:lnSpc>
                <a:spcPct val="100000"/>
              </a:lnSpc>
              <a:spcBef>
                <a:spcPct val="20000"/>
              </a:spcBef>
              <a:spcAft>
                <a:spcPct val="0"/>
              </a:spcAft>
              <a:buClr>
                <a:srgbClr val="FFC285"/>
              </a:buClr>
              <a:buSzPct val="80000"/>
              <a:buFont typeface="Wingdings" panose="05000000000000000000" pitchFamily="2" charset="2"/>
              <a:buNone/>
              <a:tabLst/>
              <a:defRPr/>
            </a:pPr>
            <a:r>
              <a:rPr kumimoji="0" lang="en-ZA" sz="1800" b="0" i="0" u="none" strike="noStrike" kern="0" cap="none" spc="0" normalizeH="0" baseline="0" noProof="0" dirty="0" err="1" smtClean="0">
                <a:ln>
                  <a:noFill/>
                </a:ln>
                <a:solidFill>
                  <a:srgbClr val="000000"/>
                </a:solidFill>
                <a:effectLst/>
                <a:uLnTx/>
                <a:uFillTx/>
                <a:latin typeface="Arial Narrow"/>
                <a:ea typeface="+mn-ea"/>
                <a:cs typeface="+mn-cs"/>
              </a:rPr>
              <a:t>Rustilox</a:t>
            </a: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 (Pty) Ltd was incorporated for the production of a film called “Sew The Winter To My Skin”. </a:t>
            </a:r>
            <a:r>
              <a:rPr kumimoji="0" lang="en-ZA" sz="1800" b="0" i="0" u="none" strike="noStrike" kern="0" cap="none" spc="0" normalizeH="0" baseline="0" noProof="0" dirty="0" err="1" smtClean="0">
                <a:ln>
                  <a:noFill/>
                </a:ln>
                <a:solidFill>
                  <a:srgbClr val="000000"/>
                </a:solidFill>
                <a:effectLst/>
                <a:uLnTx/>
                <a:uFillTx/>
                <a:latin typeface="Arial Narrow"/>
                <a:ea typeface="+mn-ea"/>
                <a:cs typeface="+mn-cs"/>
              </a:rPr>
              <a:t>Yellowbone</a:t>
            </a: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 Entertainment (Pty) Ltd, which is the production company that owns 100% of </a:t>
            </a:r>
            <a:r>
              <a:rPr kumimoji="0" lang="en-ZA" sz="1800" b="0" i="0" u="none" strike="noStrike" kern="0" cap="none" spc="0" normalizeH="0" baseline="0" noProof="0" dirty="0" err="1" smtClean="0">
                <a:ln>
                  <a:noFill/>
                </a:ln>
                <a:solidFill>
                  <a:srgbClr val="000000"/>
                </a:solidFill>
                <a:effectLst/>
                <a:uLnTx/>
                <a:uFillTx/>
                <a:latin typeface="Arial Narrow"/>
                <a:ea typeface="+mn-ea"/>
                <a:cs typeface="+mn-cs"/>
              </a:rPr>
              <a:t>Rustilox</a:t>
            </a: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 is an innovative and dynamic film production house focusing on quality entertainment and ground-breaking work by young black South African film makers. The total project size is R16 million. The NEF has approved funding to the tune of R3.5 million to be funded in conjunction with the DAC. The balance of the funding has been secured through the following institutions:</a:t>
            </a:r>
          </a:p>
          <a:p>
            <a:pPr marL="285750" marR="0" lvl="0" indent="-285750" algn="just" defTabSz="914400" rtl="0" eaLnBrk="0" fontAlgn="base" latinLnBrk="0" hangingPunct="0">
              <a:lnSpc>
                <a:spcPct val="100000"/>
              </a:lnSpc>
              <a:spcBef>
                <a:spcPct val="20000"/>
              </a:spcBef>
              <a:spcAft>
                <a:spcPct val="0"/>
              </a:spcAft>
              <a:buClr>
                <a:srgbClr val="FFC285"/>
              </a:buClr>
              <a:buSzPct val="80000"/>
              <a:buFont typeface="Arial" panose="020B0604020202020204" pitchFamily="34" charset="0"/>
              <a:buChar char="•"/>
              <a:tabLst/>
              <a:defRPr/>
            </a:pP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IDC – R7.8 million</a:t>
            </a:r>
          </a:p>
          <a:p>
            <a:pPr marL="285750" marR="0" lvl="0" indent="-285750" algn="just" defTabSz="914400" rtl="0" eaLnBrk="0" fontAlgn="base" latinLnBrk="0" hangingPunct="0">
              <a:lnSpc>
                <a:spcPct val="100000"/>
              </a:lnSpc>
              <a:spcBef>
                <a:spcPct val="20000"/>
              </a:spcBef>
              <a:spcAft>
                <a:spcPct val="0"/>
              </a:spcAft>
              <a:buClr>
                <a:srgbClr val="FFC285"/>
              </a:buClr>
              <a:buSzPct val="80000"/>
              <a:buFont typeface="Arial" panose="020B0604020202020204" pitchFamily="34" charset="0"/>
              <a:buChar char="•"/>
              <a:tabLst/>
              <a:defRPr/>
            </a:pP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NFVF – R1.2 million</a:t>
            </a:r>
          </a:p>
          <a:p>
            <a:pPr marL="285750" marR="0" lvl="0" indent="-285750" algn="just" defTabSz="914400" rtl="0" eaLnBrk="0" fontAlgn="base" latinLnBrk="0" hangingPunct="0">
              <a:lnSpc>
                <a:spcPct val="100000"/>
              </a:lnSpc>
              <a:spcBef>
                <a:spcPct val="20000"/>
              </a:spcBef>
              <a:spcAft>
                <a:spcPct val="0"/>
              </a:spcAft>
              <a:buClr>
                <a:srgbClr val="FFC285"/>
              </a:buClr>
              <a:buSzPct val="80000"/>
              <a:buFont typeface="Arial" panose="020B0604020202020204" pitchFamily="34" charset="0"/>
              <a:buChar char="•"/>
              <a:tabLst/>
              <a:defRPr/>
            </a:pP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DTI- R1.9 million</a:t>
            </a:r>
          </a:p>
          <a:p>
            <a:pPr marL="285750" marR="0" lvl="0" indent="-285750" algn="just" defTabSz="914400" rtl="0" eaLnBrk="0" fontAlgn="base" latinLnBrk="0" hangingPunct="0">
              <a:lnSpc>
                <a:spcPct val="100000"/>
              </a:lnSpc>
              <a:spcBef>
                <a:spcPct val="20000"/>
              </a:spcBef>
              <a:spcAft>
                <a:spcPct val="0"/>
              </a:spcAft>
              <a:buClr>
                <a:srgbClr val="FFC285"/>
              </a:buClr>
              <a:buSzPct val="80000"/>
              <a:buFont typeface="Arial" panose="020B0604020202020204" pitchFamily="34" charset="0"/>
              <a:buChar char="•"/>
              <a:tabLst/>
              <a:defRPr/>
            </a:pP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World Cinema Fund, </a:t>
            </a:r>
            <a:r>
              <a:rPr kumimoji="0" lang="en-ZA" sz="1800" b="0" i="0" u="none" strike="noStrike" kern="0" cap="none" spc="0" normalizeH="0" baseline="0" noProof="0" dirty="0" err="1" smtClean="0">
                <a:ln>
                  <a:noFill/>
                </a:ln>
                <a:solidFill>
                  <a:srgbClr val="000000"/>
                </a:solidFill>
                <a:effectLst/>
                <a:uLnTx/>
                <a:uFillTx/>
                <a:latin typeface="Arial Narrow"/>
                <a:ea typeface="+mn-ea"/>
                <a:cs typeface="+mn-cs"/>
              </a:rPr>
              <a:t>Shangzhou</a:t>
            </a:r>
            <a:r>
              <a:rPr kumimoji="0" lang="en-ZA" sz="1800" b="0" i="0" u="none" strike="noStrike" kern="0" cap="none" spc="0" normalizeH="0" baseline="0" noProof="0" dirty="0" smtClean="0">
                <a:ln>
                  <a:noFill/>
                </a:ln>
                <a:solidFill>
                  <a:srgbClr val="000000"/>
                </a:solidFill>
                <a:effectLst/>
                <a:uLnTx/>
                <a:uFillTx/>
                <a:latin typeface="Arial Narrow"/>
                <a:ea typeface="+mn-ea"/>
                <a:cs typeface="+mn-cs"/>
              </a:rPr>
              <a:t> Media, Sonya Swartz and own contribution – R1.5 million combined</a:t>
            </a:r>
          </a:p>
          <a:p>
            <a:pPr marL="0" marR="0" lvl="0" indent="0" algn="l" defTabSz="914400" rtl="0" eaLnBrk="0" fontAlgn="base" latinLnBrk="0" hangingPunct="0">
              <a:lnSpc>
                <a:spcPct val="100000"/>
              </a:lnSpc>
              <a:spcBef>
                <a:spcPct val="20000"/>
              </a:spcBef>
              <a:spcAft>
                <a:spcPct val="0"/>
              </a:spcAft>
              <a:buClr>
                <a:srgbClr val="FFC285"/>
              </a:buClr>
              <a:buSzPct val="80000"/>
              <a:buFont typeface="Wingdings" panose="05000000000000000000" pitchFamily="2" charset="2"/>
              <a:buNone/>
              <a:tabLst/>
              <a:defRPr/>
            </a:pPr>
            <a:endParaRPr kumimoji="0" lang="en-ZA" sz="1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556792"/>
            <a:ext cx="3748742" cy="11715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49" y="3388817"/>
            <a:ext cx="3753231" cy="1768375"/>
          </a:xfrm>
          <a:prstGeom prst="rect">
            <a:avLst/>
          </a:prstGeom>
        </p:spPr>
      </p:pic>
      <p:sp>
        <p:nvSpPr>
          <p:cNvPr id="7" name="Title 1"/>
          <p:cNvSpPr txBox="1">
            <a:spLocks/>
          </p:cNvSpPr>
          <p:nvPr/>
        </p:nvSpPr>
        <p:spPr bwMode="auto">
          <a:xfrm>
            <a:off x="242334" y="26590"/>
            <a:ext cx="6481837" cy="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630" tIns="41978" rIns="83630" bIns="41978" numCol="1" anchor="ctr" anchorCtr="0" compatLnSpc="1">
            <a:prstTxWarp prst="textNoShape">
              <a:avLst/>
            </a:prstTxWarp>
          </a:bodyPr>
          <a:lstStyle>
            <a:lvl1pPr algn="l" rtl="0" eaLnBrk="0" fontAlgn="base" hangingPunct="0">
              <a:spcBef>
                <a:spcPct val="0"/>
              </a:spcBef>
              <a:spcAft>
                <a:spcPct val="0"/>
              </a:spcAft>
              <a:defRPr sz="3164" b="1">
                <a:solidFill>
                  <a:srgbClr val="FF9933"/>
                </a:solidFill>
                <a:latin typeface="+mj-lt"/>
                <a:ea typeface="+mj-ea"/>
                <a:cs typeface="+mj-cs"/>
              </a:defRPr>
            </a:lvl1pPr>
            <a:lvl2pPr algn="l" rtl="0" eaLnBrk="0" fontAlgn="base" hangingPunct="0">
              <a:spcBef>
                <a:spcPct val="0"/>
              </a:spcBef>
              <a:spcAft>
                <a:spcPct val="0"/>
              </a:spcAft>
              <a:defRPr sz="3164" b="1">
                <a:solidFill>
                  <a:srgbClr val="FF9933"/>
                </a:solidFill>
                <a:latin typeface="Arial Narrow" pitchFamily="34" charset="0"/>
              </a:defRPr>
            </a:lvl2pPr>
            <a:lvl3pPr algn="l" rtl="0" eaLnBrk="0" fontAlgn="base" hangingPunct="0">
              <a:spcBef>
                <a:spcPct val="0"/>
              </a:spcBef>
              <a:spcAft>
                <a:spcPct val="0"/>
              </a:spcAft>
              <a:defRPr sz="3164" b="1">
                <a:solidFill>
                  <a:srgbClr val="FF9933"/>
                </a:solidFill>
                <a:latin typeface="Arial Narrow" pitchFamily="34" charset="0"/>
              </a:defRPr>
            </a:lvl3pPr>
            <a:lvl4pPr algn="l" rtl="0" eaLnBrk="0" fontAlgn="base" hangingPunct="0">
              <a:spcBef>
                <a:spcPct val="0"/>
              </a:spcBef>
              <a:spcAft>
                <a:spcPct val="0"/>
              </a:spcAft>
              <a:defRPr sz="3164" b="1">
                <a:solidFill>
                  <a:srgbClr val="FF9933"/>
                </a:solidFill>
                <a:latin typeface="Arial Narrow" pitchFamily="34" charset="0"/>
              </a:defRPr>
            </a:lvl4pPr>
            <a:lvl5pPr algn="l" rtl="0" eaLnBrk="0" fontAlgn="base" hangingPunct="0">
              <a:spcBef>
                <a:spcPct val="0"/>
              </a:spcBef>
              <a:spcAft>
                <a:spcPct val="0"/>
              </a:spcAft>
              <a:defRPr sz="3164" b="1">
                <a:solidFill>
                  <a:srgbClr val="FF9933"/>
                </a:solidFill>
                <a:latin typeface="Arial Narrow" pitchFamily="34" charset="0"/>
              </a:defRPr>
            </a:lvl5pPr>
            <a:lvl6pPr marL="419638" algn="l" rtl="0" fontAlgn="base">
              <a:spcBef>
                <a:spcPct val="0"/>
              </a:spcBef>
              <a:spcAft>
                <a:spcPct val="0"/>
              </a:spcAft>
              <a:defRPr sz="3200" b="1">
                <a:solidFill>
                  <a:srgbClr val="FF9900"/>
                </a:solidFill>
                <a:latin typeface="Arial Narrow" pitchFamily="34" charset="0"/>
              </a:defRPr>
            </a:lvl6pPr>
            <a:lvl7pPr marL="839232" algn="l" rtl="0" fontAlgn="base">
              <a:spcBef>
                <a:spcPct val="0"/>
              </a:spcBef>
              <a:spcAft>
                <a:spcPct val="0"/>
              </a:spcAft>
              <a:defRPr sz="3200" b="1">
                <a:solidFill>
                  <a:srgbClr val="FF9900"/>
                </a:solidFill>
                <a:latin typeface="Arial Narrow" pitchFamily="34" charset="0"/>
              </a:defRPr>
            </a:lvl7pPr>
            <a:lvl8pPr marL="1258889" algn="l" rtl="0" fontAlgn="base">
              <a:spcBef>
                <a:spcPct val="0"/>
              </a:spcBef>
              <a:spcAft>
                <a:spcPct val="0"/>
              </a:spcAft>
              <a:defRPr sz="3200" b="1">
                <a:solidFill>
                  <a:srgbClr val="FF9900"/>
                </a:solidFill>
                <a:latin typeface="Arial Narrow" pitchFamily="34" charset="0"/>
              </a:defRPr>
            </a:lvl8pPr>
            <a:lvl9pPr marL="1678468" algn="l" rtl="0" fontAlgn="base">
              <a:spcBef>
                <a:spcPct val="0"/>
              </a:spcBef>
              <a:spcAft>
                <a:spcPct val="0"/>
              </a:spcAft>
              <a:defRPr sz="3200" b="1">
                <a:solidFill>
                  <a:srgbClr val="FF9900"/>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0" cap="none" spc="0" normalizeH="0" baseline="0" noProof="0" smtClean="0">
                <a:ln>
                  <a:noFill/>
                </a:ln>
                <a:solidFill>
                  <a:srgbClr val="FFFFFF">
                    <a:lumMod val="50000"/>
                  </a:srgbClr>
                </a:solidFill>
                <a:effectLst/>
                <a:uLnTx/>
                <a:uFillTx/>
                <a:latin typeface="Arial Narrow"/>
                <a:ea typeface="+mj-ea"/>
                <a:cs typeface="+mj-cs"/>
              </a:rPr>
              <a:t>Yellowbone Entertainment</a:t>
            </a:r>
            <a:endParaRPr kumimoji="0" lang="en-ZA" sz="3200" b="1" i="0" u="none" strike="noStrike" kern="0" cap="none" spc="0" normalizeH="0" baseline="0" noProof="0" dirty="0">
              <a:ln>
                <a:noFill/>
              </a:ln>
              <a:solidFill>
                <a:srgbClr val="FFFFFF">
                  <a:lumMod val="50000"/>
                </a:srgbClr>
              </a:solidFill>
              <a:effectLst/>
              <a:uLnTx/>
              <a:uFillTx/>
              <a:latin typeface="Arial Narrow"/>
              <a:ea typeface="+mj-ea"/>
              <a:cs typeface="+mj-cs"/>
            </a:endParaRPr>
          </a:p>
        </p:txBody>
      </p:sp>
    </p:spTree>
    <p:extLst>
      <p:ext uri="{BB962C8B-B14F-4D97-AF65-F5344CB8AC3E}">
        <p14:creationId xmlns:p14="http://schemas.microsoft.com/office/powerpoint/2010/main" val="42947436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51</a:t>
            </a:fld>
            <a:endParaRPr lang="en-ZA" altLang="en-US"/>
          </a:p>
        </p:txBody>
      </p:sp>
      <p:sp>
        <p:nvSpPr>
          <p:cNvPr id="3" name="Title 1"/>
          <p:cNvSpPr txBox="1">
            <a:spLocks/>
          </p:cNvSpPr>
          <p:nvPr/>
        </p:nvSpPr>
        <p:spPr bwMode="auto">
          <a:xfrm>
            <a:off x="251148" y="188640"/>
            <a:ext cx="6481837" cy="70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ヒラギノ角ゴ Pro W3"/>
              </a:defRPr>
            </a:lvl1pPr>
            <a:lvl2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2pPr>
            <a:lvl3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3pPr>
            <a:lvl4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4pPr>
            <a:lvl5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5pPr>
            <a:lvl6pPr marL="456064" algn="l" rtl="0" fontAlgn="base">
              <a:spcBef>
                <a:spcPct val="0"/>
              </a:spcBef>
              <a:spcAft>
                <a:spcPct val="0"/>
              </a:spcAft>
              <a:defRPr sz="3600" b="1">
                <a:solidFill>
                  <a:schemeClr val="tx2"/>
                </a:solidFill>
                <a:latin typeface="Arial Narrow" pitchFamily="34" charset="0"/>
                <a:ea typeface="ヒラギノ角ゴ Pro W3" pitchFamily="-3" charset="-128"/>
              </a:defRPr>
            </a:lvl6pPr>
            <a:lvl7pPr marL="912152" algn="l" rtl="0" fontAlgn="base">
              <a:spcBef>
                <a:spcPct val="0"/>
              </a:spcBef>
              <a:spcAft>
                <a:spcPct val="0"/>
              </a:spcAft>
              <a:defRPr sz="3600" b="1">
                <a:solidFill>
                  <a:schemeClr val="tx2"/>
                </a:solidFill>
                <a:latin typeface="Arial Narrow" pitchFamily="34" charset="0"/>
                <a:ea typeface="ヒラギノ角ゴ Pro W3" pitchFamily="-3" charset="-128"/>
              </a:defRPr>
            </a:lvl7pPr>
            <a:lvl8pPr marL="1368240" algn="l" rtl="0" fontAlgn="base">
              <a:spcBef>
                <a:spcPct val="0"/>
              </a:spcBef>
              <a:spcAft>
                <a:spcPct val="0"/>
              </a:spcAft>
              <a:defRPr sz="3600" b="1">
                <a:solidFill>
                  <a:schemeClr val="tx2"/>
                </a:solidFill>
                <a:latin typeface="Arial Narrow" pitchFamily="34" charset="0"/>
                <a:ea typeface="ヒラギノ角ゴ Pro W3" pitchFamily="-3" charset="-128"/>
              </a:defRPr>
            </a:lvl8pPr>
            <a:lvl9pPr marL="1824314" algn="l" rtl="0" fontAlgn="base">
              <a:spcBef>
                <a:spcPct val="0"/>
              </a:spcBef>
              <a:spcAft>
                <a:spcPct val="0"/>
              </a:spcAft>
              <a:defRPr sz="3600" b="1">
                <a:solidFill>
                  <a:schemeClr val="tx2"/>
                </a:solidFill>
                <a:latin typeface="Arial Narrow" pitchFamily="34" charset="0"/>
                <a:ea typeface="ヒラギノ角ゴ Pro W3" pitchFamily="-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0" cap="none" spc="0" normalizeH="0" baseline="0" noProof="0" smtClean="0">
                <a:ln>
                  <a:noFill/>
                </a:ln>
                <a:solidFill>
                  <a:srgbClr val="FFFFFF">
                    <a:lumMod val="50000"/>
                  </a:srgbClr>
                </a:solidFill>
                <a:effectLst/>
                <a:uLnTx/>
                <a:uFillTx/>
                <a:latin typeface="Arial Narrow"/>
              </a:rPr>
              <a:t>AC Active Pipeline – New Deals</a:t>
            </a:r>
            <a:endParaRPr kumimoji="0" lang="en-ZA" sz="3200" b="1" i="0" u="none" strike="noStrike" kern="0" cap="none" spc="0" normalizeH="0" baseline="0" noProof="0" dirty="0">
              <a:ln>
                <a:noFill/>
              </a:ln>
              <a:solidFill>
                <a:srgbClr val="FFFFFF">
                  <a:lumMod val="50000"/>
                </a:srgbClr>
              </a:solidFill>
              <a:effectLst/>
              <a:uLnTx/>
              <a:uFillTx/>
              <a:latin typeface="Arial Narrow"/>
            </a:endParaRPr>
          </a:p>
        </p:txBody>
      </p:sp>
      <p:graphicFrame>
        <p:nvGraphicFramePr>
          <p:cNvPr id="5" name="Content Placeholder 4"/>
          <p:cNvGraphicFramePr>
            <a:graphicFrameLocks/>
          </p:cNvGraphicFramePr>
          <p:nvPr>
            <p:extLst>
              <p:ext uri="{D42A27DB-BD31-4B8C-83A1-F6EECF244321}">
                <p14:modId xmlns:p14="http://schemas.microsoft.com/office/powerpoint/2010/main" val="1302332078"/>
              </p:ext>
            </p:extLst>
          </p:nvPr>
        </p:nvGraphicFramePr>
        <p:xfrm>
          <a:off x="251148" y="1099468"/>
          <a:ext cx="8641705" cy="5044441"/>
        </p:xfrm>
        <a:graphic>
          <a:graphicData uri="http://schemas.openxmlformats.org/drawingml/2006/table">
            <a:tbl>
              <a:tblPr firstRow="1" bandRow="1"/>
              <a:tblGrid>
                <a:gridCol w="1586798"/>
                <a:gridCol w="5670631"/>
                <a:gridCol w="1384276"/>
              </a:tblGrid>
              <a:tr h="492919">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Name</a:t>
                      </a:r>
                      <a:endParaRPr lang="en-ZA" sz="1400" dirty="0">
                        <a:latin typeface="+mn-lt"/>
                      </a:endParaRPr>
                    </a:p>
                  </a:txBody>
                  <a:tcPr marL="64294" marR="64294" marT="32147" marB="32147">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Description</a:t>
                      </a:r>
                      <a:r>
                        <a:rPr lang="en-ZA" sz="1400" baseline="0" dirty="0" smtClean="0">
                          <a:latin typeface="+mn-lt"/>
                        </a:rPr>
                        <a:t> and opportunity</a:t>
                      </a:r>
                      <a:endParaRPr lang="en-ZA" sz="1400" dirty="0">
                        <a:latin typeface="+mn-lt"/>
                      </a:endParaRPr>
                    </a:p>
                  </a:txBody>
                  <a:tcPr marL="64294" marR="64294" marT="32147" marB="32147">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Estimated NEF Funding</a:t>
                      </a:r>
                      <a:endParaRPr lang="en-ZA" sz="1400" dirty="0">
                        <a:latin typeface="+mn-lt"/>
                      </a:endParaRPr>
                    </a:p>
                  </a:txBody>
                  <a:tcPr marL="64294" marR="64294" marT="32147" marB="32147">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r>
              <a:tr h="2185988">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Diamond Hill</a:t>
                      </a:r>
                    </a:p>
                    <a:p>
                      <a:endParaRPr lang="en-ZA" sz="1300" dirty="0">
                        <a:latin typeface="+mn-lt"/>
                      </a:endParaRPr>
                    </a:p>
                  </a:txBody>
                  <a:tcPr marL="64294" marR="64294" marT="32147" marB="32147">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Diamond Hill is looking for</a:t>
                      </a:r>
                      <a:r>
                        <a:rPr lang="en-ZA" sz="1300" baseline="0" dirty="0" smtClean="0">
                          <a:latin typeface="+mn-lt"/>
                        </a:rPr>
                        <a:t> funding to produce a movie called Formula. The total project size is approximately R12.2 million. They have been granted R3 million by the DTI and are still in the process of securing the balance of the funds. They have had engagements with the following institutions:</a:t>
                      </a:r>
                    </a:p>
                    <a:p>
                      <a:pPr marL="285750" indent="-285750" algn="just">
                        <a:buFont typeface="Arial" panose="020B0604020202020204" pitchFamily="34" charset="0"/>
                        <a:buChar char="•"/>
                      </a:pPr>
                      <a:r>
                        <a:rPr lang="en-ZA" sz="1300" baseline="0" dirty="0" smtClean="0">
                          <a:latin typeface="+mn-lt"/>
                        </a:rPr>
                        <a:t>NEF – funding requested amounts to R5 million. The NEF has started with their Due Diligence processes and will be considering funding the transaction in conjunction with the DAC.</a:t>
                      </a:r>
                    </a:p>
                    <a:p>
                      <a:pPr marL="285750" indent="-285750" algn="just">
                        <a:buFont typeface="Arial" panose="020B0604020202020204" pitchFamily="34" charset="0"/>
                        <a:buChar char="•"/>
                      </a:pPr>
                      <a:r>
                        <a:rPr lang="en-ZA" sz="1300" baseline="0" dirty="0" smtClean="0">
                          <a:latin typeface="+mn-lt"/>
                        </a:rPr>
                        <a:t>NFVF – Funding requested amounts to R1.3 million. Their processes are also still underway.</a:t>
                      </a:r>
                    </a:p>
                    <a:p>
                      <a:pPr marL="285750" indent="-285750" algn="just">
                        <a:buFont typeface="Arial" panose="020B0604020202020204" pitchFamily="34" charset="0"/>
                        <a:buChar char="•"/>
                      </a:pPr>
                      <a:r>
                        <a:rPr lang="en-ZA" sz="1300" dirty="0" smtClean="0">
                          <a:latin typeface="+mn-lt"/>
                        </a:rPr>
                        <a:t>IDC – The sponsor is</a:t>
                      </a:r>
                      <a:r>
                        <a:rPr lang="en-ZA" sz="1300" baseline="0" dirty="0" smtClean="0">
                          <a:latin typeface="+mn-lt"/>
                        </a:rPr>
                        <a:t> considering securing the balance of the funding (i.e. </a:t>
                      </a:r>
                      <a:r>
                        <a:rPr lang="en-ZA" sz="1300" dirty="0" smtClean="0">
                          <a:latin typeface="+mn-lt"/>
                        </a:rPr>
                        <a:t>R3 million) </a:t>
                      </a:r>
                      <a:r>
                        <a:rPr lang="en-ZA" sz="1300" baseline="0" dirty="0" smtClean="0">
                          <a:latin typeface="+mn-lt"/>
                        </a:rPr>
                        <a:t>from the IDC. </a:t>
                      </a:r>
                      <a:endParaRPr lang="en-ZA" sz="1300" dirty="0">
                        <a:latin typeface="+mn-lt"/>
                      </a:endParaRPr>
                    </a:p>
                  </a:txBody>
                  <a:tcPr marL="64294" marR="64294" marT="32147" marB="32147">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R5 million</a:t>
                      </a:r>
                      <a:endParaRPr lang="en-ZA" sz="1300" dirty="0">
                        <a:latin typeface="+mn-lt"/>
                      </a:endParaRPr>
                    </a:p>
                  </a:txBody>
                  <a:tcPr marL="64294" marR="64294" marT="32147" marB="32147">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r>
              <a:tr h="642938">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l Etat Ennemi Movie</a:t>
                      </a:r>
                      <a:endParaRPr lang="en-ZA" sz="1300" dirty="0">
                        <a:latin typeface="+mn-lt"/>
                      </a:endParaRPr>
                    </a:p>
                  </a:txBody>
                  <a:tcPr marL="64294" marR="64294" marT="32147" marB="32147">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The team had</a:t>
                      </a:r>
                      <a:r>
                        <a:rPr lang="en-ZA" sz="1300" baseline="0" dirty="0" smtClean="0">
                          <a:latin typeface="+mn-lt"/>
                        </a:rPr>
                        <a:t> concerns regarding the films ability to generate sufficient cash to repay the loan. T</a:t>
                      </a:r>
                      <a:r>
                        <a:rPr lang="en-ZA" sz="1300" dirty="0" smtClean="0">
                          <a:latin typeface="+mn-lt"/>
                        </a:rPr>
                        <a:t>he NEF team is setting up another meeting with MNET to try negotiate</a:t>
                      </a:r>
                      <a:r>
                        <a:rPr lang="en-ZA" sz="1300" baseline="0" dirty="0" smtClean="0">
                          <a:latin typeface="+mn-lt"/>
                        </a:rPr>
                        <a:t> better terms in order to salvage the deal and assist the Sponsor in completing the movie.</a:t>
                      </a:r>
                      <a:endParaRPr lang="en-ZA" sz="1300" dirty="0">
                        <a:latin typeface="+mn-lt"/>
                      </a:endParaRPr>
                    </a:p>
                  </a:txBody>
                  <a:tcPr marL="64294" marR="64294" marT="32147" marB="32147">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R2.5 million</a:t>
                      </a:r>
                      <a:endParaRPr lang="en-ZA" sz="1300" dirty="0">
                        <a:latin typeface="+mn-lt"/>
                      </a:endParaRPr>
                    </a:p>
                  </a:txBody>
                  <a:tcPr marL="64294" marR="64294" marT="32147" marB="32147">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r>
              <a:tr h="122158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Fuze Box Production</a:t>
                      </a:r>
                    </a:p>
                    <a:p>
                      <a:endParaRPr lang="en-ZA" sz="1300" dirty="0">
                        <a:latin typeface="+mn-lt"/>
                      </a:endParaRPr>
                    </a:p>
                  </a:txBody>
                  <a:tcPr marL="64294" marR="64294" marT="32147" marB="32147">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Fuze Box Production is looking to produce a 13</a:t>
                      </a:r>
                      <a:r>
                        <a:rPr lang="en-ZA" sz="1300" baseline="0" dirty="0" smtClean="0">
                          <a:latin typeface="+mn-lt"/>
                        </a:rPr>
                        <a:t> episode TV Series. The basis of the funding is to produce and own the content. The Sponsor is a seasoned Producer with extensive experience in the Industry. The total project size is approximately R10 million. They have been awarded R3.4 million by the DTI, R1.5 million from Uhuru and R700k as own contribution. The NEF has been approached to assist with funding to the tune of T5 million.</a:t>
                      </a:r>
                      <a:endParaRPr lang="en-ZA" sz="1300" dirty="0">
                        <a:latin typeface="+mn-lt"/>
                      </a:endParaRPr>
                    </a:p>
                  </a:txBody>
                  <a:tcPr marL="64294" marR="64294" marT="32147" marB="32147">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R5 million</a:t>
                      </a:r>
                      <a:endParaRPr lang="en-ZA" sz="1300" dirty="0">
                        <a:latin typeface="+mn-lt"/>
                      </a:endParaRPr>
                    </a:p>
                  </a:txBody>
                  <a:tcPr marL="64294" marR="64294" marT="32147" marB="32147">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r>
            </a:tbl>
          </a:graphicData>
        </a:graphic>
      </p:graphicFrame>
    </p:spTree>
    <p:extLst>
      <p:ext uri="{BB962C8B-B14F-4D97-AF65-F5344CB8AC3E}">
        <p14:creationId xmlns:p14="http://schemas.microsoft.com/office/powerpoint/2010/main" val="632510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52</a:t>
            </a:fld>
            <a:endParaRPr lang="en-ZA" altLang="en-US"/>
          </a:p>
        </p:txBody>
      </p:sp>
      <p:sp>
        <p:nvSpPr>
          <p:cNvPr id="3" name="Title 1"/>
          <p:cNvSpPr txBox="1">
            <a:spLocks/>
          </p:cNvSpPr>
          <p:nvPr/>
        </p:nvSpPr>
        <p:spPr bwMode="auto">
          <a:xfrm>
            <a:off x="251148" y="188640"/>
            <a:ext cx="6750844" cy="70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ヒラギノ角ゴ Pro W3"/>
              </a:defRPr>
            </a:lvl1pPr>
            <a:lvl2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2pPr>
            <a:lvl3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3pPr>
            <a:lvl4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4pPr>
            <a:lvl5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5pPr>
            <a:lvl6pPr marL="456064" algn="l" rtl="0" fontAlgn="base">
              <a:spcBef>
                <a:spcPct val="0"/>
              </a:spcBef>
              <a:spcAft>
                <a:spcPct val="0"/>
              </a:spcAft>
              <a:defRPr sz="3600" b="1">
                <a:solidFill>
                  <a:schemeClr val="tx2"/>
                </a:solidFill>
                <a:latin typeface="Arial Narrow" pitchFamily="34" charset="0"/>
                <a:ea typeface="ヒラギノ角ゴ Pro W3" pitchFamily="-3" charset="-128"/>
              </a:defRPr>
            </a:lvl6pPr>
            <a:lvl7pPr marL="912152" algn="l" rtl="0" fontAlgn="base">
              <a:spcBef>
                <a:spcPct val="0"/>
              </a:spcBef>
              <a:spcAft>
                <a:spcPct val="0"/>
              </a:spcAft>
              <a:defRPr sz="3600" b="1">
                <a:solidFill>
                  <a:schemeClr val="tx2"/>
                </a:solidFill>
                <a:latin typeface="Arial Narrow" pitchFamily="34" charset="0"/>
                <a:ea typeface="ヒラギノ角ゴ Pro W3" pitchFamily="-3" charset="-128"/>
              </a:defRPr>
            </a:lvl7pPr>
            <a:lvl8pPr marL="1368240" algn="l" rtl="0" fontAlgn="base">
              <a:spcBef>
                <a:spcPct val="0"/>
              </a:spcBef>
              <a:spcAft>
                <a:spcPct val="0"/>
              </a:spcAft>
              <a:defRPr sz="3600" b="1">
                <a:solidFill>
                  <a:schemeClr val="tx2"/>
                </a:solidFill>
                <a:latin typeface="Arial Narrow" pitchFamily="34" charset="0"/>
                <a:ea typeface="ヒラギノ角ゴ Pro W3" pitchFamily="-3" charset="-128"/>
              </a:defRPr>
            </a:lvl8pPr>
            <a:lvl9pPr marL="1824314" algn="l" rtl="0" fontAlgn="base">
              <a:spcBef>
                <a:spcPct val="0"/>
              </a:spcBef>
              <a:spcAft>
                <a:spcPct val="0"/>
              </a:spcAft>
              <a:defRPr sz="3600" b="1">
                <a:solidFill>
                  <a:schemeClr val="tx2"/>
                </a:solidFill>
                <a:latin typeface="Arial Narrow" pitchFamily="34" charset="0"/>
                <a:ea typeface="ヒラギノ角ゴ Pro W3" pitchFamily="-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0" cap="none" spc="0" normalizeH="0" baseline="0" noProof="0" smtClean="0">
                <a:ln>
                  <a:noFill/>
                </a:ln>
                <a:solidFill>
                  <a:srgbClr val="FFFFFF">
                    <a:lumMod val="50000"/>
                  </a:srgbClr>
                </a:solidFill>
                <a:effectLst/>
                <a:uLnTx/>
                <a:uFillTx/>
                <a:latin typeface="Arial Narrow"/>
              </a:rPr>
              <a:t>AC Active Pipeline – New Deals (Cont.)</a:t>
            </a:r>
            <a:endParaRPr kumimoji="0" lang="en-ZA" sz="3200" b="1" i="0" u="none" strike="noStrike" kern="0" cap="none" spc="0" normalizeH="0" baseline="0" noProof="0" dirty="0">
              <a:ln>
                <a:noFill/>
              </a:ln>
              <a:solidFill>
                <a:srgbClr val="FFFFFF">
                  <a:lumMod val="50000"/>
                </a:srgbClr>
              </a:solidFill>
              <a:effectLst/>
              <a:uLnTx/>
              <a:uFillTx/>
              <a:latin typeface="Arial Narrow"/>
            </a:endParaRPr>
          </a:p>
        </p:txBody>
      </p:sp>
      <p:graphicFrame>
        <p:nvGraphicFramePr>
          <p:cNvPr id="5" name="Content Placeholder 4"/>
          <p:cNvGraphicFramePr>
            <a:graphicFrameLocks/>
          </p:cNvGraphicFramePr>
          <p:nvPr>
            <p:extLst>
              <p:ext uri="{D42A27DB-BD31-4B8C-83A1-F6EECF244321}">
                <p14:modId xmlns:p14="http://schemas.microsoft.com/office/powerpoint/2010/main" val="520416444"/>
              </p:ext>
            </p:extLst>
          </p:nvPr>
        </p:nvGraphicFramePr>
        <p:xfrm>
          <a:off x="251148" y="903015"/>
          <a:ext cx="8641704" cy="2998899"/>
        </p:xfrm>
        <a:graphic>
          <a:graphicData uri="http://schemas.openxmlformats.org/drawingml/2006/table">
            <a:tbl>
              <a:tblPr firstRow="1" bandRow="1"/>
              <a:tblGrid>
                <a:gridCol w="1586798"/>
                <a:gridCol w="5721261"/>
                <a:gridCol w="1333645"/>
              </a:tblGrid>
              <a:tr h="492903">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Name</a:t>
                      </a:r>
                      <a:endParaRPr lang="en-ZA" sz="1400" dirty="0">
                        <a:latin typeface="+mn-lt"/>
                      </a:endParaRPr>
                    </a:p>
                  </a:txBody>
                  <a:tcPr marL="64294" marR="64294" marT="32139" marB="32139">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Description</a:t>
                      </a:r>
                      <a:r>
                        <a:rPr lang="en-ZA" sz="1400" baseline="0" dirty="0" smtClean="0">
                          <a:latin typeface="+mn-lt"/>
                        </a:rPr>
                        <a:t> and opportunity</a:t>
                      </a:r>
                      <a:endParaRPr lang="en-ZA" sz="1400" dirty="0">
                        <a:latin typeface="+mn-lt"/>
                      </a:endParaRPr>
                    </a:p>
                  </a:txBody>
                  <a:tcPr marL="64294" marR="64294" marT="32139" marB="32139">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Estimated NEF Funding</a:t>
                      </a:r>
                      <a:endParaRPr lang="en-ZA" sz="1400" dirty="0">
                        <a:latin typeface="+mn-lt"/>
                      </a:endParaRPr>
                    </a:p>
                  </a:txBody>
                  <a:tcPr marL="64294" marR="64294" marT="32139" marB="32139">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r>
              <a:tr h="160721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Fuze Films</a:t>
                      </a:r>
                    </a:p>
                    <a:p>
                      <a:endParaRPr lang="en-ZA" sz="1300" dirty="0">
                        <a:latin typeface="+mn-lt"/>
                      </a:endParaRPr>
                    </a:p>
                  </a:txBody>
                  <a:tcPr marL="64294" marR="64294" marT="32139" marB="32139">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Fuze Films is a production company looking to complete a movie in the romance genre. They have started with the production of the movie and have completed</a:t>
                      </a:r>
                      <a:r>
                        <a:rPr lang="en-ZA" sz="1300" baseline="0" dirty="0" smtClean="0">
                          <a:latin typeface="+mn-lt"/>
                        </a:rPr>
                        <a:t> 3 weeks of production with 1 week of production remaining. They have approached the NEF to assist with funding the balance of the Post-production costs (i.e. R900k). The NEF is considering funding this project in conjunction with DAC. The balance of the funds have been sourced from KZN Film Commission, NFV and the DTI. The NEF team has started with the due diligence process.</a:t>
                      </a:r>
                      <a:endParaRPr lang="en-ZA" sz="1300" dirty="0">
                        <a:latin typeface="+mn-lt"/>
                      </a:endParaRPr>
                    </a:p>
                  </a:txBody>
                  <a:tcPr marL="64294" marR="64294" marT="32139" marB="32139">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R2.4</a:t>
                      </a:r>
                      <a:r>
                        <a:rPr lang="en-ZA" sz="1300" baseline="0" dirty="0" smtClean="0">
                          <a:latin typeface="+mn-lt"/>
                        </a:rPr>
                        <a:t> million</a:t>
                      </a:r>
                      <a:endParaRPr lang="en-ZA" sz="1300" dirty="0">
                        <a:latin typeface="+mn-lt"/>
                      </a:endParaRPr>
                    </a:p>
                  </a:txBody>
                  <a:tcPr marL="64294" marR="64294" marT="32139" marB="32139">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r>
              <a:tr h="835803">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The Ergo Company</a:t>
                      </a:r>
                    </a:p>
                    <a:p>
                      <a:endParaRPr lang="en-ZA" sz="1300" dirty="0">
                        <a:latin typeface="+mn-lt"/>
                      </a:endParaRPr>
                    </a:p>
                  </a:txBody>
                  <a:tcPr marL="64294" marR="64294" marT="32139" marB="32139">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The Ergo Company has approached</a:t>
                      </a:r>
                      <a:r>
                        <a:rPr lang="en-ZA" sz="1300" baseline="0" dirty="0" smtClean="0">
                          <a:latin typeface="+mn-lt"/>
                        </a:rPr>
                        <a:t> the NEF to assist with funding to produce a movie. The NEF team is still screening the transaction, however, in principle, the transaction meets the funding criteria and will  undergo the due diligence processes. They have approached the NEF for R2.1 million.</a:t>
                      </a:r>
                      <a:endParaRPr lang="en-ZA" sz="1300" dirty="0">
                        <a:latin typeface="+mn-lt"/>
                      </a:endParaRPr>
                    </a:p>
                  </a:txBody>
                  <a:tcPr marL="64294" marR="64294" marT="32139" marB="32139">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R2.1</a:t>
                      </a:r>
                      <a:r>
                        <a:rPr lang="en-ZA" sz="1300" baseline="0" dirty="0" smtClean="0">
                          <a:latin typeface="+mn-lt"/>
                        </a:rPr>
                        <a:t> million</a:t>
                      </a:r>
                      <a:endParaRPr lang="en-ZA" sz="1300" dirty="0">
                        <a:latin typeface="+mn-lt"/>
                      </a:endParaRPr>
                    </a:p>
                  </a:txBody>
                  <a:tcPr marL="64294" marR="64294" marT="32139" marB="32139">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612428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p:cNvSpPr>
          <p:nvPr/>
        </p:nvSpPr>
        <p:spPr bwMode="auto">
          <a:xfrm>
            <a:off x="267891" y="2365252"/>
            <a:ext cx="7392665" cy="106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4497" tIns="48578" rIns="84497" bIns="48578" anchor="ctr"/>
          <a:lstStyle>
            <a:lvl1pPr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12350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12350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eaLnBrk="1" fontAlgn="base">
              <a:spcBef>
                <a:spcPct val="0"/>
              </a:spcBef>
              <a:spcAft>
                <a:spcPct val="0"/>
              </a:spcAft>
              <a:buClrTx/>
              <a:buSzTx/>
              <a:buFontTx/>
              <a:buNone/>
            </a:pPr>
            <a:endParaRPr lang="en-US" altLang="en-US" sz="2531">
              <a:solidFill>
                <a:srgbClr val="000000"/>
              </a:solidFill>
              <a:latin typeface="Helvetica Light" charset="0"/>
              <a:sym typeface="Helvetica Light" charset="0"/>
            </a:endParaRPr>
          </a:p>
        </p:txBody>
      </p:sp>
      <p:sp>
        <p:nvSpPr>
          <p:cNvPr id="20483" name="TextBox 1"/>
          <p:cNvSpPr txBox="1">
            <a:spLocks noChangeArrowheads="1"/>
          </p:cNvSpPr>
          <p:nvPr/>
        </p:nvSpPr>
        <p:spPr bwMode="auto">
          <a:xfrm>
            <a:off x="-303165" y="1071563"/>
            <a:ext cx="128594"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643" tIns="31797" rIns="63643" bIns="31797">
            <a:spAutoFit/>
          </a:bodyPr>
          <a:lstStyle>
            <a:lvl1pPr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52450"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defTabSz="388428" eaLnBrk="1" fontAlgn="base">
              <a:spcBef>
                <a:spcPct val="0"/>
              </a:spcBef>
              <a:spcAft>
                <a:spcPct val="0"/>
              </a:spcAft>
              <a:buClrTx/>
              <a:buSzTx/>
              <a:buFont typeface="Wingdings" panose="05000000000000000000" pitchFamily="2" charset="2"/>
              <a:buNone/>
            </a:pPr>
            <a:endParaRPr lang="en-US" altLang="en-US" sz="2531">
              <a:solidFill>
                <a:srgbClr val="000000"/>
              </a:solidFill>
              <a:latin typeface="Helvetica Light" charset="0"/>
              <a:sym typeface="Helvetica Light" charset="0"/>
            </a:endParaRPr>
          </a:p>
        </p:txBody>
      </p:sp>
      <p:sp>
        <p:nvSpPr>
          <p:cNvPr id="20484" name="Slide Number Placeholder 3"/>
          <p:cNvSpPr txBox="1">
            <a:spLocks/>
          </p:cNvSpPr>
          <p:nvPr/>
        </p:nvSpPr>
        <p:spPr bwMode="auto">
          <a:xfrm>
            <a:off x="3504903" y="6452816"/>
            <a:ext cx="2134195" cy="4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43" tIns="31797" rIns="63643" bIns="31797"/>
          <a:lstStyle>
            <a:lvl1pPr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1pPr>
            <a:lvl2pPr marL="742950" indent="-28575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2pPr>
            <a:lvl3pPr marL="11430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3pPr>
            <a:lvl4pPr marL="16002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4pPr>
            <a:lvl5pPr marL="2057400" indent="-228600" defTabSz="561975" eaLnBrk="0" hangingPunct="0">
              <a:spcBef>
                <a:spcPct val="20000"/>
              </a:spcBef>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5pPr>
            <a:lvl6pPr marL="25146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6pPr>
            <a:lvl7pPr marL="29718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7pPr>
            <a:lvl8pPr marL="34290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8pPr>
            <a:lvl9pPr marL="3886200" indent="-228600" defTabSz="561975" eaLnBrk="0" fontAlgn="base" hangingPunct="0">
              <a:spcBef>
                <a:spcPct val="20000"/>
              </a:spcBef>
              <a:spcAft>
                <a:spcPct val="0"/>
              </a:spcAft>
              <a:buClr>
                <a:srgbClr val="FF9900"/>
              </a:buClr>
              <a:buSzPct val="80000"/>
              <a:buFont typeface="Wingdings" panose="05000000000000000000" pitchFamily="2" charset="2"/>
              <a:buChar char="§"/>
              <a:defRPr sz="2800">
                <a:solidFill>
                  <a:schemeClr val="tx1"/>
                </a:solidFill>
                <a:latin typeface="Arial" panose="020B0604020202020204" pitchFamily="34" charset="0"/>
                <a:ea typeface="MS PGothic" pitchFamily="34" charset="-128"/>
              </a:defRPr>
            </a:lvl9pPr>
          </a:lstStyle>
          <a:p>
            <a:pPr algn="ctr" eaLnBrk="1" fontAlgn="base">
              <a:spcBef>
                <a:spcPct val="0"/>
              </a:spcBef>
              <a:spcAft>
                <a:spcPct val="0"/>
              </a:spcAft>
              <a:buClrTx/>
              <a:buSzTx/>
              <a:buFontTx/>
              <a:buNone/>
            </a:pPr>
            <a:fld id="{874DB858-9082-4ADA-9099-63EEF3BF267E}" type="slidenum">
              <a:rPr lang="en-ZA" altLang="en-US" sz="1406">
                <a:solidFill>
                  <a:srgbClr val="FFFFFF"/>
                </a:solidFill>
                <a:sym typeface="Helvetica Light" charset="0"/>
              </a:rPr>
              <a:pPr algn="ctr" eaLnBrk="1" fontAlgn="base">
                <a:spcBef>
                  <a:spcPct val="0"/>
                </a:spcBef>
                <a:spcAft>
                  <a:spcPct val="0"/>
                </a:spcAft>
                <a:buClrTx/>
                <a:buSzTx/>
                <a:buFontTx/>
                <a:buNone/>
              </a:pPr>
              <a:t>53</a:t>
            </a:fld>
            <a:endParaRPr lang="en-ZA" altLang="en-US" sz="1406">
              <a:solidFill>
                <a:srgbClr val="FFFFFF"/>
              </a:solidFill>
              <a:sym typeface="Helvetica Light" charset="0"/>
            </a:endParaRPr>
          </a:p>
        </p:txBody>
      </p:sp>
      <p:sp>
        <p:nvSpPr>
          <p:cNvPr id="7" name="Rectangle 2"/>
          <p:cNvSpPr txBox="1">
            <a:spLocks noChangeArrowheads="1"/>
          </p:cNvSpPr>
          <p:nvPr/>
        </p:nvSpPr>
        <p:spPr bwMode="auto">
          <a:xfrm>
            <a:off x="0" y="3291955"/>
            <a:ext cx="721179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3516" b="1">
                <a:solidFill>
                  <a:srgbClr val="F9832B"/>
                </a:solidFill>
                <a:latin typeface="+mn-lt"/>
                <a:ea typeface="MS PGothic" pitchFamily="34" charset="-128"/>
                <a:cs typeface="MS PGothic" charset="0"/>
              </a:defRPr>
            </a:lvl1pPr>
            <a:lvl2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2pPr>
            <a:lvl3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3pPr>
            <a:lvl4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4pPr>
            <a:lvl5pPr algn="l" rtl="0" eaLnBrk="0" fontAlgn="base" hangingPunct="0">
              <a:spcBef>
                <a:spcPct val="0"/>
              </a:spcBef>
              <a:spcAft>
                <a:spcPct val="0"/>
              </a:spcAft>
              <a:defRPr sz="2531" b="1">
                <a:solidFill>
                  <a:srgbClr val="FF9900"/>
                </a:solidFill>
                <a:latin typeface="Arial" charset="0"/>
                <a:ea typeface="MS PGothic" pitchFamily="34" charset="-128"/>
                <a:cs typeface="MS PGothic" charset="0"/>
              </a:defRPr>
            </a:lvl5pPr>
            <a:lvl6pPr marL="435511" algn="l" rtl="0" fontAlgn="base">
              <a:spcBef>
                <a:spcPct val="0"/>
              </a:spcBef>
              <a:spcAft>
                <a:spcPct val="0"/>
              </a:spcAft>
              <a:defRPr sz="3234" b="1">
                <a:solidFill>
                  <a:srgbClr val="FF9900"/>
                </a:solidFill>
                <a:latin typeface="Arial Narrow" pitchFamily="34" charset="0"/>
              </a:defRPr>
            </a:lvl6pPr>
            <a:lvl7pPr marL="871092" algn="l" rtl="0" fontAlgn="base">
              <a:spcBef>
                <a:spcPct val="0"/>
              </a:spcBef>
              <a:spcAft>
                <a:spcPct val="0"/>
              </a:spcAft>
              <a:defRPr sz="3234" b="1">
                <a:solidFill>
                  <a:srgbClr val="FF9900"/>
                </a:solidFill>
                <a:latin typeface="Arial Narrow" pitchFamily="34" charset="0"/>
              </a:defRPr>
            </a:lvl7pPr>
            <a:lvl8pPr marL="1306514" algn="l" rtl="0" fontAlgn="base">
              <a:spcBef>
                <a:spcPct val="0"/>
              </a:spcBef>
              <a:spcAft>
                <a:spcPct val="0"/>
              </a:spcAft>
              <a:defRPr sz="3234" b="1">
                <a:solidFill>
                  <a:srgbClr val="FF9900"/>
                </a:solidFill>
                <a:latin typeface="Arial Narrow" pitchFamily="34" charset="0"/>
              </a:defRPr>
            </a:lvl8pPr>
            <a:lvl9pPr marL="1742010" algn="l" rtl="0" fontAlgn="base">
              <a:spcBef>
                <a:spcPct val="0"/>
              </a:spcBef>
              <a:spcAft>
                <a:spcPct val="0"/>
              </a:spcAft>
              <a:defRPr sz="3234" b="1">
                <a:solidFill>
                  <a:srgbClr val="FF9900"/>
                </a:solidFill>
                <a:latin typeface="Arial Narrow" pitchFamily="34" charset="0"/>
              </a:defRPr>
            </a:lvl9pPr>
          </a:lstStyle>
          <a:p>
            <a:pPr defTabSz="914400" eaLnBrk="1" hangingPunct="1"/>
            <a:r>
              <a:rPr lang="en-US" altLang="en-US" sz="4800" kern="0" dirty="0" smtClean="0">
                <a:solidFill>
                  <a:srgbClr val="E7B366">
                    <a:lumMod val="75000"/>
                  </a:srgbClr>
                </a:solidFill>
                <a:latin typeface="Arial Narrow"/>
                <a:cs typeface="Arial" panose="020B0604020202020204" pitchFamily="34" charset="0"/>
              </a:rPr>
              <a:t>Existing deals where the DAC VCF can be applied</a:t>
            </a:r>
            <a:endParaRPr lang="en-US" altLang="en-US" sz="3200" kern="0" dirty="0">
              <a:solidFill>
                <a:srgbClr val="E7B366">
                  <a:lumMod val="75000"/>
                </a:srgbClr>
              </a:solidFill>
              <a:latin typeface="Arial Narrow"/>
              <a:cs typeface="Arial" panose="020B0604020202020204" pitchFamily="34" charset="0"/>
            </a:endParaRPr>
          </a:p>
        </p:txBody>
      </p:sp>
      <p:sp>
        <p:nvSpPr>
          <p:cNvPr id="2" name="Slide Number Placeholder 1"/>
          <p:cNvSpPr>
            <a:spLocks noGrp="1"/>
          </p:cNvSpPr>
          <p:nvPr>
            <p:ph type="sldNum" sz="quarter" idx="10"/>
          </p:nvPr>
        </p:nvSpPr>
        <p:spPr/>
        <p:txBody>
          <a:bodyPr/>
          <a:lstStyle/>
          <a:p>
            <a:fld id="{57A80F7D-DAE4-4CFD-877F-D809C719A4FD}" type="slidenum">
              <a:rPr lang="en-ZA" altLang="en-US" smtClean="0"/>
              <a:pPr/>
              <a:t>53</a:t>
            </a:fld>
            <a:endParaRPr lang="en-ZA" altLang="en-US"/>
          </a:p>
        </p:txBody>
      </p:sp>
    </p:spTree>
    <p:extLst>
      <p:ext uri="{BB962C8B-B14F-4D97-AF65-F5344CB8AC3E}">
        <p14:creationId xmlns:p14="http://schemas.microsoft.com/office/powerpoint/2010/main" val="3889519540"/>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54</a:t>
            </a:fld>
            <a:endParaRPr lang="en-ZA" altLang="en-US"/>
          </a:p>
        </p:txBody>
      </p:sp>
      <p:sp>
        <p:nvSpPr>
          <p:cNvPr id="3" name="Title 1"/>
          <p:cNvSpPr txBox="1">
            <a:spLocks/>
          </p:cNvSpPr>
          <p:nvPr/>
        </p:nvSpPr>
        <p:spPr bwMode="auto">
          <a:xfrm>
            <a:off x="179512" y="188640"/>
            <a:ext cx="6624166" cy="63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ヒラギノ角ゴ Pro W3"/>
              </a:defRPr>
            </a:lvl1pPr>
            <a:lvl2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2pPr>
            <a:lvl3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3pPr>
            <a:lvl4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4pPr>
            <a:lvl5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5pPr>
            <a:lvl6pPr marL="456064" algn="l" rtl="0" fontAlgn="base">
              <a:spcBef>
                <a:spcPct val="0"/>
              </a:spcBef>
              <a:spcAft>
                <a:spcPct val="0"/>
              </a:spcAft>
              <a:defRPr sz="3600" b="1">
                <a:solidFill>
                  <a:schemeClr val="tx2"/>
                </a:solidFill>
                <a:latin typeface="Arial Narrow" pitchFamily="34" charset="0"/>
                <a:ea typeface="ヒラギノ角ゴ Pro W3" pitchFamily="-3" charset="-128"/>
              </a:defRPr>
            </a:lvl6pPr>
            <a:lvl7pPr marL="912152" algn="l" rtl="0" fontAlgn="base">
              <a:spcBef>
                <a:spcPct val="0"/>
              </a:spcBef>
              <a:spcAft>
                <a:spcPct val="0"/>
              </a:spcAft>
              <a:defRPr sz="3600" b="1">
                <a:solidFill>
                  <a:schemeClr val="tx2"/>
                </a:solidFill>
                <a:latin typeface="Arial Narrow" pitchFamily="34" charset="0"/>
                <a:ea typeface="ヒラギノ角ゴ Pro W3" pitchFamily="-3" charset="-128"/>
              </a:defRPr>
            </a:lvl7pPr>
            <a:lvl8pPr marL="1368240" algn="l" rtl="0" fontAlgn="base">
              <a:spcBef>
                <a:spcPct val="0"/>
              </a:spcBef>
              <a:spcAft>
                <a:spcPct val="0"/>
              </a:spcAft>
              <a:defRPr sz="3600" b="1">
                <a:solidFill>
                  <a:schemeClr val="tx2"/>
                </a:solidFill>
                <a:latin typeface="Arial Narrow" pitchFamily="34" charset="0"/>
                <a:ea typeface="ヒラギノ角ゴ Pro W3" pitchFamily="-3" charset="-128"/>
              </a:defRPr>
            </a:lvl8pPr>
            <a:lvl9pPr marL="1824314" algn="l" rtl="0" fontAlgn="base">
              <a:spcBef>
                <a:spcPct val="0"/>
              </a:spcBef>
              <a:spcAft>
                <a:spcPct val="0"/>
              </a:spcAft>
              <a:defRPr sz="3600" b="1">
                <a:solidFill>
                  <a:schemeClr val="tx2"/>
                </a:solidFill>
                <a:latin typeface="Arial Narrow" pitchFamily="34" charset="0"/>
                <a:ea typeface="ヒラギノ角ゴ Pro W3" pitchFamily="-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0" cap="none" spc="0" normalizeH="0" baseline="0" noProof="0" dirty="0" smtClean="0">
                <a:ln>
                  <a:noFill/>
                </a:ln>
                <a:solidFill>
                  <a:srgbClr val="FFFFFF">
                    <a:lumMod val="50000"/>
                  </a:srgbClr>
                </a:solidFill>
                <a:effectLst/>
                <a:uLnTx/>
                <a:uFillTx/>
                <a:latin typeface="Arial Narrow"/>
              </a:rPr>
              <a:t>Existing deals where the DAC VCF can be applied</a:t>
            </a:r>
            <a:endParaRPr kumimoji="0" lang="en-ZA" sz="3200" b="1" i="0" u="none" strike="noStrike" kern="0" cap="none" spc="0" normalizeH="0" baseline="0" noProof="0" dirty="0">
              <a:ln>
                <a:noFill/>
              </a:ln>
              <a:solidFill>
                <a:srgbClr val="FFFFFF">
                  <a:lumMod val="50000"/>
                </a:srgbClr>
              </a:solidFill>
              <a:effectLst/>
              <a:uLnTx/>
              <a:uFillTx/>
              <a:latin typeface="Arial Narrow"/>
            </a:endParaRPr>
          </a:p>
        </p:txBody>
      </p:sp>
      <p:graphicFrame>
        <p:nvGraphicFramePr>
          <p:cNvPr id="5" name="Content Placeholder 4"/>
          <p:cNvGraphicFramePr>
            <a:graphicFrameLocks/>
          </p:cNvGraphicFramePr>
          <p:nvPr>
            <p:extLst>
              <p:ext uri="{D42A27DB-BD31-4B8C-83A1-F6EECF244321}">
                <p14:modId xmlns:p14="http://schemas.microsoft.com/office/powerpoint/2010/main" val="3878386334"/>
              </p:ext>
            </p:extLst>
          </p:nvPr>
        </p:nvGraphicFramePr>
        <p:xfrm>
          <a:off x="179512" y="952929"/>
          <a:ext cx="8712969" cy="5374482"/>
        </p:xfrm>
        <a:graphic>
          <a:graphicData uri="http://schemas.openxmlformats.org/drawingml/2006/table">
            <a:tbl>
              <a:tblPr firstRow="1" bandRow="1"/>
              <a:tblGrid>
                <a:gridCol w="1617378"/>
                <a:gridCol w="5240467"/>
                <a:gridCol w="1855124"/>
              </a:tblGrid>
              <a:tr h="460507">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Name</a:t>
                      </a:r>
                      <a:endParaRPr lang="en-ZA" sz="1400" dirty="0">
                        <a:latin typeface="+mn-lt"/>
                      </a:endParaRPr>
                    </a:p>
                  </a:txBody>
                  <a:tcPr marL="64294" marR="64294" marT="32147" marB="32147">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Description</a:t>
                      </a:r>
                      <a:r>
                        <a:rPr lang="en-ZA" sz="1400" baseline="0" dirty="0" smtClean="0">
                          <a:latin typeface="+mn-lt"/>
                        </a:rPr>
                        <a:t> and opportunity</a:t>
                      </a:r>
                      <a:endParaRPr lang="en-ZA" sz="1400" dirty="0">
                        <a:latin typeface="+mn-lt"/>
                      </a:endParaRPr>
                    </a:p>
                  </a:txBody>
                  <a:tcPr marL="64294" marR="64294" marT="32147" marB="32147">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Estimated total Investment amount</a:t>
                      </a:r>
                      <a:endParaRPr lang="en-ZA" sz="1400" dirty="0">
                        <a:latin typeface="+mn-lt"/>
                      </a:endParaRPr>
                    </a:p>
                  </a:txBody>
                  <a:tcPr marL="64294" marR="64294" marT="32147" marB="32147">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r>
              <a:tr h="1918405">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Bonngoe Productions</a:t>
                      </a:r>
                      <a:endParaRPr lang="en-ZA" sz="1300" dirty="0">
                        <a:latin typeface="+mn-lt"/>
                      </a:endParaRPr>
                    </a:p>
                  </a:txBody>
                  <a:tcPr marL="64294" marR="64294" marT="32147" marB="32147">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kern="1200" dirty="0" smtClean="0">
                          <a:solidFill>
                            <a:schemeClr val="dk1"/>
                          </a:solidFill>
                          <a:latin typeface="+mn-lt"/>
                          <a:ea typeface="+mn-ea"/>
                          <a:cs typeface="+mn-cs"/>
                        </a:rPr>
                        <a:t>The NEF has supported the business since 2011</a:t>
                      </a:r>
                      <a:r>
                        <a:rPr lang="en-ZA" sz="1300" kern="1200" baseline="0" dirty="0" smtClean="0">
                          <a:solidFill>
                            <a:schemeClr val="dk1"/>
                          </a:solidFill>
                          <a:latin typeface="+mn-lt"/>
                          <a:ea typeface="+mn-ea"/>
                          <a:cs typeface="+mn-cs"/>
                        </a:rPr>
                        <a:t> through total funding of R22 million which has enabled the business to grow.</a:t>
                      </a:r>
                    </a:p>
                    <a:p>
                      <a:pPr algn="just"/>
                      <a:endParaRPr lang="en-ZA" sz="1300" kern="1200" baseline="0" dirty="0" smtClean="0">
                        <a:solidFill>
                          <a:schemeClr val="dk1"/>
                        </a:solidFill>
                        <a:latin typeface="+mn-lt"/>
                        <a:ea typeface="+mn-ea"/>
                        <a:cs typeface="+mn-cs"/>
                      </a:endParaRPr>
                    </a:p>
                    <a:p>
                      <a:pPr algn="just"/>
                      <a:r>
                        <a:rPr lang="en-ZA" sz="1300" kern="1200" baseline="0" dirty="0" smtClean="0">
                          <a:solidFill>
                            <a:schemeClr val="dk1"/>
                          </a:solidFill>
                          <a:latin typeface="+mn-lt"/>
                          <a:ea typeface="+mn-ea"/>
                          <a:cs typeface="+mn-cs"/>
                        </a:rPr>
                        <a:t>There is an opportunity to continue supporting Bonngoe productions as they get awarded more contracts. They have undrawn funds from the NEF that can be drawn on condition that they secure more contracts. Thus there is opportunity to leverage the DAC VCF funds to limit the gearing on this business. Another opportunity that exists is regarding content development as Bonngoe strives to produce their own content as part of the growth strategy.</a:t>
                      </a:r>
                      <a:endParaRPr lang="en-ZA" sz="1300" dirty="0">
                        <a:latin typeface="+mn-lt"/>
                      </a:endParaRPr>
                    </a:p>
                  </a:txBody>
                  <a:tcPr marL="64294" marR="64294" marT="32147" marB="32147">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R5 million</a:t>
                      </a:r>
                      <a:endParaRPr lang="en-ZA" sz="1300" dirty="0">
                        <a:latin typeface="+mn-lt"/>
                      </a:endParaRPr>
                    </a:p>
                  </a:txBody>
                  <a:tcPr marL="64294" marR="64294" marT="32147" marB="32147">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r>
              <a:tr h="2661647">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Sky Rink Studios</a:t>
                      </a:r>
                      <a:endParaRPr lang="en-ZA" sz="1300" dirty="0">
                        <a:latin typeface="+mn-lt"/>
                      </a:endParaRPr>
                    </a:p>
                  </a:txBody>
                  <a:tcPr marL="64294" marR="64294" marT="32147" marB="32147">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In</a:t>
                      </a:r>
                      <a:r>
                        <a:rPr lang="en-ZA" sz="1300" baseline="0" dirty="0" smtClean="0">
                          <a:latin typeface="+mn-lt"/>
                        </a:rPr>
                        <a:t> 2015, t</a:t>
                      </a:r>
                      <a:r>
                        <a:rPr lang="en-ZA" sz="1300" dirty="0" smtClean="0">
                          <a:latin typeface="+mn-lt"/>
                        </a:rPr>
                        <a:t>he NEF approved</a:t>
                      </a:r>
                      <a:r>
                        <a:rPr lang="en-ZA" sz="1300" baseline="0" dirty="0" smtClean="0">
                          <a:latin typeface="+mn-lt"/>
                        </a:rPr>
                        <a:t> funding to the tune of R40 million to fund the establishment of The Sky Rink Studios. The total project size was R190 million and the balance has been funded by the IDC. The IDC funding is being utilised on the construction of the studios plus a portion of the CAPEX, while NEF funded the balance of the CAPEX requirements and working capital. </a:t>
                      </a:r>
                    </a:p>
                    <a:p>
                      <a:pPr algn="just"/>
                      <a:endParaRPr lang="en-ZA" sz="1300" baseline="0" dirty="0" smtClean="0">
                        <a:latin typeface="+mn-lt"/>
                      </a:endParaRPr>
                    </a:p>
                    <a:p>
                      <a:pPr algn="just"/>
                      <a:r>
                        <a:rPr lang="en-ZA" sz="1300" baseline="0" dirty="0" smtClean="0">
                          <a:latin typeface="+mn-lt"/>
                        </a:rPr>
                        <a:t>The studios have been completed (albeit having exceeded the anticipated completion period), however, the ground floor (which will be used as Production Offices) is still under construction. This has resulted in pre-trade working capital budget being exceeded due to the cited delays. The financiers need to inject more funds to see the project through to completion and, as such, funding from the DAC could assist in this regard.</a:t>
                      </a:r>
                      <a:endParaRPr lang="en-ZA" sz="1300" dirty="0">
                        <a:latin typeface="+mn-lt"/>
                      </a:endParaRPr>
                    </a:p>
                  </a:txBody>
                  <a:tcPr marL="64294" marR="64294" marT="32147" marB="32147">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R10</a:t>
                      </a:r>
                      <a:r>
                        <a:rPr lang="en-ZA" sz="1300" baseline="0" dirty="0" smtClean="0">
                          <a:latin typeface="+mn-lt"/>
                        </a:rPr>
                        <a:t> million</a:t>
                      </a:r>
                      <a:endParaRPr lang="en-ZA" sz="1300" dirty="0">
                        <a:latin typeface="+mn-lt"/>
                      </a:endParaRPr>
                    </a:p>
                  </a:txBody>
                  <a:tcPr marL="64294" marR="64294" marT="32147" marB="32147">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3514104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55</a:t>
            </a:fld>
            <a:endParaRPr lang="en-ZA" altLang="en-US" dirty="0"/>
          </a:p>
        </p:txBody>
      </p:sp>
      <p:sp>
        <p:nvSpPr>
          <p:cNvPr id="3" name="Title 1"/>
          <p:cNvSpPr txBox="1">
            <a:spLocks/>
          </p:cNvSpPr>
          <p:nvPr/>
        </p:nvSpPr>
        <p:spPr bwMode="auto">
          <a:xfrm>
            <a:off x="251148" y="290215"/>
            <a:ext cx="6481837" cy="65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ヒラギノ角ゴ Pro W3"/>
              </a:defRPr>
            </a:lvl1pPr>
            <a:lvl2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2pPr>
            <a:lvl3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3pPr>
            <a:lvl4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4pPr>
            <a:lvl5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5pPr>
            <a:lvl6pPr marL="456064" algn="l" rtl="0" fontAlgn="base">
              <a:spcBef>
                <a:spcPct val="0"/>
              </a:spcBef>
              <a:spcAft>
                <a:spcPct val="0"/>
              </a:spcAft>
              <a:defRPr sz="3600" b="1">
                <a:solidFill>
                  <a:schemeClr val="tx2"/>
                </a:solidFill>
                <a:latin typeface="Arial Narrow" pitchFamily="34" charset="0"/>
                <a:ea typeface="ヒラギノ角ゴ Pro W3" pitchFamily="-3" charset="-128"/>
              </a:defRPr>
            </a:lvl6pPr>
            <a:lvl7pPr marL="912152" algn="l" rtl="0" fontAlgn="base">
              <a:spcBef>
                <a:spcPct val="0"/>
              </a:spcBef>
              <a:spcAft>
                <a:spcPct val="0"/>
              </a:spcAft>
              <a:defRPr sz="3600" b="1">
                <a:solidFill>
                  <a:schemeClr val="tx2"/>
                </a:solidFill>
                <a:latin typeface="Arial Narrow" pitchFamily="34" charset="0"/>
                <a:ea typeface="ヒラギノ角ゴ Pro W3" pitchFamily="-3" charset="-128"/>
              </a:defRPr>
            </a:lvl7pPr>
            <a:lvl8pPr marL="1368240" algn="l" rtl="0" fontAlgn="base">
              <a:spcBef>
                <a:spcPct val="0"/>
              </a:spcBef>
              <a:spcAft>
                <a:spcPct val="0"/>
              </a:spcAft>
              <a:defRPr sz="3600" b="1">
                <a:solidFill>
                  <a:schemeClr val="tx2"/>
                </a:solidFill>
                <a:latin typeface="Arial Narrow" pitchFamily="34" charset="0"/>
                <a:ea typeface="ヒラギノ角ゴ Pro W3" pitchFamily="-3" charset="-128"/>
              </a:defRPr>
            </a:lvl8pPr>
            <a:lvl9pPr marL="1824314" algn="l" rtl="0" fontAlgn="base">
              <a:spcBef>
                <a:spcPct val="0"/>
              </a:spcBef>
              <a:spcAft>
                <a:spcPct val="0"/>
              </a:spcAft>
              <a:defRPr sz="3600" b="1">
                <a:solidFill>
                  <a:schemeClr val="tx2"/>
                </a:solidFill>
                <a:latin typeface="Arial Narrow" pitchFamily="34" charset="0"/>
                <a:ea typeface="ヒラギノ角ゴ Pro W3" pitchFamily="-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0" cap="none" spc="0" normalizeH="0" baseline="0" noProof="0" smtClean="0">
                <a:ln>
                  <a:noFill/>
                </a:ln>
                <a:solidFill>
                  <a:srgbClr val="FFFFFF">
                    <a:lumMod val="50000"/>
                  </a:srgbClr>
                </a:solidFill>
                <a:effectLst/>
                <a:uLnTx/>
                <a:uFillTx/>
                <a:latin typeface="Arial Narrow"/>
              </a:rPr>
              <a:t>Existing deals where the DAC VCF can be applied</a:t>
            </a:r>
            <a:endParaRPr kumimoji="0" lang="en-ZA" sz="3200" b="1" i="0" u="none" strike="noStrike" kern="0" cap="none" spc="0" normalizeH="0" baseline="0" noProof="0" dirty="0">
              <a:ln>
                <a:noFill/>
              </a:ln>
              <a:solidFill>
                <a:srgbClr val="FFFFFF">
                  <a:lumMod val="50000"/>
                </a:srgbClr>
              </a:solidFill>
              <a:effectLst/>
              <a:uLnTx/>
              <a:uFillTx/>
              <a:latin typeface="Arial Narrow"/>
            </a:endParaRPr>
          </a:p>
        </p:txBody>
      </p:sp>
      <p:graphicFrame>
        <p:nvGraphicFramePr>
          <p:cNvPr id="5" name="Content Placeholder 4"/>
          <p:cNvGraphicFramePr>
            <a:graphicFrameLocks/>
          </p:cNvGraphicFramePr>
          <p:nvPr>
            <p:extLst>
              <p:ext uri="{D42A27DB-BD31-4B8C-83A1-F6EECF244321}">
                <p14:modId xmlns:p14="http://schemas.microsoft.com/office/powerpoint/2010/main" val="3819083023"/>
              </p:ext>
            </p:extLst>
          </p:nvPr>
        </p:nvGraphicFramePr>
        <p:xfrm>
          <a:off x="251148" y="1052736"/>
          <a:ext cx="8329350" cy="5176308"/>
        </p:xfrm>
        <a:graphic>
          <a:graphicData uri="http://schemas.openxmlformats.org/drawingml/2006/table">
            <a:tbl>
              <a:tblPr firstRow="1" bandRow="1"/>
              <a:tblGrid>
                <a:gridCol w="1546167"/>
                <a:gridCol w="5009737"/>
                <a:gridCol w="1773446"/>
              </a:tblGrid>
              <a:tr h="457629">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Name</a:t>
                      </a:r>
                      <a:endParaRPr lang="en-ZA" sz="1400" dirty="0">
                        <a:latin typeface="+mn-lt"/>
                      </a:endParaRPr>
                    </a:p>
                  </a:txBody>
                  <a:tcPr marL="64294" marR="64294" marT="32138" marB="32138">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Description</a:t>
                      </a:r>
                      <a:r>
                        <a:rPr lang="en-ZA" sz="1400" baseline="0" dirty="0" smtClean="0">
                          <a:latin typeface="+mn-lt"/>
                        </a:rPr>
                        <a:t> and opportunity</a:t>
                      </a:r>
                      <a:endParaRPr lang="en-ZA" sz="1400" dirty="0">
                        <a:latin typeface="+mn-lt"/>
                      </a:endParaRPr>
                    </a:p>
                  </a:txBody>
                  <a:tcPr marL="64294" marR="64294" marT="32138" marB="32138">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Estimated total Investment amount</a:t>
                      </a:r>
                      <a:endParaRPr lang="en-ZA" sz="1400" dirty="0">
                        <a:latin typeface="+mn-lt"/>
                      </a:endParaRPr>
                    </a:p>
                  </a:txBody>
                  <a:tcPr marL="64294" marR="64294" marT="32138" marB="32138">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r>
              <a:tr h="190646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Graskop Gorge Lift</a:t>
                      </a:r>
                      <a:endParaRPr lang="en-ZA" sz="1300" dirty="0">
                        <a:latin typeface="+mn-lt"/>
                      </a:endParaRPr>
                    </a:p>
                  </a:txBody>
                  <a:tcPr marL="64294" marR="64294" marT="32138" marB="32138">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The Graskop Gorge Lift Company, which is majority black-owned, is a recipient of R33.4 million funding from the NEF for the purpose of driving tourism development in the Panorama Tourist Route in Mpumalanga. The company is behind the construction of an outdoor lift attraction into the Graskop Gorge and Retail Centre, which is anticipated to be launched during December 2017. </a:t>
                      </a:r>
                    </a:p>
                    <a:p>
                      <a:pPr algn="just"/>
                      <a:endParaRPr lang="en-ZA" sz="1300" dirty="0" smtClean="0">
                        <a:latin typeface="+mn-lt"/>
                      </a:endParaRPr>
                    </a:p>
                    <a:p>
                      <a:pPr algn="just"/>
                      <a:r>
                        <a:rPr lang="en-ZA" sz="1300" dirty="0" smtClean="0">
                          <a:latin typeface="+mn-lt"/>
                        </a:rPr>
                        <a:t>There</a:t>
                      </a:r>
                      <a:r>
                        <a:rPr lang="en-ZA" sz="1300" baseline="0" dirty="0" smtClean="0">
                          <a:latin typeface="+mn-lt"/>
                        </a:rPr>
                        <a:t> is an opportunity to fund projects where curio shops are set up at the attraction and some of the funds could be sourced through the DAC VCF.</a:t>
                      </a:r>
                      <a:endParaRPr lang="en-ZA" sz="1300" dirty="0">
                        <a:latin typeface="+mn-lt"/>
                      </a:endParaRPr>
                    </a:p>
                  </a:txBody>
                  <a:tcPr marL="64294" marR="64294" marT="32138" marB="32138">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Not</a:t>
                      </a:r>
                      <a:r>
                        <a:rPr lang="en-ZA" sz="1300" baseline="0" dirty="0" smtClean="0">
                          <a:latin typeface="+mn-lt"/>
                        </a:rPr>
                        <a:t> quantifiable at this point</a:t>
                      </a:r>
                      <a:endParaRPr lang="en-ZA" sz="1300" dirty="0">
                        <a:latin typeface="+mn-lt"/>
                      </a:endParaRPr>
                    </a:p>
                  </a:txBody>
                  <a:tcPr marL="64294" marR="64294" marT="32138" marB="32138">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r>
              <a:tr h="2460438">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Cape Point Film Studios (CPFS):</a:t>
                      </a:r>
                      <a:endParaRPr lang="en-ZA" sz="1300" dirty="0">
                        <a:latin typeface="+mn-lt"/>
                      </a:endParaRPr>
                    </a:p>
                  </a:txBody>
                  <a:tcPr marL="64294" marR="64294" marT="32138" marB="32138">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A total amount of R3.5 million was approved by the NEF EXCO IC on the 5th September 2015 to fund the Pre-Feasibility Study for the development of the first 4 Precinct Sea &amp; Underwater Sound Stage in the southern hemisphere to be located in Cape Town. The</a:t>
                      </a:r>
                      <a:r>
                        <a:rPr lang="en-ZA" sz="1300" baseline="0" dirty="0" smtClean="0">
                          <a:latin typeface="+mn-lt"/>
                        </a:rPr>
                        <a:t> need for these</a:t>
                      </a:r>
                      <a:r>
                        <a:rPr lang="en-ZA" sz="1300" dirty="0" smtClean="0">
                          <a:latin typeface="+mn-lt"/>
                        </a:rPr>
                        <a:t> </a:t>
                      </a:r>
                      <a:r>
                        <a:rPr lang="en-ZA" sz="1300" baseline="0" dirty="0" smtClean="0">
                          <a:latin typeface="+mn-lt"/>
                        </a:rPr>
                        <a:t>studios is driven by the fact that the existing Cape Town Film Studios cannot cater for the increasing demand due to capacity constraints as well as inability to acquire additional neighbouring land for development of more sound stages. </a:t>
                      </a:r>
                    </a:p>
                    <a:p>
                      <a:pPr algn="just"/>
                      <a:endParaRPr lang="en-ZA" sz="1300" baseline="0" dirty="0" smtClean="0">
                        <a:latin typeface="+mn-lt"/>
                      </a:endParaRPr>
                    </a:p>
                    <a:p>
                      <a:pPr algn="just"/>
                      <a:r>
                        <a:rPr lang="en-ZA" sz="1300" dirty="0" smtClean="0">
                          <a:latin typeface="+mn-lt"/>
                        </a:rPr>
                        <a:t>The total project size is estimated at USDD40 million at Financial Close. The</a:t>
                      </a:r>
                      <a:r>
                        <a:rPr lang="en-ZA" sz="1300" baseline="0" dirty="0" smtClean="0">
                          <a:latin typeface="+mn-lt"/>
                        </a:rPr>
                        <a:t> funding will be sourced through various platforms, thus there is an opportunity to source some of the funding from the DAC.</a:t>
                      </a:r>
                      <a:endParaRPr lang="en-ZA" sz="1300" dirty="0">
                        <a:latin typeface="+mn-lt"/>
                      </a:endParaRPr>
                    </a:p>
                  </a:txBody>
                  <a:tcPr marL="64294" marR="64294" marT="32138" marB="32138">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R175 million</a:t>
                      </a:r>
                      <a:endParaRPr lang="en-ZA" sz="1300" dirty="0">
                        <a:latin typeface="+mn-lt"/>
                      </a:endParaRPr>
                    </a:p>
                  </a:txBody>
                  <a:tcPr marL="64294" marR="64294" marT="32138" marB="32138">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13528385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56</a:t>
            </a:fld>
            <a:endParaRPr lang="en-ZA" altLang="en-US"/>
          </a:p>
        </p:txBody>
      </p:sp>
      <p:sp>
        <p:nvSpPr>
          <p:cNvPr id="3" name="Title 1"/>
          <p:cNvSpPr txBox="1">
            <a:spLocks/>
          </p:cNvSpPr>
          <p:nvPr/>
        </p:nvSpPr>
        <p:spPr bwMode="auto">
          <a:xfrm>
            <a:off x="251148" y="290215"/>
            <a:ext cx="6481837" cy="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ヒラギノ角ゴ Pro W3"/>
              </a:defRPr>
            </a:lvl1pPr>
            <a:lvl2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2pPr>
            <a:lvl3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3pPr>
            <a:lvl4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4pPr>
            <a:lvl5pPr algn="l" rtl="0" eaLnBrk="0" fontAlgn="base" hangingPunct="0">
              <a:spcBef>
                <a:spcPct val="0"/>
              </a:spcBef>
              <a:spcAft>
                <a:spcPct val="0"/>
              </a:spcAft>
              <a:defRPr sz="3600" b="1">
                <a:solidFill>
                  <a:schemeClr val="tx2"/>
                </a:solidFill>
                <a:latin typeface="Arial Narrow" pitchFamily="34" charset="0"/>
                <a:ea typeface="ヒラギノ角ゴ Pro W3" pitchFamily="-3" charset="-128"/>
                <a:cs typeface="ヒラギノ角ゴ Pro W3"/>
              </a:defRPr>
            </a:lvl5pPr>
            <a:lvl6pPr marL="456064" algn="l" rtl="0" fontAlgn="base">
              <a:spcBef>
                <a:spcPct val="0"/>
              </a:spcBef>
              <a:spcAft>
                <a:spcPct val="0"/>
              </a:spcAft>
              <a:defRPr sz="3600" b="1">
                <a:solidFill>
                  <a:schemeClr val="tx2"/>
                </a:solidFill>
                <a:latin typeface="Arial Narrow" pitchFamily="34" charset="0"/>
                <a:ea typeface="ヒラギノ角ゴ Pro W3" pitchFamily="-3" charset="-128"/>
              </a:defRPr>
            </a:lvl6pPr>
            <a:lvl7pPr marL="912152" algn="l" rtl="0" fontAlgn="base">
              <a:spcBef>
                <a:spcPct val="0"/>
              </a:spcBef>
              <a:spcAft>
                <a:spcPct val="0"/>
              </a:spcAft>
              <a:defRPr sz="3600" b="1">
                <a:solidFill>
                  <a:schemeClr val="tx2"/>
                </a:solidFill>
                <a:latin typeface="Arial Narrow" pitchFamily="34" charset="0"/>
                <a:ea typeface="ヒラギノ角ゴ Pro W3" pitchFamily="-3" charset="-128"/>
              </a:defRPr>
            </a:lvl7pPr>
            <a:lvl8pPr marL="1368240" algn="l" rtl="0" fontAlgn="base">
              <a:spcBef>
                <a:spcPct val="0"/>
              </a:spcBef>
              <a:spcAft>
                <a:spcPct val="0"/>
              </a:spcAft>
              <a:defRPr sz="3600" b="1">
                <a:solidFill>
                  <a:schemeClr val="tx2"/>
                </a:solidFill>
                <a:latin typeface="Arial Narrow" pitchFamily="34" charset="0"/>
                <a:ea typeface="ヒラギノ角ゴ Pro W3" pitchFamily="-3" charset="-128"/>
              </a:defRPr>
            </a:lvl8pPr>
            <a:lvl9pPr marL="1824314" algn="l" rtl="0" fontAlgn="base">
              <a:spcBef>
                <a:spcPct val="0"/>
              </a:spcBef>
              <a:spcAft>
                <a:spcPct val="0"/>
              </a:spcAft>
              <a:defRPr sz="3600" b="1">
                <a:solidFill>
                  <a:schemeClr val="tx2"/>
                </a:solidFill>
                <a:latin typeface="Arial Narrow" pitchFamily="34" charset="0"/>
                <a:ea typeface="ヒラギノ角ゴ Pro W3" pitchFamily="-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0" cap="none" spc="0" normalizeH="0" baseline="0" noProof="0" smtClean="0">
                <a:ln>
                  <a:noFill/>
                </a:ln>
                <a:solidFill>
                  <a:srgbClr val="FFFFFF">
                    <a:lumMod val="50000"/>
                  </a:srgbClr>
                </a:solidFill>
                <a:effectLst/>
                <a:uLnTx/>
                <a:uFillTx/>
                <a:latin typeface="Arial Narrow"/>
              </a:rPr>
              <a:t>Existing deals where the DAC VCF can be applied</a:t>
            </a:r>
            <a:endParaRPr kumimoji="0" lang="en-ZA" sz="3200" b="1" i="0" u="none" strike="noStrike" kern="0" cap="none" spc="0" normalizeH="0" baseline="0" noProof="0" dirty="0">
              <a:ln>
                <a:noFill/>
              </a:ln>
              <a:solidFill>
                <a:srgbClr val="FFFFFF">
                  <a:lumMod val="50000"/>
                </a:srgbClr>
              </a:solidFill>
              <a:effectLst/>
              <a:uLnTx/>
              <a:uFillTx/>
              <a:latin typeface="Arial Narrow"/>
            </a:endParaRPr>
          </a:p>
        </p:txBody>
      </p:sp>
      <p:graphicFrame>
        <p:nvGraphicFramePr>
          <p:cNvPr id="5" name="Content Placeholder 4"/>
          <p:cNvGraphicFramePr>
            <a:graphicFrameLocks/>
          </p:cNvGraphicFramePr>
          <p:nvPr>
            <p:extLst>
              <p:ext uri="{D42A27DB-BD31-4B8C-83A1-F6EECF244321}">
                <p14:modId xmlns:p14="http://schemas.microsoft.com/office/powerpoint/2010/main" val="453390748"/>
              </p:ext>
            </p:extLst>
          </p:nvPr>
        </p:nvGraphicFramePr>
        <p:xfrm>
          <a:off x="251148" y="1268760"/>
          <a:ext cx="8455298" cy="2240235"/>
        </p:xfrm>
        <a:graphic>
          <a:graphicData uri="http://schemas.openxmlformats.org/drawingml/2006/table">
            <a:tbl>
              <a:tblPr firstRow="1" bandRow="1"/>
              <a:tblGrid>
                <a:gridCol w="1771863"/>
                <a:gridCol w="4883173"/>
                <a:gridCol w="1800262"/>
              </a:tblGrid>
              <a:tr h="492987">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Name</a:t>
                      </a:r>
                      <a:endParaRPr lang="en-ZA" sz="1400" dirty="0">
                        <a:latin typeface="+mn-lt"/>
                      </a:endParaRPr>
                    </a:p>
                  </a:txBody>
                  <a:tcPr marL="64294" marR="64294" marT="32149" marB="32149">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Description</a:t>
                      </a:r>
                      <a:r>
                        <a:rPr lang="en-ZA" sz="1400" baseline="0" dirty="0" smtClean="0">
                          <a:latin typeface="+mn-lt"/>
                        </a:rPr>
                        <a:t> and opportunity</a:t>
                      </a:r>
                      <a:endParaRPr lang="en-ZA" sz="1400" dirty="0">
                        <a:latin typeface="+mn-lt"/>
                      </a:endParaRPr>
                    </a:p>
                  </a:txBody>
                  <a:tcPr marL="64294" marR="64294" marT="32149" marB="32149">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400" dirty="0" smtClean="0">
                          <a:latin typeface="+mn-lt"/>
                        </a:rPr>
                        <a:t>Estimated total Investment amount</a:t>
                      </a:r>
                      <a:endParaRPr lang="en-ZA" sz="1400" dirty="0">
                        <a:latin typeface="+mn-lt"/>
                      </a:endParaRPr>
                    </a:p>
                  </a:txBody>
                  <a:tcPr marL="64294" marR="64294" marT="32149" marB="32149">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solidFill>
                  </a:tcPr>
                </a:tc>
              </a:tr>
              <a:tr h="1747248">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marL="285750" indent="-285750">
                        <a:buFont typeface="Arial" panose="020B0604020202020204" pitchFamily="34" charset="0"/>
                        <a:buChar char="•"/>
                      </a:pPr>
                      <a:r>
                        <a:rPr lang="en-ZA" sz="1300" dirty="0" smtClean="0">
                          <a:latin typeface="+mn-lt"/>
                        </a:rPr>
                        <a:t>Rhino Ridge Safari Lodge</a:t>
                      </a:r>
                    </a:p>
                    <a:p>
                      <a:pPr marL="285750" indent="-285750">
                        <a:buFont typeface="Arial" panose="020B0604020202020204" pitchFamily="34" charset="0"/>
                        <a:buChar char="•"/>
                      </a:pPr>
                      <a:r>
                        <a:rPr lang="en-ZA" sz="1300" dirty="0" smtClean="0">
                          <a:latin typeface="+mn-lt"/>
                        </a:rPr>
                        <a:t>Royal Thonga</a:t>
                      </a:r>
                    </a:p>
                    <a:p>
                      <a:pPr marL="285750" indent="-285750">
                        <a:buFont typeface="Arial" panose="020B0604020202020204" pitchFamily="34" charset="0"/>
                        <a:buChar char="•"/>
                      </a:pPr>
                      <a:r>
                        <a:rPr lang="en-ZA" sz="1300" dirty="0" smtClean="0">
                          <a:latin typeface="+mn-lt"/>
                        </a:rPr>
                        <a:t>Tala Game reserve </a:t>
                      </a:r>
                    </a:p>
                    <a:p>
                      <a:pPr marL="285750" indent="-285750">
                        <a:buFont typeface="Arial" panose="020B0604020202020204" pitchFamily="34" charset="0"/>
                        <a:buChar char="•"/>
                      </a:pPr>
                      <a:r>
                        <a:rPr lang="en-ZA" sz="1300" dirty="0" smtClean="0">
                          <a:latin typeface="+mn-lt"/>
                        </a:rPr>
                        <a:t>Jozini Tiger lodge</a:t>
                      </a:r>
                    </a:p>
                  </a:txBody>
                  <a:tcPr marL="64294" marR="64294" marT="32149" marB="32149">
                    <a:lnL w="12700" cmpd="sng">
                      <a:solidFill>
                        <a:srgbClr val="C48C4C"/>
                      </a:solid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just"/>
                      <a:r>
                        <a:rPr lang="en-ZA" sz="1300" dirty="0" smtClean="0">
                          <a:latin typeface="+mn-lt"/>
                        </a:rPr>
                        <a:t>The following listed NEF Investees</a:t>
                      </a:r>
                      <a:r>
                        <a:rPr lang="en-ZA" sz="1300" baseline="0" dirty="0" smtClean="0">
                          <a:latin typeface="+mn-lt"/>
                        </a:rPr>
                        <a:t> are all in the tourism Industry. The NEF has invested in these businesses through the RCDF Fund. </a:t>
                      </a:r>
                      <a:endParaRPr lang="en-ZA" sz="1300" dirty="0" smtClean="0">
                        <a:latin typeface="+mn-lt"/>
                      </a:endParaRPr>
                    </a:p>
                    <a:p>
                      <a:pPr algn="just"/>
                      <a:endParaRPr lang="en-ZA" sz="1300" dirty="0" smtClean="0">
                        <a:latin typeface="+mn-lt"/>
                      </a:endParaRPr>
                    </a:p>
                    <a:p>
                      <a:pPr algn="just"/>
                      <a:r>
                        <a:rPr lang="en-ZA" sz="1300" dirty="0" smtClean="0">
                          <a:latin typeface="+mn-lt"/>
                        </a:rPr>
                        <a:t>There</a:t>
                      </a:r>
                      <a:r>
                        <a:rPr lang="en-ZA" sz="1300" baseline="0" dirty="0" smtClean="0">
                          <a:latin typeface="+mn-lt"/>
                        </a:rPr>
                        <a:t> is an opportunity to fund projects where curio shops are set up at these lodges and some of the funds required to set up these curio shops could be sourced through the DAC.</a:t>
                      </a:r>
                      <a:endParaRPr lang="en-ZA" sz="1300" dirty="0">
                        <a:latin typeface="+mn-lt"/>
                      </a:endParaRPr>
                    </a:p>
                  </a:txBody>
                  <a:tcPr marL="64294" marR="64294" marT="32149" marB="32149">
                    <a:lnL>
                      <a:noFill/>
                    </a:lnL>
                    <a:lnR>
                      <a:no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300" dirty="0" smtClean="0">
                          <a:latin typeface="+mn-lt"/>
                        </a:rPr>
                        <a:t>Not</a:t>
                      </a:r>
                      <a:r>
                        <a:rPr lang="en-ZA" sz="1300" baseline="0" dirty="0" smtClean="0">
                          <a:latin typeface="+mn-lt"/>
                        </a:rPr>
                        <a:t> quantifiable at this point</a:t>
                      </a:r>
                      <a:endParaRPr lang="en-ZA" sz="1300" dirty="0">
                        <a:latin typeface="+mn-lt"/>
                      </a:endParaRPr>
                    </a:p>
                  </a:txBody>
                  <a:tcPr marL="64294" marR="64294" marT="32149" marB="32149">
                    <a:lnL>
                      <a:noFill/>
                    </a:lnL>
                    <a:lnR w="12700" cmpd="sng">
                      <a:solidFill>
                        <a:srgbClr val="C48C4C"/>
                      </a:solidFill>
                    </a:lnR>
                    <a:lnT w="12700" cmpd="sng">
                      <a:solidFill>
                        <a:srgbClr val="C48C4C"/>
                      </a:solidFill>
                    </a:lnT>
                    <a:lnB w="12700" cmpd="sng">
                      <a:solidFill>
                        <a:srgbClr val="C48C4C"/>
                      </a:solidFill>
                    </a:lnB>
                    <a:lnTlToBr w="12700" cmpd="sng">
                      <a:noFill/>
                      <a:prstDash val="solid"/>
                    </a:lnTlToBr>
                    <a:lnBlToTr w="12700" cmpd="sng">
                      <a:noFill/>
                      <a:prstDash val="solid"/>
                    </a:lnBlToTr>
                    <a:solidFill>
                      <a:srgbClr val="C48C4C">
                        <a:tint val="20000"/>
                      </a:srgbClr>
                    </a:solidFill>
                  </a:tcPr>
                </a:tc>
              </a:tr>
            </a:tbl>
          </a:graphicData>
        </a:graphic>
      </p:graphicFrame>
    </p:spTree>
    <p:extLst>
      <p:ext uri="{BB962C8B-B14F-4D97-AF65-F5344CB8AC3E}">
        <p14:creationId xmlns:p14="http://schemas.microsoft.com/office/powerpoint/2010/main" val="9036432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57</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bwMode="auto">
          <a:xfrm>
            <a:off x="107504" y="719601"/>
            <a:ext cx="8928992" cy="410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lvl1pPr marL="342536" indent="-342536"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152" indent="-285447"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1768" indent="-228351"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598479" indent="-228351"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5195" indent="-228351"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1902" indent="-228351" algn="l" rtl="0" fontAlgn="base">
              <a:spcBef>
                <a:spcPct val="20000"/>
              </a:spcBef>
              <a:spcAft>
                <a:spcPct val="0"/>
              </a:spcAft>
              <a:buChar char="»"/>
              <a:defRPr sz="2000">
                <a:solidFill>
                  <a:schemeClr val="tx1"/>
                </a:solidFill>
                <a:latin typeface="+mn-lt"/>
                <a:ea typeface="+mn-ea"/>
              </a:defRPr>
            </a:lvl6pPr>
            <a:lvl7pPr marL="2968608" indent="-228351" algn="l" rtl="0" fontAlgn="base">
              <a:spcBef>
                <a:spcPct val="20000"/>
              </a:spcBef>
              <a:spcAft>
                <a:spcPct val="0"/>
              </a:spcAft>
              <a:buChar char="»"/>
              <a:defRPr sz="2000">
                <a:solidFill>
                  <a:schemeClr val="tx1"/>
                </a:solidFill>
                <a:latin typeface="+mn-lt"/>
                <a:ea typeface="+mn-ea"/>
              </a:defRPr>
            </a:lvl7pPr>
            <a:lvl8pPr marL="3425320" indent="-228351" algn="l" rtl="0" fontAlgn="base">
              <a:spcBef>
                <a:spcPct val="20000"/>
              </a:spcBef>
              <a:spcAft>
                <a:spcPct val="0"/>
              </a:spcAft>
              <a:buChar char="»"/>
              <a:defRPr sz="2000">
                <a:solidFill>
                  <a:schemeClr val="tx1"/>
                </a:solidFill>
                <a:latin typeface="+mn-lt"/>
                <a:ea typeface="+mn-ea"/>
              </a:defRPr>
            </a:lvl8pPr>
            <a:lvl9pPr marL="3882023" indent="-228351" algn="l" rtl="0" fontAlgn="base">
              <a:spcBef>
                <a:spcPct val="20000"/>
              </a:spcBef>
              <a:spcAft>
                <a:spcPct val="0"/>
              </a:spcAft>
              <a:buChar char="»"/>
              <a:defRPr sz="2000">
                <a:solidFill>
                  <a:schemeClr val="tx1"/>
                </a:solidFill>
                <a:latin typeface="+mn-lt"/>
                <a:ea typeface="+mn-ea"/>
              </a:defRPr>
            </a:lvl9pPr>
          </a:lstStyle>
          <a:p>
            <a:pPr marL="0" indent="0" defTabSz="913134">
              <a:buFontTx/>
              <a:buNone/>
            </a:pPr>
            <a:r>
              <a:rPr lang="en-ZA" sz="2400" b="1" kern="0" dirty="0" smtClean="0">
                <a:solidFill>
                  <a:srgbClr val="BF8751"/>
                </a:solidFill>
                <a:latin typeface="Arial Narrow"/>
              </a:rPr>
              <a:t>          Challenges Faced by Organisations within Cultural Industries </a:t>
            </a:r>
          </a:p>
          <a:p>
            <a:pPr defTabSz="913134"/>
            <a:r>
              <a:rPr lang="en-ZA" sz="1400" kern="0" dirty="0" smtClean="0">
                <a:solidFill>
                  <a:srgbClr val="FFFFFF"/>
                </a:solidFill>
                <a:latin typeface="Arial Narrow"/>
              </a:rPr>
              <a:t>Advertising </a:t>
            </a:r>
            <a:r>
              <a:rPr lang="en-ZA" sz="1400" kern="0" dirty="0">
                <a:solidFill>
                  <a:srgbClr val="FFFFFF"/>
                </a:solidFill>
                <a:latin typeface="Arial Narrow"/>
              </a:rPr>
              <a:t>opportunities are too expensive         </a:t>
            </a:r>
            <a:r>
              <a:rPr lang="en-ZA" sz="1400" kern="0" dirty="0">
                <a:solidFill>
                  <a:srgbClr val="000000"/>
                </a:solidFill>
                <a:latin typeface="Arial Narrow"/>
              </a:rPr>
              <a:t>	   </a:t>
            </a:r>
            <a:r>
              <a:rPr lang="en-ZA" sz="1400" kern="0" dirty="0" smtClean="0">
                <a:solidFill>
                  <a:srgbClr val="000000"/>
                </a:solidFill>
                <a:latin typeface="Arial Narrow"/>
              </a:rPr>
              <a:t> </a:t>
            </a:r>
            <a:endParaRPr lang="en-ZA" sz="1400" kern="0" dirty="0">
              <a:solidFill>
                <a:srgbClr val="000000"/>
              </a:solidFill>
              <a:latin typeface="Arial Narrow"/>
            </a:endParaRPr>
          </a:p>
          <a:p>
            <a:pPr marL="0" indent="0" defTabSz="913134">
              <a:buFontTx/>
              <a:buNone/>
            </a:pPr>
            <a:endParaRPr lang="en-ZA" sz="2000" kern="0" dirty="0">
              <a:solidFill>
                <a:srgbClr val="000000"/>
              </a:solidFill>
              <a:latin typeface="Arial Narrow"/>
            </a:endParaRPr>
          </a:p>
          <a:p>
            <a:pPr defTabSz="913134"/>
            <a:endParaRPr lang="en-ZA" sz="1000" kern="0" dirty="0" smtClean="0">
              <a:solidFill>
                <a:srgbClr val="000000"/>
              </a:solidFill>
              <a:latin typeface="Arial Narrow"/>
            </a:endParaRPr>
          </a:p>
        </p:txBody>
      </p:sp>
      <p:graphicFrame>
        <p:nvGraphicFramePr>
          <p:cNvPr id="7" name="Table 6"/>
          <p:cNvGraphicFramePr>
            <a:graphicFrameLocks noGrp="1"/>
          </p:cNvGraphicFramePr>
          <p:nvPr/>
        </p:nvGraphicFramePr>
        <p:xfrm>
          <a:off x="596106" y="1700808"/>
          <a:ext cx="7950200" cy="2887067"/>
        </p:xfrm>
        <a:graphic>
          <a:graphicData uri="http://schemas.openxmlformats.org/drawingml/2006/table">
            <a:tbl>
              <a:tblPr/>
              <a:tblGrid>
                <a:gridCol w="2844800"/>
                <a:gridCol w="5105400"/>
              </a:tblGrid>
              <a:tr h="26246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b="1" u="sng" strike="noStrike" dirty="0">
                          <a:effectLst/>
                        </a:rPr>
                        <a:t>Challenges</a:t>
                      </a:r>
                      <a:endParaRPr lang="en-ZA" sz="1400" b="1" i="0" u="sng" strike="noStrike" dirty="0">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b="1" u="sng" strike="noStrike" dirty="0">
                          <a:effectLst/>
                        </a:rPr>
                        <a:t>Solutions</a:t>
                      </a:r>
                      <a:endParaRPr lang="en-ZA" sz="1400" b="1" i="0" u="sng" strike="noStrike" dirty="0">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6246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Lack of funds/insufficient budget</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Preferential funds offer to viable transactions</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52492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Inconsistent/unreliable business</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Guidance provided during DD and post investment on how to generate sustainable revenue streams</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52492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dirty="0">
                          <a:effectLst/>
                        </a:rPr>
                        <a:t>Lack of support from Government</a:t>
                      </a:r>
                      <a:endParaRPr lang="en-ZA" sz="1400" b="0" i="0" u="none" strike="noStrike" dirty="0">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Engage various Government stakeholders to rally support for and interventions for projects</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52492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Operational costs are too high</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Guidance and strategies provided during DD and post investment on how to be cost efficient</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26246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Not well marketed/very little exposure</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Proactively create access to markets by leveraging on relationships</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r h="524921">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a:effectLst/>
                        </a:rPr>
                        <a:t>Unable to buy/update equipment, machinery, or material</a:t>
                      </a:r>
                      <a:endParaRPr lang="en-ZA" sz="1400" b="0" i="0" u="none" strike="noStrike">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pPr algn="l" fontAlgn="b"/>
                      <a:r>
                        <a:rPr lang="en-ZA" sz="1400" u="none" strike="noStrike" dirty="0">
                          <a:effectLst/>
                        </a:rPr>
                        <a:t>Conduct buy vs lease analysis. When assets must be bought, preferential funding reduces the debt burden</a:t>
                      </a:r>
                      <a:endParaRPr lang="en-ZA" sz="1400" b="0" i="0" u="none" strike="noStrike" dirty="0">
                        <a:solidFill>
                          <a:srgbClr val="000000"/>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F8751">
                        <a:tint val="20000"/>
                      </a:srgbClr>
                    </a:solidFill>
                  </a:tcPr>
                </a:tc>
              </a:tr>
            </a:tbl>
          </a:graphicData>
        </a:graphic>
      </p:graphicFrame>
    </p:spTree>
    <p:extLst>
      <p:ext uri="{BB962C8B-B14F-4D97-AF65-F5344CB8AC3E}">
        <p14:creationId xmlns:p14="http://schemas.microsoft.com/office/powerpoint/2010/main" val="502932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58</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bwMode="auto">
          <a:xfrm>
            <a:off x="107504" y="692696"/>
            <a:ext cx="8739633" cy="540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r>
              <a:rPr lang="en-ZA" altLang="en-US" sz="2400" b="1" kern="0" dirty="0" smtClean="0">
                <a:solidFill>
                  <a:srgbClr val="BF8751"/>
                </a:solidFill>
                <a:latin typeface="Calibri" panose="020F0502020204030204" pitchFamily="34" charset="0"/>
              </a:rPr>
              <a:t>Strategic solutions to grow the AC portfolio</a:t>
            </a:r>
            <a:endParaRPr lang="en-ZA" altLang="en-US" sz="1200" b="1" kern="0" dirty="0" smtClean="0">
              <a:solidFill>
                <a:srgbClr val="BF8751"/>
              </a:solidFill>
              <a:latin typeface="Calibri" panose="020F0502020204030204" pitchFamily="34" charset="0"/>
            </a:endParaRPr>
          </a:p>
          <a:p>
            <a:pPr marL="285750" indent="-285750">
              <a:buFont typeface="Arial" panose="020B0604020202020204" pitchFamily="34" charset="0"/>
              <a:buChar char="•"/>
            </a:pPr>
            <a:r>
              <a:rPr lang="en-ZA" sz="1600" dirty="0" smtClean="0">
                <a:solidFill>
                  <a:srgbClr val="000000"/>
                </a:solidFill>
                <a:latin typeface="Arial Narrow"/>
              </a:rPr>
              <a:t>Seek </a:t>
            </a:r>
            <a:r>
              <a:rPr lang="en-ZA" sz="1600" dirty="0">
                <a:solidFill>
                  <a:srgbClr val="000000"/>
                </a:solidFill>
                <a:latin typeface="Arial Narrow"/>
              </a:rPr>
              <a:t>and secure the services of heritage, arts and cultural experts who will assist with business development, broadening networks, and opportunity scoping</a:t>
            </a:r>
            <a:r>
              <a:rPr lang="en-ZA" sz="1600" dirty="0" smtClean="0">
                <a:solidFill>
                  <a:srgbClr val="000000"/>
                </a:solidFill>
                <a:latin typeface="Arial Narrow"/>
              </a:rPr>
              <a:t>.</a:t>
            </a:r>
          </a:p>
          <a:p>
            <a:pPr marL="285750" indent="-285750">
              <a:buFont typeface="Arial" panose="020B0604020202020204" pitchFamily="34" charset="0"/>
              <a:buChar char="•"/>
            </a:pPr>
            <a:endParaRPr lang="en-ZA" sz="1600" dirty="0">
              <a:solidFill>
                <a:srgbClr val="000000"/>
              </a:solidFill>
              <a:latin typeface="Arial Narrow"/>
            </a:endParaRPr>
          </a:p>
          <a:p>
            <a:pPr marL="285750" indent="-285750">
              <a:buFont typeface="Arial" panose="020B0604020202020204" pitchFamily="34" charset="0"/>
              <a:buChar char="•"/>
            </a:pPr>
            <a:r>
              <a:rPr lang="en-ZA" sz="1600" dirty="0">
                <a:solidFill>
                  <a:srgbClr val="000000"/>
                </a:solidFill>
                <a:latin typeface="Arial Narrow"/>
              </a:rPr>
              <a:t>Engage with legends in </a:t>
            </a:r>
            <a:r>
              <a:rPr lang="en-ZA" sz="1600" dirty="0" smtClean="0">
                <a:solidFill>
                  <a:srgbClr val="000000"/>
                </a:solidFill>
                <a:latin typeface="Arial Narrow"/>
              </a:rPr>
              <a:t>music</a:t>
            </a:r>
            <a:r>
              <a:rPr lang="en-ZA" sz="1600" dirty="0">
                <a:solidFill>
                  <a:srgbClr val="000000"/>
                </a:solidFill>
                <a:latin typeface="Arial Narrow"/>
              </a:rPr>
              <a:t>, arts and craft, theatre, and film  production in order to gain expert insight into opportunities that exist, share knowledge on how to navigate challenges that exist, and promote a culture of mentorship and skills transfer to empower the youth. </a:t>
            </a:r>
            <a:endParaRPr lang="en-ZA" sz="1600" dirty="0" smtClean="0">
              <a:solidFill>
                <a:srgbClr val="000000"/>
              </a:solidFill>
              <a:latin typeface="Arial Narrow"/>
            </a:endParaRPr>
          </a:p>
          <a:p>
            <a:pPr marL="285750" indent="-285750">
              <a:buFont typeface="Arial" panose="020B0604020202020204" pitchFamily="34" charset="0"/>
              <a:buChar char="•"/>
            </a:pPr>
            <a:endParaRPr lang="en-ZA" sz="1600" dirty="0">
              <a:solidFill>
                <a:srgbClr val="000000"/>
              </a:solidFill>
              <a:latin typeface="Arial Narrow"/>
            </a:endParaRPr>
          </a:p>
          <a:p>
            <a:pPr marL="285750" indent="-285750">
              <a:buFont typeface="Arial" panose="020B0604020202020204" pitchFamily="34" charset="0"/>
              <a:buChar char="•"/>
            </a:pPr>
            <a:r>
              <a:rPr lang="en-ZA" sz="1600" dirty="0">
                <a:solidFill>
                  <a:srgbClr val="000000"/>
                </a:solidFill>
                <a:latin typeface="Arial Narrow"/>
              </a:rPr>
              <a:t>Engage with the State Theatre (and provincial equivalents), Wits Theatre, AFDA etc. to identify young players in the AC sector that can be supported for growth</a:t>
            </a:r>
            <a:r>
              <a:rPr lang="en-ZA" sz="1600" dirty="0" smtClean="0">
                <a:solidFill>
                  <a:srgbClr val="000000"/>
                </a:solidFill>
                <a:latin typeface="Arial Narrow"/>
              </a:rPr>
              <a:t>.</a:t>
            </a:r>
          </a:p>
          <a:p>
            <a:pPr marL="285750" indent="-285750">
              <a:buFont typeface="Arial" panose="020B0604020202020204" pitchFamily="34" charset="0"/>
              <a:buChar char="•"/>
            </a:pPr>
            <a:endParaRPr lang="en-ZA" sz="1600" dirty="0">
              <a:solidFill>
                <a:srgbClr val="000000"/>
              </a:solidFill>
              <a:latin typeface="Arial Narrow"/>
            </a:endParaRPr>
          </a:p>
          <a:p>
            <a:pPr marL="285750" indent="-285750">
              <a:buFont typeface="Arial" panose="020B0604020202020204" pitchFamily="34" charset="0"/>
              <a:buChar char="•"/>
            </a:pPr>
            <a:r>
              <a:rPr lang="en-ZA" sz="1600" dirty="0">
                <a:solidFill>
                  <a:srgbClr val="000000"/>
                </a:solidFill>
                <a:latin typeface="Arial Narrow"/>
              </a:rPr>
              <a:t>Appoint a standing panel of service provides who will assist with </a:t>
            </a:r>
            <a:r>
              <a:rPr lang="en-ZA" sz="1600" dirty="0" smtClean="0">
                <a:solidFill>
                  <a:srgbClr val="000000"/>
                </a:solidFill>
                <a:latin typeface="Arial Narrow"/>
              </a:rPr>
              <a:t>fine-tuning </a:t>
            </a:r>
            <a:r>
              <a:rPr lang="en-ZA" sz="1600" dirty="0">
                <a:solidFill>
                  <a:srgbClr val="000000"/>
                </a:solidFill>
                <a:latin typeface="Arial Narrow"/>
              </a:rPr>
              <a:t>the business proposition, financial viability and packaging of deals requiring non-financial support. </a:t>
            </a:r>
            <a:endParaRPr lang="en-ZA" sz="1600" dirty="0" smtClean="0">
              <a:solidFill>
                <a:srgbClr val="000000"/>
              </a:solidFill>
              <a:latin typeface="Arial Narrow"/>
            </a:endParaRPr>
          </a:p>
          <a:p>
            <a:pPr marL="285750" indent="-285750">
              <a:buFont typeface="Arial" panose="020B0604020202020204" pitchFamily="34" charset="0"/>
              <a:buChar char="•"/>
            </a:pPr>
            <a:endParaRPr lang="en-ZA" sz="1600" dirty="0">
              <a:solidFill>
                <a:srgbClr val="000000"/>
              </a:solidFill>
              <a:latin typeface="Arial Narrow"/>
            </a:endParaRPr>
          </a:p>
          <a:p>
            <a:pPr marL="285750" indent="-285750">
              <a:buFont typeface="Arial" panose="020B0604020202020204" pitchFamily="34" charset="0"/>
              <a:buChar char="•"/>
            </a:pPr>
            <a:r>
              <a:rPr lang="en-ZA" sz="1600" dirty="0">
                <a:solidFill>
                  <a:srgbClr val="000000"/>
                </a:solidFill>
                <a:latin typeface="Arial Narrow"/>
              </a:rPr>
              <a:t>Use our project development expertise to identify and develop a few entrepreneurs to be providers of </a:t>
            </a:r>
            <a:r>
              <a:rPr lang="en-ZA" sz="1600" dirty="0" smtClean="0">
                <a:solidFill>
                  <a:srgbClr val="000000"/>
                </a:solidFill>
                <a:latin typeface="Arial Narrow"/>
              </a:rPr>
              <a:t>lighting, sound and stage </a:t>
            </a:r>
            <a:r>
              <a:rPr lang="en-ZA" sz="1600" dirty="0">
                <a:solidFill>
                  <a:srgbClr val="000000"/>
                </a:solidFill>
                <a:latin typeface="Arial Narrow"/>
              </a:rPr>
              <a:t>and </a:t>
            </a:r>
            <a:r>
              <a:rPr lang="en-ZA" sz="1600" dirty="0" smtClean="0">
                <a:solidFill>
                  <a:srgbClr val="000000"/>
                </a:solidFill>
                <a:latin typeface="Arial Narrow"/>
              </a:rPr>
              <a:t>equipment, </a:t>
            </a:r>
            <a:r>
              <a:rPr lang="en-ZA" sz="1600" dirty="0">
                <a:solidFill>
                  <a:srgbClr val="000000"/>
                </a:solidFill>
                <a:latin typeface="Arial Narrow"/>
              </a:rPr>
              <a:t>which a lucrative part of music festivals and celebrations</a:t>
            </a:r>
            <a:r>
              <a:rPr lang="en-ZA" sz="1600" dirty="0" smtClean="0">
                <a:solidFill>
                  <a:srgbClr val="000000"/>
                </a:solidFill>
                <a:latin typeface="Arial Narrow"/>
              </a:rPr>
              <a:t>. </a:t>
            </a:r>
            <a:r>
              <a:rPr lang="en-ZA" sz="1600" dirty="0">
                <a:solidFill>
                  <a:srgbClr val="000000"/>
                </a:solidFill>
                <a:latin typeface="Arial Narrow"/>
              </a:rPr>
              <a:t>Create an eco-system of black players across the value chain</a:t>
            </a:r>
            <a:r>
              <a:rPr lang="en-ZA" sz="1600" dirty="0" smtClean="0">
                <a:solidFill>
                  <a:srgbClr val="000000"/>
                </a:solidFill>
                <a:latin typeface="Arial Narrow"/>
              </a:rPr>
              <a:t>.</a:t>
            </a:r>
          </a:p>
          <a:p>
            <a:pPr marL="285750" indent="-285750">
              <a:buFont typeface="Arial" panose="020B0604020202020204" pitchFamily="34" charset="0"/>
              <a:buChar char="•"/>
            </a:pPr>
            <a:endParaRPr lang="en-ZA" sz="1600" dirty="0">
              <a:solidFill>
                <a:srgbClr val="000000"/>
              </a:solidFill>
              <a:latin typeface="Arial Narrow"/>
            </a:endParaRPr>
          </a:p>
          <a:p>
            <a:pPr marL="285750" indent="-285750">
              <a:buFont typeface="Arial" panose="020B0604020202020204" pitchFamily="34" charset="0"/>
              <a:buChar char="•"/>
            </a:pPr>
            <a:r>
              <a:rPr lang="en-ZA" sz="1600" dirty="0">
                <a:solidFill>
                  <a:srgbClr val="000000"/>
                </a:solidFill>
                <a:latin typeface="Arial Narrow"/>
              </a:rPr>
              <a:t>Analyse the sales and distribution function within the different AC domains. Identify ways to provide access to markets for players in the AC sector e.g. engage the </a:t>
            </a:r>
            <a:r>
              <a:rPr lang="en-ZA" sz="1600" dirty="0" err="1">
                <a:solidFill>
                  <a:srgbClr val="000000"/>
                </a:solidFill>
                <a:latin typeface="Arial Narrow"/>
              </a:rPr>
              <a:t>dti’s</a:t>
            </a:r>
            <a:r>
              <a:rPr lang="en-ZA" sz="1600" dirty="0">
                <a:solidFill>
                  <a:srgbClr val="000000"/>
                </a:solidFill>
                <a:latin typeface="Arial Narrow"/>
              </a:rPr>
              <a:t> creative </a:t>
            </a:r>
            <a:r>
              <a:rPr lang="en-ZA" sz="1600" dirty="0" smtClean="0">
                <a:solidFill>
                  <a:srgbClr val="000000"/>
                </a:solidFill>
                <a:latin typeface="Arial Narrow"/>
              </a:rPr>
              <a:t>industries’ </a:t>
            </a:r>
            <a:r>
              <a:rPr lang="en-ZA" sz="1600" dirty="0">
                <a:solidFill>
                  <a:srgbClr val="000000"/>
                </a:solidFill>
                <a:latin typeface="Arial Narrow"/>
              </a:rPr>
              <a:t>desk to create markets for black Arts and Crafts practitioners. </a:t>
            </a:r>
          </a:p>
          <a:p>
            <a:endParaRPr lang="en-ZA" sz="1600" dirty="0">
              <a:solidFill>
                <a:srgbClr val="000000"/>
              </a:solidFill>
              <a:latin typeface="Arial Narrow"/>
            </a:endParaRPr>
          </a:p>
          <a:p>
            <a:pPr defTabSz="913134"/>
            <a:endParaRPr lang="en-ZA" sz="2800" b="1" kern="0" dirty="0">
              <a:solidFill>
                <a:srgbClr val="E97311"/>
              </a:solidFill>
              <a:latin typeface="Arial Narrow"/>
            </a:endParaRPr>
          </a:p>
          <a:p>
            <a:pPr defTabSz="913134"/>
            <a:endParaRPr lang="en-ZA" sz="1000" kern="0" dirty="0">
              <a:solidFill>
                <a:srgbClr val="000000"/>
              </a:solidFill>
              <a:latin typeface="Arial Narrow"/>
            </a:endParaRPr>
          </a:p>
        </p:txBody>
      </p:sp>
    </p:spTree>
    <p:extLst>
      <p:ext uri="{BB962C8B-B14F-4D97-AF65-F5344CB8AC3E}">
        <p14:creationId xmlns:p14="http://schemas.microsoft.com/office/powerpoint/2010/main" val="2770154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59</a:t>
            </a:fld>
            <a:endParaRPr lang="en-ZA" altLang="en-US"/>
          </a:p>
        </p:txBody>
      </p:sp>
      <p:pic>
        <p:nvPicPr>
          <p:cNvPr id="3" name="Picture 2" descr="Description: email signature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0" y="69713"/>
            <a:ext cx="3850508" cy="6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0" descr="Letterhea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9901"/>
            <a:ext cx="1440159" cy="5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bwMode="auto">
          <a:xfrm>
            <a:off x="89635" y="2276872"/>
            <a:ext cx="8739633" cy="152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defPPr>
              <a:defRPr lang="en-US"/>
            </a:defPPr>
            <a:lvl1pPr marL="0" algn="l" defTabSz="913087" rtl="0" eaLnBrk="1" latinLnBrk="0" hangingPunct="1">
              <a:defRPr sz="1800" kern="1200">
                <a:solidFill>
                  <a:schemeClr val="tx1"/>
                </a:solidFill>
                <a:latin typeface="+mn-lt"/>
                <a:ea typeface="+mn-ea"/>
                <a:cs typeface="+mn-cs"/>
              </a:defRPr>
            </a:lvl1pPr>
            <a:lvl2pPr marL="456538" algn="l" defTabSz="913087" rtl="0" eaLnBrk="1" latinLnBrk="0" hangingPunct="1">
              <a:defRPr sz="1800" kern="1200">
                <a:solidFill>
                  <a:schemeClr val="tx1"/>
                </a:solidFill>
                <a:latin typeface="+mn-lt"/>
                <a:ea typeface="+mn-ea"/>
                <a:cs typeface="+mn-cs"/>
              </a:defRPr>
            </a:lvl2pPr>
            <a:lvl3pPr marL="913087" algn="l" defTabSz="913087" rtl="0" eaLnBrk="1" latinLnBrk="0" hangingPunct="1">
              <a:defRPr sz="1800" kern="1200">
                <a:solidFill>
                  <a:schemeClr val="tx1"/>
                </a:solidFill>
                <a:latin typeface="+mn-lt"/>
                <a:ea typeface="+mn-ea"/>
                <a:cs typeface="+mn-cs"/>
              </a:defRPr>
            </a:lvl3pPr>
            <a:lvl4pPr marL="1369640" algn="l" defTabSz="913087" rtl="0" eaLnBrk="1" latinLnBrk="0" hangingPunct="1">
              <a:defRPr sz="1800" kern="1200">
                <a:solidFill>
                  <a:schemeClr val="tx1"/>
                </a:solidFill>
                <a:latin typeface="+mn-lt"/>
                <a:ea typeface="+mn-ea"/>
                <a:cs typeface="+mn-cs"/>
              </a:defRPr>
            </a:lvl4pPr>
            <a:lvl5pPr marL="1826183" algn="l" defTabSz="913087" rtl="0" eaLnBrk="1" latinLnBrk="0" hangingPunct="1">
              <a:defRPr sz="1800" kern="1200">
                <a:solidFill>
                  <a:schemeClr val="tx1"/>
                </a:solidFill>
                <a:latin typeface="+mn-lt"/>
                <a:ea typeface="+mn-ea"/>
                <a:cs typeface="+mn-cs"/>
              </a:defRPr>
            </a:lvl5pPr>
            <a:lvl6pPr marL="2282724" algn="l" defTabSz="913087" rtl="0" eaLnBrk="1" latinLnBrk="0" hangingPunct="1">
              <a:defRPr sz="1800" kern="1200">
                <a:solidFill>
                  <a:schemeClr val="tx1"/>
                </a:solidFill>
                <a:latin typeface="+mn-lt"/>
                <a:ea typeface="+mn-ea"/>
                <a:cs typeface="+mn-cs"/>
              </a:defRPr>
            </a:lvl6pPr>
            <a:lvl7pPr marL="2739275" algn="l" defTabSz="913087" rtl="0" eaLnBrk="1" latinLnBrk="0" hangingPunct="1">
              <a:defRPr sz="1800" kern="1200">
                <a:solidFill>
                  <a:schemeClr val="tx1"/>
                </a:solidFill>
                <a:latin typeface="+mn-lt"/>
                <a:ea typeface="+mn-ea"/>
                <a:cs typeface="+mn-cs"/>
              </a:defRPr>
            </a:lvl7pPr>
            <a:lvl8pPr marL="3195817" algn="l" defTabSz="913087" rtl="0" eaLnBrk="1" latinLnBrk="0" hangingPunct="1">
              <a:defRPr sz="1800" kern="1200">
                <a:solidFill>
                  <a:schemeClr val="tx1"/>
                </a:solidFill>
                <a:latin typeface="+mn-lt"/>
                <a:ea typeface="+mn-ea"/>
                <a:cs typeface="+mn-cs"/>
              </a:defRPr>
            </a:lvl8pPr>
            <a:lvl9pPr marL="3652364" algn="l" defTabSz="913087" rtl="0" eaLnBrk="1" latinLnBrk="0" hangingPunct="1">
              <a:defRPr sz="1800" kern="1200">
                <a:solidFill>
                  <a:schemeClr val="tx1"/>
                </a:solidFill>
                <a:latin typeface="+mn-lt"/>
                <a:ea typeface="+mn-ea"/>
                <a:cs typeface="+mn-cs"/>
              </a:defRPr>
            </a:lvl9pPr>
          </a:lstStyle>
          <a:p>
            <a:endParaRPr lang="en-ZA" altLang="en-US" b="1" kern="0" dirty="0">
              <a:solidFill>
                <a:srgbClr val="FF6600"/>
              </a:solidFill>
              <a:latin typeface="Arial Narrow"/>
            </a:endParaRPr>
          </a:p>
          <a:p>
            <a:pPr algn="ctr"/>
            <a:r>
              <a:rPr lang="en-ZA" altLang="en-US" sz="6000" b="1" kern="0" dirty="0" smtClean="0">
                <a:solidFill>
                  <a:srgbClr val="BF8751"/>
                </a:solidFill>
                <a:latin typeface="Calibri" panose="020F0502020204030204" pitchFamily="34" charset="0"/>
              </a:rPr>
              <a:t>Q and A</a:t>
            </a:r>
          </a:p>
          <a:p>
            <a:endParaRPr lang="en-ZA" altLang="en-US" sz="1200" b="1" kern="0" dirty="0" smtClean="0">
              <a:solidFill>
                <a:srgbClr val="BF8751"/>
              </a:solidFill>
              <a:latin typeface="Calibri" panose="020F0502020204030204" pitchFamily="34" charset="0"/>
            </a:endParaRPr>
          </a:p>
          <a:p>
            <a:r>
              <a:rPr lang="en-ZA" sz="1200" dirty="0">
                <a:solidFill>
                  <a:srgbClr val="000000"/>
                </a:solidFill>
                <a:latin typeface="Calibri" panose="020F0502020204030204" pitchFamily="34" charset="0"/>
              </a:rPr>
              <a:t> </a:t>
            </a:r>
            <a:endParaRPr lang="en-ZA" sz="1900" dirty="0">
              <a:solidFill>
                <a:srgbClr val="000000"/>
              </a:solidFill>
              <a:latin typeface="Arial Narrow"/>
            </a:endParaRPr>
          </a:p>
          <a:p>
            <a:pPr defTabSz="913134"/>
            <a:endParaRPr lang="en-ZA" sz="2800" b="1" kern="0" dirty="0">
              <a:solidFill>
                <a:srgbClr val="E97311"/>
              </a:solidFill>
              <a:latin typeface="Arial Narrow"/>
            </a:endParaRPr>
          </a:p>
          <a:p>
            <a:pPr defTabSz="913134"/>
            <a:endParaRPr lang="en-ZA" sz="1000" kern="0" dirty="0">
              <a:solidFill>
                <a:srgbClr val="000000"/>
              </a:solidFill>
              <a:latin typeface="Arial Narrow"/>
            </a:endParaRPr>
          </a:p>
        </p:txBody>
      </p:sp>
    </p:spTree>
    <p:extLst>
      <p:ext uri="{BB962C8B-B14F-4D97-AF65-F5344CB8AC3E}">
        <p14:creationId xmlns:p14="http://schemas.microsoft.com/office/powerpoint/2010/main" val="2989917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p:cNvSpPr>
            <a:spLocks noChangeArrowheads="1"/>
          </p:cNvSpPr>
          <p:nvPr/>
        </p:nvSpPr>
        <p:spPr bwMode="auto">
          <a:xfrm>
            <a:off x="214316" y="843210"/>
            <a:ext cx="8462143" cy="6604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solidFill>
            <a:srgbClr val="87A846">
              <a:alpha val="65097"/>
            </a:srgbClr>
          </a:solidFill>
          <a:ln w="9525">
            <a:noFill/>
            <a:miter lim="800000"/>
            <a:headEnd/>
            <a:tailEnd/>
          </a:ln>
        </p:spPr>
        <p:txBody>
          <a:bodyPr lIns="86149" tIns="43139" rIns="86149" bIns="43139" anchor="ctr" anchorCtr="1"/>
          <a:lstStyle/>
          <a:p>
            <a:pPr algn="ctr">
              <a:defRPr/>
            </a:pPr>
            <a:r>
              <a:rPr lang="en-US" sz="2000" b="1" dirty="0">
                <a:solidFill>
                  <a:srgbClr val="000000"/>
                </a:solidFill>
                <a:latin typeface="+mj-lt"/>
                <a:ea typeface="ヒラギノ角ゴ Pro W3"/>
                <a:cs typeface="Arial" panose="020B0604020202020204" pitchFamily="34" charset="0"/>
              </a:rPr>
              <a:t>Broad Based Black Economic Empowerment</a:t>
            </a:r>
          </a:p>
          <a:p>
            <a:pPr algn="ctr">
              <a:defRPr/>
            </a:pPr>
            <a:r>
              <a:rPr lang="en-US" sz="2000" b="1" dirty="0">
                <a:solidFill>
                  <a:srgbClr val="000000"/>
                </a:solidFill>
                <a:latin typeface="+mj-lt"/>
                <a:ea typeface="ヒラギノ角ゴ Pro W3"/>
                <a:cs typeface="Arial" panose="020B0604020202020204" pitchFamily="34" charset="0"/>
              </a:rPr>
              <a:t>The Codes of Good Practice</a:t>
            </a:r>
          </a:p>
        </p:txBody>
      </p:sp>
      <p:sp>
        <p:nvSpPr>
          <p:cNvPr id="227330" name="Rectangle 4"/>
          <p:cNvSpPr txBox="1">
            <a:spLocks noGrp="1" noChangeArrowheads="1"/>
          </p:cNvSpPr>
          <p:nvPr/>
        </p:nvSpPr>
        <p:spPr bwMode="auto">
          <a:xfrm>
            <a:off x="3505201" y="6453188"/>
            <a:ext cx="2133600" cy="404812"/>
          </a:xfrm>
          <a:prstGeom prst="rect">
            <a:avLst/>
          </a:prstGeom>
          <a:noFill/>
          <a:ln w="9525">
            <a:noFill/>
            <a:miter lim="800000"/>
            <a:headEnd/>
            <a:tailEnd/>
          </a:ln>
        </p:spPr>
        <p:txBody>
          <a:bodyPr lIns="86149" tIns="43139" rIns="86149" bIns="43139"/>
          <a:lstStyle/>
          <a:p>
            <a:pPr algn="ctr">
              <a:defRPr/>
            </a:pPr>
            <a:fld id="{B7BE5781-4B12-4AC2-BBE8-905DBF00305B}" type="slidenum">
              <a:rPr lang="en-ZA" sz="1400">
                <a:solidFill>
                  <a:prstClr val="white"/>
                </a:solidFill>
                <a:latin typeface="Arial" panose="020B0604020202020204" pitchFamily="34" charset="0"/>
                <a:cs typeface="Arial" panose="020B0604020202020204" pitchFamily="34" charset="0"/>
              </a:rPr>
              <a:pPr algn="ctr">
                <a:defRPr/>
              </a:pPr>
              <a:t>6</a:t>
            </a:fld>
            <a:endParaRPr lang="en-ZA" sz="1400">
              <a:solidFill>
                <a:prstClr val="white"/>
              </a:solidFill>
              <a:latin typeface="Arial" panose="020B0604020202020204" pitchFamily="34" charset="0"/>
              <a:cs typeface="Arial" panose="020B0604020202020204" pitchFamily="34" charset="0"/>
            </a:endParaRPr>
          </a:p>
        </p:txBody>
      </p:sp>
      <p:sp>
        <p:nvSpPr>
          <p:cNvPr id="227331" name="Slide Number Placeholder 1"/>
          <p:cNvSpPr txBox="1">
            <a:spLocks noGrp="1"/>
          </p:cNvSpPr>
          <p:nvPr/>
        </p:nvSpPr>
        <p:spPr bwMode="auto">
          <a:xfrm>
            <a:off x="3505201" y="6453188"/>
            <a:ext cx="2133600" cy="404812"/>
          </a:xfrm>
          <a:prstGeom prst="rect">
            <a:avLst/>
          </a:prstGeom>
          <a:noFill/>
          <a:ln w="9525">
            <a:noFill/>
            <a:miter lim="800000"/>
            <a:headEnd/>
            <a:tailEnd/>
          </a:ln>
        </p:spPr>
        <p:txBody>
          <a:bodyPr lIns="86149" tIns="43139" rIns="86149" bIns="43139"/>
          <a:lstStyle/>
          <a:p>
            <a:pPr algn="ctr">
              <a:defRPr/>
            </a:pPr>
            <a:fld id="{CCDDE221-C4B4-4E09-A96D-DAE5912D8FC5}" type="slidenum">
              <a:rPr lang="en-ZA" sz="1400">
                <a:solidFill>
                  <a:prstClr val="white"/>
                </a:solidFill>
                <a:latin typeface="Arial" panose="020B0604020202020204" pitchFamily="34" charset="0"/>
                <a:cs typeface="Arial" panose="020B0604020202020204" pitchFamily="34" charset="0"/>
              </a:rPr>
              <a:pPr algn="ctr">
                <a:defRPr/>
              </a:pPr>
              <a:t>6</a:t>
            </a:fld>
            <a:endParaRPr lang="en-ZA" sz="1400">
              <a:solidFill>
                <a:prstClr val="white"/>
              </a:solidFill>
              <a:latin typeface="Arial" panose="020B0604020202020204" pitchFamily="34" charset="0"/>
              <a:cs typeface="Arial" panose="020B0604020202020204" pitchFamily="34" charset="0"/>
            </a:endParaRPr>
          </a:p>
        </p:txBody>
      </p:sp>
      <p:sp>
        <p:nvSpPr>
          <p:cNvPr id="227332" name="Rectangle 2"/>
          <p:cNvSpPr>
            <a:spLocks noChangeArrowheads="1"/>
          </p:cNvSpPr>
          <p:nvPr/>
        </p:nvSpPr>
        <p:spPr bwMode="auto">
          <a:xfrm>
            <a:off x="179388" y="188641"/>
            <a:ext cx="7416948" cy="517525"/>
          </a:xfrm>
          <a:prstGeom prst="rect">
            <a:avLst/>
          </a:prstGeom>
          <a:noFill/>
          <a:ln w="9525">
            <a:noFill/>
            <a:miter lim="800000"/>
            <a:headEnd/>
            <a:tailEnd/>
          </a:ln>
        </p:spPr>
        <p:txBody>
          <a:bodyPr lIns="86149" tIns="43139" rIns="86149" bIns="43139" anchor="ctr"/>
          <a:lstStyle/>
          <a:p>
            <a:pPr>
              <a:defRPr/>
            </a:pPr>
            <a:r>
              <a:rPr lang="en-US" sz="3200" b="1" dirty="0">
                <a:solidFill>
                  <a:srgbClr val="D88F22"/>
                </a:solidFill>
                <a:latin typeface="+mj-lt"/>
                <a:cs typeface="Arial" panose="020B0604020202020204" pitchFamily="34" charset="0"/>
              </a:rPr>
              <a:t>Strategic</a:t>
            </a:r>
            <a:r>
              <a:rPr lang="en-US" sz="3200" b="1" dirty="0">
                <a:solidFill>
                  <a:srgbClr val="CC9900"/>
                </a:solidFill>
                <a:latin typeface="+mj-lt"/>
                <a:cs typeface="Arial" panose="020B0604020202020204" pitchFamily="34" charset="0"/>
              </a:rPr>
              <a:t> </a:t>
            </a:r>
            <a:r>
              <a:rPr lang="en-US" sz="3200" b="1" dirty="0">
                <a:solidFill>
                  <a:srgbClr val="D88F22"/>
                </a:solidFill>
                <a:latin typeface="+mj-lt"/>
                <a:cs typeface="Arial" panose="020B0604020202020204" pitchFamily="34" charset="0"/>
              </a:rPr>
              <a:t>Planning Framework…</a:t>
            </a:r>
            <a:endParaRPr lang="en-ZA" sz="3200" b="1" dirty="0">
              <a:solidFill>
                <a:srgbClr val="D88F22"/>
              </a:solidFill>
              <a:latin typeface="+mj-lt"/>
              <a:cs typeface="Arial" panose="020B0604020202020204" pitchFamily="34" charset="0"/>
            </a:endParaRPr>
          </a:p>
        </p:txBody>
      </p:sp>
      <p:sp>
        <p:nvSpPr>
          <p:cNvPr id="227335" name="AutoShape 7"/>
          <p:cNvSpPr>
            <a:spLocks noChangeArrowheads="1"/>
          </p:cNvSpPr>
          <p:nvPr/>
        </p:nvSpPr>
        <p:spPr bwMode="auto">
          <a:xfrm rot="-5400000">
            <a:off x="-1341436" y="3028605"/>
            <a:ext cx="4116388" cy="10048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04 w 21600"/>
              <a:gd name="T13" fmla="*/ 2404 h 21600"/>
              <a:gd name="T14" fmla="*/ 19196 w 21600"/>
              <a:gd name="T15" fmla="*/ 19196 h 21600"/>
            </a:gdLst>
            <a:ahLst/>
            <a:cxnLst>
              <a:cxn ang="T8">
                <a:pos x="T0" y="T1"/>
              </a:cxn>
              <a:cxn ang="T9">
                <a:pos x="T2" y="T3"/>
              </a:cxn>
              <a:cxn ang="T10">
                <a:pos x="T4" y="T5"/>
              </a:cxn>
              <a:cxn ang="T11">
                <a:pos x="T6" y="T7"/>
              </a:cxn>
            </a:cxnLst>
            <a:rect l="T12" t="T13" r="T14" b="T15"/>
            <a:pathLst>
              <a:path w="21600" h="21600">
                <a:moveTo>
                  <a:pt x="0" y="0"/>
                </a:moveTo>
                <a:lnTo>
                  <a:pt x="1207" y="21600"/>
                </a:lnTo>
                <a:lnTo>
                  <a:pt x="20393" y="21600"/>
                </a:lnTo>
                <a:lnTo>
                  <a:pt x="21600" y="0"/>
                </a:lnTo>
                <a:close/>
              </a:path>
            </a:pathLst>
          </a:custGeom>
          <a:solidFill>
            <a:schemeClr val="bg2">
              <a:lumMod val="90000"/>
            </a:schemeClr>
          </a:solidFill>
          <a:ln w="9525">
            <a:noFill/>
            <a:miter lim="800000"/>
            <a:headEnd/>
            <a:tailEnd/>
          </a:ln>
        </p:spPr>
        <p:txBody>
          <a:bodyPr lIns="86149" tIns="43139" rIns="86149" bIns="43139" anchor="ctr" anchorCtr="1"/>
          <a:lstStyle/>
          <a:p>
            <a:pPr algn="ctr">
              <a:defRPr/>
            </a:pPr>
            <a:r>
              <a:rPr lang="en-US" sz="2000" b="1" dirty="0">
                <a:solidFill>
                  <a:prstClr val="black"/>
                </a:solidFill>
                <a:latin typeface="+mj-lt"/>
                <a:ea typeface="ヒラギノ角ゴ Pro W3"/>
                <a:cs typeface="Arial" panose="020B0604020202020204" pitchFamily="34" charset="0"/>
              </a:rPr>
              <a:t>NEF Act:</a:t>
            </a:r>
          </a:p>
          <a:p>
            <a:pPr algn="ctr">
              <a:defRPr/>
            </a:pPr>
            <a:r>
              <a:rPr lang="en-US" sz="2000" b="1" dirty="0">
                <a:solidFill>
                  <a:prstClr val="black"/>
                </a:solidFill>
                <a:latin typeface="+mj-lt"/>
                <a:ea typeface="ヒラギノ角ゴ Pro W3"/>
                <a:cs typeface="Arial" panose="020B0604020202020204" pitchFamily="34" charset="0"/>
              </a:rPr>
              <a:t>Objectives</a:t>
            </a:r>
          </a:p>
        </p:txBody>
      </p:sp>
      <p:sp>
        <p:nvSpPr>
          <p:cNvPr id="227336" name="AutoShape 8"/>
          <p:cNvSpPr>
            <a:spLocks noChangeArrowheads="1"/>
          </p:cNvSpPr>
          <p:nvPr/>
        </p:nvSpPr>
        <p:spPr bwMode="auto">
          <a:xfrm rot="-5400000">
            <a:off x="-231249" y="3281911"/>
            <a:ext cx="3870322" cy="7445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close/>
              </a:path>
            </a:pathLst>
          </a:custGeom>
          <a:solidFill>
            <a:srgbClr val="FFBB57"/>
          </a:solidFill>
          <a:ln w="9525">
            <a:noFill/>
            <a:miter lim="800000"/>
            <a:headEnd/>
            <a:tailEnd/>
          </a:ln>
        </p:spPr>
        <p:txBody>
          <a:bodyPr lIns="86149" tIns="43139" rIns="86149" bIns="43139" anchor="ctr"/>
          <a:lstStyle/>
          <a:p>
            <a:pPr algn="ctr">
              <a:defRPr/>
            </a:pPr>
            <a:r>
              <a:rPr lang="en-US" sz="2000" b="1" dirty="0">
                <a:solidFill>
                  <a:prstClr val="black"/>
                </a:solidFill>
                <a:latin typeface="+mj-lt"/>
                <a:ea typeface="ヒラギノ角ゴ Pro W3"/>
                <a:cs typeface="Arial" panose="020B0604020202020204" pitchFamily="34" charset="0"/>
              </a:rPr>
              <a:t>The </a:t>
            </a:r>
            <a:r>
              <a:rPr lang="en-US" sz="2000" b="1" dirty="0" err="1" smtClean="0">
                <a:solidFill>
                  <a:prstClr val="black"/>
                </a:solidFill>
                <a:latin typeface="+mj-lt"/>
                <a:ea typeface="ヒラギノ角ゴ Pro W3"/>
                <a:cs typeface="Arial" panose="020B0604020202020204" pitchFamily="34" charset="0"/>
              </a:rPr>
              <a:t>dti</a:t>
            </a:r>
            <a:endParaRPr lang="en-US" sz="2000" b="1" dirty="0">
              <a:solidFill>
                <a:prstClr val="black"/>
              </a:solidFill>
              <a:latin typeface="+mj-lt"/>
              <a:ea typeface="ヒラギノ角ゴ Pro W3"/>
              <a:cs typeface="Arial" panose="020B0604020202020204" pitchFamily="34" charset="0"/>
            </a:endParaRPr>
          </a:p>
          <a:p>
            <a:pPr algn="ctr">
              <a:defRPr/>
            </a:pPr>
            <a:r>
              <a:rPr lang="en-US" sz="2000" b="1" dirty="0" smtClean="0">
                <a:solidFill>
                  <a:prstClr val="black"/>
                </a:solidFill>
                <a:latin typeface="+mj-lt"/>
                <a:ea typeface="ヒラギノ角ゴ Pro W3"/>
                <a:cs typeface="Arial" panose="020B0604020202020204" pitchFamily="34" charset="0"/>
              </a:rPr>
              <a:t>Objectives</a:t>
            </a:r>
            <a:endParaRPr lang="en-US" sz="2000" b="1" dirty="0">
              <a:solidFill>
                <a:prstClr val="black"/>
              </a:solidFill>
              <a:latin typeface="+mj-lt"/>
              <a:ea typeface="ヒラギノ角ゴ Pro W3"/>
              <a:cs typeface="Arial" panose="020B0604020202020204" pitchFamily="34" charset="0"/>
            </a:endParaRPr>
          </a:p>
        </p:txBody>
      </p:sp>
      <p:sp>
        <p:nvSpPr>
          <p:cNvPr id="227338" name="AutoShape 10"/>
          <p:cNvSpPr>
            <a:spLocks noChangeArrowheads="1"/>
          </p:cNvSpPr>
          <p:nvPr/>
        </p:nvSpPr>
        <p:spPr bwMode="auto">
          <a:xfrm rot="16200000">
            <a:off x="1653513" y="2450363"/>
            <a:ext cx="3529109" cy="24606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01 w 21600"/>
              <a:gd name="T13" fmla="*/ 3498 h 21600"/>
              <a:gd name="T14" fmla="*/ 18099 w 21600"/>
              <a:gd name="T15" fmla="*/ 18102 h 21600"/>
            </a:gdLst>
            <a:ahLst/>
            <a:cxnLst>
              <a:cxn ang="T8">
                <a:pos x="T0" y="T1"/>
              </a:cxn>
              <a:cxn ang="T9">
                <a:pos x="T2" y="T3"/>
              </a:cxn>
              <a:cxn ang="T10">
                <a:pos x="T4" y="T5"/>
              </a:cxn>
              <a:cxn ang="T11">
                <a:pos x="T6" y="T7"/>
              </a:cxn>
            </a:cxnLst>
            <a:rect l="T12" t="T13" r="T14" b="T15"/>
            <a:pathLst>
              <a:path w="21600" h="21600">
                <a:moveTo>
                  <a:pt x="0" y="0"/>
                </a:moveTo>
                <a:lnTo>
                  <a:pt x="3393" y="21600"/>
                </a:lnTo>
                <a:lnTo>
                  <a:pt x="18207" y="21600"/>
                </a:lnTo>
                <a:lnTo>
                  <a:pt x="21600" y="0"/>
                </a:lnTo>
                <a:close/>
              </a:path>
            </a:pathLst>
          </a:custGeom>
          <a:solidFill>
            <a:srgbClr val="FFCC81"/>
          </a:solidFill>
          <a:ln w="9525">
            <a:noFill/>
            <a:miter lim="800000"/>
            <a:headEnd/>
            <a:tailEnd/>
          </a:ln>
        </p:spPr>
        <p:txBody>
          <a:bodyPr vert="eaVert" wrap="none" lIns="0" tIns="0" rIns="0" bIns="0"/>
          <a:lstStyle/>
          <a:p>
            <a:pPr>
              <a:defRPr/>
            </a:pPr>
            <a:endParaRPr lang="en-GB" sz="1600" b="1">
              <a:solidFill>
                <a:prstClr val="black"/>
              </a:solidFill>
              <a:latin typeface="Arial" panose="020B0604020202020204" pitchFamily="34" charset="0"/>
              <a:ea typeface="ヒラギノ角ゴ Pro W3"/>
              <a:cs typeface="Arial" panose="020B0604020202020204" pitchFamily="34" charset="0"/>
            </a:endParaRPr>
          </a:p>
        </p:txBody>
      </p:sp>
      <p:sp>
        <p:nvSpPr>
          <p:cNvPr id="227340" name="Rectangle 11"/>
          <p:cNvSpPr>
            <a:spLocks noChangeArrowheads="1"/>
          </p:cNvSpPr>
          <p:nvPr/>
        </p:nvSpPr>
        <p:spPr bwMode="auto">
          <a:xfrm>
            <a:off x="4754565" y="2546003"/>
            <a:ext cx="4084637" cy="1981200"/>
          </a:xfrm>
          <a:prstGeom prst="rect">
            <a:avLst/>
          </a:prstGeom>
          <a:solidFill>
            <a:schemeClr val="bg2">
              <a:lumMod val="75000"/>
            </a:schemeClr>
          </a:solidFill>
          <a:ln w="9525">
            <a:noFill/>
            <a:miter lim="800000"/>
            <a:headEnd/>
            <a:tailEnd/>
          </a:ln>
        </p:spPr>
        <p:txBody>
          <a:bodyPr lIns="86149" tIns="43139" rIns="86149" bIns="43139"/>
          <a:lstStyle/>
          <a:p>
            <a:pPr marL="431782" indent="-431782" eaLnBrk="0" hangingPunct="0">
              <a:defRPr/>
            </a:pPr>
            <a:r>
              <a:rPr lang="en-US" sz="1200" u="sng" dirty="0">
                <a:solidFill>
                  <a:prstClr val="black"/>
                </a:solidFill>
                <a:latin typeface="+mj-lt"/>
                <a:ea typeface="ヒラギノ角ゴ Pro W3"/>
                <a:cs typeface="Arial" panose="020B0604020202020204" pitchFamily="34" charset="0"/>
              </a:rPr>
              <a:t>Government Priorities:</a:t>
            </a:r>
          </a:p>
          <a:p>
            <a:pPr marL="431782" indent="-431782" eaLnBrk="0" hangingPunct="0">
              <a:buFontTx/>
              <a:buAutoNum type="arabicParenR"/>
              <a:defRPr/>
            </a:pPr>
            <a:endParaRPr lang="en-ZA" sz="1200" dirty="0">
              <a:solidFill>
                <a:prstClr val="black"/>
              </a:solidFill>
              <a:latin typeface="+mj-lt"/>
              <a:ea typeface="ヒラギノ角ゴ Pro W3"/>
              <a:cs typeface="Arial" panose="020B0604020202020204" pitchFamily="34" charset="0"/>
            </a:endParaRPr>
          </a:p>
          <a:p>
            <a:pPr marL="431782" indent="-431782" eaLnBrk="0" hangingPunct="0">
              <a:buFontTx/>
              <a:buAutoNum type="arabicParenR"/>
              <a:defRPr/>
            </a:pPr>
            <a:r>
              <a:rPr lang="en-ZA" sz="1200" dirty="0">
                <a:solidFill>
                  <a:prstClr val="black"/>
                </a:solidFill>
                <a:latin typeface="+mj-lt"/>
                <a:ea typeface="ヒラギノ角ゴ Pro W3"/>
                <a:cs typeface="Arial" panose="020B0604020202020204" pitchFamily="34" charset="0"/>
              </a:rPr>
              <a:t>Acceleration of economic growth and transformation, creating decent work and sustainable livelihoods;</a:t>
            </a:r>
          </a:p>
          <a:p>
            <a:pPr marL="431782" indent="-431782" eaLnBrk="0" hangingPunct="0">
              <a:buFontTx/>
              <a:buAutoNum type="arabicParenR"/>
              <a:defRPr/>
            </a:pPr>
            <a:r>
              <a:rPr lang="en-ZA" sz="1200" dirty="0">
                <a:solidFill>
                  <a:prstClr val="black"/>
                </a:solidFill>
                <a:latin typeface="+mj-lt"/>
                <a:ea typeface="ヒラギノ角ゴ Pro W3"/>
                <a:cs typeface="Arial" panose="020B0604020202020204" pitchFamily="34" charset="0"/>
              </a:rPr>
              <a:t>Infrastructure development to achieve social and economic goals and rural development;</a:t>
            </a:r>
          </a:p>
          <a:p>
            <a:pPr marL="431782" indent="-431782" eaLnBrk="0" hangingPunct="0">
              <a:buFontTx/>
              <a:buAutoNum type="arabicParenR"/>
              <a:defRPr/>
            </a:pPr>
            <a:r>
              <a:rPr lang="en-ZA" sz="1200" dirty="0">
                <a:solidFill>
                  <a:prstClr val="black"/>
                </a:solidFill>
                <a:latin typeface="+mj-lt"/>
                <a:ea typeface="ヒラギノ角ゴ Pro W3"/>
                <a:cs typeface="Arial" panose="020B0604020202020204" pitchFamily="34" charset="0"/>
              </a:rPr>
              <a:t>Skills and human resource development;</a:t>
            </a:r>
          </a:p>
          <a:p>
            <a:pPr marL="431782" indent="-431782" eaLnBrk="0" hangingPunct="0">
              <a:buFontTx/>
              <a:buAutoNum type="arabicParenR"/>
              <a:defRPr/>
            </a:pPr>
            <a:r>
              <a:rPr lang="en-ZA" sz="1200" dirty="0">
                <a:solidFill>
                  <a:prstClr val="black"/>
                </a:solidFill>
                <a:latin typeface="+mj-lt"/>
                <a:ea typeface="ヒラギノ角ゴ Pro W3"/>
                <a:cs typeface="Arial" panose="020B0604020202020204" pitchFamily="34" charset="0"/>
              </a:rPr>
              <a:t>Build a developmental state and improve public service.</a:t>
            </a:r>
          </a:p>
        </p:txBody>
      </p:sp>
      <p:sp>
        <p:nvSpPr>
          <p:cNvPr id="13" name="Text Box 11"/>
          <p:cNvSpPr txBox="1">
            <a:spLocks noChangeArrowheads="1"/>
          </p:cNvSpPr>
          <p:nvPr/>
        </p:nvSpPr>
        <p:spPr bwMode="auto">
          <a:xfrm>
            <a:off x="2195963" y="1844829"/>
            <a:ext cx="2376265" cy="2476329"/>
          </a:xfrm>
          <a:prstGeom prst="rect">
            <a:avLst/>
          </a:prstGeom>
          <a:noFill/>
          <a:ln w="9525">
            <a:noFill/>
            <a:miter lim="800000"/>
            <a:headEnd/>
            <a:tailEnd/>
          </a:ln>
        </p:spPr>
        <p:txBody>
          <a:bodyPr wrap="square" lIns="16883" tIns="10800" rIns="16883" bIns="10800">
            <a:spAutoFit/>
          </a:bodyPr>
          <a:lstStyle/>
          <a:p>
            <a:pPr algn="ctr" eaLnBrk="0" hangingPunct="0">
              <a:spcBef>
                <a:spcPct val="10000"/>
              </a:spcBef>
              <a:defRPr/>
            </a:pPr>
            <a:endParaRPr lang="en-ZA" sz="1100" u="sng" dirty="0">
              <a:solidFill>
                <a:prstClr val="black"/>
              </a:solidFill>
              <a:latin typeface="Arial" panose="020B0604020202020204" pitchFamily="34" charset="0"/>
              <a:ea typeface="ヒラギノ角ゴ Pro W3"/>
              <a:cs typeface="Arial" panose="020B0604020202020204" pitchFamily="34" charset="0"/>
            </a:endParaRPr>
          </a:p>
          <a:p>
            <a:pPr eaLnBrk="0" hangingPunct="0">
              <a:spcBef>
                <a:spcPct val="10000"/>
              </a:spcBef>
              <a:defRPr/>
            </a:pPr>
            <a:r>
              <a:rPr lang="en-ZA" sz="1100" u="sng" dirty="0">
                <a:solidFill>
                  <a:prstClr val="black"/>
                </a:solidFill>
                <a:latin typeface="+mj-lt"/>
                <a:ea typeface="ヒラギノ角ゴ Pro W3"/>
                <a:cs typeface="Arial" panose="020B0604020202020204" pitchFamily="34" charset="0"/>
              </a:rPr>
              <a:t>Sectors</a:t>
            </a:r>
          </a:p>
          <a:p>
            <a:pPr eaLnBrk="0" hangingPunct="0">
              <a:spcBef>
                <a:spcPct val="10000"/>
              </a:spcBef>
              <a:defRPr/>
            </a:pPr>
            <a:r>
              <a:rPr lang="en-ZA" sz="1100" b="1" dirty="0">
                <a:solidFill>
                  <a:prstClr val="black"/>
                </a:solidFill>
                <a:latin typeface="+mj-lt"/>
                <a:ea typeface="ヒラギノ角ゴ Pro W3"/>
                <a:cs typeface="Arial" panose="020B0604020202020204" pitchFamily="34" charset="0"/>
              </a:rPr>
              <a:t> NEF</a:t>
            </a:r>
          </a:p>
          <a:p>
            <a:pPr eaLnBrk="0" hangingPunct="0">
              <a:spcBef>
                <a:spcPct val="10000"/>
              </a:spcBef>
              <a:buFontTx/>
              <a:buChar char="•"/>
              <a:defRPr/>
            </a:pPr>
            <a:r>
              <a:rPr lang="en-ZA" sz="1100" dirty="0">
                <a:solidFill>
                  <a:prstClr val="black"/>
                </a:solidFill>
                <a:latin typeface="+mj-lt"/>
                <a:ea typeface="ヒラギノ角ゴ Pro W3"/>
                <a:cs typeface="Arial" panose="020B0604020202020204" pitchFamily="34" charset="0"/>
              </a:rPr>
              <a:t> Tourism; Biofuels; Construction; </a:t>
            </a:r>
            <a:br>
              <a:rPr lang="en-ZA" sz="1100" dirty="0">
                <a:solidFill>
                  <a:prstClr val="black"/>
                </a:solidFill>
                <a:latin typeface="+mj-lt"/>
                <a:ea typeface="ヒラギノ角ゴ Pro W3"/>
                <a:cs typeface="Arial" panose="020B0604020202020204" pitchFamily="34" charset="0"/>
              </a:rPr>
            </a:br>
            <a:r>
              <a:rPr lang="en-ZA" sz="1100" dirty="0">
                <a:solidFill>
                  <a:prstClr val="black"/>
                </a:solidFill>
                <a:latin typeface="+mj-lt"/>
                <a:ea typeface="ヒラギノ角ゴ Pro W3"/>
                <a:cs typeface="Arial" panose="020B0604020202020204" pitchFamily="34" charset="0"/>
              </a:rPr>
              <a:t>   Agro-processing; Transport; ICT &amp;   </a:t>
            </a:r>
          </a:p>
          <a:p>
            <a:pPr eaLnBrk="0" hangingPunct="0">
              <a:spcBef>
                <a:spcPct val="10000"/>
              </a:spcBef>
              <a:defRPr/>
            </a:pPr>
            <a:r>
              <a:rPr lang="en-ZA" sz="1100" dirty="0">
                <a:solidFill>
                  <a:prstClr val="black"/>
                </a:solidFill>
                <a:latin typeface="+mj-lt"/>
                <a:ea typeface="ヒラギノ角ゴ Pro W3"/>
                <a:cs typeface="Arial" panose="020B0604020202020204" pitchFamily="34" charset="0"/>
              </a:rPr>
              <a:t>Media; Mining services; Franchising</a:t>
            </a:r>
          </a:p>
          <a:p>
            <a:pPr eaLnBrk="0" hangingPunct="0">
              <a:spcBef>
                <a:spcPct val="10000"/>
              </a:spcBef>
              <a:defRPr/>
            </a:pPr>
            <a:r>
              <a:rPr lang="en-ZA" sz="1100" b="1" dirty="0">
                <a:solidFill>
                  <a:prstClr val="black"/>
                </a:solidFill>
                <a:latin typeface="+mj-lt"/>
                <a:ea typeface="ヒラギノ角ゴ Pro W3"/>
                <a:cs typeface="Arial" panose="020B0604020202020204" pitchFamily="34" charset="0"/>
              </a:rPr>
              <a:t> Industrial Policy Action Plan:</a:t>
            </a:r>
          </a:p>
          <a:p>
            <a:pPr marL="86888" indent="-86888">
              <a:buFont typeface="Arial" pitchFamily="34" charset="0"/>
              <a:buChar char="•"/>
              <a:defRPr/>
            </a:pPr>
            <a:r>
              <a:rPr lang="en-ZA" sz="1100" dirty="0">
                <a:solidFill>
                  <a:prstClr val="black"/>
                </a:solidFill>
                <a:latin typeface="+mj-lt"/>
                <a:ea typeface="ヒラギノ角ゴ Pro W3"/>
                <a:cs typeface="Arial" panose="020B0604020202020204" pitchFamily="34" charset="0"/>
              </a:rPr>
              <a:t> </a:t>
            </a:r>
            <a:r>
              <a:rPr lang="en-ZA" sz="1100" dirty="0">
                <a:solidFill>
                  <a:prstClr val="black"/>
                </a:solidFill>
                <a:latin typeface="+mj-lt"/>
                <a:cs typeface="Arial" panose="020B0604020202020204" pitchFamily="34" charset="0"/>
              </a:rPr>
              <a:t>Automotives, components, medium and heavy commercial vehicles</a:t>
            </a:r>
          </a:p>
          <a:p>
            <a:pPr marL="86888" indent="-86888">
              <a:buFont typeface="Arial" pitchFamily="34" charset="0"/>
              <a:buChar char="•"/>
              <a:defRPr/>
            </a:pPr>
            <a:r>
              <a:rPr lang="en-ZA" sz="1100" dirty="0">
                <a:solidFill>
                  <a:prstClr val="black"/>
                </a:solidFill>
                <a:latin typeface="+mj-lt"/>
                <a:cs typeface="Arial" panose="020B0604020202020204" pitchFamily="34" charset="0"/>
              </a:rPr>
              <a:t> Plastics, pharmaceuticals and chemicals</a:t>
            </a:r>
          </a:p>
          <a:p>
            <a:pPr marL="86888" indent="-86888">
              <a:buFont typeface="Arial" pitchFamily="34" charset="0"/>
              <a:buChar char="•"/>
              <a:defRPr/>
            </a:pPr>
            <a:r>
              <a:rPr lang="en-ZA" sz="1100" dirty="0">
                <a:solidFill>
                  <a:prstClr val="black"/>
                </a:solidFill>
                <a:latin typeface="+mj-lt"/>
                <a:cs typeface="Arial" panose="020B0604020202020204" pitchFamily="34" charset="0"/>
              </a:rPr>
              <a:t> Biofuels</a:t>
            </a:r>
          </a:p>
          <a:p>
            <a:pPr marL="86888" indent="-86888">
              <a:buFont typeface="Arial" pitchFamily="34" charset="0"/>
              <a:buChar char="•"/>
              <a:defRPr/>
            </a:pPr>
            <a:r>
              <a:rPr lang="en-ZA" sz="1100" dirty="0">
                <a:solidFill>
                  <a:prstClr val="black"/>
                </a:solidFill>
                <a:latin typeface="+mj-lt"/>
                <a:cs typeface="Arial" panose="020B0604020202020204" pitchFamily="34" charset="0"/>
              </a:rPr>
              <a:t> Strengthening linkages between cultural industries and tourism</a:t>
            </a:r>
          </a:p>
          <a:p>
            <a:pPr marL="86888" indent="-86888">
              <a:buFont typeface="Arial" pitchFamily="34" charset="0"/>
              <a:buChar char="•"/>
              <a:defRPr/>
            </a:pPr>
            <a:r>
              <a:rPr lang="en-ZA" sz="1100" dirty="0">
                <a:solidFill>
                  <a:prstClr val="black"/>
                </a:solidFill>
                <a:latin typeface="+mj-lt"/>
                <a:cs typeface="Arial" panose="020B0604020202020204" pitchFamily="34" charset="0"/>
              </a:rPr>
              <a:t> Business process servicing</a:t>
            </a:r>
            <a:endParaRPr lang="en-US" sz="1100" dirty="0">
              <a:solidFill>
                <a:prstClr val="black"/>
              </a:solidFill>
              <a:latin typeface="+mj-lt"/>
              <a:ea typeface="ヒラギノ角ゴ Pro W3"/>
              <a:cs typeface="Arial" panose="020B0604020202020204" pitchFamily="34" charset="0"/>
            </a:endParaRPr>
          </a:p>
        </p:txBody>
      </p:sp>
      <p:sp>
        <p:nvSpPr>
          <p:cNvPr id="227334" name="AutoShape 5"/>
          <p:cNvSpPr>
            <a:spLocks noChangeArrowheads="1"/>
          </p:cNvSpPr>
          <p:nvPr/>
        </p:nvSpPr>
        <p:spPr bwMode="auto">
          <a:xfrm>
            <a:off x="228601" y="5285060"/>
            <a:ext cx="8573316" cy="1384300"/>
          </a:xfrm>
          <a:prstGeom prst="rightArrow">
            <a:avLst>
              <a:gd name="adj1" fmla="val 50000"/>
              <a:gd name="adj2" fmla="val 152335"/>
            </a:avLst>
          </a:prstGeom>
          <a:solidFill>
            <a:srgbClr val="993300"/>
          </a:solidFill>
          <a:ln w="9525">
            <a:noFill/>
            <a:miter lim="800000"/>
            <a:headEnd/>
            <a:tailEnd/>
          </a:ln>
        </p:spPr>
        <p:txBody>
          <a:bodyPr lIns="86149" tIns="43139" rIns="86149" bIns="43139" anchor="ctr"/>
          <a:lstStyle/>
          <a:p>
            <a:pPr>
              <a:tabLst>
                <a:tab pos="4749738" algn="l"/>
              </a:tabLst>
              <a:defRPr/>
            </a:pPr>
            <a:r>
              <a:rPr lang="en-US" sz="1600" b="1" dirty="0">
                <a:solidFill>
                  <a:prstClr val="white"/>
                </a:solidFill>
                <a:latin typeface="+mj-lt"/>
                <a:ea typeface="ヒラギノ角ゴ Pro W3"/>
                <a:cs typeface="Arial" panose="020B0604020202020204" pitchFamily="34" charset="0"/>
              </a:rPr>
              <a:t>        NEF Sectors in line with national industrial objectives</a:t>
            </a:r>
          </a:p>
        </p:txBody>
      </p:sp>
      <p:pic>
        <p:nvPicPr>
          <p:cNvPr id="15" name="Picture 14" descr="Bead Icon small">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2000" y="6054828"/>
            <a:ext cx="762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624053B-E10D-4BA6-8410-9F2F40F1421C}" type="slidenum">
              <a:rPr lang="en-ZA" smtClean="0">
                <a:solidFill>
                  <a:srgbClr val="FFFFFF"/>
                </a:solidFill>
              </a:rPr>
              <a:pPr>
                <a:defRPr/>
              </a:pPr>
              <a:t>6</a:t>
            </a:fld>
            <a:endParaRPr lang="en-ZA">
              <a:solidFill>
                <a:srgbClr val="FFFFFF"/>
              </a:solidFill>
            </a:endParaRPr>
          </a:p>
        </p:txBody>
      </p:sp>
    </p:spTree>
    <p:extLst>
      <p:ext uri="{BB962C8B-B14F-4D97-AF65-F5344CB8AC3E}">
        <p14:creationId xmlns:p14="http://schemas.microsoft.com/office/powerpoint/2010/main" val="155341622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A11AB9-B61F-4B63-ACBF-4E5554F58A0B}" type="slidenum">
              <a:rPr lang="en-ZA" altLang="en-US" smtClean="0"/>
              <a:pPr/>
              <a:t>60</a:t>
            </a:fld>
            <a:endParaRPr lang="en-ZA" altLang="en-US"/>
          </a:p>
        </p:txBody>
      </p:sp>
      <p:graphicFrame>
        <p:nvGraphicFramePr>
          <p:cNvPr id="16" name="Table 15"/>
          <p:cNvGraphicFramePr>
            <a:graphicFrameLocks noGrp="1"/>
          </p:cNvGraphicFramePr>
          <p:nvPr>
            <p:extLst>
              <p:ext uri="{D42A27DB-BD31-4B8C-83A1-F6EECF244321}">
                <p14:modId xmlns:p14="http://schemas.microsoft.com/office/powerpoint/2010/main" val="832520227"/>
              </p:ext>
            </p:extLst>
          </p:nvPr>
        </p:nvGraphicFramePr>
        <p:xfrm>
          <a:off x="179514" y="1916832"/>
          <a:ext cx="6319670" cy="3625450"/>
        </p:xfrm>
        <a:graphic>
          <a:graphicData uri="http://schemas.openxmlformats.org/drawingml/2006/table">
            <a:tbl>
              <a:tblPr firstRow="1" bandRow="1"/>
              <a:tblGrid>
                <a:gridCol w="470022"/>
                <a:gridCol w="2358050"/>
                <a:gridCol w="3491598"/>
              </a:tblGrid>
              <a:tr h="337899">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endParaRPr lang="en-ZA"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600" dirty="0" smtClean="0"/>
                        <a:t>WHERE</a:t>
                      </a:r>
                      <a:endParaRPr lang="en-ZA"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48C4C"/>
                    </a:solidFill>
                  </a:tcPr>
                </a:tc>
                <a:tc>
                  <a:txBody>
                    <a:bodyPr/>
                    <a:lstStyle>
                      <a:lvl1pPr marL="0" algn="l" defTabSz="871092" rtl="0" eaLnBrk="1" latinLnBrk="0" hangingPunct="1">
                        <a:defRPr sz="1828" b="1" kern="1200">
                          <a:solidFill>
                            <a:schemeClr val="lt1"/>
                          </a:solidFill>
                          <a:latin typeface="Arial Narrow"/>
                          <a:ea typeface="ヒラギノ角ゴ Pro W3"/>
                        </a:defRPr>
                      </a:lvl1pPr>
                      <a:lvl2pPr marL="435511" algn="l" defTabSz="871092" rtl="0" eaLnBrk="1" latinLnBrk="0" hangingPunct="1">
                        <a:defRPr sz="1828" b="1" kern="1200">
                          <a:solidFill>
                            <a:schemeClr val="lt1"/>
                          </a:solidFill>
                          <a:latin typeface="Arial Narrow"/>
                          <a:ea typeface="ヒラギノ角ゴ Pro W3"/>
                        </a:defRPr>
                      </a:lvl2pPr>
                      <a:lvl3pPr marL="871092" algn="l" defTabSz="871092" rtl="0" eaLnBrk="1" latinLnBrk="0" hangingPunct="1">
                        <a:defRPr sz="1828" b="1" kern="1200">
                          <a:solidFill>
                            <a:schemeClr val="lt1"/>
                          </a:solidFill>
                          <a:latin typeface="Arial Narrow"/>
                          <a:ea typeface="ヒラギノ角ゴ Pro W3"/>
                        </a:defRPr>
                      </a:lvl3pPr>
                      <a:lvl4pPr marL="1306514" algn="l" defTabSz="871092" rtl="0" eaLnBrk="1" latinLnBrk="0" hangingPunct="1">
                        <a:defRPr sz="1828" b="1" kern="1200">
                          <a:solidFill>
                            <a:schemeClr val="lt1"/>
                          </a:solidFill>
                          <a:latin typeface="Arial Narrow"/>
                          <a:ea typeface="ヒラギノ角ゴ Pro W3"/>
                        </a:defRPr>
                      </a:lvl4pPr>
                      <a:lvl5pPr marL="1742010" algn="l" defTabSz="871092" rtl="0" eaLnBrk="1" latinLnBrk="0" hangingPunct="1">
                        <a:defRPr sz="1828" b="1" kern="1200">
                          <a:solidFill>
                            <a:schemeClr val="lt1"/>
                          </a:solidFill>
                          <a:latin typeface="Arial Narrow"/>
                          <a:ea typeface="ヒラギノ角ゴ Pro W3"/>
                        </a:defRPr>
                      </a:lvl5pPr>
                      <a:lvl6pPr marL="2177506" algn="l" defTabSz="871092" rtl="0" eaLnBrk="1" latinLnBrk="0" hangingPunct="1">
                        <a:defRPr sz="1828" b="1" kern="1200">
                          <a:solidFill>
                            <a:schemeClr val="lt1"/>
                          </a:solidFill>
                          <a:latin typeface="Arial Narrow"/>
                          <a:ea typeface="ヒラギノ角ゴ Pro W3"/>
                        </a:defRPr>
                      </a:lvl6pPr>
                      <a:lvl7pPr marL="2613005" algn="l" defTabSz="871092" rtl="0" eaLnBrk="1" latinLnBrk="0" hangingPunct="1">
                        <a:defRPr sz="1828" b="1" kern="1200">
                          <a:solidFill>
                            <a:schemeClr val="lt1"/>
                          </a:solidFill>
                          <a:latin typeface="Arial Narrow"/>
                          <a:ea typeface="ヒラギノ角ゴ Pro W3"/>
                        </a:defRPr>
                      </a:lvl7pPr>
                      <a:lvl8pPr marL="3048523" algn="l" defTabSz="871092" rtl="0" eaLnBrk="1" latinLnBrk="0" hangingPunct="1">
                        <a:defRPr sz="1828" b="1" kern="1200">
                          <a:solidFill>
                            <a:schemeClr val="lt1"/>
                          </a:solidFill>
                          <a:latin typeface="Arial Narrow"/>
                          <a:ea typeface="ヒラギノ角ゴ Pro W3"/>
                        </a:defRPr>
                      </a:lvl8pPr>
                      <a:lvl9pPr marL="3483997" algn="l" defTabSz="871092" rtl="0" eaLnBrk="1" latinLnBrk="0" hangingPunct="1">
                        <a:defRPr sz="1828" b="1" kern="1200">
                          <a:solidFill>
                            <a:schemeClr val="lt1"/>
                          </a:solidFill>
                          <a:latin typeface="Arial Narrow"/>
                          <a:ea typeface="ヒラギノ角ゴ Pro W3"/>
                        </a:defRPr>
                      </a:lvl9pPr>
                    </a:lstStyle>
                    <a:p>
                      <a:r>
                        <a:rPr lang="en-ZA" sz="1600" dirty="0" smtClean="0"/>
                        <a:t>TELEPHONE</a:t>
                      </a:r>
                      <a:endParaRPr lang="en-ZA"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48C4C"/>
                    </a:solidFill>
                  </a:tcPr>
                </a:tc>
              </a:tr>
              <a:tr h="58435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1</a:t>
                      </a:r>
                      <a:endParaRPr lang="en-ZA" sz="16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Head Office, Johannesburg</a:t>
                      </a:r>
                      <a:endParaRPr lang="en-ZA" sz="16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011 305 8000 or 0861843 633</a:t>
                      </a:r>
                      <a:r>
                        <a:rPr lang="en-ZA" sz="1600" baseline="0" dirty="0" smtClean="0"/>
                        <a:t> / </a:t>
                      </a:r>
                    </a:p>
                    <a:p>
                      <a:r>
                        <a:rPr lang="en-ZA" sz="1600" baseline="0" dirty="0" smtClean="0"/>
                        <a:t>0861 THE NEF</a:t>
                      </a:r>
                      <a:endParaRPr lang="en-ZA" sz="16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2 </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Eastern Cape</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633 327 / 0861 NEF</a:t>
                      </a:r>
                      <a:r>
                        <a:rPr lang="en-ZA" sz="1600" baseline="0" dirty="0" smtClean="0"/>
                        <a:t> ECP</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3 </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Free State</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633 377 / 0861 NEF</a:t>
                      </a:r>
                      <a:r>
                        <a:rPr lang="en-ZA" sz="1600" baseline="0" dirty="0" smtClean="0"/>
                        <a:t> FSP</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4</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err="1" smtClean="0"/>
                        <a:t>KwaZulu</a:t>
                      </a:r>
                      <a:r>
                        <a:rPr lang="en-ZA" sz="1600" baseline="0" dirty="0" smtClean="0"/>
                        <a:t> Natal</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633 596 / 0861 NEF</a:t>
                      </a:r>
                      <a:r>
                        <a:rPr lang="en-ZA" sz="1600" baseline="0" dirty="0" smtClean="0"/>
                        <a:t> KZN</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5</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Limpopo</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633 546 / 0861 NEF</a:t>
                      </a:r>
                      <a:r>
                        <a:rPr lang="en-ZA" sz="1600" baseline="0" dirty="0" smtClean="0"/>
                        <a:t> LIM</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6</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Mpumalanga</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633 678 / 0861 NEF</a:t>
                      </a:r>
                      <a:r>
                        <a:rPr lang="en-ZA" sz="1600" baseline="0" dirty="0" smtClean="0"/>
                        <a:t> MPU</a:t>
                      </a:r>
                      <a:endParaRPr lang="en-ZA" sz="1600" b="1" baseline="0" dirty="0" smtClean="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7</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Western Cape</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633 927 / 0861 NEF</a:t>
                      </a:r>
                      <a:r>
                        <a:rPr lang="en-ZA" sz="1600" baseline="0" dirty="0" smtClean="0"/>
                        <a:t> WCP</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8</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North West</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633 697 / 0861 NEF</a:t>
                      </a:r>
                      <a:r>
                        <a:rPr lang="en-ZA" sz="1600" baseline="0" dirty="0" smtClean="0"/>
                        <a:t> NWP</a:t>
                      </a:r>
                      <a:endParaRPr lang="en-ZA" sz="1600" b="1" dirty="0">
                        <a:solidFill>
                          <a:schemeClr val="accent2">
                            <a:lumMod val="50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20000"/>
                      </a:srgbClr>
                    </a:solidFill>
                  </a:tcPr>
                </a:tc>
              </a:tr>
              <a:tr h="337899">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9</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Northern</a:t>
                      </a:r>
                      <a:r>
                        <a:rPr lang="en-ZA" sz="1600" baseline="0" dirty="0" smtClean="0"/>
                        <a:t> Cape</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c>
                  <a:txBody>
                    <a:bodyPr/>
                    <a:lstStyle>
                      <a:lvl1pPr marL="0" algn="l" defTabSz="871092" rtl="0" eaLnBrk="1" latinLnBrk="0" hangingPunct="1">
                        <a:defRPr sz="1828" kern="1200">
                          <a:solidFill>
                            <a:schemeClr val="dk1"/>
                          </a:solidFill>
                          <a:latin typeface="Arial Narrow"/>
                          <a:ea typeface="ヒラギノ角ゴ Pro W3"/>
                        </a:defRPr>
                      </a:lvl1pPr>
                      <a:lvl2pPr marL="435511" algn="l" defTabSz="871092" rtl="0" eaLnBrk="1" latinLnBrk="0" hangingPunct="1">
                        <a:defRPr sz="1828" kern="1200">
                          <a:solidFill>
                            <a:schemeClr val="dk1"/>
                          </a:solidFill>
                          <a:latin typeface="Arial Narrow"/>
                          <a:ea typeface="ヒラギノ角ゴ Pro W3"/>
                        </a:defRPr>
                      </a:lvl2pPr>
                      <a:lvl3pPr marL="871092" algn="l" defTabSz="871092" rtl="0" eaLnBrk="1" latinLnBrk="0" hangingPunct="1">
                        <a:defRPr sz="1828" kern="1200">
                          <a:solidFill>
                            <a:schemeClr val="dk1"/>
                          </a:solidFill>
                          <a:latin typeface="Arial Narrow"/>
                          <a:ea typeface="ヒラギノ角ゴ Pro W3"/>
                        </a:defRPr>
                      </a:lvl3pPr>
                      <a:lvl4pPr marL="1306514" algn="l" defTabSz="871092" rtl="0" eaLnBrk="1" latinLnBrk="0" hangingPunct="1">
                        <a:defRPr sz="1828" kern="1200">
                          <a:solidFill>
                            <a:schemeClr val="dk1"/>
                          </a:solidFill>
                          <a:latin typeface="Arial Narrow"/>
                          <a:ea typeface="ヒラギノ角ゴ Pro W3"/>
                        </a:defRPr>
                      </a:lvl4pPr>
                      <a:lvl5pPr marL="1742010" algn="l" defTabSz="871092" rtl="0" eaLnBrk="1" latinLnBrk="0" hangingPunct="1">
                        <a:defRPr sz="1828" kern="1200">
                          <a:solidFill>
                            <a:schemeClr val="dk1"/>
                          </a:solidFill>
                          <a:latin typeface="Arial Narrow"/>
                          <a:ea typeface="ヒラギノ角ゴ Pro W3"/>
                        </a:defRPr>
                      </a:lvl5pPr>
                      <a:lvl6pPr marL="2177506" algn="l" defTabSz="871092" rtl="0" eaLnBrk="1" latinLnBrk="0" hangingPunct="1">
                        <a:defRPr sz="1828" kern="1200">
                          <a:solidFill>
                            <a:schemeClr val="dk1"/>
                          </a:solidFill>
                          <a:latin typeface="Arial Narrow"/>
                          <a:ea typeface="ヒラギノ角ゴ Pro W3"/>
                        </a:defRPr>
                      </a:lvl6pPr>
                      <a:lvl7pPr marL="2613005" algn="l" defTabSz="871092" rtl="0" eaLnBrk="1" latinLnBrk="0" hangingPunct="1">
                        <a:defRPr sz="1828" kern="1200">
                          <a:solidFill>
                            <a:schemeClr val="dk1"/>
                          </a:solidFill>
                          <a:latin typeface="Arial Narrow"/>
                          <a:ea typeface="ヒラギノ角ゴ Pro W3"/>
                        </a:defRPr>
                      </a:lvl7pPr>
                      <a:lvl8pPr marL="3048523" algn="l" defTabSz="871092" rtl="0" eaLnBrk="1" latinLnBrk="0" hangingPunct="1">
                        <a:defRPr sz="1828" kern="1200">
                          <a:solidFill>
                            <a:schemeClr val="dk1"/>
                          </a:solidFill>
                          <a:latin typeface="Arial Narrow"/>
                          <a:ea typeface="ヒラギノ角ゴ Pro W3"/>
                        </a:defRPr>
                      </a:lvl8pPr>
                      <a:lvl9pPr marL="3483997" algn="l" defTabSz="871092" rtl="0" eaLnBrk="1" latinLnBrk="0" hangingPunct="1">
                        <a:defRPr sz="1828" kern="1200">
                          <a:solidFill>
                            <a:schemeClr val="dk1"/>
                          </a:solidFill>
                          <a:latin typeface="Arial Narrow"/>
                          <a:ea typeface="ヒラギノ角ゴ Pro W3"/>
                        </a:defRPr>
                      </a:lvl9pPr>
                    </a:lstStyle>
                    <a:p>
                      <a:r>
                        <a:rPr lang="en-ZA" sz="1600" dirty="0" smtClean="0"/>
                        <a:t>0861 633 627 / 0861 NEF</a:t>
                      </a:r>
                      <a:r>
                        <a:rPr lang="en-ZA" sz="1600" baseline="0" dirty="0" smtClean="0"/>
                        <a:t> NCP</a:t>
                      </a:r>
                      <a:endParaRPr lang="en-ZA"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48C4C">
                        <a:tint val="40000"/>
                      </a:srgbClr>
                    </a:solidFill>
                  </a:tcPr>
                </a:tc>
              </a:tr>
            </a:tbl>
          </a:graphicData>
        </a:graphic>
      </p:graphicFrame>
      <p:sp>
        <p:nvSpPr>
          <p:cNvPr id="17" name="Shape 43009"/>
          <p:cNvSpPr>
            <a:spLocks/>
          </p:cNvSpPr>
          <p:nvPr/>
        </p:nvSpPr>
        <p:spPr bwMode="auto">
          <a:xfrm>
            <a:off x="462130" y="141887"/>
            <a:ext cx="5761038" cy="822676"/>
          </a:xfrm>
          <a:prstGeom prst="rect">
            <a:avLst/>
          </a:prstGeom>
          <a:noFill/>
          <a:ln w="9525">
            <a:noFill/>
            <a:miter lim="800000"/>
            <a:headEnd/>
            <a:tailEnd/>
          </a:ln>
        </p:spPr>
        <p:txBody>
          <a:bodyPr lIns="86372" tIns="43239" rIns="86372" bIns="43239" anchor="ctr"/>
          <a:lstStyle/>
          <a:p>
            <a:pPr algn="ctr">
              <a:defRPr/>
            </a:pPr>
            <a:r>
              <a:rPr lang="en-ZA" sz="4800" b="1" dirty="0">
                <a:solidFill>
                  <a:srgbClr val="FF9900"/>
                </a:solidFill>
                <a:latin typeface="Arial Narrow"/>
              </a:rPr>
              <a:t>Thank you</a:t>
            </a:r>
          </a:p>
        </p:txBody>
      </p:sp>
      <p:cxnSp>
        <p:nvCxnSpPr>
          <p:cNvPr id="18" name="Straight Connector 17"/>
          <p:cNvCxnSpPr/>
          <p:nvPr/>
        </p:nvCxnSpPr>
        <p:spPr>
          <a:xfrm flipV="1">
            <a:off x="1101289" y="1196854"/>
            <a:ext cx="4349931" cy="13063"/>
          </a:xfrm>
          <a:prstGeom prst="line">
            <a:avLst/>
          </a:prstGeom>
          <a:noFill/>
          <a:ln w="57150" cap="flat" cmpd="sng" algn="ctr">
            <a:solidFill>
              <a:srgbClr val="C48C4C">
                <a:lumMod val="75000"/>
              </a:srgbClr>
            </a:solidFill>
            <a:prstDash val="solid"/>
          </a:ln>
          <a:effectLst/>
        </p:spPr>
      </p:cxnSp>
      <p:sp>
        <p:nvSpPr>
          <p:cNvPr id="19" name="Shape 43009"/>
          <p:cNvSpPr>
            <a:spLocks/>
          </p:cNvSpPr>
          <p:nvPr/>
        </p:nvSpPr>
        <p:spPr bwMode="auto">
          <a:xfrm>
            <a:off x="395536" y="1304919"/>
            <a:ext cx="5760640" cy="366559"/>
          </a:xfrm>
          <a:prstGeom prst="rect">
            <a:avLst/>
          </a:prstGeom>
          <a:noFill/>
          <a:ln w="9525">
            <a:noFill/>
            <a:miter lim="800000"/>
            <a:headEnd/>
            <a:tailEnd/>
          </a:ln>
        </p:spPr>
        <p:txBody>
          <a:bodyPr lIns="86372" tIns="43239" rIns="86372" bIns="43239" anchor="ctr"/>
          <a:lstStyle/>
          <a:p>
            <a:pPr algn="ctr">
              <a:defRPr/>
            </a:pPr>
            <a:r>
              <a:rPr lang="en-ZA" sz="2800" b="1" dirty="0">
                <a:solidFill>
                  <a:srgbClr val="F0F5E8">
                    <a:lumMod val="50000"/>
                  </a:srgbClr>
                </a:solidFill>
                <a:cs typeface="Arial" panose="020B0604020202020204" pitchFamily="34" charset="0"/>
              </a:rPr>
              <a:t>Contact Details</a:t>
            </a:r>
          </a:p>
        </p:txBody>
      </p:sp>
      <p:sp>
        <p:nvSpPr>
          <p:cNvPr id="20" name="TextBox 19"/>
          <p:cNvSpPr txBox="1"/>
          <p:nvPr/>
        </p:nvSpPr>
        <p:spPr>
          <a:xfrm>
            <a:off x="395536" y="5589240"/>
            <a:ext cx="5544616" cy="523220"/>
          </a:xfrm>
          <a:prstGeom prst="rect">
            <a:avLst/>
          </a:prstGeom>
          <a:noFill/>
        </p:spPr>
        <p:txBody>
          <a:bodyPr wrap="square" lIns="86372" tIns="43239" rIns="86372" bIns="43239" rtlCol="0">
            <a:spAutoFit/>
          </a:bodyPr>
          <a:lstStyle/>
          <a:p>
            <a:pPr algn="ctr"/>
            <a:r>
              <a:rPr lang="en-ZA" sz="2800" b="1" dirty="0">
                <a:solidFill>
                  <a:srgbClr val="FFC671">
                    <a:lumMod val="75000"/>
                  </a:srgbClr>
                </a:solidFill>
                <a:latin typeface="Arial Narrow"/>
                <a:cs typeface="Arial" pitchFamily="34" charset="0"/>
              </a:rPr>
              <a:t>www.nefcorp.co.za</a:t>
            </a:r>
          </a:p>
        </p:txBody>
      </p:sp>
    </p:spTree>
    <p:extLst>
      <p:ext uri="{BB962C8B-B14F-4D97-AF65-F5344CB8AC3E}">
        <p14:creationId xmlns:p14="http://schemas.microsoft.com/office/powerpoint/2010/main" val="2724883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5107" name="Slide Number Placeholder 1"/>
          <p:cNvSpPr>
            <a:spLocks noGrp="1"/>
          </p:cNvSpPr>
          <p:nvPr>
            <p:ph type="sldNum" sz="quarter" idx="10"/>
          </p:nvPr>
        </p:nvSpPr>
        <p:spPr>
          <a:xfrm>
            <a:off x="3563888" y="6453188"/>
            <a:ext cx="2133600" cy="404812"/>
          </a:xfrm>
        </p:spPr>
        <p:txBody>
          <a:bodyPr/>
          <a:lstStyle/>
          <a:p>
            <a:pPr fontAlgn="base">
              <a:spcBef>
                <a:spcPct val="0"/>
              </a:spcBef>
              <a:spcAft>
                <a:spcPct val="0"/>
              </a:spcAft>
              <a:defRPr/>
            </a:pPr>
            <a:fld id="{5C8D4B3D-418D-4744-A423-B006049B73D4}" type="slidenum">
              <a:rPr lang="en-ZA" smtClean="0">
                <a:solidFill>
                  <a:srgbClr val="FFFFFF"/>
                </a:solidFill>
                <a:cs typeface="Arial" charset="0"/>
              </a:rPr>
              <a:pPr fontAlgn="base">
                <a:spcBef>
                  <a:spcPct val="0"/>
                </a:spcBef>
                <a:spcAft>
                  <a:spcPct val="0"/>
                </a:spcAft>
                <a:defRPr/>
              </a:pPr>
              <a:t>7</a:t>
            </a:fld>
            <a:endParaRPr lang="en-ZA" dirty="0" smtClean="0">
              <a:solidFill>
                <a:srgbClr val="FFFFFF"/>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87881408"/>
              </p:ext>
            </p:extLst>
          </p:nvPr>
        </p:nvGraphicFramePr>
        <p:xfrm>
          <a:off x="179694" y="620688"/>
          <a:ext cx="5981783" cy="5348138"/>
        </p:xfrm>
        <a:graphic>
          <a:graphicData uri="http://schemas.openxmlformats.org/drawingml/2006/table">
            <a:tbl>
              <a:tblPr firstRow="1" bandRow="1">
                <a:tableStyleId>{21E4AEA4-8DFA-4A89-87EB-49C32662AFE0}</a:tableStyleId>
              </a:tblPr>
              <a:tblGrid>
                <a:gridCol w="335803"/>
                <a:gridCol w="1589151"/>
                <a:gridCol w="2560537"/>
                <a:gridCol w="1496292"/>
              </a:tblGrid>
              <a:tr h="326835">
                <a:tc>
                  <a:txBody>
                    <a:bodyPr/>
                    <a:lstStyle/>
                    <a:p>
                      <a:endParaRPr lang="en-ZA" sz="1400" dirty="0">
                        <a:latin typeface="+mj-lt"/>
                      </a:endParaRPr>
                    </a:p>
                  </a:txBody>
                  <a:tcPr/>
                </a:tc>
                <a:tc>
                  <a:txBody>
                    <a:bodyPr/>
                    <a:lstStyle/>
                    <a:p>
                      <a:r>
                        <a:rPr lang="en-ZA" sz="1400" dirty="0" smtClean="0">
                          <a:latin typeface="+mj-lt"/>
                        </a:rPr>
                        <a:t>Fund </a:t>
                      </a:r>
                      <a:endParaRPr lang="en-ZA" sz="1400" dirty="0">
                        <a:latin typeface="+mj-lt"/>
                      </a:endParaRPr>
                    </a:p>
                  </a:txBody>
                  <a:tcPr/>
                </a:tc>
                <a:tc>
                  <a:txBody>
                    <a:bodyPr/>
                    <a:lstStyle/>
                    <a:p>
                      <a:r>
                        <a:rPr lang="en-ZA" sz="1400" dirty="0" smtClean="0">
                          <a:latin typeface="+mj-lt"/>
                        </a:rPr>
                        <a:t>Focus</a:t>
                      </a:r>
                      <a:endParaRPr lang="en-ZA" sz="1400" dirty="0">
                        <a:latin typeface="+mj-lt"/>
                      </a:endParaRPr>
                    </a:p>
                  </a:txBody>
                  <a:tcPr/>
                </a:tc>
                <a:tc>
                  <a:txBody>
                    <a:bodyPr/>
                    <a:lstStyle/>
                    <a:p>
                      <a:r>
                        <a:rPr lang="en-ZA" sz="1400" dirty="0" smtClean="0">
                          <a:latin typeface="+mj-lt"/>
                        </a:rPr>
                        <a:t>Threshold </a:t>
                      </a:r>
                      <a:endParaRPr lang="en-ZA" sz="1400" dirty="0">
                        <a:latin typeface="+mj-lt"/>
                      </a:endParaRPr>
                    </a:p>
                  </a:txBody>
                  <a:tcPr/>
                </a:tc>
              </a:tr>
              <a:tr h="993935">
                <a:tc>
                  <a:txBody>
                    <a:bodyPr/>
                    <a:lstStyle/>
                    <a:p>
                      <a:pPr algn="ctr"/>
                      <a:r>
                        <a:rPr lang="en-ZA" sz="1400" dirty="0" smtClean="0">
                          <a:latin typeface="+mj-lt"/>
                        </a:rPr>
                        <a:t>1</a:t>
                      </a:r>
                      <a:endParaRPr lang="en-ZA" sz="1400" dirty="0">
                        <a:latin typeface="+mj-lt"/>
                      </a:endParaRPr>
                    </a:p>
                  </a:txBody>
                  <a:tcPr anchor="ctr"/>
                </a:tc>
                <a:tc>
                  <a:txBody>
                    <a:bodyPr/>
                    <a:lstStyle/>
                    <a:p>
                      <a:pPr algn="ctr"/>
                      <a:r>
                        <a:rPr lang="en-ZA" sz="1400" b="1" dirty="0" err="1" smtClean="0">
                          <a:solidFill>
                            <a:schemeClr val="accent6">
                              <a:lumMod val="75000"/>
                            </a:schemeClr>
                          </a:solidFill>
                          <a:latin typeface="+mj-lt"/>
                        </a:rPr>
                        <a:t>iMbewu</a:t>
                      </a:r>
                      <a:r>
                        <a:rPr lang="en-ZA" sz="1400" b="1" dirty="0" smtClean="0">
                          <a:solidFill>
                            <a:schemeClr val="accent6">
                              <a:lumMod val="75000"/>
                            </a:schemeClr>
                          </a:solidFill>
                          <a:latin typeface="+mj-lt"/>
                        </a:rPr>
                        <a:t> Fund</a:t>
                      </a:r>
                    </a:p>
                    <a:p>
                      <a:pPr algn="ctr"/>
                      <a:r>
                        <a:rPr lang="en-ZA" sz="1400" b="1" dirty="0" smtClean="0">
                          <a:solidFill>
                            <a:schemeClr val="accent6">
                              <a:lumMod val="75000"/>
                            </a:schemeClr>
                          </a:solidFill>
                          <a:latin typeface="+mj-lt"/>
                        </a:rPr>
                        <a:t>(SMEs) </a:t>
                      </a:r>
                      <a:endParaRPr lang="en-ZA" sz="1400" b="1" dirty="0">
                        <a:solidFill>
                          <a:schemeClr val="accent6">
                            <a:lumMod val="75000"/>
                          </a:schemeClr>
                        </a:solidFill>
                        <a:latin typeface="+mj-lt"/>
                      </a:endParaRPr>
                    </a:p>
                  </a:txBody>
                  <a:tcPr anchor="ctr"/>
                </a:tc>
                <a:tc>
                  <a:txBody>
                    <a:bodyPr/>
                    <a:lstStyle/>
                    <a:p>
                      <a:r>
                        <a:rPr lang="en-ZA" sz="1400" dirty="0" smtClean="0">
                          <a:latin typeface="+mj-lt"/>
                        </a:rPr>
                        <a:t>SME</a:t>
                      </a:r>
                      <a:r>
                        <a:rPr lang="en-ZA" sz="1400" baseline="0" dirty="0" smtClean="0">
                          <a:latin typeface="+mj-lt"/>
                        </a:rPr>
                        <a:t> Fund providing Entrepreneurship, Procurement &amp; Franchise Finance </a:t>
                      </a:r>
                      <a:endParaRPr lang="en-ZA" sz="1400" dirty="0">
                        <a:latin typeface="+mj-lt"/>
                      </a:endParaRPr>
                    </a:p>
                  </a:txBody>
                  <a:tcPr/>
                </a:tc>
                <a:tc>
                  <a:txBody>
                    <a:bodyPr/>
                    <a:lstStyle/>
                    <a:p>
                      <a:r>
                        <a:rPr lang="en-ZA" sz="1400" dirty="0" smtClean="0">
                          <a:latin typeface="+mj-lt"/>
                        </a:rPr>
                        <a:t>R250 000 – </a:t>
                      </a:r>
                    </a:p>
                    <a:p>
                      <a:r>
                        <a:rPr lang="en-ZA" sz="1400" dirty="0" smtClean="0">
                          <a:latin typeface="+mj-lt"/>
                        </a:rPr>
                        <a:t>R10 million</a:t>
                      </a:r>
                      <a:endParaRPr lang="en-ZA" sz="1400" dirty="0">
                        <a:latin typeface="+mj-lt"/>
                      </a:endParaRPr>
                    </a:p>
                  </a:txBody>
                  <a:tcPr anchor="ctr"/>
                </a:tc>
              </a:tr>
              <a:tr h="817226">
                <a:tc>
                  <a:txBody>
                    <a:bodyPr/>
                    <a:lstStyle/>
                    <a:p>
                      <a:pPr algn="ctr"/>
                      <a:r>
                        <a:rPr lang="en-ZA" sz="1400" dirty="0" smtClean="0">
                          <a:latin typeface="+mj-lt"/>
                        </a:rPr>
                        <a:t>2</a:t>
                      </a:r>
                      <a:endParaRPr lang="en-ZA" sz="1400" dirty="0">
                        <a:latin typeface="+mj-lt"/>
                      </a:endParaRPr>
                    </a:p>
                  </a:txBody>
                  <a:tcPr anchor="ctr"/>
                </a:tc>
                <a:tc>
                  <a:txBody>
                    <a:bodyPr/>
                    <a:lstStyle/>
                    <a:p>
                      <a:pPr algn="ctr"/>
                      <a:r>
                        <a:rPr lang="en-ZA" sz="1400" b="1" dirty="0" smtClean="0">
                          <a:solidFill>
                            <a:schemeClr val="accent6">
                              <a:lumMod val="75000"/>
                            </a:schemeClr>
                          </a:solidFill>
                          <a:latin typeface="+mj-lt"/>
                        </a:rPr>
                        <a:t>Women Empowerment</a:t>
                      </a:r>
                      <a:r>
                        <a:rPr lang="en-ZA" sz="1400" b="1" baseline="0" dirty="0" smtClean="0">
                          <a:solidFill>
                            <a:schemeClr val="accent6">
                              <a:lumMod val="75000"/>
                            </a:schemeClr>
                          </a:solidFill>
                          <a:latin typeface="+mj-lt"/>
                        </a:rPr>
                        <a:t> Fund (WEF)</a:t>
                      </a:r>
                      <a:endParaRPr lang="en-ZA" sz="1400" b="1" dirty="0">
                        <a:solidFill>
                          <a:schemeClr val="accent6">
                            <a:lumMod val="75000"/>
                          </a:schemeClr>
                        </a:solidFill>
                        <a:latin typeface="+mj-lt"/>
                      </a:endParaRPr>
                    </a:p>
                  </a:txBody>
                  <a:tcPr anchor="ctr"/>
                </a:tc>
                <a:tc>
                  <a:txBody>
                    <a:bodyPr/>
                    <a:lstStyle/>
                    <a:p>
                      <a:r>
                        <a:rPr lang="en-ZA" sz="1400" dirty="0" smtClean="0">
                          <a:latin typeface="+mj-lt"/>
                        </a:rPr>
                        <a:t>Achieve</a:t>
                      </a:r>
                      <a:r>
                        <a:rPr lang="en-ZA" sz="1400" baseline="0" dirty="0" smtClean="0">
                          <a:latin typeface="+mj-lt"/>
                        </a:rPr>
                        <a:t> minimum 40% of enterprises owned and managed by black women</a:t>
                      </a:r>
                      <a:endParaRPr lang="en-ZA" sz="1400" dirty="0">
                        <a:latin typeface="+mj-lt"/>
                      </a:endParaRPr>
                    </a:p>
                  </a:txBody>
                  <a:tcPr/>
                </a:tc>
                <a:tc>
                  <a:txBody>
                    <a:bodyPr/>
                    <a:lstStyle/>
                    <a:p>
                      <a:r>
                        <a:rPr lang="en-ZA" sz="1400" dirty="0" smtClean="0">
                          <a:latin typeface="+mj-lt"/>
                        </a:rPr>
                        <a:t>R250 000 –</a:t>
                      </a:r>
                    </a:p>
                    <a:p>
                      <a:r>
                        <a:rPr lang="en-ZA" sz="1400" dirty="0" smtClean="0">
                          <a:latin typeface="+mj-lt"/>
                        </a:rPr>
                        <a:t>R75</a:t>
                      </a:r>
                      <a:r>
                        <a:rPr lang="en-ZA" sz="1400" baseline="0" dirty="0" smtClean="0">
                          <a:latin typeface="+mj-lt"/>
                        </a:rPr>
                        <a:t> million</a:t>
                      </a:r>
                      <a:endParaRPr lang="en-ZA" sz="1400" dirty="0">
                        <a:latin typeface="+mj-lt"/>
                      </a:endParaRPr>
                    </a:p>
                  </a:txBody>
                  <a:tcPr anchor="ctr"/>
                </a:tc>
              </a:tr>
              <a:tr h="1222272">
                <a:tc>
                  <a:txBody>
                    <a:bodyPr/>
                    <a:lstStyle/>
                    <a:p>
                      <a:pPr algn="ctr"/>
                      <a:r>
                        <a:rPr lang="en-ZA" sz="1400" dirty="0" smtClean="0">
                          <a:latin typeface="+mj-lt"/>
                        </a:rPr>
                        <a:t>3</a:t>
                      </a:r>
                      <a:endParaRPr lang="en-ZA" sz="1400" dirty="0">
                        <a:latin typeface="+mj-lt"/>
                      </a:endParaRPr>
                    </a:p>
                  </a:txBody>
                  <a:tcPr anchor="ctr"/>
                </a:tc>
                <a:tc>
                  <a:txBody>
                    <a:bodyPr/>
                    <a:lstStyle/>
                    <a:p>
                      <a:pPr algn="ctr"/>
                      <a:r>
                        <a:rPr lang="en-ZA" sz="1400" b="1" dirty="0" smtClean="0">
                          <a:solidFill>
                            <a:schemeClr val="accent6">
                              <a:lumMod val="75000"/>
                            </a:schemeClr>
                          </a:solidFill>
                          <a:latin typeface="+mj-lt"/>
                        </a:rPr>
                        <a:t>Rural &amp; Community Development</a:t>
                      </a:r>
                      <a:r>
                        <a:rPr lang="en-ZA" sz="1400" b="1" baseline="0" dirty="0" smtClean="0">
                          <a:solidFill>
                            <a:schemeClr val="accent6">
                              <a:lumMod val="75000"/>
                            </a:schemeClr>
                          </a:solidFill>
                          <a:latin typeface="+mj-lt"/>
                        </a:rPr>
                        <a:t> Fund </a:t>
                      </a:r>
                      <a:endParaRPr lang="en-ZA" sz="1400" b="1" dirty="0">
                        <a:solidFill>
                          <a:schemeClr val="accent6">
                            <a:lumMod val="75000"/>
                          </a:schemeClr>
                        </a:solidFill>
                        <a:latin typeface="+mj-lt"/>
                      </a:endParaRPr>
                    </a:p>
                  </a:txBody>
                  <a:tcPr anchor="ctr"/>
                </a:tc>
                <a:tc>
                  <a:txBody>
                    <a:bodyPr/>
                    <a:lstStyle/>
                    <a:p>
                      <a:r>
                        <a:rPr lang="en-ZA" sz="1400" dirty="0" smtClean="0">
                          <a:latin typeface="+mj-lt"/>
                        </a:rPr>
                        <a:t>Supporting rural economic development</a:t>
                      </a:r>
                      <a:r>
                        <a:rPr lang="en-ZA" sz="1400" baseline="0" dirty="0" smtClean="0">
                          <a:latin typeface="+mj-lt"/>
                        </a:rPr>
                        <a:t> through New Ventures, Acquisition, Expansion &amp; Greenfields Finance </a:t>
                      </a:r>
                      <a:endParaRPr lang="en-ZA" sz="1400" dirty="0">
                        <a:latin typeface="+mj-lt"/>
                      </a:endParaRPr>
                    </a:p>
                  </a:txBody>
                  <a:tcPr/>
                </a:tc>
                <a:tc>
                  <a:txBody>
                    <a:bodyPr/>
                    <a:lstStyle/>
                    <a:p>
                      <a:r>
                        <a:rPr lang="en-ZA" sz="1400" dirty="0" smtClean="0">
                          <a:latin typeface="+mj-lt"/>
                        </a:rPr>
                        <a:t>R1</a:t>
                      </a:r>
                      <a:r>
                        <a:rPr lang="en-ZA" sz="1400" baseline="0" dirty="0" smtClean="0">
                          <a:latin typeface="+mj-lt"/>
                        </a:rPr>
                        <a:t> million –  R50 million </a:t>
                      </a:r>
                      <a:endParaRPr lang="en-ZA" sz="1400" dirty="0">
                        <a:latin typeface="+mj-lt"/>
                      </a:endParaRPr>
                    </a:p>
                  </a:txBody>
                  <a:tcPr anchor="ctr"/>
                </a:tc>
              </a:tr>
              <a:tr h="1222272">
                <a:tc>
                  <a:txBody>
                    <a:bodyPr/>
                    <a:lstStyle/>
                    <a:p>
                      <a:pPr algn="ctr"/>
                      <a:r>
                        <a:rPr lang="en-ZA" sz="1400" dirty="0" smtClean="0">
                          <a:latin typeface="+mj-lt"/>
                        </a:rPr>
                        <a:t>4</a:t>
                      </a:r>
                      <a:endParaRPr lang="en-ZA" sz="1400" dirty="0">
                        <a:latin typeface="+mj-lt"/>
                      </a:endParaRPr>
                    </a:p>
                  </a:txBody>
                  <a:tcPr anchor="ctr"/>
                </a:tc>
                <a:tc>
                  <a:txBody>
                    <a:bodyPr/>
                    <a:lstStyle/>
                    <a:p>
                      <a:pPr algn="ctr"/>
                      <a:r>
                        <a:rPr lang="en-ZA" sz="1400" b="1" dirty="0" err="1" smtClean="0">
                          <a:solidFill>
                            <a:schemeClr val="accent6">
                              <a:lumMod val="75000"/>
                            </a:schemeClr>
                          </a:solidFill>
                          <a:latin typeface="+mj-lt"/>
                        </a:rPr>
                        <a:t>uMnotho</a:t>
                      </a:r>
                      <a:r>
                        <a:rPr lang="en-ZA" sz="1400" b="1" dirty="0" smtClean="0">
                          <a:solidFill>
                            <a:schemeClr val="accent6">
                              <a:lumMod val="75000"/>
                            </a:schemeClr>
                          </a:solidFill>
                          <a:latin typeface="+mj-lt"/>
                        </a:rPr>
                        <a:t> Fund </a:t>
                      </a:r>
                      <a:endParaRPr lang="en-ZA" sz="1400" b="1" dirty="0">
                        <a:solidFill>
                          <a:schemeClr val="accent6">
                            <a:lumMod val="75000"/>
                          </a:schemeClr>
                        </a:solidFill>
                        <a:latin typeface="+mj-lt"/>
                      </a:endParaRPr>
                    </a:p>
                  </a:txBody>
                  <a:tcPr anchor="ctr"/>
                </a:tc>
                <a:tc>
                  <a:txBody>
                    <a:bodyPr/>
                    <a:lstStyle/>
                    <a:p>
                      <a:r>
                        <a:rPr lang="en-ZA" sz="1400" baseline="0" dirty="0" smtClean="0">
                          <a:latin typeface="+mj-lt"/>
                        </a:rPr>
                        <a:t>Funding of New Ventures, Acquisition, Project Finance, Expansion, Capital Markets, Liquidity &amp; Warehousing </a:t>
                      </a:r>
                      <a:endParaRPr lang="en-ZA" sz="1400" dirty="0">
                        <a:latin typeface="+mj-lt"/>
                      </a:endParaRPr>
                    </a:p>
                  </a:txBody>
                  <a:tcPr/>
                </a:tc>
                <a:tc>
                  <a:txBody>
                    <a:bodyPr/>
                    <a:lstStyle/>
                    <a:p>
                      <a:r>
                        <a:rPr lang="en-ZA" sz="1400" dirty="0" smtClean="0">
                          <a:latin typeface="+mj-lt"/>
                        </a:rPr>
                        <a:t>R2 million – </a:t>
                      </a:r>
                    </a:p>
                    <a:p>
                      <a:r>
                        <a:rPr lang="en-ZA" sz="1400" dirty="0" smtClean="0">
                          <a:latin typeface="+mj-lt"/>
                        </a:rPr>
                        <a:t>R75</a:t>
                      </a:r>
                      <a:r>
                        <a:rPr lang="en-ZA" sz="1400" baseline="0" dirty="0" smtClean="0">
                          <a:latin typeface="+mj-lt"/>
                        </a:rPr>
                        <a:t> million </a:t>
                      </a:r>
                      <a:endParaRPr lang="en-ZA" sz="1400" dirty="0">
                        <a:latin typeface="+mj-lt"/>
                      </a:endParaRPr>
                    </a:p>
                  </a:txBody>
                  <a:tcPr anchor="ctr"/>
                </a:tc>
              </a:tr>
              <a:tr h="765598">
                <a:tc>
                  <a:txBody>
                    <a:bodyPr/>
                    <a:lstStyle/>
                    <a:p>
                      <a:r>
                        <a:rPr lang="en-ZA" sz="1400" dirty="0" smtClean="0">
                          <a:latin typeface="+mj-lt"/>
                        </a:rPr>
                        <a:t>5</a:t>
                      </a:r>
                      <a:endParaRPr lang="en-GB" sz="1400" dirty="0">
                        <a:latin typeface="+mj-lt"/>
                      </a:endParaRPr>
                    </a:p>
                  </a:txBody>
                  <a:tcPr anchor="ctr"/>
                </a:tc>
                <a:tc>
                  <a:txBody>
                    <a:bodyPr/>
                    <a:lstStyle/>
                    <a:p>
                      <a:pPr algn="ctr"/>
                      <a:r>
                        <a:rPr lang="en-ZA" sz="1400" b="1" dirty="0" smtClean="0">
                          <a:solidFill>
                            <a:schemeClr val="accent6">
                              <a:lumMod val="75000"/>
                            </a:schemeClr>
                          </a:solidFill>
                          <a:latin typeface="+mj-lt"/>
                        </a:rPr>
                        <a:t>Strategic Projects Fund</a:t>
                      </a:r>
                      <a:endParaRPr lang="en-ZA" sz="1400" b="1" dirty="0">
                        <a:solidFill>
                          <a:schemeClr val="accent6">
                            <a:lumMod val="75000"/>
                          </a:schemeClr>
                        </a:solidFill>
                        <a:latin typeface="+mj-lt"/>
                      </a:endParaRPr>
                    </a:p>
                  </a:txBody>
                  <a:tcPr anchor="ctr"/>
                </a:tc>
                <a:tc>
                  <a:txBody>
                    <a:bodyPr/>
                    <a:lstStyle/>
                    <a:p>
                      <a:r>
                        <a:rPr lang="en-ZA" sz="1400" dirty="0" smtClean="0">
                          <a:latin typeface="+mj-lt"/>
                        </a:rPr>
                        <a:t>Early-stage investment in industrial / manufacturing transactions </a:t>
                      </a:r>
                      <a:endParaRPr lang="en-ZA" sz="1400" dirty="0">
                        <a:latin typeface="+mj-lt"/>
                      </a:endParaRPr>
                    </a:p>
                  </a:txBody>
                  <a:tcPr/>
                </a:tc>
                <a:tc>
                  <a:txBody>
                    <a:bodyPr/>
                    <a:lstStyle/>
                    <a:p>
                      <a:r>
                        <a:rPr lang="en-ZA" sz="1400" dirty="0" smtClean="0">
                          <a:latin typeface="+mj-lt"/>
                        </a:rPr>
                        <a:t>Up to R75 million</a:t>
                      </a:r>
                      <a:r>
                        <a:rPr lang="en-ZA" sz="1400" baseline="0" dirty="0" smtClean="0">
                          <a:latin typeface="+mj-lt"/>
                        </a:rPr>
                        <a:t> </a:t>
                      </a:r>
                      <a:endParaRPr lang="en-ZA" sz="1400" dirty="0">
                        <a:latin typeface="+mj-lt"/>
                      </a:endParaRPr>
                    </a:p>
                  </a:txBody>
                  <a:tcPr anchor="ctr"/>
                </a:tc>
              </a:tr>
            </a:tbl>
          </a:graphicData>
        </a:graphic>
      </p:graphicFrame>
      <p:sp>
        <p:nvSpPr>
          <p:cNvPr id="4" name="7-Point Star 3"/>
          <p:cNvSpPr/>
          <p:nvPr/>
        </p:nvSpPr>
        <p:spPr>
          <a:xfrm>
            <a:off x="6084168" y="4509120"/>
            <a:ext cx="2304256" cy="1872208"/>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7665" tIns="43839" rIns="87665" bIns="43839" rtlCol="0" anchor="ctr"/>
          <a:lstStyle/>
          <a:p>
            <a:pPr algn="ctr" defTabSz="873702"/>
            <a:r>
              <a:rPr lang="en-GB" b="1" dirty="0" smtClean="0">
                <a:solidFill>
                  <a:srgbClr val="FFFFFF"/>
                </a:solidFill>
              </a:rPr>
              <a:t>5 specialist </a:t>
            </a:r>
            <a:r>
              <a:rPr lang="en-GB" b="1" dirty="0" smtClean="0">
                <a:solidFill>
                  <a:srgbClr val="FFFFFF"/>
                </a:solidFill>
                <a:latin typeface="+mj-lt"/>
              </a:rPr>
              <a:t>funds</a:t>
            </a:r>
            <a:endParaRPr lang="en-GB" b="1" dirty="0">
              <a:solidFill>
                <a:srgbClr val="FFFFFF"/>
              </a:solidFill>
              <a:latin typeface="+mj-lt"/>
            </a:endParaRPr>
          </a:p>
        </p:txBody>
      </p:sp>
      <p:sp>
        <p:nvSpPr>
          <p:cNvPr id="6" name="Rectangle 5"/>
          <p:cNvSpPr/>
          <p:nvPr/>
        </p:nvSpPr>
        <p:spPr>
          <a:xfrm>
            <a:off x="179694" y="0"/>
            <a:ext cx="6840578" cy="584775"/>
          </a:xfrm>
          <a:prstGeom prst="rect">
            <a:avLst/>
          </a:prstGeom>
        </p:spPr>
        <p:txBody>
          <a:bodyPr wrap="square">
            <a:spAutoFit/>
          </a:bodyPr>
          <a:lstStyle/>
          <a:p>
            <a:r>
              <a:rPr lang="en-ZA" altLang="en-US" sz="3200" b="1" kern="0" dirty="0" smtClean="0">
                <a:solidFill>
                  <a:srgbClr val="D88F22"/>
                </a:solidFill>
                <a:latin typeface="Arial Narrow"/>
              </a:rPr>
              <a:t>Funding</a:t>
            </a:r>
            <a:r>
              <a:rPr lang="en-ZA" altLang="en-US" sz="3200" b="1" kern="0" dirty="0" smtClean="0">
                <a:solidFill>
                  <a:schemeClr val="accent6">
                    <a:lumMod val="75000"/>
                  </a:schemeClr>
                </a:solidFill>
                <a:latin typeface="Arial Narrow"/>
              </a:rPr>
              <a:t> Across the Economic Spectrum</a:t>
            </a:r>
            <a:endParaRPr lang="en-ZA" sz="3200" dirty="0"/>
          </a:p>
        </p:txBody>
      </p:sp>
    </p:spTree>
    <p:extLst>
      <p:ext uri="{BB962C8B-B14F-4D97-AF65-F5344CB8AC3E}">
        <p14:creationId xmlns:p14="http://schemas.microsoft.com/office/powerpoint/2010/main" val="3716131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693" y="0"/>
            <a:ext cx="8676307" cy="6858000"/>
          </a:xfrm>
          <a:prstGeom prst="rect">
            <a:avLst/>
          </a:prstGeom>
          <a:blipFill>
            <a:blip r:embed="rId3" cstate="print">
              <a:extLst>
                <a:ext uri="{28A0092B-C50C-407E-A947-70E740481C1C}">
                  <a14:useLocalDpi xmlns:a14="http://schemas.microsoft.com/office/drawing/2010/main"/>
                </a:ext>
              </a:extLst>
            </a:blip>
            <a:stretch>
              <a:fillRect/>
            </a:stretch>
          </a:blipFill>
        </p:spPr>
        <p:txBody>
          <a:bodyPr lIns="0" tIns="0" rIns="0" bIns="0"/>
          <a:lstStyle/>
          <a:p>
            <a:pPr defTabSz="912760">
              <a:defRPr/>
            </a:pPr>
            <a:endParaRPr>
              <a:solidFill>
                <a:prstClr val="black"/>
              </a:solidFill>
              <a:cs typeface="Arial" charset="0"/>
              <a:sym typeface="Helvetica Light" charset="0"/>
            </a:endParaRPr>
          </a:p>
        </p:txBody>
      </p:sp>
      <p:sp>
        <p:nvSpPr>
          <p:cNvPr id="3" name="object 3"/>
          <p:cNvSpPr/>
          <p:nvPr/>
        </p:nvSpPr>
        <p:spPr>
          <a:xfrm>
            <a:off x="1" y="6045399"/>
            <a:ext cx="8748861" cy="809253"/>
          </a:xfrm>
          <a:custGeom>
            <a:avLst/>
            <a:gdLst/>
            <a:ahLst/>
            <a:cxnLst/>
            <a:rect l="l" t="t" r="r" b="b"/>
            <a:pathLst>
              <a:path w="9144000" h="808990">
                <a:moveTo>
                  <a:pt x="0" y="0"/>
                </a:moveTo>
                <a:lnTo>
                  <a:pt x="0" y="808862"/>
                </a:lnTo>
                <a:lnTo>
                  <a:pt x="9144000" y="808862"/>
                </a:lnTo>
                <a:lnTo>
                  <a:pt x="9144000" y="624827"/>
                </a:lnTo>
                <a:lnTo>
                  <a:pt x="0" y="0"/>
                </a:lnTo>
                <a:close/>
              </a:path>
            </a:pathLst>
          </a:custGeom>
          <a:solidFill>
            <a:srgbClr val="128401"/>
          </a:solidFill>
        </p:spPr>
        <p:txBody>
          <a:bodyPr lIns="0" tIns="0" rIns="0" bIns="0"/>
          <a:lstStyle/>
          <a:p>
            <a:pPr defTabSz="912760">
              <a:defRPr/>
            </a:pPr>
            <a:endParaRPr>
              <a:solidFill>
                <a:prstClr val="black"/>
              </a:solidFill>
              <a:cs typeface="Arial" charset="0"/>
              <a:sym typeface="Helvetica Light" charset="0"/>
            </a:endParaRPr>
          </a:p>
        </p:txBody>
      </p:sp>
      <p:sp>
        <p:nvSpPr>
          <p:cNvPr id="4" name="object 4"/>
          <p:cNvSpPr/>
          <p:nvPr/>
        </p:nvSpPr>
        <p:spPr>
          <a:xfrm>
            <a:off x="1" y="6381379"/>
            <a:ext cx="8964290" cy="473273"/>
          </a:xfrm>
          <a:custGeom>
            <a:avLst/>
            <a:gdLst/>
            <a:ahLst/>
            <a:cxnLst/>
            <a:rect l="l" t="t" r="r" b="b"/>
            <a:pathLst>
              <a:path w="9144000" h="473709">
                <a:moveTo>
                  <a:pt x="10693" y="0"/>
                </a:moveTo>
                <a:lnTo>
                  <a:pt x="0" y="473570"/>
                </a:lnTo>
                <a:lnTo>
                  <a:pt x="9144000" y="473570"/>
                </a:lnTo>
                <a:lnTo>
                  <a:pt x="9144000" y="357047"/>
                </a:lnTo>
                <a:lnTo>
                  <a:pt x="10693" y="0"/>
                </a:lnTo>
                <a:close/>
              </a:path>
            </a:pathLst>
          </a:custGeom>
          <a:solidFill>
            <a:srgbClr val="000000"/>
          </a:solidFill>
        </p:spPr>
        <p:txBody>
          <a:bodyPr lIns="0" tIns="0" rIns="0" bIns="0"/>
          <a:lstStyle/>
          <a:p>
            <a:pPr defTabSz="912760">
              <a:defRPr/>
            </a:pPr>
            <a:endParaRPr>
              <a:solidFill>
                <a:prstClr val="black"/>
              </a:solidFill>
              <a:cs typeface="Arial" charset="0"/>
              <a:sym typeface="Helvetica Light" charset="0"/>
            </a:endParaRPr>
          </a:p>
        </p:txBody>
      </p:sp>
      <p:sp>
        <p:nvSpPr>
          <p:cNvPr id="5" name="object 5"/>
          <p:cNvSpPr/>
          <p:nvPr/>
        </p:nvSpPr>
        <p:spPr>
          <a:xfrm>
            <a:off x="1143001" y="6491883"/>
            <a:ext cx="7605861" cy="394023"/>
          </a:xfrm>
          <a:custGeom>
            <a:avLst/>
            <a:gdLst/>
            <a:ahLst/>
            <a:cxnLst/>
            <a:rect l="l" t="t" r="r" b="b"/>
            <a:pathLst>
              <a:path w="9144000" h="393065">
                <a:moveTo>
                  <a:pt x="0" y="0"/>
                </a:moveTo>
                <a:lnTo>
                  <a:pt x="0" y="389940"/>
                </a:lnTo>
                <a:lnTo>
                  <a:pt x="2452154" y="392684"/>
                </a:lnTo>
                <a:lnTo>
                  <a:pt x="9144000" y="392684"/>
                </a:lnTo>
                <a:lnTo>
                  <a:pt x="9144000" y="326783"/>
                </a:lnTo>
                <a:lnTo>
                  <a:pt x="0" y="0"/>
                </a:lnTo>
                <a:close/>
              </a:path>
            </a:pathLst>
          </a:custGeom>
          <a:solidFill>
            <a:srgbClr val="DC3B05"/>
          </a:solidFill>
        </p:spPr>
        <p:txBody>
          <a:bodyPr lIns="0" tIns="0" rIns="0" bIns="0"/>
          <a:lstStyle/>
          <a:p>
            <a:pPr defTabSz="912760">
              <a:defRPr/>
            </a:pPr>
            <a:endParaRPr>
              <a:solidFill>
                <a:prstClr val="black"/>
              </a:solidFill>
              <a:cs typeface="Arial" charset="0"/>
              <a:sym typeface="Helvetica Light" charset="0"/>
            </a:endParaRPr>
          </a:p>
        </p:txBody>
      </p:sp>
      <p:sp>
        <p:nvSpPr>
          <p:cNvPr id="6" name="object 6"/>
          <p:cNvSpPr/>
          <p:nvPr/>
        </p:nvSpPr>
        <p:spPr>
          <a:xfrm>
            <a:off x="0" y="6452816"/>
            <a:ext cx="5065365" cy="401836"/>
          </a:xfrm>
          <a:custGeom>
            <a:avLst/>
            <a:gdLst/>
            <a:ahLst/>
            <a:cxnLst/>
            <a:rect l="l" t="t" r="r" b="b"/>
            <a:pathLst>
              <a:path w="5230495" h="339725">
                <a:moveTo>
                  <a:pt x="0" y="0"/>
                </a:moveTo>
                <a:lnTo>
                  <a:pt x="0" y="339382"/>
                </a:lnTo>
                <a:lnTo>
                  <a:pt x="5230241" y="339382"/>
                </a:lnTo>
                <a:lnTo>
                  <a:pt x="0" y="0"/>
                </a:lnTo>
                <a:close/>
              </a:path>
            </a:pathLst>
          </a:custGeom>
          <a:solidFill>
            <a:srgbClr val="FB6F09"/>
          </a:solidFill>
        </p:spPr>
        <p:txBody>
          <a:bodyPr lIns="0" tIns="0" rIns="0" bIns="0"/>
          <a:lstStyle/>
          <a:p>
            <a:pPr defTabSz="912760">
              <a:defRPr/>
            </a:pPr>
            <a:endParaRPr>
              <a:solidFill>
                <a:prstClr val="black"/>
              </a:solidFill>
              <a:cs typeface="Arial" charset="0"/>
              <a:sym typeface="Helvetica Light" charset="0"/>
            </a:endParaRPr>
          </a:p>
        </p:txBody>
      </p:sp>
      <p:sp>
        <p:nvSpPr>
          <p:cNvPr id="12" name="object 12"/>
          <p:cNvSpPr/>
          <p:nvPr/>
        </p:nvSpPr>
        <p:spPr>
          <a:xfrm>
            <a:off x="555873" y="1125141"/>
            <a:ext cx="775767" cy="649635"/>
          </a:xfrm>
          <a:custGeom>
            <a:avLst/>
            <a:gdLst/>
            <a:ahLst/>
            <a:cxnLst/>
            <a:rect l="l" t="t" r="r" b="b"/>
            <a:pathLst>
              <a:path w="1035050" h="648969">
                <a:moveTo>
                  <a:pt x="0" y="64884"/>
                </a:moveTo>
                <a:lnTo>
                  <a:pt x="13423" y="25374"/>
                </a:lnTo>
                <a:lnTo>
                  <a:pt x="47320" y="2412"/>
                </a:lnTo>
                <a:lnTo>
                  <a:pt x="969632" y="0"/>
                </a:lnTo>
                <a:lnTo>
                  <a:pt x="984059" y="1612"/>
                </a:lnTo>
                <a:lnTo>
                  <a:pt x="1019124" y="22910"/>
                </a:lnTo>
                <a:lnTo>
                  <a:pt x="1034453" y="61493"/>
                </a:lnTo>
                <a:lnTo>
                  <a:pt x="1034541" y="583958"/>
                </a:lnTo>
                <a:lnTo>
                  <a:pt x="1032929" y="598373"/>
                </a:lnTo>
                <a:lnTo>
                  <a:pt x="1011631" y="633437"/>
                </a:lnTo>
                <a:lnTo>
                  <a:pt x="973023" y="648754"/>
                </a:lnTo>
                <a:lnTo>
                  <a:pt x="64909" y="648842"/>
                </a:lnTo>
                <a:lnTo>
                  <a:pt x="50482" y="647230"/>
                </a:lnTo>
                <a:lnTo>
                  <a:pt x="15405" y="625932"/>
                </a:lnTo>
                <a:lnTo>
                  <a:pt x="88" y="587349"/>
                </a:lnTo>
                <a:lnTo>
                  <a:pt x="0" y="64884"/>
                </a:lnTo>
                <a:close/>
              </a:path>
            </a:pathLst>
          </a:custGeom>
          <a:ln w="25908">
            <a:solidFill>
              <a:srgbClr val="FFFFFF"/>
            </a:solidFill>
          </a:ln>
        </p:spPr>
        <p:txBody>
          <a:bodyPr lIns="0" tIns="0" rIns="0" bIns="0"/>
          <a:lstStyle/>
          <a:p>
            <a:pPr defTabSz="912760">
              <a:defRPr/>
            </a:pPr>
            <a:endParaRPr>
              <a:solidFill>
                <a:prstClr val="black"/>
              </a:solidFill>
              <a:cs typeface="Arial" charset="0"/>
              <a:sym typeface="Helvetica Light" charset="0"/>
            </a:endParaRPr>
          </a:p>
        </p:txBody>
      </p:sp>
      <p:sp>
        <p:nvSpPr>
          <p:cNvPr id="14" name="object 14"/>
          <p:cNvSpPr/>
          <p:nvPr/>
        </p:nvSpPr>
        <p:spPr>
          <a:xfrm>
            <a:off x="395139" y="2143125"/>
            <a:ext cx="6553275" cy="1302619"/>
          </a:xfrm>
          <a:custGeom>
            <a:avLst/>
            <a:gdLst/>
            <a:ahLst/>
            <a:cxnLst/>
            <a:rect l="l" t="t" r="r" b="b"/>
            <a:pathLst>
              <a:path w="6598920" h="1301750">
                <a:moveTo>
                  <a:pt x="0" y="130124"/>
                </a:moveTo>
                <a:lnTo>
                  <a:pt x="7099" y="87642"/>
                </a:lnTo>
                <a:lnTo>
                  <a:pt x="26797" y="51028"/>
                </a:lnTo>
                <a:lnTo>
                  <a:pt x="56718" y="22669"/>
                </a:lnTo>
                <a:lnTo>
                  <a:pt x="94488" y="4940"/>
                </a:lnTo>
                <a:lnTo>
                  <a:pt x="6468770" y="0"/>
                </a:lnTo>
                <a:lnTo>
                  <a:pt x="6483438" y="812"/>
                </a:lnTo>
                <a:lnTo>
                  <a:pt x="6524244" y="12369"/>
                </a:lnTo>
                <a:lnTo>
                  <a:pt x="6558368" y="35737"/>
                </a:lnTo>
                <a:lnTo>
                  <a:pt x="6583451" y="68529"/>
                </a:lnTo>
                <a:lnTo>
                  <a:pt x="6597129" y="108394"/>
                </a:lnTo>
                <a:lnTo>
                  <a:pt x="6598920" y="1171117"/>
                </a:lnTo>
                <a:lnTo>
                  <a:pt x="6598107" y="1185786"/>
                </a:lnTo>
                <a:lnTo>
                  <a:pt x="6586537" y="1226578"/>
                </a:lnTo>
                <a:lnTo>
                  <a:pt x="6563169" y="1260703"/>
                </a:lnTo>
                <a:lnTo>
                  <a:pt x="6530365" y="1285773"/>
                </a:lnTo>
                <a:lnTo>
                  <a:pt x="6490500" y="1299438"/>
                </a:lnTo>
                <a:lnTo>
                  <a:pt x="130149" y="1301241"/>
                </a:lnTo>
                <a:lnTo>
                  <a:pt x="115481" y="1300429"/>
                </a:lnTo>
                <a:lnTo>
                  <a:pt x="74688" y="1288872"/>
                </a:lnTo>
                <a:lnTo>
                  <a:pt x="40551" y="1265504"/>
                </a:lnTo>
                <a:lnTo>
                  <a:pt x="15468" y="1232700"/>
                </a:lnTo>
                <a:lnTo>
                  <a:pt x="1803" y="1192834"/>
                </a:lnTo>
                <a:lnTo>
                  <a:pt x="0" y="130124"/>
                </a:lnTo>
                <a:close/>
              </a:path>
            </a:pathLst>
          </a:custGeom>
          <a:ln w="25908">
            <a:solidFill>
              <a:srgbClr val="FFFFFF"/>
            </a:solidFill>
          </a:ln>
        </p:spPr>
        <p:txBody>
          <a:bodyPr lIns="0" tIns="0" rIns="0" bIns="0"/>
          <a:lstStyle/>
          <a:p>
            <a:pPr defTabSz="912760">
              <a:defRPr/>
            </a:pPr>
            <a:endParaRPr>
              <a:solidFill>
                <a:prstClr val="black"/>
              </a:solidFill>
              <a:cs typeface="Arial" charset="0"/>
              <a:sym typeface="Helvetica Light" charset="0"/>
            </a:endParaRPr>
          </a:p>
        </p:txBody>
      </p:sp>
      <p:sp>
        <p:nvSpPr>
          <p:cNvPr id="16" name="object 16"/>
          <p:cNvSpPr/>
          <p:nvPr/>
        </p:nvSpPr>
        <p:spPr>
          <a:xfrm>
            <a:off x="539130" y="2421062"/>
            <a:ext cx="776883" cy="650751"/>
          </a:xfrm>
          <a:custGeom>
            <a:avLst/>
            <a:gdLst/>
            <a:ahLst/>
            <a:cxnLst/>
            <a:rect l="l" t="t" r="r" b="b"/>
            <a:pathLst>
              <a:path w="1035050" h="650875">
                <a:moveTo>
                  <a:pt x="0" y="65036"/>
                </a:moveTo>
                <a:lnTo>
                  <a:pt x="13423" y="25425"/>
                </a:lnTo>
                <a:lnTo>
                  <a:pt x="47320" y="2412"/>
                </a:lnTo>
                <a:lnTo>
                  <a:pt x="969632" y="0"/>
                </a:lnTo>
                <a:lnTo>
                  <a:pt x="984059" y="1612"/>
                </a:lnTo>
                <a:lnTo>
                  <a:pt x="1019124" y="22961"/>
                </a:lnTo>
                <a:lnTo>
                  <a:pt x="1034453" y="61633"/>
                </a:lnTo>
                <a:lnTo>
                  <a:pt x="1034541" y="585330"/>
                </a:lnTo>
                <a:lnTo>
                  <a:pt x="1032929" y="599782"/>
                </a:lnTo>
                <a:lnTo>
                  <a:pt x="1011631" y="634923"/>
                </a:lnTo>
                <a:lnTo>
                  <a:pt x="973023" y="650278"/>
                </a:lnTo>
                <a:lnTo>
                  <a:pt x="64909" y="650366"/>
                </a:lnTo>
                <a:lnTo>
                  <a:pt x="50482" y="648754"/>
                </a:lnTo>
                <a:lnTo>
                  <a:pt x="15405" y="627405"/>
                </a:lnTo>
                <a:lnTo>
                  <a:pt x="88" y="588733"/>
                </a:lnTo>
                <a:lnTo>
                  <a:pt x="0" y="65036"/>
                </a:lnTo>
                <a:close/>
              </a:path>
            </a:pathLst>
          </a:custGeom>
          <a:ln w="25908">
            <a:solidFill>
              <a:srgbClr val="FFFFFF"/>
            </a:solidFill>
          </a:ln>
        </p:spPr>
        <p:txBody>
          <a:bodyPr lIns="0" tIns="0" rIns="0" bIns="0"/>
          <a:lstStyle/>
          <a:p>
            <a:pPr defTabSz="912760">
              <a:defRPr/>
            </a:pPr>
            <a:endParaRPr>
              <a:solidFill>
                <a:prstClr val="black"/>
              </a:solidFill>
              <a:cs typeface="Arial" charset="0"/>
              <a:sym typeface="Helvetica Light" charset="0"/>
            </a:endParaRPr>
          </a:p>
        </p:txBody>
      </p:sp>
      <p:sp>
        <p:nvSpPr>
          <p:cNvPr id="18" name="object 18"/>
          <p:cNvSpPr/>
          <p:nvPr/>
        </p:nvSpPr>
        <p:spPr>
          <a:xfrm>
            <a:off x="395139" y="3501554"/>
            <a:ext cx="6553275" cy="1052587"/>
          </a:xfrm>
          <a:custGeom>
            <a:avLst/>
            <a:gdLst/>
            <a:ahLst/>
            <a:cxnLst/>
            <a:rect l="l" t="t" r="r" b="b"/>
            <a:pathLst>
              <a:path w="6598920" h="1028700">
                <a:moveTo>
                  <a:pt x="0" y="102870"/>
                </a:moveTo>
                <a:lnTo>
                  <a:pt x="8839" y="61074"/>
                </a:lnTo>
                <a:lnTo>
                  <a:pt x="32842" y="27520"/>
                </a:lnTo>
                <a:lnTo>
                  <a:pt x="68173" y="5994"/>
                </a:lnTo>
                <a:lnTo>
                  <a:pt x="6496050" y="0"/>
                </a:lnTo>
                <a:lnTo>
                  <a:pt x="6510655" y="1028"/>
                </a:lnTo>
                <a:lnTo>
                  <a:pt x="6550126" y="15341"/>
                </a:lnTo>
                <a:lnTo>
                  <a:pt x="6580098" y="43535"/>
                </a:lnTo>
                <a:lnTo>
                  <a:pt x="6596773" y="81800"/>
                </a:lnTo>
                <a:lnTo>
                  <a:pt x="6598920" y="925830"/>
                </a:lnTo>
                <a:lnTo>
                  <a:pt x="6597891" y="940435"/>
                </a:lnTo>
                <a:lnTo>
                  <a:pt x="6583578" y="979906"/>
                </a:lnTo>
                <a:lnTo>
                  <a:pt x="6555371" y="1009878"/>
                </a:lnTo>
                <a:lnTo>
                  <a:pt x="6517106" y="1026541"/>
                </a:lnTo>
                <a:lnTo>
                  <a:pt x="102870" y="1028700"/>
                </a:lnTo>
                <a:lnTo>
                  <a:pt x="88265" y="1027671"/>
                </a:lnTo>
                <a:lnTo>
                  <a:pt x="48793" y="1013358"/>
                </a:lnTo>
                <a:lnTo>
                  <a:pt x="18821" y="985164"/>
                </a:lnTo>
                <a:lnTo>
                  <a:pt x="2159" y="946886"/>
                </a:lnTo>
                <a:lnTo>
                  <a:pt x="0" y="102870"/>
                </a:lnTo>
                <a:close/>
              </a:path>
            </a:pathLst>
          </a:custGeom>
          <a:ln w="25908">
            <a:solidFill>
              <a:srgbClr val="FFFFFF"/>
            </a:solidFill>
          </a:ln>
        </p:spPr>
        <p:txBody>
          <a:bodyPr lIns="0" tIns="0" rIns="0" bIns="0"/>
          <a:lstStyle/>
          <a:p>
            <a:pPr defTabSz="912760">
              <a:defRPr/>
            </a:pPr>
            <a:endParaRPr>
              <a:solidFill>
                <a:prstClr val="black"/>
              </a:solidFill>
              <a:cs typeface="Arial" charset="0"/>
              <a:sym typeface="Helvetica Light" charset="0"/>
            </a:endParaRPr>
          </a:p>
        </p:txBody>
      </p:sp>
      <p:sp>
        <p:nvSpPr>
          <p:cNvPr id="20" name="object 20"/>
          <p:cNvSpPr/>
          <p:nvPr/>
        </p:nvSpPr>
        <p:spPr>
          <a:xfrm>
            <a:off x="555873" y="3714750"/>
            <a:ext cx="775767" cy="648519"/>
          </a:xfrm>
          <a:custGeom>
            <a:avLst/>
            <a:gdLst/>
            <a:ahLst/>
            <a:cxnLst/>
            <a:rect l="l" t="t" r="r" b="b"/>
            <a:pathLst>
              <a:path w="1035050" h="648970">
                <a:moveTo>
                  <a:pt x="0" y="64884"/>
                </a:moveTo>
                <a:lnTo>
                  <a:pt x="13423" y="25374"/>
                </a:lnTo>
                <a:lnTo>
                  <a:pt x="47320" y="2413"/>
                </a:lnTo>
                <a:lnTo>
                  <a:pt x="969632" y="0"/>
                </a:lnTo>
                <a:lnTo>
                  <a:pt x="984059" y="1612"/>
                </a:lnTo>
                <a:lnTo>
                  <a:pt x="1019124" y="22910"/>
                </a:lnTo>
                <a:lnTo>
                  <a:pt x="1034453" y="61493"/>
                </a:lnTo>
                <a:lnTo>
                  <a:pt x="1034541" y="583958"/>
                </a:lnTo>
                <a:lnTo>
                  <a:pt x="1032929" y="598385"/>
                </a:lnTo>
                <a:lnTo>
                  <a:pt x="1011631" y="633437"/>
                </a:lnTo>
                <a:lnTo>
                  <a:pt x="973023" y="648754"/>
                </a:lnTo>
                <a:lnTo>
                  <a:pt x="64909" y="648843"/>
                </a:lnTo>
                <a:lnTo>
                  <a:pt x="50482" y="647230"/>
                </a:lnTo>
                <a:lnTo>
                  <a:pt x="15405" y="625932"/>
                </a:lnTo>
                <a:lnTo>
                  <a:pt x="88" y="587349"/>
                </a:lnTo>
                <a:lnTo>
                  <a:pt x="0" y="64884"/>
                </a:lnTo>
                <a:close/>
              </a:path>
            </a:pathLst>
          </a:custGeom>
          <a:ln w="25908">
            <a:solidFill>
              <a:srgbClr val="FFFFFF"/>
            </a:solidFill>
          </a:ln>
        </p:spPr>
        <p:txBody>
          <a:bodyPr lIns="0" tIns="0" rIns="0" bIns="0"/>
          <a:lstStyle/>
          <a:p>
            <a:pPr defTabSz="912760">
              <a:defRPr/>
            </a:pPr>
            <a:endParaRPr>
              <a:solidFill>
                <a:prstClr val="black"/>
              </a:solidFill>
              <a:cs typeface="Arial" charset="0"/>
              <a:sym typeface="Helvetica Light" charset="0"/>
            </a:endParaRPr>
          </a:p>
        </p:txBody>
      </p:sp>
      <p:sp>
        <p:nvSpPr>
          <p:cNvPr id="25" name="object 25"/>
          <p:cNvSpPr/>
          <p:nvPr/>
        </p:nvSpPr>
        <p:spPr>
          <a:xfrm>
            <a:off x="611684" y="4964907"/>
            <a:ext cx="775767" cy="650751"/>
          </a:xfrm>
          <a:custGeom>
            <a:avLst/>
            <a:gdLst/>
            <a:ahLst/>
            <a:cxnLst/>
            <a:rect l="l" t="t" r="r" b="b"/>
            <a:pathLst>
              <a:path w="1035050" h="650875">
                <a:moveTo>
                  <a:pt x="0" y="65036"/>
                </a:moveTo>
                <a:lnTo>
                  <a:pt x="13423" y="25425"/>
                </a:lnTo>
                <a:lnTo>
                  <a:pt x="47320" y="2413"/>
                </a:lnTo>
                <a:lnTo>
                  <a:pt x="969632" y="0"/>
                </a:lnTo>
                <a:lnTo>
                  <a:pt x="984059" y="1612"/>
                </a:lnTo>
                <a:lnTo>
                  <a:pt x="1019124" y="22961"/>
                </a:lnTo>
                <a:lnTo>
                  <a:pt x="1034453" y="61633"/>
                </a:lnTo>
                <a:lnTo>
                  <a:pt x="1034541" y="585330"/>
                </a:lnTo>
                <a:lnTo>
                  <a:pt x="1032929" y="599782"/>
                </a:lnTo>
                <a:lnTo>
                  <a:pt x="1011631" y="634923"/>
                </a:lnTo>
                <a:lnTo>
                  <a:pt x="973023" y="650278"/>
                </a:lnTo>
                <a:lnTo>
                  <a:pt x="64909" y="650367"/>
                </a:lnTo>
                <a:lnTo>
                  <a:pt x="50482" y="648754"/>
                </a:lnTo>
                <a:lnTo>
                  <a:pt x="15405" y="627405"/>
                </a:lnTo>
                <a:lnTo>
                  <a:pt x="88" y="588733"/>
                </a:lnTo>
                <a:lnTo>
                  <a:pt x="0" y="65036"/>
                </a:lnTo>
                <a:close/>
              </a:path>
            </a:pathLst>
          </a:custGeom>
          <a:ln w="25908">
            <a:solidFill>
              <a:srgbClr val="FFFFFF"/>
            </a:solidFill>
          </a:ln>
        </p:spPr>
        <p:txBody>
          <a:bodyPr lIns="0" tIns="0" rIns="0" bIns="0"/>
          <a:lstStyle/>
          <a:p>
            <a:pPr defTabSz="912760">
              <a:defRPr/>
            </a:pPr>
            <a:endParaRPr>
              <a:solidFill>
                <a:prstClr val="black"/>
              </a:solidFill>
              <a:cs typeface="Arial" charset="0"/>
              <a:sym typeface="Helvetica Light" charset="0"/>
            </a:endParaRPr>
          </a:p>
        </p:txBody>
      </p:sp>
      <p:sp>
        <p:nvSpPr>
          <p:cNvPr id="26" name="Slide Number Placeholder 25"/>
          <p:cNvSpPr>
            <a:spLocks noGrp="1"/>
          </p:cNvSpPr>
          <p:nvPr>
            <p:ph type="sldNum" sz="quarter" idx="12"/>
          </p:nvPr>
        </p:nvSpPr>
        <p:spPr>
          <a:xfrm>
            <a:off x="4410150" y="6376914"/>
            <a:ext cx="265658" cy="430857"/>
          </a:xfrm>
        </p:spPr>
        <p:txBody>
          <a:bodyPr/>
          <a:lstStyle/>
          <a:p>
            <a:pPr>
              <a:defRPr/>
            </a:pPr>
            <a:fld id="{5B7CF8B0-9877-4806-934E-374FAA5BCAD4}" type="slidenum">
              <a:rPr lang="en-ZA"/>
              <a:pPr>
                <a:defRPr/>
              </a:pPr>
              <a:t>8</a:t>
            </a:fld>
            <a:endParaRPr lang="en-ZA" dirty="0"/>
          </a:p>
        </p:txBody>
      </p:sp>
      <p:sp>
        <p:nvSpPr>
          <p:cNvPr id="27" name="object 11"/>
          <p:cNvSpPr/>
          <p:nvPr/>
        </p:nvSpPr>
        <p:spPr>
          <a:xfrm>
            <a:off x="611684" y="1269133"/>
            <a:ext cx="848320" cy="524619"/>
          </a:xfrm>
          <a:prstGeom prst="rect">
            <a:avLst/>
          </a:prstGeom>
          <a:blipFill>
            <a:blip r:embed="rId4" cstate="print">
              <a:extLst>
                <a:ext uri="{28A0092B-C50C-407E-A947-70E740481C1C}">
                  <a14:useLocalDpi xmlns:a14="http://schemas.microsoft.com/office/drawing/2010/main"/>
                </a:ext>
              </a:extLst>
            </a:blip>
            <a:stretch>
              <a:fillRect/>
            </a:stretch>
          </a:blipFill>
        </p:spPr>
        <p:txBody>
          <a:bodyPr lIns="0" tIns="0" rIns="0" bIns="0"/>
          <a:lstStyle/>
          <a:p>
            <a:pPr defTabSz="684570">
              <a:defRPr/>
            </a:pPr>
            <a:endParaRPr>
              <a:solidFill>
                <a:prstClr val="black"/>
              </a:solidFill>
              <a:cs typeface="Arial" charset="0"/>
              <a:sym typeface="Helvetica Light" charset="0"/>
            </a:endParaRPr>
          </a:p>
        </p:txBody>
      </p:sp>
      <p:sp>
        <p:nvSpPr>
          <p:cNvPr id="28" name="object 13"/>
          <p:cNvSpPr/>
          <p:nvPr/>
        </p:nvSpPr>
        <p:spPr>
          <a:xfrm>
            <a:off x="467693" y="2109639"/>
            <a:ext cx="6440537" cy="1376288"/>
          </a:xfrm>
          <a:custGeom>
            <a:avLst/>
            <a:gdLst/>
            <a:ahLst/>
            <a:cxnLst/>
            <a:rect l="l" t="t" r="r" b="b"/>
            <a:pathLst>
              <a:path w="6598920" h="1301750">
                <a:moveTo>
                  <a:pt x="6468770" y="0"/>
                </a:moveTo>
                <a:lnTo>
                  <a:pt x="122859" y="203"/>
                </a:lnTo>
                <a:lnTo>
                  <a:pt x="81178" y="9525"/>
                </a:lnTo>
                <a:lnTo>
                  <a:pt x="45745" y="31064"/>
                </a:lnTo>
                <a:lnTo>
                  <a:pt x="18973" y="62433"/>
                </a:lnTo>
                <a:lnTo>
                  <a:pt x="3213" y="101269"/>
                </a:lnTo>
                <a:lnTo>
                  <a:pt x="0" y="130124"/>
                </a:lnTo>
                <a:lnTo>
                  <a:pt x="203" y="1178394"/>
                </a:lnTo>
                <a:lnTo>
                  <a:pt x="9525" y="1220076"/>
                </a:lnTo>
                <a:lnTo>
                  <a:pt x="31076" y="1255496"/>
                </a:lnTo>
                <a:lnTo>
                  <a:pt x="62445" y="1282268"/>
                </a:lnTo>
                <a:lnTo>
                  <a:pt x="101282" y="1298028"/>
                </a:lnTo>
                <a:lnTo>
                  <a:pt x="130149" y="1301242"/>
                </a:lnTo>
                <a:lnTo>
                  <a:pt x="6476060" y="1301038"/>
                </a:lnTo>
                <a:lnTo>
                  <a:pt x="6517741" y="1291717"/>
                </a:lnTo>
                <a:lnTo>
                  <a:pt x="6553174" y="1270177"/>
                </a:lnTo>
                <a:lnTo>
                  <a:pt x="6579946" y="1238808"/>
                </a:lnTo>
                <a:lnTo>
                  <a:pt x="6595706" y="1199972"/>
                </a:lnTo>
                <a:lnTo>
                  <a:pt x="6598920" y="1171117"/>
                </a:lnTo>
                <a:lnTo>
                  <a:pt x="6598729" y="122834"/>
                </a:lnTo>
                <a:lnTo>
                  <a:pt x="6589395" y="81153"/>
                </a:lnTo>
                <a:lnTo>
                  <a:pt x="6567855" y="45732"/>
                </a:lnTo>
                <a:lnTo>
                  <a:pt x="6536474" y="18961"/>
                </a:lnTo>
                <a:lnTo>
                  <a:pt x="6497637" y="3213"/>
                </a:lnTo>
                <a:lnTo>
                  <a:pt x="6468770" y="0"/>
                </a:lnTo>
                <a:close/>
              </a:path>
            </a:pathLst>
          </a:custGeom>
          <a:noFill/>
          <a:ln w="19050">
            <a:solidFill>
              <a:schemeClr val="tx1"/>
            </a:solidFill>
          </a:ln>
        </p:spPr>
        <p:txBody>
          <a:bodyPr lIns="0" tIns="0" rIns="0" bIns="0"/>
          <a:lstStyle/>
          <a:p>
            <a:pPr defTabSz="684570">
              <a:defRPr/>
            </a:pPr>
            <a:endParaRPr>
              <a:solidFill>
                <a:prstClr val="black"/>
              </a:solidFill>
              <a:cs typeface="Arial" charset="0"/>
              <a:sym typeface="Helvetica Light" charset="0"/>
            </a:endParaRPr>
          </a:p>
        </p:txBody>
      </p:sp>
      <p:sp>
        <p:nvSpPr>
          <p:cNvPr id="29" name="object 15"/>
          <p:cNvSpPr/>
          <p:nvPr/>
        </p:nvSpPr>
        <p:spPr>
          <a:xfrm>
            <a:off x="683121" y="2605236"/>
            <a:ext cx="776883" cy="486668"/>
          </a:xfrm>
          <a:prstGeom prst="rect">
            <a:avLst/>
          </a:prstGeom>
          <a:blipFill>
            <a:blip r:embed="rId5" cstate="print">
              <a:extLst>
                <a:ext uri="{28A0092B-C50C-407E-A947-70E740481C1C}">
                  <a14:useLocalDpi xmlns:a14="http://schemas.microsoft.com/office/drawing/2010/main"/>
                </a:ext>
              </a:extLst>
            </a:blip>
            <a:stretch>
              <a:fillRect/>
            </a:stretch>
          </a:blipFill>
        </p:spPr>
        <p:txBody>
          <a:bodyPr lIns="0" tIns="0" rIns="0" bIns="0"/>
          <a:lstStyle/>
          <a:p>
            <a:pPr defTabSz="684570">
              <a:defRPr/>
            </a:pPr>
            <a:endParaRPr>
              <a:solidFill>
                <a:prstClr val="black"/>
              </a:solidFill>
              <a:cs typeface="Arial" charset="0"/>
              <a:sym typeface="Helvetica Light" charset="0"/>
            </a:endParaRPr>
          </a:p>
        </p:txBody>
      </p:sp>
      <p:sp>
        <p:nvSpPr>
          <p:cNvPr id="30" name="object 19"/>
          <p:cNvSpPr/>
          <p:nvPr/>
        </p:nvSpPr>
        <p:spPr>
          <a:xfrm>
            <a:off x="642938" y="3884414"/>
            <a:ext cx="775767" cy="486668"/>
          </a:xfrm>
          <a:prstGeom prst="rect">
            <a:avLst/>
          </a:prstGeom>
          <a:blipFill>
            <a:blip r:embed="rId6" cstate="print">
              <a:extLst>
                <a:ext uri="{28A0092B-C50C-407E-A947-70E740481C1C}">
                  <a14:useLocalDpi xmlns:a14="http://schemas.microsoft.com/office/drawing/2010/main"/>
                </a:ext>
              </a:extLst>
            </a:blip>
            <a:stretch>
              <a:fillRect/>
            </a:stretch>
          </a:blipFill>
        </p:spPr>
        <p:txBody>
          <a:bodyPr lIns="0" tIns="0" rIns="0" bIns="0"/>
          <a:lstStyle/>
          <a:p>
            <a:pPr defTabSz="684570">
              <a:defRPr/>
            </a:pPr>
            <a:endParaRPr lang="en-ZA" dirty="0">
              <a:solidFill>
                <a:prstClr val="black"/>
              </a:solidFill>
              <a:cs typeface="Arial" charset="0"/>
              <a:sym typeface="Helvetica Light" charset="0"/>
            </a:endParaRPr>
          </a:p>
          <a:p>
            <a:pPr defTabSz="684570">
              <a:defRPr/>
            </a:pPr>
            <a:endParaRPr dirty="0">
              <a:solidFill>
                <a:prstClr val="black"/>
              </a:solidFill>
              <a:cs typeface="Arial" charset="0"/>
              <a:sym typeface="Helvetica Light" charset="0"/>
            </a:endParaRPr>
          </a:p>
        </p:txBody>
      </p:sp>
      <p:sp>
        <p:nvSpPr>
          <p:cNvPr id="31" name="object 23"/>
          <p:cNvSpPr txBox="1"/>
          <p:nvPr/>
        </p:nvSpPr>
        <p:spPr>
          <a:xfrm>
            <a:off x="1458330" y="968753"/>
            <a:ext cx="5323210" cy="4794326"/>
          </a:xfrm>
          <a:prstGeom prst="rect">
            <a:avLst/>
          </a:prstGeom>
        </p:spPr>
        <p:txBody>
          <a:bodyPr lIns="0" tIns="0" rIns="0" bIns="0">
            <a:spAutoFit/>
          </a:bodyPr>
          <a:lstStyle>
            <a:lvl1pPr marL="12700" defTabSz="973138">
              <a:defRPr sz="3600">
                <a:solidFill>
                  <a:srgbClr val="000000"/>
                </a:solidFill>
                <a:latin typeface="Helvetica Light" charset="0"/>
                <a:ea typeface="MS PGothic" panose="020B0600070205080204" pitchFamily="34" charset="-128"/>
                <a:sym typeface="Helvetica Light" charset="0"/>
              </a:defRPr>
            </a:lvl1pPr>
            <a:lvl2pPr defTabSz="973138">
              <a:defRPr sz="3600">
                <a:solidFill>
                  <a:srgbClr val="000000"/>
                </a:solidFill>
                <a:latin typeface="Helvetica Light" charset="0"/>
                <a:ea typeface="MS PGothic" panose="020B0600070205080204" pitchFamily="34" charset="-128"/>
                <a:sym typeface="Helvetica Light" charset="0"/>
              </a:defRPr>
            </a:lvl2pPr>
            <a:lvl3pPr defTabSz="973138">
              <a:defRPr sz="3600">
                <a:solidFill>
                  <a:srgbClr val="000000"/>
                </a:solidFill>
                <a:latin typeface="Helvetica Light" charset="0"/>
                <a:ea typeface="MS PGothic" panose="020B0600070205080204" pitchFamily="34" charset="-128"/>
                <a:sym typeface="Helvetica Light" charset="0"/>
              </a:defRPr>
            </a:lvl3pPr>
            <a:lvl4pPr defTabSz="973138">
              <a:defRPr sz="3600">
                <a:solidFill>
                  <a:srgbClr val="000000"/>
                </a:solidFill>
                <a:latin typeface="Helvetica Light" charset="0"/>
                <a:ea typeface="MS PGothic" panose="020B0600070205080204" pitchFamily="34" charset="-128"/>
                <a:sym typeface="Helvetica Light" charset="0"/>
              </a:defRPr>
            </a:lvl4pPr>
            <a:lvl5pPr defTabSz="973138">
              <a:defRPr sz="3600">
                <a:solidFill>
                  <a:srgbClr val="000000"/>
                </a:solidFill>
                <a:latin typeface="Helvetica Light" charset="0"/>
                <a:ea typeface="MS PGothic" panose="020B0600070205080204" pitchFamily="34" charset="-128"/>
                <a:sym typeface="Helvetica Light" charset="0"/>
              </a:defRPr>
            </a:lvl5pPr>
            <a:lvl6pPr marL="1752600" indent="427038" defTabSz="973138"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209800" indent="427038" defTabSz="973138"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2667000" indent="427038" defTabSz="973138"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124200" indent="427038" defTabSz="973138"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fontAlgn="base">
              <a:spcBef>
                <a:spcPct val="0"/>
              </a:spcBef>
              <a:spcAft>
                <a:spcPct val="0"/>
              </a:spcAft>
            </a:pPr>
            <a:r>
              <a:rPr lang="en-US" sz="1336" b="1" u="sng" dirty="0">
                <a:latin typeface="Arial Narrow" panose="020B0606020202030204" pitchFamily="34" charset="0"/>
                <a:cs typeface="Arial" panose="020B0604020202020204" pitchFamily="34" charset="0"/>
              </a:rPr>
              <a:t>Pre-investment</a:t>
            </a:r>
            <a:endParaRPr lang="en-US" sz="1336" dirty="0">
              <a:latin typeface="Arial Narrow" panose="020B0606020202030204" pitchFamily="34" charset="0"/>
              <a:cs typeface="Arial" panose="020B0604020202020204" pitchFamily="34" charset="0"/>
            </a:endParaRPr>
          </a:p>
          <a:p>
            <a:pPr fontAlgn="base">
              <a:lnSpc>
                <a:spcPct val="86000"/>
              </a:lnSpc>
              <a:spcBef>
                <a:spcPts val="449"/>
              </a:spcBef>
              <a:spcAft>
                <a:spcPct val="0"/>
              </a:spcAft>
            </a:pPr>
            <a:r>
              <a:rPr lang="en-US" sz="1336" dirty="0">
                <a:latin typeface="Arial Narrow" panose="020B0606020202030204" pitchFamily="34" charset="0"/>
                <a:cs typeface="Arial" panose="020B0604020202020204" pitchFamily="34" charset="0"/>
              </a:rPr>
              <a:t>As the first-point-of-contact the unit provides product advisory services, manages the online business-plan solution, manages the administration of applications, incubation and entrepreneurial training.</a:t>
            </a:r>
          </a:p>
          <a:p>
            <a:pPr fontAlgn="base">
              <a:spcBef>
                <a:spcPct val="0"/>
              </a:spcBef>
              <a:spcAft>
                <a:spcPct val="0"/>
              </a:spcAft>
            </a:pPr>
            <a:endParaRPr lang="en-ZA" sz="562" dirty="0">
              <a:latin typeface="Arial Narrow" panose="020B0606020202030204" pitchFamily="34" charset="0"/>
              <a:cs typeface="Times New Roman" panose="02020603050405020304" pitchFamily="18" charset="0"/>
            </a:endParaRPr>
          </a:p>
          <a:p>
            <a:pPr fontAlgn="base">
              <a:spcBef>
                <a:spcPct val="0"/>
              </a:spcBef>
              <a:spcAft>
                <a:spcPct val="0"/>
              </a:spcAft>
            </a:pPr>
            <a:endParaRPr lang="en-US" sz="1336" b="1" u="sng" dirty="0" smtClean="0">
              <a:latin typeface="Arial Narrow" panose="020B0606020202030204" pitchFamily="34" charset="0"/>
              <a:cs typeface="Arial" panose="020B0604020202020204" pitchFamily="34" charset="0"/>
            </a:endParaRPr>
          </a:p>
          <a:p>
            <a:pPr fontAlgn="base">
              <a:spcBef>
                <a:spcPct val="0"/>
              </a:spcBef>
              <a:spcAft>
                <a:spcPct val="0"/>
              </a:spcAft>
            </a:pPr>
            <a:endParaRPr lang="en-US" sz="1336" b="1" u="sng" dirty="0">
              <a:latin typeface="Arial Narrow" panose="020B0606020202030204" pitchFamily="34" charset="0"/>
              <a:cs typeface="Arial" panose="020B0604020202020204" pitchFamily="34" charset="0"/>
            </a:endParaRPr>
          </a:p>
          <a:p>
            <a:pPr fontAlgn="base">
              <a:spcBef>
                <a:spcPct val="0"/>
              </a:spcBef>
              <a:spcAft>
                <a:spcPct val="0"/>
              </a:spcAft>
            </a:pPr>
            <a:r>
              <a:rPr lang="en-US" sz="1336" b="1" u="sng" dirty="0" smtClean="0">
                <a:latin typeface="Arial Narrow" panose="020B0606020202030204" pitchFamily="34" charset="0"/>
                <a:cs typeface="Arial" panose="020B0604020202020204" pitchFamily="34" charset="0"/>
              </a:rPr>
              <a:t>Socio </a:t>
            </a:r>
            <a:r>
              <a:rPr lang="en-US" sz="1336" b="1" u="sng" dirty="0">
                <a:latin typeface="Arial Narrow" panose="020B0606020202030204" pitchFamily="34" charset="0"/>
                <a:cs typeface="Arial" panose="020B0604020202020204" pitchFamily="34" charset="0"/>
              </a:rPr>
              <a:t>Economic Development</a:t>
            </a:r>
            <a:endParaRPr lang="en-US" sz="1336" dirty="0">
              <a:latin typeface="Arial Narrow" panose="020B0606020202030204" pitchFamily="34" charset="0"/>
              <a:cs typeface="Arial" panose="020B0604020202020204" pitchFamily="34" charset="0"/>
            </a:endParaRPr>
          </a:p>
          <a:p>
            <a:pPr fontAlgn="base">
              <a:lnSpc>
                <a:spcPct val="86000"/>
              </a:lnSpc>
              <a:spcBef>
                <a:spcPts val="457"/>
              </a:spcBef>
              <a:spcAft>
                <a:spcPct val="0"/>
              </a:spcAft>
            </a:pPr>
            <a:r>
              <a:rPr lang="en-US" sz="1336" dirty="0">
                <a:latin typeface="Arial Narrow" panose="020B0606020202030204" pitchFamily="34" charset="0"/>
                <a:cs typeface="Arial" panose="020B0604020202020204" pitchFamily="34" charset="0"/>
              </a:rPr>
              <a:t>Empower black people in existing NEF transactions and other </a:t>
            </a:r>
            <a:r>
              <a:rPr lang="en-US" sz="1336" b="1" dirty="0">
                <a:solidFill>
                  <a:srgbClr val="E46C0A"/>
                </a:solidFill>
                <a:latin typeface="Arial Narrow" panose="020B0606020202030204" pitchFamily="34" charset="0"/>
                <a:cs typeface="Arial" panose="020B0604020202020204" pitchFamily="34" charset="0"/>
              </a:rPr>
              <a:t>broad based groups through various </a:t>
            </a:r>
            <a:r>
              <a:rPr lang="en-ZA" sz="1336" b="1" dirty="0">
                <a:solidFill>
                  <a:srgbClr val="E46C0A"/>
                </a:solidFill>
                <a:latin typeface="Arial Narrow" panose="020B0606020202030204" pitchFamily="34" charset="0"/>
                <a:cs typeface="Arial" panose="020B0604020202020204" pitchFamily="34" charset="0"/>
              </a:rPr>
              <a:t>interventions </a:t>
            </a:r>
            <a:r>
              <a:rPr lang="en-US" sz="1336" b="1" dirty="0">
                <a:solidFill>
                  <a:srgbClr val="E46C0A"/>
                </a:solidFill>
                <a:latin typeface="Arial Narrow" panose="020B0606020202030204" pitchFamily="34" charset="0"/>
                <a:cs typeface="Arial" panose="020B0604020202020204" pitchFamily="34" charset="0"/>
              </a:rPr>
              <a:t>such as </a:t>
            </a:r>
            <a:r>
              <a:rPr lang="en-ZA" sz="1336" b="1" dirty="0">
                <a:solidFill>
                  <a:srgbClr val="E46C0A"/>
                </a:solidFill>
                <a:latin typeface="Arial Narrow" panose="020B0606020202030204" pitchFamily="34" charset="0"/>
                <a:cs typeface="Arial" panose="020B0604020202020204" pitchFamily="34" charset="0"/>
              </a:rPr>
              <a:t>promotion of saving and investments</a:t>
            </a:r>
            <a:r>
              <a:rPr lang="en-ZA" sz="1336" dirty="0">
                <a:latin typeface="Arial Narrow" panose="020B0606020202030204" pitchFamily="34" charset="0"/>
                <a:cs typeface="Arial" panose="020B0604020202020204" pitchFamily="34" charset="0"/>
              </a:rPr>
              <a:t>, </a:t>
            </a:r>
            <a:r>
              <a:rPr lang="en-US" sz="1336" dirty="0">
                <a:latin typeface="Arial Narrow" panose="020B0606020202030204" pitchFamily="34" charset="0"/>
                <a:cs typeface="Arial" panose="020B0604020202020204" pitchFamily="34" charset="0"/>
              </a:rPr>
              <a:t>social facilitation,</a:t>
            </a:r>
            <a:r>
              <a:rPr lang="en-ZA" sz="1336" dirty="0">
                <a:latin typeface="Arial Narrow" panose="020B0606020202030204" pitchFamily="34" charset="0"/>
                <a:cs typeface="Arial" panose="020B0604020202020204" pitchFamily="34" charset="0"/>
              </a:rPr>
              <a:t> </a:t>
            </a:r>
            <a:r>
              <a:rPr lang="en-US" sz="1336" dirty="0">
                <a:latin typeface="Arial Narrow" panose="020B0606020202030204" pitchFamily="34" charset="0"/>
                <a:cs typeface="Arial" panose="020B0604020202020204" pitchFamily="34" charset="0"/>
              </a:rPr>
              <a:t>entrepreneurial training, investor education, corporate governance training and market access for  the acceleration of meaningful participation.</a:t>
            </a:r>
          </a:p>
          <a:p>
            <a:pPr fontAlgn="base">
              <a:spcBef>
                <a:spcPct val="0"/>
              </a:spcBef>
              <a:spcAft>
                <a:spcPct val="0"/>
              </a:spcAft>
            </a:pPr>
            <a:endParaRPr lang="en-US" sz="1125" dirty="0" smtClean="0">
              <a:latin typeface="Arial Narrow" panose="020B0606020202030204" pitchFamily="34" charset="0"/>
              <a:cs typeface="Times New Roman" panose="02020603050405020304" pitchFamily="18" charset="0"/>
            </a:endParaRPr>
          </a:p>
          <a:p>
            <a:pPr fontAlgn="base">
              <a:spcBef>
                <a:spcPct val="0"/>
              </a:spcBef>
              <a:spcAft>
                <a:spcPct val="0"/>
              </a:spcAft>
            </a:pPr>
            <a:endParaRPr lang="en-US" sz="1125" dirty="0">
              <a:latin typeface="Arial Narrow" panose="020B0606020202030204" pitchFamily="34" charset="0"/>
              <a:cs typeface="Times New Roman" panose="02020603050405020304" pitchFamily="18" charset="0"/>
            </a:endParaRPr>
          </a:p>
          <a:p>
            <a:pPr fontAlgn="base">
              <a:spcBef>
                <a:spcPct val="0"/>
              </a:spcBef>
              <a:spcAft>
                <a:spcPct val="0"/>
              </a:spcAft>
            </a:pPr>
            <a:r>
              <a:rPr lang="en-US" sz="1336" b="1" u="sng" dirty="0" smtClean="0">
                <a:latin typeface="Arial Narrow" panose="020B0606020202030204" pitchFamily="34" charset="0"/>
                <a:cs typeface="Arial" panose="020B0604020202020204" pitchFamily="34" charset="0"/>
              </a:rPr>
              <a:t>Post-investment </a:t>
            </a:r>
            <a:r>
              <a:rPr lang="en-US" sz="1336" b="1" u="sng" dirty="0">
                <a:latin typeface="Arial Narrow" panose="020B0606020202030204" pitchFamily="34" charset="0"/>
                <a:cs typeface="Arial" panose="020B0604020202020204" pitchFamily="34" charset="0"/>
              </a:rPr>
              <a:t>support</a:t>
            </a:r>
            <a:endParaRPr lang="en-US" sz="1336" dirty="0">
              <a:latin typeface="Arial Narrow" panose="020B0606020202030204" pitchFamily="34" charset="0"/>
              <a:cs typeface="Arial" panose="020B0604020202020204" pitchFamily="34" charset="0"/>
            </a:endParaRPr>
          </a:p>
          <a:p>
            <a:pPr fontAlgn="base">
              <a:lnSpc>
                <a:spcPts val="1125"/>
              </a:lnSpc>
              <a:spcBef>
                <a:spcPts val="545"/>
              </a:spcBef>
              <a:spcAft>
                <a:spcPct val="0"/>
              </a:spcAft>
            </a:pPr>
            <a:r>
              <a:rPr lang="en-US" sz="1336" dirty="0">
                <a:latin typeface="Arial Narrow" panose="020B0606020202030204" pitchFamily="34" charset="0"/>
                <a:cs typeface="Arial" panose="020B0604020202020204" pitchFamily="34" charset="0"/>
              </a:rPr>
              <a:t>Monitor investments, provide ongoing portfolio management, manage mentorship support and collections as well as legal compliance</a:t>
            </a:r>
            <a:endParaRPr lang="en-US" sz="1336" dirty="0">
              <a:latin typeface="Arial Narrow" panose="020B0606020202030204" pitchFamily="34" charset="0"/>
              <a:cs typeface="Times New Roman" panose="02020603050405020304" pitchFamily="18" charset="0"/>
            </a:endParaRPr>
          </a:p>
          <a:p>
            <a:pPr fontAlgn="base">
              <a:spcBef>
                <a:spcPct val="0"/>
              </a:spcBef>
              <a:spcAft>
                <a:spcPct val="0"/>
              </a:spcAft>
            </a:pPr>
            <a:endParaRPr lang="en-ZA" sz="562" b="1" u="sng" dirty="0">
              <a:latin typeface="Arial Narrow" panose="020B0606020202030204" pitchFamily="34" charset="0"/>
              <a:cs typeface="Arial" panose="020B0604020202020204" pitchFamily="34" charset="0"/>
            </a:endParaRPr>
          </a:p>
          <a:p>
            <a:pPr fontAlgn="base">
              <a:spcBef>
                <a:spcPct val="0"/>
              </a:spcBef>
              <a:spcAft>
                <a:spcPct val="0"/>
              </a:spcAft>
            </a:pPr>
            <a:endParaRPr lang="en-ZA" sz="562" b="1" u="sng" dirty="0">
              <a:latin typeface="Arial Narrow" panose="020B0606020202030204" pitchFamily="34" charset="0"/>
              <a:cs typeface="Arial" panose="020B0604020202020204" pitchFamily="34" charset="0"/>
            </a:endParaRPr>
          </a:p>
          <a:p>
            <a:pPr fontAlgn="base">
              <a:spcBef>
                <a:spcPct val="0"/>
              </a:spcBef>
              <a:spcAft>
                <a:spcPct val="0"/>
              </a:spcAft>
            </a:pPr>
            <a:endParaRPr lang="en-ZA" sz="562" b="1" u="sng" dirty="0">
              <a:latin typeface="Arial Narrow" panose="020B0606020202030204" pitchFamily="34" charset="0"/>
              <a:cs typeface="Arial" panose="020B0604020202020204" pitchFamily="34" charset="0"/>
            </a:endParaRPr>
          </a:p>
          <a:p>
            <a:pPr fontAlgn="base">
              <a:spcBef>
                <a:spcPct val="0"/>
              </a:spcBef>
              <a:spcAft>
                <a:spcPct val="0"/>
              </a:spcAft>
            </a:pPr>
            <a:endParaRPr lang="en-US" sz="1336" b="1" u="sng" dirty="0" smtClean="0">
              <a:latin typeface="Arial Narrow" panose="020B0606020202030204" pitchFamily="34" charset="0"/>
              <a:cs typeface="Arial" panose="020B0604020202020204" pitchFamily="34" charset="0"/>
            </a:endParaRPr>
          </a:p>
          <a:p>
            <a:pPr fontAlgn="base">
              <a:spcBef>
                <a:spcPct val="0"/>
              </a:spcBef>
              <a:spcAft>
                <a:spcPct val="0"/>
              </a:spcAft>
            </a:pPr>
            <a:endParaRPr lang="en-US" sz="1336" b="1" u="sng" dirty="0" smtClean="0">
              <a:latin typeface="Arial Narrow" panose="020B0606020202030204" pitchFamily="34" charset="0"/>
              <a:cs typeface="Arial" panose="020B0604020202020204" pitchFamily="34" charset="0"/>
            </a:endParaRPr>
          </a:p>
          <a:p>
            <a:pPr fontAlgn="base">
              <a:spcBef>
                <a:spcPct val="0"/>
              </a:spcBef>
              <a:spcAft>
                <a:spcPct val="0"/>
              </a:spcAft>
            </a:pPr>
            <a:r>
              <a:rPr lang="en-US" sz="1336" b="1" u="sng" dirty="0" smtClean="0">
                <a:latin typeface="Arial Narrow" panose="020B0606020202030204" pitchFamily="34" charset="0"/>
                <a:cs typeface="Arial" panose="020B0604020202020204" pitchFamily="34" charset="0"/>
              </a:rPr>
              <a:t>Turnarounds</a:t>
            </a:r>
            <a:r>
              <a:rPr lang="en-US" sz="1336" b="1" u="sng" dirty="0">
                <a:latin typeface="Arial Narrow" panose="020B0606020202030204" pitchFamily="34" charset="0"/>
                <a:cs typeface="Arial" panose="020B0604020202020204" pitchFamily="34" charset="0"/>
              </a:rPr>
              <a:t>, Workouts and Restructuring</a:t>
            </a:r>
            <a:endParaRPr lang="en-US" sz="1336" dirty="0">
              <a:latin typeface="Arial Narrow" panose="020B0606020202030204" pitchFamily="34" charset="0"/>
              <a:cs typeface="Arial" panose="020B0604020202020204" pitchFamily="34" charset="0"/>
            </a:endParaRPr>
          </a:p>
          <a:p>
            <a:pPr fontAlgn="base">
              <a:lnSpc>
                <a:spcPct val="86000"/>
              </a:lnSpc>
              <a:spcBef>
                <a:spcPts val="449"/>
              </a:spcBef>
              <a:spcAft>
                <a:spcPct val="0"/>
              </a:spcAft>
            </a:pPr>
            <a:r>
              <a:rPr lang="en-US" sz="1336" dirty="0">
                <a:latin typeface="Arial Narrow" panose="020B0606020202030204" pitchFamily="34" charset="0"/>
                <a:cs typeface="Arial" panose="020B0604020202020204" pitchFamily="34" charset="0"/>
              </a:rPr>
              <a:t>Rehabilitate distressed transactions and reduce impairments Through a combination of </a:t>
            </a:r>
            <a:r>
              <a:rPr lang="en-ZA" sz="1336" dirty="0">
                <a:latin typeface="Arial Narrow" panose="020B0606020202030204" pitchFamily="34" charset="0"/>
                <a:cs typeface="Arial" panose="020B0604020202020204" pitchFamily="34" charset="0"/>
              </a:rPr>
              <a:t>    </a:t>
            </a:r>
            <a:r>
              <a:rPr lang="en-US" sz="1336" dirty="0">
                <a:latin typeface="Arial Narrow" panose="020B0606020202030204" pitchFamily="34" charset="0"/>
                <a:cs typeface="Arial" panose="020B0604020202020204" pitchFamily="34" charset="0"/>
              </a:rPr>
              <a:t>measures including balance sheet restructuring, equity and /or working capital injection, operational restructuring, introduction of a strategic equity partner and / or turnaround specialist and business rescue.</a:t>
            </a:r>
          </a:p>
        </p:txBody>
      </p:sp>
      <p:sp>
        <p:nvSpPr>
          <p:cNvPr id="32" name="object 24"/>
          <p:cNvSpPr/>
          <p:nvPr/>
        </p:nvSpPr>
        <p:spPr>
          <a:xfrm>
            <a:off x="573733" y="5064250"/>
            <a:ext cx="878458" cy="622846"/>
          </a:xfrm>
          <a:prstGeom prst="rect">
            <a:avLst/>
          </a:prstGeom>
          <a:blipFill>
            <a:blip r:embed="rId7" cstate="print">
              <a:extLst>
                <a:ext uri="{28A0092B-C50C-407E-A947-70E740481C1C}">
                  <a14:useLocalDpi xmlns:a14="http://schemas.microsoft.com/office/drawing/2010/main"/>
                </a:ext>
              </a:extLst>
            </a:blip>
            <a:stretch>
              <a:fillRect/>
            </a:stretch>
          </a:blipFill>
        </p:spPr>
        <p:txBody>
          <a:bodyPr lIns="0" tIns="0" rIns="0" bIns="0"/>
          <a:lstStyle/>
          <a:p>
            <a:pPr defTabSz="684570">
              <a:defRPr/>
            </a:pPr>
            <a:endParaRPr>
              <a:solidFill>
                <a:prstClr val="black"/>
              </a:solidFill>
              <a:cs typeface="Arial" charset="0"/>
              <a:sym typeface="Helvetica Light" charset="0"/>
            </a:endParaRPr>
          </a:p>
        </p:txBody>
      </p:sp>
      <p:sp>
        <p:nvSpPr>
          <p:cNvPr id="34" name="object 14"/>
          <p:cNvSpPr/>
          <p:nvPr/>
        </p:nvSpPr>
        <p:spPr>
          <a:xfrm>
            <a:off x="467693" y="3546202"/>
            <a:ext cx="6440537" cy="1098352"/>
          </a:xfrm>
          <a:custGeom>
            <a:avLst/>
            <a:gdLst/>
            <a:ahLst/>
            <a:cxnLst/>
            <a:rect l="l" t="t" r="r" b="b"/>
            <a:pathLst>
              <a:path w="6598920" h="1301750">
                <a:moveTo>
                  <a:pt x="0" y="130124"/>
                </a:moveTo>
                <a:lnTo>
                  <a:pt x="7099" y="87642"/>
                </a:lnTo>
                <a:lnTo>
                  <a:pt x="26797" y="51028"/>
                </a:lnTo>
                <a:lnTo>
                  <a:pt x="56718" y="22669"/>
                </a:lnTo>
                <a:lnTo>
                  <a:pt x="94488" y="4940"/>
                </a:lnTo>
                <a:lnTo>
                  <a:pt x="6468770" y="0"/>
                </a:lnTo>
                <a:lnTo>
                  <a:pt x="6483438" y="812"/>
                </a:lnTo>
                <a:lnTo>
                  <a:pt x="6524244" y="12369"/>
                </a:lnTo>
                <a:lnTo>
                  <a:pt x="6558368" y="35737"/>
                </a:lnTo>
                <a:lnTo>
                  <a:pt x="6583451" y="68529"/>
                </a:lnTo>
                <a:lnTo>
                  <a:pt x="6597129" y="108394"/>
                </a:lnTo>
                <a:lnTo>
                  <a:pt x="6598920" y="1171117"/>
                </a:lnTo>
                <a:lnTo>
                  <a:pt x="6598107" y="1185786"/>
                </a:lnTo>
                <a:lnTo>
                  <a:pt x="6586537" y="1226578"/>
                </a:lnTo>
                <a:lnTo>
                  <a:pt x="6563169" y="1260703"/>
                </a:lnTo>
                <a:lnTo>
                  <a:pt x="6530365" y="1285773"/>
                </a:lnTo>
                <a:lnTo>
                  <a:pt x="6490500" y="1299438"/>
                </a:lnTo>
                <a:lnTo>
                  <a:pt x="130149" y="1301241"/>
                </a:lnTo>
                <a:lnTo>
                  <a:pt x="115481" y="1300429"/>
                </a:lnTo>
                <a:lnTo>
                  <a:pt x="74688" y="1288872"/>
                </a:lnTo>
                <a:lnTo>
                  <a:pt x="40551" y="1265504"/>
                </a:lnTo>
                <a:lnTo>
                  <a:pt x="15468" y="1232700"/>
                </a:lnTo>
                <a:lnTo>
                  <a:pt x="1803" y="1192834"/>
                </a:lnTo>
                <a:lnTo>
                  <a:pt x="0" y="130124"/>
                </a:lnTo>
                <a:close/>
              </a:path>
            </a:pathLst>
          </a:custGeom>
          <a:ln w="25908" cmpd="dbl">
            <a:solidFill>
              <a:schemeClr val="tx1"/>
            </a:solidFill>
          </a:ln>
        </p:spPr>
        <p:txBody>
          <a:bodyPr lIns="0" tIns="0" rIns="0" bIns="0"/>
          <a:lstStyle/>
          <a:p>
            <a:pPr defTabSz="684570">
              <a:defRPr/>
            </a:pPr>
            <a:endParaRPr>
              <a:solidFill>
                <a:prstClr val="black"/>
              </a:solidFill>
              <a:cs typeface="Arial" charset="0"/>
              <a:sym typeface="Helvetica Light" charset="0"/>
            </a:endParaRPr>
          </a:p>
        </p:txBody>
      </p:sp>
      <p:sp>
        <p:nvSpPr>
          <p:cNvPr id="35" name="object 14"/>
          <p:cNvSpPr/>
          <p:nvPr/>
        </p:nvSpPr>
        <p:spPr>
          <a:xfrm>
            <a:off x="467693" y="4702597"/>
            <a:ext cx="6408167" cy="1316012"/>
          </a:xfrm>
          <a:custGeom>
            <a:avLst/>
            <a:gdLst/>
            <a:ahLst/>
            <a:cxnLst/>
            <a:rect l="l" t="t" r="r" b="b"/>
            <a:pathLst>
              <a:path w="6598920" h="1301750">
                <a:moveTo>
                  <a:pt x="0" y="130124"/>
                </a:moveTo>
                <a:lnTo>
                  <a:pt x="7099" y="87642"/>
                </a:lnTo>
                <a:lnTo>
                  <a:pt x="26797" y="51028"/>
                </a:lnTo>
                <a:lnTo>
                  <a:pt x="56718" y="22669"/>
                </a:lnTo>
                <a:lnTo>
                  <a:pt x="94488" y="4940"/>
                </a:lnTo>
                <a:lnTo>
                  <a:pt x="6468770" y="0"/>
                </a:lnTo>
                <a:lnTo>
                  <a:pt x="6483438" y="812"/>
                </a:lnTo>
                <a:lnTo>
                  <a:pt x="6524244" y="12369"/>
                </a:lnTo>
                <a:lnTo>
                  <a:pt x="6558368" y="35737"/>
                </a:lnTo>
                <a:lnTo>
                  <a:pt x="6583451" y="68529"/>
                </a:lnTo>
                <a:lnTo>
                  <a:pt x="6597129" y="108394"/>
                </a:lnTo>
                <a:lnTo>
                  <a:pt x="6598920" y="1171117"/>
                </a:lnTo>
                <a:lnTo>
                  <a:pt x="6598107" y="1185786"/>
                </a:lnTo>
                <a:lnTo>
                  <a:pt x="6586537" y="1226578"/>
                </a:lnTo>
                <a:lnTo>
                  <a:pt x="6563169" y="1260703"/>
                </a:lnTo>
                <a:lnTo>
                  <a:pt x="6530365" y="1285773"/>
                </a:lnTo>
                <a:lnTo>
                  <a:pt x="6490500" y="1299438"/>
                </a:lnTo>
                <a:lnTo>
                  <a:pt x="130149" y="1301241"/>
                </a:lnTo>
                <a:lnTo>
                  <a:pt x="115481" y="1300429"/>
                </a:lnTo>
                <a:lnTo>
                  <a:pt x="74688" y="1288872"/>
                </a:lnTo>
                <a:lnTo>
                  <a:pt x="40551" y="1265504"/>
                </a:lnTo>
                <a:lnTo>
                  <a:pt x="15468" y="1232700"/>
                </a:lnTo>
                <a:lnTo>
                  <a:pt x="1803" y="1192834"/>
                </a:lnTo>
                <a:lnTo>
                  <a:pt x="0" y="130124"/>
                </a:lnTo>
                <a:close/>
              </a:path>
            </a:pathLst>
          </a:custGeom>
          <a:ln w="25908" cmpd="dbl">
            <a:solidFill>
              <a:schemeClr val="tx1"/>
            </a:solidFill>
          </a:ln>
        </p:spPr>
        <p:txBody>
          <a:bodyPr lIns="0" tIns="0" rIns="0" bIns="0"/>
          <a:lstStyle/>
          <a:p>
            <a:pPr defTabSz="684570">
              <a:defRPr/>
            </a:pPr>
            <a:endParaRPr>
              <a:solidFill>
                <a:prstClr val="black"/>
              </a:solidFill>
              <a:cs typeface="Arial" charset="0"/>
              <a:sym typeface="Helvetica Light" charset="0"/>
            </a:endParaRPr>
          </a:p>
        </p:txBody>
      </p:sp>
      <p:sp>
        <p:nvSpPr>
          <p:cNvPr id="36" name="object 13"/>
          <p:cNvSpPr/>
          <p:nvPr/>
        </p:nvSpPr>
        <p:spPr>
          <a:xfrm>
            <a:off x="467693" y="908596"/>
            <a:ext cx="6440537" cy="1135187"/>
          </a:xfrm>
          <a:custGeom>
            <a:avLst/>
            <a:gdLst/>
            <a:ahLst/>
            <a:cxnLst/>
            <a:rect l="l" t="t" r="r" b="b"/>
            <a:pathLst>
              <a:path w="6598920" h="1301750">
                <a:moveTo>
                  <a:pt x="6468770" y="0"/>
                </a:moveTo>
                <a:lnTo>
                  <a:pt x="122859" y="203"/>
                </a:lnTo>
                <a:lnTo>
                  <a:pt x="81178" y="9525"/>
                </a:lnTo>
                <a:lnTo>
                  <a:pt x="45745" y="31064"/>
                </a:lnTo>
                <a:lnTo>
                  <a:pt x="18973" y="62433"/>
                </a:lnTo>
                <a:lnTo>
                  <a:pt x="3213" y="101269"/>
                </a:lnTo>
                <a:lnTo>
                  <a:pt x="0" y="130124"/>
                </a:lnTo>
                <a:lnTo>
                  <a:pt x="203" y="1178394"/>
                </a:lnTo>
                <a:lnTo>
                  <a:pt x="9525" y="1220076"/>
                </a:lnTo>
                <a:lnTo>
                  <a:pt x="31076" y="1255496"/>
                </a:lnTo>
                <a:lnTo>
                  <a:pt x="62445" y="1282268"/>
                </a:lnTo>
                <a:lnTo>
                  <a:pt x="101282" y="1298028"/>
                </a:lnTo>
                <a:lnTo>
                  <a:pt x="130149" y="1301242"/>
                </a:lnTo>
                <a:lnTo>
                  <a:pt x="6476060" y="1301038"/>
                </a:lnTo>
                <a:lnTo>
                  <a:pt x="6517741" y="1291717"/>
                </a:lnTo>
                <a:lnTo>
                  <a:pt x="6553174" y="1270177"/>
                </a:lnTo>
                <a:lnTo>
                  <a:pt x="6579946" y="1238808"/>
                </a:lnTo>
                <a:lnTo>
                  <a:pt x="6595706" y="1199972"/>
                </a:lnTo>
                <a:lnTo>
                  <a:pt x="6598920" y="1171117"/>
                </a:lnTo>
                <a:lnTo>
                  <a:pt x="6598729" y="122834"/>
                </a:lnTo>
                <a:lnTo>
                  <a:pt x="6589395" y="81153"/>
                </a:lnTo>
                <a:lnTo>
                  <a:pt x="6567855" y="45732"/>
                </a:lnTo>
                <a:lnTo>
                  <a:pt x="6536474" y="18961"/>
                </a:lnTo>
                <a:lnTo>
                  <a:pt x="6497637" y="3213"/>
                </a:lnTo>
                <a:lnTo>
                  <a:pt x="6468770" y="0"/>
                </a:lnTo>
                <a:close/>
              </a:path>
            </a:pathLst>
          </a:custGeom>
          <a:noFill/>
          <a:ln w="19050">
            <a:solidFill>
              <a:schemeClr val="tx1"/>
            </a:solidFill>
          </a:ln>
        </p:spPr>
        <p:txBody>
          <a:bodyPr lIns="0" tIns="0" rIns="0" bIns="0"/>
          <a:lstStyle/>
          <a:p>
            <a:pPr defTabSz="684570">
              <a:defRPr/>
            </a:pPr>
            <a:endParaRPr>
              <a:solidFill>
                <a:prstClr val="black"/>
              </a:solidFill>
              <a:cs typeface="Arial" charset="0"/>
              <a:sym typeface="Helvetica Light" charset="0"/>
            </a:endParaRPr>
          </a:p>
        </p:txBody>
      </p:sp>
      <p:sp>
        <p:nvSpPr>
          <p:cNvPr id="24" name="Rectangle 2"/>
          <p:cNvSpPr txBox="1">
            <a:spLocks noChangeArrowheads="1"/>
          </p:cNvSpPr>
          <p:nvPr/>
        </p:nvSpPr>
        <p:spPr bwMode="auto">
          <a:xfrm>
            <a:off x="107504" y="192161"/>
            <a:ext cx="616818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2800" b="1" i="0">
                <a:solidFill>
                  <a:srgbClr val="FF9900"/>
                </a:solidFill>
                <a:latin typeface="Arial Narrow"/>
                <a:ea typeface="+mj-ea"/>
                <a:cs typeface="Arial Narrow"/>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321457" algn="ctr" rtl="0" eaLnBrk="0" fontAlgn="base" hangingPunct="0">
              <a:spcBef>
                <a:spcPct val="0"/>
              </a:spcBef>
              <a:spcAft>
                <a:spcPct val="0"/>
              </a:spcAft>
              <a:defRPr>
                <a:solidFill>
                  <a:schemeClr val="tx2"/>
                </a:solidFill>
                <a:latin typeface="Calibri" panose="020F0502020204030204" pitchFamily="34" charset="0"/>
              </a:defRPr>
            </a:lvl6pPr>
            <a:lvl7pPr marL="642915" algn="ctr" rtl="0" eaLnBrk="0" fontAlgn="base" hangingPunct="0">
              <a:spcBef>
                <a:spcPct val="0"/>
              </a:spcBef>
              <a:spcAft>
                <a:spcPct val="0"/>
              </a:spcAft>
              <a:defRPr>
                <a:solidFill>
                  <a:schemeClr val="tx2"/>
                </a:solidFill>
                <a:latin typeface="Calibri" panose="020F0502020204030204" pitchFamily="34" charset="0"/>
              </a:defRPr>
            </a:lvl7pPr>
            <a:lvl8pPr marL="964372" algn="ctr" rtl="0" eaLnBrk="0" fontAlgn="base" hangingPunct="0">
              <a:spcBef>
                <a:spcPct val="0"/>
              </a:spcBef>
              <a:spcAft>
                <a:spcPct val="0"/>
              </a:spcAft>
              <a:defRPr>
                <a:solidFill>
                  <a:schemeClr val="tx2"/>
                </a:solidFill>
                <a:latin typeface="Calibri" panose="020F0502020204030204" pitchFamily="34" charset="0"/>
              </a:defRPr>
            </a:lvl8pPr>
            <a:lvl9pPr marL="1285829" algn="ctr" rtl="0" eaLnBrk="0" fontAlgn="base" hangingPunct="0">
              <a:spcBef>
                <a:spcPct val="0"/>
              </a:spcBef>
              <a:spcAft>
                <a:spcPct val="0"/>
              </a:spcAft>
              <a:defRPr>
                <a:solidFill>
                  <a:schemeClr val="tx2"/>
                </a:solidFill>
                <a:latin typeface="Calibri" panose="020F0502020204030204" pitchFamily="34" charset="0"/>
              </a:defRPr>
            </a:lvl9pPr>
          </a:lstStyle>
          <a:p>
            <a:pPr algn="l" defTabSz="914400" eaLnBrk="1" hangingPunct="1"/>
            <a:r>
              <a:rPr lang="en-US" altLang="en-US" sz="3200" kern="0" dirty="0" smtClean="0">
                <a:solidFill>
                  <a:srgbClr val="D88F22"/>
                </a:solidFill>
                <a:latin typeface="Arial Narrow" panose="020B0606020202030204" pitchFamily="34" charset="0"/>
                <a:cs typeface="Arial" panose="020B0604020202020204" pitchFamily="34" charset="0"/>
              </a:rPr>
              <a:t>Non-Financial Support</a:t>
            </a:r>
          </a:p>
          <a:p>
            <a:pPr algn="l" defTabSz="914400" eaLnBrk="1" hangingPunct="1"/>
            <a:endParaRPr lang="en-US" altLang="en-US" sz="3200" kern="0" dirty="0">
              <a:solidFill>
                <a:srgbClr val="D88F22"/>
              </a:solidFill>
              <a:latin typeface="+mj-lt"/>
              <a:cs typeface="Arial" panose="020B0604020202020204" pitchFamily="34" charset="0"/>
            </a:endParaRPr>
          </a:p>
        </p:txBody>
      </p:sp>
    </p:spTree>
    <p:extLst>
      <p:ext uri="{BB962C8B-B14F-4D97-AF65-F5344CB8AC3E}">
        <p14:creationId xmlns:p14="http://schemas.microsoft.com/office/powerpoint/2010/main" val="1935301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13741"/>
            <a:ext cx="7596336" cy="706437"/>
          </a:xfrm>
          <a:prstGeom prst="rect">
            <a:avLst/>
          </a:prstGeom>
          <a:noFill/>
          <a:ln w="9525">
            <a:noFill/>
            <a:miter lim="800000"/>
            <a:headEnd/>
            <a:tailEnd/>
          </a:ln>
        </p:spPr>
        <p:txBody>
          <a:bodyPr vert="horz" wrap="square" lIns="86092" tIns="43113" rIns="86092" bIns="43113" numCol="1" anchor="ctr" anchorCtr="0" compatLnSpc="1">
            <a:prstTxWarp prst="textNoShape">
              <a:avLst/>
            </a:prstTxWarp>
          </a:bodyPr>
          <a:lstStyle>
            <a:lvl1pPr algn="l" rtl="0" eaLnBrk="0" fontAlgn="base" hangingPunct="0">
              <a:spcBef>
                <a:spcPct val="0"/>
              </a:spcBef>
              <a:spcAft>
                <a:spcPct val="0"/>
              </a:spcAft>
              <a:defRPr sz="3200" b="1">
                <a:solidFill>
                  <a:srgbClr val="FF9900"/>
                </a:solidFill>
                <a:latin typeface="+mj-lt"/>
                <a:ea typeface="+mj-ea"/>
                <a:cs typeface="+mj-cs"/>
              </a:defRPr>
            </a:lvl1pPr>
            <a:lvl2pPr algn="l" rtl="0" eaLnBrk="0" fontAlgn="base" hangingPunct="0">
              <a:spcBef>
                <a:spcPct val="0"/>
              </a:spcBef>
              <a:spcAft>
                <a:spcPct val="0"/>
              </a:spcAft>
              <a:defRPr sz="3200" b="1">
                <a:solidFill>
                  <a:srgbClr val="FF9900"/>
                </a:solidFill>
                <a:latin typeface="Arial Narrow" pitchFamily="34" charset="0"/>
              </a:defRPr>
            </a:lvl2pPr>
            <a:lvl3pPr algn="l" rtl="0" eaLnBrk="0" fontAlgn="base" hangingPunct="0">
              <a:spcBef>
                <a:spcPct val="0"/>
              </a:spcBef>
              <a:spcAft>
                <a:spcPct val="0"/>
              </a:spcAft>
              <a:defRPr sz="3200" b="1">
                <a:solidFill>
                  <a:srgbClr val="FF9900"/>
                </a:solidFill>
                <a:latin typeface="Arial Narrow" pitchFamily="34" charset="0"/>
              </a:defRPr>
            </a:lvl3pPr>
            <a:lvl4pPr algn="l" rtl="0" eaLnBrk="0" fontAlgn="base" hangingPunct="0">
              <a:spcBef>
                <a:spcPct val="0"/>
              </a:spcBef>
              <a:spcAft>
                <a:spcPct val="0"/>
              </a:spcAft>
              <a:defRPr sz="3200" b="1">
                <a:solidFill>
                  <a:srgbClr val="FF9900"/>
                </a:solidFill>
                <a:latin typeface="Arial Narrow" pitchFamily="34" charset="0"/>
              </a:defRPr>
            </a:lvl4pPr>
            <a:lvl5pPr algn="l" rtl="0" eaLnBrk="0" fontAlgn="base" hangingPunct="0">
              <a:spcBef>
                <a:spcPct val="0"/>
              </a:spcBef>
              <a:spcAft>
                <a:spcPct val="0"/>
              </a:spcAft>
              <a:defRPr sz="3200" b="1">
                <a:solidFill>
                  <a:srgbClr val="FF9900"/>
                </a:solidFill>
                <a:latin typeface="Arial Narrow" pitchFamily="34" charset="0"/>
              </a:defRPr>
            </a:lvl5pPr>
            <a:lvl6pPr marL="450370" algn="l" rtl="0" fontAlgn="base">
              <a:spcBef>
                <a:spcPct val="0"/>
              </a:spcBef>
              <a:spcAft>
                <a:spcPct val="0"/>
              </a:spcAft>
              <a:defRPr sz="3200" b="1">
                <a:solidFill>
                  <a:srgbClr val="FF9900"/>
                </a:solidFill>
                <a:latin typeface="Arial Narrow" pitchFamily="34" charset="0"/>
              </a:defRPr>
            </a:lvl6pPr>
            <a:lvl7pPr marL="900726" algn="l" rtl="0" fontAlgn="base">
              <a:spcBef>
                <a:spcPct val="0"/>
              </a:spcBef>
              <a:spcAft>
                <a:spcPct val="0"/>
              </a:spcAft>
              <a:defRPr sz="3200" b="1">
                <a:solidFill>
                  <a:srgbClr val="FF9900"/>
                </a:solidFill>
                <a:latin typeface="Arial Narrow" pitchFamily="34" charset="0"/>
              </a:defRPr>
            </a:lvl7pPr>
            <a:lvl8pPr marL="1351135" algn="l" rtl="0" fontAlgn="base">
              <a:spcBef>
                <a:spcPct val="0"/>
              </a:spcBef>
              <a:spcAft>
                <a:spcPct val="0"/>
              </a:spcAft>
              <a:defRPr sz="3200" b="1">
                <a:solidFill>
                  <a:srgbClr val="FF9900"/>
                </a:solidFill>
                <a:latin typeface="Arial Narrow" pitchFamily="34" charset="0"/>
              </a:defRPr>
            </a:lvl8pPr>
            <a:lvl9pPr marL="1801498" algn="l" rtl="0" fontAlgn="base">
              <a:spcBef>
                <a:spcPct val="0"/>
              </a:spcBef>
              <a:spcAft>
                <a:spcPct val="0"/>
              </a:spcAft>
              <a:defRPr sz="3200" b="1">
                <a:solidFill>
                  <a:srgbClr val="FF9900"/>
                </a:solidFill>
                <a:latin typeface="Arial Narrow" pitchFamily="34" charset="0"/>
              </a:defRPr>
            </a:lvl9pPr>
          </a:lstStyle>
          <a:p>
            <a:pPr defTabSz="914400">
              <a:defRPr/>
            </a:pPr>
            <a:r>
              <a:rPr lang="en-ZA" sz="2800" kern="0" dirty="0" smtClean="0">
                <a:solidFill>
                  <a:srgbClr val="D88F22"/>
                </a:solidFill>
              </a:rPr>
              <a:t>Life to date performance milestones</a:t>
            </a:r>
            <a:endParaRPr lang="en-ZA" sz="2800" kern="0" dirty="0">
              <a:solidFill>
                <a:srgbClr val="D88F2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33485771"/>
              </p:ext>
            </p:extLst>
          </p:nvPr>
        </p:nvGraphicFramePr>
        <p:xfrm>
          <a:off x="-1" y="922081"/>
          <a:ext cx="9144002" cy="5239031"/>
        </p:xfrm>
        <a:graphic>
          <a:graphicData uri="http://schemas.openxmlformats.org/drawingml/2006/table">
            <a:tbl>
              <a:tblPr firstRow="1" firstCol="1" bandRow="1">
                <a:tableStyleId>{93296810-A885-4BE3-A3E7-6D5BEEA58F35}</a:tableStyleId>
              </a:tblPr>
              <a:tblGrid>
                <a:gridCol w="387844"/>
                <a:gridCol w="1807893"/>
                <a:gridCol w="6948265"/>
              </a:tblGrid>
              <a:tr h="304800">
                <a:tc>
                  <a:txBody>
                    <a:bodyPr/>
                    <a:lstStyle/>
                    <a:p>
                      <a:pPr algn="ctr">
                        <a:spcBef>
                          <a:spcPts val="600"/>
                        </a:spcBef>
                        <a:spcAft>
                          <a:spcPts val="600"/>
                        </a:spcAft>
                      </a:pPr>
                      <a:r>
                        <a:rPr lang="en-GB" sz="1400" dirty="0">
                          <a:effectLst/>
                        </a:rPr>
                        <a:t> </a:t>
                      </a:r>
                      <a:endParaRPr lang="en-ZA" sz="14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en-GB" sz="1400" dirty="0">
                          <a:effectLst/>
                        </a:rPr>
                        <a:t>Output</a:t>
                      </a:r>
                      <a:endParaRPr lang="en-ZA" sz="1400" dirty="0">
                        <a:effectLst/>
                        <a:latin typeface="Times New Roman"/>
                        <a:ea typeface="Times New Roman"/>
                      </a:endParaRPr>
                    </a:p>
                  </a:txBody>
                  <a:tcPr marL="68580" marR="68580" marT="0" marB="0" anchor="ctr"/>
                </a:tc>
                <a:tc>
                  <a:txBody>
                    <a:bodyPr/>
                    <a:lstStyle/>
                    <a:p>
                      <a:pPr algn="ctr">
                        <a:lnSpc>
                          <a:spcPct val="150000"/>
                        </a:lnSpc>
                        <a:spcBef>
                          <a:spcPts val="600"/>
                        </a:spcBef>
                        <a:spcAft>
                          <a:spcPts val="600"/>
                        </a:spcAft>
                      </a:pPr>
                      <a:r>
                        <a:rPr lang="en-GB" sz="1400" dirty="0" smtClean="0">
                          <a:effectLst/>
                          <a:latin typeface="+mj-lt"/>
                        </a:rPr>
                        <a:t>Achievements</a:t>
                      </a:r>
                    </a:p>
                  </a:txBody>
                  <a:tcPr marL="68580" marR="68580" marT="0" marB="0" anchor="ctr"/>
                </a:tc>
              </a:tr>
              <a:tr h="415280">
                <a:tc>
                  <a:txBody>
                    <a:bodyPr/>
                    <a:lstStyle/>
                    <a:p>
                      <a:pPr algn="ctr">
                        <a:spcBef>
                          <a:spcPts val="0"/>
                        </a:spcBef>
                        <a:spcAft>
                          <a:spcPts val="0"/>
                        </a:spcAft>
                      </a:pPr>
                      <a:r>
                        <a:rPr lang="en-GB" sz="1400" dirty="0">
                          <a:effectLst/>
                        </a:rPr>
                        <a:t>1</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Approvals </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lgn="just" eaLnBrk="0" fontAlgn="base" hangingPunct="0">
                        <a:spcBef>
                          <a:spcPts val="0"/>
                        </a:spcBef>
                        <a:spcAft>
                          <a:spcPts val="0"/>
                        </a:spcAft>
                        <a:buFont typeface="Arial" panose="020B0604020202020204" pitchFamily="34" charset="0"/>
                        <a:buChar char="•"/>
                      </a:pPr>
                      <a:r>
                        <a:rPr lang="en-GB" sz="1350" b="0" baseline="0" dirty="0" smtClean="0">
                          <a:effectLst/>
                          <a:latin typeface="+mj-lt"/>
                        </a:rPr>
                        <a:t>Approved </a:t>
                      </a:r>
                      <a:r>
                        <a:rPr lang="en-GB" sz="1350" b="1" dirty="0" smtClean="0">
                          <a:effectLst/>
                          <a:latin typeface="+mj-lt"/>
                        </a:rPr>
                        <a:t>919 </a:t>
                      </a:r>
                      <a:r>
                        <a:rPr lang="en-GB" sz="1350" b="1" dirty="0">
                          <a:effectLst/>
                          <a:latin typeface="+mj-lt"/>
                        </a:rPr>
                        <a:t>transactions </a:t>
                      </a:r>
                      <a:r>
                        <a:rPr lang="en-GB" sz="1350" b="0" dirty="0">
                          <a:effectLst/>
                          <a:latin typeface="+mj-lt"/>
                        </a:rPr>
                        <a:t>worth </a:t>
                      </a:r>
                      <a:r>
                        <a:rPr lang="en-GB" sz="1350" b="0" dirty="0" smtClean="0">
                          <a:effectLst/>
                          <a:latin typeface="+mj-lt"/>
                        </a:rPr>
                        <a:t>more</a:t>
                      </a:r>
                      <a:r>
                        <a:rPr lang="en-GB" sz="1350" b="0" baseline="0" dirty="0" smtClean="0">
                          <a:effectLst/>
                          <a:latin typeface="+mj-lt"/>
                        </a:rPr>
                        <a:t> than </a:t>
                      </a:r>
                      <a:r>
                        <a:rPr lang="en-GB" sz="1350" b="0" dirty="0" smtClean="0">
                          <a:effectLst/>
                          <a:latin typeface="+mj-lt"/>
                        </a:rPr>
                        <a:t>R9.2 </a:t>
                      </a:r>
                      <a:r>
                        <a:rPr lang="en-GB" sz="1350" b="0" dirty="0">
                          <a:effectLst/>
                          <a:latin typeface="+mj-lt"/>
                        </a:rPr>
                        <a:t>billion </a:t>
                      </a:r>
                      <a:r>
                        <a:rPr lang="en-GB" sz="1350" b="0" dirty="0" smtClean="0">
                          <a:effectLst/>
                          <a:latin typeface="+mj-lt"/>
                        </a:rPr>
                        <a:t>across </a:t>
                      </a:r>
                      <a:r>
                        <a:rPr lang="en-GB" sz="1350" b="0" dirty="0">
                          <a:effectLst/>
                          <a:latin typeface="+mj-lt"/>
                        </a:rPr>
                        <a:t>the country</a:t>
                      </a:r>
                      <a:r>
                        <a:rPr lang="en-GB" sz="1350" b="0" dirty="0" smtClean="0">
                          <a:effectLst/>
                          <a:latin typeface="+mj-lt"/>
                        </a:rPr>
                        <a:t>.</a:t>
                      </a:r>
                    </a:p>
                  </a:txBody>
                  <a:tcPr marL="68580" marR="68580" marT="0" marB="0" anchor="ctr"/>
                </a:tc>
              </a:tr>
              <a:tr h="442704">
                <a:tc>
                  <a:txBody>
                    <a:bodyPr/>
                    <a:lstStyle/>
                    <a:p>
                      <a:pPr algn="ctr">
                        <a:spcBef>
                          <a:spcPts val="0"/>
                        </a:spcBef>
                        <a:spcAft>
                          <a:spcPts val="0"/>
                        </a:spcAft>
                      </a:pPr>
                      <a:r>
                        <a:rPr lang="en-GB" sz="1400" dirty="0">
                          <a:effectLst/>
                        </a:rPr>
                        <a:t>2</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Disbursement</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spcBef>
                          <a:spcPts val="0"/>
                        </a:spcBef>
                        <a:spcAft>
                          <a:spcPts val="0"/>
                        </a:spcAft>
                        <a:buFont typeface="Arial" panose="020B0604020202020204" pitchFamily="34" charset="0"/>
                        <a:buChar char="•"/>
                      </a:pPr>
                      <a:r>
                        <a:rPr lang="en-GB" sz="1350" b="0" dirty="0" smtClean="0">
                          <a:effectLst/>
                          <a:latin typeface="+mj-lt"/>
                        </a:rPr>
                        <a:t>Approximately </a:t>
                      </a:r>
                      <a:r>
                        <a:rPr lang="en-GB" sz="1350" b="1" dirty="0" smtClean="0">
                          <a:effectLst/>
                          <a:latin typeface="+mj-lt"/>
                        </a:rPr>
                        <a:t>R6.2</a:t>
                      </a:r>
                      <a:r>
                        <a:rPr lang="en-GB" sz="1350" b="1" baseline="0" dirty="0" smtClean="0">
                          <a:effectLst/>
                          <a:latin typeface="+mj-lt"/>
                        </a:rPr>
                        <a:t> </a:t>
                      </a:r>
                      <a:r>
                        <a:rPr lang="en-GB" sz="1350" b="1" dirty="0" smtClean="0">
                          <a:effectLst/>
                          <a:latin typeface="+mj-lt"/>
                        </a:rPr>
                        <a:t>billion </a:t>
                      </a:r>
                      <a:r>
                        <a:rPr lang="en-GB" sz="1350" b="0" dirty="0">
                          <a:effectLst/>
                          <a:latin typeface="+mj-lt"/>
                        </a:rPr>
                        <a:t>has been </a:t>
                      </a:r>
                      <a:r>
                        <a:rPr lang="en-GB" sz="1350" b="0" dirty="0" smtClean="0">
                          <a:effectLst/>
                          <a:latin typeface="+mj-lt"/>
                        </a:rPr>
                        <a:t>disbursed to these companies</a:t>
                      </a:r>
                      <a:r>
                        <a:rPr lang="en-GB" sz="1350" b="0" baseline="0" dirty="0" smtClean="0">
                          <a:effectLst/>
                          <a:latin typeface="+mj-lt"/>
                        </a:rPr>
                        <a:t> since inception.</a:t>
                      </a:r>
                      <a:endParaRPr lang="en-GB" sz="1350" b="0" dirty="0" smtClean="0">
                        <a:effectLst/>
                        <a:latin typeface="+mj-lt"/>
                      </a:endParaRPr>
                    </a:p>
                  </a:txBody>
                  <a:tcPr marL="68580" marR="68580" marT="0" marB="0" anchor="ctr"/>
                </a:tc>
              </a:tr>
              <a:tr h="341000">
                <a:tc>
                  <a:txBody>
                    <a:bodyPr/>
                    <a:lstStyle/>
                    <a:p>
                      <a:pPr algn="ctr">
                        <a:spcBef>
                          <a:spcPts val="0"/>
                        </a:spcBef>
                        <a:spcAft>
                          <a:spcPts val="0"/>
                        </a:spcAft>
                      </a:pPr>
                      <a:r>
                        <a:rPr lang="en-GB" sz="1400" dirty="0" smtClean="0">
                          <a:effectLst/>
                        </a:rPr>
                        <a:t>3</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Integrity </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spcBef>
                          <a:spcPts val="0"/>
                        </a:spcBef>
                        <a:spcAft>
                          <a:spcPts val="0"/>
                        </a:spcAft>
                        <a:buFont typeface="Arial" panose="020B0604020202020204" pitchFamily="34" charset="0"/>
                        <a:buChar char="•"/>
                      </a:pPr>
                      <a:r>
                        <a:rPr lang="en-GB" sz="1350" b="0" dirty="0">
                          <a:solidFill>
                            <a:schemeClr val="tx1"/>
                          </a:solidFill>
                          <a:effectLst/>
                          <a:latin typeface="+mj-lt"/>
                        </a:rPr>
                        <a:t>Secured </a:t>
                      </a:r>
                      <a:r>
                        <a:rPr lang="en-GB" sz="1350" b="1" dirty="0" smtClean="0">
                          <a:solidFill>
                            <a:schemeClr val="tx1"/>
                          </a:solidFill>
                          <a:effectLst/>
                          <a:latin typeface="+mj-lt"/>
                        </a:rPr>
                        <a:t>clean </a:t>
                      </a:r>
                      <a:r>
                        <a:rPr lang="en-GB" sz="1350" b="1" dirty="0">
                          <a:solidFill>
                            <a:schemeClr val="tx1"/>
                          </a:solidFill>
                          <a:effectLst/>
                          <a:latin typeface="+mj-lt"/>
                        </a:rPr>
                        <a:t>external audit </a:t>
                      </a:r>
                      <a:r>
                        <a:rPr lang="en-GB" sz="1350" b="0" dirty="0">
                          <a:solidFill>
                            <a:schemeClr val="tx1"/>
                          </a:solidFill>
                          <a:effectLst/>
                          <a:latin typeface="+mj-lt"/>
                        </a:rPr>
                        <a:t>opinions for </a:t>
                      </a:r>
                      <a:r>
                        <a:rPr lang="en-GB" sz="1350" b="0" dirty="0" smtClean="0">
                          <a:solidFill>
                            <a:schemeClr val="tx1"/>
                          </a:solidFill>
                          <a:effectLst/>
                          <a:latin typeface="+mj-lt"/>
                        </a:rPr>
                        <a:t>12</a:t>
                      </a:r>
                      <a:r>
                        <a:rPr lang="en-GB" sz="1350" b="0" baseline="0" dirty="0" smtClean="0">
                          <a:solidFill>
                            <a:schemeClr val="tx1"/>
                          </a:solidFill>
                          <a:effectLst/>
                          <a:latin typeface="+mj-lt"/>
                        </a:rPr>
                        <a:t> </a:t>
                      </a:r>
                      <a:r>
                        <a:rPr lang="en-GB" sz="1350" b="0" dirty="0" smtClean="0">
                          <a:solidFill>
                            <a:schemeClr val="tx1"/>
                          </a:solidFill>
                          <a:effectLst/>
                          <a:latin typeface="+mj-lt"/>
                        </a:rPr>
                        <a:t>years </a:t>
                      </a:r>
                      <a:r>
                        <a:rPr lang="en-GB" sz="1350" b="0" dirty="0">
                          <a:solidFill>
                            <a:schemeClr val="tx1"/>
                          </a:solidFill>
                          <a:effectLst/>
                          <a:latin typeface="+mj-lt"/>
                        </a:rPr>
                        <a:t>running</a:t>
                      </a:r>
                      <a:r>
                        <a:rPr lang="en-GB" sz="1350" b="0" dirty="0" smtClean="0">
                          <a:solidFill>
                            <a:schemeClr val="tx1"/>
                          </a:solidFill>
                          <a:effectLst/>
                          <a:latin typeface="+mj-lt"/>
                        </a:rPr>
                        <a:t>.</a:t>
                      </a:r>
                    </a:p>
                  </a:txBody>
                  <a:tcPr marL="68580" marR="68580" marT="0" marB="0" anchor="ctr"/>
                </a:tc>
              </a:tr>
              <a:tr h="335280">
                <a:tc>
                  <a:txBody>
                    <a:bodyPr/>
                    <a:lstStyle/>
                    <a:p>
                      <a:pPr algn="ctr">
                        <a:spcBef>
                          <a:spcPts val="0"/>
                        </a:spcBef>
                        <a:spcAft>
                          <a:spcPts val="0"/>
                        </a:spcAft>
                      </a:pPr>
                      <a:r>
                        <a:rPr lang="en-GB" sz="1400" dirty="0" smtClean="0">
                          <a:effectLst/>
                        </a:rPr>
                        <a:t>4</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Supporting jobs</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lgn="just" eaLnBrk="0" fontAlgn="base" hangingPunct="0">
                        <a:spcBef>
                          <a:spcPts val="0"/>
                        </a:spcBef>
                        <a:spcAft>
                          <a:spcPts val="0"/>
                        </a:spcAft>
                        <a:buFont typeface="Arial" panose="020B0604020202020204" pitchFamily="34" charset="0"/>
                        <a:buChar char="•"/>
                      </a:pPr>
                      <a:r>
                        <a:rPr lang="en-GB" sz="1350" b="0" dirty="0" smtClean="0">
                          <a:solidFill>
                            <a:schemeClr val="tx1"/>
                          </a:solidFill>
                          <a:effectLst/>
                          <a:latin typeface="+mj-lt"/>
                        </a:rPr>
                        <a:t>Since inception, the number of job</a:t>
                      </a:r>
                      <a:r>
                        <a:rPr lang="en-GB" sz="1350" b="0" baseline="0" dirty="0" smtClean="0">
                          <a:solidFill>
                            <a:schemeClr val="tx1"/>
                          </a:solidFill>
                          <a:effectLst/>
                          <a:latin typeface="+mj-lt"/>
                        </a:rPr>
                        <a:t> opportunities supported is </a:t>
                      </a:r>
                      <a:r>
                        <a:rPr lang="en-GB" sz="1350" b="1" dirty="0" smtClean="0">
                          <a:solidFill>
                            <a:schemeClr val="tx1"/>
                          </a:solidFill>
                          <a:effectLst/>
                          <a:latin typeface="+mj-lt"/>
                        </a:rPr>
                        <a:t>94</a:t>
                      </a:r>
                      <a:r>
                        <a:rPr lang="en-GB" sz="1350" b="1" baseline="0" dirty="0" smtClean="0">
                          <a:solidFill>
                            <a:schemeClr val="tx1"/>
                          </a:solidFill>
                          <a:effectLst/>
                          <a:latin typeface="+mj-lt"/>
                        </a:rPr>
                        <a:t> 827</a:t>
                      </a:r>
                      <a:r>
                        <a:rPr lang="en-GB" sz="1350" b="1" dirty="0" smtClean="0">
                          <a:solidFill>
                            <a:schemeClr val="tx1"/>
                          </a:solidFill>
                          <a:effectLst/>
                          <a:latin typeface="+mj-lt"/>
                        </a:rPr>
                        <a:t> </a:t>
                      </a:r>
                      <a:r>
                        <a:rPr lang="en-GB" sz="1350" b="0" dirty="0" smtClean="0">
                          <a:solidFill>
                            <a:schemeClr val="tx1"/>
                          </a:solidFill>
                          <a:effectLst/>
                          <a:latin typeface="+mj-lt"/>
                        </a:rPr>
                        <a:t>of</a:t>
                      </a:r>
                      <a:r>
                        <a:rPr lang="en-GB" sz="1350" b="0" baseline="0" dirty="0" smtClean="0">
                          <a:solidFill>
                            <a:schemeClr val="tx1"/>
                          </a:solidFill>
                          <a:effectLst/>
                          <a:latin typeface="+mj-lt"/>
                        </a:rPr>
                        <a:t> which 65 900 were new</a:t>
                      </a:r>
                      <a:endParaRPr lang="en-ZA" sz="1350" b="0" dirty="0">
                        <a:effectLst/>
                        <a:latin typeface="+mj-lt"/>
                      </a:endParaRPr>
                    </a:p>
                  </a:txBody>
                  <a:tcPr marL="68580" marR="68580" marT="0" marB="0" anchor="ctr"/>
                </a:tc>
              </a:tr>
              <a:tr h="548640">
                <a:tc>
                  <a:txBody>
                    <a:bodyPr/>
                    <a:lstStyle/>
                    <a:p>
                      <a:pPr algn="ctr">
                        <a:spcBef>
                          <a:spcPts val="0"/>
                        </a:spcBef>
                        <a:spcAft>
                          <a:spcPts val="0"/>
                        </a:spcAft>
                      </a:pPr>
                      <a:r>
                        <a:rPr lang="en-GB" sz="1400" dirty="0" smtClean="0">
                          <a:effectLst/>
                        </a:rPr>
                        <a:t>5</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solidFill>
                            <a:schemeClr val="tx1"/>
                          </a:solidFill>
                          <a:effectLst/>
                        </a:rPr>
                        <a:t>Industrialisation </a:t>
                      </a:r>
                      <a:endParaRPr lang="en-ZA" sz="1350" dirty="0">
                        <a:solidFill>
                          <a:schemeClr val="tx1"/>
                        </a:solidFill>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spcBef>
                          <a:spcPts val="0"/>
                        </a:spcBef>
                        <a:spcAft>
                          <a:spcPts val="0"/>
                        </a:spcAft>
                        <a:buFont typeface="Arial" panose="020B0604020202020204" pitchFamily="34" charset="0"/>
                        <a:buChar char="•"/>
                      </a:pPr>
                      <a:r>
                        <a:rPr lang="en-GB" sz="1350" b="0" dirty="0" smtClean="0">
                          <a:solidFill>
                            <a:schemeClr val="tx1"/>
                          </a:solidFill>
                          <a:effectLst/>
                          <a:latin typeface="+mj-lt"/>
                        </a:rPr>
                        <a:t>26 </a:t>
                      </a:r>
                      <a:r>
                        <a:rPr lang="en-GB" sz="1350" b="0" dirty="0">
                          <a:solidFill>
                            <a:schemeClr val="tx1"/>
                          </a:solidFill>
                          <a:effectLst/>
                          <a:latin typeface="+mj-lt"/>
                        </a:rPr>
                        <a:t>strategic and </a:t>
                      </a:r>
                      <a:r>
                        <a:rPr lang="en-GB" sz="1350" b="1" dirty="0">
                          <a:solidFill>
                            <a:schemeClr val="tx1"/>
                          </a:solidFill>
                          <a:effectLst/>
                          <a:latin typeface="+mj-lt"/>
                        </a:rPr>
                        <a:t>industrial projects </a:t>
                      </a:r>
                      <a:r>
                        <a:rPr lang="en-GB" sz="1350" b="0" dirty="0">
                          <a:solidFill>
                            <a:schemeClr val="tx1"/>
                          </a:solidFill>
                          <a:effectLst/>
                          <a:latin typeface="+mj-lt"/>
                        </a:rPr>
                        <a:t>worth </a:t>
                      </a:r>
                      <a:r>
                        <a:rPr lang="en-GB" sz="1350" b="0" dirty="0" smtClean="0">
                          <a:solidFill>
                            <a:schemeClr val="tx1"/>
                          </a:solidFill>
                          <a:effectLst/>
                          <a:latin typeface="+mj-lt"/>
                        </a:rPr>
                        <a:t>R28.6 </a:t>
                      </a:r>
                      <a:r>
                        <a:rPr lang="en-GB" sz="1350" b="0" dirty="0">
                          <a:solidFill>
                            <a:schemeClr val="tx1"/>
                          </a:solidFill>
                          <a:effectLst/>
                          <a:latin typeface="+mj-lt"/>
                        </a:rPr>
                        <a:t>billion, with the potential to support over </a:t>
                      </a:r>
                      <a:r>
                        <a:rPr lang="en-GB" sz="1350" b="0" dirty="0" smtClean="0">
                          <a:solidFill>
                            <a:schemeClr val="tx1"/>
                          </a:solidFill>
                          <a:effectLst/>
                          <a:latin typeface="+mj-lt"/>
                        </a:rPr>
                        <a:t>85</a:t>
                      </a:r>
                      <a:r>
                        <a:rPr lang="en-GB" sz="1350" b="0" dirty="0">
                          <a:solidFill>
                            <a:schemeClr val="tx1"/>
                          </a:solidFill>
                          <a:effectLst/>
                          <a:latin typeface="+mj-lt"/>
                        </a:rPr>
                        <a:t> 000 </a:t>
                      </a:r>
                      <a:r>
                        <a:rPr lang="en-GB" sz="1350" b="0" dirty="0" smtClean="0">
                          <a:solidFill>
                            <a:schemeClr val="tx1"/>
                          </a:solidFill>
                          <a:effectLst/>
                          <a:latin typeface="+mj-lt"/>
                        </a:rPr>
                        <a:t>jobs</a:t>
                      </a:r>
                      <a:endParaRPr lang="en-GB" sz="1350" b="0" baseline="0" dirty="0" smtClean="0">
                        <a:solidFill>
                          <a:schemeClr val="tx1"/>
                        </a:solidFill>
                        <a:effectLst/>
                        <a:latin typeface="+mj-lt"/>
                      </a:endParaRPr>
                    </a:p>
                    <a:p>
                      <a:pPr marL="285750" indent="-285750">
                        <a:spcBef>
                          <a:spcPts val="0"/>
                        </a:spcBef>
                        <a:spcAft>
                          <a:spcPts val="0"/>
                        </a:spcAft>
                        <a:buFont typeface="Arial" panose="020B0604020202020204" pitchFamily="34" charset="0"/>
                        <a:buChar char="•"/>
                      </a:pPr>
                      <a:r>
                        <a:rPr lang="en-GB" sz="1350" b="0" baseline="0" dirty="0" smtClean="0">
                          <a:solidFill>
                            <a:schemeClr val="tx1"/>
                          </a:solidFill>
                          <a:effectLst/>
                          <a:latin typeface="+mj-lt"/>
                        </a:rPr>
                        <a:t>Since inception 3 600 jobs opportunities have been created</a:t>
                      </a:r>
                      <a:endParaRPr lang="en-ZA" sz="1350" b="0" dirty="0">
                        <a:solidFill>
                          <a:schemeClr val="tx1"/>
                        </a:solidFill>
                        <a:effectLst/>
                        <a:latin typeface="+mj-lt"/>
                        <a:ea typeface="Times New Roman"/>
                      </a:endParaRPr>
                    </a:p>
                  </a:txBody>
                  <a:tcPr marL="68580" marR="68580" marT="0" marB="0" anchor="ctr">
                    <a:solidFill>
                      <a:schemeClr val="accent6">
                        <a:lumMod val="75000"/>
                      </a:schemeClr>
                    </a:solidFill>
                  </a:tcPr>
                </a:tc>
              </a:tr>
              <a:tr h="762000">
                <a:tc>
                  <a:txBody>
                    <a:bodyPr/>
                    <a:lstStyle/>
                    <a:p>
                      <a:pPr algn="ctr">
                        <a:spcBef>
                          <a:spcPts val="0"/>
                        </a:spcBef>
                        <a:spcAft>
                          <a:spcPts val="0"/>
                        </a:spcAft>
                      </a:pPr>
                      <a:r>
                        <a:rPr lang="en-GB" sz="1400" dirty="0" smtClean="0">
                          <a:effectLst/>
                        </a:rPr>
                        <a:t>6</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A culture of savings &amp; investment</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lgn="just" eaLnBrk="0" fontAlgn="base" hangingPunct="0">
                        <a:spcBef>
                          <a:spcPts val="0"/>
                        </a:spcBef>
                        <a:spcAft>
                          <a:spcPts val="0"/>
                        </a:spcAft>
                        <a:buFont typeface="Arial" panose="020B0604020202020204" pitchFamily="34" charset="0"/>
                        <a:buChar char="•"/>
                      </a:pPr>
                      <a:r>
                        <a:rPr lang="en-GB" sz="1350" b="0" dirty="0" smtClean="0">
                          <a:solidFill>
                            <a:schemeClr val="tx1"/>
                          </a:solidFill>
                          <a:effectLst/>
                          <a:latin typeface="+mj-lt"/>
                        </a:rPr>
                        <a:t>In a transaction worth over R1 billion the NEF </a:t>
                      </a:r>
                      <a:r>
                        <a:rPr lang="en-GB" sz="1350" b="1" dirty="0" smtClean="0">
                          <a:solidFill>
                            <a:schemeClr val="tx1"/>
                          </a:solidFill>
                          <a:effectLst/>
                          <a:latin typeface="+mj-lt"/>
                        </a:rPr>
                        <a:t>Asonge</a:t>
                      </a:r>
                      <a:r>
                        <a:rPr lang="en-GB" sz="1350" b="0" dirty="0" smtClean="0">
                          <a:solidFill>
                            <a:schemeClr val="tx1"/>
                          </a:solidFill>
                          <a:effectLst/>
                          <a:latin typeface="+mj-lt"/>
                        </a:rPr>
                        <a:t> </a:t>
                      </a:r>
                      <a:r>
                        <a:rPr lang="en-GB" sz="1350" b="0" dirty="0">
                          <a:solidFill>
                            <a:schemeClr val="tx1"/>
                          </a:solidFill>
                          <a:effectLst/>
                          <a:latin typeface="+mj-lt"/>
                        </a:rPr>
                        <a:t>Share Scheme </a:t>
                      </a:r>
                      <a:r>
                        <a:rPr lang="en-GB" sz="1350" b="0" dirty="0" smtClean="0">
                          <a:solidFill>
                            <a:schemeClr val="tx1"/>
                          </a:solidFill>
                          <a:effectLst/>
                          <a:latin typeface="+mj-lt"/>
                        </a:rPr>
                        <a:t>made </a:t>
                      </a:r>
                      <a:r>
                        <a:rPr lang="en-GB" sz="1350" b="0" dirty="0">
                          <a:solidFill>
                            <a:schemeClr val="tx1"/>
                          </a:solidFill>
                          <a:effectLst/>
                          <a:latin typeface="+mj-lt"/>
                        </a:rPr>
                        <a:t>available more than 12 million MTN shares </a:t>
                      </a:r>
                      <a:r>
                        <a:rPr lang="en-GB" sz="1350" b="0" dirty="0" smtClean="0">
                          <a:solidFill>
                            <a:schemeClr val="tx1"/>
                          </a:solidFill>
                          <a:effectLst/>
                          <a:latin typeface="+mj-lt"/>
                        </a:rPr>
                        <a:t>to over 87 </a:t>
                      </a:r>
                      <a:r>
                        <a:rPr lang="en-GB" sz="1350" b="0" dirty="0">
                          <a:solidFill>
                            <a:schemeClr val="tx1"/>
                          </a:solidFill>
                          <a:effectLst/>
                          <a:latin typeface="+mj-lt"/>
                        </a:rPr>
                        <a:t>000 investors comprising black individuals and groups</a:t>
                      </a:r>
                      <a:r>
                        <a:rPr lang="en-GB" sz="1350" b="0" dirty="0" smtClean="0">
                          <a:solidFill>
                            <a:schemeClr val="tx1"/>
                          </a:solidFill>
                          <a:effectLst/>
                          <a:latin typeface="+mj-lt"/>
                        </a:rPr>
                        <a:t>. 49% of investors</a:t>
                      </a:r>
                      <a:r>
                        <a:rPr lang="en-GB" sz="1350" b="0" baseline="0" dirty="0" smtClean="0">
                          <a:solidFill>
                            <a:schemeClr val="tx1"/>
                          </a:solidFill>
                          <a:effectLst/>
                          <a:latin typeface="+mj-lt"/>
                        </a:rPr>
                        <a:t> were women</a:t>
                      </a:r>
                      <a:endParaRPr lang="en-GB" sz="1350" b="0" dirty="0" smtClean="0">
                        <a:solidFill>
                          <a:schemeClr val="tx1"/>
                        </a:solidFill>
                        <a:effectLst/>
                        <a:latin typeface="+mj-lt"/>
                      </a:endParaRPr>
                    </a:p>
                  </a:txBody>
                  <a:tcPr marL="68580" marR="68580" marT="0" marB="0" anchor="ctr"/>
                </a:tc>
              </a:tr>
              <a:tr h="762000">
                <a:tc>
                  <a:txBody>
                    <a:bodyPr/>
                    <a:lstStyle/>
                    <a:p>
                      <a:pPr algn="ctr">
                        <a:spcBef>
                          <a:spcPts val="0"/>
                        </a:spcBef>
                        <a:spcAft>
                          <a:spcPts val="0"/>
                        </a:spcAft>
                      </a:pPr>
                      <a:r>
                        <a:rPr lang="en-GB" sz="1400" dirty="0" smtClean="0">
                          <a:effectLst/>
                        </a:rPr>
                        <a:t>7</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Investor education</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lgn="just" eaLnBrk="0" fontAlgn="base" hangingPunct="0">
                        <a:spcBef>
                          <a:spcPts val="0"/>
                        </a:spcBef>
                        <a:spcAft>
                          <a:spcPts val="0"/>
                        </a:spcAft>
                        <a:buFont typeface="Arial" panose="020B0604020202020204" pitchFamily="34" charset="0"/>
                        <a:buChar char="•"/>
                      </a:pPr>
                      <a:r>
                        <a:rPr lang="en-GB" sz="1350" b="0" dirty="0" smtClean="0">
                          <a:solidFill>
                            <a:schemeClr val="tx1"/>
                          </a:solidFill>
                          <a:effectLst/>
                          <a:latin typeface="+mj-lt"/>
                        </a:rPr>
                        <a:t>Reached approximately</a:t>
                      </a:r>
                      <a:r>
                        <a:rPr lang="en-GB" sz="1350" b="0" baseline="0" dirty="0" smtClean="0">
                          <a:solidFill>
                            <a:schemeClr val="tx1"/>
                          </a:solidFill>
                          <a:effectLst/>
                          <a:latin typeface="+mj-lt"/>
                        </a:rPr>
                        <a:t> </a:t>
                      </a:r>
                      <a:r>
                        <a:rPr lang="en-GB" sz="1350" b="1" baseline="0" dirty="0" smtClean="0">
                          <a:solidFill>
                            <a:schemeClr val="tx1"/>
                          </a:solidFill>
                          <a:effectLst/>
                          <a:latin typeface="+mj-lt"/>
                        </a:rPr>
                        <a:t>4</a:t>
                      </a:r>
                      <a:r>
                        <a:rPr lang="en-GB" sz="1350" b="1" dirty="0" smtClean="0">
                          <a:solidFill>
                            <a:schemeClr val="tx1"/>
                          </a:solidFill>
                          <a:effectLst/>
                          <a:latin typeface="+mj-lt"/>
                        </a:rPr>
                        <a:t>0</a:t>
                      </a:r>
                      <a:r>
                        <a:rPr lang="en-GB" sz="1350" b="1" dirty="0">
                          <a:solidFill>
                            <a:schemeClr val="tx1"/>
                          </a:solidFill>
                          <a:effectLst/>
                          <a:latin typeface="+mj-lt"/>
                        </a:rPr>
                        <a:t> 000 people </a:t>
                      </a:r>
                      <a:r>
                        <a:rPr lang="en-GB" sz="1350" b="0" dirty="0">
                          <a:solidFill>
                            <a:schemeClr val="tx1"/>
                          </a:solidFill>
                          <a:effectLst/>
                          <a:latin typeface="+mj-lt"/>
                        </a:rPr>
                        <a:t>in villages and townships </a:t>
                      </a:r>
                      <a:r>
                        <a:rPr lang="en-GB" sz="1350" b="0" dirty="0" smtClean="0">
                          <a:solidFill>
                            <a:schemeClr val="tx1"/>
                          </a:solidFill>
                          <a:effectLst/>
                          <a:latin typeface="+mj-lt"/>
                        </a:rPr>
                        <a:t>through 178 </a:t>
                      </a:r>
                      <a:r>
                        <a:rPr lang="en-GB" sz="1350" b="0" dirty="0">
                          <a:solidFill>
                            <a:schemeClr val="tx1"/>
                          </a:solidFill>
                          <a:effectLst/>
                          <a:latin typeface="+mj-lt"/>
                        </a:rPr>
                        <a:t>community seminars on how to save and invest, personal ﬁnancial discipline, shares, dividends, </a:t>
                      </a:r>
                      <a:r>
                        <a:rPr lang="en-GB" sz="1350" b="0" dirty="0" smtClean="0">
                          <a:solidFill>
                            <a:schemeClr val="tx1"/>
                          </a:solidFill>
                          <a:effectLst/>
                          <a:latin typeface="+mj-lt"/>
                        </a:rPr>
                        <a:t>bonds, the </a:t>
                      </a:r>
                      <a:r>
                        <a:rPr lang="en-GB" sz="1350" b="0" dirty="0">
                          <a:solidFill>
                            <a:schemeClr val="tx1"/>
                          </a:solidFill>
                          <a:effectLst/>
                          <a:latin typeface="+mj-lt"/>
                        </a:rPr>
                        <a:t>property and money </a:t>
                      </a:r>
                      <a:r>
                        <a:rPr lang="en-GB" sz="1350" b="0" dirty="0" smtClean="0">
                          <a:solidFill>
                            <a:schemeClr val="tx1"/>
                          </a:solidFill>
                          <a:effectLst/>
                          <a:latin typeface="+mj-lt"/>
                        </a:rPr>
                        <a:t>markets</a:t>
                      </a:r>
                    </a:p>
                  </a:txBody>
                  <a:tcPr marL="68580" marR="68580" marT="0" marB="0" anchor="ctr"/>
                </a:tc>
              </a:tr>
              <a:tr h="548640">
                <a:tc>
                  <a:txBody>
                    <a:bodyPr/>
                    <a:lstStyle/>
                    <a:p>
                      <a:pPr algn="ctr">
                        <a:spcBef>
                          <a:spcPts val="0"/>
                        </a:spcBef>
                        <a:spcAft>
                          <a:spcPts val="0"/>
                        </a:spcAft>
                      </a:pPr>
                      <a:r>
                        <a:rPr lang="en-ZA" sz="1400" dirty="0" smtClean="0">
                          <a:effectLst/>
                          <a:latin typeface="Times New Roman"/>
                          <a:ea typeface="Times New Roman"/>
                        </a:rPr>
                        <a:t>8</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Entrepreneurship training / incubation</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spcBef>
                          <a:spcPts val="0"/>
                        </a:spcBef>
                        <a:spcAft>
                          <a:spcPts val="0"/>
                        </a:spcAft>
                        <a:buFont typeface="Arial" panose="020B0604020202020204" pitchFamily="34" charset="0"/>
                        <a:buChar char="•"/>
                      </a:pPr>
                      <a:r>
                        <a:rPr lang="en-GB" sz="1350" b="0" dirty="0">
                          <a:solidFill>
                            <a:schemeClr val="tx1"/>
                          </a:solidFill>
                          <a:effectLst/>
                          <a:latin typeface="+mj-lt"/>
                        </a:rPr>
                        <a:t>Business skills training </a:t>
                      </a:r>
                      <a:r>
                        <a:rPr lang="en-GB" sz="1350" b="0" dirty="0" smtClean="0">
                          <a:solidFill>
                            <a:schemeClr val="tx1"/>
                          </a:solidFill>
                          <a:effectLst/>
                          <a:latin typeface="+mj-lt"/>
                        </a:rPr>
                        <a:t>provided over </a:t>
                      </a:r>
                      <a:r>
                        <a:rPr lang="en-GB" sz="1350" b="1" dirty="0" smtClean="0">
                          <a:solidFill>
                            <a:schemeClr val="tx1"/>
                          </a:solidFill>
                          <a:effectLst/>
                          <a:latin typeface="+mj-lt"/>
                        </a:rPr>
                        <a:t>2 977 </a:t>
                      </a:r>
                      <a:r>
                        <a:rPr lang="en-GB" sz="1350" b="1" dirty="0">
                          <a:solidFill>
                            <a:schemeClr val="tx1"/>
                          </a:solidFill>
                          <a:effectLst/>
                          <a:latin typeface="+mj-lt"/>
                        </a:rPr>
                        <a:t>potential </a:t>
                      </a:r>
                      <a:r>
                        <a:rPr lang="en-GB" sz="1350" b="1" dirty="0" smtClean="0">
                          <a:solidFill>
                            <a:schemeClr val="tx1"/>
                          </a:solidFill>
                          <a:effectLst/>
                          <a:latin typeface="+mj-lt"/>
                        </a:rPr>
                        <a:t>entrepreneurs</a:t>
                      </a:r>
                      <a:r>
                        <a:rPr lang="en-GB" sz="1350" b="0" dirty="0" smtClean="0">
                          <a:solidFill>
                            <a:schemeClr val="tx1"/>
                          </a:solidFill>
                          <a:effectLst/>
                          <a:latin typeface="+mj-lt"/>
                        </a:rPr>
                        <a:t> </a:t>
                      </a:r>
                      <a:r>
                        <a:rPr lang="en-GB" sz="1350" b="0" dirty="0">
                          <a:solidFill>
                            <a:schemeClr val="tx1"/>
                          </a:solidFill>
                          <a:effectLst/>
                          <a:latin typeface="+mj-lt"/>
                        </a:rPr>
                        <a:t>who attended </a:t>
                      </a:r>
                      <a:r>
                        <a:rPr lang="en-GB" sz="1350" b="0" dirty="0" smtClean="0">
                          <a:solidFill>
                            <a:schemeClr val="tx1"/>
                          </a:solidFill>
                          <a:effectLst/>
                          <a:latin typeface="+mj-lt"/>
                        </a:rPr>
                        <a:t>128 seminars from 2012 </a:t>
                      </a:r>
                      <a:r>
                        <a:rPr lang="en-GB" sz="1350" b="0" kern="1200" dirty="0" smtClean="0">
                          <a:solidFill>
                            <a:schemeClr val="tx1"/>
                          </a:solidFill>
                          <a:effectLst/>
                          <a:latin typeface="+mj-lt"/>
                          <a:ea typeface="+mn-ea"/>
                          <a:cs typeface="+mn-cs"/>
                        </a:rPr>
                        <a:t>to date</a:t>
                      </a:r>
                    </a:p>
                  </a:txBody>
                  <a:tcPr marL="68580" marR="68580" marT="0" marB="0" anchor="ctr"/>
                </a:tc>
              </a:tr>
              <a:tr h="548640">
                <a:tc>
                  <a:txBody>
                    <a:bodyPr/>
                    <a:lstStyle/>
                    <a:p>
                      <a:pPr algn="ctr">
                        <a:spcBef>
                          <a:spcPts val="0"/>
                        </a:spcBef>
                        <a:spcAft>
                          <a:spcPts val="0"/>
                        </a:spcAft>
                      </a:pPr>
                      <a:r>
                        <a:rPr lang="en-GB" sz="1400" dirty="0" smtClean="0">
                          <a:effectLst/>
                        </a:rPr>
                        <a:t>9</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GB" sz="1350" dirty="0">
                          <a:effectLst/>
                        </a:rPr>
                        <a:t>National footprint</a:t>
                      </a:r>
                      <a:endParaRPr lang="en-ZA" sz="1350" dirty="0">
                        <a:effectLst/>
                        <a:latin typeface="Times New Roman"/>
                        <a:ea typeface="Times New Roman"/>
                      </a:endParaRPr>
                    </a:p>
                  </a:txBody>
                  <a:tcPr marL="68580" marR="68580" marT="0" marB="0" anchor="ctr">
                    <a:solidFill>
                      <a:schemeClr val="accent1">
                        <a:lumMod val="75000"/>
                      </a:schemeClr>
                    </a:solidFill>
                  </a:tcPr>
                </a:tc>
                <a:tc>
                  <a:txBody>
                    <a:bodyPr/>
                    <a:lstStyle/>
                    <a:p>
                      <a:pPr marL="285750" indent="-285750" algn="just" eaLnBrk="0" fontAlgn="base" hangingPunct="0">
                        <a:spcBef>
                          <a:spcPts val="0"/>
                        </a:spcBef>
                        <a:spcAft>
                          <a:spcPts val="0"/>
                        </a:spcAft>
                        <a:buFont typeface="Arial" panose="020B0604020202020204" pitchFamily="34" charset="0"/>
                        <a:buChar char="•"/>
                      </a:pPr>
                      <a:r>
                        <a:rPr lang="en-GB" sz="1350" b="0" dirty="0" smtClean="0">
                          <a:solidFill>
                            <a:srgbClr val="FF0000"/>
                          </a:solidFill>
                          <a:effectLst/>
                          <a:latin typeface="+mj-lt"/>
                        </a:rPr>
                        <a:t>Approximately 53% </a:t>
                      </a:r>
                      <a:r>
                        <a:rPr lang="en-GB" sz="1350" b="0" dirty="0">
                          <a:solidFill>
                            <a:srgbClr val="FF0000"/>
                          </a:solidFill>
                          <a:effectLst/>
                          <a:latin typeface="+mj-lt"/>
                        </a:rPr>
                        <a:t>of the number of approved transactions emanated from the regional offices </a:t>
                      </a:r>
                      <a:r>
                        <a:rPr lang="en-GB" sz="1350" b="0" dirty="0" smtClean="0">
                          <a:solidFill>
                            <a:srgbClr val="FF0000"/>
                          </a:solidFill>
                          <a:effectLst/>
                          <a:latin typeface="+mj-lt"/>
                        </a:rPr>
                        <a:t>and Pre-Investment Unit,</a:t>
                      </a:r>
                      <a:r>
                        <a:rPr lang="en-GB" sz="1350" b="0" baseline="0" dirty="0" smtClean="0">
                          <a:solidFill>
                            <a:srgbClr val="FF0000"/>
                          </a:solidFill>
                          <a:effectLst/>
                          <a:latin typeface="+mj-lt"/>
                        </a:rPr>
                        <a:t> </a:t>
                      </a:r>
                      <a:r>
                        <a:rPr lang="en-GB" sz="1350" b="0" dirty="0" smtClean="0">
                          <a:solidFill>
                            <a:srgbClr val="FF0000"/>
                          </a:solidFill>
                          <a:effectLst/>
                          <a:latin typeface="+mj-lt"/>
                        </a:rPr>
                        <a:t>year as at 31 December</a:t>
                      </a:r>
                      <a:r>
                        <a:rPr lang="en-GB" sz="1350" b="0" baseline="0" dirty="0" smtClean="0">
                          <a:solidFill>
                            <a:srgbClr val="FF0000"/>
                          </a:solidFill>
                          <a:effectLst/>
                          <a:latin typeface="+mj-lt"/>
                        </a:rPr>
                        <a:t> 2017</a:t>
                      </a:r>
                      <a:endParaRPr lang="en-ZA" sz="1350" b="0" dirty="0">
                        <a:solidFill>
                          <a:srgbClr val="FF0000"/>
                        </a:solidFill>
                        <a:effectLst/>
                        <a:latin typeface="+mj-lt"/>
                      </a:endParaRPr>
                    </a:p>
                  </a:txBody>
                  <a:tcPr marL="68580" marR="68580" marT="0" marB="0" anchor="ctr"/>
                </a:tc>
              </a:tr>
              <a:tr h="230047">
                <a:tc>
                  <a:txBody>
                    <a:bodyPr/>
                    <a:lstStyle/>
                    <a:p>
                      <a:pPr algn="ctr">
                        <a:spcBef>
                          <a:spcPts val="0"/>
                        </a:spcBef>
                        <a:spcAft>
                          <a:spcPts val="0"/>
                        </a:spcAft>
                      </a:pPr>
                      <a:r>
                        <a:rPr lang="en-GB" sz="1400" dirty="0" smtClean="0">
                          <a:effectLst/>
                        </a:rPr>
                        <a:t>10</a:t>
                      </a:r>
                      <a:endParaRPr lang="en-ZA" sz="1400" dirty="0">
                        <a:effectLst/>
                        <a:latin typeface="Times New Roman"/>
                        <a:ea typeface="Times New Roman"/>
                      </a:endParaRPr>
                    </a:p>
                  </a:txBody>
                  <a:tcPr marL="68580" marR="68580" marT="0" marB="0" anchor="ctr"/>
                </a:tc>
                <a:tc>
                  <a:txBody>
                    <a:bodyPr/>
                    <a:lstStyle/>
                    <a:p>
                      <a:pPr>
                        <a:spcBef>
                          <a:spcPts val="0"/>
                        </a:spcBef>
                        <a:spcAft>
                          <a:spcPts val="0"/>
                        </a:spcAft>
                      </a:pPr>
                      <a:r>
                        <a:rPr lang="en-ZA" sz="1350" b="0" dirty="0" smtClean="0">
                          <a:effectLst/>
                          <a:latin typeface="+mn-lt"/>
                          <a:ea typeface="Times New Roman"/>
                        </a:rPr>
                        <a:t>Collections </a:t>
                      </a:r>
                      <a:endParaRPr lang="en-ZA" sz="1350" b="0" dirty="0">
                        <a:effectLst/>
                        <a:latin typeface="+mn-lt"/>
                        <a:ea typeface="Times New Roman"/>
                      </a:endParaRPr>
                    </a:p>
                  </a:txBody>
                  <a:tcPr marL="68580" marR="68580" marT="0" marB="0" anchor="ctr">
                    <a:solidFill>
                      <a:schemeClr val="accent1">
                        <a:lumMod val="75000"/>
                      </a:schemeClr>
                    </a:solidFill>
                  </a:tcPr>
                </a:tc>
                <a:tc>
                  <a:txBody>
                    <a:bodyPr/>
                    <a:lstStyle/>
                    <a:p>
                      <a:pPr marL="285750" marR="0" indent="-285750" algn="just" defTabSz="868302"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ZA" sz="1350" dirty="0" smtClean="0">
                          <a:solidFill>
                            <a:schemeClr val="tx1"/>
                          </a:solidFill>
                          <a:latin typeface="+mj-lt"/>
                        </a:rPr>
                        <a:t>Over R2.6 billion</a:t>
                      </a:r>
                      <a:r>
                        <a:rPr lang="en-ZA" sz="1350" baseline="0" dirty="0" smtClean="0">
                          <a:solidFill>
                            <a:schemeClr val="tx1"/>
                          </a:solidFill>
                          <a:latin typeface="+mj-lt"/>
                        </a:rPr>
                        <a:t> has been repaid by investees</a:t>
                      </a:r>
                      <a:endParaRPr lang="en-ZA" sz="1350" dirty="0" smtClean="0">
                        <a:solidFill>
                          <a:schemeClr val="tx1"/>
                        </a:solidFill>
                        <a:latin typeface="+mj-lt"/>
                      </a:endParaRPr>
                    </a:p>
                  </a:txBody>
                  <a:tcPr marL="68580" marR="68580" marT="0" marB="0"/>
                </a:tc>
              </a:tr>
            </a:tbl>
          </a:graphicData>
        </a:graphic>
      </p:graphicFrame>
      <p:sp>
        <p:nvSpPr>
          <p:cNvPr id="2" name="Slide Number Placeholder 1"/>
          <p:cNvSpPr>
            <a:spLocks noGrp="1"/>
          </p:cNvSpPr>
          <p:nvPr>
            <p:ph type="sldNum" sz="quarter" idx="10"/>
          </p:nvPr>
        </p:nvSpPr>
        <p:spPr>
          <a:xfrm>
            <a:off x="3707904" y="6597352"/>
            <a:ext cx="2134195" cy="261168"/>
          </a:xfrm>
        </p:spPr>
        <p:txBody>
          <a:bodyPr/>
          <a:lstStyle/>
          <a:p>
            <a:pPr>
              <a:defRPr/>
            </a:pPr>
            <a:fld id="{EC951A79-7718-4FD5-8F87-BB92312820F0}" type="slidenum">
              <a:rPr lang="en-ZA" smtClean="0"/>
              <a:pPr>
                <a:defRPr/>
              </a:pPr>
              <a:t>9</a:t>
            </a:fld>
            <a:endParaRPr lang="en-ZA" dirty="0"/>
          </a:p>
        </p:txBody>
      </p:sp>
    </p:spTree>
    <p:extLst>
      <p:ext uri="{BB962C8B-B14F-4D97-AF65-F5344CB8AC3E}">
        <p14:creationId xmlns:p14="http://schemas.microsoft.com/office/powerpoint/2010/main" val="167431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Default Design">
  <a:themeElements>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Custom 2">
      <a:dk1>
        <a:srgbClr val="000000"/>
      </a:dk1>
      <a:lt1>
        <a:srgbClr val="FFFFFF"/>
      </a:lt1>
      <a:dk2>
        <a:srgbClr val="714B25"/>
      </a:dk2>
      <a:lt2>
        <a:srgbClr val="FFC671"/>
      </a:lt2>
      <a:accent1>
        <a:srgbClr val="FF7D25"/>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lumMod val="95000"/>
              <a:lumOff val="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Custom 1">
      <a:dk1>
        <a:srgbClr val="000000"/>
      </a:dk1>
      <a:lt1>
        <a:srgbClr val="FFFFFF"/>
      </a:lt1>
      <a:dk2>
        <a:srgbClr val="714B25"/>
      </a:dk2>
      <a:lt2>
        <a:srgbClr val="FFC671"/>
      </a:lt2>
      <a:accent1>
        <a:srgbClr val="A26000"/>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Default Design">
  <a:themeElements>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A1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Custom 1">
      <a:dk1>
        <a:srgbClr val="000000"/>
      </a:dk1>
      <a:lt1>
        <a:srgbClr val="FFFFFF"/>
      </a:lt1>
      <a:dk2>
        <a:srgbClr val="714B25"/>
      </a:dk2>
      <a:lt2>
        <a:srgbClr val="FFC671"/>
      </a:lt2>
      <a:accent1>
        <a:srgbClr val="A26000"/>
      </a:accent1>
      <a:accent2>
        <a:srgbClr val="FF9933"/>
      </a:accent2>
      <a:accent3>
        <a:srgbClr val="3F2A15"/>
      </a:accent3>
      <a:accent4>
        <a:srgbClr val="D0A172"/>
      </a:accent4>
      <a:accent5>
        <a:srgbClr val="E2C5A8"/>
      </a:accent5>
      <a:accent6>
        <a:srgbClr val="A7C36F"/>
      </a:accent6>
      <a:hlink>
        <a:srgbClr val="CADBA8"/>
      </a:hlink>
      <a:folHlink>
        <a:srgbClr val="135F32"/>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6_Default Design">
  <a:themeElements>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Default Design">
  <a:themeElements>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9900"/>
        </a:dk2>
        <a:lt2>
          <a:srgbClr val="808080"/>
        </a:lt2>
        <a:accent1>
          <a:srgbClr val="E6EED6"/>
        </a:accent1>
        <a:accent2>
          <a:srgbClr val="FFC671"/>
        </a:accent2>
        <a:accent3>
          <a:srgbClr val="FFFFFF"/>
        </a:accent3>
        <a:accent4>
          <a:srgbClr val="000000"/>
        </a:accent4>
        <a:accent5>
          <a:srgbClr val="F0F5E8"/>
        </a:accent5>
        <a:accent6>
          <a:srgbClr val="E7B366"/>
        </a:accent6>
        <a:hlink>
          <a:srgbClr val="A7C36F"/>
        </a:hlink>
        <a:folHlink>
          <a:srgbClr val="1A574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lank Presentation 15">
    <a:dk1>
      <a:srgbClr val="000000"/>
    </a:dk1>
    <a:lt1>
      <a:srgbClr val="FFFFFF"/>
    </a:lt1>
    <a:dk2>
      <a:srgbClr val="1A574B"/>
    </a:dk2>
    <a:lt2>
      <a:srgbClr val="EF9439"/>
    </a:lt2>
    <a:accent1>
      <a:srgbClr val="BF8751"/>
    </a:accent1>
    <a:accent2>
      <a:srgbClr val="D89B55"/>
    </a:accent2>
    <a:accent3>
      <a:srgbClr val="FFFFFF"/>
    </a:accent3>
    <a:accent4>
      <a:srgbClr val="000000"/>
    </a:accent4>
    <a:accent5>
      <a:srgbClr val="DCC3B3"/>
    </a:accent5>
    <a:accent6>
      <a:srgbClr val="C48C4C"/>
    </a:accent6>
    <a:hlink>
      <a:srgbClr val="C9C6A5"/>
    </a:hlink>
    <a:folHlink>
      <a:srgbClr val="AAA572"/>
    </a:folHlink>
  </a:clrScheme>
  <a:fontScheme name="Blank Presentation">
    <a:majorFont>
      <a:latin typeface="Arial Narrow"/>
      <a:ea typeface="ヒラギノ角ゴ Pro W3"/>
      <a:cs typeface=""/>
    </a:majorFont>
    <a:minorFont>
      <a:latin typeface="Arial Narrow"/>
      <a:ea typeface="ヒラギノ角ゴ Pro W3"/>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23923</TotalTime>
  <Words>6208</Words>
  <Application>Microsoft Office PowerPoint</Application>
  <PresentationFormat>On-screen Show (4:3)</PresentationFormat>
  <Paragraphs>1234</Paragraphs>
  <Slides>60</Slides>
  <Notes>16</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60</vt:i4>
      </vt:variant>
    </vt:vector>
  </HeadingPairs>
  <TitlesOfParts>
    <vt:vector size="80" baseType="lpstr">
      <vt:lpstr>Arial</vt:lpstr>
      <vt:lpstr>Arial Narrow</vt:lpstr>
      <vt:lpstr>Calibri</vt:lpstr>
      <vt:lpstr>Cambria</vt:lpstr>
      <vt:lpstr>Courier New</vt:lpstr>
      <vt:lpstr>Helvetica Light</vt:lpstr>
      <vt:lpstr>MS PGothic</vt:lpstr>
      <vt:lpstr>MS PGothic</vt:lpstr>
      <vt:lpstr>Noteworthy Bold</vt:lpstr>
      <vt:lpstr>Times New Roman</vt:lpstr>
      <vt:lpstr>Wingdings</vt:lpstr>
      <vt:lpstr>ヒラギノ角ゴ Pro W3</vt:lpstr>
      <vt:lpstr>13_Default Design</vt:lpstr>
      <vt:lpstr>4_Default Design</vt:lpstr>
      <vt:lpstr>8_Default Design</vt:lpstr>
      <vt:lpstr>16_Default Design</vt:lpstr>
      <vt:lpstr>7_Office Theme</vt:lpstr>
      <vt:lpstr>1_Default Design</vt:lpstr>
      <vt:lpstr>26_Default Design</vt:lpstr>
      <vt:lpstr>12_Default Design</vt:lpstr>
      <vt:lpstr>PowerPoint Presentation</vt:lpstr>
      <vt:lpstr>PowerPoint Presentation</vt:lpstr>
      <vt:lpstr>PowerPoint Presentation</vt:lpstr>
      <vt:lpstr>PowerPoint Presentation</vt:lpstr>
      <vt:lpstr>NEF Mandate…</vt:lpstr>
      <vt:lpstr>PowerPoint Presentation</vt:lpstr>
      <vt:lpstr>PowerPoint Presentation</vt:lpstr>
      <vt:lpstr>PowerPoint Presentation</vt:lpstr>
      <vt:lpstr>PowerPoint Presentation</vt:lpstr>
      <vt:lpstr>PowerPoint Presentation</vt:lpstr>
      <vt:lpstr>PowerPoint Presentation</vt:lpstr>
      <vt:lpstr>Long Walk to Freedom</vt:lpstr>
      <vt:lpstr>The Sky Rink Studios (Pty) Ltd</vt:lpstr>
      <vt:lpstr>Accident Films (Pty) Ltd</vt:lpstr>
      <vt:lpstr>Bonngoe Production (Pty) Ltd</vt:lpstr>
      <vt:lpstr>Ma-Afrika Films (Pty) Ltd </vt:lpstr>
      <vt:lpstr>On Digital Media (Pty) Ltd </vt:lpstr>
      <vt:lpstr>Bay Leap Trading CC </vt:lpstr>
      <vt:lpstr>CANOC Productions CC </vt:lpstr>
      <vt:lpstr>MSG Broadcasting</vt:lpstr>
      <vt:lpstr>Project Development – Cape Point Film Studios (Pty) Ltd </vt:lpstr>
      <vt:lpstr>PowerPoint Presentation</vt:lpstr>
      <vt:lpstr>PowerPoint Presentation</vt:lpstr>
      <vt:lpstr>PowerPoint Presentation</vt:lpstr>
      <vt:lpstr>PowerPoint Presentation</vt:lpstr>
      <vt:lpstr>PowerPoint Presentation</vt:lpstr>
      <vt:lpstr>National Dept. of Tourism/NEF Partnership</vt:lpstr>
      <vt:lpstr>PowerPoint Presentation</vt:lpstr>
      <vt:lpstr>Western Cape Dept. of Economic Development and Tourism </vt:lpstr>
      <vt:lpstr>WCDEDT/NEF Partnership Progress to 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Paballo Vilakazi</dc:creator>
  <cp:lastModifiedBy>Zama Khanyile</cp:lastModifiedBy>
  <cp:revision>782</cp:revision>
  <cp:lastPrinted>2018-02-02T15:52:48Z</cp:lastPrinted>
  <dcterms:created xsi:type="dcterms:W3CDTF">2015-01-09T12:29:28Z</dcterms:created>
  <dcterms:modified xsi:type="dcterms:W3CDTF">2018-02-06T09:24:03Z</dcterms:modified>
</cp:coreProperties>
</file>