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55" r:id="rId2"/>
    <p:sldId id="356" r:id="rId3"/>
    <p:sldId id="357" r:id="rId4"/>
    <p:sldId id="358" r:id="rId5"/>
    <p:sldId id="359" r:id="rId6"/>
    <p:sldId id="360" r:id="rId7"/>
    <p:sldId id="361" r:id="rId8"/>
    <p:sldId id="365" r:id="rId9"/>
    <p:sldId id="363" r:id="rId10"/>
    <p:sldId id="364" r:id="rId11"/>
    <p:sldId id="366" r:id="rId12"/>
    <p:sldId id="367" r:id="rId13"/>
    <p:sldId id="368" r:id="rId14"/>
    <p:sldId id="369" r:id="rId15"/>
    <p:sldId id="370" r:id="rId16"/>
    <p:sldId id="371" r:id="rId17"/>
    <p:sldId id="372" r:id="rId1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417" autoAdjust="0"/>
  </p:normalViewPr>
  <p:slideViewPr>
    <p:cSldViewPr snapToGrid="0">
      <p:cViewPr>
        <p:scale>
          <a:sx n="120" d="100"/>
          <a:sy n="120" d="100"/>
        </p:scale>
        <p:origin x="-23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gene Cairncross" userId="9e1568e111f6350e" providerId="LiveId" clId="{65ABF19D-DEF7-434C-BEAB-E72D851A6352}"/>
    <pc:docChg chg="custSel modSld">
      <pc:chgData name="Eugene Cairncross" userId="9e1568e111f6350e" providerId="LiveId" clId="{65ABF19D-DEF7-434C-BEAB-E72D851A6352}" dt="2018-02-05T23:54:35.769" v="6271" actId="6549"/>
      <pc:docMkLst>
        <pc:docMk/>
      </pc:docMkLst>
      <pc:sldChg chg="modNotesTx">
        <pc:chgData name="Eugene Cairncross" userId="9e1568e111f6350e" providerId="LiveId" clId="{65ABF19D-DEF7-434C-BEAB-E72D851A6352}" dt="2018-02-05T20:40:10.696" v="476" actId="6549"/>
        <pc:sldMkLst>
          <pc:docMk/>
          <pc:sldMk cId="1214175190" sldId="356"/>
        </pc:sldMkLst>
      </pc:sldChg>
      <pc:sldChg chg="modSp modNotesTx">
        <pc:chgData name="Eugene Cairncross" userId="9e1568e111f6350e" providerId="LiveId" clId="{65ABF19D-DEF7-434C-BEAB-E72D851A6352}" dt="2018-02-05T21:23:34.346" v="1427" actId="947"/>
        <pc:sldMkLst>
          <pc:docMk/>
          <pc:sldMk cId="1264849665" sldId="357"/>
        </pc:sldMkLst>
        <pc:spChg chg="mod">
          <ac:chgData name="Eugene Cairncross" userId="9e1568e111f6350e" providerId="LiveId" clId="{65ABF19D-DEF7-434C-BEAB-E72D851A6352}" dt="2018-02-05T20:34:39.293" v="51" actId="1037"/>
          <ac:spMkLst>
            <pc:docMk/>
            <pc:sldMk cId="1264849665" sldId="357"/>
            <ac:spMk id="4" creationId="{00000000-0000-0000-0000-000000000000}"/>
          </ac:spMkLst>
        </pc:spChg>
        <pc:picChg chg="mod">
          <ac:chgData name="Eugene Cairncross" userId="9e1568e111f6350e" providerId="LiveId" clId="{65ABF19D-DEF7-434C-BEAB-E72D851A6352}" dt="2018-02-05T20:34:22.892" v="28" actId="1038"/>
          <ac:picMkLst>
            <pc:docMk/>
            <pc:sldMk cId="1264849665" sldId="357"/>
            <ac:picMk id="1026" creationId="{00000000-0000-0000-0000-000000000000}"/>
          </ac:picMkLst>
        </pc:picChg>
      </pc:sldChg>
      <pc:sldChg chg="modNotesTx">
        <pc:chgData name="Eugene Cairncross" userId="9e1568e111f6350e" providerId="LiveId" clId="{65ABF19D-DEF7-434C-BEAB-E72D851A6352}" dt="2018-02-05T21:21:57.402" v="1366" actId="947"/>
        <pc:sldMkLst>
          <pc:docMk/>
          <pc:sldMk cId="34031442" sldId="358"/>
        </pc:sldMkLst>
      </pc:sldChg>
      <pc:sldChg chg="modSp modNotesTx">
        <pc:chgData name="Eugene Cairncross" userId="9e1568e111f6350e" providerId="LiveId" clId="{65ABF19D-DEF7-434C-BEAB-E72D851A6352}" dt="2018-02-05T23:52:03.395" v="6257" actId="1038"/>
        <pc:sldMkLst>
          <pc:docMk/>
          <pc:sldMk cId="3015140001" sldId="359"/>
        </pc:sldMkLst>
        <pc:spChg chg="mod">
          <ac:chgData name="Eugene Cairncross" userId="9e1568e111f6350e" providerId="LiveId" clId="{65ABF19D-DEF7-434C-BEAB-E72D851A6352}" dt="2018-02-05T21:24:45.225" v="1472" actId="1037"/>
          <ac:spMkLst>
            <pc:docMk/>
            <pc:sldMk cId="3015140001" sldId="359"/>
            <ac:spMk id="12" creationId="{00000000-0000-0000-0000-000000000000}"/>
          </ac:spMkLst>
        </pc:spChg>
        <pc:picChg chg="mod">
          <ac:chgData name="Eugene Cairncross" userId="9e1568e111f6350e" providerId="LiveId" clId="{65ABF19D-DEF7-434C-BEAB-E72D851A6352}" dt="2018-02-05T21:19:12.900" v="1325" actId="1037"/>
          <ac:picMkLst>
            <pc:docMk/>
            <pc:sldMk cId="3015140001" sldId="359"/>
            <ac:picMk id="3075" creationId="{00000000-0000-0000-0000-000000000000}"/>
          </ac:picMkLst>
        </pc:picChg>
        <pc:cxnChg chg="mod">
          <ac:chgData name="Eugene Cairncross" userId="9e1568e111f6350e" providerId="LiveId" clId="{65ABF19D-DEF7-434C-BEAB-E72D851A6352}" dt="2018-02-05T23:52:03.395" v="6257" actId="1038"/>
          <ac:cxnSpMkLst>
            <pc:docMk/>
            <pc:sldMk cId="3015140001" sldId="359"/>
            <ac:cxnSpMk id="5" creationId="{00000000-0000-0000-0000-000000000000}"/>
          </ac:cxnSpMkLst>
        </pc:cxnChg>
      </pc:sldChg>
      <pc:sldChg chg="modSp modNotesTx">
        <pc:chgData name="Eugene Cairncross" userId="9e1568e111f6350e" providerId="LiveId" clId="{65ABF19D-DEF7-434C-BEAB-E72D851A6352}" dt="2018-02-05T21:37:57.050" v="1880" actId="20577"/>
        <pc:sldMkLst>
          <pc:docMk/>
          <pc:sldMk cId="1574802444" sldId="360"/>
        </pc:sldMkLst>
        <pc:spChg chg="mod">
          <ac:chgData name="Eugene Cairncross" userId="9e1568e111f6350e" providerId="LiveId" clId="{65ABF19D-DEF7-434C-BEAB-E72D851A6352}" dt="2018-02-05T21:35:52.263" v="1818" actId="1076"/>
          <ac:spMkLst>
            <pc:docMk/>
            <pc:sldMk cId="1574802444" sldId="360"/>
            <ac:spMk id="9" creationId="{00000000-0000-0000-0000-000000000000}"/>
          </ac:spMkLst>
        </pc:spChg>
        <pc:spChg chg="mod">
          <ac:chgData name="Eugene Cairncross" userId="9e1568e111f6350e" providerId="LiveId" clId="{65ABF19D-DEF7-434C-BEAB-E72D851A6352}" dt="2018-02-05T21:35:42.519" v="1817" actId="1076"/>
          <ac:spMkLst>
            <pc:docMk/>
            <pc:sldMk cId="1574802444" sldId="360"/>
            <ac:spMk id="10" creationId="{00000000-0000-0000-0000-000000000000}"/>
          </ac:spMkLst>
        </pc:spChg>
        <pc:picChg chg="mod">
          <ac:chgData name="Eugene Cairncross" userId="9e1568e111f6350e" providerId="LiveId" clId="{65ABF19D-DEF7-434C-BEAB-E72D851A6352}" dt="2018-02-05T21:34:29.533" v="1753" actId="1038"/>
          <ac:picMkLst>
            <pc:docMk/>
            <pc:sldMk cId="1574802444" sldId="360"/>
            <ac:picMk id="4098" creationId="{00000000-0000-0000-0000-000000000000}"/>
          </ac:picMkLst>
        </pc:picChg>
        <pc:cxnChg chg="mod">
          <ac:chgData name="Eugene Cairncross" userId="9e1568e111f6350e" providerId="LiveId" clId="{65ABF19D-DEF7-434C-BEAB-E72D851A6352}" dt="2018-02-05T21:35:31.592" v="1816" actId="14100"/>
          <ac:cxnSpMkLst>
            <pc:docMk/>
            <pc:sldMk cId="1574802444" sldId="360"/>
            <ac:cxnSpMk id="5" creationId="{00000000-0000-0000-0000-000000000000}"/>
          </ac:cxnSpMkLst>
        </pc:cxnChg>
      </pc:sldChg>
      <pc:sldChg chg="modSp modNotesTx">
        <pc:chgData name="Eugene Cairncross" userId="9e1568e111f6350e" providerId="LiveId" clId="{65ABF19D-DEF7-434C-BEAB-E72D851A6352}" dt="2018-02-05T21:43:46.428" v="2080" actId="20577"/>
        <pc:sldMkLst>
          <pc:docMk/>
          <pc:sldMk cId="1199874289" sldId="361"/>
        </pc:sldMkLst>
        <pc:spChg chg="mod ord">
          <ac:chgData name="Eugene Cairncross" userId="9e1568e111f6350e" providerId="LiveId" clId="{65ABF19D-DEF7-434C-BEAB-E72D851A6352}" dt="2018-02-05T21:39:14.338" v="1900" actId="1035"/>
          <ac:spMkLst>
            <pc:docMk/>
            <pc:sldMk cId="1199874289" sldId="361"/>
            <ac:spMk id="2" creationId="{B9CEFED5-48BE-4952-8078-256CFC9E908D}"/>
          </ac:spMkLst>
        </pc:spChg>
        <pc:spChg chg="mod">
          <ac:chgData name="Eugene Cairncross" userId="9e1568e111f6350e" providerId="LiveId" clId="{65ABF19D-DEF7-434C-BEAB-E72D851A6352}" dt="2018-02-05T21:39:41.113" v="1903" actId="1076"/>
          <ac:spMkLst>
            <pc:docMk/>
            <pc:sldMk cId="1199874289" sldId="361"/>
            <ac:spMk id="10" creationId="{00000000-0000-0000-0000-000000000000}"/>
          </ac:spMkLst>
        </pc:spChg>
        <pc:spChg chg="mod">
          <ac:chgData name="Eugene Cairncross" userId="9e1568e111f6350e" providerId="LiveId" clId="{65ABF19D-DEF7-434C-BEAB-E72D851A6352}" dt="2018-02-05T21:39:32.995" v="1902" actId="1076"/>
          <ac:spMkLst>
            <pc:docMk/>
            <pc:sldMk cId="1199874289" sldId="361"/>
            <ac:spMk id="13" creationId="{00000000-0000-0000-0000-000000000000}"/>
          </ac:spMkLst>
        </pc:spChg>
        <pc:picChg chg="mod">
          <ac:chgData name="Eugene Cairncross" userId="9e1568e111f6350e" providerId="LiveId" clId="{65ABF19D-DEF7-434C-BEAB-E72D851A6352}" dt="2018-02-05T21:39:26.116" v="1901" actId="14100"/>
          <ac:picMkLst>
            <pc:docMk/>
            <pc:sldMk cId="1199874289" sldId="361"/>
            <ac:picMk id="5122" creationId="{00000000-0000-0000-0000-000000000000}"/>
          </ac:picMkLst>
        </pc:picChg>
        <pc:cxnChg chg="mod">
          <ac:chgData name="Eugene Cairncross" userId="9e1568e111f6350e" providerId="LiveId" clId="{65ABF19D-DEF7-434C-BEAB-E72D851A6352}" dt="2018-02-05T21:40:08.255" v="1922" actId="14100"/>
          <ac:cxnSpMkLst>
            <pc:docMk/>
            <pc:sldMk cId="1199874289" sldId="361"/>
            <ac:cxnSpMk id="9" creationId="{00000000-0000-0000-0000-000000000000}"/>
          </ac:cxnSpMkLst>
        </pc:cxnChg>
      </pc:sldChg>
      <pc:sldChg chg="addSp modSp modNotesTx">
        <pc:chgData name="Eugene Cairncross" userId="9e1568e111f6350e" providerId="LiveId" clId="{65ABF19D-DEF7-434C-BEAB-E72D851A6352}" dt="2018-02-05T23:52:35.297" v="6265" actId="20577"/>
        <pc:sldMkLst>
          <pc:docMk/>
          <pc:sldMk cId="447762430" sldId="363"/>
        </pc:sldMkLst>
        <pc:spChg chg="add mod">
          <ac:chgData name="Eugene Cairncross" userId="9e1568e111f6350e" providerId="LiveId" clId="{65ABF19D-DEF7-434C-BEAB-E72D851A6352}" dt="2018-02-05T22:17:58.805" v="2850" actId="692"/>
          <ac:spMkLst>
            <pc:docMk/>
            <pc:sldMk cId="447762430" sldId="363"/>
            <ac:spMk id="3" creationId="{F4505F6C-46C5-45C2-9085-312618C2B02E}"/>
          </ac:spMkLst>
        </pc:spChg>
      </pc:sldChg>
      <pc:sldChg chg="addSp modSp modNotesTx">
        <pc:chgData name="Eugene Cairncross" userId="9e1568e111f6350e" providerId="LiveId" clId="{65ABF19D-DEF7-434C-BEAB-E72D851A6352}" dt="2018-02-05T22:29:33.945" v="3470" actId="20577"/>
        <pc:sldMkLst>
          <pc:docMk/>
          <pc:sldMk cId="3296430065" sldId="364"/>
        </pc:sldMkLst>
        <pc:spChg chg="add mod">
          <ac:chgData name="Eugene Cairncross" userId="9e1568e111f6350e" providerId="LiveId" clId="{65ABF19D-DEF7-434C-BEAB-E72D851A6352}" dt="2018-02-05T22:23:37.927" v="3062" actId="20577"/>
          <ac:spMkLst>
            <pc:docMk/>
            <pc:sldMk cId="3296430065" sldId="364"/>
            <ac:spMk id="3" creationId="{550047B5-1278-46B6-BBCC-4C50D572A95D}"/>
          </ac:spMkLst>
        </pc:spChg>
        <pc:spChg chg="add mod">
          <ac:chgData name="Eugene Cairncross" userId="9e1568e111f6350e" providerId="LiveId" clId="{65ABF19D-DEF7-434C-BEAB-E72D851A6352}" dt="2018-02-05T22:24:36.220" v="3068" actId="1037"/>
          <ac:spMkLst>
            <pc:docMk/>
            <pc:sldMk cId="3296430065" sldId="364"/>
            <ac:spMk id="9" creationId="{4F5939CA-48C2-4B0E-B976-2447BE8E6B1B}"/>
          </ac:spMkLst>
        </pc:spChg>
        <pc:spChg chg="add mod">
          <ac:chgData name="Eugene Cairncross" userId="9e1568e111f6350e" providerId="LiveId" clId="{65ABF19D-DEF7-434C-BEAB-E72D851A6352}" dt="2018-02-05T22:24:43.337" v="3070" actId="1035"/>
          <ac:spMkLst>
            <pc:docMk/>
            <pc:sldMk cId="3296430065" sldId="364"/>
            <ac:spMk id="10" creationId="{6F9114F7-25B1-41A2-B6C2-4DD2BCC4A360}"/>
          </ac:spMkLst>
        </pc:spChg>
      </pc:sldChg>
      <pc:sldChg chg="modSp modNotesTx">
        <pc:chgData name="Eugene Cairncross" userId="9e1568e111f6350e" providerId="LiveId" clId="{65ABF19D-DEF7-434C-BEAB-E72D851A6352}" dt="2018-02-05T23:54:35.769" v="6271" actId="6549"/>
        <pc:sldMkLst>
          <pc:docMk/>
          <pc:sldMk cId="3836701162" sldId="365"/>
        </pc:sldMkLst>
        <pc:spChg chg="mod">
          <ac:chgData name="Eugene Cairncross" userId="9e1568e111f6350e" providerId="LiveId" clId="{65ABF19D-DEF7-434C-BEAB-E72D851A6352}" dt="2018-02-05T21:47:27.636" v="2218" actId="947"/>
          <ac:spMkLst>
            <pc:docMk/>
            <pc:sldMk cId="3836701162" sldId="365"/>
            <ac:spMk id="2" creationId="{00000000-0000-0000-0000-000000000000}"/>
          </ac:spMkLst>
        </pc:spChg>
        <pc:spChg chg="mod">
          <ac:chgData name="Eugene Cairncross" userId="9e1568e111f6350e" providerId="LiveId" clId="{65ABF19D-DEF7-434C-BEAB-E72D851A6352}" dt="2018-02-05T21:46:15.871" v="2168" actId="14100"/>
          <ac:spMkLst>
            <pc:docMk/>
            <pc:sldMk cId="3836701162" sldId="365"/>
            <ac:spMk id="6" creationId="{00000000-0000-0000-0000-000000000000}"/>
          </ac:spMkLst>
        </pc:spChg>
        <pc:spChg chg="mod">
          <ac:chgData name="Eugene Cairncross" userId="9e1568e111f6350e" providerId="LiveId" clId="{65ABF19D-DEF7-434C-BEAB-E72D851A6352}" dt="2018-02-05T21:49:31.148" v="2362" actId="1037"/>
          <ac:spMkLst>
            <pc:docMk/>
            <pc:sldMk cId="3836701162" sldId="365"/>
            <ac:spMk id="8" creationId="{00000000-0000-0000-0000-000000000000}"/>
          </ac:spMkLst>
        </pc:spChg>
        <pc:picChg chg="mod">
          <ac:chgData name="Eugene Cairncross" userId="9e1568e111f6350e" providerId="LiveId" clId="{65ABF19D-DEF7-434C-BEAB-E72D851A6352}" dt="2018-02-05T21:48:21.299" v="2252" actId="1038"/>
          <ac:picMkLst>
            <pc:docMk/>
            <pc:sldMk cId="3836701162" sldId="365"/>
            <ac:picMk id="1026" creationId="{00000000-0000-0000-0000-000000000000}"/>
          </ac:picMkLst>
        </pc:picChg>
        <pc:cxnChg chg="mod">
          <ac:chgData name="Eugene Cairncross" userId="9e1568e111f6350e" providerId="LiveId" clId="{65ABF19D-DEF7-434C-BEAB-E72D851A6352}" dt="2018-02-05T21:49:24.143" v="2354" actId="14100"/>
          <ac:cxnSpMkLst>
            <pc:docMk/>
            <pc:sldMk cId="3836701162" sldId="365"/>
            <ac:cxnSpMk id="5" creationId="{00000000-0000-0000-0000-000000000000}"/>
          </ac:cxnSpMkLst>
        </pc:cxnChg>
      </pc:sldChg>
      <pc:sldChg chg="modNotesTx">
        <pc:chgData name="Eugene Cairncross" userId="9e1568e111f6350e" providerId="LiveId" clId="{65ABF19D-DEF7-434C-BEAB-E72D851A6352}" dt="2018-02-05T22:30:52.202" v="3613" actId="20577"/>
        <pc:sldMkLst>
          <pc:docMk/>
          <pc:sldMk cId="2126111026" sldId="366"/>
        </pc:sldMkLst>
      </pc:sldChg>
      <pc:sldChg chg="addSp modSp modNotesTx">
        <pc:chgData name="Eugene Cairncross" userId="9e1568e111f6350e" providerId="LiveId" clId="{65ABF19D-DEF7-434C-BEAB-E72D851A6352}" dt="2018-02-05T22:45:42.813" v="3819" actId="20577"/>
        <pc:sldMkLst>
          <pc:docMk/>
          <pc:sldMk cId="357075479" sldId="367"/>
        </pc:sldMkLst>
        <pc:spChg chg="mod">
          <ac:chgData name="Eugene Cairncross" userId="9e1568e111f6350e" providerId="LiveId" clId="{65ABF19D-DEF7-434C-BEAB-E72D851A6352}" dt="2018-02-05T22:43:02.542" v="3766" actId="20577"/>
          <ac:spMkLst>
            <pc:docMk/>
            <pc:sldMk cId="357075479" sldId="367"/>
            <ac:spMk id="3" creationId="{00000000-0000-0000-0000-000000000000}"/>
          </ac:spMkLst>
        </pc:spChg>
        <pc:spChg chg="add mod">
          <ac:chgData name="Eugene Cairncross" userId="9e1568e111f6350e" providerId="LiveId" clId="{65ABF19D-DEF7-434C-BEAB-E72D851A6352}" dt="2018-02-05T22:39:52.136" v="3669" actId="1038"/>
          <ac:spMkLst>
            <pc:docMk/>
            <pc:sldMk cId="357075479" sldId="367"/>
            <ac:spMk id="4" creationId="{5846DA09-5B40-440D-BCDA-5E16B59D9F0A}"/>
          </ac:spMkLst>
        </pc:spChg>
        <pc:spChg chg="add mod">
          <ac:chgData name="Eugene Cairncross" userId="9e1568e111f6350e" providerId="LiveId" clId="{65ABF19D-DEF7-434C-BEAB-E72D851A6352}" dt="2018-02-05T22:39:39.118" v="3651" actId="14100"/>
          <ac:spMkLst>
            <pc:docMk/>
            <pc:sldMk cId="357075479" sldId="367"/>
            <ac:spMk id="6" creationId="{4469C195-4F0F-4993-8B02-C3B9923578E0}"/>
          </ac:spMkLst>
        </pc:spChg>
        <pc:picChg chg="mod">
          <ac:chgData name="Eugene Cairncross" userId="9e1568e111f6350e" providerId="LiveId" clId="{65ABF19D-DEF7-434C-BEAB-E72D851A6352}" dt="2018-02-05T22:38:40.387" v="3637" actId="1076"/>
          <ac:picMkLst>
            <pc:docMk/>
            <pc:sldMk cId="357075479" sldId="367"/>
            <ac:picMk id="1026" creationId="{00000000-0000-0000-0000-000000000000}"/>
          </ac:picMkLst>
        </pc:picChg>
      </pc:sldChg>
      <pc:sldChg chg="modSp modNotesTx">
        <pc:chgData name="Eugene Cairncross" userId="9e1568e111f6350e" providerId="LiveId" clId="{65ABF19D-DEF7-434C-BEAB-E72D851A6352}" dt="2018-02-05T23:07:24.266" v="4899" actId="20577"/>
        <pc:sldMkLst>
          <pc:docMk/>
          <pc:sldMk cId="1790369447" sldId="368"/>
        </pc:sldMkLst>
        <pc:spChg chg="mod">
          <ac:chgData name="Eugene Cairncross" userId="9e1568e111f6350e" providerId="LiveId" clId="{65ABF19D-DEF7-434C-BEAB-E72D851A6352}" dt="2018-02-05T22:46:43.712" v="3876" actId="1036"/>
          <ac:spMkLst>
            <pc:docMk/>
            <pc:sldMk cId="1790369447" sldId="368"/>
            <ac:spMk id="5" creationId="{00000000-0000-0000-0000-000000000000}"/>
          </ac:spMkLst>
        </pc:spChg>
        <pc:picChg chg="mod">
          <ac:chgData name="Eugene Cairncross" userId="9e1568e111f6350e" providerId="LiveId" clId="{65ABF19D-DEF7-434C-BEAB-E72D851A6352}" dt="2018-02-05T22:46:28.197" v="3845" actId="1038"/>
          <ac:picMkLst>
            <pc:docMk/>
            <pc:sldMk cId="1790369447" sldId="368"/>
            <ac:picMk id="4" creationId="{00000000-0000-0000-0000-000000000000}"/>
          </ac:picMkLst>
        </pc:picChg>
        <pc:picChg chg="mod">
          <ac:chgData name="Eugene Cairncross" userId="9e1568e111f6350e" providerId="LiveId" clId="{65ABF19D-DEF7-434C-BEAB-E72D851A6352}" dt="2018-02-05T22:47:58.605" v="3901" actId="1035"/>
          <ac:picMkLst>
            <pc:docMk/>
            <pc:sldMk cId="1790369447" sldId="368"/>
            <ac:picMk id="7" creationId="{00000000-0000-0000-0000-000000000000}"/>
          </ac:picMkLst>
        </pc:picChg>
        <pc:picChg chg="mod">
          <ac:chgData name="Eugene Cairncross" userId="9e1568e111f6350e" providerId="LiveId" clId="{65ABF19D-DEF7-434C-BEAB-E72D851A6352}" dt="2018-02-05T22:48:04.214" v="3903" actId="1035"/>
          <ac:picMkLst>
            <pc:docMk/>
            <pc:sldMk cId="1790369447" sldId="368"/>
            <ac:picMk id="8" creationId="{00000000-0000-0000-0000-000000000000}"/>
          </ac:picMkLst>
        </pc:picChg>
      </pc:sldChg>
      <pc:sldChg chg="modNotesTx">
        <pc:chgData name="Eugene Cairncross" userId="9e1568e111f6350e" providerId="LiveId" clId="{65ABF19D-DEF7-434C-BEAB-E72D851A6352}" dt="2018-02-05T23:27:05.498" v="5525" actId="20577"/>
        <pc:sldMkLst>
          <pc:docMk/>
          <pc:sldMk cId="3827776249" sldId="369"/>
        </pc:sldMkLst>
      </pc:sldChg>
      <pc:sldChg chg="modSp modNotesTx">
        <pc:chgData name="Eugene Cairncross" userId="9e1568e111f6350e" providerId="LiveId" clId="{65ABF19D-DEF7-434C-BEAB-E72D851A6352}" dt="2018-02-05T23:34:35.415" v="5726" actId="20577"/>
        <pc:sldMkLst>
          <pc:docMk/>
          <pc:sldMk cId="639554469" sldId="370"/>
        </pc:sldMkLst>
        <pc:spChg chg="mod">
          <ac:chgData name="Eugene Cairncross" userId="9e1568e111f6350e" providerId="LiveId" clId="{65ABF19D-DEF7-434C-BEAB-E72D851A6352}" dt="2018-02-05T23:28:22.046" v="5526" actId="947"/>
          <ac:spMkLst>
            <pc:docMk/>
            <pc:sldMk cId="639554469" sldId="370"/>
            <ac:spMk id="2" creationId="{00000000-0000-0000-0000-000000000000}"/>
          </ac:spMkLst>
        </pc:spChg>
        <pc:spChg chg="mod">
          <ac:chgData name="Eugene Cairncross" userId="9e1568e111f6350e" providerId="LiveId" clId="{65ABF19D-DEF7-434C-BEAB-E72D851A6352}" dt="2018-02-05T23:34:35.415" v="5726" actId="20577"/>
          <ac:spMkLst>
            <pc:docMk/>
            <pc:sldMk cId="639554469" sldId="370"/>
            <ac:spMk id="3" creationId="{00000000-0000-0000-0000-000000000000}"/>
          </ac:spMkLst>
        </pc:spChg>
      </pc:sldChg>
      <pc:sldChg chg="modSp modNotesTx">
        <pc:chgData name="Eugene Cairncross" userId="9e1568e111f6350e" providerId="LiveId" clId="{65ABF19D-DEF7-434C-BEAB-E72D851A6352}" dt="2018-02-05T23:47:32.530" v="6253" actId="14100"/>
        <pc:sldMkLst>
          <pc:docMk/>
          <pc:sldMk cId="3758342417" sldId="371"/>
        </pc:sldMkLst>
        <pc:spChg chg="mod">
          <ac:chgData name="Eugene Cairncross" userId="9e1568e111f6350e" providerId="LiveId" clId="{65ABF19D-DEF7-434C-BEAB-E72D851A6352}" dt="2018-02-05T23:47:32.530" v="6253" actId="14100"/>
          <ac:spMkLst>
            <pc:docMk/>
            <pc:sldMk cId="3758342417" sldId="37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2877279-AEC2-4ABD-8C05-CDC97FF28E69}" type="datetimeFigureOut">
              <a:rPr lang="en-ZA" smtClean="0"/>
              <a:pPr/>
              <a:t>2018/02/09</a:t>
            </a:fld>
            <a:endParaRPr lang="en-ZA"/>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092E305-21F2-42AF-9ABA-286CB6B3CCCD}" type="slidenum">
              <a:rPr lang="en-ZA" smtClean="0"/>
              <a:pPr/>
              <a:t>‹#›</a:t>
            </a:fld>
            <a:endParaRPr lang="en-ZA"/>
          </a:p>
        </p:txBody>
      </p:sp>
    </p:spTree>
    <p:extLst>
      <p:ext uri="{BB962C8B-B14F-4D97-AF65-F5344CB8AC3E}">
        <p14:creationId xmlns:p14="http://schemas.microsoft.com/office/powerpoint/2010/main" xmlns="" val="290598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6DAB99C-9979-4944-8432-3E6A6B215E9D}" type="datetimeFigureOut">
              <a:rPr lang="en-ZA" smtClean="0"/>
              <a:pPr/>
              <a:t>2018/02/09</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1B78BD4-860F-4236-A4FF-E5730776BB7C}" type="slidenum">
              <a:rPr lang="en-ZA" smtClean="0"/>
              <a:pPr/>
              <a:t>‹#›</a:t>
            </a:fld>
            <a:endParaRPr lang="en-ZA"/>
          </a:p>
        </p:txBody>
      </p:sp>
    </p:spTree>
    <p:extLst>
      <p:ext uri="{BB962C8B-B14F-4D97-AF65-F5344CB8AC3E}">
        <p14:creationId xmlns:p14="http://schemas.microsoft.com/office/powerpoint/2010/main" xmlns="" val="154836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aseline="0" dirty="0"/>
              <a:t>Overview of the presentation: The background of poor and unhealthy air quality in the Priority Areas, the location of all of Eskom’s coal power stations in these areas, and that Eskom coal power stations are the major </a:t>
            </a:r>
            <a:r>
              <a:rPr lang="en-ZA" sz="1800" baseline="0" dirty="0" err="1"/>
              <a:t>contrbutors</a:t>
            </a:r>
            <a:r>
              <a:rPr lang="en-ZA" sz="1800" baseline="0" dirty="0"/>
              <a:t> to pollutant emissions in these areas. I will then focus on the Minimum Emissions Standards (for coal power stations) and Eskom’s SO2 emissions, the main focus of this meeting</a:t>
            </a:r>
            <a:r>
              <a:rPr lang="en-ZA" sz="1800" dirty="0"/>
              <a:t>.</a:t>
            </a:r>
          </a:p>
        </p:txBody>
      </p:sp>
      <p:sp>
        <p:nvSpPr>
          <p:cNvPr id="4" name="Slide Number Placeholder 3"/>
          <p:cNvSpPr>
            <a:spLocks noGrp="1"/>
          </p:cNvSpPr>
          <p:nvPr>
            <p:ph type="sldNum" sz="quarter" idx="10"/>
          </p:nvPr>
        </p:nvSpPr>
        <p:spPr/>
        <p:txBody>
          <a:bodyPr/>
          <a:lstStyle/>
          <a:p>
            <a:fld id="{11B78BD4-860F-4236-A4FF-E5730776BB7C}" type="slidenum">
              <a:rPr lang="en-ZA" smtClean="0"/>
              <a:pPr/>
              <a:t>2</a:t>
            </a:fld>
            <a:endParaRPr lang="en-ZA"/>
          </a:p>
        </p:txBody>
      </p:sp>
    </p:spTree>
    <p:extLst>
      <p:ext uri="{BB962C8B-B14F-4D97-AF65-F5344CB8AC3E}">
        <p14:creationId xmlns:p14="http://schemas.microsoft.com/office/powerpoint/2010/main" xmlns="" val="326624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the VTPA, industrial emissions – combined power generation and other industrial sources, is responsible for 99.5% of SO2 emissions.</a:t>
            </a:r>
          </a:p>
        </p:txBody>
      </p:sp>
      <p:sp>
        <p:nvSpPr>
          <p:cNvPr id="4" name="Slide Number Placeholder 3"/>
          <p:cNvSpPr>
            <a:spLocks noGrp="1"/>
          </p:cNvSpPr>
          <p:nvPr>
            <p:ph type="sldNum" sz="quarter" idx="10"/>
          </p:nvPr>
        </p:nvSpPr>
        <p:spPr/>
        <p:txBody>
          <a:bodyPr/>
          <a:lstStyle/>
          <a:p>
            <a:fld id="{11B78BD4-860F-4236-A4FF-E5730776BB7C}" type="slidenum">
              <a:rPr lang="en-ZA" smtClean="0"/>
              <a:pPr/>
              <a:t>11</a:t>
            </a:fld>
            <a:endParaRPr lang="en-ZA"/>
          </a:p>
        </p:txBody>
      </p:sp>
    </p:spTree>
    <p:extLst>
      <p:ext uri="{BB962C8B-B14F-4D97-AF65-F5344CB8AC3E}">
        <p14:creationId xmlns:p14="http://schemas.microsoft.com/office/powerpoint/2010/main" xmlns="" val="66982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MES (Minimum Emission Standards for Listed Activities) regulates (mainly) stack emissions; the NAAQS’s regulate ambient air quality.</a:t>
            </a:r>
          </a:p>
        </p:txBody>
      </p:sp>
      <p:sp>
        <p:nvSpPr>
          <p:cNvPr id="4" name="Slide Number Placeholder 3"/>
          <p:cNvSpPr>
            <a:spLocks noGrp="1"/>
          </p:cNvSpPr>
          <p:nvPr>
            <p:ph type="sldNum" sz="quarter" idx="10"/>
          </p:nvPr>
        </p:nvSpPr>
        <p:spPr/>
        <p:txBody>
          <a:bodyPr/>
          <a:lstStyle/>
          <a:p>
            <a:fld id="{11B78BD4-860F-4236-A4FF-E5730776BB7C}" type="slidenum">
              <a:rPr lang="en-ZA" smtClean="0"/>
              <a:pPr/>
              <a:t>12</a:t>
            </a:fld>
            <a:endParaRPr lang="en-ZA"/>
          </a:p>
        </p:txBody>
      </p:sp>
    </p:spTree>
    <p:extLst>
      <p:ext uri="{BB962C8B-B14F-4D97-AF65-F5344CB8AC3E}">
        <p14:creationId xmlns:p14="http://schemas.microsoft.com/office/powerpoint/2010/main" xmlns="" val="416951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are faced with Eskom’s non-compliance, in many cases, with the 2015 ‘existing plant’ standards of the MES regulations, and Eskom’s multiple applications for postponement of the 2020 ‘new plant’ standards. In the case of SO2, Eskom appears to be applying (with the exception of Kusile) for exemption from the 2020 MES. The question arises – are the SA MES standards exceptionally strict and ‘unaffordable’?</a:t>
            </a:r>
          </a:p>
          <a:p>
            <a:r>
              <a:rPr lang="en-ZA" dirty="0"/>
              <a:t>To compare South Africa’s emission standards for coal plants with those of the selected countries, including four comparable  middle income countries, in the tables, based on International Energy Agency data.</a:t>
            </a:r>
          </a:p>
          <a:p>
            <a:r>
              <a:rPr lang="en-ZA" dirty="0"/>
              <a:t>South Africa’s ‘existing plant’ emission standard for SO2 is higher (more permissive) than all the countries listed, 17 times higher than the standards of China, Germany and the European Union. SA’s ‘new plant’ standards are also considerably more lenient, up to 14 times, than those of China, Germany, India and the EU.</a:t>
            </a:r>
          </a:p>
        </p:txBody>
      </p:sp>
      <p:sp>
        <p:nvSpPr>
          <p:cNvPr id="4" name="Slide Number Placeholder 3"/>
          <p:cNvSpPr>
            <a:spLocks noGrp="1"/>
          </p:cNvSpPr>
          <p:nvPr>
            <p:ph type="sldNum" sz="quarter" idx="10"/>
          </p:nvPr>
        </p:nvSpPr>
        <p:spPr/>
        <p:txBody>
          <a:bodyPr/>
          <a:lstStyle/>
          <a:p>
            <a:fld id="{11B78BD4-860F-4236-A4FF-E5730776BB7C}" type="slidenum">
              <a:rPr lang="en-ZA" smtClean="0"/>
              <a:pPr/>
              <a:t>13</a:t>
            </a:fld>
            <a:endParaRPr lang="en-ZA"/>
          </a:p>
        </p:txBody>
      </p:sp>
    </p:spTree>
    <p:extLst>
      <p:ext uri="{BB962C8B-B14F-4D97-AF65-F5344CB8AC3E}">
        <p14:creationId xmlns:p14="http://schemas.microsoft.com/office/powerpoint/2010/main" xmlns="" val="2441458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Eskom’s coal plants are clustered in two areas, and its cumulative emissions must be considered. In order to develop a roadmap to compliance with the SO2 MES, a number of factors have to be considered. Some of these factors may include – the emissions intensity (SO2 emitted per unit of power generated) of each plant, the sulphur content of the coal, the age of each plant. Two plants – Medupi and </a:t>
            </a:r>
            <a:r>
              <a:rPr lang="en-ZA" dirty="0" err="1"/>
              <a:t>Matimba</a:t>
            </a:r>
            <a:r>
              <a:rPr lang="en-ZA" dirty="0"/>
              <a:t> appear to be non-compliant with our extremely lax ‘existing plant’ standard; all plants would have to reduce SO2 emissions by 80%-90% to meet the 2020 MES. </a:t>
            </a:r>
          </a:p>
        </p:txBody>
      </p:sp>
      <p:sp>
        <p:nvSpPr>
          <p:cNvPr id="4" name="Slide Number Placeholder 3"/>
          <p:cNvSpPr>
            <a:spLocks noGrp="1"/>
          </p:cNvSpPr>
          <p:nvPr>
            <p:ph type="sldNum" sz="quarter" idx="10"/>
          </p:nvPr>
        </p:nvSpPr>
        <p:spPr/>
        <p:txBody>
          <a:bodyPr/>
          <a:lstStyle/>
          <a:p>
            <a:fld id="{11B78BD4-860F-4236-A4FF-E5730776BB7C}" type="slidenum">
              <a:rPr lang="en-ZA" smtClean="0"/>
              <a:pPr/>
              <a:t>14</a:t>
            </a:fld>
            <a:endParaRPr lang="en-ZA"/>
          </a:p>
        </p:txBody>
      </p:sp>
    </p:spTree>
    <p:extLst>
      <p:ext uri="{BB962C8B-B14F-4D97-AF65-F5344CB8AC3E}">
        <p14:creationId xmlns:p14="http://schemas.microsoft.com/office/powerpoint/2010/main" xmlns="" val="35310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There are a range of technical options for controlling SO2 emissions.</a:t>
            </a:r>
          </a:p>
        </p:txBody>
      </p:sp>
      <p:sp>
        <p:nvSpPr>
          <p:cNvPr id="4" name="Slide Number Placeholder 3"/>
          <p:cNvSpPr>
            <a:spLocks noGrp="1"/>
          </p:cNvSpPr>
          <p:nvPr>
            <p:ph type="sldNum" sz="quarter" idx="10"/>
          </p:nvPr>
        </p:nvSpPr>
        <p:spPr/>
        <p:txBody>
          <a:bodyPr/>
          <a:lstStyle/>
          <a:p>
            <a:fld id="{11B78BD4-860F-4236-A4FF-E5730776BB7C}" type="slidenum">
              <a:rPr lang="en-ZA" smtClean="0"/>
              <a:pPr/>
              <a:t>15</a:t>
            </a:fld>
            <a:endParaRPr lang="en-ZA"/>
          </a:p>
        </p:txBody>
      </p:sp>
    </p:spTree>
    <p:extLst>
      <p:ext uri="{BB962C8B-B14F-4D97-AF65-F5344CB8AC3E}">
        <p14:creationId xmlns:p14="http://schemas.microsoft.com/office/powerpoint/2010/main" xmlns="" val="427733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Hendrina</a:t>
            </a:r>
            <a:r>
              <a:rPr lang="en-ZA" dirty="0"/>
              <a:t> and Camden are in any case among the most SO2 emissions intensive plants.</a:t>
            </a:r>
          </a:p>
          <a:p>
            <a:r>
              <a:rPr lang="en-ZA" dirty="0"/>
              <a:t>With respect to security of supply, an overall compliance plan (or roadmap) must obviously consider demand (grid demand has been declining over the last several years, and may continue to do so for a period), and new capacity already committed to under the REIPPP. </a:t>
            </a:r>
          </a:p>
        </p:txBody>
      </p:sp>
      <p:sp>
        <p:nvSpPr>
          <p:cNvPr id="4" name="Slide Number Placeholder 3"/>
          <p:cNvSpPr>
            <a:spLocks noGrp="1"/>
          </p:cNvSpPr>
          <p:nvPr>
            <p:ph type="sldNum" sz="quarter" idx="10"/>
          </p:nvPr>
        </p:nvSpPr>
        <p:spPr/>
        <p:txBody>
          <a:bodyPr/>
          <a:lstStyle/>
          <a:p>
            <a:fld id="{11B78BD4-860F-4236-A4FF-E5730776BB7C}" type="slidenum">
              <a:rPr lang="en-ZA" smtClean="0"/>
              <a:pPr/>
              <a:t>16</a:t>
            </a:fld>
            <a:endParaRPr lang="en-ZA"/>
          </a:p>
        </p:txBody>
      </p:sp>
    </p:spTree>
    <p:extLst>
      <p:ext uri="{BB962C8B-B14F-4D97-AF65-F5344CB8AC3E}">
        <p14:creationId xmlns:p14="http://schemas.microsoft.com/office/powerpoint/2010/main" xmlns="" val="229030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three Priority Areas surround the densely populated metros of </a:t>
            </a:r>
            <a:r>
              <a:rPr lang="en-ZA" dirty="0" err="1"/>
              <a:t>Ekhuruleni</a:t>
            </a:r>
            <a:r>
              <a:rPr lang="en-ZA" dirty="0"/>
              <a:t>, Johannesburg and Tshwane, with a combined population in excess of 10 million (Census2011). Since air pollution does not recognise administrative boundaries, we may expect that the emissions from the tall stacks of the power stations located in the Priority Areas impact these metropolitan areas. (PM2.5 pollution levels in these metros are generally higher than in the priority areas.)(PM2.5: Particulate Matter less than 2.5 micro-grams per m</a:t>
            </a:r>
            <a:r>
              <a:rPr lang="en-ZA" baseline="30000" dirty="0"/>
              <a:t>3</a:t>
            </a:r>
            <a:r>
              <a:rPr lang="en-ZA" dirty="0"/>
              <a:t>)</a:t>
            </a:r>
          </a:p>
        </p:txBody>
      </p:sp>
      <p:sp>
        <p:nvSpPr>
          <p:cNvPr id="4" name="Slide Number Placeholder 3"/>
          <p:cNvSpPr>
            <a:spLocks noGrp="1"/>
          </p:cNvSpPr>
          <p:nvPr>
            <p:ph type="sldNum" sz="quarter" idx="10"/>
          </p:nvPr>
        </p:nvSpPr>
        <p:spPr/>
        <p:txBody>
          <a:bodyPr/>
          <a:lstStyle/>
          <a:p>
            <a:fld id="{11B78BD4-860F-4236-A4FF-E5730776BB7C}" type="slidenum">
              <a:rPr lang="en-ZA" smtClean="0"/>
              <a:pPr/>
              <a:t>3</a:t>
            </a:fld>
            <a:endParaRPr lang="en-ZA"/>
          </a:p>
        </p:txBody>
      </p:sp>
    </p:spTree>
    <p:extLst>
      <p:ext uri="{BB962C8B-B14F-4D97-AF65-F5344CB8AC3E}">
        <p14:creationId xmlns:p14="http://schemas.microsoft.com/office/powerpoint/2010/main" xmlns="" val="108496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Measured annual average PM2.5 levels in the Vaal Triangle Priority Area exceed the lenient National Ambient Air Quality Standard of 20 micro-grams per m</a:t>
            </a:r>
            <a:r>
              <a:rPr lang="en-ZA" baseline="30000" dirty="0"/>
              <a:t>3</a:t>
            </a:r>
            <a:r>
              <a:rPr lang="en-ZA" dirty="0"/>
              <a:t>, and far exceed the more health protective WHO guideline value of 10 micro-grams per m</a:t>
            </a:r>
            <a:r>
              <a:rPr lang="en-ZA" baseline="30000" dirty="0"/>
              <a:t>3</a:t>
            </a:r>
            <a:r>
              <a:rPr lang="en-ZA" dirty="0"/>
              <a:t>.</a:t>
            </a:r>
          </a:p>
        </p:txBody>
      </p:sp>
      <p:sp>
        <p:nvSpPr>
          <p:cNvPr id="4" name="Slide Number Placeholder 3"/>
          <p:cNvSpPr>
            <a:spLocks noGrp="1"/>
          </p:cNvSpPr>
          <p:nvPr>
            <p:ph type="sldNum" sz="quarter" idx="10"/>
          </p:nvPr>
        </p:nvSpPr>
        <p:spPr/>
        <p:txBody>
          <a:bodyPr/>
          <a:lstStyle/>
          <a:p>
            <a:fld id="{11B78BD4-860F-4236-A4FF-E5730776BB7C}" type="slidenum">
              <a:rPr lang="en-ZA" smtClean="0"/>
              <a:pPr/>
              <a:t>4</a:t>
            </a:fld>
            <a:endParaRPr lang="en-ZA"/>
          </a:p>
        </p:txBody>
      </p:sp>
    </p:spTree>
    <p:extLst>
      <p:ext uri="{BB962C8B-B14F-4D97-AF65-F5344CB8AC3E}">
        <p14:creationId xmlns:p14="http://schemas.microsoft.com/office/powerpoint/2010/main" xmlns="" val="161961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Annual average SO</a:t>
            </a:r>
            <a:r>
              <a:rPr lang="en-ZA" baseline="-25000" dirty="0"/>
              <a:t>2</a:t>
            </a:r>
            <a:r>
              <a:rPr lang="en-ZA" dirty="0"/>
              <a:t> (sulphur dioxide) concentrations are compliant with the extremely lax South African standard of 19 ppb (parts per billion)(50 micro-grams per m</a:t>
            </a:r>
            <a:r>
              <a:rPr lang="en-ZA" baseline="30000" dirty="0"/>
              <a:t>3</a:t>
            </a:r>
            <a:r>
              <a:rPr lang="en-ZA" dirty="0"/>
              <a:t>) but exceed the WHO guideline of 7.4 ppb (20 micro-grams per m</a:t>
            </a:r>
            <a:r>
              <a:rPr lang="en-ZA" baseline="30000" dirty="0"/>
              <a:t>3</a:t>
            </a:r>
            <a:r>
              <a:rPr lang="en-ZA" dirty="0"/>
              <a:t>) in </a:t>
            </a:r>
            <a:r>
              <a:rPr lang="en-ZA" dirty="0" err="1"/>
              <a:t>Sharpville</a:t>
            </a:r>
            <a:r>
              <a:rPr lang="en-ZA" dirty="0"/>
              <a:t> and </a:t>
            </a:r>
            <a:r>
              <a:rPr lang="en-ZA" dirty="0" err="1"/>
              <a:t>Zamdela</a:t>
            </a:r>
            <a:r>
              <a:rPr lang="en-ZA" dirty="0"/>
              <a:t>.</a:t>
            </a:r>
          </a:p>
        </p:txBody>
      </p:sp>
      <p:sp>
        <p:nvSpPr>
          <p:cNvPr id="4" name="Slide Number Placeholder 3"/>
          <p:cNvSpPr>
            <a:spLocks noGrp="1"/>
          </p:cNvSpPr>
          <p:nvPr>
            <p:ph type="sldNum" sz="quarter" idx="10"/>
          </p:nvPr>
        </p:nvSpPr>
        <p:spPr/>
        <p:txBody>
          <a:bodyPr/>
          <a:lstStyle/>
          <a:p>
            <a:fld id="{11B78BD4-860F-4236-A4FF-E5730776BB7C}" type="slidenum">
              <a:rPr lang="en-ZA" smtClean="0"/>
              <a:pPr/>
              <a:t>5</a:t>
            </a:fld>
            <a:endParaRPr lang="en-ZA"/>
          </a:p>
        </p:txBody>
      </p:sp>
    </p:spTree>
    <p:extLst>
      <p:ext uri="{BB962C8B-B14F-4D97-AF65-F5344CB8AC3E}">
        <p14:creationId xmlns:p14="http://schemas.microsoft.com/office/powerpoint/2010/main" xmlns="" val="28331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As in the case of the Vaal Triangle, the annual average PM2.5 levels in the Highveld Priority </a:t>
            </a:r>
            <a:r>
              <a:rPr lang="en-ZA" dirty="0" err="1"/>
              <a:t>Priority</a:t>
            </a:r>
            <a:r>
              <a:rPr lang="en-ZA" dirty="0"/>
              <a:t> Area exceed the lenient National Ambient Air Quality Standard of 20 micro-grams per m</a:t>
            </a:r>
            <a:r>
              <a:rPr lang="en-ZA" baseline="30000" dirty="0"/>
              <a:t>3</a:t>
            </a:r>
            <a:r>
              <a:rPr lang="en-ZA" dirty="0"/>
              <a:t>, and far exceed the more health protective WHO guideline value of 10 micro-grams per m</a:t>
            </a:r>
            <a:r>
              <a:rPr lang="en-ZA" baseline="30000" dirty="0"/>
              <a:t>3</a:t>
            </a:r>
            <a:r>
              <a:rPr lang="en-ZA" dirty="0"/>
              <a:t>.</a:t>
            </a:r>
          </a:p>
          <a:p>
            <a:endParaRPr lang="en-ZA" dirty="0"/>
          </a:p>
        </p:txBody>
      </p:sp>
      <p:sp>
        <p:nvSpPr>
          <p:cNvPr id="4" name="Slide Number Placeholder 3"/>
          <p:cNvSpPr>
            <a:spLocks noGrp="1"/>
          </p:cNvSpPr>
          <p:nvPr>
            <p:ph type="sldNum" sz="quarter" idx="10"/>
          </p:nvPr>
        </p:nvSpPr>
        <p:spPr/>
        <p:txBody>
          <a:bodyPr/>
          <a:lstStyle/>
          <a:p>
            <a:fld id="{11B78BD4-860F-4236-A4FF-E5730776BB7C}" type="slidenum">
              <a:rPr lang="en-ZA" smtClean="0"/>
              <a:pPr/>
              <a:t>6</a:t>
            </a:fld>
            <a:endParaRPr lang="en-ZA"/>
          </a:p>
        </p:txBody>
      </p:sp>
    </p:spTree>
    <p:extLst>
      <p:ext uri="{BB962C8B-B14F-4D97-AF65-F5344CB8AC3E}">
        <p14:creationId xmlns:p14="http://schemas.microsoft.com/office/powerpoint/2010/main" xmlns="" val="188576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the HPA, annual average SO</a:t>
            </a:r>
            <a:r>
              <a:rPr lang="en-ZA" baseline="-25000" dirty="0"/>
              <a:t>2</a:t>
            </a:r>
            <a:r>
              <a:rPr lang="en-ZA" dirty="0"/>
              <a:t> levels exceed the SA standard in Witbank and </a:t>
            </a:r>
            <a:r>
              <a:rPr lang="en-ZA" dirty="0" err="1"/>
              <a:t>Hendrina</a:t>
            </a:r>
            <a:r>
              <a:rPr lang="en-ZA" dirty="0"/>
              <a:t>, and exceed the WHO guideline at four of the five stations.</a:t>
            </a:r>
          </a:p>
        </p:txBody>
      </p:sp>
      <p:sp>
        <p:nvSpPr>
          <p:cNvPr id="4" name="Slide Number Placeholder 3"/>
          <p:cNvSpPr>
            <a:spLocks noGrp="1"/>
          </p:cNvSpPr>
          <p:nvPr>
            <p:ph type="sldNum" sz="quarter" idx="10"/>
          </p:nvPr>
        </p:nvSpPr>
        <p:spPr/>
        <p:txBody>
          <a:bodyPr/>
          <a:lstStyle/>
          <a:p>
            <a:fld id="{11B78BD4-860F-4236-A4FF-E5730776BB7C}" type="slidenum">
              <a:rPr lang="en-ZA" smtClean="0"/>
              <a:pPr/>
              <a:t>7</a:t>
            </a:fld>
            <a:endParaRPr lang="en-ZA"/>
          </a:p>
        </p:txBody>
      </p:sp>
    </p:spTree>
    <p:extLst>
      <p:ext uri="{BB962C8B-B14F-4D97-AF65-F5344CB8AC3E}">
        <p14:creationId xmlns:p14="http://schemas.microsoft.com/office/powerpoint/2010/main" xmlns="" val="306620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WHO daily average guideline of 7.4 ppb is exceeded on what appears to be most days during the one year period, at all five stations.</a:t>
            </a:r>
          </a:p>
          <a:p>
            <a:r>
              <a:rPr lang="en-ZA" dirty="0"/>
              <a:t>The health implications for the population exposed </a:t>
            </a:r>
            <a:r>
              <a:rPr lang="en-ZA"/>
              <a:t>to SO2 pollution are </a:t>
            </a:r>
            <a:r>
              <a:rPr lang="en-ZA" dirty="0"/>
              <a:t>described by the WHO.</a:t>
            </a:r>
          </a:p>
          <a:p>
            <a:pPr fontAlgn="base"/>
            <a:r>
              <a:rPr lang="en-US" sz="1200" b="1" i="0" kern="1200" dirty="0">
                <a:solidFill>
                  <a:schemeClr val="tx1"/>
                </a:solidFill>
                <a:effectLst/>
                <a:latin typeface="+mn-lt"/>
                <a:ea typeface="+mn-ea"/>
                <a:cs typeface="+mn-cs"/>
              </a:rPr>
              <a:t>“Health effects</a:t>
            </a:r>
          </a:p>
          <a:p>
            <a:pPr fontAlgn="base"/>
            <a:r>
              <a:rPr lang="en-US" sz="1200" b="0" i="0" kern="1200" dirty="0">
                <a:solidFill>
                  <a:schemeClr val="tx1"/>
                </a:solidFill>
                <a:effectLst/>
                <a:latin typeface="+mn-lt"/>
                <a:ea typeface="+mn-ea"/>
                <a:cs typeface="+mn-cs"/>
              </a:rPr>
              <a:t>SO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can affect the respiratory system and the functions of the lungs, and causes irritation of the eyes. Inflammation of the respiratory tract causes coughing, mucus secretion, aggravation of asthma and chronic bronchitis and makes people more prone to infections of the respiratory tract. </a:t>
            </a:r>
            <a:r>
              <a:rPr lang="en-US" sz="1200" b="1" i="1" kern="1200" dirty="0">
                <a:solidFill>
                  <a:schemeClr val="tx1"/>
                </a:solidFill>
                <a:effectLst/>
                <a:latin typeface="+mn-lt"/>
                <a:ea typeface="+mn-ea"/>
                <a:cs typeface="+mn-cs"/>
              </a:rPr>
              <a:t>Hospital admissions for cardiac disease and mortality increase on days with higher SO</a:t>
            </a:r>
            <a:r>
              <a:rPr lang="en-US" sz="1200" b="1" i="1" kern="1200" baseline="-25000" dirty="0">
                <a:solidFill>
                  <a:schemeClr val="tx1"/>
                </a:solidFill>
                <a:effectLst/>
                <a:latin typeface="+mn-lt"/>
                <a:ea typeface="+mn-ea"/>
                <a:cs typeface="+mn-cs"/>
              </a:rPr>
              <a:t>2</a:t>
            </a:r>
            <a:r>
              <a:rPr lang="en-US" sz="1200" b="1" i="1" kern="1200" dirty="0">
                <a:solidFill>
                  <a:schemeClr val="tx1"/>
                </a:solidFill>
                <a:effectLst/>
                <a:latin typeface="+mn-lt"/>
                <a:ea typeface="+mn-ea"/>
                <a:cs typeface="+mn-cs"/>
              </a:rPr>
              <a:t> levels.” (emphasis added)</a:t>
            </a:r>
          </a:p>
          <a:p>
            <a:pPr fontAlgn="base"/>
            <a:r>
              <a:rPr lang="en-US" sz="1200" b="0" i="0" kern="1200" baseline="0" dirty="0">
                <a:solidFill>
                  <a:schemeClr val="tx1"/>
                </a:solidFill>
                <a:effectLst/>
                <a:latin typeface="+mn-lt"/>
                <a:ea typeface="+mn-ea"/>
                <a:cs typeface="+mn-cs"/>
              </a:rPr>
              <a:t>http://www.who.int/mediacentre/factsheets/fs313/en/</a:t>
            </a:r>
          </a:p>
          <a:p>
            <a:pPr fontAlgn="base"/>
            <a:r>
              <a:rPr lang="en-US" sz="1200" b="0" i="0" kern="1200" baseline="0" dirty="0">
                <a:solidFill>
                  <a:schemeClr val="tx1"/>
                </a:solidFill>
                <a:effectLst/>
                <a:latin typeface="+mn-lt"/>
                <a:ea typeface="+mn-ea"/>
                <a:cs typeface="+mn-cs"/>
              </a:rPr>
              <a:t>The WHO also noted that these effects may occur at levels below its guideline values, and that there is no observed safe or ‘no effect’ level.</a:t>
            </a:r>
          </a:p>
          <a:p>
            <a:endParaRPr lang="en-ZA" dirty="0"/>
          </a:p>
        </p:txBody>
      </p:sp>
      <p:sp>
        <p:nvSpPr>
          <p:cNvPr id="4" name="Slide Number Placeholder 3"/>
          <p:cNvSpPr>
            <a:spLocks noGrp="1"/>
          </p:cNvSpPr>
          <p:nvPr>
            <p:ph type="sldNum" sz="quarter" idx="10"/>
          </p:nvPr>
        </p:nvSpPr>
        <p:spPr/>
        <p:txBody>
          <a:bodyPr/>
          <a:lstStyle/>
          <a:p>
            <a:fld id="{11B78BD4-860F-4236-A4FF-E5730776BB7C}" type="slidenum">
              <a:rPr lang="en-ZA" smtClean="0"/>
              <a:pPr/>
              <a:t>8</a:t>
            </a:fld>
            <a:endParaRPr lang="en-ZA"/>
          </a:p>
        </p:txBody>
      </p:sp>
    </p:spTree>
    <p:extLst>
      <p:ext uri="{BB962C8B-B14F-4D97-AF65-F5344CB8AC3E}">
        <p14:creationId xmlns:p14="http://schemas.microsoft.com/office/powerpoint/2010/main" xmlns="" val="18858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 the cluster of 13 power stations in the HPA/ VTPA, with only </a:t>
            </a:r>
            <a:r>
              <a:rPr lang="en-ZA" dirty="0" err="1"/>
              <a:t>Matimba</a:t>
            </a:r>
            <a:r>
              <a:rPr lang="en-ZA" dirty="0"/>
              <a:t> and Medupi located in the Waterberg-Bojanala Priority Area.</a:t>
            </a:r>
          </a:p>
        </p:txBody>
      </p:sp>
      <p:sp>
        <p:nvSpPr>
          <p:cNvPr id="4" name="Slide Number Placeholder 3"/>
          <p:cNvSpPr>
            <a:spLocks noGrp="1"/>
          </p:cNvSpPr>
          <p:nvPr>
            <p:ph type="sldNum" sz="quarter" idx="10"/>
          </p:nvPr>
        </p:nvSpPr>
        <p:spPr/>
        <p:txBody>
          <a:bodyPr/>
          <a:lstStyle/>
          <a:p>
            <a:fld id="{11B78BD4-860F-4236-A4FF-E5730776BB7C}" type="slidenum">
              <a:rPr lang="en-ZA" smtClean="0"/>
              <a:pPr/>
              <a:t>9</a:t>
            </a:fld>
            <a:endParaRPr lang="en-ZA"/>
          </a:p>
        </p:txBody>
      </p:sp>
    </p:spTree>
    <p:extLst>
      <p:ext uri="{BB962C8B-B14F-4D97-AF65-F5344CB8AC3E}">
        <p14:creationId xmlns:p14="http://schemas.microsoft.com/office/powerpoint/2010/main" xmlns="" val="189745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 that in the HPA, power generation is responsible for more than 80% of total SO2 emissions, with industrial sources being the other major contributor. Household fuel burning is responsible for only 1% of SO2 emissions.</a:t>
            </a:r>
          </a:p>
          <a:p>
            <a:endParaRPr lang="en-ZA" dirty="0"/>
          </a:p>
          <a:p>
            <a:r>
              <a:rPr lang="en-ZA" dirty="0"/>
              <a:t>(For PM10, power generation is responsible for 12% and mine haul roads, mainly on coal mines, are responsible for 49% of emissions; households responsible for 6% only.)</a:t>
            </a:r>
          </a:p>
        </p:txBody>
      </p:sp>
      <p:sp>
        <p:nvSpPr>
          <p:cNvPr id="4" name="Slide Number Placeholder 3"/>
          <p:cNvSpPr>
            <a:spLocks noGrp="1"/>
          </p:cNvSpPr>
          <p:nvPr>
            <p:ph type="sldNum" sz="quarter" idx="10"/>
          </p:nvPr>
        </p:nvSpPr>
        <p:spPr/>
        <p:txBody>
          <a:bodyPr/>
          <a:lstStyle/>
          <a:p>
            <a:fld id="{11B78BD4-860F-4236-A4FF-E5730776BB7C}" type="slidenum">
              <a:rPr lang="en-ZA" smtClean="0"/>
              <a:pPr/>
              <a:t>10</a:t>
            </a:fld>
            <a:endParaRPr lang="en-ZA"/>
          </a:p>
        </p:txBody>
      </p:sp>
    </p:spTree>
    <p:extLst>
      <p:ext uri="{BB962C8B-B14F-4D97-AF65-F5344CB8AC3E}">
        <p14:creationId xmlns:p14="http://schemas.microsoft.com/office/powerpoint/2010/main" xmlns="" val="411653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66342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35841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20600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354810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23940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3934328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68703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82649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0455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16718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64807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0122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49483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62278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42858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C54B67-FC05-4B35-AF3C-475262C7A4C3}" type="datetimeFigureOut">
              <a:rPr lang="en-ZA" smtClean="0"/>
              <a:pPr/>
              <a:t>2018/02/09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31256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C54B67-FC05-4B35-AF3C-475262C7A4C3}" type="datetimeFigureOut">
              <a:rPr lang="en-ZA" smtClean="0"/>
              <a:pPr/>
              <a:t>2018/02/09</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42075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hyperlink" Target="http://www.iea-coal.org.uk/documents/83882/9684/Emission-standards-and-control-of-PM2.5-from-coal-fired-power-plant,-CCC/26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5FBAB26-4C95-4DAD-A5EB-D0668116D5A8}"/>
              </a:ext>
            </a:extLst>
          </p:cNvPr>
          <p:cNvSpPr>
            <a:spLocks noGrp="1"/>
          </p:cNvSpPr>
          <p:nvPr>
            <p:ph type="ctrTitle"/>
          </p:nvPr>
        </p:nvSpPr>
        <p:spPr/>
        <p:txBody>
          <a:bodyPr/>
          <a:lstStyle/>
          <a:p>
            <a:r>
              <a:rPr lang="en-ZA" sz="4000" b="1" dirty="0"/>
              <a:t>Status of compliance with Minimum Emission Standards</a:t>
            </a:r>
            <a:endParaRPr lang="en-ZA" sz="4000" dirty="0"/>
          </a:p>
        </p:txBody>
      </p:sp>
      <p:sp>
        <p:nvSpPr>
          <p:cNvPr id="5" name="Subtitle 4">
            <a:extLst>
              <a:ext uri="{FF2B5EF4-FFF2-40B4-BE49-F238E27FC236}">
                <a16:creationId xmlns:a16="http://schemas.microsoft.com/office/drawing/2014/main" xmlns="" id="{9989EE22-9FDC-4BDC-A36D-1241BB604405}"/>
              </a:ext>
            </a:extLst>
          </p:cNvPr>
          <p:cNvSpPr>
            <a:spLocks noGrp="1"/>
          </p:cNvSpPr>
          <p:nvPr>
            <p:ph type="subTitle" idx="1"/>
          </p:nvPr>
        </p:nvSpPr>
        <p:spPr>
          <a:xfrm>
            <a:off x="1507067" y="4580920"/>
            <a:ext cx="7766936" cy="1096899"/>
          </a:xfrm>
        </p:spPr>
        <p:txBody>
          <a:bodyPr>
            <a:normAutofit fontScale="25000" lnSpcReduction="20000"/>
          </a:bodyPr>
          <a:lstStyle/>
          <a:p>
            <a:r>
              <a:rPr lang="en-ZA" sz="7600" b="1" dirty="0">
                <a:solidFill>
                  <a:schemeClr val="accent1"/>
                </a:solidFill>
                <a:latin typeface="+mj-lt"/>
                <a:ea typeface="+mj-ea"/>
                <a:cs typeface="+mj-cs"/>
              </a:rPr>
              <a:t>Portfolio Committee on Environmental Affairs</a:t>
            </a:r>
          </a:p>
          <a:p>
            <a:r>
              <a:rPr lang="en-ZA" sz="7600" b="1" dirty="0">
                <a:solidFill>
                  <a:schemeClr val="accent1"/>
                </a:solidFill>
                <a:latin typeface="+mj-lt"/>
                <a:ea typeface="+mj-ea"/>
                <a:cs typeface="+mj-cs"/>
              </a:rPr>
              <a:t>6 February 2018</a:t>
            </a:r>
          </a:p>
          <a:p>
            <a:endParaRPr lang="en-ZA" sz="7600" b="1" dirty="0">
              <a:solidFill>
                <a:schemeClr val="accent1"/>
              </a:solidFill>
              <a:latin typeface="+mj-lt"/>
              <a:ea typeface="+mj-ea"/>
              <a:cs typeface="+mj-cs"/>
            </a:endParaRPr>
          </a:p>
          <a:p>
            <a:r>
              <a:rPr lang="en-ZA" sz="7600" b="1" dirty="0" err="1">
                <a:solidFill>
                  <a:schemeClr val="accent1"/>
                </a:solidFill>
                <a:latin typeface="+mj-lt"/>
                <a:ea typeface="+mj-ea"/>
                <a:cs typeface="+mj-cs"/>
              </a:rPr>
              <a:t>Prof.</a:t>
            </a:r>
            <a:r>
              <a:rPr lang="en-ZA" sz="7600" b="1" dirty="0">
                <a:solidFill>
                  <a:schemeClr val="accent1"/>
                </a:solidFill>
                <a:latin typeface="+mj-lt"/>
                <a:ea typeface="+mj-ea"/>
                <a:cs typeface="+mj-cs"/>
              </a:rPr>
              <a:t> Eugene K. Cairncross</a:t>
            </a:r>
          </a:p>
          <a:p>
            <a:endParaRPr lang="en-ZA" dirty="0"/>
          </a:p>
        </p:txBody>
      </p:sp>
    </p:spTree>
    <p:extLst>
      <p:ext uri="{BB962C8B-B14F-4D97-AF65-F5344CB8AC3E}">
        <p14:creationId xmlns:p14="http://schemas.microsoft.com/office/powerpoint/2010/main" xmlns="" val="56360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7932"/>
          </a:xfrm>
        </p:spPr>
        <p:txBody>
          <a:bodyPr>
            <a:normAutofit fontScale="90000"/>
          </a:bodyPr>
          <a:lstStyle/>
          <a:p>
            <a:r>
              <a:rPr lang="en-ZA" dirty="0"/>
              <a:t>HPA: Pollution sources</a:t>
            </a:r>
          </a:p>
        </p:txBody>
      </p:sp>
      <p:pic>
        <p:nvPicPr>
          <p:cNvPr id="4" name="Picture 3"/>
          <p:cNvPicPr/>
          <p:nvPr/>
        </p:nvPicPr>
        <p:blipFill>
          <a:blip r:embed="rId3" cstate="print"/>
          <a:stretch>
            <a:fillRect/>
          </a:stretch>
        </p:blipFill>
        <p:spPr>
          <a:xfrm>
            <a:off x="1547255" y="1094571"/>
            <a:ext cx="7715498" cy="5175600"/>
          </a:xfrm>
          <a:prstGeom prst="rect">
            <a:avLst/>
          </a:prstGeom>
        </p:spPr>
      </p:pic>
      <p:sp>
        <p:nvSpPr>
          <p:cNvPr id="5" name="Oval 4"/>
          <p:cNvSpPr/>
          <p:nvPr/>
        </p:nvSpPr>
        <p:spPr>
          <a:xfrm>
            <a:off x="8680862" y="3479470"/>
            <a:ext cx="380011" cy="332509"/>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5518068" y="4605647"/>
            <a:ext cx="380011" cy="332509"/>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5518068" y="3451761"/>
            <a:ext cx="380011" cy="332509"/>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1140031" y="6365174"/>
            <a:ext cx="5450774" cy="369332"/>
          </a:xfrm>
          <a:prstGeom prst="rect">
            <a:avLst/>
          </a:prstGeom>
          <a:noFill/>
        </p:spPr>
        <p:txBody>
          <a:bodyPr wrap="square" rtlCol="0">
            <a:spAutoFit/>
          </a:bodyPr>
          <a:lstStyle/>
          <a:p>
            <a:r>
              <a:rPr lang="en-ZA" dirty="0"/>
              <a:t>Data source: HPA AQMP</a:t>
            </a:r>
          </a:p>
        </p:txBody>
      </p:sp>
      <p:sp>
        <p:nvSpPr>
          <p:cNvPr id="3" name="Oval 2">
            <a:extLst>
              <a:ext uri="{FF2B5EF4-FFF2-40B4-BE49-F238E27FC236}">
                <a16:creationId xmlns:a16="http://schemas.microsoft.com/office/drawing/2014/main" xmlns="" id="{550047B5-1278-46B6-BBCC-4C50D572A95D}"/>
              </a:ext>
            </a:extLst>
          </p:cNvPr>
          <p:cNvSpPr/>
          <p:nvPr/>
        </p:nvSpPr>
        <p:spPr>
          <a:xfrm>
            <a:off x="5518068" y="5155096"/>
            <a:ext cx="380011" cy="268031"/>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a:extLst>
              <a:ext uri="{FF2B5EF4-FFF2-40B4-BE49-F238E27FC236}">
                <a16:creationId xmlns:a16="http://schemas.microsoft.com/office/drawing/2014/main" xmlns="" id="{4F5939CA-48C2-4B0E-B976-2447BE8E6B1B}"/>
              </a:ext>
            </a:extLst>
          </p:cNvPr>
          <p:cNvSpPr/>
          <p:nvPr/>
        </p:nvSpPr>
        <p:spPr>
          <a:xfrm>
            <a:off x="7075221" y="5173480"/>
            <a:ext cx="380011" cy="268031"/>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a:extLst>
              <a:ext uri="{FF2B5EF4-FFF2-40B4-BE49-F238E27FC236}">
                <a16:creationId xmlns:a16="http://schemas.microsoft.com/office/drawing/2014/main" xmlns="" id="{6F9114F7-25B1-41A2-B6C2-4DD2BCC4A360}"/>
              </a:ext>
            </a:extLst>
          </p:cNvPr>
          <p:cNvSpPr/>
          <p:nvPr/>
        </p:nvSpPr>
        <p:spPr>
          <a:xfrm>
            <a:off x="8749921" y="5160228"/>
            <a:ext cx="380011" cy="268031"/>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29643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0431"/>
          </a:xfrm>
        </p:spPr>
        <p:txBody>
          <a:bodyPr>
            <a:normAutofit fontScale="90000"/>
          </a:bodyPr>
          <a:lstStyle/>
          <a:p>
            <a:r>
              <a:rPr lang="en-ZA" dirty="0"/>
              <a:t>VTPA: Pollution sources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506" y="1212212"/>
            <a:ext cx="10263790" cy="4808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140031" y="6020790"/>
            <a:ext cx="5450774" cy="369332"/>
          </a:xfrm>
          <a:prstGeom prst="rect">
            <a:avLst/>
          </a:prstGeom>
          <a:noFill/>
        </p:spPr>
        <p:txBody>
          <a:bodyPr wrap="square" rtlCol="0">
            <a:spAutoFit/>
          </a:bodyPr>
          <a:lstStyle/>
          <a:p>
            <a:r>
              <a:rPr lang="en-ZA" dirty="0"/>
              <a:t>Data source: VTPA AQMP: Mid-term review</a:t>
            </a:r>
          </a:p>
        </p:txBody>
      </p:sp>
      <p:sp>
        <p:nvSpPr>
          <p:cNvPr id="6" name="Oval 5"/>
          <p:cNvSpPr/>
          <p:nvPr/>
        </p:nvSpPr>
        <p:spPr>
          <a:xfrm>
            <a:off x="7291449" y="2327563"/>
            <a:ext cx="641268" cy="498764"/>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4831277" y="2327563"/>
            <a:ext cx="641268" cy="498764"/>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4831277" y="2729345"/>
            <a:ext cx="641268" cy="498764"/>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2611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5632"/>
            <a:ext cx="8596668" cy="985652"/>
          </a:xfrm>
        </p:spPr>
        <p:txBody>
          <a:bodyPr>
            <a:normAutofit fontScale="90000"/>
          </a:bodyPr>
          <a:lstStyle/>
          <a:p>
            <a:r>
              <a:rPr lang="en-ZA" dirty="0"/>
              <a:t>The MES: the key to achieving substantial improvements in air quality</a:t>
            </a:r>
          </a:p>
        </p:txBody>
      </p:sp>
      <p:sp>
        <p:nvSpPr>
          <p:cNvPr id="3" name="Content Placeholder 2"/>
          <p:cNvSpPr>
            <a:spLocks noGrp="1"/>
          </p:cNvSpPr>
          <p:nvPr>
            <p:ph idx="1"/>
          </p:nvPr>
        </p:nvSpPr>
        <p:spPr>
          <a:xfrm>
            <a:off x="677335" y="1282534"/>
            <a:ext cx="7243172" cy="4976597"/>
          </a:xfrm>
        </p:spPr>
        <p:txBody>
          <a:bodyPr>
            <a:normAutofit fontScale="92500" lnSpcReduction="20000"/>
          </a:bodyPr>
          <a:lstStyle/>
          <a:p>
            <a:r>
              <a:rPr lang="en-ZA" sz="2000" dirty="0"/>
              <a:t>It should be common cause that pollutant emissions are the root cause of poor air quality, although factors such as meteorology and seasons affect short-term variations in concentration.</a:t>
            </a:r>
          </a:p>
          <a:p>
            <a:r>
              <a:rPr lang="en-ZA" sz="2000" dirty="0"/>
              <a:t>Reminder: Ambient PM2.5 is the result not only of the direct emissions of PM2.5 from various sources, but also the result of secondary PM2.5 formation. That is, the conversion of the precursors SO2 and NOx to PM2.5 through chemical and physical processes in the atmosphere.</a:t>
            </a:r>
          </a:p>
          <a:p>
            <a:r>
              <a:rPr lang="en-ZA" sz="2000" dirty="0"/>
              <a:t>40 to 60% of ambient PM2.5 is the result of secondary PM2.5 formation</a:t>
            </a:r>
          </a:p>
          <a:p>
            <a:r>
              <a:rPr lang="en-ZA" sz="2000" dirty="0"/>
              <a:t>It is not possible to reduce PM2.5 to the required levels without reducing the emission of SO2 and NOx (and PM) at the same time</a:t>
            </a:r>
          </a:p>
          <a:p>
            <a:r>
              <a:rPr lang="en-ZA" sz="2000" dirty="0"/>
              <a:t>It should be obvious: </a:t>
            </a:r>
            <a:r>
              <a:rPr lang="en-ZA" sz="2200" i="1" dirty="0"/>
              <a:t>without significantly reducing pollutant emissions at source, a significant reduction in ambient concentrations cannot be expected. </a:t>
            </a:r>
          </a:p>
        </p:txBody>
      </p:sp>
      <p:pic>
        <p:nvPicPr>
          <p:cNvPr id="1026" name="Picture 2" descr="C:\Users\Eugene\Desktop\the air we breathe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2008" y="1427956"/>
            <a:ext cx="4168775" cy="400208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5846DA09-5B40-440D-BCDA-5E16B59D9F0A}"/>
              </a:ext>
            </a:extLst>
          </p:cNvPr>
          <p:cNvSpPr txBox="1"/>
          <p:nvPr/>
        </p:nvSpPr>
        <p:spPr>
          <a:xfrm>
            <a:off x="11489630" y="2411896"/>
            <a:ext cx="516836" cy="318052"/>
          </a:xfrm>
          <a:prstGeom prst="rect">
            <a:avLst/>
          </a:prstGeom>
          <a:solidFill>
            <a:schemeClr val="bg1"/>
          </a:solidFill>
        </p:spPr>
        <p:txBody>
          <a:bodyPr wrap="square" rtlCol="0">
            <a:spAutoFit/>
          </a:bodyPr>
          <a:lstStyle/>
          <a:p>
            <a:r>
              <a:rPr lang="en-ZA" sz="1400" dirty="0"/>
              <a:t>MES</a:t>
            </a:r>
          </a:p>
        </p:txBody>
      </p:sp>
      <p:sp>
        <p:nvSpPr>
          <p:cNvPr id="6" name="TextBox 5">
            <a:extLst>
              <a:ext uri="{FF2B5EF4-FFF2-40B4-BE49-F238E27FC236}">
                <a16:creationId xmlns:a16="http://schemas.microsoft.com/office/drawing/2014/main" xmlns="" id="{4469C195-4F0F-4993-8B02-C3B9923578E0}"/>
              </a:ext>
            </a:extLst>
          </p:cNvPr>
          <p:cNvSpPr txBox="1"/>
          <p:nvPr/>
        </p:nvSpPr>
        <p:spPr>
          <a:xfrm>
            <a:off x="10243931" y="2597427"/>
            <a:ext cx="755374" cy="307777"/>
          </a:xfrm>
          <a:prstGeom prst="rect">
            <a:avLst/>
          </a:prstGeom>
          <a:solidFill>
            <a:schemeClr val="bg1"/>
          </a:solidFill>
        </p:spPr>
        <p:txBody>
          <a:bodyPr wrap="square" rtlCol="0">
            <a:spAutoFit/>
          </a:bodyPr>
          <a:lstStyle/>
          <a:p>
            <a:r>
              <a:rPr lang="en-ZA" sz="1400" dirty="0"/>
              <a:t>NAAQS</a:t>
            </a:r>
          </a:p>
        </p:txBody>
      </p:sp>
    </p:spTree>
    <p:extLst>
      <p:ext uri="{BB962C8B-B14F-4D97-AF65-F5344CB8AC3E}">
        <p14:creationId xmlns:p14="http://schemas.microsoft.com/office/powerpoint/2010/main" xmlns="" val="35707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687" y="312717"/>
            <a:ext cx="7017691" cy="898566"/>
          </a:xfrm>
        </p:spPr>
        <p:txBody>
          <a:bodyPr>
            <a:noAutofit/>
          </a:bodyPr>
          <a:lstStyle/>
          <a:p>
            <a:pPr algn="r"/>
            <a:r>
              <a:rPr lang="en-ZA" sz="2800" dirty="0"/>
              <a:t>SA’s MES are extremely lax compared with international practice!</a:t>
            </a:r>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4406" y="1180318"/>
            <a:ext cx="6370241" cy="4401086"/>
          </a:xfrm>
          <a:prstGeom prst="rect">
            <a:avLst/>
          </a:prstGeom>
          <a:noFill/>
          <a:ln>
            <a:noFill/>
          </a:ln>
        </p:spPr>
      </p:pic>
      <p:sp>
        <p:nvSpPr>
          <p:cNvPr id="5" name="Rectangle 4"/>
          <p:cNvSpPr/>
          <p:nvPr/>
        </p:nvSpPr>
        <p:spPr>
          <a:xfrm>
            <a:off x="5666817" y="5417810"/>
            <a:ext cx="6096000" cy="461665"/>
          </a:xfrm>
          <a:prstGeom prst="rect">
            <a:avLst/>
          </a:prstGeom>
        </p:spPr>
        <p:txBody>
          <a:bodyPr>
            <a:spAutoFit/>
          </a:bodyPr>
          <a:lstStyle/>
          <a:p>
            <a:r>
              <a:rPr lang="en-ZA" sz="1200" dirty="0"/>
              <a:t>Ref.: </a:t>
            </a:r>
            <a:r>
              <a:rPr lang="en-ZA" sz="1200" u="sng" dirty="0">
                <a:hlinkClick r:id="rId4"/>
              </a:rPr>
              <a:t>http://www.iea-coal.org.uk/documents/83882/9684/Emission-standards-and-control-of-PM2.5-from-coal-fired-power-plant,-CCC/267</a:t>
            </a:r>
            <a:endParaRPr lang="en-ZA" sz="1200" dirty="0"/>
          </a:p>
        </p:txBody>
      </p:sp>
      <p:pic>
        <p:nvPicPr>
          <p:cNvPr id="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1012" y="831811"/>
            <a:ext cx="4504429" cy="276478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5505" y="3609850"/>
            <a:ext cx="4496684" cy="2698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0369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1065"/>
          </a:xfrm>
        </p:spPr>
        <p:txBody>
          <a:bodyPr/>
          <a:lstStyle/>
          <a:p>
            <a:r>
              <a:rPr lang="en-ZA" dirty="0"/>
              <a:t>Eskom’s SO2 emissions</a:t>
            </a:r>
          </a:p>
        </p:txBody>
      </p:sp>
      <p:sp>
        <p:nvSpPr>
          <p:cNvPr id="3" name="Content Placeholder 2"/>
          <p:cNvSpPr>
            <a:spLocks noGrp="1"/>
          </p:cNvSpPr>
          <p:nvPr>
            <p:ph idx="1"/>
          </p:nvPr>
        </p:nvSpPr>
        <p:spPr>
          <a:xfrm>
            <a:off x="867339" y="1566823"/>
            <a:ext cx="8596668" cy="4358964"/>
          </a:xfrm>
        </p:spPr>
        <p:txBody>
          <a:bodyPr>
            <a:noAutofit/>
          </a:bodyPr>
          <a:lstStyle/>
          <a:p>
            <a:r>
              <a:rPr lang="en-ZA" dirty="0"/>
              <a:t>Total SO2 emissions: 1.76 million tons; power generated: 200 893 </a:t>
            </a:r>
            <a:r>
              <a:rPr lang="en-ZA" dirty="0" err="1"/>
              <a:t>GWh</a:t>
            </a:r>
            <a:r>
              <a:rPr lang="en-ZA" dirty="0"/>
              <a:t> (2016/17)(Eskom data)</a:t>
            </a:r>
          </a:p>
          <a:p>
            <a:r>
              <a:rPr lang="en-ZA" dirty="0"/>
              <a:t>Average SO2 emissions intensity is about 8.8 tons of SO2 per </a:t>
            </a:r>
            <a:r>
              <a:rPr lang="en-ZA" dirty="0" err="1"/>
              <a:t>GWh</a:t>
            </a:r>
            <a:r>
              <a:rPr lang="en-ZA" dirty="0"/>
              <a:t> generated; based on limited data, the range 6.0 to 11.4 tons of SO2 per </a:t>
            </a:r>
            <a:r>
              <a:rPr lang="en-ZA" dirty="0" err="1"/>
              <a:t>GWh</a:t>
            </a:r>
            <a:r>
              <a:rPr lang="en-ZA" dirty="0"/>
              <a:t> generated</a:t>
            </a:r>
          </a:p>
          <a:p>
            <a:r>
              <a:rPr lang="en-ZA" dirty="0"/>
              <a:t>SO2 emissions from all of Eskom’s coal plants are uncontrolled. There are no emission control systems in place</a:t>
            </a:r>
          </a:p>
          <a:p>
            <a:r>
              <a:rPr lang="en-ZA" dirty="0"/>
              <a:t>Emissions are essentially a function of coal sulphur content, coal quality, and energy efficiency</a:t>
            </a:r>
          </a:p>
          <a:p>
            <a:r>
              <a:rPr lang="en-ZA" dirty="0"/>
              <a:t>Based on limited data available, </a:t>
            </a:r>
            <a:r>
              <a:rPr lang="en-ZA" dirty="0" err="1"/>
              <a:t>Matimba</a:t>
            </a:r>
            <a:r>
              <a:rPr lang="en-ZA" dirty="0"/>
              <a:t> SO2 emissions are only marginally compliant or non-compliant with the existing plant standard of 3500 mg/Nm3</a:t>
            </a:r>
          </a:p>
          <a:p>
            <a:r>
              <a:rPr lang="en-ZA" dirty="0"/>
              <a:t>The most emissions-intensive plants are </a:t>
            </a:r>
            <a:r>
              <a:rPr lang="en-ZA" dirty="0" err="1"/>
              <a:t>Matimba</a:t>
            </a:r>
            <a:r>
              <a:rPr lang="en-ZA" dirty="0"/>
              <a:t>, Camden, </a:t>
            </a:r>
            <a:r>
              <a:rPr lang="en-ZA" dirty="0" err="1"/>
              <a:t>Hendrina</a:t>
            </a:r>
            <a:r>
              <a:rPr lang="en-ZA" dirty="0"/>
              <a:t>, </a:t>
            </a:r>
            <a:r>
              <a:rPr lang="en-ZA" dirty="0" err="1"/>
              <a:t>Tutuka</a:t>
            </a:r>
            <a:r>
              <a:rPr lang="en-ZA" dirty="0"/>
              <a:t> </a:t>
            </a:r>
          </a:p>
          <a:p>
            <a:r>
              <a:rPr lang="en-ZA" dirty="0"/>
              <a:t>To meet the new plant MES, SO2 emission reductions of 80% to 90% on all Eskom coal stations required</a:t>
            </a:r>
          </a:p>
          <a:p>
            <a:endParaRPr lang="en-ZA" dirty="0"/>
          </a:p>
          <a:p>
            <a:endParaRPr lang="en-ZA" dirty="0"/>
          </a:p>
        </p:txBody>
      </p:sp>
    </p:spTree>
    <p:extLst>
      <p:ext uri="{BB962C8B-B14F-4D97-AF65-F5344CB8AC3E}">
        <p14:creationId xmlns:p14="http://schemas.microsoft.com/office/powerpoint/2010/main" xmlns="" val="382777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2317"/>
          </a:xfrm>
        </p:spPr>
        <p:txBody>
          <a:bodyPr/>
          <a:lstStyle/>
          <a:p>
            <a:r>
              <a:rPr lang="en-ZA" dirty="0"/>
              <a:t>Options for controlling SO</a:t>
            </a:r>
            <a:r>
              <a:rPr lang="en-ZA" baseline="-25000" dirty="0"/>
              <a:t>2</a:t>
            </a:r>
            <a:r>
              <a:rPr lang="en-ZA" dirty="0"/>
              <a:t> emissions</a:t>
            </a:r>
          </a:p>
        </p:txBody>
      </p:sp>
      <p:sp>
        <p:nvSpPr>
          <p:cNvPr id="3" name="Content Placeholder 2"/>
          <p:cNvSpPr>
            <a:spLocks noGrp="1"/>
          </p:cNvSpPr>
          <p:nvPr>
            <p:ph idx="1"/>
          </p:nvPr>
        </p:nvSpPr>
        <p:spPr>
          <a:xfrm>
            <a:off x="677334" y="1840675"/>
            <a:ext cx="8596668" cy="4200687"/>
          </a:xfrm>
        </p:spPr>
        <p:txBody>
          <a:bodyPr/>
          <a:lstStyle/>
          <a:p>
            <a:r>
              <a:rPr lang="en-ZA" dirty="0"/>
              <a:t>Reducing sulphur levels in coal, and blending to reduce day-to-day variability in sulphur content</a:t>
            </a:r>
          </a:p>
          <a:p>
            <a:r>
              <a:rPr lang="en-ZA" dirty="0"/>
              <a:t>Direct injection of a dry sorbent (limestone) into the furnace, such as suggested by the World Bank (capable of about a 50% (or possibly higher) SO2 reduction)</a:t>
            </a:r>
          </a:p>
          <a:p>
            <a:r>
              <a:rPr lang="en-ZA" dirty="0"/>
              <a:t>Wet, semi-dry or dry Flue Gas Desulphurisation (capable of up to 98% SO2 reduction)</a:t>
            </a:r>
          </a:p>
          <a:p>
            <a:r>
              <a:rPr lang="en-ZA" dirty="0"/>
              <a:t>How to obtain credible and objective costs estimates, given the history of large cost and time over-runs on the Medupi and </a:t>
            </a:r>
            <a:r>
              <a:rPr lang="en-ZA" dirty="0" err="1"/>
              <a:t>Kusile</a:t>
            </a:r>
            <a:r>
              <a:rPr lang="en-ZA" dirty="0"/>
              <a:t> projects? Rigorous competitive tender? An objective techno-economic study? </a:t>
            </a:r>
          </a:p>
        </p:txBody>
      </p:sp>
    </p:spTree>
    <p:extLst>
      <p:ext uri="{BB962C8B-B14F-4D97-AF65-F5344CB8AC3E}">
        <p14:creationId xmlns:p14="http://schemas.microsoft.com/office/powerpoint/2010/main" xmlns="" val="63955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Possible pathways to achieve compliance and aggregate SO2 emission reductions</a:t>
            </a:r>
          </a:p>
        </p:txBody>
      </p:sp>
      <p:sp>
        <p:nvSpPr>
          <p:cNvPr id="3" name="Content Placeholder 2"/>
          <p:cNvSpPr>
            <a:spLocks noGrp="1"/>
          </p:cNvSpPr>
          <p:nvPr>
            <p:ph idx="1"/>
          </p:nvPr>
        </p:nvSpPr>
        <p:spPr>
          <a:xfrm>
            <a:off x="677334" y="1797880"/>
            <a:ext cx="8596668" cy="4576416"/>
          </a:xfrm>
        </p:spPr>
        <p:txBody>
          <a:bodyPr>
            <a:normAutofit fontScale="92500"/>
          </a:bodyPr>
          <a:lstStyle/>
          <a:p>
            <a:r>
              <a:rPr lang="en-ZA" dirty="0"/>
              <a:t>Accelerate the shut-down and decommissioning of the oldest plants (</a:t>
            </a:r>
            <a:r>
              <a:rPr lang="en-ZA" dirty="0" err="1"/>
              <a:t>Grootvlei</a:t>
            </a:r>
            <a:r>
              <a:rPr lang="en-ZA" dirty="0"/>
              <a:t>, Komati and </a:t>
            </a:r>
            <a:r>
              <a:rPr lang="en-ZA" dirty="0" err="1"/>
              <a:t>Hendrina</a:t>
            </a:r>
            <a:r>
              <a:rPr lang="en-ZA" dirty="0"/>
              <a:t>)(</a:t>
            </a:r>
            <a:r>
              <a:rPr lang="en-ZA" dirty="0" err="1"/>
              <a:t>Kriel</a:t>
            </a:r>
            <a:r>
              <a:rPr lang="en-ZA" dirty="0"/>
              <a:t> and Camden  are also candidates) that are already underutilised, and will become increasingly redundant as the most recent rounds and future rounds of the REIPPP come on-stream, within the next two to four years. This clearly requires a transparent and properly negotiated process to mitigate the social and labour impacts of the decommissioning of these plants. </a:t>
            </a:r>
          </a:p>
          <a:p>
            <a:r>
              <a:rPr lang="en-ZA" dirty="0"/>
              <a:t>Evaluate and expedite the installation of DSI (Direct Sorbent Injection) on both Medupi and </a:t>
            </a:r>
            <a:r>
              <a:rPr lang="en-ZA" dirty="0" err="1"/>
              <a:t>Matimba</a:t>
            </a:r>
            <a:r>
              <a:rPr lang="en-ZA" dirty="0"/>
              <a:t>; expedite the installation of FGD on both Medupi and </a:t>
            </a:r>
            <a:r>
              <a:rPr lang="en-ZA" dirty="0" err="1"/>
              <a:t>Matimba</a:t>
            </a:r>
            <a:r>
              <a:rPr lang="en-ZA" dirty="0"/>
              <a:t>.</a:t>
            </a:r>
          </a:p>
          <a:p>
            <a:r>
              <a:rPr lang="en-ZA" dirty="0"/>
              <a:t>Develop a plan to bring the rest of Eskom’s coal plants into compliance with all 2020 MES by 2025, or to decommission them on an accelerated basis, based on maintaining security of power supply</a:t>
            </a:r>
          </a:p>
          <a:p>
            <a:r>
              <a:rPr lang="en-ZA" dirty="0"/>
              <a:t>Eskom should consider embarking on its own Renewable Energy build program, both to enable an accelerated decommissioning program and to take advantage of the considerably lower generation costs of modern wind and solar plants.</a:t>
            </a:r>
          </a:p>
          <a:p>
            <a:pPr marL="0" indent="0">
              <a:buNone/>
            </a:pPr>
            <a:endParaRPr lang="en-ZA" dirty="0"/>
          </a:p>
          <a:p>
            <a:endParaRPr lang="en-ZA" dirty="0"/>
          </a:p>
        </p:txBody>
      </p:sp>
    </p:spTree>
    <p:extLst>
      <p:ext uri="{BB962C8B-B14F-4D97-AF65-F5344CB8AC3E}">
        <p14:creationId xmlns:p14="http://schemas.microsoft.com/office/powerpoint/2010/main" xmlns="" val="3758342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60" y="2462151"/>
            <a:ext cx="8596668" cy="1320800"/>
          </a:xfrm>
        </p:spPr>
        <p:txBody>
          <a:bodyPr>
            <a:normAutofit/>
          </a:bodyPr>
          <a:lstStyle/>
          <a:p>
            <a:pPr algn="ctr"/>
            <a:r>
              <a:rPr lang="en-ZA" sz="5400" dirty="0">
                <a:latin typeface="BATAVIA" panose="00000400000000000000" pitchFamily="2" charset="2"/>
              </a:rPr>
              <a:t>Thank you</a:t>
            </a:r>
          </a:p>
        </p:txBody>
      </p:sp>
    </p:spTree>
    <p:extLst>
      <p:ext uri="{BB962C8B-B14F-4D97-AF65-F5344CB8AC3E}">
        <p14:creationId xmlns:p14="http://schemas.microsoft.com/office/powerpoint/2010/main" xmlns="" val="134739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C617F0-5A45-49FD-A923-122A9F7EED01}"/>
              </a:ext>
            </a:extLst>
          </p:cNvPr>
          <p:cNvSpPr>
            <a:spLocks noGrp="1"/>
          </p:cNvSpPr>
          <p:nvPr>
            <p:ph idx="1"/>
          </p:nvPr>
        </p:nvSpPr>
        <p:spPr>
          <a:xfrm>
            <a:off x="838200" y="504497"/>
            <a:ext cx="8763000" cy="5672466"/>
          </a:xfrm>
        </p:spPr>
        <p:txBody>
          <a:bodyPr>
            <a:normAutofit/>
          </a:bodyPr>
          <a:lstStyle/>
          <a:p>
            <a:r>
              <a:rPr lang="en-ZA" sz="2800" dirty="0"/>
              <a:t>Air quality in the Priority Areas remains poor and unhealthy</a:t>
            </a:r>
          </a:p>
          <a:p>
            <a:r>
              <a:rPr lang="en-ZA" sz="2800" dirty="0"/>
              <a:t>All Eskom’s coal power stations operate in the three priority areas, and are major contributors to air pollutant emissions in these areas</a:t>
            </a:r>
          </a:p>
          <a:p>
            <a:r>
              <a:rPr lang="en-ZA" sz="2800" dirty="0"/>
              <a:t>Comparison of the DEA’s MES with other countries</a:t>
            </a:r>
          </a:p>
          <a:p>
            <a:r>
              <a:rPr lang="en-ZA" sz="2800" dirty="0"/>
              <a:t>Focusing on Eskom’s SO2 emissions; aggregate emissions, and emissions intensities of each plant</a:t>
            </a:r>
          </a:p>
          <a:p>
            <a:r>
              <a:rPr lang="en-ZA" sz="2800" dirty="0"/>
              <a:t>SO2 abatement – options, effectiveness and costs</a:t>
            </a:r>
          </a:p>
          <a:p>
            <a:r>
              <a:rPr lang="en-ZA" sz="2800" dirty="0"/>
              <a:t>Possible pathways to achieving compliance and reducing impacts</a:t>
            </a:r>
          </a:p>
          <a:p>
            <a:pPr marL="0" indent="0">
              <a:buNone/>
            </a:pPr>
            <a:endParaRPr lang="en-ZA" sz="2800" dirty="0"/>
          </a:p>
          <a:p>
            <a:endParaRPr lang="en-ZA" sz="2800" dirty="0"/>
          </a:p>
        </p:txBody>
      </p:sp>
    </p:spTree>
    <p:extLst>
      <p:ext uri="{BB962C8B-B14F-4D97-AF65-F5344CB8AC3E}">
        <p14:creationId xmlns:p14="http://schemas.microsoft.com/office/powerpoint/2010/main" xmlns="" val="121417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EFED5-48BE-4952-8078-256CFC9E908D}"/>
              </a:ext>
            </a:extLst>
          </p:cNvPr>
          <p:cNvSpPr>
            <a:spLocks noGrp="1"/>
          </p:cNvSpPr>
          <p:nvPr>
            <p:ph type="title"/>
          </p:nvPr>
        </p:nvSpPr>
        <p:spPr>
          <a:xfrm>
            <a:off x="594207" y="0"/>
            <a:ext cx="8596668" cy="1139687"/>
          </a:xfrm>
        </p:spPr>
        <p:txBody>
          <a:bodyPr>
            <a:normAutofit fontScale="90000"/>
          </a:bodyPr>
          <a:lstStyle/>
          <a:p>
            <a:r>
              <a:rPr lang="en-ZA" dirty="0"/>
              <a:t>Air quality in the Priority Areas, and adjacent areas, remains poor and unhealthy</a:t>
            </a:r>
            <a:br>
              <a:rPr lang="en-ZA" dirty="0"/>
            </a:b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088" y="1122247"/>
            <a:ext cx="10535192" cy="5473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2927527" y="3420094"/>
            <a:ext cx="3503221" cy="1864426"/>
          </a:xfrm>
          <a:prstGeom prst="ellipse">
            <a:avLst/>
          </a:prstGeom>
          <a:solidFill>
            <a:schemeClr val="accent4">
              <a:alpha val="12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26484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EFED5-48BE-4952-8078-256CFC9E908D}"/>
              </a:ext>
            </a:extLst>
          </p:cNvPr>
          <p:cNvSpPr>
            <a:spLocks noGrp="1"/>
          </p:cNvSpPr>
          <p:nvPr>
            <p:ph type="title"/>
          </p:nvPr>
        </p:nvSpPr>
        <p:spPr>
          <a:xfrm>
            <a:off x="689209" y="502723"/>
            <a:ext cx="8596668" cy="482930"/>
          </a:xfrm>
        </p:spPr>
        <p:txBody>
          <a:bodyPr>
            <a:noAutofit/>
          </a:bodyPr>
          <a:lstStyle/>
          <a:p>
            <a:r>
              <a:rPr lang="en-ZA" sz="2400" dirty="0"/>
              <a:t>Air quality in the Priority Areas remains poor and unhealthy</a:t>
            </a:r>
            <a:br>
              <a:rPr lang="en-ZA" sz="2400" dirty="0"/>
            </a:br>
            <a:endParaRPr lang="en-ZA" sz="24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302" y="1068780"/>
            <a:ext cx="10173946" cy="5529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9678389" y="4108861"/>
            <a:ext cx="1187533" cy="338554"/>
          </a:xfrm>
          <a:prstGeom prst="rect">
            <a:avLst/>
          </a:prstGeom>
          <a:noFill/>
        </p:spPr>
        <p:txBody>
          <a:bodyPr wrap="square" rtlCol="0">
            <a:spAutoFit/>
          </a:bodyPr>
          <a:lstStyle/>
          <a:p>
            <a:r>
              <a:rPr lang="en-ZA" sz="1600" b="1" dirty="0">
                <a:solidFill>
                  <a:srgbClr val="FF0000"/>
                </a:solidFill>
              </a:rPr>
              <a:t>SA NAAQS</a:t>
            </a:r>
          </a:p>
        </p:txBody>
      </p:sp>
      <p:sp>
        <p:nvSpPr>
          <p:cNvPr id="7" name="TextBox 6"/>
          <p:cNvSpPr txBox="1"/>
          <p:nvPr/>
        </p:nvSpPr>
        <p:spPr>
          <a:xfrm>
            <a:off x="9712039" y="4481060"/>
            <a:ext cx="1153883" cy="584775"/>
          </a:xfrm>
          <a:prstGeom prst="rect">
            <a:avLst/>
          </a:prstGeom>
          <a:noFill/>
        </p:spPr>
        <p:txBody>
          <a:bodyPr wrap="square" rtlCol="0">
            <a:spAutoFit/>
          </a:bodyPr>
          <a:lstStyle/>
          <a:p>
            <a:r>
              <a:rPr lang="en-ZA" sz="1600" b="1" dirty="0">
                <a:solidFill>
                  <a:srgbClr val="92D050"/>
                </a:solidFill>
              </a:rPr>
              <a:t>WHO guideline</a:t>
            </a:r>
          </a:p>
        </p:txBody>
      </p:sp>
      <p:cxnSp>
        <p:nvCxnSpPr>
          <p:cNvPr id="6" name="Straight Connector 5"/>
          <p:cNvCxnSpPr/>
          <p:nvPr/>
        </p:nvCxnSpPr>
        <p:spPr>
          <a:xfrm>
            <a:off x="2054431" y="4662212"/>
            <a:ext cx="7635833"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3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EFED5-48BE-4952-8078-256CFC9E908D}"/>
              </a:ext>
            </a:extLst>
          </p:cNvPr>
          <p:cNvSpPr>
            <a:spLocks noGrp="1"/>
          </p:cNvSpPr>
          <p:nvPr>
            <p:ph type="title"/>
          </p:nvPr>
        </p:nvSpPr>
        <p:spPr>
          <a:xfrm>
            <a:off x="689209" y="502723"/>
            <a:ext cx="8596668" cy="482930"/>
          </a:xfrm>
        </p:spPr>
        <p:txBody>
          <a:bodyPr>
            <a:noAutofit/>
          </a:bodyPr>
          <a:lstStyle/>
          <a:p>
            <a:r>
              <a:rPr lang="en-ZA" sz="2400" dirty="0"/>
              <a:t>Air quality in the Priority Areas remains poor and unhealthy</a:t>
            </a:r>
            <a:br>
              <a:rPr lang="en-ZA" sz="2400" dirty="0"/>
            </a:br>
            <a:endParaRPr lang="en-ZA" sz="2400" dirty="0"/>
          </a:p>
        </p:txBody>
      </p:sp>
      <p:cxnSp>
        <p:nvCxnSpPr>
          <p:cNvPr id="6" name="Straight Connector 5"/>
          <p:cNvCxnSpPr/>
          <p:nvPr/>
        </p:nvCxnSpPr>
        <p:spPr>
          <a:xfrm>
            <a:off x="2054431" y="4662212"/>
            <a:ext cx="7635833"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244" y="983313"/>
            <a:ext cx="10833107" cy="5987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8539875" y="2262140"/>
            <a:ext cx="1187533" cy="338554"/>
          </a:xfrm>
          <a:prstGeom prst="rect">
            <a:avLst/>
          </a:prstGeom>
          <a:noFill/>
        </p:spPr>
        <p:txBody>
          <a:bodyPr wrap="square" rtlCol="0">
            <a:spAutoFit/>
          </a:bodyPr>
          <a:lstStyle/>
          <a:p>
            <a:r>
              <a:rPr lang="en-ZA" sz="1600" b="1" dirty="0">
                <a:solidFill>
                  <a:srgbClr val="FF0000"/>
                </a:solidFill>
              </a:rPr>
              <a:t>SA NAAQS</a:t>
            </a:r>
          </a:p>
        </p:txBody>
      </p:sp>
      <p:sp>
        <p:nvSpPr>
          <p:cNvPr id="12" name="TextBox 11"/>
          <p:cNvSpPr txBox="1"/>
          <p:nvPr/>
        </p:nvSpPr>
        <p:spPr>
          <a:xfrm>
            <a:off x="9999195" y="3914086"/>
            <a:ext cx="1620453" cy="338554"/>
          </a:xfrm>
          <a:prstGeom prst="rect">
            <a:avLst/>
          </a:prstGeom>
          <a:noFill/>
        </p:spPr>
        <p:txBody>
          <a:bodyPr wrap="square" rtlCol="0">
            <a:spAutoFit/>
          </a:bodyPr>
          <a:lstStyle/>
          <a:p>
            <a:r>
              <a:rPr lang="en-ZA" sz="1600" b="1" dirty="0">
                <a:solidFill>
                  <a:srgbClr val="92D050"/>
                </a:solidFill>
              </a:rPr>
              <a:t>WHO guideline</a:t>
            </a:r>
          </a:p>
        </p:txBody>
      </p:sp>
      <p:cxnSp>
        <p:nvCxnSpPr>
          <p:cNvPr id="5" name="Straight Connector 4"/>
          <p:cNvCxnSpPr>
            <a:cxnSpLocks/>
          </p:cNvCxnSpPr>
          <p:nvPr/>
        </p:nvCxnSpPr>
        <p:spPr>
          <a:xfrm>
            <a:off x="2430175" y="4122787"/>
            <a:ext cx="751759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514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EFED5-48BE-4952-8078-256CFC9E908D}"/>
              </a:ext>
            </a:extLst>
          </p:cNvPr>
          <p:cNvSpPr>
            <a:spLocks noGrp="1"/>
          </p:cNvSpPr>
          <p:nvPr>
            <p:ph type="title"/>
          </p:nvPr>
        </p:nvSpPr>
        <p:spPr>
          <a:xfrm>
            <a:off x="689209" y="502723"/>
            <a:ext cx="8596668" cy="482930"/>
          </a:xfrm>
        </p:spPr>
        <p:txBody>
          <a:bodyPr>
            <a:noAutofit/>
          </a:bodyPr>
          <a:lstStyle/>
          <a:p>
            <a:r>
              <a:rPr lang="en-ZA" sz="2400" dirty="0"/>
              <a:t>Air quality in the Priority Areas remains poor and unhealthy</a:t>
            </a:r>
            <a:br>
              <a:rPr lang="en-ZA" sz="2400" dirty="0"/>
            </a:br>
            <a:endParaRPr lang="en-ZA" sz="2400" dirty="0"/>
          </a:p>
        </p:txBody>
      </p:sp>
      <p:cxnSp>
        <p:nvCxnSpPr>
          <p:cNvPr id="6" name="Straight Connector 5"/>
          <p:cNvCxnSpPr/>
          <p:nvPr/>
        </p:nvCxnSpPr>
        <p:spPr>
          <a:xfrm>
            <a:off x="2054431" y="4662212"/>
            <a:ext cx="7635833"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071" y="1010408"/>
            <a:ext cx="10981387" cy="58343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10369137" y="4071555"/>
            <a:ext cx="1187533" cy="338554"/>
          </a:xfrm>
          <a:prstGeom prst="rect">
            <a:avLst/>
          </a:prstGeom>
          <a:noFill/>
        </p:spPr>
        <p:txBody>
          <a:bodyPr wrap="square" rtlCol="0">
            <a:spAutoFit/>
          </a:bodyPr>
          <a:lstStyle/>
          <a:p>
            <a:r>
              <a:rPr lang="en-ZA" sz="1600" b="1" dirty="0">
                <a:solidFill>
                  <a:srgbClr val="FF0000"/>
                </a:solidFill>
              </a:rPr>
              <a:t>SA NAAQS</a:t>
            </a:r>
          </a:p>
        </p:txBody>
      </p:sp>
      <p:sp>
        <p:nvSpPr>
          <p:cNvPr id="10" name="TextBox 9"/>
          <p:cNvSpPr txBox="1"/>
          <p:nvPr/>
        </p:nvSpPr>
        <p:spPr>
          <a:xfrm>
            <a:off x="10137569" y="4492935"/>
            <a:ext cx="1650671" cy="338554"/>
          </a:xfrm>
          <a:prstGeom prst="rect">
            <a:avLst/>
          </a:prstGeom>
          <a:noFill/>
        </p:spPr>
        <p:txBody>
          <a:bodyPr wrap="square" rtlCol="0">
            <a:spAutoFit/>
          </a:bodyPr>
          <a:lstStyle/>
          <a:p>
            <a:r>
              <a:rPr lang="en-ZA" sz="1600" b="1" dirty="0">
                <a:solidFill>
                  <a:srgbClr val="92D050"/>
                </a:solidFill>
              </a:rPr>
              <a:t>WHO guideline</a:t>
            </a:r>
          </a:p>
        </p:txBody>
      </p:sp>
      <p:cxnSp>
        <p:nvCxnSpPr>
          <p:cNvPr id="5" name="Straight Connector 4"/>
          <p:cNvCxnSpPr>
            <a:cxnSpLocks/>
          </p:cNvCxnSpPr>
          <p:nvPr/>
        </p:nvCxnSpPr>
        <p:spPr>
          <a:xfrm>
            <a:off x="2362849" y="4697948"/>
            <a:ext cx="790758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7480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56312" y="3709215"/>
            <a:ext cx="6483927"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963" y="778859"/>
            <a:ext cx="9730198" cy="60791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9" name="Straight Connector 8"/>
          <p:cNvCxnSpPr>
            <a:cxnSpLocks/>
          </p:cNvCxnSpPr>
          <p:nvPr/>
        </p:nvCxnSpPr>
        <p:spPr>
          <a:xfrm>
            <a:off x="2102278" y="4454005"/>
            <a:ext cx="708004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82323" y="4283078"/>
            <a:ext cx="1620453" cy="338554"/>
          </a:xfrm>
          <a:prstGeom prst="rect">
            <a:avLst/>
          </a:prstGeom>
          <a:noFill/>
        </p:spPr>
        <p:txBody>
          <a:bodyPr wrap="square" rtlCol="0">
            <a:spAutoFit/>
          </a:bodyPr>
          <a:lstStyle/>
          <a:p>
            <a:r>
              <a:rPr lang="en-ZA" sz="1600" b="1" dirty="0">
                <a:solidFill>
                  <a:srgbClr val="92D050"/>
                </a:solidFill>
              </a:rPr>
              <a:t>WHO guideline</a:t>
            </a:r>
          </a:p>
        </p:txBody>
      </p:sp>
      <p:sp>
        <p:nvSpPr>
          <p:cNvPr id="13" name="TextBox 12"/>
          <p:cNvSpPr txBox="1"/>
          <p:nvPr/>
        </p:nvSpPr>
        <p:spPr>
          <a:xfrm>
            <a:off x="9398784" y="3259723"/>
            <a:ext cx="1187533" cy="338554"/>
          </a:xfrm>
          <a:prstGeom prst="rect">
            <a:avLst/>
          </a:prstGeom>
          <a:noFill/>
        </p:spPr>
        <p:txBody>
          <a:bodyPr wrap="square" rtlCol="0">
            <a:spAutoFit/>
          </a:bodyPr>
          <a:lstStyle/>
          <a:p>
            <a:r>
              <a:rPr lang="en-ZA" sz="1600" b="1" dirty="0">
                <a:solidFill>
                  <a:srgbClr val="FF0000"/>
                </a:solidFill>
              </a:rPr>
              <a:t>SA NAAQS</a:t>
            </a:r>
          </a:p>
        </p:txBody>
      </p:sp>
      <p:sp>
        <p:nvSpPr>
          <p:cNvPr id="2" name="Title 1">
            <a:extLst>
              <a:ext uri="{FF2B5EF4-FFF2-40B4-BE49-F238E27FC236}">
                <a16:creationId xmlns:a16="http://schemas.microsoft.com/office/drawing/2014/main" xmlns="" id="{B9CEFED5-48BE-4952-8078-256CFC9E908D}"/>
              </a:ext>
            </a:extLst>
          </p:cNvPr>
          <p:cNvSpPr>
            <a:spLocks noGrp="1"/>
          </p:cNvSpPr>
          <p:nvPr>
            <p:ph type="title"/>
          </p:nvPr>
        </p:nvSpPr>
        <p:spPr>
          <a:xfrm>
            <a:off x="1179540" y="476219"/>
            <a:ext cx="8596668" cy="482930"/>
          </a:xfrm>
        </p:spPr>
        <p:txBody>
          <a:bodyPr>
            <a:noAutofit/>
          </a:bodyPr>
          <a:lstStyle/>
          <a:p>
            <a:r>
              <a:rPr lang="en-ZA" sz="2400" dirty="0"/>
              <a:t>Air quality in the Priority Areas remains poor and unhealthy</a:t>
            </a:r>
            <a:br>
              <a:rPr lang="en-ZA" sz="2400" dirty="0"/>
            </a:br>
            <a:endParaRPr lang="en-ZA" sz="2400" dirty="0"/>
          </a:p>
        </p:txBody>
      </p:sp>
    </p:spTree>
    <p:extLst>
      <p:ext uri="{BB962C8B-B14F-4D97-AF65-F5344CB8AC3E}">
        <p14:creationId xmlns:p14="http://schemas.microsoft.com/office/powerpoint/2010/main" xmlns="" val="119987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32" y="490332"/>
            <a:ext cx="8596668" cy="482930"/>
          </a:xfrm>
        </p:spPr>
        <p:txBody>
          <a:bodyPr>
            <a:noAutofit/>
          </a:bodyPr>
          <a:lstStyle/>
          <a:p>
            <a:r>
              <a:rPr lang="en-ZA" sz="2800" dirty="0"/>
              <a:t>The SA daily SO</a:t>
            </a:r>
            <a:r>
              <a:rPr lang="en-ZA" sz="2800" baseline="-25000" dirty="0"/>
              <a:t>2</a:t>
            </a:r>
            <a:r>
              <a:rPr lang="en-ZA" sz="2800" dirty="0"/>
              <a:t> standard is extremely lenient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84668" y="1020420"/>
            <a:ext cx="8093755" cy="58375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Connector 4"/>
          <p:cNvCxnSpPr>
            <a:cxnSpLocks/>
          </p:cNvCxnSpPr>
          <p:nvPr/>
        </p:nvCxnSpPr>
        <p:spPr>
          <a:xfrm>
            <a:off x="2556300" y="5770719"/>
            <a:ext cx="6322657" cy="2867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048997" y="3434833"/>
            <a:ext cx="1187533" cy="338554"/>
          </a:xfrm>
          <a:prstGeom prst="rect">
            <a:avLst/>
          </a:prstGeom>
          <a:noFill/>
        </p:spPr>
        <p:txBody>
          <a:bodyPr wrap="square" rtlCol="0">
            <a:spAutoFit/>
          </a:bodyPr>
          <a:lstStyle/>
          <a:p>
            <a:r>
              <a:rPr lang="en-ZA" sz="1600" b="1" dirty="0">
                <a:solidFill>
                  <a:srgbClr val="FF0000"/>
                </a:solidFill>
              </a:rPr>
              <a:t>SA NAAQS</a:t>
            </a:r>
          </a:p>
        </p:txBody>
      </p:sp>
      <p:sp>
        <p:nvSpPr>
          <p:cNvPr id="8" name="TextBox 7"/>
          <p:cNvSpPr txBox="1"/>
          <p:nvPr/>
        </p:nvSpPr>
        <p:spPr>
          <a:xfrm>
            <a:off x="8954853" y="5630119"/>
            <a:ext cx="1620453" cy="338554"/>
          </a:xfrm>
          <a:prstGeom prst="rect">
            <a:avLst/>
          </a:prstGeom>
          <a:noFill/>
        </p:spPr>
        <p:txBody>
          <a:bodyPr wrap="square" rtlCol="0">
            <a:spAutoFit/>
          </a:bodyPr>
          <a:lstStyle/>
          <a:p>
            <a:r>
              <a:rPr lang="en-ZA" sz="1600" b="1" dirty="0">
                <a:solidFill>
                  <a:srgbClr val="92D050"/>
                </a:solidFill>
              </a:rPr>
              <a:t>WHO guideline</a:t>
            </a:r>
          </a:p>
        </p:txBody>
      </p:sp>
      <p:sp>
        <p:nvSpPr>
          <p:cNvPr id="6" name="TextBox 5"/>
          <p:cNvSpPr txBox="1"/>
          <p:nvPr/>
        </p:nvSpPr>
        <p:spPr>
          <a:xfrm>
            <a:off x="81405" y="2232561"/>
            <a:ext cx="1276449" cy="1477328"/>
          </a:xfrm>
          <a:prstGeom prst="rect">
            <a:avLst/>
          </a:prstGeom>
          <a:noFill/>
        </p:spPr>
        <p:txBody>
          <a:bodyPr wrap="square" rtlCol="0">
            <a:spAutoFit/>
          </a:bodyPr>
          <a:lstStyle/>
          <a:p>
            <a:pPr algn="ctr"/>
            <a:r>
              <a:rPr lang="en-ZA" dirty="0"/>
              <a:t>2016 to 2017 data</a:t>
            </a:r>
          </a:p>
          <a:p>
            <a:pPr algn="ctr"/>
            <a:r>
              <a:rPr lang="en-ZA" dirty="0"/>
              <a:t>(May 2017 MSRG report)</a:t>
            </a:r>
          </a:p>
        </p:txBody>
      </p:sp>
    </p:spTree>
    <p:extLst>
      <p:ext uri="{BB962C8B-B14F-4D97-AF65-F5344CB8AC3E}">
        <p14:creationId xmlns:p14="http://schemas.microsoft.com/office/powerpoint/2010/main" xmlns="" val="383670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184"/>
          </a:xfrm>
        </p:spPr>
        <p:txBody>
          <a:bodyPr>
            <a:normAutofit fontScale="90000"/>
          </a:bodyPr>
          <a:lstStyle/>
          <a:p>
            <a:r>
              <a:rPr lang="en-ZA" dirty="0"/>
              <a:t>Location of Eskom’s 15 coal power stations</a:t>
            </a:r>
          </a:p>
        </p:txBody>
      </p:sp>
      <p:pic>
        <p:nvPicPr>
          <p:cNvPr id="4" name="Content Placeholder 3"/>
          <p:cNvPicPr>
            <a:picLocks noGrp="1" noChangeAspect="1"/>
          </p:cNvPicPr>
          <p:nvPr>
            <p:ph idx="1"/>
          </p:nvPr>
        </p:nvPicPr>
        <p:blipFill>
          <a:blip r:embed="rId3" cstate="print"/>
          <a:stretch>
            <a:fillRect/>
          </a:stretch>
        </p:blipFill>
        <p:spPr>
          <a:xfrm>
            <a:off x="566670" y="1390917"/>
            <a:ext cx="9718183" cy="5305477"/>
          </a:xfrm>
          <a:prstGeom prst="rect">
            <a:avLst/>
          </a:prstGeom>
        </p:spPr>
      </p:pic>
      <p:sp>
        <p:nvSpPr>
          <p:cNvPr id="5" name="TextBox 4"/>
          <p:cNvSpPr txBox="1"/>
          <p:nvPr/>
        </p:nvSpPr>
        <p:spPr>
          <a:xfrm>
            <a:off x="8752114" y="2850078"/>
            <a:ext cx="1460665" cy="400110"/>
          </a:xfrm>
          <a:prstGeom prst="rect">
            <a:avLst/>
          </a:prstGeom>
          <a:noFill/>
        </p:spPr>
        <p:txBody>
          <a:bodyPr wrap="square" rtlCol="0">
            <a:spAutoFit/>
          </a:bodyPr>
          <a:lstStyle/>
          <a:p>
            <a:r>
              <a:rPr lang="en-ZA" sz="1000" dirty="0"/>
              <a:t>14. </a:t>
            </a:r>
            <a:r>
              <a:rPr lang="en-ZA" sz="1000" dirty="0" err="1"/>
              <a:t>Medup</a:t>
            </a:r>
            <a:r>
              <a:rPr lang="en-ZA" sz="1000" dirty="0"/>
              <a:t> </a:t>
            </a:r>
          </a:p>
          <a:p>
            <a:r>
              <a:rPr lang="en-ZA" sz="1000" dirty="0"/>
              <a:t>15. </a:t>
            </a:r>
            <a:r>
              <a:rPr lang="en-ZA" sz="1000" dirty="0" err="1"/>
              <a:t>Kusile</a:t>
            </a:r>
            <a:endParaRPr lang="en-ZA" sz="1000" dirty="0"/>
          </a:p>
        </p:txBody>
      </p:sp>
      <p:sp>
        <p:nvSpPr>
          <p:cNvPr id="6" name="Isosceles Triangle 5"/>
          <p:cNvSpPr/>
          <p:nvPr/>
        </p:nvSpPr>
        <p:spPr>
          <a:xfrm>
            <a:off x="1365662" y="3250188"/>
            <a:ext cx="142504" cy="19365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Isosceles Triangle 6"/>
          <p:cNvSpPr/>
          <p:nvPr/>
        </p:nvSpPr>
        <p:spPr>
          <a:xfrm>
            <a:off x="2588821" y="5427023"/>
            <a:ext cx="142504" cy="130629"/>
          </a:xfrm>
          <a:prstGeom prst="triangl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Isosceles Triangle 8"/>
          <p:cNvSpPr/>
          <p:nvPr/>
        </p:nvSpPr>
        <p:spPr>
          <a:xfrm>
            <a:off x="9492342" y="2911586"/>
            <a:ext cx="142504" cy="13062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Isosceles Triangle 9"/>
          <p:cNvSpPr/>
          <p:nvPr/>
        </p:nvSpPr>
        <p:spPr>
          <a:xfrm>
            <a:off x="9502238" y="3063986"/>
            <a:ext cx="142504" cy="130629"/>
          </a:xfrm>
          <a:prstGeom prst="triangl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Oval 2">
            <a:extLst>
              <a:ext uri="{FF2B5EF4-FFF2-40B4-BE49-F238E27FC236}">
                <a16:creationId xmlns:a16="http://schemas.microsoft.com/office/drawing/2014/main" xmlns="" id="{F4505F6C-46C5-45C2-9085-312618C2B02E}"/>
              </a:ext>
            </a:extLst>
          </p:cNvPr>
          <p:cNvSpPr/>
          <p:nvPr/>
        </p:nvSpPr>
        <p:spPr>
          <a:xfrm>
            <a:off x="1365662" y="4863549"/>
            <a:ext cx="2609990" cy="1832846"/>
          </a:xfrm>
          <a:prstGeom prst="ellipse">
            <a:avLst/>
          </a:prstGeom>
          <a:solidFill>
            <a:schemeClr val="accent1">
              <a:lumMod val="20000"/>
              <a:lumOff val="80000"/>
              <a:alpha val="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477624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18135</TotalTime>
  <Words>1755</Words>
  <Application>Microsoft Office PowerPoint</Application>
  <PresentationFormat>Custom</PresentationFormat>
  <Paragraphs>105</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Status of compliance with Minimum Emission Standards</vt:lpstr>
      <vt:lpstr>Slide 2</vt:lpstr>
      <vt:lpstr>Air quality in the Priority Areas, and adjacent areas, remains poor and unhealthy </vt:lpstr>
      <vt:lpstr>Air quality in the Priority Areas remains poor and unhealthy </vt:lpstr>
      <vt:lpstr>Air quality in the Priority Areas remains poor and unhealthy </vt:lpstr>
      <vt:lpstr>Air quality in the Priority Areas remains poor and unhealthy </vt:lpstr>
      <vt:lpstr>Air quality in the Priority Areas remains poor and unhealthy </vt:lpstr>
      <vt:lpstr>The SA daily SO2 standard is extremely lenient</vt:lpstr>
      <vt:lpstr>Location of Eskom’s 15 coal power stations</vt:lpstr>
      <vt:lpstr>HPA: Pollution sources</vt:lpstr>
      <vt:lpstr>VTPA: Pollution sources</vt:lpstr>
      <vt:lpstr>The MES: the key to achieving substantial improvements in air quality</vt:lpstr>
      <vt:lpstr>SA’s MES are extremely lax compared with international practice!</vt:lpstr>
      <vt:lpstr>Eskom’s SO2 emissions</vt:lpstr>
      <vt:lpstr>Options for controlling SO2 emissions</vt:lpstr>
      <vt:lpstr>Possible pathways to achieve compliance and aggregate SO2 emission reductions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should quit coal:</dc:title>
  <dc:creator>Robyn Hugo</dc:creator>
  <cp:lastModifiedBy>PUMZA</cp:lastModifiedBy>
  <cp:revision>239</cp:revision>
  <cp:lastPrinted>2017-11-06T19:58:27Z</cp:lastPrinted>
  <dcterms:created xsi:type="dcterms:W3CDTF">2016-10-05T14:47:53Z</dcterms:created>
  <dcterms:modified xsi:type="dcterms:W3CDTF">2018-02-09T08:09:11Z</dcterms:modified>
</cp:coreProperties>
</file>