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9" r:id="rId2"/>
    <p:sldId id="258" r:id="rId3"/>
    <p:sldId id="274"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7"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FCA31E-3596-4F1F-B424-58B2E76F6AC0}" type="datetimeFigureOut">
              <a:rPr lang="en-ZA" smtClean="0"/>
              <a:pPr/>
              <a:t>2018/02/09</a:t>
            </a:fld>
            <a:endParaRPr lang="en-Z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7DC7AC-BCED-4E67-8BAD-53BD7EF47F4F}" type="slidenum">
              <a:rPr lang="en-ZA" smtClean="0"/>
              <a:pPr/>
              <a:t>‹#›</a:t>
            </a:fld>
            <a:endParaRPr lang="en-Z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417594-572A-4E6E-927A-352BBC53AED8}" type="datetimeFigureOut">
              <a:rPr lang="en-US" smtClean="0"/>
              <a:pPr/>
              <a:t>2/9/2018</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671C01-5FAB-4F98-AAA6-89E2F97E2515}" type="slidenum">
              <a:rPr lang="en-ZA" smtClean="0"/>
              <a:pPr/>
              <a:t>‹#›</a:t>
            </a:fld>
            <a:endParaRPr lang="en-ZA"/>
          </a:p>
        </p:txBody>
      </p:sp>
    </p:spTree>
    <p:extLst>
      <p:ext uri="{BB962C8B-B14F-4D97-AF65-F5344CB8AC3E}">
        <p14:creationId xmlns:p14="http://schemas.microsoft.com/office/powerpoint/2010/main" xmlns="" val="320942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BD671C01-5FAB-4F98-AAA6-89E2F97E2515}" type="slidenum">
              <a:rPr lang="en-ZA" smtClean="0"/>
              <a:pPr/>
              <a:t>1</a:t>
            </a:fld>
            <a:endParaRPr lang="en-Z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BD671C01-5FAB-4F98-AAA6-89E2F97E2515}" type="slidenum">
              <a:rPr lang="en-ZA" smtClean="0"/>
              <a:pPr/>
              <a:t>10</a:t>
            </a:fld>
            <a:endParaRPr lang="en-Z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31A4F6E9-E374-4B2E-9C7B-215800A7AA84}" type="slidenum">
              <a:rPr lang="en-ZA" smtClean="0"/>
              <a:pPr>
                <a:defRPr/>
              </a:pPr>
              <a:t>11</a:t>
            </a:fld>
            <a:endParaRPr lang="en-Z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31A4F6E9-E374-4B2E-9C7B-215800A7AA84}" type="slidenum">
              <a:rPr lang="en-ZA" smtClean="0"/>
              <a:pPr>
                <a:defRPr/>
              </a:pPr>
              <a:t>12</a:t>
            </a:fld>
            <a:endParaRPr lang="en-Z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31A4F6E9-E374-4B2E-9C7B-215800A7AA84}" type="slidenum">
              <a:rPr lang="en-ZA" smtClean="0"/>
              <a:pPr>
                <a:defRPr/>
              </a:pPr>
              <a:t>13</a:t>
            </a:fld>
            <a:endParaRPr lang="en-Z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31A4F6E9-E374-4B2E-9C7B-215800A7AA84}" type="slidenum">
              <a:rPr lang="en-ZA" smtClean="0"/>
              <a:pPr>
                <a:defRPr/>
              </a:pPr>
              <a:t>14</a:t>
            </a:fld>
            <a:endParaRPr lang="en-Z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31A4F6E9-E374-4B2E-9C7B-215800A7AA84}" type="slidenum">
              <a:rPr lang="en-ZA" smtClean="0"/>
              <a:pPr>
                <a:defRPr/>
              </a:pPr>
              <a:t>15</a:t>
            </a:fld>
            <a:endParaRPr lang="en-Z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31A4F6E9-E374-4B2E-9C7B-215800A7AA84}" type="slidenum">
              <a:rPr lang="en-ZA" smtClean="0"/>
              <a:pPr>
                <a:defRPr/>
              </a:pPr>
              <a:t>16</a:t>
            </a:fld>
            <a:endParaRPr lang="en-Z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31A4F6E9-E374-4B2E-9C7B-215800A7AA84}" type="slidenum">
              <a:rPr lang="en-ZA" smtClean="0"/>
              <a:pPr>
                <a:defRPr/>
              </a:pPr>
              <a:t>17</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ZA"/>
          </a:p>
        </p:txBody>
      </p:sp>
      <p:sp>
        <p:nvSpPr>
          <p:cNvPr id="44035" name="Slide Number Placeholder 3"/>
          <p:cNvSpPr>
            <a:spLocks noGrp="1"/>
          </p:cNvSpPr>
          <p:nvPr>
            <p:ph type="sldNum" sz="quarter" idx="5"/>
          </p:nvPr>
        </p:nvSpPr>
        <p:spPr bwMode="auto">
          <a:noFill/>
          <a:ln>
            <a:miter lim="800000"/>
            <a:headEnd/>
            <a:tailEnd/>
          </a:ln>
        </p:spPr>
        <p:txBody>
          <a:bodyPr/>
          <a:lstStyle/>
          <a:p>
            <a:fld id="{17651319-54DB-4E39-ADF4-DE25E06B9192}" type="slidenum">
              <a:rPr lang="en-ZA"/>
              <a:pPr/>
              <a:t>2</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BD671C01-5FAB-4F98-AAA6-89E2F97E2515}" type="slidenum">
              <a:rPr lang="en-ZA" smtClean="0"/>
              <a:pPr/>
              <a:t>3</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BD671C01-5FAB-4F98-AAA6-89E2F97E2515}" type="slidenum">
              <a:rPr lang="en-ZA" smtClean="0"/>
              <a:pPr/>
              <a:t>4</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BD671C01-5FAB-4F98-AAA6-89E2F97E2515}" type="slidenum">
              <a:rPr lang="en-ZA" smtClean="0"/>
              <a:pPr/>
              <a:t>5</a:t>
            </a:fld>
            <a:endParaRPr lang="en-Z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BD671C01-5FAB-4F98-AAA6-89E2F97E2515}" type="slidenum">
              <a:rPr lang="en-ZA" smtClean="0"/>
              <a:pPr/>
              <a:t>6</a:t>
            </a:fld>
            <a:endParaRPr lang="en-Z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BD671C01-5FAB-4F98-AAA6-89E2F97E2515}" type="slidenum">
              <a:rPr lang="en-ZA" smtClean="0"/>
              <a:pPr/>
              <a:t>7</a:t>
            </a:fld>
            <a:endParaRPr lang="en-Z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BD671C01-5FAB-4F98-AAA6-89E2F97E2515}" type="slidenum">
              <a:rPr lang="en-ZA" smtClean="0"/>
              <a:pPr/>
              <a:t>8</a:t>
            </a:fld>
            <a:endParaRPr lang="en-Z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BD671C01-5FAB-4F98-AAA6-89E2F97E2515}" type="slidenum">
              <a:rPr lang="en-ZA" smtClean="0"/>
              <a:pPr/>
              <a:t>9</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6" descr="PPT template - 04-03-2013.jpg"/>
          <p:cNvPicPr>
            <a:picLocks noChangeAspect="1"/>
          </p:cNvPicPr>
          <p:nvPr userDrawn="1"/>
        </p:nvPicPr>
        <p:blipFill>
          <a:blip r:embed="rId2" cstate="print">
            <a:lum/>
          </a:blip>
          <a:srcRect b="14300"/>
          <a:stretch>
            <a:fillRect/>
          </a:stretch>
        </p:blipFill>
        <p:spPr bwMode="auto">
          <a:xfrm>
            <a:off x="0" y="0"/>
            <a:ext cx="9144000" cy="5877272"/>
          </a:xfrm>
          <a:prstGeom prst="rect">
            <a:avLst/>
          </a:prstGeom>
          <a:noFill/>
          <a:ln w="9525">
            <a:noFill/>
            <a:miter lim="800000"/>
            <a:headEnd/>
            <a:tailEnd/>
          </a:ln>
        </p:spPr>
      </p:pic>
      <p:sp>
        <p:nvSpPr>
          <p:cNvPr id="2" name="Title 1"/>
          <p:cNvSpPr>
            <a:spLocks noGrp="1"/>
          </p:cNvSpPr>
          <p:nvPr>
            <p:ph type="ctrTitle"/>
          </p:nvPr>
        </p:nvSpPr>
        <p:spPr>
          <a:xfrm>
            <a:off x="251520" y="2130425"/>
            <a:ext cx="8640960" cy="1470025"/>
          </a:xfrm>
        </p:spPr>
        <p:txBody>
          <a:bodyPr/>
          <a:lstStyle/>
          <a:p>
            <a:r>
              <a:rPr lang="en-US"/>
              <a:t>Click to edit Master title style</a:t>
            </a:r>
            <a:endParaRPr lang="en-ZA" dirty="0"/>
          </a:p>
        </p:txBody>
      </p:sp>
      <p:sp>
        <p:nvSpPr>
          <p:cNvPr id="3" name="Subtitle 2"/>
          <p:cNvSpPr>
            <a:spLocks noGrp="1"/>
          </p:cNvSpPr>
          <p:nvPr>
            <p:ph type="subTitle" idx="1"/>
          </p:nvPr>
        </p:nvSpPr>
        <p:spPr>
          <a:xfrm>
            <a:off x="251520" y="3861048"/>
            <a:ext cx="8640960" cy="129614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32969BEC-3740-4621-8801-70202CEB92D5}"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10" descr="PPT templatepg2.jpg"/>
          <p:cNvPicPr>
            <a:picLocks noChangeAspect="1"/>
          </p:cNvPicPr>
          <p:nvPr userDrawn="1"/>
        </p:nvPicPr>
        <p:blipFill>
          <a:blip r:embed="rId2" cstate="print"/>
          <a:srcRect b="4695"/>
          <a:stretch>
            <a:fillRect/>
          </a:stretch>
        </p:blipFill>
        <p:spPr bwMode="auto">
          <a:xfrm>
            <a:off x="0" y="-79375"/>
            <a:ext cx="9144000" cy="6937375"/>
          </a:xfrm>
          <a:prstGeom prst="rect">
            <a:avLst/>
          </a:prstGeom>
          <a:noFill/>
          <a:ln w="9525">
            <a:noFill/>
            <a:miter lim="800000"/>
            <a:headEnd/>
            <a:tailEnd/>
          </a:ln>
        </p:spPr>
      </p:pic>
      <p:sp>
        <p:nvSpPr>
          <p:cNvPr id="2" name="Title 1"/>
          <p:cNvSpPr>
            <a:spLocks noGrp="1"/>
          </p:cNvSpPr>
          <p:nvPr>
            <p:ph type="title"/>
          </p:nvPr>
        </p:nvSpPr>
        <p:spPr>
          <a:xfrm>
            <a:off x="467544" y="1052736"/>
            <a:ext cx="8229600" cy="936104"/>
          </a:xfrm>
        </p:spPr>
        <p:txBody>
          <a:bodyPr/>
          <a:lstStyle/>
          <a:p>
            <a:r>
              <a:rPr lang="en-US"/>
              <a:t>Click to edit Master title style</a:t>
            </a:r>
            <a:endParaRPr lang="en-ZA"/>
          </a:p>
        </p:txBody>
      </p:sp>
      <p:sp>
        <p:nvSpPr>
          <p:cNvPr id="3" name="Vertical Text Placeholder 2"/>
          <p:cNvSpPr>
            <a:spLocks noGrp="1"/>
          </p:cNvSpPr>
          <p:nvPr>
            <p:ph type="body" orient="vert" idx="1"/>
          </p:nvPr>
        </p:nvSpPr>
        <p:spPr>
          <a:xfrm>
            <a:off x="457200" y="2060848"/>
            <a:ext cx="8229600" cy="40653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969BEC-3740-4621-8801-70202CEB92D5}" type="slidenum">
              <a:rPr lang="en-ZA" smtClean="0"/>
              <a:pPr/>
              <a:t>‹#›</a:t>
            </a:fld>
            <a:endParaRPr lang="en-ZA"/>
          </a:p>
        </p:txBody>
      </p:sp>
      <p:sp>
        <p:nvSpPr>
          <p:cNvPr id="8" name="Rectangle 7"/>
          <p:cNvSpPr/>
          <p:nvPr userDrawn="1"/>
        </p:nvSpPr>
        <p:spPr>
          <a:xfrm>
            <a:off x="0" y="6165304"/>
            <a:ext cx="1907704"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10" descr="PPT templatepg2.jpg"/>
          <p:cNvPicPr>
            <a:picLocks noChangeAspect="1"/>
          </p:cNvPicPr>
          <p:nvPr userDrawn="1"/>
        </p:nvPicPr>
        <p:blipFill>
          <a:blip r:embed="rId2" cstate="print"/>
          <a:srcRect b="4695"/>
          <a:stretch>
            <a:fillRect/>
          </a:stretch>
        </p:blipFill>
        <p:spPr bwMode="auto">
          <a:xfrm>
            <a:off x="0" y="-79375"/>
            <a:ext cx="9144000" cy="6937375"/>
          </a:xfrm>
          <a:prstGeom prst="rect">
            <a:avLst/>
          </a:prstGeom>
          <a:noFill/>
          <a:ln w="9525">
            <a:noFill/>
            <a:miter lim="800000"/>
            <a:headEnd/>
            <a:tailEnd/>
          </a:ln>
        </p:spPr>
      </p:pic>
      <p:sp>
        <p:nvSpPr>
          <p:cNvPr id="2" name="Vertical Title 1"/>
          <p:cNvSpPr>
            <a:spLocks noGrp="1"/>
          </p:cNvSpPr>
          <p:nvPr>
            <p:ph type="title" orient="vert"/>
          </p:nvPr>
        </p:nvSpPr>
        <p:spPr>
          <a:xfrm>
            <a:off x="6629400" y="1052736"/>
            <a:ext cx="2057400" cy="5073427"/>
          </a:xfrm>
        </p:spPr>
        <p:txBody>
          <a:bodyPr vert="eaVert"/>
          <a:lstStyle/>
          <a:p>
            <a:r>
              <a:rPr lang="en-US"/>
              <a:t>Click to edit Master title style</a:t>
            </a:r>
            <a:endParaRPr lang="en-ZA"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969BEC-3740-4621-8801-70202CEB92D5}" type="slidenum">
              <a:rPr lang="en-ZA" smtClean="0"/>
              <a:pPr/>
              <a:t>‹#›</a:t>
            </a:fld>
            <a:endParaRPr lang="en-ZA"/>
          </a:p>
        </p:txBody>
      </p:sp>
      <p:sp>
        <p:nvSpPr>
          <p:cNvPr id="8" name="Rectangle 7"/>
          <p:cNvSpPr/>
          <p:nvPr userDrawn="1"/>
        </p:nvSpPr>
        <p:spPr>
          <a:xfrm>
            <a:off x="0" y="6165304"/>
            <a:ext cx="1907704"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0" descr="PPT templatepg2.jpg"/>
          <p:cNvPicPr>
            <a:picLocks noChangeAspect="1"/>
          </p:cNvPicPr>
          <p:nvPr userDrawn="1"/>
        </p:nvPicPr>
        <p:blipFill>
          <a:blip r:embed="rId2" cstate="print"/>
          <a:srcRect b="4695"/>
          <a:stretch>
            <a:fillRect/>
          </a:stretch>
        </p:blipFill>
        <p:spPr bwMode="auto">
          <a:xfrm>
            <a:off x="0" y="-79375"/>
            <a:ext cx="9144000" cy="6937375"/>
          </a:xfrm>
          <a:prstGeom prst="rect">
            <a:avLst/>
          </a:prstGeom>
          <a:noFill/>
          <a:ln w="9525">
            <a:noFill/>
            <a:miter lim="800000"/>
            <a:headEnd/>
            <a:tailEnd/>
          </a:ln>
        </p:spPr>
      </p:pic>
      <p:sp>
        <p:nvSpPr>
          <p:cNvPr id="2" name="Title 1"/>
          <p:cNvSpPr>
            <a:spLocks noGrp="1"/>
          </p:cNvSpPr>
          <p:nvPr>
            <p:ph type="title"/>
          </p:nvPr>
        </p:nvSpPr>
        <p:spPr>
          <a:xfrm>
            <a:off x="457200" y="1052736"/>
            <a:ext cx="8229600" cy="864096"/>
          </a:xfrm>
        </p:spPr>
        <p:txBody>
          <a:bodyPr/>
          <a:lstStyle/>
          <a:p>
            <a:r>
              <a:rPr lang="en-US"/>
              <a:t>Click to edit Master title style</a:t>
            </a:r>
            <a:endParaRPr lang="en-ZA" dirty="0"/>
          </a:p>
        </p:txBody>
      </p:sp>
      <p:sp>
        <p:nvSpPr>
          <p:cNvPr id="3" name="Content Placeholder 2"/>
          <p:cNvSpPr>
            <a:spLocks noGrp="1"/>
          </p:cNvSpPr>
          <p:nvPr>
            <p:ph idx="1"/>
          </p:nvPr>
        </p:nvSpPr>
        <p:spPr>
          <a:xfrm>
            <a:off x="457200" y="2060848"/>
            <a:ext cx="8229600" cy="39604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969BEC-3740-4621-8801-70202CEB92D5}" type="slidenum">
              <a:rPr lang="en-ZA" smtClean="0"/>
              <a:pPr/>
              <a:t>‹#›</a:t>
            </a:fld>
            <a:endParaRPr lang="en-ZA"/>
          </a:p>
        </p:txBody>
      </p:sp>
      <p:sp>
        <p:nvSpPr>
          <p:cNvPr id="9" name="Rectangle 8"/>
          <p:cNvSpPr/>
          <p:nvPr userDrawn="1"/>
        </p:nvSpPr>
        <p:spPr>
          <a:xfrm>
            <a:off x="0" y="6165304"/>
            <a:ext cx="1907704"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PPT template - 04-03-2013.jpg"/>
          <p:cNvPicPr>
            <a:picLocks noChangeAspect="1"/>
          </p:cNvPicPr>
          <p:nvPr userDrawn="1"/>
        </p:nvPicPr>
        <p:blipFill>
          <a:blip r:embed="rId2" cstate="print">
            <a:lum/>
          </a:blip>
          <a:srcRect b="14300"/>
          <a:stretch>
            <a:fillRect/>
          </a:stretch>
        </p:blipFill>
        <p:spPr bwMode="auto">
          <a:xfrm>
            <a:off x="0" y="0"/>
            <a:ext cx="9144000" cy="5877272"/>
          </a:xfrm>
          <a:prstGeom prst="rect">
            <a:avLst/>
          </a:prstGeom>
          <a:noFill/>
          <a:ln w="9525">
            <a:noFill/>
            <a:miter lim="800000"/>
            <a:headEnd/>
            <a:tailEnd/>
          </a:ln>
        </p:spPr>
      </p:pic>
      <p:pic>
        <p:nvPicPr>
          <p:cNvPr id="8" name="Picture 7" descr="NC DoH Logo.gif"/>
          <p:cNvPicPr>
            <a:picLocks noChangeAspect="1"/>
          </p:cNvPicPr>
          <p:nvPr userDrawn="1"/>
        </p:nvPicPr>
        <p:blipFill>
          <a:blip r:embed="rId3" cstate="print"/>
          <a:stretch>
            <a:fillRect/>
          </a:stretch>
        </p:blipFill>
        <p:spPr>
          <a:xfrm>
            <a:off x="6588224" y="5877272"/>
            <a:ext cx="2267743" cy="747608"/>
          </a:xfrm>
          <a:prstGeom prst="rect">
            <a:avLst/>
          </a:prstGeom>
        </p:spPr>
      </p:pic>
      <p:sp>
        <p:nvSpPr>
          <p:cNvPr id="2" name="Title 1"/>
          <p:cNvSpPr>
            <a:spLocks noGrp="1"/>
          </p:cNvSpPr>
          <p:nvPr>
            <p:ph type="title"/>
          </p:nvPr>
        </p:nvSpPr>
        <p:spPr>
          <a:xfrm>
            <a:off x="722313" y="4406901"/>
            <a:ext cx="7772400" cy="750292"/>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AE31FF-9729-4618-81EA-125304F6EE69}" type="datetimeFigureOut">
              <a:rPr lang="en-US" smtClean="0"/>
              <a:pPr/>
              <a:t>2/9/2018</a:t>
            </a:fld>
            <a:endParaRPr lang="en-ZA"/>
          </a:p>
        </p:txBody>
      </p:sp>
      <p:sp>
        <p:nvSpPr>
          <p:cNvPr id="5" name="Footer Placeholder 4"/>
          <p:cNvSpPr>
            <a:spLocks noGrp="1"/>
          </p:cNvSpPr>
          <p:nvPr>
            <p:ph type="ftr" sz="quarter" idx="11"/>
          </p:nvPr>
        </p:nvSpPr>
        <p:spPr/>
        <p:txBody>
          <a:bodyPr/>
          <a:lstStyle/>
          <a:p>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10" descr="PPT templatepg2.jpg"/>
          <p:cNvPicPr>
            <a:picLocks noChangeAspect="1"/>
          </p:cNvPicPr>
          <p:nvPr userDrawn="1"/>
        </p:nvPicPr>
        <p:blipFill>
          <a:blip r:embed="rId2" cstate="print"/>
          <a:srcRect b="4695"/>
          <a:stretch>
            <a:fillRect/>
          </a:stretch>
        </p:blipFill>
        <p:spPr bwMode="auto">
          <a:xfrm>
            <a:off x="0" y="-79375"/>
            <a:ext cx="9144000" cy="6937375"/>
          </a:xfrm>
          <a:prstGeom prst="rect">
            <a:avLst/>
          </a:prstGeom>
          <a:noFill/>
          <a:ln w="9525">
            <a:noFill/>
            <a:miter lim="800000"/>
            <a:headEnd/>
            <a:tailEnd/>
          </a:ln>
        </p:spPr>
      </p:pic>
      <p:sp>
        <p:nvSpPr>
          <p:cNvPr id="2" name="Title 1"/>
          <p:cNvSpPr>
            <a:spLocks noGrp="1"/>
          </p:cNvSpPr>
          <p:nvPr>
            <p:ph type="title"/>
          </p:nvPr>
        </p:nvSpPr>
        <p:spPr>
          <a:xfrm>
            <a:off x="457200" y="1052736"/>
            <a:ext cx="8229600" cy="864096"/>
          </a:xfrm>
        </p:spPr>
        <p:txBody>
          <a:bodyPr/>
          <a:lstStyle/>
          <a:p>
            <a:r>
              <a:rPr lang="en-US"/>
              <a:t>Click to edit Master title style</a:t>
            </a:r>
            <a:endParaRPr lang="en-ZA" dirty="0"/>
          </a:p>
        </p:txBody>
      </p:sp>
      <p:sp>
        <p:nvSpPr>
          <p:cNvPr id="3" name="Content Placeholder 2"/>
          <p:cNvSpPr>
            <a:spLocks noGrp="1"/>
          </p:cNvSpPr>
          <p:nvPr>
            <p:ph sz="half" idx="1"/>
          </p:nvPr>
        </p:nvSpPr>
        <p:spPr>
          <a:xfrm>
            <a:off x="457200" y="2060848"/>
            <a:ext cx="4038600" cy="40653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Content Placeholder 3"/>
          <p:cNvSpPr>
            <a:spLocks noGrp="1"/>
          </p:cNvSpPr>
          <p:nvPr>
            <p:ph sz="half" idx="2"/>
          </p:nvPr>
        </p:nvSpPr>
        <p:spPr>
          <a:xfrm>
            <a:off x="4648200" y="2060848"/>
            <a:ext cx="4038600" cy="40653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2969BEC-3740-4621-8801-70202CEB92D5}" type="slidenum">
              <a:rPr lang="en-ZA" smtClean="0"/>
              <a:pPr/>
              <a:t>‹#›</a:t>
            </a:fld>
            <a:endParaRPr lang="en-ZA"/>
          </a:p>
        </p:txBody>
      </p:sp>
      <p:sp>
        <p:nvSpPr>
          <p:cNvPr id="9" name="Rectangle 8"/>
          <p:cNvSpPr/>
          <p:nvPr userDrawn="1"/>
        </p:nvSpPr>
        <p:spPr>
          <a:xfrm>
            <a:off x="0" y="6165304"/>
            <a:ext cx="1907704"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0" descr="PPT templatepg2.jpg"/>
          <p:cNvPicPr>
            <a:picLocks noChangeAspect="1"/>
          </p:cNvPicPr>
          <p:nvPr userDrawn="1"/>
        </p:nvPicPr>
        <p:blipFill>
          <a:blip r:embed="rId2" cstate="print"/>
          <a:srcRect b="4695"/>
          <a:stretch>
            <a:fillRect/>
          </a:stretch>
        </p:blipFill>
        <p:spPr bwMode="auto">
          <a:xfrm>
            <a:off x="0" y="-79375"/>
            <a:ext cx="9144000" cy="6937375"/>
          </a:xfrm>
          <a:prstGeom prst="rect">
            <a:avLst/>
          </a:prstGeom>
          <a:noFill/>
          <a:ln w="9525">
            <a:noFill/>
            <a:miter lim="800000"/>
            <a:headEnd/>
            <a:tailEnd/>
          </a:ln>
        </p:spPr>
      </p:pic>
      <p:sp>
        <p:nvSpPr>
          <p:cNvPr id="2" name="Title 1"/>
          <p:cNvSpPr>
            <a:spLocks noGrp="1"/>
          </p:cNvSpPr>
          <p:nvPr>
            <p:ph type="title"/>
          </p:nvPr>
        </p:nvSpPr>
        <p:spPr>
          <a:xfrm>
            <a:off x="467544" y="1052736"/>
            <a:ext cx="8229600" cy="1008112"/>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67544" y="220486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67544" y="2852936"/>
            <a:ext cx="4040188" cy="32312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p:cNvSpPr>
            <a:spLocks noGrp="1"/>
          </p:cNvSpPr>
          <p:nvPr>
            <p:ph type="body" sz="quarter" idx="3"/>
          </p:nvPr>
        </p:nvSpPr>
        <p:spPr>
          <a:xfrm>
            <a:off x="4644008" y="220486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852937"/>
            <a:ext cx="4041775" cy="32732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2969BEC-3740-4621-8801-70202CEB92D5}" type="slidenum">
              <a:rPr lang="en-ZA" smtClean="0"/>
              <a:pPr/>
              <a:t>‹#›</a:t>
            </a:fld>
            <a:endParaRPr lang="en-ZA"/>
          </a:p>
        </p:txBody>
      </p:sp>
      <p:sp>
        <p:nvSpPr>
          <p:cNvPr id="11" name="Rectangle 10"/>
          <p:cNvSpPr/>
          <p:nvPr userDrawn="1"/>
        </p:nvSpPr>
        <p:spPr>
          <a:xfrm>
            <a:off x="0" y="6165304"/>
            <a:ext cx="1907704"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10" descr="PPT templatepg2.jpg"/>
          <p:cNvPicPr>
            <a:picLocks noChangeAspect="1"/>
          </p:cNvPicPr>
          <p:nvPr userDrawn="1"/>
        </p:nvPicPr>
        <p:blipFill>
          <a:blip r:embed="rId2" cstate="print"/>
          <a:srcRect b="4695"/>
          <a:stretch>
            <a:fillRect/>
          </a:stretch>
        </p:blipFill>
        <p:spPr bwMode="auto">
          <a:xfrm>
            <a:off x="0" y="-79375"/>
            <a:ext cx="9144000" cy="6937375"/>
          </a:xfrm>
          <a:prstGeom prst="rect">
            <a:avLst/>
          </a:prstGeom>
          <a:noFill/>
          <a:ln w="9525">
            <a:noFill/>
            <a:miter lim="800000"/>
            <a:headEnd/>
            <a:tailEnd/>
          </a:ln>
        </p:spPr>
      </p:pic>
      <p:sp>
        <p:nvSpPr>
          <p:cNvPr id="2" name="Title 1"/>
          <p:cNvSpPr>
            <a:spLocks noGrp="1"/>
          </p:cNvSpPr>
          <p:nvPr>
            <p:ph type="title"/>
          </p:nvPr>
        </p:nvSpPr>
        <p:spPr>
          <a:xfrm>
            <a:off x="467544" y="1052736"/>
            <a:ext cx="8229600" cy="1008112"/>
          </a:xfrm>
        </p:spPr>
        <p:txBody>
          <a:bodyPr/>
          <a:lstStyle/>
          <a:p>
            <a:r>
              <a:rPr lang="en-US"/>
              <a:t>Click to edit Master title style</a:t>
            </a:r>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2969BEC-3740-4621-8801-70202CEB92D5}" type="slidenum">
              <a:rPr lang="en-ZA" smtClean="0"/>
              <a:pPr/>
              <a:t>‹#›</a:t>
            </a:fld>
            <a:endParaRPr lang="en-ZA"/>
          </a:p>
        </p:txBody>
      </p:sp>
      <p:sp>
        <p:nvSpPr>
          <p:cNvPr id="7" name="Rectangle 6"/>
          <p:cNvSpPr/>
          <p:nvPr userDrawn="1"/>
        </p:nvSpPr>
        <p:spPr>
          <a:xfrm>
            <a:off x="0" y="6165304"/>
            <a:ext cx="1907704"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10" descr="PPT templatepg2.jpg"/>
          <p:cNvPicPr>
            <a:picLocks noChangeAspect="1"/>
          </p:cNvPicPr>
          <p:nvPr userDrawn="1"/>
        </p:nvPicPr>
        <p:blipFill>
          <a:blip r:embed="rId2" cstate="print"/>
          <a:srcRect b="4695"/>
          <a:stretch>
            <a:fillRect/>
          </a:stretch>
        </p:blipFill>
        <p:spPr bwMode="auto">
          <a:xfrm>
            <a:off x="0" y="-79375"/>
            <a:ext cx="9144000" cy="6937375"/>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2969BEC-3740-4621-8801-70202CEB92D5}" type="slidenum">
              <a:rPr lang="en-ZA" smtClean="0"/>
              <a:pPr/>
              <a:t>‹#›</a:t>
            </a:fld>
            <a:endParaRPr lang="en-ZA"/>
          </a:p>
        </p:txBody>
      </p:sp>
      <p:sp>
        <p:nvSpPr>
          <p:cNvPr id="6" name="Rectangle 5"/>
          <p:cNvSpPr/>
          <p:nvPr userDrawn="1"/>
        </p:nvSpPr>
        <p:spPr>
          <a:xfrm>
            <a:off x="0" y="6165304"/>
            <a:ext cx="1907704"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10" descr="PPT templatepg2.jpg"/>
          <p:cNvPicPr>
            <a:picLocks noChangeAspect="1"/>
          </p:cNvPicPr>
          <p:nvPr userDrawn="1"/>
        </p:nvPicPr>
        <p:blipFill>
          <a:blip r:embed="rId2" cstate="print"/>
          <a:srcRect b="4695"/>
          <a:stretch>
            <a:fillRect/>
          </a:stretch>
        </p:blipFill>
        <p:spPr bwMode="auto">
          <a:xfrm>
            <a:off x="0" y="-79375"/>
            <a:ext cx="9144000" cy="6937375"/>
          </a:xfrm>
          <a:prstGeom prst="rect">
            <a:avLst/>
          </a:prstGeom>
          <a:noFill/>
          <a:ln w="9525">
            <a:noFill/>
            <a:miter lim="800000"/>
            <a:headEnd/>
            <a:tailEnd/>
          </a:ln>
        </p:spPr>
      </p:pic>
      <p:sp>
        <p:nvSpPr>
          <p:cNvPr id="2" name="Title 1"/>
          <p:cNvSpPr>
            <a:spLocks noGrp="1"/>
          </p:cNvSpPr>
          <p:nvPr>
            <p:ph type="title"/>
          </p:nvPr>
        </p:nvSpPr>
        <p:spPr>
          <a:xfrm>
            <a:off x="467544" y="980728"/>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1052736"/>
            <a:ext cx="5111750" cy="5073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Text Placeholder 3"/>
          <p:cNvSpPr>
            <a:spLocks noGrp="1"/>
          </p:cNvSpPr>
          <p:nvPr>
            <p:ph type="body" sz="half" idx="2"/>
          </p:nvPr>
        </p:nvSpPr>
        <p:spPr>
          <a:xfrm>
            <a:off x="457200" y="2204864"/>
            <a:ext cx="3008313" cy="39212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2969BEC-3740-4621-8801-70202CEB92D5}" type="slidenum">
              <a:rPr lang="en-ZA" smtClean="0"/>
              <a:pPr/>
              <a:t>‹#›</a:t>
            </a:fld>
            <a:endParaRPr lang="en-ZA"/>
          </a:p>
        </p:txBody>
      </p:sp>
      <p:sp>
        <p:nvSpPr>
          <p:cNvPr id="9" name="Rectangle 8"/>
          <p:cNvSpPr/>
          <p:nvPr userDrawn="1"/>
        </p:nvSpPr>
        <p:spPr>
          <a:xfrm>
            <a:off x="0" y="6165304"/>
            <a:ext cx="1907704"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10" descr="PPT templatepg2.jpg"/>
          <p:cNvPicPr>
            <a:picLocks noChangeAspect="1"/>
          </p:cNvPicPr>
          <p:nvPr userDrawn="1"/>
        </p:nvPicPr>
        <p:blipFill>
          <a:blip r:embed="rId2" cstate="print"/>
          <a:srcRect b="4695"/>
          <a:stretch>
            <a:fillRect/>
          </a:stretch>
        </p:blipFill>
        <p:spPr bwMode="auto">
          <a:xfrm>
            <a:off x="0" y="-79375"/>
            <a:ext cx="9144000" cy="6937375"/>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1052735"/>
            <a:ext cx="5486400" cy="36748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2969BEC-3740-4621-8801-70202CEB92D5}" type="slidenum">
              <a:rPr lang="en-ZA" smtClean="0"/>
              <a:pPr/>
              <a:t>‹#›</a:t>
            </a:fld>
            <a:endParaRPr lang="en-ZA"/>
          </a:p>
        </p:txBody>
      </p:sp>
      <p:sp>
        <p:nvSpPr>
          <p:cNvPr id="9" name="Rectangle 8"/>
          <p:cNvSpPr/>
          <p:nvPr userDrawn="1"/>
        </p:nvSpPr>
        <p:spPr>
          <a:xfrm>
            <a:off x="0" y="6165304"/>
            <a:ext cx="1907704"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E31FF-9729-4618-81EA-125304F6EE69}" type="datetimeFigureOut">
              <a:rPr lang="en-US" smtClean="0"/>
              <a:pPr/>
              <a:t>2/9/2018</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69BEC-3740-4621-8801-70202CEB92D5}"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850" y="1857364"/>
            <a:ext cx="8572500" cy="584775"/>
          </a:xfrm>
          <a:prstGeom prst="rect">
            <a:avLst/>
          </a:prstGeom>
          <a:noFill/>
        </p:spPr>
        <p:txBody>
          <a:bodyPr wrap="square">
            <a:spAutoFit/>
          </a:bodyPr>
          <a:lstStyle/>
          <a:p>
            <a:pPr algn="ctr" fontAlgn="auto">
              <a:spcBef>
                <a:spcPts val="0"/>
              </a:spcBef>
              <a:spcAft>
                <a:spcPts val="0"/>
              </a:spcAft>
              <a:defRPr/>
            </a:pPr>
            <a:endParaRPr lang="en-ZA" sz="3200" dirty="0">
              <a:solidFill>
                <a:srgbClr val="F6882E"/>
              </a:solidFill>
              <a:latin typeface="+mn-lt"/>
              <a:ea typeface="+mn-ea"/>
            </a:endParaRPr>
          </a:p>
        </p:txBody>
      </p:sp>
      <p:sp>
        <p:nvSpPr>
          <p:cNvPr id="7" name="Title 6"/>
          <p:cNvSpPr>
            <a:spLocks noGrp="1"/>
          </p:cNvSpPr>
          <p:nvPr>
            <p:ph type="ctrTitle"/>
          </p:nvPr>
        </p:nvSpPr>
        <p:spPr/>
        <p:txBody>
          <a:bodyPr/>
          <a:lstStyle/>
          <a:p>
            <a:r>
              <a:rPr lang="en-ZA" dirty="0"/>
              <a:t>The new Northern Cape </a:t>
            </a:r>
            <a:br>
              <a:rPr lang="en-ZA" dirty="0"/>
            </a:br>
            <a:r>
              <a:rPr lang="en-ZA" dirty="0"/>
              <a:t>Mental Health Hospital</a:t>
            </a:r>
          </a:p>
        </p:txBody>
      </p:sp>
      <p:sp>
        <p:nvSpPr>
          <p:cNvPr id="8" name="Subtitle 7"/>
          <p:cNvSpPr>
            <a:spLocks noGrp="1"/>
          </p:cNvSpPr>
          <p:nvPr>
            <p:ph type="subTitle" idx="1"/>
          </p:nvPr>
        </p:nvSpPr>
        <p:spPr/>
        <p:txBody>
          <a:bodyPr/>
          <a:lstStyle/>
          <a:p>
            <a:r>
              <a:rPr lang="en-ZA" dirty="0"/>
              <a:t>Presentation to MEC – April 2013</a:t>
            </a:r>
          </a:p>
          <a:p>
            <a:r>
              <a:rPr lang="en-ZA" dirty="0"/>
              <a:t>from Dr. G </a:t>
            </a:r>
            <a:r>
              <a:rPr lang="en-ZA" dirty="0" err="1"/>
              <a:t>Pistorius</a:t>
            </a:r>
            <a:endParaRPr lang="en-Z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Improved </a:t>
            </a:r>
            <a:br>
              <a:rPr lang="en-ZA" dirty="0"/>
            </a:br>
            <a:r>
              <a:rPr lang="en-ZA" dirty="0"/>
              <a:t>contract implementation arrangement</a:t>
            </a: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59632" y="2060848"/>
            <a:ext cx="6767140" cy="4186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dirty="0"/>
              <a:t>New contract: Scope &amp; description</a:t>
            </a:r>
          </a:p>
        </p:txBody>
      </p:sp>
      <p:sp>
        <p:nvSpPr>
          <p:cNvPr id="15362" name="Content Placeholder 2"/>
          <p:cNvSpPr>
            <a:spLocks noGrp="1"/>
          </p:cNvSpPr>
          <p:nvPr>
            <p:ph idx="1"/>
          </p:nvPr>
        </p:nvSpPr>
        <p:spPr/>
        <p:txBody>
          <a:bodyPr>
            <a:normAutofit fontScale="55000" lnSpcReduction="20000"/>
          </a:bodyPr>
          <a:lstStyle/>
          <a:p>
            <a:r>
              <a:rPr lang="en-US" dirty="0"/>
              <a:t>Project Name			: </a:t>
            </a:r>
            <a:r>
              <a:rPr lang="en-ZA" dirty="0"/>
              <a:t>Mental Health Facility Kimberley</a:t>
            </a:r>
            <a:endParaRPr lang="en-US" dirty="0"/>
          </a:p>
          <a:p>
            <a:r>
              <a:rPr lang="en-ZA" dirty="0"/>
              <a:t>Project number			: DRPW007/2011</a:t>
            </a:r>
            <a:endParaRPr lang="en-US" dirty="0"/>
          </a:p>
          <a:p>
            <a:r>
              <a:rPr lang="en-ZA" dirty="0"/>
              <a:t>Project Location		: Portion 84 of farm 80 </a:t>
            </a:r>
            <a:r>
              <a:rPr lang="en-ZA" dirty="0" err="1"/>
              <a:t>Bultfontein</a:t>
            </a:r>
            <a:r>
              <a:rPr lang="en-ZA" dirty="0"/>
              <a:t> Kimberley</a:t>
            </a:r>
            <a:endParaRPr lang="en-US" dirty="0"/>
          </a:p>
          <a:p>
            <a:r>
              <a:rPr lang="en-ZA" dirty="0"/>
              <a:t>Client Department		: NC Department of Health</a:t>
            </a:r>
            <a:endParaRPr lang="en-US" dirty="0"/>
          </a:p>
          <a:p>
            <a:r>
              <a:rPr lang="en-ZA" dirty="0"/>
              <a:t>Implementing Department	: NC Department of Public Works</a:t>
            </a:r>
            <a:endParaRPr lang="en-US" dirty="0"/>
          </a:p>
          <a:p>
            <a:r>
              <a:rPr lang="en-ZA" dirty="0"/>
              <a:t>Consultants			</a:t>
            </a:r>
          </a:p>
          <a:p>
            <a:pPr lvl="1"/>
            <a:r>
              <a:rPr lang="en-ZA" dirty="0"/>
              <a:t>Principal Agent		: </a:t>
            </a:r>
            <a:r>
              <a:rPr lang="en-ZA" dirty="0" err="1"/>
              <a:t>Ntaba</a:t>
            </a:r>
            <a:r>
              <a:rPr lang="en-ZA" dirty="0"/>
              <a:t> Resource and Project Management </a:t>
            </a:r>
          </a:p>
          <a:p>
            <a:pPr lvl="1"/>
            <a:r>
              <a:rPr lang="en-ZA" dirty="0"/>
              <a:t>Architects			: HDG Architects- Architect</a:t>
            </a:r>
            <a:endParaRPr lang="en-US" dirty="0"/>
          </a:p>
          <a:p>
            <a:pPr lvl="1"/>
            <a:r>
              <a:rPr lang="en-ZA" dirty="0"/>
              <a:t>Mechanical Engineers		: </a:t>
            </a:r>
            <a:r>
              <a:rPr lang="en-ZA" dirty="0" err="1"/>
              <a:t>Mekan</a:t>
            </a:r>
            <a:r>
              <a:rPr lang="en-ZA" dirty="0"/>
              <a:t> Engineering Services </a:t>
            </a:r>
            <a:endParaRPr lang="en-US" dirty="0"/>
          </a:p>
          <a:p>
            <a:pPr lvl="1"/>
            <a:r>
              <a:rPr lang="en-ZA" dirty="0"/>
              <a:t>Electrical Engineers		: Worley Parsons</a:t>
            </a:r>
          </a:p>
          <a:p>
            <a:pPr lvl="1"/>
            <a:r>
              <a:rPr lang="en-ZA" dirty="0"/>
              <a:t>Civil &amp; Structural Engineers	: </a:t>
            </a:r>
            <a:r>
              <a:rPr lang="en-ZA" dirty="0" err="1"/>
              <a:t>Babereki</a:t>
            </a:r>
            <a:r>
              <a:rPr lang="en-ZA" dirty="0"/>
              <a:t> Engineers</a:t>
            </a:r>
          </a:p>
          <a:p>
            <a:pPr lvl="1"/>
            <a:r>
              <a:rPr lang="en-ZA" dirty="0"/>
              <a:t>Security Engineers		: </a:t>
            </a:r>
            <a:r>
              <a:rPr lang="en-ZA" dirty="0" err="1"/>
              <a:t>Secelec</a:t>
            </a:r>
            <a:endParaRPr lang="en-ZA" dirty="0"/>
          </a:p>
          <a:p>
            <a:pPr lvl="1"/>
            <a:r>
              <a:rPr lang="en-ZA" dirty="0"/>
              <a:t>Landscape Architects		: Green Inc</a:t>
            </a:r>
            <a:endParaRPr lang="en-US" dirty="0"/>
          </a:p>
          <a:p>
            <a:pPr lvl="1"/>
            <a:r>
              <a:rPr lang="en-ZA" dirty="0"/>
              <a:t>Quantity Surveyors		: KDM Quantity Surveyors</a:t>
            </a:r>
            <a:endParaRPr lang="en-US" dirty="0"/>
          </a:p>
          <a:p>
            <a:r>
              <a:rPr lang="en-ZA" dirty="0"/>
              <a:t>Contractor and Grading		: </a:t>
            </a:r>
            <a:r>
              <a:rPr lang="en-ZA" dirty="0" err="1"/>
              <a:t>Inyatsi</a:t>
            </a:r>
            <a:r>
              <a:rPr lang="en-ZA" dirty="0"/>
              <a:t> Construction  SA Pty Ltd, 9 GB</a:t>
            </a:r>
            <a:endParaRPr lang="en-US" dirty="0"/>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dirty="0"/>
              <a:t>Scope &amp; description (cont.)</a:t>
            </a:r>
          </a:p>
        </p:txBody>
      </p:sp>
      <p:sp>
        <p:nvSpPr>
          <p:cNvPr id="5122" name="Content Placeholder 2"/>
          <p:cNvSpPr>
            <a:spLocks noGrp="1"/>
          </p:cNvSpPr>
          <p:nvPr>
            <p:ph idx="1"/>
          </p:nvPr>
        </p:nvSpPr>
        <p:spPr/>
        <p:txBody>
          <a:bodyPr>
            <a:normAutofit fontScale="70000" lnSpcReduction="20000"/>
          </a:bodyPr>
          <a:lstStyle/>
          <a:p>
            <a:r>
              <a:rPr lang="en-ZA" dirty="0"/>
              <a:t>Type of Infrastructure	: Mental Health Facility</a:t>
            </a:r>
            <a:endParaRPr lang="en-US" dirty="0"/>
          </a:p>
          <a:p>
            <a:r>
              <a:rPr lang="en-ZA" dirty="0"/>
              <a:t>Project Status		: Under construction</a:t>
            </a:r>
            <a:endParaRPr lang="en-US" dirty="0"/>
          </a:p>
          <a:p>
            <a:r>
              <a:rPr lang="en-ZA" dirty="0"/>
              <a:t>Nature of Investment 	: Social Development</a:t>
            </a:r>
          </a:p>
          <a:p>
            <a:r>
              <a:rPr lang="en-ZA" dirty="0"/>
              <a:t>Project Details		: 266 bed hospital serving the</a:t>
            </a:r>
            <a:br>
              <a:rPr lang="en-ZA" dirty="0"/>
            </a:br>
            <a:r>
              <a:rPr lang="en-ZA" dirty="0"/>
              <a:t>				  needs of young  and adolescent </a:t>
            </a:r>
            <a:br>
              <a:rPr lang="en-ZA" dirty="0"/>
            </a:br>
            <a:r>
              <a:rPr lang="en-ZA" dirty="0"/>
              <a:t>				  children, voluntary and  involuntary </a:t>
            </a:r>
            <a:br>
              <a:rPr lang="en-ZA" dirty="0"/>
            </a:br>
            <a:r>
              <a:rPr lang="en-ZA" dirty="0"/>
              <a:t>				  patients as well as State &amp; forensic </a:t>
            </a:r>
            <a:br>
              <a:rPr lang="en-ZA" dirty="0"/>
            </a:br>
            <a:r>
              <a:rPr lang="en-ZA" dirty="0"/>
              <a:t>				  patients</a:t>
            </a:r>
            <a:endParaRPr lang="en-US" dirty="0"/>
          </a:p>
          <a:p>
            <a:r>
              <a:rPr lang="en-ZA" dirty="0"/>
              <a:t>CPG				: 30% of labour is local</a:t>
            </a:r>
            <a:endParaRPr lang="en-US" dirty="0"/>
          </a:p>
          <a:p>
            <a:r>
              <a:rPr lang="en-ZA" dirty="0"/>
              <a:t>Training Provided		: People are trained during the course </a:t>
            </a:r>
            <a:br>
              <a:rPr lang="en-ZA" dirty="0"/>
            </a:br>
            <a:r>
              <a:rPr lang="en-ZA" dirty="0"/>
              <a:t>				  of construction although this was not</a:t>
            </a:r>
            <a:br>
              <a:rPr lang="en-ZA" dirty="0"/>
            </a:br>
            <a:r>
              <a:rPr lang="en-ZA" dirty="0"/>
              <a:t>				  a tender requirement</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dirty="0"/>
              <a:t>New Project: Time management</a:t>
            </a:r>
          </a:p>
        </p:txBody>
      </p:sp>
      <p:sp>
        <p:nvSpPr>
          <p:cNvPr id="7170" name="Content Placeholder 2"/>
          <p:cNvSpPr>
            <a:spLocks noGrp="1"/>
          </p:cNvSpPr>
          <p:nvPr>
            <p:ph idx="1"/>
          </p:nvPr>
        </p:nvSpPr>
        <p:spPr/>
        <p:txBody>
          <a:bodyPr>
            <a:normAutofit fontScale="62500" lnSpcReduction="20000"/>
          </a:bodyPr>
          <a:lstStyle/>
          <a:p>
            <a:r>
              <a:rPr lang="en-ZA" dirty="0"/>
              <a:t>Tender Awarded		: 27 November 2011</a:t>
            </a:r>
            <a:endParaRPr lang="en-US" dirty="0"/>
          </a:p>
          <a:p>
            <a:r>
              <a:rPr lang="en-ZA" dirty="0"/>
              <a:t>Contract Signed		: 28 November 2011</a:t>
            </a:r>
            <a:endParaRPr lang="en-US" dirty="0"/>
          </a:p>
          <a:p>
            <a:r>
              <a:rPr lang="en-ZA" dirty="0"/>
              <a:t>Contractor on site		: 22 December 2011</a:t>
            </a:r>
            <a:endParaRPr lang="en-US" dirty="0"/>
          </a:p>
          <a:p>
            <a:r>
              <a:rPr lang="en-ZA" dirty="0"/>
              <a:t>Project start date		: 7 January 2012</a:t>
            </a:r>
            <a:endParaRPr lang="en-US" dirty="0"/>
          </a:p>
          <a:p>
            <a:r>
              <a:rPr lang="en-ZA" dirty="0"/>
              <a:t>Original Construction period	: 24 months</a:t>
            </a:r>
            <a:endParaRPr lang="en-US" dirty="0"/>
          </a:p>
          <a:p>
            <a:r>
              <a:rPr lang="en-ZA" dirty="0"/>
              <a:t>Extension of Time approved 	: 42 days excluding costs</a:t>
            </a:r>
            <a:endParaRPr lang="en-US" dirty="0"/>
          </a:p>
          <a:p>
            <a:r>
              <a:rPr lang="en-ZA" dirty="0"/>
              <a:t>Contract Completion date	: 4 March 2014 (will be impacted by </a:t>
            </a:r>
            <a:br>
              <a:rPr lang="en-ZA" dirty="0"/>
            </a:br>
            <a:r>
              <a:rPr lang="en-ZA" dirty="0"/>
              <a:t>				   design changes)</a:t>
            </a:r>
            <a:endParaRPr lang="en-US" dirty="0"/>
          </a:p>
          <a:p>
            <a:r>
              <a:rPr lang="en-ZA" dirty="0"/>
              <a:t>Design report approved	: To be finalised by end April 2013</a:t>
            </a:r>
            <a:endParaRPr lang="en-US" dirty="0"/>
          </a:p>
          <a:p>
            <a:r>
              <a:rPr lang="en-ZA" dirty="0"/>
              <a:t>Contractual conditions met	: on-going</a:t>
            </a:r>
            <a:endParaRPr lang="en-US" dirty="0"/>
          </a:p>
          <a:p>
            <a:r>
              <a:rPr lang="en-ZA" dirty="0"/>
              <a:t>Construction Completion Date	: 4 March 2014</a:t>
            </a:r>
            <a:endParaRPr lang="en-US" dirty="0"/>
          </a:p>
          <a:p>
            <a:r>
              <a:rPr lang="en-ZA" dirty="0"/>
              <a:t>Final Payment			: Within 3 months after final completion</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dirty="0"/>
              <a:t>New contract: </a:t>
            </a:r>
            <a:r>
              <a:rPr lang="en-US" dirty="0"/>
              <a:t>Costs</a:t>
            </a:r>
          </a:p>
        </p:txBody>
      </p:sp>
      <p:graphicFrame>
        <p:nvGraphicFramePr>
          <p:cNvPr id="4" name="Content Placeholder 3"/>
          <p:cNvGraphicFramePr>
            <a:graphicFrameLocks noGrp="1"/>
          </p:cNvGraphicFramePr>
          <p:nvPr>
            <p:ph idx="1"/>
          </p:nvPr>
        </p:nvGraphicFramePr>
        <p:xfrm>
          <a:off x="457200" y="1988840"/>
          <a:ext cx="8230371" cy="1732895"/>
        </p:xfrm>
        <a:graphic>
          <a:graphicData uri="http://schemas.openxmlformats.org/drawingml/2006/table">
            <a:tbl>
              <a:tblPr firstRow="1" bandRow="1">
                <a:tableStyleId>{F5AB1C69-6EDB-4FF4-983F-18BD219EF322}</a:tableStyleId>
              </a:tblPr>
              <a:tblGrid>
                <a:gridCol w="2023012">
                  <a:extLst>
                    <a:ext uri="{9D8B030D-6E8A-4147-A177-3AD203B41FA5}">
                      <a16:colId xmlns:a16="http://schemas.microsoft.com/office/drawing/2014/main" xmlns="" val="20000"/>
                    </a:ext>
                  </a:extLst>
                </a:gridCol>
                <a:gridCol w="2023012">
                  <a:extLst>
                    <a:ext uri="{9D8B030D-6E8A-4147-A177-3AD203B41FA5}">
                      <a16:colId xmlns:a16="http://schemas.microsoft.com/office/drawing/2014/main" xmlns="" val="20001"/>
                    </a:ext>
                  </a:extLst>
                </a:gridCol>
                <a:gridCol w="2023012">
                  <a:extLst>
                    <a:ext uri="{9D8B030D-6E8A-4147-A177-3AD203B41FA5}">
                      <a16:colId xmlns:a16="http://schemas.microsoft.com/office/drawing/2014/main" xmlns="" val="20002"/>
                    </a:ext>
                  </a:extLst>
                </a:gridCol>
                <a:gridCol w="2161335">
                  <a:extLst>
                    <a:ext uri="{9D8B030D-6E8A-4147-A177-3AD203B41FA5}">
                      <a16:colId xmlns:a16="http://schemas.microsoft.com/office/drawing/2014/main" xmlns="" val="20003"/>
                    </a:ext>
                  </a:extLst>
                </a:gridCol>
              </a:tblGrid>
              <a:tr h="620375">
                <a:tc>
                  <a:txBody>
                    <a:bodyPr/>
                    <a:lstStyle/>
                    <a:p>
                      <a:pPr marL="0" marR="0">
                        <a:spcBef>
                          <a:spcPts val="0"/>
                        </a:spcBef>
                        <a:spcAft>
                          <a:spcPts val="0"/>
                        </a:spcAft>
                      </a:pPr>
                      <a:r>
                        <a:rPr lang="en-ZA" sz="1800" dirty="0"/>
                        <a:t> </a:t>
                      </a:r>
                      <a:endParaRPr lang="en-US" sz="1800" dirty="0">
                        <a:latin typeface="Calibri"/>
                        <a:ea typeface="Calibri"/>
                        <a:cs typeface="Times New Roman"/>
                      </a:endParaRPr>
                    </a:p>
                  </a:txBody>
                  <a:tcPr marL="68673" marR="68673" marT="0" marB="0" anchor="b"/>
                </a:tc>
                <a:tc>
                  <a:txBody>
                    <a:bodyPr/>
                    <a:lstStyle/>
                    <a:p>
                      <a:pPr marL="0" marR="0">
                        <a:spcBef>
                          <a:spcPts val="0"/>
                        </a:spcBef>
                        <a:spcAft>
                          <a:spcPts val="0"/>
                        </a:spcAft>
                      </a:pPr>
                      <a:r>
                        <a:rPr lang="en-ZA" sz="1800" dirty="0"/>
                        <a:t>Total Estimated</a:t>
                      </a:r>
                      <a:endParaRPr lang="en-US" sz="1800" dirty="0">
                        <a:latin typeface="Calibri"/>
                        <a:ea typeface="Calibri"/>
                        <a:cs typeface="Times New Roman"/>
                      </a:endParaRPr>
                    </a:p>
                  </a:txBody>
                  <a:tcPr marL="68673" marR="68673" marT="0" marB="0" anchor="b"/>
                </a:tc>
                <a:tc>
                  <a:txBody>
                    <a:bodyPr/>
                    <a:lstStyle/>
                    <a:p>
                      <a:pPr marL="0" marR="0" algn="ctr">
                        <a:spcBef>
                          <a:spcPts val="0"/>
                        </a:spcBef>
                        <a:spcAft>
                          <a:spcPts val="0"/>
                        </a:spcAft>
                      </a:pPr>
                      <a:r>
                        <a:rPr lang="en-ZA" sz="1800" dirty="0"/>
                        <a:t>Previous Expenditure</a:t>
                      </a:r>
                      <a:endParaRPr lang="en-US" sz="1800" dirty="0">
                        <a:latin typeface="Calibri"/>
                        <a:ea typeface="Calibri"/>
                        <a:cs typeface="Times New Roman"/>
                      </a:endParaRPr>
                    </a:p>
                  </a:txBody>
                  <a:tcPr marL="68673" marR="68673" marT="0" marB="0" anchor="b"/>
                </a:tc>
                <a:tc>
                  <a:txBody>
                    <a:bodyPr/>
                    <a:lstStyle/>
                    <a:p>
                      <a:pPr marL="0" marR="0" algn="ctr">
                        <a:spcBef>
                          <a:spcPts val="0"/>
                        </a:spcBef>
                        <a:spcAft>
                          <a:spcPts val="0"/>
                        </a:spcAft>
                      </a:pPr>
                      <a:r>
                        <a:rPr lang="en-ZA" sz="1800" dirty="0"/>
                        <a:t>Actual Expenditure 28 March 2013</a:t>
                      </a:r>
                      <a:endParaRPr lang="en-US" sz="1800" dirty="0">
                        <a:latin typeface="Calibri"/>
                        <a:ea typeface="Calibri"/>
                        <a:cs typeface="Times New Roman"/>
                      </a:endParaRPr>
                    </a:p>
                  </a:txBody>
                  <a:tcPr marL="68673" marR="68673" marT="0" marB="0" anchor="b"/>
                </a:tc>
                <a:extLst>
                  <a:ext uri="{0D108BD9-81ED-4DB2-BD59-A6C34878D82A}">
                    <a16:rowId xmlns:a16="http://schemas.microsoft.com/office/drawing/2014/main" xmlns="" val="10000"/>
                  </a:ext>
                </a:extLst>
              </a:tr>
              <a:tr h="370840">
                <a:tc>
                  <a:txBody>
                    <a:bodyPr/>
                    <a:lstStyle/>
                    <a:p>
                      <a:pPr marL="0" marR="0">
                        <a:spcBef>
                          <a:spcPts val="0"/>
                        </a:spcBef>
                        <a:spcAft>
                          <a:spcPts val="0"/>
                        </a:spcAft>
                      </a:pPr>
                      <a:r>
                        <a:rPr lang="en-ZA" sz="1800"/>
                        <a:t>Construction</a:t>
                      </a:r>
                      <a:endParaRPr lang="en-US" sz="1800">
                        <a:latin typeface="Calibri"/>
                        <a:ea typeface="Calibri"/>
                        <a:cs typeface="Times New Roman"/>
                      </a:endParaRPr>
                    </a:p>
                  </a:txBody>
                  <a:tcPr marL="68673" marR="68673" marT="0" marB="0" anchor="b"/>
                </a:tc>
                <a:tc>
                  <a:txBody>
                    <a:bodyPr/>
                    <a:lstStyle/>
                    <a:p>
                      <a:pPr marL="0" marR="0">
                        <a:spcBef>
                          <a:spcPts val="0"/>
                        </a:spcBef>
                        <a:spcAft>
                          <a:spcPts val="0"/>
                        </a:spcAft>
                      </a:pPr>
                      <a:r>
                        <a:rPr lang="en-ZA" sz="1800"/>
                        <a:t> R 400 570 000       </a:t>
                      </a:r>
                      <a:endParaRPr lang="en-US" sz="1800">
                        <a:latin typeface="Calibri"/>
                        <a:ea typeface="Calibri"/>
                        <a:cs typeface="Times New Roman"/>
                      </a:endParaRPr>
                    </a:p>
                  </a:txBody>
                  <a:tcPr marL="68673" marR="68673" marT="0" marB="0" anchor="b"/>
                </a:tc>
                <a:tc>
                  <a:txBody>
                    <a:bodyPr/>
                    <a:lstStyle/>
                    <a:p>
                      <a:pPr marL="0" marR="0">
                        <a:spcBef>
                          <a:spcPts val="0"/>
                        </a:spcBef>
                        <a:spcAft>
                          <a:spcPts val="0"/>
                        </a:spcAft>
                      </a:pPr>
                      <a:r>
                        <a:rPr lang="en-ZA" sz="1800" u="sng"/>
                        <a:t>+</a:t>
                      </a:r>
                      <a:r>
                        <a:rPr lang="en-ZA" sz="1800"/>
                        <a:t> R354 000 000</a:t>
                      </a:r>
                      <a:endParaRPr lang="en-US" sz="1800">
                        <a:latin typeface="Calibri"/>
                        <a:ea typeface="Calibri"/>
                        <a:cs typeface="Times New Roman"/>
                      </a:endParaRPr>
                    </a:p>
                  </a:txBody>
                  <a:tcPr marL="68673" marR="68673" marT="0" marB="0" anchor="b"/>
                </a:tc>
                <a:tc>
                  <a:txBody>
                    <a:bodyPr/>
                    <a:lstStyle/>
                    <a:p>
                      <a:pPr marL="0" marR="0">
                        <a:spcBef>
                          <a:spcPts val="0"/>
                        </a:spcBef>
                        <a:spcAft>
                          <a:spcPts val="0"/>
                        </a:spcAft>
                      </a:pPr>
                      <a:r>
                        <a:rPr lang="en-ZA" sz="1800"/>
                        <a:t>R 79, 043, 218.91</a:t>
                      </a:r>
                      <a:endParaRPr lang="en-US" sz="1800">
                        <a:latin typeface="Calibri"/>
                        <a:ea typeface="Calibri"/>
                        <a:cs typeface="Times New Roman"/>
                      </a:endParaRPr>
                    </a:p>
                  </a:txBody>
                  <a:tcPr marL="68673" marR="68673" marT="0" marB="0" anchor="b"/>
                </a:tc>
                <a:extLst>
                  <a:ext uri="{0D108BD9-81ED-4DB2-BD59-A6C34878D82A}">
                    <a16:rowId xmlns:a16="http://schemas.microsoft.com/office/drawing/2014/main" xmlns="" val="10001"/>
                  </a:ext>
                </a:extLst>
              </a:tr>
              <a:tr h="370840">
                <a:tc>
                  <a:txBody>
                    <a:bodyPr/>
                    <a:lstStyle/>
                    <a:p>
                      <a:pPr marL="0" marR="0">
                        <a:spcBef>
                          <a:spcPts val="0"/>
                        </a:spcBef>
                        <a:spcAft>
                          <a:spcPts val="0"/>
                        </a:spcAft>
                      </a:pPr>
                      <a:r>
                        <a:rPr lang="en-ZA" sz="1800"/>
                        <a:t>Professional fees</a:t>
                      </a:r>
                      <a:endParaRPr lang="en-US" sz="1800">
                        <a:latin typeface="Calibri"/>
                        <a:ea typeface="Calibri"/>
                        <a:cs typeface="Times New Roman"/>
                      </a:endParaRPr>
                    </a:p>
                  </a:txBody>
                  <a:tcPr marL="68673" marR="68673" marT="0" marB="0" anchor="b"/>
                </a:tc>
                <a:tc>
                  <a:txBody>
                    <a:bodyPr/>
                    <a:lstStyle/>
                    <a:p>
                      <a:pPr marL="0" marR="0">
                        <a:spcBef>
                          <a:spcPts val="0"/>
                        </a:spcBef>
                        <a:spcAft>
                          <a:spcPts val="0"/>
                        </a:spcAft>
                      </a:pPr>
                      <a:r>
                        <a:rPr lang="en-ZA" sz="1800"/>
                        <a:t> R 80 000 000</a:t>
                      </a:r>
                      <a:endParaRPr lang="en-US" sz="1800">
                        <a:latin typeface="Calibri"/>
                        <a:ea typeface="Calibri"/>
                        <a:cs typeface="Times New Roman"/>
                      </a:endParaRPr>
                    </a:p>
                  </a:txBody>
                  <a:tcPr marL="68673" marR="68673" marT="0" marB="0" anchor="b"/>
                </a:tc>
                <a:tc>
                  <a:txBody>
                    <a:bodyPr/>
                    <a:lstStyle/>
                    <a:p>
                      <a:pPr marL="0" marR="0">
                        <a:spcBef>
                          <a:spcPts val="0"/>
                        </a:spcBef>
                        <a:spcAft>
                          <a:spcPts val="0"/>
                        </a:spcAft>
                      </a:pPr>
                      <a:r>
                        <a:rPr lang="en-ZA" sz="1800" u="sng"/>
                        <a:t>+</a:t>
                      </a:r>
                      <a:r>
                        <a:rPr lang="en-ZA" sz="1800"/>
                        <a:t> R  81 000 000</a:t>
                      </a:r>
                      <a:endParaRPr lang="en-US" sz="1800">
                        <a:latin typeface="Calibri"/>
                        <a:ea typeface="Calibri"/>
                        <a:cs typeface="Times New Roman"/>
                      </a:endParaRPr>
                    </a:p>
                  </a:txBody>
                  <a:tcPr marL="68673" marR="68673" marT="0" marB="0" anchor="b"/>
                </a:tc>
                <a:tc>
                  <a:txBody>
                    <a:bodyPr/>
                    <a:lstStyle/>
                    <a:p>
                      <a:pPr marL="0" marR="0">
                        <a:spcBef>
                          <a:spcPts val="0"/>
                        </a:spcBef>
                        <a:spcAft>
                          <a:spcPts val="0"/>
                        </a:spcAft>
                      </a:pPr>
                      <a:r>
                        <a:rPr lang="en-ZA" sz="1800"/>
                        <a:t>R 23, 699, 018.06</a:t>
                      </a:r>
                      <a:endParaRPr lang="en-US" sz="1800">
                        <a:latin typeface="Calibri"/>
                        <a:ea typeface="Calibri"/>
                        <a:cs typeface="Times New Roman"/>
                      </a:endParaRPr>
                    </a:p>
                  </a:txBody>
                  <a:tcPr marL="68673" marR="68673" marT="0" marB="0" anchor="b"/>
                </a:tc>
                <a:extLst>
                  <a:ext uri="{0D108BD9-81ED-4DB2-BD59-A6C34878D82A}">
                    <a16:rowId xmlns:a16="http://schemas.microsoft.com/office/drawing/2014/main" xmlns="" val="10002"/>
                  </a:ext>
                </a:extLst>
              </a:tr>
              <a:tr h="370840">
                <a:tc>
                  <a:txBody>
                    <a:bodyPr/>
                    <a:lstStyle/>
                    <a:p>
                      <a:pPr marL="0" marR="0">
                        <a:spcBef>
                          <a:spcPts val="0"/>
                        </a:spcBef>
                        <a:spcAft>
                          <a:spcPts val="0"/>
                        </a:spcAft>
                      </a:pPr>
                      <a:r>
                        <a:rPr lang="en-ZA" sz="1800" dirty="0"/>
                        <a:t>Total</a:t>
                      </a:r>
                      <a:endParaRPr lang="en-US" sz="1800" dirty="0">
                        <a:latin typeface="Calibri"/>
                        <a:ea typeface="Calibri"/>
                        <a:cs typeface="Times New Roman"/>
                      </a:endParaRPr>
                    </a:p>
                  </a:txBody>
                  <a:tcPr marL="68673" marR="68673" marT="0" marB="0" anchor="b"/>
                </a:tc>
                <a:tc>
                  <a:txBody>
                    <a:bodyPr/>
                    <a:lstStyle/>
                    <a:p>
                      <a:pPr marL="0" marR="0">
                        <a:spcBef>
                          <a:spcPts val="0"/>
                        </a:spcBef>
                        <a:spcAft>
                          <a:spcPts val="0"/>
                        </a:spcAft>
                      </a:pPr>
                      <a:r>
                        <a:rPr lang="en-ZA" sz="1800"/>
                        <a:t>R 480 570 000</a:t>
                      </a:r>
                      <a:endParaRPr lang="en-US" sz="1800">
                        <a:latin typeface="Calibri"/>
                        <a:ea typeface="Calibri"/>
                        <a:cs typeface="Times New Roman"/>
                      </a:endParaRPr>
                    </a:p>
                  </a:txBody>
                  <a:tcPr marL="68673" marR="68673" marT="0" marB="0" anchor="b"/>
                </a:tc>
                <a:tc>
                  <a:txBody>
                    <a:bodyPr/>
                    <a:lstStyle/>
                    <a:p>
                      <a:pPr marL="0" marR="0">
                        <a:spcBef>
                          <a:spcPts val="0"/>
                        </a:spcBef>
                        <a:spcAft>
                          <a:spcPts val="0"/>
                        </a:spcAft>
                      </a:pPr>
                      <a:r>
                        <a:rPr lang="en-ZA" sz="1800"/>
                        <a:t> R435, 000, 000</a:t>
                      </a:r>
                      <a:endParaRPr lang="en-US" sz="1800">
                        <a:latin typeface="Calibri"/>
                        <a:ea typeface="Calibri"/>
                        <a:cs typeface="Times New Roman"/>
                      </a:endParaRPr>
                    </a:p>
                  </a:txBody>
                  <a:tcPr marL="68673" marR="68673" marT="0" marB="0" anchor="b"/>
                </a:tc>
                <a:tc>
                  <a:txBody>
                    <a:bodyPr/>
                    <a:lstStyle/>
                    <a:p>
                      <a:pPr marL="0" marR="0">
                        <a:spcBef>
                          <a:spcPts val="0"/>
                        </a:spcBef>
                        <a:spcAft>
                          <a:spcPts val="0"/>
                        </a:spcAft>
                      </a:pPr>
                      <a:r>
                        <a:rPr lang="en-ZA" sz="1800" dirty="0"/>
                        <a:t> R102, 742 236.97</a:t>
                      </a:r>
                      <a:endParaRPr lang="en-US" sz="1800" dirty="0">
                        <a:latin typeface="Calibri"/>
                        <a:ea typeface="Calibri"/>
                        <a:cs typeface="Times New Roman"/>
                      </a:endParaRPr>
                    </a:p>
                  </a:txBody>
                  <a:tcPr marL="68673" marR="68673" marT="0" marB="0" anchor="b"/>
                </a:tc>
                <a:extLst>
                  <a:ext uri="{0D108BD9-81ED-4DB2-BD59-A6C34878D82A}">
                    <a16:rowId xmlns:a16="http://schemas.microsoft.com/office/drawing/2014/main" xmlns="" val="10003"/>
                  </a:ext>
                </a:extLst>
              </a:tr>
            </a:tbl>
          </a:graphicData>
        </a:graphic>
      </p:graphicFrame>
      <p:sp>
        <p:nvSpPr>
          <p:cNvPr id="9" name="Rectangle 8"/>
          <p:cNvSpPr/>
          <p:nvPr/>
        </p:nvSpPr>
        <p:spPr>
          <a:xfrm>
            <a:off x="467544" y="3857179"/>
            <a:ext cx="8352928" cy="2169825"/>
          </a:xfrm>
          <a:prstGeom prst="rect">
            <a:avLst/>
          </a:prstGeom>
        </p:spPr>
        <p:txBody>
          <a:bodyPr wrap="square">
            <a:spAutoFit/>
          </a:bodyPr>
          <a:lstStyle/>
          <a:p>
            <a:pPr eaLnBrk="0" hangingPunct="0">
              <a:lnSpc>
                <a:spcPct val="150000"/>
              </a:lnSpc>
              <a:defRPr/>
            </a:pPr>
            <a:r>
              <a:rPr lang="en-ZA" b="1" dirty="0">
                <a:latin typeface="Arial Narrow" pitchFamily="34" charset="0"/>
                <a:ea typeface="Calibri" pitchFamily="34" charset="0"/>
                <a:cs typeface="Arial" pitchFamily="34" charset="0"/>
              </a:rPr>
              <a:t>Potential Variation Orders</a:t>
            </a:r>
            <a:r>
              <a:rPr lang="en-ZA" dirty="0">
                <a:latin typeface="Arial Narrow" pitchFamily="34" charset="0"/>
                <a:ea typeface="Calibri" pitchFamily="34" charset="0"/>
                <a:cs typeface="Arial" pitchFamily="34" charset="0"/>
              </a:rPr>
              <a:t> </a:t>
            </a:r>
            <a:endParaRPr lang="en-US" dirty="0">
              <a:latin typeface="Arial" pitchFamily="34" charset="0"/>
            </a:endParaRPr>
          </a:p>
          <a:p>
            <a:pPr eaLnBrk="0" hangingPunct="0">
              <a:lnSpc>
                <a:spcPct val="150000"/>
              </a:lnSpc>
              <a:defRPr/>
            </a:pPr>
            <a:r>
              <a:rPr lang="en-ZA" dirty="0">
                <a:latin typeface="Arial Narrow" pitchFamily="34" charset="0"/>
                <a:ea typeface="Calibri" pitchFamily="34" charset="0"/>
                <a:cs typeface="Arial" pitchFamily="34" charset="0"/>
              </a:rPr>
              <a:t>The items are still under consideration and to be established and can be re measured </a:t>
            </a:r>
            <a:endParaRPr lang="en-US" dirty="0">
              <a:latin typeface="Arial" pitchFamily="34" charset="0"/>
            </a:endParaRPr>
          </a:p>
          <a:p>
            <a:pPr eaLnBrk="0" hangingPunct="0">
              <a:lnSpc>
                <a:spcPct val="150000"/>
              </a:lnSpc>
              <a:buFont typeface="Arial" pitchFamily="34" charset="0"/>
              <a:buChar char="•"/>
              <a:defRPr/>
            </a:pPr>
            <a:r>
              <a:rPr lang="en-ZA" dirty="0">
                <a:latin typeface="Arial Narrow" pitchFamily="34" charset="0"/>
                <a:ea typeface="Calibri" pitchFamily="34" charset="0"/>
                <a:cs typeface="Arial" pitchFamily="34" charset="0"/>
              </a:rPr>
              <a:t> Redesigning to comply with the new Legislation  (</a:t>
            </a:r>
            <a:r>
              <a:rPr lang="en-US" dirty="0">
                <a:latin typeface="Arial Narrow" pitchFamily="34" charset="0"/>
              </a:rPr>
              <a:t>all design changes will be </a:t>
            </a:r>
            <a:r>
              <a:rPr lang="en-US" dirty="0" err="1">
                <a:latin typeface="Arial Narrow" pitchFamily="34" charset="0"/>
              </a:rPr>
              <a:t>finalised</a:t>
            </a:r>
            <a:r>
              <a:rPr lang="en-US" dirty="0">
                <a:latin typeface="Arial Narrow" pitchFamily="34" charset="0"/>
              </a:rPr>
              <a:t> by 30th April 2013. No further design changes will be permitted)</a:t>
            </a:r>
            <a:endParaRPr lang="en-US" dirty="0">
              <a:latin typeface="Arial" pitchFamily="34" charset="0"/>
            </a:endParaRPr>
          </a:p>
          <a:p>
            <a:pPr eaLnBrk="0" hangingPunct="0">
              <a:lnSpc>
                <a:spcPct val="150000"/>
              </a:lnSpc>
              <a:buFont typeface="Arial" pitchFamily="34" charset="0"/>
              <a:buChar char="•"/>
              <a:defRPr/>
            </a:pPr>
            <a:r>
              <a:rPr lang="en-ZA" dirty="0">
                <a:latin typeface="Arial Narrow" pitchFamily="34" charset="0"/>
                <a:ea typeface="Calibri" pitchFamily="34" charset="0"/>
                <a:cs typeface="Arial" pitchFamily="34" charset="0"/>
              </a:rPr>
              <a:t> Relocation of the Air con plant</a:t>
            </a:r>
            <a:endParaRPr lang="en-US" dirty="0">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a:t>New Project: Job creation</a:t>
            </a:r>
          </a:p>
        </p:txBody>
      </p:sp>
      <p:graphicFrame>
        <p:nvGraphicFramePr>
          <p:cNvPr id="4" name="Content Placeholder 3"/>
          <p:cNvGraphicFramePr>
            <a:graphicFrameLocks noGrp="1"/>
          </p:cNvGraphicFramePr>
          <p:nvPr>
            <p:ph idx="1"/>
          </p:nvPr>
        </p:nvGraphicFramePr>
        <p:xfrm>
          <a:off x="457200" y="2060575"/>
          <a:ext cx="8229600" cy="3007360"/>
        </p:xfrm>
        <a:graphic>
          <a:graphicData uri="http://schemas.openxmlformats.org/drawingml/2006/table">
            <a:tbl>
              <a:tblPr firstRow="1" bandRow="1">
                <a:tableStyleId>{F5AB1C69-6EDB-4FF4-983F-18BD219EF322}</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pPr marL="0" marR="0" algn="ctr">
                        <a:lnSpc>
                          <a:spcPct val="150000"/>
                        </a:lnSpc>
                        <a:spcBef>
                          <a:spcPts val="0"/>
                        </a:spcBef>
                        <a:spcAft>
                          <a:spcPts val="1000"/>
                        </a:spcAft>
                      </a:pPr>
                      <a:r>
                        <a:rPr lang="en-ZA" sz="1800" dirty="0"/>
                        <a:t>DESIGNATED GROUP</a:t>
                      </a:r>
                      <a:endParaRPr lang="en-US" sz="1800" dirty="0">
                        <a:latin typeface="Calibri"/>
                        <a:ea typeface="Calibri"/>
                        <a:cs typeface="Times New Roman"/>
                      </a:endParaRPr>
                    </a:p>
                  </a:txBody>
                  <a:tcPr marL="68580" marR="68580" marT="0" marB="0"/>
                </a:tc>
                <a:tc>
                  <a:txBody>
                    <a:bodyPr/>
                    <a:lstStyle/>
                    <a:p>
                      <a:pPr marL="0" marR="0" algn="ctr">
                        <a:lnSpc>
                          <a:spcPct val="150000"/>
                        </a:lnSpc>
                        <a:spcBef>
                          <a:spcPts val="0"/>
                        </a:spcBef>
                        <a:spcAft>
                          <a:spcPts val="1000"/>
                        </a:spcAft>
                      </a:pPr>
                      <a:r>
                        <a:rPr lang="en-ZA" sz="1800"/>
                        <a:t>NO OF JOB OPPORTUNITIES</a:t>
                      </a:r>
                      <a:endParaRPr lang="en-US" sz="1800">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370840">
                <a:tc>
                  <a:txBody>
                    <a:bodyPr/>
                    <a:lstStyle/>
                    <a:p>
                      <a:pPr marL="0" marR="0">
                        <a:lnSpc>
                          <a:spcPct val="150000"/>
                        </a:lnSpc>
                        <a:spcBef>
                          <a:spcPts val="0"/>
                        </a:spcBef>
                        <a:spcAft>
                          <a:spcPts val="1000"/>
                        </a:spcAft>
                      </a:pPr>
                      <a:r>
                        <a:rPr lang="en-ZA" sz="1800" dirty="0"/>
                        <a:t>Women</a:t>
                      </a:r>
                      <a:endParaRPr lang="en-US" sz="1800" dirty="0">
                        <a:latin typeface="Calibri"/>
                        <a:ea typeface="Calibri"/>
                        <a:cs typeface="Times New Roman"/>
                      </a:endParaRPr>
                    </a:p>
                  </a:txBody>
                  <a:tcPr marL="68580" marR="68580" marT="0" marB="0"/>
                </a:tc>
                <a:tc>
                  <a:txBody>
                    <a:bodyPr/>
                    <a:lstStyle/>
                    <a:p>
                      <a:pPr marL="0" marR="0" algn="ctr">
                        <a:lnSpc>
                          <a:spcPct val="150000"/>
                        </a:lnSpc>
                        <a:spcBef>
                          <a:spcPts val="0"/>
                        </a:spcBef>
                        <a:spcAft>
                          <a:spcPts val="1000"/>
                        </a:spcAft>
                      </a:pPr>
                      <a:r>
                        <a:rPr lang="en-ZA" sz="1800"/>
                        <a:t>20</a:t>
                      </a:r>
                      <a:endParaRPr lang="en-US" sz="1800">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370840">
                <a:tc>
                  <a:txBody>
                    <a:bodyPr/>
                    <a:lstStyle/>
                    <a:p>
                      <a:pPr marL="0" marR="0">
                        <a:lnSpc>
                          <a:spcPct val="150000"/>
                        </a:lnSpc>
                        <a:spcBef>
                          <a:spcPts val="0"/>
                        </a:spcBef>
                        <a:spcAft>
                          <a:spcPts val="1000"/>
                        </a:spcAft>
                      </a:pPr>
                      <a:r>
                        <a:rPr lang="en-ZA" sz="1800" dirty="0"/>
                        <a:t>Youth</a:t>
                      </a:r>
                      <a:endParaRPr lang="en-US" sz="1800" dirty="0">
                        <a:latin typeface="Calibri"/>
                        <a:ea typeface="Calibri"/>
                        <a:cs typeface="Times New Roman"/>
                      </a:endParaRPr>
                    </a:p>
                  </a:txBody>
                  <a:tcPr marL="68580" marR="68580" marT="0" marB="0"/>
                </a:tc>
                <a:tc>
                  <a:txBody>
                    <a:bodyPr/>
                    <a:lstStyle/>
                    <a:p>
                      <a:pPr marL="0" marR="0" algn="ctr">
                        <a:lnSpc>
                          <a:spcPct val="150000"/>
                        </a:lnSpc>
                        <a:spcBef>
                          <a:spcPts val="0"/>
                        </a:spcBef>
                        <a:spcAft>
                          <a:spcPts val="1000"/>
                        </a:spcAft>
                      </a:pPr>
                      <a:r>
                        <a:rPr lang="en-ZA" sz="1800"/>
                        <a:t>170</a:t>
                      </a:r>
                      <a:endParaRPr lang="en-US" sz="1800"/>
                    </a:p>
                    <a:p>
                      <a:pPr marL="0" marR="0" algn="ctr">
                        <a:lnSpc>
                          <a:spcPct val="150000"/>
                        </a:lnSpc>
                        <a:spcBef>
                          <a:spcPts val="0"/>
                        </a:spcBef>
                        <a:spcAft>
                          <a:spcPts val="1000"/>
                        </a:spcAft>
                      </a:pPr>
                      <a:r>
                        <a:rPr lang="en-ZA" sz="1800"/>
                        <a:t>(150 male and 20 female)</a:t>
                      </a:r>
                      <a:endParaRPr lang="en-US" sz="1800">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370840">
                <a:tc>
                  <a:txBody>
                    <a:bodyPr/>
                    <a:lstStyle/>
                    <a:p>
                      <a:pPr marL="0" marR="0">
                        <a:lnSpc>
                          <a:spcPct val="150000"/>
                        </a:lnSpc>
                        <a:spcBef>
                          <a:spcPts val="0"/>
                        </a:spcBef>
                        <a:spcAft>
                          <a:spcPts val="1000"/>
                        </a:spcAft>
                      </a:pPr>
                      <a:r>
                        <a:rPr lang="en-ZA" sz="1800" dirty="0"/>
                        <a:t>People with Disability</a:t>
                      </a:r>
                      <a:endParaRPr lang="en-US" sz="1800" dirty="0">
                        <a:latin typeface="Calibri"/>
                        <a:ea typeface="Calibri"/>
                        <a:cs typeface="Times New Roman"/>
                      </a:endParaRPr>
                    </a:p>
                  </a:txBody>
                  <a:tcPr marL="68580" marR="68580" marT="0" marB="0"/>
                </a:tc>
                <a:tc>
                  <a:txBody>
                    <a:bodyPr/>
                    <a:lstStyle/>
                    <a:p>
                      <a:pPr marL="0" marR="0" algn="ctr">
                        <a:lnSpc>
                          <a:spcPct val="150000"/>
                        </a:lnSpc>
                        <a:spcBef>
                          <a:spcPts val="0"/>
                        </a:spcBef>
                        <a:spcAft>
                          <a:spcPts val="1000"/>
                        </a:spcAft>
                      </a:pPr>
                      <a:r>
                        <a:rPr lang="en-ZA" sz="1800" dirty="0"/>
                        <a:t>1</a:t>
                      </a:r>
                      <a:endParaRPr lang="en-US" sz="1800" dirty="0">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370840">
                <a:tc>
                  <a:txBody>
                    <a:bodyPr/>
                    <a:lstStyle/>
                    <a:p>
                      <a:pPr marL="0" marR="0">
                        <a:lnSpc>
                          <a:spcPct val="150000"/>
                        </a:lnSpc>
                        <a:spcBef>
                          <a:spcPts val="0"/>
                        </a:spcBef>
                        <a:spcAft>
                          <a:spcPts val="1000"/>
                        </a:spcAft>
                      </a:pPr>
                      <a:r>
                        <a:rPr lang="en-ZA" sz="1800"/>
                        <a:t>Men</a:t>
                      </a:r>
                      <a:endParaRPr lang="en-US" sz="1800">
                        <a:latin typeface="Calibri"/>
                        <a:ea typeface="Calibri"/>
                        <a:cs typeface="Times New Roman"/>
                      </a:endParaRPr>
                    </a:p>
                  </a:txBody>
                  <a:tcPr marL="68580" marR="68580" marT="0" marB="0"/>
                </a:tc>
                <a:tc>
                  <a:txBody>
                    <a:bodyPr/>
                    <a:lstStyle/>
                    <a:p>
                      <a:pPr marL="0" marR="0" algn="ctr">
                        <a:lnSpc>
                          <a:spcPct val="150000"/>
                        </a:lnSpc>
                        <a:spcBef>
                          <a:spcPts val="0"/>
                        </a:spcBef>
                        <a:spcAft>
                          <a:spcPts val="1000"/>
                        </a:spcAft>
                      </a:pPr>
                      <a:r>
                        <a:rPr lang="en-ZA" sz="1800" dirty="0"/>
                        <a:t>118</a:t>
                      </a:r>
                      <a:endParaRPr lang="en-US" sz="1800" dirty="0">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370840">
                <a:tc>
                  <a:txBody>
                    <a:bodyPr/>
                    <a:lstStyle/>
                    <a:p>
                      <a:pPr marL="0" marR="0" algn="ctr">
                        <a:lnSpc>
                          <a:spcPct val="150000"/>
                        </a:lnSpc>
                        <a:spcBef>
                          <a:spcPts val="0"/>
                        </a:spcBef>
                        <a:spcAft>
                          <a:spcPts val="1000"/>
                        </a:spcAft>
                      </a:pPr>
                      <a:r>
                        <a:rPr lang="en-ZA" sz="1800" b="1" dirty="0"/>
                        <a:t>TOTAL</a:t>
                      </a:r>
                      <a:endParaRPr lang="en-US" sz="1800" b="1" dirty="0">
                        <a:latin typeface="Calibri"/>
                        <a:ea typeface="Calibri"/>
                        <a:cs typeface="Times New Roman"/>
                      </a:endParaRPr>
                    </a:p>
                  </a:txBody>
                  <a:tcPr marL="68580" marR="68580" marT="0" marB="0"/>
                </a:tc>
                <a:tc>
                  <a:txBody>
                    <a:bodyPr/>
                    <a:lstStyle/>
                    <a:p>
                      <a:pPr marL="0" marR="0" algn="ctr">
                        <a:lnSpc>
                          <a:spcPct val="150000"/>
                        </a:lnSpc>
                        <a:spcBef>
                          <a:spcPts val="0"/>
                        </a:spcBef>
                        <a:spcAft>
                          <a:spcPts val="1000"/>
                        </a:spcAft>
                      </a:pPr>
                      <a:r>
                        <a:rPr lang="en-ZA" sz="1800" b="1" dirty="0"/>
                        <a:t>288</a:t>
                      </a:r>
                      <a:endParaRPr lang="en-US" sz="1800" b="1" dirty="0">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ZA" dirty="0"/>
              <a:t>New Project: Monitoring &amp; control</a:t>
            </a:r>
          </a:p>
        </p:txBody>
      </p:sp>
      <p:sp>
        <p:nvSpPr>
          <p:cNvPr id="9218" name="Content Placeholder 2"/>
          <p:cNvSpPr>
            <a:spLocks noGrp="1"/>
          </p:cNvSpPr>
          <p:nvPr>
            <p:ph idx="1"/>
          </p:nvPr>
        </p:nvSpPr>
        <p:spPr/>
        <p:txBody>
          <a:bodyPr>
            <a:normAutofit fontScale="85000" lnSpcReduction="10000"/>
          </a:bodyPr>
          <a:lstStyle/>
          <a:p>
            <a:r>
              <a:rPr lang="en-ZA" dirty="0"/>
              <a:t>Physical verification done before payment approval and confirmed by the respective consultants, QS, DRPW and DoH</a:t>
            </a:r>
            <a:endParaRPr lang="en-US" dirty="0"/>
          </a:p>
          <a:p>
            <a:r>
              <a:rPr lang="en-ZA" dirty="0"/>
              <a:t>Monthly reporting by DRPW to Client (DoH) </a:t>
            </a:r>
            <a:endParaRPr lang="en-US" dirty="0"/>
          </a:p>
          <a:p>
            <a:r>
              <a:rPr lang="en-ZA" dirty="0"/>
              <a:t>Site Visits: Site visits are bi weekly</a:t>
            </a:r>
            <a:endParaRPr lang="en-US" dirty="0"/>
          </a:p>
          <a:p>
            <a:r>
              <a:rPr lang="en-ZA" dirty="0"/>
              <a:t>A Joint Management Committee (JMC) responsible for overall management of project </a:t>
            </a:r>
          </a:p>
          <a:p>
            <a:r>
              <a:rPr lang="en-ZA" dirty="0"/>
              <a:t>Project Steering Committee responsible for monitoring of quality, expenditure and performance </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dirty="0"/>
              <a:t>Challenges</a:t>
            </a:r>
          </a:p>
        </p:txBody>
      </p:sp>
      <p:sp>
        <p:nvSpPr>
          <p:cNvPr id="10242" name="Content Placeholder 2"/>
          <p:cNvSpPr>
            <a:spLocks noGrp="1"/>
          </p:cNvSpPr>
          <p:nvPr>
            <p:ph idx="1"/>
          </p:nvPr>
        </p:nvSpPr>
        <p:spPr/>
        <p:txBody>
          <a:bodyPr>
            <a:noAutofit/>
          </a:bodyPr>
          <a:lstStyle/>
          <a:p>
            <a:pPr marL="514350" indent="-514350">
              <a:buFont typeface="+mj-lt"/>
              <a:buAutoNum type="arabicPeriod"/>
            </a:pPr>
            <a:r>
              <a:rPr lang="en-ZA" sz="2200" dirty="0"/>
              <a:t>Redesign : To meet new regulatory requirements in terms of pharmacy, segregation of patients by gender, segregation of forensic patients &amp; improved patient privacy, the National DoH have assisted in redesigning some internal aspects of the hospital.</a:t>
            </a:r>
          </a:p>
          <a:p>
            <a:pPr marL="514350" indent="-514350">
              <a:buFont typeface="+mj-lt"/>
              <a:buAutoNum type="arabicPeriod"/>
            </a:pPr>
            <a:r>
              <a:rPr lang="en-ZA" sz="2200" dirty="0"/>
              <a:t>Budget: The budget needed for continued construction is still under negotiation with NDoH and Treasury.</a:t>
            </a:r>
            <a:endParaRPr lang="en-US" sz="2200" dirty="0"/>
          </a:p>
          <a:p>
            <a:pPr marL="514350" indent="-514350">
              <a:buFont typeface="+mj-lt"/>
              <a:buAutoNum type="arabicPeriod"/>
            </a:pPr>
            <a:r>
              <a:rPr lang="en-ZA" sz="2200" dirty="0"/>
              <a:t>Rate of construction: Contractor certificates average R5.2M per month.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4"/>
          <p:cNvSpPr txBox="1">
            <a:spLocks noChangeArrowheads="1"/>
          </p:cNvSpPr>
          <p:nvPr/>
        </p:nvSpPr>
        <p:spPr bwMode="auto">
          <a:xfrm>
            <a:off x="1643063" y="1214438"/>
            <a:ext cx="184150" cy="369887"/>
          </a:xfrm>
          <a:prstGeom prst="rect">
            <a:avLst/>
          </a:prstGeom>
          <a:noFill/>
          <a:ln w="9525">
            <a:noFill/>
            <a:miter lim="800000"/>
            <a:headEnd/>
            <a:tailEnd/>
          </a:ln>
        </p:spPr>
        <p:txBody>
          <a:bodyPr wrap="none">
            <a:spAutoFit/>
          </a:bodyPr>
          <a:lstStyle/>
          <a:p>
            <a:endParaRPr lang="en-ZA"/>
          </a:p>
        </p:txBody>
      </p:sp>
      <p:sp>
        <p:nvSpPr>
          <p:cNvPr id="22531" name="TextBox 5"/>
          <p:cNvSpPr txBox="1">
            <a:spLocks noChangeArrowheads="1"/>
          </p:cNvSpPr>
          <p:nvPr/>
        </p:nvSpPr>
        <p:spPr bwMode="auto">
          <a:xfrm>
            <a:off x="571500" y="214313"/>
            <a:ext cx="8001000" cy="369887"/>
          </a:xfrm>
          <a:prstGeom prst="rect">
            <a:avLst/>
          </a:prstGeom>
          <a:noFill/>
          <a:ln w="9525">
            <a:noFill/>
            <a:miter lim="800000"/>
            <a:headEnd/>
            <a:tailEnd/>
          </a:ln>
        </p:spPr>
        <p:txBody>
          <a:bodyPr>
            <a:spAutoFit/>
          </a:bodyPr>
          <a:lstStyle/>
          <a:p>
            <a:endParaRPr lang="en-ZA"/>
          </a:p>
        </p:txBody>
      </p:sp>
      <p:sp>
        <p:nvSpPr>
          <p:cNvPr id="7" name="TextBox 6"/>
          <p:cNvSpPr txBox="1"/>
          <p:nvPr/>
        </p:nvSpPr>
        <p:spPr>
          <a:xfrm>
            <a:off x="285750" y="1500188"/>
            <a:ext cx="8501063" cy="461962"/>
          </a:xfrm>
          <a:prstGeom prst="rect">
            <a:avLst/>
          </a:prstGeom>
          <a:noFill/>
        </p:spPr>
        <p:txBody>
          <a:bodyPr>
            <a:spAutoFit/>
          </a:bodyPr>
          <a:lstStyle/>
          <a:p>
            <a:pPr fontAlgn="auto">
              <a:spcBef>
                <a:spcPts val="0"/>
              </a:spcBef>
              <a:spcAft>
                <a:spcPts val="0"/>
              </a:spcAft>
              <a:buSzPct val="95000"/>
              <a:buFont typeface="Wingdings" pitchFamily="2" charset="2"/>
              <a:buChar char="v"/>
              <a:defRPr/>
            </a:pPr>
            <a:endParaRPr lang="en-GB" sz="2400" b="1" dirty="0">
              <a:solidFill>
                <a:srgbClr val="336600"/>
              </a:solidFill>
              <a:effectLst>
                <a:outerShdw blurRad="38100" dist="38100" dir="2700000" algn="tl">
                  <a:srgbClr val="000000">
                    <a:alpha val="43137"/>
                  </a:srgbClr>
                </a:outerShdw>
              </a:effectLst>
              <a:latin typeface="Arial" pitchFamily="34" charset="0"/>
              <a:ea typeface="+mn-ea"/>
              <a:cs typeface="Arial" pitchFamily="34" charset="0"/>
            </a:endParaRPr>
          </a:p>
        </p:txBody>
      </p:sp>
      <p:sp>
        <p:nvSpPr>
          <p:cNvPr id="8" name="Content Placeholder 2"/>
          <p:cNvSpPr txBox="1">
            <a:spLocks/>
          </p:cNvSpPr>
          <p:nvPr/>
        </p:nvSpPr>
        <p:spPr>
          <a:xfrm>
            <a:off x="500063" y="1428750"/>
            <a:ext cx="8229600" cy="4525963"/>
          </a:xfrm>
          <a:prstGeom prst="rect">
            <a:avLst/>
          </a:prstGeom>
        </p:spPr>
        <p:txBody>
          <a:bodyPr anchor="ctr">
            <a:normAutofit/>
          </a:bodyPr>
          <a:lstStyle/>
          <a:p>
            <a:pPr algn="ctr" fontAlgn="auto">
              <a:spcBef>
                <a:spcPct val="50000"/>
              </a:spcBef>
              <a:spcAft>
                <a:spcPts val="0"/>
              </a:spcAft>
              <a:buFont typeface="Arial" pitchFamily="34" charset="0"/>
              <a:buNone/>
              <a:defRPr/>
            </a:pPr>
            <a:endParaRPr lang="en-US" sz="3200" b="1" dirty="0">
              <a:solidFill>
                <a:srgbClr val="336600"/>
              </a:solidFill>
              <a:effectLst>
                <a:outerShdw blurRad="38100" dist="38100" dir="2700000" algn="tl">
                  <a:srgbClr val="000000">
                    <a:alpha val="43137"/>
                  </a:srgbClr>
                </a:outerShdw>
              </a:effectLst>
              <a:latin typeface="Arial" pitchFamily="34" charset="0"/>
              <a:ea typeface="+mn-ea"/>
              <a:cs typeface="Arial" pitchFamily="34" charset="0"/>
            </a:endParaRPr>
          </a:p>
          <a:p>
            <a:pPr algn="ctr" fontAlgn="auto">
              <a:spcBef>
                <a:spcPct val="20000"/>
              </a:spcBef>
              <a:spcAft>
                <a:spcPts val="0"/>
              </a:spcAft>
              <a:buFont typeface="Arial" pitchFamily="34" charset="0"/>
              <a:buNone/>
              <a:defRPr/>
            </a:pPr>
            <a:endParaRPr lang="en-ZA" sz="3200" dirty="0">
              <a:solidFill>
                <a:schemeClr val="tx1">
                  <a:tint val="75000"/>
                </a:schemeClr>
              </a:solidFill>
              <a:latin typeface="+mn-lt"/>
              <a:ea typeface="+mn-ea"/>
            </a:endParaRPr>
          </a:p>
        </p:txBody>
      </p:sp>
      <p:sp>
        <p:nvSpPr>
          <p:cNvPr id="13" name="Title 12"/>
          <p:cNvSpPr>
            <a:spLocks noGrp="1"/>
          </p:cNvSpPr>
          <p:nvPr>
            <p:ph type="title"/>
          </p:nvPr>
        </p:nvSpPr>
        <p:spPr/>
        <p:txBody>
          <a:bodyPr/>
          <a:lstStyle/>
          <a:p>
            <a:r>
              <a:rPr lang="en-ZA" dirty="0"/>
              <a:t>Contents</a:t>
            </a:r>
          </a:p>
        </p:txBody>
      </p:sp>
      <p:sp>
        <p:nvSpPr>
          <p:cNvPr id="14" name="Content Placeholder 13"/>
          <p:cNvSpPr>
            <a:spLocks noGrp="1"/>
          </p:cNvSpPr>
          <p:nvPr>
            <p:ph idx="1"/>
          </p:nvPr>
        </p:nvSpPr>
        <p:spPr/>
        <p:txBody>
          <a:bodyPr>
            <a:normAutofit lnSpcReduction="10000"/>
          </a:bodyPr>
          <a:lstStyle/>
          <a:p>
            <a:r>
              <a:rPr lang="en-ZA" dirty="0"/>
              <a:t>Introduction</a:t>
            </a:r>
          </a:p>
          <a:p>
            <a:r>
              <a:rPr lang="en-ZA" dirty="0"/>
              <a:t>Current mental health bed capacity</a:t>
            </a:r>
          </a:p>
          <a:p>
            <a:r>
              <a:rPr lang="en-ZA" dirty="0"/>
              <a:t>Strengthened hospital management</a:t>
            </a:r>
          </a:p>
          <a:p>
            <a:r>
              <a:rPr lang="en-ZA" dirty="0"/>
              <a:t>Strengthened infrastructure management</a:t>
            </a:r>
          </a:p>
          <a:p>
            <a:r>
              <a:rPr lang="en-ZA" dirty="0"/>
              <a:t>Improved joint working</a:t>
            </a:r>
          </a:p>
          <a:p>
            <a:r>
              <a:rPr lang="en-ZA" dirty="0"/>
              <a:t>Progress with current construction project</a:t>
            </a:r>
          </a:p>
          <a:p>
            <a:r>
              <a:rPr lang="en-ZA" dirty="0"/>
              <a:t>Challenges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928694"/>
          </a:xfrm>
        </p:spPr>
        <p:txBody>
          <a:bodyPr/>
          <a:lstStyle/>
          <a:p>
            <a:r>
              <a:rPr lang="en-ZA" dirty="0"/>
              <a:t>Introduction</a:t>
            </a:r>
          </a:p>
        </p:txBody>
      </p:sp>
      <p:sp>
        <p:nvSpPr>
          <p:cNvPr id="3" name="Content Placeholder 2"/>
          <p:cNvSpPr>
            <a:spLocks noGrp="1"/>
          </p:cNvSpPr>
          <p:nvPr>
            <p:ph idx="1"/>
          </p:nvPr>
        </p:nvSpPr>
        <p:spPr>
          <a:xfrm>
            <a:off x="457200" y="1428736"/>
            <a:ext cx="8229600" cy="5000660"/>
          </a:xfrm>
        </p:spPr>
        <p:txBody>
          <a:bodyPr>
            <a:normAutofit fontScale="62500" lnSpcReduction="20000"/>
          </a:bodyPr>
          <a:lstStyle/>
          <a:p>
            <a:pPr>
              <a:buNone/>
            </a:pPr>
            <a:r>
              <a:rPr lang="en-US" dirty="0"/>
              <a:t>The new Northern Cape Mental Health Hospital in Kimberley remains a serious challenge, whilst there is noticeable progress being made since construction under a new contractor resumed in early 2012. The contract with the current contractor states that the construction of this hospital will complete in 2014.</a:t>
            </a:r>
          </a:p>
          <a:p>
            <a:pPr>
              <a:buNone/>
            </a:pPr>
            <a:r>
              <a:rPr lang="en-US" dirty="0"/>
              <a:t>However this contract did not take into consideration alterations that need to be made to the original design as a result of new legislation. This relates to provision being made for the full segregation of male from female patients, the segregation of patients who are admitted through the directive of the courts from voluntary mental health patients, the provision of single and shared room to improve patient confidentiality, and significant changes to the design of the pharmacy to meet the requirements of “Good Pharmacy Practice” as published by the Pharmacy Council.</a:t>
            </a:r>
          </a:p>
          <a:p>
            <a:pPr>
              <a:buNone/>
            </a:pPr>
            <a:r>
              <a:rPr lang="en-US" dirty="0"/>
              <a:t>Currently the Department has not been allocated a specific budget for the further construction of this hospital. However, the Department is in negotiations with the National Department of Health to secure additional funding for this project.</a:t>
            </a:r>
          </a:p>
          <a:p>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Current mental health bed capacity</a:t>
            </a:r>
          </a:p>
        </p:txBody>
      </p:sp>
      <p:sp>
        <p:nvSpPr>
          <p:cNvPr id="3" name="Content Placeholder 2"/>
          <p:cNvSpPr>
            <a:spLocks noGrp="1"/>
          </p:cNvSpPr>
          <p:nvPr>
            <p:ph idx="1"/>
          </p:nvPr>
        </p:nvSpPr>
        <p:spPr/>
        <p:txBody>
          <a:bodyPr/>
          <a:lstStyle/>
          <a:p>
            <a:r>
              <a:rPr lang="en-ZA" dirty="0"/>
              <a:t>The West End Mental Hospital in Kimberley consists of:</a:t>
            </a:r>
          </a:p>
          <a:p>
            <a:pPr lvl="1"/>
            <a:r>
              <a:rPr lang="en-ZA" dirty="0"/>
              <a:t>37 Chronic beds</a:t>
            </a:r>
          </a:p>
          <a:p>
            <a:pPr lvl="1"/>
            <a:r>
              <a:rPr lang="en-ZA" dirty="0"/>
              <a:t>28 Acute beds</a:t>
            </a:r>
          </a:p>
          <a:p>
            <a:pPr lvl="1"/>
            <a:r>
              <a:rPr lang="en-ZA" dirty="0"/>
              <a:t>21 Voluntary/Assisted beds</a:t>
            </a:r>
          </a:p>
          <a:p>
            <a:pPr lvl="1"/>
            <a:r>
              <a:rPr lang="en-ZA" dirty="0"/>
              <a:t>12 State Patient beds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Increasing bed capacity</a:t>
            </a:r>
          </a:p>
        </p:txBody>
      </p:sp>
      <p:sp>
        <p:nvSpPr>
          <p:cNvPr id="3" name="Content Placeholder 2"/>
          <p:cNvSpPr>
            <a:spLocks noGrp="1"/>
          </p:cNvSpPr>
          <p:nvPr>
            <p:ph idx="1"/>
          </p:nvPr>
        </p:nvSpPr>
        <p:spPr/>
        <p:txBody>
          <a:bodyPr/>
          <a:lstStyle/>
          <a:p>
            <a:r>
              <a:rPr lang="en-ZA" dirty="0"/>
              <a:t>Every week there are pressure for additional beds for involuntary admissions</a:t>
            </a:r>
          </a:p>
          <a:p>
            <a:r>
              <a:rPr lang="en-ZA" dirty="0"/>
              <a:t>Currently there are 19 State Patients in Correctional Services facilities</a:t>
            </a:r>
          </a:p>
          <a:p>
            <a:r>
              <a:rPr lang="en-ZA" dirty="0"/>
              <a:t>We are implementing a plan to create an additional 18 beds for Involuntary Patients and 18 beds for State Patients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Strengthened hospital management</a:t>
            </a:r>
          </a:p>
        </p:txBody>
      </p:sp>
      <p:sp>
        <p:nvSpPr>
          <p:cNvPr id="3" name="Content Placeholder 2"/>
          <p:cNvSpPr>
            <a:spLocks noGrp="1"/>
          </p:cNvSpPr>
          <p:nvPr>
            <p:ph idx="1"/>
          </p:nvPr>
        </p:nvSpPr>
        <p:spPr/>
        <p:txBody>
          <a:bodyPr>
            <a:normAutofit lnSpcReduction="10000"/>
          </a:bodyPr>
          <a:lstStyle/>
          <a:p>
            <a:r>
              <a:rPr lang="en-ZA" dirty="0"/>
              <a:t>We have strengthened the management at our specialised TB and mental health hospital:</a:t>
            </a:r>
          </a:p>
          <a:p>
            <a:pPr lvl="1"/>
            <a:r>
              <a:rPr lang="en-ZA" dirty="0"/>
              <a:t>Deputy Director appointed at West End Hospital</a:t>
            </a:r>
          </a:p>
          <a:p>
            <a:r>
              <a:rPr lang="en-ZA" dirty="0"/>
              <a:t>We have strengthened the management of a two principal referring acute hospitals:</a:t>
            </a:r>
          </a:p>
          <a:p>
            <a:pPr lvl="1"/>
            <a:r>
              <a:rPr lang="en-ZA" dirty="0"/>
              <a:t>Chief Director appointed at Kimberley tertiary hospital</a:t>
            </a:r>
          </a:p>
          <a:p>
            <a:pPr lvl="1"/>
            <a:r>
              <a:rPr lang="en-ZA" dirty="0"/>
              <a:t>Director appointed at Upington regional hospital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9144000" cy="864096"/>
          </a:xfrm>
        </p:spPr>
        <p:txBody>
          <a:bodyPr>
            <a:normAutofit fontScale="90000"/>
          </a:bodyPr>
          <a:lstStyle/>
          <a:p>
            <a:r>
              <a:rPr lang="en-ZA" dirty="0"/>
              <a:t>Strengthened infrastructure management</a:t>
            </a:r>
          </a:p>
        </p:txBody>
      </p:sp>
      <p:sp>
        <p:nvSpPr>
          <p:cNvPr id="3" name="Content Placeholder 2"/>
          <p:cNvSpPr>
            <a:spLocks noGrp="1"/>
          </p:cNvSpPr>
          <p:nvPr>
            <p:ph idx="1"/>
          </p:nvPr>
        </p:nvSpPr>
        <p:spPr/>
        <p:txBody>
          <a:bodyPr>
            <a:normAutofit lnSpcReduction="10000"/>
          </a:bodyPr>
          <a:lstStyle/>
          <a:p>
            <a:r>
              <a:rPr lang="en-ZA" dirty="0"/>
              <a:t>As required by National DoH we have advertised 14 posts for professionals from construction industry (3-year contracts using DORA allocations):</a:t>
            </a:r>
          </a:p>
          <a:p>
            <a:pPr lvl="1"/>
            <a:r>
              <a:rPr lang="en-ZA" dirty="0"/>
              <a:t>Chief Director</a:t>
            </a:r>
          </a:p>
          <a:p>
            <a:pPr lvl="1"/>
            <a:r>
              <a:rPr lang="en-ZA" dirty="0"/>
              <a:t>Directors x 3 (Planning, Health Technology, Maintenance)</a:t>
            </a:r>
          </a:p>
          <a:p>
            <a:pPr lvl="1"/>
            <a:r>
              <a:rPr lang="en-ZA" dirty="0"/>
              <a:t>Professionals x 10 (Engineers/Quantity Surveyors)</a:t>
            </a:r>
          </a:p>
          <a:p>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Classic </a:t>
            </a:r>
            <a:br>
              <a:rPr lang="en-ZA" dirty="0"/>
            </a:br>
            <a:r>
              <a:rPr lang="en-ZA" dirty="0"/>
              <a:t>contract implementation arrangement</a:t>
            </a:r>
          </a:p>
        </p:txBody>
      </p:sp>
      <p:pic>
        <p:nvPicPr>
          <p:cNvPr id="8" name="Content Placeholder 3"/>
          <p:cNvPicPr>
            <a:picLocks noGrp="1" noChangeAspect="1" noChangeArrowheads="1"/>
          </p:cNvPicPr>
          <p:nvPr>
            <p:ph sz="half" idx="4294967295"/>
          </p:nvPr>
        </p:nvPicPr>
        <p:blipFill>
          <a:blip r:embed="rId3" cstate="print">
            <a:extLst>
              <a:ext uri="{28A0092B-C50C-407E-A947-70E740481C1C}">
                <a14:useLocalDpi xmlns:a14="http://schemas.microsoft.com/office/drawing/2010/main" xmlns="" val="0"/>
              </a:ext>
            </a:extLst>
          </a:blip>
          <a:srcRect l="24292" b="32727"/>
          <a:stretch>
            <a:fillRect/>
          </a:stretch>
        </p:blipFill>
        <p:spPr bwMode="auto">
          <a:xfrm>
            <a:off x="1835696" y="2204864"/>
            <a:ext cx="6003925" cy="3279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Improved joint working</a:t>
            </a:r>
          </a:p>
        </p:txBody>
      </p:sp>
      <p:sp>
        <p:nvSpPr>
          <p:cNvPr id="9" name="Content Placeholder 8"/>
          <p:cNvSpPr>
            <a:spLocks noGrp="1"/>
          </p:cNvSpPr>
          <p:nvPr>
            <p:ph idx="1"/>
          </p:nvPr>
        </p:nvSpPr>
        <p:spPr/>
        <p:txBody>
          <a:bodyPr>
            <a:normAutofit fontScale="92500"/>
          </a:bodyPr>
          <a:lstStyle/>
          <a:p>
            <a:r>
              <a:rPr lang="en-ZA" dirty="0"/>
              <a:t>Utilising the Intergovernmental Relations Framework Act we have established a Joint Management Committee (JMC) to oversee and </a:t>
            </a:r>
            <a:r>
              <a:rPr lang="en-GB" dirty="0"/>
              <a:t>co-ordinate this project:</a:t>
            </a:r>
          </a:p>
          <a:p>
            <a:pPr lvl="1"/>
            <a:r>
              <a:rPr lang="en-GB" dirty="0"/>
              <a:t>Chaired by National Department of Health (Dr Shaker)</a:t>
            </a:r>
          </a:p>
          <a:p>
            <a:pPr lvl="1"/>
            <a:r>
              <a:rPr lang="en-GB" dirty="0"/>
              <a:t>HoD Northern Cape Department of Health</a:t>
            </a:r>
          </a:p>
          <a:p>
            <a:pPr lvl="1"/>
            <a:r>
              <a:rPr lang="en-GB" dirty="0"/>
              <a:t>HoD Northern Cape Department of Roads &amp; Public Works </a:t>
            </a:r>
          </a:p>
        </p:txBody>
      </p:sp>
    </p:spTree>
  </p:cSld>
  <p:clrMapOvr>
    <a:masterClrMapping/>
  </p:clrMapOvr>
</p:sld>
</file>

<file path=ppt/theme/theme1.xml><?xml version="1.0" encoding="utf-8"?>
<a:theme xmlns:a="http://schemas.openxmlformats.org/drawingml/2006/main" name="NCDoH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NCDoH Theme</Template>
  <TotalTime>123</TotalTime>
  <Words>557</Words>
  <Application>Microsoft Office PowerPoint</Application>
  <PresentationFormat>On-screen Show (4:3)</PresentationFormat>
  <Paragraphs>140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NCDoH Theme</vt:lpstr>
      <vt:lpstr>The new Northern Cape  Mental Health Hospital</vt:lpstr>
      <vt:lpstr>Contents</vt:lpstr>
      <vt:lpstr>Introduction</vt:lpstr>
      <vt:lpstr>Current mental health bed capacity</vt:lpstr>
      <vt:lpstr>Increasing bed capacity</vt:lpstr>
      <vt:lpstr>Strengthened hospital management</vt:lpstr>
      <vt:lpstr>Strengthened infrastructure management</vt:lpstr>
      <vt:lpstr>Classic  contract implementation arrangement</vt:lpstr>
      <vt:lpstr>Improved joint working</vt:lpstr>
      <vt:lpstr>Improved  contract implementation arrangement</vt:lpstr>
      <vt:lpstr>New contract: Scope &amp; description</vt:lpstr>
      <vt:lpstr>Scope &amp; description (cont.)</vt:lpstr>
      <vt:lpstr>New Project: Time management</vt:lpstr>
      <vt:lpstr>New contract: Costs</vt:lpstr>
      <vt:lpstr>New Project: Job creation</vt:lpstr>
      <vt:lpstr>New Project: Monitoring &amp; control</vt:lpstr>
      <vt:lpstr>Challenges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Northern Cape  Mental Health Hospital</dc:title>
  <dc:creator>Richard Jones</dc:creator>
  <cp:lastModifiedBy>PUMZA</cp:lastModifiedBy>
  <cp:revision>6</cp:revision>
  <dcterms:created xsi:type="dcterms:W3CDTF">2013-04-15T15:00:52Z</dcterms:created>
  <dcterms:modified xsi:type="dcterms:W3CDTF">2018-02-09T09:08:48Z</dcterms:modified>
</cp:coreProperties>
</file>