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60" r:id="rId2"/>
    <p:sldId id="339" r:id="rId3"/>
    <p:sldId id="340" r:id="rId4"/>
    <p:sldId id="355" r:id="rId5"/>
    <p:sldId id="341" r:id="rId6"/>
    <p:sldId id="356" r:id="rId7"/>
    <p:sldId id="343" r:id="rId8"/>
    <p:sldId id="344" r:id="rId9"/>
    <p:sldId id="357" r:id="rId10"/>
    <p:sldId id="345" r:id="rId11"/>
    <p:sldId id="347" r:id="rId12"/>
    <p:sldId id="348" r:id="rId13"/>
    <p:sldId id="349" r:id="rId14"/>
    <p:sldId id="358" r:id="rId15"/>
    <p:sldId id="359" r:id="rId16"/>
    <p:sldId id="360" r:id="rId17"/>
    <p:sldId id="361" r:id="rId18"/>
    <p:sldId id="362" r:id="rId19"/>
    <p:sldId id="363" r:id="rId20"/>
    <p:sldId id="364" r:id="rId21"/>
    <p:sldId id="352" r:id="rId22"/>
    <p:sldId id="353" r:id="rId23"/>
    <p:sldId id="367" r:id="rId24"/>
    <p:sldId id="366" r:id="rId25"/>
    <p:sldId id="292" r:id="rId2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E2877279-AEC2-4ABD-8C05-CDC97FF28E69}" type="datetimeFigureOut">
              <a:rPr lang="en-ZA" smtClean="0"/>
              <a:pPr/>
              <a:t>2018/02/07</a:t>
            </a:fld>
            <a:endParaRPr lang="en-ZA"/>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D092E305-21F2-42AF-9ABA-286CB6B3CCCD}" type="slidenum">
              <a:rPr lang="en-ZA" smtClean="0"/>
              <a:pPr/>
              <a:t>‹#›</a:t>
            </a:fld>
            <a:endParaRPr lang="en-ZA"/>
          </a:p>
        </p:txBody>
      </p:sp>
    </p:spTree>
    <p:extLst>
      <p:ext uri="{BB962C8B-B14F-4D97-AF65-F5344CB8AC3E}">
        <p14:creationId xmlns:p14="http://schemas.microsoft.com/office/powerpoint/2010/main" xmlns="" val="290598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6DAB99C-9979-4944-8432-3E6A6B215E9D}" type="datetimeFigureOut">
              <a:rPr lang="en-ZA" smtClean="0"/>
              <a:pPr/>
              <a:t>2018/02/07</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1B78BD4-860F-4236-A4FF-E5730776BB7C}" type="slidenum">
              <a:rPr lang="en-ZA" smtClean="0"/>
              <a:pPr/>
              <a:t>‹#›</a:t>
            </a:fld>
            <a:endParaRPr lang="en-ZA"/>
          </a:p>
        </p:txBody>
      </p:sp>
    </p:spTree>
    <p:extLst>
      <p:ext uri="{BB962C8B-B14F-4D97-AF65-F5344CB8AC3E}">
        <p14:creationId xmlns:p14="http://schemas.microsoft.com/office/powerpoint/2010/main" xmlns="" val="1548363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8623D12-30D0-4716-8D86-AA2AB886BF7C}" type="slidenum">
              <a:rPr lang="en-ZA" smtClean="0"/>
              <a:pPr/>
              <a:t>1</a:t>
            </a:fld>
            <a:endParaRPr lang="en-ZA" dirty="0"/>
          </a:p>
        </p:txBody>
      </p:sp>
    </p:spTree>
    <p:extLst>
      <p:ext uri="{BB962C8B-B14F-4D97-AF65-F5344CB8AC3E}">
        <p14:creationId xmlns:p14="http://schemas.microsoft.com/office/powerpoint/2010/main" xmlns="" val="3850188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Main findings: Pollution is a massive, overlooked cause of disease, death and environmental degradation. To address the neglected problem of pollution, we formed the Lancet Commission on Pollution and Health. The goals were to raise awareness of pollution’s great magnitude, end neglect of pollution-related disease (PRD), and mobilize the resources and political will needed to control pollution and prevent PRD.</a:t>
            </a:r>
          </a:p>
          <a:p>
            <a:endParaRPr lang="en-ZA" dirty="0"/>
          </a:p>
          <a:p>
            <a:r>
              <a:rPr lang="en-ZA" dirty="0"/>
              <a:t>Pollution was responsible in 2015 for 9 million premature deaths – three times as many deaths as caused by AIDS, tuberculosis and malaria combined. 92% of PRD occurs in low and middle-income countries (LMICs), and in the hardest hit countries, PRD is responsible for more than 1 death in 4. Household air and water pollution, the traditional forms of pollution, are decreasing, and deaths from pneumonia and </a:t>
            </a:r>
            <a:r>
              <a:rPr lang="en-ZA" dirty="0" err="1"/>
              <a:t>diarrhea</a:t>
            </a:r>
            <a:r>
              <a:rPr lang="en-ZA" dirty="0"/>
              <a:t> are down. But ambient air, chemical and soil pollution are all on the rise, and non-communicable diseases (NCD) caused by these forms of pollution are increasing. Pollution and climate change are closely linked; both arise from the same sources, and both can be controlled by similar solutions. PRD causes great economic losses</a:t>
            </a:r>
          </a:p>
          <a:p>
            <a:pPr algn="l"/>
            <a:endParaRPr lang="en-ZA" sz="1800" b="0" i="0" u="none" strike="noStrike" baseline="0" dirty="0">
              <a:solidFill>
                <a:srgbClr val="000000"/>
              </a:solidFill>
              <a:latin typeface="Roboto"/>
            </a:endParaRPr>
          </a:p>
          <a:p>
            <a:r>
              <a:rPr lang="en-ZA" sz="1200" b="0" i="0" u="none" strike="noStrike" baseline="0" dirty="0">
                <a:latin typeface="Roboto"/>
              </a:rPr>
              <a:t>Pollution and PRD are not the unavoidable consequences of economic development. The notion that LMICs must pass through a phase of pollution and disease as they grow is obsolete data and not well substantiated. Proven, cost-effective pollution control strategies are available today to countries at every income level. These solutions are based on law, policy and technology, and the most effective eliminate pollution at source. </a:t>
            </a:r>
          </a:p>
          <a:p>
            <a:r>
              <a:rPr lang="en-ZA" sz="1200" b="0" i="0" u="none" strike="noStrike" baseline="0" dirty="0">
                <a:latin typeface="Roboto"/>
              </a:rPr>
              <a:t>Pollution control and PRD prevention will require that affected countries, international agencies, major foundations, research institutions, and civil society make pollution prevention a high priority; to set firm targets for PRD reduction; to establish data systems for monitoring pollution and PRD; and to end the externalization of pollution by enforcing the ‘polluter pays’ principle. The donor community can provide much needed technical and financial support. Advocacy for the issue is also critical, and the upcoming UN Environmental Assembly is an ideal forum to move pollution into the </a:t>
            </a:r>
            <a:r>
              <a:rPr lang="en-ZA" sz="1200" b="0" i="0" u="none" strike="noStrike" baseline="0" dirty="0" err="1">
                <a:latin typeface="Roboto"/>
              </a:rPr>
              <a:t>center</a:t>
            </a:r>
            <a:r>
              <a:rPr lang="en-ZA" sz="1200" b="0" i="0" u="none" strike="noStrike" baseline="0" dirty="0">
                <a:latin typeface="Roboto"/>
              </a:rPr>
              <a:t> stage. Pollution control is a winnable battle. </a:t>
            </a:r>
            <a:endParaRPr lang="en-ZA" dirty="0"/>
          </a:p>
          <a:p>
            <a:endParaRPr lang="en-ZA" dirty="0"/>
          </a:p>
        </p:txBody>
      </p:sp>
      <p:sp>
        <p:nvSpPr>
          <p:cNvPr id="4" name="Slide Number Placeholder 3"/>
          <p:cNvSpPr>
            <a:spLocks noGrp="1"/>
          </p:cNvSpPr>
          <p:nvPr>
            <p:ph type="sldNum" sz="quarter" idx="10"/>
          </p:nvPr>
        </p:nvSpPr>
        <p:spPr/>
        <p:txBody>
          <a:bodyPr/>
          <a:lstStyle/>
          <a:p>
            <a:fld id="{60B3B52F-DD93-4770-B754-B2186B81D7BF}" type="slidenum">
              <a:rPr lang="en-ZA" smtClean="0"/>
              <a:pPr/>
              <a:t>4</a:t>
            </a:fld>
            <a:endParaRPr lang="en-ZA"/>
          </a:p>
        </p:txBody>
      </p:sp>
    </p:spTree>
    <p:extLst>
      <p:ext uri="{BB962C8B-B14F-4D97-AF65-F5344CB8AC3E}">
        <p14:creationId xmlns:p14="http://schemas.microsoft.com/office/powerpoint/2010/main" xmlns="" val="3765986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57C54B67-FC05-4B35-AF3C-475262C7A4C3}" type="datetimeFigureOut">
              <a:rPr lang="en-ZA" smtClean="0"/>
              <a:pPr/>
              <a:t>2018/02/07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2861117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57C54B67-FC05-4B35-AF3C-475262C7A4C3}" type="datetimeFigureOut">
              <a:rPr lang="en-ZA" smtClean="0"/>
              <a:pPr/>
              <a:t>2018/02/07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2558252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57C54B67-FC05-4B35-AF3C-475262C7A4C3}" type="datetimeFigureOut">
              <a:rPr lang="en-ZA" smtClean="0"/>
              <a:pPr/>
              <a:t>2018/02/07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516466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57C54B67-FC05-4B35-AF3C-475262C7A4C3}" type="datetimeFigureOut">
              <a:rPr lang="en-ZA" smtClean="0"/>
              <a:pPr/>
              <a:t>2018/02/07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2020927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C54B67-FC05-4B35-AF3C-475262C7A4C3}" type="datetimeFigureOut">
              <a:rPr lang="en-ZA" smtClean="0"/>
              <a:pPr/>
              <a:t>2018/02/07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1728605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57C54B67-FC05-4B35-AF3C-475262C7A4C3}" type="datetimeFigureOut">
              <a:rPr lang="en-ZA" smtClean="0"/>
              <a:pPr/>
              <a:t>2018/02/07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1138332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57C54B67-FC05-4B35-AF3C-475262C7A4C3}" type="datetimeFigureOut">
              <a:rPr lang="en-ZA" smtClean="0"/>
              <a:pPr/>
              <a:t>2018/02/07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2341466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57C54B67-FC05-4B35-AF3C-475262C7A4C3}" type="datetimeFigureOut">
              <a:rPr lang="en-ZA" smtClean="0"/>
              <a:pPr/>
              <a:t>2018/02/07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1564197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C54B67-FC05-4B35-AF3C-475262C7A4C3}" type="datetimeFigureOut">
              <a:rPr lang="en-ZA" smtClean="0"/>
              <a:pPr/>
              <a:t>2018/02/07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3320022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C54B67-FC05-4B35-AF3C-475262C7A4C3}" type="datetimeFigureOut">
              <a:rPr lang="en-ZA" smtClean="0"/>
              <a:pPr/>
              <a:t>2018/02/07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403121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C54B67-FC05-4B35-AF3C-475262C7A4C3}" type="datetimeFigureOut">
              <a:rPr lang="en-ZA" smtClean="0"/>
              <a:pPr/>
              <a:t>2018/02/07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4285715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C54B67-FC05-4B35-AF3C-475262C7A4C3}" type="datetimeFigureOut">
              <a:rPr lang="en-ZA" smtClean="0"/>
              <a:pPr/>
              <a:t>2018/02/07</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2F256-991B-4405-BC19-E6894A5542D9}" type="slidenum">
              <a:rPr lang="en-ZA" smtClean="0"/>
              <a:pPr/>
              <a:t>‹#›</a:t>
            </a:fld>
            <a:endParaRPr lang="en-ZA"/>
          </a:p>
        </p:txBody>
      </p:sp>
    </p:spTree>
    <p:extLst>
      <p:ext uri="{BB962C8B-B14F-4D97-AF65-F5344CB8AC3E}">
        <p14:creationId xmlns:p14="http://schemas.microsoft.com/office/powerpoint/2010/main" xmlns="" val="1347155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er.org.za/news/broken-promises-the-failure-of-south-africas-priority-areas-for-air-pollution-time-for-ac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cer.org.za/wp-content/uploads/2018/02/Final-SIA-ReportEskom-SRK-severed-print.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meridianeconomics.co.za/wp-content/uploads/2017/11/Eskoms-financial-crisis-and-the-viability-of-coalfired-power-in-SA_ME_20171115.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er.org.za/"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hyperlink" Target="http://www.thelancet.com/journals/lancet/article/PIIS0140-6736(17)32345-0/fulltex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er.org.za/news/air-pollution-from-coal-power-stations-causes-disease-and-kills-thousands-of-south-africans-every-year-says-uk-exper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888634" y="2407024"/>
            <a:ext cx="8414733" cy="1842247"/>
          </a:xfrm>
        </p:spPr>
        <p:txBody>
          <a:bodyPr>
            <a:noAutofit/>
          </a:bodyPr>
          <a:lstStyle/>
          <a:p>
            <a:r>
              <a:rPr lang="en-ZA" sz="4800" b="1" dirty="0"/>
              <a:t>Status of compliance with Minimum Emission Standards </a:t>
            </a:r>
            <a:r>
              <a:rPr lang="en-ZA" sz="4800" b="1" dirty="0">
                <a:solidFill>
                  <a:schemeClr val="tx1">
                    <a:lumMod val="75000"/>
                    <a:lumOff val="25000"/>
                  </a:schemeClr>
                </a:solidFill>
                <a:latin typeface="+mn-lt"/>
              </a:rPr>
              <a:t/>
            </a:r>
            <a:br>
              <a:rPr lang="en-ZA" sz="4800" b="1" dirty="0">
                <a:solidFill>
                  <a:schemeClr val="tx1">
                    <a:lumMod val="75000"/>
                    <a:lumOff val="25000"/>
                  </a:schemeClr>
                </a:solidFill>
                <a:latin typeface="+mn-lt"/>
              </a:rPr>
            </a:br>
            <a:endParaRPr lang="en-ZA" sz="3200" b="1" dirty="0">
              <a:solidFill>
                <a:schemeClr val="tx1">
                  <a:lumMod val="75000"/>
                  <a:lumOff val="25000"/>
                </a:schemeClr>
              </a:solidFill>
              <a:latin typeface="+mn-lt"/>
            </a:endParaRPr>
          </a:p>
        </p:txBody>
      </p:sp>
      <p:sp>
        <p:nvSpPr>
          <p:cNvPr id="3" name="Subtitle 2"/>
          <p:cNvSpPr>
            <a:spLocks noGrp="1"/>
          </p:cNvSpPr>
          <p:nvPr>
            <p:ph type="subTitle" idx="1"/>
          </p:nvPr>
        </p:nvSpPr>
        <p:spPr>
          <a:xfrm>
            <a:off x="2667000" y="3870515"/>
            <a:ext cx="6944932" cy="2140320"/>
          </a:xfrm>
        </p:spPr>
        <p:txBody>
          <a:bodyPr>
            <a:normAutofit fontScale="62500" lnSpcReduction="20000"/>
          </a:bodyPr>
          <a:lstStyle/>
          <a:p>
            <a:endParaRPr lang="en-ZA" sz="2800" dirty="0">
              <a:solidFill>
                <a:schemeClr val="tx1">
                  <a:lumMod val="75000"/>
                  <a:lumOff val="25000"/>
                </a:schemeClr>
              </a:solidFill>
            </a:endParaRPr>
          </a:p>
          <a:p>
            <a:r>
              <a:rPr lang="en-ZA" sz="5100" dirty="0">
                <a:solidFill>
                  <a:schemeClr val="tx1">
                    <a:lumMod val="75000"/>
                    <a:lumOff val="25000"/>
                  </a:schemeClr>
                </a:solidFill>
              </a:rPr>
              <a:t>Portfolio Committee on Environmental Affairs</a:t>
            </a:r>
          </a:p>
          <a:p>
            <a:r>
              <a:rPr lang="en-ZA" sz="5100" dirty="0">
                <a:solidFill>
                  <a:schemeClr val="tx1">
                    <a:lumMod val="75000"/>
                    <a:lumOff val="25000"/>
                  </a:schemeClr>
                </a:solidFill>
              </a:rPr>
              <a:t>6 February 2018</a:t>
            </a:r>
          </a:p>
          <a:p>
            <a:r>
              <a:rPr lang="en-US" sz="5100" dirty="0">
                <a:solidFill>
                  <a:schemeClr val="tx1">
                    <a:lumMod val="75000"/>
                    <a:lumOff val="25000"/>
                  </a:schemeClr>
                </a:solidFill>
              </a:rPr>
              <a:t>Centre for Environmental Rights </a:t>
            </a:r>
          </a:p>
        </p:txBody>
      </p:sp>
    </p:spTree>
    <p:extLst>
      <p:ext uri="{BB962C8B-B14F-4D97-AF65-F5344CB8AC3E}">
        <p14:creationId xmlns:p14="http://schemas.microsoft.com/office/powerpoint/2010/main" xmlns="" val="2211320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b="1" dirty="0" smtClean="0"/>
              <a:t>“Broken Promises”, 2017 </a:t>
            </a:r>
            <a:r>
              <a:rPr lang="en-ZA" b="1" dirty="0"/>
              <a:t/>
            </a:r>
            <a:br>
              <a:rPr lang="en-ZA" b="1" dirty="0"/>
            </a:br>
            <a:r>
              <a:rPr lang="en-ZA" sz="1600" dirty="0">
                <a:hlinkClick r:id="rId2"/>
              </a:rPr>
              <a:t>https://cer.org.za/news/broken-promises-the-failure-of-south-africas-priority-areas-for-air-pollution-time-for-action</a:t>
            </a:r>
            <a:r>
              <a:rPr lang="en-ZA" sz="1600" dirty="0"/>
              <a:t> </a:t>
            </a:r>
          </a:p>
        </p:txBody>
      </p:sp>
      <p:sp>
        <p:nvSpPr>
          <p:cNvPr id="6" name="Content Placeholder 5"/>
          <p:cNvSpPr>
            <a:spLocks noGrp="1"/>
          </p:cNvSpPr>
          <p:nvPr>
            <p:ph idx="1"/>
          </p:nvPr>
        </p:nvSpPr>
        <p:spPr>
          <a:xfrm>
            <a:off x="838200" y="1690688"/>
            <a:ext cx="10515600" cy="4575641"/>
          </a:xfrm>
        </p:spPr>
        <p:txBody>
          <a:bodyPr>
            <a:normAutofit fontScale="85000" lnSpcReduction="20000"/>
          </a:bodyPr>
          <a:lstStyle/>
          <a:p>
            <a:pPr algn="just"/>
            <a:r>
              <a:rPr lang="en-ZA" i="1" dirty="0"/>
              <a:t>Broken Promises </a:t>
            </a:r>
            <a:r>
              <a:rPr lang="en-ZA" dirty="0"/>
              <a:t>was launched on 2 October 2017, and highlights these health </a:t>
            </a:r>
            <a:r>
              <a:rPr lang="en-ZA" dirty="0" smtClean="0"/>
              <a:t>impacts, </a:t>
            </a:r>
            <a:r>
              <a:rPr lang="en-ZA" dirty="0"/>
              <a:t>and many other problems with the PAs (with a focus on the Highveld Priority Area (HPA)).</a:t>
            </a:r>
          </a:p>
          <a:p>
            <a:pPr algn="just"/>
            <a:r>
              <a:rPr lang="en-ZA" dirty="0"/>
              <a:t>The report makes a number of key recommendations that authorities should implement to demonstrate that improving air quality in the PAs is, in fact, a priority for government. These measures are the minimum steps required for the state to meet its constitutional obligations in terms of the environmental right and for all authorities to meet their obligations under the Air Quality Act. </a:t>
            </a:r>
          </a:p>
          <a:p>
            <a:pPr algn="just"/>
            <a:r>
              <a:rPr lang="en-ZA" dirty="0"/>
              <a:t>For </a:t>
            </a:r>
            <a:r>
              <a:rPr lang="en-ZA" dirty="0" err="1"/>
              <a:t>eg</a:t>
            </a:r>
            <a:r>
              <a:rPr lang="en-ZA" dirty="0"/>
              <a:t>, calls for: </a:t>
            </a:r>
            <a:r>
              <a:rPr lang="en-ZA" b="1" dirty="0"/>
              <a:t>HPA facilities to comply with the MES</a:t>
            </a:r>
            <a:r>
              <a:rPr lang="en-ZA" dirty="0"/>
              <a:t>, with the National Air Quality Officer (NAQO) to </a:t>
            </a:r>
            <a:r>
              <a:rPr lang="en-ZA" b="1" dirty="0"/>
              <a:t>review the MES postponements </a:t>
            </a:r>
            <a:r>
              <a:rPr lang="en-ZA" dirty="0"/>
              <a:t>that </a:t>
            </a:r>
            <a:r>
              <a:rPr lang="en-ZA" dirty="0" smtClean="0"/>
              <a:t>were granted</a:t>
            </a:r>
            <a:r>
              <a:rPr lang="en-ZA" dirty="0"/>
              <a:t>; </a:t>
            </a:r>
            <a:r>
              <a:rPr lang="en-ZA" b="1" dirty="0"/>
              <a:t>no further MES postponements</a:t>
            </a:r>
            <a:r>
              <a:rPr lang="en-ZA" dirty="0"/>
              <a:t> being permitted (or other atmospheric emission licence (AEL) </a:t>
            </a:r>
            <a:r>
              <a:rPr lang="en-ZA" b="1" dirty="0"/>
              <a:t>variations that allow exceedances of emission limits</a:t>
            </a:r>
            <a:r>
              <a:rPr lang="en-ZA" dirty="0"/>
              <a:t>), and for AEL licensing authorities to </a:t>
            </a:r>
            <a:r>
              <a:rPr lang="en-ZA" b="1" dirty="0"/>
              <a:t>suspend the issuing of all new AELs </a:t>
            </a:r>
            <a:r>
              <a:rPr lang="en-ZA" dirty="0"/>
              <a:t>in the HPA, </a:t>
            </a:r>
            <a:r>
              <a:rPr lang="en-ZA" b="1" dirty="0"/>
              <a:t>until there is consistent compliance with all NAAQS</a:t>
            </a:r>
            <a:r>
              <a:rPr lang="en-ZA" dirty="0"/>
              <a:t>.</a:t>
            </a:r>
          </a:p>
          <a:p>
            <a:pPr algn="just"/>
            <a:r>
              <a:rPr lang="en-ZA" dirty="0" smtClean="0"/>
              <a:t>4 months later, no </a:t>
            </a:r>
            <a:r>
              <a:rPr lang="en-ZA" dirty="0"/>
              <a:t>response from the Department of Environmental Affairs (DEA).</a:t>
            </a:r>
          </a:p>
          <a:p>
            <a:endParaRPr lang="en-ZA" dirty="0"/>
          </a:p>
        </p:txBody>
      </p:sp>
    </p:spTree>
    <p:extLst>
      <p:ext uri="{BB962C8B-B14F-4D97-AF65-F5344CB8AC3E}">
        <p14:creationId xmlns:p14="http://schemas.microsoft.com/office/powerpoint/2010/main" xmlns="" val="3056716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t>More Eskom MES postponements</a:t>
            </a:r>
          </a:p>
        </p:txBody>
      </p:sp>
      <p:sp>
        <p:nvSpPr>
          <p:cNvPr id="3" name="Content Placeholder 2"/>
          <p:cNvSpPr>
            <a:spLocks noGrp="1"/>
          </p:cNvSpPr>
          <p:nvPr>
            <p:ph idx="1"/>
          </p:nvPr>
        </p:nvSpPr>
        <p:spPr>
          <a:xfrm>
            <a:off x="631065" y="1416675"/>
            <a:ext cx="10722735" cy="5035639"/>
          </a:xfrm>
        </p:spPr>
        <p:txBody>
          <a:bodyPr>
            <a:normAutofit lnSpcReduction="10000"/>
          </a:bodyPr>
          <a:lstStyle/>
          <a:p>
            <a:pPr algn="just"/>
            <a:r>
              <a:rPr lang="en-ZA" dirty="0"/>
              <a:t>Eskom has now applied for a further postponement of MES compliance for </a:t>
            </a:r>
            <a:r>
              <a:rPr lang="en-ZA" dirty="0" err="1"/>
              <a:t>Tutuka</a:t>
            </a:r>
            <a:r>
              <a:rPr lang="en-ZA" dirty="0"/>
              <a:t> for the 2015 PM limit. Although it was already granted a postponement for almost 5 years, Eskom seeks a further 5 year postponement of the PM 2015 </a:t>
            </a:r>
            <a:r>
              <a:rPr lang="en-ZA" dirty="0" smtClean="0"/>
              <a:t>MES: </a:t>
            </a:r>
            <a:r>
              <a:rPr lang="en-ZA" b="1" dirty="0"/>
              <a:t>instead of complying with 100mg/Nm</a:t>
            </a:r>
            <a:r>
              <a:rPr lang="en-ZA" b="1" baseline="30000" dirty="0"/>
              <a:t>3</a:t>
            </a:r>
            <a:r>
              <a:rPr lang="en-ZA" b="1" dirty="0"/>
              <a:t> by 15 April 2015, it now seeks to do so only by 2025</a:t>
            </a:r>
            <a:r>
              <a:rPr lang="en-ZA" dirty="0"/>
              <a:t>. Its current licensed emission limit is already exceptionally lenient - </a:t>
            </a:r>
            <a:r>
              <a:rPr lang="en-ZA" b="1" dirty="0"/>
              <a:t>3.5 times the 2015 MES; and from 2019, will be double the MES.</a:t>
            </a:r>
            <a:r>
              <a:rPr lang="en-ZA" dirty="0"/>
              <a:t> It is clear that Eskom </a:t>
            </a:r>
            <a:r>
              <a:rPr lang="en-ZA" b="1" dirty="0"/>
              <a:t>has not taken sufficient steps </a:t>
            </a:r>
            <a:r>
              <a:rPr lang="en-ZA" dirty="0"/>
              <a:t>in the interim to ensure compliance with the postponed limits</a:t>
            </a:r>
            <a:r>
              <a:rPr lang="en-ZA" dirty="0" smtClean="0"/>
              <a:t>. </a:t>
            </a:r>
            <a:endParaRPr lang="en-ZA" dirty="0"/>
          </a:p>
          <a:p>
            <a:pPr algn="just"/>
            <a:r>
              <a:rPr lang="en-ZA" dirty="0"/>
              <a:t>Eskom will also “</a:t>
            </a:r>
            <a:r>
              <a:rPr lang="en-ZA" i="1" dirty="0"/>
              <a:t>shortly be starting a programme to apply for postponement for most of their coal fired power stations, for a variety of pollutant types</a:t>
            </a:r>
            <a:r>
              <a:rPr lang="en-ZA" dirty="0"/>
              <a:t>”. We have asked for a schedule as to when to expect which postponements, but have not yet received this.</a:t>
            </a:r>
          </a:p>
          <a:p>
            <a:endParaRPr lang="en-ZA" dirty="0"/>
          </a:p>
          <a:p>
            <a:endParaRPr lang="en-ZA" dirty="0"/>
          </a:p>
          <a:p>
            <a:endParaRPr lang="en-ZA" dirty="0"/>
          </a:p>
        </p:txBody>
      </p:sp>
    </p:spTree>
    <p:extLst>
      <p:ext uri="{BB962C8B-B14F-4D97-AF65-F5344CB8AC3E}">
        <p14:creationId xmlns:p14="http://schemas.microsoft.com/office/powerpoint/2010/main" xmlns="" val="3020025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t>SO2 and Medupi</a:t>
            </a:r>
          </a:p>
        </p:txBody>
      </p:sp>
      <p:sp>
        <p:nvSpPr>
          <p:cNvPr id="3" name="Content Placeholder 2"/>
          <p:cNvSpPr>
            <a:spLocks noGrp="1"/>
          </p:cNvSpPr>
          <p:nvPr>
            <p:ph idx="1"/>
          </p:nvPr>
        </p:nvSpPr>
        <p:spPr>
          <a:xfrm>
            <a:off x="631065" y="1416675"/>
            <a:ext cx="10722735" cy="5035639"/>
          </a:xfrm>
        </p:spPr>
        <p:txBody>
          <a:bodyPr>
            <a:normAutofit/>
          </a:bodyPr>
          <a:lstStyle/>
          <a:p>
            <a:endParaRPr lang="en-ZA" dirty="0"/>
          </a:p>
          <a:p>
            <a:endParaRPr lang="en-ZA" dirty="0"/>
          </a:p>
          <a:p>
            <a:endParaRPr lang="en-ZA" dirty="0"/>
          </a:p>
        </p:txBody>
      </p:sp>
      <p:pic>
        <p:nvPicPr>
          <p:cNvPr id="4" name="Picture 3"/>
          <p:cNvPicPr>
            <a:picLocks noChangeAspect="1"/>
          </p:cNvPicPr>
          <p:nvPr/>
        </p:nvPicPr>
        <p:blipFill>
          <a:blip r:embed="rId2" cstate="print"/>
          <a:stretch>
            <a:fillRect/>
          </a:stretch>
        </p:blipFill>
        <p:spPr>
          <a:xfrm>
            <a:off x="631065" y="2293700"/>
            <a:ext cx="7962900" cy="990600"/>
          </a:xfrm>
          <a:prstGeom prst="rect">
            <a:avLst/>
          </a:prstGeom>
        </p:spPr>
      </p:pic>
      <p:pic>
        <p:nvPicPr>
          <p:cNvPr id="5" name="Picture 4"/>
          <p:cNvPicPr>
            <a:picLocks noChangeAspect="1"/>
          </p:cNvPicPr>
          <p:nvPr/>
        </p:nvPicPr>
        <p:blipFill>
          <a:blip r:embed="rId3" cstate="print"/>
          <a:stretch>
            <a:fillRect/>
          </a:stretch>
        </p:blipFill>
        <p:spPr>
          <a:xfrm>
            <a:off x="258382" y="1292141"/>
            <a:ext cx="5734050" cy="857250"/>
          </a:xfrm>
          <a:prstGeom prst="rect">
            <a:avLst/>
          </a:prstGeom>
        </p:spPr>
      </p:pic>
      <p:pic>
        <p:nvPicPr>
          <p:cNvPr id="6" name="Picture 5"/>
          <p:cNvPicPr>
            <a:picLocks noChangeAspect="1"/>
          </p:cNvPicPr>
          <p:nvPr/>
        </p:nvPicPr>
        <p:blipFill>
          <a:blip r:embed="rId4" cstate="print"/>
          <a:stretch>
            <a:fillRect/>
          </a:stretch>
        </p:blipFill>
        <p:spPr>
          <a:xfrm>
            <a:off x="631065" y="3445787"/>
            <a:ext cx="7115175" cy="523875"/>
          </a:xfrm>
          <a:prstGeom prst="rect">
            <a:avLst/>
          </a:prstGeom>
        </p:spPr>
      </p:pic>
      <p:pic>
        <p:nvPicPr>
          <p:cNvPr id="8" name="Picture 7"/>
          <p:cNvPicPr>
            <a:picLocks noChangeAspect="1"/>
          </p:cNvPicPr>
          <p:nvPr/>
        </p:nvPicPr>
        <p:blipFill>
          <a:blip r:embed="rId5" cstate="print"/>
          <a:stretch>
            <a:fillRect/>
          </a:stretch>
        </p:blipFill>
        <p:spPr>
          <a:xfrm>
            <a:off x="6659250" y="1372389"/>
            <a:ext cx="4981575" cy="457200"/>
          </a:xfrm>
          <a:prstGeom prst="rect">
            <a:avLst/>
          </a:prstGeom>
        </p:spPr>
      </p:pic>
      <p:pic>
        <p:nvPicPr>
          <p:cNvPr id="9" name="Picture 8"/>
          <p:cNvPicPr>
            <a:picLocks noChangeAspect="1"/>
          </p:cNvPicPr>
          <p:nvPr/>
        </p:nvPicPr>
        <p:blipFill>
          <a:blip r:embed="rId6" cstate="print"/>
          <a:stretch>
            <a:fillRect/>
          </a:stretch>
        </p:blipFill>
        <p:spPr>
          <a:xfrm>
            <a:off x="150118" y="4132022"/>
            <a:ext cx="5324475" cy="866775"/>
          </a:xfrm>
          <a:prstGeom prst="rect">
            <a:avLst/>
          </a:prstGeom>
        </p:spPr>
      </p:pic>
      <p:pic>
        <p:nvPicPr>
          <p:cNvPr id="10" name="Picture 9"/>
          <p:cNvPicPr>
            <a:picLocks noChangeAspect="1"/>
          </p:cNvPicPr>
          <p:nvPr/>
        </p:nvPicPr>
        <p:blipFill>
          <a:blip r:embed="rId7" cstate="print"/>
          <a:stretch>
            <a:fillRect/>
          </a:stretch>
        </p:blipFill>
        <p:spPr>
          <a:xfrm>
            <a:off x="3967497" y="4831908"/>
            <a:ext cx="5819775" cy="838200"/>
          </a:xfrm>
          <a:prstGeom prst="rect">
            <a:avLst/>
          </a:prstGeom>
        </p:spPr>
      </p:pic>
      <p:pic>
        <p:nvPicPr>
          <p:cNvPr id="11" name="Picture 10"/>
          <p:cNvPicPr>
            <a:picLocks noChangeAspect="1"/>
          </p:cNvPicPr>
          <p:nvPr/>
        </p:nvPicPr>
        <p:blipFill>
          <a:blip r:embed="rId8" cstate="print"/>
          <a:stretch>
            <a:fillRect/>
          </a:stretch>
        </p:blipFill>
        <p:spPr>
          <a:xfrm>
            <a:off x="6538660" y="4099329"/>
            <a:ext cx="4665960" cy="809625"/>
          </a:xfrm>
          <a:prstGeom prst="rect">
            <a:avLst/>
          </a:prstGeom>
        </p:spPr>
      </p:pic>
      <p:pic>
        <p:nvPicPr>
          <p:cNvPr id="12" name="Picture 11"/>
          <p:cNvPicPr>
            <a:picLocks noChangeAspect="1"/>
          </p:cNvPicPr>
          <p:nvPr/>
        </p:nvPicPr>
        <p:blipFill>
          <a:blip r:embed="rId9" cstate="print"/>
          <a:stretch>
            <a:fillRect/>
          </a:stretch>
        </p:blipFill>
        <p:spPr>
          <a:xfrm>
            <a:off x="8593965" y="2149391"/>
            <a:ext cx="3046860" cy="2011205"/>
          </a:xfrm>
          <a:prstGeom prst="rect">
            <a:avLst/>
          </a:prstGeom>
        </p:spPr>
      </p:pic>
      <p:pic>
        <p:nvPicPr>
          <p:cNvPr id="13" name="Picture 12"/>
          <p:cNvPicPr>
            <a:picLocks noChangeAspect="1"/>
          </p:cNvPicPr>
          <p:nvPr/>
        </p:nvPicPr>
        <p:blipFill>
          <a:blip r:embed="rId10" cstate="print"/>
          <a:stretch>
            <a:fillRect/>
          </a:stretch>
        </p:blipFill>
        <p:spPr>
          <a:xfrm>
            <a:off x="3246280" y="1776239"/>
            <a:ext cx="4076700" cy="295275"/>
          </a:xfrm>
          <a:prstGeom prst="rect">
            <a:avLst/>
          </a:prstGeom>
        </p:spPr>
      </p:pic>
      <p:pic>
        <p:nvPicPr>
          <p:cNvPr id="14" name="Picture 13"/>
          <p:cNvPicPr>
            <a:picLocks noChangeAspect="1"/>
          </p:cNvPicPr>
          <p:nvPr/>
        </p:nvPicPr>
        <p:blipFill>
          <a:blip r:embed="rId11" cstate="print"/>
          <a:stretch>
            <a:fillRect/>
          </a:stretch>
        </p:blipFill>
        <p:spPr>
          <a:xfrm>
            <a:off x="838200" y="5680211"/>
            <a:ext cx="7505700" cy="476250"/>
          </a:xfrm>
          <a:prstGeom prst="rect">
            <a:avLst/>
          </a:prstGeom>
        </p:spPr>
      </p:pic>
      <p:pic>
        <p:nvPicPr>
          <p:cNvPr id="15" name="Picture 14"/>
          <p:cNvPicPr>
            <a:picLocks noChangeAspect="1"/>
          </p:cNvPicPr>
          <p:nvPr/>
        </p:nvPicPr>
        <p:blipFill>
          <a:blip r:embed="rId12" cstate="print"/>
          <a:stretch>
            <a:fillRect/>
          </a:stretch>
        </p:blipFill>
        <p:spPr>
          <a:xfrm>
            <a:off x="3577912" y="6166564"/>
            <a:ext cx="5572125" cy="571500"/>
          </a:xfrm>
          <a:prstGeom prst="rect">
            <a:avLst/>
          </a:prstGeom>
        </p:spPr>
      </p:pic>
    </p:spTree>
    <p:extLst>
      <p:ext uri="{BB962C8B-B14F-4D97-AF65-F5344CB8AC3E}">
        <p14:creationId xmlns:p14="http://schemas.microsoft.com/office/powerpoint/2010/main" xmlns="" val="1117906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224" y="1129553"/>
            <a:ext cx="11038520" cy="5618977"/>
          </a:xfrm>
        </p:spPr>
        <p:txBody>
          <a:bodyPr>
            <a:normAutofit/>
          </a:bodyPr>
          <a:lstStyle/>
          <a:p>
            <a:pPr algn="just"/>
            <a:r>
              <a:rPr lang="en-ZA" dirty="0"/>
              <a:t>Eskom </a:t>
            </a:r>
            <a:r>
              <a:rPr lang="en-ZA" b="1" dirty="0"/>
              <a:t>only intends to meet the 2020 MES for </a:t>
            </a:r>
            <a:r>
              <a:rPr lang="en-ZA" b="1" dirty="0" err="1"/>
              <a:t>Kusile</a:t>
            </a:r>
            <a:r>
              <a:rPr lang="en-ZA" b="1" dirty="0"/>
              <a:t> </a:t>
            </a:r>
            <a:r>
              <a:rPr lang="en-ZA" dirty="0"/>
              <a:t>(which has flue gas desulphurisation (FGD) integrated into its design, and </a:t>
            </a:r>
            <a:r>
              <a:rPr lang="en-ZA" b="1" dirty="0"/>
              <a:t>for Medupi </a:t>
            </a:r>
            <a:r>
              <a:rPr lang="en-ZA" dirty="0"/>
              <a:t>– which will have FGD retrofitted onto each unit).</a:t>
            </a:r>
          </a:p>
          <a:p>
            <a:pPr algn="just"/>
            <a:r>
              <a:rPr lang="en-ZA" dirty="0"/>
              <a:t>Eskom’s loan agreement with the World Bank (WB) states that it is required to retrofit FGD </a:t>
            </a:r>
            <a:r>
              <a:rPr lang="en-ZA" b="1" dirty="0"/>
              <a:t>within 6 years of each of Medupi’s 6 units being commissioned</a:t>
            </a:r>
            <a:r>
              <a:rPr lang="en-ZA" dirty="0"/>
              <a:t>. </a:t>
            </a:r>
          </a:p>
          <a:p>
            <a:pPr algn="just"/>
            <a:r>
              <a:rPr lang="en-ZA" dirty="0"/>
              <a:t>The environmental impact assessment (EIA) process for authorisation to retrofit FGD has been stalled for years. The draft environmental impact report is awaited for comment. As a result, the </a:t>
            </a:r>
            <a:r>
              <a:rPr lang="en-ZA" b="1" dirty="0"/>
              <a:t>retrofitting of the first unit is still some way from commencement. </a:t>
            </a:r>
          </a:p>
          <a:p>
            <a:pPr algn="just"/>
            <a:endParaRPr lang="en-ZA" dirty="0"/>
          </a:p>
          <a:p>
            <a:pPr algn="just"/>
            <a:endParaRPr lang="en-ZA" dirty="0"/>
          </a:p>
          <a:p>
            <a:endParaRPr lang="en-ZA" dirty="0"/>
          </a:p>
          <a:p>
            <a:endParaRPr lang="en-ZA" dirty="0"/>
          </a:p>
          <a:p>
            <a:endParaRPr lang="en-ZA" dirty="0"/>
          </a:p>
        </p:txBody>
      </p:sp>
    </p:spTree>
    <p:extLst>
      <p:ext uri="{BB962C8B-B14F-4D97-AF65-F5344CB8AC3E}">
        <p14:creationId xmlns:p14="http://schemas.microsoft.com/office/powerpoint/2010/main" xmlns="" val="409546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913" y="528035"/>
            <a:ext cx="11075831" cy="6220496"/>
          </a:xfrm>
        </p:spPr>
        <p:txBody>
          <a:bodyPr>
            <a:normAutofit/>
          </a:bodyPr>
          <a:lstStyle/>
          <a:p>
            <a:pPr algn="just"/>
            <a:r>
              <a:rPr lang="en-ZA" dirty="0"/>
              <a:t>Since 2014, given the delays in Eskom’s overall construction programme, we have argued that </a:t>
            </a:r>
            <a:r>
              <a:rPr lang="en-ZA" b="1" dirty="0"/>
              <a:t>FGD should be integrated into the design and construction of as many units as possible </a:t>
            </a:r>
            <a:r>
              <a:rPr lang="en-ZA" dirty="0"/>
              <a:t>(as it is for </a:t>
            </a:r>
            <a:r>
              <a:rPr lang="en-ZA" dirty="0" err="1"/>
              <a:t>Kusile</a:t>
            </a:r>
            <a:r>
              <a:rPr lang="en-ZA" dirty="0"/>
              <a:t>). Eskom has refused to do this, for reasons that </a:t>
            </a:r>
            <a:r>
              <a:rPr lang="en-ZA" dirty="0" smtClean="0"/>
              <a:t>are not </a:t>
            </a:r>
            <a:r>
              <a:rPr lang="en-ZA" dirty="0"/>
              <a:t>clear. </a:t>
            </a:r>
          </a:p>
          <a:p>
            <a:pPr algn="just"/>
            <a:r>
              <a:rPr lang="en-ZA" dirty="0"/>
              <a:t>The massive delays in its construction programme clearly provide the opportunity for Eskom to integrate FGD into the last 3 units of Medupi. There is also sufficient water to do </a:t>
            </a:r>
            <a:r>
              <a:rPr lang="en-ZA" dirty="0" smtClean="0"/>
              <a:t>so, </a:t>
            </a:r>
            <a:r>
              <a:rPr lang="en-ZA" dirty="0"/>
              <a:t>and this approach could result in some cost savings </a:t>
            </a:r>
            <a:r>
              <a:rPr lang="en-ZA" dirty="0" smtClean="0"/>
              <a:t>- compared </a:t>
            </a:r>
            <a:r>
              <a:rPr lang="en-ZA" dirty="0"/>
              <a:t>with retrofitting FGD.</a:t>
            </a:r>
          </a:p>
          <a:p>
            <a:pPr algn="just"/>
            <a:r>
              <a:rPr lang="en-ZA" dirty="0"/>
              <a:t>Eskom has identified wet FGD as the most effective means to abate SO</a:t>
            </a:r>
            <a:r>
              <a:rPr lang="en-ZA" baseline="-25000" dirty="0"/>
              <a:t>2</a:t>
            </a:r>
            <a:r>
              <a:rPr lang="en-ZA" dirty="0"/>
              <a:t> emissions. Although a specialist study revealed that a </a:t>
            </a:r>
            <a:r>
              <a:rPr lang="en-ZA" b="1" dirty="0"/>
              <a:t>flue gas cooler would reduce water consumption by up to 30% (and would be cost-neutral), Eskom has yet to confirm that this cooler will be implemented</a:t>
            </a:r>
            <a:r>
              <a:rPr lang="en-ZA" dirty="0"/>
              <a:t>, eventually indicating at the end of 2016 that this would be included in the next report as a design alternative.</a:t>
            </a:r>
          </a:p>
          <a:p>
            <a:pPr algn="just"/>
            <a:endParaRPr lang="en-ZA" dirty="0"/>
          </a:p>
          <a:p>
            <a:endParaRPr lang="en-ZA" dirty="0"/>
          </a:p>
          <a:p>
            <a:endParaRPr lang="en-ZA" dirty="0"/>
          </a:p>
          <a:p>
            <a:endParaRPr lang="en-ZA" dirty="0"/>
          </a:p>
        </p:txBody>
      </p:sp>
    </p:spTree>
    <p:extLst>
      <p:ext uri="{BB962C8B-B14F-4D97-AF65-F5344CB8AC3E}">
        <p14:creationId xmlns:p14="http://schemas.microsoft.com/office/powerpoint/2010/main" xmlns="" val="2788965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875763"/>
            <a:ext cx="10895527" cy="5872767"/>
          </a:xfrm>
        </p:spPr>
        <p:txBody>
          <a:bodyPr>
            <a:normAutofit/>
          </a:bodyPr>
          <a:lstStyle/>
          <a:p>
            <a:r>
              <a:rPr lang="en-ZA" dirty="0"/>
              <a:t>This table, from this Technology Selection Study, shows the costs of wet FGD, with and without the cooler, and of dry FGD.</a:t>
            </a:r>
          </a:p>
          <a:p>
            <a:pPr marL="0" indent="0" algn="just">
              <a:buNone/>
            </a:pPr>
            <a:endParaRPr lang="en-ZA" dirty="0"/>
          </a:p>
          <a:p>
            <a:pPr marL="0" indent="0">
              <a:buNone/>
            </a:pPr>
            <a:endParaRPr lang="en-ZA" dirty="0"/>
          </a:p>
          <a:p>
            <a:pPr marL="0" indent="0">
              <a:buNone/>
            </a:pPr>
            <a:endParaRPr lang="en-ZA" dirty="0"/>
          </a:p>
          <a:p>
            <a:endParaRPr lang="en-ZA" dirty="0"/>
          </a:p>
        </p:txBody>
      </p:sp>
      <p:pic>
        <p:nvPicPr>
          <p:cNvPr id="4" name="Picture 3"/>
          <p:cNvPicPr/>
          <p:nvPr/>
        </p:nvPicPr>
        <p:blipFill>
          <a:blip r:embed="rId2" cstate="print"/>
          <a:stretch>
            <a:fillRect/>
          </a:stretch>
        </p:blipFill>
        <p:spPr>
          <a:xfrm>
            <a:off x="1973911" y="1803817"/>
            <a:ext cx="8023538" cy="4700789"/>
          </a:xfrm>
          <a:prstGeom prst="rect">
            <a:avLst/>
          </a:prstGeom>
        </p:spPr>
      </p:pic>
      <p:sp>
        <p:nvSpPr>
          <p:cNvPr id="2" name="Oval 1">
            <a:extLst>
              <a:ext uri="{FF2B5EF4-FFF2-40B4-BE49-F238E27FC236}">
                <a16:creationId xmlns:a16="http://schemas.microsoft.com/office/drawing/2014/main" xmlns="" id="{A74B1F2F-6B5F-4C7D-9E05-C36B4316EB12}"/>
              </a:ext>
            </a:extLst>
          </p:cNvPr>
          <p:cNvSpPr/>
          <p:nvPr/>
        </p:nvSpPr>
        <p:spPr>
          <a:xfrm>
            <a:off x="6542689" y="3878311"/>
            <a:ext cx="2254469" cy="346841"/>
          </a:xfrm>
          <a:prstGeom prst="ellipse">
            <a:avLst/>
          </a:prstGeom>
          <a:solidFill>
            <a:schemeClr val="accent1">
              <a:alpha val="23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Oval 4">
            <a:extLst>
              <a:ext uri="{FF2B5EF4-FFF2-40B4-BE49-F238E27FC236}">
                <a16:creationId xmlns:a16="http://schemas.microsoft.com/office/drawing/2014/main" xmlns="" id="{9BC2A98B-04BE-4CB5-9F73-F126792772EC}"/>
              </a:ext>
            </a:extLst>
          </p:cNvPr>
          <p:cNvSpPr/>
          <p:nvPr/>
        </p:nvSpPr>
        <p:spPr>
          <a:xfrm>
            <a:off x="6463862" y="6096025"/>
            <a:ext cx="2254469" cy="408581"/>
          </a:xfrm>
          <a:prstGeom prst="ellipse">
            <a:avLst/>
          </a:prstGeom>
          <a:solidFill>
            <a:schemeClr val="accent1">
              <a:alpha val="29000"/>
            </a:schemeClr>
          </a:solidFill>
          <a:ln w="19050">
            <a:solidFill>
              <a:schemeClr val="accent1">
                <a:shade val="50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890012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918" y="605306"/>
            <a:ext cx="11468827" cy="6252694"/>
          </a:xfrm>
        </p:spPr>
        <p:txBody>
          <a:bodyPr>
            <a:normAutofit fontScale="77500" lnSpcReduction="20000"/>
          </a:bodyPr>
          <a:lstStyle/>
          <a:p>
            <a:pPr algn="just"/>
            <a:r>
              <a:rPr lang="en-ZA" sz="3100" dirty="0"/>
              <a:t>Eskom had re-applied for postponement of the SO</a:t>
            </a:r>
            <a:r>
              <a:rPr lang="en-ZA" sz="3100" baseline="-25000" dirty="0"/>
              <a:t>2</a:t>
            </a:r>
            <a:r>
              <a:rPr lang="en-ZA" sz="3100" dirty="0"/>
              <a:t> 2015 </a:t>
            </a:r>
            <a:r>
              <a:rPr lang="en-ZA" sz="3100" dirty="0" smtClean="0"/>
              <a:t>MES for Medupi and </a:t>
            </a:r>
            <a:r>
              <a:rPr lang="en-ZA" sz="3100" dirty="0" err="1" smtClean="0"/>
              <a:t>Matimba</a:t>
            </a:r>
            <a:r>
              <a:rPr lang="en-ZA" sz="3100" dirty="0" smtClean="0"/>
              <a:t>, </a:t>
            </a:r>
            <a:r>
              <a:rPr lang="en-ZA" sz="3100" dirty="0"/>
              <a:t>despite its previous application being rejected in 2015. The outcome remains outstanding.</a:t>
            </a:r>
          </a:p>
          <a:p>
            <a:pPr algn="just"/>
            <a:r>
              <a:rPr lang="en-ZA" sz="3100" dirty="0"/>
              <a:t>A joint African Development Bank (</a:t>
            </a:r>
            <a:r>
              <a:rPr lang="en-ZA" sz="3100" dirty="0" err="1"/>
              <a:t>AfDB</a:t>
            </a:r>
            <a:r>
              <a:rPr lang="en-ZA" sz="3100" dirty="0"/>
              <a:t>) and WB Mission in early 2017 expressed concern about Medupi’s non-compliance with the 2015 MES for SO</a:t>
            </a:r>
            <a:r>
              <a:rPr lang="en-ZA" sz="3100" baseline="-25000" dirty="0"/>
              <a:t>2</a:t>
            </a:r>
            <a:r>
              <a:rPr lang="en-ZA" sz="3100" dirty="0"/>
              <a:t>. “</a:t>
            </a:r>
            <a:r>
              <a:rPr lang="en-ZA" sz="3100" i="1" dirty="0"/>
              <a:t>The Mission </a:t>
            </a:r>
            <a:r>
              <a:rPr lang="en-ZA" sz="3100" b="1" i="1" dirty="0"/>
              <a:t>again suggested </a:t>
            </a:r>
            <a:r>
              <a:rPr lang="en-ZA" sz="3100" i="1" dirty="0"/>
              <a:t>that Eskom seriously consider an interim strategy to control SO2 emissions for the next six years before the SO2 scrubbers (FGD) are operational. </a:t>
            </a:r>
            <a:r>
              <a:rPr lang="en-ZA" sz="3100" b="1" i="1" dirty="0"/>
              <a:t>Previous suggestions </a:t>
            </a:r>
            <a:r>
              <a:rPr lang="en-ZA" sz="3100" i="1" dirty="0"/>
              <a:t>have included the consideration to adopt a direct furnace limestone injection program which has been tested in the USA and in Europe and shown to reduce SO2 emissions by up to 50%. A field testing program with this technology on Unit #6 or 5 to obtain technical confidence had been suggested earlier, which the Mission </a:t>
            </a:r>
            <a:r>
              <a:rPr lang="en-ZA" sz="3100" b="1" i="1" dirty="0"/>
              <a:t>reiterated for Eskom's serious consideration”</a:t>
            </a:r>
            <a:r>
              <a:rPr lang="en-ZA" sz="3100" i="1" dirty="0"/>
              <a:t>  </a:t>
            </a:r>
            <a:r>
              <a:rPr lang="en-ZA" sz="3100" dirty="0"/>
              <a:t>(our emphasis).</a:t>
            </a:r>
          </a:p>
          <a:p>
            <a:pPr algn="just"/>
            <a:r>
              <a:rPr lang="en-ZA" sz="3100" dirty="0"/>
              <a:t>Eskom has told us that it has considered this option, but provided no information as to why it has not implemented it. </a:t>
            </a:r>
          </a:p>
          <a:p>
            <a:pPr algn="just"/>
            <a:r>
              <a:rPr lang="en-ZA" sz="3100" dirty="0"/>
              <a:t>We call upon Eskom to: </a:t>
            </a:r>
            <a:r>
              <a:rPr lang="en-ZA" sz="3100" b="1" dirty="0"/>
              <a:t>integrate FGD into as many of the outstanding units’ design and construction as possible; ensure the use of the flue gas cooler</a:t>
            </a:r>
            <a:r>
              <a:rPr lang="en-ZA" sz="3100" dirty="0"/>
              <a:t>; and </a:t>
            </a:r>
            <a:r>
              <a:rPr lang="en-ZA" sz="3100" b="1" dirty="0"/>
              <a:t>adopt a direct furnace limestone injection programme to reduce SO</a:t>
            </a:r>
            <a:r>
              <a:rPr lang="en-ZA" sz="3100" b="1" baseline="-25000" dirty="0"/>
              <a:t>2 </a:t>
            </a:r>
            <a:r>
              <a:rPr lang="en-ZA" sz="3100" b="1" dirty="0"/>
              <a:t>emissions in the interim</a:t>
            </a:r>
            <a:r>
              <a:rPr lang="en-ZA" sz="3100" dirty="0"/>
              <a:t>. If Eskom will not implement these measures, it should provide a </a:t>
            </a:r>
            <a:r>
              <a:rPr lang="en-ZA" sz="3100" b="1" dirty="0" smtClean="0"/>
              <a:t>detailed justification for this refusal </a:t>
            </a:r>
            <a:r>
              <a:rPr lang="en-ZA" sz="3100" dirty="0"/>
              <a:t>to DEA, this committee, and interested and affected parties.</a:t>
            </a:r>
          </a:p>
          <a:p>
            <a:pPr marL="0" indent="0">
              <a:buNone/>
            </a:pPr>
            <a:endParaRPr lang="en-ZA" dirty="0"/>
          </a:p>
          <a:p>
            <a:endParaRPr lang="en-ZA" dirty="0"/>
          </a:p>
          <a:p>
            <a:endParaRPr lang="en-ZA" dirty="0"/>
          </a:p>
        </p:txBody>
      </p:sp>
    </p:spTree>
    <p:extLst>
      <p:ext uri="{BB962C8B-B14F-4D97-AF65-F5344CB8AC3E}">
        <p14:creationId xmlns:p14="http://schemas.microsoft.com/office/powerpoint/2010/main" xmlns="" val="3095649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t>MES postponement requirements not met</a:t>
            </a:r>
          </a:p>
        </p:txBody>
      </p:sp>
      <p:sp>
        <p:nvSpPr>
          <p:cNvPr id="3" name="Content Placeholder 2"/>
          <p:cNvSpPr>
            <a:spLocks noGrp="1"/>
          </p:cNvSpPr>
          <p:nvPr>
            <p:ph idx="1"/>
          </p:nvPr>
        </p:nvSpPr>
        <p:spPr>
          <a:xfrm>
            <a:off x="631065" y="1416675"/>
            <a:ext cx="10722735" cy="5035639"/>
          </a:xfrm>
        </p:spPr>
        <p:txBody>
          <a:bodyPr>
            <a:normAutofit fontScale="92500" lnSpcReduction="20000"/>
          </a:bodyPr>
          <a:lstStyle/>
          <a:p>
            <a:pPr algn="just"/>
            <a:r>
              <a:rPr lang="en-ZA" dirty="0"/>
              <a:t>Among other requirements:</a:t>
            </a:r>
          </a:p>
          <a:p>
            <a:pPr lvl="1" algn="just"/>
            <a:r>
              <a:rPr lang="en-ZA" sz="2500" dirty="0"/>
              <a:t>postponement applications are only permitted to be made “</a:t>
            </a:r>
            <a:r>
              <a:rPr lang="en-ZA" sz="2500" i="1" dirty="0"/>
              <a:t>provided [NAAQS] in the area are in compliance and will remain in compliance even if the postponement is granted</a:t>
            </a:r>
            <a:r>
              <a:rPr lang="en-ZA" sz="2500" dirty="0"/>
              <a:t>”;</a:t>
            </a:r>
          </a:p>
          <a:p>
            <a:pPr lvl="1" algn="just"/>
            <a:r>
              <a:rPr lang="en-ZA" sz="2500" dirty="0"/>
              <a:t>applicants must be able to “demonstrate” that the “</a:t>
            </a:r>
            <a:r>
              <a:rPr lang="en-ZA" sz="2500" i="1" dirty="0"/>
              <a:t>facility’s current and proposed air emissions are and will not cause any adverse impacts on the surrounding environment</a:t>
            </a:r>
            <a:r>
              <a:rPr lang="en-ZA" sz="2500" dirty="0"/>
              <a:t>”; and</a:t>
            </a:r>
          </a:p>
          <a:p>
            <a:pPr lvl="1" algn="just"/>
            <a:r>
              <a:rPr lang="en-ZA" sz="2500" dirty="0"/>
              <a:t>MES exemptions are illegal. “Rolling postponements” – reapplying for postponements until eventual decommissioning (Eskom’s plan for at least 2020 SO</a:t>
            </a:r>
            <a:r>
              <a:rPr lang="en-ZA" sz="2500" baseline="-25000" dirty="0"/>
              <a:t>2</a:t>
            </a:r>
            <a:r>
              <a:rPr lang="en-ZA" sz="2500" dirty="0"/>
              <a:t> MES for all stations except Medupi and </a:t>
            </a:r>
            <a:r>
              <a:rPr lang="en-ZA" sz="2500" dirty="0" err="1"/>
              <a:t>Kusile</a:t>
            </a:r>
            <a:r>
              <a:rPr lang="en-ZA" sz="2500" dirty="0"/>
              <a:t>) – are equivalent to unlawful exemptions.</a:t>
            </a:r>
          </a:p>
          <a:p>
            <a:pPr lvl="0" algn="just"/>
            <a:r>
              <a:rPr lang="en-ZA" b="1" dirty="0"/>
              <a:t>Eskom and Sasol should not be permitted to apply for postponements</a:t>
            </a:r>
            <a:r>
              <a:rPr lang="en-ZA" dirty="0"/>
              <a:t>. </a:t>
            </a:r>
            <a:r>
              <a:rPr lang="en-ZA" dirty="0" smtClean="0"/>
              <a:t>All </a:t>
            </a:r>
            <a:r>
              <a:rPr lang="en-ZA" dirty="0"/>
              <a:t>of their </a:t>
            </a:r>
            <a:r>
              <a:rPr lang="en-ZA" b="1" dirty="0"/>
              <a:t>operations are in PAs where NAAQS are out of </a:t>
            </a:r>
            <a:r>
              <a:rPr lang="en-ZA" b="1" dirty="0" smtClean="0"/>
              <a:t>compliance </a:t>
            </a:r>
            <a:r>
              <a:rPr lang="en-ZA" dirty="0" smtClean="0"/>
              <a:t>-</a:t>
            </a:r>
            <a:r>
              <a:rPr lang="en-ZA" dirty="0"/>
              <a:t> primarily as a direct result of Eskom and Sasol’s emissions in those areas</a:t>
            </a:r>
            <a:r>
              <a:rPr lang="en-ZA" dirty="0" smtClean="0"/>
              <a:t>. </a:t>
            </a:r>
            <a:r>
              <a:rPr lang="en-ZA" dirty="0"/>
              <a:t>And there is a wealth of research and evidence – including health impact reports Eskom itself have commissioned – that starkly demonstrates the enormous health impacts of its operations.</a:t>
            </a:r>
          </a:p>
          <a:p>
            <a:endParaRPr lang="en-ZA" dirty="0"/>
          </a:p>
          <a:p>
            <a:endParaRPr lang="en-ZA" dirty="0"/>
          </a:p>
          <a:p>
            <a:endParaRPr lang="en-ZA" dirty="0"/>
          </a:p>
        </p:txBody>
      </p:sp>
    </p:spTree>
    <p:extLst>
      <p:ext uri="{BB962C8B-B14F-4D97-AF65-F5344CB8AC3E}">
        <p14:creationId xmlns:p14="http://schemas.microsoft.com/office/powerpoint/2010/main" xmlns="" val="3770221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t>Costs and “offsets”</a:t>
            </a:r>
          </a:p>
        </p:txBody>
      </p:sp>
      <p:sp>
        <p:nvSpPr>
          <p:cNvPr id="3" name="Content Placeholder 2"/>
          <p:cNvSpPr>
            <a:spLocks noGrp="1"/>
          </p:cNvSpPr>
          <p:nvPr>
            <p:ph idx="1"/>
          </p:nvPr>
        </p:nvSpPr>
        <p:spPr>
          <a:xfrm>
            <a:off x="551329" y="1416675"/>
            <a:ext cx="10802471" cy="5145490"/>
          </a:xfrm>
        </p:spPr>
        <p:txBody>
          <a:bodyPr>
            <a:normAutofit fontScale="85000" lnSpcReduction="10000"/>
          </a:bodyPr>
          <a:lstStyle/>
          <a:p>
            <a:pPr algn="just"/>
            <a:r>
              <a:rPr lang="en-ZA" dirty="0"/>
              <a:t>We are aware of Eskom’s significant financial and other challenges. In order to survive, Eskom will have to restructure its operations significantly</a:t>
            </a:r>
            <a:r>
              <a:rPr lang="en-ZA" dirty="0" smtClean="0"/>
              <a:t>. Ideally, it should transform itself to</a:t>
            </a:r>
            <a:r>
              <a:rPr lang="en-US" dirty="0" smtClean="0"/>
              <a:t> become </a:t>
            </a:r>
            <a:r>
              <a:rPr lang="en-US" dirty="0"/>
              <a:t>the owner of significant renewable energy </a:t>
            </a:r>
            <a:r>
              <a:rPr lang="en-US" dirty="0" smtClean="0"/>
              <a:t>assets and promote </a:t>
            </a:r>
            <a:r>
              <a:rPr lang="en-US" dirty="0"/>
              <a:t>clean, healthy, affordable energy for </a:t>
            </a:r>
            <a:r>
              <a:rPr lang="en-US" dirty="0" smtClean="0"/>
              <a:t>all South Africans.</a:t>
            </a:r>
            <a:endParaRPr lang="en-ZA" dirty="0"/>
          </a:p>
          <a:p>
            <a:pPr algn="just"/>
            <a:r>
              <a:rPr lang="en-ZA" dirty="0"/>
              <a:t>It is also correct that compliance with the new plant MES for SO</a:t>
            </a:r>
            <a:r>
              <a:rPr lang="en-ZA" baseline="-25000" dirty="0"/>
              <a:t>2</a:t>
            </a:r>
            <a:r>
              <a:rPr lang="en-ZA" dirty="0"/>
              <a:t> is significantly more expensive than, for example, interventions towards better management of </a:t>
            </a:r>
            <a:r>
              <a:rPr lang="en-ZA" dirty="0" smtClean="0"/>
              <a:t>waste-burning </a:t>
            </a:r>
            <a:r>
              <a:rPr lang="en-ZA" dirty="0"/>
              <a:t>and veld fires, cleaner-burning heating and/or cooking devices, or better-insulated homes (some air quality “offsets” Eskom and Sasol have proposed). </a:t>
            </a:r>
          </a:p>
          <a:p>
            <a:pPr algn="just"/>
            <a:r>
              <a:rPr lang="en-ZA" dirty="0"/>
              <a:t>These are all important measures that must be taken – and should have been done many years ago, but the dire impacts of industrial emissions on human health cannot and will not be “offset” in this way. Air pollution from CFPSs and large industrial plants travel hundreds of kilometres, affecting millions of people. It is not scientifically possible to “cancel out” industrial emissions through “offsets”. Protecting human health is government’s own constitutional responsibility. Good RDP homes and proper waste and fire management should not be outsourced to corporates as an alternative to meeting the MES. </a:t>
            </a:r>
          </a:p>
          <a:p>
            <a:pPr algn="just"/>
            <a:endParaRPr lang="en-ZA" dirty="0"/>
          </a:p>
          <a:p>
            <a:endParaRPr lang="en-ZA" dirty="0"/>
          </a:p>
          <a:p>
            <a:endParaRPr lang="en-ZA" dirty="0"/>
          </a:p>
          <a:p>
            <a:endParaRPr lang="en-ZA" dirty="0"/>
          </a:p>
        </p:txBody>
      </p:sp>
    </p:spTree>
    <p:extLst>
      <p:ext uri="{BB962C8B-B14F-4D97-AF65-F5344CB8AC3E}">
        <p14:creationId xmlns:p14="http://schemas.microsoft.com/office/powerpoint/2010/main" xmlns="" val="3993871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smtClean="0"/>
              <a:t>Economic benefits of compliance</a:t>
            </a:r>
            <a:endParaRPr lang="en-ZA" b="1" dirty="0"/>
          </a:p>
        </p:txBody>
      </p:sp>
      <p:sp>
        <p:nvSpPr>
          <p:cNvPr id="3" name="Content Placeholder 2"/>
          <p:cNvSpPr>
            <a:spLocks noGrp="1"/>
          </p:cNvSpPr>
          <p:nvPr>
            <p:ph idx="1"/>
          </p:nvPr>
        </p:nvSpPr>
        <p:spPr>
          <a:xfrm>
            <a:off x="631065" y="1416675"/>
            <a:ext cx="10722735" cy="5035639"/>
          </a:xfrm>
        </p:spPr>
        <p:txBody>
          <a:bodyPr>
            <a:normAutofit fontScale="85000" lnSpcReduction="10000"/>
          </a:bodyPr>
          <a:lstStyle/>
          <a:p>
            <a:pPr algn="just"/>
            <a:r>
              <a:rPr lang="en-ZA" dirty="0"/>
              <a:t>The Environmental Protection Agency (EPA) weighed the costs of compliance against the benefits of air emissions standards for CFPSs in its 2016 mercury and air toxics standards (MATS) for power plants:  81 Fed. Reg. 24421 (April 25, 2016).   </a:t>
            </a:r>
          </a:p>
          <a:p>
            <a:pPr algn="just"/>
            <a:r>
              <a:rPr lang="en-ZA" dirty="0"/>
              <a:t>EPA found that the </a:t>
            </a:r>
            <a:r>
              <a:rPr lang="en-ZA" b="1" dirty="0"/>
              <a:t>benefits</a:t>
            </a:r>
            <a:r>
              <a:rPr lang="en-ZA" dirty="0"/>
              <a:t> of MATS are </a:t>
            </a:r>
            <a:r>
              <a:rPr lang="en-ZA" b="1" dirty="0"/>
              <a:t>substantial, and that for every dollar spent to reduce toxic pollution from power plants</a:t>
            </a:r>
            <a:r>
              <a:rPr lang="en-ZA" dirty="0"/>
              <a:t>, the American public would see </a:t>
            </a:r>
            <a:r>
              <a:rPr lang="en-ZA" b="1" dirty="0"/>
              <a:t>up to 9 dollars in health benefits</a:t>
            </a:r>
            <a:r>
              <a:rPr lang="en-ZA" dirty="0"/>
              <a:t>.  EPA estimated that the final MATS would “</a:t>
            </a:r>
            <a:r>
              <a:rPr lang="en-ZA" i="1" dirty="0"/>
              <a:t>yield total annual monetized benefits of between $37 billion to $90 billion using a 3-percent discount rate and $33 billion to $81 billion using a 7-percent discount rate in addition to many categories of unquantified benefits in comparison to the projected $9.6 billion in annual costs</a:t>
            </a:r>
            <a:r>
              <a:rPr lang="en-ZA" dirty="0"/>
              <a:t>:” 81 Fed. Reg. 24421.</a:t>
            </a:r>
          </a:p>
          <a:p>
            <a:pPr algn="just"/>
            <a:r>
              <a:rPr lang="en-ZA" dirty="0"/>
              <a:t>The EPA has also emphasised that </a:t>
            </a:r>
            <a:r>
              <a:rPr lang="en-ZA" b="1" dirty="0"/>
              <a:t>basing decisions on formal cost-benefit analysis would be inconsistent with the purposes of the Clean Air Act because “</a:t>
            </a:r>
            <a:r>
              <a:rPr lang="en-ZA" b="1" i="1" dirty="0"/>
              <a:t>there are many societal values — such as protecting the most vulnerable” that “could never be reduced to a monetary </a:t>
            </a:r>
            <a:r>
              <a:rPr lang="en-ZA" b="1" i="1" dirty="0" smtClean="0"/>
              <a:t>value”</a:t>
            </a:r>
            <a:r>
              <a:rPr lang="en-ZA" dirty="0" smtClean="0"/>
              <a:t>:  </a:t>
            </a:r>
            <a:r>
              <a:rPr lang="en-ZA" dirty="0"/>
              <a:t>Supplemental Finding, 81 Fed. Reg. at 24,430 (April 25, 2016).</a:t>
            </a:r>
          </a:p>
          <a:p>
            <a:pPr marL="0" indent="0" algn="just">
              <a:buNone/>
            </a:pPr>
            <a:endParaRPr lang="en-ZA" dirty="0"/>
          </a:p>
          <a:p>
            <a:endParaRPr lang="en-ZA" dirty="0"/>
          </a:p>
          <a:p>
            <a:endParaRPr lang="en-ZA" dirty="0"/>
          </a:p>
          <a:p>
            <a:endParaRPr lang="en-ZA" dirty="0"/>
          </a:p>
        </p:txBody>
      </p:sp>
    </p:spTree>
    <p:extLst>
      <p:ext uri="{BB962C8B-B14F-4D97-AF65-F5344CB8AC3E}">
        <p14:creationId xmlns:p14="http://schemas.microsoft.com/office/powerpoint/2010/main" xmlns="" val="3946704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59" y="1596980"/>
            <a:ext cx="10658341" cy="4579983"/>
          </a:xfrm>
        </p:spPr>
        <p:txBody>
          <a:bodyPr/>
          <a:lstStyle/>
          <a:p>
            <a:pPr algn="just"/>
            <a:endParaRPr lang="en-ZA" dirty="0"/>
          </a:p>
          <a:p>
            <a:pPr algn="just"/>
            <a:endParaRPr lang="en-ZA" dirty="0"/>
          </a:p>
          <a:p>
            <a:pPr algn="just"/>
            <a:endParaRPr lang="en-ZA" dirty="0"/>
          </a:p>
          <a:p>
            <a:pPr algn="just"/>
            <a:endParaRPr lang="en-ZA" dirty="0"/>
          </a:p>
          <a:p>
            <a:pPr algn="just"/>
            <a:endParaRPr lang="en-ZA" dirty="0"/>
          </a:p>
          <a:p>
            <a:pPr algn="just"/>
            <a:endParaRPr lang="en-ZA" dirty="0"/>
          </a:p>
          <a:p>
            <a:pPr algn="just"/>
            <a:r>
              <a:rPr lang="en-ZA" dirty="0"/>
              <a:t>Discourage investment in new coal-fired power stations and mines; </a:t>
            </a:r>
          </a:p>
          <a:p>
            <a:pPr algn="just"/>
            <a:r>
              <a:rPr lang="en-ZA" dirty="0"/>
              <a:t>Accelerate the retirement of South Africa’s coal infrastructure; and </a:t>
            </a:r>
          </a:p>
          <a:p>
            <a:pPr algn="just"/>
            <a:r>
              <a:rPr lang="en-ZA" dirty="0"/>
              <a:t>Enable a just transition to renewable energy systems for the people.</a:t>
            </a:r>
          </a:p>
        </p:txBody>
      </p:sp>
      <p:pic>
        <p:nvPicPr>
          <p:cNvPr id="4" name="Content Placeholder 3"/>
          <p:cNvPicPr>
            <a:picLocks noChangeAspect="1"/>
          </p:cNvPicPr>
          <p:nvPr/>
        </p:nvPicPr>
        <p:blipFill>
          <a:blip r:embed="rId2" cstate="print"/>
          <a:stretch>
            <a:fillRect/>
          </a:stretch>
        </p:blipFill>
        <p:spPr>
          <a:xfrm>
            <a:off x="2459865" y="122696"/>
            <a:ext cx="6568225" cy="4500819"/>
          </a:xfrm>
          <a:prstGeom prst="rect">
            <a:avLst/>
          </a:prstGeom>
        </p:spPr>
      </p:pic>
    </p:spTree>
    <p:extLst>
      <p:ext uri="{BB962C8B-B14F-4D97-AF65-F5344CB8AC3E}">
        <p14:creationId xmlns:p14="http://schemas.microsoft.com/office/powerpoint/2010/main" xmlns="" val="4002792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t>Eskom’s plans for its CFPSs</a:t>
            </a:r>
          </a:p>
        </p:txBody>
      </p:sp>
      <p:sp>
        <p:nvSpPr>
          <p:cNvPr id="3" name="Content Placeholder 2"/>
          <p:cNvSpPr>
            <a:spLocks noGrp="1"/>
          </p:cNvSpPr>
          <p:nvPr>
            <p:ph idx="1"/>
          </p:nvPr>
        </p:nvSpPr>
        <p:spPr>
          <a:xfrm>
            <a:off x="631065" y="1416675"/>
            <a:ext cx="10722735" cy="5035639"/>
          </a:xfrm>
        </p:spPr>
        <p:txBody>
          <a:bodyPr>
            <a:normAutofit fontScale="85000" lnSpcReduction="10000"/>
          </a:bodyPr>
          <a:lstStyle/>
          <a:p>
            <a:pPr algn="just"/>
            <a:r>
              <a:rPr lang="en-ZA" dirty="0"/>
              <a:t>We understand the reluctance to spend vast sums of money retrofitting stations that will be decommissioned in the near </a:t>
            </a:r>
            <a:r>
              <a:rPr lang="en-ZA" dirty="0" smtClean="0"/>
              <a:t>future. However, since </a:t>
            </a:r>
            <a:r>
              <a:rPr lang="en-ZA" dirty="0"/>
              <a:t>we are dealing with ongoing violations of </a:t>
            </a:r>
            <a:r>
              <a:rPr lang="en-ZA" dirty="0" smtClean="0"/>
              <a:t>constitutional </a:t>
            </a:r>
            <a:r>
              <a:rPr lang="en-ZA" dirty="0"/>
              <a:t>rights, simply granting </a:t>
            </a:r>
            <a:r>
              <a:rPr lang="en-ZA" dirty="0" smtClean="0"/>
              <a:t>continuous </a:t>
            </a:r>
            <a:r>
              <a:rPr lang="en-ZA" dirty="0"/>
              <a:t>postponement applications and allowing such toxic levels of pollution to continue to be emitted </a:t>
            </a:r>
            <a:r>
              <a:rPr lang="en-ZA" dirty="0" smtClean="0"/>
              <a:t>is </a:t>
            </a:r>
            <a:r>
              <a:rPr lang="en-ZA" dirty="0"/>
              <a:t>in conflict with the state’s c</a:t>
            </a:r>
            <a:r>
              <a:rPr lang="en-ZA" dirty="0" smtClean="0"/>
              <a:t>onstitutional obligations. </a:t>
            </a:r>
          </a:p>
          <a:p>
            <a:pPr algn="just"/>
            <a:r>
              <a:rPr lang="en-ZA" dirty="0" smtClean="0"/>
              <a:t>Where </a:t>
            </a:r>
            <a:r>
              <a:rPr lang="en-ZA" dirty="0"/>
              <a:t>Eskom </a:t>
            </a:r>
            <a:r>
              <a:rPr lang="en-ZA" b="1" dirty="0"/>
              <a:t>cannot comply with the MES, it must expedite the decommissioning of its stations</a:t>
            </a:r>
            <a:r>
              <a:rPr lang="en-ZA" dirty="0"/>
              <a:t>, particularly as it already has a surplus of generating capacity. Eskom has consistently maintained that </a:t>
            </a:r>
            <a:r>
              <a:rPr lang="en-ZA" b="1" dirty="0"/>
              <a:t>no decision on the possible decommissioning of CFPSs has been </a:t>
            </a:r>
            <a:r>
              <a:rPr lang="en-ZA" b="1" dirty="0" smtClean="0"/>
              <a:t>made, </a:t>
            </a:r>
            <a:r>
              <a:rPr lang="en-ZA" dirty="0"/>
              <a:t>and that </a:t>
            </a:r>
            <a:r>
              <a:rPr lang="en-ZA" b="1" dirty="0"/>
              <a:t>it has no decommissioning plans or funding for the EIAs required for decommissioning</a:t>
            </a:r>
            <a:r>
              <a:rPr lang="en-ZA" dirty="0"/>
              <a:t>. In fact, it is investigating extending their lives (despite the fact that the </a:t>
            </a:r>
            <a:r>
              <a:rPr lang="en-ZA" dirty="0" smtClean="0"/>
              <a:t>CFPSs </a:t>
            </a:r>
            <a:r>
              <a:rPr lang="en-ZA" dirty="0"/>
              <a:t>have 50 year design lifespans and SA’s international climate change commitments assume </a:t>
            </a:r>
            <a:r>
              <a:rPr lang="en-ZA" dirty="0" smtClean="0"/>
              <a:t>their </a:t>
            </a:r>
            <a:r>
              <a:rPr lang="en-ZA" dirty="0"/>
              <a:t>decommissioning after 50 years). </a:t>
            </a:r>
          </a:p>
          <a:p>
            <a:pPr algn="just"/>
            <a:r>
              <a:rPr lang="en-ZA" dirty="0"/>
              <a:t>In fact, a 2017 “socio-economic study</a:t>
            </a:r>
            <a:r>
              <a:rPr lang="en-ZA" dirty="0" smtClean="0"/>
              <a:t>” commissioned by Eskom, </a:t>
            </a:r>
            <a:r>
              <a:rPr lang="en-ZA" dirty="0"/>
              <a:t>reveals that “renewing the stations” for another 50 years – by demolishing and rebuilding them – is also under investigation.</a:t>
            </a:r>
          </a:p>
          <a:p>
            <a:pPr marL="0" indent="0">
              <a:buNone/>
            </a:pPr>
            <a:endParaRPr lang="en-ZA" dirty="0"/>
          </a:p>
          <a:p>
            <a:endParaRPr lang="en-ZA" dirty="0"/>
          </a:p>
          <a:p>
            <a:endParaRPr lang="en-ZA" dirty="0"/>
          </a:p>
        </p:txBody>
      </p:sp>
    </p:spTree>
    <p:extLst>
      <p:ext uri="{BB962C8B-B14F-4D97-AF65-F5344CB8AC3E}">
        <p14:creationId xmlns:p14="http://schemas.microsoft.com/office/powerpoint/2010/main" xmlns="" val="696885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519" y="759855"/>
            <a:ext cx="10877282" cy="5692460"/>
          </a:xfrm>
        </p:spPr>
        <p:txBody>
          <a:bodyPr>
            <a:normAutofit/>
          </a:bodyPr>
          <a:lstStyle/>
          <a:p>
            <a:endParaRPr lang="en-ZA" dirty="0"/>
          </a:p>
          <a:p>
            <a:endParaRPr lang="en-ZA" dirty="0"/>
          </a:p>
          <a:p>
            <a:endParaRPr lang="en-ZA" dirty="0"/>
          </a:p>
        </p:txBody>
      </p:sp>
      <p:pic>
        <p:nvPicPr>
          <p:cNvPr id="2" name="Picture 1"/>
          <p:cNvPicPr>
            <a:picLocks noChangeAspect="1"/>
          </p:cNvPicPr>
          <p:nvPr/>
        </p:nvPicPr>
        <p:blipFill>
          <a:blip r:embed="rId2" cstate="print"/>
          <a:stretch>
            <a:fillRect/>
          </a:stretch>
        </p:blipFill>
        <p:spPr>
          <a:xfrm>
            <a:off x="3412901" y="716907"/>
            <a:ext cx="4468969" cy="5778354"/>
          </a:xfrm>
          <a:prstGeom prst="rect">
            <a:avLst/>
          </a:prstGeom>
        </p:spPr>
      </p:pic>
    </p:spTree>
    <p:extLst>
      <p:ext uri="{BB962C8B-B14F-4D97-AF65-F5344CB8AC3E}">
        <p14:creationId xmlns:p14="http://schemas.microsoft.com/office/powerpoint/2010/main" xmlns="" val="4272894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b="1" dirty="0" smtClean="0"/>
              <a:t>“Eskom </a:t>
            </a:r>
            <a:r>
              <a:rPr lang="en-ZA" b="1" dirty="0"/>
              <a:t>Generation Fleet Renewal </a:t>
            </a:r>
            <a:r>
              <a:rPr lang="en-ZA" b="1" dirty="0" smtClean="0"/>
              <a:t>Project: Socio-Economic Study”, 2017</a:t>
            </a:r>
            <a:r>
              <a:rPr lang="en-ZA" b="1" dirty="0"/>
              <a:t/>
            </a:r>
            <a:br>
              <a:rPr lang="en-ZA" b="1" dirty="0"/>
            </a:br>
            <a:r>
              <a:rPr lang="en-ZA" sz="1800" dirty="0">
                <a:hlinkClick r:id="rId2"/>
              </a:rPr>
              <a:t>https://cer.org.za/wp-content/uploads/2018/02/Final-SIA-ReportEskom-SRK-severed-print.pdf</a:t>
            </a:r>
            <a:r>
              <a:rPr lang="en-ZA" sz="1800" dirty="0">
                <a:solidFill>
                  <a:srgbClr val="FF0000"/>
                </a:solidFill>
              </a:rPr>
              <a:t> </a:t>
            </a:r>
            <a:endParaRPr lang="en-ZA" dirty="0">
              <a:solidFill>
                <a:srgbClr val="FF0000"/>
              </a:solidFill>
            </a:endParaRPr>
          </a:p>
        </p:txBody>
      </p:sp>
      <p:sp>
        <p:nvSpPr>
          <p:cNvPr id="3" name="Content Placeholder 2"/>
          <p:cNvSpPr>
            <a:spLocks noGrp="1"/>
          </p:cNvSpPr>
          <p:nvPr>
            <p:ph idx="1"/>
          </p:nvPr>
        </p:nvSpPr>
        <p:spPr>
          <a:xfrm>
            <a:off x="403412" y="1815352"/>
            <a:ext cx="11161059" cy="4840941"/>
          </a:xfrm>
        </p:spPr>
        <p:txBody>
          <a:bodyPr>
            <a:normAutofit fontScale="85000" lnSpcReduction="20000"/>
          </a:bodyPr>
          <a:lstStyle/>
          <a:p>
            <a:pPr algn="just"/>
            <a:r>
              <a:rPr lang="en-ZA" dirty="0"/>
              <a:t>SRK’s socio-economic study, evaluates options to: “refurbish” (extending life by 20 years), “demolish and rebuild” (extending life by 50 years), or decommission 4 of its oldest plants: </a:t>
            </a:r>
            <a:r>
              <a:rPr lang="en-ZA" dirty="0" err="1"/>
              <a:t>Hendrina</a:t>
            </a:r>
            <a:r>
              <a:rPr lang="en-ZA" dirty="0"/>
              <a:t>, </a:t>
            </a:r>
            <a:r>
              <a:rPr lang="en-ZA" dirty="0" err="1"/>
              <a:t>Arnot</a:t>
            </a:r>
            <a:r>
              <a:rPr lang="en-ZA" dirty="0"/>
              <a:t>, Komati, and Camden. The report </a:t>
            </a:r>
            <a:r>
              <a:rPr lang="en-ZA" dirty="0" smtClean="0"/>
              <a:t>concludes </a:t>
            </a:r>
            <a:r>
              <a:rPr lang="en-ZA" dirty="0"/>
              <a:t>that </a:t>
            </a:r>
            <a:r>
              <a:rPr lang="en-ZA" b="1" dirty="0"/>
              <a:t>refurbishment </a:t>
            </a:r>
            <a:r>
              <a:rPr lang="en-ZA" dirty="0"/>
              <a:t>and</a:t>
            </a:r>
            <a:r>
              <a:rPr lang="en-ZA" b="1" dirty="0"/>
              <a:t> </a:t>
            </a:r>
            <a:r>
              <a:rPr lang="en-ZA" b="1" dirty="0" smtClean="0"/>
              <a:t>demolition and rebuilding </a:t>
            </a:r>
            <a:r>
              <a:rPr lang="en-ZA" dirty="0"/>
              <a:t>(which both apparently assume the installation of FGD) were the </a:t>
            </a:r>
            <a:r>
              <a:rPr lang="en-ZA" b="1" dirty="0"/>
              <a:t>preferred options </a:t>
            </a:r>
            <a:r>
              <a:rPr lang="en-ZA" dirty="0"/>
              <a:t>in that “</a:t>
            </a:r>
            <a:r>
              <a:rPr lang="en-ZA" b="1" i="1" dirty="0"/>
              <a:t>their implementation would lead to continued maintenance of current employment (of 2243 Eskom </a:t>
            </a:r>
            <a:r>
              <a:rPr lang="en-ZA" b="1" i="1" dirty="0" smtClean="0"/>
              <a:t>employees)</a:t>
            </a:r>
            <a:r>
              <a:rPr lang="en-ZA" i="1" dirty="0" smtClean="0"/>
              <a:t>, </a:t>
            </a:r>
            <a:r>
              <a:rPr lang="en-ZA" i="1" dirty="0"/>
              <a:t>as well as </a:t>
            </a:r>
            <a:r>
              <a:rPr lang="en-ZA" b="1" i="1" dirty="0"/>
              <a:t>creating new employment opportunities into the future</a:t>
            </a:r>
            <a:r>
              <a:rPr lang="en-ZA" dirty="0"/>
              <a:t>”.</a:t>
            </a:r>
          </a:p>
          <a:p>
            <a:pPr algn="just"/>
            <a:r>
              <a:rPr lang="en-ZA" dirty="0"/>
              <a:t>This report has serious flaws – for </a:t>
            </a:r>
            <a:r>
              <a:rPr lang="en-ZA" dirty="0" err="1"/>
              <a:t>eg</a:t>
            </a:r>
            <a:r>
              <a:rPr lang="en-ZA" dirty="0"/>
              <a:t>, it does </a:t>
            </a:r>
            <a:r>
              <a:rPr lang="en-ZA" b="1" dirty="0"/>
              <a:t>not include any cost analysis of any of the options</a:t>
            </a:r>
            <a:r>
              <a:rPr lang="en-ZA" dirty="0"/>
              <a:t>, </a:t>
            </a:r>
            <a:r>
              <a:rPr lang="en-ZA" b="1" dirty="0"/>
              <a:t>nor their climate change implications</a:t>
            </a:r>
            <a:r>
              <a:rPr lang="en-ZA" dirty="0"/>
              <a:t>, and </a:t>
            </a:r>
            <a:r>
              <a:rPr lang="en-ZA" b="1" dirty="0"/>
              <a:t>ignores </a:t>
            </a:r>
            <a:r>
              <a:rPr lang="en-ZA" b="1" dirty="0" smtClean="0"/>
              <a:t>the fact that </a:t>
            </a:r>
            <a:r>
              <a:rPr lang="en-ZA" b="1" dirty="0"/>
              <a:t>Eskom already has a significant surplus in capacity </a:t>
            </a:r>
            <a:r>
              <a:rPr lang="en-ZA" dirty="0"/>
              <a:t>(capacity: 49 222 MW, average demand: 26 000 MW and peak demand: 34 122 MW </a:t>
            </a:r>
            <a:r>
              <a:rPr lang="en-ZA" dirty="0" smtClean="0"/>
              <a:t>(Eskom </a:t>
            </a:r>
            <a:r>
              <a:rPr lang="en-ZA" dirty="0"/>
              <a:t>Integrated Report  </a:t>
            </a:r>
            <a:r>
              <a:rPr lang="en-ZA" dirty="0" smtClean="0"/>
              <a:t>2016/17) </a:t>
            </a:r>
            <a:r>
              <a:rPr lang="en-ZA" dirty="0"/>
              <a:t>and that there is </a:t>
            </a:r>
            <a:r>
              <a:rPr lang="en-ZA" b="1" dirty="0"/>
              <a:t>little or no demand for power </a:t>
            </a:r>
            <a:r>
              <a:rPr lang="en-ZA" dirty="0"/>
              <a:t>from these CFPSs. There will not be significant future job opportunities in coal. </a:t>
            </a:r>
            <a:r>
              <a:rPr lang="en-ZA" dirty="0" smtClean="0"/>
              <a:t>In keeping with the global move away from coal, Eskom </a:t>
            </a:r>
            <a:r>
              <a:rPr lang="en-ZA" dirty="0"/>
              <a:t>should be actively planning, together with its workers, for a just transition to renewable energy, rather than risk stranding the workforce, along with redundant CFPSs.</a:t>
            </a:r>
          </a:p>
          <a:p>
            <a:pPr algn="just"/>
            <a:endParaRPr lang="en-ZA" dirty="0"/>
          </a:p>
          <a:p>
            <a:endParaRPr lang="en-ZA" dirty="0"/>
          </a:p>
        </p:txBody>
      </p:sp>
    </p:spTree>
    <p:extLst>
      <p:ext uri="{BB962C8B-B14F-4D97-AF65-F5344CB8AC3E}">
        <p14:creationId xmlns:p14="http://schemas.microsoft.com/office/powerpoint/2010/main" xmlns="" val="3584780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1294" y="2151529"/>
            <a:ext cx="10412506" cy="4300785"/>
          </a:xfrm>
        </p:spPr>
        <p:txBody>
          <a:bodyPr>
            <a:normAutofit/>
          </a:bodyPr>
          <a:lstStyle/>
          <a:p>
            <a:pPr algn="just"/>
            <a:r>
              <a:rPr lang="en-ZA" dirty="0"/>
              <a:t>Meridian Economics study: </a:t>
            </a:r>
            <a:r>
              <a:rPr lang="en-ZA" b="1" dirty="0"/>
              <a:t>without an impact on security of supply, Eskom should accelerate the decommissioning of </a:t>
            </a:r>
            <a:r>
              <a:rPr lang="en-ZA" b="1" dirty="0" err="1"/>
              <a:t>Hendrina</a:t>
            </a:r>
            <a:r>
              <a:rPr lang="en-ZA" b="1" dirty="0"/>
              <a:t>, </a:t>
            </a:r>
            <a:r>
              <a:rPr lang="en-ZA" b="1" dirty="0" err="1"/>
              <a:t>Grootvlei</a:t>
            </a:r>
            <a:r>
              <a:rPr lang="en-ZA" b="1" dirty="0"/>
              <a:t>, and Komati</a:t>
            </a:r>
            <a:r>
              <a:rPr lang="en-ZA" dirty="0"/>
              <a:t>, and </a:t>
            </a:r>
            <a:r>
              <a:rPr lang="en-ZA" b="1" dirty="0"/>
              <a:t>curtail the completion of </a:t>
            </a:r>
            <a:r>
              <a:rPr lang="en-ZA" b="1" dirty="0" err="1"/>
              <a:t>Kusile</a:t>
            </a:r>
            <a:r>
              <a:rPr lang="en-ZA" b="1" dirty="0"/>
              <a:t> units 5 and 6 </a:t>
            </a:r>
            <a:r>
              <a:rPr lang="en-ZA" dirty="0"/>
              <a:t>in order to </a:t>
            </a:r>
            <a:r>
              <a:rPr lang="en-ZA" b="1" dirty="0"/>
              <a:t>save up to R17 billion</a:t>
            </a:r>
            <a:r>
              <a:rPr lang="en-ZA" dirty="0"/>
              <a:t>. These estimates </a:t>
            </a:r>
            <a:r>
              <a:rPr lang="en-ZA" b="1" dirty="0"/>
              <a:t>exclude additional large savings</a:t>
            </a:r>
            <a:r>
              <a:rPr lang="en-ZA" dirty="0"/>
              <a:t> in the impact on </a:t>
            </a:r>
            <a:r>
              <a:rPr lang="en-ZA" b="1" dirty="0"/>
              <a:t>human health, local environment</a:t>
            </a:r>
            <a:r>
              <a:rPr lang="en-ZA" dirty="0"/>
              <a:t>, and </a:t>
            </a:r>
            <a:r>
              <a:rPr lang="en-ZA" b="1" dirty="0"/>
              <a:t>climate change </a:t>
            </a:r>
            <a:r>
              <a:rPr lang="en-ZA" dirty="0"/>
              <a:t>that will result. </a:t>
            </a:r>
          </a:p>
          <a:p>
            <a:pPr algn="just"/>
            <a:r>
              <a:rPr lang="en-ZA" dirty="0"/>
              <a:t>Part of the savings realised could be used to cushion the impacts on workers and communities, and provide support for, for </a:t>
            </a:r>
            <a:r>
              <a:rPr lang="en-ZA" dirty="0" err="1"/>
              <a:t>eg</a:t>
            </a:r>
            <a:r>
              <a:rPr lang="en-ZA" dirty="0"/>
              <a:t>, retraining, skills development, and </a:t>
            </a:r>
            <a:r>
              <a:rPr lang="en-ZA" dirty="0" smtClean="0"/>
              <a:t>relocation</a:t>
            </a:r>
            <a:r>
              <a:rPr lang="en-ZA" dirty="0"/>
              <a:t>.</a:t>
            </a:r>
          </a:p>
          <a:p>
            <a:endParaRPr lang="en-ZA" dirty="0"/>
          </a:p>
          <a:p>
            <a:endParaRPr lang="en-ZA" dirty="0"/>
          </a:p>
        </p:txBody>
      </p:sp>
      <p:sp>
        <p:nvSpPr>
          <p:cNvPr id="4" name="Title 3"/>
          <p:cNvSpPr>
            <a:spLocks noGrp="1"/>
          </p:cNvSpPr>
          <p:nvPr>
            <p:ph type="title"/>
          </p:nvPr>
        </p:nvSpPr>
        <p:spPr>
          <a:xfrm>
            <a:off x="838200" y="365125"/>
            <a:ext cx="10416988" cy="1530909"/>
          </a:xfrm>
        </p:spPr>
        <p:txBody>
          <a:bodyPr>
            <a:normAutofit fontScale="90000"/>
          </a:bodyPr>
          <a:lstStyle/>
          <a:p>
            <a:pPr algn="ctr"/>
            <a:r>
              <a:rPr lang="en-ZA" dirty="0"/>
              <a:t/>
            </a:r>
            <a:br>
              <a:rPr lang="en-ZA" dirty="0"/>
            </a:br>
            <a:r>
              <a:rPr lang="en-ZA" dirty="0" smtClean="0"/>
              <a:t>“</a:t>
            </a:r>
            <a:r>
              <a:rPr lang="en-ZA" b="1" dirty="0" smtClean="0"/>
              <a:t>Eskom’s </a:t>
            </a:r>
            <a:r>
              <a:rPr lang="en-ZA" b="1" dirty="0"/>
              <a:t>financial crisis and the viability of coal-fired power in South </a:t>
            </a:r>
            <a:r>
              <a:rPr lang="en-ZA" b="1" dirty="0" smtClean="0"/>
              <a:t>Africa”, 2017</a:t>
            </a:r>
            <a:r>
              <a:rPr lang="en-ZA" dirty="0"/>
              <a:t/>
            </a:r>
            <a:br>
              <a:rPr lang="en-ZA" dirty="0"/>
            </a:br>
            <a:r>
              <a:rPr lang="en-ZA" sz="1800" u="sng" dirty="0">
                <a:hlinkClick r:id="rId2"/>
              </a:rPr>
              <a:t>http://meridianeconomics.co.za/wp-content/uploads/2017/11/Eskoms-financial-crisis-and-the-viability-of-coalfired-power-in-SA_ME_20171115.pdf</a:t>
            </a:r>
            <a:r>
              <a:rPr lang="en-ZA" dirty="0"/>
              <a:t/>
            </a:r>
            <a:br>
              <a:rPr lang="en-ZA" dirty="0"/>
            </a:br>
            <a:endParaRPr lang="en-ZA" dirty="0"/>
          </a:p>
        </p:txBody>
      </p:sp>
    </p:spTree>
    <p:extLst>
      <p:ext uri="{BB962C8B-B14F-4D97-AF65-F5344CB8AC3E}">
        <p14:creationId xmlns:p14="http://schemas.microsoft.com/office/powerpoint/2010/main" xmlns="" val="123926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t>Conclusion and recommendations</a:t>
            </a:r>
          </a:p>
        </p:txBody>
      </p:sp>
      <p:sp>
        <p:nvSpPr>
          <p:cNvPr id="3" name="Content Placeholder 2"/>
          <p:cNvSpPr>
            <a:spLocks noGrp="1"/>
          </p:cNvSpPr>
          <p:nvPr>
            <p:ph idx="1"/>
          </p:nvPr>
        </p:nvSpPr>
        <p:spPr>
          <a:xfrm>
            <a:off x="631065" y="1416675"/>
            <a:ext cx="10946853" cy="5011019"/>
          </a:xfrm>
        </p:spPr>
        <p:txBody>
          <a:bodyPr>
            <a:normAutofit fontScale="85000" lnSpcReduction="20000"/>
          </a:bodyPr>
          <a:lstStyle/>
          <a:p>
            <a:pPr marL="0" indent="0" algn="just">
              <a:buNone/>
            </a:pPr>
            <a:r>
              <a:rPr lang="en-ZA" dirty="0"/>
              <a:t>We make the following </a:t>
            </a:r>
            <a:r>
              <a:rPr lang="en-ZA" u="sng" dirty="0"/>
              <a:t>urgent</a:t>
            </a:r>
            <a:r>
              <a:rPr lang="en-ZA" dirty="0"/>
              <a:t> calls (in addition to those in </a:t>
            </a:r>
            <a:r>
              <a:rPr lang="en-ZA" i="1" dirty="0"/>
              <a:t>Broken Promises</a:t>
            </a:r>
            <a:r>
              <a:rPr lang="en-ZA" dirty="0"/>
              <a:t>):</a:t>
            </a:r>
          </a:p>
          <a:p>
            <a:pPr lvl="0" algn="just"/>
            <a:r>
              <a:rPr lang="en-ZA" dirty="0"/>
              <a:t>for Eskom, at Medupi, to confirm </a:t>
            </a:r>
            <a:r>
              <a:rPr lang="en-ZA" sz="1600" dirty="0"/>
              <a:t> </a:t>
            </a:r>
            <a:r>
              <a:rPr lang="en-ZA" dirty="0"/>
              <a:t>that: </a:t>
            </a:r>
          </a:p>
          <a:p>
            <a:pPr lvl="1" algn="just"/>
            <a:r>
              <a:rPr lang="en-ZA" dirty="0"/>
              <a:t>it will integrate FGD into as many units’ design and construction as possible;</a:t>
            </a:r>
          </a:p>
          <a:p>
            <a:pPr lvl="1" algn="just"/>
            <a:r>
              <a:rPr lang="en-ZA" dirty="0"/>
              <a:t>it will ensure that the flue gas cooler is used;</a:t>
            </a:r>
          </a:p>
          <a:p>
            <a:pPr lvl="1" algn="just"/>
            <a:r>
              <a:rPr lang="en-ZA" dirty="0"/>
              <a:t>it will adopt a direct limestone injection programme to reduce SO</a:t>
            </a:r>
            <a:r>
              <a:rPr lang="en-ZA" baseline="-25000" dirty="0"/>
              <a:t>2 </a:t>
            </a:r>
            <a:r>
              <a:rPr lang="en-ZA" dirty="0"/>
              <a:t>emissions in the interim; and</a:t>
            </a:r>
          </a:p>
          <a:p>
            <a:pPr lvl="1" algn="just"/>
            <a:r>
              <a:rPr lang="en-ZA" dirty="0"/>
              <a:t>if it does not implement these measures, it will provide a </a:t>
            </a:r>
            <a:r>
              <a:rPr lang="en-ZA" dirty="0" smtClean="0"/>
              <a:t>detailed justification for this refusal to </a:t>
            </a:r>
            <a:r>
              <a:rPr lang="en-ZA" dirty="0"/>
              <a:t>DEA, this </a:t>
            </a:r>
            <a:r>
              <a:rPr lang="en-ZA" dirty="0" smtClean="0"/>
              <a:t>committee, </a:t>
            </a:r>
            <a:r>
              <a:rPr lang="en-ZA" dirty="0"/>
              <a:t>and interested and affected parties;</a:t>
            </a:r>
          </a:p>
          <a:p>
            <a:pPr lvl="0" algn="just"/>
            <a:r>
              <a:rPr lang="en-ZA" dirty="0"/>
              <a:t>for Eskom and Sasol to produce a plan for expedited closure of their coal-based </a:t>
            </a:r>
            <a:r>
              <a:rPr lang="en-ZA" dirty="0" smtClean="0"/>
              <a:t>plants, including Medupi and </a:t>
            </a:r>
            <a:r>
              <a:rPr lang="en-ZA" dirty="0" err="1" smtClean="0"/>
              <a:t>Kusile</a:t>
            </a:r>
            <a:r>
              <a:rPr lang="en-ZA" dirty="0" smtClean="0"/>
              <a:t>; </a:t>
            </a:r>
            <a:endParaRPr lang="en-ZA" dirty="0"/>
          </a:p>
          <a:p>
            <a:pPr lvl="0" algn="just"/>
            <a:r>
              <a:rPr lang="en-ZA" dirty="0"/>
              <a:t>for Eskom and Sasol to provide a complete list – to us, to the DEA and to this committee – of all postponement applications they intend to make (for which stations and units, for which pollutants, and for which periods) and by when; </a:t>
            </a:r>
          </a:p>
          <a:p>
            <a:pPr lvl="0" algn="just"/>
            <a:r>
              <a:rPr lang="en-ZA" dirty="0"/>
              <a:t>for Eskom and Sasol to provide full details – to us, to the DEA, and to this committee – of all </a:t>
            </a:r>
            <a:r>
              <a:rPr lang="en-ZA" dirty="0" smtClean="0"/>
              <a:t>instances </a:t>
            </a:r>
            <a:r>
              <a:rPr lang="en-ZA" dirty="0"/>
              <a:t>in which they do not foresee ever meeting the MES</a:t>
            </a:r>
            <a:r>
              <a:rPr lang="en-ZA" sz="1600" dirty="0"/>
              <a:t> </a:t>
            </a:r>
            <a:r>
              <a:rPr lang="en-ZA" dirty="0" smtClean="0"/>
              <a:t>; and</a:t>
            </a:r>
            <a:endParaRPr lang="en-ZA" dirty="0"/>
          </a:p>
          <a:p>
            <a:pPr lvl="0" algn="just"/>
            <a:r>
              <a:rPr lang="en-ZA" dirty="0"/>
              <a:t>for the DEA </a:t>
            </a:r>
            <a:r>
              <a:rPr lang="en-ZA" dirty="0" smtClean="0"/>
              <a:t>to provide a comprehensive response </a:t>
            </a:r>
            <a:r>
              <a:rPr lang="en-ZA" dirty="0"/>
              <a:t>to the </a:t>
            </a:r>
            <a:r>
              <a:rPr lang="en-ZA" i="1" dirty="0"/>
              <a:t>Broken Promises</a:t>
            </a:r>
            <a:r>
              <a:rPr lang="en-ZA" dirty="0"/>
              <a:t> report.</a:t>
            </a:r>
          </a:p>
          <a:p>
            <a:pPr marL="0" indent="0">
              <a:buNone/>
            </a:pPr>
            <a:endParaRPr lang="en-ZA" dirty="0"/>
          </a:p>
          <a:p>
            <a:endParaRPr lang="en-ZA" dirty="0"/>
          </a:p>
        </p:txBody>
      </p:sp>
    </p:spTree>
    <p:extLst>
      <p:ext uri="{BB962C8B-B14F-4D97-AF65-F5344CB8AC3E}">
        <p14:creationId xmlns:p14="http://schemas.microsoft.com/office/powerpoint/2010/main" xmlns="" val="547870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05872"/>
            <a:ext cx="12192000" cy="6858000"/>
          </a:xfrm>
          <a:prstGeom prst="rect">
            <a:avLst/>
          </a:prstGeom>
        </p:spPr>
      </p:pic>
      <p:sp>
        <p:nvSpPr>
          <p:cNvPr id="3" name="Subtitle 2"/>
          <p:cNvSpPr>
            <a:spLocks noGrp="1"/>
          </p:cNvSpPr>
          <p:nvPr>
            <p:ph type="subTitle" idx="1"/>
          </p:nvPr>
        </p:nvSpPr>
        <p:spPr>
          <a:xfrm>
            <a:off x="1545464" y="1635617"/>
            <a:ext cx="7070501" cy="3309870"/>
          </a:xfrm>
        </p:spPr>
        <p:txBody>
          <a:bodyPr>
            <a:normAutofit fontScale="92500" lnSpcReduction="20000"/>
          </a:bodyPr>
          <a:lstStyle/>
          <a:p>
            <a:pPr algn="l"/>
            <a:r>
              <a:rPr lang="en-ZA" sz="4300" b="1" dirty="0"/>
              <a:t>Centre for Environmental Rights</a:t>
            </a:r>
          </a:p>
          <a:p>
            <a:pPr algn="l"/>
            <a:r>
              <a:rPr lang="en-ZA" sz="3600" dirty="0"/>
              <a:t>Pollution &amp; Climate Change Programme </a:t>
            </a:r>
          </a:p>
          <a:p>
            <a:pPr algn="l"/>
            <a:r>
              <a:rPr lang="en-ZA" sz="3100" dirty="0"/>
              <a:t>Tel: 021 447 1647</a:t>
            </a:r>
          </a:p>
          <a:p>
            <a:pPr algn="l"/>
            <a:r>
              <a:rPr lang="en-ZA" sz="3100" dirty="0"/>
              <a:t>Email: rhugo@cer.org.za</a:t>
            </a:r>
          </a:p>
          <a:p>
            <a:pPr algn="l"/>
            <a:r>
              <a:rPr lang="en-ZA" sz="3100" dirty="0"/>
              <a:t>Web: </a:t>
            </a:r>
            <a:r>
              <a:rPr lang="en-ZA" sz="3100" dirty="0">
                <a:hlinkClick r:id="rId3"/>
              </a:rPr>
              <a:t>www.cer.org.za</a:t>
            </a:r>
            <a:endParaRPr lang="en-ZA" sz="3100" dirty="0"/>
          </a:p>
          <a:p>
            <a:pPr algn="l"/>
            <a:r>
              <a:rPr lang="en-ZA" sz="3100" dirty="0"/>
              <a:t>Facebook: @</a:t>
            </a:r>
            <a:r>
              <a:rPr lang="en-ZA" sz="3100" dirty="0" err="1"/>
              <a:t>CentreEnvironmentalRights</a:t>
            </a:r>
            <a:r>
              <a:rPr lang="en-ZA" sz="3100" dirty="0"/>
              <a:t> </a:t>
            </a:r>
          </a:p>
          <a:p>
            <a:pPr algn="l"/>
            <a:r>
              <a:rPr lang="en-ZA" sz="3100" dirty="0"/>
              <a:t>Twitter @</a:t>
            </a:r>
            <a:r>
              <a:rPr lang="en-ZA" sz="3100" dirty="0" err="1"/>
              <a:t>CentreEnvRights</a:t>
            </a:r>
            <a:endParaRPr lang="en-ZA" sz="3100" dirty="0"/>
          </a:p>
          <a:p>
            <a:pPr algn="l"/>
            <a:endParaRPr lang="en-ZA" sz="2800" dirty="0"/>
          </a:p>
          <a:p>
            <a:pPr algn="l"/>
            <a:endParaRPr lang="en-ZA" dirty="0">
              <a:solidFill>
                <a:schemeClr val="tx1">
                  <a:lumMod val="75000"/>
                  <a:lumOff val="25000"/>
                </a:schemeClr>
              </a:solidFill>
            </a:endParaRPr>
          </a:p>
        </p:txBody>
      </p:sp>
    </p:spTree>
    <p:extLst>
      <p:ext uri="{BB962C8B-B14F-4D97-AF65-F5344CB8AC3E}">
        <p14:creationId xmlns:p14="http://schemas.microsoft.com/office/powerpoint/2010/main" xmlns="" val="2734417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t>Background</a:t>
            </a:r>
          </a:p>
        </p:txBody>
      </p:sp>
      <p:sp>
        <p:nvSpPr>
          <p:cNvPr id="3" name="Content Placeholder 2"/>
          <p:cNvSpPr>
            <a:spLocks noGrp="1"/>
          </p:cNvSpPr>
          <p:nvPr>
            <p:ph idx="1"/>
          </p:nvPr>
        </p:nvSpPr>
        <p:spPr>
          <a:xfrm>
            <a:off x="632013" y="1596979"/>
            <a:ext cx="10721788" cy="4938291"/>
          </a:xfrm>
        </p:spPr>
        <p:txBody>
          <a:bodyPr>
            <a:normAutofit fontScale="85000" lnSpcReduction="20000"/>
          </a:bodyPr>
          <a:lstStyle/>
          <a:p>
            <a:pPr algn="just"/>
            <a:r>
              <a:rPr lang="en-ZA" dirty="0"/>
              <a:t>No dispute that air pollution in the priority areas (PAs) is above safe levels, with regular exceedances of our national ambient air quality standards (NAAQS) – despite SA standards being </a:t>
            </a:r>
            <a:r>
              <a:rPr lang="en-ZA" b="1" dirty="0"/>
              <a:t>weak and significantly more lax than the 2005 World Health Organisation guidelines</a:t>
            </a:r>
            <a:r>
              <a:rPr lang="en-ZA" dirty="0"/>
              <a:t>.  </a:t>
            </a:r>
          </a:p>
          <a:p>
            <a:pPr algn="just"/>
            <a:r>
              <a:rPr lang="en-ZA" dirty="0"/>
              <a:t>SA minimum emission standards (MES) are also </a:t>
            </a:r>
            <a:r>
              <a:rPr lang="en-ZA" b="1" dirty="0"/>
              <a:t>substantially less stringent than elsewhere in the world,</a:t>
            </a:r>
            <a:r>
              <a:rPr lang="en-ZA" dirty="0"/>
              <a:t> </a:t>
            </a:r>
            <a:r>
              <a:rPr lang="en-ZA" b="1" dirty="0"/>
              <a:t>including other developing countries</a:t>
            </a:r>
            <a:r>
              <a:rPr lang="en-ZA" dirty="0"/>
              <a:t>. Multinational companies like Sasol comply with these stricter standards in other jurisdictions. </a:t>
            </a:r>
            <a:endParaRPr lang="en-ZA" dirty="0" smtClean="0"/>
          </a:p>
          <a:p>
            <a:pPr algn="just"/>
            <a:r>
              <a:rPr lang="en-ZA" dirty="0" smtClean="0"/>
              <a:t>SA also does not have relevant standards for </a:t>
            </a:r>
            <a:r>
              <a:rPr lang="en-ZA" smtClean="0"/>
              <a:t>various other </a:t>
            </a:r>
            <a:r>
              <a:rPr lang="en-ZA" dirty="0" smtClean="0"/>
              <a:t>harmful pollutants like mercury.</a:t>
            </a:r>
            <a:endParaRPr lang="en-ZA" dirty="0"/>
          </a:p>
          <a:p>
            <a:pPr algn="just"/>
            <a:r>
              <a:rPr lang="en-ZA" b="1" dirty="0"/>
              <a:t>Industrial emissions</a:t>
            </a:r>
            <a:r>
              <a:rPr lang="en-ZA" dirty="0"/>
              <a:t>, including </a:t>
            </a:r>
            <a:r>
              <a:rPr lang="en-ZA" dirty="0" smtClean="0"/>
              <a:t>coal-fired </a:t>
            </a:r>
            <a:r>
              <a:rPr lang="en-ZA" dirty="0"/>
              <a:t>power generation, are, </a:t>
            </a:r>
            <a:r>
              <a:rPr lang="en-ZA" b="1" dirty="0"/>
              <a:t>by far, the largest sources of air pollution </a:t>
            </a:r>
            <a:r>
              <a:rPr lang="en-ZA" dirty="0"/>
              <a:t>in the </a:t>
            </a:r>
            <a:r>
              <a:rPr lang="en-ZA" dirty="0" smtClean="0"/>
              <a:t>PAs, </a:t>
            </a:r>
            <a:r>
              <a:rPr lang="en-ZA" dirty="0"/>
              <a:t>and </a:t>
            </a:r>
            <a:r>
              <a:rPr lang="en-ZA" dirty="0" smtClean="0"/>
              <a:t>in SA </a:t>
            </a:r>
            <a:r>
              <a:rPr lang="en-ZA" dirty="0"/>
              <a:t>as a whole</a:t>
            </a:r>
          </a:p>
          <a:p>
            <a:pPr algn="just"/>
            <a:r>
              <a:rPr lang="en-ZA" b="1" dirty="0"/>
              <a:t>Devastating health impacts </a:t>
            </a:r>
            <a:r>
              <a:rPr lang="en-ZA" dirty="0"/>
              <a:t>and </a:t>
            </a:r>
            <a:r>
              <a:rPr lang="en-ZA" b="1" dirty="0"/>
              <a:t>violations of constitutional rights </a:t>
            </a:r>
            <a:r>
              <a:rPr lang="en-ZA" dirty="0"/>
              <a:t>result from these high levels of air pollution. These health impacts have significant economic impacts. Where pollution is not addressed, these costs are externalised onto society and the government.</a:t>
            </a:r>
          </a:p>
        </p:txBody>
      </p:sp>
    </p:spTree>
    <p:extLst>
      <p:ext uri="{BB962C8B-B14F-4D97-AF65-F5344CB8AC3E}">
        <p14:creationId xmlns:p14="http://schemas.microsoft.com/office/powerpoint/2010/main" xmlns="" val="4019765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66681" y="4797152"/>
            <a:ext cx="1933575" cy="1000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36131" y="214382"/>
            <a:ext cx="4621163" cy="2861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66681" y="1"/>
            <a:ext cx="4867275" cy="433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79976" y="3931550"/>
            <a:ext cx="4786482" cy="2926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839126" y="3234588"/>
            <a:ext cx="3096343" cy="696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69206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b="1" dirty="0"/>
              <a:t>Lancet Commission on Pollution and Health</a:t>
            </a:r>
            <a:br>
              <a:rPr lang="en-ZA" b="1" dirty="0"/>
            </a:br>
            <a:r>
              <a:rPr lang="en-ZA" sz="1600" dirty="0"/>
              <a:t>Lancet 2018; 391: 462–512, </a:t>
            </a:r>
            <a:br>
              <a:rPr lang="en-ZA" sz="1600" dirty="0"/>
            </a:br>
            <a:r>
              <a:rPr lang="en-ZA" sz="1600" u="sng" dirty="0">
                <a:hlinkClick r:id="rId2"/>
              </a:rPr>
              <a:t>http://www.thelancet.com/journals/lancet/article/PIIS0140-6736(17)32345-0/fulltext</a:t>
            </a:r>
            <a:endParaRPr lang="en-ZA" sz="1600" b="1" dirty="0"/>
          </a:p>
        </p:txBody>
      </p:sp>
      <p:sp>
        <p:nvSpPr>
          <p:cNvPr id="3" name="Content Placeholder 2"/>
          <p:cNvSpPr>
            <a:spLocks noGrp="1"/>
          </p:cNvSpPr>
          <p:nvPr>
            <p:ph idx="1"/>
          </p:nvPr>
        </p:nvSpPr>
        <p:spPr>
          <a:xfrm>
            <a:off x="695459" y="1596980"/>
            <a:ext cx="10658341" cy="4649274"/>
          </a:xfrm>
        </p:spPr>
        <p:txBody>
          <a:bodyPr>
            <a:normAutofit lnSpcReduction="10000"/>
          </a:bodyPr>
          <a:lstStyle/>
          <a:p>
            <a:pPr algn="just"/>
            <a:r>
              <a:rPr lang="en-ZA" dirty="0"/>
              <a:t>In 2015, pollution was responsible for an estimated 9 million premature deaths — 16% of all deaths worldwide — as well as for 268 million disability-adjusted life-years.</a:t>
            </a:r>
          </a:p>
          <a:p>
            <a:pPr algn="just"/>
            <a:r>
              <a:rPr lang="en-ZA" dirty="0"/>
              <a:t>The number of deaths due to pollution was 3 times greater than the number due to AIDS, tuberculosis, and malaria combined, and 15 times more than the number resulting from all wars and other forms of violence. </a:t>
            </a:r>
          </a:p>
          <a:p>
            <a:pPr algn="just"/>
            <a:r>
              <a:rPr lang="en-ZA" dirty="0"/>
              <a:t>In the most severely-affected countries, </a:t>
            </a:r>
            <a:r>
              <a:rPr lang="en-ZA" dirty="0" smtClean="0"/>
              <a:t>pollution-related </a:t>
            </a:r>
            <a:r>
              <a:rPr lang="en-ZA" dirty="0"/>
              <a:t>disease (PRD) is responsible for more than 1 death in 4.</a:t>
            </a:r>
          </a:p>
          <a:p>
            <a:pPr algn="just"/>
            <a:r>
              <a:rPr lang="en-ZA" dirty="0"/>
              <a:t>Household air and water pollution are decreasing, but ambient air, chemical, and soil pollution are all on the rise, and non-communicable diseases caused by these forms of pollution are increasing.</a:t>
            </a:r>
          </a:p>
        </p:txBody>
      </p:sp>
    </p:spTree>
    <p:extLst>
      <p:ext uri="{BB962C8B-B14F-4D97-AF65-F5344CB8AC3E}">
        <p14:creationId xmlns:p14="http://schemas.microsoft.com/office/powerpoint/2010/main" xmlns="" val="4101807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776" y="860612"/>
            <a:ext cx="10789024" cy="5385642"/>
          </a:xfrm>
        </p:spPr>
        <p:txBody>
          <a:bodyPr>
            <a:normAutofit/>
          </a:bodyPr>
          <a:lstStyle/>
          <a:p>
            <a:pPr algn="just"/>
            <a:r>
              <a:rPr lang="en-ZA" dirty="0"/>
              <a:t>Air pollution was responsible for 6.4 million deaths – 2.8 million from household air pollution and 4.2 million from ambient air pollution. </a:t>
            </a:r>
          </a:p>
          <a:p>
            <a:pPr algn="just"/>
            <a:r>
              <a:rPr lang="en-ZA" dirty="0"/>
              <a:t>PRD causes great economic losses. Pollution and PRD are not the unavoidable consequences of economic development. </a:t>
            </a:r>
          </a:p>
          <a:p>
            <a:pPr algn="just"/>
            <a:r>
              <a:rPr lang="en-ZA" dirty="0"/>
              <a:t>Pollution can no longer be viewed as an isolated environmental issue, but is a transcendent problem that affects the health and wellbeing of entire societies.</a:t>
            </a:r>
          </a:p>
          <a:p>
            <a:pPr algn="just"/>
            <a:r>
              <a:rPr lang="en-ZA" dirty="0"/>
              <a:t>Pollution control and PRD prevention will require a concerted effort to make pollution prevention a high priority; to set firm targets for PRD reduction; to establish data systems for monitoring pollution and PRD; and to end the externalisation of pollution by enforcing the “polluter pays” principle.</a:t>
            </a:r>
          </a:p>
          <a:p>
            <a:endParaRPr lang="en-ZA" dirty="0"/>
          </a:p>
        </p:txBody>
      </p:sp>
    </p:spTree>
    <p:extLst>
      <p:ext uri="{BB962C8B-B14F-4D97-AF65-F5344CB8AC3E}">
        <p14:creationId xmlns:p14="http://schemas.microsoft.com/office/powerpoint/2010/main" xmlns="" val="3868728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t>SA health reports</a:t>
            </a:r>
          </a:p>
        </p:txBody>
      </p:sp>
      <p:sp>
        <p:nvSpPr>
          <p:cNvPr id="3" name="Content Placeholder 2"/>
          <p:cNvSpPr>
            <a:spLocks noGrp="1"/>
          </p:cNvSpPr>
          <p:nvPr>
            <p:ph idx="1"/>
          </p:nvPr>
        </p:nvSpPr>
        <p:spPr>
          <a:xfrm>
            <a:off x="695459" y="1596980"/>
            <a:ext cx="10658341" cy="4649274"/>
          </a:xfrm>
        </p:spPr>
        <p:txBody>
          <a:bodyPr>
            <a:normAutofit/>
          </a:bodyPr>
          <a:lstStyle/>
          <a:p>
            <a:pPr algn="just"/>
            <a:r>
              <a:rPr lang="en-ZA" dirty="0"/>
              <a:t>Multiple SA reports, including ones commissioned by Eskom itself, highlight the health impacts of coal-fired power stations (CFPSs) in SA; the most recent </a:t>
            </a:r>
            <a:r>
              <a:rPr lang="en-ZA" dirty="0" smtClean="0"/>
              <a:t>report being </a:t>
            </a:r>
            <a:r>
              <a:rPr lang="en-ZA" dirty="0"/>
              <a:t>Dr Mike Holland’s 2017 </a:t>
            </a:r>
            <a:r>
              <a:rPr lang="en-ZA" dirty="0" smtClean="0"/>
              <a:t>report on the health impacts of Eskom’s CFPSs. </a:t>
            </a:r>
            <a:endParaRPr lang="en-ZA" dirty="0"/>
          </a:p>
          <a:p>
            <a:pPr algn="just"/>
            <a:r>
              <a:rPr lang="en-ZA" dirty="0" smtClean="0"/>
              <a:t>The research found that air </a:t>
            </a:r>
            <a:r>
              <a:rPr lang="en-ZA" dirty="0"/>
              <a:t>pollution from Eskom’s CFPSs </a:t>
            </a:r>
            <a:r>
              <a:rPr lang="en-ZA" b="1" dirty="0"/>
              <a:t>kills more than 2,200 South Africans every year</a:t>
            </a:r>
            <a:r>
              <a:rPr lang="en-ZA" dirty="0"/>
              <a:t>, and </a:t>
            </a:r>
            <a:r>
              <a:rPr lang="en-ZA" b="1" dirty="0"/>
              <a:t>causes thousands of cases of bronchitis and asthma in adults and children annually from PM</a:t>
            </a:r>
            <a:r>
              <a:rPr lang="en-ZA" b="1" baseline="-25000" dirty="0"/>
              <a:t>2.5 </a:t>
            </a:r>
            <a:r>
              <a:rPr lang="en-ZA" b="1" dirty="0"/>
              <a:t>exposure alone</a:t>
            </a:r>
            <a:r>
              <a:rPr lang="en-ZA" dirty="0"/>
              <a:t>. </a:t>
            </a:r>
          </a:p>
          <a:p>
            <a:pPr algn="just"/>
            <a:r>
              <a:rPr lang="en-ZA" dirty="0"/>
              <a:t>This </a:t>
            </a:r>
            <a:r>
              <a:rPr lang="en-ZA" b="1" dirty="0"/>
              <a:t>costs SA more than R30 billion annually, through premature deaths, hospital admissions, and lost working days</a:t>
            </a:r>
            <a:r>
              <a:rPr lang="en-ZA" dirty="0"/>
              <a:t>.</a:t>
            </a:r>
          </a:p>
          <a:p>
            <a:pPr marL="0" indent="0" algn="just">
              <a:buNone/>
            </a:pPr>
            <a:endParaRPr lang="en-ZA" dirty="0"/>
          </a:p>
          <a:p>
            <a:pPr marL="0" indent="0" algn="just">
              <a:buNone/>
            </a:pPr>
            <a:endParaRPr lang="en-ZA" dirty="0"/>
          </a:p>
          <a:p>
            <a:endParaRPr lang="en-ZA" dirty="0"/>
          </a:p>
        </p:txBody>
      </p:sp>
    </p:spTree>
    <p:extLst>
      <p:ext uri="{BB962C8B-B14F-4D97-AF65-F5344CB8AC3E}">
        <p14:creationId xmlns:p14="http://schemas.microsoft.com/office/powerpoint/2010/main" xmlns="" val="2240812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0533845" cy="1244734"/>
          </a:xfrm>
        </p:spPr>
        <p:txBody>
          <a:bodyPr>
            <a:normAutofit fontScale="90000"/>
          </a:bodyPr>
          <a:lstStyle/>
          <a:p>
            <a:pPr algn="ctr"/>
            <a:r>
              <a:rPr lang="en-ZA" b="1" dirty="0" smtClean="0"/>
              <a:t>“Health </a:t>
            </a:r>
            <a:r>
              <a:rPr lang="en-ZA" b="1" dirty="0"/>
              <a:t>impacts of coal fired power plants in South </a:t>
            </a:r>
            <a:r>
              <a:rPr lang="en-ZA" b="1" dirty="0" smtClean="0"/>
              <a:t>Africa”, </a:t>
            </a:r>
            <a:r>
              <a:rPr lang="en-ZA" b="1" dirty="0"/>
              <a:t>2017</a:t>
            </a:r>
            <a:r>
              <a:rPr lang="en-ZA" dirty="0"/>
              <a:t/>
            </a:r>
            <a:br>
              <a:rPr lang="en-ZA" dirty="0"/>
            </a:br>
            <a:r>
              <a:rPr lang="en-ZA" sz="1800" dirty="0">
                <a:hlinkClick r:id="rId2"/>
              </a:rPr>
              <a:t>https://cer.org.za/news/air-pollution-from-coal-power-stations-causes-disease-and-kills-thousands-of-south-africans-every-year-says-uk-expert</a:t>
            </a:r>
            <a:endParaRPr lang="en-ZA" sz="1800" dirty="0"/>
          </a:p>
        </p:txBody>
      </p:sp>
      <p:pic>
        <p:nvPicPr>
          <p:cNvPr id="4" name="Content Placeholder 3"/>
          <p:cNvPicPr>
            <a:picLocks noGrp="1" noChangeAspect="1"/>
          </p:cNvPicPr>
          <p:nvPr>
            <p:ph idx="1"/>
          </p:nvPr>
        </p:nvPicPr>
        <p:blipFill>
          <a:blip r:embed="rId3" cstate="print"/>
          <a:stretch>
            <a:fillRect/>
          </a:stretch>
        </p:blipFill>
        <p:spPr>
          <a:xfrm>
            <a:off x="1364424" y="1854559"/>
            <a:ext cx="9118979" cy="4998196"/>
          </a:xfrm>
          <a:prstGeom prst="rect">
            <a:avLst/>
          </a:prstGeom>
        </p:spPr>
      </p:pic>
    </p:spTree>
    <p:extLst>
      <p:ext uri="{BB962C8B-B14F-4D97-AF65-F5344CB8AC3E}">
        <p14:creationId xmlns:p14="http://schemas.microsoft.com/office/powerpoint/2010/main" xmlns="" val="3150000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Grp="1" noChangeAspect="1"/>
          </p:cNvPicPr>
          <p:nvPr>
            <p:ph idx="1"/>
          </p:nvPr>
        </p:nvPicPr>
        <p:blipFill>
          <a:blip r:embed="rId2" cstate="print"/>
          <a:stretch>
            <a:fillRect/>
          </a:stretch>
        </p:blipFill>
        <p:spPr>
          <a:xfrm>
            <a:off x="3296992" y="206063"/>
            <a:ext cx="5125791" cy="6529588"/>
          </a:xfrm>
          <a:prstGeom prst="rect">
            <a:avLst/>
          </a:prstGeom>
        </p:spPr>
      </p:pic>
    </p:spTree>
    <p:extLst>
      <p:ext uri="{BB962C8B-B14F-4D97-AF65-F5344CB8AC3E}">
        <p14:creationId xmlns:p14="http://schemas.microsoft.com/office/powerpoint/2010/main" xmlns="" val="3086432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18385</TotalTime>
  <Words>3033</Words>
  <Application>Microsoft Office PowerPoint</Application>
  <PresentationFormat>Custom</PresentationFormat>
  <Paragraphs>122</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Status of compliance with Minimum Emission Standards  </vt:lpstr>
      <vt:lpstr>Slide 2</vt:lpstr>
      <vt:lpstr>Background</vt:lpstr>
      <vt:lpstr>Slide 4</vt:lpstr>
      <vt:lpstr>Lancet Commission on Pollution and Health Lancet 2018; 391: 462–512,  http://www.thelancet.com/journals/lancet/article/PIIS0140-6736(17)32345-0/fulltext</vt:lpstr>
      <vt:lpstr>Slide 6</vt:lpstr>
      <vt:lpstr>SA health reports</vt:lpstr>
      <vt:lpstr>“Health impacts of coal fired power plants in South Africa”, 2017 https://cer.org.za/news/air-pollution-from-coal-power-stations-causes-disease-and-kills-thousands-of-south-africans-every-year-says-uk-expert</vt:lpstr>
      <vt:lpstr>Slide 9</vt:lpstr>
      <vt:lpstr>“Broken Promises”, 2017  https://cer.org.za/news/broken-promises-the-failure-of-south-africas-priority-areas-for-air-pollution-time-for-action </vt:lpstr>
      <vt:lpstr>More Eskom MES postponements</vt:lpstr>
      <vt:lpstr>SO2 and Medupi</vt:lpstr>
      <vt:lpstr>Slide 13</vt:lpstr>
      <vt:lpstr>Slide 14</vt:lpstr>
      <vt:lpstr>Slide 15</vt:lpstr>
      <vt:lpstr>Slide 16</vt:lpstr>
      <vt:lpstr>MES postponement requirements not met</vt:lpstr>
      <vt:lpstr>Costs and “offsets”</vt:lpstr>
      <vt:lpstr>Economic benefits of compliance</vt:lpstr>
      <vt:lpstr>Eskom’s plans for its CFPSs</vt:lpstr>
      <vt:lpstr>Slide 21</vt:lpstr>
      <vt:lpstr>“Eskom Generation Fleet Renewal Project: Socio-Economic Study”, 2017 https://cer.org.za/wp-content/uploads/2018/02/Final-SIA-ReportEskom-SRK-severed-print.pdf </vt:lpstr>
      <vt:lpstr> “Eskom’s financial crisis and the viability of coal-fired power in South Africa”, 2017 http://meridianeconomics.co.za/wp-content/uploads/2017/11/Eskoms-financial-crisis-and-the-viability-of-coalfired-power-in-SA_ME_20171115.pdf </vt:lpstr>
      <vt:lpstr>Conclusion and recommendations</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we should quit coal:</dc:title>
  <dc:creator>Robyn Hugo</dc:creator>
  <cp:lastModifiedBy>PUMZA</cp:lastModifiedBy>
  <cp:revision>238</cp:revision>
  <cp:lastPrinted>2018-02-05T14:43:33Z</cp:lastPrinted>
  <dcterms:created xsi:type="dcterms:W3CDTF">2016-10-05T14:47:53Z</dcterms:created>
  <dcterms:modified xsi:type="dcterms:W3CDTF">2018-02-07T08:48:51Z</dcterms:modified>
</cp:coreProperties>
</file>