
<file path=[Content_Types].xml><?xml version="1.0" encoding="utf-8"?>
<Types xmlns="http://schemas.openxmlformats.org/package/2006/content-types">
  <Override PartName="/ppt/tags/tag8.xml" ContentType="application/vnd.openxmlformats-officedocument.presentationml.tags+xml"/>
  <Override PartName="/ppt/slideLayouts/slideLayout39.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33.xml" ContentType="application/vnd.openxmlformats-officedocument.presentationml.slideLayout+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diagrams/drawing1.xml" ContentType="application/vnd.ms-office.drawingml.diagramDrawing+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0" r:id="rId2"/>
  </p:sldMasterIdLst>
  <p:notesMasterIdLst>
    <p:notesMasterId r:id="rId17"/>
  </p:notesMasterIdLst>
  <p:handoutMasterIdLst>
    <p:handoutMasterId r:id="rId18"/>
  </p:handoutMasterIdLst>
  <p:sldIdLst>
    <p:sldId id="261" r:id="rId3"/>
    <p:sldId id="515" r:id="rId4"/>
    <p:sldId id="510" r:id="rId5"/>
    <p:sldId id="516" r:id="rId6"/>
    <p:sldId id="513" r:id="rId7"/>
    <p:sldId id="451" r:id="rId8"/>
    <p:sldId id="506" r:id="rId9"/>
    <p:sldId id="496" r:id="rId10"/>
    <p:sldId id="507" r:id="rId11"/>
    <p:sldId id="508" r:id="rId12"/>
    <p:sldId id="509" r:id="rId13"/>
    <p:sldId id="517" r:id="rId14"/>
    <p:sldId id="518" r:id="rId15"/>
    <p:sldId id="495" r:id="rId16"/>
  </p:sldIdLst>
  <p:sldSz cx="9144000" cy="6858000" type="screen4x3"/>
  <p:notesSz cx="6670675" cy="9929813"/>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2176E0C7-1BA9-4619-B037-04A7F224D711}">
          <p14:sldIdLst>
            <p14:sldId id="261"/>
            <p14:sldId id="515"/>
            <p14:sldId id="510"/>
            <p14:sldId id="516"/>
            <p14:sldId id="513"/>
            <p14:sldId id="451"/>
            <p14:sldId id="506"/>
            <p14:sldId id="496"/>
            <p14:sldId id="507"/>
            <p14:sldId id="508"/>
            <p14:sldId id="509"/>
            <p14:sldId id="517"/>
            <p14:sldId id="518"/>
            <p14:sldId id="495"/>
          </p14:sldIdLst>
        </p14:section>
      </p14:sectionLst>
    </p:ex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guide id="3" orient="horz" pos="3128">
          <p15:clr>
            <a:srgbClr val="A4A3A4"/>
          </p15:clr>
        </p15:guide>
        <p15:guide id="4" pos="21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5121B"/>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autoAdjust="0"/>
  </p:normalViewPr>
  <p:slideViewPr>
    <p:cSldViewPr>
      <p:cViewPr varScale="1">
        <p:scale>
          <a:sx n="116" d="100"/>
          <a:sy n="116" d="100"/>
        </p:scale>
        <p:origin x="-1644" y="-114"/>
      </p:cViewPr>
      <p:guideLst>
        <p:guide orient="horz" pos="3838"/>
        <p:guide orient="horz" pos="890"/>
        <p:guide pos="5602"/>
        <p:guide pos="204"/>
      </p:guideLst>
    </p:cSldViewPr>
  </p:slideViewPr>
  <p:outlineViewPr>
    <p:cViewPr>
      <p:scale>
        <a:sx n="33" d="100"/>
        <a:sy n="33" d="100"/>
      </p:scale>
      <p:origin x="0" y="0"/>
    </p:cViewPr>
  </p:outlineViewPr>
  <p:notesTextViewPr>
    <p:cViewPr>
      <p:scale>
        <a:sx n="3" d="2"/>
        <a:sy n="3" d="2"/>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7"/>
        <p:guide orient="horz" pos="3128"/>
        <p:guide pos="2141"/>
        <p:guide pos="210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AAC3EB-5A94-4C6D-8B67-960BB21214F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ZA"/>
        </a:p>
      </dgm:t>
    </dgm:pt>
    <dgm:pt modelId="{88EEA808-07F3-48C3-8665-4EB7191E65C1}">
      <dgm:prSet phldrT="[Text]"/>
      <dgm:spPr/>
      <dgm:t>
        <a:bodyPr/>
        <a:lstStyle/>
        <a:p>
          <a:r>
            <a:rPr lang="en-ZA"/>
            <a:t>GOVERNING BOARD</a:t>
          </a:r>
        </a:p>
      </dgm:t>
    </dgm:pt>
    <dgm:pt modelId="{080EF0C7-27B0-407C-83FC-0215CDFE23BE}" type="parTrans" cxnId="{2EECA393-855C-4BFC-B111-39A5C825DDC7}">
      <dgm:prSet/>
      <dgm:spPr/>
      <dgm:t>
        <a:bodyPr/>
        <a:lstStyle/>
        <a:p>
          <a:endParaRPr lang="en-ZA"/>
        </a:p>
      </dgm:t>
    </dgm:pt>
    <dgm:pt modelId="{3D41FEB0-53E5-4F91-981B-9EF28A35EF6B}" type="sibTrans" cxnId="{2EECA393-855C-4BFC-B111-39A5C825DDC7}">
      <dgm:prSet/>
      <dgm:spPr/>
      <dgm:t>
        <a:bodyPr/>
        <a:lstStyle/>
        <a:p>
          <a:endParaRPr lang="en-ZA"/>
        </a:p>
      </dgm:t>
    </dgm:pt>
    <dgm:pt modelId="{944D3324-548A-44D5-822D-96EFF25D1939}">
      <dgm:prSet phldrT="[Text]"/>
      <dgm:spPr/>
      <dgm:t>
        <a:bodyPr/>
        <a:lstStyle/>
        <a:p>
          <a:r>
            <a:rPr lang="en-ZA" dirty="0"/>
            <a:t>ADMINISTRATION OF THE LIQUOR AUTHORITY</a:t>
          </a:r>
        </a:p>
        <a:p>
          <a:r>
            <a:rPr lang="en-ZA" dirty="0"/>
            <a:t>Headed by a CEO.</a:t>
          </a:r>
        </a:p>
      </dgm:t>
    </dgm:pt>
    <dgm:pt modelId="{575AE171-6CFD-4189-B3A0-19AFAA81A6F9}" type="parTrans" cxnId="{5E53F3CA-180B-49D8-9BE3-6AE0D36A3B71}">
      <dgm:prSet/>
      <dgm:spPr/>
      <dgm:t>
        <a:bodyPr/>
        <a:lstStyle/>
        <a:p>
          <a:endParaRPr lang="en-ZA"/>
        </a:p>
      </dgm:t>
    </dgm:pt>
    <dgm:pt modelId="{CD67A95E-CA25-4C36-8954-2ED4D372502A}" type="sibTrans" cxnId="{5E53F3CA-180B-49D8-9BE3-6AE0D36A3B71}">
      <dgm:prSet/>
      <dgm:spPr/>
      <dgm:t>
        <a:bodyPr/>
        <a:lstStyle/>
        <a:p>
          <a:endParaRPr lang="en-ZA"/>
        </a:p>
      </dgm:t>
    </dgm:pt>
    <dgm:pt modelId="{2B72C72F-442E-4854-AC38-004F934434D9}">
      <dgm:prSet phldrT="[Text]"/>
      <dgm:spPr/>
      <dgm:t>
        <a:bodyPr/>
        <a:lstStyle/>
        <a:p>
          <a:r>
            <a:rPr lang="en-ZA" dirty="0"/>
            <a:t>LIQUOR LICENSING </a:t>
          </a:r>
          <a:r>
            <a:rPr lang="en-ZA" dirty="0" smtClean="0"/>
            <a:t>TRIBUNAL</a:t>
          </a:r>
        </a:p>
        <a:p>
          <a:r>
            <a:rPr lang="en-ZA" dirty="0" smtClean="0"/>
            <a:t>Consider liquor  applications</a:t>
          </a:r>
          <a:endParaRPr lang="en-ZA" dirty="0"/>
        </a:p>
      </dgm:t>
    </dgm:pt>
    <dgm:pt modelId="{9454971E-880B-447E-94E3-1E79D283E877}" type="parTrans" cxnId="{C6B67358-6CA5-4A50-8808-6EBD5E4FBED4}">
      <dgm:prSet/>
      <dgm:spPr/>
      <dgm:t>
        <a:bodyPr/>
        <a:lstStyle/>
        <a:p>
          <a:endParaRPr lang="en-ZA"/>
        </a:p>
      </dgm:t>
    </dgm:pt>
    <dgm:pt modelId="{2AEF9D01-ED70-403E-A47F-BB5D7E2FF042}" type="sibTrans" cxnId="{C6B67358-6CA5-4A50-8808-6EBD5E4FBED4}">
      <dgm:prSet/>
      <dgm:spPr/>
      <dgm:t>
        <a:bodyPr/>
        <a:lstStyle/>
        <a:p>
          <a:endParaRPr lang="en-ZA"/>
        </a:p>
      </dgm:t>
    </dgm:pt>
    <dgm:pt modelId="{1AA9CA61-7CD6-4EAE-AD8A-6628088B3FF5}">
      <dgm:prSet phldrT="[Text]"/>
      <dgm:spPr/>
      <dgm:t>
        <a:bodyPr/>
        <a:lstStyle/>
        <a:p>
          <a:r>
            <a:rPr lang="en-ZA" dirty="0"/>
            <a:t>APPEAL </a:t>
          </a:r>
          <a:r>
            <a:rPr lang="en-ZA" dirty="0" smtClean="0"/>
            <a:t>TRIBUNAL</a:t>
          </a:r>
        </a:p>
        <a:p>
          <a:r>
            <a:rPr lang="en-ZA" dirty="0" smtClean="0"/>
            <a:t>Totally independent from the rest.</a:t>
          </a:r>
          <a:endParaRPr lang="en-ZA" dirty="0"/>
        </a:p>
      </dgm:t>
    </dgm:pt>
    <dgm:pt modelId="{02C1DF16-6748-4E47-B3D7-47EE36F59646}" type="parTrans" cxnId="{54524316-97A3-4BD0-AE5F-4DD81FB2E21A}">
      <dgm:prSet/>
      <dgm:spPr/>
      <dgm:t>
        <a:bodyPr/>
        <a:lstStyle/>
        <a:p>
          <a:endParaRPr lang="en-ZA"/>
        </a:p>
      </dgm:t>
    </dgm:pt>
    <dgm:pt modelId="{38DE57E3-642B-4A3F-8504-CD1A08F09858}" type="sibTrans" cxnId="{54524316-97A3-4BD0-AE5F-4DD81FB2E21A}">
      <dgm:prSet/>
      <dgm:spPr/>
      <dgm:t>
        <a:bodyPr/>
        <a:lstStyle/>
        <a:p>
          <a:endParaRPr lang="en-ZA"/>
        </a:p>
      </dgm:t>
    </dgm:pt>
    <dgm:pt modelId="{50F2B670-9720-4139-B145-5D709913AEB0}" type="pres">
      <dgm:prSet presAssocID="{30AAC3EB-5A94-4C6D-8B67-960BB21214F7}" presName="diagram" presStyleCnt="0">
        <dgm:presLayoutVars>
          <dgm:dir/>
          <dgm:resizeHandles val="exact"/>
        </dgm:presLayoutVars>
      </dgm:prSet>
      <dgm:spPr/>
      <dgm:t>
        <a:bodyPr/>
        <a:lstStyle/>
        <a:p>
          <a:endParaRPr lang="en-ZA"/>
        </a:p>
      </dgm:t>
    </dgm:pt>
    <dgm:pt modelId="{C6F16D17-86B1-42B2-BD9E-9B0FEDD33304}" type="pres">
      <dgm:prSet presAssocID="{88EEA808-07F3-48C3-8665-4EB7191E65C1}" presName="node" presStyleLbl="node1" presStyleIdx="0" presStyleCnt="4" custScaleX="30474" custScaleY="16908" custLinFactNeighborX="16151" custLinFactNeighborY="-21152">
        <dgm:presLayoutVars>
          <dgm:bulletEnabled val="1"/>
        </dgm:presLayoutVars>
      </dgm:prSet>
      <dgm:spPr/>
      <dgm:t>
        <a:bodyPr/>
        <a:lstStyle/>
        <a:p>
          <a:endParaRPr lang="en-ZA"/>
        </a:p>
      </dgm:t>
    </dgm:pt>
    <dgm:pt modelId="{27926513-F3DA-4A2D-8F87-327AEF12CF14}" type="pres">
      <dgm:prSet presAssocID="{3D41FEB0-53E5-4F91-981B-9EF28A35EF6B}" presName="sibTrans" presStyleCnt="0"/>
      <dgm:spPr/>
    </dgm:pt>
    <dgm:pt modelId="{DA991A36-E959-4623-88FD-F95F117193B9}" type="pres">
      <dgm:prSet presAssocID="{944D3324-548A-44D5-822D-96EFF25D1939}" presName="node" presStyleLbl="node1" presStyleIdx="1" presStyleCnt="4" custScaleX="31489" custScaleY="18746" custLinFactNeighborX="-5355" custLinFactNeighborY="24315">
        <dgm:presLayoutVars>
          <dgm:bulletEnabled val="1"/>
        </dgm:presLayoutVars>
      </dgm:prSet>
      <dgm:spPr/>
      <dgm:t>
        <a:bodyPr/>
        <a:lstStyle/>
        <a:p>
          <a:endParaRPr lang="en-ZA"/>
        </a:p>
      </dgm:t>
    </dgm:pt>
    <dgm:pt modelId="{2EBC42DC-BAFC-4B66-A70F-14BA203C7446}" type="pres">
      <dgm:prSet presAssocID="{CD67A95E-CA25-4C36-8954-2ED4D372502A}" presName="sibTrans" presStyleCnt="0"/>
      <dgm:spPr/>
    </dgm:pt>
    <dgm:pt modelId="{1A6DDC67-AECD-4A70-A7B4-2E6561DB23C1}" type="pres">
      <dgm:prSet presAssocID="{2B72C72F-442E-4854-AC38-004F934434D9}" presName="node" presStyleLbl="node1" presStyleIdx="2" presStyleCnt="4" custScaleX="33627" custScaleY="19719" custLinFactNeighborX="-15688" custLinFactNeighborY="-11098">
        <dgm:presLayoutVars>
          <dgm:bulletEnabled val="1"/>
        </dgm:presLayoutVars>
      </dgm:prSet>
      <dgm:spPr/>
      <dgm:t>
        <a:bodyPr/>
        <a:lstStyle/>
        <a:p>
          <a:endParaRPr lang="en-ZA"/>
        </a:p>
      </dgm:t>
    </dgm:pt>
    <dgm:pt modelId="{2EBD5623-D9E5-41D2-AD59-A6BF17057187}" type="pres">
      <dgm:prSet presAssocID="{2AEF9D01-ED70-403E-A47F-BB5D7E2FF042}" presName="sibTrans" presStyleCnt="0"/>
      <dgm:spPr/>
    </dgm:pt>
    <dgm:pt modelId="{8120CF14-77C2-4512-9528-5F6AA052E0AD}" type="pres">
      <dgm:prSet presAssocID="{1AA9CA61-7CD6-4EAE-AD8A-6628088B3FF5}" presName="node" presStyleLbl="node1" presStyleIdx="3" presStyleCnt="4" custScaleX="19841" custScaleY="16259" custLinFactNeighborX="18285" custLinFactNeighborY="-36312">
        <dgm:presLayoutVars>
          <dgm:bulletEnabled val="1"/>
        </dgm:presLayoutVars>
      </dgm:prSet>
      <dgm:spPr/>
      <dgm:t>
        <a:bodyPr/>
        <a:lstStyle/>
        <a:p>
          <a:endParaRPr lang="en-ZA"/>
        </a:p>
      </dgm:t>
    </dgm:pt>
  </dgm:ptLst>
  <dgm:cxnLst>
    <dgm:cxn modelId="{2EECA393-855C-4BFC-B111-39A5C825DDC7}" srcId="{30AAC3EB-5A94-4C6D-8B67-960BB21214F7}" destId="{88EEA808-07F3-48C3-8665-4EB7191E65C1}" srcOrd="0" destOrd="0" parTransId="{080EF0C7-27B0-407C-83FC-0215CDFE23BE}" sibTransId="{3D41FEB0-53E5-4F91-981B-9EF28A35EF6B}"/>
    <dgm:cxn modelId="{4601A198-5059-45D3-9361-513EDF8C9B36}" type="presOf" srcId="{944D3324-548A-44D5-822D-96EFF25D1939}" destId="{DA991A36-E959-4623-88FD-F95F117193B9}" srcOrd="0" destOrd="0" presId="urn:microsoft.com/office/officeart/2005/8/layout/default#1"/>
    <dgm:cxn modelId="{5E53F3CA-180B-49D8-9BE3-6AE0D36A3B71}" srcId="{30AAC3EB-5A94-4C6D-8B67-960BB21214F7}" destId="{944D3324-548A-44D5-822D-96EFF25D1939}" srcOrd="1" destOrd="0" parTransId="{575AE171-6CFD-4189-B3A0-19AFAA81A6F9}" sibTransId="{CD67A95E-CA25-4C36-8954-2ED4D372502A}"/>
    <dgm:cxn modelId="{54524316-97A3-4BD0-AE5F-4DD81FB2E21A}" srcId="{30AAC3EB-5A94-4C6D-8B67-960BB21214F7}" destId="{1AA9CA61-7CD6-4EAE-AD8A-6628088B3FF5}" srcOrd="3" destOrd="0" parTransId="{02C1DF16-6748-4E47-B3D7-47EE36F59646}" sibTransId="{38DE57E3-642B-4A3F-8504-CD1A08F09858}"/>
    <dgm:cxn modelId="{C6B67358-6CA5-4A50-8808-6EBD5E4FBED4}" srcId="{30AAC3EB-5A94-4C6D-8B67-960BB21214F7}" destId="{2B72C72F-442E-4854-AC38-004F934434D9}" srcOrd="2" destOrd="0" parTransId="{9454971E-880B-447E-94E3-1E79D283E877}" sibTransId="{2AEF9D01-ED70-403E-A47F-BB5D7E2FF042}"/>
    <dgm:cxn modelId="{F8D03ADA-3AB6-4114-9675-29ABD5814B04}" type="presOf" srcId="{1AA9CA61-7CD6-4EAE-AD8A-6628088B3FF5}" destId="{8120CF14-77C2-4512-9528-5F6AA052E0AD}" srcOrd="0" destOrd="0" presId="urn:microsoft.com/office/officeart/2005/8/layout/default#1"/>
    <dgm:cxn modelId="{F11AF29F-0360-4EA3-98A1-D29E5139A38E}" type="presOf" srcId="{2B72C72F-442E-4854-AC38-004F934434D9}" destId="{1A6DDC67-AECD-4A70-A7B4-2E6561DB23C1}" srcOrd="0" destOrd="0" presId="urn:microsoft.com/office/officeart/2005/8/layout/default#1"/>
    <dgm:cxn modelId="{28671CB1-3D76-4CA8-84C7-A2AEF6356C35}" type="presOf" srcId="{88EEA808-07F3-48C3-8665-4EB7191E65C1}" destId="{C6F16D17-86B1-42B2-BD9E-9B0FEDD33304}" srcOrd="0" destOrd="0" presId="urn:microsoft.com/office/officeart/2005/8/layout/default#1"/>
    <dgm:cxn modelId="{43CEF355-07E9-47DE-BEB9-F9C9A87B4955}" type="presOf" srcId="{30AAC3EB-5A94-4C6D-8B67-960BB21214F7}" destId="{50F2B670-9720-4139-B145-5D709913AEB0}" srcOrd="0" destOrd="0" presId="urn:microsoft.com/office/officeart/2005/8/layout/default#1"/>
    <dgm:cxn modelId="{033A549E-23D8-490E-B41D-DD4E10AEBBD2}" type="presParOf" srcId="{50F2B670-9720-4139-B145-5D709913AEB0}" destId="{C6F16D17-86B1-42B2-BD9E-9B0FEDD33304}" srcOrd="0" destOrd="0" presId="urn:microsoft.com/office/officeart/2005/8/layout/default#1"/>
    <dgm:cxn modelId="{6CFD87CF-6984-497B-8CD8-F4DF3221E00F}" type="presParOf" srcId="{50F2B670-9720-4139-B145-5D709913AEB0}" destId="{27926513-F3DA-4A2D-8F87-327AEF12CF14}" srcOrd="1" destOrd="0" presId="urn:microsoft.com/office/officeart/2005/8/layout/default#1"/>
    <dgm:cxn modelId="{20419B98-1FA9-412F-B5B2-243CB3E8640E}" type="presParOf" srcId="{50F2B670-9720-4139-B145-5D709913AEB0}" destId="{DA991A36-E959-4623-88FD-F95F117193B9}" srcOrd="2" destOrd="0" presId="urn:microsoft.com/office/officeart/2005/8/layout/default#1"/>
    <dgm:cxn modelId="{200CD7A1-3954-4F16-8122-7AD8E3744EB2}" type="presParOf" srcId="{50F2B670-9720-4139-B145-5D709913AEB0}" destId="{2EBC42DC-BAFC-4B66-A70F-14BA203C7446}" srcOrd="3" destOrd="0" presId="urn:microsoft.com/office/officeart/2005/8/layout/default#1"/>
    <dgm:cxn modelId="{457872DF-AB16-4036-91CD-3734207259E8}" type="presParOf" srcId="{50F2B670-9720-4139-B145-5D709913AEB0}" destId="{1A6DDC67-AECD-4A70-A7B4-2E6561DB23C1}" srcOrd="4" destOrd="0" presId="urn:microsoft.com/office/officeart/2005/8/layout/default#1"/>
    <dgm:cxn modelId="{7CDE3E2E-1D6B-48B0-8FB3-04BA3CE552AF}" type="presParOf" srcId="{50F2B670-9720-4139-B145-5D709913AEB0}" destId="{2EBD5623-D9E5-41D2-AD59-A6BF17057187}" srcOrd="5" destOrd="0" presId="urn:microsoft.com/office/officeart/2005/8/layout/default#1"/>
    <dgm:cxn modelId="{4649C085-FE4E-42BD-A84E-9FB726C34DEA}" type="presParOf" srcId="{50F2B670-9720-4139-B145-5D709913AEB0}" destId="{8120CF14-77C2-4512-9528-5F6AA052E0AD}"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F16D17-86B1-42B2-BD9E-9B0FEDD33304}">
      <dsp:nvSpPr>
        <dsp:cNvPr id="0" name=""/>
        <dsp:cNvSpPr/>
      </dsp:nvSpPr>
      <dsp:spPr>
        <a:xfrm>
          <a:off x="2519611" y="0"/>
          <a:ext cx="2545042" cy="8472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a:t>GOVERNING BOARD</a:t>
          </a:r>
        </a:p>
      </dsp:txBody>
      <dsp:txXfrm>
        <a:off x="2519611" y="0"/>
        <a:ext cx="2545042" cy="847245"/>
      </dsp:txXfrm>
    </dsp:sp>
    <dsp:sp modelId="{DA991A36-E959-4623-88FD-F95F117193B9}">
      <dsp:nvSpPr>
        <dsp:cNvPr id="0" name=""/>
        <dsp:cNvSpPr/>
      </dsp:nvSpPr>
      <dsp:spPr>
        <a:xfrm>
          <a:off x="4103728" y="2160238"/>
          <a:ext cx="2629810" cy="939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a:t>ADMINISTRATION OF THE LIQUOR AUTHORITY</a:t>
          </a:r>
        </a:p>
        <a:p>
          <a:pPr lvl="0" algn="ctr" defTabSz="533400">
            <a:lnSpc>
              <a:spcPct val="90000"/>
            </a:lnSpc>
            <a:spcBef>
              <a:spcPct val="0"/>
            </a:spcBef>
            <a:spcAft>
              <a:spcPct val="35000"/>
            </a:spcAft>
          </a:pPr>
          <a:r>
            <a:rPr lang="en-ZA" sz="1200" kern="1200" dirty="0"/>
            <a:t>Headed by a CEO.</a:t>
          </a:r>
        </a:p>
      </dsp:txBody>
      <dsp:txXfrm>
        <a:off x="4103728" y="2160238"/>
        <a:ext cx="2629810" cy="939345"/>
      </dsp:txXfrm>
    </dsp:sp>
    <dsp:sp modelId="{1A6DDC67-AECD-4A70-A7B4-2E6561DB23C1}">
      <dsp:nvSpPr>
        <dsp:cNvPr id="0" name=""/>
        <dsp:cNvSpPr/>
      </dsp:nvSpPr>
      <dsp:spPr>
        <a:xfrm>
          <a:off x="215302" y="2160221"/>
          <a:ext cx="2808365" cy="988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a:t>LIQUOR LICENSING </a:t>
          </a:r>
          <a:r>
            <a:rPr lang="en-ZA" sz="1200" kern="1200" dirty="0" smtClean="0"/>
            <a:t>TRIBUNAL</a:t>
          </a:r>
        </a:p>
        <a:p>
          <a:pPr lvl="0" algn="ctr" defTabSz="533400">
            <a:lnSpc>
              <a:spcPct val="90000"/>
            </a:lnSpc>
            <a:spcBef>
              <a:spcPct val="0"/>
            </a:spcBef>
            <a:spcAft>
              <a:spcPct val="35000"/>
            </a:spcAft>
          </a:pPr>
          <a:r>
            <a:rPr lang="en-ZA" sz="1200" kern="1200" dirty="0" smtClean="0"/>
            <a:t>Consider liquor  applications</a:t>
          </a:r>
          <a:endParaRPr lang="en-ZA" sz="1200" kern="1200" dirty="0"/>
        </a:p>
      </dsp:txBody>
      <dsp:txXfrm>
        <a:off x="215302" y="2160221"/>
        <a:ext cx="2808365" cy="988101"/>
      </dsp:txXfrm>
    </dsp:sp>
    <dsp:sp modelId="{8120CF14-77C2-4512-9528-5F6AA052E0AD}">
      <dsp:nvSpPr>
        <dsp:cNvPr id="0" name=""/>
        <dsp:cNvSpPr/>
      </dsp:nvSpPr>
      <dsp:spPr>
        <a:xfrm>
          <a:off x="6694494" y="983459"/>
          <a:ext cx="1657025" cy="8147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a:t>APPEAL </a:t>
          </a:r>
          <a:r>
            <a:rPr lang="en-ZA" sz="1200" kern="1200" dirty="0" smtClean="0"/>
            <a:t>TRIBUNAL</a:t>
          </a:r>
        </a:p>
        <a:p>
          <a:pPr lvl="0" algn="ctr" defTabSz="533400">
            <a:lnSpc>
              <a:spcPct val="90000"/>
            </a:lnSpc>
            <a:spcBef>
              <a:spcPct val="0"/>
            </a:spcBef>
            <a:spcAft>
              <a:spcPct val="35000"/>
            </a:spcAft>
          </a:pPr>
          <a:r>
            <a:rPr lang="en-ZA" sz="1200" kern="1200" dirty="0" smtClean="0"/>
            <a:t>Totally independent from the rest.</a:t>
          </a:r>
          <a:endParaRPr lang="en-ZA" sz="1200" kern="1200" dirty="0"/>
        </a:p>
      </dsp:txBody>
      <dsp:txXfrm>
        <a:off x="6694494" y="983459"/>
        <a:ext cx="1657025" cy="81472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58" tIns="45729" rIns="91458" bIns="45729" rtlCol="0"/>
          <a:lstStyle>
            <a:lvl1pPr algn="l">
              <a:defRPr sz="1200"/>
            </a:lvl1pPr>
          </a:lstStyle>
          <a:p>
            <a:endParaRPr lang="en-GB"/>
          </a:p>
        </p:txBody>
      </p:sp>
      <p:sp>
        <p:nvSpPr>
          <p:cNvPr id="3" name="Date Placeholder 2"/>
          <p:cNvSpPr>
            <a:spLocks noGrp="1"/>
          </p:cNvSpPr>
          <p:nvPr>
            <p:ph type="dt" sz="quarter" idx="1"/>
          </p:nvPr>
        </p:nvSpPr>
        <p:spPr>
          <a:xfrm>
            <a:off x="3778506" y="0"/>
            <a:ext cx="2890626" cy="496491"/>
          </a:xfrm>
          <a:prstGeom prst="rect">
            <a:avLst/>
          </a:prstGeom>
        </p:spPr>
        <p:txBody>
          <a:bodyPr vert="horz" lIns="91458" tIns="45729" rIns="91458" bIns="45729" rtlCol="0"/>
          <a:lstStyle>
            <a:lvl1pPr algn="r">
              <a:defRPr sz="1200"/>
            </a:lvl1pPr>
          </a:lstStyle>
          <a:p>
            <a:fld id="{8BC7F027-379E-4D32-9199-1B8938F68AAE}" type="datetimeFigureOut">
              <a:rPr lang="en-GB" smtClean="0"/>
              <a:pPr/>
              <a:t>31/01/2018</a:t>
            </a:fld>
            <a:endParaRPr lang="en-GB"/>
          </a:p>
        </p:txBody>
      </p:sp>
      <p:sp>
        <p:nvSpPr>
          <p:cNvPr id="4" name="Footer Placeholder 3"/>
          <p:cNvSpPr>
            <a:spLocks noGrp="1"/>
          </p:cNvSpPr>
          <p:nvPr>
            <p:ph type="ftr" sz="quarter" idx="2"/>
          </p:nvPr>
        </p:nvSpPr>
        <p:spPr>
          <a:xfrm>
            <a:off x="0" y="9431599"/>
            <a:ext cx="2890626" cy="496491"/>
          </a:xfrm>
          <a:prstGeom prst="rect">
            <a:avLst/>
          </a:prstGeom>
        </p:spPr>
        <p:txBody>
          <a:bodyPr vert="horz" lIns="91458" tIns="45729" rIns="91458" bIns="45729" rtlCol="0" anchor="b"/>
          <a:lstStyle>
            <a:lvl1pPr algn="l">
              <a:defRPr sz="1200"/>
            </a:lvl1pPr>
          </a:lstStyle>
          <a:p>
            <a:endParaRPr lang="en-GB"/>
          </a:p>
        </p:txBody>
      </p:sp>
      <p:sp>
        <p:nvSpPr>
          <p:cNvPr id="5" name="Slide Number Placeholder 4"/>
          <p:cNvSpPr>
            <a:spLocks noGrp="1"/>
          </p:cNvSpPr>
          <p:nvPr>
            <p:ph type="sldNum" sz="quarter" idx="3"/>
          </p:nvPr>
        </p:nvSpPr>
        <p:spPr>
          <a:xfrm>
            <a:off x="3778506" y="9431599"/>
            <a:ext cx="2890626" cy="496491"/>
          </a:xfrm>
          <a:prstGeom prst="rect">
            <a:avLst/>
          </a:prstGeom>
        </p:spPr>
        <p:txBody>
          <a:bodyPr vert="horz" lIns="91458" tIns="45729" rIns="91458" bIns="45729"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58" tIns="45729" rIns="91458" bIns="45729" rtlCol="0"/>
          <a:lstStyle>
            <a:lvl1pPr algn="l">
              <a:defRPr sz="1200"/>
            </a:lvl1pPr>
          </a:lstStyle>
          <a:p>
            <a:endParaRPr lang="en-ZA"/>
          </a:p>
        </p:txBody>
      </p:sp>
      <p:sp>
        <p:nvSpPr>
          <p:cNvPr id="3" name="Date Placeholder 2"/>
          <p:cNvSpPr>
            <a:spLocks noGrp="1"/>
          </p:cNvSpPr>
          <p:nvPr>
            <p:ph type="dt" idx="1"/>
          </p:nvPr>
        </p:nvSpPr>
        <p:spPr>
          <a:xfrm>
            <a:off x="3778506" y="0"/>
            <a:ext cx="2890626" cy="496491"/>
          </a:xfrm>
          <a:prstGeom prst="rect">
            <a:avLst/>
          </a:prstGeom>
        </p:spPr>
        <p:txBody>
          <a:bodyPr vert="horz" lIns="91458" tIns="45729" rIns="91458" bIns="45729" rtlCol="0"/>
          <a:lstStyle>
            <a:lvl1pPr algn="r">
              <a:defRPr sz="1200"/>
            </a:lvl1pPr>
          </a:lstStyle>
          <a:p>
            <a:fld id="{0B7E7989-31F3-4EB9-8547-909D99F43AE5}" type="datetimeFigureOut">
              <a:rPr lang="en-ZA" smtClean="0"/>
              <a:pPr/>
              <a:t>2018/01/31</a:t>
            </a:fld>
            <a:endParaRPr lang="en-ZA"/>
          </a:p>
        </p:txBody>
      </p:sp>
      <p:sp>
        <p:nvSpPr>
          <p:cNvPr id="4" name="Slide Image Placeholder 3"/>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1458" tIns="45729" rIns="91458" bIns="45729" rtlCol="0" anchor="ctr"/>
          <a:lstStyle/>
          <a:p>
            <a:endParaRPr lang="en-ZA"/>
          </a:p>
        </p:txBody>
      </p:sp>
      <p:sp>
        <p:nvSpPr>
          <p:cNvPr id="5" name="Notes Placeholder 4"/>
          <p:cNvSpPr>
            <a:spLocks noGrp="1"/>
          </p:cNvSpPr>
          <p:nvPr>
            <p:ph type="body" sz="quarter" idx="3"/>
          </p:nvPr>
        </p:nvSpPr>
        <p:spPr>
          <a:xfrm>
            <a:off x="667068" y="4716663"/>
            <a:ext cx="5336540" cy="4468416"/>
          </a:xfrm>
          <a:prstGeom prst="rect">
            <a:avLst/>
          </a:prstGeom>
        </p:spPr>
        <p:txBody>
          <a:bodyPr vert="horz" lIns="91458" tIns="45729" rIns="91458" bIns="457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1599"/>
            <a:ext cx="2890626" cy="496491"/>
          </a:xfrm>
          <a:prstGeom prst="rect">
            <a:avLst/>
          </a:prstGeom>
        </p:spPr>
        <p:txBody>
          <a:bodyPr vert="horz" lIns="91458" tIns="45729" rIns="91458" bIns="45729" rtlCol="0" anchor="b"/>
          <a:lstStyle>
            <a:lvl1pPr algn="l">
              <a:defRPr sz="1200"/>
            </a:lvl1pPr>
          </a:lstStyle>
          <a:p>
            <a:endParaRPr lang="en-ZA"/>
          </a:p>
        </p:txBody>
      </p:sp>
      <p:sp>
        <p:nvSpPr>
          <p:cNvPr id="7" name="Slide Number Placeholder 6"/>
          <p:cNvSpPr>
            <a:spLocks noGrp="1"/>
          </p:cNvSpPr>
          <p:nvPr>
            <p:ph type="sldNum" sz="quarter" idx="5"/>
          </p:nvPr>
        </p:nvSpPr>
        <p:spPr>
          <a:xfrm>
            <a:off x="3778506" y="9431599"/>
            <a:ext cx="2890626" cy="496491"/>
          </a:xfrm>
          <a:prstGeom prst="rect">
            <a:avLst/>
          </a:prstGeom>
        </p:spPr>
        <p:txBody>
          <a:bodyPr vert="horz" lIns="91458" tIns="45729" rIns="91458" bIns="45729"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2.xml"/><Relationship Id="rId1" Type="http://schemas.openxmlformats.org/officeDocument/2006/relationships/tags" Target="../tags/tag95.xml"/><Relationship Id="rId4" Type="http://schemas.openxmlformats.org/officeDocument/2006/relationships/image" Target="../media/image9.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fld id="{44DF0C3E-4E99-4E2E-BA98-3D852DE6B51F}" type="datetime3">
              <a:rPr lang="en-US" smtClean="0"/>
              <a:pPr/>
              <a:t>31 January 2018</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smtClean="0"/>
              <a:t>Initial. Surname  |</a:t>
            </a:r>
            <a:endParaRPr lang="en-GB" dirty="0"/>
          </a:p>
        </p:txBody>
      </p:sp>
      <p:pic>
        <p:nvPicPr>
          <p:cNvPr id="16"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28314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xmlns="" val="28320155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841479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7637700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9747828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12" name="Picture 107" descr="C:\Users\Conny\Desktop\WCG\WCG - Logo\PNG\Logos blue\WCG - Logo - General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1649385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78403239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6731791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2189382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69070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26083632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4045450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6260802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5668631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Tel:</a:t>
            </a:r>
            <a:endParaRPr lang="en-GB" sz="1100" b="1" dirty="0">
              <a:solidFill>
                <a:schemeClr val="tx2"/>
              </a:solidFill>
              <a:latin typeface="Century Gothic" pitchFamily="34" charset="0"/>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Fax:</a:t>
            </a:r>
            <a:endParaRPr lang="en-GB" sz="1100" b="1" dirty="0">
              <a:solidFill>
                <a:schemeClr val="tx2"/>
              </a:solidFill>
              <a:latin typeface="Century Gothic" pitchFamily="34" charset="0"/>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smtClean="0">
                <a:solidFill>
                  <a:schemeClr val="tx2"/>
                </a:solidFill>
                <a:latin typeface="Century Gothic" pitchFamily="34" charset="0"/>
              </a:rPr>
              <a:t>www.westerncape.gov.za</a:t>
            </a:r>
            <a:endParaRPr lang="en-GB" sz="1100" b="1" dirty="0">
              <a:solidFill>
                <a:schemeClr val="tx2"/>
              </a:solidFill>
              <a:latin typeface="Century Gothic" pitchFamily="34" charset="0"/>
            </a:endParaRPr>
          </a:p>
        </p:txBody>
      </p:sp>
      <p:pic>
        <p:nvPicPr>
          <p:cNvPr id="21"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135026" y="1734838"/>
            <a:ext cx="2842836" cy="1082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smtClean="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spTree>
    <p:extLst>
      <p:ext uri="{BB962C8B-B14F-4D97-AF65-F5344CB8AC3E}">
        <p14:creationId xmlns:p14="http://schemas.microsoft.com/office/powerpoint/2010/main" xmlns="" val="9910667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smtClean="0">
                <a:solidFill>
                  <a:prstClr val="white"/>
                </a:solidFill>
                <a:latin typeface="Century Gothic"/>
                <a:cs typeface="Century Gothic"/>
              </a:rPr>
              <a:t>Thank you</a:t>
            </a:r>
            <a:endParaRPr lang="en-US" sz="3200" b="0" cap="none" baseline="0" dirty="0">
              <a:solidFill>
                <a:prstClr val="white"/>
              </a:solidFill>
              <a:latin typeface="Century Gothic"/>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smtClean="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fld id="{44DF0C3E-4E99-4E2E-BA98-3D852DE6B51F}" type="datetime3">
              <a:rPr lang="en-US" smtClean="0">
                <a:solidFill>
                  <a:prstClr val="white"/>
                </a:solidFill>
              </a:rPr>
              <a:pPr/>
              <a:t>31 January 2018</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smtClean="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smtClean="0"/>
              <a:t>Initial. Surname  |</a:t>
            </a:r>
            <a:endParaRPr lang="en-GB" dirty="0"/>
          </a:p>
        </p:txBody>
      </p:sp>
      <p:pic>
        <p:nvPicPr>
          <p:cNvPr id="16"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3632422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5054534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49390450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344052266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516805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76174078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83172293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182944200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76027981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232778837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Tree>
    <p:extLst>
      <p:ext uri="{BB962C8B-B14F-4D97-AF65-F5344CB8AC3E}">
        <p14:creationId xmlns:p14="http://schemas.microsoft.com/office/powerpoint/2010/main" xmlns="" val="237184985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80572128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63422883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69915229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Divider Theme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12" name="Picture 107" descr="C:\Users\Conny\Desktop\WCG\WCG - Logo\PNG\Logos blue\WCG - Logo - General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036615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25174802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92600625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30419170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96977027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65727640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79657202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10394123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smtClean="0"/>
              <a:t>Picture placeholder</a:t>
            </a:r>
            <a:endParaRPr lang="en-GB"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351661560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smtClean="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smtClean="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Tel:</a:t>
            </a:r>
            <a:endParaRPr lang="en-GB" sz="1100" b="1" dirty="0">
              <a:solidFill>
                <a:srgbClr val="003399"/>
              </a:solidFill>
            </a:endParaRP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smtClean="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Fax:</a:t>
            </a:r>
            <a:endParaRPr lang="en-GB" sz="1100" b="1" dirty="0">
              <a:solidFill>
                <a:srgbClr val="003399"/>
              </a:solidFill>
            </a:endParaRP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smtClean="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smtClean="0">
                <a:solidFill>
                  <a:srgbClr val="003399"/>
                </a:solidFill>
              </a:rPr>
              <a:t>www.westerncape.gov.za</a:t>
            </a:r>
            <a:endParaRPr lang="en-GB" sz="1100" b="1" dirty="0">
              <a:solidFill>
                <a:srgbClr val="003399"/>
              </a:solidFill>
            </a:endParaRPr>
          </a:p>
        </p:txBody>
      </p:sp>
      <p:pic>
        <p:nvPicPr>
          <p:cNvPr id="21"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135026" y="1734838"/>
            <a:ext cx="2842836" cy="1082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lang="en-US" sz="3200" dirty="0" smtClean="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smtClean="0"/>
              <a:t>Fill in your address</a:t>
            </a:r>
          </a:p>
        </p:txBody>
      </p:sp>
    </p:spTree>
    <p:extLst>
      <p:ext uri="{BB962C8B-B14F-4D97-AF65-F5344CB8AC3E}">
        <p14:creationId xmlns:p14="http://schemas.microsoft.com/office/powerpoint/2010/main" xmlns="" val="25009665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smtClean="0">
                <a:solidFill>
                  <a:prstClr val="white"/>
                </a:solidFill>
                <a:cs typeface="Century Gothic"/>
              </a:rPr>
              <a:t>Thank you</a:t>
            </a:r>
            <a:endParaRPr lang="en-US" sz="3200" dirty="0">
              <a:solidFill>
                <a:prstClr val="white"/>
              </a:solidFill>
              <a:cs typeface="Century Gothic"/>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3167840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6768585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115329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578319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smtClean="0"/>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smtClean="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41048080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1.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4.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50.xml"/><Relationship Id="rId36" Type="http://schemas.openxmlformats.org/officeDocument/2006/relationships/image" Target="../media/image4.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9.xml"/><Relationship Id="rId30" Type="http://schemas.openxmlformats.org/officeDocument/2006/relationships/tags" Target="../tags/tag52.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285"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smtClean="0">
                <a:solidFill>
                  <a:schemeClr val="accent3"/>
                </a:solidFill>
              </a:rPr>
              <a:t>© Western Cape Government 2012  |</a:t>
            </a:r>
            <a:endParaRPr lang="en-GB" sz="800" dirty="0">
              <a:solidFill>
                <a:schemeClr val="accent3"/>
              </a:solidFill>
            </a:endParaRPr>
          </a:p>
        </p:txBody>
      </p:sp>
      <p:pic>
        <p:nvPicPr>
          <p:cNvPr id="13" name="Picture 107" descr="C:\Users\Conny\Desktop\WCG\WCG - Logo\PNG\Logos blue\WCG - Logo - General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nvPr>
        </p:nvGraphicFramePr>
        <p:xfrm>
          <a:off x="0" y="0"/>
          <a:ext cx="158750" cy="158750"/>
        </p:xfrm>
        <a:graphic>
          <a:graphicData uri="http://schemas.openxmlformats.org/presentationml/2006/ole">
            <p:oleObj spid="_x0000_s2153"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smtClean="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smtClean="0"/>
              <a:t>First Text Level</a:t>
            </a:r>
          </a:p>
          <a:p>
            <a:pPr lvl="1"/>
            <a:r>
              <a:rPr lang="en-US" dirty="0" smtClean="0"/>
              <a:t>Second</a:t>
            </a:r>
          </a:p>
          <a:p>
            <a:pPr lvl="2"/>
            <a:r>
              <a:rPr lang="en-US" dirty="0" smtClean="0"/>
              <a:t>Third</a:t>
            </a:r>
          </a:p>
          <a:p>
            <a:pPr lvl="3"/>
            <a:r>
              <a:rPr lang="en-US" dirty="0" smtClean="0"/>
              <a:t>Fourth</a:t>
            </a:r>
          </a:p>
          <a:p>
            <a:pPr lvl="4"/>
            <a:r>
              <a:rPr lang="en-US" dirty="0" smtClean="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smtClean="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smtClean="0">
                <a:solidFill>
                  <a:srgbClr val="998F86"/>
                </a:solidFill>
              </a:rPr>
              <a:t>© Western Cape Government 2012  |</a:t>
            </a:r>
            <a:endParaRPr lang="en-GB" sz="800" dirty="0">
              <a:solidFill>
                <a:srgbClr val="998F86"/>
              </a:solidFill>
            </a:endParaRPr>
          </a:p>
        </p:txBody>
      </p:sp>
      <p:pic>
        <p:nvPicPr>
          <p:cNvPr id="13" name="Picture 107" descr="C:\Users\Conny\Desktop\WCG\WCG - Logo\PNG\Logos blue\WCG - Logo - General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545534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517232"/>
            <a:ext cx="8208912" cy="940600"/>
          </a:xfrm>
        </p:spPr>
        <p:txBody>
          <a:bodyPr/>
          <a:lstStyle/>
          <a:p>
            <a:pPr algn="ctr"/>
            <a:r>
              <a:rPr lang="en-GB" b="1" dirty="0" smtClean="0"/>
              <a:t>Department of Community Safety  - </a:t>
            </a:r>
          </a:p>
          <a:p>
            <a:pPr algn="ctr"/>
            <a:r>
              <a:rPr lang="en-GB" b="1" dirty="0" smtClean="0"/>
              <a:t>31 January 2018</a:t>
            </a:r>
            <a:endParaRPr lang="en-GB" b="1" dirty="0"/>
          </a:p>
        </p:txBody>
      </p:sp>
      <p:sp>
        <p:nvSpPr>
          <p:cNvPr id="11" name="Title 10"/>
          <p:cNvSpPr>
            <a:spLocks noGrp="1"/>
          </p:cNvSpPr>
          <p:nvPr>
            <p:ph type="ctrTitle"/>
          </p:nvPr>
        </p:nvSpPr>
        <p:spPr>
          <a:xfrm>
            <a:off x="179512" y="3068960"/>
            <a:ext cx="8208912" cy="2160240"/>
          </a:xfrm>
          <a:scene3d>
            <a:camera prst="orthographicFront"/>
            <a:lightRig rig="threePt" dir="t"/>
          </a:scene3d>
          <a:sp3d>
            <a:bevelT prst="relaxedInset"/>
          </a:sp3d>
        </p:spPr>
        <p:txBody>
          <a:bodyPr>
            <a:normAutofit/>
          </a:bodyPr>
          <a:lstStyle/>
          <a:p>
            <a:pPr algn="ctr"/>
            <a:r>
              <a:rPr lang="en-GB" sz="2800" dirty="0"/>
              <a:t>PRESENTATION TO THE </a:t>
            </a:r>
            <a:r>
              <a:rPr lang="en-GB" sz="2800" dirty="0" smtClean="0"/>
              <a:t/>
            </a:r>
            <a:br>
              <a:rPr lang="en-GB" sz="2800" dirty="0" smtClean="0"/>
            </a:br>
            <a:r>
              <a:rPr lang="en-GB" sz="2800" dirty="0" smtClean="0"/>
              <a:t>STANDING </a:t>
            </a:r>
            <a:r>
              <a:rPr lang="en-GB" sz="2800" dirty="0"/>
              <a:t>COMMITTEE ON THE </a:t>
            </a:r>
            <a:r>
              <a:rPr lang="en-GB" sz="2800" dirty="0" smtClean="0"/>
              <a:t/>
            </a:r>
            <a:br>
              <a:rPr lang="en-GB" sz="2800" dirty="0" smtClean="0"/>
            </a:br>
            <a:r>
              <a:rPr lang="en-GB" sz="2800" dirty="0" smtClean="0"/>
              <a:t>APPOINTMENT OF NEW MEMBERS </a:t>
            </a:r>
            <a:br>
              <a:rPr lang="en-GB" sz="2800" dirty="0" smtClean="0"/>
            </a:br>
            <a:r>
              <a:rPr lang="en-GB" sz="2800" dirty="0" smtClean="0"/>
              <a:t>TO THE GOVERNING </a:t>
            </a:r>
            <a:r>
              <a:rPr lang="en-GB" sz="2800" dirty="0"/>
              <a:t>BOARD OF THE </a:t>
            </a:r>
            <a:r>
              <a:rPr lang="en-GB" sz="2800" dirty="0" smtClean="0"/>
              <a:t/>
            </a:r>
            <a:br>
              <a:rPr lang="en-GB" sz="2800" dirty="0" smtClean="0"/>
            </a:br>
            <a:r>
              <a:rPr lang="en-GB" sz="2800" dirty="0" smtClean="0"/>
              <a:t>WESTERN </a:t>
            </a:r>
            <a:r>
              <a:rPr lang="en-GB" sz="2800" dirty="0"/>
              <a:t>CAPE LIQUOR AUTHORITY</a:t>
            </a:r>
          </a:p>
        </p:txBody>
      </p:sp>
    </p:spTree>
    <p:custDataLst>
      <p:tags r:id="rId1"/>
    </p:custDataLst>
    <p:extLst>
      <p:ext uri="{BB962C8B-B14F-4D97-AF65-F5344CB8AC3E}">
        <p14:creationId xmlns:p14="http://schemas.microsoft.com/office/powerpoint/2010/main" xmlns="" val="1875078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10</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196752"/>
            <a:ext cx="8280920" cy="4896073"/>
          </a:xfrm>
          <a:scene3d>
            <a:camera prst="orthographicFront"/>
            <a:lightRig rig="threePt" dir="t"/>
          </a:scene3d>
          <a:sp3d>
            <a:bevelT prst="relaxedInset"/>
          </a:sp3d>
        </p:spPr>
        <p:txBody>
          <a:bodyPr>
            <a:normAutofit/>
          </a:bodyPr>
          <a:lstStyle/>
          <a:p>
            <a:pPr algn="ctr"/>
            <a:r>
              <a:rPr lang="en-ZA" sz="1800" dirty="0">
                <a:effectLst>
                  <a:outerShdw blurRad="38100" dist="38100" dir="2700000" algn="tl">
                    <a:srgbClr val="000000">
                      <a:alpha val="43137"/>
                    </a:srgbClr>
                  </a:outerShdw>
                </a:effectLst>
              </a:rPr>
              <a:t>	</a:t>
            </a:r>
            <a:r>
              <a:rPr lang="en-ZA" sz="1800" dirty="0" smtClean="0"/>
              <a:t>DISQUALIFICATION FROM APPOINTMENT - continued</a:t>
            </a:r>
          </a:p>
          <a:p>
            <a:endParaRPr lang="en-ZA" sz="1800" dirty="0" smtClean="0"/>
          </a:p>
          <a:p>
            <a:r>
              <a:rPr lang="en-ZA" b="0" dirty="0" smtClean="0"/>
              <a:t>Section 5(1)</a:t>
            </a:r>
            <a:r>
              <a:rPr lang="en-ZA" dirty="0" smtClean="0"/>
              <a:t> </a:t>
            </a:r>
          </a:p>
          <a:p>
            <a:pPr>
              <a:lnSpc>
                <a:spcPct val="200000"/>
              </a:lnSpc>
            </a:pPr>
            <a:r>
              <a:rPr lang="en-ZA" b="0" i="1" dirty="0" smtClean="0"/>
              <a:t>(c</a:t>
            </a:r>
            <a:r>
              <a:rPr lang="en-ZA" b="0" i="1" dirty="0"/>
              <a:t>) 	</a:t>
            </a:r>
            <a:r>
              <a:rPr lang="en-ZA" b="0" dirty="0"/>
              <a:t>an </a:t>
            </a:r>
            <a:r>
              <a:rPr lang="en-ZA" dirty="0"/>
              <a:t>unrehabilitated insolvent</a:t>
            </a:r>
            <a:r>
              <a:rPr lang="en-ZA" b="0" dirty="0"/>
              <a:t> or anyone who is subject to </a:t>
            </a:r>
            <a:r>
              <a:rPr lang="en-ZA" dirty="0"/>
              <a:t>any legal </a:t>
            </a:r>
            <a:r>
              <a:rPr lang="en-ZA" dirty="0" smtClean="0"/>
              <a:t>	disability</a:t>
            </a:r>
            <a:r>
              <a:rPr lang="en-ZA" b="0" dirty="0"/>
              <a:t>;</a:t>
            </a:r>
          </a:p>
          <a:p>
            <a:pPr>
              <a:lnSpc>
                <a:spcPct val="200000"/>
              </a:lnSpc>
            </a:pPr>
            <a:r>
              <a:rPr lang="en-ZA" b="0" i="1" dirty="0"/>
              <a:t>(d) 	</a:t>
            </a:r>
            <a:r>
              <a:rPr lang="en-ZA" b="0" dirty="0"/>
              <a:t>anyone who has in the preceding ten (10) years been </a:t>
            </a:r>
            <a:r>
              <a:rPr lang="en-ZA" dirty="0"/>
              <a:t>removed from any </a:t>
            </a:r>
            <a:r>
              <a:rPr lang="en-ZA" dirty="0" smtClean="0"/>
              <a:t>	office </a:t>
            </a:r>
            <a:r>
              <a:rPr lang="en-ZA" dirty="0"/>
              <a:t>of trust on account of misconduct or dishonesty</a:t>
            </a:r>
            <a:r>
              <a:rPr lang="en-ZA" b="0" dirty="0"/>
              <a:t>;</a:t>
            </a:r>
          </a:p>
          <a:p>
            <a:pPr>
              <a:lnSpc>
                <a:spcPct val="200000"/>
              </a:lnSpc>
            </a:pPr>
            <a:r>
              <a:rPr lang="en-ZA" b="0" i="1" dirty="0"/>
              <a:t>(e) 	</a:t>
            </a:r>
            <a:r>
              <a:rPr lang="en-ZA" b="0" dirty="0"/>
              <a:t>any </a:t>
            </a:r>
            <a:r>
              <a:rPr lang="en-ZA" dirty="0"/>
              <a:t>political office bearer</a:t>
            </a:r>
            <a:r>
              <a:rPr lang="en-ZA" b="0" dirty="0"/>
              <a:t>; and</a:t>
            </a:r>
          </a:p>
          <a:p>
            <a:pPr marL="1198563" indent="-512763">
              <a:lnSpc>
                <a:spcPct val="150000"/>
              </a:lnSpc>
              <a:buAutoNum type="alphaLcParenBoth"/>
            </a:pPr>
            <a:endParaRPr lang="en-ZA" sz="1800" b="0" dirty="0"/>
          </a:p>
        </p:txBody>
      </p:sp>
    </p:spTree>
    <p:extLst>
      <p:ext uri="{BB962C8B-B14F-4D97-AF65-F5344CB8AC3E}">
        <p14:creationId xmlns:p14="http://schemas.microsoft.com/office/powerpoint/2010/main" xmlns="" val="389035364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11</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124744"/>
            <a:ext cx="8280920" cy="4896073"/>
          </a:xfrm>
          <a:scene3d>
            <a:camera prst="orthographicFront"/>
            <a:lightRig rig="threePt" dir="t"/>
          </a:scene3d>
          <a:sp3d>
            <a:bevelT prst="relaxedInset"/>
          </a:sp3d>
        </p:spPr>
        <p:txBody>
          <a:bodyPr>
            <a:normAutofit/>
          </a:bodyPr>
          <a:lstStyle/>
          <a:p>
            <a:pPr algn="ctr"/>
            <a:r>
              <a:rPr lang="en-ZA" sz="1800" dirty="0">
                <a:effectLst>
                  <a:outerShdw blurRad="38100" dist="38100" dir="2700000" algn="tl">
                    <a:srgbClr val="000000">
                      <a:alpha val="43137"/>
                    </a:srgbClr>
                  </a:outerShdw>
                </a:effectLst>
              </a:rPr>
              <a:t>	</a:t>
            </a:r>
            <a:r>
              <a:rPr lang="en-ZA" sz="1800" dirty="0" smtClean="0"/>
              <a:t>DISQUALIFICATION FROM APPOINTMENT - continued</a:t>
            </a:r>
          </a:p>
          <a:p>
            <a:endParaRPr lang="en-ZA" sz="1800" dirty="0" smtClean="0"/>
          </a:p>
          <a:p>
            <a:r>
              <a:rPr lang="en-ZA" b="0" dirty="0" smtClean="0"/>
              <a:t>Section 5(1)</a:t>
            </a:r>
            <a:r>
              <a:rPr lang="en-ZA" dirty="0" smtClean="0"/>
              <a:t> </a:t>
            </a:r>
          </a:p>
          <a:p>
            <a:pPr marL="446088" indent="-446088">
              <a:buAutoNum type="alphaLcParenBoth" startAt="6"/>
            </a:pPr>
            <a:r>
              <a:rPr lang="en-ZA" b="0" dirty="0" smtClean="0"/>
              <a:t>anyone </a:t>
            </a:r>
            <a:r>
              <a:rPr lang="en-ZA" b="0" dirty="0"/>
              <a:t>who, whether personally or through his or her spouse, family member, partner or business associate</a:t>
            </a:r>
            <a:r>
              <a:rPr lang="en-ZA" b="0" dirty="0" smtClean="0"/>
              <a:t>—</a:t>
            </a:r>
          </a:p>
          <a:p>
            <a:endParaRPr lang="en-ZA" b="0" dirty="0"/>
          </a:p>
          <a:p>
            <a:pPr marL="982663" lvl="0" indent="-536575">
              <a:buFont typeface="+mj-lt"/>
              <a:buAutoNum type="romanLcPeriod"/>
            </a:pPr>
            <a:r>
              <a:rPr lang="en-ZA" dirty="0" smtClean="0"/>
              <a:t>has </a:t>
            </a:r>
            <a:r>
              <a:rPr lang="en-ZA" dirty="0"/>
              <a:t>or acquires a direct or an indirect financial interest in any liquor business or establishment</a:t>
            </a:r>
            <a:r>
              <a:rPr lang="en-ZA" b="0" dirty="0"/>
              <a:t>; </a:t>
            </a:r>
            <a:r>
              <a:rPr lang="en-ZA" b="0" dirty="0" smtClean="0"/>
              <a:t>or</a:t>
            </a:r>
          </a:p>
          <a:p>
            <a:pPr marL="982663" lvl="0" indent="-536575">
              <a:buFont typeface="+mj-lt"/>
              <a:buAutoNum type="romanLcPeriod"/>
            </a:pPr>
            <a:endParaRPr lang="en-ZA" b="0" dirty="0"/>
          </a:p>
          <a:p>
            <a:pPr marL="982663" lvl="0" indent="-536575">
              <a:buFont typeface="+mj-lt"/>
              <a:buAutoNum type="romanLcPeriod"/>
            </a:pPr>
            <a:r>
              <a:rPr lang="en-ZA" dirty="0" smtClean="0"/>
              <a:t>has any interest in any business or enterprise that may conflict or interfere with the proper performance of his or her duties as a member of the Board or in any licence issued under this Act</a:t>
            </a:r>
            <a:r>
              <a:rPr lang="en-ZA" b="0" dirty="0" smtClean="0"/>
              <a:t>.</a:t>
            </a:r>
          </a:p>
          <a:p>
            <a:pPr lvl="0"/>
            <a:endParaRPr lang="en-ZA" b="0" dirty="0" smtClean="0"/>
          </a:p>
          <a:p>
            <a:pPr marL="446088" lvl="0" indent="-446088"/>
            <a:r>
              <a:rPr lang="en-ZA" b="0" dirty="0" smtClean="0"/>
              <a:t>(2)	For </a:t>
            </a:r>
            <a:r>
              <a:rPr lang="en-ZA" b="0" dirty="0"/>
              <a:t>the purposes of this section, an </a:t>
            </a:r>
            <a:r>
              <a:rPr lang="en-ZA" u="sng" dirty="0"/>
              <a:t>indirect financial interest </a:t>
            </a:r>
            <a:r>
              <a:rPr lang="en-ZA" b="0" dirty="0"/>
              <a:t>does </a:t>
            </a:r>
            <a:r>
              <a:rPr lang="en-ZA" dirty="0"/>
              <a:t>not</a:t>
            </a:r>
            <a:r>
              <a:rPr lang="en-ZA" b="0" dirty="0"/>
              <a:t> include an </a:t>
            </a:r>
            <a:r>
              <a:rPr lang="en-ZA" dirty="0"/>
              <a:t>indirect interest held through any fund or investment if the person holding such interest has no control over the investment decisions made in respect of that fund or investment</a:t>
            </a:r>
            <a:r>
              <a:rPr lang="en-ZA" b="0" dirty="0"/>
              <a:t>.</a:t>
            </a:r>
          </a:p>
          <a:p>
            <a:pPr marL="1198563" indent="-512763">
              <a:lnSpc>
                <a:spcPct val="150000"/>
              </a:lnSpc>
              <a:buAutoNum type="alphaLcParenBoth"/>
            </a:pPr>
            <a:endParaRPr lang="en-ZA" sz="1800" b="0" dirty="0"/>
          </a:p>
        </p:txBody>
      </p:sp>
    </p:spTree>
    <p:extLst>
      <p:ext uri="{BB962C8B-B14F-4D97-AF65-F5344CB8AC3E}">
        <p14:creationId xmlns:p14="http://schemas.microsoft.com/office/powerpoint/2010/main" xmlns="" val="1233171119"/>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smtClean="0"/>
              <a:t>KING IV: Core competencies for Board members</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124744"/>
            <a:ext cx="8280920" cy="4896073"/>
          </a:xfrm>
          <a:scene3d>
            <a:camera prst="orthographicFront"/>
            <a:lightRig rig="threePt" dir="t"/>
          </a:scene3d>
          <a:sp3d>
            <a:bevelT prst="relaxedInset"/>
          </a:sp3d>
        </p:spPr>
        <p:txBody>
          <a:bodyPr>
            <a:normAutofit lnSpcReduction="10000"/>
          </a:bodyPr>
          <a:lstStyle/>
          <a:p>
            <a:pPr marL="285750" indent="-285750">
              <a:buFont typeface="Arial" panose="020B0604020202020204" pitchFamily="34" charset="0"/>
              <a:buChar char="•"/>
            </a:pPr>
            <a:r>
              <a:rPr lang="en-ZA" sz="1800" b="0" dirty="0" smtClean="0"/>
              <a:t>The Board is responsible for ensure the continued success of the entity and is guided by its charter. It is the link between management and stakeholders.</a:t>
            </a:r>
          </a:p>
          <a:p>
            <a:pPr marL="285750" indent="-285750">
              <a:buFont typeface="Arial" panose="020B0604020202020204" pitchFamily="34" charset="0"/>
              <a:buChar char="•"/>
            </a:pPr>
            <a:r>
              <a:rPr lang="en-ZA" sz="1800" b="0" dirty="0" smtClean="0"/>
              <a:t>Board should inform and approve the company’s strategy and satisfy itself that business plans and not encumbered by unexamined risks. In doing so it identifies key performance and risk areas. The Board also ensures that the strategy will result in sustainable outcomes.</a:t>
            </a:r>
          </a:p>
          <a:p>
            <a:pPr marL="465750" lvl="1" indent="-285750">
              <a:buFont typeface="Arial" panose="020B0604020202020204" pitchFamily="34" charset="0"/>
              <a:buChar char="•"/>
            </a:pPr>
            <a:r>
              <a:rPr lang="en-ZA" sz="1800" i="1" dirty="0" smtClean="0"/>
              <a:t>Ability to read financial reports;</a:t>
            </a:r>
          </a:p>
          <a:p>
            <a:pPr marL="465750" lvl="1" indent="-285750">
              <a:buFont typeface="Arial" panose="020B0604020202020204" pitchFamily="34" charset="0"/>
              <a:buChar char="•"/>
            </a:pPr>
            <a:r>
              <a:rPr lang="en-ZA" sz="1800" b="0" i="1" dirty="0" smtClean="0"/>
              <a:t>Reasonable understanding of the WCLA (charter);</a:t>
            </a:r>
          </a:p>
          <a:p>
            <a:pPr marL="465750" lvl="1" indent="-285750">
              <a:buFont typeface="Arial" panose="020B0604020202020204" pitchFamily="34" charset="0"/>
              <a:buChar char="•"/>
            </a:pPr>
            <a:r>
              <a:rPr lang="en-ZA" sz="1800" i="1" dirty="0" smtClean="0"/>
              <a:t>Exposure to strategic planning, risk management and development of key performance indicators;</a:t>
            </a:r>
          </a:p>
          <a:p>
            <a:pPr marL="465750" lvl="1" indent="-285750">
              <a:buFont typeface="Arial" panose="020B0604020202020204" pitchFamily="34" charset="0"/>
              <a:buChar char="•"/>
            </a:pPr>
            <a:r>
              <a:rPr lang="en-ZA" sz="1800" b="0" i="1" dirty="0" smtClean="0"/>
              <a:t>Ability and willingness to collaborate with key stakeholders;</a:t>
            </a:r>
          </a:p>
          <a:p>
            <a:pPr marL="465750" lvl="1" indent="-285750">
              <a:buFont typeface="Arial" panose="020B0604020202020204" pitchFamily="34" charset="0"/>
              <a:buChar char="•"/>
            </a:pPr>
            <a:r>
              <a:rPr lang="en-ZA" sz="1800" b="0" i="1" dirty="0" smtClean="0"/>
              <a:t>Promote ethical conduct and good corporate citizenship;</a:t>
            </a:r>
          </a:p>
          <a:p>
            <a:pPr marL="465750" lvl="1" indent="-285750">
              <a:buFont typeface="Arial" panose="020B0604020202020204" pitchFamily="34" charset="0"/>
              <a:buChar char="•"/>
            </a:pPr>
            <a:r>
              <a:rPr lang="en-ZA" sz="1800" i="1" dirty="0" smtClean="0"/>
              <a:t>Ensure that performance and interaction is guided by Constitution and the Bill of Rights.</a:t>
            </a:r>
          </a:p>
          <a:p>
            <a:pPr marL="465750" lvl="1" indent="-285750">
              <a:buFont typeface="Arial" panose="020B0604020202020204" pitchFamily="34" charset="0"/>
              <a:buChar char="•"/>
            </a:pPr>
            <a:r>
              <a:rPr lang="en-ZA" sz="1800" b="0" i="1" dirty="0" smtClean="0"/>
              <a:t>Maintain balance between interest of community as consumers and as economic active citizens. (our interpretation)    </a:t>
            </a:r>
            <a:endParaRPr lang="en-ZA" sz="1800" b="0" i="1" dirty="0"/>
          </a:p>
        </p:txBody>
      </p:sp>
    </p:spTree>
    <p:extLst>
      <p:ext uri="{BB962C8B-B14F-4D97-AF65-F5344CB8AC3E}">
        <p14:creationId xmlns:p14="http://schemas.microsoft.com/office/powerpoint/2010/main" xmlns="" val="384018266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smtClean="0"/>
              <a:t>Governing Board of the Western Cape Liquor Authority</a:t>
            </a:r>
            <a:br>
              <a:rPr lang="en-ZA" dirty="0" smtClean="0"/>
            </a:b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13</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251520" y="1268760"/>
            <a:ext cx="8597205" cy="4680049"/>
          </a:xfrm>
          <a:scene3d>
            <a:camera prst="orthographicFront"/>
            <a:lightRig rig="threePt" dir="t"/>
          </a:scene3d>
          <a:sp3d>
            <a:bevelT prst="relaxedInset"/>
          </a:sp3d>
        </p:spPr>
        <p:txBody>
          <a:bodyPr>
            <a:normAutofit/>
          </a:bodyPr>
          <a:lstStyle/>
          <a:p>
            <a:r>
              <a:rPr lang="en-ZA" b="0" dirty="0" smtClean="0"/>
              <a:t>Advert requirements:</a:t>
            </a:r>
          </a:p>
          <a:p>
            <a:endParaRPr lang="en-ZA" b="0" dirty="0"/>
          </a:p>
          <a:p>
            <a:r>
              <a:rPr lang="en-ZA" b="0" dirty="0" smtClean="0"/>
              <a:t>Must have</a:t>
            </a:r>
            <a:r>
              <a:rPr lang="en-ZA" dirty="0" smtClean="0"/>
              <a:t> </a:t>
            </a:r>
            <a:r>
              <a:rPr lang="en-ZA" dirty="0"/>
              <a:t>appropriate knowledge of or </a:t>
            </a:r>
            <a:r>
              <a:rPr lang="en-ZA" dirty="0" smtClean="0"/>
              <a:t>experience </a:t>
            </a:r>
            <a:r>
              <a:rPr lang="en-ZA" dirty="0"/>
              <a:t>in systems and processes for ensuring proper accountability, probity and openness in the conduct of the business of an organisation</a:t>
            </a:r>
            <a:r>
              <a:rPr lang="en-ZA" b="0" dirty="0" smtClean="0"/>
              <a:t>;</a:t>
            </a:r>
          </a:p>
          <a:p>
            <a:pPr marL="825750" lvl="3" indent="-285750"/>
            <a:r>
              <a:rPr lang="en-ZA" dirty="0" smtClean="0"/>
              <a:t>Previous experience or qualification relevant to systems of corporate governance. (Accounting, Business Administration, Corporate Law, Finance, etc.) </a:t>
            </a:r>
          </a:p>
          <a:p>
            <a:pPr marL="825750" lvl="3" indent="-285750"/>
            <a:r>
              <a:rPr lang="en-ZA" dirty="0" smtClean="0"/>
              <a:t>Having served on similar boards;</a:t>
            </a:r>
          </a:p>
          <a:p>
            <a:pPr marL="825750" lvl="3" indent="-285750"/>
            <a:r>
              <a:rPr lang="en-ZA" dirty="0" smtClean="0"/>
              <a:t>Exposure to reading and analysing of financial statements, corporate reports, risk registers;</a:t>
            </a:r>
          </a:p>
          <a:p>
            <a:pPr marL="825750" lvl="3" indent="-285750"/>
            <a:r>
              <a:rPr lang="en-ZA" dirty="0" smtClean="0"/>
              <a:t>Ability to maintain “balance” required to ensure sustainability of WCLA;</a:t>
            </a:r>
          </a:p>
          <a:p>
            <a:pPr marL="825750" lvl="3" indent="-285750"/>
            <a:r>
              <a:rPr lang="en-ZA" dirty="0" smtClean="0"/>
              <a:t>Willing and able to attend meetings of the Board on different times;</a:t>
            </a:r>
          </a:p>
          <a:p>
            <a:pPr marL="825750" lvl="3" indent="-285750"/>
            <a:r>
              <a:rPr lang="en-ZA" dirty="0" smtClean="0"/>
              <a:t>Appointments should be made with racial and gender sensitivity  </a:t>
            </a:r>
          </a:p>
          <a:p>
            <a:pPr algn="just"/>
            <a:endParaRPr lang="en-ZA" sz="1800" dirty="0"/>
          </a:p>
        </p:txBody>
      </p:sp>
    </p:spTree>
    <p:extLst>
      <p:ext uri="{BB962C8B-B14F-4D97-AF65-F5344CB8AC3E}">
        <p14:creationId xmlns:p14="http://schemas.microsoft.com/office/powerpoint/2010/main" xmlns="" val="35655417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2132856"/>
            <a:ext cx="7560840" cy="1107996"/>
          </a:xfrm>
          <a:prstGeom prst="rect">
            <a:avLst/>
          </a:prstGeom>
          <a:effectLst>
            <a:innerShdw blurRad="63500" dist="50800" dir="2700000">
              <a:prstClr val="black">
                <a:alpha val="50000"/>
              </a:prstClr>
            </a:innerShdw>
          </a:effectLst>
        </p:spPr>
        <p:txBody>
          <a:bodyPr wrap="square">
            <a:spAutoFit/>
          </a:bodyPr>
          <a:lstStyle/>
          <a:p>
            <a:pPr algn="ctr"/>
            <a:r>
              <a:rPr lang="en-ZA" sz="6600" b="1" dirty="0" smtClean="0">
                <a:solidFill>
                  <a:prstClr val="white"/>
                </a:solidFill>
                <a:effectLst>
                  <a:outerShdw blurRad="38100" dist="38100" dir="2700000" algn="tl">
                    <a:srgbClr val="000000">
                      <a:alpha val="43137"/>
                    </a:srgbClr>
                  </a:outerShdw>
                </a:effectLst>
                <a:latin typeface="Comic Sans MS" panose="030F0702030302020204" pitchFamily="66" charset="0"/>
              </a:rPr>
              <a:t>Thank you</a:t>
            </a:r>
            <a:endParaRPr lang="en-ZA" sz="6600" dirty="0">
              <a:solidFill>
                <a:prstClr val="white"/>
              </a:solidFill>
              <a:latin typeface="Comic Sans MS" panose="030F0702030302020204" pitchFamily="66" charset="0"/>
            </a:endParaRPr>
          </a:p>
        </p:txBody>
      </p:sp>
    </p:spTree>
    <p:extLst>
      <p:ext uri="{BB962C8B-B14F-4D97-AF65-F5344CB8AC3E}">
        <p14:creationId xmlns:p14="http://schemas.microsoft.com/office/powerpoint/2010/main" xmlns="" val="310944303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Structure </a:t>
            </a:r>
            <a:r>
              <a:rPr lang="en-ZA" dirty="0"/>
              <a:t>of the Western Cape Liquor Authority </a:t>
            </a:r>
          </a:p>
        </p:txBody>
      </p:sp>
      <p:sp>
        <p:nvSpPr>
          <p:cNvPr id="3" name="Slide Number Placeholder 2"/>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graphicFrame>
        <p:nvGraphicFramePr>
          <p:cNvPr id="6" name="Diagram 5"/>
          <p:cNvGraphicFramePr/>
          <p:nvPr>
            <p:extLst>
              <p:ext uri="{D42A27DB-BD31-4B8C-83A1-F6EECF244321}">
                <p14:modId xmlns:p14="http://schemas.microsoft.com/office/powerpoint/2010/main" xmlns="" val="25798624"/>
              </p:ext>
            </p:extLst>
          </p:nvPr>
        </p:nvGraphicFramePr>
        <p:xfrm>
          <a:off x="396240" y="1628800"/>
          <a:ext cx="8351520" cy="4646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p:cNvCxnSpPr/>
          <p:nvPr/>
        </p:nvCxnSpPr>
        <p:spPr>
          <a:xfrm flipH="1">
            <a:off x="2123728" y="2492896"/>
            <a:ext cx="1872208" cy="129614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067944" y="2492896"/>
            <a:ext cx="1656184" cy="129614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89990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052736"/>
            <a:ext cx="8280920" cy="4896073"/>
          </a:xfrm>
          <a:scene3d>
            <a:camera prst="orthographicFront"/>
            <a:lightRig rig="threePt" dir="t"/>
          </a:scene3d>
          <a:sp3d>
            <a:bevelT prst="relaxedInset"/>
          </a:sp3d>
        </p:spPr>
        <p:txBody>
          <a:bodyPr>
            <a:normAutofit/>
          </a:bodyPr>
          <a:lstStyle/>
          <a:p>
            <a:pPr algn="ctr"/>
            <a:r>
              <a:rPr lang="en-ZA" sz="1800" dirty="0" smtClean="0"/>
              <a:t>INTRODUCTION – GENERAL INFORMATION</a:t>
            </a:r>
          </a:p>
          <a:p>
            <a:endParaRPr lang="en-ZA" sz="1800" dirty="0" smtClean="0"/>
          </a:p>
          <a:p>
            <a:pPr marL="342900" indent="-342900">
              <a:lnSpc>
                <a:spcPct val="150000"/>
              </a:lnSpc>
              <a:buAutoNum type="arabicPlain"/>
            </a:pPr>
            <a:r>
              <a:rPr lang="en-ZA" b="0" dirty="0" smtClean="0"/>
              <a:t>The </a:t>
            </a:r>
            <a:r>
              <a:rPr lang="en-ZA" b="0" dirty="0"/>
              <a:t>current members of the Governing Board </a:t>
            </a:r>
            <a:r>
              <a:rPr lang="en-ZA" b="0" dirty="0" smtClean="0"/>
              <a:t>were appointed for a term of office of three years which ends on </a:t>
            </a:r>
            <a:r>
              <a:rPr lang="en-ZA" dirty="0" smtClean="0"/>
              <a:t>11 March 2018</a:t>
            </a:r>
            <a:r>
              <a:rPr lang="en-ZA" b="0" dirty="0" smtClean="0"/>
              <a:t>.</a:t>
            </a:r>
          </a:p>
          <a:p>
            <a:pPr marL="342900" indent="-342900">
              <a:lnSpc>
                <a:spcPct val="150000"/>
              </a:lnSpc>
              <a:buAutoNum type="arabicPlain"/>
            </a:pPr>
            <a:r>
              <a:rPr lang="en-ZA" b="0" dirty="0" smtClean="0"/>
              <a:t>Section 6 (1) of the WCLA limits the term of office of Board members to a period not exceeding 4 years. </a:t>
            </a:r>
          </a:p>
          <a:p>
            <a:pPr marL="342900" indent="-342900">
              <a:lnSpc>
                <a:spcPct val="150000"/>
              </a:lnSpc>
              <a:buAutoNum type="arabicPlain"/>
            </a:pPr>
            <a:r>
              <a:rPr lang="en-ZA" b="0" dirty="0" smtClean="0"/>
              <a:t>Section 6 (2) read with Regulation 3 determines that a member may serve no more that 2 terms. </a:t>
            </a:r>
          </a:p>
          <a:p>
            <a:pPr marL="342900" indent="-342900">
              <a:lnSpc>
                <a:spcPct val="150000"/>
              </a:lnSpc>
              <a:buAutoNum type="arabicPlain"/>
            </a:pPr>
            <a:r>
              <a:rPr lang="en-ZA" b="0" dirty="0" smtClean="0"/>
              <a:t>There is no provision in the Act that requires the Standing Committee to give preference to “re-appoint” any serving members.</a:t>
            </a:r>
          </a:p>
          <a:p>
            <a:pPr marL="685800">
              <a:lnSpc>
                <a:spcPct val="150000"/>
              </a:lnSpc>
            </a:pPr>
            <a:endParaRPr lang="en-ZA" sz="1800" b="0" dirty="0"/>
          </a:p>
        </p:txBody>
      </p:sp>
    </p:spTree>
    <p:extLst>
      <p:ext uri="{BB962C8B-B14F-4D97-AF65-F5344CB8AC3E}">
        <p14:creationId xmlns:p14="http://schemas.microsoft.com/office/powerpoint/2010/main" xmlns="" val="347072133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052736"/>
            <a:ext cx="8280920" cy="4896073"/>
          </a:xfrm>
          <a:scene3d>
            <a:camera prst="orthographicFront"/>
            <a:lightRig rig="threePt" dir="t"/>
          </a:scene3d>
          <a:sp3d>
            <a:bevelT prst="relaxedInset"/>
          </a:sp3d>
        </p:spPr>
        <p:txBody>
          <a:bodyPr>
            <a:normAutofit fontScale="92500" lnSpcReduction="20000"/>
          </a:bodyPr>
          <a:lstStyle/>
          <a:p>
            <a:pPr algn="ctr"/>
            <a:r>
              <a:rPr lang="en-ZA" sz="1800" dirty="0">
                <a:effectLst>
                  <a:outerShdw blurRad="38100" dist="38100" dir="2700000" algn="tl">
                    <a:srgbClr val="000000">
                      <a:alpha val="43137"/>
                    </a:srgbClr>
                  </a:outerShdw>
                </a:effectLst>
              </a:rPr>
              <a:t>	</a:t>
            </a:r>
            <a:r>
              <a:rPr lang="en-ZA" sz="1800" dirty="0" smtClean="0"/>
              <a:t>POWERS AND FUNCTIONS OF THE GOVERNING BOARD</a:t>
            </a:r>
          </a:p>
          <a:p>
            <a:endParaRPr lang="en-ZA" sz="1800" dirty="0" smtClean="0"/>
          </a:p>
          <a:p>
            <a:r>
              <a:rPr lang="en-ZA" b="0" dirty="0" smtClean="0"/>
              <a:t>Section 6A</a:t>
            </a:r>
            <a:r>
              <a:rPr lang="en-ZA" b="0" dirty="0"/>
              <a:t>. </a:t>
            </a:r>
            <a:endParaRPr lang="en-ZA" b="0" dirty="0" smtClean="0"/>
          </a:p>
          <a:p>
            <a:pPr>
              <a:lnSpc>
                <a:spcPct val="200000"/>
              </a:lnSpc>
            </a:pPr>
            <a:r>
              <a:rPr lang="en-ZA" b="0" dirty="0" smtClean="0"/>
              <a:t>The </a:t>
            </a:r>
            <a:r>
              <a:rPr lang="en-ZA" b="0" dirty="0"/>
              <a:t>Board—</a:t>
            </a:r>
          </a:p>
          <a:p>
            <a:pPr>
              <a:lnSpc>
                <a:spcPct val="200000"/>
              </a:lnSpc>
            </a:pPr>
            <a:r>
              <a:rPr lang="en-ZA" b="0" i="1" dirty="0"/>
              <a:t>(a)</a:t>
            </a:r>
            <a:r>
              <a:rPr lang="en-ZA" b="0" dirty="0"/>
              <a:t>	has the powers and functions </a:t>
            </a:r>
            <a:r>
              <a:rPr lang="en-ZA" dirty="0"/>
              <a:t>conferred or imposed on it by this </a:t>
            </a:r>
            <a:r>
              <a:rPr lang="en-ZA" dirty="0" smtClean="0"/>
              <a:t>Act. </a:t>
            </a:r>
            <a:r>
              <a:rPr lang="en-ZA" b="0" dirty="0" smtClean="0"/>
              <a:t>(Details 	in the next slide);</a:t>
            </a:r>
            <a:endParaRPr lang="en-ZA" b="0" dirty="0"/>
          </a:p>
          <a:p>
            <a:pPr>
              <a:lnSpc>
                <a:spcPct val="200000"/>
              </a:lnSpc>
            </a:pPr>
            <a:r>
              <a:rPr lang="en-ZA" b="0" i="1" dirty="0"/>
              <a:t>(b)</a:t>
            </a:r>
            <a:r>
              <a:rPr lang="en-ZA" b="0" dirty="0"/>
              <a:t>	must </a:t>
            </a:r>
            <a:r>
              <a:rPr lang="en-ZA" dirty="0"/>
              <a:t>manage the business of the Authority</a:t>
            </a:r>
            <a:r>
              <a:rPr lang="en-ZA" b="0" dirty="0"/>
              <a:t>;</a:t>
            </a:r>
          </a:p>
          <a:p>
            <a:pPr>
              <a:lnSpc>
                <a:spcPct val="200000"/>
              </a:lnSpc>
            </a:pPr>
            <a:r>
              <a:rPr lang="en-ZA" b="0" i="1" dirty="0"/>
              <a:t>(c) 	</a:t>
            </a:r>
            <a:r>
              <a:rPr lang="en-ZA" b="0" dirty="0"/>
              <a:t>may exercise the powers and must perform the duties conferred </a:t>
            </a:r>
            <a:r>
              <a:rPr lang="en-ZA" b="0" dirty="0" smtClean="0"/>
              <a:t>or imposed 	on </a:t>
            </a:r>
            <a:r>
              <a:rPr lang="en-ZA" b="0" dirty="0"/>
              <a:t>the Authority by this Act or any other law, </a:t>
            </a:r>
            <a:r>
              <a:rPr lang="en-ZA" u="sng" dirty="0"/>
              <a:t>excluding powers </a:t>
            </a:r>
            <a:r>
              <a:rPr lang="en-ZA" u="sng" dirty="0" smtClean="0"/>
              <a:t>or </a:t>
            </a:r>
            <a:r>
              <a:rPr lang="en-ZA" u="sng" dirty="0"/>
              <a:t>duties </a:t>
            </a:r>
            <a:r>
              <a:rPr lang="en-ZA" dirty="0" smtClean="0"/>
              <a:t>	</a:t>
            </a:r>
            <a:r>
              <a:rPr lang="en-ZA" u="sng" dirty="0" smtClean="0"/>
              <a:t>conferred </a:t>
            </a:r>
            <a:r>
              <a:rPr lang="en-ZA" u="sng" dirty="0"/>
              <a:t>or imposed specifically on the Liquor Licensing </a:t>
            </a:r>
            <a:r>
              <a:rPr lang="en-ZA" u="sng" dirty="0" smtClean="0"/>
              <a:t>Tribunal</a:t>
            </a:r>
            <a:r>
              <a:rPr lang="en-ZA" b="0" dirty="0"/>
              <a:t>; </a:t>
            </a:r>
            <a:r>
              <a:rPr lang="en-ZA" b="0" dirty="0" smtClean="0"/>
              <a:t>and </a:t>
            </a:r>
            <a:r>
              <a:rPr lang="en-ZA" u="sng" dirty="0" smtClean="0"/>
              <a:t>(no </a:t>
            </a:r>
            <a:r>
              <a:rPr lang="en-ZA" dirty="0" smtClean="0"/>
              <a:t>	</a:t>
            </a:r>
            <a:r>
              <a:rPr lang="en-ZA" u="sng" dirty="0" smtClean="0"/>
              <a:t>interference with decision on specific applications)</a:t>
            </a:r>
            <a:endParaRPr lang="en-ZA" u="sng" dirty="0"/>
          </a:p>
          <a:p>
            <a:pPr>
              <a:lnSpc>
                <a:spcPct val="200000"/>
              </a:lnSpc>
            </a:pPr>
            <a:r>
              <a:rPr lang="en-ZA" b="0" i="1" dirty="0"/>
              <a:t>(d)	</a:t>
            </a:r>
            <a:r>
              <a:rPr lang="en-ZA" b="0" dirty="0"/>
              <a:t>may appoint committees consisting of members of the Board.</a:t>
            </a:r>
          </a:p>
          <a:p>
            <a:pPr marL="1198563" indent="-512763">
              <a:lnSpc>
                <a:spcPct val="150000"/>
              </a:lnSpc>
              <a:buAutoNum type="alphaLcParenBoth"/>
            </a:pPr>
            <a:endParaRPr lang="en-ZA" sz="1800" b="0" dirty="0"/>
          </a:p>
        </p:txBody>
      </p:sp>
    </p:spTree>
    <p:extLst>
      <p:ext uri="{BB962C8B-B14F-4D97-AF65-F5344CB8AC3E}">
        <p14:creationId xmlns:p14="http://schemas.microsoft.com/office/powerpoint/2010/main" xmlns="" val="4063018036"/>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052736"/>
            <a:ext cx="8280920" cy="4896073"/>
          </a:xfrm>
          <a:scene3d>
            <a:camera prst="orthographicFront"/>
            <a:lightRig rig="threePt" dir="t"/>
          </a:scene3d>
          <a:sp3d>
            <a:bevelT prst="relaxedInset"/>
          </a:sp3d>
        </p:spPr>
        <p:txBody>
          <a:bodyPr>
            <a:normAutofit/>
          </a:bodyPr>
          <a:lstStyle/>
          <a:p>
            <a:pPr algn="ctr"/>
            <a:r>
              <a:rPr lang="en-ZA" sz="1800" dirty="0" smtClean="0"/>
              <a:t>EXAMPLES OF WHAT POWERS AND FUNCTIONS HAVE BEEN CONFERRED OR IMPOSED UPON THE GOVERNING BOARD</a:t>
            </a:r>
          </a:p>
          <a:p>
            <a:pPr marL="342900" indent="-342900">
              <a:lnSpc>
                <a:spcPct val="200000"/>
              </a:lnSpc>
              <a:buAutoNum type="arabicPeriod"/>
            </a:pPr>
            <a:r>
              <a:rPr lang="en-ZA" b="0" dirty="0" smtClean="0"/>
              <a:t>Section 16 – to appoint the members of the Liquor Licensing Tribunal (LLT);</a:t>
            </a:r>
          </a:p>
          <a:p>
            <a:pPr marL="342900" indent="-342900">
              <a:lnSpc>
                <a:spcPct val="200000"/>
              </a:lnSpc>
              <a:buAutoNum type="arabicPeriod"/>
            </a:pPr>
            <a:r>
              <a:rPr lang="en-ZA" b="0" dirty="0" smtClean="0"/>
              <a:t>Section 20(4B) – to maintain oversight over the administration of the LLT;</a:t>
            </a:r>
          </a:p>
          <a:p>
            <a:pPr marL="342900" indent="-342900">
              <a:lnSpc>
                <a:spcPct val="200000"/>
              </a:lnSpc>
              <a:buAutoNum type="arabicPeriod"/>
            </a:pPr>
            <a:r>
              <a:rPr lang="en-ZA" b="0" dirty="0" smtClean="0"/>
              <a:t>Section 26(1) – to appoint the Chief Executive Officer of the Liquor Authority, the Secretary to the LLT and other employees to enable the Authority and the Appeal Tribunal to perform their functions; </a:t>
            </a:r>
          </a:p>
          <a:p>
            <a:pPr marL="342900" indent="-342900">
              <a:lnSpc>
                <a:spcPct val="200000"/>
              </a:lnSpc>
              <a:buAutoNum type="arabicPeriod"/>
            </a:pPr>
            <a:r>
              <a:rPr lang="en-ZA" b="0" dirty="0" smtClean="0"/>
              <a:t>Section 26(4) – to determine a Code of Conduct for the employees of the Liquor Authority;</a:t>
            </a:r>
          </a:p>
          <a:p>
            <a:pPr marL="342900" indent="-342900">
              <a:lnSpc>
                <a:spcPct val="200000"/>
              </a:lnSpc>
              <a:buAutoNum type="arabicPeriod"/>
            </a:pPr>
            <a:r>
              <a:rPr lang="en-ZA" b="0" dirty="0" smtClean="0"/>
              <a:t>Section 29(2) – to submit an annual report to the Minister.</a:t>
            </a:r>
          </a:p>
          <a:p>
            <a:pPr marL="342900" indent="-342900">
              <a:lnSpc>
                <a:spcPct val="200000"/>
              </a:lnSpc>
              <a:buAutoNum type="arabicPeriod"/>
            </a:pPr>
            <a:endParaRPr lang="en-ZA" b="0" dirty="0"/>
          </a:p>
          <a:p>
            <a:pPr>
              <a:lnSpc>
                <a:spcPct val="200000"/>
              </a:lnSpc>
            </a:pPr>
            <a:endParaRPr lang="en-ZA" b="0" dirty="0"/>
          </a:p>
          <a:p>
            <a:pPr marL="1198563" indent="-512763">
              <a:lnSpc>
                <a:spcPct val="150000"/>
              </a:lnSpc>
              <a:buAutoNum type="alphaLcParenBoth"/>
            </a:pPr>
            <a:endParaRPr lang="en-ZA" sz="1800" b="0" dirty="0"/>
          </a:p>
        </p:txBody>
      </p:sp>
    </p:spTree>
    <p:extLst>
      <p:ext uri="{BB962C8B-B14F-4D97-AF65-F5344CB8AC3E}">
        <p14:creationId xmlns:p14="http://schemas.microsoft.com/office/powerpoint/2010/main" xmlns="" val="218837685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smtClean="0"/>
              <a:t>Governing Board of the Western Cape Liquor Authority</a:t>
            </a:r>
            <a:br>
              <a:rPr lang="en-ZA" dirty="0" smtClean="0"/>
            </a:b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scene3d>
            <a:camera prst="orthographicFront"/>
            <a:lightRig rig="threePt" dir="t"/>
          </a:scene3d>
          <a:sp3d>
            <a:bevelT prst="relaxedInset"/>
          </a:sp3d>
        </p:spPr>
        <p:txBody>
          <a:bodyPr>
            <a:normAutofit/>
          </a:bodyPr>
          <a:lstStyle/>
          <a:p>
            <a:pPr algn="ctr"/>
            <a:r>
              <a:rPr lang="en-ZA" sz="1800" dirty="0" smtClean="0">
                <a:effectLst>
                  <a:outerShdw blurRad="38100" dist="38100" dir="2700000" algn="tl">
                    <a:srgbClr val="000000">
                      <a:alpha val="43137"/>
                    </a:srgbClr>
                  </a:outerShdw>
                </a:effectLst>
              </a:rPr>
              <a:t>	</a:t>
            </a:r>
            <a:r>
              <a:rPr lang="en-ZA" sz="1800" dirty="0" smtClean="0"/>
              <a:t>COMPOSITION OF THE BOARD </a:t>
            </a:r>
          </a:p>
          <a:p>
            <a:endParaRPr lang="en-ZA" sz="1800" dirty="0" smtClean="0"/>
          </a:p>
          <a:p>
            <a:r>
              <a:rPr lang="en-ZA" b="0" dirty="0" smtClean="0"/>
              <a:t>Section 3</a:t>
            </a:r>
            <a:r>
              <a:rPr lang="en-ZA" b="0" dirty="0"/>
              <a:t>. (1) The Board consists of—</a:t>
            </a:r>
          </a:p>
          <a:p>
            <a:r>
              <a:rPr lang="en-ZA" b="0" i="1" dirty="0"/>
              <a:t> </a:t>
            </a:r>
            <a:endParaRPr lang="en-ZA" b="0" dirty="0"/>
          </a:p>
          <a:p>
            <a:pPr marL="342900" indent="-342900">
              <a:lnSpc>
                <a:spcPct val="200000"/>
              </a:lnSpc>
              <a:buFont typeface="+mj-lt"/>
              <a:buAutoNum type="alphaLcParenR"/>
            </a:pPr>
            <a:r>
              <a:rPr lang="en-ZA" u="sng" dirty="0" smtClean="0"/>
              <a:t>six </a:t>
            </a:r>
            <a:r>
              <a:rPr lang="en-ZA" u="sng" dirty="0"/>
              <a:t>members </a:t>
            </a:r>
            <a:r>
              <a:rPr lang="en-ZA" b="0" dirty="0"/>
              <a:t>who have</a:t>
            </a:r>
            <a:r>
              <a:rPr lang="en-ZA" dirty="0"/>
              <a:t> appropriate knowledge of or experience in systems and processes for ensuring proper accountability, probity and openness in the conduct of the business of an organisation</a:t>
            </a:r>
            <a:r>
              <a:rPr lang="en-ZA" b="0" dirty="0"/>
              <a:t>; </a:t>
            </a:r>
            <a:r>
              <a:rPr lang="en-ZA" b="0" dirty="0" smtClean="0"/>
              <a:t>and</a:t>
            </a:r>
          </a:p>
          <a:p>
            <a:pPr marL="342900" indent="-342900">
              <a:lnSpc>
                <a:spcPct val="200000"/>
              </a:lnSpc>
              <a:buFont typeface="+mj-lt"/>
              <a:buAutoNum type="alphaLcParenR"/>
            </a:pPr>
            <a:r>
              <a:rPr lang="en-ZA" u="sng" dirty="0"/>
              <a:t>one member </a:t>
            </a:r>
            <a:r>
              <a:rPr lang="en-ZA" b="0" dirty="0"/>
              <a:t>who has </a:t>
            </a:r>
            <a:r>
              <a:rPr lang="en-ZA" dirty="0"/>
              <a:t>appropriate knowledge of or experience in dealing with the combating of the negative social consequences of the abuse of liquor</a:t>
            </a:r>
            <a:r>
              <a:rPr lang="en-ZA" b="0" dirty="0"/>
              <a:t>,</a:t>
            </a:r>
            <a:endParaRPr lang="en-ZA" b="0" dirty="0" smtClean="0"/>
          </a:p>
          <a:p>
            <a:pPr>
              <a:lnSpc>
                <a:spcPct val="200000"/>
              </a:lnSpc>
            </a:pPr>
            <a:r>
              <a:rPr lang="en-ZA" b="0" dirty="0" smtClean="0"/>
              <a:t>appointed </a:t>
            </a:r>
            <a:r>
              <a:rPr lang="en-ZA" b="0" dirty="0"/>
              <a:t>on a </a:t>
            </a:r>
            <a:r>
              <a:rPr lang="en-ZA" dirty="0"/>
              <a:t>part-time basis </a:t>
            </a:r>
            <a:r>
              <a:rPr lang="en-ZA" b="0" dirty="0"/>
              <a:t>by the Minister in accordance with the prescribed procedure, </a:t>
            </a:r>
            <a:r>
              <a:rPr lang="en-ZA" dirty="0"/>
              <a:t>after considering the recommendations of the </a:t>
            </a:r>
            <a:r>
              <a:rPr lang="en-ZA" dirty="0" smtClean="0"/>
              <a:t>Standing </a:t>
            </a:r>
            <a:r>
              <a:rPr lang="en-ZA" dirty="0"/>
              <a:t>C</a:t>
            </a:r>
            <a:r>
              <a:rPr lang="en-ZA" dirty="0" smtClean="0"/>
              <a:t>ommittee</a:t>
            </a:r>
            <a:r>
              <a:rPr lang="en-ZA" b="0" dirty="0" smtClean="0"/>
              <a:t>.</a:t>
            </a:r>
            <a:endParaRPr lang="en-ZA" sz="1800" b="0" dirty="0" smtClean="0"/>
          </a:p>
          <a:p>
            <a:pPr marL="1250950" lvl="1" indent="-349250" algn="just">
              <a:lnSpc>
                <a:spcPct val="200000"/>
              </a:lnSpc>
              <a:buFont typeface="Arial" panose="020B0604020202020204" pitchFamily="34" charset="0"/>
              <a:buChar char="•"/>
            </a:pPr>
            <a:endParaRPr lang="en-ZA" sz="1800" dirty="0" smtClean="0"/>
          </a:p>
          <a:p>
            <a:pPr algn="just"/>
            <a:endParaRPr lang="en-ZA" sz="1800" dirty="0"/>
          </a:p>
        </p:txBody>
      </p:sp>
    </p:spTree>
    <p:extLst>
      <p:ext uri="{BB962C8B-B14F-4D97-AF65-F5344CB8AC3E}">
        <p14:creationId xmlns:p14="http://schemas.microsoft.com/office/powerpoint/2010/main" xmlns="" val="13311419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scene3d>
            <a:camera prst="orthographicFront"/>
            <a:lightRig rig="threePt" dir="t"/>
          </a:scene3d>
          <a:sp3d>
            <a:bevelT prst="relaxedInset"/>
          </a:sp3d>
        </p:spPr>
        <p:txBody>
          <a:bodyPr>
            <a:normAutofit fontScale="92500" lnSpcReduction="10000"/>
          </a:bodyPr>
          <a:lstStyle/>
          <a:p>
            <a:pPr algn="ctr"/>
            <a:r>
              <a:rPr lang="en-ZA" sz="1800" dirty="0" smtClean="0">
                <a:effectLst>
                  <a:outerShdw blurRad="38100" dist="38100" dir="2700000" algn="tl">
                    <a:srgbClr val="000000">
                      <a:alpha val="43137"/>
                    </a:srgbClr>
                  </a:outerShdw>
                </a:effectLst>
              </a:rPr>
              <a:t>	</a:t>
            </a:r>
            <a:r>
              <a:rPr lang="en-ZA" sz="1800" dirty="0" smtClean="0"/>
              <a:t>AFFIDAVIT REGARDING ELIGIBILITY AND DISQUALIFICATION </a:t>
            </a:r>
          </a:p>
          <a:p>
            <a:r>
              <a:rPr lang="en-ZA" b="0" dirty="0" smtClean="0"/>
              <a:t>Section 3 (7)</a:t>
            </a:r>
          </a:p>
          <a:p>
            <a:pPr marL="360000" lvl="3" indent="0">
              <a:lnSpc>
                <a:spcPct val="200000"/>
              </a:lnSpc>
              <a:buNone/>
            </a:pPr>
            <a:r>
              <a:rPr lang="en-ZA" b="1" u="sng" dirty="0" smtClean="0"/>
              <a:t>Before </a:t>
            </a:r>
            <a:r>
              <a:rPr lang="en-ZA" b="1" u="sng" dirty="0"/>
              <a:t>being appointed </a:t>
            </a:r>
            <a:r>
              <a:rPr lang="en-ZA" b="1" u="sng" dirty="0" smtClean="0"/>
              <a:t>by the Minister</a:t>
            </a:r>
            <a:r>
              <a:rPr lang="en-ZA" dirty="0" smtClean="0"/>
              <a:t>, as a </a:t>
            </a:r>
            <a:r>
              <a:rPr lang="en-ZA" dirty="0"/>
              <a:t>member of the Board, the candidate must submit an affidavit to the Minister in which such candidate declares that he or she—</a:t>
            </a:r>
          </a:p>
          <a:p>
            <a:pPr marL="360000" lvl="3" indent="0">
              <a:lnSpc>
                <a:spcPct val="200000"/>
              </a:lnSpc>
              <a:buNone/>
            </a:pPr>
            <a:r>
              <a:rPr lang="en-ZA" i="1" dirty="0"/>
              <a:t>(a) 	</a:t>
            </a:r>
            <a:r>
              <a:rPr lang="en-ZA" dirty="0"/>
              <a:t>is </a:t>
            </a:r>
            <a:r>
              <a:rPr lang="en-ZA" b="1" u="sng" dirty="0"/>
              <a:t>eligible for such appointment</a:t>
            </a:r>
            <a:r>
              <a:rPr lang="en-ZA" dirty="0"/>
              <a:t>; and</a:t>
            </a:r>
          </a:p>
          <a:p>
            <a:pPr marL="360000" lvl="3" indent="0">
              <a:lnSpc>
                <a:spcPct val="200000"/>
              </a:lnSpc>
              <a:buNone/>
            </a:pPr>
            <a:r>
              <a:rPr lang="en-ZA" i="1" dirty="0" smtClean="0"/>
              <a:t>(b)	</a:t>
            </a:r>
            <a:r>
              <a:rPr lang="en-ZA" dirty="0" smtClean="0"/>
              <a:t>is </a:t>
            </a:r>
            <a:r>
              <a:rPr lang="en-ZA" b="1" u="sng" dirty="0"/>
              <a:t>not disqualified from such appointment</a:t>
            </a:r>
            <a:r>
              <a:rPr lang="en-ZA" dirty="0" smtClean="0"/>
              <a:t>.</a:t>
            </a:r>
          </a:p>
          <a:p>
            <a:pPr marL="360000" lvl="3" indent="0">
              <a:lnSpc>
                <a:spcPct val="200000"/>
              </a:lnSpc>
              <a:buNone/>
            </a:pPr>
            <a:r>
              <a:rPr lang="en-US" b="1" u="sng" dirty="0" smtClean="0"/>
              <a:t>When making the recommendation to the Minister, the Standing Committee should ensure that those persons recommended are eligible and not disqualified.  </a:t>
            </a:r>
          </a:p>
          <a:p>
            <a:pPr marL="360000" lvl="3" indent="0">
              <a:lnSpc>
                <a:spcPct val="200000"/>
              </a:lnSpc>
              <a:buNone/>
            </a:pPr>
            <a:r>
              <a:rPr lang="en-US" b="1" u="sng" dirty="0" smtClean="0"/>
              <a:t>Information on disqualification such as insolvency, </a:t>
            </a:r>
            <a:r>
              <a:rPr lang="en-US" b="1" u="sng" dirty="0" err="1" smtClean="0"/>
              <a:t>etc</a:t>
            </a:r>
            <a:r>
              <a:rPr lang="en-US" b="1" u="sng" dirty="0" smtClean="0"/>
              <a:t> can best be obtained during the interview stage. </a:t>
            </a:r>
            <a:r>
              <a:rPr lang="en-ZA" b="1" dirty="0" smtClean="0"/>
              <a:t> A questionnaire to assist in this regard is available.  </a:t>
            </a:r>
            <a:r>
              <a:rPr lang="en-ZA" dirty="0" smtClean="0"/>
              <a:t>See later slide for disqualification.</a:t>
            </a:r>
            <a:r>
              <a:rPr lang="en-ZA" i="1" dirty="0"/>
              <a:t> </a:t>
            </a:r>
            <a:endParaRPr lang="en-ZA" dirty="0"/>
          </a:p>
          <a:p>
            <a:pPr marL="1250950" lvl="1" indent="-349250" algn="just">
              <a:lnSpc>
                <a:spcPct val="200000"/>
              </a:lnSpc>
              <a:buFont typeface="Arial" panose="020B0604020202020204" pitchFamily="34" charset="0"/>
              <a:buChar char="•"/>
            </a:pPr>
            <a:endParaRPr lang="en-ZA" sz="1800" dirty="0" smtClean="0"/>
          </a:p>
          <a:p>
            <a:pPr algn="just"/>
            <a:endParaRPr lang="en-ZA" sz="1800" dirty="0"/>
          </a:p>
        </p:txBody>
      </p:sp>
    </p:spTree>
    <p:extLst>
      <p:ext uri="{BB962C8B-B14F-4D97-AF65-F5344CB8AC3E}">
        <p14:creationId xmlns:p14="http://schemas.microsoft.com/office/powerpoint/2010/main" xmlns="" val="8411744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196752"/>
            <a:ext cx="8280920" cy="4896073"/>
          </a:xfrm>
          <a:scene3d>
            <a:camera prst="orthographicFront"/>
            <a:lightRig rig="threePt" dir="t"/>
          </a:scene3d>
          <a:sp3d>
            <a:bevelT prst="relaxedInset"/>
          </a:sp3d>
        </p:spPr>
        <p:txBody>
          <a:bodyPr>
            <a:normAutofit/>
          </a:bodyPr>
          <a:lstStyle/>
          <a:p>
            <a:pPr algn="ctr"/>
            <a:r>
              <a:rPr lang="en-ZA" sz="1800" dirty="0">
                <a:effectLst>
                  <a:outerShdw blurRad="38100" dist="38100" dir="2700000" algn="tl">
                    <a:srgbClr val="000000">
                      <a:alpha val="43137"/>
                    </a:srgbClr>
                  </a:outerShdw>
                </a:effectLst>
              </a:rPr>
              <a:t>	</a:t>
            </a:r>
            <a:r>
              <a:rPr lang="en-ZA" sz="1800" dirty="0" smtClean="0"/>
              <a:t>ELIGIBILITY FOR APPOINTMENT </a:t>
            </a:r>
          </a:p>
          <a:p>
            <a:endParaRPr lang="en-ZA" sz="1800" dirty="0" smtClean="0"/>
          </a:p>
          <a:p>
            <a:pPr>
              <a:lnSpc>
                <a:spcPct val="200000"/>
              </a:lnSpc>
            </a:pPr>
            <a:r>
              <a:rPr lang="en-ZA" b="0" dirty="0" smtClean="0"/>
              <a:t>Section 4</a:t>
            </a:r>
            <a:r>
              <a:rPr lang="en-ZA" b="0" dirty="0"/>
              <a:t>. </a:t>
            </a:r>
            <a:endParaRPr lang="en-ZA" b="0" dirty="0" smtClean="0"/>
          </a:p>
          <a:p>
            <a:pPr>
              <a:lnSpc>
                <a:spcPct val="200000"/>
              </a:lnSpc>
            </a:pPr>
            <a:r>
              <a:rPr lang="en-ZA" b="0" dirty="0" smtClean="0"/>
              <a:t>In </a:t>
            </a:r>
            <a:r>
              <a:rPr lang="en-ZA" b="0" dirty="0"/>
              <a:t>order to be </a:t>
            </a:r>
            <a:r>
              <a:rPr lang="en-ZA" u="sng" dirty="0"/>
              <a:t>eligible</a:t>
            </a:r>
            <a:r>
              <a:rPr lang="en-ZA" b="0" dirty="0"/>
              <a:t> for appointment as a member of the Board, a person must—</a:t>
            </a:r>
          </a:p>
          <a:p>
            <a:pPr>
              <a:lnSpc>
                <a:spcPct val="200000"/>
              </a:lnSpc>
            </a:pPr>
            <a:r>
              <a:rPr lang="en-ZA" b="0" i="1" dirty="0"/>
              <a:t>(a) 	</a:t>
            </a:r>
            <a:r>
              <a:rPr lang="en-ZA" b="0" dirty="0"/>
              <a:t>have attained the </a:t>
            </a:r>
            <a:r>
              <a:rPr lang="en-ZA" u="sng" dirty="0"/>
              <a:t>age of twenty-five (25) years</a:t>
            </a:r>
            <a:r>
              <a:rPr lang="en-ZA" b="0" dirty="0"/>
              <a:t>;</a:t>
            </a:r>
          </a:p>
          <a:p>
            <a:pPr>
              <a:lnSpc>
                <a:spcPct val="200000"/>
              </a:lnSpc>
            </a:pPr>
            <a:r>
              <a:rPr lang="en-ZA" b="0" i="1" dirty="0"/>
              <a:t>(b) 	</a:t>
            </a:r>
            <a:r>
              <a:rPr lang="en-ZA" b="0" dirty="0"/>
              <a:t>be a </a:t>
            </a:r>
            <a:r>
              <a:rPr lang="en-ZA" u="sng" dirty="0"/>
              <a:t>citizen of the Republic of South Africa and permanently resident in </a:t>
            </a:r>
            <a:r>
              <a:rPr lang="en-ZA" dirty="0" smtClean="0"/>
              <a:t>	</a:t>
            </a:r>
            <a:r>
              <a:rPr lang="en-ZA" u="sng" dirty="0" smtClean="0"/>
              <a:t>the WC Province</a:t>
            </a:r>
            <a:r>
              <a:rPr lang="en-ZA" b="0" dirty="0"/>
              <a:t>; and</a:t>
            </a:r>
          </a:p>
          <a:p>
            <a:pPr>
              <a:lnSpc>
                <a:spcPct val="200000"/>
              </a:lnSpc>
            </a:pPr>
            <a:r>
              <a:rPr lang="en-ZA" b="0" i="1" dirty="0"/>
              <a:t>(c) 	</a:t>
            </a:r>
            <a:r>
              <a:rPr lang="en-ZA" u="sng" dirty="0"/>
              <a:t>not be disqualified </a:t>
            </a:r>
            <a:r>
              <a:rPr lang="en-ZA" b="0" dirty="0"/>
              <a:t>under section 5.</a:t>
            </a:r>
            <a:endParaRPr lang="en-ZA" sz="2000" b="0" dirty="0" smtClean="0"/>
          </a:p>
          <a:p>
            <a:pPr algn="just"/>
            <a:endParaRPr lang="en-ZA" sz="1800" dirty="0"/>
          </a:p>
        </p:txBody>
      </p:sp>
    </p:spTree>
    <p:extLst>
      <p:ext uri="{BB962C8B-B14F-4D97-AF65-F5344CB8AC3E}">
        <p14:creationId xmlns:p14="http://schemas.microsoft.com/office/powerpoint/2010/main" xmlns="" val="216380802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871760"/>
          </a:xfrm>
        </p:spPr>
        <p:txBody>
          <a:bodyPr/>
          <a:lstStyle/>
          <a:p>
            <a:pPr algn="ctr"/>
            <a:r>
              <a:rPr lang="en-ZA" dirty="0"/>
              <a:t>Governing Board of the Western Cape Liquor Authority</a:t>
            </a:r>
          </a:p>
        </p:txBody>
      </p:sp>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p:cNvSpPr>
            <a:spLocks noGrp="1"/>
          </p:cNvSpPr>
          <p:nvPr>
            <p:ph type="ftr" sz="quarter" idx="3"/>
          </p:nvPr>
        </p:nvSpPr>
        <p:spPr/>
        <p:txBody>
          <a:bodyPr/>
          <a:lstStyle/>
          <a:p>
            <a:r>
              <a:rPr lang="en-ZA" smtClean="0"/>
              <a:t>Go to Insert &gt; Header &amp; Footer &gt; Enter presentation name into footer field</a:t>
            </a:r>
            <a:endParaRPr lang="en-GB" dirty="0"/>
          </a:p>
        </p:txBody>
      </p:sp>
      <p:sp>
        <p:nvSpPr>
          <p:cNvPr id="5" name="Text Placeholder 4"/>
          <p:cNvSpPr>
            <a:spLocks noGrp="1"/>
          </p:cNvSpPr>
          <p:nvPr>
            <p:ph type="body" sz="quarter" idx="10"/>
          </p:nvPr>
        </p:nvSpPr>
        <p:spPr>
          <a:xfrm>
            <a:off x="611560" y="1196752"/>
            <a:ext cx="8280920" cy="4896073"/>
          </a:xfrm>
          <a:scene3d>
            <a:camera prst="orthographicFront"/>
            <a:lightRig rig="threePt" dir="t"/>
          </a:scene3d>
          <a:sp3d>
            <a:bevelT prst="relaxedInset"/>
          </a:sp3d>
        </p:spPr>
        <p:txBody>
          <a:bodyPr>
            <a:normAutofit/>
          </a:bodyPr>
          <a:lstStyle/>
          <a:p>
            <a:pPr algn="ctr"/>
            <a:r>
              <a:rPr lang="en-ZA" sz="1800" dirty="0">
                <a:effectLst>
                  <a:outerShdw blurRad="38100" dist="38100" dir="2700000" algn="tl">
                    <a:srgbClr val="000000">
                      <a:alpha val="43137"/>
                    </a:srgbClr>
                  </a:outerShdw>
                </a:effectLst>
              </a:rPr>
              <a:t>	</a:t>
            </a:r>
            <a:r>
              <a:rPr lang="en-ZA" sz="1800" dirty="0" smtClean="0"/>
              <a:t>DISQUALIFICATION FROM APPOINTMENT </a:t>
            </a:r>
          </a:p>
          <a:p>
            <a:endParaRPr lang="en-ZA" sz="1800" dirty="0" smtClean="0"/>
          </a:p>
          <a:p>
            <a:r>
              <a:rPr lang="en-ZA" b="0" dirty="0" smtClean="0"/>
              <a:t>Section 5(1)</a:t>
            </a:r>
            <a:r>
              <a:rPr lang="en-ZA" dirty="0" smtClean="0"/>
              <a:t> </a:t>
            </a:r>
          </a:p>
          <a:p>
            <a:pPr marL="685800" indent="-685800">
              <a:lnSpc>
                <a:spcPct val="150000"/>
              </a:lnSpc>
            </a:pPr>
            <a:r>
              <a:rPr lang="en-ZA" b="0" dirty="0" smtClean="0"/>
              <a:t>(</a:t>
            </a:r>
            <a:r>
              <a:rPr lang="en-ZA" b="0" dirty="0"/>
              <a:t>1) </a:t>
            </a:r>
            <a:r>
              <a:rPr lang="en-ZA" b="0" dirty="0" smtClean="0"/>
              <a:t>	The </a:t>
            </a:r>
            <a:r>
              <a:rPr lang="en-ZA" b="0" dirty="0"/>
              <a:t>following persons are disqualified from being </a:t>
            </a:r>
            <a:r>
              <a:rPr lang="en-ZA" dirty="0"/>
              <a:t>appointed</a:t>
            </a:r>
            <a:r>
              <a:rPr lang="en-ZA" b="0" dirty="0"/>
              <a:t>, </a:t>
            </a:r>
            <a:r>
              <a:rPr lang="en-ZA" dirty="0"/>
              <a:t>continuing</a:t>
            </a:r>
            <a:r>
              <a:rPr lang="en-ZA" b="0" dirty="0"/>
              <a:t> </a:t>
            </a:r>
            <a:r>
              <a:rPr lang="en-ZA" b="0" dirty="0" smtClean="0"/>
              <a:t>or           </a:t>
            </a:r>
            <a:r>
              <a:rPr lang="en-ZA" dirty="0" smtClean="0"/>
              <a:t>acting</a:t>
            </a:r>
            <a:r>
              <a:rPr lang="en-ZA" b="0" dirty="0" smtClean="0"/>
              <a:t> </a:t>
            </a:r>
            <a:r>
              <a:rPr lang="en-ZA" b="0" dirty="0"/>
              <a:t>as members of the Board—</a:t>
            </a:r>
          </a:p>
          <a:p>
            <a:pPr marL="1198563" indent="-512763">
              <a:lnSpc>
                <a:spcPct val="150000"/>
              </a:lnSpc>
              <a:buAutoNum type="alphaLcParenBoth"/>
            </a:pPr>
            <a:r>
              <a:rPr lang="en-ZA" b="0" dirty="0" smtClean="0"/>
              <a:t>anyone </a:t>
            </a:r>
            <a:r>
              <a:rPr lang="en-ZA" b="0" dirty="0"/>
              <a:t>who has in the </a:t>
            </a:r>
            <a:r>
              <a:rPr lang="en-ZA" dirty="0"/>
              <a:t>preceding ten (10) years </a:t>
            </a:r>
            <a:r>
              <a:rPr lang="en-ZA" b="0" dirty="0"/>
              <a:t>been </a:t>
            </a:r>
            <a:r>
              <a:rPr lang="en-ZA" dirty="0"/>
              <a:t>convicted</a:t>
            </a:r>
            <a:r>
              <a:rPr lang="en-ZA" b="0" dirty="0"/>
              <a:t> of an </a:t>
            </a:r>
            <a:r>
              <a:rPr lang="en-ZA" b="0" dirty="0" smtClean="0"/>
              <a:t>offence </a:t>
            </a:r>
            <a:r>
              <a:rPr lang="en-ZA" dirty="0"/>
              <a:t>in terms of this Act or any similar </a:t>
            </a:r>
            <a:r>
              <a:rPr lang="en-ZA" dirty="0" smtClean="0"/>
              <a:t>law</a:t>
            </a:r>
            <a:r>
              <a:rPr lang="en-ZA" b="0" dirty="0" smtClean="0"/>
              <a:t>;</a:t>
            </a:r>
          </a:p>
          <a:p>
            <a:pPr marL="1198563" indent="-512763">
              <a:lnSpc>
                <a:spcPct val="150000"/>
              </a:lnSpc>
              <a:buAutoNum type="alphaLcParenBoth"/>
            </a:pPr>
            <a:r>
              <a:rPr lang="en-ZA" b="0" dirty="0" smtClean="0"/>
              <a:t>anyone </a:t>
            </a:r>
            <a:r>
              <a:rPr lang="en-ZA" b="0" dirty="0"/>
              <a:t>who in the </a:t>
            </a:r>
            <a:r>
              <a:rPr lang="en-ZA" dirty="0"/>
              <a:t>preceding ten (10) years</a:t>
            </a:r>
            <a:r>
              <a:rPr lang="en-ZA" b="0" dirty="0"/>
              <a:t>, whether in the Republic or </a:t>
            </a:r>
            <a:r>
              <a:rPr lang="en-ZA" b="0" dirty="0" smtClean="0"/>
              <a:t>elsewhere, has been </a:t>
            </a:r>
            <a:r>
              <a:rPr lang="en-ZA" b="1" dirty="0" smtClean="0"/>
              <a:t>convicted of theft, fraud, forgery, the uttering of a forged document, perjury</a:t>
            </a:r>
            <a:r>
              <a:rPr lang="en-ZA" b="0" dirty="0" smtClean="0"/>
              <a:t> or any offence under the </a:t>
            </a:r>
            <a:r>
              <a:rPr lang="en-ZA" b="1" dirty="0" smtClean="0"/>
              <a:t>Corruption Act, </a:t>
            </a:r>
            <a:r>
              <a:rPr lang="en-ZA" b="0" dirty="0" smtClean="0"/>
              <a:t>1992 (Act 94 of 1992) or the </a:t>
            </a:r>
            <a:r>
              <a:rPr lang="en-ZA" b="1" dirty="0" smtClean="0"/>
              <a:t>Prevention and Combating of Corrupt Activities Act</a:t>
            </a:r>
            <a:r>
              <a:rPr lang="en-ZA" b="0" dirty="0" smtClean="0"/>
              <a:t>, 2004 (Act 12 of 2004) or </a:t>
            </a:r>
            <a:r>
              <a:rPr lang="en-ZA" b="1" dirty="0" smtClean="0"/>
              <a:t>any offence of which dishonesty is an element</a:t>
            </a:r>
            <a:r>
              <a:rPr lang="en-ZA" b="0" dirty="0" smtClean="0"/>
              <a:t>;</a:t>
            </a:r>
            <a:endParaRPr lang="en-ZA" sz="1800" b="0" dirty="0"/>
          </a:p>
        </p:txBody>
      </p:sp>
    </p:spTree>
    <p:extLst>
      <p:ext uri="{BB962C8B-B14F-4D97-AF65-F5344CB8AC3E}">
        <p14:creationId xmlns:p14="http://schemas.microsoft.com/office/powerpoint/2010/main" xmlns="" val="1819260091"/>
      </p:ext>
    </p:extLst>
  </p:cSld>
  <p:clrMapOvr>
    <a:masterClrMapping/>
  </p:clrMapOvr>
  <p:transition spd="slow">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6.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heme/theme1.xml><?xml version="1.0" encoding="utf-8"?>
<a:theme xmlns:a="http://schemas.openxmlformats.org/drawingml/2006/main" name="Power Point on Questions and Answer Info Session">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Power Point on Questions and Answer Info Session">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on Questions and Answer Info Session</Template>
  <TotalTime>3654</TotalTime>
  <Words>784</Words>
  <Application>Microsoft Office PowerPoint</Application>
  <PresentationFormat>On-screen Show (4:3)</PresentationFormat>
  <Paragraphs>129</Paragraphs>
  <Slides>14</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Power Point on Questions and Answer Info Session</vt:lpstr>
      <vt:lpstr>1_Power Point on Questions and Answer Info Session</vt:lpstr>
      <vt:lpstr>think-cell Slide</vt:lpstr>
      <vt:lpstr>PRESENTATION TO THE  STANDING COMMITTEE ON THE  APPOINTMENT OF NEW MEMBERS  TO THE GOVERNING BOARD OF THE  WESTERN CAPE LIQUOR AUTHORITY</vt:lpstr>
      <vt:lpstr>Structure of the Western Cape Liquor Authority </vt:lpstr>
      <vt:lpstr>Governing Board of the Western Cape Liquor Authority</vt:lpstr>
      <vt:lpstr>Governing Board of the Western Cape Liquor Authority</vt:lpstr>
      <vt:lpstr>Governing Board of the Western Cape Liquor Authority</vt:lpstr>
      <vt:lpstr>Governing Board of the Western Cape Liquor Authority </vt:lpstr>
      <vt:lpstr>Governing Board of the Western Cape Liquor Authority</vt:lpstr>
      <vt:lpstr>Governing Board of the Western Cape Liquor Authority</vt:lpstr>
      <vt:lpstr>Governing Board of the Western Cape Liquor Authority</vt:lpstr>
      <vt:lpstr>Governing Board of the Western Cape Liquor Authority</vt:lpstr>
      <vt:lpstr>Governing Board of the Western Cape Liquor Authority</vt:lpstr>
      <vt:lpstr>KING IV: Core competencies for Board members</vt:lpstr>
      <vt:lpstr>Governing Board of the Western Cape Liquor Authority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Session</dc:title>
  <dc:creator>Shumeeze Jones</dc:creator>
  <cp:keywords>POTX</cp:keywords>
  <cp:lastModifiedBy>PUMZA</cp:lastModifiedBy>
  <cp:revision>166</cp:revision>
  <cp:lastPrinted>2018-01-31T05:35:58Z</cp:lastPrinted>
  <dcterms:created xsi:type="dcterms:W3CDTF">2013-02-01T05:48:41Z</dcterms:created>
  <dcterms:modified xsi:type="dcterms:W3CDTF">2018-01-31T08:45:07Z</dcterms:modified>
  <cp:category>CI</cp:category>
</cp:coreProperties>
</file>