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74" r:id="rId4"/>
  </p:sldIdLst>
  <p:sldSz cx="9144000" cy="6858000" type="screen4x3"/>
  <p:notesSz cx="6858000" cy="9144000"/>
  <p:defaultTextStyle>
    <a:defPPr>
      <a:defRPr lang="en-ZA"/>
    </a:defPPr>
    <a:lvl1pPr algn="ctr" rtl="0" fontAlgn="base">
      <a:spcBef>
        <a:spcPct val="50000"/>
      </a:spcBef>
      <a:spcAft>
        <a:spcPct val="0"/>
      </a:spcAft>
      <a:buClr>
        <a:schemeClr val="accent1"/>
      </a:buClr>
      <a:buSzPct val="66000"/>
      <a:buFont typeface="Monotype Sorts"/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buClr>
        <a:schemeClr val="accent1"/>
      </a:buClr>
      <a:buSzPct val="66000"/>
      <a:buFont typeface="Monotype Sorts"/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buClr>
        <a:schemeClr val="accent1"/>
      </a:buClr>
      <a:buSzPct val="66000"/>
      <a:buFont typeface="Monotype Sorts"/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buClr>
        <a:schemeClr val="accent1"/>
      </a:buClr>
      <a:buSzPct val="66000"/>
      <a:buFont typeface="Monotype Sorts"/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buClr>
        <a:schemeClr val="accent1"/>
      </a:buClr>
      <a:buSzPct val="66000"/>
      <a:buFont typeface="Monotype Sorts"/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76"/>
  </p:normalViewPr>
  <p:slideViewPr>
    <p:cSldViewPr snapToGrid="0">
      <p:cViewPr varScale="1">
        <p:scale>
          <a:sx n="110" d="100"/>
          <a:sy n="110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ARBbla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2425" y="438150"/>
            <a:ext cx="166052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2546350" y="2116138"/>
            <a:ext cx="4687888" cy="528637"/>
          </a:xfrm>
          <a:solidFill>
            <a:srgbClr val="FFFFFF"/>
          </a:solidFill>
          <a:ln w="19050">
            <a:solidFill>
              <a:schemeClr val="tx1"/>
            </a:solidFill>
          </a:ln>
        </p:spPr>
        <p:txBody>
          <a:bodyPr/>
          <a:lstStyle>
            <a:lvl1pPr>
              <a:lnSpc>
                <a:spcPct val="105000"/>
              </a:lnSpc>
              <a:defRPr b="1">
                <a:solidFill>
                  <a:schemeClr val="tx2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55900" y="4108450"/>
            <a:ext cx="4300538" cy="436563"/>
          </a:xfrm>
          <a:solidFill>
            <a:schemeClr val="tx1"/>
          </a:solidFill>
          <a:ln>
            <a:solidFill>
              <a:srgbClr val="FFFF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ZA" noProof="0"/>
              <a:t>Click to edit Master subtitle style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6381750"/>
            <a:ext cx="2895600" cy="476250"/>
          </a:xfrm>
        </p:spPr>
        <p:txBody>
          <a:bodyPr/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8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QB March 2011</a:t>
            </a:r>
          </a:p>
        </p:txBody>
      </p:sp>
    </p:spTree>
    <p:extLst>
      <p:ext uri="{BB962C8B-B14F-4D97-AF65-F5344CB8AC3E}">
        <p14:creationId xmlns:p14="http://schemas.microsoft.com/office/powerpoint/2010/main" xmlns="" val="2479340658"/>
      </p:ext>
    </p:extLst>
  </p:cSld>
  <p:clrMapOvr>
    <a:masterClrMapping/>
  </p:clrMapOvr>
  <p:transition>
    <p:wipe dir="r"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QB March 2011</a:t>
            </a:r>
          </a:p>
        </p:txBody>
      </p:sp>
    </p:spTree>
    <p:extLst>
      <p:ext uri="{BB962C8B-B14F-4D97-AF65-F5344CB8AC3E}">
        <p14:creationId xmlns:p14="http://schemas.microsoft.com/office/powerpoint/2010/main" xmlns="" val="248943577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7638" y="433388"/>
            <a:ext cx="1887537" cy="6062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0263" y="433388"/>
            <a:ext cx="5514975" cy="6062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QB March 2011</a:t>
            </a:r>
          </a:p>
        </p:txBody>
      </p:sp>
    </p:spTree>
    <p:extLst>
      <p:ext uri="{BB962C8B-B14F-4D97-AF65-F5344CB8AC3E}">
        <p14:creationId xmlns:p14="http://schemas.microsoft.com/office/powerpoint/2010/main" xmlns="" val="77910827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QB March 2011</a:t>
            </a:r>
          </a:p>
        </p:txBody>
      </p:sp>
    </p:spTree>
    <p:extLst>
      <p:ext uri="{BB962C8B-B14F-4D97-AF65-F5344CB8AC3E}">
        <p14:creationId xmlns:p14="http://schemas.microsoft.com/office/powerpoint/2010/main" xmlns="" val="125253037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QB March 2011</a:t>
            </a:r>
          </a:p>
        </p:txBody>
      </p:sp>
    </p:spTree>
    <p:extLst>
      <p:ext uri="{BB962C8B-B14F-4D97-AF65-F5344CB8AC3E}">
        <p14:creationId xmlns:p14="http://schemas.microsoft.com/office/powerpoint/2010/main" xmlns="" val="275600217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0263" y="1355725"/>
            <a:ext cx="3700462" cy="514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355725"/>
            <a:ext cx="3702050" cy="514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QB March 2011</a:t>
            </a:r>
          </a:p>
        </p:txBody>
      </p:sp>
    </p:spTree>
    <p:extLst>
      <p:ext uri="{BB962C8B-B14F-4D97-AF65-F5344CB8AC3E}">
        <p14:creationId xmlns:p14="http://schemas.microsoft.com/office/powerpoint/2010/main" xmlns="" val="158733659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QB March 2011</a:t>
            </a:r>
          </a:p>
        </p:txBody>
      </p:sp>
    </p:spTree>
    <p:extLst>
      <p:ext uri="{BB962C8B-B14F-4D97-AF65-F5344CB8AC3E}">
        <p14:creationId xmlns:p14="http://schemas.microsoft.com/office/powerpoint/2010/main" xmlns="" val="67118951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QB March 2011</a:t>
            </a:r>
          </a:p>
        </p:txBody>
      </p:sp>
    </p:spTree>
    <p:extLst>
      <p:ext uri="{BB962C8B-B14F-4D97-AF65-F5344CB8AC3E}">
        <p14:creationId xmlns:p14="http://schemas.microsoft.com/office/powerpoint/2010/main" xmlns="" val="86411571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QB March 2011</a:t>
            </a:r>
          </a:p>
        </p:txBody>
      </p:sp>
    </p:spTree>
    <p:extLst>
      <p:ext uri="{BB962C8B-B14F-4D97-AF65-F5344CB8AC3E}">
        <p14:creationId xmlns:p14="http://schemas.microsoft.com/office/powerpoint/2010/main" xmlns="" val="141354316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QB March 2011</a:t>
            </a:r>
          </a:p>
        </p:txBody>
      </p:sp>
    </p:spTree>
    <p:extLst>
      <p:ext uri="{BB962C8B-B14F-4D97-AF65-F5344CB8AC3E}">
        <p14:creationId xmlns:p14="http://schemas.microsoft.com/office/powerpoint/2010/main" xmlns="" val="40723498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QB March 2011</a:t>
            </a:r>
          </a:p>
        </p:txBody>
      </p:sp>
    </p:spTree>
    <p:extLst>
      <p:ext uri="{BB962C8B-B14F-4D97-AF65-F5344CB8AC3E}">
        <p14:creationId xmlns:p14="http://schemas.microsoft.com/office/powerpoint/2010/main" xmlns="" val="106184648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830263" y="433388"/>
            <a:ext cx="7554912" cy="439737"/>
          </a:xfrm>
          <a:prstGeom prst="rect">
            <a:avLst/>
          </a:prstGeom>
          <a:solidFill>
            <a:srgbClr val="00003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ZA" altLang="en-US"/>
              <a:t>Click to edit Master title style</a:t>
            </a:r>
          </a:p>
        </p:txBody>
      </p:sp>
      <p:sp>
        <p:nvSpPr>
          <p:cNvPr id="1027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0263" y="1355725"/>
            <a:ext cx="7554912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text styles</a:t>
            </a:r>
          </a:p>
          <a:p>
            <a:pPr lvl="1"/>
            <a:r>
              <a:rPr lang="en-ZA" altLang="en-US"/>
              <a:t>Second level</a:t>
            </a:r>
          </a:p>
          <a:p>
            <a:pPr lvl="2"/>
            <a:r>
              <a:rPr lang="en-ZA" altLang="en-US"/>
              <a:t>Third level</a:t>
            </a:r>
          </a:p>
          <a:p>
            <a:pPr lvl="3"/>
            <a:r>
              <a:rPr lang="en-ZA" altLang="en-US"/>
              <a:t>Fourth level</a:t>
            </a:r>
          </a:p>
          <a:p>
            <a:pPr lvl="4"/>
            <a:r>
              <a:rPr lang="en-ZA" altLang="en-US"/>
              <a:t>Fifth level</a:t>
            </a:r>
          </a:p>
          <a:p>
            <a:pPr lvl="4"/>
            <a:endParaRPr lang="en-ZA" altLang="en-US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67500"/>
            <a:ext cx="2895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8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QB March 2011</a:t>
            </a:r>
          </a:p>
        </p:txBody>
      </p:sp>
      <p:pic>
        <p:nvPicPr>
          <p:cNvPr id="1029" name="Picture 5" descr="LOGO Blac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3550" y="6218238"/>
            <a:ext cx="9366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34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34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34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34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Arial" pitchFamily="34" charset="0"/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SzPct val="110000"/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78074" y="2029723"/>
            <a:ext cx="5235889" cy="483980"/>
          </a:xfrm>
        </p:spPr>
        <p:txBody>
          <a:bodyPr/>
          <a:lstStyle/>
          <a:p>
            <a:r>
              <a:rPr lang="en-US" altLang="en-US" dirty="0"/>
              <a:t>Presentation to Parliament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43462" y="4334787"/>
            <a:ext cx="4300538" cy="436563"/>
          </a:xfrm>
          <a:ln w="28575"/>
        </p:spPr>
        <p:txBody>
          <a:bodyPr/>
          <a:lstStyle/>
          <a:p>
            <a:r>
              <a:rPr lang="en-US" altLang="en-US" dirty="0"/>
              <a:t>2018-01-31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011"/>
            <a:ext cx="9144000" cy="433068"/>
          </a:xfrm>
          <a:solidFill>
            <a:schemeClr val="tx1"/>
          </a:solidFill>
        </p:spPr>
        <p:txBody>
          <a:bodyPr/>
          <a:lstStyle/>
          <a:p>
            <a:r>
              <a:rPr lang="en-US" altLang="en-US" dirty="0" smtClean="0"/>
              <a:t>Background </a:t>
            </a:r>
            <a:endParaRPr lang="en-US" altLang="en-US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444" y="676377"/>
            <a:ext cx="8691326" cy="5072574"/>
          </a:xfrm>
        </p:spPr>
        <p:txBody>
          <a:bodyPr/>
          <a:lstStyle/>
          <a:p>
            <a:pPr lvl="0" algn="just"/>
            <a:r>
              <a:rPr lang="en-ZA" sz="1700" dirty="0" smtClean="0"/>
              <a:t>The </a:t>
            </a:r>
            <a:r>
              <a:rPr lang="en-ZA" sz="1700" dirty="0"/>
              <a:t>primary purpose of the </a:t>
            </a:r>
            <a:r>
              <a:rPr lang="en-ZA" sz="1700" dirty="0" smtClean="0"/>
              <a:t>South African Reserve Bank (SARB) is </a:t>
            </a:r>
            <a:r>
              <a:rPr lang="en-ZA" sz="1700" dirty="0"/>
              <a:t>to achieve and maintain price stability in the interest of balanced and sustainable economic growth in South Africa. Together with other institutions, it also plays a pivotal role in ensuring financial stability</a:t>
            </a:r>
            <a:r>
              <a:rPr lang="en-ZA" sz="1700" dirty="0" smtClean="0"/>
              <a:t>. </a:t>
            </a:r>
          </a:p>
          <a:p>
            <a:pPr lvl="0" algn="just"/>
            <a:r>
              <a:rPr lang="en-ZA" sz="1700" dirty="0" smtClean="0"/>
              <a:t>SARB </a:t>
            </a:r>
            <a:r>
              <a:rPr lang="en-ZA" sz="1700" dirty="0" smtClean="0">
                <a:solidFill>
                  <a:srgbClr val="000000"/>
                </a:solidFill>
              </a:rPr>
              <a:t>is also responsible</a:t>
            </a:r>
            <a:r>
              <a:rPr lang="en-ZA" sz="1700" dirty="0">
                <a:solidFill>
                  <a:srgbClr val="000000"/>
                </a:solidFill>
              </a:rPr>
              <a:t>, on behalf of the Minister of Finance (Minister), for the day-to-day administration of exchange controls in South Africa. Exchange Control Regulations are the legal provisions that limit the extent to which South African residents and companies may transfer funds abroad. </a:t>
            </a:r>
          </a:p>
          <a:p>
            <a:pPr lvl="0" algn="just"/>
            <a:r>
              <a:rPr lang="en-ZA" sz="1700" dirty="0" smtClean="0">
                <a:solidFill>
                  <a:srgbClr val="000000"/>
                </a:solidFill>
              </a:rPr>
              <a:t>The </a:t>
            </a:r>
            <a:r>
              <a:rPr lang="en-ZA" sz="1700" dirty="0">
                <a:solidFill>
                  <a:srgbClr val="000000"/>
                </a:solidFill>
              </a:rPr>
              <a:t>Minister has, therefore, delegated to the Governor and/or a Deputy Governor, as well as to the Head of the Financial Surveillance Department (</a:t>
            </a:r>
            <a:r>
              <a:rPr lang="en-ZA" sz="1700" dirty="0" err="1">
                <a:solidFill>
                  <a:srgbClr val="000000"/>
                </a:solidFill>
              </a:rPr>
              <a:t>FinSurv</a:t>
            </a:r>
            <a:r>
              <a:rPr lang="en-ZA" sz="1700" dirty="0">
                <a:solidFill>
                  <a:srgbClr val="000000"/>
                </a:solidFill>
              </a:rPr>
              <a:t>) and to other officials in the department, all the powers, functions and duties assigned to and imposed on the Treasury under the Exchange Control Regulations (with certain exceptions).</a:t>
            </a:r>
          </a:p>
          <a:p>
            <a:pPr lvl="0" algn="just"/>
            <a:r>
              <a:rPr lang="en-ZA" sz="1700" dirty="0" smtClean="0">
                <a:solidFill>
                  <a:srgbClr val="000000"/>
                </a:solidFill>
              </a:rPr>
              <a:t>SARB's </a:t>
            </a:r>
            <a:r>
              <a:rPr lang="en-ZA" sz="1700" dirty="0" err="1">
                <a:solidFill>
                  <a:srgbClr val="000000"/>
                </a:solidFill>
              </a:rPr>
              <a:t>FinSurv</a:t>
            </a:r>
            <a:r>
              <a:rPr lang="en-ZA" sz="1700" dirty="0">
                <a:solidFill>
                  <a:srgbClr val="000000"/>
                </a:solidFill>
              </a:rPr>
              <a:t> is, accordingly, responsible for the day-to-day administration of exchange controls. </a:t>
            </a:r>
          </a:p>
          <a:p>
            <a:pPr lvl="0" algn="just"/>
            <a:r>
              <a:rPr lang="en-ZA" sz="1700" dirty="0" smtClean="0">
                <a:solidFill>
                  <a:srgbClr val="000000"/>
                </a:solidFill>
              </a:rPr>
              <a:t>The </a:t>
            </a:r>
            <a:r>
              <a:rPr lang="en-ZA" sz="1700" dirty="0">
                <a:solidFill>
                  <a:srgbClr val="000000"/>
                </a:solidFill>
              </a:rPr>
              <a:t>policy is determined by the Minister and </a:t>
            </a:r>
            <a:r>
              <a:rPr lang="en-ZA" sz="1700" dirty="0" smtClean="0">
                <a:solidFill>
                  <a:srgbClr val="000000"/>
                </a:solidFill>
              </a:rPr>
              <a:t>SARB</a:t>
            </a:r>
            <a:r>
              <a:rPr lang="en-ZA" sz="1700" dirty="0">
                <a:solidFill>
                  <a:srgbClr val="000000"/>
                </a:solidFill>
              </a:rPr>
              <a:t>, therefore, acts as an adviser to the Minister and as an implementer of exchange control policy decisions. 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709435" y="6246891"/>
            <a:ext cx="298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0" dirty="0" smtClean="0"/>
              <a:t>2</a:t>
            </a:r>
            <a:endParaRPr lang="en-ZA" sz="1200" b="0" dirty="0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F9563D-71F9-FA46-92ED-C319DD78C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764"/>
            <a:ext cx="9144000" cy="439737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/>
              <a:t>SARB’s </a:t>
            </a:r>
            <a:r>
              <a:rPr lang="en-US" dirty="0"/>
              <a:t>perspective on Steinhoff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7D4CA1-9558-374E-896B-2EF8A36F6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35" y="752871"/>
            <a:ext cx="8827129" cy="4852881"/>
          </a:xfrm>
        </p:spPr>
        <p:txBody>
          <a:bodyPr/>
          <a:lstStyle/>
          <a:p>
            <a:pPr algn="just"/>
            <a:r>
              <a:rPr lang="en-US" dirty="0" smtClean="0"/>
              <a:t>SARB does </a:t>
            </a:r>
            <a:r>
              <a:rPr lang="en-US" dirty="0"/>
              <a:t>not regulate Steinhoff as it is not a financial </a:t>
            </a:r>
            <a:r>
              <a:rPr lang="en-US" dirty="0" smtClean="0"/>
              <a:t>institution.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/>
          </a:p>
          <a:p>
            <a:pPr algn="just"/>
            <a:r>
              <a:rPr lang="en-US" dirty="0" smtClean="0"/>
              <a:t>SARB has </a:t>
            </a:r>
            <a:r>
              <a:rPr lang="en-US" dirty="0"/>
              <a:t>done a detailed analysis of the risks posed by Steinhoff from a financial stability </a:t>
            </a:r>
            <a:r>
              <a:rPr lang="en-US" dirty="0" smtClean="0"/>
              <a:t>risk.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/>
          </a:p>
          <a:p>
            <a:pPr algn="just"/>
            <a:r>
              <a:rPr lang="en-US" dirty="0" smtClean="0"/>
              <a:t>While the collapse of Steinhoff may result in significant losses for banks, lenders and investors, SARB is of the view that this will not result in financial instability.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/>
          </a:p>
          <a:p>
            <a:pPr algn="just"/>
            <a:r>
              <a:rPr lang="en-US" dirty="0" smtClean="0"/>
              <a:t>SARB is investigating whether any exchange control laws or regulations have been breached.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/>
          </a:p>
          <a:p>
            <a:pPr algn="just"/>
            <a:r>
              <a:rPr lang="en-US" dirty="0" smtClean="0"/>
              <a:t>We remain ready to cooperate with local and international regulators and law enforcement authorities.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09435" y="6246891"/>
            <a:ext cx="298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0" dirty="0" smtClean="0"/>
              <a:t>3</a:t>
            </a:r>
            <a:endParaRPr lang="en-ZA" sz="1200" b="0" dirty="0"/>
          </a:p>
        </p:txBody>
      </p:sp>
    </p:spTree>
    <p:extLst>
      <p:ext uri="{BB962C8B-B14F-4D97-AF65-F5344CB8AC3E}">
        <p14:creationId xmlns:p14="http://schemas.microsoft.com/office/powerpoint/2010/main" xmlns="" val="416952018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2_Radar">
  <a:themeElements>
    <a:clrScheme name="">
      <a:dk1>
        <a:srgbClr val="000000"/>
      </a:dk1>
      <a:lt1>
        <a:srgbClr val="006600"/>
      </a:lt1>
      <a:dk2>
        <a:srgbClr val="000000"/>
      </a:dk2>
      <a:lt2>
        <a:srgbClr val="003300"/>
      </a:lt2>
      <a:accent1>
        <a:srgbClr val="0099CC"/>
      </a:accent1>
      <a:accent2>
        <a:srgbClr val="FFCC00"/>
      </a:accent2>
      <a:accent3>
        <a:srgbClr val="AAB8AA"/>
      </a:accent3>
      <a:accent4>
        <a:srgbClr val="000000"/>
      </a:accent4>
      <a:accent5>
        <a:srgbClr val="AACAE2"/>
      </a:accent5>
      <a:accent6>
        <a:srgbClr val="E7B900"/>
      </a:accent6>
      <a:hlink>
        <a:srgbClr val="6666FF"/>
      </a:hlink>
      <a:folHlink>
        <a:srgbClr val="CCECFF"/>
      </a:folHlink>
    </a:clrScheme>
    <a:fontScheme name="2_Rad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Pct val="66000"/>
          <a:buFont typeface="Monotype Sorts"/>
          <a:buNone/>
          <a:tabLst/>
          <a:defRPr kumimoji="0" lang="en-ZA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Pct val="66000"/>
          <a:buFont typeface="Monotype Sorts"/>
          <a:buNone/>
          <a:tabLst/>
          <a:defRPr kumimoji="0" lang="en-ZA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Radar 1">
        <a:dk1>
          <a:srgbClr val="000000"/>
        </a:dk1>
        <a:lt1>
          <a:srgbClr val="EAEAEA"/>
        </a:lt1>
        <a:dk2>
          <a:srgbClr val="000066"/>
        </a:dk2>
        <a:lt2>
          <a:srgbClr val="FFFFFF"/>
        </a:lt2>
        <a:accent1>
          <a:srgbClr val="003399"/>
        </a:accent1>
        <a:accent2>
          <a:srgbClr val="99CCFF"/>
        </a:accent2>
        <a:accent3>
          <a:srgbClr val="AAAAB8"/>
        </a:accent3>
        <a:accent4>
          <a:srgbClr val="C8C8C8"/>
        </a:accent4>
        <a:accent5>
          <a:srgbClr val="AAADCA"/>
        </a:accent5>
        <a:accent6>
          <a:srgbClr val="8AB9E7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adar 2">
        <a:dk1>
          <a:srgbClr val="666699"/>
        </a:dk1>
        <a:lt1>
          <a:srgbClr val="CCCCFF"/>
        </a:lt1>
        <a:dk2>
          <a:srgbClr val="000040"/>
        </a:dk2>
        <a:lt2>
          <a:srgbClr val="A4A4C2"/>
        </a:lt2>
        <a:accent1>
          <a:srgbClr val="003399"/>
        </a:accent1>
        <a:accent2>
          <a:srgbClr val="0099FF"/>
        </a:accent2>
        <a:accent3>
          <a:srgbClr val="E2E2FF"/>
        </a:accent3>
        <a:accent4>
          <a:srgbClr val="565682"/>
        </a:accent4>
        <a:accent5>
          <a:srgbClr val="AAADCA"/>
        </a:accent5>
        <a:accent6>
          <a:srgbClr val="008AE7"/>
        </a:accent6>
        <a:hlink>
          <a:srgbClr val="B68600"/>
        </a:hlink>
        <a:folHlink>
          <a:srgbClr val="8A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adar 3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777777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adar 4">
        <a:dk1>
          <a:srgbClr val="333333"/>
        </a:dk1>
        <a:lt1>
          <a:srgbClr val="FFFF66"/>
        </a:lt1>
        <a:dk2>
          <a:srgbClr val="000000"/>
        </a:dk2>
        <a:lt2>
          <a:srgbClr val="CC3300"/>
        </a:lt2>
        <a:accent1>
          <a:srgbClr val="5F5F5F"/>
        </a:accent1>
        <a:accent2>
          <a:srgbClr val="3399FF"/>
        </a:accent2>
        <a:accent3>
          <a:srgbClr val="AAAAAA"/>
        </a:accent3>
        <a:accent4>
          <a:srgbClr val="DADA56"/>
        </a:accent4>
        <a:accent5>
          <a:srgbClr val="B6B6B6"/>
        </a:accent5>
        <a:accent6>
          <a:srgbClr val="2D8AE7"/>
        </a:accent6>
        <a:hlink>
          <a:srgbClr val="008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adar 5">
        <a:dk1>
          <a:srgbClr val="003300"/>
        </a:dk1>
        <a:lt1>
          <a:srgbClr val="FFFFCC"/>
        </a:lt1>
        <a:dk2>
          <a:srgbClr val="006600"/>
        </a:dk2>
        <a:lt2>
          <a:srgbClr val="FFFF00"/>
        </a:lt2>
        <a:accent1>
          <a:srgbClr val="008000"/>
        </a:accent1>
        <a:accent2>
          <a:srgbClr val="3399FF"/>
        </a:accent2>
        <a:accent3>
          <a:srgbClr val="AAB8AA"/>
        </a:accent3>
        <a:accent4>
          <a:srgbClr val="DADAAE"/>
        </a:accent4>
        <a:accent5>
          <a:srgbClr val="AAC0AA"/>
        </a:accent5>
        <a:accent6>
          <a:srgbClr val="2D8AE7"/>
        </a:accent6>
        <a:hlink>
          <a:srgbClr val="6666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130</Words>
  <Application>Microsoft Office PowerPoint</Application>
  <PresentationFormat>On-screen Show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2_Radar</vt:lpstr>
      <vt:lpstr>Presentation to Parliament</vt:lpstr>
      <vt:lpstr>Background </vt:lpstr>
      <vt:lpstr>SARB’s perspective on Steinhoff</vt:lpstr>
    </vt:vector>
  </TitlesOfParts>
  <Company>SOUTH AFRICAN RESERVE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RDMUser</dc:creator>
  <cp:lastModifiedBy>PUMZA</cp:lastModifiedBy>
  <cp:revision>57</cp:revision>
  <dcterms:created xsi:type="dcterms:W3CDTF">2012-09-06T08:12:08Z</dcterms:created>
  <dcterms:modified xsi:type="dcterms:W3CDTF">2018-02-01T13:12:41Z</dcterms:modified>
</cp:coreProperties>
</file>