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8" r:id="rId2"/>
    <p:sldMasterId id="2147483785" r:id="rId3"/>
    <p:sldMasterId id="2147483790" r:id="rId4"/>
  </p:sldMasterIdLst>
  <p:notesMasterIdLst>
    <p:notesMasterId r:id="rId25"/>
  </p:notesMasterIdLst>
  <p:handoutMasterIdLst>
    <p:handoutMasterId r:id="rId26"/>
  </p:handoutMasterIdLst>
  <p:sldIdLst>
    <p:sldId id="1628" r:id="rId5"/>
    <p:sldId id="1631" r:id="rId6"/>
    <p:sldId id="1487" r:id="rId7"/>
    <p:sldId id="1639" r:id="rId8"/>
    <p:sldId id="1640" r:id="rId9"/>
    <p:sldId id="1641" r:id="rId10"/>
    <p:sldId id="1642" r:id="rId11"/>
    <p:sldId id="1643" r:id="rId12"/>
    <p:sldId id="1636" r:id="rId13"/>
    <p:sldId id="1634" r:id="rId14"/>
    <p:sldId id="1589" r:id="rId15"/>
    <p:sldId id="1594" r:id="rId16"/>
    <p:sldId id="1591" r:id="rId17"/>
    <p:sldId id="1597" r:id="rId18"/>
    <p:sldId id="1599" r:id="rId19"/>
    <p:sldId id="1649" r:id="rId20"/>
    <p:sldId id="1650" r:id="rId21"/>
    <p:sldId id="1632" r:id="rId22"/>
    <p:sldId id="1648" r:id="rId23"/>
    <p:sldId id="1633" r:id="rId24"/>
  </p:sldIdLst>
  <p:sldSz cx="9144000" cy="6858000" type="screen4x3"/>
  <p:notesSz cx="6797675" cy="9926638"/>
  <p:defaultTextStyle>
    <a:defPPr>
      <a:defRPr lang="en-ZW"/>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33"/>
    <a:srgbClr val="E12828"/>
    <a:srgbClr val="496068"/>
    <a:srgbClr val="434343"/>
    <a:srgbClr val="444444"/>
    <a:srgbClr val="363636"/>
    <a:srgbClr val="3D3D3D"/>
    <a:srgbClr val="3F3F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39" autoAdjust="0"/>
    <p:restoredTop sz="94416" autoAdjust="0"/>
  </p:normalViewPr>
  <p:slideViewPr>
    <p:cSldViewPr snapToGrid="0">
      <p:cViewPr varScale="1">
        <p:scale>
          <a:sx n="110" d="100"/>
          <a:sy n="110" d="100"/>
        </p:scale>
        <p:origin x="-1644" y="-78"/>
      </p:cViewPr>
      <p:guideLst>
        <p:guide orient="horz" pos="2160"/>
        <p:guide pos="2880"/>
      </p:guideLst>
    </p:cSldViewPr>
  </p:slideViewPr>
  <p:notesTextViewPr>
    <p:cViewPr>
      <p:scale>
        <a:sx n="3" d="2"/>
        <a:sy n="3" d="2"/>
      </p:scale>
      <p:origin x="0" y="0"/>
    </p:cViewPr>
  </p:notesTextViewPr>
  <p:sorterViewPr>
    <p:cViewPr>
      <p:scale>
        <a:sx n="190" d="100"/>
        <a:sy n="190" d="100"/>
      </p:scale>
      <p:origin x="0" y="-14160"/>
    </p:cViewPr>
  </p:sorterViewPr>
  <p:notesViewPr>
    <p:cSldViewPr snapToGrid="0">
      <p:cViewPr varScale="1">
        <p:scale>
          <a:sx n="68" d="100"/>
          <a:sy n="68" d="100"/>
        </p:scale>
        <p:origin x="-3258"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557" cy="495994"/>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850584" y="0"/>
            <a:ext cx="2945557" cy="495994"/>
          </a:xfrm>
          <a:prstGeom prst="rect">
            <a:avLst/>
          </a:prstGeom>
        </p:spPr>
        <p:txBody>
          <a:bodyPr vert="horz" lIns="91427" tIns="45713" rIns="91427" bIns="45713" rtlCol="0"/>
          <a:lstStyle>
            <a:lvl1pPr algn="r">
              <a:defRPr sz="1200"/>
            </a:lvl1pPr>
          </a:lstStyle>
          <a:p>
            <a:fld id="{88FCDFE9-0EB3-493C-9C60-0E9F43DFF367}" type="datetimeFigureOut">
              <a:rPr lang="en-US" smtClean="0"/>
              <a:pPr/>
              <a:t>2/1/2018</a:t>
            </a:fld>
            <a:endParaRPr lang="en-US" dirty="0"/>
          </a:p>
        </p:txBody>
      </p:sp>
      <p:sp>
        <p:nvSpPr>
          <p:cNvPr id="4" name="Footer Placeholder 3"/>
          <p:cNvSpPr>
            <a:spLocks noGrp="1"/>
          </p:cNvSpPr>
          <p:nvPr>
            <p:ph type="ftr" sz="quarter" idx="2"/>
          </p:nvPr>
        </p:nvSpPr>
        <p:spPr>
          <a:xfrm>
            <a:off x="2" y="9428953"/>
            <a:ext cx="2945557" cy="495994"/>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584" y="9428953"/>
            <a:ext cx="2945557" cy="495994"/>
          </a:xfrm>
          <a:prstGeom prst="rect">
            <a:avLst/>
          </a:prstGeom>
        </p:spPr>
        <p:txBody>
          <a:bodyPr vert="horz" lIns="91427" tIns="45713" rIns="91427" bIns="45713" rtlCol="0" anchor="b"/>
          <a:lstStyle>
            <a:lvl1pPr algn="r">
              <a:defRPr sz="1200"/>
            </a:lvl1pPr>
          </a:lstStyle>
          <a:p>
            <a:fld id="{5FDEAD2F-82D1-49C5-A2AE-57A06F9A0CDF}" type="slidenum">
              <a:rPr lang="en-US" smtClean="0"/>
              <a:pPr/>
              <a:t>‹#›</a:t>
            </a:fld>
            <a:endParaRPr lang="en-US" dirty="0"/>
          </a:p>
        </p:txBody>
      </p:sp>
    </p:spTree>
    <p:extLst>
      <p:ext uri="{BB962C8B-B14F-4D97-AF65-F5344CB8AC3E}">
        <p14:creationId xmlns:p14="http://schemas.microsoft.com/office/powerpoint/2010/main" xmlns="" val="2078286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332"/>
          </a:xfrm>
          <a:prstGeom prst="rect">
            <a:avLst/>
          </a:prstGeom>
        </p:spPr>
        <p:txBody>
          <a:bodyPr vert="horz" lIns="93311" tIns="46655" rIns="93311" bIns="46655" rtlCol="0"/>
          <a:lstStyle>
            <a:lvl1pPr algn="l" fontAlgn="auto">
              <a:spcBef>
                <a:spcPts val="0"/>
              </a:spcBef>
              <a:spcAft>
                <a:spcPts val="0"/>
              </a:spcAft>
              <a:defRPr sz="1200">
                <a:latin typeface="+mn-lt"/>
                <a:cs typeface="+mn-cs"/>
              </a:defRPr>
            </a:lvl1pPr>
          </a:lstStyle>
          <a:p>
            <a:pPr>
              <a:defRPr/>
            </a:pPr>
            <a:endParaRPr lang="en-ZW" dirty="0"/>
          </a:p>
        </p:txBody>
      </p:sp>
      <p:sp>
        <p:nvSpPr>
          <p:cNvPr id="3" name="Date Placeholder 2"/>
          <p:cNvSpPr>
            <a:spLocks noGrp="1"/>
          </p:cNvSpPr>
          <p:nvPr>
            <p:ph type="dt" idx="1"/>
          </p:nvPr>
        </p:nvSpPr>
        <p:spPr>
          <a:xfrm>
            <a:off x="3850446" y="2"/>
            <a:ext cx="2945659" cy="496332"/>
          </a:xfrm>
          <a:prstGeom prst="rect">
            <a:avLst/>
          </a:prstGeom>
        </p:spPr>
        <p:txBody>
          <a:bodyPr vert="horz" lIns="93311" tIns="46655" rIns="93311" bIns="46655" rtlCol="0"/>
          <a:lstStyle>
            <a:lvl1pPr algn="r" fontAlgn="auto">
              <a:spcBef>
                <a:spcPts val="0"/>
              </a:spcBef>
              <a:spcAft>
                <a:spcPts val="0"/>
              </a:spcAft>
              <a:defRPr sz="1200">
                <a:latin typeface="+mn-lt"/>
                <a:cs typeface="+mn-cs"/>
              </a:defRPr>
            </a:lvl1pPr>
          </a:lstStyle>
          <a:p>
            <a:pPr>
              <a:defRPr/>
            </a:pPr>
            <a:fld id="{39D0639F-2A32-4401-9D68-635127E1DD3F}" type="datetimeFigureOut">
              <a:rPr lang="en-US"/>
              <a:pPr>
                <a:defRPr/>
              </a:pPr>
              <a:t>2/1/2018</a:t>
            </a:fld>
            <a:endParaRPr lang="en-ZW"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311" tIns="46655" rIns="93311" bIns="46655" rtlCol="0" anchor="ctr"/>
          <a:lstStyle/>
          <a:p>
            <a:pPr lvl="0"/>
            <a:endParaRPr lang="en-ZW" noProof="0" dirty="0" smtClean="0"/>
          </a:p>
        </p:txBody>
      </p:sp>
      <p:sp>
        <p:nvSpPr>
          <p:cNvPr id="5" name="Notes Placeholder 4"/>
          <p:cNvSpPr>
            <a:spLocks noGrp="1"/>
          </p:cNvSpPr>
          <p:nvPr>
            <p:ph type="body" sz="quarter" idx="3"/>
          </p:nvPr>
        </p:nvSpPr>
        <p:spPr>
          <a:xfrm>
            <a:off x="679768" y="4715155"/>
            <a:ext cx="5438140" cy="4466987"/>
          </a:xfrm>
          <a:prstGeom prst="rect">
            <a:avLst/>
          </a:prstGeom>
        </p:spPr>
        <p:txBody>
          <a:bodyPr vert="horz" wrap="square" lIns="93311" tIns="46655" rIns="93311" bIns="46655" numCol="1" anchor="t" anchorCtr="0" compatLnSpc="1">
            <a:prstTxWarp prst="textNoShape">
              <a:avLst/>
            </a:prstTxWarp>
            <a:normAutofit/>
          </a:bodyPr>
          <a:lstStyle/>
          <a:p>
            <a:pPr lvl="0"/>
            <a:r>
              <a:rPr lang="en-ZW" noProof="0" smtClean="0"/>
              <a:t>Click to edit Master text styles</a:t>
            </a:r>
          </a:p>
          <a:p>
            <a:pPr lvl="1"/>
            <a:r>
              <a:rPr lang="en-ZW" noProof="0" smtClean="0"/>
              <a:t>Second level</a:t>
            </a:r>
          </a:p>
          <a:p>
            <a:pPr lvl="2"/>
            <a:r>
              <a:rPr lang="en-ZW" noProof="0" smtClean="0"/>
              <a:t>Third level</a:t>
            </a:r>
          </a:p>
          <a:p>
            <a:pPr lvl="3"/>
            <a:r>
              <a:rPr lang="en-ZW" noProof="0" smtClean="0"/>
              <a:t>Fourth level</a:t>
            </a:r>
          </a:p>
          <a:p>
            <a:pPr lvl="4"/>
            <a:r>
              <a:rPr lang="en-ZW" noProof="0" smtClean="0"/>
              <a:t>Fifth level</a:t>
            </a:r>
          </a:p>
        </p:txBody>
      </p:sp>
      <p:sp>
        <p:nvSpPr>
          <p:cNvPr id="6" name="Footer Placeholder 5"/>
          <p:cNvSpPr>
            <a:spLocks noGrp="1"/>
          </p:cNvSpPr>
          <p:nvPr>
            <p:ph type="ftr" sz="quarter" idx="4"/>
          </p:nvPr>
        </p:nvSpPr>
        <p:spPr>
          <a:xfrm>
            <a:off x="1" y="9428586"/>
            <a:ext cx="2945659" cy="496332"/>
          </a:xfrm>
          <a:prstGeom prst="rect">
            <a:avLst/>
          </a:prstGeom>
        </p:spPr>
        <p:txBody>
          <a:bodyPr vert="horz" lIns="93311" tIns="46655" rIns="93311" bIns="46655" rtlCol="0" anchor="b"/>
          <a:lstStyle>
            <a:lvl1pPr algn="l" fontAlgn="auto">
              <a:spcBef>
                <a:spcPts val="0"/>
              </a:spcBef>
              <a:spcAft>
                <a:spcPts val="0"/>
              </a:spcAft>
              <a:defRPr sz="1200">
                <a:latin typeface="+mn-lt"/>
                <a:cs typeface="+mn-cs"/>
              </a:defRPr>
            </a:lvl1pPr>
          </a:lstStyle>
          <a:p>
            <a:pPr>
              <a:defRPr/>
            </a:pPr>
            <a:endParaRPr lang="en-ZW" dirty="0"/>
          </a:p>
        </p:txBody>
      </p:sp>
      <p:sp>
        <p:nvSpPr>
          <p:cNvPr id="7" name="Slide Number Placeholder 6"/>
          <p:cNvSpPr>
            <a:spLocks noGrp="1"/>
          </p:cNvSpPr>
          <p:nvPr>
            <p:ph type="sldNum" sz="quarter" idx="5"/>
          </p:nvPr>
        </p:nvSpPr>
        <p:spPr>
          <a:xfrm>
            <a:off x="3850446" y="9428586"/>
            <a:ext cx="2945659" cy="496332"/>
          </a:xfrm>
          <a:prstGeom prst="rect">
            <a:avLst/>
          </a:prstGeom>
        </p:spPr>
        <p:txBody>
          <a:bodyPr vert="horz" lIns="93311" tIns="46655" rIns="93311" bIns="46655" rtlCol="0" anchor="b"/>
          <a:lstStyle>
            <a:lvl1pPr algn="r" fontAlgn="auto">
              <a:spcBef>
                <a:spcPts val="0"/>
              </a:spcBef>
              <a:spcAft>
                <a:spcPts val="0"/>
              </a:spcAft>
              <a:defRPr sz="1200">
                <a:latin typeface="+mn-lt"/>
                <a:cs typeface="+mn-cs"/>
              </a:defRPr>
            </a:lvl1pPr>
          </a:lstStyle>
          <a:p>
            <a:pPr>
              <a:defRPr/>
            </a:pPr>
            <a:fld id="{9F68509F-17FC-4730-A413-4B18C57AE084}" type="slidenum">
              <a:rPr lang="en-ZW"/>
              <a:pPr>
                <a:defRPr/>
              </a:pPr>
              <a:t>‹#›</a:t>
            </a:fld>
            <a:endParaRPr lang="en-ZW" dirty="0"/>
          </a:p>
        </p:txBody>
      </p:sp>
    </p:spTree>
    <p:extLst>
      <p:ext uri="{BB962C8B-B14F-4D97-AF65-F5344CB8AC3E}">
        <p14:creationId xmlns:p14="http://schemas.microsoft.com/office/powerpoint/2010/main" xmlns="" val="2052401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dirty="0" smtClean="0"/>
          </a:p>
        </p:txBody>
      </p:sp>
    </p:spTree>
    <p:extLst>
      <p:ext uri="{BB962C8B-B14F-4D97-AF65-F5344CB8AC3E}">
        <p14:creationId xmlns:p14="http://schemas.microsoft.com/office/powerpoint/2010/main" xmlns="" val="285737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dirty="0" smtClean="0"/>
          </a:p>
        </p:txBody>
      </p:sp>
    </p:spTree>
    <p:extLst>
      <p:ext uri="{BB962C8B-B14F-4D97-AF65-F5344CB8AC3E}">
        <p14:creationId xmlns:p14="http://schemas.microsoft.com/office/powerpoint/2010/main" xmlns="" val="264382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68509F-17FC-4730-A413-4B18C57AE084}" type="slidenum">
              <a:rPr lang="en-ZW" smtClean="0"/>
              <a:pPr>
                <a:defRPr/>
              </a:pPr>
              <a:t>10</a:t>
            </a:fld>
            <a:endParaRPr lang="en-ZW" dirty="0"/>
          </a:p>
        </p:txBody>
      </p:sp>
    </p:spTree>
    <p:extLst>
      <p:ext uri="{BB962C8B-B14F-4D97-AF65-F5344CB8AC3E}">
        <p14:creationId xmlns:p14="http://schemas.microsoft.com/office/powerpoint/2010/main" xmlns="" val="155842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dirty="0" smtClean="0"/>
          </a:p>
        </p:txBody>
      </p:sp>
    </p:spTree>
    <p:extLst>
      <p:ext uri="{BB962C8B-B14F-4D97-AF65-F5344CB8AC3E}">
        <p14:creationId xmlns:p14="http://schemas.microsoft.com/office/powerpoint/2010/main" xmlns="" val="1017696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dirty="0" smtClean="0"/>
          </a:p>
        </p:txBody>
      </p:sp>
    </p:spTree>
    <p:extLst>
      <p:ext uri="{BB962C8B-B14F-4D97-AF65-F5344CB8AC3E}">
        <p14:creationId xmlns:p14="http://schemas.microsoft.com/office/powerpoint/2010/main" xmlns="" val="50563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dirty="0" smtClean="0"/>
          </a:p>
        </p:txBody>
      </p:sp>
    </p:spTree>
    <p:extLst>
      <p:ext uri="{BB962C8B-B14F-4D97-AF65-F5344CB8AC3E}">
        <p14:creationId xmlns:p14="http://schemas.microsoft.com/office/powerpoint/2010/main" xmlns="" val="2226837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dirty="0" smtClean="0"/>
          </a:p>
        </p:txBody>
      </p:sp>
    </p:spTree>
    <p:extLst>
      <p:ext uri="{BB962C8B-B14F-4D97-AF65-F5344CB8AC3E}">
        <p14:creationId xmlns:p14="http://schemas.microsoft.com/office/powerpoint/2010/main" xmlns="" val="1793052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68509F-17FC-4730-A413-4B18C57AE084}" type="slidenum">
              <a:rPr lang="en-ZW" smtClean="0"/>
              <a:pPr>
                <a:defRPr/>
              </a:pPr>
              <a:t>19</a:t>
            </a:fld>
            <a:endParaRPr lang="en-ZW" dirty="0"/>
          </a:p>
        </p:txBody>
      </p:sp>
    </p:spTree>
    <p:extLst>
      <p:ext uri="{BB962C8B-B14F-4D97-AF65-F5344CB8AC3E}">
        <p14:creationId xmlns:p14="http://schemas.microsoft.com/office/powerpoint/2010/main" xmlns="" val="4095525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68509F-17FC-4730-A413-4B18C57AE084}" type="slidenum">
              <a:rPr lang="en-ZW" smtClean="0"/>
              <a:pPr>
                <a:defRPr/>
              </a:pPr>
              <a:t>20</a:t>
            </a:fld>
            <a:endParaRPr lang="en-ZW" dirty="0"/>
          </a:p>
        </p:txBody>
      </p:sp>
    </p:spTree>
    <p:extLst>
      <p:ext uri="{BB962C8B-B14F-4D97-AF65-F5344CB8AC3E}">
        <p14:creationId xmlns:p14="http://schemas.microsoft.com/office/powerpoint/2010/main" xmlns="" val="842866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278" y="3269493"/>
            <a:ext cx="3439754" cy="658704"/>
          </a:xfrm>
          <a:prstGeom prst="rect">
            <a:avLst/>
          </a:prstGeom>
        </p:spPr>
        <p:txBody>
          <a:bodyPr lIns="0" tIns="0" rIns="0" bIns="0" anchor="t">
            <a:noAutofit/>
          </a:bodyPr>
          <a:lstStyle>
            <a:lvl1pPr algn="l">
              <a:defRPr sz="2000" b="0" i="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0275" y="3955650"/>
            <a:ext cx="3427057" cy="671047"/>
          </a:xfrm>
          <a:prstGeom prst="rect">
            <a:avLst/>
          </a:prstGeom>
        </p:spPr>
        <p:txBody>
          <a:bodyPr lIns="0" tIns="0" rIns="0" bIns="0">
            <a:normAutofit/>
          </a:bodyPr>
          <a:lstStyle>
            <a:lvl1pPr marL="0" indent="0" algn="l">
              <a:buNone/>
              <a:defRPr sz="1200" b="0" i="0">
                <a:solidFill>
                  <a:srgbClr val="49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278" y="3269493"/>
            <a:ext cx="3439754" cy="658704"/>
          </a:xfrm>
          <a:prstGeom prst="rect">
            <a:avLst/>
          </a:prstGeom>
        </p:spPr>
        <p:txBody>
          <a:bodyPr lIns="0" tIns="0" rIns="0" bIns="0" anchor="t">
            <a:noAutofit/>
          </a:bodyPr>
          <a:lstStyle>
            <a:lvl1pPr algn="l">
              <a:defRPr sz="2000" b="0" i="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0275" y="3955650"/>
            <a:ext cx="3427057" cy="671047"/>
          </a:xfrm>
          <a:prstGeom prst="rect">
            <a:avLst/>
          </a:prstGeom>
        </p:spPr>
        <p:txBody>
          <a:bodyPr lIns="0" tIns="0" rIns="0" bIns="0">
            <a:normAutofit/>
          </a:bodyPr>
          <a:lstStyle>
            <a:lvl1pPr marL="0" indent="0" algn="l">
              <a:buNone/>
              <a:defRPr sz="1200" b="0" i="0">
                <a:solidFill>
                  <a:srgbClr val="49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70383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slide with Body Tex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5977" y="1666595"/>
            <a:ext cx="8434259" cy="646331"/>
          </a:xfrm>
          <a:prstGeom prst="rect">
            <a:avLst/>
          </a:prstGeom>
        </p:spPr>
        <p:txBody>
          <a:bodyPr lIns="0" tIns="0" rIns="0" bIns="0" rtlCol="0">
            <a:spAutoFit/>
          </a:bodyPr>
          <a:lstStyle>
            <a:lvl1pPr marL="228600" indent="-220663" algn="l" defTabSz="914400" rtl="0" eaLnBrk="1" latinLnBrk="0" hangingPunct="1">
              <a:lnSpc>
                <a:spcPct val="150000"/>
              </a:lnSpc>
              <a:spcBef>
                <a:spcPts val="0"/>
              </a:spcBef>
              <a:buClr>
                <a:srgbClr val="5F5F5F"/>
              </a:buClr>
              <a:buSzPct val="100000"/>
              <a:buFont typeface="Wingdings" pitchFamily="2" charset="2"/>
              <a:buChar char="Ø"/>
              <a:defRPr lang="en-US" sz="1400" b="0" i="0" kern="1200" dirty="0" smtClean="0">
                <a:solidFill>
                  <a:schemeClr val="tx1">
                    <a:lumMod val="75000"/>
                  </a:schemeClr>
                </a:solidFill>
                <a:latin typeface="Arial" pitchFamily="34" charset="0"/>
                <a:ea typeface="+mn-ea"/>
                <a:cs typeface="Arial" pitchFamily="34" charset="0"/>
              </a:defRPr>
            </a:lvl1pPr>
            <a:lvl2pPr marL="117475" indent="-109538" algn="l" defTabSz="914400" rtl="0" eaLnBrk="1" latinLnBrk="0" hangingPunct="1">
              <a:spcBef>
                <a:spcPct val="20000"/>
              </a:spcBef>
              <a:buClr>
                <a:srgbClr val="5F5F5F"/>
              </a:buClr>
              <a:buFont typeface="Wingdings" pitchFamily="2" charset="2"/>
              <a:buChar char="§"/>
              <a:defRPr lang="en-US" sz="1200" b="0" i="0" kern="1200" dirty="0" smtClean="0">
                <a:solidFill>
                  <a:srgbClr val="444444"/>
                </a:solidFill>
                <a:latin typeface="Arial" pitchFamily="34" charset="0"/>
                <a:ea typeface="+mn-ea"/>
                <a:cs typeface="Arial" pitchFamily="34" charset="0"/>
              </a:defRPr>
            </a:lvl2pPr>
            <a:lvl3pPr marL="441325" indent="-166688">
              <a:lnSpc>
                <a:spcPct val="150000"/>
              </a:lnSpc>
              <a:spcBef>
                <a:spcPts val="0"/>
              </a:spcBef>
              <a:buFont typeface="Wingdings" pitchFamily="2" charset="2"/>
              <a:buChar char="§"/>
              <a:defRPr sz="1400">
                <a:solidFill>
                  <a:schemeClr val="tx1">
                    <a:lumMod val="75000"/>
                  </a:schemeClr>
                </a:solidFill>
              </a:defRPr>
            </a:lvl3pPr>
          </a:lstStyle>
          <a:p>
            <a:pPr lvl="0"/>
            <a:r>
              <a:rPr lang="en-US" smtClean="0"/>
              <a:t>Edit Master text styles</a:t>
            </a:r>
          </a:p>
          <a:p>
            <a:pPr lvl="1"/>
            <a:r>
              <a:rPr lang="en-US" smtClean="0"/>
              <a:t>Second level</a:t>
            </a:r>
          </a:p>
        </p:txBody>
      </p:sp>
      <p:sp>
        <p:nvSpPr>
          <p:cNvPr id="10" name="Text Placeholder 9"/>
          <p:cNvSpPr>
            <a:spLocks noGrp="1"/>
          </p:cNvSpPr>
          <p:nvPr>
            <p:ph type="body" sz="quarter" idx="11"/>
          </p:nvPr>
        </p:nvSpPr>
        <p:spPr>
          <a:xfrm>
            <a:off x="395977" y="1107770"/>
            <a:ext cx="8416330" cy="415498"/>
          </a:xfrm>
          <a:prstGeom prst="rect">
            <a:avLst/>
          </a:prstGeom>
        </p:spPr>
        <p:txBody>
          <a:bodyPr lIns="0" tIns="0" rIns="0" bIns="0">
            <a:spAutoFit/>
          </a:bodyPr>
          <a:lstStyle>
            <a:lvl1pPr marL="0" indent="0">
              <a:lnSpc>
                <a:spcPct val="150000"/>
              </a:lnSpc>
              <a:spcBef>
                <a:spcPts val="0"/>
              </a:spcBef>
              <a:spcAft>
                <a:spcPts val="600"/>
              </a:spcAft>
              <a:buFontTx/>
              <a:buNone/>
              <a:defRPr sz="1800" b="0" i="0">
                <a:solidFill>
                  <a:srgbClr val="434343"/>
                </a:solidFill>
              </a:defRPr>
            </a:lvl1pPr>
          </a:lstStyle>
          <a:p>
            <a:pPr lvl="0"/>
            <a:r>
              <a:rPr lang="en-US" smtClean="0"/>
              <a:t>Edit Master text styles</a:t>
            </a:r>
          </a:p>
        </p:txBody>
      </p:sp>
      <p:sp>
        <p:nvSpPr>
          <p:cNvPr id="11" name="Text Placeholder 9"/>
          <p:cNvSpPr>
            <a:spLocks noGrp="1"/>
          </p:cNvSpPr>
          <p:nvPr>
            <p:ph type="body" sz="quarter" idx="12"/>
          </p:nvPr>
        </p:nvSpPr>
        <p:spPr>
          <a:xfrm>
            <a:off x="395977" y="6099357"/>
            <a:ext cx="8425227" cy="228949"/>
          </a:xfrm>
          <a:prstGeom prst="rect">
            <a:avLst/>
          </a:prstGeom>
        </p:spPr>
        <p:txBody>
          <a:bodyPr lIns="0">
            <a:normAutofit/>
          </a:bodyPr>
          <a:lstStyle>
            <a:lvl1pPr marL="0" indent="0">
              <a:spcBef>
                <a:spcPts val="0"/>
              </a:spcBef>
              <a:buFontTx/>
              <a:buNone/>
              <a:defRPr sz="800" b="0" i="0">
                <a:solidFill>
                  <a:srgbClr val="444444"/>
                </a:solidFill>
              </a:defRPr>
            </a:lvl1pPr>
          </a:lstStyle>
          <a:p>
            <a:pPr lvl="0"/>
            <a:r>
              <a:rPr lang="en-US" smtClean="0"/>
              <a:t>Edit Master text styles</a:t>
            </a:r>
          </a:p>
        </p:txBody>
      </p:sp>
      <p:sp>
        <p:nvSpPr>
          <p:cNvPr id="17" name="Title 1"/>
          <p:cNvSpPr>
            <a:spLocks noGrp="1"/>
          </p:cNvSpPr>
          <p:nvPr>
            <p:ph type="title"/>
          </p:nvPr>
        </p:nvSpPr>
        <p:spPr>
          <a:xfrm>
            <a:off x="1577788" y="248849"/>
            <a:ext cx="7234519" cy="461665"/>
          </a:xfrm>
          <a:prstGeom prst="rect">
            <a:avLst/>
          </a:prstGeom>
        </p:spPr>
        <p:txBody>
          <a:bodyPr wrap="square" lIns="0">
            <a:spAutoFit/>
          </a:bodyPr>
          <a:lstStyle>
            <a:lvl1pPr algn="ctr">
              <a:defRPr sz="2400" b="0" i="0">
                <a:solidFill>
                  <a:schemeClr val="accent1"/>
                </a:solidFill>
              </a:defRPr>
            </a:lvl1pPr>
          </a:lstStyle>
          <a:p>
            <a:r>
              <a:rPr lang="en-US" smtClean="0"/>
              <a:t>Click to edit Master title style</a:t>
            </a:r>
            <a:endParaRPr lang="en-ZW" dirty="0"/>
          </a:p>
        </p:txBody>
      </p:sp>
    </p:spTree>
    <p:extLst>
      <p:ext uri="{BB962C8B-B14F-4D97-AF65-F5344CB8AC3E}">
        <p14:creationId xmlns:p14="http://schemas.microsoft.com/office/powerpoint/2010/main" xmlns="" val="245121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Section Break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3054" y="3029840"/>
            <a:ext cx="4940300" cy="461665"/>
          </a:xfrm>
          <a:prstGeom prst="rect">
            <a:avLst/>
          </a:prstGeom>
        </p:spPr>
        <p:txBody>
          <a:bodyPr/>
          <a:lstStyle>
            <a:lvl1pPr>
              <a:defRPr b="0"/>
            </a:lvl1pPr>
          </a:lstStyle>
          <a:p>
            <a:r>
              <a:rPr lang="en-US" smtClean="0"/>
              <a:t>Click to edit Master title style</a:t>
            </a:r>
            <a:endParaRPr lang="en-ZW" dirty="0"/>
          </a:p>
        </p:txBody>
      </p:sp>
    </p:spTree>
    <p:extLst>
      <p:ext uri="{BB962C8B-B14F-4D97-AF65-F5344CB8AC3E}">
        <p14:creationId xmlns:p14="http://schemas.microsoft.com/office/powerpoint/2010/main" xmlns="" val="3614722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with Main Heading">
    <p:spTree>
      <p:nvGrpSpPr>
        <p:cNvPr id="1" name=""/>
        <p:cNvGrpSpPr/>
        <p:nvPr/>
      </p:nvGrpSpPr>
      <p:grpSpPr>
        <a:xfrm>
          <a:off x="0" y="0"/>
          <a:ext cx="0" cy="0"/>
          <a:chOff x="0" y="0"/>
          <a:chExt cx="0" cy="0"/>
        </a:xfrm>
      </p:grpSpPr>
      <p:sp>
        <p:nvSpPr>
          <p:cNvPr id="2" name="Title 1"/>
          <p:cNvSpPr>
            <a:spLocks noGrp="1"/>
          </p:cNvSpPr>
          <p:nvPr>
            <p:ph type="title"/>
          </p:nvPr>
        </p:nvSpPr>
        <p:spPr>
          <a:xfrm>
            <a:off x="1874520" y="304239"/>
            <a:ext cx="6675120" cy="461665"/>
          </a:xfrm>
        </p:spPr>
        <p:txBody>
          <a:bodyPr/>
          <a:lstStyle/>
          <a:p>
            <a:r>
              <a:rPr lang="en-US" smtClean="0"/>
              <a:t>Click to edit Master title style</a:t>
            </a:r>
            <a:endParaRPr lang="en-ZW"/>
          </a:p>
        </p:txBody>
      </p:sp>
    </p:spTree>
    <p:extLst>
      <p:ext uri="{BB962C8B-B14F-4D97-AF65-F5344CB8AC3E}">
        <p14:creationId xmlns:p14="http://schemas.microsoft.com/office/powerpoint/2010/main" xmlns="" val="2957781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278" y="3269493"/>
            <a:ext cx="3439754" cy="658704"/>
          </a:xfrm>
          <a:prstGeom prst="rect">
            <a:avLst/>
          </a:prstGeom>
        </p:spPr>
        <p:txBody>
          <a:bodyPr lIns="0" tIns="0" rIns="0" bIns="0" anchor="t">
            <a:noAutofit/>
          </a:bodyPr>
          <a:lstStyle>
            <a:lvl1pPr algn="l">
              <a:defRPr sz="2000" b="0" i="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0275" y="3955650"/>
            <a:ext cx="3427057" cy="671047"/>
          </a:xfrm>
          <a:prstGeom prst="rect">
            <a:avLst/>
          </a:prstGeom>
        </p:spPr>
        <p:txBody>
          <a:bodyPr lIns="0" tIns="0" rIns="0" bIns="0">
            <a:normAutofit/>
          </a:bodyPr>
          <a:lstStyle>
            <a:lvl1pPr marL="0" indent="0" algn="l">
              <a:buNone/>
              <a:defRPr sz="1200" b="0" i="0">
                <a:solidFill>
                  <a:srgbClr val="49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182556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s slide with Body Tex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5977" y="1666595"/>
            <a:ext cx="8434259" cy="646331"/>
          </a:xfrm>
          <a:prstGeom prst="rect">
            <a:avLst/>
          </a:prstGeom>
        </p:spPr>
        <p:txBody>
          <a:bodyPr lIns="0" tIns="0" rIns="0" bIns="0" rtlCol="0">
            <a:spAutoFit/>
          </a:bodyPr>
          <a:lstStyle>
            <a:lvl1pPr marL="228600" indent="-220663" algn="l" defTabSz="914400" rtl="0" eaLnBrk="1" latinLnBrk="0" hangingPunct="1">
              <a:lnSpc>
                <a:spcPct val="150000"/>
              </a:lnSpc>
              <a:spcBef>
                <a:spcPts val="0"/>
              </a:spcBef>
              <a:buClr>
                <a:srgbClr val="5F5F5F"/>
              </a:buClr>
              <a:buSzPct val="100000"/>
              <a:buFont typeface="Wingdings" pitchFamily="2" charset="2"/>
              <a:buChar char="Ø"/>
              <a:defRPr lang="en-US" sz="1400" b="0" i="0" kern="1200" dirty="0" smtClean="0">
                <a:solidFill>
                  <a:schemeClr val="tx1">
                    <a:lumMod val="75000"/>
                  </a:schemeClr>
                </a:solidFill>
                <a:latin typeface="Arial" pitchFamily="34" charset="0"/>
                <a:ea typeface="+mn-ea"/>
                <a:cs typeface="Arial" pitchFamily="34" charset="0"/>
              </a:defRPr>
            </a:lvl1pPr>
            <a:lvl2pPr marL="117475" indent="-109538" algn="l" defTabSz="914400" rtl="0" eaLnBrk="1" latinLnBrk="0" hangingPunct="1">
              <a:spcBef>
                <a:spcPct val="20000"/>
              </a:spcBef>
              <a:buClr>
                <a:srgbClr val="5F5F5F"/>
              </a:buClr>
              <a:buFont typeface="Wingdings" pitchFamily="2" charset="2"/>
              <a:buChar char="§"/>
              <a:defRPr lang="en-US" sz="1200" b="0" i="0" kern="1200" dirty="0" smtClean="0">
                <a:solidFill>
                  <a:srgbClr val="444444"/>
                </a:solidFill>
                <a:latin typeface="Arial" pitchFamily="34" charset="0"/>
                <a:ea typeface="+mn-ea"/>
                <a:cs typeface="Arial" pitchFamily="34" charset="0"/>
              </a:defRPr>
            </a:lvl2pPr>
            <a:lvl3pPr marL="441325" indent="-166688">
              <a:lnSpc>
                <a:spcPct val="150000"/>
              </a:lnSpc>
              <a:spcBef>
                <a:spcPts val="0"/>
              </a:spcBef>
              <a:buFont typeface="Wingdings" pitchFamily="2" charset="2"/>
              <a:buChar char="§"/>
              <a:defRPr sz="1400">
                <a:solidFill>
                  <a:schemeClr val="tx1">
                    <a:lumMod val="75000"/>
                  </a:schemeClr>
                </a:solidFill>
              </a:defRPr>
            </a:lvl3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1"/>
          </p:nvPr>
        </p:nvSpPr>
        <p:spPr>
          <a:xfrm>
            <a:off x="395977" y="1107770"/>
            <a:ext cx="8416330" cy="415498"/>
          </a:xfrm>
          <a:prstGeom prst="rect">
            <a:avLst/>
          </a:prstGeom>
        </p:spPr>
        <p:txBody>
          <a:bodyPr lIns="0" tIns="0" rIns="0" bIns="0">
            <a:spAutoFit/>
          </a:bodyPr>
          <a:lstStyle>
            <a:lvl1pPr marL="0" indent="0">
              <a:lnSpc>
                <a:spcPct val="150000"/>
              </a:lnSpc>
              <a:spcBef>
                <a:spcPts val="0"/>
              </a:spcBef>
              <a:spcAft>
                <a:spcPts val="600"/>
              </a:spcAft>
              <a:buFontTx/>
              <a:buNone/>
              <a:defRPr sz="1800" b="0" i="0">
                <a:solidFill>
                  <a:srgbClr val="434343"/>
                </a:solidFill>
              </a:defRPr>
            </a:lvl1pPr>
          </a:lstStyle>
          <a:p>
            <a:pPr lvl="0"/>
            <a:r>
              <a:rPr lang="en-US" smtClean="0"/>
              <a:t>Click to edit Master text styles</a:t>
            </a:r>
          </a:p>
        </p:txBody>
      </p:sp>
      <p:sp>
        <p:nvSpPr>
          <p:cNvPr id="11" name="Text Placeholder 9"/>
          <p:cNvSpPr>
            <a:spLocks noGrp="1"/>
          </p:cNvSpPr>
          <p:nvPr>
            <p:ph type="body" sz="quarter" idx="12"/>
          </p:nvPr>
        </p:nvSpPr>
        <p:spPr>
          <a:xfrm>
            <a:off x="395977" y="6099357"/>
            <a:ext cx="8425227" cy="228949"/>
          </a:xfrm>
          <a:prstGeom prst="rect">
            <a:avLst/>
          </a:prstGeom>
        </p:spPr>
        <p:txBody>
          <a:bodyPr lIns="0">
            <a:normAutofit/>
          </a:bodyPr>
          <a:lstStyle>
            <a:lvl1pPr marL="0" indent="0">
              <a:spcBef>
                <a:spcPts val="0"/>
              </a:spcBef>
              <a:buFontTx/>
              <a:buNone/>
              <a:defRPr sz="800" b="0" i="0">
                <a:solidFill>
                  <a:srgbClr val="444444"/>
                </a:solidFill>
              </a:defRPr>
            </a:lvl1pPr>
          </a:lstStyle>
          <a:p>
            <a:pPr lvl="0"/>
            <a:r>
              <a:rPr lang="en-US" smtClean="0"/>
              <a:t>Click to edit Master text styles</a:t>
            </a:r>
          </a:p>
        </p:txBody>
      </p:sp>
      <p:sp>
        <p:nvSpPr>
          <p:cNvPr id="17" name="Title 1"/>
          <p:cNvSpPr>
            <a:spLocks noGrp="1"/>
          </p:cNvSpPr>
          <p:nvPr>
            <p:ph type="title"/>
          </p:nvPr>
        </p:nvSpPr>
        <p:spPr>
          <a:xfrm>
            <a:off x="1577788" y="248849"/>
            <a:ext cx="7234519" cy="461665"/>
          </a:xfrm>
          <a:prstGeom prst="rect">
            <a:avLst/>
          </a:prstGeom>
        </p:spPr>
        <p:txBody>
          <a:bodyPr wrap="square" lIns="0">
            <a:spAutoFit/>
          </a:bodyPr>
          <a:lstStyle>
            <a:lvl1pPr algn="ctr">
              <a:defRPr sz="2400" b="0" i="0">
                <a:solidFill>
                  <a:schemeClr val="accent1"/>
                </a:solidFill>
              </a:defRPr>
            </a:lvl1pPr>
          </a:lstStyle>
          <a:p>
            <a:r>
              <a:rPr lang="en-US" smtClean="0"/>
              <a:t>Click to edit Master title style</a:t>
            </a:r>
            <a:endParaRPr lang="en-ZW" dirty="0"/>
          </a:p>
        </p:txBody>
      </p:sp>
    </p:spTree>
    <p:extLst>
      <p:ext uri="{BB962C8B-B14F-4D97-AF65-F5344CB8AC3E}">
        <p14:creationId xmlns:p14="http://schemas.microsoft.com/office/powerpoint/2010/main" xmlns="" val="234404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Agenda/Section Break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3054" y="3029840"/>
            <a:ext cx="4940300" cy="461665"/>
          </a:xfrm>
          <a:prstGeom prst="rect">
            <a:avLst/>
          </a:prstGeom>
        </p:spPr>
        <p:txBody>
          <a:bodyPr/>
          <a:lstStyle>
            <a:lvl1pPr>
              <a:defRPr b="0"/>
            </a:lvl1pPr>
          </a:lstStyle>
          <a:p>
            <a:r>
              <a:rPr lang="en-US" smtClean="0"/>
              <a:t>Click to edit Master title style</a:t>
            </a:r>
            <a:endParaRPr lang="en-ZW" dirty="0"/>
          </a:p>
        </p:txBody>
      </p:sp>
    </p:spTree>
    <p:extLst>
      <p:ext uri="{BB962C8B-B14F-4D97-AF65-F5344CB8AC3E}">
        <p14:creationId xmlns:p14="http://schemas.microsoft.com/office/powerpoint/2010/main" xmlns="" val="2658677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with Main Heading">
    <p:spTree>
      <p:nvGrpSpPr>
        <p:cNvPr id="1" name=""/>
        <p:cNvGrpSpPr/>
        <p:nvPr/>
      </p:nvGrpSpPr>
      <p:grpSpPr>
        <a:xfrm>
          <a:off x="0" y="0"/>
          <a:ext cx="0" cy="0"/>
          <a:chOff x="0" y="0"/>
          <a:chExt cx="0" cy="0"/>
        </a:xfrm>
      </p:grpSpPr>
      <p:sp>
        <p:nvSpPr>
          <p:cNvPr id="2" name="Title 1"/>
          <p:cNvSpPr>
            <a:spLocks noGrp="1"/>
          </p:cNvSpPr>
          <p:nvPr>
            <p:ph type="title"/>
          </p:nvPr>
        </p:nvSpPr>
        <p:spPr>
          <a:xfrm>
            <a:off x="1874520" y="304239"/>
            <a:ext cx="6675120" cy="461665"/>
          </a:xfrm>
        </p:spPr>
        <p:txBody>
          <a:bodyPr/>
          <a:lstStyle/>
          <a:p>
            <a:r>
              <a:rPr lang="en-US" smtClean="0"/>
              <a:t>Click to edit Master title style</a:t>
            </a:r>
            <a:endParaRPr lang="en-ZW"/>
          </a:p>
        </p:txBody>
      </p:sp>
    </p:spTree>
    <p:extLst>
      <p:ext uri="{BB962C8B-B14F-4D97-AF65-F5344CB8AC3E}">
        <p14:creationId xmlns:p14="http://schemas.microsoft.com/office/powerpoint/2010/main" xmlns="" val="733318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25438"/>
            <a:ext cx="8229600" cy="580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3054710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6818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slide with Body Tex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5977" y="1666595"/>
            <a:ext cx="8434259" cy="646331"/>
          </a:xfrm>
          <a:prstGeom prst="rect">
            <a:avLst/>
          </a:prstGeom>
        </p:spPr>
        <p:txBody>
          <a:bodyPr lIns="0" tIns="0" rIns="0" bIns="0" rtlCol="0">
            <a:spAutoFit/>
          </a:bodyPr>
          <a:lstStyle>
            <a:lvl1pPr marL="228600" indent="-220663" algn="l" defTabSz="914400" rtl="0" eaLnBrk="1" latinLnBrk="0" hangingPunct="1">
              <a:lnSpc>
                <a:spcPct val="150000"/>
              </a:lnSpc>
              <a:spcBef>
                <a:spcPts val="0"/>
              </a:spcBef>
              <a:buClr>
                <a:srgbClr val="5F5F5F"/>
              </a:buClr>
              <a:buSzPct val="100000"/>
              <a:buFont typeface="Wingdings" pitchFamily="2" charset="2"/>
              <a:buChar char="Ø"/>
              <a:defRPr lang="en-US" sz="1400" b="0" i="0" kern="1200" dirty="0" smtClean="0">
                <a:solidFill>
                  <a:schemeClr val="tx1">
                    <a:lumMod val="75000"/>
                  </a:schemeClr>
                </a:solidFill>
                <a:latin typeface="Arial" pitchFamily="34" charset="0"/>
                <a:ea typeface="+mn-ea"/>
                <a:cs typeface="Arial" pitchFamily="34" charset="0"/>
              </a:defRPr>
            </a:lvl1pPr>
            <a:lvl2pPr marL="117475" indent="-109538" algn="l" defTabSz="914400" rtl="0" eaLnBrk="1" latinLnBrk="0" hangingPunct="1">
              <a:spcBef>
                <a:spcPct val="20000"/>
              </a:spcBef>
              <a:buClr>
                <a:srgbClr val="5F5F5F"/>
              </a:buClr>
              <a:buFont typeface="Wingdings" pitchFamily="2" charset="2"/>
              <a:buChar char="§"/>
              <a:defRPr lang="en-US" sz="1200" b="0" i="0" kern="1200" dirty="0" smtClean="0">
                <a:solidFill>
                  <a:srgbClr val="444444"/>
                </a:solidFill>
                <a:latin typeface="Arial" pitchFamily="34" charset="0"/>
                <a:ea typeface="+mn-ea"/>
                <a:cs typeface="Arial" pitchFamily="34" charset="0"/>
              </a:defRPr>
            </a:lvl2pPr>
            <a:lvl3pPr marL="441325" indent="-166688">
              <a:lnSpc>
                <a:spcPct val="150000"/>
              </a:lnSpc>
              <a:spcBef>
                <a:spcPts val="0"/>
              </a:spcBef>
              <a:buFont typeface="Wingdings" pitchFamily="2" charset="2"/>
              <a:buChar char="§"/>
              <a:defRPr sz="1400">
                <a:solidFill>
                  <a:schemeClr val="tx1">
                    <a:lumMod val="75000"/>
                  </a:schemeClr>
                </a:solidFill>
              </a:defRPr>
            </a:lvl3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1"/>
          </p:nvPr>
        </p:nvSpPr>
        <p:spPr>
          <a:xfrm>
            <a:off x="395977" y="1107770"/>
            <a:ext cx="8416330" cy="415498"/>
          </a:xfrm>
          <a:prstGeom prst="rect">
            <a:avLst/>
          </a:prstGeom>
        </p:spPr>
        <p:txBody>
          <a:bodyPr lIns="0" tIns="0" rIns="0" bIns="0">
            <a:spAutoFit/>
          </a:bodyPr>
          <a:lstStyle>
            <a:lvl1pPr marL="0" indent="0">
              <a:lnSpc>
                <a:spcPct val="150000"/>
              </a:lnSpc>
              <a:spcBef>
                <a:spcPts val="0"/>
              </a:spcBef>
              <a:spcAft>
                <a:spcPts val="600"/>
              </a:spcAft>
              <a:buFontTx/>
              <a:buNone/>
              <a:defRPr sz="1800" b="0" i="0">
                <a:solidFill>
                  <a:srgbClr val="434343"/>
                </a:solidFill>
              </a:defRPr>
            </a:lvl1pPr>
          </a:lstStyle>
          <a:p>
            <a:pPr lvl="0"/>
            <a:r>
              <a:rPr lang="en-US" smtClean="0"/>
              <a:t>Click to edit Master text styles</a:t>
            </a:r>
          </a:p>
        </p:txBody>
      </p:sp>
      <p:sp>
        <p:nvSpPr>
          <p:cNvPr id="11" name="Text Placeholder 9"/>
          <p:cNvSpPr>
            <a:spLocks noGrp="1"/>
          </p:cNvSpPr>
          <p:nvPr>
            <p:ph type="body" sz="quarter" idx="12"/>
          </p:nvPr>
        </p:nvSpPr>
        <p:spPr>
          <a:xfrm>
            <a:off x="395977" y="6099357"/>
            <a:ext cx="8425227" cy="228949"/>
          </a:xfrm>
          <a:prstGeom prst="rect">
            <a:avLst/>
          </a:prstGeom>
        </p:spPr>
        <p:txBody>
          <a:bodyPr lIns="0">
            <a:normAutofit/>
          </a:bodyPr>
          <a:lstStyle>
            <a:lvl1pPr marL="0" indent="0">
              <a:spcBef>
                <a:spcPts val="0"/>
              </a:spcBef>
              <a:buFontTx/>
              <a:buNone/>
              <a:defRPr sz="800" b="0" i="0">
                <a:solidFill>
                  <a:srgbClr val="444444"/>
                </a:solidFill>
              </a:defRPr>
            </a:lvl1pPr>
          </a:lstStyle>
          <a:p>
            <a:pPr lvl="0"/>
            <a:r>
              <a:rPr lang="en-US" smtClean="0"/>
              <a:t>Click to edit Master text styles</a:t>
            </a:r>
          </a:p>
        </p:txBody>
      </p:sp>
      <p:sp>
        <p:nvSpPr>
          <p:cNvPr id="17" name="Title 1"/>
          <p:cNvSpPr>
            <a:spLocks noGrp="1"/>
          </p:cNvSpPr>
          <p:nvPr>
            <p:ph type="title"/>
          </p:nvPr>
        </p:nvSpPr>
        <p:spPr>
          <a:xfrm>
            <a:off x="1577788" y="248849"/>
            <a:ext cx="7234519" cy="461665"/>
          </a:xfrm>
          <a:prstGeom prst="rect">
            <a:avLst/>
          </a:prstGeom>
        </p:spPr>
        <p:txBody>
          <a:bodyPr wrap="square" lIns="0">
            <a:spAutoFit/>
          </a:bodyPr>
          <a:lstStyle>
            <a:lvl1pPr algn="ctr">
              <a:defRPr sz="2400" b="0" i="0">
                <a:solidFill>
                  <a:schemeClr val="accent1"/>
                </a:solidFill>
              </a:defRPr>
            </a:lvl1pPr>
          </a:lstStyle>
          <a:p>
            <a:r>
              <a:rPr lang="en-US" smtClean="0"/>
              <a:t>Click to edit Master title style</a:t>
            </a:r>
            <a:endParaRPr lang="en-ZW"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s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103688" y="6611938"/>
            <a:ext cx="938212" cy="230187"/>
          </a:xfrm>
          <a:prstGeom prst="rect">
            <a:avLst/>
          </a:prstGeom>
          <a:noFill/>
        </p:spPr>
        <p:txBody>
          <a:bodyPr>
            <a:spAutoFit/>
          </a:bodyPr>
          <a:lstStyle/>
          <a:p>
            <a:pPr algn="ctr">
              <a:defRPr/>
            </a:pPr>
            <a:fld id="{BBA11283-C92E-4A26-A9AB-E63818A5CA73}" type="slidenum">
              <a:rPr lang="en-ZW" sz="900">
                <a:solidFill>
                  <a:srgbClr val="496068"/>
                </a:solidFill>
                <a:latin typeface="Arial" pitchFamily="34" charset="0"/>
                <a:cs typeface="Arial" pitchFamily="34" charset="0"/>
              </a:rPr>
              <a:pPr algn="ctr">
                <a:defRPr/>
              </a:pPr>
              <a:t>‹#›</a:t>
            </a:fld>
            <a:endParaRPr lang="en-ZW" sz="900" dirty="0">
              <a:solidFill>
                <a:srgbClr val="496068"/>
              </a:solidFill>
              <a:latin typeface="Arial" pitchFamily="34" charset="0"/>
              <a:cs typeface="Arial" pitchFamily="34" charset="0"/>
            </a:endParaRPr>
          </a:p>
        </p:txBody>
      </p:sp>
      <p:sp>
        <p:nvSpPr>
          <p:cNvPr id="8" name="Text Placeholder 7"/>
          <p:cNvSpPr>
            <a:spLocks noGrp="1"/>
          </p:cNvSpPr>
          <p:nvPr>
            <p:ph type="body" sz="quarter" idx="10"/>
          </p:nvPr>
        </p:nvSpPr>
        <p:spPr>
          <a:xfrm>
            <a:off x="395977" y="1692216"/>
            <a:ext cx="8434259" cy="914400"/>
          </a:xfrm>
          <a:prstGeom prst="rect">
            <a:avLst/>
          </a:prstGeom>
        </p:spPr>
        <p:txBody>
          <a:bodyPr lIns="0" rtlCol="0">
            <a:normAutofit/>
          </a:bodyPr>
          <a:lstStyle>
            <a:lvl1pPr marL="117475" indent="-109538" algn="l" defTabSz="914400" rtl="0" eaLnBrk="1" latinLnBrk="0" hangingPunct="1">
              <a:spcBef>
                <a:spcPct val="20000"/>
              </a:spcBef>
              <a:buClr>
                <a:srgbClr val="5F5F5F"/>
              </a:buClr>
              <a:buSzPct val="120000"/>
              <a:buFont typeface="Arial" pitchFamily="34" charset="0"/>
              <a:buChar char="•"/>
              <a:defRPr lang="en-US" sz="1200" b="0" i="0" kern="1200" dirty="0" smtClean="0">
                <a:solidFill>
                  <a:srgbClr val="444444"/>
                </a:solidFill>
                <a:latin typeface="Arial" pitchFamily="34" charset="0"/>
                <a:ea typeface="+mn-ea"/>
                <a:cs typeface="Arial" pitchFamily="34" charset="0"/>
              </a:defRPr>
            </a:lvl1pPr>
            <a:lvl2pPr marL="117475" indent="-109538" algn="l" defTabSz="914400" rtl="0" eaLnBrk="1" latinLnBrk="0" hangingPunct="1">
              <a:spcBef>
                <a:spcPct val="20000"/>
              </a:spcBef>
              <a:buClr>
                <a:srgbClr val="5F5F5F"/>
              </a:buClr>
              <a:buFont typeface="Arial" pitchFamily="34" charset="0"/>
              <a:buChar char="–"/>
              <a:defRPr lang="en-US" sz="1200" b="0" i="0" kern="1200" dirty="0" smtClean="0">
                <a:solidFill>
                  <a:srgbClr val="444444"/>
                </a:solidFill>
                <a:latin typeface="Arial" pitchFamily="34" charset="0"/>
                <a:ea typeface="+mn-ea"/>
                <a:cs typeface="Arial" pitchFamily="34" charset="0"/>
              </a:defRPr>
            </a:lvl2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1"/>
          </p:nvPr>
        </p:nvSpPr>
        <p:spPr>
          <a:xfrm>
            <a:off x="395977" y="1300135"/>
            <a:ext cx="8416330" cy="307777"/>
          </a:xfrm>
          <a:prstGeom prst="rect">
            <a:avLst/>
          </a:prstGeom>
        </p:spPr>
        <p:txBody>
          <a:bodyPr lIns="0"/>
          <a:lstStyle>
            <a:lvl1pPr marL="0" indent="0">
              <a:buFontTx/>
              <a:buNone/>
              <a:defRPr sz="1600" b="1" i="0">
                <a:solidFill>
                  <a:srgbClr val="444444"/>
                </a:solidFill>
              </a:defRPr>
            </a:lvl1pPr>
          </a:lstStyle>
          <a:p>
            <a:pPr lvl="0"/>
            <a:r>
              <a:rPr lang="en-US" smtClean="0"/>
              <a:t>Click to edit Master text styles</a:t>
            </a:r>
          </a:p>
        </p:txBody>
      </p:sp>
      <p:sp>
        <p:nvSpPr>
          <p:cNvPr id="11" name="Text Placeholder 9"/>
          <p:cNvSpPr>
            <a:spLocks noGrp="1"/>
          </p:cNvSpPr>
          <p:nvPr>
            <p:ph type="body" sz="quarter" idx="12"/>
          </p:nvPr>
        </p:nvSpPr>
        <p:spPr>
          <a:xfrm>
            <a:off x="395977" y="6287079"/>
            <a:ext cx="8425227" cy="228949"/>
          </a:xfrm>
          <a:prstGeom prst="rect">
            <a:avLst/>
          </a:prstGeom>
        </p:spPr>
        <p:txBody>
          <a:bodyPr lIns="0">
            <a:normAutofit/>
          </a:bodyPr>
          <a:lstStyle>
            <a:lvl1pPr marL="0" indent="0">
              <a:buFontTx/>
              <a:buNone/>
              <a:defRPr sz="800" b="0" i="0">
                <a:solidFill>
                  <a:srgbClr val="444444"/>
                </a:solidFill>
              </a:defRPr>
            </a:lvl1pPr>
          </a:lstStyle>
          <a:p>
            <a:pPr lvl="0"/>
            <a:r>
              <a:rPr lang="en-US" smtClean="0"/>
              <a:t>Click to edit Master text styles</a:t>
            </a:r>
          </a:p>
        </p:txBody>
      </p:sp>
      <p:sp>
        <p:nvSpPr>
          <p:cNvPr id="17" name="Title 1"/>
          <p:cNvSpPr>
            <a:spLocks noGrp="1"/>
          </p:cNvSpPr>
          <p:nvPr>
            <p:ph type="title"/>
          </p:nvPr>
        </p:nvSpPr>
        <p:spPr>
          <a:xfrm>
            <a:off x="1577788" y="464585"/>
            <a:ext cx="7234519" cy="461665"/>
          </a:xfrm>
          <a:prstGeom prst="rect">
            <a:avLst/>
          </a:prstGeom>
        </p:spPr>
        <p:txBody>
          <a:bodyPr lIns="0">
            <a:spAutoFit/>
          </a:bodyPr>
          <a:lstStyle>
            <a:lvl1pPr algn="l">
              <a:defRPr sz="2400" b="0" i="0">
                <a:solidFill>
                  <a:srgbClr val="496068"/>
                </a:solidFill>
              </a:defRPr>
            </a:lvl1pPr>
          </a:lstStyle>
          <a:p>
            <a:r>
              <a:rPr lang="en-US" smtClean="0"/>
              <a:t>Click to edit Master title style</a:t>
            </a:r>
            <a:endParaRPr lang="en-ZW" dirty="0"/>
          </a:p>
        </p:txBody>
      </p:sp>
    </p:spTree>
    <p:extLst>
      <p:ext uri="{BB962C8B-B14F-4D97-AF65-F5344CB8AC3E}">
        <p14:creationId xmlns:p14="http://schemas.microsoft.com/office/powerpoint/2010/main" xmlns="" val="173972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Section Break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3054" y="3029840"/>
            <a:ext cx="4940300" cy="461665"/>
          </a:xfrm>
          <a:prstGeom prst="rect">
            <a:avLst/>
          </a:prstGeom>
        </p:spPr>
        <p:txBody>
          <a:bodyPr/>
          <a:lstStyle>
            <a:lvl1pPr>
              <a:defRPr b="0"/>
            </a:lvl1pPr>
          </a:lstStyle>
          <a:p>
            <a:r>
              <a:rPr lang="en-US" smtClean="0"/>
              <a:t>Click to edit Master title style</a:t>
            </a:r>
            <a:endParaRPr lang="en-Z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Main Heading">
    <p:spTree>
      <p:nvGrpSpPr>
        <p:cNvPr id="1" name=""/>
        <p:cNvGrpSpPr/>
        <p:nvPr/>
      </p:nvGrpSpPr>
      <p:grpSpPr>
        <a:xfrm>
          <a:off x="0" y="0"/>
          <a:ext cx="0" cy="0"/>
          <a:chOff x="0" y="0"/>
          <a:chExt cx="0" cy="0"/>
        </a:xfrm>
      </p:grpSpPr>
      <p:sp>
        <p:nvSpPr>
          <p:cNvPr id="2" name="Title 1"/>
          <p:cNvSpPr>
            <a:spLocks noGrp="1"/>
          </p:cNvSpPr>
          <p:nvPr>
            <p:ph type="title"/>
          </p:nvPr>
        </p:nvSpPr>
        <p:spPr>
          <a:xfrm>
            <a:off x="1874520" y="304239"/>
            <a:ext cx="6675120" cy="461665"/>
          </a:xfrm>
        </p:spPr>
        <p:txBody>
          <a:bodyPr/>
          <a:lstStyle/>
          <a:p>
            <a:r>
              <a:rPr lang="en-US" smtClean="0"/>
              <a:t>Click to edit Master title style</a:t>
            </a:r>
            <a:endParaRPr lang="en-Z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1600"/>
            <a:ext cx="82296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4ADBD7D-609C-4737-81E6-5C7D0028AFA9}" type="slidenum">
              <a:rPr lang="en-US"/>
              <a:pPr>
                <a:defRPr/>
              </a:pPr>
              <a:t>‹#›</a:t>
            </a:fld>
            <a:endParaRPr lang="en-US" dirty="0"/>
          </a:p>
        </p:txBody>
      </p:sp>
    </p:spTree>
    <p:extLst>
      <p:ext uri="{BB962C8B-B14F-4D97-AF65-F5344CB8AC3E}">
        <p14:creationId xmlns:p14="http://schemas.microsoft.com/office/powerpoint/2010/main" xmlns="" val="200713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278" y="3269493"/>
            <a:ext cx="3439754" cy="658704"/>
          </a:xfrm>
          <a:prstGeom prst="rect">
            <a:avLst/>
          </a:prstGeom>
        </p:spPr>
        <p:txBody>
          <a:bodyPr tIns="0" rIns="0" bIns="0" anchor="t">
            <a:noAutofit/>
          </a:bodyPr>
          <a:lstStyle>
            <a:lvl1pPr algn="l">
              <a:defRPr sz="2000" b="0" i="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0275" y="3955650"/>
            <a:ext cx="3427057" cy="671047"/>
          </a:xfrm>
          <a:prstGeom prst="rect">
            <a:avLst/>
          </a:prstGeom>
        </p:spPr>
        <p:txBody>
          <a:bodyPr lIns="0" tIns="0" rIns="0" bIns="0">
            <a:normAutofit/>
          </a:bodyPr>
          <a:lstStyle>
            <a:lvl1pPr marL="0" indent="0" algn="l">
              <a:buNone/>
              <a:defRPr sz="1200" b="0" i="0">
                <a:solidFill>
                  <a:srgbClr val="49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41942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with Body Tex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5977" y="1666595"/>
            <a:ext cx="8434259" cy="646331"/>
          </a:xfrm>
          <a:prstGeom prst="rect">
            <a:avLst/>
          </a:prstGeom>
        </p:spPr>
        <p:txBody>
          <a:bodyPr lIns="0" tIns="0" rIns="0" bIns="0" rtlCol="0">
            <a:spAutoFit/>
          </a:bodyPr>
          <a:lstStyle>
            <a:lvl1pPr marL="228600" indent="-220663" algn="l" defTabSz="914400" rtl="0" eaLnBrk="1" latinLnBrk="0" hangingPunct="1">
              <a:lnSpc>
                <a:spcPct val="150000"/>
              </a:lnSpc>
              <a:spcBef>
                <a:spcPts val="0"/>
              </a:spcBef>
              <a:buClr>
                <a:srgbClr val="5F5F5F"/>
              </a:buClr>
              <a:buSzPct val="100000"/>
              <a:buFont typeface="Wingdings" pitchFamily="2" charset="2"/>
              <a:buChar char="Ø"/>
              <a:defRPr lang="en-US" sz="1400" b="0" i="0" kern="1200" dirty="0" smtClean="0">
                <a:solidFill>
                  <a:schemeClr val="tx1">
                    <a:lumMod val="75000"/>
                  </a:schemeClr>
                </a:solidFill>
                <a:latin typeface="Arial" pitchFamily="34" charset="0"/>
                <a:ea typeface="+mn-ea"/>
                <a:cs typeface="Arial" pitchFamily="34" charset="0"/>
              </a:defRPr>
            </a:lvl1pPr>
            <a:lvl2pPr marL="117475" indent="-109538" algn="l" defTabSz="914400" rtl="0" eaLnBrk="1" latinLnBrk="0" hangingPunct="1">
              <a:spcBef>
                <a:spcPct val="20000"/>
              </a:spcBef>
              <a:buClr>
                <a:srgbClr val="5F5F5F"/>
              </a:buClr>
              <a:buFont typeface="Wingdings" pitchFamily="2" charset="2"/>
              <a:buChar char="§"/>
              <a:defRPr lang="en-US" sz="1200" b="0" i="0" kern="1200" dirty="0" smtClean="0">
                <a:solidFill>
                  <a:srgbClr val="444444"/>
                </a:solidFill>
                <a:latin typeface="Arial" pitchFamily="34" charset="0"/>
                <a:ea typeface="+mn-ea"/>
                <a:cs typeface="Arial" pitchFamily="34" charset="0"/>
              </a:defRPr>
            </a:lvl2pPr>
            <a:lvl3pPr marL="441325" indent="-166688">
              <a:lnSpc>
                <a:spcPct val="150000"/>
              </a:lnSpc>
              <a:spcBef>
                <a:spcPts val="0"/>
              </a:spcBef>
              <a:buFont typeface="Wingdings" pitchFamily="2" charset="2"/>
              <a:buChar char="§"/>
              <a:defRPr sz="1400">
                <a:solidFill>
                  <a:schemeClr val="tx1">
                    <a:lumMod val="75000"/>
                  </a:schemeClr>
                </a:solidFill>
              </a:defRPr>
            </a:lvl3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1"/>
          </p:nvPr>
        </p:nvSpPr>
        <p:spPr>
          <a:xfrm>
            <a:off x="395977" y="1107770"/>
            <a:ext cx="8416330" cy="415498"/>
          </a:xfrm>
          <a:prstGeom prst="rect">
            <a:avLst/>
          </a:prstGeom>
        </p:spPr>
        <p:txBody>
          <a:bodyPr lIns="0" tIns="0" rIns="0" bIns="0">
            <a:spAutoFit/>
          </a:bodyPr>
          <a:lstStyle>
            <a:lvl1pPr marL="0" indent="0">
              <a:lnSpc>
                <a:spcPct val="150000"/>
              </a:lnSpc>
              <a:spcBef>
                <a:spcPts val="0"/>
              </a:spcBef>
              <a:spcAft>
                <a:spcPts val="600"/>
              </a:spcAft>
              <a:buFontTx/>
              <a:buNone/>
              <a:defRPr sz="1800" b="0" i="0">
                <a:solidFill>
                  <a:srgbClr val="434343"/>
                </a:solidFill>
              </a:defRPr>
            </a:lvl1pPr>
          </a:lstStyle>
          <a:p>
            <a:pPr lvl="0"/>
            <a:r>
              <a:rPr lang="en-US" smtClean="0"/>
              <a:t>Click to edit Master text styles</a:t>
            </a:r>
          </a:p>
        </p:txBody>
      </p:sp>
      <p:sp>
        <p:nvSpPr>
          <p:cNvPr id="11" name="Text Placeholder 9"/>
          <p:cNvSpPr>
            <a:spLocks noGrp="1"/>
          </p:cNvSpPr>
          <p:nvPr>
            <p:ph type="body" sz="quarter" idx="12"/>
          </p:nvPr>
        </p:nvSpPr>
        <p:spPr>
          <a:xfrm>
            <a:off x="395977" y="6099357"/>
            <a:ext cx="8425227" cy="228949"/>
          </a:xfrm>
          <a:prstGeom prst="rect">
            <a:avLst/>
          </a:prstGeom>
        </p:spPr>
        <p:txBody>
          <a:bodyPr lIns="0">
            <a:normAutofit/>
          </a:bodyPr>
          <a:lstStyle>
            <a:lvl1pPr marL="0" indent="0">
              <a:spcBef>
                <a:spcPts val="0"/>
              </a:spcBef>
              <a:buFontTx/>
              <a:buNone/>
              <a:defRPr sz="800" b="0" i="0">
                <a:solidFill>
                  <a:srgbClr val="444444"/>
                </a:solidFill>
              </a:defRPr>
            </a:lvl1pPr>
          </a:lstStyle>
          <a:p>
            <a:pPr lvl="0"/>
            <a:r>
              <a:rPr lang="en-US" smtClean="0"/>
              <a:t>Click to edit Master text styles</a:t>
            </a:r>
          </a:p>
        </p:txBody>
      </p:sp>
      <p:sp>
        <p:nvSpPr>
          <p:cNvPr id="17" name="Title 1"/>
          <p:cNvSpPr>
            <a:spLocks noGrp="1"/>
          </p:cNvSpPr>
          <p:nvPr>
            <p:ph type="title"/>
          </p:nvPr>
        </p:nvSpPr>
        <p:spPr>
          <a:xfrm>
            <a:off x="1577788" y="248849"/>
            <a:ext cx="7234519" cy="461665"/>
          </a:xfrm>
          <a:prstGeom prst="rect">
            <a:avLst/>
          </a:prstGeom>
        </p:spPr>
        <p:txBody>
          <a:bodyPr/>
          <a:lstStyle>
            <a:lvl1pPr algn="ctr">
              <a:defRPr sz="2400" b="0" i="0">
                <a:solidFill>
                  <a:schemeClr val="accent1"/>
                </a:solidFill>
              </a:defRPr>
            </a:lvl1pPr>
          </a:lstStyle>
          <a:p>
            <a:r>
              <a:rPr lang="en-US" smtClean="0"/>
              <a:t>Click to edit Master title style</a:t>
            </a:r>
            <a:endParaRPr lang="en-ZW" dirty="0"/>
          </a:p>
        </p:txBody>
      </p:sp>
    </p:spTree>
    <p:extLst>
      <p:ext uri="{BB962C8B-B14F-4D97-AF65-F5344CB8AC3E}">
        <p14:creationId xmlns:p14="http://schemas.microsoft.com/office/powerpoint/2010/main" xmlns="" val="303699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Section Break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3054" y="3029840"/>
            <a:ext cx="4940300" cy="461665"/>
          </a:xfrm>
          <a:prstGeom prst="rect">
            <a:avLst/>
          </a:prstGeom>
        </p:spPr>
        <p:txBody>
          <a:bodyPr/>
          <a:lstStyle>
            <a:lvl1pPr>
              <a:defRPr b="0"/>
            </a:lvl1pPr>
          </a:lstStyle>
          <a:p>
            <a:r>
              <a:rPr lang="en-US" smtClean="0"/>
              <a:t>Click to edit Master title style</a:t>
            </a:r>
            <a:endParaRPr lang="en-ZW" dirty="0"/>
          </a:p>
        </p:txBody>
      </p:sp>
    </p:spTree>
    <p:extLst>
      <p:ext uri="{BB962C8B-B14F-4D97-AF65-F5344CB8AC3E}">
        <p14:creationId xmlns:p14="http://schemas.microsoft.com/office/powerpoint/2010/main" xmlns="" val="424710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 Main Heading">
    <p:spTree>
      <p:nvGrpSpPr>
        <p:cNvPr id="1" name=""/>
        <p:cNvGrpSpPr/>
        <p:nvPr/>
      </p:nvGrpSpPr>
      <p:grpSpPr>
        <a:xfrm>
          <a:off x="0" y="0"/>
          <a:ext cx="0" cy="0"/>
          <a:chOff x="0" y="0"/>
          <a:chExt cx="0" cy="0"/>
        </a:xfrm>
      </p:grpSpPr>
      <p:sp>
        <p:nvSpPr>
          <p:cNvPr id="2" name="Title 1"/>
          <p:cNvSpPr>
            <a:spLocks noGrp="1"/>
          </p:cNvSpPr>
          <p:nvPr>
            <p:ph type="title"/>
          </p:nvPr>
        </p:nvSpPr>
        <p:spPr>
          <a:xfrm>
            <a:off x="1874520" y="304239"/>
            <a:ext cx="6675120" cy="461665"/>
          </a:xfrm>
        </p:spPr>
        <p:txBody>
          <a:bodyPr/>
          <a:lstStyle/>
          <a:p>
            <a:r>
              <a:rPr lang="en-US" smtClean="0"/>
              <a:t>Click to edit Master title style</a:t>
            </a:r>
            <a:endParaRPr lang="en-ZW"/>
          </a:p>
        </p:txBody>
      </p:sp>
    </p:spTree>
    <p:extLst>
      <p:ext uri="{BB962C8B-B14F-4D97-AF65-F5344CB8AC3E}">
        <p14:creationId xmlns:p14="http://schemas.microsoft.com/office/powerpoint/2010/main" xmlns="" val="1796863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lum/>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1874520" y="324772"/>
            <a:ext cx="6675120" cy="461665"/>
          </a:xfrm>
          <a:prstGeom prst="rect">
            <a:avLst/>
          </a:prstGeom>
        </p:spPr>
        <p:txBody>
          <a:bodyPr vert="horz" wrap="square" lIns="0" tIns="45720" rIns="91440" bIns="45720" rtlCol="0" anchor="ctr">
            <a:spAutoFit/>
          </a:bodyPr>
          <a:lstStyle/>
          <a:p>
            <a:r>
              <a:rPr lang="en-US" smtClean="0"/>
              <a:t>Click to edit Master title style</a:t>
            </a:r>
            <a:endParaRPr lang="en-ZW" dirty="0"/>
          </a:p>
        </p:txBody>
      </p:sp>
      <p:sp>
        <p:nvSpPr>
          <p:cNvPr id="6" name="TextBox 5"/>
          <p:cNvSpPr txBox="1"/>
          <p:nvPr/>
        </p:nvSpPr>
        <p:spPr>
          <a:xfrm>
            <a:off x="4103688" y="6569737"/>
            <a:ext cx="938212" cy="230832"/>
          </a:xfrm>
          <a:prstGeom prst="rect">
            <a:avLst/>
          </a:prstGeom>
          <a:noFill/>
        </p:spPr>
        <p:txBody>
          <a:bodyPr>
            <a:spAutoFit/>
          </a:bodyPr>
          <a:lstStyle/>
          <a:p>
            <a:pPr algn="ctr">
              <a:defRPr/>
            </a:pPr>
            <a:fld id="{DDCE3290-F4A4-4E74-A392-172A23883967}" type="slidenum">
              <a:rPr lang="en-ZW" sz="900">
                <a:solidFill>
                  <a:srgbClr val="496068"/>
                </a:solidFill>
                <a:latin typeface="Arial" pitchFamily="34" charset="0"/>
                <a:cs typeface="Arial" pitchFamily="34" charset="0"/>
              </a:rPr>
              <a:pPr algn="ctr">
                <a:defRPr/>
              </a:pPr>
              <a:t>‹#›</a:t>
            </a:fld>
            <a:endParaRPr lang="en-ZW" sz="900" dirty="0">
              <a:solidFill>
                <a:srgbClr val="496068"/>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84" r:id="rId5"/>
  </p:sldLayoutIdLst>
  <p:hf sldNum="0" hdr="0" ftr="0" dt="0"/>
  <p:txStyles>
    <p:titleStyle>
      <a:lvl1pPr algn="ctr" rtl="0" eaLnBrk="1" fontAlgn="base" hangingPunct="1">
        <a:spcBef>
          <a:spcPct val="0"/>
        </a:spcBef>
        <a:spcAft>
          <a:spcPct val="0"/>
        </a:spcAft>
        <a:defRPr lang="en-ZW" sz="2400" b="0" i="0" kern="1200" dirty="0" smtClean="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000">
          <a:solidFill>
            <a:srgbClr val="496068"/>
          </a:solidFill>
          <a:latin typeface="Arial" charset="0"/>
          <a:cs typeface="Arial" charset="0"/>
        </a:defRPr>
      </a:lvl2pPr>
      <a:lvl3pPr algn="l" rtl="0" eaLnBrk="1" fontAlgn="base" hangingPunct="1">
        <a:spcBef>
          <a:spcPct val="0"/>
        </a:spcBef>
        <a:spcAft>
          <a:spcPct val="0"/>
        </a:spcAft>
        <a:defRPr sz="2000">
          <a:solidFill>
            <a:srgbClr val="496068"/>
          </a:solidFill>
          <a:latin typeface="Arial" charset="0"/>
          <a:cs typeface="Arial" charset="0"/>
        </a:defRPr>
      </a:lvl3pPr>
      <a:lvl4pPr algn="l" rtl="0" eaLnBrk="1" fontAlgn="base" hangingPunct="1">
        <a:spcBef>
          <a:spcPct val="0"/>
        </a:spcBef>
        <a:spcAft>
          <a:spcPct val="0"/>
        </a:spcAft>
        <a:defRPr sz="2000">
          <a:solidFill>
            <a:srgbClr val="496068"/>
          </a:solidFill>
          <a:latin typeface="Arial" charset="0"/>
          <a:cs typeface="Arial" charset="0"/>
        </a:defRPr>
      </a:lvl4pPr>
      <a:lvl5pPr algn="l" rtl="0" eaLnBrk="1" fontAlgn="base" hangingPunct="1">
        <a:spcBef>
          <a:spcPct val="0"/>
        </a:spcBef>
        <a:spcAft>
          <a:spcPct val="0"/>
        </a:spcAft>
        <a:defRPr sz="2000">
          <a:solidFill>
            <a:srgbClr val="496068"/>
          </a:solidFill>
          <a:latin typeface="Arial" charset="0"/>
          <a:cs typeface="Arial" charset="0"/>
        </a:defRPr>
      </a:lvl5pPr>
      <a:lvl6pPr marL="457200" algn="l" rtl="0" eaLnBrk="1" fontAlgn="base" hangingPunct="1">
        <a:spcBef>
          <a:spcPct val="0"/>
        </a:spcBef>
        <a:spcAft>
          <a:spcPct val="0"/>
        </a:spcAft>
        <a:defRPr sz="2000" b="1">
          <a:solidFill>
            <a:srgbClr val="404040"/>
          </a:solidFill>
          <a:latin typeface="Arial" charset="0"/>
          <a:cs typeface="Arial" charset="0"/>
        </a:defRPr>
      </a:lvl6pPr>
      <a:lvl7pPr marL="914400" algn="l" rtl="0" eaLnBrk="1" fontAlgn="base" hangingPunct="1">
        <a:spcBef>
          <a:spcPct val="0"/>
        </a:spcBef>
        <a:spcAft>
          <a:spcPct val="0"/>
        </a:spcAft>
        <a:defRPr sz="2000" b="1">
          <a:solidFill>
            <a:srgbClr val="404040"/>
          </a:solidFill>
          <a:latin typeface="Arial" charset="0"/>
          <a:cs typeface="Arial" charset="0"/>
        </a:defRPr>
      </a:lvl7pPr>
      <a:lvl8pPr marL="1371600" algn="l" rtl="0" eaLnBrk="1" fontAlgn="base" hangingPunct="1">
        <a:spcBef>
          <a:spcPct val="0"/>
        </a:spcBef>
        <a:spcAft>
          <a:spcPct val="0"/>
        </a:spcAft>
        <a:defRPr sz="2000" b="1">
          <a:solidFill>
            <a:srgbClr val="404040"/>
          </a:solidFill>
          <a:latin typeface="Arial" charset="0"/>
          <a:cs typeface="Arial" charset="0"/>
        </a:defRPr>
      </a:lvl8pPr>
      <a:lvl9pPr marL="1828800" algn="l" rtl="0" eaLnBrk="1" fontAlgn="base" hangingPunct="1">
        <a:spcBef>
          <a:spcPct val="0"/>
        </a:spcBef>
        <a:spcAft>
          <a:spcPct val="0"/>
        </a:spcAft>
        <a:defRPr sz="2000" b="1">
          <a:solidFill>
            <a:srgbClr val="404040"/>
          </a:solidFill>
          <a:latin typeface="Arial" charset="0"/>
          <a:cs typeface="Arial" charset="0"/>
        </a:defRPr>
      </a:lvl9pPr>
    </p:titleStyle>
    <p:bodyStyle>
      <a:lvl1pPr marL="109538" indent="-109538" algn="l" rtl="0" eaLnBrk="1" fontAlgn="base" hangingPunct="1">
        <a:spcBef>
          <a:spcPct val="20000"/>
        </a:spcBef>
        <a:spcAft>
          <a:spcPct val="0"/>
        </a:spcAft>
        <a:buClr>
          <a:srgbClr val="76B143"/>
        </a:buClr>
        <a:buSzPct val="120000"/>
        <a:buFont typeface="Arial" charset="0"/>
        <a:defRPr b="1" i="1" kern="1200">
          <a:solidFill>
            <a:srgbClr val="E2DED0"/>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76B143"/>
        </a:buClr>
        <a:buFont typeface="Arial" charset="0"/>
        <a:defRPr sz="1400" i="1" kern="1200">
          <a:solidFill>
            <a:srgbClr val="E2DED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2"/>
          <p:cNvSpPr>
            <a:spLocks noGrp="1"/>
          </p:cNvSpPr>
          <p:nvPr>
            <p:ph type="title"/>
          </p:nvPr>
        </p:nvSpPr>
        <p:spPr bwMode="auto">
          <a:xfrm>
            <a:off x="1874838" y="325438"/>
            <a:ext cx="66754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ctr" anchorCtr="0" compatLnSpc="1">
            <a:prstTxWarp prst="textNoShape">
              <a:avLst/>
            </a:prstTxWarp>
            <a:spAutoFit/>
          </a:bodyPr>
          <a:lstStyle/>
          <a:p>
            <a:pPr lvl="0"/>
            <a:r>
              <a:rPr lang="en-US" smtClean="0"/>
              <a:t>Click to edit Master title style</a:t>
            </a:r>
            <a:endParaRPr lang="en-ZW" smtClean="0"/>
          </a:p>
        </p:txBody>
      </p:sp>
      <p:sp>
        <p:nvSpPr>
          <p:cNvPr id="1027" name="TextBox 5"/>
          <p:cNvSpPr txBox="1">
            <a:spLocks noChangeArrowheads="1"/>
          </p:cNvSpPr>
          <p:nvPr/>
        </p:nvSpPr>
        <p:spPr bwMode="auto">
          <a:xfrm>
            <a:off x="4103688" y="6569075"/>
            <a:ext cx="9382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fld id="{E88736AE-7FC4-4AB5-976D-093C8F4ED338}" type="slidenum">
              <a:rPr lang="en-ZW" sz="900" smtClean="0">
                <a:solidFill>
                  <a:srgbClr val="496068"/>
                </a:solidFill>
              </a:rPr>
              <a:pPr algn="ctr" eaLnBrk="1" hangingPunct="1">
                <a:defRPr/>
              </a:pPr>
              <a:t>‹#›</a:t>
            </a:fld>
            <a:endParaRPr lang="en-ZW" sz="900" dirty="0" smtClean="0">
              <a:solidFill>
                <a:srgbClr val="496068"/>
              </a:solidFill>
            </a:endParaRPr>
          </a:p>
        </p:txBody>
      </p:sp>
    </p:spTree>
    <p:extLst>
      <p:ext uri="{BB962C8B-B14F-4D97-AF65-F5344CB8AC3E}">
        <p14:creationId xmlns:p14="http://schemas.microsoft.com/office/powerpoint/2010/main" xmlns="" val="207018825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hf sldNum="0" hdr="0" ftr="0" dt="0"/>
  <p:txStyles>
    <p:titleStyle>
      <a:lvl1pPr algn="ctr" rtl="0" eaLnBrk="0" fontAlgn="base" hangingPunct="0">
        <a:spcBef>
          <a:spcPct val="0"/>
        </a:spcBef>
        <a:spcAft>
          <a:spcPct val="0"/>
        </a:spcAft>
        <a:defRPr lang="en-ZW" sz="2400" kern="1200" dirty="0">
          <a:solidFill>
            <a:schemeClr val="accent1"/>
          </a:solidFill>
          <a:latin typeface="Arial" pitchFamily="34" charset="0"/>
          <a:ea typeface="+mj-ea"/>
          <a:cs typeface="Arial" pitchFamily="34" charset="0"/>
        </a:defRPr>
      </a:lvl1pPr>
      <a:lvl2pPr algn="ctr" rtl="0" eaLnBrk="0" fontAlgn="base" hangingPunct="0">
        <a:spcBef>
          <a:spcPct val="0"/>
        </a:spcBef>
        <a:spcAft>
          <a:spcPct val="0"/>
        </a:spcAft>
        <a:defRPr sz="2400">
          <a:solidFill>
            <a:schemeClr val="accent1"/>
          </a:solidFill>
          <a:latin typeface="Arial" charset="0"/>
          <a:cs typeface="Arial" charset="0"/>
        </a:defRPr>
      </a:lvl2pPr>
      <a:lvl3pPr algn="ctr" rtl="0" eaLnBrk="0" fontAlgn="base" hangingPunct="0">
        <a:spcBef>
          <a:spcPct val="0"/>
        </a:spcBef>
        <a:spcAft>
          <a:spcPct val="0"/>
        </a:spcAft>
        <a:defRPr sz="2400">
          <a:solidFill>
            <a:schemeClr val="accent1"/>
          </a:solidFill>
          <a:latin typeface="Arial" charset="0"/>
          <a:cs typeface="Arial" charset="0"/>
        </a:defRPr>
      </a:lvl3pPr>
      <a:lvl4pPr algn="ctr" rtl="0" eaLnBrk="0" fontAlgn="base" hangingPunct="0">
        <a:spcBef>
          <a:spcPct val="0"/>
        </a:spcBef>
        <a:spcAft>
          <a:spcPct val="0"/>
        </a:spcAft>
        <a:defRPr sz="2400">
          <a:solidFill>
            <a:schemeClr val="accent1"/>
          </a:solidFill>
          <a:latin typeface="Arial" charset="0"/>
          <a:cs typeface="Arial" charset="0"/>
        </a:defRPr>
      </a:lvl4pPr>
      <a:lvl5pPr algn="ctr" rtl="0" eaLnBrk="0" fontAlgn="base" hangingPunct="0">
        <a:spcBef>
          <a:spcPct val="0"/>
        </a:spcBef>
        <a:spcAft>
          <a:spcPct val="0"/>
        </a:spcAft>
        <a:defRPr sz="2400">
          <a:solidFill>
            <a:schemeClr val="accent1"/>
          </a:solidFill>
          <a:latin typeface="Arial" charset="0"/>
          <a:cs typeface="Arial" charset="0"/>
        </a:defRPr>
      </a:lvl5pPr>
      <a:lvl6pPr marL="457200" algn="l" rtl="0" eaLnBrk="1" fontAlgn="base" hangingPunct="1">
        <a:spcBef>
          <a:spcPct val="0"/>
        </a:spcBef>
        <a:spcAft>
          <a:spcPct val="0"/>
        </a:spcAft>
        <a:defRPr sz="2000" b="1">
          <a:solidFill>
            <a:srgbClr val="404040"/>
          </a:solidFill>
          <a:latin typeface="Arial" charset="0"/>
          <a:cs typeface="Arial" charset="0"/>
        </a:defRPr>
      </a:lvl6pPr>
      <a:lvl7pPr marL="914400" algn="l" rtl="0" eaLnBrk="1" fontAlgn="base" hangingPunct="1">
        <a:spcBef>
          <a:spcPct val="0"/>
        </a:spcBef>
        <a:spcAft>
          <a:spcPct val="0"/>
        </a:spcAft>
        <a:defRPr sz="2000" b="1">
          <a:solidFill>
            <a:srgbClr val="404040"/>
          </a:solidFill>
          <a:latin typeface="Arial" charset="0"/>
          <a:cs typeface="Arial" charset="0"/>
        </a:defRPr>
      </a:lvl7pPr>
      <a:lvl8pPr marL="1371600" algn="l" rtl="0" eaLnBrk="1" fontAlgn="base" hangingPunct="1">
        <a:spcBef>
          <a:spcPct val="0"/>
        </a:spcBef>
        <a:spcAft>
          <a:spcPct val="0"/>
        </a:spcAft>
        <a:defRPr sz="2000" b="1">
          <a:solidFill>
            <a:srgbClr val="404040"/>
          </a:solidFill>
          <a:latin typeface="Arial" charset="0"/>
          <a:cs typeface="Arial" charset="0"/>
        </a:defRPr>
      </a:lvl8pPr>
      <a:lvl9pPr marL="1828800" algn="l" rtl="0" eaLnBrk="1" fontAlgn="base" hangingPunct="1">
        <a:spcBef>
          <a:spcPct val="0"/>
        </a:spcBef>
        <a:spcAft>
          <a:spcPct val="0"/>
        </a:spcAft>
        <a:defRPr sz="2000" b="1">
          <a:solidFill>
            <a:srgbClr val="404040"/>
          </a:solidFill>
          <a:latin typeface="Arial" charset="0"/>
          <a:cs typeface="Arial" charset="0"/>
        </a:defRPr>
      </a:lvl9pPr>
    </p:titleStyle>
    <p:bodyStyle>
      <a:lvl1pPr marL="109538" indent="-109538" algn="l" rtl="0" eaLnBrk="0" fontAlgn="base" hangingPunct="0">
        <a:spcBef>
          <a:spcPct val="20000"/>
        </a:spcBef>
        <a:spcAft>
          <a:spcPct val="0"/>
        </a:spcAft>
        <a:buClr>
          <a:srgbClr val="76B143"/>
        </a:buClr>
        <a:buSzPct val="120000"/>
        <a:buFont typeface="Arial" charset="0"/>
        <a:defRPr b="1" i="1" kern="1200">
          <a:solidFill>
            <a:srgbClr val="E2DED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76B143"/>
        </a:buClr>
        <a:buFont typeface="Arial" charset="0"/>
        <a:defRPr sz="1400" i="1" kern="1200">
          <a:solidFill>
            <a:srgbClr val="E2DED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lum/>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1874520" y="324772"/>
            <a:ext cx="6675120" cy="461665"/>
          </a:xfrm>
          <a:prstGeom prst="rect">
            <a:avLst/>
          </a:prstGeom>
        </p:spPr>
        <p:txBody>
          <a:bodyPr vert="horz" wrap="square" lIns="0" tIns="45720" rIns="91440" bIns="45720" rtlCol="0" anchor="ctr">
            <a:spAutoFit/>
          </a:bodyPr>
          <a:lstStyle/>
          <a:p>
            <a:r>
              <a:rPr lang="en-US" smtClean="0"/>
              <a:t>Click to edit Master title style</a:t>
            </a:r>
            <a:endParaRPr lang="en-ZW" dirty="0"/>
          </a:p>
        </p:txBody>
      </p:sp>
      <p:sp>
        <p:nvSpPr>
          <p:cNvPr id="6" name="TextBox 5"/>
          <p:cNvSpPr txBox="1"/>
          <p:nvPr userDrawn="1"/>
        </p:nvSpPr>
        <p:spPr>
          <a:xfrm>
            <a:off x="4103688" y="6569737"/>
            <a:ext cx="938212" cy="230832"/>
          </a:xfrm>
          <a:prstGeom prst="rect">
            <a:avLst/>
          </a:prstGeom>
          <a:noFill/>
        </p:spPr>
        <p:txBody>
          <a:bodyPr>
            <a:spAutoFit/>
          </a:bodyPr>
          <a:lstStyle/>
          <a:p>
            <a:pPr algn="ctr">
              <a:defRPr/>
            </a:pPr>
            <a:fld id="{DDCE3290-F4A4-4E74-A392-172A23883967}" type="slidenum">
              <a:rPr lang="en-ZW" sz="900">
                <a:solidFill>
                  <a:srgbClr val="496068"/>
                </a:solidFill>
                <a:latin typeface="Arial" pitchFamily="34" charset="0"/>
                <a:cs typeface="Arial" pitchFamily="34" charset="0"/>
              </a:rPr>
              <a:pPr algn="ctr">
                <a:defRPr/>
              </a:pPr>
              <a:t>‹#›</a:t>
            </a:fld>
            <a:endParaRPr lang="en-ZW" sz="900" dirty="0">
              <a:solidFill>
                <a:srgbClr val="496068"/>
              </a:solidFill>
              <a:latin typeface="Arial" pitchFamily="34" charset="0"/>
              <a:cs typeface="Arial" pitchFamily="34" charset="0"/>
            </a:endParaRPr>
          </a:p>
        </p:txBody>
      </p:sp>
    </p:spTree>
    <p:extLst>
      <p:ext uri="{BB962C8B-B14F-4D97-AF65-F5344CB8AC3E}">
        <p14:creationId xmlns:p14="http://schemas.microsoft.com/office/powerpoint/2010/main" xmlns="" val="15730938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p:hf sldNum="0" hdr="0" ftr="0" dt="0"/>
  <p:txStyles>
    <p:titleStyle>
      <a:lvl1pPr algn="ctr" rtl="0" eaLnBrk="1" fontAlgn="base" hangingPunct="1">
        <a:spcBef>
          <a:spcPct val="0"/>
        </a:spcBef>
        <a:spcAft>
          <a:spcPct val="0"/>
        </a:spcAft>
        <a:defRPr lang="en-ZW" sz="2400" b="0" i="0" kern="1200" dirty="0" smtClean="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000">
          <a:solidFill>
            <a:srgbClr val="496068"/>
          </a:solidFill>
          <a:latin typeface="Arial" charset="0"/>
          <a:cs typeface="Arial" charset="0"/>
        </a:defRPr>
      </a:lvl2pPr>
      <a:lvl3pPr algn="l" rtl="0" eaLnBrk="1" fontAlgn="base" hangingPunct="1">
        <a:spcBef>
          <a:spcPct val="0"/>
        </a:spcBef>
        <a:spcAft>
          <a:spcPct val="0"/>
        </a:spcAft>
        <a:defRPr sz="2000">
          <a:solidFill>
            <a:srgbClr val="496068"/>
          </a:solidFill>
          <a:latin typeface="Arial" charset="0"/>
          <a:cs typeface="Arial" charset="0"/>
        </a:defRPr>
      </a:lvl3pPr>
      <a:lvl4pPr algn="l" rtl="0" eaLnBrk="1" fontAlgn="base" hangingPunct="1">
        <a:spcBef>
          <a:spcPct val="0"/>
        </a:spcBef>
        <a:spcAft>
          <a:spcPct val="0"/>
        </a:spcAft>
        <a:defRPr sz="2000">
          <a:solidFill>
            <a:srgbClr val="496068"/>
          </a:solidFill>
          <a:latin typeface="Arial" charset="0"/>
          <a:cs typeface="Arial" charset="0"/>
        </a:defRPr>
      </a:lvl4pPr>
      <a:lvl5pPr algn="l" rtl="0" eaLnBrk="1" fontAlgn="base" hangingPunct="1">
        <a:spcBef>
          <a:spcPct val="0"/>
        </a:spcBef>
        <a:spcAft>
          <a:spcPct val="0"/>
        </a:spcAft>
        <a:defRPr sz="2000">
          <a:solidFill>
            <a:srgbClr val="496068"/>
          </a:solidFill>
          <a:latin typeface="Arial" charset="0"/>
          <a:cs typeface="Arial" charset="0"/>
        </a:defRPr>
      </a:lvl5pPr>
      <a:lvl6pPr marL="457200" algn="l" rtl="0" eaLnBrk="1" fontAlgn="base" hangingPunct="1">
        <a:spcBef>
          <a:spcPct val="0"/>
        </a:spcBef>
        <a:spcAft>
          <a:spcPct val="0"/>
        </a:spcAft>
        <a:defRPr sz="2000" b="1">
          <a:solidFill>
            <a:srgbClr val="404040"/>
          </a:solidFill>
          <a:latin typeface="Arial" charset="0"/>
          <a:cs typeface="Arial" charset="0"/>
        </a:defRPr>
      </a:lvl6pPr>
      <a:lvl7pPr marL="914400" algn="l" rtl="0" eaLnBrk="1" fontAlgn="base" hangingPunct="1">
        <a:spcBef>
          <a:spcPct val="0"/>
        </a:spcBef>
        <a:spcAft>
          <a:spcPct val="0"/>
        </a:spcAft>
        <a:defRPr sz="2000" b="1">
          <a:solidFill>
            <a:srgbClr val="404040"/>
          </a:solidFill>
          <a:latin typeface="Arial" charset="0"/>
          <a:cs typeface="Arial" charset="0"/>
        </a:defRPr>
      </a:lvl7pPr>
      <a:lvl8pPr marL="1371600" algn="l" rtl="0" eaLnBrk="1" fontAlgn="base" hangingPunct="1">
        <a:spcBef>
          <a:spcPct val="0"/>
        </a:spcBef>
        <a:spcAft>
          <a:spcPct val="0"/>
        </a:spcAft>
        <a:defRPr sz="2000" b="1">
          <a:solidFill>
            <a:srgbClr val="404040"/>
          </a:solidFill>
          <a:latin typeface="Arial" charset="0"/>
          <a:cs typeface="Arial" charset="0"/>
        </a:defRPr>
      </a:lvl8pPr>
      <a:lvl9pPr marL="1828800" algn="l" rtl="0" eaLnBrk="1" fontAlgn="base" hangingPunct="1">
        <a:spcBef>
          <a:spcPct val="0"/>
        </a:spcBef>
        <a:spcAft>
          <a:spcPct val="0"/>
        </a:spcAft>
        <a:defRPr sz="2000" b="1">
          <a:solidFill>
            <a:srgbClr val="404040"/>
          </a:solidFill>
          <a:latin typeface="Arial" charset="0"/>
          <a:cs typeface="Arial" charset="0"/>
        </a:defRPr>
      </a:lvl9pPr>
    </p:titleStyle>
    <p:bodyStyle>
      <a:lvl1pPr marL="109538" indent="-109538" algn="l" rtl="0" eaLnBrk="1" fontAlgn="base" hangingPunct="1">
        <a:spcBef>
          <a:spcPct val="20000"/>
        </a:spcBef>
        <a:spcAft>
          <a:spcPct val="0"/>
        </a:spcAft>
        <a:buClr>
          <a:srgbClr val="76B143"/>
        </a:buClr>
        <a:buSzPct val="120000"/>
        <a:buFont typeface="Arial" charset="0"/>
        <a:defRPr b="1" i="1" kern="1200">
          <a:solidFill>
            <a:srgbClr val="E2DED0"/>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76B143"/>
        </a:buClr>
        <a:buFont typeface="Arial" charset="0"/>
        <a:defRPr sz="1400" i="1" kern="1200">
          <a:solidFill>
            <a:srgbClr val="E2DED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lum/>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1874520" y="324772"/>
            <a:ext cx="6675120" cy="461665"/>
          </a:xfrm>
          <a:prstGeom prst="rect">
            <a:avLst/>
          </a:prstGeom>
        </p:spPr>
        <p:txBody>
          <a:bodyPr vert="horz" wrap="square" lIns="0" tIns="45720" rIns="91440" bIns="45720" rtlCol="0" anchor="ctr">
            <a:spAutoFit/>
          </a:bodyPr>
          <a:lstStyle/>
          <a:p>
            <a:r>
              <a:rPr lang="en-US" smtClean="0"/>
              <a:t>Click to edit Master title style</a:t>
            </a:r>
            <a:endParaRPr lang="en-ZW" dirty="0"/>
          </a:p>
        </p:txBody>
      </p:sp>
      <p:sp>
        <p:nvSpPr>
          <p:cNvPr id="6" name="TextBox 5"/>
          <p:cNvSpPr txBox="1"/>
          <p:nvPr/>
        </p:nvSpPr>
        <p:spPr>
          <a:xfrm>
            <a:off x="4103688" y="6569737"/>
            <a:ext cx="938212" cy="230832"/>
          </a:xfrm>
          <a:prstGeom prst="rect">
            <a:avLst/>
          </a:prstGeom>
          <a:noFill/>
        </p:spPr>
        <p:txBody>
          <a:bodyPr>
            <a:spAutoFit/>
          </a:bodyPr>
          <a:lstStyle/>
          <a:p>
            <a:pPr algn="ctr">
              <a:defRPr/>
            </a:pPr>
            <a:fld id="{DDCE3290-F4A4-4E74-A392-172A23883967}" type="slidenum">
              <a:rPr lang="en-ZW" sz="900">
                <a:solidFill>
                  <a:srgbClr val="496068"/>
                </a:solidFill>
                <a:latin typeface="Arial" pitchFamily="34" charset="0"/>
                <a:cs typeface="Arial" pitchFamily="34" charset="0"/>
              </a:rPr>
              <a:pPr algn="ctr">
                <a:defRPr/>
              </a:pPr>
              <a:t>‹#›</a:t>
            </a:fld>
            <a:endParaRPr lang="en-ZW" sz="900" dirty="0">
              <a:solidFill>
                <a:srgbClr val="496068"/>
              </a:solidFill>
              <a:latin typeface="Arial" pitchFamily="34" charset="0"/>
              <a:cs typeface="Arial" pitchFamily="34" charset="0"/>
            </a:endParaRPr>
          </a:p>
        </p:txBody>
      </p:sp>
    </p:spTree>
    <p:extLst>
      <p:ext uri="{BB962C8B-B14F-4D97-AF65-F5344CB8AC3E}">
        <p14:creationId xmlns:p14="http://schemas.microsoft.com/office/powerpoint/2010/main" xmlns="" val="16191600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Lst>
  <p:hf hdr="0" ftr="0" dt="0"/>
  <p:txStyles>
    <p:titleStyle>
      <a:lvl1pPr algn="ctr" rtl="0" eaLnBrk="1" fontAlgn="base" hangingPunct="1">
        <a:spcBef>
          <a:spcPct val="0"/>
        </a:spcBef>
        <a:spcAft>
          <a:spcPct val="0"/>
        </a:spcAft>
        <a:defRPr lang="en-ZW" sz="2400" b="0" i="0" kern="1200" dirty="0" smtClean="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000">
          <a:solidFill>
            <a:srgbClr val="496068"/>
          </a:solidFill>
          <a:latin typeface="Arial" charset="0"/>
          <a:cs typeface="Arial" charset="0"/>
        </a:defRPr>
      </a:lvl2pPr>
      <a:lvl3pPr algn="l" rtl="0" eaLnBrk="1" fontAlgn="base" hangingPunct="1">
        <a:spcBef>
          <a:spcPct val="0"/>
        </a:spcBef>
        <a:spcAft>
          <a:spcPct val="0"/>
        </a:spcAft>
        <a:defRPr sz="2000">
          <a:solidFill>
            <a:srgbClr val="496068"/>
          </a:solidFill>
          <a:latin typeface="Arial" charset="0"/>
          <a:cs typeface="Arial" charset="0"/>
        </a:defRPr>
      </a:lvl3pPr>
      <a:lvl4pPr algn="l" rtl="0" eaLnBrk="1" fontAlgn="base" hangingPunct="1">
        <a:spcBef>
          <a:spcPct val="0"/>
        </a:spcBef>
        <a:spcAft>
          <a:spcPct val="0"/>
        </a:spcAft>
        <a:defRPr sz="2000">
          <a:solidFill>
            <a:srgbClr val="496068"/>
          </a:solidFill>
          <a:latin typeface="Arial" charset="0"/>
          <a:cs typeface="Arial" charset="0"/>
        </a:defRPr>
      </a:lvl4pPr>
      <a:lvl5pPr algn="l" rtl="0" eaLnBrk="1" fontAlgn="base" hangingPunct="1">
        <a:spcBef>
          <a:spcPct val="0"/>
        </a:spcBef>
        <a:spcAft>
          <a:spcPct val="0"/>
        </a:spcAft>
        <a:defRPr sz="2000">
          <a:solidFill>
            <a:srgbClr val="496068"/>
          </a:solidFill>
          <a:latin typeface="Arial" charset="0"/>
          <a:cs typeface="Arial" charset="0"/>
        </a:defRPr>
      </a:lvl5pPr>
      <a:lvl6pPr marL="457200" algn="l" rtl="0" eaLnBrk="1" fontAlgn="base" hangingPunct="1">
        <a:spcBef>
          <a:spcPct val="0"/>
        </a:spcBef>
        <a:spcAft>
          <a:spcPct val="0"/>
        </a:spcAft>
        <a:defRPr sz="2000" b="1">
          <a:solidFill>
            <a:srgbClr val="404040"/>
          </a:solidFill>
          <a:latin typeface="Arial" charset="0"/>
          <a:cs typeface="Arial" charset="0"/>
        </a:defRPr>
      </a:lvl6pPr>
      <a:lvl7pPr marL="914400" algn="l" rtl="0" eaLnBrk="1" fontAlgn="base" hangingPunct="1">
        <a:spcBef>
          <a:spcPct val="0"/>
        </a:spcBef>
        <a:spcAft>
          <a:spcPct val="0"/>
        </a:spcAft>
        <a:defRPr sz="2000" b="1">
          <a:solidFill>
            <a:srgbClr val="404040"/>
          </a:solidFill>
          <a:latin typeface="Arial" charset="0"/>
          <a:cs typeface="Arial" charset="0"/>
        </a:defRPr>
      </a:lvl7pPr>
      <a:lvl8pPr marL="1371600" algn="l" rtl="0" eaLnBrk="1" fontAlgn="base" hangingPunct="1">
        <a:spcBef>
          <a:spcPct val="0"/>
        </a:spcBef>
        <a:spcAft>
          <a:spcPct val="0"/>
        </a:spcAft>
        <a:defRPr sz="2000" b="1">
          <a:solidFill>
            <a:srgbClr val="404040"/>
          </a:solidFill>
          <a:latin typeface="Arial" charset="0"/>
          <a:cs typeface="Arial" charset="0"/>
        </a:defRPr>
      </a:lvl8pPr>
      <a:lvl9pPr marL="1828800" algn="l" rtl="0" eaLnBrk="1" fontAlgn="base" hangingPunct="1">
        <a:spcBef>
          <a:spcPct val="0"/>
        </a:spcBef>
        <a:spcAft>
          <a:spcPct val="0"/>
        </a:spcAft>
        <a:defRPr sz="2000" b="1">
          <a:solidFill>
            <a:srgbClr val="404040"/>
          </a:solidFill>
          <a:latin typeface="Arial" charset="0"/>
          <a:cs typeface="Arial" charset="0"/>
        </a:defRPr>
      </a:lvl9pPr>
    </p:titleStyle>
    <p:bodyStyle>
      <a:lvl1pPr marL="109538" indent="-109538" algn="l" rtl="0" eaLnBrk="1" fontAlgn="base" hangingPunct="1">
        <a:spcBef>
          <a:spcPct val="20000"/>
        </a:spcBef>
        <a:spcAft>
          <a:spcPct val="0"/>
        </a:spcAft>
        <a:buClr>
          <a:srgbClr val="76B143"/>
        </a:buClr>
        <a:buSzPct val="120000"/>
        <a:buFont typeface="Arial" charset="0"/>
        <a:defRPr b="1" i="1" kern="1200">
          <a:solidFill>
            <a:srgbClr val="E2DED0"/>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76B143"/>
        </a:buClr>
        <a:buFont typeface="Arial" charset="0"/>
        <a:defRPr sz="1400" i="1" kern="1200">
          <a:solidFill>
            <a:srgbClr val="E2DED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316146"/>
            <a:ext cx="9144000" cy="1339829"/>
          </a:xfrm>
          <a:solidFill>
            <a:schemeClr val="tx2">
              <a:lumMod val="95000"/>
            </a:schemeClr>
          </a:solidFill>
        </p:spPr>
        <p:txBody>
          <a:bodyPr/>
          <a:lstStyle/>
          <a:p>
            <a:pPr algn="ctr"/>
            <a:r>
              <a:rPr lang="en-US" sz="3600" dirty="0" smtClean="0">
                <a:effectLst>
                  <a:outerShdw blurRad="38100" dist="38100" dir="2700000" algn="tl">
                    <a:srgbClr val="000000">
                      <a:alpha val="43137"/>
                    </a:srgbClr>
                  </a:outerShdw>
                </a:effectLst>
              </a:rPr>
              <a:t>Joint Committees Session:</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Report </a:t>
            </a:r>
            <a:r>
              <a:rPr lang="en-US" sz="3600" dirty="0">
                <a:effectLst>
                  <a:outerShdw blurRad="38100" dist="38100" dir="2700000" algn="tl">
                    <a:srgbClr val="000000">
                      <a:alpha val="43137"/>
                    </a:srgbClr>
                  </a:outerShdw>
                </a:effectLst>
              </a:rPr>
              <a:t>Back </a:t>
            </a:r>
            <a:r>
              <a:rPr lang="en-US" sz="3600" dirty="0" smtClean="0">
                <a:effectLst>
                  <a:outerShdw blurRad="38100" dist="38100" dir="2700000" algn="tl">
                    <a:srgbClr val="000000">
                      <a:alpha val="43137"/>
                    </a:srgbClr>
                  </a:outerShdw>
                </a:effectLst>
              </a:rPr>
              <a:t>On </a:t>
            </a:r>
            <a:r>
              <a:rPr lang="en-US" sz="3600" dirty="0">
                <a:effectLst>
                  <a:outerShdw blurRad="38100" dist="38100" dir="2700000" algn="tl">
                    <a:srgbClr val="000000">
                      <a:alpha val="43137"/>
                    </a:srgbClr>
                  </a:outerShdw>
                </a:effectLst>
              </a:rPr>
              <a:t>Steinhoff </a:t>
            </a:r>
            <a:r>
              <a:rPr lang="en-US" sz="3600" dirty="0" smtClean="0"/>
              <a:t/>
            </a:r>
            <a:br>
              <a:rPr lang="en-US" sz="3600" dirty="0" smtClean="0"/>
            </a:br>
            <a:endParaRPr lang="en-US" sz="3600" dirty="0"/>
          </a:p>
        </p:txBody>
      </p:sp>
      <p:sp>
        <p:nvSpPr>
          <p:cNvPr id="5" name="Subtitle 4"/>
          <p:cNvSpPr>
            <a:spLocks noGrp="1"/>
          </p:cNvSpPr>
          <p:nvPr>
            <p:ph type="subTitle" idx="1"/>
          </p:nvPr>
        </p:nvSpPr>
        <p:spPr>
          <a:xfrm>
            <a:off x="2779034" y="5175079"/>
            <a:ext cx="3427057" cy="671047"/>
          </a:xfrm>
        </p:spPr>
        <p:txBody>
          <a:bodyPr>
            <a:normAutofit/>
          </a:bodyPr>
          <a:lstStyle/>
          <a:p>
            <a:r>
              <a:rPr lang="en-US" sz="3600" dirty="0" smtClean="0">
                <a:effectLst>
                  <a:outerShdw blurRad="38100" dist="38100" dir="2700000" algn="tl">
                    <a:srgbClr val="000000">
                      <a:alpha val="43137"/>
                    </a:srgbClr>
                  </a:outerShdw>
                </a:effectLst>
              </a:rPr>
              <a:t>31 January </a:t>
            </a:r>
            <a:r>
              <a:rPr lang="en-US" sz="3600" dirty="0">
                <a:effectLst>
                  <a:outerShdw blurRad="38100" dist="38100" dir="2700000" algn="tl">
                    <a:srgbClr val="000000">
                      <a:alpha val="43137"/>
                    </a:srgbClr>
                  </a:outerShdw>
                </a:effectLst>
              </a:rPr>
              <a:t>2018 </a:t>
            </a:r>
          </a:p>
        </p:txBody>
      </p:sp>
    </p:spTree>
    <p:extLst>
      <p:ext uri="{BB962C8B-B14F-4D97-AF65-F5344CB8AC3E}">
        <p14:creationId xmlns:p14="http://schemas.microsoft.com/office/powerpoint/2010/main" xmlns="" val="2056723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00444" y="355853"/>
            <a:ext cx="7234519" cy="461665"/>
          </a:xfrm>
        </p:spPr>
        <p:txBody>
          <a:bodyPr/>
          <a:lstStyle/>
          <a:p>
            <a:pPr>
              <a:defRPr/>
            </a:pPr>
            <a:r>
              <a:rPr lang="en-US" dirty="0" smtClean="0">
                <a:effectLst>
                  <a:outerShdw blurRad="38100" dist="38100" dir="2700000" algn="tl">
                    <a:srgbClr val="000000">
                      <a:alpha val="43137"/>
                    </a:srgbClr>
                  </a:outerShdw>
                </a:effectLst>
              </a:rPr>
              <a:t>Background on BEE Transaction</a:t>
            </a:r>
            <a:endParaRPr lang="en-US" dirty="0">
              <a:effectLst>
                <a:outerShdw blurRad="38100" dist="38100" dir="2700000" algn="tl">
                  <a:srgbClr val="000000">
                    <a:alpha val="43137"/>
                  </a:srgbClr>
                </a:outerShdw>
              </a:effectLst>
            </a:endParaRPr>
          </a:p>
        </p:txBody>
      </p:sp>
      <p:sp>
        <p:nvSpPr>
          <p:cNvPr id="2" name="TextBox 1"/>
          <p:cNvSpPr txBox="1"/>
          <p:nvPr/>
        </p:nvSpPr>
        <p:spPr>
          <a:xfrm>
            <a:off x="209260" y="1085486"/>
            <a:ext cx="8822005" cy="5447645"/>
          </a:xfrm>
          <a:prstGeom prst="rect">
            <a:avLst/>
          </a:prstGeom>
          <a:noFill/>
          <a:ln>
            <a:noFill/>
            <a:prstDash val="dash"/>
          </a:ln>
        </p:spPr>
        <p:txBody>
          <a:bodyPr wrap="square" rtlCol="0">
            <a:spAutoFit/>
          </a:bodyPr>
          <a:lstStyle/>
          <a:p>
            <a:pPr marL="285750" indent="-285750" algn="just">
              <a:lnSpc>
                <a:spcPct val="200000"/>
              </a:lnSpc>
              <a:buFont typeface="Wingdings" panose="05000000000000000000" pitchFamily="2" charset="2"/>
              <a:buChar char="Ø"/>
            </a:pPr>
            <a:r>
              <a:rPr lang="en-US" sz="1600" dirty="0">
                <a:solidFill>
                  <a:schemeClr val="accent1"/>
                </a:solidFill>
                <a:latin typeface="Arial" pitchFamily="34" charset="0"/>
                <a:cs typeface="Arial" pitchFamily="34" charset="0"/>
              </a:rPr>
              <a:t>In April 2016 the PIC funded the Lancaster 101 (Pty) Ltd (“L101”) to acquire a 2.75% equity stake in Steinhoff by facilitating a R9.35 billion loan facility (“Project Sierra</a:t>
            </a:r>
            <a:r>
              <a:rPr lang="en-US" sz="1600" dirty="0" smtClean="0">
                <a:solidFill>
                  <a:schemeClr val="accent1"/>
                </a:solidFill>
                <a:latin typeface="Arial" pitchFamily="34" charset="0"/>
                <a:cs typeface="Arial" pitchFamily="34" charset="0"/>
              </a:rPr>
              <a:t>”).</a:t>
            </a:r>
          </a:p>
          <a:p>
            <a:pPr algn="just">
              <a:lnSpc>
                <a:spcPct val="200000"/>
              </a:lnSpc>
            </a:pPr>
            <a:endParaRPr lang="en-US" sz="1600" dirty="0">
              <a:solidFill>
                <a:schemeClr val="accent1"/>
              </a:solidFill>
              <a:latin typeface="Arial" pitchFamily="34" charset="0"/>
              <a:cs typeface="Arial" pitchFamily="34" charset="0"/>
            </a:endParaRPr>
          </a:p>
          <a:p>
            <a:pPr marL="285750" indent="-285750" algn="just">
              <a:lnSpc>
                <a:spcPct val="200000"/>
              </a:lnSpc>
              <a:buFont typeface="Wingdings" panose="05000000000000000000" pitchFamily="2" charset="2"/>
              <a:buChar char="Ø"/>
            </a:pPr>
            <a:r>
              <a:rPr lang="en-US" sz="1600" dirty="0" smtClean="0">
                <a:solidFill>
                  <a:schemeClr val="accent1"/>
                </a:solidFill>
                <a:latin typeface="Arial" pitchFamily="34" charset="0"/>
                <a:cs typeface="Arial" pitchFamily="34" charset="0"/>
              </a:rPr>
              <a:t>At </a:t>
            </a:r>
            <a:r>
              <a:rPr lang="en-US" sz="1600" dirty="0">
                <a:solidFill>
                  <a:schemeClr val="accent1"/>
                </a:solidFill>
                <a:latin typeface="Arial" pitchFamily="34" charset="0"/>
                <a:cs typeface="Arial" pitchFamily="34" charset="0"/>
              </a:rPr>
              <a:t>the same time L101 concluded a ratio collar </a:t>
            </a:r>
            <a:r>
              <a:rPr lang="en-US" sz="1600" dirty="0" smtClean="0">
                <a:solidFill>
                  <a:schemeClr val="accent1"/>
                </a:solidFill>
                <a:latin typeface="Arial" pitchFamily="34" charset="0"/>
                <a:cs typeface="Arial" pitchFamily="34" charset="0"/>
              </a:rPr>
              <a:t>(“ratio </a:t>
            </a:r>
            <a:r>
              <a:rPr lang="en-US" sz="1600" dirty="0">
                <a:solidFill>
                  <a:schemeClr val="accent1"/>
                </a:solidFill>
                <a:latin typeface="Arial" pitchFamily="34" charset="0"/>
                <a:cs typeface="Arial" pitchFamily="34" charset="0"/>
              </a:rPr>
              <a:t>c</a:t>
            </a:r>
            <a:r>
              <a:rPr lang="en-US" sz="1600" dirty="0" smtClean="0">
                <a:solidFill>
                  <a:schemeClr val="accent1"/>
                </a:solidFill>
                <a:latin typeface="Arial" pitchFamily="34" charset="0"/>
                <a:cs typeface="Arial" pitchFamily="34" charset="0"/>
              </a:rPr>
              <a:t>ollar</a:t>
            </a:r>
            <a:r>
              <a:rPr lang="en-US" sz="1600" dirty="0">
                <a:solidFill>
                  <a:schemeClr val="accent1"/>
                </a:solidFill>
                <a:latin typeface="Arial" pitchFamily="34" charset="0"/>
                <a:cs typeface="Arial" pitchFamily="34" charset="0"/>
              </a:rPr>
              <a:t>”) with Citibank Global Markets Limited (“CGML”).  The ratio collar was entered into in order to protect the PIC’s capital investment of R9.35 billion in line with the </a:t>
            </a:r>
            <a:r>
              <a:rPr lang="en-US" sz="1600" dirty="0" smtClean="0">
                <a:solidFill>
                  <a:schemeClr val="accent1"/>
                </a:solidFill>
                <a:latin typeface="Arial" pitchFamily="34" charset="0"/>
                <a:cs typeface="Arial" pitchFamily="34" charset="0"/>
              </a:rPr>
              <a:t>Structured Investment Products (“SIPs”) strategy</a:t>
            </a:r>
            <a:r>
              <a:rPr lang="en-US" sz="1600" dirty="0">
                <a:solidFill>
                  <a:schemeClr val="accent1"/>
                </a:solidFill>
                <a:latin typeface="Arial" pitchFamily="34" charset="0"/>
                <a:cs typeface="Arial" pitchFamily="34" charset="0"/>
              </a:rPr>
              <a:t>. </a:t>
            </a:r>
            <a:endParaRPr lang="en-US" sz="1600" dirty="0" smtClean="0">
              <a:solidFill>
                <a:schemeClr val="accent1"/>
              </a:solidFill>
              <a:latin typeface="Arial" pitchFamily="34" charset="0"/>
              <a:cs typeface="Arial" pitchFamily="34" charset="0"/>
            </a:endParaRPr>
          </a:p>
          <a:p>
            <a:pPr algn="just">
              <a:lnSpc>
                <a:spcPct val="200000"/>
              </a:lnSpc>
            </a:pPr>
            <a:endParaRPr lang="en-US" sz="1600" dirty="0" smtClean="0">
              <a:solidFill>
                <a:schemeClr val="accent1"/>
              </a:solidFill>
              <a:latin typeface="Arial" pitchFamily="34" charset="0"/>
              <a:cs typeface="Arial" pitchFamily="34" charset="0"/>
            </a:endParaRPr>
          </a:p>
          <a:p>
            <a:pPr marL="285750" lvl="0" indent="-285750" algn="just">
              <a:lnSpc>
                <a:spcPct val="200000"/>
              </a:lnSpc>
              <a:buClr>
                <a:schemeClr val="accent1"/>
              </a:buClr>
              <a:buFont typeface="Wingdings" panose="05000000000000000000" pitchFamily="2" charset="2"/>
              <a:buChar char="Ø"/>
            </a:pPr>
            <a:r>
              <a:rPr lang="en-US" sz="1600" dirty="0">
                <a:solidFill>
                  <a:schemeClr val="accent1"/>
                </a:solidFill>
                <a:latin typeface="Arial" pitchFamily="34" charset="0"/>
                <a:cs typeface="Arial" pitchFamily="34" charset="0"/>
              </a:rPr>
              <a:t>In May 2017, the PIC began considering options of enhancing the PIC’s position in Project Sierra. This led to a corporate action on Project Sierra which entailed L101 acquiring an equity stake STAR, (“Project Blue Buck</a:t>
            </a:r>
            <a:r>
              <a:rPr lang="en-US" sz="1600" dirty="0" smtClean="0">
                <a:solidFill>
                  <a:schemeClr val="accent1"/>
                </a:solidFill>
                <a:latin typeface="Arial" pitchFamily="34" charset="0"/>
                <a:cs typeface="Arial" pitchFamily="34" charset="0"/>
              </a:rPr>
              <a:t>”). No </a:t>
            </a:r>
            <a:r>
              <a:rPr lang="en-US" sz="1600" dirty="0">
                <a:solidFill>
                  <a:schemeClr val="accent1"/>
                </a:solidFill>
                <a:latin typeface="Arial" pitchFamily="34" charset="0"/>
                <a:cs typeface="Arial" pitchFamily="34" charset="0"/>
              </a:rPr>
              <a:t>additional capital was required from the PIC</a:t>
            </a:r>
            <a:r>
              <a:rPr lang="en-US" sz="1600" dirty="0" smtClean="0">
                <a:solidFill>
                  <a:schemeClr val="accent1"/>
                </a:solidFill>
                <a:latin typeface="Arial" pitchFamily="34" charset="0"/>
                <a:cs typeface="Arial" pitchFamily="34" charset="0"/>
              </a:rPr>
              <a:t>.</a:t>
            </a:r>
            <a:endParaRPr lang="en-US" sz="1600" dirty="0">
              <a:solidFill>
                <a:schemeClr val="accent1"/>
              </a:solidFill>
            </a:endParaRPr>
          </a:p>
          <a:p>
            <a:pPr marL="285750" indent="-285750" algn="just">
              <a:lnSpc>
                <a:spcPct val="200000"/>
              </a:lnSpc>
              <a:buFont typeface="Wingdings" panose="05000000000000000000" pitchFamily="2" charset="2"/>
              <a:buChar char="Ø"/>
            </a:pPr>
            <a:endParaRPr lang="en-US" sz="1400" dirty="0" smtClean="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xmlns="" val="3962759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59505"/>
            <a:ext cx="9144000" cy="1938992"/>
          </a:xfrm>
          <a:noFill/>
          <a:ln>
            <a:noFill/>
          </a:ln>
        </p:spPr>
        <p:txBody>
          <a:bodyPr/>
          <a:lstStyle/>
          <a:p>
            <a:r>
              <a:rPr lang="en-US" sz="4000" dirty="0" smtClean="0">
                <a:effectLst>
                  <a:outerShdw blurRad="38100" dist="38100" dir="2700000" algn="tl">
                    <a:srgbClr val="000000">
                      <a:alpha val="43137"/>
                    </a:srgbClr>
                  </a:outerShdw>
                </a:effectLst>
              </a:rPr>
              <a:t>Steinhoff`s Summary of Events</a:t>
            </a:r>
            <a:br>
              <a:rPr lang="en-US" sz="4000" dirty="0" smtClean="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
            </a:r>
            <a:br>
              <a:rPr lang="en-US" sz="4000" dirty="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What Happened?</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11243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4689" y="984346"/>
            <a:ext cx="8776715" cy="5747727"/>
          </a:xfrm>
        </p:spPr>
        <p:txBody>
          <a:bodyPr/>
          <a:lstStyle/>
          <a:p>
            <a:pPr marL="7937" lvl="0" indent="0">
              <a:buClr>
                <a:schemeClr val="accent1"/>
              </a:buClr>
              <a:buNone/>
            </a:pPr>
            <a:r>
              <a:rPr lang="en-US" sz="1500" dirty="0" smtClean="0"/>
              <a:t> </a:t>
            </a:r>
            <a:r>
              <a:rPr lang="en-US" sz="1500" b="1" dirty="0">
                <a:solidFill>
                  <a:schemeClr val="accent1"/>
                </a:solidFill>
              </a:rPr>
              <a:t>6 December </a:t>
            </a:r>
            <a:r>
              <a:rPr lang="en-US" sz="1500" b="1" dirty="0" smtClean="0">
                <a:solidFill>
                  <a:schemeClr val="accent1"/>
                </a:solidFill>
              </a:rPr>
              <a:t>2017 </a:t>
            </a:r>
          </a:p>
          <a:p>
            <a:pPr lvl="2" algn="just">
              <a:lnSpc>
                <a:spcPct val="130000"/>
              </a:lnSpc>
              <a:spcAft>
                <a:spcPts val="0"/>
              </a:spcAft>
              <a:buClr>
                <a:schemeClr val="accent1"/>
              </a:buClr>
              <a:buFont typeface="Wingdings" panose="05000000000000000000" pitchFamily="2" charset="2"/>
              <a:buChar char="Ø"/>
            </a:pPr>
            <a:r>
              <a:rPr lang="en-US" sz="1500" dirty="0">
                <a:solidFill>
                  <a:schemeClr val="accent1"/>
                </a:solidFill>
              </a:rPr>
              <a:t>Resignation of the CEO, Mr Markus Jooste</a:t>
            </a:r>
            <a:r>
              <a:rPr lang="en-US" sz="1500" dirty="0" smtClean="0">
                <a:solidFill>
                  <a:schemeClr val="accent1"/>
                </a:solidFill>
              </a:rPr>
              <a:t>.</a:t>
            </a:r>
          </a:p>
          <a:p>
            <a:pPr marL="274637" lvl="2" indent="0" algn="just">
              <a:lnSpc>
                <a:spcPct val="130000"/>
              </a:lnSpc>
              <a:spcAft>
                <a:spcPts val="0"/>
              </a:spcAft>
              <a:buClr>
                <a:schemeClr val="accent1"/>
              </a:buClr>
              <a:buNone/>
            </a:pPr>
            <a:endParaRPr lang="en-US" sz="1500" dirty="0">
              <a:solidFill>
                <a:schemeClr val="accent1"/>
              </a:solidFill>
            </a:endParaRPr>
          </a:p>
          <a:p>
            <a:pPr lvl="2" algn="just">
              <a:lnSpc>
                <a:spcPct val="130000"/>
              </a:lnSpc>
              <a:spcAft>
                <a:spcPts val="0"/>
              </a:spcAft>
              <a:buClr>
                <a:schemeClr val="accent1"/>
              </a:buClr>
              <a:buFont typeface="Wingdings" panose="05000000000000000000" pitchFamily="2" charset="2"/>
              <a:buChar char="Ø"/>
            </a:pPr>
            <a:r>
              <a:rPr lang="en-US" sz="1500" dirty="0" smtClean="0">
                <a:solidFill>
                  <a:schemeClr val="accent1"/>
                </a:solidFill>
              </a:rPr>
              <a:t>Postponement </a:t>
            </a:r>
            <a:r>
              <a:rPr lang="en-US" sz="1500" dirty="0">
                <a:solidFill>
                  <a:schemeClr val="accent1"/>
                </a:solidFill>
              </a:rPr>
              <a:t>of the release of the 2017 financial results and the establishment of an independent investigation by PwC </a:t>
            </a:r>
            <a:r>
              <a:rPr lang="en-US" sz="1500" dirty="0" smtClean="0">
                <a:solidFill>
                  <a:schemeClr val="accent1"/>
                </a:solidFill>
              </a:rPr>
              <a:t>into </a:t>
            </a:r>
            <a:r>
              <a:rPr lang="en-US" sz="1500" dirty="0">
                <a:solidFill>
                  <a:schemeClr val="accent1"/>
                </a:solidFill>
              </a:rPr>
              <a:t>the reported financial irregularities at Steinhoff. </a:t>
            </a:r>
          </a:p>
          <a:p>
            <a:pPr lvl="2" algn="just">
              <a:lnSpc>
                <a:spcPct val="130000"/>
              </a:lnSpc>
              <a:spcAft>
                <a:spcPts val="0"/>
              </a:spcAft>
              <a:buClr>
                <a:schemeClr val="accent1"/>
              </a:buClr>
              <a:buFont typeface="Wingdings" panose="05000000000000000000" pitchFamily="2" charset="2"/>
              <a:buChar char="Ø"/>
            </a:pPr>
            <a:endParaRPr lang="en-ZA" sz="1500" dirty="0">
              <a:solidFill>
                <a:schemeClr val="accent1"/>
              </a:solidFill>
            </a:endParaRPr>
          </a:p>
          <a:p>
            <a:pPr lvl="2" algn="just">
              <a:lnSpc>
                <a:spcPct val="130000"/>
              </a:lnSpc>
              <a:spcAft>
                <a:spcPts val="0"/>
              </a:spcAft>
              <a:buClr>
                <a:schemeClr val="accent1"/>
              </a:buClr>
              <a:buFont typeface="Wingdings" panose="05000000000000000000" pitchFamily="2" charset="2"/>
              <a:buChar char="Ø"/>
            </a:pPr>
            <a:r>
              <a:rPr lang="en-US" sz="1500" dirty="0">
                <a:solidFill>
                  <a:schemeClr val="accent1"/>
                </a:solidFill>
              </a:rPr>
              <a:t>Mr. Christo Wiese (former Chairman) and largest shareholder (22.8% ownership of Steinhoff) appointed interim acting CEO but subsequently resigned post objections by PIC and other shareholders.</a:t>
            </a:r>
          </a:p>
          <a:p>
            <a:pPr lvl="2" algn="just">
              <a:lnSpc>
                <a:spcPct val="130000"/>
              </a:lnSpc>
              <a:spcAft>
                <a:spcPts val="0"/>
              </a:spcAft>
              <a:buClr>
                <a:schemeClr val="accent1"/>
              </a:buClr>
              <a:buFont typeface="Wingdings" panose="05000000000000000000" pitchFamily="2" charset="2"/>
              <a:buChar char="Ø"/>
            </a:pPr>
            <a:endParaRPr lang="en-US" sz="1500" dirty="0">
              <a:solidFill>
                <a:schemeClr val="accent1"/>
              </a:solidFill>
            </a:endParaRPr>
          </a:p>
          <a:p>
            <a:pPr lvl="2" algn="just">
              <a:lnSpc>
                <a:spcPct val="130000"/>
              </a:lnSpc>
              <a:spcAft>
                <a:spcPts val="0"/>
              </a:spcAft>
              <a:buClr>
                <a:schemeClr val="accent1"/>
              </a:buClr>
              <a:buFont typeface="Wingdings" panose="05000000000000000000" pitchFamily="2" charset="2"/>
              <a:buChar char="Ø"/>
            </a:pPr>
            <a:r>
              <a:rPr lang="en-US" sz="1500" dirty="0">
                <a:solidFill>
                  <a:schemeClr val="accent1"/>
                </a:solidFill>
              </a:rPr>
              <a:t> Mr Ben La Grange </a:t>
            </a:r>
            <a:r>
              <a:rPr lang="en-ZA" sz="1500" dirty="0">
                <a:solidFill>
                  <a:schemeClr val="accent1"/>
                </a:solidFill>
              </a:rPr>
              <a:t>has relinquished CFO role also post pressure from PIC and other shareholders, however, he remains involved with the company</a:t>
            </a:r>
            <a:r>
              <a:rPr lang="en-ZA" sz="1500" dirty="0" smtClean="0">
                <a:solidFill>
                  <a:schemeClr val="accent1"/>
                </a:solidFill>
              </a:rPr>
              <a:t>.</a:t>
            </a:r>
          </a:p>
          <a:p>
            <a:pPr marL="274637" lvl="2" indent="0" algn="just">
              <a:lnSpc>
                <a:spcPct val="130000"/>
              </a:lnSpc>
              <a:spcAft>
                <a:spcPts val="0"/>
              </a:spcAft>
              <a:buClr>
                <a:schemeClr val="accent1"/>
              </a:buClr>
              <a:buNone/>
            </a:pPr>
            <a:endParaRPr lang="en-ZA" sz="1500" dirty="0" smtClean="0">
              <a:solidFill>
                <a:schemeClr val="accent1"/>
              </a:solidFill>
            </a:endParaRPr>
          </a:p>
          <a:p>
            <a:pPr lvl="2">
              <a:lnSpc>
                <a:spcPct val="130000"/>
              </a:lnSpc>
              <a:spcAft>
                <a:spcPts val="0"/>
              </a:spcAft>
              <a:buClr>
                <a:srgbClr val="466B7E"/>
              </a:buClr>
              <a:buFont typeface="Wingdings" panose="05000000000000000000" pitchFamily="2" charset="2"/>
              <a:buChar char="Ø"/>
            </a:pPr>
            <a:r>
              <a:rPr lang="en-ZA" sz="1500" dirty="0">
                <a:solidFill>
                  <a:srgbClr val="466B7E"/>
                </a:solidFill>
              </a:rPr>
              <a:t>Steinhoff is purported to have hidden losses  incurred in its subsidiaries by dealing with related companies managed by ex-Steinhoff executives and associates. </a:t>
            </a:r>
          </a:p>
          <a:p>
            <a:pPr lvl="2">
              <a:lnSpc>
                <a:spcPct val="130000"/>
              </a:lnSpc>
              <a:spcAft>
                <a:spcPts val="0"/>
              </a:spcAft>
              <a:buClr>
                <a:srgbClr val="466B7E"/>
              </a:buClr>
              <a:buFont typeface="Wingdings" panose="05000000000000000000" pitchFamily="2" charset="2"/>
              <a:buChar char="Ø"/>
            </a:pPr>
            <a:endParaRPr lang="en-ZA" sz="1500" dirty="0">
              <a:solidFill>
                <a:srgbClr val="466B7E"/>
              </a:solidFill>
            </a:endParaRPr>
          </a:p>
          <a:p>
            <a:pPr lvl="2">
              <a:lnSpc>
                <a:spcPct val="130000"/>
              </a:lnSpc>
              <a:spcAft>
                <a:spcPts val="0"/>
              </a:spcAft>
              <a:buClr>
                <a:srgbClr val="466B7E"/>
              </a:buClr>
              <a:buFont typeface="Wingdings" panose="05000000000000000000" pitchFamily="2" charset="2"/>
              <a:buChar char="Ø"/>
            </a:pPr>
            <a:r>
              <a:rPr lang="en-ZA" sz="1500" dirty="0">
                <a:solidFill>
                  <a:srgbClr val="466B7E"/>
                </a:solidFill>
              </a:rPr>
              <a:t>Management has not been forthcoming with further information.</a:t>
            </a:r>
          </a:p>
          <a:p>
            <a:pPr lvl="2">
              <a:lnSpc>
                <a:spcPct val="130000"/>
              </a:lnSpc>
              <a:spcAft>
                <a:spcPts val="0"/>
              </a:spcAft>
              <a:buClr>
                <a:srgbClr val="466B7E"/>
              </a:buClr>
              <a:buFont typeface="Wingdings" panose="05000000000000000000" pitchFamily="2" charset="2"/>
              <a:buChar char="Ø"/>
            </a:pPr>
            <a:endParaRPr lang="en-ZA" sz="1500" dirty="0">
              <a:solidFill>
                <a:srgbClr val="466B7E"/>
              </a:solidFill>
            </a:endParaRPr>
          </a:p>
          <a:p>
            <a:pPr lvl="2">
              <a:lnSpc>
                <a:spcPct val="130000"/>
              </a:lnSpc>
              <a:spcAft>
                <a:spcPts val="0"/>
              </a:spcAft>
              <a:buClr>
                <a:srgbClr val="466B7E"/>
              </a:buClr>
              <a:buFont typeface="Wingdings" panose="05000000000000000000" pitchFamily="2" charset="2"/>
              <a:buChar char="Ø"/>
            </a:pPr>
            <a:r>
              <a:rPr lang="en-ZA" sz="1500" dirty="0">
                <a:solidFill>
                  <a:srgbClr val="466B7E"/>
                </a:solidFill>
              </a:rPr>
              <a:t>Given that it is a listed company; we need to ensure not to breach insider trading rules</a:t>
            </a:r>
            <a:r>
              <a:rPr lang="en-ZA" sz="1500" dirty="0" smtClean="0">
                <a:solidFill>
                  <a:srgbClr val="466B7E"/>
                </a:solidFill>
              </a:rPr>
              <a:t>.</a:t>
            </a:r>
            <a:endParaRPr lang="en-ZA" sz="1500" dirty="0">
              <a:solidFill>
                <a:srgbClr val="466B7E"/>
              </a:solidFill>
            </a:endParaRPr>
          </a:p>
        </p:txBody>
      </p:sp>
      <p:sp>
        <p:nvSpPr>
          <p:cNvPr id="5" name="Title 4"/>
          <p:cNvSpPr txBox="1">
            <a:spLocks/>
          </p:cNvSpPr>
          <p:nvPr/>
        </p:nvSpPr>
        <p:spPr>
          <a:xfrm>
            <a:off x="1606224" y="453211"/>
            <a:ext cx="5956487" cy="461665"/>
          </a:xfrm>
          <a:prstGeom prst="rect">
            <a:avLst/>
          </a:prstGeom>
        </p:spPr>
        <p:txBody>
          <a:bodyPr vert="horz" wrap="square" lIns="0" tIns="45720" rIns="91440" bIns="45720" rtlCol="0" anchor="ctr">
            <a:spAutoFit/>
          </a:bodyPr>
          <a:lstStyle>
            <a:lvl1pPr algn="ctr" rtl="0" eaLnBrk="1" fontAlgn="base" hangingPunct="1">
              <a:spcBef>
                <a:spcPct val="0"/>
              </a:spcBef>
              <a:spcAft>
                <a:spcPct val="0"/>
              </a:spcAft>
              <a:defRPr lang="en-ZW" sz="2400" b="0" i="0"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000">
                <a:solidFill>
                  <a:srgbClr val="496068"/>
                </a:solidFill>
                <a:latin typeface="Arial" charset="0"/>
                <a:cs typeface="Arial" charset="0"/>
              </a:defRPr>
            </a:lvl2pPr>
            <a:lvl3pPr algn="l" rtl="0" eaLnBrk="1" fontAlgn="base" hangingPunct="1">
              <a:spcBef>
                <a:spcPct val="0"/>
              </a:spcBef>
              <a:spcAft>
                <a:spcPct val="0"/>
              </a:spcAft>
              <a:defRPr sz="2000">
                <a:solidFill>
                  <a:srgbClr val="496068"/>
                </a:solidFill>
                <a:latin typeface="Arial" charset="0"/>
                <a:cs typeface="Arial" charset="0"/>
              </a:defRPr>
            </a:lvl3pPr>
            <a:lvl4pPr algn="l" rtl="0" eaLnBrk="1" fontAlgn="base" hangingPunct="1">
              <a:spcBef>
                <a:spcPct val="0"/>
              </a:spcBef>
              <a:spcAft>
                <a:spcPct val="0"/>
              </a:spcAft>
              <a:defRPr sz="2000">
                <a:solidFill>
                  <a:srgbClr val="496068"/>
                </a:solidFill>
                <a:latin typeface="Arial" charset="0"/>
                <a:cs typeface="Arial" charset="0"/>
              </a:defRPr>
            </a:lvl4pPr>
            <a:lvl5pPr algn="l" rtl="0" eaLnBrk="1" fontAlgn="base" hangingPunct="1">
              <a:spcBef>
                <a:spcPct val="0"/>
              </a:spcBef>
              <a:spcAft>
                <a:spcPct val="0"/>
              </a:spcAft>
              <a:defRPr sz="2000">
                <a:solidFill>
                  <a:srgbClr val="496068"/>
                </a:solidFill>
                <a:latin typeface="Arial" charset="0"/>
                <a:cs typeface="Arial" charset="0"/>
              </a:defRPr>
            </a:lvl5pPr>
            <a:lvl6pPr marL="457200" algn="l" rtl="0" eaLnBrk="1" fontAlgn="base" hangingPunct="1">
              <a:spcBef>
                <a:spcPct val="0"/>
              </a:spcBef>
              <a:spcAft>
                <a:spcPct val="0"/>
              </a:spcAft>
              <a:defRPr sz="2000" b="1">
                <a:solidFill>
                  <a:srgbClr val="404040"/>
                </a:solidFill>
                <a:latin typeface="Arial" charset="0"/>
                <a:cs typeface="Arial" charset="0"/>
              </a:defRPr>
            </a:lvl6pPr>
            <a:lvl7pPr marL="914400" algn="l" rtl="0" eaLnBrk="1" fontAlgn="base" hangingPunct="1">
              <a:spcBef>
                <a:spcPct val="0"/>
              </a:spcBef>
              <a:spcAft>
                <a:spcPct val="0"/>
              </a:spcAft>
              <a:defRPr sz="2000" b="1">
                <a:solidFill>
                  <a:srgbClr val="404040"/>
                </a:solidFill>
                <a:latin typeface="Arial" charset="0"/>
                <a:cs typeface="Arial" charset="0"/>
              </a:defRPr>
            </a:lvl7pPr>
            <a:lvl8pPr marL="1371600" algn="l" rtl="0" eaLnBrk="1" fontAlgn="base" hangingPunct="1">
              <a:spcBef>
                <a:spcPct val="0"/>
              </a:spcBef>
              <a:spcAft>
                <a:spcPct val="0"/>
              </a:spcAft>
              <a:defRPr sz="2000" b="1">
                <a:solidFill>
                  <a:srgbClr val="404040"/>
                </a:solidFill>
                <a:latin typeface="Arial" charset="0"/>
                <a:cs typeface="Arial" charset="0"/>
              </a:defRPr>
            </a:lvl8pPr>
            <a:lvl9pPr marL="1828800" algn="l" rtl="0" eaLnBrk="1" fontAlgn="base" hangingPunct="1">
              <a:spcBef>
                <a:spcPct val="0"/>
              </a:spcBef>
              <a:spcAft>
                <a:spcPct val="0"/>
              </a:spcAft>
              <a:defRPr sz="2000" b="1">
                <a:solidFill>
                  <a:srgbClr val="404040"/>
                </a:solidFill>
                <a:latin typeface="Arial" charset="0"/>
                <a:cs typeface="Arial" charset="0"/>
              </a:defRPr>
            </a:lvl9pPr>
          </a:lstStyle>
          <a:p>
            <a:pPr>
              <a:defRPr/>
            </a:pPr>
            <a:r>
              <a:rPr lang="en-ZA" dirty="0">
                <a:effectLst>
                  <a:outerShdw blurRad="38100" dist="38100" dir="2700000" algn="tl">
                    <a:srgbClr val="000000">
                      <a:alpha val="43137"/>
                    </a:srgbClr>
                  </a:outerShdw>
                </a:effectLst>
              </a:rPr>
              <a:t>Summary of </a:t>
            </a:r>
            <a:r>
              <a:rPr lang="en-ZA" dirty="0" smtClean="0">
                <a:effectLst>
                  <a:outerShdw blurRad="38100" dist="38100" dir="2700000" algn="tl">
                    <a:srgbClr val="000000">
                      <a:alpha val="43137"/>
                    </a:srgbClr>
                  </a:outerShdw>
                </a:effectLst>
              </a:rPr>
              <a:t>Events</a:t>
            </a:r>
            <a:endParaRPr lang="en-Z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02784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251" y="3075057"/>
            <a:ext cx="9077498" cy="707886"/>
          </a:xfrm>
          <a:noFill/>
          <a:ln>
            <a:noFill/>
          </a:ln>
        </p:spPr>
        <p:txBody>
          <a:bodyPr/>
          <a:lstStyle/>
          <a:p>
            <a:r>
              <a:rPr lang="en-US" sz="4000" dirty="0" smtClean="0">
                <a:effectLst>
                  <a:outerShdw blurRad="38100" dist="38100" dir="2700000" algn="tl">
                    <a:srgbClr val="000000">
                      <a:alpha val="43137"/>
                    </a:srgbClr>
                  </a:outerShdw>
                </a:effectLst>
              </a:rPr>
              <a:t>Impact of the Loss</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0348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50302" y="430536"/>
            <a:ext cx="7893698" cy="461665"/>
          </a:xfrm>
        </p:spPr>
        <p:txBody>
          <a:bodyPr/>
          <a:lstStyle/>
          <a:p>
            <a:pPr>
              <a:defRPr/>
            </a:pPr>
            <a:r>
              <a:rPr lang="en-US" dirty="0" smtClean="0">
                <a:effectLst>
                  <a:outerShdw blurRad="38100" dist="38100" dir="2700000" algn="tl">
                    <a:srgbClr val="000000">
                      <a:alpha val="43137"/>
                    </a:srgbClr>
                  </a:outerShdw>
                </a:effectLst>
              </a:rPr>
              <a:t>Unrealised and Realised Losses Analysis</a:t>
            </a:r>
            <a:endParaRPr lang="en-US" dirty="0">
              <a:effectLst>
                <a:outerShdw blurRad="38100" dist="38100" dir="2700000" algn="tl">
                  <a:srgbClr val="000000">
                    <a:alpha val="43137"/>
                  </a:srgbClr>
                </a:outerShdw>
              </a:effectLst>
            </a:endParaRPr>
          </a:p>
        </p:txBody>
      </p:sp>
      <p:sp>
        <p:nvSpPr>
          <p:cNvPr id="3" name="Rectangle 2"/>
          <p:cNvSpPr/>
          <p:nvPr/>
        </p:nvSpPr>
        <p:spPr>
          <a:xfrm>
            <a:off x="382386" y="6264636"/>
            <a:ext cx="2114681" cy="246221"/>
          </a:xfrm>
          <a:prstGeom prst="rect">
            <a:avLst/>
          </a:prstGeom>
        </p:spPr>
        <p:txBody>
          <a:bodyPr wrap="none">
            <a:spAutoFit/>
          </a:bodyPr>
          <a:lstStyle/>
          <a:p>
            <a:pPr>
              <a:spcAft>
                <a:spcPts val="0"/>
              </a:spcAft>
            </a:pPr>
            <a:r>
              <a:rPr lang="en-US" sz="1000" i="1" dirty="0">
                <a:solidFill>
                  <a:schemeClr val="accent1"/>
                </a:solidFill>
                <a:latin typeface="Arial" panose="020B0604020202020204" pitchFamily="34" charset="0"/>
                <a:ea typeface="Calibri" panose="020F0502020204030204" pitchFamily="34" charset="0"/>
                <a:cs typeface="Arial" panose="020B0604020202020204" pitchFamily="34" charset="0"/>
              </a:rPr>
              <a:t>Source: PIC Risk and Compliance</a:t>
            </a:r>
            <a:endParaRPr lang="en-ZA" sz="1000" i="1"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796118492"/>
              </p:ext>
            </p:extLst>
          </p:nvPr>
        </p:nvGraphicFramePr>
        <p:xfrm>
          <a:off x="149290" y="1736728"/>
          <a:ext cx="8687139" cy="2691564"/>
        </p:xfrm>
        <a:graphic>
          <a:graphicData uri="http://schemas.openxmlformats.org/drawingml/2006/table">
            <a:tbl>
              <a:tblPr>
                <a:tableStyleId>{5C22544A-7EE6-4342-B048-85BDC9FD1C3A}</a:tableStyleId>
              </a:tblPr>
              <a:tblGrid>
                <a:gridCol w="1166326">
                  <a:extLst>
                    <a:ext uri="{9D8B030D-6E8A-4147-A177-3AD203B41FA5}">
                      <a16:colId xmlns:a16="http://schemas.microsoft.com/office/drawing/2014/main" xmlns="" val="4014829320"/>
                    </a:ext>
                  </a:extLst>
                </a:gridCol>
                <a:gridCol w="1122358">
                  <a:extLst>
                    <a:ext uri="{9D8B030D-6E8A-4147-A177-3AD203B41FA5}">
                      <a16:colId xmlns:a16="http://schemas.microsoft.com/office/drawing/2014/main" xmlns="" val="411260283"/>
                    </a:ext>
                  </a:extLst>
                </a:gridCol>
                <a:gridCol w="695642">
                  <a:extLst>
                    <a:ext uri="{9D8B030D-6E8A-4147-A177-3AD203B41FA5}">
                      <a16:colId xmlns:a16="http://schemas.microsoft.com/office/drawing/2014/main" xmlns="" val="4150970736"/>
                    </a:ext>
                  </a:extLst>
                </a:gridCol>
                <a:gridCol w="1094187">
                  <a:extLst>
                    <a:ext uri="{9D8B030D-6E8A-4147-A177-3AD203B41FA5}">
                      <a16:colId xmlns:a16="http://schemas.microsoft.com/office/drawing/2014/main" xmlns="" val="20003"/>
                    </a:ext>
                  </a:extLst>
                </a:gridCol>
                <a:gridCol w="1094187">
                  <a:extLst>
                    <a:ext uri="{9D8B030D-6E8A-4147-A177-3AD203B41FA5}">
                      <a16:colId xmlns:a16="http://schemas.microsoft.com/office/drawing/2014/main" xmlns="" val="1920649898"/>
                    </a:ext>
                  </a:extLst>
                </a:gridCol>
                <a:gridCol w="1101432">
                  <a:extLst>
                    <a:ext uri="{9D8B030D-6E8A-4147-A177-3AD203B41FA5}">
                      <a16:colId xmlns:a16="http://schemas.microsoft.com/office/drawing/2014/main" xmlns="" val="3339429051"/>
                    </a:ext>
                  </a:extLst>
                </a:gridCol>
                <a:gridCol w="1246358">
                  <a:extLst>
                    <a:ext uri="{9D8B030D-6E8A-4147-A177-3AD203B41FA5}">
                      <a16:colId xmlns:a16="http://schemas.microsoft.com/office/drawing/2014/main" xmlns="" val="3513756874"/>
                    </a:ext>
                  </a:extLst>
                </a:gridCol>
                <a:gridCol w="1166649">
                  <a:extLst>
                    <a:ext uri="{9D8B030D-6E8A-4147-A177-3AD203B41FA5}">
                      <a16:colId xmlns:a16="http://schemas.microsoft.com/office/drawing/2014/main" xmlns="" val="1504529104"/>
                    </a:ext>
                  </a:extLst>
                </a:gridCol>
              </a:tblGrid>
              <a:tr h="797475">
                <a:tc>
                  <a:txBody>
                    <a:bodyPr/>
                    <a:lstStyle/>
                    <a:p>
                      <a:pPr algn="ctr" fontAlgn="b"/>
                      <a:r>
                        <a:rPr lang="en-ZA" sz="120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STEINHOFF INTERNATIONAL LIMITED</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solidFill>
                      <a:schemeClr val="accent1"/>
                    </a:solidFill>
                  </a:tcPr>
                </a:tc>
                <a:tc>
                  <a:txBody>
                    <a:bodyPr/>
                    <a:lstStyle/>
                    <a:p>
                      <a:pPr algn="ctr" fontAlgn="b"/>
                      <a:r>
                        <a:rPr lang="en-ZA" sz="120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solidFill>
                      <a:schemeClr val="accent1"/>
                    </a:solidFill>
                  </a:tcPr>
                </a:tc>
                <a:tc>
                  <a:txBody>
                    <a:bodyPr/>
                    <a:lstStyle/>
                    <a:p>
                      <a:pPr algn="ctr" fontAlgn="b"/>
                      <a:r>
                        <a:rPr lang="en-ZA" sz="120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solidFill>
                      <a:schemeClr val="accent1"/>
                    </a:solidFill>
                  </a:tcPr>
                </a:tc>
                <a:tc>
                  <a:txBody>
                    <a:bodyPr/>
                    <a:lstStyle/>
                    <a:p>
                      <a:pPr algn="ctr" fontAlgn="b"/>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solidFill>
                      <a:schemeClr val="accent1"/>
                    </a:solidFill>
                  </a:tcPr>
                </a:tc>
                <a:tc>
                  <a:txBody>
                    <a:bodyPr/>
                    <a:lstStyle/>
                    <a:p>
                      <a:pPr algn="ctr" fontAlgn="b"/>
                      <a:r>
                        <a:rPr lang="en-ZA" sz="120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5th Dec 2017</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solidFill>
                      <a:schemeClr val="accent1"/>
                    </a:solidFill>
                  </a:tcPr>
                </a:tc>
                <a:tc>
                  <a:txBody>
                    <a:bodyPr/>
                    <a:lstStyle/>
                    <a:p>
                      <a:pPr algn="ctr" fontAlgn="b"/>
                      <a:r>
                        <a:rPr lang="en-ZA" sz="120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19th Jan 2018</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solidFill>
                      <a:schemeClr val="accent1"/>
                    </a:solidFill>
                  </a:tcPr>
                </a:tc>
                <a:tc>
                  <a:txBody>
                    <a:bodyPr/>
                    <a:lstStyle/>
                    <a:p>
                      <a:pPr algn="ctr" fontAlgn="b"/>
                      <a:r>
                        <a:rPr lang="en-ZA" sz="120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Price movement</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solidFill>
                      <a:schemeClr val="accent1"/>
                    </a:solidFill>
                  </a:tcPr>
                </a:tc>
                <a:tc>
                  <a:txBody>
                    <a:bodyPr/>
                    <a:lstStyle/>
                    <a:p>
                      <a:pPr algn="ctr" fontAlgn="b"/>
                      <a:r>
                        <a:rPr lang="en-ZA" sz="120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solidFill>
                      <a:schemeClr val="accent1"/>
                    </a:solidFill>
                  </a:tcPr>
                </a:tc>
                <a:extLst>
                  <a:ext uri="{0D108BD9-81ED-4DB2-BD59-A6C34878D82A}">
                    <a16:rowId xmlns:a16="http://schemas.microsoft.com/office/drawing/2014/main" xmlns="" val="1931535674"/>
                  </a:ext>
                </a:extLst>
              </a:tr>
              <a:tr h="375323">
                <a:tc>
                  <a:txBody>
                    <a:bodyPr/>
                    <a:lstStyle/>
                    <a:p>
                      <a:pPr algn="ctr" fontAlgn="b"/>
                      <a:r>
                        <a:rPr lang="en-ZA" sz="11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Closing price</a:t>
                      </a:r>
                      <a:endParaRPr lang="en-ZA" sz="11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tc>
                <a:tc>
                  <a:txBody>
                    <a:bodyPr/>
                    <a:lstStyle/>
                    <a:p>
                      <a:pPr algn="ctr" fontAlgn="b"/>
                      <a:r>
                        <a:rPr lang="en-ZA" sz="11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ZA" sz="11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tc>
                <a:tc>
                  <a:txBody>
                    <a:bodyPr/>
                    <a:lstStyle/>
                    <a:p>
                      <a:pPr algn="ctr" fontAlgn="b"/>
                      <a:r>
                        <a:rPr lang="en-ZA" sz="11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ZA" sz="11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tc>
                <a:tc>
                  <a:txBody>
                    <a:bodyPr/>
                    <a:lstStyle/>
                    <a:p>
                      <a:pPr algn="ctr" fontAlgn="b"/>
                      <a:endParaRPr lang="en-ZA" sz="11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tc>
                <a:tc>
                  <a:txBody>
                    <a:bodyPr/>
                    <a:lstStyle/>
                    <a:p>
                      <a:pPr algn="ctr" fontAlgn="b"/>
                      <a:r>
                        <a:rPr lang="en-ZA" sz="11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45,65</a:t>
                      </a:r>
                      <a:endParaRPr lang="en-ZA" sz="11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tc>
                <a:tc>
                  <a:txBody>
                    <a:bodyPr/>
                    <a:lstStyle/>
                    <a:p>
                      <a:pPr algn="ctr" fontAlgn="b"/>
                      <a:r>
                        <a:rPr lang="en-ZA" sz="11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7,61</a:t>
                      </a:r>
                      <a:endParaRPr lang="en-ZA" sz="11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tc>
                <a:tc>
                  <a:txBody>
                    <a:bodyPr/>
                    <a:lstStyle/>
                    <a:p>
                      <a:pPr algn="ctr" fontAlgn="b"/>
                      <a:r>
                        <a:rPr lang="en-ZA" sz="11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-83,3%</a:t>
                      </a:r>
                      <a:endParaRPr lang="en-ZA" sz="11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tc>
                <a:tc>
                  <a:txBody>
                    <a:bodyPr/>
                    <a:lstStyle/>
                    <a:p>
                      <a:pPr algn="ctr" fontAlgn="b"/>
                      <a:r>
                        <a:rPr lang="en-ZA" sz="11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ZA" sz="11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tc>
                <a:extLst>
                  <a:ext uri="{0D108BD9-81ED-4DB2-BD59-A6C34878D82A}">
                    <a16:rowId xmlns:a16="http://schemas.microsoft.com/office/drawing/2014/main" xmlns="" val="239261692"/>
                  </a:ext>
                </a:extLst>
              </a:tr>
              <a:tr h="590204">
                <a:tc>
                  <a:txBody>
                    <a:bodyPr/>
                    <a:lstStyle/>
                    <a:p>
                      <a:pPr algn="ctr" fontAlgn="b"/>
                      <a:r>
                        <a:rPr lang="en-ZA" sz="1200" b="1" u="none" strike="noStrike" dirty="0">
                          <a:solidFill>
                            <a:schemeClr val="bg1"/>
                          </a:solidFill>
                          <a:effectLst/>
                          <a:latin typeface="Arial" panose="020B0604020202020204" pitchFamily="34" charset="0"/>
                          <a:cs typeface="Arial" panose="020B0604020202020204" pitchFamily="34" charset="0"/>
                        </a:rPr>
                        <a:t>Portfolio</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5975" marR="5975" marT="5975" marB="0" anchor="ctr">
                    <a:solidFill>
                      <a:schemeClr val="accent1"/>
                    </a:solidFill>
                  </a:tcPr>
                </a:tc>
                <a:tc>
                  <a:txBody>
                    <a:bodyPr/>
                    <a:lstStyle/>
                    <a:p>
                      <a:pPr algn="ctr" fontAlgn="b"/>
                      <a:r>
                        <a:rPr lang="en-ZA" sz="1200" b="1" u="none" strike="noStrike" dirty="0">
                          <a:solidFill>
                            <a:schemeClr val="bg1"/>
                          </a:solidFill>
                          <a:effectLst/>
                          <a:latin typeface="Arial" panose="020B0604020202020204" pitchFamily="34" charset="0"/>
                          <a:cs typeface="Arial" panose="020B0604020202020204" pitchFamily="34" charset="0"/>
                        </a:rPr>
                        <a:t>Number of Shares Held as at </a:t>
                      </a:r>
                      <a:r>
                        <a:rPr lang="en-ZA" sz="1200" b="1" u="none" strike="noStrike" dirty="0" smtClean="0">
                          <a:solidFill>
                            <a:schemeClr val="bg1"/>
                          </a:solidFill>
                          <a:effectLst/>
                          <a:latin typeface="Arial" panose="020B0604020202020204" pitchFamily="34" charset="0"/>
                          <a:cs typeface="Arial" panose="020B0604020202020204" pitchFamily="34" charset="0"/>
                        </a:rPr>
                        <a:t>19 Jan. 2018</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5975" marR="5975" marT="5975" marB="0" anchor="ctr">
                    <a:solidFill>
                      <a:schemeClr val="accent1"/>
                    </a:solidFill>
                  </a:tcPr>
                </a:tc>
                <a:tc>
                  <a:txBody>
                    <a:bodyPr/>
                    <a:lstStyle/>
                    <a:p>
                      <a:pPr algn="ctr" fontAlgn="b"/>
                      <a:r>
                        <a:rPr lang="en-ZA" sz="1200" b="1" u="none" strike="noStrike" dirty="0">
                          <a:solidFill>
                            <a:schemeClr val="bg1"/>
                          </a:solidFill>
                          <a:effectLst/>
                          <a:latin typeface="Arial" panose="020B0604020202020204" pitchFamily="34" charset="0"/>
                          <a:cs typeface="Arial" panose="020B0604020202020204" pitchFamily="34" charset="0"/>
                        </a:rPr>
                        <a:t>% of Steinhoff </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5975" marR="5975" marT="5975" marB="0" anchor="ctr">
                    <a:solidFill>
                      <a:schemeClr val="accent1"/>
                    </a:solidFill>
                  </a:tcPr>
                </a:tc>
                <a:tc>
                  <a:txBody>
                    <a:bodyPr/>
                    <a:lstStyle/>
                    <a:p>
                      <a:pPr algn="ctr" fontAlgn="b"/>
                      <a:r>
                        <a:rPr lang="en-ZA" sz="1200" b="1" i="0" u="none" strike="noStrike" dirty="0" smtClean="0">
                          <a:solidFill>
                            <a:schemeClr val="bg1"/>
                          </a:solidFill>
                          <a:effectLst/>
                          <a:latin typeface="Arial" panose="020B0604020202020204" pitchFamily="34" charset="0"/>
                          <a:cs typeface="Arial" panose="020B0604020202020204" pitchFamily="34" charset="0"/>
                        </a:rPr>
                        <a:t>Average</a:t>
                      </a:r>
                      <a:r>
                        <a:rPr lang="en-ZA" sz="1200" b="1" i="0" u="none" strike="noStrike" baseline="0" dirty="0" smtClean="0">
                          <a:solidFill>
                            <a:schemeClr val="bg1"/>
                          </a:solidFill>
                          <a:effectLst/>
                          <a:latin typeface="Arial" panose="020B0604020202020204" pitchFamily="34" charset="0"/>
                          <a:cs typeface="Arial" panose="020B0604020202020204" pitchFamily="34" charset="0"/>
                        </a:rPr>
                        <a:t> Cost</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5975" marR="5975" marT="5975" marB="0" anchor="ctr">
                    <a:solidFill>
                      <a:schemeClr val="accent1"/>
                    </a:solidFill>
                  </a:tcPr>
                </a:tc>
                <a:tc>
                  <a:txBody>
                    <a:bodyPr/>
                    <a:lstStyle/>
                    <a:p>
                      <a:pPr algn="ctr" fontAlgn="b"/>
                      <a:r>
                        <a:rPr lang="en-ZA" sz="1200" b="1" u="none" strike="noStrike" dirty="0">
                          <a:solidFill>
                            <a:schemeClr val="bg1"/>
                          </a:solidFill>
                          <a:effectLst/>
                          <a:latin typeface="Arial" panose="020B0604020202020204" pitchFamily="34" charset="0"/>
                          <a:cs typeface="Arial" panose="020B0604020202020204" pitchFamily="34" charset="0"/>
                        </a:rPr>
                        <a:t>Market Value 5th Dec 2017</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5975" marR="5975" marT="5975" marB="0" anchor="ctr">
                    <a:solidFill>
                      <a:schemeClr val="accent1"/>
                    </a:solidFill>
                  </a:tcPr>
                </a:tc>
                <a:tc>
                  <a:txBody>
                    <a:bodyPr/>
                    <a:lstStyle/>
                    <a:p>
                      <a:pPr algn="ctr" fontAlgn="b"/>
                      <a:r>
                        <a:rPr lang="en-ZA" sz="1200" b="1" u="none" strike="noStrike" dirty="0">
                          <a:solidFill>
                            <a:schemeClr val="bg1"/>
                          </a:solidFill>
                          <a:effectLst/>
                          <a:latin typeface="Arial" panose="020B0604020202020204" pitchFamily="34" charset="0"/>
                          <a:cs typeface="Arial" panose="020B0604020202020204" pitchFamily="34" charset="0"/>
                        </a:rPr>
                        <a:t>Market Value 19th Jan 2018</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5975" marR="5975" marT="5975" marB="0" anchor="ctr">
                    <a:solidFill>
                      <a:schemeClr val="accent1"/>
                    </a:solidFill>
                  </a:tcPr>
                </a:tc>
                <a:tc>
                  <a:txBody>
                    <a:bodyPr/>
                    <a:lstStyle/>
                    <a:p>
                      <a:pPr algn="ctr" fontAlgn="b"/>
                      <a:r>
                        <a:rPr lang="en-ZA" sz="1200" b="1" u="none" strike="noStrike" dirty="0">
                          <a:solidFill>
                            <a:schemeClr val="bg1"/>
                          </a:solidFill>
                          <a:effectLst/>
                          <a:latin typeface="Arial" panose="020B0604020202020204" pitchFamily="34" charset="0"/>
                          <a:cs typeface="Arial" panose="020B0604020202020204" pitchFamily="34" charset="0"/>
                        </a:rPr>
                        <a:t>Unrealised </a:t>
                      </a:r>
                      <a:r>
                        <a:rPr lang="en-ZA" sz="1200" b="1" u="none" strike="noStrike" dirty="0" smtClean="0">
                          <a:solidFill>
                            <a:schemeClr val="bg1"/>
                          </a:solidFill>
                          <a:effectLst/>
                          <a:latin typeface="Arial" panose="020B0604020202020204" pitchFamily="34" charset="0"/>
                          <a:cs typeface="Arial" panose="020B0604020202020204" pitchFamily="34" charset="0"/>
                        </a:rPr>
                        <a:t>Losses</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5975" marR="5975" marT="5975" marB="0" anchor="ctr">
                    <a:solidFill>
                      <a:srgbClr val="FF0000"/>
                    </a:solidFill>
                  </a:tcPr>
                </a:tc>
                <a:tc>
                  <a:txBody>
                    <a:bodyPr/>
                    <a:lstStyle/>
                    <a:p>
                      <a:pPr algn="ctr" fontAlgn="b"/>
                      <a:r>
                        <a:rPr lang="en-ZA" sz="1200" b="1" u="none" strike="noStrike" dirty="0">
                          <a:solidFill>
                            <a:schemeClr val="bg1"/>
                          </a:solidFill>
                          <a:effectLst/>
                          <a:latin typeface="Arial" panose="020B0604020202020204" pitchFamily="34" charset="0"/>
                          <a:cs typeface="Arial" panose="020B0604020202020204" pitchFamily="34" charset="0"/>
                        </a:rPr>
                        <a:t>Realised </a:t>
                      </a:r>
                      <a:r>
                        <a:rPr lang="en-ZA" sz="1200" b="1" u="none" strike="noStrike" dirty="0" smtClean="0">
                          <a:solidFill>
                            <a:schemeClr val="bg1"/>
                          </a:solidFill>
                          <a:effectLst/>
                          <a:latin typeface="Arial" panose="020B0604020202020204" pitchFamily="34" charset="0"/>
                          <a:cs typeface="Arial" panose="020B0604020202020204" pitchFamily="34" charset="0"/>
                        </a:rPr>
                        <a:t>Losses</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5975" marR="5975" marT="5975" marB="0" anchor="ctr">
                    <a:solidFill>
                      <a:srgbClr val="FF0000"/>
                    </a:solidFill>
                  </a:tcPr>
                </a:tc>
                <a:extLst>
                  <a:ext uri="{0D108BD9-81ED-4DB2-BD59-A6C34878D82A}">
                    <a16:rowId xmlns:a16="http://schemas.microsoft.com/office/drawing/2014/main" xmlns="" val="2615990856"/>
                  </a:ext>
                </a:extLst>
              </a:tr>
              <a:tr h="547135">
                <a:tc>
                  <a:txBody>
                    <a:bodyPr/>
                    <a:lstStyle/>
                    <a:p>
                      <a:pPr algn="r" fontAlgn="b"/>
                      <a:r>
                        <a:rPr lang="en-ZA" sz="12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Total GEPF*</a:t>
                      </a:r>
                      <a:endParaRPr lang="en-ZA"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tc>
                <a:tc>
                  <a:txBody>
                    <a:bodyPr/>
                    <a:lstStyle/>
                    <a:p>
                      <a:pPr algn="r" fontAlgn="b"/>
                      <a:r>
                        <a:rPr lang="en-ZA" sz="1200" u="none" strike="noStrik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392 </a:t>
                      </a:r>
                      <a:r>
                        <a:rPr lang="en-ZA" sz="12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239 899 </a:t>
                      </a:r>
                      <a:endParaRPr lang="en-ZA"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tc>
                <a:tc>
                  <a:txBody>
                    <a:bodyPr/>
                    <a:lstStyle/>
                    <a:p>
                      <a:pPr algn="r" fontAlgn="b"/>
                      <a:r>
                        <a:rPr lang="en-ZA" sz="12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9,1%</a:t>
                      </a:r>
                      <a:endParaRPr lang="en-ZA"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tc>
                <a:tc>
                  <a:txBody>
                    <a:bodyPr/>
                    <a:lstStyle/>
                    <a:p>
                      <a:pPr algn="r" fontAlgn="b"/>
                      <a:r>
                        <a:rPr lang="en-ZA" sz="1200" b="0" i="0" u="none" strike="noStrike"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15 067 564 193</a:t>
                      </a:r>
                      <a:endParaRPr lang="en-ZA"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tc>
                <a:tc>
                  <a:txBody>
                    <a:bodyPr/>
                    <a:lstStyle/>
                    <a:p>
                      <a:pPr algn="r" fontAlgn="b"/>
                      <a:r>
                        <a:rPr lang="en-ZA" sz="1200" u="none" strike="noStrik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19 </a:t>
                      </a:r>
                      <a:r>
                        <a:rPr lang="en-ZA" sz="12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554 473 175 </a:t>
                      </a:r>
                      <a:endParaRPr lang="en-ZA"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tc>
                <a:tc>
                  <a:txBody>
                    <a:bodyPr/>
                    <a:lstStyle/>
                    <a:p>
                      <a:pPr algn="r" fontAlgn="b"/>
                      <a:r>
                        <a:rPr lang="en-ZA" sz="12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ZA" sz="1200" u="none" strike="noStrik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ZA" sz="12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2 984 945 631 </a:t>
                      </a:r>
                      <a:endParaRPr lang="en-ZA"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tc>
                <a:tc>
                  <a:txBody>
                    <a:bodyPr/>
                    <a:lstStyle/>
                    <a:p>
                      <a:pPr algn="r" fontAlgn="b"/>
                      <a:r>
                        <a:rPr lang="en-ZA" sz="1200" u="none" strike="noStrik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(12 082 618 562)</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solidFill>
                      <a:srgbClr val="FF0000"/>
                    </a:solidFill>
                  </a:tcPr>
                </a:tc>
                <a:tc>
                  <a:txBody>
                    <a:bodyPr/>
                    <a:lstStyle/>
                    <a:p>
                      <a:pPr algn="r" fontAlgn="b"/>
                      <a:r>
                        <a:rPr lang="en-ZA" sz="1200" u="none" strike="noStrik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ZA" sz="120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1 709 201 552)</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975" marR="5975" marT="5975" marB="0" anchor="ctr">
                    <a:solidFill>
                      <a:srgbClr val="FF0000"/>
                    </a:solidFill>
                  </a:tcPr>
                </a:tc>
                <a:extLst>
                  <a:ext uri="{0D108BD9-81ED-4DB2-BD59-A6C34878D82A}">
                    <a16:rowId xmlns:a16="http://schemas.microsoft.com/office/drawing/2014/main" xmlns="" val="3386861315"/>
                  </a:ext>
                </a:extLst>
              </a:tr>
              <a:tr h="381427">
                <a:tc gridSpan="8">
                  <a:txBody>
                    <a:bodyPr/>
                    <a:lstStyle/>
                    <a:p>
                      <a:pPr algn="l" fontAlgn="b"/>
                      <a:r>
                        <a:rPr lang="en-ZA" sz="1100" u="none" strike="noStrike" dirty="0">
                          <a:effectLst/>
                          <a:latin typeface="Arial" panose="020B0604020202020204" pitchFamily="34" charset="0"/>
                          <a:cs typeface="Arial" panose="020B0604020202020204" pitchFamily="34" charset="0"/>
                        </a:rPr>
                        <a:t>* </a:t>
                      </a:r>
                      <a:r>
                        <a:rPr lang="en-ZA" sz="1100" u="none" strike="noStrike" dirty="0" smtClean="0">
                          <a:effectLst/>
                          <a:latin typeface="Arial" panose="020B0604020202020204" pitchFamily="34" charset="0"/>
                          <a:cs typeface="Arial" panose="020B0604020202020204" pitchFamily="34" charset="0"/>
                        </a:rPr>
                        <a:t>Includes </a:t>
                      </a:r>
                      <a:r>
                        <a:rPr lang="en-ZA" sz="1100" u="none" strike="noStrike" dirty="0">
                          <a:effectLst/>
                          <a:latin typeface="Arial" panose="020B0604020202020204" pitchFamily="34" charset="0"/>
                          <a:cs typeface="Arial" panose="020B0604020202020204" pitchFamily="34" charset="0"/>
                        </a:rPr>
                        <a:t>Externally Managed Funds</a:t>
                      </a:r>
                      <a:endParaRPr lang="en-ZA" sz="1100" b="0" i="1" u="none" strike="noStrike" dirty="0">
                        <a:solidFill>
                          <a:srgbClr val="000000"/>
                        </a:solidFill>
                        <a:effectLst/>
                        <a:latin typeface="Arial" panose="020B0604020202020204" pitchFamily="34" charset="0"/>
                        <a:cs typeface="Arial" panose="020B0604020202020204" pitchFamily="34" charset="0"/>
                      </a:endParaRPr>
                    </a:p>
                  </a:txBody>
                  <a:tcPr marL="5975" marR="5975" marT="5975" marB="0" anchor="b"/>
                </a:tc>
                <a:tc hMerge="1">
                  <a:txBody>
                    <a:bodyPr/>
                    <a:lstStyle/>
                    <a:p>
                      <a:pPr algn="l" fontAlgn="b"/>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975" marR="5975" marT="5975" marB="0" anchor="b"/>
                </a:tc>
                <a:tc hMerge="1">
                  <a:txBody>
                    <a:bodyPr/>
                    <a:lstStyle/>
                    <a:p>
                      <a:pPr algn="l" fontAlgn="b"/>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5975" marR="5975" marT="5975" marB="0" anchor="b"/>
                </a:tc>
                <a:tc hMerge="1">
                  <a:txBody>
                    <a:bodyPr/>
                    <a:lstStyle/>
                    <a:p>
                      <a:pPr algn="l" fontAlgn="b"/>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975" marR="5975" marT="5975" marB="0" anchor="b"/>
                </a:tc>
                <a:tc hMerge="1">
                  <a:txBody>
                    <a:bodyPr/>
                    <a:lstStyle/>
                    <a:p>
                      <a:pPr algn="l" fontAlgn="b"/>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975" marR="5975" marT="5975" marB="0" anchor="b"/>
                </a:tc>
                <a:tc hMerge="1">
                  <a:txBody>
                    <a:bodyPr/>
                    <a:lstStyle/>
                    <a:p>
                      <a:pPr algn="l" fontAlgn="b"/>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5975" marR="5975" marT="5975" marB="0" anchor="b"/>
                </a:tc>
                <a:tc hMerge="1">
                  <a:txBody>
                    <a:bodyPr/>
                    <a:lstStyle/>
                    <a:p>
                      <a:pPr algn="l" fontAlgn="b"/>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975" marR="5975" marT="5975" marB="0" anchor="b"/>
                </a:tc>
                <a:tc hMerge="1">
                  <a:txBody>
                    <a:bodyPr/>
                    <a:lstStyle/>
                    <a:p>
                      <a:pPr algn="l" fontAlgn="b"/>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975" marR="5975" marT="5975" marB="0" anchor="b"/>
                </a:tc>
                <a:extLst>
                  <a:ext uri="{0D108BD9-81ED-4DB2-BD59-A6C34878D82A}">
                    <a16:rowId xmlns:a16="http://schemas.microsoft.com/office/drawing/2014/main" xmlns="" val="289790945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257360661"/>
              </p:ext>
            </p:extLst>
          </p:nvPr>
        </p:nvGraphicFramePr>
        <p:xfrm>
          <a:off x="307571" y="1204602"/>
          <a:ext cx="6302942" cy="304800"/>
        </p:xfrm>
        <a:graphic>
          <a:graphicData uri="http://schemas.openxmlformats.org/drawingml/2006/table">
            <a:tbl>
              <a:tblPr firstRow="1" bandRow="1">
                <a:tableStyleId>{5C22544A-7EE6-4342-B048-85BDC9FD1C3A}</a:tableStyleId>
              </a:tblPr>
              <a:tblGrid>
                <a:gridCol w="4041005">
                  <a:extLst>
                    <a:ext uri="{9D8B030D-6E8A-4147-A177-3AD203B41FA5}">
                      <a16:colId xmlns:a16="http://schemas.microsoft.com/office/drawing/2014/main" xmlns="" val="20000"/>
                    </a:ext>
                  </a:extLst>
                </a:gridCol>
                <a:gridCol w="2261937">
                  <a:extLst>
                    <a:ext uri="{9D8B030D-6E8A-4147-A177-3AD203B41FA5}">
                      <a16:colId xmlns:a16="http://schemas.microsoft.com/office/drawing/2014/main" xmlns="" val="20001"/>
                    </a:ext>
                  </a:extLst>
                </a:gridCol>
              </a:tblGrid>
              <a:tr h="190245">
                <a:tc>
                  <a:txBody>
                    <a:bodyPr/>
                    <a:lstStyle/>
                    <a:p>
                      <a:r>
                        <a:rPr lang="en-US" sz="1400" b="1" dirty="0" smtClean="0">
                          <a:solidFill>
                            <a:schemeClr val="tx1">
                              <a:lumMod val="50000"/>
                            </a:schemeClr>
                          </a:solidFill>
                          <a:latin typeface="Arial" panose="020B0604020202020204" pitchFamily="34" charset="0"/>
                          <a:cs typeface="Arial" panose="020B0604020202020204" pitchFamily="34" charset="0"/>
                        </a:rPr>
                        <a:t>Date of Initial Investment</a:t>
                      </a:r>
                      <a:endParaRPr lang="en-US" sz="1400" b="1" dirty="0">
                        <a:solidFill>
                          <a:schemeClr val="tx1">
                            <a:lumMod val="50000"/>
                          </a:schemeClr>
                        </a:solidFill>
                        <a:latin typeface="Arial" panose="020B0604020202020204" pitchFamily="34" charset="0"/>
                        <a:cs typeface="Arial" panose="020B0604020202020204" pitchFamily="34" charset="0"/>
                      </a:endParaRPr>
                    </a:p>
                  </a:txBody>
                  <a:tcPr>
                    <a:solidFill>
                      <a:schemeClr val="tx1">
                        <a:lumMod val="20000"/>
                        <a:lumOff val="80000"/>
                      </a:schemeClr>
                    </a:solidFill>
                  </a:tcPr>
                </a:tc>
                <a:tc>
                  <a:txBody>
                    <a:bodyPr/>
                    <a:lstStyle/>
                    <a:p>
                      <a:r>
                        <a:rPr lang="en-US" sz="1400" b="1" dirty="0" smtClean="0">
                          <a:solidFill>
                            <a:schemeClr val="tx1">
                              <a:lumMod val="50000"/>
                            </a:schemeClr>
                          </a:solidFill>
                          <a:latin typeface="Arial" panose="020B0604020202020204" pitchFamily="34" charset="0"/>
                          <a:cs typeface="Arial" panose="020B0604020202020204" pitchFamily="34" charset="0"/>
                        </a:rPr>
                        <a:t>31/Mar/2005</a:t>
                      </a:r>
                      <a:endParaRPr lang="en-US" sz="1400" b="1" dirty="0">
                        <a:solidFill>
                          <a:schemeClr val="tx1">
                            <a:lumMod val="50000"/>
                          </a:schemeClr>
                        </a:solidFill>
                        <a:latin typeface="Arial" panose="020B0604020202020204" pitchFamily="34" charset="0"/>
                        <a:cs typeface="Arial" panose="020B0604020202020204" pitchFamily="34" charset="0"/>
                      </a:endParaRPr>
                    </a:p>
                  </a:txBody>
                  <a:tcPr>
                    <a:solidFill>
                      <a:schemeClr val="tx1">
                        <a:lumMod val="20000"/>
                        <a:lumOff val="80000"/>
                      </a:schemeClr>
                    </a:solidFill>
                  </a:tcPr>
                </a:tc>
                <a:extLst>
                  <a:ext uri="{0D108BD9-81ED-4DB2-BD59-A6C34878D82A}">
                    <a16:rowId xmlns:a16="http://schemas.microsoft.com/office/drawing/2014/main" xmlns="" val="10000"/>
                  </a:ext>
                </a:extLst>
              </a:tr>
            </a:tbl>
          </a:graphicData>
        </a:graphic>
      </p:graphicFrame>
      <p:sp>
        <p:nvSpPr>
          <p:cNvPr id="6" name="Title 1"/>
          <p:cNvSpPr txBox="1">
            <a:spLocks/>
          </p:cNvSpPr>
          <p:nvPr/>
        </p:nvSpPr>
        <p:spPr>
          <a:xfrm>
            <a:off x="6923314" y="4184633"/>
            <a:ext cx="1996751" cy="523220"/>
          </a:xfrm>
          <a:prstGeom prst="rect">
            <a:avLst/>
          </a:prstGeom>
          <a:solidFill>
            <a:srgbClr val="333333"/>
          </a:solidFill>
        </p:spPr>
        <p:txBody>
          <a:bodyPr vert="horz" wrap="square" lIns="0" tIns="45720" rIns="91440" bIns="45720" rtlCol="0" anchor="ctr">
            <a:spAutoFit/>
          </a:bodyPr>
          <a:lstStyle>
            <a:lvl1pPr algn="ctr" rtl="0" eaLnBrk="1" fontAlgn="base" hangingPunct="1">
              <a:spcBef>
                <a:spcPct val="0"/>
              </a:spcBef>
              <a:spcAft>
                <a:spcPct val="0"/>
              </a:spcAft>
              <a:defRPr lang="en-ZW" sz="2400" b="0" i="0" kern="1200" dirty="0" smtClean="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000">
                <a:solidFill>
                  <a:srgbClr val="496068"/>
                </a:solidFill>
                <a:latin typeface="Arial" charset="0"/>
                <a:cs typeface="Arial" charset="0"/>
              </a:defRPr>
            </a:lvl2pPr>
            <a:lvl3pPr algn="l" rtl="0" eaLnBrk="1" fontAlgn="base" hangingPunct="1">
              <a:spcBef>
                <a:spcPct val="0"/>
              </a:spcBef>
              <a:spcAft>
                <a:spcPct val="0"/>
              </a:spcAft>
              <a:defRPr sz="2000">
                <a:solidFill>
                  <a:srgbClr val="496068"/>
                </a:solidFill>
                <a:latin typeface="Arial" charset="0"/>
                <a:cs typeface="Arial" charset="0"/>
              </a:defRPr>
            </a:lvl3pPr>
            <a:lvl4pPr algn="l" rtl="0" eaLnBrk="1" fontAlgn="base" hangingPunct="1">
              <a:spcBef>
                <a:spcPct val="0"/>
              </a:spcBef>
              <a:spcAft>
                <a:spcPct val="0"/>
              </a:spcAft>
              <a:defRPr sz="2000">
                <a:solidFill>
                  <a:srgbClr val="496068"/>
                </a:solidFill>
                <a:latin typeface="Arial" charset="0"/>
                <a:cs typeface="Arial" charset="0"/>
              </a:defRPr>
            </a:lvl4pPr>
            <a:lvl5pPr algn="l" rtl="0" eaLnBrk="1" fontAlgn="base" hangingPunct="1">
              <a:spcBef>
                <a:spcPct val="0"/>
              </a:spcBef>
              <a:spcAft>
                <a:spcPct val="0"/>
              </a:spcAft>
              <a:defRPr sz="2000">
                <a:solidFill>
                  <a:srgbClr val="496068"/>
                </a:solidFill>
                <a:latin typeface="Arial" charset="0"/>
                <a:cs typeface="Arial" charset="0"/>
              </a:defRPr>
            </a:lvl5pPr>
            <a:lvl6pPr marL="457200" algn="l" rtl="0" eaLnBrk="1" fontAlgn="base" hangingPunct="1">
              <a:spcBef>
                <a:spcPct val="0"/>
              </a:spcBef>
              <a:spcAft>
                <a:spcPct val="0"/>
              </a:spcAft>
              <a:defRPr sz="2000" b="1">
                <a:solidFill>
                  <a:srgbClr val="404040"/>
                </a:solidFill>
                <a:latin typeface="Arial" charset="0"/>
                <a:cs typeface="Arial" charset="0"/>
              </a:defRPr>
            </a:lvl6pPr>
            <a:lvl7pPr marL="914400" algn="l" rtl="0" eaLnBrk="1" fontAlgn="base" hangingPunct="1">
              <a:spcBef>
                <a:spcPct val="0"/>
              </a:spcBef>
              <a:spcAft>
                <a:spcPct val="0"/>
              </a:spcAft>
              <a:defRPr sz="2000" b="1">
                <a:solidFill>
                  <a:srgbClr val="404040"/>
                </a:solidFill>
                <a:latin typeface="Arial" charset="0"/>
                <a:cs typeface="Arial" charset="0"/>
              </a:defRPr>
            </a:lvl7pPr>
            <a:lvl8pPr marL="1371600" algn="l" rtl="0" eaLnBrk="1" fontAlgn="base" hangingPunct="1">
              <a:spcBef>
                <a:spcPct val="0"/>
              </a:spcBef>
              <a:spcAft>
                <a:spcPct val="0"/>
              </a:spcAft>
              <a:defRPr sz="2000" b="1">
                <a:solidFill>
                  <a:srgbClr val="404040"/>
                </a:solidFill>
                <a:latin typeface="Arial" charset="0"/>
                <a:cs typeface="Arial" charset="0"/>
              </a:defRPr>
            </a:lvl8pPr>
            <a:lvl9pPr marL="1828800" algn="l" rtl="0" eaLnBrk="1" fontAlgn="base" hangingPunct="1">
              <a:spcBef>
                <a:spcPct val="0"/>
              </a:spcBef>
              <a:spcAft>
                <a:spcPct val="0"/>
              </a:spcAft>
              <a:defRPr sz="2000" b="1">
                <a:solidFill>
                  <a:srgbClr val="404040"/>
                </a:solidFill>
                <a:latin typeface="Arial" charset="0"/>
                <a:cs typeface="Arial" charset="0"/>
              </a:defRPr>
            </a:lvl9pPr>
          </a:lstStyle>
          <a:p>
            <a:pPr>
              <a:defRPr/>
            </a:pPr>
            <a:r>
              <a:rPr lang="en-US" sz="1400" i="1" dirty="0" smtClean="0">
                <a:solidFill>
                  <a:schemeClr val="bg1"/>
                </a:solidFill>
                <a:effectLst>
                  <a:outerShdw blurRad="38100" dist="38100" dir="2700000" algn="tl">
                    <a:srgbClr val="000000">
                      <a:alpha val="43137"/>
                    </a:srgbClr>
                  </a:outerShdw>
                </a:effectLst>
              </a:rPr>
              <a:t>Currently, the majority of losses are unrealised</a:t>
            </a:r>
            <a:endParaRPr lang="en-US" sz="1400" i="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193328" y="5088153"/>
            <a:ext cx="8761614" cy="400110"/>
          </a:xfrm>
          <a:prstGeom prst="rect">
            <a:avLst/>
          </a:prstGeom>
          <a:solidFill>
            <a:schemeClr val="accent5">
              <a:lumMod val="20000"/>
              <a:lumOff val="80000"/>
            </a:schemeClr>
          </a:solidFill>
        </p:spPr>
        <p:txBody>
          <a:bodyPr wrap="square" rtlCol="0">
            <a:spAutoFit/>
          </a:bodyPr>
          <a:lstStyle/>
          <a:p>
            <a:r>
              <a:rPr lang="en-ZW" sz="2000" i="1" dirty="0" smtClean="0">
                <a:effectLst>
                  <a:outerShdw blurRad="38100" dist="38100" dir="2700000" algn="tl">
                    <a:srgbClr val="000000">
                      <a:alpha val="43137"/>
                    </a:srgbClr>
                  </a:outerShdw>
                </a:effectLst>
              </a:rPr>
              <a:t>The PIC has </a:t>
            </a:r>
            <a:r>
              <a:rPr lang="en-ZW" sz="2000" i="1" smtClean="0">
                <a:effectLst>
                  <a:outerShdw blurRad="38100" dist="38100" dir="2700000" algn="tl">
                    <a:srgbClr val="000000">
                      <a:alpha val="43137"/>
                    </a:srgbClr>
                  </a:outerShdw>
                </a:effectLst>
              </a:rPr>
              <a:t>received c.R1.2billion </a:t>
            </a:r>
            <a:r>
              <a:rPr lang="en-ZW" sz="2000" i="1" dirty="0" smtClean="0">
                <a:effectLst>
                  <a:outerShdw blurRad="38100" dist="38100" dir="2700000" algn="tl">
                    <a:srgbClr val="000000">
                      <a:alpha val="43137"/>
                    </a:srgbClr>
                  </a:outerShdw>
                </a:effectLst>
              </a:rPr>
              <a:t>Dividends since inception</a:t>
            </a:r>
            <a:endParaRPr lang="en-ZW"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24522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645" y="1175665"/>
            <a:ext cx="8790709" cy="738664"/>
          </a:xfrm>
        </p:spPr>
        <p:txBody>
          <a:bodyPr/>
          <a:lstStyle/>
          <a:p>
            <a:pPr>
              <a:buClr>
                <a:schemeClr val="accent1"/>
              </a:buClr>
            </a:pPr>
            <a:r>
              <a:rPr lang="en-US" sz="1600" dirty="0" smtClean="0">
                <a:solidFill>
                  <a:schemeClr val="accent1"/>
                </a:solidFill>
              </a:rPr>
              <a:t>Steinhoff </a:t>
            </a:r>
            <a:r>
              <a:rPr lang="en-US" sz="1600" dirty="0">
                <a:solidFill>
                  <a:schemeClr val="accent1"/>
                </a:solidFill>
              </a:rPr>
              <a:t>is invested in associates and other investment worth Euro 10bn that could be sold off to improve the </a:t>
            </a:r>
            <a:r>
              <a:rPr lang="en-US" sz="1600" dirty="0" smtClean="0">
                <a:solidFill>
                  <a:schemeClr val="accent1"/>
                </a:solidFill>
              </a:rPr>
              <a:t>Group’s </a:t>
            </a:r>
            <a:r>
              <a:rPr lang="en-US" sz="1600" dirty="0">
                <a:solidFill>
                  <a:schemeClr val="accent1"/>
                </a:solidFill>
              </a:rPr>
              <a:t>Balance Sheet. </a:t>
            </a:r>
            <a:endParaRPr lang="en-ZA" sz="1600" dirty="0">
              <a:solidFill>
                <a:schemeClr val="accent1"/>
              </a:solidFill>
            </a:endParaRPr>
          </a:p>
        </p:txBody>
      </p:sp>
      <p:sp>
        <p:nvSpPr>
          <p:cNvPr id="5" name="Title 4"/>
          <p:cNvSpPr txBox="1">
            <a:spLocks/>
          </p:cNvSpPr>
          <p:nvPr/>
        </p:nvSpPr>
        <p:spPr>
          <a:xfrm>
            <a:off x="1577788" y="281799"/>
            <a:ext cx="5956487" cy="738664"/>
          </a:xfrm>
          <a:prstGeom prst="rect">
            <a:avLst/>
          </a:prstGeom>
        </p:spPr>
        <p:txBody>
          <a:bodyPr vert="horz" wrap="square" lIns="0" tIns="45720" rIns="91440" bIns="45720" rtlCol="0" anchor="ctr">
            <a:spAutoFit/>
          </a:bodyPr>
          <a:lstStyle>
            <a:lvl1pPr algn="ctr" rtl="0" eaLnBrk="1" fontAlgn="base" hangingPunct="1">
              <a:spcBef>
                <a:spcPct val="0"/>
              </a:spcBef>
              <a:spcAft>
                <a:spcPct val="0"/>
              </a:spcAft>
              <a:defRPr lang="en-ZW" sz="2400" b="0" i="0"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000">
                <a:solidFill>
                  <a:srgbClr val="496068"/>
                </a:solidFill>
                <a:latin typeface="Arial" charset="0"/>
                <a:cs typeface="Arial" charset="0"/>
              </a:defRPr>
            </a:lvl2pPr>
            <a:lvl3pPr algn="l" rtl="0" eaLnBrk="1" fontAlgn="base" hangingPunct="1">
              <a:spcBef>
                <a:spcPct val="0"/>
              </a:spcBef>
              <a:spcAft>
                <a:spcPct val="0"/>
              </a:spcAft>
              <a:defRPr sz="2000">
                <a:solidFill>
                  <a:srgbClr val="496068"/>
                </a:solidFill>
                <a:latin typeface="Arial" charset="0"/>
                <a:cs typeface="Arial" charset="0"/>
              </a:defRPr>
            </a:lvl3pPr>
            <a:lvl4pPr algn="l" rtl="0" eaLnBrk="1" fontAlgn="base" hangingPunct="1">
              <a:spcBef>
                <a:spcPct val="0"/>
              </a:spcBef>
              <a:spcAft>
                <a:spcPct val="0"/>
              </a:spcAft>
              <a:defRPr sz="2000">
                <a:solidFill>
                  <a:srgbClr val="496068"/>
                </a:solidFill>
                <a:latin typeface="Arial" charset="0"/>
                <a:cs typeface="Arial" charset="0"/>
              </a:defRPr>
            </a:lvl4pPr>
            <a:lvl5pPr algn="l" rtl="0" eaLnBrk="1" fontAlgn="base" hangingPunct="1">
              <a:spcBef>
                <a:spcPct val="0"/>
              </a:spcBef>
              <a:spcAft>
                <a:spcPct val="0"/>
              </a:spcAft>
              <a:defRPr sz="2000">
                <a:solidFill>
                  <a:srgbClr val="496068"/>
                </a:solidFill>
                <a:latin typeface="Arial" charset="0"/>
                <a:cs typeface="Arial" charset="0"/>
              </a:defRPr>
            </a:lvl5pPr>
            <a:lvl6pPr marL="457200" algn="l" rtl="0" eaLnBrk="1" fontAlgn="base" hangingPunct="1">
              <a:spcBef>
                <a:spcPct val="0"/>
              </a:spcBef>
              <a:spcAft>
                <a:spcPct val="0"/>
              </a:spcAft>
              <a:defRPr sz="2000" b="1">
                <a:solidFill>
                  <a:srgbClr val="404040"/>
                </a:solidFill>
                <a:latin typeface="Arial" charset="0"/>
                <a:cs typeface="Arial" charset="0"/>
              </a:defRPr>
            </a:lvl6pPr>
            <a:lvl7pPr marL="914400" algn="l" rtl="0" eaLnBrk="1" fontAlgn="base" hangingPunct="1">
              <a:spcBef>
                <a:spcPct val="0"/>
              </a:spcBef>
              <a:spcAft>
                <a:spcPct val="0"/>
              </a:spcAft>
              <a:defRPr sz="2000" b="1">
                <a:solidFill>
                  <a:srgbClr val="404040"/>
                </a:solidFill>
                <a:latin typeface="Arial" charset="0"/>
                <a:cs typeface="Arial" charset="0"/>
              </a:defRPr>
            </a:lvl7pPr>
            <a:lvl8pPr marL="1371600" algn="l" rtl="0" eaLnBrk="1" fontAlgn="base" hangingPunct="1">
              <a:spcBef>
                <a:spcPct val="0"/>
              </a:spcBef>
              <a:spcAft>
                <a:spcPct val="0"/>
              </a:spcAft>
              <a:defRPr sz="2000" b="1">
                <a:solidFill>
                  <a:srgbClr val="404040"/>
                </a:solidFill>
                <a:latin typeface="Arial" charset="0"/>
                <a:cs typeface="Arial" charset="0"/>
              </a:defRPr>
            </a:lvl8pPr>
            <a:lvl9pPr marL="1828800" algn="l" rtl="0" eaLnBrk="1" fontAlgn="base" hangingPunct="1">
              <a:spcBef>
                <a:spcPct val="0"/>
              </a:spcBef>
              <a:spcAft>
                <a:spcPct val="0"/>
              </a:spcAft>
              <a:defRPr sz="2000" b="1">
                <a:solidFill>
                  <a:srgbClr val="404040"/>
                </a:solidFill>
                <a:latin typeface="Arial" charset="0"/>
                <a:cs typeface="Arial" charset="0"/>
              </a:defRPr>
            </a:lvl9pPr>
          </a:lstStyle>
          <a:p>
            <a:r>
              <a:rPr lang="en-ZA" b="1" dirty="0" smtClean="0"/>
              <a:t/>
            </a:r>
            <a:br>
              <a:rPr lang="en-ZA" b="1" dirty="0" smtClean="0"/>
            </a:br>
            <a:endParaRPr lang="en-ZA" sz="1800" b="1" dirty="0">
              <a:solidFill>
                <a:schemeClr val="accent2"/>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036002775"/>
              </p:ext>
            </p:extLst>
          </p:nvPr>
        </p:nvGraphicFramePr>
        <p:xfrm>
          <a:off x="261257" y="2090690"/>
          <a:ext cx="8518849" cy="3442362"/>
        </p:xfrm>
        <a:graphic>
          <a:graphicData uri="http://schemas.openxmlformats.org/drawingml/2006/table">
            <a:tbl>
              <a:tblPr firstRow="1" firstCol="1" bandRow="1">
                <a:tableStyleId>{46F890A9-2807-4EBB-B81D-B2AA78EC7F39}</a:tableStyleId>
              </a:tblPr>
              <a:tblGrid>
                <a:gridCol w="6994343">
                  <a:extLst>
                    <a:ext uri="{9D8B030D-6E8A-4147-A177-3AD203B41FA5}">
                      <a16:colId xmlns:a16="http://schemas.microsoft.com/office/drawing/2014/main" xmlns="" val="3997268182"/>
                    </a:ext>
                  </a:extLst>
                </a:gridCol>
                <a:gridCol w="1524506">
                  <a:extLst>
                    <a:ext uri="{9D8B030D-6E8A-4147-A177-3AD203B41FA5}">
                      <a16:colId xmlns:a16="http://schemas.microsoft.com/office/drawing/2014/main" xmlns="" val="64462710"/>
                    </a:ext>
                  </a:extLst>
                </a:gridCol>
              </a:tblGrid>
              <a:tr h="573727">
                <a:tc>
                  <a:txBody>
                    <a:bodyPr/>
                    <a:lstStyle/>
                    <a:p>
                      <a:pPr marL="327660" indent="-327660" algn="just">
                        <a:lnSpc>
                          <a:spcPct val="150000"/>
                        </a:lnSpc>
                        <a:spcAft>
                          <a:spcPts val="0"/>
                        </a:spcAft>
                      </a:pPr>
                      <a:r>
                        <a:rPr lang="en-ZA" sz="1800" spc="-30" dirty="0">
                          <a:effectLst/>
                          <a:latin typeface="Arial" panose="020B0604020202020204" pitchFamily="34" charset="0"/>
                          <a:cs typeface="Arial" panose="020B0604020202020204" pitchFamily="34" charset="0"/>
                        </a:rPr>
                        <a:t>Non-Core Assets</a:t>
                      </a:r>
                      <a:endParaRPr lang="en-ZA" sz="1800" spc="-3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noFill/>
                      <a:prstDash val="solid"/>
                      <a:round/>
                      <a:headEnd type="none" w="med" len="med"/>
                      <a:tailEnd type="none" w="med" len="med"/>
                    </a:lnR>
                    <a:solidFill>
                      <a:schemeClr val="accent1"/>
                    </a:solidFill>
                  </a:tcPr>
                </a:tc>
                <a:tc>
                  <a:txBody>
                    <a:bodyPr/>
                    <a:lstStyle/>
                    <a:p>
                      <a:pPr marL="327660" indent="-327660" algn="r">
                        <a:lnSpc>
                          <a:spcPct val="150000"/>
                        </a:lnSpc>
                        <a:spcAft>
                          <a:spcPts val="0"/>
                        </a:spcAft>
                      </a:pPr>
                      <a:r>
                        <a:rPr lang="en-ZA" sz="1800" spc="-30" dirty="0">
                          <a:effectLst/>
                          <a:latin typeface="Arial" panose="020B0604020202020204" pitchFamily="34" charset="0"/>
                          <a:cs typeface="Arial" panose="020B0604020202020204" pitchFamily="34" charset="0"/>
                        </a:rPr>
                        <a:t>EUR </a:t>
                      </a:r>
                      <a:r>
                        <a:rPr lang="en-ZA" sz="1800" spc="-30" dirty="0" err="1">
                          <a:effectLst/>
                          <a:latin typeface="Arial" panose="020B0604020202020204" pitchFamily="34" charset="0"/>
                          <a:cs typeface="Arial" panose="020B0604020202020204" pitchFamily="34" charset="0"/>
                        </a:rPr>
                        <a:t>mn</a:t>
                      </a:r>
                      <a:endParaRPr lang="en-ZA" sz="1800" spc="-3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solidFill>
                      <a:schemeClr val="accent1"/>
                    </a:solidFill>
                  </a:tcPr>
                </a:tc>
                <a:extLst>
                  <a:ext uri="{0D108BD9-81ED-4DB2-BD59-A6C34878D82A}">
                    <a16:rowId xmlns:a16="http://schemas.microsoft.com/office/drawing/2014/main" xmlns="" val="3725156843"/>
                  </a:ext>
                </a:extLst>
              </a:tr>
              <a:tr h="573727">
                <a:tc>
                  <a:txBody>
                    <a:bodyPr/>
                    <a:lstStyle/>
                    <a:p>
                      <a:pPr marL="327660" indent="-327660" algn="just">
                        <a:lnSpc>
                          <a:spcPct val="150000"/>
                        </a:lnSpc>
                        <a:spcAft>
                          <a:spcPts val="0"/>
                        </a:spcAft>
                      </a:pPr>
                      <a:r>
                        <a:rPr lang="en-ZA" sz="1800" b="0" spc="-30" dirty="0">
                          <a:effectLst/>
                          <a:latin typeface="Arial" panose="020B0604020202020204" pitchFamily="34" charset="0"/>
                          <a:cs typeface="Arial" panose="020B0604020202020204" pitchFamily="34" charset="0"/>
                        </a:rPr>
                        <a:t>Properties</a:t>
                      </a:r>
                      <a:endParaRPr lang="en-ZA" sz="1800" b="0" spc="-3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noFill/>
                      <a:prstDash val="solid"/>
                      <a:round/>
                      <a:headEnd type="none" w="med" len="med"/>
                      <a:tailEnd type="none" w="med" len="med"/>
                    </a:lnR>
                  </a:tcPr>
                </a:tc>
                <a:tc>
                  <a:txBody>
                    <a:bodyPr/>
                    <a:lstStyle/>
                    <a:p>
                      <a:pPr marL="327660" indent="-327660" algn="r">
                        <a:lnSpc>
                          <a:spcPct val="150000"/>
                        </a:lnSpc>
                        <a:spcAft>
                          <a:spcPts val="0"/>
                        </a:spcAft>
                      </a:pPr>
                      <a:r>
                        <a:rPr lang="en-ZA" sz="1800" spc="-30" dirty="0">
                          <a:effectLst/>
                          <a:latin typeface="Arial" panose="020B0604020202020204" pitchFamily="34" charset="0"/>
                          <a:cs typeface="Arial" panose="020B0604020202020204" pitchFamily="34" charset="0"/>
                        </a:rPr>
                        <a:t>3,800</a:t>
                      </a:r>
                      <a:endParaRPr lang="en-ZA" sz="1800" spc="-3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xmlns="" val="2016202882"/>
                  </a:ext>
                </a:extLst>
              </a:tr>
              <a:tr h="573727">
                <a:tc>
                  <a:txBody>
                    <a:bodyPr/>
                    <a:lstStyle/>
                    <a:p>
                      <a:pPr marL="327660" indent="-327660" algn="just">
                        <a:lnSpc>
                          <a:spcPct val="150000"/>
                        </a:lnSpc>
                        <a:spcAft>
                          <a:spcPts val="0"/>
                        </a:spcAft>
                      </a:pPr>
                      <a:r>
                        <a:rPr lang="en-ZA" sz="1800" b="0" spc="-30" dirty="0" smtClean="0">
                          <a:effectLst/>
                          <a:latin typeface="Arial" panose="020B0604020202020204" pitchFamily="34" charset="0"/>
                          <a:cs typeface="Arial" panose="020B0604020202020204" pitchFamily="34" charset="0"/>
                        </a:rPr>
                        <a:t>PSG (</a:t>
                      </a:r>
                      <a:r>
                        <a:rPr lang="en-ZA" sz="1800" b="1" i="1" spc="-30" dirty="0" smtClean="0">
                          <a:effectLst/>
                          <a:latin typeface="Arial" panose="020B0604020202020204" pitchFamily="34" charset="0"/>
                          <a:cs typeface="Arial" panose="020B0604020202020204" pitchFamily="34" charset="0"/>
                        </a:rPr>
                        <a:t>sold on the 23 January 2018</a:t>
                      </a:r>
                      <a:r>
                        <a:rPr lang="en-ZA" sz="1800" b="0" spc="-30" dirty="0" smtClean="0">
                          <a:effectLst/>
                          <a:latin typeface="Arial" panose="020B0604020202020204" pitchFamily="34" charset="0"/>
                          <a:cs typeface="Arial" panose="020B0604020202020204" pitchFamily="34" charset="0"/>
                        </a:rPr>
                        <a:t>)</a:t>
                      </a:r>
                      <a:endParaRPr lang="en-ZA" sz="1800" b="0" spc="-3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noFill/>
                      <a:prstDash val="solid"/>
                      <a:round/>
                      <a:headEnd type="none" w="med" len="med"/>
                      <a:tailEnd type="none" w="med" len="med"/>
                    </a:lnR>
                  </a:tcPr>
                </a:tc>
                <a:tc>
                  <a:txBody>
                    <a:bodyPr/>
                    <a:lstStyle/>
                    <a:p>
                      <a:pPr marL="327660" indent="-327660" algn="r" defTabSz="914400" rtl="0" eaLnBrk="1" latinLnBrk="0" hangingPunct="1">
                        <a:lnSpc>
                          <a:spcPct val="150000"/>
                        </a:lnSpc>
                        <a:spcAft>
                          <a:spcPts val="0"/>
                        </a:spcAft>
                      </a:pPr>
                      <a:r>
                        <a:rPr lang="en-ZA" sz="1800" kern="1200" spc="-30" dirty="0" smtClean="0">
                          <a:solidFill>
                            <a:schemeClr val="dk1"/>
                          </a:solidFill>
                          <a:effectLst/>
                          <a:latin typeface="Arial" panose="020B0604020202020204" pitchFamily="34" charset="0"/>
                          <a:ea typeface="+mn-ea"/>
                          <a:cs typeface="Arial" panose="020B0604020202020204" pitchFamily="34" charset="0"/>
                        </a:rPr>
                        <a:t>480</a:t>
                      </a:r>
                      <a:endParaRPr lang="en-ZA" sz="1800" kern="1200" spc="-3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xmlns="" val="4264399043"/>
                  </a:ext>
                </a:extLst>
              </a:tr>
              <a:tr h="573727">
                <a:tc>
                  <a:txBody>
                    <a:bodyPr/>
                    <a:lstStyle/>
                    <a:p>
                      <a:pPr marL="327660" indent="-327660" algn="just">
                        <a:lnSpc>
                          <a:spcPct val="150000"/>
                        </a:lnSpc>
                        <a:spcAft>
                          <a:spcPts val="0"/>
                        </a:spcAft>
                      </a:pPr>
                      <a:r>
                        <a:rPr lang="en-ZA" sz="1800" b="0" spc="-30" dirty="0">
                          <a:effectLst/>
                          <a:latin typeface="Arial" panose="020B0604020202020204" pitchFamily="34" charset="0"/>
                          <a:cs typeface="Arial" panose="020B0604020202020204" pitchFamily="34" charset="0"/>
                        </a:rPr>
                        <a:t>KAP</a:t>
                      </a:r>
                      <a:endParaRPr lang="en-ZA" sz="1800" b="0" spc="-3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noFill/>
                      <a:prstDash val="solid"/>
                      <a:round/>
                      <a:headEnd type="none" w="med" len="med"/>
                      <a:tailEnd type="none" w="med" len="med"/>
                    </a:lnR>
                  </a:tcPr>
                </a:tc>
                <a:tc>
                  <a:txBody>
                    <a:bodyPr/>
                    <a:lstStyle/>
                    <a:p>
                      <a:pPr marL="327660" indent="-327660" algn="r">
                        <a:lnSpc>
                          <a:spcPct val="150000"/>
                        </a:lnSpc>
                        <a:spcAft>
                          <a:spcPts val="0"/>
                        </a:spcAft>
                      </a:pPr>
                      <a:r>
                        <a:rPr lang="en-ZA" sz="1800" spc="-30" dirty="0">
                          <a:effectLst/>
                          <a:latin typeface="Arial" panose="020B0604020202020204" pitchFamily="34" charset="0"/>
                          <a:cs typeface="Arial" panose="020B0604020202020204" pitchFamily="34" charset="0"/>
                        </a:rPr>
                        <a:t>537</a:t>
                      </a:r>
                      <a:endParaRPr lang="en-ZA" sz="1800" spc="-3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xmlns="" val="1022495683"/>
                  </a:ext>
                </a:extLst>
              </a:tr>
              <a:tr h="573727">
                <a:tc>
                  <a:txBody>
                    <a:bodyPr/>
                    <a:lstStyle/>
                    <a:p>
                      <a:pPr marL="327660" indent="-327660" algn="just">
                        <a:lnSpc>
                          <a:spcPct val="150000"/>
                        </a:lnSpc>
                        <a:spcAft>
                          <a:spcPts val="0"/>
                        </a:spcAft>
                      </a:pPr>
                      <a:r>
                        <a:rPr lang="en-ZA" sz="1800" b="0" spc="-30" dirty="0">
                          <a:effectLst/>
                          <a:latin typeface="Arial" panose="020B0604020202020204" pitchFamily="34" charset="0"/>
                          <a:cs typeface="Arial" panose="020B0604020202020204" pitchFamily="34" charset="0"/>
                        </a:rPr>
                        <a:t>SRR</a:t>
                      </a:r>
                      <a:endParaRPr lang="en-ZA" sz="1800" b="0" spc="-3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noFill/>
                      <a:prstDash val="solid"/>
                      <a:round/>
                      <a:headEnd type="none" w="med" len="med"/>
                      <a:tailEnd type="none" w="med" len="med"/>
                    </a:lnR>
                  </a:tcPr>
                </a:tc>
                <a:tc>
                  <a:txBody>
                    <a:bodyPr/>
                    <a:lstStyle/>
                    <a:p>
                      <a:pPr marL="327660" indent="-327660" algn="r">
                        <a:lnSpc>
                          <a:spcPct val="150000"/>
                        </a:lnSpc>
                        <a:spcAft>
                          <a:spcPts val="0"/>
                        </a:spcAft>
                      </a:pPr>
                      <a:r>
                        <a:rPr lang="en-ZA" sz="1800" spc="-30" dirty="0">
                          <a:effectLst/>
                          <a:latin typeface="Arial" panose="020B0604020202020204" pitchFamily="34" charset="0"/>
                          <a:cs typeface="Arial" panose="020B0604020202020204" pitchFamily="34" charset="0"/>
                        </a:rPr>
                        <a:t>3,778</a:t>
                      </a:r>
                      <a:endParaRPr lang="en-ZA" sz="1800" spc="-3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xmlns="" val="3125482975"/>
                  </a:ext>
                </a:extLst>
              </a:tr>
              <a:tr h="573727">
                <a:tc>
                  <a:txBody>
                    <a:bodyPr/>
                    <a:lstStyle/>
                    <a:p>
                      <a:pPr marL="327660" indent="-327660" algn="just">
                        <a:lnSpc>
                          <a:spcPct val="150000"/>
                        </a:lnSpc>
                        <a:spcAft>
                          <a:spcPts val="0"/>
                        </a:spcAft>
                      </a:pPr>
                      <a:r>
                        <a:rPr lang="en-ZA" sz="1800" b="0" spc="-30" dirty="0">
                          <a:effectLst/>
                          <a:latin typeface="Arial" panose="020B0604020202020204" pitchFamily="34" charset="0"/>
                          <a:cs typeface="Arial" panose="020B0604020202020204" pitchFamily="34" charset="0"/>
                        </a:rPr>
                        <a:t>Investment and Loans </a:t>
                      </a:r>
                      <a:endParaRPr lang="en-ZA" sz="1800" b="0" spc="-3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noFill/>
                      <a:prstDash val="solid"/>
                      <a:round/>
                      <a:headEnd type="none" w="med" len="med"/>
                      <a:tailEnd type="none" w="med" len="med"/>
                    </a:lnR>
                  </a:tcPr>
                </a:tc>
                <a:tc>
                  <a:txBody>
                    <a:bodyPr/>
                    <a:lstStyle/>
                    <a:p>
                      <a:pPr marL="327660" indent="-327660" algn="r">
                        <a:lnSpc>
                          <a:spcPct val="150000"/>
                        </a:lnSpc>
                        <a:spcAft>
                          <a:spcPts val="0"/>
                        </a:spcAft>
                      </a:pPr>
                      <a:r>
                        <a:rPr lang="en-ZA" sz="1800" spc="-30" dirty="0">
                          <a:effectLst/>
                          <a:latin typeface="Arial" panose="020B0604020202020204" pitchFamily="34" charset="0"/>
                          <a:cs typeface="Arial" panose="020B0604020202020204" pitchFamily="34" charset="0"/>
                        </a:rPr>
                        <a:t>1,526</a:t>
                      </a:r>
                      <a:endParaRPr lang="en-ZA" sz="1800" spc="-3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xmlns="" val="3198735499"/>
                  </a:ext>
                </a:extLst>
              </a:tr>
            </a:tbl>
          </a:graphicData>
        </a:graphic>
      </p:graphicFrame>
      <p:sp>
        <p:nvSpPr>
          <p:cNvPr id="6" name="Rectangle 5"/>
          <p:cNvSpPr/>
          <p:nvPr/>
        </p:nvSpPr>
        <p:spPr>
          <a:xfrm>
            <a:off x="1577788" y="372160"/>
            <a:ext cx="7410022" cy="461665"/>
          </a:xfrm>
          <a:prstGeom prst="rect">
            <a:avLst/>
          </a:prstGeom>
        </p:spPr>
        <p:txBody>
          <a:bodyPr wrap="square">
            <a:spAutoFit/>
          </a:bodyPr>
          <a:lstStyle/>
          <a:p>
            <a:pPr algn="ctr">
              <a:defRPr/>
            </a:pPr>
            <a:r>
              <a:rPr lang="en-ZA" sz="24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rPr>
              <a:t>PIC takes the position that Steinhoff is not worth zero </a:t>
            </a:r>
          </a:p>
        </p:txBody>
      </p:sp>
    </p:spTree>
    <p:extLst>
      <p:ext uri="{BB962C8B-B14F-4D97-AF65-F5344CB8AC3E}">
        <p14:creationId xmlns:p14="http://schemas.microsoft.com/office/powerpoint/2010/main" xmlns="" val="177482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75057"/>
            <a:ext cx="9144000" cy="707886"/>
          </a:xfrm>
          <a:noFill/>
          <a:ln>
            <a:noFill/>
          </a:ln>
        </p:spPr>
        <p:txBody>
          <a:bodyPr/>
          <a:lstStyle/>
          <a:p>
            <a:r>
              <a:rPr lang="en-GB" sz="4000" dirty="0" smtClean="0">
                <a:effectLst>
                  <a:outerShdw blurRad="38100" dist="38100" dir="2700000" algn="tl">
                    <a:srgbClr val="000000">
                      <a:alpha val="43137"/>
                    </a:srgbClr>
                  </a:outerShdw>
                </a:effectLst>
              </a:rPr>
              <a:t>Lessons Learned</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97226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2938" y="1112549"/>
            <a:ext cx="8644362" cy="5655394"/>
          </a:xfrm>
        </p:spPr>
        <p:txBody>
          <a:bodyPr/>
          <a:lstStyle/>
          <a:p>
            <a:pPr algn="just">
              <a:buClr>
                <a:schemeClr val="accent1">
                  <a:lumMod val="75000"/>
                </a:schemeClr>
              </a:buClr>
              <a:buFont typeface="Wingdings" panose="05000000000000000000" pitchFamily="2" charset="2"/>
              <a:buChar char="§"/>
            </a:pPr>
            <a:r>
              <a:rPr lang="en-GB" sz="1100" dirty="0" smtClean="0">
                <a:solidFill>
                  <a:schemeClr val="accent1"/>
                </a:solidFill>
              </a:rPr>
              <a:t>There should be increased shareholder involvement in investee companies:</a:t>
            </a:r>
          </a:p>
          <a:p>
            <a:pPr marL="503237" lvl="2" indent="-228600" algn="just">
              <a:buClr>
                <a:schemeClr val="accent1"/>
              </a:buClr>
              <a:buAutoNum type="arabicPeriod"/>
            </a:pPr>
            <a:r>
              <a:rPr lang="en-GB" sz="1100" dirty="0" smtClean="0">
                <a:solidFill>
                  <a:schemeClr val="accent1"/>
                </a:solidFill>
              </a:rPr>
              <a:t>Shareholder </a:t>
            </a:r>
            <a:r>
              <a:rPr lang="en-GB" sz="1100" dirty="0">
                <a:solidFill>
                  <a:schemeClr val="accent1"/>
                </a:solidFill>
              </a:rPr>
              <a:t>Activism: Class Action forum (Collaboration of </a:t>
            </a:r>
            <a:r>
              <a:rPr lang="en-GB" sz="1100" dirty="0" smtClean="0">
                <a:solidFill>
                  <a:schemeClr val="accent1"/>
                </a:solidFill>
              </a:rPr>
              <a:t>shareholders) and frequent engagement; </a:t>
            </a:r>
          </a:p>
          <a:p>
            <a:pPr marL="503237" lvl="2" indent="-228600" algn="just">
              <a:buClr>
                <a:schemeClr val="accent1"/>
              </a:buClr>
              <a:buAutoNum type="arabicPeriod"/>
            </a:pPr>
            <a:r>
              <a:rPr lang="en-GB" sz="1100" dirty="0" smtClean="0">
                <a:solidFill>
                  <a:schemeClr val="accent1"/>
                </a:solidFill>
              </a:rPr>
              <a:t>Structured forum (e.g. JSE creates a platform for shareholders to lodge complaints)</a:t>
            </a:r>
          </a:p>
          <a:p>
            <a:pPr marL="503237" lvl="2" indent="-228600" algn="just">
              <a:buClr>
                <a:schemeClr val="accent1"/>
              </a:buClr>
              <a:buAutoNum type="arabicPeriod"/>
            </a:pPr>
            <a:r>
              <a:rPr lang="en-GB" sz="1100" dirty="0" smtClean="0">
                <a:solidFill>
                  <a:schemeClr val="accent1"/>
                </a:solidFill>
              </a:rPr>
              <a:t>Establishment Companies </a:t>
            </a:r>
            <a:r>
              <a:rPr lang="en-GB" sz="1100" dirty="0" err="1" smtClean="0">
                <a:solidFill>
                  <a:schemeClr val="accent1"/>
                </a:solidFill>
              </a:rPr>
              <a:t>Ombuds</a:t>
            </a:r>
            <a:r>
              <a:rPr lang="en-GB" sz="1100" dirty="0" smtClean="0">
                <a:solidFill>
                  <a:schemeClr val="accent1"/>
                </a:solidFill>
              </a:rPr>
              <a:t> to deal with shareholder complaints (education, awareness &amp; training).</a:t>
            </a:r>
            <a:endParaRPr lang="en-GB" sz="1100" dirty="0">
              <a:solidFill>
                <a:schemeClr val="accent1"/>
              </a:solidFill>
            </a:endParaRPr>
          </a:p>
          <a:p>
            <a:pPr algn="just">
              <a:buClr>
                <a:schemeClr val="accent1">
                  <a:lumMod val="75000"/>
                </a:schemeClr>
              </a:buClr>
              <a:buFont typeface="Wingdings" panose="05000000000000000000" pitchFamily="2" charset="2"/>
              <a:buChar char="§"/>
            </a:pPr>
            <a:r>
              <a:rPr lang="en-GB" sz="1100" dirty="0" smtClean="0">
                <a:solidFill>
                  <a:schemeClr val="accent1"/>
                </a:solidFill>
              </a:rPr>
              <a:t>Demand </a:t>
            </a:r>
            <a:r>
              <a:rPr lang="en-GB" sz="1100" dirty="0">
                <a:solidFill>
                  <a:schemeClr val="accent1"/>
                </a:solidFill>
              </a:rPr>
              <a:t>for </a:t>
            </a:r>
            <a:r>
              <a:rPr lang="en-GB" sz="1100" dirty="0" smtClean="0">
                <a:solidFill>
                  <a:schemeClr val="accent1"/>
                </a:solidFill>
              </a:rPr>
              <a:t>greater transparency &amp; disclosure:</a:t>
            </a:r>
          </a:p>
          <a:p>
            <a:pPr marL="503237" lvl="2" indent="-228600" algn="just">
              <a:buClr>
                <a:schemeClr val="accent1"/>
              </a:buClr>
              <a:buFont typeface="+mj-lt"/>
              <a:buAutoNum type="arabicPeriod"/>
            </a:pPr>
            <a:r>
              <a:rPr lang="en-GB" sz="1100" dirty="0" smtClean="0">
                <a:solidFill>
                  <a:schemeClr val="accent1"/>
                </a:solidFill>
              </a:rPr>
              <a:t>Where complex group structures are in place &amp; could increase the probability for accounting </a:t>
            </a:r>
            <a:r>
              <a:rPr lang="en-GB" sz="1100" dirty="0">
                <a:solidFill>
                  <a:schemeClr val="accent1"/>
                </a:solidFill>
              </a:rPr>
              <a:t>irregularities </a:t>
            </a:r>
            <a:r>
              <a:rPr lang="en-GB" sz="1100" dirty="0" smtClean="0">
                <a:solidFill>
                  <a:schemeClr val="accent1"/>
                </a:solidFill>
              </a:rPr>
              <a:t>&amp; </a:t>
            </a:r>
            <a:r>
              <a:rPr lang="en-GB" sz="1100" dirty="0">
                <a:solidFill>
                  <a:schemeClr val="accent1"/>
                </a:solidFill>
              </a:rPr>
              <a:t>tax evasion</a:t>
            </a:r>
            <a:r>
              <a:rPr lang="en-GB" sz="1100" dirty="0" smtClean="0">
                <a:solidFill>
                  <a:schemeClr val="accent1"/>
                </a:solidFill>
              </a:rPr>
              <a:t>. </a:t>
            </a:r>
          </a:p>
          <a:p>
            <a:pPr marL="503237" lvl="2" indent="-228600" algn="just">
              <a:buClr>
                <a:schemeClr val="accent1"/>
              </a:buClr>
              <a:buFont typeface="+mj-lt"/>
              <a:buAutoNum type="arabicPeriod"/>
            </a:pPr>
            <a:r>
              <a:rPr lang="en-GB" sz="1100" dirty="0" smtClean="0">
                <a:solidFill>
                  <a:schemeClr val="accent1"/>
                </a:solidFill>
              </a:rPr>
              <a:t>Different shareholders carrying different voting rights, there should be mandatory disclosure on the categories (rights etc.) and protection of minorities. </a:t>
            </a:r>
          </a:p>
          <a:p>
            <a:pPr marL="503237" lvl="2" indent="-228600" algn="just">
              <a:buClr>
                <a:schemeClr val="accent1"/>
              </a:buClr>
              <a:buFont typeface="+mj-lt"/>
              <a:buAutoNum type="arabicPeriod"/>
            </a:pPr>
            <a:r>
              <a:rPr lang="en-GB" sz="1100" dirty="0" smtClean="0">
                <a:solidFill>
                  <a:schemeClr val="accent1"/>
                </a:solidFill>
              </a:rPr>
              <a:t>Investor s should have direct </a:t>
            </a:r>
            <a:r>
              <a:rPr lang="en-GB" sz="1100" dirty="0">
                <a:solidFill>
                  <a:schemeClr val="accent1"/>
                </a:solidFill>
              </a:rPr>
              <a:t>access to auditors on company matters that are complicated and where management could be </a:t>
            </a:r>
            <a:r>
              <a:rPr lang="en-GB" sz="1100" dirty="0" smtClean="0">
                <a:solidFill>
                  <a:schemeClr val="accent1"/>
                </a:solidFill>
              </a:rPr>
              <a:t>conflicted. </a:t>
            </a:r>
          </a:p>
          <a:p>
            <a:pPr marL="503237" lvl="2" indent="-228600" algn="just">
              <a:buClr>
                <a:schemeClr val="accent1"/>
              </a:buClr>
              <a:buFont typeface="+mj-lt"/>
              <a:buAutoNum type="arabicPeriod"/>
            </a:pPr>
            <a:r>
              <a:rPr lang="en-GB" sz="1100" dirty="0" smtClean="0">
                <a:solidFill>
                  <a:schemeClr val="accent1"/>
                </a:solidFill>
              </a:rPr>
              <a:t>Review on the permissibility to create off-balance sheet entities and the appointment of executives of these companies into the main company (SNH). </a:t>
            </a:r>
          </a:p>
          <a:p>
            <a:pPr marL="503237" lvl="2" indent="-228600" algn="just">
              <a:buClr>
                <a:schemeClr val="accent1"/>
              </a:buClr>
              <a:buFont typeface="+mj-lt"/>
              <a:buAutoNum type="arabicPeriod"/>
            </a:pPr>
            <a:r>
              <a:rPr lang="en-GB" sz="1100" dirty="0" smtClean="0">
                <a:solidFill>
                  <a:schemeClr val="accent1"/>
                </a:solidFill>
              </a:rPr>
              <a:t>Requirement </a:t>
            </a:r>
            <a:r>
              <a:rPr lang="en-GB" sz="1100" dirty="0">
                <a:solidFill>
                  <a:schemeClr val="accent1"/>
                </a:solidFill>
              </a:rPr>
              <a:t>for the </a:t>
            </a:r>
            <a:r>
              <a:rPr lang="en-GB" sz="1100" dirty="0" smtClean="0">
                <a:solidFill>
                  <a:schemeClr val="accent1"/>
                </a:solidFill>
              </a:rPr>
              <a:t>greater disclosure </a:t>
            </a:r>
            <a:r>
              <a:rPr lang="en-GB" sz="1100" dirty="0">
                <a:solidFill>
                  <a:schemeClr val="accent1"/>
                </a:solidFill>
              </a:rPr>
              <a:t>of all the off-balance sheet transactions &amp; shareholder approval of all transactions with these entities</a:t>
            </a:r>
            <a:r>
              <a:rPr lang="en-GB" sz="1100" dirty="0" smtClean="0">
                <a:solidFill>
                  <a:schemeClr val="accent1"/>
                </a:solidFill>
              </a:rPr>
              <a:t>.</a:t>
            </a:r>
          </a:p>
          <a:p>
            <a:pPr lvl="0" algn="just">
              <a:buClr>
                <a:schemeClr val="accent1">
                  <a:lumMod val="75000"/>
                </a:schemeClr>
              </a:buClr>
              <a:buFont typeface="Wingdings" panose="05000000000000000000" pitchFamily="2" charset="2"/>
              <a:buChar char="§"/>
            </a:pPr>
            <a:r>
              <a:rPr lang="en-GB" sz="1100" dirty="0" smtClean="0">
                <a:solidFill>
                  <a:schemeClr val="accent1"/>
                </a:solidFill>
              </a:rPr>
              <a:t>Collapsing of the multiple share classes with different voting rights (ordinary shares).</a:t>
            </a:r>
            <a:endParaRPr lang="en-GB" sz="1100" dirty="0">
              <a:solidFill>
                <a:schemeClr val="accent1"/>
              </a:solidFill>
            </a:endParaRPr>
          </a:p>
          <a:p>
            <a:pPr lvl="0" algn="just">
              <a:buClr>
                <a:schemeClr val="accent1">
                  <a:lumMod val="75000"/>
                </a:schemeClr>
              </a:buClr>
              <a:buFont typeface="Wingdings" panose="05000000000000000000" pitchFamily="2" charset="2"/>
              <a:buChar char="§"/>
            </a:pPr>
            <a:r>
              <a:rPr lang="en-GB" sz="1100" dirty="0">
                <a:solidFill>
                  <a:schemeClr val="accent1"/>
                </a:solidFill>
              </a:rPr>
              <a:t>Revision of regulation to limit the powers/rights/involvement of individuals with excessive influence in the operation of companies</a:t>
            </a:r>
            <a:r>
              <a:rPr lang="en-GB" sz="1100" dirty="0" smtClean="0">
                <a:solidFill>
                  <a:schemeClr val="accent1"/>
                </a:solidFill>
              </a:rPr>
              <a:t>.</a:t>
            </a:r>
            <a:endParaRPr lang="en-GB" sz="1100" dirty="0">
              <a:solidFill>
                <a:schemeClr val="accent1"/>
              </a:solidFill>
            </a:endParaRPr>
          </a:p>
          <a:p>
            <a:pPr algn="just">
              <a:buClr>
                <a:schemeClr val="accent1">
                  <a:lumMod val="75000"/>
                </a:schemeClr>
              </a:buClr>
              <a:buFont typeface="Wingdings" panose="05000000000000000000" pitchFamily="2" charset="2"/>
              <a:buChar char="§"/>
            </a:pPr>
            <a:r>
              <a:rPr lang="en-GB" sz="1100" dirty="0" smtClean="0">
                <a:solidFill>
                  <a:schemeClr val="accent1"/>
                </a:solidFill>
              </a:rPr>
              <a:t>Regulation of holding dual or multiple strategic positions &amp; the movement between senior positions. </a:t>
            </a:r>
            <a:r>
              <a:rPr lang="en-GB" sz="1100" dirty="0">
                <a:solidFill>
                  <a:schemeClr val="accent1"/>
                </a:solidFill>
              </a:rPr>
              <a:t>Legislation should not allow this as companies might make these appointments to </a:t>
            </a:r>
            <a:r>
              <a:rPr lang="en-GB" sz="1100" dirty="0" smtClean="0">
                <a:solidFill>
                  <a:schemeClr val="accent1"/>
                </a:solidFill>
              </a:rPr>
              <a:t>hinder disclosure and detection of irregularities.</a:t>
            </a:r>
          </a:p>
          <a:p>
            <a:pPr lvl="0" algn="just">
              <a:buClr>
                <a:schemeClr val="accent1">
                  <a:lumMod val="75000"/>
                </a:schemeClr>
              </a:buClr>
              <a:buFont typeface="Wingdings" panose="05000000000000000000" pitchFamily="2" charset="2"/>
              <a:buChar char="§"/>
            </a:pPr>
            <a:r>
              <a:rPr lang="en-GB" sz="1100" dirty="0" smtClean="0">
                <a:solidFill>
                  <a:schemeClr val="accent1"/>
                </a:solidFill>
              </a:rPr>
              <a:t>Immediate suspension of key executives (CEO/CFO) pending the outcome of the investigation of irregularities.</a:t>
            </a:r>
          </a:p>
          <a:p>
            <a:pPr lvl="0" algn="just">
              <a:buClr>
                <a:schemeClr val="accent5">
                  <a:lumMod val="50000"/>
                </a:schemeClr>
              </a:buClr>
              <a:buFont typeface="Wingdings" panose="05000000000000000000" pitchFamily="2" charset="2"/>
              <a:buChar char="§"/>
            </a:pPr>
            <a:r>
              <a:rPr lang="en-US" sz="1100" dirty="0" smtClean="0">
                <a:solidFill>
                  <a:schemeClr val="accent1"/>
                </a:solidFill>
              </a:rPr>
              <a:t>Auditor rotation: should apply at all levels of the group (holding company &amp; subsidiaries) and the timing should not synchronize.</a:t>
            </a:r>
          </a:p>
          <a:p>
            <a:pPr lvl="0" algn="just">
              <a:buClr>
                <a:schemeClr val="accent5">
                  <a:lumMod val="50000"/>
                </a:schemeClr>
              </a:buClr>
              <a:buFont typeface="Wingdings" panose="05000000000000000000" pitchFamily="2" charset="2"/>
              <a:buChar char="§"/>
            </a:pPr>
            <a:r>
              <a:rPr lang="en-US" sz="1100" dirty="0" smtClean="0">
                <a:solidFill>
                  <a:schemeClr val="accent1"/>
                </a:solidFill>
              </a:rPr>
              <a:t>Regulation of director tenure to ensure that independence is not compromised.</a:t>
            </a:r>
            <a:endParaRPr lang="en-US" sz="1100" dirty="0">
              <a:solidFill>
                <a:schemeClr val="accent1"/>
              </a:solidFill>
            </a:endParaRPr>
          </a:p>
          <a:p>
            <a:pPr lvl="0">
              <a:buClr>
                <a:schemeClr val="accent5">
                  <a:lumMod val="50000"/>
                </a:schemeClr>
              </a:buClr>
              <a:buFont typeface="Wingdings" panose="05000000000000000000" pitchFamily="2" charset="2"/>
              <a:buChar char="§"/>
            </a:pPr>
            <a:endParaRPr lang="en-US" dirty="0">
              <a:solidFill>
                <a:schemeClr val="accent1"/>
              </a:solidFill>
            </a:endParaRPr>
          </a:p>
        </p:txBody>
      </p:sp>
      <p:sp>
        <p:nvSpPr>
          <p:cNvPr id="5" name="Title 4"/>
          <p:cNvSpPr>
            <a:spLocks noGrp="1"/>
          </p:cNvSpPr>
          <p:nvPr>
            <p:ph type="title"/>
          </p:nvPr>
        </p:nvSpPr>
        <p:spPr>
          <a:xfrm>
            <a:off x="1569905" y="390738"/>
            <a:ext cx="7234519" cy="461665"/>
          </a:xfrm>
        </p:spPr>
        <p:txBody>
          <a:bodyPr/>
          <a:lstStyle/>
          <a:p>
            <a:pPr>
              <a:defRPr/>
            </a:pPr>
            <a:r>
              <a:rPr lang="en-GB" dirty="0">
                <a:effectLst>
                  <a:outerShdw blurRad="38100" dist="38100" dir="2700000" algn="tl">
                    <a:srgbClr val="000000">
                      <a:alpha val="43137"/>
                    </a:srgbClr>
                  </a:outerShdw>
                </a:effectLst>
              </a:rPr>
              <a:t>Governance </a:t>
            </a:r>
            <a:r>
              <a:rPr lang="en-GB" dirty="0" smtClean="0">
                <a:effectLst>
                  <a:outerShdw blurRad="38100" dist="38100" dir="2700000" algn="tl">
                    <a:srgbClr val="000000">
                      <a:alpha val="43137"/>
                    </a:srgbClr>
                  </a:outerShdw>
                </a:effectLst>
              </a:rPr>
              <a:t>Recommendations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34115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59505"/>
            <a:ext cx="9144000" cy="1938992"/>
          </a:xfrm>
          <a:noFill/>
          <a:ln>
            <a:noFill/>
          </a:ln>
        </p:spPr>
        <p:txBody>
          <a:bodyPr/>
          <a:lstStyle/>
          <a:p>
            <a:r>
              <a:rPr lang="en-US" sz="4000" dirty="0" smtClean="0">
                <a:effectLst>
                  <a:outerShdw blurRad="38100" dist="38100" dir="2700000" algn="tl">
                    <a:srgbClr val="000000">
                      <a:alpha val="43137"/>
                    </a:srgbClr>
                  </a:outerShdw>
                </a:effectLst>
              </a:rPr>
              <a:t>Interventions By the PIC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and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Next steps</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39179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366" y="367948"/>
            <a:ext cx="6968151" cy="461665"/>
          </a:xfrm>
        </p:spPr>
        <p:txBody>
          <a:bodyPr/>
          <a:lstStyle/>
          <a:p>
            <a:r>
              <a:rPr lang="en-US" dirty="0" smtClean="0">
                <a:effectLst>
                  <a:outerShdw blurRad="38100" dist="38100" dir="2700000" algn="tl">
                    <a:srgbClr val="000000">
                      <a:alpha val="43137"/>
                    </a:srgbClr>
                  </a:outerShdw>
                </a:effectLst>
              </a:rPr>
              <a:t>Intervention by PIC  through ESG Engagements</a:t>
            </a:r>
            <a:endParaRPr lang="en-US" dirty="0">
              <a:effectLst>
                <a:outerShdw blurRad="38100" dist="38100" dir="2700000" algn="tl">
                  <a:srgbClr val="000000">
                    <a:alpha val="43137"/>
                  </a:srgbClr>
                </a:outerShdw>
              </a:effectLst>
            </a:endParaRPr>
          </a:p>
        </p:txBody>
      </p:sp>
      <p:sp>
        <p:nvSpPr>
          <p:cNvPr id="4" name="Rectangle 3"/>
          <p:cNvSpPr/>
          <p:nvPr/>
        </p:nvSpPr>
        <p:spPr>
          <a:xfrm>
            <a:off x="58811" y="1214409"/>
            <a:ext cx="3563383" cy="2862322"/>
          </a:xfrm>
          <a:prstGeom prst="rect">
            <a:avLst/>
          </a:prstGeom>
          <a:solidFill>
            <a:srgbClr val="FEF5EC"/>
          </a:solidFill>
        </p:spPr>
        <p:txBody>
          <a:bodyPr wrap="square">
            <a:spAutoFit/>
          </a:bodyPr>
          <a:lstStyle/>
          <a:p>
            <a:pPr marL="171450" marR="0" indent="-171450" algn="just">
              <a:lnSpc>
                <a:spcPct val="150000"/>
              </a:lnSpc>
              <a:spcBef>
                <a:spcPts val="0"/>
              </a:spcBef>
              <a:spcAft>
                <a:spcPts val="0"/>
              </a:spcAft>
              <a:buFont typeface="Arial" panose="020B0604020202020204" pitchFamily="34" charset="0"/>
              <a:buChar char="•"/>
            </a:pPr>
            <a:r>
              <a:rPr lang="en-US" sz="1000" b="1" dirty="0">
                <a:solidFill>
                  <a:srgbClr val="000000"/>
                </a:solidFill>
                <a:latin typeface="Arial" panose="020B0604020202020204" pitchFamily="34" charset="0"/>
                <a:ea typeface="Calibri" panose="020F0502020204030204" pitchFamily="34" charset="0"/>
              </a:rPr>
              <a:t>2015 Voted </a:t>
            </a:r>
            <a:r>
              <a:rPr lang="en-US" sz="1000" b="1" dirty="0" smtClean="0">
                <a:solidFill>
                  <a:srgbClr val="000000"/>
                </a:solidFill>
                <a:latin typeface="Arial" panose="020B0604020202020204" pitchFamily="34" charset="0"/>
                <a:ea typeface="Calibri" panose="020F0502020204030204" pitchFamily="34" charset="0"/>
              </a:rPr>
              <a:t>against </a:t>
            </a:r>
            <a:r>
              <a:rPr lang="en-US" sz="1000" b="1" dirty="0">
                <a:solidFill>
                  <a:srgbClr val="000000"/>
                </a:solidFill>
                <a:latin typeface="Arial" panose="020B0604020202020204" pitchFamily="34" charset="0"/>
                <a:ea typeface="Calibri" panose="020F0502020204030204" pitchFamily="34" charset="0"/>
              </a:rPr>
              <a:t>Movement of Primary Listing </a:t>
            </a:r>
            <a:r>
              <a:rPr lang="en-US" sz="1000" b="1" dirty="0" smtClean="0">
                <a:solidFill>
                  <a:srgbClr val="000000"/>
                </a:solidFill>
                <a:latin typeface="Arial" panose="020B0604020202020204" pitchFamily="34" charset="0"/>
                <a:ea typeface="Calibri" panose="020F0502020204030204" pitchFamily="34" charset="0"/>
              </a:rPr>
              <a:t>to Frankfurt   </a:t>
            </a:r>
            <a:endParaRPr lang="en-US" sz="1000" b="1" dirty="0">
              <a:solidFill>
                <a:srgbClr val="000000"/>
              </a:solidFill>
              <a:latin typeface="Arial" panose="020B0604020202020204" pitchFamily="34" charset="0"/>
              <a:ea typeface="Calibri" panose="020F0502020204030204" pitchFamily="34" charset="0"/>
            </a:endParaRPr>
          </a:p>
          <a:p>
            <a:pPr marL="171450" marR="0" indent="-171450" algn="just">
              <a:lnSpc>
                <a:spcPct val="150000"/>
              </a:lnSpc>
              <a:spcBef>
                <a:spcPts val="0"/>
              </a:spcBef>
              <a:spcAft>
                <a:spcPts val="0"/>
              </a:spcAft>
              <a:buFont typeface="Arial" panose="020B0604020202020204" pitchFamily="34" charset="0"/>
              <a:buChar char="•"/>
            </a:pPr>
            <a:r>
              <a:rPr lang="en-US" sz="1000" b="1" dirty="0">
                <a:solidFill>
                  <a:srgbClr val="000000"/>
                </a:solidFill>
                <a:latin typeface="Arial" panose="020B0604020202020204" pitchFamily="34" charset="0"/>
                <a:ea typeface="Calibri" panose="020F0502020204030204" pitchFamily="34" charset="0"/>
              </a:rPr>
              <a:t>2016 AGM –Monday, 30 May 2016 </a:t>
            </a:r>
            <a:endParaRPr lang="en-US" sz="1000" dirty="0">
              <a:solidFill>
                <a:srgbClr val="000000"/>
              </a:solidFill>
              <a:latin typeface="Arial" panose="020B0604020202020204" pitchFamily="34" charset="0"/>
              <a:ea typeface="Calibri" panose="020F0502020204030204" pitchFamily="34" charset="0"/>
            </a:endParaRPr>
          </a:p>
          <a:p>
            <a:pPr marL="171450" indent="-171450" algn="just">
              <a:lnSpc>
                <a:spcPct val="150000"/>
              </a:lnSpc>
              <a:spcBef>
                <a:spcPts val="0"/>
              </a:spcBef>
              <a:spcAft>
                <a:spcPts val="0"/>
              </a:spcAft>
              <a:buFont typeface="Wingdings" panose="05000000000000000000" pitchFamily="2" charset="2"/>
              <a:buChar char="Ø"/>
            </a:pPr>
            <a:r>
              <a:rPr lang="en-US" sz="1000" dirty="0">
                <a:solidFill>
                  <a:srgbClr val="000000"/>
                </a:solidFill>
                <a:latin typeface="Arial" panose="020B0604020202020204" pitchFamily="34" charset="0"/>
                <a:ea typeface="Calibri" panose="020F0502020204030204" pitchFamily="34" charset="0"/>
              </a:rPr>
              <a:t>Reappointment as member of </a:t>
            </a:r>
            <a:r>
              <a:rPr lang="en-US" sz="1000" dirty="0" smtClean="0">
                <a:solidFill>
                  <a:srgbClr val="000000"/>
                </a:solidFill>
                <a:latin typeface="Arial" panose="020B0604020202020204" pitchFamily="34" charset="0"/>
                <a:ea typeface="Calibri" panose="020F0502020204030204" pitchFamily="34" charset="0"/>
              </a:rPr>
              <a:t>Supervisory </a:t>
            </a:r>
            <a:r>
              <a:rPr lang="en-US" sz="1000" dirty="0">
                <a:solidFill>
                  <a:srgbClr val="000000"/>
                </a:solidFill>
                <a:latin typeface="Arial" panose="020B0604020202020204" pitchFamily="34" charset="0"/>
                <a:ea typeface="Calibri" panose="020F0502020204030204" pitchFamily="34" charset="0"/>
              </a:rPr>
              <a:t>Board of </a:t>
            </a:r>
            <a:r>
              <a:rPr lang="en-US" sz="1000" dirty="0" err="1">
                <a:solidFill>
                  <a:srgbClr val="000000"/>
                </a:solidFill>
                <a:latin typeface="Arial" panose="020B0604020202020204" pitchFamily="34" charset="0"/>
                <a:ea typeface="Calibri" panose="020F0502020204030204" pitchFamily="34" charset="0"/>
              </a:rPr>
              <a:t>Mr</a:t>
            </a:r>
            <a:r>
              <a:rPr lang="en-US" sz="1000" dirty="0">
                <a:solidFill>
                  <a:srgbClr val="000000"/>
                </a:solidFill>
                <a:latin typeface="Arial" panose="020B0604020202020204" pitchFamily="34" charset="0"/>
                <a:ea typeface="Calibri" panose="020F0502020204030204" pitchFamily="34" charset="0"/>
              </a:rPr>
              <a:t> CE </a:t>
            </a:r>
            <a:r>
              <a:rPr lang="en-US" sz="1000" dirty="0" err="1" smtClean="0">
                <a:solidFill>
                  <a:srgbClr val="000000"/>
                </a:solidFill>
                <a:latin typeface="Arial" panose="020B0604020202020204" pitchFamily="34" charset="0"/>
                <a:ea typeface="Calibri" panose="020F0502020204030204" pitchFamily="34" charset="0"/>
              </a:rPr>
              <a:t>Daunand</a:t>
            </a:r>
            <a:r>
              <a:rPr lang="en-US" sz="1000" dirty="0" smtClean="0">
                <a:solidFill>
                  <a:srgbClr val="000000"/>
                </a:solidFill>
                <a:latin typeface="Arial" panose="020B0604020202020204" pitchFamily="34" charset="0"/>
                <a:ea typeface="Calibri" panose="020F0502020204030204" pitchFamily="34" charset="0"/>
              </a:rPr>
              <a:t> &amp;, </a:t>
            </a:r>
            <a:r>
              <a:rPr lang="en-US" sz="1000" dirty="0" err="1">
                <a:solidFill>
                  <a:srgbClr val="000000"/>
                </a:solidFill>
                <a:latin typeface="Arial" panose="020B0604020202020204" pitchFamily="34" charset="0"/>
                <a:ea typeface="Calibri" panose="020F0502020204030204" pitchFamily="34" charset="0"/>
              </a:rPr>
              <a:t>Dr</a:t>
            </a:r>
            <a:r>
              <a:rPr lang="en-US" sz="1000" dirty="0">
                <a:solidFill>
                  <a:srgbClr val="000000"/>
                </a:solidFill>
                <a:latin typeface="Arial" panose="020B0604020202020204" pitchFamily="34" charset="0"/>
                <a:ea typeface="Calibri" panose="020F0502020204030204" pitchFamily="34" charset="0"/>
              </a:rPr>
              <a:t> D </a:t>
            </a:r>
            <a:r>
              <a:rPr lang="en-US" sz="1000" dirty="0" err="1" smtClean="0">
                <a:solidFill>
                  <a:srgbClr val="000000"/>
                </a:solidFill>
                <a:latin typeface="Arial" panose="020B0604020202020204" pitchFamily="34" charset="0"/>
                <a:ea typeface="Calibri" panose="020F0502020204030204" pitchFamily="34" charset="0"/>
              </a:rPr>
              <a:t>Konar</a:t>
            </a:r>
            <a:r>
              <a:rPr lang="en-US" sz="1000" dirty="0" smtClean="0">
                <a:solidFill>
                  <a:srgbClr val="000000"/>
                </a:solidFill>
                <a:latin typeface="Arial" panose="020B0604020202020204" pitchFamily="34" charset="0"/>
                <a:ea typeface="Calibri" panose="020F0502020204030204" pitchFamily="34" charset="0"/>
              </a:rPr>
              <a:t> –</a:t>
            </a:r>
            <a:r>
              <a:rPr lang="en-US" sz="1000" dirty="0">
                <a:solidFill>
                  <a:srgbClr val="000000"/>
                </a:solidFill>
                <a:latin typeface="Arial" panose="020B0604020202020204" pitchFamily="34" charset="0"/>
                <a:ea typeface="Calibri" panose="020F0502020204030204" pitchFamily="34" charset="0"/>
              </a:rPr>
              <a:t>PIC questioned </a:t>
            </a:r>
            <a:r>
              <a:rPr lang="en-US" sz="1000" dirty="0" smtClean="0">
                <a:solidFill>
                  <a:srgbClr val="000000"/>
                </a:solidFill>
                <a:latin typeface="Arial" panose="020B0604020202020204" pitchFamily="34" charset="0"/>
                <a:ea typeface="Calibri" panose="020F0502020204030204" pitchFamily="34" charset="0"/>
              </a:rPr>
              <a:t>their independence given their </a:t>
            </a:r>
            <a:r>
              <a:rPr lang="en-US" sz="1000" dirty="0">
                <a:solidFill>
                  <a:srgbClr val="000000"/>
                </a:solidFill>
                <a:latin typeface="Arial" panose="020B0604020202020204" pitchFamily="34" charset="0"/>
                <a:ea typeface="Calibri" panose="020F0502020204030204" pitchFamily="34" charset="0"/>
              </a:rPr>
              <a:t>long Board tenures</a:t>
            </a:r>
          </a:p>
          <a:p>
            <a:pPr marL="171450" marR="0" indent="-171450" algn="just">
              <a:lnSpc>
                <a:spcPct val="150000"/>
              </a:lnSpc>
              <a:spcBef>
                <a:spcPts val="0"/>
              </a:spcBef>
              <a:spcAft>
                <a:spcPts val="0"/>
              </a:spcAft>
              <a:buFont typeface="Arial" panose="020B0604020202020204" pitchFamily="34" charset="0"/>
              <a:buChar char="•"/>
            </a:pPr>
            <a:r>
              <a:rPr lang="en-US" sz="1000" b="1" dirty="0">
                <a:solidFill>
                  <a:srgbClr val="000000"/>
                </a:solidFill>
                <a:latin typeface="Arial" panose="020B0604020202020204" pitchFamily="34" charset="0"/>
                <a:ea typeface="Calibri" panose="020F0502020204030204" pitchFamily="34" charset="0"/>
              </a:rPr>
              <a:t>2017 AGM -Tuesday, 14 March 2017 </a:t>
            </a:r>
            <a:endParaRPr lang="en-US" sz="1000" dirty="0">
              <a:solidFill>
                <a:srgbClr val="000000"/>
              </a:solidFill>
              <a:latin typeface="Arial" panose="020B0604020202020204" pitchFamily="34" charset="0"/>
              <a:ea typeface="Calibri" panose="020F0502020204030204" pitchFamily="34" charset="0"/>
            </a:endParaRPr>
          </a:p>
          <a:p>
            <a:pPr marL="171450" indent="-171450" algn="just">
              <a:lnSpc>
                <a:spcPct val="150000"/>
              </a:lnSpc>
              <a:spcBef>
                <a:spcPts val="0"/>
              </a:spcBef>
              <a:spcAft>
                <a:spcPts val="0"/>
              </a:spcAft>
              <a:buFont typeface="Wingdings" panose="05000000000000000000" pitchFamily="2" charset="2"/>
              <a:buChar char="Ø"/>
            </a:pPr>
            <a:r>
              <a:rPr lang="en-US" sz="1000" dirty="0">
                <a:solidFill>
                  <a:srgbClr val="000000"/>
                </a:solidFill>
                <a:latin typeface="Arial" panose="020B0604020202020204" pitchFamily="34" charset="0"/>
                <a:ea typeface="Calibri" panose="020F0502020204030204" pitchFamily="34" charset="0"/>
              </a:rPr>
              <a:t>Authorization of Management Board to issue </a:t>
            </a:r>
            <a:r>
              <a:rPr lang="en-US" sz="1000" dirty="0" smtClean="0">
                <a:solidFill>
                  <a:srgbClr val="000000"/>
                </a:solidFill>
                <a:latin typeface="Arial" panose="020B0604020202020204" pitchFamily="34" charset="0"/>
                <a:ea typeface="Calibri" panose="020F0502020204030204" pitchFamily="34" charset="0"/>
              </a:rPr>
              <a:t>shares. Percentage shares </a:t>
            </a:r>
            <a:r>
              <a:rPr lang="en-US" sz="1000" dirty="0">
                <a:solidFill>
                  <a:srgbClr val="000000"/>
                </a:solidFill>
                <a:latin typeface="Arial" panose="020B0604020202020204" pitchFamily="34" charset="0"/>
                <a:ea typeface="Calibri" panose="020F0502020204030204" pitchFamily="34" charset="0"/>
              </a:rPr>
              <a:t>proposed </a:t>
            </a:r>
            <a:r>
              <a:rPr lang="en-US" sz="1000" dirty="0" smtClean="0">
                <a:solidFill>
                  <a:srgbClr val="000000"/>
                </a:solidFill>
                <a:latin typeface="Arial" panose="020B0604020202020204" pitchFamily="34" charset="0"/>
                <a:ea typeface="Calibri" panose="020F0502020204030204" pitchFamily="34" charset="0"/>
              </a:rPr>
              <a:t>exceeded </a:t>
            </a:r>
            <a:r>
              <a:rPr lang="en-US" sz="1000" dirty="0">
                <a:solidFill>
                  <a:srgbClr val="000000"/>
                </a:solidFill>
                <a:latin typeface="Arial" panose="020B0604020202020204" pitchFamily="34" charset="0"/>
                <a:ea typeface="Calibri" panose="020F0502020204030204" pitchFamily="34" charset="0"/>
              </a:rPr>
              <a:t>PIC limit of 5%. </a:t>
            </a:r>
          </a:p>
          <a:p>
            <a:pPr marL="171450" indent="-171450" algn="just">
              <a:lnSpc>
                <a:spcPct val="150000"/>
              </a:lnSpc>
              <a:spcBef>
                <a:spcPts val="0"/>
              </a:spcBef>
              <a:spcAft>
                <a:spcPts val="0"/>
              </a:spcAft>
              <a:buFont typeface="Wingdings" panose="05000000000000000000" pitchFamily="2" charset="2"/>
              <a:buChar char="Ø"/>
            </a:pPr>
            <a:r>
              <a:rPr lang="en-US" sz="1000" dirty="0">
                <a:solidFill>
                  <a:srgbClr val="000000"/>
                </a:solidFill>
                <a:latin typeface="Arial" panose="020B0604020202020204" pitchFamily="34" charset="0"/>
                <a:ea typeface="Calibri" panose="020F0502020204030204" pitchFamily="34" charset="0"/>
              </a:rPr>
              <a:t>Authorization of Management Board to limit or exclude pre-emption </a:t>
            </a:r>
            <a:r>
              <a:rPr lang="en-US" sz="1000" dirty="0" smtClean="0">
                <a:solidFill>
                  <a:srgbClr val="000000"/>
                </a:solidFill>
                <a:latin typeface="Arial" panose="020B0604020202020204" pitchFamily="34" charset="0"/>
                <a:ea typeface="Calibri" panose="020F0502020204030204" pitchFamily="34" charset="0"/>
              </a:rPr>
              <a:t>rights.   </a:t>
            </a:r>
            <a:r>
              <a:rPr lang="en-US" sz="1000" dirty="0">
                <a:solidFill>
                  <a:srgbClr val="000000"/>
                </a:solidFill>
                <a:latin typeface="Arial" panose="020B0604020202020204" pitchFamily="34" charset="0"/>
                <a:ea typeface="Calibri" panose="020F0502020204030204" pitchFamily="34" charset="0"/>
              </a:rPr>
              <a:t>Percentage of shares proposed </a:t>
            </a:r>
            <a:r>
              <a:rPr lang="en-US" sz="1000" dirty="0" smtClean="0">
                <a:solidFill>
                  <a:srgbClr val="000000"/>
                </a:solidFill>
                <a:latin typeface="Arial" panose="020B0604020202020204" pitchFamily="34" charset="0"/>
                <a:ea typeface="Calibri" panose="020F0502020204030204" pitchFamily="34" charset="0"/>
              </a:rPr>
              <a:t>exceeded </a:t>
            </a:r>
            <a:r>
              <a:rPr lang="en-US" sz="1000" dirty="0">
                <a:solidFill>
                  <a:srgbClr val="000000"/>
                </a:solidFill>
                <a:latin typeface="Arial" panose="020B0604020202020204" pitchFamily="34" charset="0"/>
                <a:ea typeface="Calibri" panose="020F0502020204030204" pitchFamily="34" charset="0"/>
              </a:rPr>
              <a:t>PIC limit of 5%.</a:t>
            </a:r>
          </a:p>
        </p:txBody>
      </p:sp>
      <p:sp>
        <p:nvSpPr>
          <p:cNvPr id="5" name="Rectangle 4"/>
          <p:cNvSpPr/>
          <p:nvPr/>
        </p:nvSpPr>
        <p:spPr>
          <a:xfrm>
            <a:off x="3747671" y="1018804"/>
            <a:ext cx="5258799" cy="26520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0" marR="0" algn="ctr">
              <a:lnSpc>
                <a:spcPct val="107000"/>
              </a:lnSpc>
              <a:spcBef>
                <a:spcPts val="1200"/>
              </a:spcBef>
              <a:spcAft>
                <a:spcPts val="0"/>
              </a:spcAft>
            </a:pPr>
            <a:r>
              <a:rPr lang="en-US" sz="1050" b="1" kern="0" dirty="0" smtClean="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CONTINUOUS</a:t>
            </a:r>
            <a:r>
              <a:rPr lang="en-US" sz="1050" b="1" kern="0" dirty="0" smtClean="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 ENGAGEMENT MATTERS WITH STEINHOFF</a:t>
            </a:r>
            <a:endParaRPr lang="en-US" sz="1050" b="1" kern="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747671" y="1244966"/>
            <a:ext cx="5258799" cy="1938992"/>
          </a:xfrm>
          <a:prstGeom prst="rect">
            <a:avLst/>
          </a:prstGeom>
          <a:solidFill>
            <a:schemeClr val="accent5">
              <a:lumMod val="20000"/>
              <a:lumOff val="80000"/>
            </a:schemeClr>
          </a:solidFill>
        </p:spPr>
        <p:txBody>
          <a:bodyPr wrap="square">
            <a:spAutoFit/>
          </a:bodyPr>
          <a:lstStyle/>
          <a:p>
            <a:pPr marL="171450" marR="0" indent="-171450">
              <a:lnSpc>
                <a:spcPct val="150000"/>
              </a:lnSpc>
              <a:spcBef>
                <a:spcPts val="0"/>
              </a:spcBef>
              <a:spcAft>
                <a:spcPts val="0"/>
              </a:spcAft>
              <a:buFont typeface="Arial" panose="020B0604020202020204" pitchFamily="34" charset="0"/>
              <a:buChar char="•"/>
            </a:pPr>
            <a:r>
              <a:rPr lang="en-US" sz="1000" b="1" dirty="0" smtClean="0">
                <a:solidFill>
                  <a:srgbClr val="000000"/>
                </a:solidFill>
                <a:latin typeface="Arial" panose="020B0604020202020204" pitchFamily="34" charset="0"/>
                <a:ea typeface="Calibri" panose="020F0502020204030204" pitchFamily="34" charset="0"/>
              </a:rPr>
              <a:t>Independence, Tenure &amp; Relationships </a:t>
            </a:r>
            <a:endParaRPr lang="en-US" sz="1000" dirty="0">
              <a:solidFill>
                <a:srgbClr val="000000"/>
              </a:solidFill>
              <a:latin typeface="Arial" panose="020B0604020202020204" pitchFamily="34" charset="0"/>
              <a:ea typeface="Calibri" panose="020F0502020204030204" pitchFamily="34" charset="0"/>
            </a:endParaRPr>
          </a:p>
          <a:p>
            <a:pPr marL="628650" lvl="1" indent="-171450" algn="just">
              <a:lnSpc>
                <a:spcPct val="150000"/>
              </a:lnSpc>
              <a:spcBef>
                <a:spcPts val="0"/>
              </a:spcBef>
              <a:spcAft>
                <a:spcPts val="0"/>
              </a:spcAft>
              <a:buFont typeface="Wingdings" panose="05000000000000000000" pitchFamily="2" charset="2"/>
              <a:buChar char="Ø"/>
            </a:pPr>
            <a:r>
              <a:rPr lang="en-US" sz="1000" dirty="0">
                <a:solidFill>
                  <a:srgbClr val="000000"/>
                </a:solidFill>
                <a:latin typeface="Arial" panose="020B0604020202020204" pitchFamily="34" charset="0"/>
                <a:ea typeface="Calibri" panose="020F0502020204030204" pitchFamily="34" charset="0"/>
              </a:rPr>
              <a:t>Non-Executive Directors tenure </a:t>
            </a:r>
          </a:p>
          <a:p>
            <a:pPr marL="628650" lvl="1" indent="-171450" algn="just">
              <a:lnSpc>
                <a:spcPct val="150000"/>
              </a:lnSpc>
              <a:spcBef>
                <a:spcPts val="0"/>
              </a:spcBef>
              <a:spcAft>
                <a:spcPts val="0"/>
              </a:spcAft>
              <a:buFont typeface="Wingdings" panose="05000000000000000000" pitchFamily="2" charset="2"/>
              <a:buChar char="Ø"/>
            </a:pPr>
            <a:r>
              <a:rPr lang="en-US" sz="1000" dirty="0">
                <a:solidFill>
                  <a:srgbClr val="000000"/>
                </a:solidFill>
                <a:latin typeface="Arial" panose="020B0604020202020204" pitchFamily="34" charset="0"/>
                <a:ea typeface="Calibri" panose="020F0502020204030204" pitchFamily="34" charset="0"/>
              </a:rPr>
              <a:t>External Auditors tenure </a:t>
            </a:r>
          </a:p>
          <a:p>
            <a:pPr marL="628650" lvl="1" indent="-171450" algn="just">
              <a:lnSpc>
                <a:spcPct val="150000"/>
              </a:lnSpc>
              <a:spcBef>
                <a:spcPts val="0"/>
              </a:spcBef>
              <a:spcAft>
                <a:spcPts val="0"/>
              </a:spcAft>
              <a:buFont typeface="Wingdings" panose="05000000000000000000" pitchFamily="2" charset="2"/>
              <a:buChar char="Ø"/>
            </a:pPr>
            <a:r>
              <a:rPr lang="en-US" sz="1000" dirty="0">
                <a:solidFill>
                  <a:srgbClr val="000000"/>
                </a:solidFill>
                <a:latin typeface="Arial" panose="020B0604020202020204" pitchFamily="34" charset="0"/>
                <a:ea typeface="Calibri" panose="020F0502020204030204" pitchFamily="34" charset="0"/>
              </a:rPr>
              <a:t>Material </a:t>
            </a:r>
            <a:r>
              <a:rPr lang="en-US" sz="1000" dirty="0" smtClean="0">
                <a:solidFill>
                  <a:srgbClr val="000000"/>
                </a:solidFill>
                <a:latin typeface="Arial" panose="020B0604020202020204" pitchFamily="34" charset="0"/>
                <a:ea typeface="Calibri" panose="020F0502020204030204" pitchFamily="34" charset="0"/>
              </a:rPr>
              <a:t>Shareholding (family) enables acting in concert at the expense </a:t>
            </a:r>
            <a:r>
              <a:rPr lang="en-US" sz="1000" dirty="0">
                <a:solidFill>
                  <a:srgbClr val="000000"/>
                </a:solidFill>
                <a:latin typeface="Arial" panose="020B0604020202020204" pitchFamily="34" charset="0"/>
                <a:ea typeface="Calibri" panose="020F0502020204030204" pitchFamily="34" charset="0"/>
              </a:rPr>
              <a:t>of </a:t>
            </a:r>
            <a:r>
              <a:rPr lang="en-US" sz="1000" dirty="0" smtClean="0">
                <a:solidFill>
                  <a:srgbClr val="000000"/>
                </a:solidFill>
                <a:latin typeface="Arial" panose="020B0604020202020204" pitchFamily="34" charset="0"/>
                <a:ea typeface="Calibri" panose="020F0502020204030204" pitchFamily="34" charset="0"/>
              </a:rPr>
              <a:t>minorities </a:t>
            </a:r>
            <a:r>
              <a:rPr lang="en-US" sz="1000" dirty="0">
                <a:solidFill>
                  <a:srgbClr val="000000"/>
                </a:solidFill>
                <a:latin typeface="Arial" panose="020B0604020202020204" pitchFamily="34" charset="0"/>
                <a:ea typeface="Calibri" panose="020F0502020204030204" pitchFamily="34" charset="0"/>
              </a:rPr>
              <a:t>- Dominant Chairperson and LID not considered independent </a:t>
            </a:r>
          </a:p>
          <a:p>
            <a:pPr marL="171450" marR="0" indent="-171450">
              <a:lnSpc>
                <a:spcPct val="150000"/>
              </a:lnSpc>
              <a:spcBef>
                <a:spcPts val="0"/>
              </a:spcBef>
              <a:spcAft>
                <a:spcPts val="0"/>
              </a:spcAft>
              <a:buFont typeface="Arial" panose="020B0604020202020204" pitchFamily="34" charset="0"/>
              <a:buChar char="•"/>
            </a:pPr>
            <a:r>
              <a:rPr lang="en-US" sz="1000" b="1" dirty="0">
                <a:solidFill>
                  <a:srgbClr val="000000"/>
                </a:solidFill>
                <a:latin typeface="Arial" panose="020B0604020202020204" pitchFamily="34" charset="0"/>
                <a:ea typeface="Calibri" panose="020F0502020204030204" pitchFamily="34" charset="0"/>
              </a:rPr>
              <a:t>Risk Management Practices and Capital Structure</a:t>
            </a:r>
            <a:endParaRPr lang="en-US" sz="1000" dirty="0">
              <a:solidFill>
                <a:srgbClr val="000000"/>
              </a:solidFill>
              <a:latin typeface="Arial" panose="020B0604020202020204" pitchFamily="34" charset="0"/>
              <a:ea typeface="Calibri" panose="020F0502020204030204" pitchFamily="34" charset="0"/>
            </a:endParaRPr>
          </a:p>
          <a:p>
            <a:pPr marL="171450" marR="0" indent="-171450">
              <a:lnSpc>
                <a:spcPct val="150000"/>
              </a:lnSpc>
              <a:spcBef>
                <a:spcPts val="0"/>
              </a:spcBef>
              <a:spcAft>
                <a:spcPts val="0"/>
              </a:spcAft>
              <a:buFont typeface="Arial" panose="020B0604020202020204" pitchFamily="34" charset="0"/>
              <a:buChar char="•"/>
            </a:pPr>
            <a:r>
              <a:rPr lang="en-US" sz="1000" dirty="0">
                <a:solidFill>
                  <a:srgbClr val="000000"/>
                </a:solidFill>
                <a:latin typeface="Arial" panose="020B0604020202020204" pitchFamily="34" charset="0"/>
                <a:ea typeface="Calibri" panose="020F0502020204030204" pitchFamily="34" charset="0"/>
              </a:rPr>
              <a:t>Absence of a clear assessment of </a:t>
            </a:r>
            <a:r>
              <a:rPr lang="en-US" sz="1000" dirty="0" smtClean="0">
                <a:solidFill>
                  <a:srgbClr val="000000"/>
                </a:solidFill>
                <a:latin typeface="Arial" panose="020B0604020202020204" pitchFamily="34" charset="0"/>
                <a:ea typeface="Calibri" panose="020F0502020204030204" pitchFamily="34" charset="0"/>
              </a:rPr>
              <a:t>risks </a:t>
            </a:r>
            <a:r>
              <a:rPr lang="en-US" sz="1000" dirty="0">
                <a:solidFill>
                  <a:srgbClr val="000000"/>
                </a:solidFill>
                <a:latin typeface="Arial" panose="020B0604020202020204" pitchFamily="34" charset="0"/>
                <a:ea typeface="Calibri" panose="020F0502020204030204" pitchFamily="34" charset="0"/>
              </a:rPr>
              <a:t>introduced by </a:t>
            </a:r>
            <a:r>
              <a:rPr lang="en-US" sz="1000" dirty="0" smtClean="0">
                <a:solidFill>
                  <a:srgbClr val="000000"/>
                </a:solidFill>
                <a:latin typeface="Arial" panose="020B0604020202020204" pitchFamily="34" charset="0"/>
                <a:ea typeface="Calibri" panose="020F0502020204030204" pitchFamily="34" charset="0"/>
              </a:rPr>
              <a:t>Steinhoff ‘s acquisitive </a:t>
            </a:r>
            <a:r>
              <a:rPr lang="en-US" sz="1000" dirty="0">
                <a:solidFill>
                  <a:srgbClr val="000000"/>
                </a:solidFill>
                <a:latin typeface="Arial" panose="020B0604020202020204" pitchFamily="34" charset="0"/>
                <a:ea typeface="Calibri" panose="020F0502020204030204" pitchFamily="34" charset="0"/>
              </a:rPr>
              <a:t>strategy. </a:t>
            </a:r>
          </a:p>
          <a:p>
            <a:pPr marL="171450" marR="0" indent="-171450">
              <a:lnSpc>
                <a:spcPct val="150000"/>
              </a:lnSpc>
              <a:spcBef>
                <a:spcPts val="0"/>
              </a:spcBef>
              <a:spcAft>
                <a:spcPts val="0"/>
              </a:spcAft>
              <a:buFont typeface="Arial" panose="020B0604020202020204" pitchFamily="34" charset="0"/>
              <a:buChar char="•"/>
            </a:pPr>
            <a:r>
              <a:rPr lang="en-US" sz="1000" dirty="0">
                <a:solidFill>
                  <a:srgbClr val="000000"/>
                </a:solidFill>
                <a:latin typeface="Arial" panose="020B0604020202020204" pitchFamily="34" charset="0"/>
                <a:ea typeface="Calibri" panose="020F0502020204030204" pitchFamily="34" charset="0"/>
              </a:rPr>
              <a:t>Issuing Shares above the 5% threshold</a:t>
            </a:r>
          </a:p>
        </p:txBody>
      </p:sp>
      <p:sp>
        <p:nvSpPr>
          <p:cNvPr id="7" name="Rectangle 6"/>
          <p:cNvSpPr/>
          <p:nvPr/>
        </p:nvSpPr>
        <p:spPr>
          <a:xfrm>
            <a:off x="98597" y="4138493"/>
            <a:ext cx="3523598" cy="265201"/>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0" marR="0" algn="ctr">
              <a:lnSpc>
                <a:spcPct val="107000"/>
              </a:lnSpc>
              <a:spcBef>
                <a:spcPts val="1200"/>
              </a:spcBef>
              <a:spcAft>
                <a:spcPts val="0"/>
              </a:spcAft>
            </a:pPr>
            <a:r>
              <a:rPr lang="en-US" sz="1050" b="1" kern="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LETTER TO </a:t>
            </a:r>
            <a:r>
              <a:rPr lang="en-US" sz="1050" b="1" kern="0" dirty="0" smtClean="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STEINHOFF –DECEMBER 2017 </a:t>
            </a:r>
            <a:endParaRPr lang="en-US" sz="1050" b="1" kern="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78704" y="4421507"/>
            <a:ext cx="3563383" cy="2169825"/>
          </a:xfrm>
          <a:prstGeom prst="rect">
            <a:avLst/>
          </a:prstGeom>
          <a:solidFill>
            <a:schemeClr val="accent5">
              <a:lumMod val="20000"/>
              <a:lumOff val="80000"/>
            </a:schemeClr>
          </a:solidFill>
        </p:spPr>
        <p:txBody>
          <a:bodyPr wrap="square">
            <a:spAutoFit/>
          </a:bodyPr>
          <a:lstStyle/>
          <a:p>
            <a:pPr marL="171450" marR="0" lvl="0" indent="-171450" algn="just">
              <a:lnSpc>
                <a:spcPct val="150000"/>
              </a:lnSpc>
              <a:spcBef>
                <a:spcPts val="0"/>
              </a:spcBef>
              <a:spcAft>
                <a:spcPts val="0"/>
              </a:spcAft>
              <a:buFont typeface="Arial" panose="020B0604020202020204" pitchFamily="34" charset="0"/>
              <a:buChar char="•"/>
            </a:pPr>
            <a:r>
              <a:rPr lang="en-US" sz="1000" dirty="0" err="1">
                <a:solidFill>
                  <a:srgbClr val="0D0D0D"/>
                </a:solidFill>
                <a:latin typeface="Arial" panose="020B0604020202020204" pitchFamily="34" charset="0"/>
                <a:ea typeface="Calibri" panose="020F0502020204030204" pitchFamily="34" charset="0"/>
              </a:rPr>
              <a:t>Dr</a:t>
            </a:r>
            <a:r>
              <a:rPr lang="en-US" sz="1000" dirty="0">
                <a:solidFill>
                  <a:srgbClr val="0D0D0D"/>
                </a:solidFill>
                <a:latin typeface="Arial" panose="020B0604020202020204" pitchFamily="34" charset="0"/>
                <a:ea typeface="Calibri" panose="020F0502020204030204" pitchFamily="34" charset="0"/>
              </a:rPr>
              <a:t> Wiese </a:t>
            </a:r>
            <a:r>
              <a:rPr lang="en-US" sz="1000" dirty="0" smtClean="0">
                <a:solidFill>
                  <a:srgbClr val="0D0D0D"/>
                </a:solidFill>
                <a:latin typeface="Arial" panose="020B0604020202020204" pitchFamily="34" charset="0"/>
                <a:ea typeface="Calibri" panose="020F0502020204030204" pitchFamily="34" charset="0"/>
              </a:rPr>
              <a:t>to step </a:t>
            </a:r>
            <a:r>
              <a:rPr lang="en-US" sz="1000" dirty="0">
                <a:solidFill>
                  <a:srgbClr val="0D0D0D"/>
                </a:solidFill>
                <a:latin typeface="Arial" panose="020B0604020202020204" pitchFamily="34" charset="0"/>
                <a:ea typeface="Calibri" panose="020F0502020204030204" pitchFamily="34" charset="0"/>
              </a:rPr>
              <a:t>down</a:t>
            </a:r>
          </a:p>
          <a:p>
            <a:pPr marL="171450" marR="0" lvl="0" indent="-171450" algn="just">
              <a:lnSpc>
                <a:spcPct val="150000"/>
              </a:lnSpc>
              <a:spcBef>
                <a:spcPts val="0"/>
              </a:spcBef>
              <a:spcAft>
                <a:spcPts val="0"/>
              </a:spcAft>
              <a:buFont typeface="Arial" panose="020B0604020202020204" pitchFamily="34" charset="0"/>
              <a:buChar char="•"/>
            </a:pPr>
            <a:r>
              <a:rPr lang="en-US" sz="1000" dirty="0">
                <a:solidFill>
                  <a:srgbClr val="0D0D0D"/>
                </a:solidFill>
                <a:latin typeface="Arial" panose="020B0604020202020204" pitchFamily="34" charset="0"/>
                <a:ea typeface="Calibri" panose="020F0502020204030204" pitchFamily="34" charset="0"/>
              </a:rPr>
              <a:t>Appointment of at least two independent non-executive directors on the Steinhoff Board under consideration </a:t>
            </a:r>
          </a:p>
          <a:p>
            <a:pPr marL="171450" marR="0" lvl="0" indent="-171450" algn="just">
              <a:lnSpc>
                <a:spcPct val="150000"/>
              </a:lnSpc>
              <a:spcBef>
                <a:spcPts val="0"/>
              </a:spcBef>
              <a:spcAft>
                <a:spcPts val="0"/>
              </a:spcAft>
              <a:buFont typeface="Arial" panose="020B0604020202020204" pitchFamily="34" charset="0"/>
              <a:buChar char="•"/>
            </a:pPr>
            <a:r>
              <a:rPr lang="en-US" sz="1000" dirty="0">
                <a:solidFill>
                  <a:srgbClr val="0D0D0D"/>
                </a:solidFill>
                <a:latin typeface="Arial" panose="020B0604020202020204" pitchFamily="34" charset="0"/>
                <a:ea typeface="Calibri" panose="020F0502020204030204" pitchFamily="34" charset="0"/>
              </a:rPr>
              <a:t>PIC Board representation on the Board Committee tasked with investigating the Steinhoff state of affairs, so as to ensure that the process is transparent and that, amongst other matters, the terms of reference address critical governance issues raised above – under consideration</a:t>
            </a:r>
          </a:p>
        </p:txBody>
      </p:sp>
      <p:sp>
        <p:nvSpPr>
          <p:cNvPr id="9" name="Rectangle 8"/>
          <p:cNvSpPr/>
          <p:nvPr/>
        </p:nvSpPr>
        <p:spPr>
          <a:xfrm>
            <a:off x="3747670" y="3213139"/>
            <a:ext cx="5318838" cy="265201"/>
          </a:xfrm>
          <a:prstGeom prst="rect">
            <a:avLst/>
          </a:prstGeom>
          <a:gradFill>
            <a:gsLst>
              <a:gs pos="0">
                <a:schemeClr val="accent4">
                  <a:lumMod val="75000"/>
                </a:schemeClr>
              </a:gs>
              <a:gs pos="57000">
                <a:schemeClr val="accent4">
                  <a:lumMod val="75000"/>
                </a:schemeClr>
              </a:gs>
              <a:gs pos="100000">
                <a:schemeClr val="accent4">
                  <a:lumMod val="50000"/>
                </a:schemeClr>
              </a:gs>
            </a:gsLst>
          </a:gradFill>
        </p:spPr>
        <p:style>
          <a:lnRef idx="1">
            <a:schemeClr val="accent4"/>
          </a:lnRef>
          <a:fillRef idx="3">
            <a:schemeClr val="accent4"/>
          </a:fillRef>
          <a:effectRef idx="2">
            <a:schemeClr val="accent4"/>
          </a:effectRef>
          <a:fontRef idx="minor">
            <a:schemeClr val="lt1"/>
          </a:fontRef>
        </p:style>
        <p:txBody>
          <a:bodyPr wrap="square">
            <a:spAutoFit/>
          </a:bodyPr>
          <a:lstStyle/>
          <a:p>
            <a:pPr marL="0" marR="0" algn="ctr">
              <a:lnSpc>
                <a:spcPct val="107000"/>
              </a:lnSpc>
              <a:spcBef>
                <a:spcPts val="1200"/>
              </a:spcBef>
              <a:spcAft>
                <a:spcPts val="0"/>
              </a:spcAft>
            </a:pPr>
            <a:r>
              <a:rPr lang="en-US" sz="1050" b="1" kern="0" dirty="0" smtClean="0">
                <a:solidFill>
                  <a:schemeClr val="bg2"/>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COLLABORATIVE</a:t>
            </a:r>
            <a:r>
              <a:rPr lang="en-US" sz="1050" b="1" kern="0" dirty="0" smtClean="0">
                <a:solidFill>
                  <a:schemeClr val="bg2"/>
                </a:solidFill>
                <a:latin typeface="Arial Black" panose="020B0A04020102020204" pitchFamily="34" charset="0"/>
                <a:ea typeface="Times New Roman" panose="02020603050405020304" pitchFamily="18" charset="0"/>
                <a:cs typeface="Times New Roman" panose="02020603050405020304" pitchFamily="18" charset="0"/>
              </a:rPr>
              <a:t> </a:t>
            </a:r>
            <a:r>
              <a:rPr lang="en-US" sz="1050" b="1" kern="0" dirty="0">
                <a:solidFill>
                  <a:schemeClr val="bg2"/>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ENGAGEMENT </a:t>
            </a:r>
          </a:p>
        </p:txBody>
      </p:sp>
      <p:sp>
        <p:nvSpPr>
          <p:cNvPr id="10" name="Rectangle 9"/>
          <p:cNvSpPr/>
          <p:nvPr/>
        </p:nvSpPr>
        <p:spPr>
          <a:xfrm>
            <a:off x="3756483" y="3507521"/>
            <a:ext cx="5310025" cy="3046988"/>
          </a:xfrm>
          <a:prstGeom prst="rect">
            <a:avLst/>
          </a:prstGeom>
          <a:solidFill>
            <a:schemeClr val="accent4">
              <a:lumMod val="20000"/>
              <a:lumOff val="80000"/>
            </a:schemeClr>
          </a:solidFill>
        </p:spPr>
        <p:txBody>
          <a:bodyPr wrap="square">
            <a:spAutoFit/>
          </a:bodyPr>
          <a:lstStyle/>
          <a:p>
            <a:pPr marR="0">
              <a:lnSpc>
                <a:spcPct val="150000"/>
              </a:lnSpc>
              <a:spcBef>
                <a:spcPts val="0"/>
              </a:spcBef>
              <a:spcAft>
                <a:spcPts val="0"/>
              </a:spcAft>
            </a:pPr>
            <a:r>
              <a:rPr lang="en-US" sz="900" b="1" kern="0" dirty="0" smtClean="0">
                <a:solidFill>
                  <a:schemeClr val="tx1">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SA ASSET MANAGERS -</a:t>
            </a:r>
            <a:r>
              <a:rPr lang="en-US" sz="900" kern="0" dirty="0" smtClean="0">
                <a:solidFill>
                  <a:schemeClr val="tx1">
                    <a:lumMod val="50000"/>
                  </a:schemeClr>
                </a:solidFill>
                <a:latin typeface="Arial" panose="020B0604020202020204" pitchFamily="34" charset="0"/>
                <a:ea typeface="Times New Roman" panose="02020603050405020304" pitchFamily="18" charset="0"/>
                <a:cs typeface="Arial" panose="020B0604020202020204" pitchFamily="34" charset="0"/>
              </a:rPr>
              <a:t>Investec, Old Mutual, Coronation, Foord, Momentum, Abax Investments </a:t>
            </a:r>
            <a:endParaRPr lang="en-US" sz="900" kern="0" dirty="0">
              <a:solidFill>
                <a:schemeClr val="tx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0"/>
              </a:spcBef>
              <a:spcAft>
                <a:spcPts val="0"/>
              </a:spcAft>
            </a:pPr>
            <a:r>
              <a:rPr lang="en-US" sz="900" b="1" kern="0" dirty="0">
                <a:solidFill>
                  <a:schemeClr val="tx1">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JSE </a:t>
            </a:r>
            <a:r>
              <a:rPr lang="en-US" sz="900" b="1" kern="0" dirty="0" smtClean="0">
                <a:solidFill>
                  <a:schemeClr val="tx1">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 Ongoing</a:t>
            </a:r>
            <a:endParaRPr lang="en-US" sz="900" b="1" kern="0" dirty="0">
              <a:solidFill>
                <a:schemeClr val="tx1">
                  <a:lumMod val="50000"/>
                </a:schemeClr>
              </a:solidFill>
              <a:latin typeface="Arial Black" panose="020B0A04020102020204" pitchFamily="34" charset="0"/>
              <a:ea typeface="Times New Roman" panose="02020603050405020304" pitchFamily="18" charset="0"/>
              <a:cs typeface="Times New Roman" panose="02020603050405020304" pitchFamily="18" charset="0"/>
            </a:endParaRPr>
          </a:p>
          <a:p>
            <a:pPr marL="171450" indent="-171450">
              <a:lnSpc>
                <a:spcPct val="150000"/>
              </a:lnSpc>
              <a:spcBef>
                <a:spcPts val="0"/>
              </a:spcBef>
              <a:spcAft>
                <a:spcPts val="0"/>
              </a:spcAft>
              <a:buFont typeface="Arial" panose="020B0604020202020204" pitchFamily="34" charset="0"/>
              <a:buChar char="•"/>
            </a:pPr>
            <a:r>
              <a:rPr lang="en-US" sz="1000" b="1" dirty="0" smtClean="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Independence, Tenure &amp; Relationships</a:t>
            </a:r>
            <a:endParaRPr lang="en-US" sz="10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628650" lvl="1" indent="-171450">
              <a:spcBef>
                <a:spcPts val="0"/>
              </a:spcBef>
              <a:spcAft>
                <a:spcPts val="0"/>
              </a:spcAft>
              <a:buFont typeface="Wingdings" panose="05000000000000000000" pitchFamily="2" charset="2"/>
              <a:buChar char="Ø"/>
            </a:pPr>
            <a:r>
              <a:rPr lang="en-US" sz="1000" dirty="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Non-executive </a:t>
            </a:r>
            <a:r>
              <a:rPr lang="en-US" sz="1000" dirty="0" smtClean="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directors tenure and relationships</a:t>
            </a:r>
            <a:endParaRPr lang="en-US" sz="10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628650" lvl="1" indent="-171450">
              <a:spcBef>
                <a:spcPts val="0"/>
              </a:spcBef>
              <a:spcAft>
                <a:spcPts val="0"/>
              </a:spcAft>
              <a:buFont typeface="Wingdings" panose="05000000000000000000" pitchFamily="2" charset="2"/>
              <a:buChar char="Ø"/>
            </a:pPr>
            <a:r>
              <a:rPr lang="en-US" sz="1000" dirty="0" smtClean="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Inclusive Board Nominations Process</a:t>
            </a:r>
          </a:p>
          <a:p>
            <a:pPr marL="628650" lvl="1" indent="-171450">
              <a:spcBef>
                <a:spcPts val="0"/>
              </a:spcBef>
              <a:spcAft>
                <a:spcPts val="0"/>
              </a:spcAft>
              <a:buFont typeface="Wingdings" panose="05000000000000000000" pitchFamily="2" charset="2"/>
              <a:buChar char="Ø"/>
            </a:pPr>
            <a:r>
              <a:rPr lang="en-US" sz="1000" dirty="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Mandatory Audit Firm Rotation</a:t>
            </a:r>
          </a:p>
          <a:p>
            <a:pPr marL="171450" indent="-171450">
              <a:lnSpc>
                <a:spcPct val="150000"/>
              </a:lnSpc>
              <a:spcBef>
                <a:spcPts val="0"/>
              </a:spcBef>
              <a:spcAft>
                <a:spcPts val="0"/>
              </a:spcAft>
              <a:buFont typeface="Arial" panose="020B0604020202020204" pitchFamily="34" charset="0"/>
              <a:buChar char="•"/>
            </a:pPr>
            <a:r>
              <a:rPr lang="en-US" sz="1000" b="1" dirty="0" smtClean="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Secondary </a:t>
            </a:r>
            <a:r>
              <a:rPr lang="en-US" sz="1000" b="1" dirty="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Listing Requirements </a:t>
            </a:r>
            <a:endParaRPr lang="en-US" sz="10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50000"/>
              </a:lnSpc>
              <a:spcBef>
                <a:spcPts val="0"/>
              </a:spcBef>
              <a:spcAft>
                <a:spcPts val="0"/>
              </a:spcAft>
              <a:buFont typeface="Wingdings" panose="05000000000000000000" pitchFamily="2" charset="2"/>
              <a:buChar char="Ø"/>
            </a:pPr>
            <a:r>
              <a:rPr lang="en-US" sz="1000" dirty="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More stringent requirements to apply and Monitoring – SEC and </a:t>
            </a:r>
            <a:r>
              <a:rPr lang="en-US" sz="1000" dirty="0" smtClean="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CFO </a:t>
            </a:r>
            <a:r>
              <a:rPr lang="en-US" sz="1000" dirty="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serving on both Steinhoff and Star Companies </a:t>
            </a:r>
            <a:r>
              <a:rPr lang="en-US" sz="1000" dirty="0" smtClean="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simultaneously</a:t>
            </a:r>
            <a:endParaRPr lang="en-US" sz="10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50000"/>
              </a:lnSpc>
              <a:spcBef>
                <a:spcPts val="0"/>
              </a:spcBef>
              <a:spcAft>
                <a:spcPts val="0"/>
              </a:spcAft>
              <a:buFont typeface="Wingdings" panose="05000000000000000000" pitchFamily="2" charset="2"/>
              <a:buChar char="Ø"/>
            </a:pPr>
            <a:r>
              <a:rPr lang="en-US" sz="1000" dirty="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Capital </a:t>
            </a:r>
            <a:r>
              <a:rPr lang="en-US" sz="1000" dirty="0" smtClean="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flight </a:t>
            </a:r>
            <a:r>
              <a:rPr lang="en-US" sz="1000" dirty="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with </a:t>
            </a:r>
            <a:r>
              <a:rPr lang="en-US" sz="1000" dirty="0" smtClean="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protection </a:t>
            </a:r>
            <a:r>
              <a:rPr lang="en-US" sz="1000" dirty="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of South African </a:t>
            </a:r>
            <a:r>
              <a:rPr lang="en-US" sz="1000" dirty="0" smtClean="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consumer rights</a:t>
            </a:r>
            <a:endParaRPr lang="en-US" sz="10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50000"/>
              </a:lnSpc>
              <a:spcBef>
                <a:spcPts val="0"/>
              </a:spcBef>
              <a:spcAft>
                <a:spcPts val="0"/>
              </a:spcAft>
              <a:buFont typeface="Arial" panose="020B0604020202020204" pitchFamily="34" charset="0"/>
              <a:buChar char="•"/>
            </a:pPr>
            <a:r>
              <a:rPr lang="en-US" sz="1000" dirty="0" smtClean="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Dominant personality </a:t>
            </a:r>
            <a:r>
              <a:rPr lang="en-US" sz="1000" dirty="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CEO’s</a:t>
            </a:r>
            <a:endParaRPr lang="en-US" sz="10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50000"/>
              </a:lnSpc>
              <a:spcBef>
                <a:spcPts val="0"/>
              </a:spcBef>
              <a:spcAft>
                <a:spcPts val="0"/>
              </a:spcAft>
              <a:buFont typeface="Arial" panose="020B0604020202020204" pitchFamily="34" charset="0"/>
              <a:buChar char="•"/>
            </a:pPr>
            <a:r>
              <a:rPr lang="en-US" sz="1000" dirty="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Voting Pool </a:t>
            </a:r>
            <a:r>
              <a:rPr lang="en-US" sz="1000" dirty="0" smtClean="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arrangements</a:t>
            </a:r>
          </a:p>
          <a:p>
            <a:pPr marL="171450" indent="-171450">
              <a:lnSpc>
                <a:spcPct val="150000"/>
              </a:lnSpc>
              <a:spcBef>
                <a:spcPts val="0"/>
              </a:spcBef>
              <a:spcAft>
                <a:spcPts val="0"/>
              </a:spcAft>
              <a:buFont typeface="Arial" panose="020B0604020202020204" pitchFamily="34" charset="0"/>
              <a:buChar char="•"/>
            </a:pPr>
            <a:r>
              <a:rPr lang="en-US" sz="1000" dirty="0" smtClean="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Formal shareholder activism forum  </a:t>
            </a:r>
          </a:p>
          <a:p>
            <a:pPr marL="171450" indent="-171450">
              <a:lnSpc>
                <a:spcPct val="150000"/>
              </a:lnSpc>
              <a:spcBef>
                <a:spcPts val="0"/>
              </a:spcBef>
              <a:spcAft>
                <a:spcPts val="0"/>
              </a:spcAft>
              <a:buFont typeface="Arial" panose="020B0604020202020204" pitchFamily="34" charset="0"/>
              <a:buChar char="•"/>
            </a:pPr>
            <a:r>
              <a:rPr lang="en-US" sz="1000" dirty="0" smtClean="0">
                <a:solidFill>
                  <a:schemeClr val="tx1">
                    <a:lumMod val="50000"/>
                  </a:schemeClr>
                </a:solidFill>
                <a:latin typeface="Arial" panose="020B0604020202020204" pitchFamily="34" charset="0"/>
                <a:ea typeface="Calibri" panose="020F0502020204030204" pitchFamily="34" charset="0"/>
                <a:cs typeface="Times New Roman" panose="02020603050405020304" pitchFamily="18" charset="0"/>
              </a:rPr>
              <a:t>Legal action contemplation</a:t>
            </a:r>
            <a:endParaRPr lang="en-US" sz="10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58811" y="1000941"/>
            <a:ext cx="3558367" cy="273473"/>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0" marR="0" algn="ctr">
              <a:lnSpc>
                <a:spcPct val="107000"/>
              </a:lnSpc>
              <a:spcBef>
                <a:spcPts val="1200"/>
              </a:spcBef>
              <a:spcAft>
                <a:spcPts val="0"/>
              </a:spcAft>
            </a:pPr>
            <a:r>
              <a:rPr lang="en-US" sz="1100" b="1" kern="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PIC </a:t>
            </a:r>
            <a:r>
              <a:rPr lang="en-US" sz="1100" b="1" kern="0" dirty="0" smtClean="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AGAINST VOTES AT STEINHOFF AGM’s </a:t>
            </a:r>
            <a:endParaRPr lang="en-US" sz="1100" b="1" kern="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193912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397" y="146520"/>
            <a:ext cx="7392063" cy="782530"/>
          </a:xfrm>
        </p:spPr>
        <p:txBody>
          <a:bodyPr/>
          <a:lstStyle/>
          <a:p>
            <a:r>
              <a:rPr lang="en-US" sz="2800" dirty="0" smtClean="0">
                <a:effectLst>
                  <a:outerShdw blurRad="38100" dist="38100" dir="2700000" algn="tl">
                    <a:srgbClr val="000000">
                      <a:alpha val="43137"/>
                    </a:srgbClr>
                  </a:outerShdw>
                </a:effectLst>
              </a:rPr>
              <a:t>Background to PIC`s Investment in Steinhoff</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5314" y="1050347"/>
            <a:ext cx="8929396" cy="5321300"/>
          </a:xfrm>
        </p:spPr>
        <p:txBody>
          <a:bodyPr/>
          <a:lstStyle/>
          <a:p>
            <a:pPr marL="228600" indent="-220663">
              <a:lnSpc>
                <a:spcPct val="200000"/>
              </a:lnSpc>
              <a:spcBef>
                <a:spcPts val="0"/>
              </a:spcBef>
              <a:buClr>
                <a:schemeClr val="accent1"/>
              </a:buClr>
              <a:buSzPct val="100000"/>
              <a:buFont typeface="Wingdings" pitchFamily="2" charset="2"/>
              <a:buChar char="Ø"/>
            </a:pPr>
            <a:r>
              <a:rPr lang="en-US" sz="1400" b="0" i="0" dirty="0">
                <a:solidFill>
                  <a:schemeClr val="accent1"/>
                </a:solidFill>
              </a:rPr>
              <a:t>The PIC is a developmental </a:t>
            </a:r>
            <a:r>
              <a:rPr lang="en-US" sz="1400" b="0" i="0" dirty="0" smtClean="0">
                <a:solidFill>
                  <a:schemeClr val="accent1"/>
                </a:solidFill>
              </a:rPr>
              <a:t>investor with an objective to invest directly in the South Africa economy and drive socio-economic transformation.</a:t>
            </a:r>
            <a:endParaRPr lang="en-US" sz="1400" b="0" i="0" dirty="0">
              <a:solidFill>
                <a:schemeClr val="accent1"/>
              </a:solidFill>
            </a:endParaRPr>
          </a:p>
          <a:p>
            <a:pPr marL="228600" indent="-220663">
              <a:lnSpc>
                <a:spcPct val="200000"/>
              </a:lnSpc>
              <a:spcBef>
                <a:spcPts val="0"/>
              </a:spcBef>
              <a:buClr>
                <a:schemeClr val="accent1"/>
              </a:buClr>
              <a:buSzPct val="100000"/>
              <a:buFont typeface="Wingdings" pitchFamily="2" charset="2"/>
              <a:buChar char="Ø"/>
            </a:pPr>
            <a:r>
              <a:rPr lang="en-US" sz="1400" b="0" i="0" dirty="0">
                <a:solidFill>
                  <a:schemeClr val="accent1"/>
                </a:solidFill>
              </a:rPr>
              <a:t>PIC is the largest asset manager on the continent with </a:t>
            </a:r>
            <a:r>
              <a:rPr lang="en-US" sz="1400" b="0" i="0" dirty="0" smtClean="0">
                <a:solidFill>
                  <a:schemeClr val="accent1"/>
                </a:solidFill>
              </a:rPr>
              <a:t>assets under management of over R2 </a:t>
            </a:r>
            <a:r>
              <a:rPr lang="en-US" sz="1400" b="0" i="0" dirty="0">
                <a:solidFill>
                  <a:schemeClr val="accent1"/>
                </a:solidFill>
              </a:rPr>
              <a:t>trillion.</a:t>
            </a:r>
          </a:p>
          <a:p>
            <a:pPr marL="228600" indent="-220663">
              <a:lnSpc>
                <a:spcPct val="200000"/>
              </a:lnSpc>
              <a:spcBef>
                <a:spcPts val="0"/>
              </a:spcBef>
              <a:buClr>
                <a:schemeClr val="accent1"/>
              </a:buClr>
              <a:buSzPct val="100000"/>
              <a:buFont typeface="Wingdings" pitchFamily="2" charset="2"/>
              <a:buChar char="Ø"/>
            </a:pPr>
            <a:r>
              <a:rPr lang="en-US" sz="1400" b="0" i="0" dirty="0">
                <a:solidFill>
                  <a:schemeClr val="accent1"/>
                </a:solidFill>
              </a:rPr>
              <a:t>Listed Equities represents 50% of </a:t>
            </a:r>
            <a:r>
              <a:rPr lang="en-US" sz="1400" b="0" i="0" dirty="0" smtClean="0">
                <a:solidFill>
                  <a:schemeClr val="accent1"/>
                </a:solidFill>
              </a:rPr>
              <a:t>the assets under management, </a:t>
            </a:r>
            <a:r>
              <a:rPr lang="en-US" sz="1400" b="0" i="0" dirty="0">
                <a:solidFill>
                  <a:schemeClr val="accent1"/>
                </a:solidFill>
              </a:rPr>
              <a:t>equating to a significant exposure to all the South African equity stocks.</a:t>
            </a:r>
          </a:p>
          <a:p>
            <a:pPr marL="228600" indent="-220663">
              <a:lnSpc>
                <a:spcPct val="200000"/>
              </a:lnSpc>
              <a:spcBef>
                <a:spcPts val="0"/>
              </a:spcBef>
              <a:buClr>
                <a:schemeClr val="accent1"/>
              </a:buClr>
              <a:buSzPct val="100000"/>
              <a:buFont typeface="Wingdings" pitchFamily="2" charset="2"/>
              <a:buChar char="Ø"/>
            </a:pPr>
            <a:r>
              <a:rPr lang="en-US" sz="1400" b="0" i="0" dirty="0">
                <a:solidFill>
                  <a:schemeClr val="accent1"/>
                </a:solidFill>
              </a:rPr>
              <a:t>SNH was  ranked in the Top-10 listed companies on the JSE by market </a:t>
            </a:r>
            <a:r>
              <a:rPr lang="en-US" sz="1400" b="0" i="0" dirty="0" smtClean="0">
                <a:solidFill>
                  <a:schemeClr val="accent1"/>
                </a:solidFill>
              </a:rPr>
              <a:t>capitalisation for over past 10 years. </a:t>
            </a:r>
          </a:p>
          <a:p>
            <a:pPr marL="228600" indent="-220663">
              <a:lnSpc>
                <a:spcPct val="200000"/>
              </a:lnSpc>
              <a:spcBef>
                <a:spcPts val="0"/>
              </a:spcBef>
              <a:buClr>
                <a:schemeClr val="accent1"/>
              </a:buClr>
              <a:buSzPct val="100000"/>
              <a:buFont typeface="Wingdings" pitchFamily="2" charset="2"/>
              <a:buChar char="Ø"/>
            </a:pPr>
            <a:r>
              <a:rPr lang="en-US" sz="1400" b="0" i="0" dirty="0" smtClean="0">
                <a:solidFill>
                  <a:schemeClr val="accent1"/>
                </a:solidFill>
              </a:rPr>
              <a:t>PIC has initially invested in SNH since 2005, 13 years ago.</a:t>
            </a:r>
          </a:p>
          <a:p>
            <a:pPr marL="228600" indent="-220663">
              <a:lnSpc>
                <a:spcPct val="200000"/>
              </a:lnSpc>
              <a:spcBef>
                <a:spcPts val="0"/>
              </a:spcBef>
              <a:buClr>
                <a:schemeClr val="accent1"/>
              </a:buClr>
              <a:buSzPct val="100000"/>
              <a:buFont typeface="Wingdings" pitchFamily="2" charset="2"/>
              <a:buChar char="Ø"/>
            </a:pPr>
            <a:r>
              <a:rPr lang="en-US" sz="1400" b="0" i="0" dirty="0" smtClean="0">
                <a:solidFill>
                  <a:schemeClr val="accent1"/>
                </a:solidFill>
              </a:rPr>
              <a:t>SNH board,  although untransformed, was populated by reputable South Africa individuals, including former CEOs of listed financial services companies.</a:t>
            </a:r>
          </a:p>
          <a:p>
            <a:pPr marL="228600" indent="-220663">
              <a:lnSpc>
                <a:spcPct val="200000"/>
              </a:lnSpc>
              <a:spcBef>
                <a:spcPts val="0"/>
              </a:spcBef>
              <a:buClr>
                <a:schemeClr val="accent1"/>
              </a:buClr>
              <a:buSzPct val="100000"/>
              <a:buFont typeface="Wingdings" pitchFamily="2" charset="2"/>
              <a:buChar char="Ø"/>
            </a:pPr>
            <a:r>
              <a:rPr lang="en-US" sz="1400" b="0" i="0" dirty="0" smtClean="0">
                <a:solidFill>
                  <a:schemeClr val="accent1"/>
                </a:solidFill>
              </a:rPr>
              <a:t>The lack of transformation led to a BEE transaction in Steinhoff and further transaction in Steinhoff Africa Retail (“Star”).</a:t>
            </a:r>
          </a:p>
          <a:p>
            <a:pPr marL="228600" indent="-220663">
              <a:lnSpc>
                <a:spcPct val="200000"/>
              </a:lnSpc>
              <a:spcBef>
                <a:spcPts val="0"/>
              </a:spcBef>
              <a:buClr>
                <a:schemeClr val="accent1"/>
              </a:buClr>
              <a:buSzPct val="100000"/>
              <a:buFont typeface="Wingdings" pitchFamily="2" charset="2"/>
              <a:buChar char="Ø"/>
            </a:pPr>
            <a:r>
              <a:rPr lang="en-US" sz="1400" b="0" i="0" dirty="0" smtClean="0">
                <a:solidFill>
                  <a:schemeClr val="accent1"/>
                </a:solidFill>
              </a:rPr>
              <a:t>The BEE  deal allowed the PIC to close its underweight position in Steinhoff.</a:t>
            </a:r>
          </a:p>
          <a:p>
            <a:pPr marL="7937" indent="0">
              <a:lnSpc>
                <a:spcPct val="200000"/>
              </a:lnSpc>
              <a:spcBef>
                <a:spcPts val="0"/>
              </a:spcBef>
              <a:buClr>
                <a:schemeClr val="accent1"/>
              </a:buClr>
              <a:buSzPct val="100000"/>
            </a:pPr>
            <a:endParaRPr lang="en-US" sz="1400" b="0" i="0" dirty="0">
              <a:solidFill>
                <a:schemeClr val="accent1"/>
              </a:solidFill>
            </a:endParaRPr>
          </a:p>
        </p:txBody>
      </p:sp>
    </p:spTree>
    <p:extLst>
      <p:ext uri="{BB962C8B-B14F-4D97-AF65-F5344CB8AC3E}">
        <p14:creationId xmlns:p14="http://schemas.microsoft.com/office/powerpoint/2010/main" xmlns="" val="2331947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00691" y="495704"/>
            <a:ext cx="7234519" cy="461665"/>
          </a:xfrm>
        </p:spPr>
        <p:txBody>
          <a:bodyPr/>
          <a:lstStyle/>
          <a:p>
            <a:pPr>
              <a:defRPr/>
            </a:pPr>
            <a:r>
              <a:rPr lang="en-US" dirty="0">
                <a:effectLst>
                  <a:outerShdw blurRad="38100" dist="38100" dir="2700000" algn="tl">
                    <a:srgbClr val="000000">
                      <a:alpha val="43137"/>
                    </a:srgbClr>
                  </a:outerShdw>
                </a:effectLst>
              </a:rPr>
              <a:t>Next Steps</a:t>
            </a:r>
          </a:p>
        </p:txBody>
      </p:sp>
      <p:sp>
        <p:nvSpPr>
          <p:cNvPr id="7" name="Text Placeholder 6"/>
          <p:cNvSpPr>
            <a:spLocks noGrp="1"/>
          </p:cNvSpPr>
          <p:nvPr>
            <p:ph type="body" sz="quarter" idx="10"/>
          </p:nvPr>
        </p:nvSpPr>
        <p:spPr>
          <a:xfrm>
            <a:off x="197314" y="1103875"/>
            <a:ext cx="8769404" cy="5386090"/>
          </a:xfrm>
        </p:spPr>
        <p:txBody>
          <a:bodyPr/>
          <a:lstStyle/>
          <a:p>
            <a:pPr lvl="2" algn="just">
              <a:spcAft>
                <a:spcPts val="600"/>
              </a:spcAft>
              <a:buFont typeface="Wingdings" panose="05000000000000000000" pitchFamily="2" charset="2"/>
              <a:buChar char="Ø"/>
            </a:pPr>
            <a:r>
              <a:rPr lang="en-US" dirty="0">
                <a:solidFill>
                  <a:schemeClr val="accent1"/>
                </a:solidFill>
                <a:ea typeface="Calibri" panose="020F0502020204030204" pitchFamily="34" charset="0"/>
              </a:rPr>
              <a:t>Given the possible undervaluation of STAR at current spot share price, and the long term nature of PIC’s investment horizon, it is believed that there is still significant value unlock that can be achieved from the STAR shares</a:t>
            </a:r>
            <a:r>
              <a:rPr lang="en-US" dirty="0" smtClean="0">
                <a:solidFill>
                  <a:schemeClr val="accent1"/>
                </a:solidFill>
                <a:ea typeface="Calibri" panose="020F0502020204030204" pitchFamily="34" charset="0"/>
              </a:rPr>
              <a:t>.</a:t>
            </a:r>
          </a:p>
          <a:p>
            <a:pPr lvl="2" algn="just">
              <a:spcAft>
                <a:spcPts val="600"/>
              </a:spcAft>
              <a:buFont typeface="Wingdings" panose="05000000000000000000" pitchFamily="2" charset="2"/>
              <a:buChar char="Ø"/>
            </a:pPr>
            <a:endParaRPr lang="en-US" dirty="0" smtClean="0">
              <a:solidFill>
                <a:schemeClr val="accent1"/>
              </a:solidFill>
              <a:ea typeface="Calibri" panose="020F0502020204030204" pitchFamily="34" charset="0"/>
            </a:endParaRPr>
          </a:p>
          <a:p>
            <a:pPr lvl="2" algn="just">
              <a:spcAft>
                <a:spcPts val="600"/>
              </a:spcAft>
              <a:buFont typeface="Wingdings" panose="05000000000000000000" pitchFamily="2" charset="2"/>
              <a:buChar char="Ø"/>
            </a:pPr>
            <a:r>
              <a:rPr lang="en-US" dirty="0" smtClean="0">
                <a:solidFill>
                  <a:schemeClr val="accent1"/>
                </a:solidFill>
                <a:ea typeface="Calibri" panose="020F0502020204030204" pitchFamily="34" charset="0"/>
              </a:rPr>
              <a:t>In </a:t>
            </a:r>
            <a:r>
              <a:rPr lang="en-US" dirty="0">
                <a:solidFill>
                  <a:schemeClr val="accent1"/>
                </a:solidFill>
                <a:ea typeface="Calibri" panose="020F0502020204030204" pitchFamily="34" charset="0"/>
              </a:rPr>
              <a:t>relation to SNH, PIC is of the view that the value of SNH is not zero (0) and that the Board will be under pressure to demonstrate their ability and willingness to unlock value within SNH.  </a:t>
            </a:r>
            <a:endParaRPr lang="en-US" dirty="0" smtClean="0">
              <a:solidFill>
                <a:schemeClr val="accent1"/>
              </a:solidFill>
              <a:ea typeface="Calibri" panose="020F0502020204030204" pitchFamily="34" charset="0"/>
            </a:endParaRPr>
          </a:p>
          <a:p>
            <a:pPr lvl="2" algn="just">
              <a:spcAft>
                <a:spcPts val="600"/>
              </a:spcAft>
              <a:buFont typeface="Wingdings" panose="05000000000000000000" pitchFamily="2" charset="2"/>
              <a:buChar char="Ø"/>
            </a:pPr>
            <a:endParaRPr lang="en-US" dirty="0" smtClean="0">
              <a:solidFill>
                <a:schemeClr val="accent1"/>
              </a:solidFill>
              <a:ea typeface="Calibri" panose="020F0502020204030204" pitchFamily="34" charset="0"/>
            </a:endParaRPr>
          </a:p>
          <a:p>
            <a:pPr lvl="2" algn="just">
              <a:spcAft>
                <a:spcPts val="600"/>
              </a:spcAft>
              <a:buFont typeface="Wingdings" panose="05000000000000000000" pitchFamily="2" charset="2"/>
              <a:buChar char="Ø"/>
            </a:pPr>
            <a:r>
              <a:rPr lang="en-US" dirty="0" smtClean="0">
                <a:solidFill>
                  <a:schemeClr val="accent1"/>
                </a:solidFill>
                <a:ea typeface="Calibri" panose="020F0502020204030204" pitchFamily="34" charset="0"/>
              </a:rPr>
              <a:t>Use the opportunity presented by this situation to drive changes to the governance structures and philosophy of these entities, including diversity at Board and Management level. </a:t>
            </a:r>
          </a:p>
          <a:p>
            <a:pPr lvl="2" algn="just">
              <a:spcAft>
                <a:spcPts val="600"/>
              </a:spcAft>
              <a:buFont typeface="Wingdings" panose="05000000000000000000" pitchFamily="2" charset="2"/>
              <a:buChar char="Ø"/>
            </a:pPr>
            <a:endParaRPr lang="en-US" dirty="0" smtClean="0">
              <a:solidFill>
                <a:schemeClr val="accent1"/>
              </a:solidFill>
              <a:ea typeface="Calibri" panose="020F0502020204030204" pitchFamily="34" charset="0"/>
            </a:endParaRPr>
          </a:p>
          <a:p>
            <a:pPr lvl="2" algn="just">
              <a:spcAft>
                <a:spcPts val="600"/>
              </a:spcAft>
              <a:buFont typeface="Wingdings" panose="05000000000000000000" pitchFamily="2" charset="2"/>
              <a:buChar char="Ø"/>
            </a:pPr>
            <a:r>
              <a:rPr lang="en-US" dirty="0" smtClean="0">
                <a:solidFill>
                  <a:schemeClr val="accent1"/>
                </a:solidFill>
                <a:ea typeface="Calibri" panose="020F0502020204030204" pitchFamily="34" charset="0"/>
              </a:rPr>
              <a:t>Consider </a:t>
            </a:r>
            <a:r>
              <a:rPr lang="en-US" dirty="0">
                <a:solidFill>
                  <a:schemeClr val="accent1"/>
                </a:solidFill>
                <a:ea typeface="Calibri" panose="020F0502020204030204" pitchFamily="34" charset="0"/>
              </a:rPr>
              <a:t>and insist (through a general meeting), on the PIC nominating for appointment of at least two independent non-executive directors on the Steinhoff and STAR Board as well as one Observer seat to the Board Committee tasked with investigating the current situation</a:t>
            </a:r>
            <a:r>
              <a:rPr lang="en-US" dirty="0" smtClean="0">
                <a:solidFill>
                  <a:schemeClr val="accent1"/>
                </a:solidFill>
                <a:ea typeface="Calibri" panose="020F0502020204030204" pitchFamily="34" charset="0"/>
              </a:rPr>
              <a:t>.</a:t>
            </a:r>
          </a:p>
          <a:p>
            <a:pPr lvl="2" algn="just">
              <a:spcAft>
                <a:spcPts val="600"/>
              </a:spcAft>
              <a:buFont typeface="Wingdings" panose="05000000000000000000" pitchFamily="2" charset="2"/>
              <a:buChar char="Ø"/>
            </a:pPr>
            <a:r>
              <a:rPr lang="en-US" dirty="0" smtClean="0">
                <a:solidFill>
                  <a:schemeClr val="accent1"/>
                </a:solidFill>
                <a:ea typeface="Calibri" panose="020F0502020204030204" pitchFamily="34" charset="0"/>
              </a:rPr>
              <a:t>PIC is waiting for outcome of forensic investigation to decide on the appropriate actions to take against the company.</a:t>
            </a:r>
            <a:endParaRPr lang="en-US" sz="1450" dirty="0">
              <a:solidFill>
                <a:schemeClr val="accent1"/>
              </a:solidFill>
            </a:endParaRPr>
          </a:p>
        </p:txBody>
      </p:sp>
    </p:spTree>
    <p:extLst>
      <p:ext uri="{BB962C8B-B14F-4D97-AF65-F5344CB8AC3E}">
        <p14:creationId xmlns:p14="http://schemas.microsoft.com/office/powerpoint/2010/main" xmlns="" val="164226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2743" y="3075057"/>
            <a:ext cx="7918514" cy="707886"/>
          </a:xfrm>
          <a:noFill/>
          <a:ln>
            <a:noFill/>
          </a:ln>
        </p:spPr>
        <p:txBody>
          <a:bodyPr/>
          <a:lstStyle/>
          <a:p>
            <a:r>
              <a:rPr lang="en-US" sz="4000" dirty="0" smtClean="0">
                <a:effectLst>
                  <a:outerShdw blurRad="38100" dist="38100" dir="2700000" algn="tl">
                    <a:srgbClr val="000000">
                      <a:alpha val="43137"/>
                    </a:srgbClr>
                  </a:outerShdw>
                </a:effectLst>
              </a:rPr>
              <a:t>Client`s Mandate </a:t>
            </a:r>
            <a:r>
              <a:rPr lang="en-US" sz="4000" dirty="0">
                <a:effectLst>
                  <a:outerShdw blurRad="38100" dist="38100" dir="2700000" algn="tl">
                    <a:srgbClr val="000000">
                      <a:alpha val="43137"/>
                    </a:srgbClr>
                  </a:outerShdw>
                </a:effectLst>
              </a:rPr>
              <a:t>Compliance</a:t>
            </a:r>
          </a:p>
        </p:txBody>
      </p:sp>
    </p:spTree>
    <p:extLst>
      <p:ext uri="{BB962C8B-B14F-4D97-AF65-F5344CB8AC3E}">
        <p14:creationId xmlns:p14="http://schemas.microsoft.com/office/powerpoint/2010/main" xmlns="" val="1673045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577787" y="177444"/>
            <a:ext cx="7202319" cy="830997"/>
          </a:xfrm>
          <a:prstGeom prst="rect">
            <a:avLst/>
          </a:prstGeom>
        </p:spPr>
        <p:txBody>
          <a:bodyPr vert="horz" wrap="square" lIns="0" tIns="45720" rIns="91440" bIns="45720" rtlCol="0" anchor="ctr">
            <a:spAutoFit/>
          </a:bodyPr>
          <a:lstStyle>
            <a:lvl1pPr algn="ctr" rtl="0" eaLnBrk="1" fontAlgn="base" hangingPunct="1">
              <a:spcBef>
                <a:spcPct val="0"/>
              </a:spcBef>
              <a:spcAft>
                <a:spcPct val="0"/>
              </a:spcAft>
              <a:defRPr lang="en-ZW" sz="2400" b="0" i="0"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000">
                <a:solidFill>
                  <a:srgbClr val="496068"/>
                </a:solidFill>
                <a:latin typeface="Arial" charset="0"/>
                <a:cs typeface="Arial" charset="0"/>
              </a:defRPr>
            </a:lvl2pPr>
            <a:lvl3pPr algn="l" rtl="0" eaLnBrk="1" fontAlgn="base" hangingPunct="1">
              <a:spcBef>
                <a:spcPct val="0"/>
              </a:spcBef>
              <a:spcAft>
                <a:spcPct val="0"/>
              </a:spcAft>
              <a:defRPr sz="2000">
                <a:solidFill>
                  <a:srgbClr val="496068"/>
                </a:solidFill>
                <a:latin typeface="Arial" charset="0"/>
                <a:cs typeface="Arial" charset="0"/>
              </a:defRPr>
            </a:lvl3pPr>
            <a:lvl4pPr algn="l" rtl="0" eaLnBrk="1" fontAlgn="base" hangingPunct="1">
              <a:spcBef>
                <a:spcPct val="0"/>
              </a:spcBef>
              <a:spcAft>
                <a:spcPct val="0"/>
              </a:spcAft>
              <a:defRPr sz="2000">
                <a:solidFill>
                  <a:srgbClr val="496068"/>
                </a:solidFill>
                <a:latin typeface="Arial" charset="0"/>
                <a:cs typeface="Arial" charset="0"/>
              </a:defRPr>
            </a:lvl4pPr>
            <a:lvl5pPr algn="l" rtl="0" eaLnBrk="1" fontAlgn="base" hangingPunct="1">
              <a:spcBef>
                <a:spcPct val="0"/>
              </a:spcBef>
              <a:spcAft>
                <a:spcPct val="0"/>
              </a:spcAft>
              <a:defRPr sz="2000">
                <a:solidFill>
                  <a:srgbClr val="496068"/>
                </a:solidFill>
                <a:latin typeface="Arial" charset="0"/>
                <a:cs typeface="Arial" charset="0"/>
              </a:defRPr>
            </a:lvl5pPr>
            <a:lvl6pPr marL="457200" algn="l" rtl="0" eaLnBrk="1" fontAlgn="base" hangingPunct="1">
              <a:spcBef>
                <a:spcPct val="0"/>
              </a:spcBef>
              <a:spcAft>
                <a:spcPct val="0"/>
              </a:spcAft>
              <a:defRPr sz="2000" b="1">
                <a:solidFill>
                  <a:srgbClr val="404040"/>
                </a:solidFill>
                <a:latin typeface="Arial" charset="0"/>
                <a:cs typeface="Arial" charset="0"/>
              </a:defRPr>
            </a:lvl6pPr>
            <a:lvl7pPr marL="914400" algn="l" rtl="0" eaLnBrk="1" fontAlgn="base" hangingPunct="1">
              <a:spcBef>
                <a:spcPct val="0"/>
              </a:spcBef>
              <a:spcAft>
                <a:spcPct val="0"/>
              </a:spcAft>
              <a:defRPr sz="2000" b="1">
                <a:solidFill>
                  <a:srgbClr val="404040"/>
                </a:solidFill>
                <a:latin typeface="Arial" charset="0"/>
                <a:cs typeface="Arial" charset="0"/>
              </a:defRPr>
            </a:lvl7pPr>
            <a:lvl8pPr marL="1371600" algn="l" rtl="0" eaLnBrk="1" fontAlgn="base" hangingPunct="1">
              <a:spcBef>
                <a:spcPct val="0"/>
              </a:spcBef>
              <a:spcAft>
                <a:spcPct val="0"/>
              </a:spcAft>
              <a:defRPr sz="2000" b="1">
                <a:solidFill>
                  <a:srgbClr val="404040"/>
                </a:solidFill>
                <a:latin typeface="Arial" charset="0"/>
                <a:cs typeface="Arial" charset="0"/>
              </a:defRPr>
            </a:lvl8pPr>
            <a:lvl9pPr marL="1828800" algn="l" rtl="0" eaLnBrk="1" fontAlgn="base" hangingPunct="1">
              <a:spcBef>
                <a:spcPct val="0"/>
              </a:spcBef>
              <a:spcAft>
                <a:spcPct val="0"/>
              </a:spcAft>
              <a:defRPr sz="2000" b="1">
                <a:solidFill>
                  <a:srgbClr val="404040"/>
                </a:solidFill>
                <a:latin typeface="Arial" charset="0"/>
                <a:cs typeface="Arial" charset="0"/>
              </a:defRPr>
            </a:lvl9pPr>
          </a:lstStyle>
          <a:p>
            <a:pPr lvl="0">
              <a:defRPr/>
            </a:pPr>
            <a:r>
              <a:rPr lang="en-ZA" dirty="0" smtClean="0">
                <a:solidFill>
                  <a:srgbClr val="466B7E"/>
                </a:solidFill>
                <a:effectLst>
                  <a:outerShdw blurRad="38100" dist="38100" dir="2700000" algn="tl">
                    <a:srgbClr val="000000">
                      <a:alpha val="43137"/>
                    </a:srgbClr>
                  </a:outerShdw>
                </a:effectLst>
              </a:rPr>
              <a:t>GEPF Listed Equities Investment Mandate Overview</a:t>
            </a:r>
            <a:r>
              <a:rPr lang="en-ZA" dirty="0" smtClean="0">
                <a:solidFill>
                  <a:srgbClr val="466B7E"/>
                </a:solidFill>
              </a:rPr>
              <a:t> – </a:t>
            </a:r>
            <a:r>
              <a:rPr lang="en-ZA" sz="1600" dirty="0" smtClean="0">
                <a:solidFill>
                  <a:srgbClr val="466B7E"/>
                </a:solidFill>
              </a:rPr>
              <a:t>Extract from GEPF </a:t>
            </a:r>
            <a:r>
              <a:rPr lang="en-ZA" sz="1600" dirty="0">
                <a:solidFill>
                  <a:srgbClr val="466B7E"/>
                </a:solidFill>
              </a:rPr>
              <a:t>Mandate </a:t>
            </a:r>
            <a:endParaRPr kumimoji="0" lang="en-ZA" sz="2000" b="0" i="0" u="none" strike="noStrike" kern="1200" cap="none" spc="0" normalizeH="0" baseline="0" noProof="0" dirty="0">
              <a:ln>
                <a:noFill/>
              </a:ln>
              <a:solidFill>
                <a:srgbClr val="466B7E"/>
              </a:solidFill>
              <a:effectLst/>
              <a:uLnTx/>
              <a:uFillTx/>
              <a:latin typeface="Arial" pitchFamily="34" charset="0"/>
              <a:ea typeface="+mj-ea"/>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986824456"/>
              </p:ext>
            </p:extLst>
          </p:nvPr>
        </p:nvGraphicFramePr>
        <p:xfrm>
          <a:off x="171105" y="1238380"/>
          <a:ext cx="8907581" cy="3548226"/>
        </p:xfrm>
        <a:graphic>
          <a:graphicData uri="http://schemas.openxmlformats.org/drawingml/2006/table">
            <a:tbl>
              <a:tblPr firstRow="1" bandRow="1">
                <a:tableStyleId>{5C22544A-7EE6-4342-B048-85BDC9FD1C3A}</a:tableStyleId>
              </a:tblPr>
              <a:tblGrid>
                <a:gridCol w="3307601">
                  <a:extLst>
                    <a:ext uri="{9D8B030D-6E8A-4147-A177-3AD203B41FA5}">
                      <a16:colId xmlns:a16="http://schemas.microsoft.com/office/drawing/2014/main" xmlns="" val="20000"/>
                    </a:ext>
                  </a:extLst>
                </a:gridCol>
                <a:gridCol w="5599980">
                  <a:extLst>
                    <a:ext uri="{9D8B030D-6E8A-4147-A177-3AD203B41FA5}">
                      <a16:colId xmlns:a16="http://schemas.microsoft.com/office/drawing/2014/main" xmlns="" val="20001"/>
                    </a:ext>
                  </a:extLst>
                </a:gridCol>
              </a:tblGrid>
              <a:tr h="375392">
                <a:tc gridSpan="2">
                  <a:txBody>
                    <a:bodyPr/>
                    <a:lstStyle/>
                    <a:p>
                      <a:pPr algn="ctr"/>
                      <a:r>
                        <a:rPr lang="en-ZW"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Domestic (SA)  Listed Equities Mandate Summary</a:t>
                      </a:r>
                      <a:endParaRPr lang="en-ZW"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hMerge="1">
                  <a:txBody>
                    <a:bodyPr/>
                    <a:lstStyle/>
                    <a:p>
                      <a:endParaRPr lang="en-ZW" dirty="0"/>
                    </a:p>
                  </a:txBody>
                  <a:tcPr/>
                </a:tc>
                <a:extLst>
                  <a:ext uri="{0D108BD9-81ED-4DB2-BD59-A6C34878D82A}">
                    <a16:rowId xmlns:a16="http://schemas.microsoft.com/office/drawing/2014/main" xmlns="" val="10000"/>
                  </a:ext>
                </a:extLst>
              </a:tr>
              <a:tr h="375392">
                <a:tc>
                  <a:txBody>
                    <a:bodyPr/>
                    <a:lstStyle/>
                    <a:p>
                      <a:r>
                        <a:rPr lang="en-ZW" sz="1700" dirty="0" smtClean="0">
                          <a:latin typeface="Arial" panose="020B0604020202020204" pitchFamily="34" charset="0"/>
                          <a:cs typeface="Arial" panose="020B0604020202020204" pitchFamily="34" charset="0"/>
                        </a:rPr>
                        <a:t>Portfolio Asset Allocation Range</a:t>
                      </a:r>
                      <a:endParaRPr lang="en-ZW" sz="1700" dirty="0">
                        <a:latin typeface="Arial" panose="020B0604020202020204" pitchFamily="34" charset="0"/>
                        <a:cs typeface="Arial" panose="020B0604020202020204" pitchFamily="34" charset="0"/>
                      </a:endParaRPr>
                    </a:p>
                  </a:txBody>
                  <a:tcPr/>
                </a:tc>
                <a:tc>
                  <a:txBody>
                    <a:bodyPr/>
                    <a:lstStyle/>
                    <a:p>
                      <a:r>
                        <a:rPr lang="en-ZW" sz="1700" dirty="0" smtClean="0">
                          <a:latin typeface="Arial" panose="020B0604020202020204" pitchFamily="34" charset="0"/>
                          <a:cs typeface="Arial" panose="020B0604020202020204" pitchFamily="34" charset="0"/>
                        </a:rPr>
                        <a:t>45%- 55%</a:t>
                      </a:r>
                      <a:endParaRPr lang="en-ZW"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5392">
                <a:tc>
                  <a:txBody>
                    <a:bodyPr/>
                    <a:lstStyle/>
                    <a:p>
                      <a:r>
                        <a:rPr lang="en-ZW" sz="1700" dirty="0" smtClean="0">
                          <a:latin typeface="Arial" panose="020B0604020202020204" pitchFamily="34" charset="0"/>
                          <a:cs typeface="Arial" panose="020B0604020202020204" pitchFamily="34" charset="0"/>
                        </a:rPr>
                        <a:t>Mandate</a:t>
                      </a:r>
                      <a:endParaRPr lang="en-ZW" sz="1700" dirty="0">
                        <a:latin typeface="Arial" panose="020B0604020202020204" pitchFamily="34" charset="0"/>
                        <a:cs typeface="Arial" panose="020B0604020202020204" pitchFamily="34" charset="0"/>
                      </a:endParaRPr>
                    </a:p>
                  </a:txBody>
                  <a:tcPr/>
                </a:tc>
                <a:tc>
                  <a:txBody>
                    <a:bodyPr/>
                    <a:lstStyle/>
                    <a:p>
                      <a:r>
                        <a:rPr lang="en-ZW" sz="1700" dirty="0" smtClean="0">
                          <a:latin typeface="Arial" panose="020B0604020202020204" pitchFamily="34" charset="0"/>
                          <a:cs typeface="Arial" panose="020B0604020202020204" pitchFamily="34" charset="0"/>
                        </a:rPr>
                        <a:t>Various</a:t>
                      </a:r>
                      <a:endParaRPr lang="en-ZW"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647937">
                <a:tc>
                  <a:txBody>
                    <a:bodyPr/>
                    <a:lstStyle/>
                    <a:p>
                      <a:r>
                        <a:rPr lang="en-ZW" sz="1700" dirty="0" smtClean="0">
                          <a:latin typeface="Arial" panose="020B0604020202020204" pitchFamily="34" charset="0"/>
                          <a:cs typeface="Arial" panose="020B0604020202020204" pitchFamily="34" charset="0"/>
                        </a:rPr>
                        <a:t>Performance</a:t>
                      </a:r>
                      <a:endParaRPr lang="en-ZW" sz="17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1700" dirty="0" smtClean="0">
                          <a:latin typeface="Arial" panose="020B0604020202020204" pitchFamily="34" charset="0"/>
                          <a:cs typeface="Arial" panose="020B0604020202020204" pitchFamily="34" charset="0"/>
                        </a:rPr>
                        <a:t>Consistent 24 monthly rolling outperformance of Benchmark</a:t>
                      </a:r>
                    </a:p>
                  </a:txBody>
                  <a:tcPr/>
                </a:tc>
                <a:extLst>
                  <a:ext uri="{0D108BD9-81ED-4DB2-BD59-A6C34878D82A}">
                    <a16:rowId xmlns:a16="http://schemas.microsoft.com/office/drawing/2014/main" xmlns="" val="10003"/>
                  </a:ext>
                </a:extLst>
              </a:tr>
              <a:tr h="375392">
                <a:tc>
                  <a:txBody>
                    <a:bodyPr/>
                    <a:lstStyle/>
                    <a:p>
                      <a:r>
                        <a:rPr lang="en-ZW" sz="1700" dirty="0" smtClean="0">
                          <a:latin typeface="Arial" panose="020B0604020202020204" pitchFamily="34" charset="0"/>
                          <a:cs typeface="Arial" panose="020B0604020202020204" pitchFamily="34" charset="0"/>
                        </a:rPr>
                        <a:t>Risk Profile</a:t>
                      </a:r>
                      <a:endParaRPr lang="en-ZW" sz="1700" dirty="0">
                        <a:latin typeface="Arial" panose="020B0604020202020204" pitchFamily="34" charset="0"/>
                        <a:cs typeface="Arial" panose="020B0604020202020204" pitchFamily="34" charset="0"/>
                      </a:endParaRPr>
                    </a:p>
                  </a:txBody>
                  <a:tcPr/>
                </a:tc>
                <a:tc>
                  <a:txBody>
                    <a:bodyPr/>
                    <a:lstStyle/>
                    <a:p>
                      <a:r>
                        <a:rPr lang="en-ZW" sz="1700" dirty="0" smtClean="0">
                          <a:latin typeface="Arial" panose="020B0604020202020204" pitchFamily="34" charset="0"/>
                          <a:cs typeface="Arial" panose="020B0604020202020204" pitchFamily="34" charset="0"/>
                        </a:rPr>
                        <a:t>Low, Tracking Error : Maximum 1.5%</a:t>
                      </a:r>
                      <a:endParaRPr lang="en-ZW"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647937">
                <a:tc>
                  <a:txBody>
                    <a:bodyPr/>
                    <a:lstStyle/>
                    <a:p>
                      <a:r>
                        <a:rPr lang="en-ZW" sz="1700" dirty="0" smtClean="0">
                          <a:latin typeface="Arial" panose="020B0604020202020204" pitchFamily="34" charset="0"/>
                          <a:cs typeface="Arial" panose="020B0604020202020204" pitchFamily="34" charset="0"/>
                        </a:rPr>
                        <a:t>Benchmark</a:t>
                      </a:r>
                      <a:endParaRPr lang="en-ZW" sz="1700" dirty="0">
                        <a:latin typeface="Arial" panose="020B0604020202020204" pitchFamily="34" charset="0"/>
                        <a:cs typeface="Arial" panose="020B0604020202020204" pitchFamily="34" charset="0"/>
                      </a:endParaRPr>
                    </a:p>
                  </a:txBody>
                  <a:tcPr/>
                </a:tc>
                <a:tc>
                  <a:txBody>
                    <a:bodyPr/>
                    <a:lstStyle/>
                    <a:p>
                      <a:r>
                        <a:rPr lang="en-ZW" sz="1700" dirty="0" smtClean="0">
                          <a:latin typeface="Arial" panose="020B0604020202020204" pitchFamily="34" charset="0"/>
                          <a:cs typeface="Arial" panose="020B0604020202020204" pitchFamily="34" charset="0"/>
                        </a:rPr>
                        <a:t>FTSE/JSE Shareholder Weighted (SWIX) (excluding Real Estate and Gambling)</a:t>
                      </a:r>
                      <a:endParaRPr lang="en-ZW"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375392">
                <a:tc>
                  <a:txBody>
                    <a:bodyPr/>
                    <a:lstStyle/>
                    <a:p>
                      <a:r>
                        <a:rPr lang="en-ZW" sz="1700" dirty="0" smtClean="0">
                          <a:latin typeface="Arial" panose="020B0604020202020204" pitchFamily="34" charset="0"/>
                          <a:cs typeface="Arial" panose="020B0604020202020204" pitchFamily="34" charset="0"/>
                        </a:rPr>
                        <a:t>Investment Performance Target</a:t>
                      </a:r>
                      <a:endParaRPr lang="en-ZW" sz="1700" dirty="0">
                        <a:latin typeface="Arial" panose="020B0604020202020204" pitchFamily="34" charset="0"/>
                        <a:cs typeface="Arial" panose="020B0604020202020204" pitchFamily="34" charset="0"/>
                      </a:endParaRPr>
                    </a:p>
                  </a:txBody>
                  <a:tcPr/>
                </a:tc>
                <a:tc>
                  <a:txBody>
                    <a:bodyPr/>
                    <a:lstStyle/>
                    <a:p>
                      <a:r>
                        <a:rPr lang="en-ZW" sz="1700" dirty="0" smtClean="0">
                          <a:latin typeface="Arial" panose="020B0604020202020204" pitchFamily="34" charset="0"/>
                          <a:cs typeface="Arial" panose="020B0604020202020204" pitchFamily="34" charset="0"/>
                        </a:rPr>
                        <a:t>Benchmark +50% of tracking Error taken per annum</a:t>
                      </a:r>
                      <a:endParaRPr lang="en-ZW"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375392">
                <a:tc>
                  <a:txBody>
                    <a:bodyPr/>
                    <a:lstStyle/>
                    <a:p>
                      <a:endParaRPr lang="en-ZW">
                        <a:latin typeface="Arial" panose="020B0604020202020204" pitchFamily="34" charset="0"/>
                        <a:cs typeface="Arial" panose="020B0604020202020204" pitchFamily="34" charset="0"/>
                      </a:endParaRPr>
                    </a:p>
                  </a:txBody>
                  <a:tcPr/>
                </a:tc>
                <a:tc>
                  <a:txBody>
                    <a:bodyPr/>
                    <a:lstStyle/>
                    <a:p>
                      <a:endParaRPr lang="en-ZW"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4002418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493811" y="76930"/>
            <a:ext cx="7435584" cy="738664"/>
          </a:xfrm>
          <a:prstGeom prst="rect">
            <a:avLst/>
          </a:prstGeom>
        </p:spPr>
        <p:txBody>
          <a:bodyPr vert="horz" wrap="square" lIns="0" tIns="45720" rIns="91440" bIns="45720" rtlCol="0" anchor="ctr">
            <a:spAutoFit/>
          </a:bodyPr>
          <a:lstStyle>
            <a:lvl1pPr algn="ctr" rtl="0" eaLnBrk="1" fontAlgn="base" hangingPunct="1">
              <a:spcBef>
                <a:spcPct val="0"/>
              </a:spcBef>
              <a:spcAft>
                <a:spcPct val="0"/>
              </a:spcAft>
              <a:defRPr lang="en-ZW" sz="2400" b="0" i="0"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000">
                <a:solidFill>
                  <a:srgbClr val="496068"/>
                </a:solidFill>
                <a:latin typeface="Arial" charset="0"/>
                <a:cs typeface="Arial" charset="0"/>
              </a:defRPr>
            </a:lvl2pPr>
            <a:lvl3pPr algn="l" rtl="0" eaLnBrk="1" fontAlgn="base" hangingPunct="1">
              <a:spcBef>
                <a:spcPct val="0"/>
              </a:spcBef>
              <a:spcAft>
                <a:spcPct val="0"/>
              </a:spcAft>
              <a:defRPr sz="2000">
                <a:solidFill>
                  <a:srgbClr val="496068"/>
                </a:solidFill>
                <a:latin typeface="Arial" charset="0"/>
                <a:cs typeface="Arial" charset="0"/>
              </a:defRPr>
            </a:lvl3pPr>
            <a:lvl4pPr algn="l" rtl="0" eaLnBrk="1" fontAlgn="base" hangingPunct="1">
              <a:spcBef>
                <a:spcPct val="0"/>
              </a:spcBef>
              <a:spcAft>
                <a:spcPct val="0"/>
              </a:spcAft>
              <a:defRPr sz="2000">
                <a:solidFill>
                  <a:srgbClr val="496068"/>
                </a:solidFill>
                <a:latin typeface="Arial" charset="0"/>
                <a:cs typeface="Arial" charset="0"/>
              </a:defRPr>
            </a:lvl4pPr>
            <a:lvl5pPr algn="l" rtl="0" eaLnBrk="1" fontAlgn="base" hangingPunct="1">
              <a:spcBef>
                <a:spcPct val="0"/>
              </a:spcBef>
              <a:spcAft>
                <a:spcPct val="0"/>
              </a:spcAft>
              <a:defRPr sz="2000">
                <a:solidFill>
                  <a:srgbClr val="496068"/>
                </a:solidFill>
                <a:latin typeface="Arial" charset="0"/>
                <a:cs typeface="Arial" charset="0"/>
              </a:defRPr>
            </a:lvl5pPr>
            <a:lvl6pPr marL="457200" algn="l" rtl="0" eaLnBrk="1" fontAlgn="base" hangingPunct="1">
              <a:spcBef>
                <a:spcPct val="0"/>
              </a:spcBef>
              <a:spcAft>
                <a:spcPct val="0"/>
              </a:spcAft>
              <a:defRPr sz="2000" b="1">
                <a:solidFill>
                  <a:srgbClr val="404040"/>
                </a:solidFill>
                <a:latin typeface="Arial" charset="0"/>
                <a:cs typeface="Arial" charset="0"/>
              </a:defRPr>
            </a:lvl6pPr>
            <a:lvl7pPr marL="914400" algn="l" rtl="0" eaLnBrk="1" fontAlgn="base" hangingPunct="1">
              <a:spcBef>
                <a:spcPct val="0"/>
              </a:spcBef>
              <a:spcAft>
                <a:spcPct val="0"/>
              </a:spcAft>
              <a:defRPr sz="2000" b="1">
                <a:solidFill>
                  <a:srgbClr val="404040"/>
                </a:solidFill>
                <a:latin typeface="Arial" charset="0"/>
                <a:cs typeface="Arial" charset="0"/>
              </a:defRPr>
            </a:lvl7pPr>
            <a:lvl8pPr marL="1371600" algn="l" rtl="0" eaLnBrk="1" fontAlgn="base" hangingPunct="1">
              <a:spcBef>
                <a:spcPct val="0"/>
              </a:spcBef>
              <a:spcAft>
                <a:spcPct val="0"/>
              </a:spcAft>
              <a:defRPr sz="2000" b="1">
                <a:solidFill>
                  <a:srgbClr val="404040"/>
                </a:solidFill>
                <a:latin typeface="Arial" charset="0"/>
                <a:cs typeface="Arial" charset="0"/>
              </a:defRPr>
            </a:lvl8pPr>
            <a:lvl9pPr marL="1828800" algn="l" rtl="0" eaLnBrk="1" fontAlgn="base" hangingPunct="1">
              <a:spcBef>
                <a:spcPct val="0"/>
              </a:spcBef>
              <a:spcAft>
                <a:spcPct val="0"/>
              </a:spcAft>
              <a:defRPr sz="2000" b="1">
                <a:solidFill>
                  <a:srgbClr val="404040"/>
                </a:solidFill>
                <a:latin typeface="Arial" charset="0"/>
                <a:cs typeface="Arial" charset="0"/>
              </a:defRPr>
            </a:lvl9pPr>
          </a:lstStyle>
          <a:p>
            <a:pPr lvl="0">
              <a:defRPr/>
            </a:pPr>
            <a:r>
              <a:rPr lang="en-ZA" dirty="0">
                <a:solidFill>
                  <a:srgbClr val="466B7E"/>
                </a:solidFill>
                <a:effectLst>
                  <a:outerShdw blurRad="38100" dist="38100" dir="2700000" algn="tl">
                    <a:srgbClr val="000000">
                      <a:alpha val="43137"/>
                    </a:srgbClr>
                  </a:outerShdw>
                </a:effectLst>
                <a:latin typeface="Arial" charset="0"/>
                <a:ea typeface="+mn-ea"/>
                <a:cs typeface="Arial" charset="0"/>
              </a:rPr>
              <a:t>GEPF Listed Equities Investment Mandate Overview</a:t>
            </a:r>
            <a:r>
              <a:rPr lang="en-ZA" dirty="0">
                <a:solidFill>
                  <a:srgbClr val="466B7E"/>
                </a:solidFill>
                <a:latin typeface="Arial" charset="0"/>
                <a:ea typeface="+mn-ea"/>
                <a:cs typeface="Arial" charset="0"/>
              </a:rPr>
              <a:t> </a:t>
            </a:r>
            <a:endParaRPr lang="en-ZA" dirty="0" smtClean="0">
              <a:solidFill>
                <a:srgbClr val="466B7E"/>
              </a:solidFill>
              <a:latin typeface="Arial" charset="0"/>
              <a:ea typeface="+mn-ea"/>
              <a:cs typeface="Arial" charset="0"/>
            </a:endParaRPr>
          </a:p>
          <a:p>
            <a:pPr lvl="0">
              <a:defRPr/>
            </a:pPr>
            <a:r>
              <a:rPr lang="en-ZA" sz="1800" dirty="0">
                <a:solidFill>
                  <a:srgbClr val="466B7E"/>
                </a:solidFill>
              </a:rPr>
              <a:t>– Extract from GEPF Mandate </a:t>
            </a:r>
          </a:p>
        </p:txBody>
      </p:sp>
      <p:graphicFrame>
        <p:nvGraphicFramePr>
          <p:cNvPr id="6" name="Table 5"/>
          <p:cNvGraphicFramePr>
            <a:graphicFrameLocks noGrp="1"/>
          </p:cNvGraphicFramePr>
          <p:nvPr>
            <p:extLst>
              <p:ext uri="{D42A27DB-BD31-4B8C-83A1-F6EECF244321}">
                <p14:modId xmlns:p14="http://schemas.microsoft.com/office/powerpoint/2010/main" xmlns="" val="1741025108"/>
              </p:ext>
            </p:extLst>
          </p:nvPr>
        </p:nvGraphicFramePr>
        <p:xfrm>
          <a:off x="149290" y="1035574"/>
          <a:ext cx="8696130" cy="5195408"/>
        </p:xfrm>
        <a:graphic>
          <a:graphicData uri="http://schemas.openxmlformats.org/drawingml/2006/table">
            <a:tbl>
              <a:tblPr/>
              <a:tblGrid>
                <a:gridCol w="877078">
                  <a:extLst>
                    <a:ext uri="{9D8B030D-6E8A-4147-A177-3AD203B41FA5}">
                      <a16:colId xmlns:a16="http://schemas.microsoft.com/office/drawing/2014/main" xmlns="" val="20000"/>
                    </a:ext>
                  </a:extLst>
                </a:gridCol>
                <a:gridCol w="2015412">
                  <a:extLst>
                    <a:ext uri="{9D8B030D-6E8A-4147-A177-3AD203B41FA5}">
                      <a16:colId xmlns:a16="http://schemas.microsoft.com/office/drawing/2014/main" xmlns="" val="20001"/>
                    </a:ext>
                  </a:extLst>
                </a:gridCol>
                <a:gridCol w="1520890">
                  <a:extLst>
                    <a:ext uri="{9D8B030D-6E8A-4147-A177-3AD203B41FA5}">
                      <a16:colId xmlns:a16="http://schemas.microsoft.com/office/drawing/2014/main" xmlns="" val="20002"/>
                    </a:ext>
                  </a:extLst>
                </a:gridCol>
                <a:gridCol w="979714">
                  <a:extLst>
                    <a:ext uri="{9D8B030D-6E8A-4147-A177-3AD203B41FA5}">
                      <a16:colId xmlns:a16="http://schemas.microsoft.com/office/drawing/2014/main" xmlns="" val="20003"/>
                    </a:ext>
                  </a:extLst>
                </a:gridCol>
                <a:gridCol w="1054359">
                  <a:extLst>
                    <a:ext uri="{9D8B030D-6E8A-4147-A177-3AD203B41FA5}">
                      <a16:colId xmlns:a16="http://schemas.microsoft.com/office/drawing/2014/main" xmlns="" val="20004"/>
                    </a:ext>
                  </a:extLst>
                </a:gridCol>
                <a:gridCol w="1023529">
                  <a:extLst>
                    <a:ext uri="{9D8B030D-6E8A-4147-A177-3AD203B41FA5}">
                      <a16:colId xmlns:a16="http://schemas.microsoft.com/office/drawing/2014/main" xmlns="" val="20005"/>
                    </a:ext>
                  </a:extLst>
                </a:gridCol>
                <a:gridCol w="1225148">
                  <a:extLst>
                    <a:ext uri="{9D8B030D-6E8A-4147-A177-3AD203B41FA5}">
                      <a16:colId xmlns:a16="http://schemas.microsoft.com/office/drawing/2014/main" xmlns="" val="20006"/>
                    </a:ext>
                  </a:extLst>
                </a:gridCol>
              </a:tblGrid>
              <a:tr h="531968">
                <a:tc>
                  <a:txBody>
                    <a:bodyPr/>
                    <a:lstStyle/>
                    <a:p>
                      <a:pPr marL="0" marR="0" algn="just">
                        <a:spcBef>
                          <a:spcPts val="0"/>
                        </a:spcBef>
                        <a:spcAft>
                          <a:spcPts val="600"/>
                        </a:spcAft>
                      </a:pPr>
                      <a:r>
                        <a:rPr lang="en-ZA" sz="11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Fund</a:t>
                      </a:r>
                      <a:endParaRPr lang="en-ZA" sz="11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spcBef>
                          <a:spcPts val="0"/>
                        </a:spcBef>
                        <a:spcAft>
                          <a:spcPts val="600"/>
                        </a:spcAft>
                      </a:pPr>
                      <a:r>
                        <a:rPr lang="en-ZA" sz="1100" b="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Asset class</a:t>
                      </a:r>
                      <a:endParaRPr lang="en-ZA" sz="11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ZA" sz="11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Benchmark**</a:t>
                      </a:r>
                      <a:endParaRPr lang="en-ZA" sz="1100" b="1" dirty="0">
                        <a:solidFill>
                          <a:schemeClr val="bg1"/>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ZA" sz="11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Asset allocation (AA)</a:t>
                      </a:r>
                      <a:endParaRPr lang="en-ZA" sz="1100" b="1" dirty="0">
                        <a:solidFill>
                          <a:schemeClr val="bg1"/>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ZA" sz="11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AA range</a:t>
                      </a:r>
                      <a:endParaRPr lang="en-ZA" sz="1100" b="1" dirty="0">
                        <a:solidFill>
                          <a:schemeClr val="bg1"/>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ZA" sz="11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Maximum Tracking Error</a:t>
                      </a:r>
                      <a:endParaRPr lang="en-ZA" sz="1100" b="1" dirty="0">
                        <a:solidFill>
                          <a:schemeClr val="bg1"/>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ZA" sz="11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Maximum number of managers</a:t>
                      </a:r>
                      <a:endParaRPr lang="en-ZA" sz="1100" b="1" dirty="0">
                        <a:solidFill>
                          <a:schemeClr val="bg1"/>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3402222">
                <a:tc>
                  <a:txBody>
                    <a:bodyPr/>
                    <a:lstStyle/>
                    <a:p>
                      <a:pPr marL="0" marR="0" algn="ctr">
                        <a:spcBef>
                          <a:spcPts val="0"/>
                        </a:spcBef>
                        <a:spcAft>
                          <a:spcPts val="600"/>
                        </a:spcAft>
                      </a:pPr>
                      <a:r>
                        <a:rPr lang="en-ZA" sz="1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Equity</a:t>
                      </a:r>
                      <a:endParaRPr lang="en-ZA" sz="18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spcBef>
                          <a:spcPts val="0"/>
                        </a:spcBef>
                        <a:spcAft>
                          <a:spcPts val="600"/>
                        </a:spcAft>
                      </a:pPr>
                      <a:r>
                        <a:rPr lang="en-ZA"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endParaRPr lang="en-ZA"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Passive Holdings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Strategic Holdings*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GARP</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Value / Growth Mandates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Industry Mandates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RESI</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INDI</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FINI</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Size biased Mandates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Large</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Medium</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Small</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Alternative Investments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Manager Incubation***</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SWIX</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Ad Hoc</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SWIX</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SWIX</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RESI</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INDI</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FINDI</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SWIX40</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SWIX Mid Cap</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SWIX Small Cap</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SWIX</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SWIX</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80%</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6%</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4%</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3%</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4%</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70 - 100%</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0 - 10%</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0 - 10%</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0 - 10%</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0 - 12%</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0 - 10%</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0 - 4%</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0 - 10%</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0.5%</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20%</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6%</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5%-12%</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8%</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5%-12%</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15%</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4</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3</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3</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4</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3</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10</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14030">
                <a:tc>
                  <a:txBody>
                    <a:bodyPr/>
                    <a:lstStyle/>
                    <a:p>
                      <a:pPr marL="0" marR="0">
                        <a:spcBef>
                          <a:spcPts val="0"/>
                        </a:spcBef>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Total (excluding manager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Incubation</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96%</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1.5%</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15</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 name="Rectangle 6"/>
          <p:cNvSpPr/>
          <p:nvPr/>
        </p:nvSpPr>
        <p:spPr>
          <a:xfrm>
            <a:off x="1063689" y="1604864"/>
            <a:ext cx="7567127" cy="223935"/>
          </a:xfrm>
          <a:prstGeom prst="rect">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W" sz="1400" dirty="0" err="1" smtClean="0">
              <a:latin typeface="Arial" pitchFamily="34" charset="0"/>
              <a:cs typeface="Arial" pitchFamily="34" charset="0"/>
            </a:endParaRPr>
          </a:p>
        </p:txBody>
      </p:sp>
    </p:spTree>
    <p:extLst>
      <p:ext uri="{BB962C8B-B14F-4D97-AF65-F5344CB8AC3E}">
        <p14:creationId xmlns:p14="http://schemas.microsoft.com/office/powerpoint/2010/main" xmlns="" val="3412832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2433" y="1278168"/>
            <a:ext cx="8033657" cy="323678"/>
          </a:xfrm>
        </p:spPr>
        <p:txBody>
          <a:bodyPr/>
          <a:lstStyle/>
          <a:p>
            <a:pPr marL="7937" lvl="0" indent="0">
              <a:buNone/>
            </a:pPr>
            <a:r>
              <a:rPr lang="en-GB" sz="1600" dirty="0" smtClean="0">
                <a:solidFill>
                  <a:schemeClr val="accent1"/>
                </a:solidFill>
                <a:ea typeface="+mj-ea"/>
              </a:rPr>
              <a:t>To comply with mandate we had to ensure that we had Steinhoff in our portfolio</a:t>
            </a:r>
          </a:p>
        </p:txBody>
      </p:sp>
      <p:sp>
        <p:nvSpPr>
          <p:cNvPr id="5" name="Title 4"/>
          <p:cNvSpPr txBox="1">
            <a:spLocks/>
          </p:cNvSpPr>
          <p:nvPr/>
        </p:nvSpPr>
        <p:spPr>
          <a:xfrm>
            <a:off x="1418253" y="177444"/>
            <a:ext cx="7585788" cy="830997"/>
          </a:xfrm>
          <a:prstGeom prst="rect">
            <a:avLst/>
          </a:prstGeom>
        </p:spPr>
        <p:txBody>
          <a:bodyPr vert="horz" wrap="square" lIns="0" tIns="45720" rIns="91440" bIns="45720" rtlCol="0" anchor="ctr">
            <a:spAutoFit/>
          </a:bodyPr>
          <a:lstStyle>
            <a:lvl1pPr algn="ctr" rtl="0" eaLnBrk="1" fontAlgn="base" hangingPunct="1">
              <a:spcBef>
                <a:spcPct val="0"/>
              </a:spcBef>
              <a:spcAft>
                <a:spcPct val="0"/>
              </a:spcAft>
              <a:defRPr lang="en-ZW" sz="2400" b="0" i="0"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000">
                <a:solidFill>
                  <a:srgbClr val="496068"/>
                </a:solidFill>
                <a:latin typeface="Arial" charset="0"/>
                <a:cs typeface="Arial" charset="0"/>
              </a:defRPr>
            </a:lvl2pPr>
            <a:lvl3pPr algn="l" rtl="0" eaLnBrk="1" fontAlgn="base" hangingPunct="1">
              <a:spcBef>
                <a:spcPct val="0"/>
              </a:spcBef>
              <a:spcAft>
                <a:spcPct val="0"/>
              </a:spcAft>
              <a:defRPr sz="2000">
                <a:solidFill>
                  <a:srgbClr val="496068"/>
                </a:solidFill>
                <a:latin typeface="Arial" charset="0"/>
                <a:cs typeface="Arial" charset="0"/>
              </a:defRPr>
            </a:lvl3pPr>
            <a:lvl4pPr algn="l" rtl="0" eaLnBrk="1" fontAlgn="base" hangingPunct="1">
              <a:spcBef>
                <a:spcPct val="0"/>
              </a:spcBef>
              <a:spcAft>
                <a:spcPct val="0"/>
              </a:spcAft>
              <a:defRPr sz="2000">
                <a:solidFill>
                  <a:srgbClr val="496068"/>
                </a:solidFill>
                <a:latin typeface="Arial" charset="0"/>
                <a:cs typeface="Arial" charset="0"/>
              </a:defRPr>
            </a:lvl4pPr>
            <a:lvl5pPr algn="l" rtl="0" eaLnBrk="1" fontAlgn="base" hangingPunct="1">
              <a:spcBef>
                <a:spcPct val="0"/>
              </a:spcBef>
              <a:spcAft>
                <a:spcPct val="0"/>
              </a:spcAft>
              <a:defRPr sz="2000">
                <a:solidFill>
                  <a:srgbClr val="496068"/>
                </a:solidFill>
                <a:latin typeface="Arial" charset="0"/>
                <a:cs typeface="Arial" charset="0"/>
              </a:defRPr>
            </a:lvl5pPr>
            <a:lvl6pPr marL="457200" algn="l" rtl="0" eaLnBrk="1" fontAlgn="base" hangingPunct="1">
              <a:spcBef>
                <a:spcPct val="0"/>
              </a:spcBef>
              <a:spcAft>
                <a:spcPct val="0"/>
              </a:spcAft>
              <a:defRPr sz="2000" b="1">
                <a:solidFill>
                  <a:srgbClr val="404040"/>
                </a:solidFill>
                <a:latin typeface="Arial" charset="0"/>
                <a:cs typeface="Arial" charset="0"/>
              </a:defRPr>
            </a:lvl6pPr>
            <a:lvl7pPr marL="914400" algn="l" rtl="0" eaLnBrk="1" fontAlgn="base" hangingPunct="1">
              <a:spcBef>
                <a:spcPct val="0"/>
              </a:spcBef>
              <a:spcAft>
                <a:spcPct val="0"/>
              </a:spcAft>
              <a:defRPr sz="2000" b="1">
                <a:solidFill>
                  <a:srgbClr val="404040"/>
                </a:solidFill>
                <a:latin typeface="Arial" charset="0"/>
                <a:cs typeface="Arial" charset="0"/>
              </a:defRPr>
            </a:lvl7pPr>
            <a:lvl8pPr marL="1371600" algn="l" rtl="0" eaLnBrk="1" fontAlgn="base" hangingPunct="1">
              <a:spcBef>
                <a:spcPct val="0"/>
              </a:spcBef>
              <a:spcAft>
                <a:spcPct val="0"/>
              </a:spcAft>
              <a:defRPr sz="2000" b="1">
                <a:solidFill>
                  <a:srgbClr val="404040"/>
                </a:solidFill>
                <a:latin typeface="Arial" charset="0"/>
                <a:cs typeface="Arial" charset="0"/>
              </a:defRPr>
            </a:lvl8pPr>
            <a:lvl9pPr marL="1828800" algn="l" rtl="0" eaLnBrk="1" fontAlgn="base" hangingPunct="1">
              <a:spcBef>
                <a:spcPct val="0"/>
              </a:spcBef>
              <a:spcAft>
                <a:spcPct val="0"/>
              </a:spcAft>
              <a:defRPr sz="2000" b="1">
                <a:solidFill>
                  <a:srgbClr val="404040"/>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b="0" i="0" u="none" strike="noStrike" kern="1200" cap="none" spc="0" normalizeH="0" baseline="0" noProof="0" dirty="0" smtClean="0">
                <a:ln>
                  <a:noFill/>
                </a:ln>
                <a:solidFill>
                  <a:srgbClr val="466B7E"/>
                </a:solidFill>
                <a:effectLst>
                  <a:outerShdw blurRad="38100" dist="38100" dir="2700000" algn="tl">
                    <a:srgbClr val="000000">
                      <a:alpha val="43137"/>
                    </a:srgbClr>
                  </a:outerShdw>
                </a:effectLst>
                <a:uLnTx/>
                <a:uFillTx/>
                <a:latin typeface="Arial" pitchFamily="34" charset="0"/>
                <a:ea typeface="+mj-ea"/>
                <a:cs typeface="Arial" pitchFamily="34" charset="0"/>
              </a:rPr>
              <a:t>Steinhoff</a:t>
            </a:r>
            <a:r>
              <a:rPr kumimoji="0" lang="en-ZA" b="0" i="0" u="none" strike="noStrike" kern="1200" cap="none" spc="0" normalizeH="0" noProof="0" dirty="0" smtClean="0">
                <a:ln>
                  <a:noFill/>
                </a:ln>
                <a:solidFill>
                  <a:srgbClr val="466B7E"/>
                </a:solidFill>
                <a:effectLst>
                  <a:outerShdw blurRad="38100" dist="38100" dir="2700000" algn="tl">
                    <a:srgbClr val="000000">
                      <a:alpha val="43137"/>
                    </a:srgbClr>
                  </a:outerShdw>
                </a:effectLst>
                <a:uLnTx/>
                <a:uFillTx/>
                <a:latin typeface="Arial" pitchFamily="34" charset="0"/>
                <a:ea typeface="+mj-ea"/>
                <a:cs typeface="Arial" pitchFamily="34" charset="0"/>
              </a:rPr>
              <a:t> was a major component of the SA Equity Market</a:t>
            </a:r>
            <a:endParaRPr kumimoji="0" lang="en-ZA" b="0" i="0" u="none" strike="noStrike" kern="1200" cap="none" spc="0" normalizeH="0" baseline="0" noProof="0" dirty="0">
              <a:ln>
                <a:noFill/>
              </a:ln>
              <a:solidFill>
                <a:srgbClr val="466B7E"/>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739803377"/>
              </p:ext>
            </p:extLst>
          </p:nvPr>
        </p:nvGraphicFramePr>
        <p:xfrm>
          <a:off x="167950" y="1802504"/>
          <a:ext cx="8752114" cy="4523650"/>
        </p:xfrm>
        <a:graphic>
          <a:graphicData uri="http://schemas.openxmlformats.org/drawingml/2006/table">
            <a:tbl>
              <a:tblPr/>
              <a:tblGrid>
                <a:gridCol w="825671">
                  <a:extLst>
                    <a:ext uri="{9D8B030D-6E8A-4147-A177-3AD203B41FA5}">
                      <a16:colId xmlns:a16="http://schemas.microsoft.com/office/drawing/2014/main" xmlns="" val="2572731594"/>
                    </a:ext>
                  </a:extLst>
                </a:gridCol>
                <a:gridCol w="1155938">
                  <a:extLst>
                    <a:ext uri="{9D8B030D-6E8A-4147-A177-3AD203B41FA5}">
                      <a16:colId xmlns:a16="http://schemas.microsoft.com/office/drawing/2014/main" xmlns="" val="997704194"/>
                    </a:ext>
                  </a:extLst>
                </a:gridCol>
                <a:gridCol w="5053109">
                  <a:extLst>
                    <a:ext uri="{9D8B030D-6E8A-4147-A177-3AD203B41FA5}">
                      <a16:colId xmlns:a16="http://schemas.microsoft.com/office/drawing/2014/main" xmlns="" val="2867241318"/>
                    </a:ext>
                  </a:extLst>
                </a:gridCol>
                <a:gridCol w="1717396">
                  <a:extLst>
                    <a:ext uri="{9D8B030D-6E8A-4147-A177-3AD203B41FA5}">
                      <a16:colId xmlns:a16="http://schemas.microsoft.com/office/drawing/2014/main" xmlns="" val="2412017057"/>
                    </a:ext>
                  </a:extLst>
                </a:gridCol>
              </a:tblGrid>
              <a:tr h="277862">
                <a:tc>
                  <a:txBody>
                    <a:bodyPr/>
                    <a:lstStyle/>
                    <a:p>
                      <a:pPr algn="l" fontAlgn="b"/>
                      <a:endParaRPr lang="en-ZA" sz="14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Calibri" panose="020F0502020204030204" pitchFamily="34" charset="0"/>
                        </a:rPr>
                        <a:t>As at 2016/06/30</a:t>
                      </a:r>
                    </a:p>
                  </a:txBody>
                  <a:tcPr marL="6350" marR="6350" marT="635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625140233"/>
                  </a:ext>
                </a:extLst>
              </a:tr>
              <a:tr h="297248">
                <a:tc>
                  <a:txBody>
                    <a:bodyPr/>
                    <a:lstStyle/>
                    <a:p>
                      <a:pPr algn="ctr" rtl="0" fontAlgn="b"/>
                      <a:r>
                        <a:rPr lang="en-ZA" sz="1400" b="1" i="0" u="none" strike="noStrike">
                          <a:solidFill>
                            <a:srgbClr val="FFFFFF"/>
                          </a:solidFill>
                          <a:effectLst/>
                          <a:latin typeface="Calibri" panose="020F050202020403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66B7E"/>
                    </a:solidFill>
                  </a:tcPr>
                </a:tc>
                <a:tc>
                  <a:txBody>
                    <a:bodyPr/>
                    <a:lstStyle/>
                    <a:p>
                      <a:pPr algn="ctr" rtl="0" fontAlgn="b"/>
                      <a:r>
                        <a:rPr lang="en-ZA" sz="1800" b="1" i="0" u="none" strike="noStrike" dirty="0">
                          <a:solidFill>
                            <a:srgbClr val="FFFFFF"/>
                          </a:solidFill>
                          <a:effectLst/>
                          <a:latin typeface="Arial" panose="020B0604020202020204" pitchFamily="34" charset="0"/>
                          <a:cs typeface="Arial" panose="020B0604020202020204" pitchFamily="34" charset="0"/>
                        </a:rPr>
                        <a:t>Code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66B7E"/>
                    </a:solidFill>
                  </a:tcPr>
                </a:tc>
                <a:tc>
                  <a:txBody>
                    <a:bodyPr/>
                    <a:lstStyle/>
                    <a:p>
                      <a:pPr algn="ctr" rtl="0" fontAlgn="b"/>
                      <a:r>
                        <a:rPr lang="en-ZA" sz="1800" b="1" i="0" u="none" strike="noStrike">
                          <a:solidFill>
                            <a:srgbClr val="FFFFFF"/>
                          </a:solidFill>
                          <a:effectLst/>
                          <a:latin typeface="Arial" panose="020B0604020202020204" pitchFamily="34" charset="0"/>
                          <a:cs typeface="Arial" panose="020B0604020202020204" pitchFamily="34" charset="0"/>
                        </a:rPr>
                        <a:t>Name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66B7E"/>
                    </a:solidFill>
                  </a:tcPr>
                </a:tc>
                <a:tc>
                  <a:txBody>
                    <a:bodyPr/>
                    <a:lstStyle/>
                    <a:p>
                      <a:pPr algn="ctr" rtl="0" fontAlgn="b"/>
                      <a:r>
                        <a:rPr lang="en-ZA" sz="1800" b="1" i="0" u="none" strike="noStrike">
                          <a:solidFill>
                            <a:srgbClr val="FFFFFF"/>
                          </a:solidFill>
                          <a:effectLst/>
                          <a:latin typeface="Arial" panose="020B0604020202020204" pitchFamily="34" charset="0"/>
                          <a:cs typeface="Arial" panose="020B0604020202020204" pitchFamily="34" charset="0"/>
                        </a:rPr>
                        <a:t>%Bench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66B7E"/>
                    </a:solidFill>
                  </a:tcPr>
                </a:tc>
                <a:extLst>
                  <a:ext uri="{0D108BD9-81ED-4DB2-BD59-A6C34878D82A}">
                    <a16:rowId xmlns:a16="http://schemas.microsoft.com/office/drawing/2014/main" xmlns="" val="3956907421"/>
                  </a:ext>
                </a:extLst>
              </a:tr>
              <a:tr h="394854">
                <a:tc>
                  <a:txBody>
                    <a:bodyPr/>
                    <a:lstStyle/>
                    <a:p>
                      <a:pPr algn="ctr" rtl="0" fontAlgn="b"/>
                      <a:r>
                        <a:rPr lang="en-ZA" sz="1400" b="0" i="0" u="none" strike="noStrike">
                          <a:solidFill>
                            <a:srgbClr val="444444"/>
                          </a:solidFill>
                          <a:effectLst/>
                          <a:latin typeface="Calibri" panose="020F0502020204030204" pitchFamily="34" charset="0"/>
                        </a:rPr>
                        <a:t>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NPN</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dirty="0">
                          <a:solidFill>
                            <a:srgbClr val="444444"/>
                          </a:solidFill>
                          <a:effectLst/>
                          <a:latin typeface="Arial" panose="020B0604020202020204" pitchFamily="34" charset="0"/>
                          <a:cs typeface="Arial" panose="020B0604020202020204" pitchFamily="34" charset="0"/>
                        </a:rPr>
                        <a:t>Naspers</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18,6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extLst>
                  <a:ext uri="{0D108BD9-81ED-4DB2-BD59-A6C34878D82A}">
                    <a16:rowId xmlns:a16="http://schemas.microsoft.com/office/drawing/2014/main" xmlns="" val="1792671792"/>
                  </a:ext>
                </a:extLst>
              </a:tr>
              <a:tr h="394854">
                <a:tc>
                  <a:txBody>
                    <a:bodyPr/>
                    <a:lstStyle/>
                    <a:p>
                      <a:pPr algn="ctr" rtl="0" fontAlgn="b"/>
                      <a:r>
                        <a:rPr lang="en-ZA" sz="1400" b="0" i="0" u="none" strike="noStrike">
                          <a:solidFill>
                            <a:srgbClr val="444444"/>
                          </a:solidFill>
                          <a:effectLst/>
                          <a:latin typeface="Calibri" panose="020F0502020204030204" pitchFamily="34" charset="0"/>
                        </a:rPr>
                        <a:t>2</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BTI</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dirty="0">
                          <a:solidFill>
                            <a:srgbClr val="444444"/>
                          </a:solidFill>
                          <a:effectLst/>
                          <a:latin typeface="Arial" panose="020B0604020202020204" pitchFamily="34" charset="0"/>
                          <a:cs typeface="Arial" panose="020B0604020202020204" pitchFamily="34" charset="0"/>
                        </a:rPr>
                        <a:t>British American Tobacco</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5,5</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extLst>
                  <a:ext uri="{0D108BD9-81ED-4DB2-BD59-A6C34878D82A}">
                    <a16:rowId xmlns:a16="http://schemas.microsoft.com/office/drawing/2014/main" xmlns="" val="3070596466"/>
                  </a:ext>
                </a:extLst>
              </a:tr>
              <a:tr h="394854">
                <a:tc>
                  <a:txBody>
                    <a:bodyPr/>
                    <a:lstStyle/>
                    <a:p>
                      <a:pPr algn="ctr" rtl="0" fontAlgn="b"/>
                      <a:r>
                        <a:rPr lang="en-ZA" sz="1400" b="0" i="0" u="none" strike="noStrike">
                          <a:solidFill>
                            <a:srgbClr val="444444"/>
                          </a:solidFill>
                          <a:effectLst/>
                          <a:latin typeface="Calibri" panose="020F0502020204030204" pitchFamily="34" charset="0"/>
                        </a:rPr>
                        <a:t>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MTN</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dirty="0" err="1">
                          <a:solidFill>
                            <a:srgbClr val="444444"/>
                          </a:solidFill>
                          <a:effectLst/>
                          <a:latin typeface="Arial" panose="020B0604020202020204" pitchFamily="34" charset="0"/>
                          <a:cs typeface="Arial" panose="020B0604020202020204" pitchFamily="34" charset="0"/>
                        </a:rPr>
                        <a:t>Mtn</a:t>
                      </a:r>
                      <a:r>
                        <a:rPr lang="en-ZA" sz="1800" b="0" i="0" u="none" strike="noStrike" dirty="0">
                          <a:solidFill>
                            <a:srgbClr val="444444"/>
                          </a:solidFill>
                          <a:effectLst/>
                          <a:latin typeface="Arial" panose="020B0604020202020204" pitchFamily="34" charset="0"/>
                          <a:cs typeface="Arial" panose="020B0604020202020204" pitchFamily="34" charset="0"/>
                        </a:rPr>
                        <a:t> Group Ltd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4,9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extLst>
                  <a:ext uri="{0D108BD9-81ED-4DB2-BD59-A6C34878D82A}">
                    <a16:rowId xmlns:a16="http://schemas.microsoft.com/office/drawing/2014/main" xmlns="" val="542152564"/>
                  </a:ext>
                </a:extLst>
              </a:tr>
              <a:tr h="394854">
                <a:tc>
                  <a:txBody>
                    <a:bodyPr/>
                    <a:lstStyle/>
                    <a:p>
                      <a:pPr algn="ctr" rtl="0" fontAlgn="b"/>
                      <a:r>
                        <a:rPr lang="en-ZA" sz="1400" b="0" i="0" u="none" strike="noStrike">
                          <a:solidFill>
                            <a:srgbClr val="444444"/>
                          </a:solidFill>
                          <a:effectLst/>
                          <a:latin typeface="Calibri" panose="020F0502020204030204" pitchFamily="34" charset="0"/>
                        </a:rPr>
                        <a:t>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SOL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dirty="0">
                          <a:solidFill>
                            <a:srgbClr val="444444"/>
                          </a:solidFill>
                          <a:effectLst/>
                          <a:latin typeface="Arial" panose="020B0604020202020204" pitchFamily="34" charset="0"/>
                          <a:cs typeface="Arial" panose="020B0604020202020204" pitchFamily="34" charset="0"/>
                        </a:rPr>
                        <a:t>Sasol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4,2</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extLst>
                  <a:ext uri="{0D108BD9-81ED-4DB2-BD59-A6C34878D82A}">
                    <a16:rowId xmlns:a16="http://schemas.microsoft.com/office/drawing/2014/main" xmlns="" val="2551040861"/>
                  </a:ext>
                </a:extLst>
              </a:tr>
              <a:tr h="394854">
                <a:tc>
                  <a:txBody>
                    <a:bodyPr/>
                    <a:lstStyle/>
                    <a:p>
                      <a:pPr algn="ctr" rtl="0" fontAlgn="b"/>
                      <a:r>
                        <a:rPr lang="en-ZA" sz="1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5</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b"/>
                      <a:r>
                        <a:rPr lang="en-ZA" sz="1800" b="1" i="0" u="none" strike="noStrike"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SNH</a:t>
                      </a:r>
                      <a:endParaRPr lang="en-ZA" sz="18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b"/>
                      <a:r>
                        <a:rPr lang="en-ZA" sz="18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Steinhoff International</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b"/>
                      <a:r>
                        <a:rPr lang="en-ZA" sz="18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4,2</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xmlns="" val="3630331556"/>
                  </a:ext>
                </a:extLst>
              </a:tr>
              <a:tr h="394854">
                <a:tc>
                  <a:txBody>
                    <a:bodyPr/>
                    <a:lstStyle/>
                    <a:p>
                      <a:pPr algn="ctr" rtl="0" fontAlgn="b"/>
                      <a:r>
                        <a:rPr lang="en-ZA" sz="1400" b="0" i="0" u="none" strike="noStrike">
                          <a:solidFill>
                            <a:srgbClr val="444444"/>
                          </a:solidFill>
                          <a:effectLst/>
                          <a:latin typeface="Calibri" panose="020F0502020204030204" pitchFamily="34" charset="0"/>
                        </a:rPr>
                        <a:t>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SAB</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dirty="0" err="1">
                          <a:solidFill>
                            <a:srgbClr val="444444"/>
                          </a:solidFill>
                          <a:effectLst/>
                          <a:latin typeface="Arial" panose="020B0604020202020204" pitchFamily="34" charset="0"/>
                          <a:cs typeface="Arial" panose="020B0604020202020204" pitchFamily="34" charset="0"/>
                        </a:rPr>
                        <a:t>Sabmiller</a:t>
                      </a:r>
                      <a:r>
                        <a:rPr lang="en-ZA" sz="1800" b="0" i="0" u="none" strike="noStrike" dirty="0">
                          <a:solidFill>
                            <a:srgbClr val="444444"/>
                          </a:solidFill>
                          <a:effectLst/>
                          <a:latin typeface="Arial" panose="020B0604020202020204" pitchFamily="34" charset="0"/>
                          <a:cs typeface="Arial" panose="020B0604020202020204" pitchFamily="34" charset="0"/>
                        </a:rPr>
                        <a:t> Plc</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3,5</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extLst>
                  <a:ext uri="{0D108BD9-81ED-4DB2-BD59-A6C34878D82A}">
                    <a16:rowId xmlns:a16="http://schemas.microsoft.com/office/drawing/2014/main" xmlns="" val="2395592481"/>
                  </a:ext>
                </a:extLst>
              </a:tr>
              <a:tr h="394854">
                <a:tc>
                  <a:txBody>
                    <a:bodyPr/>
                    <a:lstStyle/>
                    <a:p>
                      <a:pPr algn="ctr" rtl="0" fontAlgn="b"/>
                      <a:r>
                        <a:rPr lang="en-ZA" sz="1400" b="0" i="0" u="none" strike="noStrike">
                          <a:solidFill>
                            <a:srgbClr val="444444"/>
                          </a:solidFill>
                          <a:effectLst/>
                          <a:latin typeface="Calibri" panose="020F0502020204030204" pitchFamily="34" charset="0"/>
                        </a:rPr>
                        <a:t>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SBK</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dirty="0">
                          <a:solidFill>
                            <a:srgbClr val="444444"/>
                          </a:solidFill>
                          <a:effectLst/>
                          <a:latin typeface="Arial" panose="020B0604020202020204" pitchFamily="34" charset="0"/>
                          <a:cs typeface="Arial" panose="020B0604020202020204" pitchFamily="34" charset="0"/>
                        </a:rPr>
                        <a:t>Standard Bank Group</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3,0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extLst>
                  <a:ext uri="{0D108BD9-81ED-4DB2-BD59-A6C34878D82A}">
                    <a16:rowId xmlns:a16="http://schemas.microsoft.com/office/drawing/2014/main" xmlns="" val="2546104842"/>
                  </a:ext>
                </a:extLst>
              </a:tr>
              <a:tr h="394854">
                <a:tc>
                  <a:txBody>
                    <a:bodyPr/>
                    <a:lstStyle/>
                    <a:p>
                      <a:pPr algn="ctr" rtl="0" fontAlgn="b"/>
                      <a:r>
                        <a:rPr lang="en-ZA" sz="1400" b="0" i="0" u="none" strike="noStrike">
                          <a:solidFill>
                            <a:srgbClr val="444444"/>
                          </a:solidFill>
                          <a:effectLst/>
                          <a:latin typeface="Calibri" panose="020F0502020204030204" pitchFamily="34" charset="0"/>
                        </a:rPr>
                        <a:t>8</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FSR</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dirty="0" err="1">
                          <a:solidFill>
                            <a:srgbClr val="444444"/>
                          </a:solidFill>
                          <a:effectLst/>
                          <a:latin typeface="Arial" panose="020B0604020202020204" pitchFamily="34" charset="0"/>
                          <a:cs typeface="Arial" panose="020B0604020202020204" pitchFamily="34" charset="0"/>
                        </a:rPr>
                        <a:t>Firstrand</a:t>
                      </a:r>
                      <a:r>
                        <a:rPr lang="en-ZA" sz="1800" b="0" i="0" u="none" strike="noStrike" dirty="0">
                          <a:solidFill>
                            <a:srgbClr val="444444"/>
                          </a:solidFill>
                          <a:effectLst/>
                          <a:latin typeface="Arial" panose="020B0604020202020204" pitchFamily="34" charset="0"/>
                          <a:cs typeface="Arial" panose="020B0604020202020204" pitchFamily="34" charset="0"/>
                        </a:rPr>
                        <a:t> Limited</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2,6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extLst>
                  <a:ext uri="{0D108BD9-81ED-4DB2-BD59-A6C34878D82A}">
                    <a16:rowId xmlns:a16="http://schemas.microsoft.com/office/drawing/2014/main" xmlns="" val="3481225699"/>
                  </a:ext>
                </a:extLst>
              </a:tr>
              <a:tr h="394854">
                <a:tc>
                  <a:txBody>
                    <a:bodyPr/>
                    <a:lstStyle/>
                    <a:p>
                      <a:pPr algn="ctr" rtl="0" fontAlgn="b"/>
                      <a:r>
                        <a:rPr lang="en-ZA" sz="1400" b="0" i="0" u="none" strike="noStrike">
                          <a:solidFill>
                            <a:srgbClr val="444444"/>
                          </a:solidFill>
                          <a:effectLst/>
                          <a:latin typeface="Calibri" panose="020F0502020204030204" pitchFamily="34" charset="0"/>
                        </a:rPr>
                        <a:t>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REM</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dirty="0">
                          <a:solidFill>
                            <a:srgbClr val="444444"/>
                          </a:solidFill>
                          <a:effectLst/>
                          <a:latin typeface="Arial" panose="020B0604020202020204" pitchFamily="34" charset="0"/>
                          <a:cs typeface="Arial" panose="020B0604020202020204" pitchFamily="34" charset="0"/>
                        </a:rPr>
                        <a:t>Remgro</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2,4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extLst>
                  <a:ext uri="{0D108BD9-81ED-4DB2-BD59-A6C34878D82A}">
                    <a16:rowId xmlns:a16="http://schemas.microsoft.com/office/drawing/2014/main" xmlns="" val="111604542"/>
                  </a:ext>
                </a:extLst>
              </a:tr>
              <a:tr h="394854">
                <a:tc>
                  <a:txBody>
                    <a:bodyPr/>
                    <a:lstStyle/>
                    <a:p>
                      <a:pPr algn="ctr" rtl="0" fontAlgn="b"/>
                      <a:r>
                        <a:rPr lang="en-ZA" sz="1400" b="0" i="0" u="none" strike="noStrike">
                          <a:solidFill>
                            <a:srgbClr val="444444"/>
                          </a:solidFill>
                          <a:effectLst/>
                          <a:latin typeface="Calibri" panose="020F0502020204030204" pitchFamily="34" charset="0"/>
                        </a:rPr>
                        <a:t>10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APN</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a:solidFill>
                            <a:srgbClr val="444444"/>
                          </a:solidFill>
                          <a:effectLst/>
                          <a:latin typeface="Arial" panose="020B0604020202020204" pitchFamily="34" charset="0"/>
                          <a:cs typeface="Arial" panose="020B0604020202020204" pitchFamily="34" charset="0"/>
                        </a:rPr>
                        <a:t>Aspen Pharmacare Hldgs</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tc>
                  <a:txBody>
                    <a:bodyPr/>
                    <a:lstStyle/>
                    <a:p>
                      <a:pPr algn="ctr" rtl="0" fontAlgn="b"/>
                      <a:r>
                        <a:rPr lang="en-ZA" sz="1800" b="0" i="0" u="none" strike="noStrike" dirty="0">
                          <a:solidFill>
                            <a:srgbClr val="444444"/>
                          </a:solidFill>
                          <a:effectLst/>
                          <a:latin typeface="Arial" panose="020B0604020202020204" pitchFamily="34" charset="0"/>
                          <a:cs typeface="Arial" panose="020B0604020202020204" pitchFamily="34" charset="0"/>
                        </a:rPr>
                        <a:t>2,3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EC"/>
                    </a:solidFill>
                  </a:tcPr>
                </a:tc>
                <a:extLst>
                  <a:ext uri="{0D108BD9-81ED-4DB2-BD59-A6C34878D82A}">
                    <a16:rowId xmlns:a16="http://schemas.microsoft.com/office/drawing/2014/main" xmlns="" val="347544615"/>
                  </a:ext>
                </a:extLst>
              </a:tr>
            </a:tbl>
          </a:graphicData>
        </a:graphic>
      </p:graphicFrame>
    </p:spTree>
    <p:extLst>
      <p:ext uri="{BB962C8B-B14F-4D97-AF65-F5344CB8AC3E}">
        <p14:creationId xmlns:p14="http://schemas.microsoft.com/office/powerpoint/2010/main" xmlns="" val="3480722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56211" y="229435"/>
            <a:ext cx="8287788" cy="523220"/>
          </a:xfrm>
        </p:spPr>
        <p:txBody>
          <a:bodyPr/>
          <a:lstStyle/>
          <a:p>
            <a:pPr>
              <a:defRPr/>
            </a:pPr>
            <a:r>
              <a:rPr lang="en-US" sz="2800" dirty="0" smtClean="0">
                <a:effectLst>
                  <a:outerShdw blurRad="38100" dist="38100" dir="2700000" algn="tl">
                    <a:srgbClr val="000000">
                      <a:alpha val="43137"/>
                    </a:srgbClr>
                  </a:outerShdw>
                </a:effectLst>
              </a:rPr>
              <a:t>Impact of Steinhoff on GEPF`s Portfolio</a:t>
            </a:r>
            <a:endParaRPr lang="en-US" sz="2800" dirty="0">
              <a:effectLst>
                <a:outerShdw blurRad="38100" dist="38100" dir="2700000" algn="tl">
                  <a:srgbClr val="000000">
                    <a:alpha val="43137"/>
                  </a:srgbClr>
                </a:outerShdw>
              </a:effectLst>
            </a:endParaRPr>
          </a:p>
        </p:txBody>
      </p:sp>
      <p:sp>
        <p:nvSpPr>
          <p:cNvPr id="3" name="Rectangle 2"/>
          <p:cNvSpPr/>
          <p:nvPr/>
        </p:nvSpPr>
        <p:spPr>
          <a:xfrm>
            <a:off x="522624" y="6261478"/>
            <a:ext cx="907621" cy="246221"/>
          </a:xfrm>
          <a:prstGeom prst="rect">
            <a:avLst/>
          </a:prstGeom>
        </p:spPr>
        <p:txBody>
          <a:bodyPr wrap="none">
            <a:spAutoFit/>
          </a:bodyPr>
          <a:lstStyle/>
          <a:p>
            <a:pPr>
              <a:spcAft>
                <a:spcPts val="0"/>
              </a:spcAft>
            </a:pPr>
            <a:r>
              <a:rPr lang="en-US" sz="1000" i="1" dirty="0" smtClean="0">
                <a:solidFill>
                  <a:schemeClr val="accent1"/>
                </a:solidFill>
                <a:latin typeface="Arial" panose="020B0604020202020204" pitchFamily="34" charset="0"/>
                <a:ea typeface="Calibri" panose="020F0502020204030204" pitchFamily="34" charset="0"/>
                <a:cs typeface="Arial" panose="020B0604020202020204" pitchFamily="34" charset="0"/>
              </a:rPr>
              <a:t>Source: PIC </a:t>
            </a:r>
            <a:endParaRPr lang="en-ZA" sz="1000" i="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961166447"/>
              </p:ext>
            </p:extLst>
          </p:nvPr>
        </p:nvGraphicFramePr>
        <p:xfrm>
          <a:off x="224371" y="4042807"/>
          <a:ext cx="7071490" cy="1850638"/>
        </p:xfrm>
        <a:graphic>
          <a:graphicData uri="http://schemas.openxmlformats.org/drawingml/2006/table">
            <a:tbl>
              <a:tblPr>
                <a:tableStyleId>{5C22544A-7EE6-4342-B048-85BDC9FD1C3A}</a:tableStyleId>
              </a:tblPr>
              <a:tblGrid>
                <a:gridCol w="998907">
                  <a:extLst>
                    <a:ext uri="{9D8B030D-6E8A-4147-A177-3AD203B41FA5}">
                      <a16:colId xmlns:a16="http://schemas.microsoft.com/office/drawing/2014/main" xmlns="" val="1588242782"/>
                    </a:ext>
                  </a:extLst>
                </a:gridCol>
                <a:gridCol w="1285979">
                  <a:extLst>
                    <a:ext uri="{9D8B030D-6E8A-4147-A177-3AD203B41FA5}">
                      <a16:colId xmlns:a16="http://schemas.microsoft.com/office/drawing/2014/main" xmlns="" val="334208548"/>
                    </a:ext>
                  </a:extLst>
                </a:gridCol>
                <a:gridCol w="1119673">
                  <a:extLst>
                    <a:ext uri="{9D8B030D-6E8A-4147-A177-3AD203B41FA5}">
                      <a16:colId xmlns:a16="http://schemas.microsoft.com/office/drawing/2014/main" xmlns="" val="2242035464"/>
                    </a:ext>
                  </a:extLst>
                </a:gridCol>
                <a:gridCol w="1231641">
                  <a:extLst>
                    <a:ext uri="{9D8B030D-6E8A-4147-A177-3AD203B41FA5}">
                      <a16:colId xmlns:a16="http://schemas.microsoft.com/office/drawing/2014/main" xmlns="" val="429101511"/>
                    </a:ext>
                  </a:extLst>
                </a:gridCol>
                <a:gridCol w="1045029">
                  <a:extLst>
                    <a:ext uri="{9D8B030D-6E8A-4147-A177-3AD203B41FA5}">
                      <a16:colId xmlns:a16="http://schemas.microsoft.com/office/drawing/2014/main" xmlns="" val="3335591805"/>
                    </a:ext>
                  </a:extLst>
                </a:gridCol>
                <a:gridCol w="718457">
                  <a:extLst>
                    <a:ext uri="{9D8B030D-6E8A-4147-A177-3AD203B41FA5}">
                      <a16:colId xmlns:a16="http://schemas.microsoft.com/office/drawing/2014/main" xmlns="" val="1576143230"/>
                    </a:ext>
                  </a:extLst>
                </a:gridCol>
                <a:gridCol w="671804">
                  <a:extLst>
                    <a:ext uri="{9D8B030D-6E8A-4147-A177-3AD203B41FA5}">
                      <a16:colId xmlns:a16="http://schemas.microsoft.com/office/drawing/2014/main" xmlns="" val="1762558866"/>
                    </a:ext>
                  </a:extLst>
                </a:gridCol>
              </a:tblGrid>
              <a:tr h="668614">
                <a:tc>
                  <a:txBody>
                    <a:bodyPr/>
                    <a:lstStyle/>
                    <a:p>
                      <a:pPr algn="ctr" fontAlgn="b"/>
                      <a:r>
                        <a:rPr lang="en-ZA"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Date</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351" marR="5351" marT="5351" marB="0" anchor="ctr">
                    <a:solidFill>
                      <a:schemeClr val="accent1"/>
                    </a:solidFill>
                  </a:tcPr>
                </a:tc>
                <a:tc>
                  <a:txBody>
                    <a:bodyPr/>
                    <a:lstStyle/>
                    <a:p>
                      <a:pPr algn="ctr" fontAlgn="b"/>
                      <a:r>
                        <a:rPr lang="en-ZA"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Market Value</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351" marR="5351" marT="5351" marB="0" anchor="ctr">
                    <a:solidFill>
                      <a:schemeClr val="accent1"/>
                    </a:solidFill>
                  </a:tcPr>
                </a:tc>
                <a:tc>
                  <a:txBody>
                    <a:bodyPr/>
                    <a:lstStyle/>
                    <a:p>
                      <a:pPr algn="ctr" fontAlgn="b"/>
                      <a:r>
                        <a:rPr lang="en-ZA"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 amount Change </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351" marR="5351" marT="5351" marB="0" anchor="ctr">
                    <a:solidFill>
                      <a:schemeClr val="accent1"/>
                    </a:solidFill>
                  </a:tcPr>
                </a:tc>
                <a:tc>
                  <a:txBody>
                    <a:bodyPr/>
                    <a:lstStyle/>
                    <a:p>
                      <a:pPr algn="ctr" fontAlgn="b"/>
                      <a:r>
                        <a:rPr lang="en-ZA"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Listed Equity Portfolio</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351" marR="5351" marT="5351" marB="0" anchor="ctr">
                    <a:solidFill>
                      <a:schemeClr val="accent1"/>
                    </a:solidFill>
                  </a:tcPr>
                </a:tc>
                <a:tc>
                  <a:txBody>
                    <a:bodyPr/>
                    <a:lstStyle/>
                    <a:p>
                      <a:pPr algn="ctr" fontAlgn="b"/>
                      <a:r>
                        <a:rPr lang="en-ZA"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Benchmark</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351" marR="5351" marT="5351" marB="0" anchor="ctr">
                    <a:solidFill>
                      <a:schemeClr val="accent1"/>
                    </a:solidFill>
                  </a:tcPr>
                </a:tc>
                <a:tc>
                  <a:txBody>
                    <a:bodyPr/>
                    <a:lstStyle/>
                    <a:p>
                      <a:pPr algn="ctr" fontAlgn="b"/>
                      <a:r>
                        <a:rPr lang="en-ZA"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Weight</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351" marR="5351" marT="5351" marB="0" anchor="ctr">
                    <a:solidFill>
                      <a:schemeClr val="accent1"/>
                    </a:solidFill>
                  </a:tcPr>
                </a:tc>
                <a:tc>
                  <a:txBody>
                    <a:bodyPr/>
                    <a:lstStyle/>
                    <a:p>
                      <a:pPr algn="ctr" fontAlgn="b"/>
                      <a:r>
                        <a:rPr lang="en-ZA"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Loss as % of Portfolio</a:t>
                      </a:r>
                      <a:endParaRPr lang="en-ZA"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351" marR="5351" marT="5351" marB="0" anchor="ctr">
                    <a:solidFill>
                      <a:schemeClr val="accent1"/>
                    </a:solidFill>
                  </a:tcPr>
                </a:tc>
                <a:extLst>
                  <a:ext uri="{0D108BD9-81ED-4DB2-BD59-A6C34878D82A}">
                    <a16:rowId xmlns:a16="http://schemas.microsoft.com/office/drawing/2014/main" xmlns="" val="3431813294"/>
                  </a:ext>
                </a:extLst>
              </a:tr>
              <a:tr h="392536">
                <a:tc>
                  <a:txBody>
                    <a:bodyPr/>
                    <a:lstStyle/>
                    <a:p>
                      <a:pPr algn="ctr" fontAlgn="b"/>
                      <a:r>
                        <a:rPr lang="en-ZA" sz="1100" u="none" strike="noStrike" dirty="0">
                          <a:effectLst/>
                          <a:latin typeface="Arial" panose="020B0604020202020204" pitchFamily="34" charset="0"/>
                          <a:cs typeface="Arial" panose="020B0604020202020204" pitchFamily="34" charset="0"/>
                        </a:rPr>
                        <a:t>31/Mar/2017</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tc>
                <a:tc>
                  <a:txBody>
                    <a:bodyPr/>
                    <a:lstStyle/>
                    <a:p>
                      <a:pPr algn="ctr" fontAlgn="b"/>
                      <a:r>
                        <a:rPr lang="en-ZA" sz="1100" u="none" strike="noStrike" dirty="0">
                          <a:effectLst/>
                          <a:latin typeface="Arial" panose="020B0604020202020204" pitchFamily="34" charset="0"/>
                          <a:cs typeface="Arial" panose="020B0604020202020204" pitchFamily="34" charset="0"/>
                        </a:rPr>
                        <a:t>        </a:t>
                      </a:r>
                      <a:r>
                        <a:rPr lang="en-ZA" sz="1100" u="none" strike="noStrike" dirty="0" smtClean="0">
                          <a:effectLst/>
                          <a:latin typeface="Arial" panose="020B0604020202020204" pitchFamily="34" charset="0"/>
                          <a:cs typeface="Arial" panose="020B0604020202020204" pitchFamily="34" charset="0"/>
                        </a:rPr>
                        <a:t>27 </a:t>
                      </a:r>
                      <a:r>
                        <a:rPr lang="en-ZA" sz="1100" u="none" strike="noStrike" dirty="0">
                          <a:effectLst/>
                          <a:latin typeface="Arial" panose="020B0604020202020204" pitchFamily="34" charset="0"/>
                          <a:cs typeface="Arial" panose="020B0604020202020204" pitchFamily="34" charset="0"/>
                        </a:rPr>
                        <a:t>658 936 880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tc>
                <a:tc>
                  <a:txBody>
                    <a:bodyPr/>
                    <a:lstStyle/>
                    <a:p>
                      <a:pPr algn="ctr" fontAlgn="b"/>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tc>
                <a:tc>
                  <a:txBody>
                    <a:bodyPr/>
                    <a:lstStyle/>
                    <a:p>
                      <a:pPr algn="ctr" fontAlgn="b"/>
                      <a:r>
                        <a:rPr lang="en-ZA" sz="1100" u="none" strike="noStrike" dirty="0">
                          <a:effectLst/>
                          <a:latin typeface="Arial" panose="020B0604020202020204" pitchFamily="34" charset="0"/>
                          <a:cs typeface="Arial" panose="020B0604020202020204" pitchFamily="34" charset="0"/>
                        </a:rPr>
                        <a:t>3,36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tc>
                <a:tc>
                  <a:txBody>
                    <a:bodyPr/>
                    <a:lstStyle/>
                    <a:p>
                      <a:pPr algn="ctr" fontAlgn="b"/>
                      <a:r>
                        <a:rPr lang="en-ZA" sz="1100" u="none" strike="noStrike" dirty="0">
                          <a:effectLst/>
                          <a:latin typeface="Arial" panose="020B0604020202020204" pitchFamily="34" charset="0"/>
                          <a:cs typeface="Arial" panose="020B0604020202020204" pitchFamily="34" charset="0"/>
                        </a:rPr>
                        <a:t>3,32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tc>
                <a:tc>
                  <a:txBody>
                    <a:bodyPr/>
                    <a:lstStyle/>
                    <a:p>
                      <a:pPr algn="ctr" fontAlgn="b"/>
                      <a:r>
                        <a:rPr lang="en-ZA" sz="1100" u="none" strike="noStrike" dirty="0">
                          <a:effectLst/>
                          <a:latin typeface="Arial" panose="020B0604020202020204" pitchFamily="34" charset="0"/>
                          <a:cs typeface="Arial" panose="020B0604020202020204" pitchFamily="34" charset="0"/>
                        </a:rPr>
                        <a:t>0,04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tc>
                <a:tc>
                  <a:txBody>
                    <a:bodyPr/>
                    <a:lstStyle/>
                    <a:p>
                      <a:pPr algn="ctr" fontAlgn="b"/>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tc>
                <a:extLst>
                  <a:ext uri="{0D108BD9-81ED-4DB2-BD59-A6C34878D82A}">
                    <a16:rowId xmlns:a16="http://schemas.microsoft.com/office/drawing/2014/main" xmlns="" val="234926113"/>
                  </a:ext>
                </a:extLst>
              </a:tr>
              <a:tr h="410086">
                <a:tc>
                  <a:txBody>
                    <a:bodyPr/>
                    <a:lstStyle/>
                    <a:p>
                      <a:pPr algn="ctr" fontAlgn="b"/>
                      <a:r>
                        <a:rPr lang="en-ZA" sz="1100" u="none" strike="noStrike" dirty="0">
                          <a:effectLst/>
                          <a:latin typeface="Arial" panose="020B0604020202020204" pitchFamily="34" charset="0"/>
                          <a:cs typeface="Arial" panose="020B0604020202020204" pitchFamily="34" charset="0"/>
                        </a:rPr>
                        <a:t>05/Dec/2017</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solidFill>
                      <a:schemeClr val="accent5">
                        <a:lumMod val="20000"/>
                        <a:lumOff val="80000"/>
                      </a:schemeClr>
                    </a:solidFill>
                  </a:tcPr>
                </a:tc>
                <a:tc>
                  <a:txBody>
                    <a:bodyPr/>
                    <a:lstStyle/>
                    <a:p>
                      <a:pPr algn="ctr" fontAlgn="b"/>
                      <a:r>
                        <a:rPr lang="en-ZA" sz="1100" u="none" strike="noStrike" dirty="0" smtClean="0">
                          <a:effectLst/>
                          <a:latin typeface="Arial" panose="020B0604020202020204" pitchFamily="34" charset="0"/>
                          <a:cs typeface="Arial" panose="020B0604020202020204" pitchFamily="34" charset="0"/>
                        </a:rPr>
                        <a:t>19 </a:t>
                      </a:r>
                      <a:r>
                        <a:rPr lang="en-ZA" sz="1100" u="none" strike="noStrike" dirty="0">
                          <a:effectLst/>
                          <a:latin typeface="Arial" panose="020B0604020202020204" pitchFamily="34" charset="0"/>
                          <a:cs typeface="Arial" panose="020B0604020202020204" pitchFamily="34" charset="0"/>
                        </a:rPr>
                        <a:t>554 473 175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solidFill>
                      <a:schemeClr val="accent5">
                        <a:lumMod val="20000"/>
                        <a:lumOff val="80000"/>
                      </a:schemeClr>
                    </a:solidFill>
                  </a:tcPr>
                </a:tc>
                <a:tc>
                  <a:txBody>
                    <a:bodyPr/>
                    <a:lstStyle/>
                    <a:p>
                      <a:pPr algn="ctr" fontAlgn="b"/>
                      <a:r>
                        <a:rPr lang="en-ZA" sz="1100" u="none" strike="noStrike" dirty="0" smtClean="0">
                          <a:effectLst/>
                          <a:latin typeface="Arial" panose="020B0604020202020204" pitchFamily="34" charset="0"/>
                          <a:cs typeface="Arial" panose="020B0604020202020204" pitchFamily="34" charset="0"/>
                        </a:rPr>
                        <a:t>(</a:t>
                      </a:r>
                      <a:r>
                        <a:rPr lang="en-ZA" sz="1100" u="none" strike="noStrike" dirty="0">
                          <a:effectLst/>
                          <a:latin typeface="Arial" panose="020B0604020202020204" pitchFamily="34" charset="0"/>
                          <a:cs typeface="Arial" panose="020B0604020202020204" pitchFamily="34" charset="0"/>
                        </a:rPr>
                        <a:t>8 104 463 705)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solidFill>
                      <a:schemeClr val="accent5">
                        <a:lumMod val="20000"/>
                        <a:lumOff val="80000"/>
                      </a:schemeClr>
                    </a:solidFill>
                  </a:tcPr>
                </a:tc>
                <a:tc>
                  <a:txBody>
                    <a:bodyPr/>
                    <a:lstStyle/>
                    <a:p>
                      <a:pPr algn="ctr" fontAlgn="b"/>
                      <a:r>
                        <a:rPr lang="en-ZA" sz="1100" u="none" strike="noStrike" dirty="0">
                          <a:effectLst/>
                          <a:latin typeface="Arial" panose="020B0604020202020204" pitchFamily="34" charset="0"/>
                          <a:cs typeface="Arial" panose="020B0604020202020204" pitchFamily="34" charset="0"/>
                        </a:rPr>
                        <a:t>2,02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solidFill>
                      <a:schemeClr val="accent5">
                        <a:lumMod val="20000"/>
                        <a:lumOff val="80000"/>
                      </a:schemeClr>
                    </a:solidFill>
                  </a:tcPr>
                </a:tc>
                <a:tc>
                  <a:txBody>
                    <a:bodyPr/>
                    <a:lstStyle/>
                    <a:p>
                      <a:pPr algn="ctr" fontAlgn="b"/>
                      <a:r>
                        <a:rPr lang="en-ZA" sz="1100" u="none" strike="noStrike" dirty="0">
                          <a:effectLst/>
                          <a:latin typeface="Arial" panose="020B0604020202020204" pitchFamily="34" charset="0"/>
                          <a:cs typeface="Arial" panose="020B0604020202020204" pitchFamily="34" charset="0"/>
                        </a:rPr>
                        <a:t>2,05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solidFill>
                      <a:schemeClr val="accent5">
                        <a:lumMod val="20000"/>
                        <a:lumOff val="80000"/>
                      </a:schemeClr>
                    </a:solidFill>
                  </a:tcPr>
                </a:tc>
                <a:tc>
                  <a:txBody>
                    <a:bodyPr/>
                    <a:lstStyle/>
                    <a:p>
                      <a:pPr algn="ctr" fontAlgn="b"/>
                      <a:r>
                        <a:rPr lang="en-ZA" sz="1100" u="none" strike="noStrike" dirty="0">
                          <a:effectLst/>
                          <a:latin typeface="Arial" panose="020B0604020202020204" pitchFamily="34" charset="0"/>
                          <a:cs typeface="Arial" panose="020B0604020202020204" pitchFamily="34" charset="0"/>
                        </a:rPr>
                        <a:t>-0,03</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solidFill>
                      <a:schemeClr val="accent5">
                        <a:lumMod val="20000"/>
                        <a:lumOff val="80000"/>
                      </a:schemeClr>
                    </a:solidFill>
                  </a:tcPr>
                </a:tc>
                <a:tc>
                  <a:txBody>
                    <a:bodyPr/>
                    <a:lstStyle/>
                    <a:p>
                      <a:pPr algn="ctr" fontAlgn="b"/>
                      <a:r>
                        <a:rPr lang="en-ZA" sz="1100" u="none" strike="noStrike" dirty="0">
                          <a:effectLst/>
                          <a:latin typeface="Arial" panose="020B0604020202020204" pitchFamily="34" charset="0"/>
                          <a:cs typeface="Arial" panose="020B0604020202020204" pitchFamily="34" charset="0"/>
                        </a:rPr>
                        <a:t>-0,004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solidFill>
                      <a:schemeClr val="accent5">
                        <a:lumMod val="20000"/>
                        <a:lumOff val="80000"/>
                      </a:schemeClr>
                    </a:solidFill>
                  </a:tcPr>
                </a:tc>
                <a:extLst>
                  <a:ext uri="{0D108BD9-81ED-4DB2-BD59-A6C34878D82A}">
                    <a16:rowId xmlns:a16="http://schemas.microsoft.com/office/drawing/2014/main" xmlns="" val="4278504063"/>
                  </a:ext>
                </a:extLst>
              </a:tr>
              <a:tr h="379402">
                <a:tc>
                  <a:txBody>
                    <a:bodyPr/>
                    <a:lstStyle/>
                    <a:p>
                      <a:pPr algn="ctr" fontAlgn="b"/>
                      <a:r>
                        <a:rPr lang="en-ZA" sz="1100" u="none" strike="noStrike">
                          <a:effectLst/>
                          <a:latin typeface="Arial" panose="020B0604020202020204" pitchFamily="34" charset="0"/>
                          <a:cs typeface="Arial" panose="020B0604020202020204" pitchFamily="34" charset="0"/>
                        </a:rPr>
                        <a:t>19/Jan/2018</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5351" marR="5351" marT="5351" marB="0" anchor="ctr"/>
                </a:tc>
                <a:tc>
                  <a:txBody>
                    <a:bodyPr/>
                    <a:lstStyle/>
                    <a:p>
                      <a:pPr algn="ctr" fontAlgn="b"/>
                      <a:r>
                        <a:rPr lang="en-ZA" sz="1100" u="none" strike="noStrike" dirty="0" smtClean="0">
                          <a:effectLst/>
                          <a:latin typeface="Arial" panose="020B0604020202020204" pitchFamily="34" charset="0"/>
                          <a:cs typeface="Arial" panose="020B0604020202020204" pitchFamily="34" charset="0"/>
                        </a:rPr>
                        <a:t>2 </a:t>
                      </a:r>
                      <a:r>
                        <a:rPr lang="en-ZA" sz="1100" u="none" strike="noStrike" dirty="0">
                          <a:effectLst/>
                          <a:latin typeface="Arial" panose="020B0604020202020204" pitchFamily="34" charset="0"/>
                          <a:cs typeface="Arial" panose="020B0604020202020204" pitchFamily="34" charset="0"/>
                        </a:rPr>
                        <a:t>984 945 631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tc>
                <a:tc>
                  <a:txBody>
                    <a:bodyPr/>
                    <a:lstStyle/>
                    <a:p>
                      <a:pPr algn="ctr" fontAlgn="b"/>
                      <a:r>
                        <a:rPr lang="en-ZA" sz="1100" u="none" strike="noStrike" dirty="0" smtClean="0">
                          <a:effectLst/>
                          <a:latin typeface="Arial" panose="020B0604020202020204" pitchFamily="34" charset="0"/>
                          <a:cs typeface="Arial" panose="020B0604020202020204" pitchFamily="34" charset="0"/>
                        </a:rPr>
                        <a:t>(</a:t>
                      </a:r>
                      <a:r>
                        <a:rPr lang="en-ZA" sz="1100" u="none" strike="noStrike" dirty="0">
                          <a:effectLst/>
                          <a:latin typeface="Arial" panose="020B0604020202020204" pitchFamily="34" charset="0"/>
                          <a:cs typeface="Arial" panose="020B0604020202020204" pitchFamily="34" charset="0"/>
                        </a:rPr>
                        <a:t>16 569 527 544)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tc>
                <a:tc>
                  <a:txBody>
                    <a:bodyPr/>
                    <a:lstStyle/>
                    <a:p>
                      <a:pPr algn="ctr" fontAlgn="b"/>
                      <a:r>
                        <a:rPr lang="en-ZA" sz="1100" u="none" strike="noStrike">
                          <a:effectLst/>
                          <a:latin typeface="Arial" panose="020B0604020202020204" pitchFamily="34" charset="0"/>
                          <a:cs typeface="Arial" panose="020B0604020202020204" pitchFamily="34" charset="0"/>
                        </a:rPr>
                        <a:t>0,003</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5351" marR="5351" marT="5351" marB="0" anchor="ctr"/>
                </a:tc>
                <a:tc>
                  <a:txBody>
                    <a:bodyPr/>
                    <a:lstStyle/>
                    <a:p>
                      <a:pPr algn="ctr" fontAlgn="b"/>
                      <a:r>
                        <a:rPr lang="en-ZA" sz="1100" u="none" strike="noStrike">
                          <a:effectLst/>
                          <a:latin typeface="Arial" panose="020B0604020202020204" pitchFamily="34" charset="0"/>
                          <a:cs typeface="Arial" panose="020B0604020202020204" pitchFamily="34" charset="0"/>
                        </a:rPr>
                        <a:t>0,15</a:t>
                      </a:r>
                      <a:endParaRPr lang="en-ZA" sz="1100" b="0" i="0" u="none" strike="noStrike">
                        <a:solidFill>
                          <a:srgbClr val="000000"/>
                        </a:solidFill>
                        <a:effectLst/>
                        <a:latin typeface="Arial" panose="020B0604020202020204" pitchFamily="34" charset="0"/>
                        <a:cs typeface="Arial" panose="020B0604020202020204" pitchFamily="34" charset="0"/>
                      </a:endParaRPr>
                    </a:p>
                  </a:txBody>
                  <a:tcPr marL="5351" marR="5351" marT="5351" marB="0" anchor="ctr"/>
                </a:tc>
                <a:tc>
                  <a:txBody>
                    <a:bodyPr/>
                    <a:lstStyle/>
                    <a:p>
                      <a:pPr algn="ctr" fontAlgn="b"/>
                      <a:r>
                        <a:rPr lang="en-ZA" sz="1100" u="none" strike="noStrike" dirty="0">
                          <a:effectLst/>
                          <a:latin typeface="Arial" panose="020B0604020202020204" pitchFamily="34" charset="0"/>
                          <a:cs typeface="Arial" panose="020B0604020202020204" pitchFamily="34" charset="0"/>
                        </a:rPr>
                        <a:t>-0,15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tc>
                <a:tc>
                  <a:txBody>
                    <a:bodyPr/>
                    <a:lstStyle/>
                    <a:p>
                      <a:pPr algn="ctr" fontAlgn="b"/>
                      <a:r>
                        <a:rPr lang="en-ZA" sz="1100" u="none" strike="noStrike" dirty="0">
                          <a:effectLst/>
                          <a:latin typeface="Arial" panose="020B0604020202020204" pitchFamily="34" charset="0"/>
                          <a:cs typeface="Arial" panose="020B0604020202020204" pitchFamily="34" charset="0"/>
                        </a:rPr>
                        <a:t>-0,008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351" marR="5351" marT="5351" marB="0" anchor="ctr"/>
                </a:tc>
                <a:extLst>
                  <a:ext uri="{0D108BD9-81ED-4DB2-BD59-A6C34878D82A}">
                    <a16:rowId xmlns:a16="http://schemas.microsoft.com/office/drawing/2014/main" xmlns="" val="363626989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667671524"/>
              </p:ext>
            </p:extLst>
          </p:nvPr>
        </p:nvGraphicFramePr>
        <p:xfrm>
          <a:off x="106348" y="1562499"/>
          <a:ext cx="5949219" cy="1513097"/>
        </p:xfrm>
        <a:graphic>
          <a:graphicData uri="http://schemas.openxmlformats.org/drawingml/2006/table">
            <a:tbl>
              <a:tblPr>
                <a:tableStyleId>{5C22544A-7EE6-4342-B048-85BDC9FD1C3A}</a:tableStyleId>
              </a:tblPr>
              <a:tblGrid>
                <a:gridCol w="1093602">
                  <a:extLst>
                    <a:ext uri="{9D8B030D-6E8A-4147-A177-3AD203B41FA5}">
                      <a16:colId xmlns:a16="http://schemas.microsoft.com/office/drawing/2014/main" xmlns="" val="4004157461"/>
                    </a:ext>
                  </a:extLst>
                </a:gridCol>
                <a:gridCol w="1694591">
                  <a:extLst>
                    <a:ext uri="{9D8B030D-6E8A-4147-A177-3AD203B41FA5}">
                      <a16:colId xmlns:a16="http://schemas.microsoft.com/office/drawing/2014/main" xmlns="" val="1246435162"/>
                    </a:ext>
                  </a:extLst>
                </a:gridCol>
                <a:gridCol w="1444194">
                  <a:extLst>
                    <a:ext uri="{9D8B030D-6E8A-4147-A177-3AD203B41FA5}">
                      <a16:colId xmlns:a16="http://schemas.microsoft.com/office/drawing/2014/main" xmlns="" val="1960325352"/>
                    </a:ext>
                  </a:extLst>
                </a:gridCol>
                <a:gridCol w="792274">
                  <a:extLst>
                    <a:ext uri="{9D8B030D-6E8A-4147-A177-3AD203B41FA5}">
                      <a16:colId xmlns:a16="http://schemas.microsoft.com/office/drawing/2014/main" xmlns="" val="1009651447"/>
                    </a:ext>
                  </a:extLst>
                </a:gridCol>
                <a:gridCol w="924558">
                  <a:extLst>
                    <a:ext uri="{9D8B030D-6E8A-4147-A177-3AD203B41FA5}">
                      <a16:colId xmlns:a16="http://schemas.microsoft.com/office/drawing/2014/main" xmlns="" val="20004"/>
                    </a:ext>
                  </a:extLst>
                </a:gridCol>
              </a:tblGrid>
              <a:tr h="368933">
                <a:tc>
                  <a:txBody>
                    <a:bodyPr/>
                    <a:lstStyle/>
                    <a:p>
                      <a:pPr algn="ctr" fontAlgn="b"/>
                      <a:r>
                        <a:rPr lang="en-ZA" sz="1400" b="1" u="none" strike="noStrike" dirty="0">
                          <a:solidFill>
                            <a:schemeClr val="bg1"/>
                          </a:solidFill>
                          <a:effectLst/>
                          <a:latin typeface="Arial" panose="020B0604020202020204" pitchFamily="34" charset="0"/>
                          <a:cs typeface="Arial" panose="020B0604020202020204" pitchFamily="34" charset="0"/>
                        </a:rPr>
                        <a:t>Date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tc>
                  <a:txBody>
                    <a:bodyPr/>
                    <a:lstStyle/>
                    <a:p>
                      <a:pPr algn="ctr" fontAlgn="b"/>
                      <a:r>
                        <a:rPr lang="en-ZA" sz="1400" b="1" u="none" strike="noStrike" dirty="0">
                          <a:solidFill>
                            <a:schemeClr val="bg1"/>
                          </a:solidFill>
                          <a:effectLst/>
                          <a:latin typeface="Arial" panose="020B0604020202020204" pitchFamily="34" charset="0"/>
                          <a:cs typeface="Arial" panose="020B0604020202020204" pitchFamily="34" charset="0"/>
                        </a:rPr>
                        <a:t>Market Value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tc>
                  <a:txBody>
                    <a:bodyPr/>
                    <a:lstStyle/>
                    <a:p>
                      <a:pPr algn="ctr" fontAlgn="b"/>
                      <a:r>
                        <a:rPr lang="en-ZA" sz="1400" b="1" u="none" strike="noStrike" dirty="0">
                          <a:solidFill>
                            <a:schemeClr val="bg1"/>
                          </a:solidFill>
                          <a:effectLst/>
                          <a:latin typeface="Arial" panose="020B0604020202020204" pitchFamily="34" charset="0"/>
                          <a:cs typeface="Arial" panose="020B0604020202020204" pitchFamily="34" charset="0"/>
                        </a:rPr>
                        <a:t>R' amount Change </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tc>
                  <a:txBody>
                    <a:bodyPr/>
                    <a:lstStyle/>
                    <a:p>
                      <a:pPr algn="ctr" fontAlgn="b"/>
                      <a:r>
                        <a:rPr lang="en-ZA" sz="1400" b="1" u="none" strike="noStrike" dirty="0" smtClean="0">
                          <a:solidFill>
                            <a:schemeClr val="bg1"/>
                          </a:solidFill>
                          <a:effectLst/>
                          <a:latin typeface="Arial" panose="020B0604020202020204" pitchFamily="34" charset="0"/>
                          <a:cs typeface="Arial" panose="020B0604020202020204" pitchFamily="34" charset="0"/>
                        </a:rPr>
                        <a:t>% Change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tc>
                  <a:txBody>
                    <a:bodyPr/>
                    <a:lstStyle/>
                    <a:p>
                      <a:pPr algn="ctr" fontAlgn="b"/>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extLst>
                  <a:ext uri="{0D108BD9-81ED-4DB2-BD59-A6C34878D82A}">
                    <a16:rowId xmlns:a16="http://schemas.microsoft.com/office/drawing/2014/main" xmlns="" val="1476524621"/>
                  </a:ext>
                </a:extLst>
              </a:tr>
              <a:tr h="360009">
                <a:tc>
                  <a:txBody>
                    <a:bodyPr/>
                    <a:lstStyle/>
                    <a:p>
                      <a:pPr algn="r" fontAlgn="b"/>
                      <a:r>
                        <a:rPr lang="en-ZA" sz="1400" u="none" strike="noStrike" dirty="0">
                          <a:effectLst/>
                          <a:latin typeface="Arial" panose="020B0604020202020204" pitchFamily="34" charset="0"/>
                          <a:cs typeface="Arial" panose="020B0604020202020204" pitchFamily="34" charset="0"/>
                        </a:rPr>
                        <a:t>31/Mar/2017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a:t>
                      </a:r>
                      <a:r>
                        <a:rPr lang="en-ZA" sz="1400" u="none" strike="noStrike" dirty="0" smtClean="0">
                          <a:effectLst/>
                          <a:latin typeface="Arial" panose="020B0604020202020204" pitchFamily="34" charset="0"/>
                          <a:cs typeface="Arial" panose="020B0604020202020204" pitchFamily="34" charset="0"/>
                        </a:rPr>
                        <a:t>  1 </a:t>
                      </a:r>
                      <a:r>
                        <a:rPr lang="en-ZA" sz="1400" u="none" strike="noStrike" dirty="0">
                          <a:effectLst/>
                          <a:latin typeface="Arial" panose="020B0604020202020204" pitchFamily="34" charset="0"/>
                          <a:cs typeface="Arial" panose="020B0604020202020204" pitchFamily="34" charset="0"/>
                        </a:rPr>
                        <a:t>677 811 802 778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xmlns="" val="1809171956"/>
                  </a:ext>
                </a:extLst>
              </a:tr>
              <a:tr h="360009">
                <a:tc>
                  <a:txBody>
                    <a:bodyPr/>
                    <a:lstStyle/>
                    <a:p>
                      <a:pPr algn="r" fontAlgn="b"/>
                      <a:r>
                        <a:rPr lang="en-ZA" sz="1400" u="none" strike="noStrike" dirty="0">
                          <a:effectLst/>
                          <a:latin typeface="Arial" panose="020B0604020202020204" pitchFamily="34" charset="0"/>
                          <a:cs typeface="Arial" panose="020B0604020202020204" pitchFamily="34" charset="0"/>
                        </a:rPr>
                        <a:t>05/Dec/2017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r" fontAlgn="b"/>
                      <a:r>
                        <a:rPr lang="en-ZA" sz="1400" u="none" strike="noStrike" dirty="0">
                          <a:effectLst/>
                          <a:latin typeface="Arial" panose="020B0604020202020204" pitchFamily="34" charset="0"/>
                          <a:cs typeface="Arial" panose="020B0604020202020204" pitchFamily="34" charset="0"/>
                        </a:rPr>
                        <a:t>    </a:t>
                      </a:r>
                      <a:r>
                        <a:rPr lang="en-ZA" sz="1400" u="none" strike="noStrike" dirty="0" smtClean="0">
                          <a:effectLst/>
                          <a:latin typeface="Arial" panose="020B0604020202020204" pitchFamily="34" charset="0"/>
                          <a:cs typeface="Arial" panose="020B0604020202020204" pitchFamily="34" charset="0"/>
                        </a:rPr>
                        <a:t>1 </a:t>
                      </a:r>
                      <a:r>
                        <a:rPr lang="en-ZA" sz="1400" u="none" strike="noStrike" dirty="0">
                          <a:effectLst/>
                          <a:latin typeface="Arial" panose="020B0604020202020204" pitchFamily="34" charset="0"/>
                          <a:cs typeface="Arial" panose="020B0604020202020204" pitchFamily="34" charset="0"/>
                        </a:rPr>
                        <a:t>851 766 464 957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r" fontAlgn="b"/>
                      <a:r>
                        <a:rPr lang="en-ZA" sz="1400" u="none" strike="noStrike" dirty="0" smtClean="0">
                          <a:effectLst/>
                          <a:latin typeface="Arial" panose="020B0604020202020204" pitchFamily="34" charset="0"/>
                          <a:cs typeface="Arial" panose="020B0604020202020204" pitchFamily="34" charset="0"/>
                        </a:rPr>
                        <a:t>173 </a:t>
                      </a:r>
                      <a:r>
                        <a:rPr lang="en-ZA" sz="1400" u="none" strike="noStrike" dirty="0">
                          <a:effectLst/>
                          <a:latin typeface="Arial" panose="020B0604020202020204" pitchFamily="34" charset="0"/>
                          <a:cs typeface="Arial" panose="020B0604020202020204" pitchFamily="34" charset="0"/>
                        </a:rPr>
                        <a:t>954 662 180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r" fontAlgn="b"/>
                      <a:r>
                        <a:rPr lang="en-ZA" sz="1400" u="none" strike="noStrike" dirty="0">
                          <a:effectLst/>
                          <a:latin typeface="Arial" panose="020B0604020202020204" pitchFamily="34" charset="0"/>
                          <a:cs typeface="Arial" panose="020B0604020202020204" pitchFamily="34" charset="0"/>
                        </a:rPr>
                        <a:t>10,37%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extLst>
                  <a:ext uri="{0D108BD9-81ED-4DB2-BD59-A6C34878D82A}">
                    <a16:rowId xmlns:a16="http://schemas.microsoft.com/office/drawing/2014/main" xmlns="" val="2089943344"/>
                  </a:ext>
                </a:extLst>
              </a:tr>
              <a:tr h="360009">
                <a:tc>
                  <a:txBody>
                    <a:bodyPr/>
                    <a:lstStyle/>
                    <a:p>
                      <a:pPr algn="r" fontAlgn="b"/>
                      <a:r>
                        <a:rPr lang="en-ZA" sz="1400" u="none" strike="noStrike" dirty="0">
                          <a:effectLst/>
                          <a:latin typeface="Arial" panose="020B0604020202020204" pitchFamily="34" charset="0"/>
                          <a:cs typeface="Arial" panose="020B0604020202020204" pitchFamily="34" charset="0"/>
                        </a:rPr>
                        <a:t>19/Jan/2018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a:t>
                      </a:r>
                      <a:r>
                        <a:rPr lang="en-ZA" sz="1400" u="none" strike="noStrike" dirty="0" smtClean="0">
                          <a:effectLst/>
                          <a:latin typeface="Arial" panose="020B0604020202020204" pitchFamily="34" charset="0"/>
                          <a:cs typeface="Arial" panose="020B0604020202020204" pitchFamily="34" charset="0"/>
                        </a:rPr>
                        <a:t> 2 </a:t>
                      </a:r>
                      <a:r>
                        <a:rPr lang="en-ZA" sz="1400" u="none" strike="noStrike" dirty="0">
                          <a:effectLst/>
                          <a:latin typeface="Arial" panose="020B0604020202020204" pitchFamily="34" charset="0"/>
                          <a:cs typeface="Arial" panose="020B0604020202020204" pitchFamily="34" charset="0"/>
                        </a:rPr>
                        <a:t>045 062 009 674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a:t>
                      </a:r>
                      <a:r>
                        <a:rPr lang="en-ZA" sz="1400" u="none" strike="noStrike" dirty="0" smtClean="0">
                          <a:effectLst/>
                          <a:latin typeface="Arial" panose="020B0604020202020204" pitchFamily="34" charset="0"/>
                          <a:cs typeface="Arial" panose="020B0604020202020204" pitchFamily="34" charset="0"/>
                        </a:rPr>
                        <a:t> 193 </a:t>
                      </a:r>
                      <a:r>
                        <a:rPr lang="en-ZA" sz="1400" u="none" strike="noStrike" dirty="0">
                          <a:effectLst/>
                          <a:latin typeface="Arial" panose="020B0604020202020204" pitchFamily="34" charset="0"/>
                          <a:cs typeface="Arial" panose="020B0604020202020204" pitchFamily="34" charset="0"/>
                        </a:rPr>
                        <a:t>295 544 717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10,44%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xmlns="" val="1228370082"/>
                  </a:ext>
                </a:extLst>
              </a:tr>
            </a:tbl>
          </a:graphicData>
        </a:graphic>
      </p:graphicFrame>
      <p:sp>
        <p:nvSpPr>
          <p:cNvPr id="9" name="TextBox 8"/>
          <p:cNvSpPr txBox="1"/>
          <p:nvPr/>
        </p:nvSpPr>
        <p:spPr>
          <a:xfrm>
            <a:off x="7427167" y="4660349"/>
            <a:ext cx="1716832" cy="738664"/>
          </a:xfrm>
          <a:prstGeom prst="rect">
            <a:avLst/>
          </a:prstGeom>
          <a:solidFill>
            <a:schemeClr val="accent3">
              <a:lumMod val="50000"/>
            </a:schemeClr>
          </a:solidFill>
        </p:spPr>
        <p:txBody>
          <a:bodyPr wrap="square" rtlCol="0">
            <a:spAutoFit/>
          </a:bodyPr>
          <a:lstStyle/>
          <a:p>
            <a:pPr algn="ctr"/>
            <a:r>
              <a:rPr lang="en-ZA" sz="1400" i="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Steinhoff's weight  of portfolio was at minimal</a:t>
            </a:r>
            <a:endParaRPr lang="en-ZA" sz="1400" i="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7" name="TextBox 6"/>
          <p:cNvSpPr txBox="1"/>
          <p:nvPr/>
        </p:nvSpPr>
        <p:spPr>
          <a:xfrm>
            <a:off x="150465" y="1099751"/>
            <a:ext cx="5926364" cy="415498"/>
          </a:xfrm>
          <a:prstGeom prst="rect">
            <a:avLst/>
          </a:prstGeom>
          <a:solidFill>
            <a:schemeClr val="accent3">
              <a:lumMod val="20000"/>
              <a:lumOff val="80000"/>
            </a:schemeClr>
          </a:solidFill>
        </p:spPr>
        <p:txBody>
          <a:bodyPr wrap="square" rtlCol="0">
            <a:spAutoFit/>
          </a:bodyPr>
          <a:lstStyle/>
          <a:p>
            <a:pPr algn="ctr">
              <a:lnSpc>
                <a:spcPct val="150000"/>
              </a:lnSpc>
            </a:pPr>
            <a:r>
              <a:rPr lang="en-ZA" sz="1400" b="1" dirty="0">
                <a:solidFill>
                  <a:schemeClr val="accent1"/>
                </a:solidFill>
              </a:rPr>
              <a:t>GEPF Asset Under </a:t>
            </a:r>
            <a:r>
              <a:rPr lang="en-ZA" sz="1400" b="1" dirty="0" smtClean="0">
                <a:solidFill>
                  <a:schemeClr val="accent1"/>
                </a:solidFill>
              </a:rPr>
              <a:t>Management growth after Steinhoff Shock</a:t>
            </a:r>
            <a:endParaRPr lang="en-ZA" sz="1400" b="1" dirty="0">
              <a:solidFill>
                <a:schemeClr val="accent1"/>
              </a:solidFill>
            </a:endParaRPr>
          </a:p>
        </p:txBody>
      </p:sp>
      <p:sp>
        <p:nvSpPr>
          <p:cNvPr id="10" name="TextBox 9"/>
          <p:cNvSpPr txBox="1"/>
          <p:nvPr/>
        </p:nvSpPr>
        <p:spPr>
          <a:xfrm>
            <a:off x="150465" y="3455012"/>
            <a:ext cx="7043437" cy="507831"/>
          </a:xfrm>
          <a:prstGeom prst="rect">
            <a:avLst/>
          </a:prstGeom>
          <a:solidFill>
            <a:schemeClr val="accent3">
              <a:lumMod val="20000"/>
              <a:lumOff val="80000"/>
            </a:schemeClr>
          </a:solidFill>
        </p:spPr>
        <p:txBody>
          <a:bodyPr wrap="square" rtlCol="0">
            <a:spAutoFit/>
          </a:bodyPr>
          <a:lstStyle/>
          <a:p>
            <a:pPr algn="ctr">
              <a:lnSpc>
                <a:spcPct val="150000"/>
              </a:lnSpc>
            </a:pPr>
            <a:r>
              <a:rPr lang="en-ZA" b="1" dirty="0">
                <a:solidFill>
                  <a:schemeClr val="accent1"/>
                </a:solidFill>
                <a:effectLst>
                  <a:outerShdw blurRad="38100" dist="38100" dir="2700000" algn="tl">
                    <a:srgbClr val="000000">
                      <a:alpha val="43137"/>
                    </a:srgbClr>
                  </a:outerShdw>
                </a:effectLst>
              </a:rPr>
              <a:t>Steinhoff impact on </a:t>
            </a:r>
            <a:r>
              <a:rPr lang="en-ZA" b="1" dirty="0" smtClean="0">
                <a:solidFill>
                  <a:schemeClr val="accent1"/>
                </a:solidFill>
                <a:effectLst>
                  <a:outerShdw blurRad="38100" dist="38100" dir="2700000" algn="tl">
                    <a:srgbClr val="000000">
                      <a:alpha val="43137"/>
                    </a:srgbClr>
                  </a:outerShdw>
                </a:effectLst>
              </a:rPr>
              <a:t>GEPF`s Portfolio</a:t>
            </a:r>
            <a:endParaRPr lang="en-ZA" b="1" dirty="0">
              <a:solidFill>
                <a:schemeClr val="accent1"/>
              </a:solidFill>
              <a:effectLst>
                <a:outerShdw blurRad="38100" dist="38100" dir="2700000" algn="tl">
                  <a:srgbClr val="000000">
                    <a:alpha val="43137"/>
                  </a:srgbClr>
                </a:outerShdw>
              </a:effectLst>
            </a:endParaRPr>
          </a:p>
        </p:txBody>
      </p:sp>
      <p:sp>
        <p:nvSpPr>
          <p:cNvPr id="2" name="Up Arrow 1"/>
          <p:cNvSpPr/>
          <p:nvPr/>
        </p:nvSpPr>
        <p:spPr>
          <a:xfrm>
            <a:off x="5290456" y="2198247"/>
            <a:ext cx="484632" cy="431097"/>
          </a:xfrm>
          <a:prstGeom prst="upArrow">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sz="1400" dirty="0" err="1" smtClean="0">
              <a:latin typeface="Arial" pitchFamily="34" charset="0"/>
              <a:cs typeface="Arial" pitchFamily="34" charset="0"/>
            </a:endParaRPr>
          </a:p>
        </p:txBody>
      </p:sp>
      <p:sp>
        <p:nvSpPr>
          <p:cNvPr id="11" name="Up Arrow 10"/>
          <p:cNvSpPr/>
          <p:nvPr/>
        </p:nvSpPr>
        <p:spPr>
          <a:xfrm>
            <a:off x="5290456" y="2682686"/>
            <a:ext cx="484632" cy="390494"/>
          </a:xfrm>
          <a:prstGeom prst="upArrow">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sz="1400" dirty="0" err="1" smtClean="0">
              <a:latin typeface="Arial" pitchFamily="34" charset="0"/>
              <a:cs typeface="Arial" pitchFamily="34" charset="0"/>
            </a:endParaRPr>
          </a:p>
        </p:txBody>
      </p:sp>
      <p:sp>
        <p:nvSpPr>
          <p:cNvPr id="5" name="Rectangle 4"/>
          <p:cNvSpPr/>
          <p:nvPr/>
        </p:nvSpPr>
        <p:spPr>
          <a:xfrm>
            <a:off x="6176865" y="1184988"/>
            <a:ext cx="2864498" cy="188819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effectLst>
                  <a:outerShdw blurRad="38100" dist="38100" dir="2700000" algn="tl">
                    <a:srgbClr val="000000">
                      <a:alpha val="43137"/>
                    </a:srgbClr>
                  </a:outerShdw>
                </a:effectLst>
              </a:rPr>
              <a:t>GEPF assets have increased by </a:t>
            </a:r>
            <a:r>
              <a:rPr lang="en-US" sz="1600" b="1" dirty="0">
                <a:effectLst>
                  <a:outerShdw blurRad="38100" dist="38100" dir="2700000" algn="tl">
                    <a:srgbClr val="000000">
                      <a:alpha val="43137"/>
                    </a:srgbClr>
                  </a:outerShdw>
                </a:effectLst>
              </a:rPr>
              <a:t>10.4% </a:t>
            </a:r>
            <a:r>
              <a:rPr lang="en-US" sz="1600" dirty="0">
                <a:effectLst>
                  <a:outerShdw blurRad="38100" dist="38100" dir="2700000" algn="tl">
                    <a:srgbClr val="000000">
                      <a:alpha val="43137"/>
                    </a:srgbClr>
                  </a:outerShdw>
                </a:effectLst>
              </a:rPr>
              <a:t>since shock announcement which illustrates strength of the portfolio</a:t>
            </a:r>
            <a:endParaRPr lang="en-ZW" sz="1600" dirty="0" err="1" smtClean="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48488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33521" y="289249"/>
            <a:ext cx="7121230" cy="625151"/>
          </a:xfrm>
        </p:spPr>
        <p:txBody>
          <a:bodyPr/>
          <a:lstStyle/>
          <a:p>
            <a:pPr>
              <a:defRPr/>
            </a:pPr>
            <a:r>
              <a:rPr lang="en-US" dirty="0">
                <a:effectLst>
                  <a:outerShdw blurRad="38100" dist="38100" dir="2700000" algn="tl">
                    <a:srgbClr val="000000">
                      <a:alpha val="43137"/>
                    </a:srgbClr>
                  </a:outerShdw>
                </a:effectLst>
              </a:rPr>
              <a:t>Tracking Error remains well below Mandate Limits</a:t>
            </a:r>
          </a:p>
        </p:txBody>
      </p:sp>
      <p:sp>
        <p:nvSpPr>
          <p:cNvPr id="3" name="Rectangle 2"/>
          <p:cNvSpPr/>
          <p:nvPr/>
        </p:nvSpPr>
        <p:spPr>
          <a:xfrm>
            <a:off x="471339" y="6275067"/>
            <a:ext cx="1949573" cy="246221"/>
          </a:xfrm>
          <a:prstGeom prst="rect">
            <a:avLst/>
          </a:prstGeom>
        </p:spPr>
        <p:txBody>
          <a:bodyPr wrap="none">
            <a:spAutoFit/>
          </a:bodyPr>
          <a:lstStyle/>
          <a:p>
            <a:pPr>
              <a:spcAft>
                <a:spcPts val="0"/>
              </a:spcAft>
            </a:pPr>
            <a:r>
              <a:rPr lang="en-US" sz="1000" i="1" dirty="0">
                <a:solidFill>
                  <a:schemeClr val="accent1"/>
                </a:solidFill>
                <a:latin typeface="Arial" panose="020B0604020202020204" pitchFamily="34" charset="0"/>
                <a:ea typeface="Calibri" panose="020F0502020204030204" pitchFamily="34" charset="0"/>
                <a:cs typeface="Arial" panose="020B0604020202020204" pitchFamily="34" charset="0"/>
              </a:rPr>
              <a:t>Source: PIC Quantitative Team</a:t>
            </a:r>
            <a:endParaRPr lang="en-ZA" sz="1000" i="1"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688494364"/>
              </p:ext>
            </p:extLst>
          </p:nvPr>
        </p:nvGraphicFramePr>
        <p:xfrm>
          <a:off x="471339" y="1449117"/>
          <a:ext cx="8078936" cy="1234646"/>
        </p:xfrm>
        <a:graphic>
          <a:graphicData uri="http://schemas.openxmlformats.org/drawingml/2006/table">
            <a:tbl>
              <a:tblPr>
                <a:tableStyleId>{5C22544A-7EE6-4342-B048-85BDC9FD1C3A}</a:tableStyleId>
              </a:tblPr>
              <a:tblGrid>
                <a:gridCol w="2129178">
                  <a:extLst>
                    <a:ext uri="{9D8B030D-6E8A-4147-A177-3AD203B41FA5}">
                      <a16:colId xmlns:a16="http://schemas.microsoft.com/office/drawing/2014/main" xmlns="" val="1928350741"/>
                    </a:ext>
                  </a:extLst>
                </a:gridCol>
                <a:gridCol w="1532213">
                  <a:extLst>
                    <a:ext uri="{9D8B030D-6E8A-4147-A177-3AD203B41FA5}">
                      <a16:colId xmlns:a16="http://schemas.microsoft.com/office/drawing/2014/main" xmlns="" val="264298023"/>
                    </a:ext>
                  </a:extLst>
                </a:gridCol>
                <a:gridCol w="1034740">
                  <a:extLst>
                    <a:ext uri="{9D8B030D-6E8A-4147-A177-3AD203B41FA5}">
                      <a16:colId xmlns:a16="http://schemas.microsoft.com/office/drawing/2014/main" xmlns="" val="219205648"/>
                    </a:ext>
                  </a:extLst>
                </a:gridCol>
                <a:gridCol w="1731200">
                  <a:extLst>
                    <a:ext uri="{9D8B030D-6E8A-4147-A177-3AD203B41FA5}">
                      <a16:colId xmlns:a16="http://schemas.microsoft.com/office/drawing/2014/main" xmlns="" val="3381824934"/>
                    </a:ext>
                  </a:extLst>
                </a:gridCol>
                <a:gridCol w="1651605">
                  <a:extLst>
                    <a:ext uri="{9D8B030D-6E8A-4147-A177-3AD203B41FA5}">
                      <a16:colId xmlns:a16="http://schemas.microsoft.com/office/drawing/2014/main" xmlns="" val="4043367040"/>
                    </a:ext>
                  </a:extLst>
                </a:gridCol>
              </a:tblGrid>
              <a:tr h="496776">
                <a:tc>
                  <a:txBody>
                    <a:bodyPr/>
                    <a:lstStyle/>
                    <a:p>
                      <a:pPr algn="l" fontAlgn="b"/>
                      <a:r>
                        <a:rPr lang="en-ZA" sz="1600" b="1" u="none" strike="noStrike" dirty="0">
                          <a:solidFill>
                            <a:schemeClr val="bg1"/>
                          </a:solidFill>
                          <a:effectLst/>
                          <a:latin typeface="Arial" panose="020B0604020202020204" pitchFamily="34" charset="0"/>
                          <a:cs typeface="Arial" panose="020B0604020202020204" pitchFamily="34" charset="0"/>
                        </a:rPr>
                        <a:t> </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tc>
                  <a:txBody>
                    <a:bodyPr/>
                    <a:lstStyle/>
                    <a:p>
                      <a:pPr algn="ctr" fontAlgn="b"/>
                      <a:r>
                        <a:rPr lang="en-ZA" sz="1600" b="1" u="none" strike="noStrike" dirty="0">
                          <a:solidFill>
                            <a:schemeClr val="bg1"/>
                          </a:solidFill>
                          <a:effectLst/>
                          <a:latin typeface="Arial" panose="020B0604020202020204" pitchFamily="34" charset="0"/>
                          <a:cs typeface="Arial" panose="020B0604020202020204" pitchFamily="34" charset="0"/>
                        </a:rPr>
                        <a:t>Market Value (</a:t>
                      </a:r>
                      <a:r>
                        <a:rPr lang="en-ZA" sz="1600" b="1" u="none" strike="noStrike" dirty="0" err="1">
                          <a:solidFill>
                            <a:schemeClr val="bg1"/>
                          </a:solidFill>
                          <a:effectLst/>
                          <a:latin typeface="Arial" panose="020B0604020202020204" pitchFamily="34" charset="0"/>
                          <a:cs typeface="Arial" panose="020B0604020202020204" pitchFamily="34" charset="0"/>
                        </a:rPr>
                        <a:t>R'bn</a:t>
                      </a:r>
                      <a:r>
                        <a:rPr lang="en-ZA" sz="1600" b="1" u="none" strike="noStrike" dirty="0">
                          <a:solidFill>
                            <a:schemeClr val="bg1"/>
                          </a:solidFill>
                          <a:effectLst/>
                          <a:latin typeface="Arial" panose="020B0604020202020204" pitchFamily="34" charset="0"/>
                          <a:cs typeface="Arial" panose="020B0604020202020204" pitchFamily="34" charset="0"/>
                        </a:rPr>
                        <a:t>)</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tc>
                  <a:txBody>
                    <a:bodyPr/>
                    <a:lstStyle/>
                    <a:p>
                      <a:pPr algn="ctr" fontAlgn="b"/>
                      <a:r>
                        <a:rPr lang="en-ZA" sz="1600" b="1" u="none" strike="noStrike" dirty="0">
                          <a:solidFill>
                            <a:schemeClr val="bg1"/>
                          </a:solidFill>
                          <a:effectLst/>
                          <a:latin typeface="Arial" panose="020B0604020202020204" pitchFamily="34" charset="0"/>
                          <a:cs typeface="Arial" panose="020B0604020202020204" pitchFamily="34" charset="0"/>
                        </a:rPr>
                        <a:t>% of Total</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tc>
                  <a:txBody>
                    <a:bodyPr/>
                    <a:lstStyle/>
                    <a:p>
                      <a:pPr algn="ctr" fontAlgn="b"/>
                      <a:r>
                        <a:rPr lang="en-ZA" sz="1600" b="1" u="none" strike="noStrike" dirty="0">
                          <a:solidFill>
                            <a:schemeClr val="bg1"/>
                          </a:solidFill>
                          <a:effectLst/>
                          <a:latin typeface="Arial" panose="020B0604020202020204" pitchFamily="34" charset="0"/>
                          <a:cs typeface="Arial" panose="020B0604020202020204" pitchFamily="34" charset="0"/>
                        </a:rPr>
                        <a:t>Current Tracking </a:t>
                      </a:r>
                      <a:r>
                        <a:rPr lang="en-ZA" sz="1600" b="1" u="none" strike="noStrike" dirty="0" smtClean="0">
                          <a:solidFill>
                            <a:schemeClr val="bg1"/>
                          </a:solidFill>
                          <a:effectLst/>
                          <a:latin typeface="Arial" panose="020B0604020202020204" pitchFamily="34" charset="0"/>
                          <a:cs typeface="Arial" panose="020B0604020202020204" pitchFamily="34" charset="0"/>
                        </a:rPr>
                        <a:t>Error</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tc>
                  <a:txBody>
                    <a:bodyPr/>
                    <a:lstStyle/>
                    <a:p>
                      <a:pPr algn="ctr" fontAlgn="b"/>
                      <a:r>
                        <a:rPr lang="en-ZA" sz="1600" b="1" u="none" strike="noStrike" dirty="0">
                          <a:solidFill>
                            <a:schemeClr val="bg1"/>
                          </a:solidFill>
                          <a:effectLst/>
                          <a:latin typeface="Arial" panose="020B0604020202020204" pitchFamily="34" charset="0"/>
                          <a:cs typeface="Arial" panose="020B0604020202020204" pitchFamily="34" charset="0"/>
                        </a:rPr>
                        <a:t>Tracking </a:t>
                      </a:r>
                      <a:r>
                        <a:rPr lang="en-ZA" sz="1600" b="1" u="none" strike="noStrike" dirty="0" smtClean="0">
                          <a:solidFill>
                            <a:schemeClr val="bg1"/>
                          </a:solidFill>
                          <a:effectLst/>
                          <a:latin typeface="Arial" panose="020B0604020202020204" pitchFamily="34" charset="0"/>
                          <a:cs typeface="Arial" panose="020B0604020202020204" pitchFamily="34" charset="0"/>
                        </a:rPr>
                        <a:t>Error</a:t>
                      </a:r>
                    </a:p>
                    <a:p>
                      <a:pPr algn="ctr" fontAlgn="b"/>
                      <a:r>
                        <a:rPr lang="en-ZA" sz="1600" b="1" u="none" strike="noStrike" dirty="0" smtClean="0">
                          <a:solidFill>
                            <a:schemeClr val="bg1"/>
                          </a:solidFill>
                          <a:effectLst/>
                          <a:latin typeface="Arial" panose="020B0604020202020204" pitchFamily="34" charset="0"/>
                          <a:cs typeface="Arial" panose="020B0604020202020204" pitchFamily="34" charset="0"/>
                        </a:rPr>
                        <a:t> </a:t>
                      </a:r>
                      <a:r>
                        <a:rPr lang="en-ZA" sz="1600" b="1" u="none" strike="noStrike" dirty="0">
                          <a:solidFill>
                            <a:schemeClr val="bg1"/>
                          </a:solidFill>
                          <a:effectLst/>
                          <a:latin typeface="Arial" panose="020B0604020202020204" pitchFamily="34" charset="0"/>
                          <a:cs typeface="Arial" panose="020B0604020202020204" pitchFamily="34" charset="0"/>
                        </a:rPr>
                        <a:t>(5 December)</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extLst>
                  <a:ext uri="{0D108BD9-81ED-4DB2-BD59-A6C34878D82A}">
                    <a16:rowId xmlns:a16="http://schemas.microsoft.com/office/drawing/2014/main" xmlns="" val="647193481"/>
                  </a:ext>
                </a:extLst>
              </a:tr>
              <a:tr h="409057">
                <a:tc>
                  <a:txBody>
                    <a:bodyPr/>
                    <a:lstStyle/>
                    <a:p>
                      <a:pPr algn="ctr" fontAlgn="b"/>
                      <a:r>
                        <a:rPr lang="en-ZA" sz="1600" u="none" strike="noStrike" dirty="0">
                          <a:effectLst/>
                          <a:latin typeface="Arial" panose="020B0604020202020204" pitchFamily="34" charset="0"/>
                          <a:cs typeface="Arial" panose="020B0604020202020204" pitchFamily="34" charset="0"/>
                        </a:rPr>
                        <a:t>Total GEPF </a:t>
                      </a:r>
                      <a:r>
                        <a:rPr lang="en-ZA" sz="1600" u="none" strike="noStrike" dirty="0" smtClean="0">
                          <a:effectLst/>
                          <a:latin typeface="Arial" panose="020B0604020202020204" pitchFamily="34" charset="0"/>
                          <a:cs typeface="Arial" panose="020B0604020202020204" pitchFamily="34" charset="0"/>
                        </a:rPr>
                        <a:t>Equity (excl. Cash &amp; Derivatives)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ZA" sz="1600" u="none" strike="noStrike" dirty="0" smtClean="0">
                          <a:effectLst/>
                          <a:latin typeface="Arial" panose="020B0604020202020204" pitchFamily="34" charset="0"/>
                          <a:cs typeface="Arial" panose="020B0604020202020204" pitchFamily="34" charset="0"/>
                        </a:rPr>
                        <a:t>1,005</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ZA" sz="1600" u="none" strike="noStrike" dirty="0">
                          <a:effectLst/>
                          <a:latin typeface="Arial" panose="020B0604020202020204" pitchFamily="34" charset="0"/>
                          <a:cs typeface="Arial" panose="020B0604020202020204" pitchFamily="34" charset="0"/>
                        </a:rPr>
                        <a:t>100%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ZA" sz="1600" u="none" strike="noStrike" dirty="0" smtClean="0">
                          <a:effectLst/>
                          <a:latin typeface="Arial" panose="020B0604020202020204" pitchFamily="34" charset="0"/>
                          <a:cs typeface="Arial" panose="020B0604020202020204" pitchFamily="34" charset="0"/>
                        </a:rPr>
                        <a:t>1.304</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ZA" sz="1600" u="none" strike="noStrike" dirty="0">
                          <a:effectLst/>
                          <a:latin typeface="Arial" panose="020B0604020202020204" pitchFamily="34" charset="0"/>
                          <a:cs typeface="Arial" panose="020B0604020202020204" pitchFamily="34" charset="0"/>
                        </a:rPr>
                        <a:t>1.096</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xmlns="" val="186279772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245083198"/>
              </p:ext>
            </p:extLst>
          </p:nvPr>
        </p:nvGraphicFramePr>
        <p:xfrm>
          <a:off x="317240" y="3928891"/>
          <a:ext cx="8233035" cy="1716128"/>
        </p:xfrm>
        <a:graphic>
          <a:graphicData uri="http://schemas.openxmlformats.org/drawingml/2006/table">
            <a:tbl>
              <a:tblPr>
                <a:tableStyleId>{5C22544A-7EE6-4342-B048-85BDC9FD1C3A}</a:tableStyleId>
              </a:tblPr>
              <a:tblGrid>
                <a:gridCol w="2236242">
                  <a:extLst>
                    <a:ext uri="{9D8B030D-6E8A-4147-A177-3AD203B41FA5}">
                      <a16:colId xmlns:a16="http://schemas.microsoft.com/office/drawing/2014/main" xmlns="" val="1782180004"/>
                    </a:ext>
                  </a:extLst>
                </a:gridCol>
                <a:gridCol w="1334439">
                  <a:extLst>
                    <a:ext uri="{9D8B030D-6E8A-4147-A177-3AD203B41FA5}">
                      <a16:colId xmlns:a16="http://schemas.microsoft.com/office/drawing/2014/main" xmlns="" val="2466769532"/>
                    </a:ext>
                  </a:extLst>
                </a:gridCol>
                <a:gridCol w="1091673">
                  <a:extLst>
                    <a:ext uri="{9D8B030D-6E8A-4147-A177-3AD203B41FA5}">
                      <a16:colId xmlns:a16="http://schemas.microsoft.com/office/drawing/2014/main" xmlns="" val="504275526"/>
                    </a:ext>
                  </a:extLst>
                </a:gridCol>
                <a:gridCol w="1819456">
                  <a:extLst>
                    <a:ext uri="{9D8B030D-6E8A-4147-A177-3AD203B41FA5}">
                      <a16:colId xmlns:a16="http://schemas.microsoft.com/office/drawing/2014/main" xmlns="" val="964556939"/>
                    </a:ext>
                  </a:extLst>
                </a:gridCol>
                <a:gridCol w="1751225">
                  <a:extLst>
                    <a:ext uri="{9D8B030D-6E8A-4147-A177-3AD203B41FA5}">
                      <a16:colId xmlns:a16="http://schemas.microsoft.com/office/drawing/2014/main" xmlns="" val="1813061657"/>
                    </a:ext>
                  </a:extLst>
                </a:gridCol>
              </a:tblGrid>
              <a:tr h="429032">
                <a:tc>
                  <a:txBody>
                    <a:bodyPr/>
                    <a:lstStyle/>
                    <a:p>
                      <a:pPr algn="l" fontAlgn="b"/>
                      <a:r>
                        <a:rPr lang="en-ZA" sz="1600" b="1" u="none" strike="noStrike" dirty="0">
                          <a:solidFill>
                            <a:schemeClr val="bg1"/>
                          </a:solidFill>
                          <a:effectLst/>
                          <a:latin typeface="Arial" panose="020B0604020202020204" pitchFamily="34" charset="0"/>
                          <a:cs typeface="Arial" panose="020B0604020202020204" pitchFamily="34" charset="0"/>
                        </a:rPr>
                        <a:t> </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tc>
                  <a:txBody>
                    <a:bodyPr/>
                    <a:lstStyle/>
                    <a:p>
                      <a:pPr algn="ctr" fontAlgn="b"/>
                      <a:r>
                        <a:rPr lang="en-ZA" sz="1600" b="1" u="none" strike="noStrike" dirty="0">
                          <a:solidFill>
                            <a:schemeClr val="bg1"/>
                          </a:solidFill>
                          <a:effectLst/>
                          <a:latin typeface="Arial" panose="020B0604020202020204" pitchFamily="34" charset="0"/>
                          <a:cs typeface="Arial" panose="020B0604020202020204" pitchFamily="34" charset="0"/>
                        </a:rPr>
                        <a:t>%Port</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tc>
                  <a:txBody>
                    <a:bodyPr/>
                    <a:lstStyle/>
                    <a:p>
                      <a:pPr algn="ctr" fontAlgn="b"/>
                      <a:r>
                        <a:rPr lang="en-ZA" sz="1600" b="1" u="none" strike="noStrike" dirty="0">
                          <a:solidFill>
                            <a:schemeClr val="bg1"/>
                          </a:solidFill>
                          <a:effectLst/>
                          <a:latin typeface="Arial" panose="020B0604020202020204" pitchFamily="34" charset="0"/>
                          <a:cs typeface="Arial" panose="020B0604020202020204" pitchFamily="34" charset="0"/>
                        </a:rPr>
                        <a:t>%Bench</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tc>
                  <a:txBody>
                    <a:bodyPr/>
                    <a:lstStyle/>
                    <a:p>
                      <a:pPr algn="ctr" fontAlgn="b"/>
                      <a:r>
                        <a:rPr lang="en-ZA" sz="1600" b="1" u="none" strike="noStrike" dirty="0">
                          <a:solidFill>
                            <a:schemeClr val="bg1"/>
                          </a:solidFill>
                          <a:effectLst/>
                          <a:latin typeface="Arial" panose="020B0604020202020204" pitchFamily="34" charset="0"/>
                          <a:cs typeface="Arial" panose="020B0604020202020204" pitchFamily="34" charset="0"/>
                        </a:rPr>
                        <a:t>Active Weight</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tc>
                  <a:txBody>
                    <a:bodyPr/>
                    <a:lstStyle/>
                    <a:p>
                      <a:pPr algn="ctr" fontAlgn="b"/>
                      <a:r>
                        <a:rPr lang="en-ZA" sz="1600" b="1" u="none" strike="noStrike" dirty="0">
                          <a:solidFill>
                            <a:schemeClr val="bg1"/>
                          </a:solidFill>
                          <a:effectLst/>
                          <a:latin typeface="Arial" panose="020B0604020202020204" pitchFamily="34" charset="0"/>
                          <a:cs typeface="Arial" panose="020B0604020202020204" pitchFamily="34" charset="0"/>
                        </a:rPr>
                        <a:t>TE Contribution</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accent1"/>
                    </a:solidFill>
                  </a:tcPr>
                </a:tc>
                <a:extLst>
                  <a:ext uri="{0D108BD9-81ED-4DB2-BD59-A6C34878D82A}">
                    <a16:rowId xmlns:a16="http://schemas.microsoft.com/office/drawing/2014/main" xmlns="" val="2406134062"/>
                  </a:ext>
                </a:extLst>
              </a:tr>
              <a:tr h="429032">
                <a:tc>
                  <a:txBody>
                    <a:bodyPr/>
                    <a:lstStyle/>
                    <a:p>
                      <a:pPr algn="l" rtl="0" fontAlgn="b"/>
                      <a:r>
                        <a:rPr lang="en-ZA" sz="1600" b="0" i="0" u="none" strike="noStrike" dirty="0">
                          <a:solidFill>
                            <a:srgbClr val="444444"/>
                          </a:solidFill>
                          <a:effectLst/>
                          <a:latin typeface="Arial" panose="020B0604020202020204" pitchFamily="34" charset="0"/>
                        </a:rPr>
                        <a:t>30/Jun/2016</a:t>
                      </a:r>
                    </a:p>
                  </a:txBody>
                  <a:tcPr marL="6350" marR="6350" marT="6350" marB="0" anchor="b"/>
                </a:tc>
                <a:tc>
                  <a:txBody>
                    <a:bodyPr/>
                    <a:lstStyle/>
                    <a:p>
                      <a:pPr algn="ctr" rtl="0" fontAlgn="b"/>
                      <a:r>
                        <a:rPr lang="en-ZA" sz="1600" b="0" i="0" u="none" strike="noStrike">
                          <a:solidFill>
                            <a:srgbClr val="444444"/>
                          </a:solidFill>
                          <a:effectLst/>
                          <a:latin typeface="Arial" panose="020B0604020202020204" pitchFamily="34" charset="0"/>
                        </a:rPr>
                        <a:t>4,11</a:t>
                      </a:r>
                    </a:p>
                  </a:txBody>
                  <a:tcPr marL="6350" marR="6350" marT="6350" marB="0" anchor="b"/>
                </a:tc>
                <a:tc>
                  <a:txBody>
                    <a:bodyPr/>
                    <a:lstStyle/>
                    <a:p>
                      <a:pPr algn="ctr" rtl="0" fontAlgn="b"/>
                      <a:r>
                        <a:rPr lang="en-ZA" sz="1600" b="0" i="0" u="none" strike="noStrike">
                          <a:solidFill>
                            <a:srgbClr val="444444"/>
                          </a:solidFill>
                          <a:effectLst/>
                          <a:latin typeface="Arial" panose="020B0604020202020204" pitchFamily="34" charset="0"/>
                        </a:rPr>
                        <a:t>4,21</a:t>
                      </a:r>
                    </a:p>
                  </a:txBody>
                  <a:tcPr marL="6350" marR="6350" marT="6350" marB="0" anchor="b"/>
                </a:tc>
                <a:tc>
                  <a:txBody>
                    <a:bodyPr/>
                    <a:lstStyle/>
                    <a:p>
                      <a:pPr algn="ctr" rtl="0" fontAlgn="b"/>
                      <a:r>
                        <a:rPr lang="en-ZA" sz="1600" b="0" i="0" u="none" strike="noStrike">
                          <a:solidFill>
                            <a:srgbClr val="444444"/>
                          </a:solidFill>
                          <a:effectLst/>
                          <a:latin typeface="Arial" panose="020B0604020202020204" pitchFamily="34" charset="0"/>
                        </a:rPr>
                        <a:t>-0,10</a:t>
                      </a:r>
                    </a:p>
                  </a:txBody>
                  <a:tcPr marL="6350" marR="6350" marT="6350" marB="0" anchor="b"/>
                </a:tc>
                <a:tc>
                  <a:txBody>
                    <a:bodyPr/>
                    <a:lstStyle/>
                    <a:p>
                      <a:pPr algn="ctr" rtl="0" fontAlgn="b"/>
                      <a:r>
                        <a:rPr lang="en-ZA" sz="1600" b="0" i="0" u="none" strike="noStrike">
                          <a:solidFill>
                            <a:srgbClr val="444444"/>
                          </a:solidFill>
                          <a:effectLst/>
                          <a:latin typeface="Arial" panose="020B0604020202020204" pitchFamily="34" charset="0"/>
                        </a:rPr>
                        <a:t>0,001</a:t>
                      </a:r>
                    </a:p>
                  </a:txBody>
                  <a:tcPr marL="6350" marR="6350" marT="6350" marB="0" anchor="b"/>
                </a:tc>
                <a:extLst>
                  <a:ext uri="{0D108BD9-81ED-4DB2-BD59-A6C34878D82A}">
                    <a16:rowId xmlns:a16="http://schemas.microsoft.com/office/drawing/2014/main" xmlns="" val="447689243"/>
                  </a:ext>
                </a:extLst>
              </a:tr>
              <a:tr h="429032">
                <a:tc>
                  <a:txBody>
                    <a:bodyPr/>
                    <a:lstStyle/>
                    <a:p>
                      <a:pPr algn="l" rtl="0" fontAlgn="b"/>
                      <a:r>
                        <a:rPr lang="en-ZA" sz="1600" b="0" i="0" u="none" strike="noStrike">
                          <a:solidFill>
                            <a:srgbClr val="444444"/>
                          </a:solidFill>
                          <a:effectLst/>
                          <a:latin typeface="Arial" panose="020B0604020202020204" pitchFamily="34" charset="0"/>
                        </a:rPr>
                        <a:t>31/Oct/2016</a:t>
                      </a:r>
                    </a:p>
                  </a:txBody>
                  <a:tcPr marL="6350" marR="6350" marT="6350" marB="0" anchor="b"/>
                </a:tc>
                <a:tc>
                  <a:txBody>
                    <a:bodyPr/>
                    <a:lstStyle/>
                    <a:p>
                      <a:pPr algn="ctr" rtl="0" fontAlgn="b"/>
                      <a:r>
                        <a:rPr lang="en-ZA" sz="1600" b="0" i="0" u="none" strike="noStrike">
                          <a:solidFill>
                            <a:srgbClr val="444444"/>
                          </a:solidFill>
                          <a:effectLst/>
                          <a:latin typeface="Arial" panose="020B0604020202020204" pitchFamily="34" charset="0"/>
                        </a:rPr>
                        <a:t>3,78</a:t>
                      </a:r>
                    </a:p>
                  </a:txBody>
                  <a:tcPr marL="6350" marR="6350" marT="6350" marB="0" anchor="b"/>
                </a:tc>
                <a:tc>
                  <a:txBody>
                    <a:bodyPr/>
                    <a:lstStyle/>
                    <a:p>
                      <a:pPr algn="ctr" rtl="0" fontAlgn="b"/>
                      <a:r>
                        <a:rPr lang="en-ZA" sz="1600" b="0" i="0" u="none" strike="noStrike">
                          <a:solidFill>
                            <a:srgbClr val="444444"/>
                          </a:solidFill>
                          <a:effectLst/>
                          <a:latin typeface="Arial" panose="020B0604020202020204" pitchFamily="34" charset="0"/>
                        </a:rPr>
                        <a:t>3,81</a:t>
                      </a:r>
                    </a:p>
                  </a:txBody>
                  <a:tcPr marL="6350" marR="6350" marT="6350" marB="0" anchor="b"/>
                </a:tc>
                <a:tc>
                  <a:txBody>
                    <a:bodyPr/>
                    <a:lstStyle/>
                    <a:p>
                      <a:pPr algn="ctr" rtl="0" fontAlgn="b"/>
                      <a:r>
                        <a:rPr lang="en-ZA" sz="1600" b="0" i="0" u="none" strike="noStrike">
                          <a:solidFill>
                            <a:srgbClr val="444444"/>
                          </a:solidFill>
                          <a:effectLst/>
                          <a:latin typeface="Arial" panose="020B0604020202020204" pitchFamily="34" charset="0"/>
                        </a:rPr>
                        <a:t>-0,03</a:t>
                      </a:r>
                    </a:p>
                  </a:txBody>
                  <a:tcPr marL="6350" marR="6350" marT="6350" marB="0" anchor="b"/>
                </a:tc>
                <a:tc>
                  <a:txBody>
                    <a:bodyPr/>
                    <a:lstStyle/>
                    <a:p>
                      <a:pPr algn="ctr" rtl="0" fontAlgn="b"/>
                      <a:r>
                        <a:rPr lang="en-ZA" sz="1600" b="0" i="0" u="none" strike="noStrike" dirty="0">
                          <a:solidFill>
                            <a:srgbClr val="444444"/>
                          </a:solidFill>
                          <a:effectLst/>
                          <a:latin typeface="Arial" panose="020B0604020202020204" pitchFamily="34" charset="0"/>
                        </a:rPr>
                        <a:t>0,018</a:t>
                      </a:r>
                    </a:p>
                  </a:txBody>
                  <a:tcPr marL="6350" marR="6350" marT="6350" marB="0" anchor="b"/>
                </a:tc>
                <a:extLst>
                  <a:ext uri="{0D108BD9-81ED-4DB2-BD59-A6C34878D82A}">
                    <a16:rowId xmlns:a16="http://schemas.microsoft.com/office/drawing/2014/main" xmlns="" val="1062660991"/>
                  </a:ext>
                </a:extLst>
              </a:tr>
              <a:tr h="429032">
                <a:tc>
                  <a:txBody>
                    <a:bodyPr/>
                    <a:lstStyle/>
                    <a:p>
                      <a:pPr algn="l" fontAlgn="b"/>
                      <a:r>
                        <a:rPr lang="en-ZA" sz="1600" u="none" strike="noStrike" dirty="0" smtClean="0">
                          <a:effectLst/>
                          <a:latin typeface="Arial" panose="020B0604020202020204" pitchFamily="34" charset="0"/>
                          <a:cs typeface="Arial" panose="020B0604020202020204" pitchFamily="34" charset="0"/>
                        </a:rPr>
                        <a:t>5/Dec/2017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ZA" sz="1600" u="none" strike="noStrike" dirty="0" smtClean="0">
                          <a:effectLst/>
                          <a:latin typeface="Arial" panose="020B0604020202020204" pitchFamily="34" charset="0"/>
                          <a:cs typeface="Arial" panose="020B0604020202020204" pitchFamily="34" charset="0"/>
                        </a:rPr>
                        <a:t>1.91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ZA" sz="1600" u="none" strike="noStrike" dirty="0" smtClean="0">
                          <a:effectLst/>
                          <a:latin typeface="Arial" panose="020B0604020202020204" pitchFamily="34" charset="0"/>
                          <a:cs typeface="Arial" panose="020B0604020202020204" pitchFamily="34" charset="0"/>
                        </a:rPr>
                        <a:t>2.05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ZA" sz="1600" u="none" strike="noStrike" dirty="0">
                          <a:effectLst/>
                          <a:latin typeface="Arial" panose="020B0604020202020204" pitchFamily="34" charset="0"/>
                          <a:cs typeface="Arial" panose="020B0604020202020204" pitchFamily="34" charset="0"/>
                        </a:rPr>
                        <a:t>-</a:t>
                      </a:r>
                      <a:r>
                        <a:rPr lang="en-ZA" sz="1600" u="none" strike="noStrike" dirty="0" smtClean="0">
                          <a:effectLst/>
                          <a:latin typeface="Arial" panose="020B0604020202020204" pitchFamily="34" charset="0"/>
                          <a:cs typeface="Arial" panose="020B0604020202020204" pitchFamily="34" charset="0"/>
                        </a:rPr>
                        <a:t>0.14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ZA" sz="1600" u="none" strike="noStrike" dirty="0" smtClean="0">
                          <a:effectLst/>
                          <a:latin typeface="Arial" panose="020B0604020202020204" pitchFamily="34" charset="0"/>
                          <a:cs typeface="Arial" panose="020B0604020202020204" pitchFamily="34" charset="0"/>
                        </a:rPr>
                        <a:t>0.01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xmlns="" val="800997982"/>
                  </a:ext>
                </a:extLst>
              </a:tr>
            </a:tbl>
          </a:graphicData>
        </a:graphic>
      </p:graphicFrame>
      <p:sp>
        <p:nvSpPr>
          <p:cNvPr id="6" name="TextBox 5"/>
          <p:cNvSpPr txBox="1"/>
          <p:nvPr/>
        </p:nvSpPr>
        <p:spPr>
          <a:xfrm>
            <a:off x="317240" y="3492902"/>
            <a:ext cx="8233035" cy="400110"/>
          </a:xfrm>
          <a:prstGeom prst="rect">
            <a:avLst/>
          </a:prstGeom>
          <a:solidFill>
            <a:schemeClr val="accent3">
              <a:lumMod val="20000"/>
              <a:lumOff val="80000"/>
            </a:schemeClr>
          </a:solidFill>
        </p:spPr>
        <p:txBody>
          <a:bodyPr wrap="square" rtlCol="0">
            <a:spAutoFit/>
          </a:bodyPr>
          <a:lstStyle/>
          <a:p>
            <a:pPr algn="ctr" fontAlgn="b"/>
            <a:r>
              <a:rPr lang="en-ZA" sz="2000" b="1" dirty="0">
                <a:solidFill>
                  <a:schemeClr val="accent1"/>
                </a:solidFill>
                <a:latin typeface="Arial" panose="020B0604020202020204" pitchFamily="34" charset="0"/>
                <a:cs typeface="Arial" panose="020B0604020202020204" pitchFamily="34" charset="0"/>
              </a:rPr>
              <a:t>Steinhoff International</a:t>
            </a:r>
          </a:p>
        </p:txBody>
      </p:sp>
      <p:sp>
        <p:nvSpPr>
          <p:cNvPr id="2" name="Down Arrow 1"/>
          <p:cNvSpPr/>
          <p:nvPr/>
        </p:nvSpPr>
        <p:spPr>
          <a:xfrm>
            <a:off x="3573625" y="4702151"/>
            <a:ext cx="335902" cy="31724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sz="1400" dirty="0" err="1" smtClean="0">
              <a:latin typeface="Arial" pitchFamily="34" charset="0"/>
              <a:cs typeface="Arial" pitchFamily="34" charset="0"/>
            </a:endParaRPr>
          </a:p>
        </p:txBody>
      </p:sp>
      <p:sp>
        <p:nvSpPr>
          <p:cNvPr id="8" name="Down Arrow 7"/>
          <p:cNvSpPr/>
          <p:nvPr/>
        </p:nvSpPr>
        <p:spPr>
          <a:xfrm>
            <a:off x="3573625" y="5173585"/>
            <a:ext cx="335902" cy="31724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sz="1400" dirty="0" err="1" smtClean="0">
              <a:latin typeface="Arial" pitchFamily="34" charset="0"/>
              <a:cs typeface="Arial" pitchFamily="34" charset="0"/>
            </a:endParaRPr>
          </a:p>
        </p:txBody>
      </p:sp>
      <p:sp>
        <p:nvSpPr>
          <p:cNvPr id="9" name="Down Arrow 8"/>
          <p:cNvSpPr/>
          <p:nvPr/>
        </p:nvSpPr>
        <p:spPr>
          <a:xfrm>
            <a:off x="8083421" y="5090927"/>
            <a:ext cx="335902" cy="39989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sz="1400" dirty="0" err="1" smtClean="0">
              <a:latin typeface="Arial" pitchFamily="34" charset="0"/>
              <a:cs typeface="Arial" pitchFamily="34" charset="0"/>
            </a:endParaRPr>
          </a:p>
        </p:txBody>
      </p:sp>
    </p:spTree>
    <p:extLst>
      <p:ext uri="{BB962C8B-B14F-4D97-AF65-F5344CB8AC3E}">
        <p14:creationId xmlns:p14="http://schemas.microsoft.com/office/powerpoint/2010/main" xmlns="" val="2049017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2743" y="2767281"/>
            <a:ext cx="7918514" cy="1323439"/>
          </a:xfrm>
          <a:noFill/>
          <a:ln>
            <a:noFill/>
          </a:ln>
        </p:spPr>
        <p:txBody>
          <a:bodyPr/>
          <a:lstStyle/>
          <a:p>
            <a:r>
              <a:rPr lang="en-US" sz="4000" dirty="0" smtClean="0">
                <a:effectLst>
                  <a:outerShdw blurRad="38100" dist="38100" dir="2700000" algn="tl">
                    <a:srgbClr val="000000">
                      <a:alpha val="43137"/>
                    </a:srgbClr>
                  </a:outerShdw>
                </a:effectLst>
              </a:rPr>
              <a:t>PIC`s Investments in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Steinhoff`s BEE Transaction</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32854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PIC PowerPoint 2012">
  <a:themeElements>
    <a:clrScheme name="PIC2">
      <a:dk1>
        <a:srgbClr val="444444"/>
      </a:dk1>
      <a:lt1>
        <a:srgbClr val="FFFFFF"/>
      </a:lt1>
      <a:dk2>
        <a:srgbClr val="FFFFFF"/>
      </a:dk2>
      <a:lt2>
        <a:srgbClr val="FFFFFF"/>
      </a:lt2>
      <a:accent1>
        <a:srgbClr val="466B7E"/>
      </a:accent1>
      <a:accent2>
        <a:srgbClr val="F37021"/>
      </a:accent2>
      <a:accent3>
        <a:srgbClr val="253842"/>
      </a:accent3>
      <a:accent4>
        <a:srgbClr val="DED2B7"/>
      </a:accent4>
      <a:accent5>
        <a:srgbClr val="99BFD1"/>
      </a:accent5>
      <a:accent6>
        <a:srgbClr val="F79D43"/>
      </a:accent6>
      <a:hlink>
        <a:srgbClr val="BED0CF"/>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PIC PowerPoint 2012">
  <a:themeElements>
    <a:clrScheme name="PIC2">
      <a:dk1>
        <a:srgbClr val="444444"/>
      </a:dk1>
      <a:lt1>
        <a:srgbClr val="FFFFFF"/>
      </a:lt1>
      <a:dk2>
        <a:srgbClr val="FFFFFF"/>
      </a:dk2>
      <a:lt2>
        <a:srgbClr val="FFFFFF"/>
      </a:lt2>
      <a:accent1>
        <a:srgbClr val="466B7E"/>
      </a:accent1>
      <a:accent2>
        <a:srgbClr val="F37021"/>
      </a:accent2>
      <a:accent3>
        <a:srgbClr val="253842"/>
      </a:accent3>
      <a:accent4>
        <a:srgbClr val="DED2B7"/>
      </a:accent4>
      <a:accent5>
        <a:srgbClr val="99BFD1"/>
      </a:accent5>
      <a:accent6>
        <a:srgbClr val="F79D43"/>
      </a:accent6>
      <a:hlink>
        <a:srgbClr val="BED0CF"/>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PIC_1_28.10.09">
  <a:themeElements>
    <a:clrScheme name="PIC2">
      <a:dk1>
        <a:srgbClr val="444444"/>
      </a:dk1>
      <a:lt1>
        <a:srgbClr val="FFFFFF"/>
      </a:lt1>
      <a:dk2>
        <a:srgbClr val="FFFFFF"/>
      </a:dk2>
      <a:lt2>
        <a:srgbClr val="FFFFFF"/>
      </a:lt2>
      <a:accent1>
        <a:srgbClr val="466B7E"/>
      </a:accent1>
      <a:accent2>
        <a:srgbClr val="F37021"/>
      </a:accent2>
      <a:accent3>
        <a:srgbClr val="253842"/>
      </a:accent3>
      <a:accent4>
        <a:srgbClr val="DED2B7"/>
      </a:accent4>
      <a:accent5>
        <a:srgbClr val="99BFD1"/>
      </a:accent5>
      <a:accent6>
        <a:srgbClr val="F79D43"/>
      </a:accent6>
      <a:hlink>
        <a:srgbClr val="BED0CF"/>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PIC PowerPoint .potx" id="{E0D89175-19E8-4F69-A081-8647D4477643}" vid="{24D976DC-3CE1-456D-9C6D-A8867F7F9C2A}"/>
    </a:ext>
  </a:extLst>
</a:theme>
</file>

<file path=ppt/theme/theme4.xml><?xml version="1.0" encoding="utf-8"?>
<a:theme xmlns:a="http://schemas.openxmlformats.org/drawingml/2006/main" name="2_PIC PowerPoint 2012">
  <a:themeElements>
    <a:clrScheme name="PIC2">
      <a:dk1>
        <a:srgbClr val="444444"/>
      </a:dk1>
      <a:lt1>
        <a:srgbClr val="FFFFFF"/>
      </a:lt1>
      <a:dk2>
        <a:srgbClr val="FFFFFF"/>
      </a:dk2>
      <a:lt2>
        <a:srgbClr val="FFFFFF"/>
      </a:lt2>
      <a:accent1>
        <a:srgbClr val="466B7E"/>
      </a:accent1>
      <a:accent2>
        <a:srgbClr val="F37021"/>
      </a:accent2>
      <a:accent3>
        <a:srgbClr val="253842"/>
      </a:accent3>
      <a:accent4>
        <a:srgbClr val="DED2B7"/>
      </a:accent4>
      <a:accent5>
        <a:srgbClr val="99BFD1"/>
      </a:accent5>
      <a:accent6>
        <a:srgbClr val="F79D43"/>
      </a:accent6>
      <a:hlink>
        <a:srgbClr val="BED0CF"/>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PIC PowerPoint 2012</Template>
  <TotalTime>19329</TotalTime>
  <Words>1950</Words>
  <Application>Microsoft Office PowerPoint</Application>
  <PresentationFormat>On-screen Show (4:3)</PresentationFormat>
  <Paragraphs>403</Paragraphs>
  <Slides>20</Slides>
  <Notes>9</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PIC PowerPoint 2012</vt:lpstr>
      <vt:lpstr>1_PIC PowerPoint 2012</vt:lpstr>
      <vt:lpstr>PIC_1_28.10.09</vt:lpstr>
      <vt:lpstr>2_PIC PowerPoint 2012</vt:lpstr>
      <vt:lpstr>Joint Committees Session: Report Back On Steinhoff  </vt:lpstr>
      <vt:lpstr>Background to PIC`s Investment in Steinhoff</vt:lpstr>
      <vt:lpstr>Client`s Mandate Compliance</vt:lpstr>
      <vt:lpstr>Slide 4</vt:lpstr>
      <vt:lpstr>Slide 5</vt:lpstr>
      <vt:lpstr>Slide 6</vt:lpstr>
      <vt:lpstr>Impact of Steinhoff on GEPF`s Portfolio</vt:lpstr>
      <vt:lpstr>Tracking Error remains well below Mandate Limits</vt:lpstr>
      <vt:lpstr>PIC`s Investments in  Steinhoff`s BEE Transaction</vt:lpstr>
      <vt:lpstr>Background on BEE Transaction</vt:lpstr>
      <vt:lpstr>Steinhoff`s Summary of Events  What Happened?</vt:lpstr>
      <vt:lpstr>Slide 12</vt:lpstr>
      <vt:lpstr>Impact of the Loss</vt:lpstr>
      <vt:lpstr>Unrealised and Realised Losses Analysis</vt:lpstr>
      <vt:lpstr>Slide 15</vt:lpstr>
      <vt:lpstr>Lessons Learned</vt:lpstr>
      <vt:lpstr>Governance Recommendations</vt:lpstr>
      <vt:lpstr>Interventions By the PIC  and  Next steps</vt:lpstr>
      <vt:lpstr>Intervention by PIC  through ESG Engagements</vt:lpstr>
      <vt:lpstr>Next Steps</vt:lpstr>
    </vt:vector>
  </TitlesOfParts>
  <Company>Public Investment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nbaloyi</dc:creator>
  <cp:lastModifiedBy>PUMZA</cp:lastModifiedBy>
  <cp:revision>1065</cp:revision>
  <cp:lastPrinted>2018-01-30T09:30:41Z</cp:lastPrinted>
  <dcterms:created xsi:type="dcterms:W3CDTF">2012-07-19T08:52:14Z</dcterms:created>
  <dcterms:modified xsi:type="dcterms:W3CDTF">2018-02-01T13:11:17Z</dcterms:modified>
</cp:coreProperties>
</file>