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744" r:id="rId3"/>
    <p:sldMasterId id="2147483780" r:id="rId4"/>
    <p:sldMasterId id="2147483816" r:id="rId5"/>
  </p:sldMasterIdLst>
  <p:notesMasterIdLst>
    <p:notesMasterId r:id="rId38"/>
  </p:notesMasterIdLst>
  <p:handoutMasterIdLst>
    <p:handoutMasterId r:id="rId39"/>
  </p:handoutMasterIdLst>
  <p:sldIdLst>
    <p:sldId id="256" r:id="rId6"/>
    <p:sldId id="257" r:id="rId7"/>
    <p:sldId id="285" r:id="rId8"/>
    <p:sldId id="259" r:id="rId9"/>
    <p:sldId id="269" r:id="rId10"/>
    <p:sldId id="287" r:id="rId11"/>
    <p:sldId id="266" r:id="rId12"/>
    <p:sldId id="288" r:id="rId13"/>
    <p:sldId id="289" r:id="rId14"/>
    <p:sldId id="290" r:id="rId15"/>
    <p:sldId id="291" r:id="rId16"/>
    <p:sldId id="292" r:id="rId17"/>
    <p:sldId id="293" r:id="rId18"/>
    <p:sldId id="294" r:id="rId19"/>
    <p:sldId id="295" r:id="rId20"/>
    <p:sldId id="296" r:id="rId21"/>
    <p:sldId id="297" r:id="rId22"/>
    <p:sldId id="299" r:id="rId23"/>
    <p:sldId id="300" r:id="rId24"/>
    <p:sldId id="301" r:id="rId25"/>
    <p:sldId id="302" r:id="rId26"/>
    <p:sldId id="303" r:id="rId27"/>
    <p:sldId id="304" r:id="rId28"/>
    <p:sldId id="305" r:id="rId29"/>
    <p:sldId id="306" r:id="rId30"/>
    <p:sldId id="307" r:id="rId31"/>
    <p:sldId id="308" r:id="rId32"/>
    <p:sldId id="309" r:id="rId33"/>
    <p:sldId id="314" r:id="rId34"/>
    <p:sldId id="315" r:id="rId35"/>
    <p:sldId id="316" r:id="rId36"/>
    <p:sldId id="258" r:id="rId3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snapToGrid="0" snapToObjects="1">
      <p:cViewPr varScale="1">
        <p:scale>
          <a:sx n="69" d="100"/>
          <a:sy n="69" d="100"/>
        </p:scale>
        <p:origin x="1404"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0D725F5-1666-4A13-BF18-3D99A663CFAC}" type="datetimeFigureOut">
              <a:rPr lang="en-ZA" smtClean="0"/>
              <a:t>2018-01-31</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3AAD589-D83F-4AAF-B1C9-F2923318BD60}" type="slidenum">
              <a:rPr lang="en-ZA" smtClean="0"/>
              <a:t>‹#›</a:t>
            </a:fld>
            <a:endParaRPr lang="en-ZA" dirty="0"/>
          </a:p>
        </p:txBody>
      </p:sp>
    </p:spTree>
    <p:extLst>
      <p:ext uri="{BB962C8B-B14F-4D97-AF65-F5344CB8AC3E}">
        <p14:creationId xmlns:p14="http://schemas.microsoft.com/office/powerpoint/2010/main" val="465968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E6DCEC2-3FFB-4A6A-A618-3E8835878BAA}" type="datetimeFigureOut">
              <a:rPr lang="en-ZA" smtClean="0"/>
              <a:t>2018-01-31</a:t>
            </a:fld>
            <a:endParaRPr lang="en-ZA"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6E6912D-EC0D-46D2-A9A7-BB2686CFFFC2}" type="slidenum">
              <a:rPr lang="en-ZA" smtClean="0"/>
              <a:t>‹#›</a:t>
            </a:fld>
            <a:endParaRPr lang="en-ZA" dirty="0"/>
          </a:p>
        </p:txBody>
      </p:sp>
    </p:spTree>
    <p:extLst>
      <p:ext uri="{BB962C8B-B14F-4D97-AF65-F5344CB8AC3E}">
        <p14:creationId xmlns:p14="http://schemas.microsoft.com/office/powerpoint/2010/main" val="305036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93522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172654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2534370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5686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7721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6970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854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8754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4658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5748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531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2515603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5550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24702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7669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56864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7721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69701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8543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87540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46589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5748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23838157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5311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55502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247026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76692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56864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77219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69701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48543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87540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465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870591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57480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53117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55502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247026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76692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25734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62039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22333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304996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574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33821902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92128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99030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411412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50131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573388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06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380813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240014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54017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03A4A3-1339-8F4A-AB34-FE05E7F3EAE9}" type="slidenum">
              <a:rPr lang="en-US" smtClean="0"/>
              <a:t>‹#›</a:t>
            </a:fld>
            <a:endParaRPr lang="en-US" dirty="0"/>
          </a:p>
        </p:txBody>
      </p:sp>
    </p:spTree>
    <p:extLst>
      <p:ext uri="{BB962C8B-B14F-4D97-AF65-F5344CB8AC3E}">
        <p14:creationId xmlns:p14="http://schemas.microsoft.com/office/powerpoint/2010/main" val="69436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AC9AB-7166-F34F-955F-AFDFE656A075}" type="datetimeFigureOut">
              <a:rPr lang="en-US" smtClean="0"/>
              <a:t>1/31/2018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t>‹#›</a:t>
            </a:fld>
            <a:endParaRPr lang="en-US" dirty="0"/>
          </a:p>
        </p:txBody>
      </p:sp>
    </p:spTree>
    <p:extLst>
      <p:ext uri="{BB962C8B-B14F-4D97-AF65-F5344CB8AC3E}">
        <p14:creationId xmlns:p14="http://schemas.microsoft.com/office/powerpoint/2010/main" val="616353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1323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132324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132324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AC9AB-7166-F34F-955F-AFDFE656A075}" type="datetimeFigureOut">
              <a:rPr lang="en-US" smtClean="0">
                <a:solidFill>
                  <a:prstClr val="black">
                    <a:tint val="75000"/>
                  </a:prstClr>
                </a:solidFill>
              </a:rPr>
              <a:pPr/>
              <a:t>1/31/2018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545224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5128" y="2906830"/>
            <a:ext cx="8912994" cy="2261936"/>
          </a:xfrm>
        </p:spPr>
        <p:txBody>
          <a:bodyPr>
            <a:noAutofit/>
          </a:bodyPr>
          <a:lstStyle/>
          <a:p>
            <a:r>
              <a:rPr lang="en-US" sz="2800" b="1" dirty="0" smtClean="0">
                <a:solidFill>
                  <a:schemeClr val="bg1"/>
                </a:solidFill>
              </a:rPr>
              <a:t/>
            </a:r>
            <a:br>
              <a:rPr lang="en-US" sz="2800" b="1" dirty="0" smtClean="0">
                <a:solidFill>
                  <a:schemeClr val="bg1"/>
                </a:solidFill>
              </a:rPr>
            </a:br>
            <a:r>
              <a:rPr lang="en-US" sz="3200" b="1" dirty="0" smtClean="0">
                <a:solidFill>
                  <a:schemeClr val="bg1"/>
                </a:solidFill>
              </a:rPr>
              <a:t>NATIONAL ENVIRONMENTAL MANAGEMENT LAWS AMENDMENT BILL [B14 – 2017]</a:t>
            </a:r>
            <a:br>
              <a:rPr lang="en-US" sz="3200" b="1" dirty="0" smtClean="0">
                <a:solidFill>
                  <a:schemeClr val="bg1"/>
                </a:solidFill>
              </a:rPr>
            </a:br>
            <a:r>
              <a:rPr lang="en-US" sz="2800" b="1" dirty="0" smtClean="0">
                <a:solidFill>
                  <a:schemeClr val="bg1"/>
                </a:solidFill>
              </a:rPr>
              <a:t/>
            </a:r>
            <a:br>
              <a:rPr lang="en-US" sz="2800" b="1" dirty="0" smtClean="0">
                <a:solidFill>
                  <a:schemeClr val="bg1"/>
                </a:solidFill>
              </a:rPr>
            </a:br>
            <a:r>
              <a:rPr lang="en-US" sz="2800" b="1" dirty="0" smtClean="0">
                <a:solidFill>
                  <a:schemeClr val="bg1"/>
                </a:solidFill>
              </a:rPr>
              <a:t>PORTFOLIO COMMITTEE ON ENVIRONMENTAL AFFAIRS </a:t>
            </a:r>
            <a:r>
              <a:rPr lang="en-US" sz="2800" b="1" dirty="0" smtClean="0">
                <a:solidFill>
                  <a:srgbClr val="FFFFFF"/>
                </a:solidFill>
              </a:rPr>
              <a:t>MEETING </a:t>
            </a:r>
            <a:r>
              <a:rPr lang="en-US" sz="2800" b="1" dirty="0">
                <a:solidFill>
                  <a:srgbClr val="FFFFFF"/>
                </a:solidFill>
              </a:rPr>
              <a:t>OF </a:t>
            </a:r>
            <a:r>
              <a:rPr lang="en-US" sz="2800" b="1" dirty="0" smtClean="0">
                <a:solidFill>
                  <a:srgbClr val="FFFFFF"/>
                </a:solidFill>
              </a:rPr>
              <a:t>31 JANUARY 2018</a:t>
            </a:r>
            <a:r>
              <a:rPr lang="en-US" sz="2400" b="1" dirty="0">
                <a:solidFill>
                  <a:srgbClr val="FFFFFF"/>
                </a:solidFill>
              </a:rPr>
              <a:t/>
            </a:r>
            <a:br>
              <a:rPr lang="en-US" sz="2400" b="1" dirty="0">
                <a:solidFill>
                  <a:srgbClr val="FFFFFF"/>
                </a:solidFill>
              </a:rPr>
            </a:br>
            <a:endParaRPr lang="en-US" sz="2400" dirty="0">
              <a:solidFill>
                <a:schemeClr val="bg1"/>
              </a:solidFill>
            </a:endParaRPr>
          </a:p>
        </p:txBody>
      </p:sp>
    </p:spTree>
    <p:extLst>
      <p:ext uri="{BB962C8B-B14F-4D97-AF65-F5344CB8AC3E}">
        <p14:creationId xmlns:p14="http://schemas.microsoft.com/office/powerpoint/2010/main" val="1935213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916635"/>
          </a:xfrm>
        </p:spPr>
        <p:txBody>
          <a:bodyPr>
            <a:normAutofit/>
          </a:bodyPr>
          <a:lstStyle/>
          <a:p>
            <a:r>
              <a:rPr lang="en-US" b="1" dirty="0" smtClean="0"/>
              <a:t>AMENDMENTS TO NEMA</a:t>
            </a:r>
            <a:endParaRPr lang="en-US" b="1" dirty="0"/>
          </a:p>
        </p:txBody>
      </p:sp>
      <p:sp>
        <p:nvSpPr>
          <p:cNvPr id="3" name="Content Placeholder 2"/>
          <p:cNvSpPr>
            <a:spLocks noGrp="1"/>
          </p:cNvSpPr>
          <p:nvPr>
            <p:ph idx="1"/>
          </p:nvPr>
        </p:nvSpPr>
        <p:spPr>
          <a:xfrm>
            <a:off x="144855" y="1366788"/>
            <a:ext cx="8799969" cy="5303520"/>
          </a:xfrm>
        </p:spPr>
        <p:txBody>
          <a:bodyPr>
            <a:normAutofit fontScale="55000" lnSpcReduction="20000"/>
          </a:bodyPr>
          <a:lstStyle/>
          <a:p>
            <a:pPr algn="just"/>
            <a:r>
              <a:rPr lang="en-US" sz="3600" b="1" dirty="0">
                <a:ea typeface="Times New Roman"/>
                <a:cs typeface="Arial" panose="020B0604020202020204" pitchFamily="34" charset="0"/>
              </a:rPr>
              <a:t>Clause 18: Amendment of section 31I</a:t>
            </a:r>
          </a:p>
          <a:p>
            <a:pPr marL="0" indent="0" algn="just">
              <a:buNone/>
            </a:pPr>
            <a:r>
              <a:rPr lang="en-US" sz="3600" dirty="0">
                <a:ea typeface="Times New Roman"/>
                <a:cs typeface="Arial" panose="020B0604020202020204" pitchFamily="34" charset="0"/>
              </a:rPr>
              <a:t>This amendment is </a:t>
            </a:r>
            <a:r>
              <a:rPr lang="en-US" sz="3600" dirty="0"/>
              <a:t>a consequential amendments to ensure that environmental management inspectors are allowed to issue lawful instructions, rather than mere requests, in accordance with the provisions of the NEMA</a:t>
            </a:r>
            <a:r>
              <a:rPr lang="en-US" sz="3600" dirty="0">
                <a:ea typeface="Times New Roman"/>
                <a:cs typeface="Arial" panose="020B0604020202020204" pitchFamily="34" charset="0"/>
              </a:rPr>
              <a:t>;</a:t>
            </a:r>
          </a:p>
          <a:p>
            <a:pPr algn="just"/>
            <a:r>
              <a:rPr lang="en-US" sz="3600" b="1" dirty="0">
                <a:ea typeface="Times New Roman"/>
                <a:cs typeface="Arial" panose="020B0604020202020204" pitchFamily="34" charset="0"/>
              </a:rPr>
              <a:t>Clause 19: Amendment of section 31J</a:t>
            </a:r>
          </a:p>
          <a:p>
            <a:pPr marL="0" indent="0" algn="just">
              <a:buNone/>
            </a:pPr>
            <a:r>
              <a:rPr lang="en-US" sz="3600" dirty="0"/>
              <a:t>This amendment is </a:t>
            </a:r>
            <a:r>
              <a:rPr lang="en-GB" sz="3600" dirty="0"/>
              <a:t>a consequential amendment to </a:t>
            </a:r>
            <a:r>
              <a:rPr lang="en-US" sz="3600" dirty="0"/>
              <a:t>ensure that environmental management inspectors are also empowered to monitor compliance and enforce any provincial environmental management legislation;</a:t>
            </a:r>
            <a:endParaRPr lang="en-US" sz="3600" dirty="0">
              <a:ea typeface="Times New Roman"/>
              <a:cs typeface="Arial" panose="020B0604020202020204" pitchFamily="34" charset="0"/>
            </a:endParaRPr>
          </a:p>
          <a:p>
            <a:pPr algn="just"/>
            <a:r>
              <a:rPr lang="en-US" sz="3600" b="1" dirty="0">
                <a:ea typeface="Times New Roman"/>
                <a:cs typeface="Arial" panose="020B0604020202020204" pitchFamily="34" charset="0"/>
              </a:rPr>
              <a:t>Clause 20: Amendment of section 31K </a:t>
            </a:r>
          </a:p>
          <a:p>
            <a:pPr marL="0" indent="0" algn="just">
              <a:buNone/>
            </a:pPr>
            <a:r>
              <a:rPr lang="en-US" sz="3600" dirty="0">
                <a:ea typeface="Times New Roman"/>
                <a:cs typeface="Arial" panose="020B0604020202020204" pitchFamily="34" charset="0"/>
              </a:rPr>
              <a:t>This clause seeks t</a:t>
            </a:r>
            <a:r>
              <a:rPr lang="en-US" sz="3600" dirty="0"/>
              <a:t>o provide clarity that the conducting of a "search" is not the primary purpose of undertaking a routine inspection, but rather the entry onto certain premises for the purposes of ascertaining compliance. The amendment also extends the power to environmental mineral and petroleum inspectors to apply for a warrant to enter residential premises for the purposes of conducting an inspection. The clause further empower environmental management inspectors to detain an item or items for a temporary period of time in order to conduct further analysis or verification as to whether or not such item complies with the relevant legal requirements, in certain circumstances</a:t>
            </a:r>
            <a:r>
              <a:rPr lang="en-US" sz="3600" dirty="0" smtClean="0"/>
              <a:t>;</a:t>
            </a:r>
            <a:endParaRPr lang="en-US" sz="3600" dirty="0"/>
          </a:p>
        </p:txBody>
      </p:sp>
    </p:spTree>
    <p:extLst>
      <p:ext uri="{BB962C8B-B14F-4D97-AF65-F5344CB8AC3E}">
        <p14:creationId xmlns:p14="http://schemas.microsoft.com/office/powerpoint/2010/main" val="592923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916635"/>
          </a:xfrm>
        </p:spPr>
        <p:txBody>
          <a:bodyPr>
            <a:normAutofit/>
          </a:bodyPr>
          <a:lstStyle/>
          <a:p>
            <a:r>
              <a:rPr lang="en-US" b="1" dirty="0" smtClean="0"/>
              <a:t>AMENDMENTS TO NEMA</a:t>
            </a:r>
            <a:endParaRPr lang="en-US" b="1" dirty="0"/>
          </a:p>
        </p:txBody>
      </p:sp>
      <p:sp>
        <p:nvSpPr>
          <p:cNvPr id="3" name="Content Placeholder 2"/>
          <p:cNvSpPr>
            <a:spLocks noGrp="1"/>
          </p:cNvSpPr>
          <p:nvPr>
            <p:ph idx="1"/>
          </p:nvPr>
        </p:nvSpPr>
        <p:spPr>
          <a:xfrm>
            <a:off x="144855" y="1366788"/>
            <a:ext cx="8799969" cy="5303520"/>
          </a:xfrm>
        </p:spPr>
        <p:txBody>
          <a:bodyPr>
            <a:normAutofit fontScale="55000" lnSpcReduction="20000"/>
          </a:bodyPr>
          <a:lstStyle/>
          <a:p>
            <a:pPr lvl="0" algn="just" defTabSz="914400" fontAlgn="base">
              <a:spcAft>
                <a:spcPct val="0"/>
              </a:spcAft>
              <a:buFont typeface="Arial" pitchFamily="34" charset="0"/>
              <a:buChar char="•"/>
            </a:pPr>
            <a:r>
              <a:rPr lang="en-US" sz="3600" b="1" dirty="0">
                <a:ea typeface="Times New Roman"/>
                <a:cs typeface="Arial" panose="020B0604020202020204" pitchFamily="34" charset="0"/>
              </a:rPr>
              <a:t>Clause 21: Amendment of section 31L</a:t>
            </a:r>
          </a:p>
          <a:p>
            <a:pPr marL="0" lvl="0" indent="0" algn="just" defTabSz="914400" fontAlgn="base">
              <a:spcAft>
                <a:spcPct val="0"/>
              </a:spcAft>
              <a:buNone/>
            </a:pPr>
            <a:r>
              <a:rPr lang="en-US" sz="3600" dirty="0">
                <a:ea typeface="Times New Roman"/>
                <a:cs typeface="Arial" panose="020B0604020202020204" pitchFamily="34" charset="0"/>
              </a:rPr>
              <a:t>This clause seeks to provide </a:t>
            </a:r>
            <a:r>
              <a:rPr lang="en-US" sz="3600" dirty="0"/>
              <a:t>clarify that an environmental management inspector as well as an environmental mineral and petroleum inspector must issue a compliance notice which substantially comply with the prescribed form</a:t>
            </a:r>
            <a:r>
              <a:rPr lang="en-US" sz="3600" dirty="0">
                <a:ea typeface="Times New Roman"/>
                <a:cs typeface="Arial" panose="020B0604020202020204" pitchFamily="34" charset="0"/>
              </a:rPr>
              <a:t>;</a:t>
            </a:r>
          </a:p>
          <a:p>
            <a:pPr lvl="0" algn="just" defTabSz="914400" fontAlgn="base">
              <a:spcAft>
                <a:spcPct val="0"/>
              </a:spcAft>
              <a:buFont typeface="Arial" pitchFamily="34" charset="0"/>
              <a:buChar char="•"/>
            </a:pPr>
            <a:r>
              <a:rPr lang="en-US" sz="3600" b="1" dirty="0">
                <a:ea typeface="Times New Roman"/>
                <a:cs typeface="Arial" panose="020B0604020202020204" pitchFamily="34" charset="0"/>
              </a:rPr>
              <a:t>Clause 22: Amendment of section 31M</a:t>
            </a:r>
          </a:p>
          <a:p>
            <a:pPr marL="0" lvl="0" indent="0" algn="just" defTabSz="914400" fontAlgn="base">
              <a:spcAft>
                <a:spcPct val="0"/>
              </a:spcAft>
              <a:buNone/>
            </a:pPr>
            <a:r>
              <a:rPr lang="en-US" sz="3600" dirty="0"/>
              <a:t>The amendment is a consequential amendment to clarify that a person who wants to object to a compliance notice may do so, by making representations, to the relevant appeal authority, namely, the Minister responsible for environmental affairs, the Minister responsible for mineral resources, the Minister responsible for water affairs or a municipal council;</a:t>
            </a:r>
            <a:endParaRPr lang="en-US" sz="3600" dirty="0">
              <a:ea typeface="Times New Roman"/>
              <a:cs typeface="Arial" panose="020B0604020202020204" pitchFamily="34" charset="0"/>
            </a:endParaRPr>
          </a:p>
          <a:p>
            <a:pPr lvl="0" algn="just" defTabSz="914400" fontAlgn="base">
              <a:spcAft>
                <a:spcPct val="0"/>
              </a:spcAft>
              <a:buFont typeface="Arial" pitchFamily="34" charset="0"/>
              <a:buChar char="•"/>
            </a:pPr>
            <a:r>
              <a:rPr lang="en-US" sz="3600" b="1" dirty="0">
                <a:ea typeface="Times New Roman"/>
                <a:cs typeface="Arial" panose="020B0604020202020204" pitchFamily="34" charset="0"/>
              </a:rPr>
              <a:t>Clause 23: Amendment of section 31O</a:t>
            </a:r>
          </a:p>
          <a:p>
            <a:pPr marL="0" lvl="0" indent="0" algn="just" defTabSz="914400" fontAlgn="base">
              <a:spcAft>
                <a:spcPct val="0"/>
              </a:spcAft>
              <a:buNone/>
            </a:pPr>
            <a:r>
              <a:rPr lang="en-US" sz="3600" dirty="0">
                <a:ea typeface="Times New Roman"/>
                <a:cs typeface="Arial" panose="020B0604020202020204" pitchFamily="34" charset="0"/>
              </a:rPr>
              <a:t>This clause seeks t</a:t>
            </a:r>
            <a:r>
              <a:rPr lang="en-US" sz="3600" dirty="0"/>
              <a:t>o empower members of the South African Police Services </a:t>
            </a:r>
            <a:r>
              <a:rPr lang="en-US" sz="3600" dirty="0" smtClean="0"/>
              <a:t>to </a:t>
            </a:r>
            <a:r>
              <a:rPr lang="en-US" sz="3600" dirty="0"/>
              <a:t>monitor compliance and enforce any provincial environmental management legislation;</a:t>
            </a:r>
            <a:r>
              <a:rPr lang="en-US" sz="3600" dirty="0">
                <a:ea typeface="Times New Roman"/>
                <a:cs typeface="Arial" panose="020B0604020202020204" pitchFamily="34" charset="0"/>
              </a:rPr>
              <a:t> </a:t>
            </a:r>
          </a:p>
          <a:p>
            <a:pPr lvl="0" algn="just" defTabSz="914400" fontAlgn="base">
              <a:spcAft>
                <a:spcPct val="0"/>
              </a:spcAft>
              <a:buFont typeface="Arial" pitchFamily="34" charset="0"/>
              <a:buChar char="•"/>
            </a:pPr>
            <a:r>
              <a:rPr lang="en-US" sz="3600" b="1" dirty="0">
                <a:ea typeface="Times New Roman"/>
                <a:cs typeface="Arial" panose="020B0604020202020204" pitchFamily="34" charset="0"/>
              </a:rPr>
              <a:t>Clause 24: Amendment of section 31P</a:t>
            </a:r>
          </a:p>
          <a:p>
            <a:pPr marL="0" lvl="0" indent="0" algn="just" defTabSz="914400" fontAlgn="base">
              <a:spcAft>
                <a:spcPct val="0"/>
              </a:spcAft>
              <a:buNone/>
            </a:pPr>
            <a:r>
              <a:rPr lang="en-US" sz="3600" dirty="0"/>
              <a:t>This clause seeks to provide clarify that a holder of a permit, licence, permission, certificate, authorisation or any other document must produce such documents on the lawful instruction by an environmental management inspector or an environmental mineral and petroleum inspector</a:t>
            </a:r>
            <a:r>
              <a:rPr lang="en-US" sz="3600" dirty="0" smtClean="0"/>
              <a:t>;</a:t>
            </a:r>
            <a:endParaRPr lang="en-US" sz="3600" dirty="0">
              <a:ea typeface="Times New Roman"/>
              <a:cs typeface="Arial" panose="020B0604020202020204" pitchFamily="34" charset="0"/>
            </a:endParaRPr>
          </a:p>
        </p:txBody>
      </p:sp>
    </p:spTree>
    <p:extLst>
      <p:ext uri="{BB962C8B-B14F-4D97-AF65-F5344CB8AC3E}">
        <p14:creationId xmlns:p14="http://schemas.microsoft.com/office/powerpoint/2010/main" val="348846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916635"/>
          </a:xfrm>
        </p:spPr>
        <p:txBody>
          <a:bodyPr>
            <a:normAutofit/>
          </a:bodyPr>
          <a:lstStyle/>
          <a:p>
            <a:r>
              <a:rPr lang="en-US" b="1" dirty="0" smtClean="0"/>
              <a:t>AMENDMENTS TO NEMA</a:t>
            </a:r>
            <a:endParaRPr lang="en-US" b="1" dirty="0"/>
          </a:p>
        </p:txBody>
      </p:sp>
      <p:sp>
        <p:nvSpPr>
          <p:cNvPr id="3" name="Content Placeholder 2"/>
          <p:cNvSpPr>
            <a:spLocks noGrp="1"/>
          </p:cNvSpPr>
          <p:nvPr>
            <p:ph idx="1"/>
          </p:nvPr>
        </p:nvSpPr>
        <p:spPr>
          <a:xfrm>
            <a:off x="144855" y="1366788"/>
            <a:ext cx="8799969" cy="5303520"/>
          </a:xfrm>
        </p:spPr>
        <p:txBody>
          <a:bodyPr>
            <a:noAutofit/>
          </a:bodyPr>
          <a:lstStyle/>
          <a:p>
            <a:pPr algn="just"/>
            <a:r>
              <a:rPr lang="en-US" sz="1900" b="1" dirty="0">
                <a:ea typeface="Times New Roman"/>
                <a:cs typeface="Arial" panose="020B0604020202020204" pitchFamily="34" charset="0"/>
              </a:rPr>
              <a:t>Clause 25: Amendment of section 31Q</a:t>
            </a:r>
          </a:p>
          <a:p>
            <a:pPr marL="0" indent="0" algn="just">
              <a:buNone/>
            </a:pPr>
            <a:r>
              <a:rPr lang="en-US" sz="1900" dirty="0">
                <a:ea typeface="Times New Roman"/>
                <a:cs typeface="Arial" panose="020B0604020202020204" pitchFamily="34" charset="0"/>
              </a:rPr>
              <a:t>This amendment is a </a:t>
            </a:r>
            <a:r>
              <a:rPr lang="en-US" sz="1900" dirty="0"/>
              <a:t>consequential amendment to clarify that the confidentiality of information is also applicable to provincial environmental management legislation</a:t>
            </a:r>
            <a:r>
              <a:rPr lang="en-US" sz="1900" dirty="0">
                <a:ea typeface="Times New Roman"/>
                <a:cs typeface="Arial" panose="020B0604020202020204" pitchFamily="34" charset="0"/>
              </a:rPr>
              <a:t>;</a:t>
            </a:r>
          </a:p>
          <a:p>
            <a:pPr algn="just"/>
            <a:r>
              <a:rPr lang="en-US" sz="1900" b="1" dirty="0">
                <a:ea typeface="Times New Roman"/>
                <a:cs typeface="Arial" panose="020B0604020202020204" pitchFamily="34" charset="0"/>
              </a:rPr>
              <a:t>Clause 26: Amendment of section 34E</a:t>
            </a:r>
          </a:p>
          <a:p>
            <a:pPr marL="0" indent="0" algn="just">
              <a:buNone/>
            </a:pPr>
            <a:r>
              <a:rPr lang="en-US" sz="1900" dirty="0"/>
              <a:t>The clause seeks to provide clarity that any seized live specimens "may", instead of "must", be deposited with a suitable institution, rescue centre or facility; as the circumstances require. The clause also provides clarity that seized live specimens may be disposed of in terms of section 30(a) of the Criminal Procedure Act, 1977;</a:t>
            </a:r>
            <a:endParaRPr lang="en-US" sz="1900" dirty="0">
              <a:ea typeface="Times New Roman"/>
              <a:cs typeface="Arial" panose="020B0604020202020204" pitchFamily="34" charset="0"/>
            </a:endParaRPr>
          </a:p>
          <a:p>
            <a:pPr algn="just"/>
            <a:r>
              <a:rPr lang="en-US" sz="1900" b="1" dirty="0">
                <a:ea typeface="Times New Roman"/>
                <a:cs typeface="Arial" panose="020B0604020202020204" pitchFamily="34" charset="0"/>
              </a:rPr>
              <a:t>Clause 27: Amendment of section 34G</a:t>
            </a:r>
          </a:p>
          <a:p>
            <a:pPr marL="0" indent="0" algn="just">
              <a:buNone/>
            </a:pPr>
            <a:r>
              <a:rPr lang="en-US" sz="1900" dirty="0">
                <a:ea typeface="Times New Roman"/>
                <a:cs typeface="Arial" panose="020B0604020202020204" pitchFamily="34" charset="0"/>
              </a:rPr>
              <a:t>This clause seeks t</a:t>
            </a:r>
            <a:r>
              <a:rPr lang="en-US" sz="1900" dirty="0"/>
              <a:t>o provide clarity that Minister's regulatory power to specify offences and prescribe the amount for purposes of admission of guilt fines contextualizes section 57(5) of the Criminal Procedure Act, 1977 (Act No. 51 of 1977);</a:t>
            </a:r>
            <a:r>
              <a:rPr lang="en-US" sz="1900" dirty="0">
                <a:ea typeface="Times New Roman"/>
                <a:cs typeface="Arial" panose="020B0604020202020204" pitchFamily="34" charset="0"/>
              </a:rPr>
              <a:t> </a:t>
            </a:r>
          </a:p>
          <a:p>
            <a:pPr algn="just"/>
            <a:r>
              <a:rPr lang="en-US" sz="1900" b="1" dirty="0">
                <a:ea typeface="Times New Roman"/>
                <a:cs typeface="Arial" panose="020B0604020202020204" pitchFamily="34" charset="0"/>
              </a:rPr>
              <a:t>Clause 28: Amendment of section 42B</a:t>
            </a:r>
          </a:p>
          <a:p>
            <a:pPr marL="0" indent="0" algn="just">
              <a:buNone/>
            </a:pPr>
            <a:r>
              <a:rPr lang="en-US" sz="1900" dirty="0"/>
              <a:t>The clause seeks to provide clarify that the Minister of mineral resources may also delegate </a:t>
            </a:r>
            <a:r>
              <a:rPr lang="en-US" sz="1900" dirty="0" smtClean="0"/>
              <a:t>his </a:t>
            </a:r>
            <a:r>
              <a:rPr lang="en-US" sz="1900" dirty="0"/>
              <a:t>or her powers under NEMA to an organ of state subject to an agreement between the Minister responsible for environmental affairs and the organ of state</a:t>
            </a:r>
            <a:r>
              <a:rPr lang="en-US" sz="1900" dirty="0" smtClean="0"/>
              <a:t>;</a:t>
            </a:r>
            <a:endParaRPr lang="en-US" sz="1900" dirty="0">
              <a:ea typeface="Times New Roman"/>
              <a:cs typeface="Arial" panose="020B0604020202020204" pitchFamily="34" charset="0"/>
            </a:endParaRPr>
          </a:p>
        </p:txBody>
      </p:sp>
    </p:spTree>
    <p:extLst>
      <p:ext uri="{BB962C8B-B14F-4D97-AF65-F5344CB8AC3E}">
        <p14:creationId xmlns:p14="http://schemas.microsoft.com/office/powerpoint/2010/main" val="1127487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916635"/>
          </a:xfrm>
        </p:spPr>
        <p:txBody>
          <a:bodyPr>
            <a:normAutofit/>
          </a:bodyPr>
          <a:lstStyle/>
          <a:p>
            <a:r>
              <a:rPr lang="en-US" b="1" dirty="0" smtClean="0"/>
              <a:t>AMENDMENTS TO NEMA</a:t>
            </a:r>
            <a:endParaRPr lang="en-US" b="1" dirty="0"/>
          </a:p>
        </p:txBody>
      </p:sp>
      <p:sp>
        <p:nvSpPr>
          <p:cNvPr id="3" name="Content Placeholder 2"/>
          <p:cNvSpPr>
            <a:spLocks noGrp="1"/>
          </p:cNvSpPr>
          <p:nvPr>
            <p:ph idx="1"/>
          </p:nvPr>
        </p:nvSpPr>
        <p:spPr>
          <a:xfrm>
            <a:off x="144855" y="1366788"/>
            <a:ext cx="8799969" cy="5303520"/>
          </a:xfrm>
        </p:spPr>
        <p:txBody>
          <a:bodyPr>
            <a:noAutofit/>
          </a:bodyPr>
          <a:lstStyle/>
          <a:p>
            <a:pPr algn="just"/>
            <a:r>
              <a:rPr lang="en-US" sz="2000" b="1" dirty="0">
                <a:ea typeface="Times New Roman"/>
                <a:cs typeface="Arial" panose="020B0604020202020204" pitchFamily="34" charset="0"/>
              </a:rPr>
              <a:t>Clause 29: Inserts new sections 42C and 42D </a:t>
            </a:r>
          </a:p>
          <a:p>
            <a:pPr marL="0" indent="0" algn="just">
              <a:buNone/>
            </a:pPr>
            <a:r>
              <a:rPr lang="en-US" sz="2000" dirty="0">
                <a:ea typeface="Times New Roman"/>
                <a:cs typeface="Arial" panose="020B0604020202020204" pitchFamily="34" charset="0"/>
              </a:rPr>
              <a:t>This clause </a:t>
            </a:r>
            <a:r>
              <a:rPr lang="en-US" sz="2000" dirty="0"/>
              <a:t>inserts new sections 42C and 42D, to empower the Minister responsible for water affairs and municipal manager of a municipality to delegate his or her powers under the NEMA to an official in the Department responsible for water affairs or municipality, respectively</a:t>
            </a:r>
            <a:r>
              <a:rPr lang="en-US" sz="2000" dirty="0">
                <a:ea typeface="Times New Roman"/>
                <a:cs typeface="Arial" panose="020B0604020202020204" pitchFamily="34" charset="0"/>
              </a:rPr>
              <a:t>;</a:t>
            </a:r>
          </a:p>
          <a:p>
            <a:pPr algn="just"/>
            <a:r>
              <a:rPr lang="en-US" sz="2000" b="1" dirty="0">
                <a:ea typeface="Times New Roman"/>
                <a:cs typeface="Arial" panose="020B0604020202020204" pitchFamily="34" charset="0"/>
              </a:rPr>
              <a:t>Clause 30: Amendment of section 43</a:t>
            </a:r>
          </a:p>
          <a:p>
            <a:pPr marL="0" indent="0" algn="just">
              <a:buNone/>
            </a:pPr>
            <a:r>
              <a:rPr lang="en-US" sz="2000" dirty="0"/>
              <a:t>The clause seeks to provide clarity that a person may also appeal a section 28(4) directive issued by a delegated official. The amendment also provides clarity that the submission of an appeal will not automatically suspend a section 28(4) directive, unless there is good cause shown to the satisfaction of the Minister;</a:t>
            </a:r>
            <a:endParaRPr lang="en-US" sz="2000" dirty="0">
              <a:ea typeface="Times New Roman"/>
              <a:cs typeface="Arial" panose="020B0604020202020204" pitchFamily="34" charset="0"/>
            </a:endParaRPr>
          </a:p>
          <a:p>
            <a:pPr algn="just"/>
            <a:r>
              <a:rPr lang="en-US" sz="2000" b="1" dirty="0">
                <a:ea typeface="Times New Roman"/>
                <a:cs typeface="Arial" panose="020B0604020202020204" pitchFamily="34" charset="0"/>
              </a:rPr>
              <a:t>Clause 31: Amendment of section 47</a:t>
            </a:r>
          </a:p>
          <a:p>
            <a:pPr marL="0" indent="0" algn="just">
              <a:buNone/>
            </a:pPr>
            <a:r>
              <a:rPr lang="en-US" sz="2000" dirty="0">
                <a:ea typeface="Times New Roman"/>
                <a:cs typeface="Arial" panose="020B0604020202020204" pitchFamily="34" charset="0"/>
              </a:rPr>
              <a:t>This clause </a:t>
            </a:r>
            <a:r>
              <a:rPr lang="en-US" sz="2000" dirty="0"/>
              <a:t>repeals section 47(2) and (2A) to avoid duplication of legal requirements, requiring the Minister responsible for environmental affairs or MEC to table all regulations developed in terms of the NEMA in Parliament or relevant provincial legislature since all regulations are currently being tabled in Parliament in terms of section 17 of the Interpretation Act, 1957;</a:t>
            </a:r>
            <a:endParaRPr lang="en-US" sz="1900" dirty="0">
              <a:ea typeface="Times New Roman"/>
              <a:cs typeface="Arial" panose="020B0604020202020204" pitchFamily="34" charset="0"/>
            </a:endParaRPr>
          </a:p>
        </p:txBody>
      </p:sp>
    </p:spTree>
    <p:extLst>
      <p:ext uri="{BB962C8B-B14F-4D97-AF65-F5344CB8AC3E}">
        <p14:creationId xmlns:p14="http://schemas.microsoft.com/office/powerpoint/2010/main" val="4026264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916635"/>
          </a:xfrm>
        </p:spPr>
        <p:txBody>
          <a:bodyPr>
            <a:normAutofit/>
          </a:bodyPr>
          <a:lstStyle/>
          <a:p>
            <a:r>
              <a:rPr lang="en-US" b="1" dirty="0" smtClean="0"/>
              <a:t>AMENDMENTS TO NEMA</a:t>
            </a:r>
            <a:endParaRPr lang="en-US" b="1" dirty="0"/>
          </a:p>
        </p:txBody>
      </p:sp>
      <p:sp>
        <p:nvSpPr>
          <p:cNvPr id="3" name="Content Placeholder 2"/>
          <p:cNvSpPr>
            <a:spLocks noGrp="1"/>
          </p:cNvSpPr>
          <p:nvPr>
            <p:ph idx="1"/>
          </p:nvPr>
        </p:nvSpPr>
        <p:spPr>
          <a:xfrm>
            <a:off x="144855" y="1366788"/>
            <a:ext cx="8799969" cy="5303520"/>
          </a:xfrm>
        </p:spPr>
        <p:txBody>
          <a:bodyPr>
            <a:noAutofit/>
          </a:bodyPr>
          <a:lstStyle/>
          <a:p>
            <a:pPr algn="just"/>
            <a:r>
              <a:rPr lang="en-US" sz="2100" b="1" dirty="0">
                <a:ea typeface="Times New Roman"/>
                <a:cs typeface="Arial" panose="020B0604020202020204" pitchFamily="34" charset="0"/>
              </a:rPr>
              <a:t>Clause 32: Amendment of section 49A </a:t>
            </a:r>
          </a:p>
          <a:p>
            <a:pPr marL="0" indent="0" algn="just">
              <a:buNone/>
            </a:pPr>
            <a:r>
              <a:rPr lang="en-US" sz="2100" dirty="0">
                <a:ea typeface="Times New Roman"/>
                <a:cs typeface="Arial" panose="020B0604020202020204" pitchFamily="34" charset="0"/>
              </a:rPr>
              <a:t>This clause provides a new subsection to provide that </a:t>
            </a:r>
            <a:r>
              <a:rPr lang="en-US" sz="2100" dirty="0"/>
              <a:t>where a norm and standard specifically provides for a provision to be an offence, then those specific provisions will be considered to be offences. The clause seeks to provide clarity that it is an offence for any person not to comply with an instruction, rather than a request, of an environmental management inspector</a:t>
            </a:r>
            <a:r>
              <a:rPr lang="en-US" sz="2100" dirty="0">
                <a:ea typeface="Times New Roman"/>
                <a:cs typeface="Arial" panose="020B0604020202020204" pitchFamily="34" charset="0"/>
              </a:rPr>
              <a:t>;</a:t>
            </a:r>
          </a:p>
          <a:p>
            <a:pPr algn="just"/>
            <a:r>
              <a:rPr lang="en-US" sz="2100" b="1" dirty="0">
                <a:ea typeface="Times New Roman"/>
                <a:cs typeface="Arial" panose="020B0604020202020204" pitchFamily="34" charset="0"/>
              </a:rPr>
              <a:t>Clause 33: Amendment of section 49B</a:t>
            </a:r>
          </a:p>
          <a:p>
            <a:pPr marL="0" indent="0" algn="just">
              <a:buNone/>
            </a:pPr>
            <a:r>
              <a:rPr lang="en-US" sz="2100" dirty="0"/>
              <a:t>This clause seeks to provide the maximum monetary penalty for certain serious offences;</a:t>
            </a:r>
            <a:endParaRPr lang="en-US" sz="2100" dirty="0">
              <a:ea typeface="Times New Roman"/>
              <a:cs typeface="Arial" panose="020B0604020202020204" pitchFamily="34" charset="0"/>
            </a:endParaRPr>
          </a:p>
          <a:p>
            <a:pPr algn="just"/>
            <a:r>
              <a:rPr lang="en-US" sz="2100" b="1" dirty="0">
                <a:ea typeface="Times New Roman"/>
                <a:cs typeface="Arial" panose="020B0604020202020204" pitchFamily="34" charset="0"/>
              </a:rPr>
              <a:t>Clause 34: Amendment of Schedule 3 </a:t>
            </a:r>
          </a:p>
          <a:p>
            <a:pPr marL="0" indent="0" algn="just">
              <a:buNone/>
            </a:pPr>
            <a:r>
              <a:rPr lang="en-US" sz="2100" dirty="0"/>
              <a:t>This clause amends Schedule 3 to provide for textual amendments to ensure the citation of appropriate offences listed in certain national and provincial legislation;</a:t>
            </a:r>
          </a:p>
          <a:p>
            <a:pPr marL="0" indent="0" algn="just">
              <a:buNone/>
            </a:pPr>
            <a:endParaRPr lang="en-US" sz="1900" dirty="0">
              <a:ea typeface="Times New Roman"/>
              <a:cs typeface="Arial" panose="020B0604020202020204" pitchFamily="34" charset="0"/>
            </a:endParaRPr>
          </a:p>
        </p:txBody>
      </p:sp>
    </p:spTree>
    <p:extLst>
      <p:ext uri="{BB962C8B-B14F-4D97-AF65-F5344CB8AC3E}">
        <p14:creationId xmlns:p14="http://schemas.microsoft.com/office/powerpoint/2010/main" val="3121132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330521"/>
          </a:xfrm>
        </p:spPr>
        <p:txBody>
          <a:bodyPr>
            <a:normAutofit fontScale="90000"/>
          </a:bodyPr>
          <a:lstStyle/>
          <a:p>
            <a:r>
              <a:rPr lang="en-US" b="1" dirty="0" smtClean="0"/>
              <a:t>AMENDMENTS TO NEMPAA AND NEMBA</a:t>
            </a:r>
            <a:endParaRPr lang="en-US" b="1" dirty="0"/>
          </a:p>
        </p:txBody>
      </p:sp>
      <p:sp>
        <p:nvSpPr>
          <p:cNvPr id="3" name="Content Placeholder 2"/>
          <p:cNvSpPr>
            <a:spLocks noGrp="1"/>
          </p:cNvSpPr>
          <p:nvPr>
            <p:ph idx="1"/>
          </p:nvPr>
        </p:nvSpPr>
        <p:spPr>
          <a:xfrm>
            <a:off x="144855" y="1684421"/>
            <a:ext cx="8799969" cy="5091763"/>
          </a:xfrm>
        </p:spPr>
        <p:txBody>
          <a:bodyPr>
            <a:noAutofit/>
          </a:bodyPr>
          <a:lstStyle/>
          <a:p>
            <a:pPr algn="just"/>
            <a:r>
              <a:rPr lang="en-US" sz="2000" b="1" dirty="0">
                <a:ea typeface="Times New Roman"/>
                <a:cs typeface="Arial" panose="020B0604020202020204" pitchFamily="34" charset="0"/>
              </a:rPr>
              <a:t>Clause 35: Amendment of section 57 of NEMPAA</a:t>
            </a:r>
          </a:p>
          <a:p>
            <a:pPr marL="0" indent="0" algn="just">
              <a:buNone/>
            </a:pPr>
            <a:r>
              <a:rPr lang="en-US" sz="2000" dirty="0">
                <a:ea typeface="Times New Roman"/>
                <a:cs typeface="Arial" panose="020B0604020202020204" pitchFamily="34" charset="0"/>
              </a:rPr>
              <a:t>This clause seeks to provide clarity that </a:t>
            </a:r>
            <a:r>
              <a:rPr lang="en-US" sz="2000" dirty="0"/>
              <a:t>the Chief Financial Officer must be a member of the board of the South African National Parks;</a:t>
            </a:r>
            <a:endParaRPr lang="en-US" sz="2000" dirty="0">
              <a:ea typeface="Times New Roman"/>
              <a:cs typeface="Arial" panose="020B0604020202020204" pitchFamily="34" charset="0"/>
            </a:endParaRPr>
          </a:p>
          <a:p>
            <a:pPr algn="just"/>
            <a:r>
              <a:rPr lang="en-US" sz="2000" b="1" dirty="0">
                <a:ea typeface="Times New Roman"/>
                <a:cs typeface="Arial" panose="020B0604020202020204" pitchFamily="34" charset="0"/>
              </a:rPr>
              <a:t>Clause 36: Amendment of section 89 of NEMPAA </a:t>
            </a:r>
          </a:p>
          <a:p>
            <a:pPr marL="0" indent="0" algn="just">
              <a:buNone/>
            </a:pPr>
            <a:r>
              <a:rPr lang="en-US" sz="2000" dirty="0">
                <a:ea typeface="Times New Roman"/>
                <a:cs typeface="Arial" panose="020B0604020202020204" pitchFamily="34" charset="0"/>
              </a:rPr>
              <a:t>The clause seeks to provide clarity that it is an offence to undertake </a:t>
            </a:r>
            <a:r>
              <a:rPr lang="en-US" sz="2000" dirty="0" smtClean="0">
                <a:ea typeface="Times New Roman"/>
                <a:cs typeface="Arial" panose="020B0604020202020204" pitchFamily="34" charset="0"/>
              </a:rPr>
              <a:t>any of the restricted activities </a:t>
            </a:r>
            <a:r>
              <a:rPr lang="en-US" sz="2000" dirty="0">
                <a:ea typeface="Times New Roman"/>
                <a:cs typeface="Arial" panose="020B0604020202020204" pitchFamily="34" charset="0"/>
              </a:rPr>
              <a:t>in a marine protected area; </a:t>
            </a:r>
          </a:p>
          <a:p>
            <a:pPr algn="just"/>
            <a:r>
              <a:rPr lang="en-US" sz="2000" b="1" dirty="0">
                <a:ea typeface="Times New Roman"/>
                <a:cs typeface="Arial" panose="020B0604020202020204" pitchFamily="34" charset="0"/>
              </a:rPr>
              <a:t>Clause 37: Amendment of section 1 of NEMBA</a:t>
            </a:r>
            <a:endParaRPr lang="en-US" sz="2000" dirty="0">
              <a:ea typeface="Times New Roman"/>
              <a:cs typeface="Arial" panose="020B0604020202020204" pitchFamily="34" charset="0"/>
            </a:endParaRPr>
          </a:p>
          <a:p>
            <a:pPr marL="0" indent="0" algn="just">
              <a:buNone/>
            </a:pPr>
            <a:r>
              <a:rPr lang="en-US" sz="2000" dirty="0"/>
              <a:t>This clause amends the definition of "control", and inserts a new definition of "eradicate" in order to provide clarity on the actions, measures or methods to be undertaken when dealing with listed invasive species;</a:t>
            </a:r>
            <a:endParaRPr lang="en-US" sz="2000" dirty="0">
              <a:ea typeface="Times New Roman"/>
              <a:cs typeface="Arial" panose="020B0604020202020204" pitchFamily="34" charset="0"/>
            </a:endParaRPr>
          </a:p>
          <a:p>
            <a:pPr algn="just"/>
            <a:r>
              <a:rPr lang="en-US" sz="2000" b="1" dirty="0">
                <a:ea typeface="Times New Roman"/>
                <a:cs typeface="Arial" panose="020B0604020202020204" pitchFamily="34" charset="0"/>
              </a:rPr>
              <a:t>Clause 38: Amendment of section 2 of NEMBA</a:t>
            </a:r>
          </a:p>
          <a:p>
            <a:pPr marL="0" indent="0" algn="just">
              <a:buNone/>
            </a:pPr>
            <a:r>
              <a:rPr lang="en-US" sz="2000" dirty="0">
                <a:ea typeface="Times New Roman"/>
                <a:cs typeface="Arial" panose="020B0604020202020204" pitchFamily="34" charset="0"/>
              </a:rPr>
              <a:t>These clause </a:t>
            </a:r>
            <a:r>
              <a:rPr lang="en-US" sz="2000" dirty="0"/>
              <a:t>seeks to extend the scope of the objects of the Act to clarify that the object of the Act is to provide that the use of indigenous biological resources in a manner that is ecologically sustainable, including taking into account the well-being of any faunal biological </a:t>
            </a:r>
            <a:r>
              <a:rPr lang="en-US" sz="2000" dirty="0" smtClean="0"/>
              <a:t>resource</a:t>
            </a:r>
            <a:r>
              <a:rPr lang="en-US" sz="2000" dirty="0"/>
              <a:t>;</a:t>
            </a:r>
          </a:p>
        </p:txBody>
      </p:sp>
    </p:spTree>
    <p:extLst>
      <p:ext uri="{BB962C8B-B14F-4D97-AF65-F5344CB8AC3E}">
        <p14:creationId xmlns:p14="http://schemas.microsoft.com/office/powerpoint/2010/main" val="4258732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330521"/>
          </a:xfrm>
        </p:spPr>
        <p:txBody>
          <a:bodyPr>
            <a:normAutofit fontScale="90000"/>
          </a:bodyPr>
          <a:lstStyle/>
          <a:p>
            <a:r>
              <a:rPr lang="en-US" b="1" dirty="0" smtClean="0"/>
              <a:t>AMENDMENTS TO NEMPAA AND NEMBA</a:t>
            </a:r>
            <a:endParaRPr lang="en-US" b="1" dirty="0"/>
          </a:p>
        </p:txBody>
      </p:sp>
      <p:sp>
        <p:nvSpPr>
          <p:cNvPr id="3" name="Content Placeholder 2"/>
          <p:cNvSpPr>
            <a:spLocks noGrp="1"/>
          </p:cNvSpPr>
          <p:nvPr>
            <p:ph idx="1"/>
          </p:nvPr>
        </p:nvSpPr>
        <p:spPr>
          <a:xfrm>
            <a:off x="144855" y="1684421"/>
            <a:ext cx="8799969" cy="5091763"/>
          </a:xfrm>
        </p:spPr>
        <p:txBody>
          <a:bodyPr>
            <a:noAutofit/>
          </a:bodyPr>
          <a:lstStyle/>
          <a:p>
            <a:pPr algn="just"/>
            <a:r>
              <a:rPr lang="en-US" sz="2000" b="1" dirty="0">
                <a:ea typeface="Times New Roman"/>
                <a:cs typeface="Arial" panose="020B0604020202020204" pitchFamily="34" charset="0"/>
              </a:rPr>
              <a:t>Clause 39: Amendment of section 3 of NEMBA </a:t>
            </a:r>
          </a:p>
          <a:p>
            <a:pPr marL="0" indent="0" algn="just">
              <a:buNone/>
            </a:pPr>
            <a:r>
              <a:rPr lang="en-US" sz="2000" dirty="0">
                <a:ea typeface="Times New Roman"/>
                <a:cs typeface="Arial" panose="020B0604020202020204" pitchFamily="34" charset="0"/>
              </a:rPr>
              <a:t>This clause seeks to provide clarity that </a:t>
            </a:r>
            <a:r>
              <a:rPr lang="en-US" sz="2000" dirty="0"/>
              <a:t>in order for the State to give full effect to section 24 of the Constitution of the Republic of South Africa, 1996, the State must be in a position to remain the custodian of wild animals that escape from land under its control;</a:t>
            </a:r>
            <a:endParaRPr lang="en-US" sz="2000" dirty="0">
              <a:ea typeface="Times New Roman"/>
              <a:cs typeface="Arial" panose="020B0604020202020204" pitchFamily="34" charset="0"/>
            </a:endParaRPr>
          </a:p>
          <a:p>
            <a:pPr algn="just"/>
            <a:r>
              <a:rPr lang="en-US" sz="2000" b="1" dirty="0">
                <a:ea typeface="Times New Roman"/>
                <a:cs typeface="Arial" panose="020B0604020202020204" pitchFamily="34" charset="0"/>
              </a:rPr>
              <a:t>Clause 40: Amendment of section 13 of NEMBA </a:t>
            </a:r>
          </a:p>
          <a:p>
            <a:pPr marL="0" indent="0" algn="just">
              <a:buNone/>
            </a:pPr>
            <a:r>
              <a:rPr lang="en-US" sz="2000" dirty="0">
                <a:ea typeface="Times New Roman"/>
                <a:cs typeface="Arial" panose="020B0604020202020204" pitchFamily="34" charset="0"/>
              </a:rPr>
              <a:t>The clause seeks to provide clarity that </a:t>
            </a:r>
            <a:r>
              <a:rPr lang="en-US" sz="2000" dirty="0"/>
              <a:t>the Chief Financial Officer must be a member of the board of the South African National Biodiversity Institute</a:t>
            </a:r>
            <a:r>
              <a:rPr lang="en-US" sz="2000" dirty="0">
                <a:ea typeface="Times New Roman"/>
                <a:cs typeface="Arial" panose="020B0604020202020204" pitchFamily="34" charset="0"/>
              </a:rPr>
              <a:t>; </a:t>
            </a:r>
          </a:p>
          <a:p>
            <a:pPr algn="just"/>
            <a:r>
              <a:rPr lang="en-US" sz="2000" b="1" dirty="0">
                <a:ea typeface="Times New Roman"/>
                <a:cs typeface="Arial" panose="020B0604020202020204" pitchFamily="34" charset="0"/>
              </a:rPr>
              <a:t>Clauses 41 and 42: Amendment of sections 73 and 75 of NEMBA  </a:t>
            </a:r>
            <a:endParaRPr lang="en-US" sz="2000" dirty="0">
              <a:ea typeface="Times New Roman"/>
              <a:cs typeface="Arial" panose="020B0604020202020204" pitchFamily="34" charset="0"/>
            </a:endParaRPr>
          </a:p>
          <a:p>
            <a:pPr marL="0" indent="0" algn="just">
              <a:buNone/>
            </a:pPr>
            <a:r>
              <a:rPr lang="en-US" sz="2000" dirty="0"/>
              <a:t>The clauses empower the Minister to develop regulations on the steps to be undertaken to control or eradicate listed invasive species;</a:t>
            </a:r>
            <a:endParaRPr lang="en-US" sz="2000" dirty="0">
              <a:ea typeface="Times New Roman"/>
              <a:cs typeface="Arial" panose="020B0604020202020204" pitchFamily="34" charset="0"/>
            </a:endParaRPr>
          </a:p>
          <a:p>
            <a:pPr algn="just"/>
            <a:r>
              <a:rPr lang="en-US" sz="2000" b="1" dirty="0">
                <a:ea typeface="Times New Roman"/>
                <a:cs typeface="Arial" panose="020B0604020202020204" pitchFamily="34" charset="0"/>
              </a:rPr>
              <a:t>Clause 43: Amendment of section 97 of NEMBA </a:t>
            </a:r>
          </a:p>
          <a:p>
            <a:pPr marL="0" indent="0" algn="just">
              <a:buNone/>
            </a:pPr>
            <a:r>
              <a:rPr lang="en-US" sz="2000" dirty="0"/>
              <a:t>The clause empowers the Minister to make regulations </a:t>
            </a:r>
            <a:r>
              <a:rPr lang="en-US" sz="2000" dirty="0" smtClean="0"/>
              <a:t>regarding protection </a:t>
            </a:r>
            <a:r>
              <a:rPr lang="en-US" sz="2000" dirty="0"/>
              <a:t>of the well-being of a faunal biological resource during the carrying out a restricted activity involving faunal biological resource</a:t>
            </a:r>
            <a:r>
              <a:rPr lang="en-US" sz="2000" dirty="0" smtClean="0"/>
              <a:t>;</a:t>
            </a:r>
            <a:endParaRPr lang="en-US" sz="2000" dirty="0"/>
          </a:p>
        </p:txBody>
      </p:sp>
    </p:spTree>
    <p:extLst>
      <p:ext uri="{BB962C8B-B14F-4D97-AF65-F5344CB8AC3E}">
        <p14:creationId xmlns:p14="http://schemas.microsoft.com/office/powerpoint/2010/main" val="3797770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330521"/>
          </a:xfrm>
        </p:spPr>
        <p:txBody>
          <a:bodyPr>
            <a:normAutofit/>
          </a:bodyPr>
          <a:lstStyle/>
          <a:p>
            <a:r>
              <a:rPr lang="en-US" b="1" dirty="0" smtClean="0"/>
              <a:t>AMENDMENTS TO NEMBA </a:t>
            </a:r>
            <a:endParaRPr lang="en-US" b="1" dirty="0"/>
          </a:p>
        </p:txBody>
      </p:sp>
      <p:sp>
        <p:nvSpPr>
          <p:cNvPr id="3" name="Content Placeholder 2"/>
          <p:cNvSpPr>
            <a:spLocks noGrp="1"/>
          </p:cNvSpPr>
          <p:nvPr>
            <p:ph idx="1"/>
          </p:nvPr>
        </p:nvSpPr>
        <p:spPr>
          <a:xfrm>
            <a:off x="144855" y="1838425"/>
            <a:ext cx="8799969" cy="4937759"/>
          </a:xfrm>
        </p:spPr>
        <p:txBody>
          <a:bodyPr>
            <a:noAutofit/>
          </a:bodyPr>
          <a:lstStyle/>
          <a:p>
            <a:pPr algn="just"/>
            <a:r>
              <a:rPr lang="en-US" b="1" dirty="0">
                <a:ea typeface="Times New Roman"/>
                <a:cs typeface="Arial" panose="020B0604020202020204" pitchFamily="34" charset="0"/>
              </a:rPr>
              <a:t>Clauses 44 and 45: Amendment of sections 99 and 100 of NEMBA </a:t>
            </a:r>
          </a:p>
          <a:p>
            <a:pPr marL="0" indent="0" algn="just">
              <a:buNone/>
            </a:pPr>
            <a:r>
              <a:rPr lang="en-US" dirty="0">
                <a:ea typeface="Times New Roman"/>
                <a:cs typeface="Arial" panose="020B0604020202020204" pitchFamily="34" charset="0"/>
              </a:rPr>
              <a:t>This clause seeks to provide clarity that </a:t>
            </a:r>
            <a:r>
              <a:rPr lang="en-US" dirty="0"/>
              <a:t>the MEC for environmental affairs in each province must also follow the consultative process set out in sections 99 and 100 of the NEMBA when exercising a power under the Act;</a:t>
            </a:r>
          </a:p>
          <a:p>
            <a:pPr marL="0" indent="0" algn="just">
              <a:buNone/>
            </a:pPr>
            <a:endParaRPr lang="en-US" sz="2000" dirty="0"/>
          </a:p>
        </p:txBody>
      </p:sp>
    </p:spTree>
    <p:extLst>
      <p:ext uri="{BB962C8B-B14F-4D97-AF65-F5344CB8AC3E}">
        <p14:creationId xmlns:p14="http://schemas.microsoft.com/office/powerpoint/2010/main" val="2797520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AMENDMENTS TO NEMAQA </a:t>
            </a:r>
            <a:endParaRPr lang="en-US" b="1" dirty="0"/>
          </a:p>
        </p:txBody>
      </p:sp>
      <p:sp>
        <p:nvSpPr>
          <p:cNvPr id="3" name="Content Placeholder 2"/>
          <p:cNvSpPr>
            <a:spLocks noGrp="1"/>
          </p:cNvSpPr>
          <p:nvPr>
            <p:ph idx="1"/>
          </p:nvPr>
        </p:nvSpPr>
        <p:spPr>
          <a:xfrm>
            <a:off x="144855" y="1366787"/>
            <a:ext cx="8799969" cy="5409398"/>
          </a:xfrm>
        </p:spPr>
        <p:txBody>
          <a:bodyPr>
            <a:noAutofit/>
          </a:bodyPr>
          <a:lstStyle/>
          <a:p>
            <a:pPr lvl="0" algn="just"/>
            <a:r>
              <a:rPr lang="en-US" sz="1800" b="1" dirty="0">
                <a:ea typeface="Times New Roman"/>
                <a:cs typeface="Arial" panose="020B0604020202020204" pitchFamily="34" charset="0"/>
              </a:rPr>
              <a:t>Clause 46: Amendment of section 13 </a:t>
            </a:r>
          </a:p>
          <a:p>
            <a:pPr marL="0" lvl="0" indent="0" algn="just">
              <a:buNone/>
            </a:pPr>
            <a:r>
              <a:rPr lang="en-US" sz="1800" dirty="0">
                <a:ea typeface="Times New Roman"/>
                <a:cs typeface="Arial" panose="020B0604020202020204" pitchFamily="34" charset="0"/>
              </a:rPr>
              <a:t>This clause seeks to provide clarity that </a:t>
            </a:r>
            <a:r>
              <a:rPr lang="en-US" sz="1800" dirty="0"/>
              <a:t>the Minister </a:t>
            </a:r>
            <a:r>
              <a:rPr lang="en-US" sz="1800" dirty="0" smtClean="0"/>
              <a:t>has a </a:t>
            </a:r>
            <a:r>
              <a:rPr lang="en-US" sz="1800" dirty="0"/>
              <a:t>discretion to establish </a:t>
            </a:r>
            <a:r>
              <a:rPr lang="en-US" sz="1800" dirty="0" smtClean="0"/>
              <a:t>the </a:t>
            </a:r>
            <a:r>
              <a:rPr lang="en-US" sz="1800" dirty="0"/>
              <a:t>National Air Quality Advisory Committee</a:t>
            </a:r>
            <a:r>
              <a:rPr lang="en-US" sz="1800" dirty="0">
                <a:ea typeface="Times New Roman"/>
                <a:cs typeface="Arial" panose="020B0604020202020204" pitchFamily="34" charset="0"/>
              </a:rPr>
              <a:t>;</a:t>
            </a:r>
          </a:p>
          <a:p>
            <a:pPr algn="just"/>
            <a:r>
              <a:rPr lang="en-US" sz="1800" b="1" dirty="0">
                <a:ea typeface="Times New Roman"/>
                <a:cs typeface="Arial" panose="020B0604020202020204" pitchFamily="34" charset="0"/>
              </a:rPr>
              <a:t>Clause 47: Amendment of section 22A </a:t>
            </a:r>
          </a:p>
          <a:p>
            <a:pPr marL="0" lvl="0" indent="0" algn="just">
              <a:buNone/>
            </a:pPr>
            <a:r>
              <a:rPr lang="en-US" sz="1800" dirty="0">
                <a:ea typeface="Times New Roman"/>
                <a:cs typeface="Arial" panose="020B0604020202020204" pitchFamily="34" charset="0"/>
              </a:rPr>
              <a:t>The clause seeks to </a:t>
            </a:r>
            <a:r>
              <a:rPr lang="en-US" sz="1800" dirty="0"/>
              <a:t>provide for the consequences of unlawful conducting of listed air activities. This clause also sets out the process and procedures to be followed in addressing the non-compliance with the law</a:t>
            </a:r>
            <a:r>
              <a:rPr lang="en-US" sz="1800" dirty="0">
                <a:ea typeface="Times New Roman"/>
                <a:cs typeface="Arial" panose="020B0604020202020204" pitchFamily="34" charset="0"/>
              </a:rPr>
              <a:t>;</a:t>
            </a:r>
          </a:p>
          <a:p>
            <a:pPr algn="just"/>
            <a:r>
              <a:rPr lang="en-US" sz="1800" b="1" dirty="0">
                <a:ea typeface="Times New Roman"/>
                <a:cs typeface="Arial" panose="020B0604020202020204" pitchFamily="34" charset="0"/>
              </a:rPr>
              <a:t>Clause 48: Amendment of section 36</a:t>
            </a:r>
          </a:p>
          <a:p>
            <a:pPr marL="0" lvl="0" indent="0" algn="just">
              <a:spcBef>
                <a:spcPts val="0"/>
              </a:spcBef>
              <a:buNone/>
            </a:pPr>
            <a:r>
              <a:rPr lang="en-US" sz="1800" dirty="0">
                <a:ea typeface="Times New Roman"/>
                <a:cs typeface="Arial" panose="020B0604020202020204" pitchFamily="34" charset="0"/>
              </a:rPr>
              <a:t>The clause seeks to provide clarity that </a:t>
            </a:r>
            <a:r>
              <a:rPr lang="en-US" sz="1800" dirty="0"/>
              <a:t>a province must be regarded as a licensing authority where a listed air activity falls within the boundaries of more than one metropolitan municipality or more than one district municipality. The amendment also seeks to provide clarity that the Minister is only the licensing authority if the Minister is identified as such in terms of NEMA, NEMWA and NEMAQA, and also extend the scope to allow for co-operative agreement to be reached between the Municipality, MEC and the Minister on who the licencing authority will be on any application</a:t>
            </a:r>
            <a:r>
              <a:rPr lang="en-US" sz="1800" dirty="0">
                <a:ea typeface="Times New Roman"/>
                <a:cs typeface="Arial" panose="020B0604020202020204" pitchFamily="34" charset="0"/>
              </a:rPr>
              <a:t>;</a:t>
            </a:r>
          </a:p>
          <a:p>
            <a:pPr algn="just"/>
            <a:r>
              <a:rPr lang="en-US" sz="1800" b="1" dirty="0">
                <a:cs typeface="Arial" panose="020B0604020202020204" pitchFamily="34" charset="0"/>
              </a:rPr>
              <a:t>Clause 49: Amendment of section 53</a:t>
            </a:r>
          </a:p>
          <a:p>
            <a:pPr marL="0" indent="0" algn="just">
              <a:buNone/>
            </a:pPr>
            <a:r>
              <a:rPr lang="en-US" sz="1800" dirty="0"/>
              <a:t>This clause deletes paragraph (k) in section 53 to ensure that appeal regulations developed under section 43 of NEMA are also applicable to appeals against air quality decisions</a:t>
            </a:r>
            <a:r>
              <a:rPr lang="en-US" sz="1800" dirty="0" smtClean="0"/>
              <a:t>;</a:t>
            </a:r>
            <a:endParaRPr lang="en-US" sz="1800" dirty="0"/>
          </a:p>
        </p:txBody>
      </p:sp>
    </p:spTree>
    <p:extLst>
      <p:ext uri="{BB962C8B-B14F-4D97-AF65-F5344CB8AC3E}">
        <p14:creationId xmlns:p14="http://schemas.microsoft.com/office/powerpoint/2010/main" val="1616126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AMENDMENTS TO NEMICM </a:t>
            </a:r>
            <a:endParaRPr lang="en-US" b="1" dirty="0"/>
          </a:p>
        </p:txBody>
      </p:sp>
      <p:sp>
        <p:nvSpPr>
          <p:cNvPr id="3" name="Content Placeholder 2"/>
          <p:cNvSpPr>
            <a:spLocks noGrp="1"/>
          </p:cNvSpPr>
          <p:nvPr>
            <p:ph idx="1"/>
          </p:nvPr>
        </p:nvSpPr>
        <p:spPr>
          <a:xfrm>
            <a:off x="144855" y="1366787"/>
            <a:ext cx="8799969" cy="5409398"/>
          </a:xfrm>
        </p:spPr>
        <p:txBody>
          <a:bodyPr>
            <a:noAutofit/>
          </a:bodyPr>
          <a:lstStyle/>
          <a:p>
            <a:pPr algn="just"/>
            <a:r>
              <a:rPr lang="en-US" sz="2800" b="1" dirty="0">
                <a:ea typeface="Times New Roman"/>
                <a:cs typeface="Arial" panose="020B0604020202020204" pitchFamily="34" charset="0"/>
              </a:rPr>
              <a:t>Clause 50: Amendment of section 60</a:t>
            </a:r>
            <a:endParaRPr lang="en-US" sz="2800" dirty="0">
              <a:ea typeface="Times New Roman"/>
              <a:cs typeface="Arial" panose="020B0604020202020204" pitchFamily="34" charset="0"/>
            </a:endParaRPr>
          </a:p>
          <a:p>
            <a:pPr marL="0" lvl="0" indent="0" algn="just">
              <a:buNone/>
            </a:pPr>
            <a:r>
              <a:rPr lang="en-US" sz="2800" dirty="0"/>
              <a:t>This clause clarifies the retrospective effect of section 60, namely, the issuing of notices for the removal of structures that were erected prior to the commencement of the Act</a:t>
            </a:r>
            <a:r>
              <a:rPr lang="en-US" sz="2800" dirty="0">
                <a:ea typeface="Times New Roman"/>
                <a:cs typeface="Arial" panose="020B0604020202020204" pitchFamily="34" charset="0"/>
              </a:rPr>
              <a:t>;</a:t>
            </a:r>
          </a:p>
          <a:p>
            <a:pPr lvl="0" algn="just"/>
            <a:r>
              <a:rPr lang="en-US" sz="2800" b="1" dirty="0">
                <a:ea typeface="Times New Roman"/>
                <a:cs typeface="Arial" panose="020B0604020202020204" pitchFamily="34" charset="0"/>
              </a:rPr>
              <a:t>Clause 51: Amendment of section 74</a:t>
            </a:r>
          </a:p>
          <a:p>
            <a:pPr marL="0" lvl="0" indent="0" algn="just">
              <a:buNone/>
            </a:pPr>
            <a:r>
              <a:rPr lang="en-US" sz="2800" dirty="0"/>
              <a:t>The clause seeks to provide legal clarity that an appeal against a decision issued by delegated officials must be lodged at the appropriate sphere of government and appeal authority</a:t>
            </a:r>
            <a:r>
              <a:rPr lang="en-US" sz="2800" dirty="0" smtClean="0"/>
              <a:t>;</a:t>
            </a:r>
            <a:endParaRPr lang="en-US" sz="2800" dirty="0"/>
          </a:p>
        </p:txBody>
      </p:sp>
    </p:spTree>
    <p:extLst>
      <p:ext uri="{BB962C8B-B14F-4D97-AF65-F5344CB8AC3E}">
        <p14:creationId xmlns:p14="http://schemas.microsoft.com/office/powerpoint/2010/main" val="2097862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154004"/>
            <a:ext cx="8229600" cy="1318661"/>
          </a:xfrm>
        </p:spPr>
        <p:txBody>
          <a:bodyPr>
            <a:normAutofit/>
          </a:bodyPr>
          <a:lstStyle/>
          <a:p>
            <a:r>
              <a:rPr lang="en-US" b="1" dirty="0" smtClean="0"/>
              <a:t>PURPOSE OF THE PRESENTATION</a:t>
            </a:r>
            <a:endParaRPr lang="en-US" dirty="0"/>
          </a:p>
        </p:txBody>
      </p:sp>
      <p:sp>
        <p:nvSpPr>
          <p:cNvPr id="3" name="Content Placeholder 2"/>
          <p:cNvSpPr>
            <a:spLocks noGrp="1"/>
          </p:cNvSpPr>
          <p:nvPr>
            <p:ph idx="1"/>
          </p:nvPr>
        </p:nvSpPr>
        <p:spPr>
          <a:xfrm>
            <a:off x="457200" y="1694046"/>
            <a:ext cx="8229600" cy="4432117"/>
          </a:xfrm>
        </p:spPr>
        <p:txBody>
          <a:bodyPr>
            <a:noAutofit/>
          </a:bodyPr>
          <a:lstStyle/>
          <a:p>
            <a:pPr marL="0" indent="0" algn="just">
              <a:buNone/>
            </a:pPr>
            <a:r>
              <a:rPr lang="en-ZA" dirty="0" smtClean="0">
                <a:cs typeface="Arial" panose="020B0604020202020204" pitchFamily="34" charset="0"/>
              </a:rPr>
              <a:t>The </a:t>
            </a:r>
            <a:r>
              <a:rPr lang="en-ZA" dirty="0">
                <a:cs typeface="Arial" panose="020B0604020202020204" pitchFamily="34" charset="0"/>
              </a:rPr>
              <a:t>purpose of the presentation is to provide the Portfolio Committee on Environmental Affairs with an overview of the National Environmental Management Laws Amendment </a:t>
            </a:r>
            <a:r>
              <a:rPr lang="en-ZA" dirty="0" smtClean="0">
                <a:cs typeface="Arial" panose="020B0604020202020204" pitchFamily="34" charset="0"/>
              </a:rPr>
              <a:t>Bill [B14-2017] </a:t>
            </a:r>
            <a:r>
              <a:rPr lang="en-ZA" dirty="0">
                <a:cs typeface="Arial" panose="020B0604020202020204" pitchFamily="34" charset="0"/>
              </a:rPr>
              <a:t>(NEMLA 4 BILL</a:t>
            </a:r>
            <a:r>
              <a:rPr lang="en-ZA" dirty="0" smtClean="0">
                <a:cs typeface="Arial" panose="020B0604020202020204" pitchFamily="34" charset="0"/>
              </a:rPr>
              <a:t>).</a:t>
            </a:r>
            <a:endParaRPr lang="en-US" sz="2800" dirty="0"/>
          </a:p>
        </p:txBody>
      </p:sp>
    </p:spTree>
    <p:extLst>
      <p:ext uri="{BB962C8B-B14F-4D97-AF65-F5344CB8AC3E}">
        <p14:creationId xmlns:p14="http://schemas.microsoft.com/office/powerpoint/2010/main" val="718377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AMENDMENTS TO NEMWA </a:t>
            </a:r>
            <a:endParaRPr lang="en-US" b="1" dirty="0"/>
          </a:p>
        </p:txBody>
      </p:sp>
      <p:sp>
        <p:nvSpPr>
          <p:cNvPr id="3" name="Content Placeholder 2"/>
          <p:cNvSpPr>
            <a:spLocks noGrp="1"/>
          </p:cNvSpPr>
          <p:nvPr>
            <p:ph idx="1"/>
          </p:nvPr>
        </p:nvSpPr>
        <p:spPr>
          <a:xfrm>
            <a:off x="144855" y="1366787"/>
            <a:ext cx="8799969" cy="5409398"/>
          </a:xfrm>
        </p:spPr>
        <p:txBody>
          <a:bodyPr>
            <a:noAutofit/>
          </a:bodyPr>
          <a:lstStyle/>
          <a:p>
            <a:pPr algn="just">
              <a:spcBef>
                <a:spcPts val="0"/>
              </a:spcBef>
              <a:spcAft>
                <a:spcPts val="0"/>
              </a:spcAft>
            </a:pPr>
            <a:r>
              <a:rPr lang="en-US" sz="2300" b="1" dirty="0" smtClean="0">
                <a:ea typeface="Times New Roman"/>
                <a:cs typeface="Arial" panose="020B0604020202020204" pitchFamily="34" charset="0"/>
              </a:rPr>
              <a:t>Clause 52: Amendment of section 1</a:t>
            </a:r>
          </a:p>
          <a:p>
            <a:pPr marL="0" indent="0" algn="just">
              <a:spcBef>
                <a:spcPts val="0"/>
              </a:spcBef>
              <a:spcAft>
                <a:spcPts val="0"/>
              </a:spcAft>
              <a:buNone/>
            </a:pPr>
            <a:r>
              <a:rPr lang="en-US" sz="2300" dirty="0" smtClean="0"/>
              <a:t>The clause provides for textual amendments to the definition of "waste" so as to provide legal clarity on the interpretations and to prevent unintended consequences. The clause also inserts new definitions</a:t>
            </a:r>
            <a:r>
              <a:rPr lang="en-US" sz="2300" dirty="0" smtClean="0">
                <a:ea typeface="Times New Roman"/>
                <a:cs typeface="Arial" panose="020B0604020202020204" pitchFamily="34" charset="0"/>
              </a:rPr>
              <a:t>;</a:t>
            </a:r>
          </a:p>
          <a:p>
            <a:pPr algn="just">
              <a:spcBef>
                <a:spcPts val="0"/>
              </a:spcBef>
              <a:spcAft>
                <a:spcPts val="0"/>
              </a:spcAft>
            </a:pPr>
            <a:r>
              <a:rPr lang="en-US" sz="2300" b="1" dirty="0" smtClean="0">
                <a:ea typeface="Times New Roman"/>
                <a:cs typeface="Arial" panose="020B0604020202020204" pitchFamily="34" charset="0"/>
              </a:rPr>
              <a:t>Clause 53: Amendment of section 4</a:t>
            </a:r>
          </a:p>
          <a:p>
            <a:pPr marL="0" indent="0" algn="just">
              <a:spcBef>
                <a:spcPts val="0"/>
              </a:spcBef>
              <a:spcAft>
                <a:spcPts val="0"/>
              </a:spcAft>
              <a:buNone/>
            </a:pPr>
            <a:r>
              <a:rPr lang="en-US" sz="2300" dirty="0" smtClean="0"/>
              <a:t>This clause provides clarity that residue stockpiles and residue deposits are no longer regulated under NEMWA, but under NEMA</a:t>
            </a:r>
            <a:r>
              <a:rPr lang="en-US" sz="2300" dirty="0" smtClean="0">
                <a:ea typeface="Times New Roman"/>
                <a:cs typeface="Arial" panose="020B0604020202020204" pitchFamily="34" charset="0"/>
              </a:rPr>
              <a:t>;</a:t>
            </a:r>
          </a:p>
          <a:p>
            <a:pPr algn="just">
              <a:spcBef>
                <a:spcPts val="0"/>
              </a:spcBef>
              <a:spcAft>
                <a:spcPts val="0"/>
              </a:spcAft>
            </a:pPr>
            <a:r>
              <a:rPr lang="en-US" sz="2300" b="1" dirty="0" smtClean="0">
                <a:cs typeface="Arial" panose="020B0604020202020204" pitchFamily="34" charset="0"/>
              </a:rPr>
              <a:t>Clause 54: Amendments of section 34A</a:t>
            </a:r>
          </a:p>
          <a:p>
            <a:pPr marL="0" indent="0" algn="just">
              <a:spcBef>
                <a:spcPts val="0"/>
              </a:spcBef>
              <a:spcAft>
                <a:spcPts val="0"/>
              </a:spcAft>
              <a:buNone/>
            </a:pPr>
            <a:r>
              <a:rPr lang="en-US" sz="2300" dirty="0" smtClean="0">
                <a:cs typeface="Arial" panose="020B0604020202020204" pitchFamily="34" charset="0"/>
              </a:rPr>
              <a:t>The clause seeks to provide </a:t>
            </a:r>
            <a:r>
              <a:rPr lang="en-US" sz="2300" dirty="0" smtClean="0"/>
              <a:t>clarity that the Waste Management Bureau is established as a juristic person with a Board, and that in absence of a functional board, the powers and duties of the Board revert to the Minister</a:t>
            </a:r>
            <a:r>
              <a:rPr lang="en-US" sz="2300" dirty="0" smtClean="0">
                <a:cs typeface="Arial" panose="020B0604020202020204" pitchFamily="34" charset="0"/>
              </a:rPr>
              <a:t>;</a:t>
            </a:r>
            <a:r>
              <a:rPr lang="en-US" sz="2300" dirty="0" smtClean="0">
                <a:ea typeface="Times New Roman"/>
                <a:cs typeface="Arial" panose="020B0604020202020204" pitchFamily="34" charset="0"/>
              </a:rPr>
              <a:t> </a:t>
            </a:r>
          </a:p>
          <a:p>
            <a:pPr algn="just">
              <a:spcBef>
                <a:spcPts val="0"/>
              </a:spcBef>
              <a:spcAft>
                <a:spcPts val="0"/>
              </a:spcAft>
            </a:pPr>
            <a:r>
              <a:rPr lang="en-US" sz="2300" b="1" dirty="0" smtClean="0">
                <a:ea typeface="Times New Roman"/>
                <a:cs typeface="Arial" panose="020B0604020202020204" pitchFamily="34" charset="0"/>
              </a:rPr>
              <a:t>Clause 55: Amendment of section 34C</a:t>
            </a:r>
            <a:endParaRPr lang="en-US" sz="2300" dirty="0" smtClean="0">
              <a:ea typeface="Times New Roman"/>
              <a:cs typeface="Arial" panose="020B0604020202020204" pitchFamily="34" charset="0"/>
            </a:endParaRPr>
          </a:p>
          <a:p>
            <a:pPr marL="0" indent="0" algn="just">
              <a:spcBef>
                <a:spcPts val="0"/>
              </a:spcBef>
              <a:spcAft>
                <a:spcPts val="0"/>
              </a:spcAft>
              <a:buNone/>
            </a:pPr>
            <a:r>
              <a:rPr lang="en-US" sz="2300" dirty="0" smtClean="0">
                <a:ea typeface="Times New Roman"/>
                <a:cs typeface="Arial" panose="020B0604020202020204" pitchFamily="34" charset="0"/>
              </a:rPr>
              <a:t>The clause </a:t>
            </a:r>
            <a:r>
              <a:rPr lang="en-US" sz="2300" dirty="0" smtClean="0"/>
              <a:t>sets out the Minister’s supervisory powers over the Waste Management Bureau</a:t>
            </a:r>
            <a:r>
              <a:rPr lang="en-US" sz="2300" dirty="0" smtClean="0">
                <a:ea typeface="Times New Roman"/>
                <a:cs typeface="Arial" panose="020B0604020202020204" pitchFamily="34" charset="0"/>
              </a:rPr>
              <a:t>;</a:t>
            </a:r>
            <a:endParaRPr lang="en-US" sz="2300" dirty="0">
              <a:ea typeface="Times New Roman"/>
              <a:cs typeface="Arial" panose="020B0604020202020204" pitchFamily="34" charset="0"/>
            </a:endParaRPr>
          </a:p>
        </p:txBody>
      </p:sp>
    </p:spTree>
    <p:extLst>
      <p:ext uri="{BB962C8B-B14F-4D97-AF65-F5344CB8AC3E}">
        <p14:creationId xmlns:p14="http://schemas.microsoft.com/office/powerpoint/2010/main" val="1141959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AMENDMENTS TO NEMWA </a:t>
            </a:r>
            <a:endParaRPr lang="en-US" b="1" dirty="0"/>
          </a:p>
        </p:txBody>
      </p:sp>
      <p:sp>
        <p:nvSpPr>
          <p:cNvPr id="3" name="Content Placeholder 2"/>
          <p:cNvSpPr>
            <a:spLocks noGrp="1"/>
          </p:cNvSpPr>
          <p:nvPr>
            <p:ph idx="1"/>
          </p:nvPr>
        </p:nvSpPr>
        <p:spPr>
          <a:xfrm>
            <a:off x="144855" y="1366787"/>
            <a:ext cx="8799969" cy="5409398"/>
          </a:xfrm>
        </p:spPr>
        <p:txBody>
          <a:bodyPr>
            <a:noAutofit/>
          </a:bodyPr>
          <a:lstStyle/>
          <a:p>
            <a:pPr lvl="0" algn="just"/>
            <a:r>
              <a:rPr lang="en-US" sz="2100" b="1" dirty="0">
                <a:ea typeface="Times New Roman"/>
                <a:cs typeface="Arial" panose="020B0604020202020204" pitchFamily="34" charset="0"/>
              </a:rPr>
              <a:t>Clause 56: Amendment of sections </a:t>
            </a:r>
            <a:r>
              <a:rPr lang="en-US" sz="2100" b="1" dirty="0"/>
              <a:t>34F, 34G, 34H, 34I, 34J, 34K, 34L</a:t>
            </a:r>
            <a:endParaRPr lang="en-US" sz="2100" b="1" dirty="0">
              <a:ea typeface="Times New Roman"/>
              <a:cs typeface="Arial" panose="020B0604020202020204" pitchFamily="34" charset="0"/>
            </a:endParaRPr>
          </a:p>
          <a:p>
            <a:pPr marL="0" lvl="0" indent="0" algn="just">
              <a:buNone/>
            </a:pPr>
            <a:r>
              <a:rPr lang="en-US" sz="2100" dirty="0"/>
              <a:t>The clause sets out the general powers of the Bureau, governing Board of the Bureau, composition and membership, qualifications for members of the governing Board, appointment procedure for members of the governing Board, term of office of members of the Board and conditions of appointment of members of the governing Board</a:t>
            </a:r>
            <a:r>
              <a:rPr lang="en-US" sz="2100" dirty="0">
                <a:ea typeface="Times New Roman"/>
                <a:cs typeface="Arial" panose="020B0604020202020204" pitchFamily="34" charset="0"/>
              </a:rPr>
              <a:t>;</a:t>
            </a:r>
          </a:p>
          <a:p>
            <a:pPr lvl="0" algn="just"/>
            <a:r>
              <a:rPr lang="en-US" sz="2100" b="1" dirty="0">
                <a:ea typeface="Times New Roman"/>
                <a:cs typeface="Arial" panose="020B0604020202020204" pitchFamily="34" charset="0"/>
              </a:rPr>
              <a:t>Clause 57: Inserts new sections 34M, 34N, 34O, 34P, 34Q, 34R, 34S, 34T, 34U, 34V, 34W, 34X, 34Y, 34Z </a:t>
            </a:r>
          </a:p>
          <a:p>
            <a:pPr marL="0" lvl="0" indent="0" algn="just">
              <a:buNone/>
            </a:pPr>
            <a:r>
              <a:rPr lang="en-US" sz="2100" dirty="0">
                <a:ea typeface="Times New Roman"/>
                <a:cs typeface="Arial" panose="020B0604020202020204" pitchFamily="34" charset="0"/>
              </a:rPr>
              <a:t>This clause sets </a:t>
            </a:r>
            <a:r>
              <a:rPr lang="en-US" sz="2100" dirty="0"/>
              <a:t>out the governance matters of the Board</a:t>
            </a:r>
            <a:r>
              <a:rPr lang="en-US" sz="2100" dirty="0">
                <a:ea typeface="Times New Roman"/>
                <a:cs typeface="Arial" panose="020B0604020202020204" pitchFamily="34" charset="0"/>
              </a:rPr>
              <a:t>;</a:t>
            </a:r>
          </a:p>
          <a:p>
            <a:pPr lvl="0" algn="just"/>
            <a:r>
              <a:rPr lang="en-US" sz="2100" b="1" dirty="0">
                <a:cs typeface="Arial" panose="020B0604020202020204" pitchFamily="34" charset="0"/>
              </a:rPr>
              <a:t>Clauses 58 and 59: Amendments of sections 37 and 38  </a:t>
            </a:r>
          </a:p>
          <a:p>
            <a:pPr marL="0" lvl="0" indent="0" algn="just">
              <a:buNone/>
            </a:pPr>
            <a:r>
              <a:rPr lang="en-US" sz="2100" dirty="0">
                <a:cs typeface="Arial" panose="020B0604020202020204" pitchFamily="34" charset="0"/>
              </a:rPr>
              <a:t>The clause </a:t>
            </a:r>
            <a:r>
              <a:rPr lang="en-US" sz="2100" dirty="0"/>
              <a:t>to provide clarity that a site assessment report must be submitted together with a remediation plan</a:t>
            </a:r>
            <a:r>
              <a:rPr lang="en-US" sz="2100" dirty="0">
                <a:cs typeface="Arial" panose="020B0604020202020204" pitchFamily="34" charset="0"/>
              </a:rPr>
              <a:t>;</a:t>
            </a:r>
            <a:r>
              <a:rPr lang="en-US" sz="2100" dirty="0">
                <a:ea typeface="Times New Roman"/>
                <a:cs typeface="Arial" panose="020B0604020202020204" pitchFamily="34" charset="0"/>
              </a:rPr>
              <a:t> </a:t>
            </a:r>
          </a:p>
          <a:p>
            <a:pPr lvl="0" algn="just"/>
            <a:r>
              <a:rPr lang="en-US" sz="2100" b="1" dirty="0">
                <a:ea typeface="Times New Roman"/>
                <a:cs typeface="Arial" panose="020B0604020202020204" pitchFamily="34" charset="0"/>
              </a:rPr>
              <a:t>Clause 60: Amendment of section 41</a:t>
            </a:r>
            <a:endParaRPr lang="en-US" sz="2100" dirty="0">
              <a:ea typeface="Times New Roman"/>
              <a:cs typeface="Arial" panose="020B0604020202020204" pitchFamily="34" charset="0"/>
            </a:endParaRPr>
          </a:p>
          <a:p>
            <a:pPr marL="0" lvl="0" indent="0" algn="just">
              <a:buNone/>
            </a:pPr>
            <a:r>
              <a:rPr lang="en-US" sz="2100" dirty="0"/>
              <a:t>This clause provides clarity that the Minister must only keep a national register of all contaminated land</a:t>
            </a:r>
            <a:r>
              <a:rPr lang="en-US" sz="2100" dirty="0" smtClean="0"/>
              <a:t>;</a:t>
            </a:r>
            <a:endParaRPr lang="en-US" sz="2100" dirty="0">
              <a:cs typeface="Arial" panose="020B0604020202020204" pitchFamily="34" charset="0"/>
            </a:endParaRPr>
          </a:p>
        </p:txBody>
      </p:sp>
    </p:spTree>
    <p:extLst>
      <p:ext uri="{BB962C8B-B14F-4D97-AF65-F5344CB8AC3E}">
        <p14:creationId xmlns:p14="http://schemas.microsoft.com/office/powerpoint/2010/main" val="3744540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AMENDMENTS TO NEMWA </a:t>
            </a:r>
            <a:endParaRPr lang="en-US" b="1" dirty="0"/>
          </a:p>
        </p:txBody>
      </p:sp>
      <p:sp>
        <p:nvSpPr>
          <p:cNvPr id="3" name="Content Placeholder 2"/>
          <p:cNvSpPr>
            <a:spLocks noGrp="1"/>
          </p:cNvSpPr>
          <p:nvPr>
            <p:ph idx="1"/>
          </p:nvPr>
        </p:nvSpPr>
        <p:spPr>
          <a:xfrm>
            <a:off x="144855" y="1366787"/>
            <a:ext cx="8799969" cy="5409398"/>
          </a:xfrm>
        </p:spPr>
        <p:txBody>
          <a:bodyPr>
            <a:noAutofit/>
          </a:bodyPr>
          <a:lstStyle/>
          <a:p>
            <a:pPr lvl="0">
              <a:spcBef>
                <a:spcPts val="0"/>
              </a:spcBef>
            </a:pPr>
            <a:r>
              <a:rPr lang="en-ZA" sz="1900" b="1" dirty="0"/>
              <a:t>Clause 61: Amendment of section 43  </a:t>
            </a:r>
          </a:p>
          <a:p>
            <a:pPr marL="0" lvl="0" indent="0" algn="just">
              <a:spcBef>
                <a:spcPts val="0"/>
              </a:spcBef>
              <a:buNone/>
            </a:pPr>
            <a:r>
              <a:rPr lang="en-US" sz="1900" dirty="0"/>
              <a:t>This clause seeks to provide clarity that the Minister responsible for mineral resources, as the identified licensing authority, is responsible for the implementation of the waste management licensing system in so far as the waste management activities is directly related to prospecting or exploration of a mineral or petroleum resource; extraction and primary processing of a mineral or petroleum resource. The amendment also proposes that in instances where the MEC responsible for environmental affairs fails to take a decision to issue a waste management licence within prescribed timeframes, an applicant may request the Minister to take the decision;</a:t>
            </a:r>
          </a:p>
          <a:p>
            <a:pPr lvl="0" algn="just">
              <a:spcBef>
                <a:spcPts val="0"/>
              </a:spcBef>
            </a:pPr>
            <a:r>
              <a:rPr lang="en-US" sz="1900" b="1" dirty="0">
                <a:cs typeface="Arial" panose="020B0604020202020204" pitchFamily="34" charset="0"/>
              </a:rPr>
              <a:t>Clause 62: Repeal of section 43A </a:t>
            </a:r>
          </a:p>
          <a:p>
            <a:pPr marL="0" lvl="0" indent="0" algn="just">
              <a:spcBef>
                <a:spcPts val="0"/>
              </a:spcBef>
              <a:buNone/>
            </a:pPr>
            <a:r>
              <a:rPr lang="en-US" sz="1900" dirty="0"/>
              <a:t>This clause repeals section 43A to provide clarity that residue stockpiles and residue deposits are no longer regulated under NEMWA, but under NEMA;</a:t>
            </a:r>
          </a:p>
          <a:p>
            <a:pPr lvl="0">
              <a:spcBef>
                <a:spcPts val="0"/>
              </a:spcBef>
            </a:pPr>
            <a:r>
              <a:rPr lang="en-US" sz="1900" b="1" dirty="0">
                <a:cs typeface="Arial" panose="020B0604020202020204" pitchFamily="34" charset="0"/>
              </a:rPr>
              <a:t>Clause 63: Amendment of section 52</a:t>
            </a:r>
          </a:p>
          <a:p>
            <a:pPr marL="0" lvl="0" indent="0" algn="just">
              <a:spcBef>
                <a:spcPts val="0"/>
              </a:spcBef>
              <a:buNone/>
            </a:pPr>
            <a:r>
              <a:rPr lang="en-US" sz="1900" dirty="0"/>
              <a:t>This clause provides for the consequential textual amendment to refer to licensing authorities, collectively including the Minister, Minister of Mineral Resources and MECs</a:t>
            </a:r>
            <a:r>
              <a:rPr lang="en-US" sz="1900" dirty="0">
                <a:cs typeface="Arial" panose="020B0604020202020204" pitchFamily="34" charset="0"/>
              </a:rPr>
              <a:t>;</a:t>
            </a:r>
          </a:p>
          <a:p>
            <a:pPr lvl="0">
              <a:spcBef>
                <a:spcPts val="0"/>
              </a:spcBef>
            </a:pPr>
            <a:r>
              <a:rPr lang="en-US" sz="1900" b="1" dirty="0">
                <a:cs typeface="Arial" panose="020B0604020202020204" pitchFamily="34" charset="0"/>
              </a:rPr>
              <a:t>Clause 64: Amendment of section 54</a:t>
            </a:r>
          </a:p>
          <a:p>
            <a:pPr marL="0" lvl="0" indent="0" algn="just">
              <a:spcBef>
                <a:spcPts val="0"/>
              </a:spcBef>
              <a:buNone/>
            </a:pPr>
            <a:r>
              <a:rPr lang="en-US" sz="1900" dirty="0"/>
              <a:t>This clause provides for the payment of processing fee for the variation of a waste management licence</a:t>
            </a:r>
            <a:r>
              <a:rPr lang="en-US" sz="1900" dirty="0">
                <a:cs typeface="Arial" panose="020B0604020202020204" pitchFamily="34" charset="0"/>
              </a:rPr>
              <a:t>;</a:t>
            </a:r>
            <a:endParaRPr lang="en-US" sz="1900" dirty="0"/>
          </a:p>
          <a:p>
            <a:pPr marL="0" lvl="0" indent="0" algn="just">
              <a:buNone/>
            </a:pPr>
            <a:endParaRPr lang="en-US" sz="2100" dirty="0">
              <a:cs typeface="Arial" panose="020B0604020202020204" pitchFamily="34" charset="0"/>
            </a:endParaRPr>
          </a:p>
        </p:txBody>
      </p:sp>
    </p:spTree>
    <p:extLst>
      <p:ext uri="{BB962C8B-B14F-4D97-AF65-F5344CB8AC3E}">
        <p14:creationId xmlns:p14="http://schemas.microsoft.com/office/powerpoint/2010/main" val="4090019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AMENDMENTS TO NEMWA </a:t>
            </a:r>
            <a:endParaRPr lang="en-US" b="1" dirty="0"/>
          </a:p>
        </p:txBody>
      </p:sp>
      <p:sp>
        <p:nvSpPr>
          <p:cNvPr id="3" name="Content Placeholder 2"/>
          <p:cNvSpPr>
            <a:spLocks noGrp="1"/>
          </p:cNvSpPr>
          <p:nvPr>
            <p:ph idx="1"/>
          </p:nvPr>
        </p:nvSpPr>
        <p:spPr>
          <a:xfrm>
            <a:off x="144855" y="1366787"/>
            <a:ext cx="8799969" cy="5409398"/>
          </a:xfrm>
        </p:spPr>
        <p:txBody>
          <a:bodyPr>
            <a:noAutofit/>
          </a:bodyPr>
          <a:lstStyle/>
          <a:p>
            <a:pPr lvl="0" defTabSz="914400" fontAlgn="base">
              <a:spcAft>
                <a:spcPct val="0"/>
              </a:spcAft>
              <a:buFont typeface="Arial" pitchFamily="34" charset="0"/>
              <a:buChar char="•"/>
            </a:pPr>
            <a:r>
              <a:rPr lang="en-ZA" sz="1900" b="1" dirty="0"/>
              <a:t>Clause 65: Amendment of section 67 </a:t>
            </a:r>
          </a:p>
          <a:p>
            <a:pPr marL="0" lvl="0" indent="0" algn="just" defTabSz="914400" fontAlgn="base">
              <a:spcAft>
                <a:spcPct val="0"/>
              </a:spcAft>
              <a:buNone/>
            </a:pPr>
            <a:r>
              <a:rPr lang="en-US" sz="1900" dirty="0"/>
              <a:t>This clause is a consequential amendment deleting the offence regarding residue stockpiles and residue deposits, and also creates an offence if a person contravenes a provision of a norm or standard;</a:t>
            </a:r>
          </a:p>
          <a:p>
            <a:pPr lvl="0" algn="just" defTabSz="914400" fontAlgn="base">
              <a:spcAft>
                <a:spcPct val="0"/>
              </a:spcAft>
              <a:buFont typeface="Arial" pitchFamily="34" charset="0"/>
              <a:buChar char="•"/>
            </a:pPr>
            <a:r>
              <a:rPr lang="en-US" sz="1900" b="1" dirty="0">
                <a:cs typeface="Arial" panose="020B0604020202020204" pitchFamily="34" charset="0"/>
              </a:rPr>
              <a:t>Clause 66: Repeal of section 69</a:t>
            </a:r>
          </a:p>
          <a:p>
            <a:pPr marL="0" lvl="0" indent="0" algn="just" defTabSz="914400" fontAlgn="base">
              <a:spcAft>
                <a:spcPct val="0"/>
              </a:spcAft>
              <a:buNone/>
            </a:pPr>
            <a:r>
              <a:rPr lang="en-US" sz="1900" dirty="0"/>
              <a:t>This clause is also a consequential amendment deleting the Minister’s power to develop regulations regarding residue stockpiles and residue deposits, since the stockpiles and deposits are no longer regulated under NEMWA, but under NEMA;</a:t>
            </a:r>
          </a:p>
          <a:p>
            <a:pPr lvl="0" defTabSz="914400" fontAlgn="base">
              <a:spcAft>
                <a:spcPct val="0"/>
              </a:spcAft>
              <a:buFont typeface="Arial" pitchFamily="34" charset="0"/>
              <a:buChar char="•"/>
            </a:pPr>
            <a:r>
              <a:rPr lang="en-US" sz="1900" b="1" dirty="0">
                <a:cs typeface="Arial" panose="020B0604020202020204" pitchFamily="34" charset="0"/>
              </a:rPr>
              <a:t>Clause 67: Amendment of section 69A</a:t>
            </a:r>
          </a:p>
          <a:p>
            <a:pPr marL="0" lvl="0" indent="0" algn="just" defTabSz="914400" fontAlgn="base">
              <a:spcAft>
                <a:spcPct val="0"/>
              </a:spcAft>
              <a:buNone/>
            </a:pPr>
            <a:r>
              <a:rPr lang="en-US" sz="1900" dirty="0"/>
              <a:t>The clause is a consequential amendment deleting the Minister’s power to make regulations pertaining to the Waste Management Bureau, since it is no longer necessary for the Minister to make such regulations as it will now be a fully-fledged public entity</a:t>
            </a:r>
            <a:r>
              <a:rPr lang="en-US" sz="1900" dirty="0">
                <a:cs typeface="Arial" panose="020B0604020202020204" pitchFamily="34" charset="0"/>
              </a:rPr>
              <a:t>;</a:t>
            </a:r>
          </a:p>
          <a:p>
            <a:pPr lvl="0" defTabSz="914400" fontAlgn="base">
              <a:spcAft>
                <a:spcPct val="0"/>
              </a:spcAft>
              <a:buFont typeface="Arial" pitchFamily="34" charset="0"/>
              <a:buChar char="•"/>
            </a:pPr>
            <a:r>
              <a:rPr lang="en-US" sz="1900" b="1" dirty="0">
                <a:cs typeface="Arial" panose="020B0604020202020204" pitchFamily="34" charset="0"/>
              </a:rPr>
              <a:t>Clause 68: Amendment of section 71</a:t>
            </a:r>
          </a:p>
          <a:p>
            <a:pPr marL="0" lvl="0" indent="0" algn="just" defTabSz="914400" fontAlgn="base">
              <a:spcAft>
                <a:spcPct val="0"/>
              </a:spcAft>
              <a:buNone/>
            </a:pPr>
            <a:r>
              <a:rPr lang="en-US" sz="1900" dirty="0"/>
              <a:t>This clause seeks to provide clarity that the fines that can be imposed in terms of regulations under the NEMWA have been amended to be in line with fines that can be imposed in terms of the National Environmental Management Act, 1998 and the other specific environmental management Acts</a:t>
            </a:r>
            <a:r>
              <a:rPr lang="en-US" sz="1900" dirty="0">
                <a:cs typeface="Arial" panose="020B0604020202020204" pitchFamily="34" charset="0"/>
              </a:rPr>
              <a:t>;</a:t>
            </a:r>
            <a:r>
              <a:rPr lang="en-ZA" sz="1900" dirty="0"/>
              <a:t> </a:t>
            </a:r>
          </a:p>
        </p:txBody>
      </p:sp>
    </p:spTree>
    <p:extLst>
      <p:ext uri="{BB962C8B-B14F-4D97-AF65-F5344CB8AC3E}">
        <p14:creationId xmlns:p14="http://schemas.microsoft.com/office/powerpoint/2010/main" val="20347786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AMENDMENTS TO NEMWA </a:t>
            </a:r>
            <a:endParaRPr lang="en-US" b="1" dirty="0"/>
          </a:p>
        </p:txBody>
      </p:sp>
      <p:sp>
        <p:nvSpPr>
          <p:cNvPr id="3" name="Content Placeholder 2"/>
          <p:cNvSpPr>
            <a:spLocks noGrp="1"/>
          </p:cNvSpPr>
          <p:nvPr>
            <p:ph idx="1"/>
          </p:nvPr>
        </p:nvSpPr>
        <p:spPr>
          <a:xfrm>
            <a:off x="144855" y="1366787"/>
            <a:ext cx="8799969" cy="5409398"/>
          </a:xfrm>
        </p:spPr>
        <p:txBody>
          <a:bodyPr>
            <a:noAutofit/>
          </a:bodyPr>
          <a:lstStyle/>
          <a:p>
            <a:r>
              <a:rPr lang="en-ZA" sz="2200" b="1" dirty="0"/>
              <a:t>Clauses 69, 70, 71 and 72: Amendments of sections </a:t>
            </a:r>
            <a:r>
              <a:rPr lang="en-US" sz="2200" b="1" dirty="0"/>
              <a:t>74, 75, 76 and 77</a:t>
            </a:r>
            <a:r>
              <a:rPr lang="en-ZA" sz="2200" b="1" dirty="0"/>
              <a:t> </a:t>
            </a:r>
          </a:p>
          <a:p>
            <a:pPr marL="0" indent="0" algn="just">
              <a:buNone/>
            </a:pPr>
            <a:r>
              <a:rPr lang="en-US" sz="2200" dirty="0"/>
              <a:t>This clause is a consequential amendment empowering the Minister of Mineral Resources to issue an exemption in so far such an exemption relate to a provision administered by the Minister of Mineral Resources;</a:t>
            </a:r>
          </a:p>
          <a:p>
            <a:pPr algn="just"/>
            <a:r>
              <a:rPr lang="en-US" sz="2200" b="1" dirty="0">
                <a:cs typeface="Arial" panose="020B0604020202020204" pitchFamily="34" charset="0"/>
              </a:rPr>
              <a:t>Clause 73: Substitution of certain expressions</a:t>
            </a:r>
          </a:p>
          <a:p>
            <a:pPr marL="0" indent="0" algn="just">
              <a:buNone/>
            </a:pPr>
            <a:r>
              <a:rPr lang="en-US" sz="2200" dirty="0"/>
              <a:t>The clause replaces the expression of the "Minister of Water Affairs and Forestry" with the Minister responsible for water affairs throughout the NEMWA;</a:t>
            </a:r>
          </a:p>
          <a:p>
            <a:r>
              <a:rPr lang="en-US" sz="2200" b="1" dirty="0">
                <a:cs typeface="Arial" panose="020B0604020202020204" pitchFamily="34" charset="0"/>
              </a:rPr>
              <a:t>Clause 74: Substitution of Schedule 3</a:t>
            </a:r>
          </a:p>
          <a:p>
            <a:pPr marL="0" indent="0" algn="just">
              <a:buNone/>
            </a:pPr>
            <a:r>
              <a:rPr lang="en-US" sz="2200" dirty="0"/>
              <a:t>This clause replaces Schedule 3 with a new Schedule on sources of waste. This Schedule is read with the revised definition of "waste" contained in section 1 of the Act</a:t>
            </a:r>
            <a:r>
              <a:rPr lang="en-US" sz="2200" dirty="0" smtClean="0">
                <a:cs typeface="Arial" panose="020B0604020202020204" pitchFamily="34" charset="0"/>
              </a:rPr>
              <a:t>;</a:t>
            </a:r>
            <a:endParaRPr lang="en-US" sz="2200" dirty="0"/>
          </a:p>
        </p:txBody>
      </p:sp>
    </p:spTree>
    <p:extLst>
      <p:ext uri="{BB962C8B-B14F-4D97-AF65-F5344CB8AC3E}">
        <p14:creationId xmlns:p14="http://schemas.microsoft.com/office/powerpoint/2010/main" val="3475637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AMENDMENTS TO NEMAA</a:t>
            </a:r>
            <a:endParaRPr lang="en-US" b="1" dirty="0"/>
          </a:p>
        </p:txBody>
      </p:sp>
      <p:sp>
        <p:nvSpPr>
          <p:cNvPr id="3" name="Content Placeholder 2"/>
          <p:cNvSpPr>
            <a:spLocks noGrp="1"/>
          </p:cNvSpPr>
          <p:nvPr>
            <p:ph idx="1"/>
          </p:nvPr>
        </p:nvSpPr>
        <p:spPr>
          <a:xfrm>
            <a:off x="144855" y="1366787"/>
            <a:ext cx="8799969" cy="5409398"/>
          </a:xfrm>
        </p:spPr>
        <p:txBody>
          <a:bodyPr>
            <a:noAutofit/>
          </a:bodyPr>
          <a:lstStyle/>
          <a:p>
            <a:pPr lvl="0" algn="just">
              <a:spcBef>
                <a:spcPts val="0"/>
              </a:spcBef>
              <a:spcAft>
                <a:spcPts val="0"/>
              </a:spcAft>
              <a:buFont typeface="Symbol"/>
              <a:buChar char=""/>
            </a:pPr>
            <a:r>
              <a:rPr lang="en-US" sz="2100" b="1" dirty="0">
                <a:ea typeface="Times New Roman"/>
                <a:cs typeface="Arial" panose="020B0604020202020204" pitchFamily="34" charset="0"/>
              </a:rPr>
              <a:t>Clause 75: Amendment of section 12</a:t>
            </a:r>
          </a:p>
          <a:p>
            <a:pPr marL="0" lvl="0" indent="0" algn="just">
              <a:spcBef>
                <a:spcPts val="0"/>
              </a:spcBef>
              <a:spcAft>
                <a:spcPts val="0"/>
              </a:spcAft>
              <a:buNone/>
            </a:pPr>
            <a:r>
              <a:rPr lang="en-US" sz="2100" dirty="0"/>
              <a:t>The clause seeks to provide legal clarity that an environmental management plan or programme applied for and approved in terms of the MPRDA, on or before 8 December 2014, is deemed to have been approved and issued in terms of NEMA; </a:t>
            </a:r>
          </a:p>
          <a:p>
            <a:pPr marL="0" lvl="0" indent="0" algn="just">
              <a:spcBef>
                <a:spcPts val="0"/>
              </a:spcBef>
              <a:spcAft>
                <a:spcPts val="0"/>
              </a:spcAft>
              <a:buNone/>
            </a:pPr>
            <a:r>
              <a:rPr lang="en-US" sz="2100" dirty="0"/>
              <a:t>The clause also provides clarity that environmental management plan or programme approved under the MPRDA after 8 December 2014, if the application for the exploration, prospecting, or mining right, permits or licence was received before that date, is deemed to have been approved and an environmental authorisation issued under the NEMA;</a:t>
            </a:r>
          </a:p>
          <a:p>
            <a:pPr marL="0" lvl="0" indent="0" algn="just">
              <a:spcBef>
                <a:spcPts val="0"/>
              </a:spcBef>
              <a:spcAft>
                <a:spcPts val="0"/>
              </a:spcAft>
              <a:buNone/>
            </a:pPr>
            <a:r>
              <a:rPr lang="en-US" sz="2100" dirty="0"/>
              <a:t>This clause further provides clarity that an environmental appeal lodged in terms of a decision made under the MPRDA, must be finalised in terms of the MPRDA, regardless whether the decision was made before or after 8 December 2014;</a:t>
            </a:r>
            <a:endParaRPr lang="en-US" sz="2100" dirty="0">
              <a:cs typeface="Arial" panose="020B0604020202020204" pitchFamily="34" charset="0"/>
            </a:endParaRPr>
          </a:p>
          <a:p>
            <a:pPr marL="0" lvl="0" indent="0" algn="just">
              <a:spcBef>
                <a:spcPts val="0"/>
              </a:spcBef>
              <a:spcAft>
                <a:spcPts val="0"/>
              </a:spcAft>
              <a:buNone/>
            </a:pPr>
            <a:r>
              <a:rPr lang="en-US" sz="2100" dirty="0">
                <a:ea typeface="Times New Roman"/>
                <a:cs typeface="Arial" panose="020B0604020202020204" pitchFamily="34" charset="0"/>
              </a:rPr>
              <a:t>The transitional arrangement is not applicable to </a:t>
            </a:r>
            <a:r>
              <a:rPr lang="en-US" sz="2100" dirty="0"/>
              <a:t>ancillary activities not authorised in terms of the NEMA or NEMWA</a:t>
            </a:r>
            <a:r>
              <a:rPr lang="en-US" sz="2100" dirty="0" smtClean="0"/>
              <a:t>;</a:t>
            </a:r>
            <a:endParaRPr lang="en-US" sz="2100" dirty="0"/>
          </a:p>
        </p:txBody>
      </p:sp>
    </p:spTree>
    <p:extLst>
      <p:ext uri="{BB962C8B-B14F-4D97-AF65-F5344CB8AC3E}">
        <p14:creationId xmlns:p14="http://schemas.microsoft.com/office/powerpoint/2010/main" val="248591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AMENDMENTS TO NEMAA</a:t>
            </a:r>
            <a:endParaRPr lang="en-US" b="1" dirty="0"/>
          </a:p>
        </p:txBody>
      </p:sp>
      <p:sp>
        <p:nvSpPr>
          <p:cNvPr id="3" name="Content Placeholder 2"/>
          <p:cNvSpPr>
            <a:spLocks noGrp="1"/>
          </p:cNvSpPr>
          <p:nvPr>
            <p:ph idx="1"/>
          </p:nvPr>
        </p:nvSpPr>
        <p:spPr>
          <a:xfrm>
            <a:off x="144855" y="1366787"/>
            <a:ext cx="8799969" cy="5409398"/>
          </a:xfrm>
        </p:spPr>
        <p:txBody>
          <a:bodyPr>
            <a:noAutofit/>
          </a:bodyPr>
          <a:lstStyle/>
          <a:p>
            <a:pPr algn="just">
              <a:spcAft>
                <a:spcPts val="0"/>
              </a:spcAft>
            </a:pPr>
            <a:r>
              <a:rPr lang="en-US" sz="2000" b="1" dirty="0">
                <a:cs typeface="Arial" panose="020B0604020202020204" pitchFamily="34" charset="0"/>
              </a:rPr>
              <a:t>Clause 76: Transitional provision for environmental management programmes</a:t>
            </a:r>
          </a:p>
          <a:p>
            <a:pPr marL="0" indent="0" algn="just">
              <a:spcAft>
                <a:spcPts val="0"/>
              </a:spcAft>
              <a:buNone/>
            </a:pPr>
            <a:r>
              <a:rPr lang="en-US" sz="2000" dirty="0"/>
              <a:t>This clause inserts a new section to provide clarity that an environmental management plan or programme issued and approved in terms of the MPRDA, on, before or after 8 December 2014, is deemed to have been approved and an environmental authorisation issued in terms of NEMA, excluding ancillary activities not authorised in terms of the NEMA or NEMWA.</a:t>
            </a:r>
          </a:p>
          <a:p>
            <a:pPr marL="0" indent="0" algn="just">
              <a:spcAft>
                <a:spcPts val="0"/>
              </a:spcAft>
              <a:buNone/>
            </a:pPr>
            <a:r>
              <a:rPr lang="en-US" sz="2000" dirty="0"/>
              <a:t>The clause empowers the Minister of Mineral Resources to instruct a holder of a right or permit to take action to upgrade any deficiencies in the environmental management plan or programme.</a:t>
            </a:r>
          </a:p>
          <a:p>
            <a:pPr marL="0" indent="0" algn="just">
              <a:spcAft>
                <a:spcPts val="0"/>
              </a:spcAft>
              <a:buNone/>
            </a:pPr>
            <a:r>
              <a:rPr lang="en-US" sz="2000" dirty="0"/>
              <a:t>The clause also provides clarity that all pending applications and appeals lodged in terms of the MPRDA, before 8 December 2014 must be processed in terms of the relevant provisions of the MPRDA, and any ancillary activities must be processed in terms of NEMA or NEMWA.</a:t>
            </a:r>
          </a:p>
          <a:p>
            <a:pPr marL="0" indent="0" algn="just">
              <a:spcAft>
                <a:spcPts val="0"/>
              </a:spcAft>
              <a:buNone/>
            </a:pPr>
            <a:r>
              <a:rPr lang="en-US" sz="2000" dirty="0"/>
              <a:t>The clause further provides for the continuation of the environmental regulations (financial provisions regulations and the management and control of residue stockpiles and residue deposits regulations) developed under the MPRDA, until such time that similar regulations are developed under NEMA or NEMWA</a:t>
            </a:r>
            <a:r>
              <a:rPr lang="en-US" sz="2000" dirty="0" smtClean="0"/>
              <a:t>;</a:t>
            </a:r>
            <a:endParaRPr lang="en-US" sz="2000" dirty="0"/>
          </a:p>
        </p:txBody>
      </p:sp>
    </p:spTree>
    <p:extLst>
      <p:ext uri="{BB962C8B-B14F-4D97-AF65-F5344CB8AC3E}">
        <p14:creationId xmlns:p14="http://schemas.microsoft.com/office/powerpoint/2010/main" val="27159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NEMLA BILL</a:t>
            </a:r>
            <a:endParaRPr lang="en-US" b="1" dirty="0"/>
          </a:p>
        </p:txBody>
      </p:sp>
      <p:sp>
        <p:nvSpPr>
          <p:cNvPr id="3" name="Content Placeholder 2"/>
          <p:cNvSpPr>
            <a:spLocks noGrp="1"/>
          </p:cNvSpPr>
          <p:nvPr>
            <p:ph idx="1"/>
          </p:nvPr>
        </p:nvSpPr>
        <p:spPr>
          <a:xfrm>
            <a:off x="144855" y="1626669"/>
            <a:ext cx="8799969" cy="5149516"/>
          </a:xfrm>
        </p:spPr>
        <p:txBody>
          <a:bodyPr>
            <a:noAutofit/>
          </a:bodyPr>
          <a:lstStyle/>
          <a:p>
            <a:r>
              <a:rPr lang="en-US" sz="2400" b="1" dirty="0">
                <a:latin typeface="Arial" panose="020B0604020202020204" pitchFamily="34" charset="0"/>
                <a:cs typeface="Arial" panose="020B0604020202020204" pitchFamily="34" charset="0"/>
              </a:rPr>
              <a:t>Clause 77: Transitional provision for residue stockpiles and deposits</a:t>
            </a:r>
          </a:p>
          <a:p>
            <a:pPr marL="0" indent="0" algn="just">
              <a:buNone/>
            </a:pPr>
            <a:r>
              <a:rPr lang="en-US" sz="2400" dirty="0"/>
              <a:t>This clause provides for clarity that the residue stockpiles and residue deposits approvals or waste management licences issued in terms of the NEMWA, remain valid until they lapse or are replaced under NEMA;</a:t>
            </a:r>
          </a:p>
          <a:p>
            <a:pPr marL="0" indent="0" algn="just">
              <a:buNone/>
            </a:pPr>
            <a:endParaRPr lang="en-US" sz="2400" b="1" dirty="0">
              <a:cs typeface="Arial" panose="020B0604020202020204" pitchFamily="34" charset="0"/>
            </a:endParaRPr>
          </a:p>
          <a:p>
            <a:pPr marL="0" indent="0" algn="just">
              <a:buNone/>
            </a:pPr>
            <a:r>
              <a:rPr lang="en-US" sz="2400" dirty="0"/>
              <a:t>The clause further provide clarity that the regulations pertaining to the management and control of residue stockpiles and residue deposits from a prospecting, mining, exploration or production operation developed under the NEMWA remain valid and regarded as being developed under NEMA</a:t>
            </a:r>
            <a:r>
              <a:rPr lang="en-US" sz="2400" dirty="0" smtClean="0"/>
              <a:t>;</a:t>
            </a:r>
            <a:endParaRPr lang="en-US" sz="2400" b="1" dirty="0">
              <a:cs typeface="Arial" panose="020B0604020202020204" pitchFamily="34" charset="0"/>
            </a:endParaRPr>
          </a:p>
        </p:txBody>
      </p:sp>
    </p:spTree>
    <p:extLst>
      <p:ext uri="{BB962C8B-B14F-4D97-AF65-F5344CB8AC3E}">
        <p14:creationId xmlns:p14="http://schemas.microsoft.com/office/powerpoint/2010/main" val="2061850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1080265"/>
          </a:xfrm>
        </p:spPr>
        <p:txBody>
          <a:bodyPr>
            <a:normAutofit/>
          </a:bodyPr>
          <a:lstStyle/>
          <a:p>
            <a:r>
              <a:rPr lang="en-US" b="1" dirty="0" smtClean="0"/>
              <a:t>NEMLA BILL</a:t>
            </a:r>
            <a:endParaRPr lang="en-US" b="1" dirty="0"/>
          </a:p>
        </p:txBody>
      </p:sp>
      <p:sp>
        <p:nvSpPr>
          <p:cNvPr id="3" name="Content Placeholder 2"/>
          <p:cNvSpPr>
            <a:spLocks noGrp="1"/>
          </p:cNvSpPr>
          <p:nvPr>
            <p:ph idx="1"/>
          </p:nvPr>
        </p:nvSpPr>
        <p:spPr>
          <a:xfrm>
            <a:off x="144855" y="1626669"/>
            <a:ext cx="8799969" cy="5149516"/>
          </a:xfrm>
        </p:spPr>
        <p:txBody>
          <a:bodyPr>
            <a:noAutofit/>
          </a:bodyPr>
          <a:lstStyle/>
          <a:p>
            <a:r>
              <a:rPr lang="en-US" b="1" dirty="0">
                <a:cs typeface="Arial" panose="020B0604020202020204" pitchFamily="34" charset="0"/>
              </a:rPr>
              <a:t>Clause 78: Transitional provision for Waste Management Bureau</a:t>
            </a:r>
          </a:p>
          <a:p>
            <a:pPr marL="0" indent="0" algn="just">
              <a:buNone/>
            </a:pPr>
            <a:r>
              <a:rPr lang="en-US" dirty="0"/>
              <a:t>The clause provides clarity that anything done by the Waste Management Bureau under the repealed Part 7A of the NEMWA remains valid until any subsequent new provisions overrides it.</a:t>
            </a:r>
            <a:endParaRPr lang="en-US" b="1" dirty="0">
              <a:cs typeface="Arial" panose="020B0604020202020204" pitchFamily="34" charset="0"/>
            </a:endParaRPr>
          </a:p>
        </p:txBody>
      </p:sp>
    </p:spTree>
    <p:extLst>
      <p:ext uri="{BB962C8B-B14F-4D97-AF65-F5344CB8AC3E}">
        <p14:creationId xmlns:p14="http://schemas.microsoft.com/office/powerpoint/2010/main" val="391191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476654"/>
            <a:ext cx="8229600" cy="661481"/>
          </a:xfrm>
        </p:spPr>
        <p:txBody>
          <a:bodyPr>
            <a:noAutofit/>
          </a:bodyPr>
          <a:lstStyle/>
          <a:p>
            <a:r>
              <a:rPr lang="en-US" sz="4000" b="1" dirty="0" smtClean="0"/>
              <a:t>PROPOSED TEXT ON NRM AGENCY</a:t>
            </a:r>
            <a:endParaRPr lang="en-US" sz="4000" b="1" dirty="0"/>
          </a:p>
        </p:txBody>
      </p:sp>
      <p:sp>
        <p:nvSpPr>
          <p:cNvPr id="3" name="Content Placeholder 2"/>
          <p:cNvSpPr>
            <a:spLocks noGrp="1"/>
          </p:cNvSpPr>
          <p:nvPr>
            <p:ph idx="1"/>
          </p:nvPr>
        </p:nvSpPr>
        <p:spPr>
          <a:xfrm>
            <a:off x="104775" y="1167318"/>
            <a:ext cx="8912476" cy="5536861"/>
          </a:xfrm>
        </p:spPr>
        <p:txBody>
          <a:bodyPr>
            <a:noAutofit/>
          </a:bodyPr>
          <a:lstStyle/>
          <a:p>
            <a:pPr marL="0" indent="0" algn="just">
              <a:buNone/>
            </a:pPr>
            <a:r>
              <a:rPr lang="en-GB" sz="1900" b="1" dirty="0" smtClean="0"/>
              <a:t>National Environmental Management Laws Amendment Bill [B14</a:t>
            </a:r>
            <a:r>
              <a:rPr lang="en-GB" sz="1900" b="1" dirty="0" smtClean="0">
                <a:cs typeface="Arial" panose="020B0604020202020204" pitchFamily="34" charset="0"/>
              </a:rPr>
              <a:t>─</a:t>
            </a:r>
            <a:r>
              <a:rPr lang="en-GB" sz="1900" b="1" dirty="0" smtClean="0"/>
              <a:t>2017]</a:t>
            </a:r>
            <a:endParaRPr lang="en-GB" sz="1900" dirty="0" smtClean="0"/>
          </a:p>
          <a:p>
            <a:pPr algn="just"/>
            <a:r>
              <a:rPr lang="en-GB" sz="2000" dirty="0" smtClean="0"/>
              <a:t>Propose establishment of a dedicated Natural Resource Management Agency as a specialised implementing entity responsible for the management of natural resources.</a:t>
            </a:r>
          </a:p>
          <a:p>
            <a:pPr algn="just"/>
            <a:r>
              <a:rPr lang="en-GB" sz="2000" dirty="0" smtClean="0"/>
              <a:t>The entity will be governed by a Board appointed by the Minister. </a:t>
            </a:r>
          </a:p>
          <a:p>
            <a:pPr algn="just"/>
            <a:r>
              <a:rPr lang="en-GB" sz="2000" dirty="0" smtClean="0"/>
              <a:t>Minister </a:t>
            </a:r>
            <a:r>
              <a:rPr lang="en-GB" sz="2000" dirty="0"/>
              <a:t>will also have powers to determine a policy within which the Agency must exercise its powers and perform its </a:t>
            </a:r>
            <a:r>
              <a:rPr lang="en-GB" sz="2000" dirty="0" smtClean="0"/>
              <a:t>functions, as well as supervisory </a:t>
            </a:r>
            <a:r>
              <a:rPr lang="en-GB" sz="2000" dirty="0"/>
              <a:t>powers on the exercise and performance by the Agency of its powers and duties, including the powers to set norms and standards for the exercise and performance by the Agency of its powers and </a:t>
            </a:r>
            <a:r>
              <a:rPr lang="en-GB" sz="2000" dirty="0" smtClean="0"/>
              <a:t>duties.</a:t>
            </a:r>
          </a:p>
          <a:p>
            <a:pPr algn="just"/>
            <a:r>
              <a:rPr lang="en-GB" sz="2000" dirty="0" smtClean="0"/>
              <a:t>The proposed text also empowers Minister to intervene if the Agency:</a:t>
            </a:r>
          </a:p>
          <a:p>
            <a:pPr marL="0" indent="0" algn="just">
              <a:buNone/>
            </a:pPr>
            <a:r>
              <a:rPr lang="en-GB" sz="2000" dirty="0"/>
              <a:t>	</a:t>
            </a:r>
            <a:r>
              <a:rPr lang="en-GB" sz="2000" dirty="0" smtClean="0"/>
              <a:t>- 	is in financial difficulty or is being mismanaged;</a:t>
            </a:r>
          </a:p>
          <a:p>
            <a:pPr marL="0" indent="0" algn="just">
              <a:buNone/>
            </a:pPr>
            <a:r>
              <a:rPr lang="en-GB" sz="2000" dirty="0"/>
              <a:t>	</a:t>
            </a:r>
            <a:r>
              <a:rPr lang="en-GB" sz="2000" dirty="0" smtClean="0"/>
              <a:t>- 	fails to perform its functions effectively or efficiently;</a:t>
            </a:r>
          </a:p>
          <a:p>
            <a:pPr marL="0" indent="0" algn="just">
              <a:buNone/>
            </a:pPr>
            <a:r>
              <a:rPr lang="en-GB" sz="2000" dirty="0"/>
              <a:t>	</a:t>
            </a:r>
            <a:r>
              <a:rPr lang="en-GB" sz="2000" dirty="0" smtClean="0"/>
              <a:t>- 	has acted unfairly or in a discriminatory or inequitable way towards a 				person to whom it owes a duty; or</a:t>
            </a:r>
          </a:p>
          <a:p>
            <a:pPr marL="0" indent="0" algn="just">
              <a:buNone/>
            </a:pPr>
            <a:r>
              <a:rPr lang="en-GB" sz="2000" dirty="0"/>
              <a:t>	</a:t>
            </a:r>
            <a:r>
              <a:rPr lang="en-GB" sz="2000" dirty="0" smtClean="0"/>
              <a:t>-	has failed to comply with any law or any policy envisaged in this Act. </a:t>
            </a:r>
          </a:p>
          <a:p>
            <a:pPr marL="457200" indent="-457200" algn="just">
              <a:buAutoNum type="arabicPeriod"/>
            </a:pPr>
            <a:endParaRPr lang="en-GB" sz="2400" dirty="0" smtClean="0"/>
          </a:p>
          <a:p>
            <a:pPr marL="0" indent="0" algn="just">
              <a:buNone/>
            </a:pPr>
            <a:r>
              <a:rPr lang="en-GB" sz="2400" dirty="0" smtClean="0"/>
              <a:t> </a:t>
            </a:r>
            <a:endParaRPr lang="en-GB" sz="2200" dirty="0" smtClean="0"/>
          </a:p>
          <a:p>
            <a:pPr algn="just"/>
            <a:endParaRPr lang="en-GB" sz="2000" dirty="0" smtClean="0"/>
          </a:p>
          <a:p>
            <a:pPr algn="just"/>
            <a:endParaRPr lang="en-GB" sz="2000" dirty="0" smtClean="0"/>
          </a:p>
          <a:p>
            <a:pPr algn="just"/>
            <a:endParaRPr lang="en-GB" sz="1900" dirty="0" smtClean="0"/>
          </a:p>
        </p:txBody>
      </p:sp>
    </p:spTree>
    <p:extLst>
      <p:ext uri="{BB962C8B-B14F-4D97-AF65-F5344CB8AC3E}">
        <p14:creationId xmlns:p14="http://schemas.microsoft.com/office/powerpoint/2010/main" val="2392243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279133"/>
            <a:ext cx="8229600" cy="1145405"/>
          </a:xfrm>
        </p:spPr>
        <p:txBody>
          <a:bodyPr>
            <a:noAutofit/>
          </a:bodyPr>
          <a:lstStyle/>
          <a:p>
            <a:r>
              <a:rPr lang="en-US" b="1" dirty="0" smtClean="0"/>
              <a:t>PURPOSE OF NEMLA 4 BILL</a:t>
            </a:r>
            <a:r>
              <a:rPr lang="en-US" sz="2000" b="1" dirty="0" smtClean="0"/>
              <a:t> </a:t>
            </a:r>
            <a:endParaRPr lang="en-US" sz="2000" dirty="0"/>
          </a:p>
        </p:txBody>
      </p:sp>
      <p:sp>
        <p:nvSpPr>
          <p:cNvPr id="3" name="Content Placeholder 2"/>
          <p:cNvSpPr>
            <a:spLocks noGrp="1"/>
          </p:cNvSpPr>
          <p:nvPr>
            <p:ph idx="1"/>
          </p:nvPr>
        </p:nvSpPr>
        <p:spPr>
          <a:xfrm>
            <a:off x="181069" y="1424539"/>
            <a:ext cx="8845235" cy="5322769"/>
          </a:xfrm>
        </p:spPr>
        <p:txBody>
          <a:bodyPr>
            <a:noAutofit/>
          </a:bodyPr>
          <a:lstStyle/>
          <a:p>
            <a:pPr lvl="0" algn="just" defTabSz="914400" fontAlgn="base">
              <a:buFont typeface="Wingdings" panose="05000000000000000000" pitchFamily="2" charset="2"/>
              <a:buChar char="§"/>
            </a:pPr>
            <a:r>
              <a:rPr lang="en-ZA" sz="2000" b="1" dirty="0">
                <a:ea typeface="Times New Roman"/>
                <a:cs typeface="Arial" panose="020B0604020202020204" pitchFamily="34" charset="0"/>
              </a:rPr>
              <a:t>The main purpose of NEMLA 4 is t</a:t>
            </a:r>
            <a:r>
              <a:rPr lang="x-none" sz="2000" b="1" dirty="0">
                <a:ea typeface="Times New Roman"/>
                <a:cs typeface="Arial" panose="020B0604020202020204" pitchFamily="34" charset="0"/>
              </a:rPr>
              <a:t>o amend the</a:t>
            </a:r>
            <a:r>
              <a:rPr lang="en-ZA" sz="2000" b="1" dirty="0">
                <a:ea typeface="Times New Roman"/>
                <a:cs typeface="Arial" panose="020B0604020202020204" pitchFamily="34" charset="0"/>
              </a:rPr>
              <a:t> following Acts:</a:t>
            </a:r>
          </a:p>
          <a:p>
            <a:pPr lvl="0" algn="just" defTabSz="361950" fontAlgn="base">
              <a:buFont typeface="Wingdings" panose="05000000000000000000" pitchFamily="2" charset="2"/>
              <a:buChar char="ü"/>
            </a:pPr>
            <a:r>
              <a:rPr lang="en-US" sz="2000" dirty="0">
                <a:ea typeface="Times New Roman"/>
                <a:cs typeface="Arial" panose="020B0604020202020204" pitchFamily="34" charset="0"/>
              </a:rPr>
              <a:t>National Environmental Management Act, 1998 (Act No. 107 of 1998) (NEMA);</a:t>
            </a:r>
          </a:p>
          <a:p>
            <a:pPr lvl="0" algn="just" defTabSz="361950" fontAlgn="base">
              <a:buFont typeface="Wingdings" panose="05000000000000000000" pitchFamily="2" charset="2"/>
              <a:buChar char="ü"/>
            </a:pPr>
            <a:r>
              <a:rPr lang="en-US" sz="2000" dirty="0">
                <a:ea typeface="Times New Roman"/>
                <a:cs typeface="Arial" panose="020B0604020202020204" pitchFamily="34" charset="0"/>
              </a:rPr>
              <a:t>National Environmental Management: Protected Areas Act, 2003 (Act No. 57 of 2003) (NEMPAA);</a:t>
            </a:r>
          </a:p>
          <a:p>
            <a:pPr lvl="0" algn="just" defTabSz="361950" fontAlgn="base">
              <a:buFont typeface="Wingdings" panose="05000000000000000000" pitchFamily="2" charset="2"/>
              <a:buChar char="ü"/>
            </a:pPr>
            <a:r>
              <a:rPr lang="en-US" sz="2000" dirty="0">
                <a:ea typeface="Times New Roman"/>
                <a:cs typeface="Arial" panose="020B0604020202020204" pitchFamily="34" charset="0"/>
              </a:rPr>
              <a:t>National Environmental Management: Biodiversity Act, 2004 (Act No. 10 of 2004) (NEMBA);</a:t>
            </a:r>
          </a:p>
          <a:p>
            <a:pPr lvl="0" algn="just" defTabSz="361950" fontAlgn="base">
              <a:buFont typeface="Wingdings" panose="05000000000000000000" pitchFamily="2" charset="2"/>
              <a:buChar char="ü"/>
            </a:pPr>
            <a:r>
              <a:rPr lang="en-US" sz="2000" dirty="0">
                <a:ea typeface="Times New Roman"/>
                <a:cs typeface="Arial" panose="020B0604020202020204" pitchFamily="34" charset="0"/>
              </a:rPr>
              <a:t>National Environmental Management: Air Quality Act, 2004 (Act No. 39 of 2004) (NEMAQA);</a:t>
            </a:r>
          </a:p>
          <a:p>
            <a:pPr lvl="0" algn="just" defTabSz="361950" fontAlgn="base">
              <a:buFont typeface="Wingdings" panose="05000000000000000000" pitchFamily="2" charset="2"/>
              <a:buChar char="ü"/>
            </a:pPr>
            <a:r>
              <a:rPr lang="en-US" sz="2000" dirty="0">
                <a:ea typeface="Times New Roman"/>
                <a:cs typeface="Arial" panose="020B0604020202020204" pitchFamily="34" charset="0"/>
              </a:rPr>
              <a:t>National Environmental Management: Integrated Coastal Management Act, 2008  (Act No. 24 of 2008) (NEMICM);</a:t>
            </a:r>
          </a:p>
          <a:p>
            <a:pPr lvl="0" algn="just" defTabSz="361950" fontAlgn="base">
              <a:buFont typeface="Wingdings" panose="05000000000000000000" pitchFamily="2" charset="2"/>
              <a:buChar char="ü"/>
            </a:pPr>
            <a:r>
              <a:rPr lang="en-US" sz="2000" dirty="0">
                <a:ea typeface="Times New Roman"/>
                <a:cs typeface="Arial" panose="020B0604020202020204" pitchFamily="34" charset="0"/>
              </a:rPr>
              <a:t>National Environmental Management: Waste Act, 2008 (Act No. 59 of 2008) (NEMWA);</a:t>
            </a:r>
          </a:p>
          <a:p>
            <a:pPr lvl="0" algn="just" defTabSz="361950" fontAlgn="base">
              <a:buFont typeface="Wingdings" panose="05000000000000000000" pitchFamily="2" charset="2"/>
              <a:buChar char="ü"/>
            </a:pPr>
            <a:r>
              <a:rPr lang="en-US" sz="2000" dirty="0">
                <a:ea typeface="Times New Roman"/>
                <a:cs typeface="Arial" panose="020B0604020202020204" pitchFamily="34" charset="0"/>
              </a:rPr>
              <a:t>National Environmental Management Amendment Act, 2008 (Act No. 62 of 2008) (NEMAA);</a:t>
            </a:r>
          </a:p>
          <a:p>
            <a:pPr lvl="0" algn="just" defTabSz="361950" fontAlgn="base">
              <a:buFont typeface="Wingdings" panose="05000000000000000000" pitchFamily="2" charset="2"/>
              <a:buChar char="§"/>
            </a:pPr>
            <a:r>
              <a:rPr lang="en-US" sz="2000" b="1" dirty="0">
                <a:ea typeface="Times New Roman"/>
                <a:cs typeface="Arial" panose="020B0604020202020204" pitchFamily="34" charset="0"/>
              </a:rPr>
              <a:t>In order to provide for clarity on certain matters and textual amendments</a:t>
            </a:r>
            <a:r>
              <a:rPr lang="en-US" sz="2000" b="1" dirty="0" smtClean="0">
                <a:ea typeface="Times New Roman"/>
                <a:cs typeface="Arial" panose="020B0604020202020204" pitchFamily="34" charset="0"/>
              </a:rPr>
              <a:t>.</a:t>
            </a:r>
            <a:r>
              <a:rPr lang="en-US" sz="2000" dirty="0" smtClean="0">
                <a:ea typeface="Times New Roman"/>
                <a:cs typeface="Arial" panose="020B0604020202020204" pitchFamily="34" charset="0"/>
              </a:rPr>
              <a:t> </a:t>
            </a:r>
            <a:r>
              <a:rPr lang="en-US" sz="2000" dirty="0"/>
              <a:t> </a:t>
            </a:r>
            <a:endParaRPr lang="en-ZA" sz="2000" dirty="0"/>
          </a:p>
          <a:p>
            <a:endParaRPr lang="en-ZA" sz="2400" dirty="0"/>
          </a:p>
          <a:p>
            <a:pPr marL="0" indent="0">
              <a:buNone/>
            </a:pPr>
            <a:endParaRPr lang="en-US" sz="2400" dirty="0"/>
          </a:p>
        </p:txBody>
      </p:sp>
    </p:spTree>
    <p:extLst>
      <p:ext uri="{BB962C8B-B14F-4D97-AF65-F5344CB8AC3E}">
        <p14:creationId xmlns:p14="http://schemas.microsoft.com/office/powerpoint/2010/main" val="3787121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476654"/>
            <a:ext cx="8229600" cy="661481"/>
          </a:xfrm>
        </p:spPr>
        <p:txBody>
          <a:bodyPr>
            <a:noAutofit/>
          </a:bodyPr>
          <a:lstStyle/>
          <a:p>
            <a:r>
              <a:rPr lang="en-US" sz="4000" b="1" dirty="0" smtClean="0"/>
              <a:t>PROPOSED TEXT ON NRM AGENCY</a:t>
            </a:r>
            <a:endParaRPr lang="en-US" sz="4000" b="1" dirty="0"/>
          </a:p>
        </p:txBody>
      </p:sp>
      <p:sp>
        <p:nvSpPr>
          <p:cNvPr id="3" name="Content Placeholder 2"/>
          <p:cNvSpPr>
            <a:spLocks noGrp="1"/>
          </p:cNvSpPr>
          <p:nvPr>
            <p:ph idx="1"/>
          </p:nvPr>
        </p:nvSpPr>
        <p:spPr>
          <a:xfrm>
            <a:off x="104775" y="1167318"/>
            <a:ext cx="8912476" cy="5536861"/>
          </a:xfrm>
        </p:spPr>
        <p:txBody>
          <a:bodyPr>
            <a:noAutofit/>
          </a:bodyPr>
          <a:lstStyle/>
          <a:p>
            <a:pPr algn="just"/>
            <a:r>
              <a:rPr lang="en-GB" sz="2000" dirty="0" smtClean="0"/>
              <a:t>The objects of the Agency are, amongst others, as follows:</a:t>
            </a:r>
          </a:p>
          <a:p>
            <a:pPr algn="just">
              <a:buFontTx/>
              <a:buChar char="-"/>
            </a:pPr>
            <a:r>
              <a:rPr lang="en-GB" sz="2000" i="1" dirty="0" smtClean="0"/>
              <a:t>promoting </a:t>
            </a:r>
            <a:r>
              <a:rPr lang="en-GB" sz="2000" i="1" dirty="0"/>
              <a:t>the management of </a:t>
            </a:r>
            <a:r>
              <a:rPr lang="en-ZA" sz="2000" i="1" dirty="0"/>
              <a:t>natural </a:t>
            </a:r>
            <a:r>
              <a:rPr lang="en-ZA" sz="2000" i="1" dirty="0" smtClean="0"/>
              <a:t>resources to </a:t>
            </a:r>
            <a:r>
              <a:rPr lang="en-ZA" sz="2000" i="1" dirty="0"/>
              <a:t>ensure </a:t>
            </a:r>
            <a:r>
              <a:rPr lang="en-ZA" sz="2000" i="1" dirty="0" smtClean="0"/>
              <a:t>that environmental assets </a:t>
            </a:r>
            <a:r>
              <a:rPr lang="en-ZA" sz="2000" i="1" dirty="0"/>
              <a:t>are conserved, valued, sustainably used and enhanced</a:t>
            </a:r>
            <a:r>
              <a:rPr lang="en-GB" sz="2000" dirty="0" smtClean="0"/>
              <a:t>;</a:t>
            </a:r>
          </a:p>
          <a:p>
            <a:pPr algn="just">
              <a:buFontTx/>
              <a:buChar char="-"/>
            </a:pPr>
            <a:r>
              <a:rPr lang="en-ZA" sz="2000" i="1" dirty="0" smtClean="0"/>
              <a:t>promoting </a:t>
            </a:r>
            <a:r>
              <a:rPr lang="en-ZA" sz="2000" i="1" dirty="0"/>
              <a:t>the management of natural </a:t>
            </a:r>
            <a:r>
              <a:rPr lang="en-ZA" sz="2000" i="1" dirty="0" smtClean="0"/>
              <a:t>resources to </a:t>
            </a:r>
            <a:r>
              <a:rPr lang="en-ZA" sz="2000" i="1" dirty="0"/>
              <a:t>enhance </a:t>
            </a:r>
            <a:r>
              <a:rPr lang="en-ZA" sz="2000" i="1" dirty="0" smtClean="0"/>
              <a:t>socio-economic benefits </a:t>
            </a:r>
            <a:r>
              <a:rPr lang="en-ZA" sz="2000" i="1" dirty="0"/>
              <a:t>and employment opportunities, particularly for the poor </a:t>
            </a:r>
            <a:r>
              <a:rPr lang="en-ZA" sz="2000" i="1" dirty="0" smtClean="0"/>
              <a:t>and marginalized groups</a:t>
            </a:r>
            <a:r>
              <a:rPr lang="en-ZA" sz="2000" i="1" dirty="0"/>
              <a:t>, and including in the full support of the Expanded </a:t>
            </a:r>
            <a:r>
              <a:rPr lang="en-ZA" sz="2000" i="1" dirty="0" smtClean="0"/>
              <a:t>Public Works </a:t>
            </a:r>
            <a:r>
              <a:rPr lang="en-ZA" sz="2000" i="1" dirty="0"/>
              <a:t>Programme</a:t>
            </a:r>
            <a:r>
              <a:rPr lang="en-GB" sz="2000" dirty="0" smtClean="0"/>
              <a:t>;</a:t>
            </a:r>
          </a:p>
          <a:p>
            <a:pPr algn="just">
              <a:buFontTx/>
              <a:buChar char="-"/>
            </a:pPr>
            <a:r>
              <a:rPr lang="en-ZA" sz="2000" i="1" dirty="0" smtClean="0"/>
              <a:t>monitoring </a:t>
            </a:r>
            <a:r>
              <a:rPr lang="en-ZA" sz="2000" i="1" dirty="0"/>
              <a:t>implementation of natural </a:t>
            </a:r>
            <a:r>
              <a:rPr lang="en-ZA" sz="2000" i="1" dirty="0" smtClean="0"/>
              <a:t>resource management research</a:t>
            </a:r>
            <a:r>
              <a:rPr lang="en-ZA" sz="2000" i="1" dirty="0"/>
              <a:t>, advocacy, </a:t>
            </a:r>
            <a:r>
              <a:rPr lang="en-ZA" sz="2000" i="1" dirty="0" smtClean="0"/>
              <a:t>incentives</a:t>
            </a:r>
            <a:r>
              <a:rPr lang="en-ZA" sz="2000" i="1" dirty="0"/>
              <a:t>, disincentives and controls</a:t>
            </a:r>
            <a:r>
              <a:rPr lang="en-GB" sz="2000" dirty="0" smtClean="0"/>
              <a:t>; </a:t>
            </a:r>
          </a:p>
          <a:p>
            <a:pPr algn="just">
              <a:buFontTx/>
              <a:buChar char="-"/>
            </a:pPr>
            <a:r>
              <a:rPr lang="en-ZA" sz="2000" i="1" dirty="0" smtClean="0"/>
              <a:t>progressively </a:t>
            </a:r>
            <a:r>
              <a:rPr lang="en-ZA" sz="2000" i="1" dirty="0"/>
              <a:t>build capacity within the Agency to provide specialist support </a:t>
            </a:r>
            <a:r>
              <a:rPr lang="en-ZA" sz="2000" i="1" dirty="0" smtClean="0"/>
              <a:t>for the development </a:t>
            </a:r>
            <a:r>
              <a:rPr lang="en-ZA" sz="2000" i="1" dirty="0"/>
              <a:t>and implementation of management plans and </a:t>
            </a:r>
            <a:r>
              <a:rPr lang="en-ZA" sz="2000" i="1" dirty="0" smtClean="0"/>
              <a:t>capacity building programmes </a:t>
            </a:r>
            <a:r>
              <a:rPr lang="en-ZA" sz="2000" i="1" dirty="0"/>
              <a:t>relating to natural resource/ecosystems management</a:t>
            </a:r>
            <a:r>
              <a:rPr lang="en-GB" sz="2000" dirty="0" smtClean="0"/>
              <a:t>.</a:t>
            </a:r>
          </a:p>
          <a:p>
            <a:pPr algn="just">
              <a:buFontTx/>
              <a:buChar char="-"/>
            </a:pPr>
            <a:endParaRPr lang="en-GB" sz="2000" dirty="0"/>
          </a:p>
          <a:p>
            <a:pPr algn="just"/>
            <a:r>
              <a:rPr lang="en-GB" sz="2000" dirty="0" smtClean="0"/>
              <a:t>The functions and general powers are aligned to the objects of the Agency.</a:t>
            </a:r>
          </a:p>
          <a:p>
            <a:pPr algn="just">
              <a:buFontTx/>
              <a:buChar char="-"/>
            </a:pPr>
            <a:endParaRPr lang="en-GB" sz="1900" dirty="0" smtClean="0"/>
          </a:p>
          <a:p>
            <a:pPr marL="0" indent="0" algn="just">
              <a:buNone/>
            </a:pPr>
            <a:r>
              <a:rPr lang="en-GB" sz="1900" dirty="0" smtClean="0"/>
              <a:t> </a:t>
            </a:r>
          </a:p>
          <a:p>
            <a:pPr marL="457200" indent="-457200" algn="just">
              <a:buAutoNum type="arabicPeriod"/>
            </a:pPr>
            <a:endParaRPr lang="en-GB" sz="2400" dirty="0" smtClean="0"/>
          </a:p>
          <a:p>
            <a:pPr marL="0" indent="0" algn="just">
              <a:buNone/>
            </a:pPr>
            <a:r>
              <a:rPr lang="en-GB" sz="2400" dirty="0" smtClean="0"/>
              <a:t> </a:t>
            </a:r>
            <a:endParaRPr lang="en-GB" sz="2200" dirty="0" smtClean="0"/>
          </a:p>
          <a:p>
            <a:pPr algn="just"/>
            <a:endParaRPr lang="en-GB" sz="2000" dirty="0" smtClean="0"/>
          </a:p>
          <a:p>
            <a:pPr algn="just"/>
            <a:endParaRPr lang="en-GB" sz="2000" dirty="0" smtClean="0"/>
          </a:p>
          <a:p>
            <a:pPr algn="just"/>
            <a:endParaRPr lang="en-GB" sz="1900" dirty="0" smtClean="0"/>
          </a:p>
        </p:txBody>
      </p:sp>
    </p:spTree>
    <p:extLst>
      <p:ext uri="{BB962C8B-B14F-4D97-AF65-F5344CB8AC3E}">
        <p14:creationId xmlns:p14="http://schemas.microsoft.com/office/powerpoint/2010/main" val="2177459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496111"/>
            <a:ext cx="8229600" cy="710120"/>
          </a:xfrm>
        </p:spPr>
        <p:txBody>
          <a:bodyPr>
            <a:noAutofit/>
          </a:bodyPr>
          <a:lstStyle/>
          <a:p>
            <a:r>
              <a:rPr lang="en-US" sz="4000" b="1" dirty="0" smtClean="0"/>
              <a:t>PROPOSED TEXT ON NRM AGENCY</a:t>
            </a:r>
            <a:endParaRPr lang="en-US" sz="4000" b="1" dirty="0"/>
          </a:p>
        </p:txBody>
      </p:sp>
      <p:sp>
        <p:nvSpPr>
          <p:cNvPr id="3" name="Content Placeholder 2"/>
          <p:cNvSpPr>
            <a:spLocks noGrp="1"/>
          </p:cNvSpPr>
          <p:nvPr>
            <p:ph idx="1"/>
          </p:nvPr>
        </p:nvSpPr>
        <p:spPr>
          <a:xfrm>
            <a:off x="104775" y="1215959"/>
            <a:ext cx="8912476" cy="5515581"/>
          </a:xfrm>
        </p:spPr>
        <p:txBody>
          <a:bodyPr>
            <a:noAutofit/>
          </a:bodyPr>
          <a:lstStyle/>
          <a:p>
            <a:pPr algn="just"/>
            <a:r>
              <a:rPr lang="en-GB" sz="1900" dirty="0" smtClean="0"/>
              <a:t>The proposed entity will be a Schedule 3A public entity under the Public Finance Management Act governed by a Board.</a:t>
            </a:r>
          </a:p>
          <a:p>
            <a:pPr algn="just"/>
            <a:r>
              <a:rPr lang="en-GB" sz="1900" dirty="0" smtClean="0"/>
              <a:t>The Board will be appointed by the Minister, and must perform its general duties in terms of good governance and corporate responsibility in terms of the laws of the Republic, to be set out in the Terms of Reference by the Minister, or perform its special duties as determined by the Minister.</a:t>
            </a:r>
          </a:p>
          <a:p>
            <a:pPr algn="just"/>
            <a:r>
              <a:rPr lang="en-GB" sz="1900" dirty="0" smtClean="0"/>
              <a:t>The Agency will be led by a Chief Executive Officer appointed by the Board, with the approval of the Minister.</a:t>
            </a:r>
          </a:p>
          <a:p>
            <a:pPr algn="just"/>
            <a:r>
              <a:rPr lang="en-GB" sz="1900" dirty="0" smtClean="0"/>
              <a:t>The funds of the Agency will be consist, amongst others, of:</a:t>
            </a:r>
          </a:p>
          <a:p>
            <a:pPr algn="just">
              <a:buFontTx/>
              <a:buChar char="-"/>
            </a:pPr>
            <a:r>
              <a:rPr lang="en-GB" sz="1900" dirty="0" smtClean="0"/>
              <a:t>Money appropriated by Parliament, including through EPWP and any other Public Employment Programmes;</a:t>
            </a:r>
          </a:p>
          <a:p>
            <a:pPr algn="just">
              <a:buFontTx/>
              <a:buChar char="-"/>
            </a:pPr>
            <a:r>
              <a:rPr lang="en-GB" sz="1900" dirty="0" smtClean="0"/>
              <a:t>Income derived by the Agency for services rendered;</a:t>
            </a:r>
          </a:p>
          <a:p>
            <a:pPr algn="just">
              <a:buFontTx/>
              <a:buChar char="-"/>
            </a:pPr>
            <a:r>
              <a:rPr lang="en-GB" sz="1900" dirty="0" smtClean="0"/>
              <a:t>Income derived by the Agency from the sale of products;</a:t>
            </a:r>
          </a:p>
          <a:p>
            <a:pPr algn="just">
              <a:buFontTx/>
              <a:buChar char="-"/>
            </a:pPr>
            <a:r>
              <a:rPr lang="en-GB" sz="1900" dirty="0" smtClean="0"/>
              <a:t>Voluntary contributions, donations or bequests received in accordance with the law;</a:t>
            </a:r>
          </a:p>
          <a:p>
            <a:pPr algn="just">
              <a:buFontTx/>
              <a:buChar char="-"/>
            </a:pPr>
            <a:r>
              <a:rPr lang="en-GB" sz="1900" dirty="0" smtClean="0"/>
              <a:t>Contributions in cash or in kind by land owners or partners, for implementation of programmes; and</a:t>
            </a:r>
          </a:p>
          <a:p>
            <a:pPr algn="just">
              <a:buFontTx/>
              <a:buChar char="-"/>
            </a:pPr>
            <a:r>
              <a:rPr lang="en-GB" sz="1900" dirty="0" smtClean="0"/>
              <a:t>Money from any other source, subject to the PFMA.   </a:t>
            </a:r>
          </a:p>
          <a:p>
            <a:pPr algn="just"/>
            <a:endParaRPr lang="en-GB" sz="1900" dirty="0" smtClean="0"/>
          </a:p>
        </p:txBody>
      </p:sp>
    </p:spTree>
    <p:extLst>
      <p:ext uri="{BB962C8B-B14F-4D97-AF65-F5344CB8AC3E}">
        <p14:creationId xmlns:p14="http://schemas.microsoft.com/office/powerpoint/2010/main" val="32051068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7175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192505"/>
            <a:ext cx="8229600" cy="1145407"/>
          </a:xfrm>
        </p:spPr>
        <p:txBody>
          <a:bodyPr>
            <a:noAutofit/>
          </a:bodyPr>
          <a:lstStyle/>
          <a:p>
            <a:r>
              <a:rPr lang="en-US" b="1" dirty="0" smtClean="0"/>
              <a:t>AMENDMENTS TO NEMA </a:t>
            </a:r>
            <a:endParaRPr lang="en-US" dirty="0"/>
          </a:p>
        </p:txBody>
      </p:sp>
      <p:sp>
        <p:nvSpPr>
          <p:cNvPr id="3" name="Content Placeholder 2"/>
          <p:cNvSpPr>
            <a:spLocks noGrp="1"/>
          </p:cNvSpPr>
          <p:nvPr>
            <p:ph idx="1"/>
          </p:nvPr>
        </p:nvSpPr>
        <p:spPr>
          <a:xfrm>
            <a:off x="77003" y="1155031"/>
            <a:ext cx="8949302" cy="5573027"/>
          </a:xfrm>
        </p:spPr>
        <p:txBody>
          <a:bodyPr>
            <a:noAutofit/>
          </a:bodyPr>
          <a:lstStyle/>
          <a:p>
            <a:pPr lvl="0" algn="just" defTabSz="914400" fontAlgn="base">
              <a:spcAft>
                <a:spcPct val="0"/>
              </a:spcAft>
              <a:buFont typeface="Arial" pitchFamily="34" charset="0"/>
              <a:buChar char="•"/>
            </a:pPr>
            <a:r>
              <a:rPr lang="en-US" sz="2000" b="1" dirty="0">
                <a:ea typeface="Times New Roman"/>
                <a:cs typeface="Arial" panose="020B0604020202020204" pitchFamily="34" charset="0"/>
              </a:rPr>
              <a:t>Clause 1: Amendment of section 1 </a:t>
            </a:r>
          </a:p>
          <a:p>
            <a:pPr marL="0" lvl="0" indent="0" algn="just" defTabSz="914400" fontAlgn="base">
              <a:spcAft>
                <a:spcPct val="0"/>
              </a:spcAft>
              <a:buNone/>
            </a:pPr>
            <a:r>
              <a:rPr lang="en-US" sz="2000" dirty="0">
                <a:ea typeface="Times New Roman"/>
                <a:cs typeface="Arial" panose="020B0604020202020204" pitchFamily="34" charset="0"/>
              </a:rPr>
              <a:t>The clause amends the definition of “financial provision” to clarify that it is applicable to an applicant and a holder of an environmental authorisation as well as a holder of a right or permit granted in terms of the MPRDA. Clause also amend the definitions of “Constitution” to correct the citation of the Act and “environmental mineral resources inspector” to include “petroleum” in the designation;</a:t>
            </a:r>
          </a:p>
          <a:p>
            <a:pPr lvl="0" algn="just" defTabSz="914400" fontAlgn="base">
              <a:spcAft>
                <a:spcPct val="0"/>
              </a:spcAft>
              <a:buFont typeface="Arial" pitchFamily="34" charset="0"/>
              <a:buChar char="•"/>
            </a:pPr>
            <a:r>
              <a:rPr lang="en-US" sz="2000" b="1" dirty="0">
                <a:ea typeface="Times New Roman"/>
                <a:cs typeface="Arial" panose="020B0604020202020204" pitchFamily="34" charset="0"/>
              </a:rPr>
              <a:t>Clause 2: Amendment of section 2</a:t>
            </a:r>
          </a:p>
          <a:p>
            <a:pPr marL="0" lvl="0" indent="0" algn="just" defTabSz="914400" fontAlgn="base">
              <a:spcBef>
                <a:spcPts val="0"/>
              </a:spcBef>
              <a:spcAft>
                <a:spcPct val="0"/>
              </a:spcAft>
              <a:buNone/>
            </a:pPr>
            <a:r>
              <a:rPr lang="en-US" sz="2000" dirty="0"/>
              <a:t>This clause provides an additional NEMA principle, namely that the environment sector must advance and promote the full participation of black professionals</a:t>
            </a:r>
            <a:r>
              <a:rPr lang="en-US" sz="2000" dirty="0">
                <a:ea typeface="Times New Roman"/>
                <a:cs typeface="Arial" panose="020B0604020202020204" pitchFamily="34" charset="0"/>
              </a:rPr>
              <a:t>;</a:t>
            </a:r>
          </a:p>
          <a:p>
            <a:pPr lvl="0" algn="just" defTabSz="914400" fontAlgn="base">
              <a:spcAft>
                <a:spcPct val="0"/>
              </a:spcAft>
              <a:buFont typeface="Arial" pitchFamily="34" charset="0"/>
              <a:buChar char="•"/>
            </a:pPr>
            <a:r>
              <a:rPr lang="en-US" sz="2000" b="1" dirty="0">
                <a:ea typeface="Times New Roman"/>
                <a:cs typeface="Arial" panose="020B0604020202020204" pitchFamily="34" charset="0"/>
              </a:rPr>
              <a:t>Clause 3: Amendment of section 24</a:t>
            </a:r>
            <a:r>
              <a:rPr lang="en-US" sz="2000" dirty="0">
                <a:ea typeface="Times New Roman"/>
                <a:cs typeface="Arial" panose="020B0604020202020204" pitchFamily="34" charset="0"/>
              </a:rPr>
              <a:t> </a:t>
            </a:r>
          </a:p>
          <a:p>
            <a:pPr marL="0" lvl="0" indent="0" algn="just" defTabSz="914400" fontAlgn="base">
              <a:spcBef>
                <a:spcPts val="0"/>
              </a:spcBef>
              <a:spcAft>
                <a:spcPct val="0"/>
              </a:spcAft>
              <a:buNone/>
            </a:pPr>
            <a:r>
              <a:rPr lang="en-US" sz="2000" dirty="0"/>
              <a:t>This clause seeks to facilitate flexibility in the use of environmental management instruments and how they cater for the impact management. The clause also add a new subsection to provide clarity that the Minister or an MEC may develop regulations regarding the procedure to be followed for the preparation, evaluation, adoption and review of environmental management instruments. The clause further seeks to empower the Minister to keep a national register of all environmental management instruments adopted in terms of NEMA</a:t>
            </a:r>
            <a:r>
              <a:rPr lang="en-US" sz="2000" dirty="0">
                <a:ea typeface="Times New Roman"/>
                <a:cs typeface="Arial" panose="020B0604020202020204" pitchFamily="34" charset="0"/>
              </a:rPr>
              <a:t>;</a:t>
            </a:r>
            <a:endParaRPr lang="en-US" sz="2000" dirty="0"/>
          </a:p>
        </p:txBody>
      </p:sp>
    </p:spTree>
    <p:extLst>
      <p:ext uri="{BB962C8B-B14F-4D97-AF65-F5344CB8AC3E}">
        <p14:creationId xmlns:p14="http://schemas.microsoft.com/office/powerpoint/2010/main" val="1893879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899"/>
            <a:ext cx="8229600" cy="1032139"/>
          </a:xfrm>
        </p:spPr>
        <p:txBody>
          <a:bodyPr>
            <a:noAutofit/>
          </a:bodyPr>
          <a:lstStyle/>
          <a:p>
            <a:r>
              <a:rPr lang="en-US" b="1" dirty="0" smtClean="0"/>
              <a:t>AMENDMENTS TO NEMA </a:t>
            </a:r>
            <a:endParaRPr lang="en-US" dirty="0"/>
          </a:p>
        </p:txBody>
      </p:sp>
      <p:sp>
        <p:nvSpPr>
          <p:cNvPr id="3" name="Content Placeholder 2"/>
          <p:cNvSpPr>
            <a:spLocks noGrp="1"/>
          </p:cNvSpPr>
          <p:nvPr>
            <p:ph idx="1"/>
          </p:nvPr>
        </p:nvSpPr>
        <p:spPr>
          <a:xfrm>
            <a:off x="153909" y="1386038"/>
            <a:ext cx="8863342" cy="5274644"/>
          </a:xfrm>
        </p:spPr>
        <p:txBody>
          <a:bodyPr>
            <a:normAutofit fontScale="85000" lnSpcReduction="20000"/>
          </a:bodyPr>
          <a:lstStyle/>
          <a:p>
            <a:pPr lvl="0" algn="just" defTabSz="914400" fontAlgn="base">
              <a:spcAft>
                <a:spcPct val="0"/>
              </a:spcAft>
              <a:buFont typeface="Arial" pitchFamily="34" charset="0"/>
              <a:buChar char="•"/>
            </a:pPr>
            <a:r>
              <a:rPr lang="en-US" sz="2800" b="1" dirty="0">
                <a:ea typeface="Times New Roman"/>
                <a:cs typeface="Arial" panose="020B0604020202020204" pitchFamily="34" charset="0"/>
              </a:rPr>
              <a:t>Clause 4: Amendment of section 24C </a:t>
            </a:r>
          </a:p>
          <a:p>
            <a:pPr marL="0" lvl="0" indent="0" algn="just" defTabSz="914400" fontAlgn="base">
              <a:spcBef>
                <a:spcPts val="0"/>
              </a:spcBef>
              <a:spcAft>
                <a:spcPct val="0"/>
              </a:spcAft>
              <a:buNone/>
            </a:pPr>
            <a:r>
              <a:rPr lang="en-US" sz="2800" dirty="0">
                <a:ea typeface="Times New Roman"/>
                <a:cs typeface="Arial" panose="020B0604020202020204" pitchFamily="34" charset="0"/>
              </a:rPr>
              <a:t>The clause seeks to provide clarity that the Minister of Mineral Resources is the competent authority for activities directly related to </a:t>
            </a:r>
            <a:r>
              <a:rPr lang="en-US" sz="2800" dirty="0"/>
              <a:t>prospecting or exploration of a mineral or petroleum resource or primary processing of a mineral or petroleum resource</a:t>
            </a:r>
            <a:r>
              <a:rPr lang="en-US" sz="2800" dirty="0">
                <a:ea typeface="Times New Roman"/>
                <a:cs typeface="Arial" panose="020B0604020202020204" pitchFamily="34" charset="0"/>
              </a:rPr>
              <a:t>. The clause also </a:t>
            </a:r>
            <a:r>
              <a:rPr lang="en-US" sz="2800" dirty="0"/>
              <a:t>provides for the simultaneous submission of environmental authorisation application and any other related licence or permit required under any of the specific environmental management Act</a:t>
            </a:r>
            <a:r>
              <a:rPr lang="en-US" sz="2800" dirty="0">
                <a:ea typeface="Times New Roman"/>
                <a:cs typeface="Arial" panose="020B0604020202020204" pitchFamily="34" charset="0"/>
              </a:rPr>
              <a:t>;</a:t>
            </a:r>
          </a:p>
          <a:p>
            <a:pPr lvl="0" algn="just" defTabSz="914400" fontAlgn="base">
              <a:spcAft>
                <a:spcPct val="0"/>
              </a:spcAft>
              <a:buFont typeface="Arial" pitchFamily="34" charset="0"/>
              <a:buChar char="•"/>
            </a:pPr>
            <a:r>
              <a:rPr lang="en-US" sz="2800" b="1" dirty="0">
                <a:ea typeface="Times New Roman"/>
                <a:cs typeface="Arial" panose="020B0604020202020204" pitchFamily="34" charset="0"/>
              </a:rPr>
              <a:t>Clause 5: Amendment of section 24G</a:t>
            </a:r>
            <a:r>
              <a:rPr lang="en-US" sz="2800" dirty="0">
                <a:ea typeface="Times New Roman"/>
                <a:cs typeface="Arial" panose="020B0604020202020204" pitchFamily="34" charset="0"/>
              </a:rPr>
              <a:t>  </a:t>
            </a:r>
          </a:p>
          <a:p>
            <a:pPr marL="0" lvl="0" indent="0" algn="just" defTabSz="914400" fontAlgn="base">
              <a:spcBef>
                <a:spcPts val="0"/>
              </a:spcBef>
              <a:spcAft>
                <a:spcPct val="0"/>
              </a:spcAft>
              <a:buNone/>
            </a:pPr>
            <a:r>
              <a:rPr lang="en-US" sz="2800" dirty="0">
                <a:ea typeface="Times New Roman"/>
                <a:cs typeface="Arial" panose="020B0604020202020204" pitchFamily="34" charset="0"/>
              </a:rPr>
              <a:t>The clause clarifies that a successor in title of a person or property may also lodge a section 24G application. The same principle is also applicable to the unlawful commencement of a waste management activity; </a:t>
            </a:r>
          </a:p>
          <a:p>
            <a:pPr lvl="0" algn="just" defTabSz="914400" fontAlgn="base">
              <a:spcAft>
                <a:spcPct val="0"/>
              </a:spcAft>
              <a:buFont typeface="Arial" pitchFamily="34" charset="0"/>
              <a:buChar char="•"/>
            </a:pPr>
            <a:r>
              <a:rPr lang="en-US" sz="2800" b="1" dirty="0">
                <a:ea typeface="Times New Roman"/>
                <a:cs typeface="Arial" panose="020B0604020202020204" pitchFamily="34" charset="0"/>
              </a:rPr>
              <a:t>Clause 6: Amendment of section 24N</a:t>
            </a:r>
          </a:p>
          <a:p>
            <a:pPr marL="0" lvl="0" indent="0" algn="just" defTabSz="914400" fontAlgn="base">
              <a:spcBef>
                <a:spcPts val="0"/>
              </a:spcBef>
              <a:spcAft>
                <a:spcPct val="0"/>
              </a:spcAft>
              <a:buNone/>
            </a:pPr>
            <a:r>
              <a:rPr lang="en-US" sz="2800" dirty="0">
                <a:ea typeface="Times New Roman"/>
                <a:cs typeface="Arial" panose="020B0604020202020204" pitchFamily="34" charset="0"/>
              </a:rPr>
              <a:t>The clause is intended to provide clarity that </a:t>
            </a:r>
            <a:r>
              <a:rPr lang="en-US" sz="2800" dirty="0"/>
              <a:t>the information that must be contained in the environmental management programme must be prescribed through regulations</a:t>
            </a:r>
            <a:r>
              <a:rPr lang="en-US" sz="2800" dirty="0">
                <a:cs typeface="Arial" panose="020B0604020202020204" pitchFamily="34" charset="0"/>
              </a:rPr>
              <a:t>;</a:t>
            </a:r>
            <a:endParaRPr lang="en-US" sz="2800" b="1" dirty="0">
              <a:ea typeface="Times New Roman"/>
            </a:endParaRPr>
          </a:p>
          <a:p>
            <a:pPr marL="0" lvl="0" indent="0" algn="just">
              <a:buNone/>
              <a:defRPr/>
            </a:pPr>
            <a:endParaRPr lang="en-US" sz="2800" dirty="0"/>
          </a:p>
        </p:txBody>
      </p:sp>
    </p:spTree>
    <p:extLst>
      <p:ext uri="{BB962C8B-B14F-4D97-AF65-F5344CB8AC3E}">
        <p14:creationId xmlns:p14="http://schemas.microsoft.com/office/powerpoint/2010/main" val="1893879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240632"/>
            <a:ext cx="8229600" cy="1106905"/>
          </a:xfrm>
        </p:spPr>
        <p:txBody>
          <a:bodyPr>
            <a:noAutofit/>
          </a:bodyPr>
          <a:lstStyle/>
          <a:p>
            <a:r>
              <a:rPr lang="en-US" b="1" dirty="0" smtClean="0"/>
              <a:t>AMENDMENTS TO NEMA</a:t>
            </a:r>
            <a:endParaRPr lang="en-US" b="1" dirty="0"/>
          </a:p>
        </p:txBody>
      </p:sp>
      <p:sp>
        <p:nvSpPr>
          <p:cNvPr id="3" name="Content Placeholder 2"/>
          <p:cNvSpPr>
            <a:spLocks noGrp="1"/>
          </p:cNvSpPr>
          <p:nvPr>
            <p:ph idx="1"/>
          </p:nvPr>
        </p:nvSpPr>
        <p:spPr>
          <a:xfrm>
            <a:off x="153909" y="1280160"/>
            <a:ext cx="8863342" cy="5361272"/>
          </a:xfrm>
        </p:spPr>
        <p:txBody>
          <a:bodyPr>
            <a:noAutofit/>
          </a:bodyPr>
          <a:lstStyle/>
          <a:p>
            <a:pPr algn="just"/>
            <a:r>
              <a:rPr lang="en-US" sz="2000" b="1" dirty="0">
                <a:ea typeface="Times New Roman"/>
                <a:cs typeface="Arial" panose="020B0604020202020204" pitchFamily="34" charset="0"/>
              </a:rPr>
              <a:t>Clause 7: Amendment of section 24O</a:t>
            </a:r>
          </a:p>
          <a:p>
            <a:pPr marL="0" indent="0" algn="just">
              <a:buNone/>
            </a:pPr>
            <a:r>
              <a:rPr lang="en-US" sz="2000" dirty="0">
                <a:ea typeface="Times New Roman"/>
                <a:cs typeface="Arial" panose="020B0604020202020204" pitchFamily="34" charset="0"/>
              </a:rPr>
              <a:t>This clause </a:t>
            </a:r>
            <a:r>
              <a:rPr lang="en-US" sz="2000" dirty="0"/>
              <a:t>seeks to amend section 24O(2) to also require an environmental assessment practitioner to consult every State department that administers a law relating to a matter affecting the environment;</a:t>
            </a:r>
            <a:endParaRPr lang="en-US" sz="2000" dirty="0">
              <a:ea typeface="Times New Roman"/>
              <a:cs typeface="Arial" panose="020B0604020202020204" pitchFamily="34" charset="0"/>
            </a:endParaRPr>
          </a:p>
          <a:p>
            <a:pPr algn="just"/>
            <a:r>
              <a:rPr lang="en-US" sz="2000" b="1" dirty="0">
                <a:ea typeface="Times New Roman"/>
                <a:cs typeface="Arial" panose="020B0604020202020204" pitchFamily="34" charset="0"/>
              </a:rPr>
              <a:t>Clause 8: Amendment of section 24P</a:t>
            </a:r>
          </a:p>
          <a:p>
            <a:pPr marL="0" indent="0" algn="just">
              <a:spcBef>
                <a:spcPts val="0"/>
              </a:spcBef>
              <a:buNone/>
            </a:pPr>
            <a:r>
              <a:rPr lang="en-US" sz="2000" dirty="0">
                <a:ea typeface="Times New Roman"/>
                <a:cs typeface="Arial" panose="020B0604020202020204" pitchFamily="34" charset="0"/>
              </a:rPr>
              <a:t>This clause provides clarity that an applicant, a holder of an environmental authorisation and </a:t>
            </a:r>
            <a:r>
              <a:rPr lang="en-US" sz="2000" dirty="0"/>
              <a:t>a holder of a right issued or a permit granted in terms of the MPRDA </a:t>
            </a:r>
            <a:r>
              <a:rPr lang="en-US" sz="2000" dirty="0">
                <a:ea typeface="Times New Roman"/>
                <a:cs typeface="Arial" panose="020B0604020202020204" pitchFamily="34" charset="0"/>
              </a:rPr>
              <a:t>must set aside financial resources for </a:t>
            </a:r>
            <a:r>
              <a:rPr lang="en-US" sz="2000" dirty="0"/>
              <a:t>progressive rehabilitation, mitigation, remediation, mine closure and the management of post closure environmental impacts</a:t>
            </a:r>
            <a:r>
              <a:rPr lang="en-US" sz="2000" dirty="0">
                <a:ea typeface="Times New Roman"/>
                <a:cs typeface="Arial" panose="020B0604020202020204" pitchFamily="34" charset="0"/>
              </a:rPr>
              <a:t>. The clause also provides clarity that </a:t>
            </a:r>
            <a:r>
              <a:rPr lang="en-US" sz="2000" dirty="0"/>
              <a:t>the environmental liability must be assessed annually, but the audit report only needs to be submitted to the Minister every three years. The clause further provides clarity that the requirement to maintain and retain the financial provision remains in force until a closure certificate is issued and that the portion of financial provision as may be required to rehabilitate latent, residual or any other environmental impacts of the closed mine must be ceded to the Minister responsible for mineral resources and that the Minister responsible for mineral resources must retain such portion in perpetuity</a:t>
            </a:r>
            <a:r>
              <a:rPr lang="en-US" sz="2000" dirty="0" smtClean="0"/>
              <a:t>;</a:t>
            </a:r>
            <a:endParaRPr lang="en-US" sz="2000" dirty="0"/>
          </a:p>
        </p:txBody>
      </p:sp>
    </p:spTree>
    <p:extLst>
      <p:ext uri="{BB962C8B-B14F-4D97-AF65-F5344CB8AC3E}">
        <p14:creationId xmlns:p14="http://schemas.microsoft.com/office/powerpoint/2010/main" val="856067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916635"/>
          </a:xfrm>
        </p:spPr>
        <p:txBody>
          <a:bodyPr>
            <a:normAutofit/>
          </a:bodyPr>
          <a:lstStyle/>
          <a:p>
            <a:r>
              <a:rPr lang="en-US" b="1" dirty="0" smtClean="0"/>
              <a:t>AMENDMENTS TO NEMA</a:t>
            </a:r>
            <a:endParaRPr lang="en-US" b="1" dirty="0"/>
          </a:p>
        </p:txBody>
      </p:sp>
      <p:sp>
        <p:nvSpPr>
          <p:cNvPr id="3" name="Content Placeholder 2"/>
          <p:cNvSpPr>
            <a:spLocks noGrp="1"/>
          </p:cNvSpPr>
          <p:nvPr>
            <p:ph idx="1"/>
          </p:nvPr>
        </p:nvSpPr>
        <p:spPr>
          <a:xfrm>
            <a:off x="144855" y="1366788"/>
            <a:ext cx="8799969" cy="5303520"/>
          </a:xfrm>
        </p:spPr>
        <p:txBody>
          <a:bodyPr>
            <a:normAutofit fontScale="62500" lnSpcReduction="20000"/>
          </a:bodyPr>
          <a:lstStyle/>
          <a:p>
            <a:pPr algn="just"/>
            <a:r>
              <a:rPr lang="en-US" b="1" dirty="0">
                <a:ea typeface="Times New Roman"/>
                <a:cs typeface="Arial" panose="020B0604020202020204" pitchFamily="34" charset="0"/>
              </a:rPr>
              <a:t>Clause 9: Amendment of section 24R</a:t>
            </a:r>
          </a:p>
          <a:p>
            <a:pPr marL="0" indent="0" algn="just">
              <a:buNone/>
            </a:pPr>
            <a:r>
              <a:rPr lang="en-US" dirty="0">
                <a:ea typeface="Times New Roman"/>
                <a:cs typeface="Arial" panose="020B0604020202020204" pitchFamily="34" charset="0"/>
              </a:rPr>
              <a:t>The clause repeals section 24R(2) to eliminate duplication, a</a:t>
            </a:r>
            <a:r>
              <a:rPr lang="en-US" dirty="0"/>
              <a:t> similar provision is also contained in section 24P(5)</a:t>
            </a:r>
            <a:r>
              <a:rPr lang="en-US" dirty="0">
                <a:ea typeface="Times New Roman"/>
                <a:cs typeface="Arial" panose="020B0604020202020204" pitchFamily="34" charset="0"/>
              </a:rPr>
              <a:t>;</a:t>
            </a:r>
          </a:p>
          <a:p>
            <a:pPr algn="just"/>
            <a:r>
              <a:rPr lang="en-US" b="1" dirty="0">
                <a:ea typeface="Times New Roman"/>
                <a:cs typeface="Arial" panose="020B0604020202020204" pitchFamily="34" charset="0"/>
              </a:rPr>
              <a:t>Clause 10: Amendment of section 24S  </a:t>
            </a:r>
          </a:p>
          <a:p>
            <a:pPr marL="0" indent="0" algn="just">
              <a:buNone/>
            </a:pPr>
            <a:r>
              <a:rPr lang="en-US" dirty="0">
                <a:ea typeface="Times New Roman"/>
                <a:cs typeface="Arial" panose="020B0604020202020204" pitchFamily="34" charset="0"/>
              </a:rPr>
              <a:t>The clause repeals section 24S to ensure that residue deposits and residue stockpile are managed under NEMA instead of NEMWA;</a:t>
            </a:r>
          </a:p>
          <a:p>
            <a:pPr algn="just"/>
            <a:r>
              <a:rPr lang="en-US" b="1" dirty="0">
                <a:ea typeface="Times New Roman"/>
                <a:cs typeface="Arial" panose="020B0604020202020204" pitchFamily="34" charset="0"/>
              </a:rPr>
              <a:t>Clause 11: Amendment of section 28</a:t>
            </a:r>
          </a:p>
          <a:p>
            <a:pPr marL="0" indent="0" algn="just">
              <a:buNone/>
            </a:pPr>
            <a:r>
              <a:rPr lang="en-US" dirty="0"/>
              <a:t>This clause seeks to provide clarity that environmental authorities may issue a section 28(4) directive to any owner of land or premises, a person in control of land or premises or a person who has a right to use the land or premises on which or in which any activity or process is or was performed or undertaken; or any other situation exists, which causes, has caused or is likely to cause significant pollution or degradation of the environment. The clause also empowers a municipal manager to issue a section 28(4) directive, and further empowers the Director-General, Director-General of Mineral Resources or provincial head of department to issue a directive on each category of responsible persons, thus making them independently liable for the undertaking of reasonable measures. This clause further amends sections 28(9) and (11) to provide for joint and several liability in respect of the responsible persons</a:t>
            </a:r>
            <a:r>
              <a:rPr lang="en-US" dirty="0" smtClean="0"/>
              <a:t>;</a:t>
            </a:r>
            <a:endParaRPr lang="en-US" dirty="0"/>
          </a:p>
        </p:txBody>
      </p:sp>
    </p:spTree>
    <p:extLst>
      <p:ext uri="{BB962C8B-B14F-4D97-AF65-F5344CB8AC3E}">
        <p14:creationId xmlns:p14="http://schemas.microsoft.com/office/powerpoint/2010/main" val="1893879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855" y="1216152"/>
            <a:ext cx="8799969" cy="5550408"/>
          </a:xfrm>
        </p:spPr>
        <p:txBody>
          <a:bodyPr>
            <a:noAutofit/>
          </a:bodyPr>
          <a:lstStyle/>
          <a:p>
            <a:pPr algn="just"/>
            <a:r>
              <a:rPr lang="en-US" sz="1900" b="1" dirty="0">
                <a:ea typeface="Times New Roman"/>
                <a:cs typeface="Arial" panose="020B0604020202020204" pitchFamily="34" charset="0"/>
              </a:rPr>
              <a:t>Clause 12: Amendment of section 31BB</a:t>
            </a:r>
          </a:p>
          <a:p>
            <a:pPr marL="0" indent="0" algn="just">
              <a:buNone/>
            </a:pPr>
            <a:r>
              <a:rPr lang="en-US" sz="1900" dirty="0">
                <a:ea typeface="Times New Roman"/>
                <a:cs typeface="Arial" panose="020B0604020202020204" pitchFamily="34" charset="0"/>
              </a:rPr>
              <a:t>This clause seeks to empower the </a:t>
            </a:r>
            <a:r>
              <a:rPr lang="en-US" sz="1900" dirty="0"/>
              <a:t>empower the Minister responsible for mineral resources to designate any staff member of the Department of Mineral Resources or any organ of state, subject to the conclusion of an agreement between the Minister and the relevant organ of state, as an environmental mineral and petroleum inspector</a:t>
            </a:r>
            <a:r>
              <a:rPr lang="en-US" sz="1900" dirty="0">
                <a:ea typeface="Times New Roman"/>
                <a:cs typeface="Arial" panose="020B0604020202020204" pitchFamily="34" charset="0"/>
              </a:rPr>
              <a:t>;</a:t>
            </a:r>
          </a:p>
          <a:p>
            <a:pPr algn="just"/>
            <a:r>
              <a:rPr lang="en-US" sz="1900" b="1" dirty="0">
                <a:ea typeface="Times New Roman"/>
                <a:cs typeface="Arial" panose="020B0604020202020204" pitchFamily="34" charset="0"/>
              </a:rPr>
              <a:t>Clause 13: Amendment of section 31D</a:t>
            </a:r>
          </a:p>
          <a:p>
            <a:pPr marL="0" indent="0" algn="just">
              <a:buNone/>
            </a:pPr>
            <a:r>
              <a:rPr lang="en-US" sz="1900" dirty="0"/>
              <a:t>This clause seeks to empower environmental management inspectors to monitor compliance and enforce any provincial environmental management legislation, and to ensure that environmental management inspectors and environmental mineral resource inspectors exercise their respective powers in accordance with any applicable duty;</a:t>
            </a:r>
            <a:endParaRPr lang="en-US" sz="1900" dirty="0">
              <a:ea typeface="Times New Roman"/>
              <a:cs typeface="Arial" panose="020B0604020202020204" pitchFamily="34" charset="0"/>
            </a:endParaRPr>
          </a:p>
          <a:p>
            <a:pPr algn="just"/>
            <a:r>
              <a:rPr lang="en-US" sz="1900" b="1" dirty="0">
                <a:ea typeface="Times New Roman"/>
                <a:cs typeface="Arial" panose="020B0604020202020204" pitchFamily="34" charset="0"/>
              </a:rPr>
              <a:t>Clause 14: Amendment of section 31E</a:t>
            </a:r>
          </a:p>
          <a:p>
            <a:pPr marL="0" indent="0" algn="just">
              <a:buNone/>
            </a:pPr>
            <a:r>
              <a:rPr lang="en-US" sz="1900" dirty="0">
                <a:ea typeface="Times New Roman"/>
                <a:cs typeface="Arial" panose="020B0604020202020204" pitchFamily="34" charset="0"/>
              </a:rPr>
              <a:t>The clause provides clarity that </a:t>
            </a:r>
            <a:r>
              <a:rPr lang="en-US" sz="1900" dirty="0"/>
              <a:t>the environmental mineral and petroleum inspectors will receive the same standard of approved training as is received by the environmental management inspectors before designation. The clause also empowers the Minister responsible for environmental affairs to prescribe through regulations the Code of Conduct applicable to environmental management inspectors and environmental mineral and petroleum inspectors</a:t>
            </a:r>
            <a:r>
              <a:rPr lang="en-US" sz="1900" dirty="0" smtClean="0"/>
              <a:t>;</a:t>
            </a:r>
            <a:endParaRPr lang="en-US" sz="1900" dirty="0">
              <a:ea typeface="Times New Roman"/>
              <a:cs typeface="Arial" panose="020B0604020202020204" pitchFamily="34" charset="0"/>
            </a:endParaRPr>
          </a:p>
        </p:txBody>
      </p:sp>
      <p:sp>
        <p:nvSpPr>
          <p:cNvPr id="4" name="Title 3"/>
          <p:cNvSpPr>
            <a:spLocks noGrp="1"/>
          </p:cNvSpPr>
          <p:nvPr>
            <p:ph type="title"/>
          </p:nvPr>
        </p:nvSpPr>
        <p:spPr/>
        <p:txBody>
          <a:bodyPr/>
          <a:lstStyle/>
          <a:p>
            <a:r>
              <a:rPr lang="en-ZA" b="1" dirty="0" smtClean="0"/>
              <a:t>AMENDMENTS TO NEMA</a:t>
            </a:r>
            <a:endParaRPr lang="en-ZA" b="1" dirty="0"/>
          </a:p>
        </p:txBody>
      </p:sp>
    </p:spTree>
    <p:extLst>
      <p:ext uri="{BB962C8B-B14F-4D97-AF65-F5344CB8AC3E}">
        <p14:creationId xmlns:p14="http://schemas.microsoft.com/office/powerpoint/2010/main" val="344082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01" y="353900"/>
            <a:ext cx="8229600" cy="916635"/>
          </a:xfrm>
        </p:spPr>
        <p:txBody>
          <a:bodyPr>
            <a:normAutofit/>
          </a:bodyPr>
          <a:lstStyle/>
          <a:p>
            <a:r>
              <a:rPr lang="en-US" b="1" dirty="0" smtClean="0"/>
              <a:t>AMENDMENTS TO NEMA</a:t>
            </a:r>
            <a:endParaRPr lang="en-US" b="1" dirty="0"/>
          </a:p>
        </p:txBody>
      </p:sp>
      <p:sp>
        <p:nvSpPr>
          <p:cNvPr id="3" name="Content Placeholder 2"/>
          <p:cNvSpPr>
            <a:spLocks noGrp="1"/>
          </p:cNvSpPr>
          <p:nvPr>
            <p:ph idx="1"/>
          </p:nvPr>
        </p:nvSpPr>
        <p:spPr>
          <a:xfrm>
            <a:off x="144855" y="1366788"/>
            <a:ext cx="8799969" cy="5303520"/>
          </a:xfrm>
        </p:spPr>
        <p:txBody>
          <a:bodyPr>
            <a:normAutofit fontScale="55000" lnSpcReduction="20000"/>
          </a:bodyPr>
          <a:lstStyle/>
          <a:p>
            <a:pPr algn="just"/>
            <a:r>
              <a:rPr lang="en-US" sz="3600" b="1" dirty="0">
                <a:ea typeface="Times New Roman"/>
                <a:cs typeface="Arial" panose="020B0604020202020204" pitchFamily="34" charset="0"/>
              </a:rPr>
              <a:t>Clause 15: Amendment of section 31F</a:t>
            </a:r>
          </a:p>
          <a:p>
            <a:pPr marL="0" indent="0" algn="just">
              <a:buNone/>
            </a:pPr>
            <a:r>
              <a:rPr lang="en-US" sz="3600" dirty="0">
                <a:ea typeface="Times New Roman"/>
                <a:cs typeface="Arial" panose="020B0604020202020204" pitchFamily="34" charset="0"/>
              </a:rPr>
              <a:t>This clause seeks to provide clarity that </a:t>
            </a:r>
            <a:r>
              <a:rPr lang="en-US" sz="3600" dirty="0"/>
              <a:t>environmental management inspectors who exercise powers and perform duties in terms of the NEMA are issued, and on request produce, identity cards as proof of their designation. The amendment also seeks to include environmental mineral and petroleum inspectors as well as provincial legislation in the exercise of powers and performance of duties</a:t>
            </a:r>
            <a:r>
              <a:rPr lang="en-US" sz="3600" dirty="0">
                <a:ea typeface="Times New Roman"/>
                <a:cs typeface="Arial" panose="020B0604020202020204" pitchFamily="34" charset="0"/>
              </a:rPr>
              <a:t>;</a:t>
            </a:r>
          </a:p>
          <a:p>
            <a:pPr algn="just"/>
            <a:r>
              <a:rPr lang="en-US" sz="3600" b="1" dirty="0">
                <a:ea typeface="Times New Roman"/>
                <a:cs typeface="Arial" panose="020B0604020202020204" pitchFamily="34" charset="0"/>
              </a:rPr>
              <a:t>Clause 16: Amendment of section 31G</a:t>
            </a:r>
          </a:p>
          <a:p>
            <a:pPr marL="0" indent="0" algn="just">
              <a:buNone/>
            </a:pPr>
            <a:r>
              <a:rPr lang="en-US" sz="3600" dirty="0"/>
              <a:t>The clause seeks to empower </a:t>
            </a:r>
            <a:r>
              <a:rPr lang="en-GB" sz="3600" dirty="0"/>
              <a:t>environmental management inspectors who receive a complaint alleging non-compliance to gather further information that will turn a mere suspicion into a reasonable suspicion</a:t>
            </a:r>
            <a:r>
              <a:rPr lang="en-US" sz="3600" dirty="0"/>
              <a:t>;</a:t>
            </a:r>
            <a:endParaRPr lang="en-US" sz="3600" dirty="0">
              <a:ea typeface="Times New Roman"/>
              <a:cs typeface="Arial" panose="020B0604020202020204" pitchFamily="34" charset="0"/>
            </a:endParaRPr>
          </a:p>
          <a:p>
            <a:pPr algn="just"/>
            <a:r>
              <a:rPr lang="en-US" sz="3600" b="1" dirty="0">
                <a:ea typeface="Times New Roman"/>
                <a:cs typeface="Arial" panose="020B0604020202020204" pitchFamily="34" charset="0"/>
              </a:rPr>
              <a:t>Clause 17: Amendment of section 31H </a:t>
            </a:r>
          </a:p>
          <a:p>
            <a:pPr marL="0" indent="0" algn="just">
              <a:buNone/>
            </a:pPr>
            <a:r>
              <a:rPr lang="en-US" sz="3600" dirty="0">
                <a:ea typeface="Times New Roman"/>
                <a:cs typeface="Arial" panose="020B0604020202020204" pitchFamily="34" charset="0"/>
              </a:rPr>
              <a:t>This clause is intended to </a:t>
            </a:r>
            <a:r>
              <a:rPr lang="en-GB" sz="3600" dirty="0"/>
              <a:t>allow the environmental management inspectors to question persons without the requirement of a reasonable suspicion, in order </a:t>
            </a:r>
            <a:r>
              <a:rPr lang="en-GB" sz="3600" dirty="0" smtClean="0"/>
              <a:t>to gather information on </a:t>
            </a:r>
            <a:r>
              <a:rPr lang="en-GB" sz="3600" dirty="0"/>
              <a:t>an alleged non-compliance through the asking of relevant questions prior to a reasonable suspicion being formed. The clause also seeks to empower </a:t>
            </a:r>
            <a:r>
              <a:rPr lang="en-US" sz="3600" dirty="0"/>
              <a:t>environmental management inspectors to monitor compliance and enforce not only national pieces of environmental legislation, but also any provincial environmental management legislation. The clause further seeks to empower environmental management inspectors to issue lawful instructions</a:t>
            </a:r>
            <a:r>
              <a:rPr lang="en-US" sz="3600" dirty="0" smtClean="0"/>
              <a:t>;</a:t>
            </a:r>
            <a:endParaRPr lang="en-US" sz="3600" dirty="0">
              <a:ea typeface="Times New Roman"/>
              <a:cs typeface="Arial" panose="020B0604020202020204" pitchFamily="34" charset="0"/>
            </a:endParaRPr>
          </a:p>
        </p:txBody>
      </p:sp>
    </p:spTree>
    <p:extLst>
      <p:ext uri="{BB962C8B-B14F-4D97-AF65-F5344CB8AC3E}">
        <p14:creationId xmlns:p14="http://schemas.microsoft.com/office/powerpoint/2010/main" val="2307100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4821</Words>
  <Application>Microsoft Office PowerPoint</Application>
  <PresentationFormat>On-screen Show (4:3)</PresentationFormat>
  <Paragraphs>227</Paragraphs>
  <Slides>32</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32</vt:i4>
      </vt:variant>
    </vt:vector>
  </HeadingPairs>
  <TitlesOfParts>
    <vt:vector size="42" baseType="lpstr">
      <vt:lpstr>Arial</vt:lpstr>
      <vt:lpstr>Calibri</vt:lpstr>
      <vt:lpstr>Symbol</vt:lpstr>
      <vt:lpstr>Times New Roman</vt:lpstr>
      <vt:lpstr>Wingdings</vt:lpstr>
      <vt:lpstr>Office Theme</vt:lpstr>
      <vt:lpstr>1_Office Theme</vt:lpstr>
      <vt:lpstr>8_Office Theme</vt:lpstr>
      <vt:lpstr>11_Office Theme</vt:lpstr>
      <vt:lpstr>4_Office Theme</vt:lpstr>
      <vt:lpstr> NATIONAL ENVIRONMENTAL MANAGEMENT LAWS AMENDMENT BILL [B14 – 2017]  PORTFOLIO COMMITTEE ON ENVIRONMENTAL AFFAIRS MEETING OF 31 JANUARY 2018 </vt:lpstr>
      <vt:lpstr>PURPOSE OF THE PRESENTATION</vt:lpstr>
      <vt:lpstr>PURPOSE OF NEMLA 4 BILL </vt:lpstr>
      <vt:lpstr>AMENDMENTS TO NEMA </vt:lpstr>
      <vt:lpstr>AMENDMENTS TO NEMA </vt:lpstr>
      <vt:lpstr>AMENDMENTS TO NEMA</vt:lpstr>
      <vt:lpstr>AMENDMENTS TO NEMA</vt:lpstr>
      <vt:lpstr>AMENDMENTS TO NEMA</vt:lpstr>
      <vt:lpstr>AMENDMENTS TO NEMA</vt:lpstr>
      <vt:lpstr>AMENDMENTS TO NEMA</vt:lpstr>
      <vt:lpstr>AMENDMENTS TO NEMA</vt:lpstr>
      <vt:lpstr>AMENDMENTS TO NEMA</vt:lpstr>
      <vt:lpstr>AMENDMENTS TO NEMA</vt:lpstr>
      <vt:lpstr>AMENDMENTS TO NEMA</vt:lpstr>
      <vt:lpstr>AMENDMENTS TO NEMPAA AND NEMBA</vt:lpstr>
      <vt:lpstr>AMENDMENTS TO NEMPAA AND NEMBA</vt:lpstr>
      <vt:lpstr>AMENDMENTS TO NEMBA </vt:lpstr>
      <vt:lpstr>AMENDMENTS TO NEMAQA </vt:lpstr>
      <vt:lpstr>AMENDMENTS TO NEMICM </vt:lpstr>
      <vt:lpstr>AMENDMENTS TO NEMWA </vt:lpstr>
      <vt:lpstr>AMENDMENTS TO NEMWA </vt:lpstr>
      <vt:lpstr>AMENDMENTS TO NEMWA </vt:lpstr>
      <vt:lpstr>AMENDMENTS TO NEMWA </vt:lpstr>
      <vt:lpstr>AMENDMENTS TO NEMWA </vt:lpstr>
      <vt:lpstr>AMENDMENTS TO NEMAA</vt:lpstr>
      <vt:lpstr>AMENDMENTS TO NEMAA</vt:lpstr>
      <vt:lpstr>NEMLA BILL</vt:lpstr>
      <vt:lpstr>NEMLA BILL</vt:lpstr>
      <vt:lpstr>PROPOSED TEXT ON NRM AGENCY</vt:lpstr>
      <vt:lpstr>PROPOSED TEXT ON NRM AGENCY</vt:lpstr>
      <vt:lpstr>PROPOSED TEXT ON NRM AGENCY</vt:lpstr>
      <vt:lpstr>PowerPoint Presentation</vt:lpstr>
    </vt:vector>
  </TitlesOfParts>
  <Company>Environmental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Admin1</dc:creator>
  <cp:lastModifiedBy>Tyhileka Madubela</cp:lastModifiedBy>
  <cp:revision>69</cp:revision>
  <cp:lastPrinted>2017-04-10T09:45:56Z</cp:lastPrinted>
  <dcterms:created xsi:type="dcterms:W3CDTF">2017-04-03T07:19:10Z</dcterms:created>
  <dcterms:modified xsi:type="dcterms:W3CDTF">2018-01-31T13:14:27Z</dcterms:modified>
</cp:coreProperties>
</file>