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9" r:id="rId3"/>
    <p:sldId id="261" r:id="rId4"/>
    <p:sldId id="267" r:id="rId5"/>
    <p:sldId id="266" r:id="rId6"/>
    <p:sldId id="268"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0" autoAdjust="0"/>
    <p:restoredTop sz="71191" autoAdjust="0"/>
  </p:normalViewPr>
  <p:slideViewPr>
    <p:cSldViewPr snapToGrid="0" snapToObjects="1">
      <p:cViewPr varScale="1">
        <p:scale>
          <a:sx n="82" d="100"/>
          <a:sy n="82" d="100"/>
        </p:scale>
        <p:origin x="-2466" y="-78"/>
      </p:cViewPr>
      <p:guideLst>
        <p:guide orient="horz" pos="2160"/>
        <p:guide pos="2880"/>
      </p:guideLst>
    </p:cSldViewPr>
  </p:slideViewPr>
  <p:outlineViewPr>
    <p:cViewPr>
      <p:scale>
        <a:sx n="33" d="100"/>
        <a:sy n="33" d="100"/>
      </p:scale>
      <p:origin x="0" y="14088"/>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25945-42C1-40A3-801F-A6105E8C8909}" type="datetimeFigureOut">
              <a:rPr lang="en-ZA" smtClean="0"/>
              <a:pPr/>
              <a:t>2018/01/31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D00AED-9343-48C0-B7C7-CDDE491F61BE}"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African Policing Civilian Oversight Forum (APCOF) is a Not-for-Profit Trust working on issues of police accountability and governance in Africa. </a:t>
            </a:r>
            <a:endParaRPr lang="en-ZA" dirty="0"/>
          </a:p>
        </p:txBody>
      </p:sp>
      <p:sp>
        <p:nvSpPr>
          <p:cNvPr id="4" name="Slide Number Placeholder 3"/>
          <p:cNvSpPr>
            <a:spLocks noGrp="1"/>
          </p:cNvSpPr>
          <p:nvPr>
            <p:ph type="sldNum" sz="quarter" idx="10"/>
          </p:nvPr>
        </p:nvSpPr>
        <p:spPr/>
        <p:txBody>
          <a:bodyPr/>
          <a:lstStyle/>
          <a:p>
            <a:fld id="{27D00AED-9343-48C0-B7C7-CDDE491F61BE}" type="slidenum">
              <a:rPr lang="en-ZA" smtClean="0"/>
              <a:pPr/>
              <a:t>2</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buFont typeface="Arial" pitchFamily="34" charset="0"/>
              <a:buChar char="•"/>
            </a:pPr>
            <a:r>
              <a:rPr lang="en-ZA" dirty="0" smtClean="0"/>
              <a:t> In its current form, the Bill would allow public service institutions such as medical clinics, schools and universities to be declared critical infrastructure.	</a:t>
            </a:r>
          </a:p>
          <a:p>
            <a:pPr algn="just">
              <a:buFont typeface="Arial" pitchFamily="34" charset="0"/>
              <a:buChar char="•"/>
            </a:pPr>
            <a:endParaRPr lang="en-ZA" dirty="0" smtClean="0"/>
          </a:p>
          <a:p>
            <a:pPr algn="just">
              <a:buFont typeface="Arial" pitchFamily="34" charset="0"/>
              <a:buChar char="•"/>
            </a:pPr>
            <a:r>
              <a:rPr lang="en-ZA" dirty="0" smtClean="0"/>
              <a:t> Such a declaration would subject any person entering these premises to the rigorous access controls and processes set out in section 25 of the Bill, and the penalties for non-compliance in section 26.</a:t>
            </a:r>
          </a:p>
          <a:p>
            <a:pPr algn="just">
              <a:buFont typeface="Arial" pitchFamily="34" charset="0"/>
              <a:buChar char="•"/>
            </a:pPr>
            <a:endParaRPr lang="en-ZA" dirty="0" smtClean="0"/>
          </a:p>
          <a:p>
            <a:pPr algn="just">
              <a:buFont typeface="Arial" pitchFamily="34" charset="0"/>
              <a:buChar char="•"/>
            </a:pPr>
            <a:r>
              <a:rPr lang="en-ZA" dirty="0" smtClean="0"/>
              <a:t>The definition of critical infrastructure should therefore be revised to expressly exclude places from which basic services are delivered, and, where a declaration of critical infrastructure has any impact on the provision of such services, to ensure that any limitations or restrictions on service delivery are consistent with the limitation of rights as contemplated in section 36 of the Constitution.</a:t>
            </a:r>
            <a:endParaRPr lang="en-ZA" dirty="0"/>
          </a:p>
        </p:txBody>
      </p:sp>
      <p:sp>
        <p:nvSpPr>
          <p:cNvPr id="4" name="Slide Number Placeholder 3"/>
          <p:cNvSpPr>
            <a:spLocks noGrp="1"/>
          </p:cNvSpPr>
          <p:nvPr>
            <p:ph type="sldNum" sz="quarter" idx="10"/>
          </p:nvPr>
        </p:nvSpPr>
        <p:spPr/>
        <p:txBody>
          <a:bodyPr/>
          <a:lstStyle/>
          <a:p>
            <a:fld id="{27D00AED-9343-48C0-B7C7-CDDE491F61BE}" type="slidenum">
              <a:rPr lang="en-ZA" smtClean="0"/>
              <a:pPr/>
              <a:t>4</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This will limit the capacity of the Council to take a proactive, rather than a reactive, approach to the protection of critical infrastructure.</a:t>
            </a:r>
          </a:p>
          <a:p>
            <a:endParaRPr lang="en-ZA" dirty="0" smtClean="0"/>
          </a:p>
          <a:p>
            <a:r>
              <a:rPr lang="en-ZA" dirty="0" smtClean="0"/>
              <a:t>This can include expertise in architecture and planning, design and maintenance of infrastructure, service delivery (broadly defined to include all basic service delivery), and community safety, with experts further drawn from both civil society and academia.	</a:t>
            </a:r>
            <a:endParaRPr lang="en-ZA" dirty="0"/>
          </a:p>
        </p:txBody>
      </p:sp>
      <p:sp>
        <p:nvSpPr>
          <p:cNvPr id="4" name="Slide Number Placeholder 3"/>
          <p:cNvSpPr>
            <a:spLocks noGrp="1"/>
          </p:cNvSpPr>
          <p:nvPr>
            <p:ph type="sldNum" sz="quarter" idx="10"/>
          </p:nvPr>
        </p:nvSpPr>
        <p:spPr/>
        <p:txBody>
          <a:bodyPr/>
          <a:lstStyle/>
          <a:p>
            <a:fld id="{27D00AED-9343-48C0-B7C7-CDDE491F61BE}" type="slidenum">
              <a:rPr lang="en-ZA" smtClean="0"/>
              <a:pPr/>
              <a:t>5</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The Bill stipulates that security companies must receive accreditation by the State Security Agency (SSA) to provide security-related services to critical infrastructure, it does not provide the criteria for such accreditation. The role of PSIRA is unclear.</a:t>
            </a:r>
          </a:p>
          <a:p>
            <a:endParaRPr lang="en-ZA" dirty="0"/>
          </a:p>
        </p:txBody>
      </p:sp>
      <p:sp>
        <p:nvSpPr>
          <p:cNvPr id="4" name="Slide Number Placeholder 3"/>
          <p:cNvSpPr>
            <a:spLocks noGrp="1"/>
          </p:cNvSpPr>
          <p:nvPr>
            <p:ph type="sldNum" sz="quarter" idx="10"/>
          </p:nvPr>
        </p:nvSpPr>
        <p:spPr/>
        <p:txBody>
          <a:bodyPr/>
          <a:lstStyle/>
          <a:p>
            <a:fld id="{27D00AED-9343-48C0-B7C7-CDDE491F61BE}" type="slidenum">
              <a:rPr lang="en-ZA" smtClean="0"/>
              <a:pPr/>
              <a:t>6</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buFont typeface="Arial" pitchFamily="34" charset="0"/>
              <a:buChar char="•"/>
            </a:pPr>
            <a:r>
              <a:rPr lang="en-ZA" dirty="0" smtClean="0"/>
              <a:t> Section 26 of the Bill criminalises the legitimate disclosure of information about critical infrastructure when such disclosure does not undermine state security.</a:t>
            </a:r>
          </a:p>
          <a:p>
            <a:pPr algn="just">
              <a:buFont typeface="Arial" pitchFamily="34" charset="0"/>
              <a:buChar char="•"/>
            </a:pPr>
            <a:endParaRPr lang="en-ZA" dirty="0" smtClean="0"/>
          </a:p>
          <a:p>
            <a:pPr algn="just">
              <a:buFont typeface="Arial" pitchFamily="34" charset="0"/>
              <a:buChar char="•"/>
            </a:pPr>
            <a:r>
              <a:rPr lang="en-ZA" dirty="0" smtClean="0"/>
              <a:t> The effect of this provision is to limit access to information, which is protected by section 32 of the Constitution, and limits the ability of researchers, academics, journalists and activists to record and report on information about critical infrastructure, which is in the public interest.</a:t>
            </a:r>
          </a:p>
          <a:p>
            <a:pPr algn="just">
              <a:buFont typeface="Arial" pitchFamily="34" charset="0"/>
              <a:buChar char="•"/>
            </a:pPr>
            <a:endParaRPr lang="en-ZA" dirty="0" smtClean="0"/>
          </a:p>
          <a:p>
            <a:pPr algn="just">
              <a:buFont typeface="Arial" pitchFamily="34" charset="0"/>
              <a:buChar char="•"/>
            </a:pPr>
            <a:r>
              <a:rPr lang="en-ZA" dirty="0" smtClean="0"/>
              <a:t>The penalties for disclosure are, in APCOF’s view, draconian, and the consequences of the proposed sentences will have a wider effect for the public, media, people against corruption, academia, researchers and community activists, while further placing undue and irrational burden on the criminal justice system and corrections facilities.</a:t>
            </a:r>
            <a:endParaRPr lang="en-ZA" dirty="0"/>
          </a:p>
        </p:txBody>
      </p:sp>
      <p:sp>
        <p:nvSpPr>
          <p:cNvPr id="4" name="Slide Number Placeholder 3"/>
          <p:cNvSpPr>
            <a:spLocks noGrp="1"/>
          </p:cNvSpPr>
          <p:nvPr>
            <p:ph type="sldNum" sz="quarter" idx="10"/>
          </p:nvPr>
        </p:nvSpPr>
        <p:spPr/>
        <p:txBody>
          <a:bodyPr/>
          <a:lstStyle/>
          <a:p>
            <a:fld id="{27D00AED-9343-48C0-B7C7-CDDE491F61BE}" type="slidenum">
              <a:rPr lang="en-ZA" smtClean="0"/>
              <a:pPr/>
              <a:t>7</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77917" y="1960387"/>
            <a:ext cx="7837432" cy="4471943"/>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[content]</a:t>
            </a:r>
            <a:endParaRPr lang="en-US" dirty="0"/>
          </a:p>
        </p:txBody>
      </p:sp>
      <p:sp>
        <p:nvSpPr>
          <p:cNvPr id="7" name="Title 6"/>
          <p:cNvSpPr>
            <a:spLocks noGrp="1"/>
          </p:cNvSpPr>
          <p:nvPr>
            <p:ph type="title" hasCustomPrompt="1"/>
          </p:nvPr>
        </p:nvSpPr>
        <p:spPr>
          <a:xfrm>
            <a:off x="180492" y="585060"/>
            <a:ext cx="7221793" cy="1182154"/>
          </a:xfrm>
        </p:spPr>
        <p:txBody>
          <a:bodyPr/>
          <a:lstStyle/>
          <a:p>
            <a:r>
              <a:rPr lang="en-GB" b="1" dirty="0" smtClean="0">
                <a:solidFill>
                  <a:srgbClr val="549D39"/>
                </a:solidFill>
                <a:latin typeface="Gill Sans MT" charset="0"/>
                <a:ea typeface="Gill Sans MT" charset="0"/>
                <a:cs typeface="Gill Sans MT" charset="0"/>
              </a:rPr>
              <a:t>[Heading]</a:t>
            </a:r>
            <a:endParaRPr lang="en-GB" dirty="0"/>
          </a:p>
        </p:txBody>
      </p:sp>
      <p:sp>
        <p:nvSpPr>
          <p:cNvPr id="9" name="Rectangle 8"/>
          <p:cNvSpPr/>
          <p:nvPr userDrawn="1"/>
        </p:nvSpPr>
        <p:spPr>
          <a:xfrm>
            <a:off x="180493" y="304800"/>
            <a:ext cx="2888343" cy="87086"/>
          </a:xfrm>
          <a:prstGeom prst="rect">
            <a:avLst/>
          </a:prstGeom>
          <a:solidFill>
            <a:srgbClr val="549E39"/>
          </a:solidFill>
          <a:ln>
            <a:solidFill>
              <a:srgbClr val="549D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userDrawn="1"/>
        </p:nvSpPr>
        <p:spPr>
          <a:xfrm>
            <a:off x="3127828" y="304800"/>
            <a:ext cx="2888343" cy="87086"/>
          </a:xfrm>
          <a:prstGeom prst="rect">
            <a:avLst/>
          </a:prstGeom>
          <a:solidFill>
            <a:srgbClr val="8AB833"/>
          </a:solidFill>
          <a:ln>
            <a:solidFill>
              <a:srgbClr val="8AB8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6081486" y="304800"/>
            <a:ext cx="2888343" cy="87086"/>
          </a:xfrm>
          <a:prstGeom prst="rect">
            <a:avLst/>
          </a:prstGeom>
          <a:solidFill>
            <a:srgbClr val="029574"/>
          </a:solidFill>
          <a:ln>
            <a:solidFill>
              <a:srgbClr val="029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461277" y="391886"/>
            <a:ext cx="1450428" cy="14504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12" name="Rectangle 11"/>
          <p:cNvSpPr/>
          <p:nvPr userDrawn="1"/>
        </p:nvSpPr>
        <p:spPr>
          <a:xfrm>
            <a:off x="180493" y="304800"/>
            <a:ext cx="2888343" cy="87086"/>
          </a:xfrm>
          <a:prstGeom prst="rect">
            <a:avLst/>
          </a:prstGeom>
          <a:solidFill>
            <a:srgbClr val="549E39"/>
          </a:solidFill>
          <a:ln>
            <a:solidFill>
              <a:srgbClr val="549D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3127828" y="304800"/>
            <a:ext cx="2888343" cy="87086"/>
          </a:xfrm>
          <a:prstGeom prst="rect">
            <a:avLst/>
          </a:prstGeom>
          <a:solidFill>
            <a:srgbClr val="8AB833"/>
          </a:solidFill>
          <a:ln>
            <a:solidFill>
              <a:srgbClr val="8AB8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userDrawn="1"/>
        </p:nvSpPr>
        <p:spPr>
          <a:xfrm>
            <a:off x="6081486" y="304800"/>
            <a:ext cx="2888343" cy="87086"/>
          </a:xfrm>
          <a:prstGeom prst="rect">
            <a:avLst/>
          </a:prstGeom>
          <a:solidFill>
            <a:srgbClr val="029574"/>
          </a:solidFill>
          <a:ln>
            <a:solidFill>
              <a:srgbClr val="029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userDrawn="1"/>
        </p:nvSpPr>
        <p:spPr>
          <a:xfrm>
            <a:off x="0" y="3990416"/>
            <a:ext cx="9144000" cy="2867583"/>
          </a:xfrm>
          <a:prstGeom prst="rect">
            <a:avLst/>
          </a:prstGeom>
          <a:solidFill>
            <a:srgbClr val="549D39"/>
          </a:solidFill>
          <a:ln>
            <a:solidFill>
              <a:srgbClr val="549D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userDrawn="1"/>
        </p:nvSpPr>
        <p:spPr>
          <a:xfrm>
            <a:off x="174171"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p:cNvSpPr/>
          <p:nvPr userDrawn="1"/>
        </p:nvSpPr>
        <p:spPr>
          <a:xfrm>
            <a:off x="3142342"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userDrawn="1"/>
        </p:nvSpPr>
        <p:spPr>
          <a:xfrm>
            <a:off x="6081485"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0" name="Picture 2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74171" y="788059"/>
            <a:ext cx="2647857" cy="2647857"/>
          </a:xfrm>
          <a:prstGeom prst="rect">
            <a:avLst/>
          </a:prstGeom>
        </p:spPr>
      </p:pic>
      <p:sp>
        <p:nvSpPr>
          <p:cNvPr id="31" name="TextBox 30"/>
          <p:cNvSpPr txBox="1"/>
          <p:nvPr userDrawn="1"/>
        </p:nvSpPr>
        <p:spPr>
          <a:xfrm>
            <a:off x="3389586" y="1403131"/>
            <a:ext cx="4067504" cy="2308324"/>
          </a:xfrm>
          <a:prstGeom prst="rect">
            <a:avLst/>
          </a:prstGeom>
          <a:noFill/>
        </p:spPr>
        <p:txBody>
          <a:bodyPr wrap="square" rtlCol="0">
            <a:spAutoFit/>
          </a:bodyPr>
          <a:lstStyle/>
          <a:p>
            <a:r>
              <a:rPr lang="en-GB" b="1" dirty="0" smtClean="0"/>
              <a:t>[NAME]</a:t>
            </a:r>
          </a:p>
          <a:p>
            <a:r>
              <a:rPr lang="en-GB" b="0" dirty="0" smtClean="0"/>
              <a:t>[POSITION]</a:t>
            </a:r>
          </a:p>
          <a:p>
            <a:r>
              <a:rPr lang="en-GB" b="0" dirty="0" smtClean="0"/>
              <a:t>APCOF</a:t>
            </a:r>
          </a:p>
          <a:p>
            <a:r>
              <a:rPr lang="en-GB" b="0" dirty="0" smtClean="0"/>
              <a:t>Cape</a:t>
            </a:r>
            <a:r>
              <a:rPr lang="en-GB" b="0" baseline="0" dirty="0" smtClean="0"/>
              <a:t> Town, ZA</a:t>
            </a:r>
          </a:p>
          <a:p>
            <a:endParaRPr lang="en-GB" b="0" baseline="0" dirty="0" smtClean="0"/>
          </a:p>
          <a:p>
            <a:r>
              <a:rPr lang="en-GB" b="0" baseline="0" dirty="0" smtClean="0"/>
              <a:t>Email: 	[email]@apcof.org.za</a:t>
            </a:r>
          </a:p>
          <a:p>
            <a:r>
              <a:rPr lang="en-GB" b="0" baseline="0" dirty="0" smtClean="0"/>
              <a:t>Tel:	+27 (0)21 447 2415</a:t>
            </a:r>
            <a:endParaRPr lang="en-GB" b="0" dirty="0" smtClean="0"/>
          </a:p>
          <a:p>
            <a:endParaRPr lang="en-GB" b="0" dirty="0"/>
          </a:p>
        </p:txBody>
      </p:sp>
      <p:sp>
        <p:nvSpPr>
          <p:cNvPr id="32" name="Text Box 2"/>
          <p:cNvSpPr txBox="1"/>
          <p:nvPr userDrawn="1"/>
        </p:nvSpPr>
        <p:spPr>
          <a:xfrm>
            <a:off x="2254884" y="5673933"/>
            <a:ext cx="4634230" cy="102806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ctr">
              <a:spcAft>
                <a:spcPts val="0"/>
              </a:spcAft>
            </a:pPr>
            <a:r>
              <a:rPr lang="en-GB" sz="1000" b="1" dirty="0">
                <a:solidFill>
                  <a:srgbClr val="FFFFFF"/>
                </a:solidFill>
                <a:effectLst/>
                <a:ea typeface="Calibri" charset="0"/>
                <a:cs typeface="Times New Roman" charset="0"/>
              </a:rPr>
              <a:t>African Policing Civilian Oversight Forum</a:t>
            </a:r>
            <a:endParaRPr lang="en-GB" sz="1200" dirty="0">
              <a:effectLst/>
              <a:ea typeface="Calibri" charset="0"/>
              <a:cs typeface="Times New Roman" charset="0"/>
            </a:endParaRPr>
          </a:p>
          <a:p>
            <a:pPr algn="ctr">
              <a:spcAft>
                <a:spcPts val="0"/>
              </a:spcAft>
            </a:pPr>
            <a:r>
              <a:rPr lang="en-GB" sz="1000" dirty="0">
                <a:solidFill>
                  <a:srgbClr val="FFFFFF"/>
                </a:solidFill>
                <a:effectLst/>
                <a:ea typeface="Calibri" charset="0"/>
                <a:cs typeface="Times New Roman" charset="0"/>
              </a:rPr>
              <a:t>16, Building 23B, Waverley Business Park, Wyecroft Road, Mowbray, Cape Town, 7925</a:t>
            </a:r>
            <a:endParaRPr lang="en-GB" sz="1200" dirty="0">
              <a:effectLst/>
              <a:ea typeface="Calibri" charset="0"/>
              <a:cs typeface="Times New Roman" charset="0"/>
            </a:endParaRPr>
          </a:p>
          <a:p>
            <a:pPr algn="ctr">
              <a:spcAft>
                <a:spcPts val="0"/>
              </a:spcAft>
            </a:pPr>
            <a:r>
              <a:rPr lang="en-GB" sz="1000" dirty="0">
                <a:solidFill>
                  <a:srgbClr val="FFFFFF"/>
                </a:solidFill>
                <a:effectLst/>
                <a:ea typeface="Calibri" charset="0"/>
                <a:cs typeface="Calibri" charset="0"/>
              </a:rPr>
              <a:t>PostNet Suite 63,Private Bag x11, Mowbray,7705</a:t>
            </a:r>
            <a:endParaRPr lang="en-GB" sz="1200" dirty="0">
              <a:effectLst/>
              <a:ea typeface="Calibri" charset="0"/>
              <a:cs typeface="Times New Roman" charset="0"/>
            </a:endParaRPr>
          </a:p>
          <a:p>
            <a:pPr algn="ctr">
              <a:spcAft>
                <a:spcPts val="0"/>
              </a:spcAft>
            </a:pPr>
            <a:r>
              <a:rPr lang="en-GB" sz="1000" dirty="0">
                <a:solidFill>
                  <a:srgbClr val="FFFFFF"/>
                </a:solidFill>
                <a:effectLst/>
                <a:ea typeface="Calibri" charset="0"/>
                <a:cs typeface="Times New Roman" charset="0"/>
              </a:rPr>
              <a:t>Tel: +27 21 447 2415</a:t>
            </a:r>
            <a:endParaRPr lang="en-GB" sz="1200" dirty="0">
              <a:effectLst/>
              <a:ea typeface="Calibri" charset="0"/>
              <a:cs typeface="Times New Roman" charset="0"/>
            </a:endParaRPr>
          </a:p>
          <a:p>
            <a:pPr algn="ctr">
              <a:spcAft>
                <a:spcPts val="0"/>
              </a:spcAft>
            </a:pPr>
            <a:r>
              <a:rPr lang="en-GB" sz="1000" dirty="0">
                <a:solidFill>
                  <a:srgbClr val="FFFFFF"/>
                </a:solidFill>
                <a:effectLst/>
                <a:ea typeface="Calibri" charset="0"/>
                <a:cs typeface="Times New Roman" charset="0"/>
              </a:rPr>
              <a:t>www.apcof.org.za</a:t>
            </a:r>
            <a:endParaRPr lang="en-GB" sz="1200" dirty="0">
              <a:effectLst/>
              <a:ea typeface="Calibri" charset="0"/>
              <a:cs typeface="Times New Roman" charset="0"/>
            </a:endParaRPr>
          </a:p>
          <a:p>
            <a:pPr algn="ctr">
              <a:spcAft>
                <a:spcPts val="0"/>
              </a:spcAft>
            </a:pPr>
            <a:r>
              <a:rPr lang="en-GB" sz="1000" dirty="0">
                <a:solidFill>
                  <a:srgbClr val="FFFFFF"/>
                </a:solidFill>
                <a:effectLst/>
                <a:ea typeface="Calibri" charset="0"/>
                <a:cs typeface="Times New Roman" charset="0"/>
              </a:rPr>
              <a:t>Trustees: T Tshabalala, E van der Spuy, M Marks. Trust No.: IT1900/2012</a:t>
            </a:r>
            <a:endParaRPr lang="en-GB" sz="1200" dirty="0">
              <a:effectLst/>
              <a:ea typeface="Calibri" charset="0"/>
              <a:cs typeface="Times New Roman" charset="0"/>
            </a:endParaRPr>
          </a:p>
        </p:txBody>
      </p:sp>
    </p:spTree>
    <p:extLst>
      <p:ext uri="{BB962C8B-B14F-4D97-AF65-F5344CB8AC3E}">
        <p14:creationId xmlns:p14="http://schemas.microsoft.com/office/powerpoint/2010/main" xmlns="" val="773243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18566" y="930425"/>
            <a:ext cx="5866743" cy="1869323"/>
          </a:xfrm>
          <a:prstGeom prst="rect">
            <a:avLst/>
          </a:prstGeom>
        </p:spPr>
        <p:txBody>
          <a:bodyPr vert="horz" lIns="91440" tIns="45720" rIns="91440" bIns="45720" rtlCol="0" anchor="ctr">
            <a:normAutofit/>
          </a:bodyPr>
          <a:lstStyle/>
          <a:p>
            <a:r>
              <a:rPr lang="en-GB" sz="3200" b="1" dirty="0" smtClean="0">
                <a:solidFill>
                  <a:srgbClr val="549E39"/>
                </a:solidFill>
                <a:latin typeface="Gill Sans MT" charset="0"/>
                <a:ea typeface="Gill Sans MT" charset="0"/>
                <a:cs typeface="Gill Sans MT" charset="0"/>
              </a:rPr>
              <a:t>[Main title]</a:t>
            </a:r>
            <a:r>
              <a:rPr lang="en-GB" sz="3200" dirty="0" smtClean="0">
                <a:solidFill>
                  <a:srgbClr val="549E39"/>
                </a:solidFill>
                <a:latin typeface="Gill Sans MT" charset="0"/>
                <a:ea typeface="Gill Sans MT" charset="0"/>
                <a:cs typeface="Gill Sans MT" charset="0"/>
              </a:rPr>
              <a:t>: </a:t>
            </a:r>
            <a:br>
              <a:rPr lang="en-GB" sz="3200" dirty="0" smtClean="0">
                <a:solidFill>
                  <a:srgbClr val="549E39"/>
                </a:solidFill>
                <a:latin typeface="Gill Sans MT" charset="0"/>
                <a:ea typeface="Gill Sans MT" charset="0"/>
                <a:cs typeface="Gill Sans MT" charset="0"/>
              </a:rPr>
            </a:br>
            <a:r>
              <a:rPr lang="en-GB" sz="3200" dirty="0" smtClean="0">
                <a:solidFill>
                  <a:srgbClr val="549E39"/>
                </a:solidFill>
                <a:latin typeface="Gill Sans MT" charset="0"/>
                <a:ea typeface="Gill Sans MT" charset="0"/>
                <a:cs typeface="Gill Sans MT" charset="0"/>
              </a:rPr>
              <a:t>[descriptive title]</a:t>
            </a:r>
            <a:endParaRPr lang="en-US" dirty="0"/>
          </a:p>
        </p:txBody>
      </p:sp>
      <p:sp>
        <p:nvSpPr>
          <p:cNvPr id="7" name="Rectangle 6"/>
          <p:cNvSpPr/>
          <p:nvPr/>
        </p:nvSpPr>
        <p:spPr>
          <a:xfrm>
            <a:off x="180493" y="304800"/>
            <a:ext cx="2888343" cy="87086"/>
          </a:xfrm>
          <a:prstGeom prst="rect">
            <a:avLst/>
          </a:prstGeom>
          <a:solidFill>
            <a:srgbClr val="549E39"/>
          </a:solidFill>
          <a:ln>
            <a:solidFill>
              <a:srgbClr val="549D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3127828" y="304800"/>
            <a:ext cx="2888343" cy="87086"/>
          </a:xfrm>
          <a:prstGeom prst="rect">
            <a:avLst/>
          </a:prstGeom>
          <a:solidFill>
            <a:srgbClr val="8AB833"/>
          </a:solidFill>
          <a:ln>
            <a:solidFill>
              <a:srgbClr val="8AB8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6081486" y="304800"/>
            <a:ext cx="2888343" cy="87086"/>
          </a:xfrm>
          <a:prstGeom prst="rect">
            <a:avLst/>
          </a:prstGeom>
          <a:solidFill>
            <a:srgbClr val="029574"/>
          </a:solidFill>
          <a:ln>
            <a:solidFill>
              <a:srgbClr val="029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0" y="3990416"/>
            <a:ext cx="9144000" cy="2867583"/>
          </a:xfrm>
          <a:prstGeom prst="rect">
            <a:avLst/>
          </a:prstGeom>
          <a:solidFill>
            <a:srgbClr val="549D39"/>
          </a:solidFill>
          <a:ln>
            <a:solidFill>
              <a:srgbClr val="549D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 Placeholder 2"/>
          <p:cNvSpPr>
            <a:spLocks noGrp="1"/>
          </p:cNvSpPr>
          <p:nvPr>
            <p:ph type="body" idx="1"/>
          </p:nvPr>
        </p:nvSpPr>
        <p:spPr>
          <a:xfrm>
            <a:off x="941066" y="4494785"/>
            <a:ext cx="4242895" cy="2363214"/>
          </a:xfrm>
          <a:prstGeom prst="rect">
            <a:avLst/>
          </a:prstGeom>
        </p:spPr>
        <p:txBody>
          <a:bodyPr vert="horz" lIns="91440" tIns="45720" rIns="91440" bIns="45720" rtlCol="0">
            <a:normAutofit/>
          </a:bodyPr>
          <a:lstStyle/>
          <a:p>
            <a:pPr algn="l">
              <a:lnSpc>
                <a:spcPct val="120000"/>
              </a:lnSpc>
              <a:spcBef>
                <a:spcPts val="0"/>
              </a:spcBef>
              <a:spcAft>
                <a:spcPts val="0"/>
              </a:spcAft>
            </a:pPr>
            <a:r>
              <a:rPr lang="en-GB" sz="2100" b="1" cap="none" dirty="0" smtClean="0">
                <a:solidFill>
                  <a:schemeClr val="bg1"/>
                </a:solidFill>
                <a:latin typeface="Gill Sans MT" charset="0"/>
                <a:ea typeface="Gill Sans MT" charset="0"/>
                <a:cs typeface="Gill Sans MT" charset="0"/>
              </a:rPr>
              <a:t>[Name]</a:t>
            </a:r>
          </a:p>
          <a:p>
            <a:pPr algn="l">
              <a:lnSpc>
                <a:spcPct val="120000"/>
              </a:lnSpc>
              <a:spcBef>
                <a:spcPts val="0"/>
              </a:spcBef>
              <a:spcAft>
                <a:spcPts val="0"/>
              </a:spcAft>
            </a:pPr>
            <a:r>
              <a:rPr lang="en-GB" sz="1700" cap="none" dirty="0" smtClean="0">
                <a:solidFill>
                  <a:schemeClr val="bg1"/>
                </a:solidFill>
                <a:latin typeface="Gill Sans MT" charset="0"/>
                <a:ea typeface="Gill Sans MT" charset="0"/>
                <a:cs typeface="Gill Sans MT" charset="0"/>
              </a:rPr>
              <a:t>[Position]</a:t>
            </a:r>
          </a:p>
          <a:p>
            <a:pPr algn="l">
              <a:lnSpc>
                <a:spcPct val="120000"/>
              </a:lnSpc>
              <a:spcBef>
                <a:spcPts val="0"/>
              </a:spcBef>
              <a:spcAft>
                <a:spcPts val="0"/>
              </a:spcAft>
            </a:pPr>
            <a:r>
              <a:rPr lang="en-GB" sz="1700" cap="none" dirty="0" smtClean="0">
                <a:solidFill>
                  <a:schemeClr val="bg1"/>
                </a:solidFill>
                <a:latin typeface="Gill Sans MT" charset="0"/>
                <a:ea typeface="Gill Sans MT" charset="0"/>
                <a:cs typeface="Gill Sans MT" charset="0"/>
              </a:rPr>
              <a:t>APCOF</a:t>
            </a:r>
          </a:p>
          <a:p>
            <a:pPr algn="l">
              <a:lnSpc>
                <a:spcPct val="120000"/>
              </a:lnSpc>
              <a:spcBef>
                <a:spcPts val="0"/>
              </a:spcBef>
              <a:spcAft>
                <a:spcPts val="0"/>
              </a:spcAft>
            </a:pPr>
            <a:r>
              <a:rPr lang="en-GB" sz="1700" cap="none" dirty="0" smtClean="0">
                <a:solidFill>
                  <a:schemeClr val="bg1"/>
                </a:solidFill>
                <a:latin typeface="Gill Sans MT" charset="0"/>
                <a:ea typeface="Gill Sans MT" charset="0"/>
                <a:cs typeface="Gill Sans MT" charset="0"/>
              </a:rPr>
              <a:t>Cape Town, ZA</a:t>
            </a:r>
          </a:p>
          <a:p>
            <a:pPr algn="l">
              <a:lnSpc>
                <a:spcPct val="120000"/>
              </a:lnSpc>
              <a:spcBef>
                <a:spcPts val="0"/>
              </a:spcBef>
              <a:spcAft>
                <a:spcPts val="0"/>
              </a:spcAft>
            </a:pPr>
            <a:endParaRPr lang="en-GB" sz="1700" cap="none" dirty="0" smtClean="0">
              <a:solidFill>
                <a:schemeClr val="bg1"/>
              </a:solidFill>
              <a:latin typeface="Gill Sans MT" charset="0"/>
              <a:ea typeface="Gill Sans MT" charset="0"/>
              <a:cs typeface="Gill Sans MT" charset="0"/>
            </a:endParaRPr>
          </a:p>
          <a:p>
            <a:pPr algn="l">
              <a:lnSpc>
                <a:spcPct val="120000"/>
              </a:lnSpc>
              <a:spcBef>
                <a:spcPts val="0"/>
              </a:spcBef>
              <a:spcAft>
                <a:spcPts val="0"/>
              </a:spcAft>
            </a:pPr>
            <a:r>
              <a:rPr lang="en-GB" sz="1700" cap="none" dirty="0" smtClean="0">
                <a:solidFill>
                  <a:schemeClr val="bg1"/>
                </a:solidFill>
                <a:latin typeface="Gill Sans MT" charset="0"/>
                <a:ea typeface="Gill Sans MT" charset="0"/>
                <a:cs typeface="Gill Sans MT" charset="0"/>
              </a:rPr>
              <a:t>Email: 	[email]@</a:t>
            </a:r>
            <a:r>
              <a:rPr lang="en-GB" sz="1700" cap="none" dirty="0" err="1" smtClean="0">
                <a:solidFill>
                  <a:schemeClr val="bg1"/>
                </a:solidFill>
                <a:latin typeface="Gill Sans MT" charset="0"/>
                <a:ea typeface="Gill Sans MT" charset="0"/>
                <a:cs typeface="Gill Sans MT" charset="0"/>
              </a:rPr>
              <a:t>apcof.org.za</a:t>
            </a:r>
            <a:endParaRPr lang="en-GB" sz="1700" cap="none" dirty="0" smtClean="0">
              <a:solidFill>
                <a:schemeClr val="bg1"/>
              </a:solidFill>
              <a:latin typeface="Gill Sans MT" charset="0"/>
              <a:ea typeface="Gill Sans MT" charset="0"/>
              <a:cs typeface="Gill Sans MT" charset="0"/>
            </a:endParaRPr>
          </a:p>
          <a:p>
            <a:pPr algn="l">
              <a:lnSpc>
                <a:spcPct val="120000"/>
              </a:lnSpc>
              <a:spcBef>
                <a:spcPts val="0"/>
              </a:spcBef>
              <a:spcAft>
                <a:spcPts val="0"/>
              </a:spcAft>
            </a:pPr>
            <a:r>
              <a:rPr lang="en-GB" sz="1700" cap="none" dirty="0" smtClean="0">
                <a:solidFill>
                  <a:schemeClr val="bg1"/>
                </a:solidFill>
                <a:latin typeface="Gill Sans MT" charset="0"/>
                <a:ea typeface="Gill Sans MT" charset="0"/>
                <a:cs typeface="Gill Sans MT" charset="0"/>
              </a:rPr>
              <a:t> Tel:	+27 (0)21 447 2415</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p>
        </p:txBody>
      </p:sp>
      <p:sp>
        <p:nvSpPr>
          <p:cNvPr id="12" name="Rectangle 11"/>
          <p:cNvSpPr/>
          <p:nvPr/>
        </p:nvSpPr>
        <p:spPr>
          <a:xfrm>
            <a:off x="174171"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3142342"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6081485"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Picture 1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600527"/>
            <a:ext cx="2500715" cy="2500715"/>
          </a:xfrm>
          <a:prstGeom prst="rect">
            <a:avLst/>
          </a:prstGeom>
        </p:spPr>
      </p:pic>
    </p:spTree>
    <p:extLst>
      <p:ext uri="{BB962C8B-B14F-4D97-AF65-F5344CB8AC3E}">
        <p14:creationId xmlns:p14="http://schemas.microsoft.com/office/powerpoint/2010/main" xmlns="" val="1648249637"/>
      </p:ext>
    </p:extLst>
  </p:cSld>
  <p:clrMap bg1="lt1" tx1="dk1" bg2="lt2" tx2="dk2" accent1="accent1" accent2="accent2" accent3="accent3" accent4="accent4" accent5="accent5" accent6="accent6" hlink="hlink" folHlink="folHlink"/>
  <p:sldLayoutIdLst>
    <p:sldLayoutId id="2147483661" r:id="rId1"/>
    <p:sldLayoutId id="2147483672" r:id="rId2"/>
  </p:sldLayoutIdLst>
  <p:txStyles>
    <p:title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Font typeface="Arial" panose="020B0604020202020204" pitchFamily="34" charset="0"/>
        <a:buNone/>
        <a:defRPr sz="19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066" y="4639734"/>
            <a:ext cx="5884333" cy="1041400"/>
          </a:xfrm>
        </p:spPr>
        <p:txBody>
          <a:bodyPr/>
          <a:lstStyle/>
          <a:p>
            <a:endParaRPr lang="en-GB" dirty="0"/>
          </a:p>
        </p:txBody>
      </p:sp>
      <p:sp>
        <p:nvSpPr>
          <p:cNvPr id="4" name="Rectangle 3"/>
          <p:cNvSpPr/>
          <p:nvPr/>
        </p:nvSpPr>
        <p:spPr>
          <a:xfrm>
            <a:off x="0" y="3990416"/>
            <a:ext cx="9144000" cy="2867583"/>
          </a:xfrm>
          <a:prstGeom prst="rect">
            <a:avLst/>
          </a:prstGeom>
          <a:solidFill>
            <a:srgbClr val="549D39"/>
          </a:solidFill>
          <a:ln>
            <a:solidFill>
              <a:srgbClr val="549D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180493" y="304800"/>
            <a:ext cx="2888343" cy="87086"/>
          </a:xfrm>
          <a:prstGeom prst="rect">
            <a:avLst/>
          </a:prstGeom>
          <a:solidFill>
            <a:srgbClr val="549E39"/>
          </a:solidFill>
          <a:ln>
            <a:solidFill>
              <a:srgbClr val="549D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3127828" y="304800"/>
            <a:ext cx="2888343" cy="87086"/>
          </a:xfrm>
          <a:prstGeom prst="rect">
            <a:avLst/>
          </a:prstGeom>
          <a:solidFill>
            <a:srgbClr val="8AB833"/>
          </a:solidFill>
          <a:ln>
            <a:solidFill>
              <a:srgbClr val="8AB8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6081486" y="304800"/>
            <a:ext cx="2888343" cy="87086"/>
          </a:xfrm>
          <a:prstGeom prst="rect">
            <a:avLst/>
          </a:prstGeom>
          <a:solidFill>
            <a:srgbClr val="029574"/>
          </a:solidFill>
          <a:ln>
            <a:solidFill>
              <a:srgbClr val="029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74171"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3142342"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6081485" y="4199058"/>
            <a:ext cx="2888343" cy="8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Subtitle 2"/>
          <p:cNvSpPr txBox="1">
            <a:spLocks/>
          </p:cNvSpPr>
          <p:nvPr/>
        </p:nvSpPr>
        <p:spPr>
          <a:xfrm>
            <a:off x="854832" y="4581872"/>
            <a:ext cx="3717168" cy="186247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en-GB" sz="1700" dirty="0" smtClean="0">
                <a:solidFill>
                  <a:schemeClr val="bg1"/>
                </a:solidFill>
                <a:latin typeface="Gill Sans MT" charset="0"/>
                <a:ea typeface="Gill Sans MT" charset="0"/>
                <a:cs typeface="Gill Sans MT" charset="0"/>
              </a:rPr>
              <a:t>APCOF</a:t>
            </a:r>
          </a:p>
          <a:p>
            <a:pPr algn="l">
              <a:lnSpc>
                <a:spcPct val="120000"/>
              </a:lnSpc>
              <a:spcBef>
                <a:spcPts val="0"/>
              </a:spcBef>
            </a:pPr>
            <a:r>
              <a:rPr lang="en-GB" sz="1700" dirty="0" smtClean="0">
                <a:solidFill>
                  <a:schemeClr val="bg1"/>
                </a:solidFill>
                <a:latin typeface="Gill Sans MT" charset="0"/>
                <a:ea typeface="Gill Sans MT" charset="0"/>
                <a:cs typeface="Gill Sans MT" charset="0"/>
              </a:rPr>
              <a:t>Cape Town, ZA</a:t>
            </a:r>
          </a:p>
          <a:p>
            <a:pPr algn="l">
              <a:lnSpc>
                <a:spcPct val="120000"/>
              </a:lnSpc>
              <a:spcBef>
                <a:spcPts val="0"/>
              </a:spcBef>
            </a:pPr>
            <a:endParaRPr lang="en-GB" sz="1700" dirty="0" smtClean="0">
              <a:solidFill>
                <a:schemeClr val="bg1"/>
              </a:solidFill>
              <a:latin typeface="Gill Sans MT" charset="0"/>
              <a:ea typeface="Gill Sans MT" charset="0"/>
              <a:cs typeface="Gill Sans MT" charset="0"/>
            </a:endParaRPr>
          </a:p>
          <a:p>
            <a:pPr algn="l">
              <a:lnSpc>
                <a:spcPct val="120000"/>
              </a:lnSpc>
              <a:spcBef>
                <a:spcPts val="0"/>
              </a:spcBef>
            </a:pPr>
            <a:r>
              <a:rPr lang="en-GB" sz="1700" dirty="0" smtClean="0">
                <a:solidFill>
                  <a:schemeClr val="bg1"/>
                </a:solidFill>
                <a:latin typeface="Gill Sans MT" charset="0"/>
                <a:ea typeface="Gill Sans MT" charset="0"/>
                <a:cs typeface="Gill Sans MT" charset="0"/>
              </a:rPr>
              <a:t>Email: 	</a:t>
            </a:r>
            <a:r>
              <a:rPr lang="en-GB" sz="1700" dirty="0" err="1" smtClean="0">
                <a:solidFill>
                  <a:schemeClr val="bg1"/>
                </a:solidFill>
                <a:latin typeface="Gill Sans MT" charset="0"/>
                <a:ea typeface="Gill Sans MT" charset="0"/>
                <a:cs typeface="Gill Sans MT" charset="0"/>
              </a:rPr>
              <a:t>info@apcof.org.za</a:t>
            </a:r>
            <a:endParaRPr lang="en-GB" sz="1700" dirty="0" smtClean="0">
              <a:solidFill>
                <a:schemeClr val="bg1"/>
              </a:solidFill>
              <a:latin typeface="Gill Sans MT" charset="0"/>
              <a:ea typeface="Gill Sans MT" charset="0"/>
              <a:cs typeface="Gill Sans MT" charset="0"/>
            </a:endParaRPr>
          </a:p>
          <a:p>
            <a:pPr algn="l">
              <a:lnSpc>
                <a:spcPct val="120000"/>
              </a:lnSpc>
              <a:spcBef>
                <a:spcPts val="0"/>
              </a:spcBef>
            </a:pPr>
            <a:r>
              <a:rPr lang="en-GB" sz="1700" dirty="0" smtClean="0">
                <a:solidFill>
                  <a:schemeClr val="bg1"/>
                </a:solidFill>
                <a:latin typeface="Gill Sans MT" charset="0"/>
                <a:ea typeface="Gill Sans MT" charset="0"/>
                <a:cs typeface="Gill Sans MT" charset="0"/>
              </a:rPr>
              <a:t> Tel:	+27 (0)21 447 2415</a:t>
            </a:r>
          </a:p>
          <a:p>
            <a:pPr algn="l"/>
            <a:endParaRPr lang="en-GB" sz="1800" dirty="0" smtClean="0">
              <a:solidFill>
                <a:schemeClr val="bg1"/>
              </a:solidFill>
            </a:endParaRPr>
          </a:p>
          <a:p>
            <a:pPr algn="l"/>
            <a:endParaRPr lang="en-GB" dirty="0"/>
          </a:p>
        </p:txBody>
      </p:sp>
      <p:sp>
        <p:nvSpPr>
          <p:cNvPr id="13" name="Title 1"/>
          <p:cNvSpPr>
            <a:spLocks noGrp="1"/>
          </p:cNvSpPr>
          <p:nvPr>
            <p:ph type="ctrTitle"/>
          </p:nvPr>
        </p:nvSpPr>
        <p:spPr>
          <a:xfrm>
            <a:off x="2454133" y="965198"/>
            <a:ext cx="5427123" cy="1603831"/>
          </a:xfrm>
        </p:spPr>
        <p:txBody>
          <a:bodyPr>
            <a:noAutofit/>
          </a:bodyPr>
          <a:lstStyle/>
          <a:p>
            <a:pPr algn="l"/>
            <a:r>
              <a:rPr lang="en-GB" sz="3200" b="1" dirty="0" smtClean="0">
                <a:solidFill>
                  <a:srgbClr val="549E39"/>
                </a:solidFill>
                <a:latin typeface="Gill Sans MT" charset="0"/>
                <a:ea typeface="Gill Sans MT" charset="0"/>
                <a:cs typeface="Gill Sans MT" charset="0"/>
              </a:rPr>
              <a:t/>
            </a:r>
            <a:br>
              <a:rPr lang="en-GB" sz="3200" b="1" dirty="0" smtClean="0">
                <a:solidFill>
                  <a:srgbClr val="549E39"/>
                </a:solidFill>
                <a:latin typeface="Gill Sans MT" charset="0"/>
                <a:ea typeface="Gill Sans MT" charset="0"/>
                <a:cs typeface="Gill Sans MT" charset="0"/>
              </a:rPr>
            </a:br>
            <a:r>
              <a:rPr lang="en-GB" sz="3200" b="1" dirty="0">
                <a:solidFill>
                  <a:srgbClr val="549E39"/>
                </a:solidFill>
                <a:latin typeface="Gill Sans MT" charset="0"/>
                <a:ea typeface="Gill Sans MT" charset="0"/>
                <a:cs typeface="Gill Sans MT" charset="0"/>
              </a:rPr>
              <a:t/>
            </a:r>
            <a:br>
              <a:rPr lang="en-GB" sz="3200" b="1" dirty="0">
                <a:solidFill>
                  <a:srgbClr val="549E39"/>
                </a:solidFill>
                <a:latin typeface="Gill Sans MT" charset="0"/>
                <a:ea typeface="Gill Sans MT" charset="0"/>
                <a:cs typeface="Gill Sans MT" charset="0"/>
              </a:rPr>
            </a:br>
            <a:r>
              <a:rPr lang="en-GB" sz="3200" b="1" dirty="0" smtClean="0">
                <a:solidFill>
                  <a:srgbClr val="549E39"/>
                </a:solidFill>
                <a:latin typeface="Gill Sans MT" charset="0"/>
                <a:ea typeface="Gill Sans MT" charset="0"/>
                <a:cs typeface="Gill Sans MT" charset="0"/>
              </a:rPr>
              <a:t>Public Hearing:</a:t>
            </a:r>
            <a:r>
              <a:rPr lang="en-GB" sz="3200" dirty="0" smtClean="0">
                <a:solidFill>
                  <a:srgbClr val="549E39"/>
                </a:solidFill>
                <a:latin typeface="Gill Sans MT" charset="0"/>
                <a:ea typeface="Gill Sans MT" charset="0"/>
                <a:cs typeface="Gill Sans MT" charset="0"/>
              </a:rPr>
              <a:t> </a:t>
            </a:r>
            <a:br>
              <a:rPr lang="en-GB" sz="3200" dirty="0" smtClean="0">
                <a:solidFill>
                  <a:srgbClr val="549E39"/>
                </a:solidFill>
                <a:latin typeface="Gill Sans MT" charset="0"/>
                <a:ea typeface="Gill Sans MT" charset="0"/>
                <a:cs typeface="Gill Sans MT" charset="0"/>
              </a:rPr>
            </a:br>
            <a:r>
              <a:rPr lang="en-GB" sz="3200" dirty="0" smtClean="0">
                <a:solidFill>
                  <a:srgbClr val="549E39"/>
                </a:solidFill>
                <a:latin typeface="Gill Sans MT" charset="0"/>
                <a:ea typeface="Gill Sans MT" charset="0"/>
                <a:cs typeface="Gill Sans MT" charset="0"/>
              </a:rPr>
              <a:t>31 January 2018</a:t>
            </a:r>
            <a:br>
              <a:rPr lang="en-GB" sz="3200" dirty="0" smtClean="0">
                <a:solidFill>
                  <a:srgbClr val="549E39"/>
                </a:solidFill>
                <a:latin typeface="Gill Sans MT" charset="0"/>
                <a:ea typeface="Gill Sans MT" charset="0"/>
                <a:cs typeface="Gill Sans MT" charset="0"/>
              </a:rPr>
            </a:br>
            <a:r>
              <a:rPr lang="en-GB" sz="3200" dirty="0">
                <a:solidFill>
                  <a:srgbClr val="549E39"/>
                </a:solidFill>
                <a:latin typeface="Gill Sans MT" charset="0"/>
                <a:ea typeface="Gill Sans MT" charset="0"/>
                <a:cs typeface="Gill Sans MT" charset="0"/>
              </a:rPr>
              <a:t/>
            </a:r>
            <a:br>
              <a:rPr lang="en-GB" sz="3200" dirty="0">
                <a:solidFill>
                  <a:srgbClr val="549E39"/>
                </a:solidFill>
                <a:latin typeface="Gill Sans MT" charset="0"/>
                <a:ea typeface="Gill Sans MT" charset="0"/>
                <a:cs typeface="Gill Sans MT" charset="0"/>
              </a:rPr>
            </a:br>
            <a:r>
              <a:rPr lang="en-GB" sz="3200" dirty="0" smtClean="0">
                <a:solidFill>
                  <a:srgbClr val="549E39"/>
                </a:solidFill>
                <a:latin typeface="Gill Sans MT" charset="0"/>
                <a:ea typeface="Gill Sans MT" charset="0"/>
                <a:cs typeface="Gill Sans MT" charset="0"/>
              </a:rPr>
              <a:t>Critical Infrastructure Protection Bill </a:t>
            </a:r>
            <a:br>
              <a:rPr lang="en-GB" sz="3200" dirty="0" smtClean="0">
                <a:solidFill>
                  <a:srgbClr val="549E39"/>
                </a:solidFill>
                <a:latin typeface="Gill Sans MT" charset="0"/>
                <a:ea typeface="Gill Sans MT" charset="0"/>
                <a:cs typeface="Gill Sans MT" charset="0"/>
              </a:rPr>
            </a:br>
            <a:endParaRPr lang="en-GB" sz="3200" cap="none" dirty="0">
              <a:solidFill>
                <a:srgbClr val="549E39"/>
              </a:solidFill>
              <a:latin typeface="Gill Sans MT" charset="0"/>
              <a:ea typeface="Gill Sans MT" charset="0"/>
              <a:cs typeface="Gill Sans MT"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927501"/>
            <a:ext cx="2527300" cy="2527300"/>
          </a:xfrm>
          <a:prstGeom prst="rect">
            <a:avLst/>
          </a:prstGeom>
        </p:spPr>
      </p:pic>
      <p:sp>
        <p:nvSpPr>
          <p:cNvPr id="8" name="TextBox 7"/>
          <p:cNvSpPr txBox="1"/>
          <p:nvPr/>
        </p:nvSpPr>
        <p:spPr>
          <a:xfrm>
            <a:off x="7089129" y="274948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731924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just">
              <a:buFont typeface="Arial" pitchFamily="34" charset="0"/>
              <a:buChar char="•"/>
            </a:pPr>
            <a:r>
              <a:rPr lang="en-US" dirty="0" smtClean="0"/>
              <a:t> The African Policing Civilian Oversight Forum (APCOF) is a Not-for-Profit Trust working on issues of police accountability and governance in Africa. </a:t>
            </a:r>
          </a:p>
          <a:p>
            <a:pPr algn="just">
              <a:buFont typeface="Arial" pitchFamily="34" charset="0"/>
              <a:buChar char="•"/>
            </a:pPr>
            <a:endParaRPr lang="en-US" dirty="0" smtClean="0"/>
          </a:p>
          <a:p>
            <a:pPr algn="just"/>
            <a:endParaRPr lang="en-US" dirty="0" smtClean="0"/>
          </a:p>
          <a:p>
            <a:pPr algn="just">
              <a:buFont typeface="Arial" pitchFamily="34" charset="0"/>
              <a:buChar char="•"/>
            </a:pPr>
            <a:r>
              <a:rPr lang="en-US" dirty="0" smtClean="0"/>
              <a:t> APCOF promotes the values which the establishment of civilian oversight to: restore public confidence, develop a culture of human rights, promote integrity and transparency, and nurture good working relationships between police and communities. </a:t>
            </a:r>
          </a:p>
          <a:p>
            <a:pPr algn="just"/>
            <a:endParaRPr lang="en-US" dirty="0" smtClean="0"/>
          </a:p>
        </p:txBody>
      </p:sp>
      <p:sp>
        <p:nvSpPr>
          <p:cNvPr id="3" name="Title 2"/>
          <p:cNvSpPr>
            <a:spLocks noGrp="1"/>
          </p:cNvSpPr>
          <p:nvPr>
            <p:ph type="title"/>
          </p:nvPr>
        </p:nvSpPr>
        <p:spPr/>
        <p:txBody>
          <a:bodyPr>
            <a:normAutofit fontScale="90000"/>
          </a:bodyPr>
          <a:lstStyle/>
          <a:p>
            <a:r>
              <a:rPr lang="en-ZA" b="1" dirty="0" smtClean="0"/>
              <a:t/>
            </a:r>
            <a:br>
              <a:rPr lang="en-ZA" b="1" dirty="0" smtClean="0"/>
            </a:br>
            <a:r>
              <a:rPr lang="en-ZA" b="1" dirty="0" smtClean="0"/>
              <a:t>About APCOF </a:t>
            </a:r>
            <a:r>
              <a:rPr lang="en-ZA" dirty="0" smtClean="0"/>
              <a:t/>
            </a:r>
            <a:br>
              <a:rPr lang="en-ZA" dirty="0" smtClean="0"/>
            </a:br>
            <a:endParaRPr lang="en-GB" dirty="0"/>
          </a:p>
        </p:txBody>
      </p:sp>
    </p:spTree>
    <p:extLst>
      <p:ext uri="{BB962C8B-B14F-4D97-AF65-F5344CB8AC3E}">
        <p14:creationId xmlns:p14="http://schemas.microsoft.com/office/powerpoint/2010/main" xmlns="" val="540269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just"/>
            <a:r>
              <a:rPr lang="en-GB" dirty="0" smtClean="0"/>
              <a:t>Primary </a:t>
            </a:r>
            <a:r>
              <a:rPr lang="en-ZA" dirty="0" smtClean="0"/>
              <a:t>Concern: Proposed definition of Critical Infrastructure may be inconsistent with Constitution &amp; broader legislation.</a:t>
            </a:r>
          </a:p>
          <a:p>
            <a:endParaRPr lang="en-ZA" dirty="0" smtClean="0"/>
          </a:p>
          <a:p>
            <a:pPr algn="just"/>
            <a:r>
              <a:rPr lang="en-ZA" dirty="0" smtClean="0"/>
              <a:t>In particular, secondary concerns relate to:</a:t>
            </a:r>
          </a:p>
          <a:p>
            <a:pPr marL="703263" indent="-342900" algn="just">
              <a:buFont typeface="Arial" charset="0"/>
              <a:buChar char="•"/>
            </a:pPr>
            <a:r>
              <a:rPr lang="en-ZA" dirty="0" smtClean="0"/>
              <a:t> Access to information, </a:t>
            </a:r>
          </a:p>
          <a:p>
            <a:pPr marL="703263" indent="-342900" algn="just">
              <a:buFont typeface="Arial" charset="0"/>
              <a:buChar char="•"/>
            </a:pPr>
            <a:endParaRPr lang="en-ZA" dirty="0" smtClean="0"/>
          </a:p>
          <a:p>
            <a:pPr marL="703263" indent="-342900" algn="just">
              <a:buFont typeface="Arial" charset="0"/>
              <a:buChar char="•"/>
            </a:pPr>
            <a:r>
              <a:rPr lang="en-ZA" dirty="0" smtClean="0"/>
              <a:t> Lack of clarity on what constitutes an offence; and</a:t>
            </a:r>
          </a:p>
          <a:p>
            <a:pPr marL="703263" indent="-342900" algn="just">
              <a:buFont typeface="Arial" charset="0"/>
              <a:buChar char="•"/>
            </a:pPr>
            <a:endParaRPr lang="en-ZA" dirty="0" smtClean="0"/>
          </a:p>
          <a:p>
            <a:pPr marL="703263" indent="-342900" algn="just">
              <a:buFont typeface="Arial" charset="0"/>
              <a:buChar char="•"/>
            </a:pPr>
            <a:r>
              <a:rPr lang="en-ZA" dirty="0" smtClean="0"/>
              <a:t> Lack of transparency/accountability relating to process to determine a Key Point.</a:t>
            </a:r>
          </a:p>
          <a:p>
            <a:pPr algn="just"/>
            <a:endParaRPr lang="en-ZA" dirty="0" smtClean="0"/>
          </a:p>
          <a:p>
            <a:endParaRPr lang="en-ZA" dirty="0" smtClean="0"/>
          </a:p>
          <a:p>
            <a:pPr>
              <a:buFont typeface="Arial" pitchFamily="34" charset="0"/>
              <a:buChar char="•"/>
            </a:pPr>
            <a:endParaRPr lang="en-ZA" dirty="0" smtClean="0"/>
          </a:p>
          <a:p>
            <a:endParaRPr lang="en-GB" dirty="0"/>
          </a:p>
        </p:txBody>
      </p:sp>
      <p:sp>
        <p:nvSpPr>
          <p:cNvPr id="3" name="Title 2"/>
          <p:cNvSpPr>
            <a:spLocks noGrp="1"/>
          </p:cNvSpPr>
          <p:nvPr>
            <p:ph type="title"/>
          </p:nvPr>
        </p:nvSpPr>
        <p:spPr/>
        <p:txBody>
          <a:bodyPr>
            <a:normAutofit/>
          </a:bodyPr>
          <a:lstStyle/>
          <a:p>
            <a:r>
              <a:rPr lang="en-GB" sz="3200" b="1" dirty="0" smtClean="0"/>
              <a:t>Critical Infrastructure Protection Bill </a:t>
            </a:r>
            <a:endParaRPr lang="en-GB" sz="3200" b="1" dirty="0"/>
          </a:p>
        </p:txBody>
      </p:sp>
    </p:spTree>
    <p:extLst>
      <p:ext uri="{BB962C8B-B14F-4D97-AF65-F5344CB8AC3E}">
        <p14:creationId xmlns:p14="http://schemas.microsoft.com/office/powerpoint/2010/main" xmlns="" val="1377606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just">
              <a:buFont typeface="Arial" pitchFamily="34" charset="0"/>
              <a:buChar char="•"/>
            </a:pPr>
            <a:r>
              <a:rPr lang="en-ZA" dirty="0"/>
              <a:t> </a:t>
            </a:r>
            <a:r>
              <a:rPr lang="en-ZA" dirty="0" smtClean="0"/>
              <a:t>Proposed definition very broad </a:t>
            </a:r>
            <a:r>
              <a:rPr lang="mr-IN" dirty="0" smtClean="0"/>
              <a:t>–</a:t>
            </a:r>
            <a:r>
              <a:rPr lang="en-ZA" dirty="0" smtClean="0"/>
              <a:t> includes medical clinics, schools, </a:t>
            </a:r>
            <a:r>
              <a:rPr lang="en-ZA" dirty="0" err="1" smtClean="0"/>
              <a:t>etc</a:t>
            </a:r>
            <a:r>
              <a:rPr lang="en-ZA" dirty="0" smtClean="0"/>
              <a:t>;</a:t>
            </a:r>
          </a:p>
          <a:p>
            <a:pPr algn="just">
              <a:buFont typeface="Arial" pitchFamily="34" charset="0"/>
              <a:buChar char="•"/>
            </a:pPr>
            <a:endParaRPr lang="en-ZA" dirty="0" smtClean="0"/>
          </a:p>
          <a:p>
            <a:pPr algn="just">
              <a:buFont typeface="Arial" pitchFamily="34" charset="0"/>
              <a:buChar char="•"/>
            </a:pPr>
            <a:r>
              <a:rPr lang="en-ZA" dirty="0"/>
              <a:t> </a:t>
            </a:r>
            <a:r>
              <a:rPr lang="en-ZA" dirty="0" smtClean="0"/>
              <a:t>Restricting access or necessitating mandatory searches may limit their function </a:t>
            </a:r>
            <a:r>
              <a:rPr lang="mr-IN" dirty="0" smtClean="0"/>
              <a:t>–</a:t>
            </a:r>
            <a:r>
              <a:rPr lang="en-ZA" dirty="0" smtClean="0"/>
              <a:t> right to health care, right to education, etc.</a:t>
            </a:r>
          </a:p>
          <a:p>
            <a:pPr algn="just">
              <a:buFont typeface="Arial" pitchFamily="34" charset="0"/>
              <a:buChar char="•"/>
            </a:pPr>
            <a:endParaRPr lang="en-ZA" dirty="0" smtClean="0"/>
          </a:p>
          <a:p>
            <a:pPr algn="just">
              <a:buFont typeface="Arial" pitchFamily="34" charset="0"/>
              <a:buChar char="•"/>
            </a:pPr>
            <a:endParaRPr lang="en-ZA" dirty="0"/>
          </a:p>
          <a:p>
            <a:pPr algn="just">
              <a:buFont typeface="Arial" pitchFamily="34" charset="0"/>
              <a:buChar char="•"/>
            </a:pPr>
            <a:r>
              <a:rPr lang="en-ZA" dirty="0" smtClean="0"/>
              <a:t>Places required for the provision of basic services and which enable fulfilment of basic rights should be excluded.</a:t>
            </a:r>
          </a:p>
          <a:p>
            <a:pPr algn="just"/>
            <a:r>
              <a:rPr lang="en-ZA" dirty="0" smtClean="0"/>
              <a:t>		</a:t>
            </a:r>
            <a:endParaRPr lang="en-ZA" dirty="0"/>
          </a:p>
        </p:txBody>
      </p:sp>
      <p:sp>
        <p:nvSpPr>
          <p:cNvPr id="3" name="Title 2"/>
          <p:cNvSpPr>
            <a:spLocks noGrp="1"/>
          </p:cNvSpPr>
          <p:nvPr>
            <p:ph type="title"/>
          </p:nvPr>
        </p:nvSpPr>
        <p:spPr>
          <a:xfrm>
            <a:off x="180492" y="648980"/>
            <a:ext cx="7221793" cy="1182154"/>
          </a:xfrm>
        </p:spPr>
        <p:txBody>
          <a:bodyPr>
            <a:normAutofit/>
          </a:bodyPr>
          <a:lstStyle/>
          <a:p>
            <a:pPr algn="ctr"/>
            <a:r>
              <a:rPr lang="en-ZA" sz="2800" b="1" dirty="0" smtClean="0"/>
              <a:t>Primary concern:  Definition of Critical </a:t>
            </a:r>
            <a:r>
              <a:rPr lang="en-ZA" sz="2800" b="1" dirty="0"/>
              <a:t>I</a:t>
            </a:r>
            <a:r>
              <a:rPr lang="en-ZA" sz="2800" b="1" dirty="0" smtClean="0"/>
              <a:t>nfrastructure </a:t>
            </a:r>
            <a:endParaRPr lang="en-ZA"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endParaRPr lang="en-ZA" dirty="0" smtClean="0"/>
          </a:p>
          <a:p>
            <a:pPr algn="just">
              <a:buFont typeface="Arial" pitchFamily="34" charset="0"/>
              <a:buChar char="•"/>
            </a:pPr>
            <a:r>
              <a:rPr lang="en-ZA" dirty="0"/>
              <a:t> E</a:t>
            </a:r>
            <a:r>
              <a:rPr lang="en-ZA" dirty="0" smtClean="0"/>
              <a:t>mphasises placed on security-related skills and experience while mitigating capacity-building skills, relying on SAPS for roles beyond their mandate.</a:t>
            </a:r>
          </a:p>
          <a:p>
            <a:pPr algn="just"/>
            <a:r>
              <a:rPr lang="en-ZA" dirty="0" smtClean="0"/>
              <a:t> </a:t>
            </a:r>
          </a:p>
          <a:p>
            <a:pPr>
              <a:buFont typeface="Arial" pitchFamily="34" charset="0"/>
              <a:buChar char="•"/>
            </a:pPr>
            <a:endParaRPr lang="en-ZA" dirty="0" smtClean="0"/>
          </a:p>
          <a:p>
            <a:pPr algn="just">
              <a:buFont typeface="Arial" pitchFamily="34" charset="0"/>
              <a:buChar char="•"/>
            </a:pPr>
            <a:r>
              <a:rPr lang="en-ZA" dirty="0" smtClean="0"/>
              <a:t> The appointment criteria should be expanded to include a broad range of expertise to proactively protect critical infrastructure from, for example, natural disasters and climate change. </a:t>
            </a:r>
          </a:p>
          <a:p>
            <a:pPr>
              <a:buFont typeface="Arial" pitchFamily="34" charset="0"/>
              <a:buChar char="•"/>
            </a:pPr>
            <a:endParaRPr lang="en-ZA" dirty="0" smtClean="0"/>
          </a:p>
          <a:p>
            <a:pPr>
              <a:buFont typeface="Arial" pitchFamily="34" charset="0"/>
              <a:buChar char="•"/>
            </a:pPr>
            <a:endParaRPr lang="en-ZA" dirty="0" smtClean="0"/>
          </a:p>
          <a:p>
            <a:endParaRPr lang="en-ZA" dirty="0" smtClean="0"/>
          </a:p>
          <a:p>
            <a:pPr>
              <a:buFont typeface="Arial" pitchFamily="34" charset="0"/>
              <a:buChar char="•"/>
            </a:pPr>
            <a:endParaRPr lang="en-ZA" dirty="0" smtClean="0"/>
          </a:p>
          <a:p>
            <a:pPr>
              <a:buFont typeface="Arial" pitchFamily="34" charset="0"/>
              <a:buChar char="•"/>
            </a:pPr>
            <a:endParaRPr lang="en-ZA" dirty="0" smtClean="0"/>
          </a:p>
          <a:p>
            <a:pPr>
              <a:buFont typeface="Arial" pitchFamily="34" charset="0"/>
              <a:buChar char="•"/>
            </a:pPr>
            <a:endParaRPr lang="en-ZA" dirty="0"/>
          </a:p>
        </p:txBody>
      </p:sp>
      <p:sp>
        <p:nvSpPr>
          <p:cNvPr id="3" name="Title 2"/>
          <p:cNvSpPr>
            <a:spLocks noGrp="1"/>
          </p:cNvSpPr>
          <p:nvPr>
            <p:ph type="title"/>
          </p:nvPr>
        </p:nvSpPr>
        <p:spPr/>
        <p:txBody>
          <a:bodyPr>
            <a:noAutofit/>
          </a:bodyPr>
          <a:lstStyle/>
          <a:p>
            <a:pPr algn="ctr"/>
            <a:r>
              <a:rPr lang="en-ZA" sz="2800" b="1" dirty="0" smtClean="0"/>
              <a:t/>
            </a:r>
            <a:br>
              <a:rPr lang="en-ZA" sz="2800" b="1" dirty="0" smtClean="0"/>
            </a:br>
            <a:r>
              <a:rPr lang="en-ZA" sz="2800" b="1" dirty="0" smtClean="0"/>
              <a:t/>
            </a:r>
            <a:br>
              <a:rPr lang="en-ZA" sz="2800" b="1" dirty="0" smtClean="0"/>
            </a:br>
            <a:r>
              <a:rPr lang="en-ZA" sz="2800" b="1" dirty="0" smtClean="0"/>
              <a:t>Secondary Concern: Appointment criteria for Council</a:t>
            </a:r>
            <a:endParaRPr lang="en-ZA"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77917" y="2113280"/>
            <a:ext cx="7837432" cy="3990344"/>
          </a:xfrm>
        </p:spPr>
        <p:txBody>
          <a:bodyPr>
            <a:normAutofit lnSpcReduction="10000"/>
          </a:bodyPr>
          <a:lstStyle/>
          <a:p>
            <a:endParaRPr lang="en-ZA" dirty="0" smtClean="0"/>
          </a:p>
          <a:p>
            <a:pPr>
              <a:buFont typeface="Arial" pitchFamily="34" charset="0"/>
              <a:buChar char="•"/>
            </a:pPr>
            <a:r>
              <a:rPr lang="en-ZA" dirty="0" smtClean="0"/>
              <a:t> Bill </a:t>
            </a:r>
            <a:r>
              <a:rPr lang="en-ZA" dirty="0"/>
              <a:t>allows for private organisations to be contracted to perform </a:t>
            </a:r>
            <a:r>
              <a:rPr lang="en-ZA" dirty="0" smtClean="0"/>
              <a:t>duties </a:t>
            </a:r>
            <a:r>
              <a:rPr lang="en-ZA" dirty="0"/>
              <a:t>that </a:t>
            </a:r>
            <a:r>
              <a:rPr lang="en-ZA" dirty="0" smtClean="0"/>
              <a:t>are clearly the </a:t>
            </a:r>
            <a:r>
              <a:rPr lang="en-ZA" dirty="0"/>
              <a:t>mandate of </a:t>
            </a:r>
            <a:r>
              <a:rPr lang="en-ZA" dirty="0" smtClean="0"/>
              <a:t>SAPS under </a:t>
            </a:r>
            <a:r>
              <a:rPr lang="en-ZA" dirty="0"/>
              <a:t>section 205(3) of the Constitution</a:t>
            </a:r>
            <a:r>
              <a:rPr lang="en-ZA" dirty="0" smtClean="0"/>
              <a:t>. Public Order Policing must remain a function of SAPS.</a:t>
            </a:r>
          </a:p>
          <a:p>
            <a:endParaRPr lang="en-ZA" dirty="0" smtClean="0"/>
          </a:p>
          <a:p>
            <a:endParaRPr lang="en-ZA" dirty="0" smtClean="0"/>
          </a:p>
          <a:p>
            <a:pPr>
              <a:buFont typeface="Arial" pitchFamily="34" charset="0"/>
              <a:buChar char="•"/>
            </a:pPr>
            <a:r>
              <a:rPr lang="en-ZA" dirty="0" smtClean="0"/>
              <a:t> Presupposes accreditation procedures that are not at present rigorous or complete </a:t>
            </a:r>
            <a:r>
              <a:rPr lang="mr-IN" dirty="0" smtClean="0"/>
              <a:t>–</a:t>
            </a:r>
            <a:r>
              <a:rPr lang="en-ZA" dirty="0" smtClean="0"/>
              <a:t> role of PSIRA unclear.</a:t>
            </a:r>
          </a:p>
          <a:p>
            <a:pPr>
              <a:buFont typeface="Arial" pitchFamily="34" charset="0"/>
              <a:buChar char="•"/>
            </a:pPr>
            <a:endParaRPr lang="en-ZA" dirty="0" smtClean="0"/>
          </a:p>
          <a:p>
            <a:pPr>
              <a:buFont typeface="Arial" pitchFamily="34" charset="0"/>
              <a:buChar char="•"/>
            </a:pPr>
            <a:r>
              <a:rPr lang="en-ZA" dirty="0" smtClean="0"/>
              <a:t>PSIRA requires further development before included.</a:t>
            </a:r>
          </a:p>
          <a:p>
            <a:pPr algn="just">
              <a:buFont typeface="Arial" pitchFamily="34" charset="0"/>
              <a:buChar char="•"/>
            </a:pPr>
            <a:endParaRPr lang="en-ZA" dirty="0" smtClean="0"/>
          </a:p>
        </p:txBody>
      </p:sp>
      <p:sp>
        <p:nvSpPr>
          <p:cNvPr id="3" name="Title 2"/>
          <p:cNvSpPr>
            <a:spLocks noGrp="1"/>
          </p:cNvSpPr>
          <p:nvPr>
            <p:ph type="title"/>
          </p:nvPr>
        </p:nvSpPr>
        <p:spPr/>
        <p:txBody>
          <a:bodyPr>
            <a:normAutofit fontScale="90000"/>
          </a:bodyPr>
          <a:lstStyle/>
          <a:p>
            <a:pPr algn="ctr"/>
            <a:r>
              <a:rPr lang="en-ZA" b="1" dirty="0" smtClean="0"/>
              <a:t/>
            </a:r>
            <a:br>
              <a:rPr lang="en-ZA" b="1" dirty="0" smtClean="0"/>
            </a:br>
            <a:r>
              <a:rPr lang="en-ZA" sz="4000" b="1" dirty="0" smtClean="0"/>
              <a:t/>
            </a:r>
            <a:br>
              <a:rPr lang="en-ZA" sz="4000" b="1" dirty="0" smtClean="0"/>
            </a:br>
            <a:r>
              <a:rPr lang="en-ZA" sz="3100" b="1" dirty="0" smtClean="0"/>
              <a:t>Secondary Concern: Powers and Duties of Caretakers</a:t>
            </a:r>
            <a:endParaRPr lang="en-ZA" sz="31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just">
              <a:buFont typeface="Arial" pitchFamily="34" charset="0"/>
              <a:buChar char="•"/>
            </a:pPr>
            <a:r>
              <a:rPr lang="en-ZA" dirty="0" smtClean="0"/>
              <a:t> Section 26 of the Bill criminalises legitimate disclosures of information as well as illegitimate.</a:t>
            </a:r>
          </a:p>
          <a:p>
            <a:pPr algn="just">
              <a:buFont typeface="Arial" pitchFamily="34" charset="0"/>
              <a:buChar char="•"/>
            </a:pPr>
            <a:endParaRPr lang="en-ZA" dirty="0" smtClean="0"/>
          </a:p>
          <a:p>
            <a:pPr algn="just"/>
            <a:endParaRPr lang="en-ZA" dirty="0" smtClean="0"/>
          </a:p>
          <a:p>
            <a:pPr algn="just">
              <a:buFont typeface="Arial" pitchFamily="34" charset="0"/>
              <a:buChar char="•"/>
            </a:pPr>
            <a:r>
              <a:rPr lang="en-ZA" dirty="0" smtClean="0"/>
              <a:t> The effect is to limit access to information, which is protected by section 32 of the Constitution. </a:t>
            </a:r>
          </a:p>
          <a:p>
            <a:pPr algn="just"/>
            <a:endParaRPr lang="en-ZA" dirty="0" smtClean="0"/>
          </a:p>
          <a:p>
            <a:pPr algn="just">
              <a:buFont typeface="Arial" pitchFamily="34" charset="0"/>
              <a:buChar char="•"/>
            </a:pPr>
            <a:endParaRPr lang="en-ZA" dirty="0" smtClean="0"/>
          </a:p>
          <a:p>
            <a:pPr algn="just">
              <a:buFont typeface="Arial" pitchFamily="34" charset="0"/>
              <a:buChar char="•"/>
            </a:pPr>
            <a:r>
              <a:rPr lang="en-ZA" dirty="0" smtClean="0"/>
              <a:t>The penalties for disclosure are significant and oppressive, at odds with </a:t>
            </a:r>
            <a:r>
              <a:rPr lang="en-ZA" smtClean="0"/>
              <a:t>Constitutional emphasis on freedom.</a:t>
            </a:r>
            <a:endParaRPr lang="en-ZA" dirty="0" smtClean="0"/>
          </a:p>
          <a:p>
            <a:pPr>
              <a:buFont typeface="Arial" pitchFamily="34" charset="0"/>
              <a:buChar char="•"/>
            </a:pPr>
            <a:endParaRPr lang="en-ZA" dirty="0" smtClean="0"/>
          </a:p>
          <a:p>
            <a:pPr>
              <a:buFont typeface="Arial" pitchFamily="34" charset="0"/>
              <a:buChar char="•"/>
            </a:pPr>
            <a:endParaRPr lang="en-ZA" dirty="0"/>
          </a:p>
        </p:txBody>
      </p:sp>
      <p:sp>
        <p:nvSpPr>
          <p:cNvPr id="3" name="Title 2"/>
          <p:cNvSpPr>
            <a:spLocks noGrp="1"/>
          </p:cNvSpPr>
          <p:nvPr>
            <p:ph type="title"/>
          </p:nvPr>
        </p:nvSpPr>
        <p:spPr/>
        <p:txBody>
          <a:bodyPr>
            <a:normAutofit/>
          </a:bodyPr>
          <a:lstStyle/>
          <a:p>
            <a:pPr algn="ctr"/>
            <a:r>
              <a:rPr lang="en-ZA" sz="2800" b="1" dirty="0" smtClean="0"/>
              <a:t>Secondary Concern: Offences and Penalties </a:t>
            </a:r>
            <a:endParaRPr lang="en-ZA"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PCOF_PPT_TEMPLAT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ill Sans M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3" id="{8F032628-B216-8A44-8969-150CB82CAEE5}" vid="{544B2641-6233-DC4F-9BCD-5AA67F7ADD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APCOF_PPT_TEMPLATE</Template>
  <TotalTime>7579</TotalTime>
  <Words>657</Words>
  <Application>Microsoft Office PowerPoint</Application>
  <PresentationFormat>On-screen Show (4:3)</PresentationFormat>
  <Paragraphs>76</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APCOF_PPT_TEMPLATE</vt:lpstr>
      <vt:lpstr>  Public Hearing:  31 January 2018  Critical Infrastructure Protection Bill  </vt:lpstr>
      <vt:lpstr> About APCOF  </vt:lpstr>
      <vt:lpstr>Critical Infrastructure Protection Bill </vt:lpstr>
      <vt:lpstr>Primary concern:  Definition of Critical Infrastructure </vt:lpstr>
      <vt:lpstr>  Secondary Concern: Appointment criteria for Council</vt:lpstr>
      <vt:lpstr>  Secondary Concern: Powers and Duties of Caretakers</vt:lpstr>
      <vt:lpstr>Secondary Concern: Offences and Penalties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[Secondary title]</dc:title>
  <dc:creator>Smart Policing</dc:creator>
  <cp:lastModifiedBy>PUMZA</cp:lastModifiedBy>
  <cp:revision>37</cp:revision>
  <dcterms:created xsi:type="dcterms:W3CDTF">2017-12-19T06:58:13Z</dcterms:created>
  <dcterms:modified xsi:type="dcterms:W3CDTF">2018-01-31T12:37:44Z</dcterms:modified>
</cp:coreProperties>
</file>