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72" r:id="rId2"/>
    <p:sldMasterId id="2147483660" r:id="rId3"/>
  </p:sldMasterIdLst>
  <p:notesMasterIdLst>
    <p:notesMasterId r:id="rId17"/>
  </p:notesMasterIdLst>
  <p:handoutMasterIdLst>
    <p:handoutMasterId r:id="rId18"/>
  </p:handoutMasterIdLst>
  <p:sldIdLst>
    <p:sldId id="256" r:id="rId4"/>
    <p:sldId id="257" r:id="rId5"/>
    <p:sldId id="267" r:id="rId6"/>
    <p:sldId id="323" r:id="rId7"/>
    <p:sldId id="324" r:id="rId8"/>
    <p:sldId id="307" r:id="rId9"/>
    <p:sldId id="319" r:id="rId10"/>
    <p:sldId id="320" r:id="rId11"/>
    <p:sldId id="268" r:id="rId12"/>
    <p:sldId id="321" r:id="rId13"/>
    <p:sldId id="322" r:id="rId14"/>
    <p:sldId id="313" r:id="rId15"/>
    <p:sldId id="266" r:id="rId16"/>
  </p:sldIdLst>
  <p:sldSz cx="24387175" cy="13716000"/>
  <p:notesSz cx="6797675" cy="9926638"/>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p15:clr>
            <a:srgbClr val="A4A3A4"/>
          </p15:clr>
        </p15:guide>
        <p15:guide id="2" pos="7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77849"/>
    <a:srgbClr val="75673F"/>
    <a:srgbClr val="1F497D"/>
    <a:srgbClr val="807145"/>
    <a:srgbClr val="8C7C4C"/>
    <a:srgbClr val="2F4D61"/>
    <a:srgbClr val="102874"/>
    <a:srgbClr val="112975"/>
    <a:srgbClr val="A69213"/>
    <a:srgbClr val="7662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4710" autoAdjust="0"/>
  </p:normalViewPr>
  <p:slideViewPr>
    <p:cSldViewPr snapToGrid="0" snapToObjects="1">
      <p:cViewPr varScale="1">
        <p:scale>
          <a:sx n="54" d="100"/>
          <a:sy n="54" d="100"/>
        </p:scale>
        <p:origin x="-708" y="-84"/>
      </p:cViewPr>
      <p:guideLst>
        <p:guide orient="horz" pos="4320"/>
        <p:guide pos="76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0EDDB-2A70-4EDE-988C-A946CEF2CF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A273FC6-E684-4DB6-AD38-61A88D345DC5}">
      <dgm:prSet phldrT="[Text]" phldr="1"/>
      <dgm:spPr>
        <a:blipFill rotWithShape="0">
          <a:blip xmlns:r="http://schemas.openxmlformats.org/officeDocument/2006/relationships" r:embed="rId1"/>
          <a:stretch>
            <a:fillRect/>
          </a:stretch>
        </a:blipFill>
        <a:ln>
          <a:solidFill>
            <a:schemeClr val="bg2">
              <a:lumMod val="50000"/>
            </a:schemeClr>
          </a:solidFill>
        </a:ln>
      </dgm:spPr>
      <dgm:t>
        <a:bodyPr/>
        <a:lstStyle/>
        <a:p>
          <a:endParaRPr lang="en-GB" dirty="0"/>
        </a:p>
      </dgm:t>
    </dgm:pt>
    <dgm:pt modelId="{2F8E622C-EEBF-4246-810F-F3A136E49E48}" type="parTrans" cxnId="{64B0164E-3891-4CC0-B4DB-EE4C50913405}">
      <dgm:prSet/>
      <dgm:spPr/>
      <dgm:t>
        <a:bodyPr/>
        <a:lstStyle/>
        <a:p>
          <a:endParaRPr lang="en-GB"/>
        </a:p>
      </dgm:t>
    </dgm:pt>
    <dgm:pt modelId="{10ED28CC-81F5-47FD-B7A3-A0C7DBBAB017}" type="sibTrans" cxnId="{64B0164E-3891-4CC0-B4DB-EE4C50913405}">
      <dgm:prSet/>
      <dgm:spPr/>
      <dgm:t>
        <a:bodyPr/>
        <a:lstStyle/>
        <a:p>
          <a:endParaRPr lang="en-GB"/>
        </a:p>
      </dgm:t>
    </dgm:pt>
    <dgm:pt modelId="{F3ED41BA-DF53-4B58-8FD1-3AA2373C967B}">
      <dgm:prSet phldrT="[Text]"/>
      <dgm:spPr>
        <a:solidFill>
          <a:schemeClr val="bg2">
            <a:lumMod val="90000"/>
            <a:alpha val="90000"/>
          </a:schemeClr>
        </a:solidFill>
        <a:ln>
          <a:solidFill>
            <a:schemeClr val="accent1">
              <a:lumMod val="75000"/>
              <a:alpha val="90000"/>
            </a:schemeClr>
          </a:solidFill>
        </a:ln>
      </dgm:spPr>
      <dgm:t>
        <a:bodyPr/>
        <a:lstStyle/>
        <a:p>
          <a:pPr algn="l"/>
          <a:r>
            <a:rPr lang="en-US" dirty="0" smtClean="0">
              <a:solidFill>
                <a:srgbClr val="1F497D"/>
              </a:solidFill>
            </a:rPr>
            <a:t>Gauteng Province is the Public Partner in Concession Agreement.</a:t>
          </a:r>
          <a:endParaRPr lang="en-GB" dirty="0"/>
        </a:p>
      </dgm:t>
    </dgm:pt>
    <dgm:pt modelId="{60786B13-B36E-4F1B-8D8A-23A9E432C52E}" type="parTrans" cxnId="{9E384FF7-2858-4DB8-B94A-D9F95450D142}">
      <dgm:prSet/>
      <dgm:spPr/>
      <dgm:t>
        <a:bodyPr/>
        <a:lstStyle/>
        <a:p>
          <a:endParaRPr lang="en-GB"/>
        </a:p>
      </dgm:t>
    </dgm:pt>
    <dgm:pt modelId="{AE0E1E5E-B4C9-49E9-8120-9CCC3F8051AD}" type="sibTrans" cxnId="{9E384FF7-2858-4DB8-B94A-D9F95450D142}">
      <dgm:prSet/>
      <dgm:spPr/>
      <dgm:t>
        <a:bodyPr/>
        <a:lstStyle/>
        <a:p>
          <a:endParaRPr lang="en-GB"/>
        </a:p>
      </dgm:t>
    </dgm:pt>
    <dgm:pt modelId="{35B63DD4-CC74-45A4-9D46-7A274A40C961}">
      <dgm:prSet phldrT="[Text]" phldr="1"/>
      <dgm:spPr>
        <a:blipFill rotWithShape="0">
          <a:blip xmlns:r="http://schemas.openxmlformats.org/officeDocument/2006/relationships" r:embed="rId2"/>
          <a:stretch>
            <a:fillRect/>
          </a:stretch>
        </a:blipFill>
        <a:ln>
          <a:solidFill>
            <a:schemeClr val="bg2">
              <a:lumMod val="50000"/>
            </a:schemeClr>
          </a:solidFill>
        </a:ln>
      </dgm:spPr>
      <dgm:t>
        <a:bodyPr/>
        <a:lstStyle/>
        <a:p>
          <a:endParaRPr lang="en-GB"/>
        </a:p>
      </dgm:t>
    </dgm:pt>
    <dgm:pt modelId="{0576872F-0744-43A2-A181-29E775122139}" type="parTrans" cxnId="{7FC33C71-FD8B-443A-9273-E0943D07D0A4}">
      <dgm:prSet/>
      <dgm:spPr/>
      <dgm:t>
        <a:bodyPr/>
        <a:lstStyle/>
        <a:p>
          <a:endParaRPr lang="en-GB"/>
        </a:p>
      </dgm:t>
    </dgm:pt>
    <dgm:pt modelId="{5DC627E7-4B30-4060-AC8E-89A897B439FD}" type="sibTrans" cxnId="{7FC33C71-FD8B-443A-9273-E0943D07D0A4}">
      <dgm:prSet/>
      <dgm:spPr/>
      <dgm:t>
        <a:bodyPr/>
        <a:lstStyle/>
        <a:p>
          <a:endParaRPr lang="en-GB"/>
        </a:p>
      </dgm:t>
    </dgm:pt>
    <dgm:pt modelId="{C177C8BA-77F4-417E-9903-E51D99A000D3}">
      <dgm:prSet phldrT="[Text]"/>
      <dgm:spPr>
        <a:solidFill>
          <a:schemeClr val="bg2">
            <a:lumMod val="90000"/>
            <a:alpha val="90000"/>
          </a:schemeClr>
        </a:solidFill>
        <a:ln>
          <a:solidFill>
            <a:schemeClr val="accent1">
              <a:lumMod val="75000"/>
              <a:alpha val="90000"/>
            </a:schemeClr>
          </a:solidFill>
        </a:ln>
      </dgm:spPr>
      <dgm:t>
        <a:bodyPr/>
        <a:lstStyle/>
        <a:p>
          <a:r>
            <a:rPr lang="en-US" dirty="0" smtClean="0">
              <a:solidFill>
                <a:srgbClr val="1F497D"/>
              </a:solidFill>
            </a:rPr>
            <a:t>Gautrain Management Agency is mandated, amongst others, to:</a:t>
          </a:r>
          <a:endParaRPr lang="en-GB" dirty="0"/>
        </a:p>
      </dgm:t>
    </dgm:pt>
    <dgm:pt modelId="{39C1F53B-7C5F-4147-8301-5C4D4FD755F9}" type="parTrans" cxnId="{3FA7FA71-33C3-4E08-99D6-16275B35F959}">
      <dgm:prSet/>
      <dgm:spPr/>
      <dgm:t>
        <a:bodyPr/>
        <a:lstStyle/>
        <a:p>
          <a:endParaRPr lang="en-GB"/>
        </a:p>
      </dgm:t>
    </dgm:pt>
    <dgm:pt modelId="{67D782F2-87A6-4F78-84EC-873802595577}" type="sibTrans" cxnId="{3FA7FA71-33C3-4E08-99D6-16275B35F959}">
      <dgm:prSet/>
      <dgm:spPr/>
      <dgm:t>
        <a:bodyPr/>
        <a:lstStyle/>
        <a:p>
          <a:endParaRPr lang="en-GB"/>
        </a:p>
      </dgm:t>
    </dgm:pt>
    <dgm:pt modelId="{5D926177-AE0C-457D-A180-B5768CF08E02}">
      <dgm:prSet phldrT="[Text]" phldr="1"/>
      <dgm:spPr>
        <a:blipFill rotWithShape="0">
          <a:blip xmlns:r="http://schemas.openxmlformats.org/officeDocument/2006/relationships" r:embed="rId3"/>
          <a:stretch>
            <a:fillRect/>
          </a:stretch>
        </a:blipFill>
        <a:ln>
          <a:solidFill>
            <a:schemeClr val="bg2">
              <a:lumMod val="50000"/>
            </a:schemeClr>
          </a:solidFill>
        </a:ln>
      </dgm:spPr>
      <dgm:t>
        <a:bodyPr/>
        <a:lstStyle/>
        <a:p>
          <a:endParaRPr lang="en-GB"/>
        </a:p>
      </dgm:t>
    </dgm:pt>
    <dgm:pt modelId="{3ED48DAB-2EC4-44AF-B7C3-743D4CC2391B}" type="parTrans" cxnId="{6E636154-6A6E-434D-8060-8C5F662CF2EA}">
      <dgm:prSet/>
      <dgm:spPr/>
      <dgm:t>
        <a:bodyPr/>
        <a:lstStyle/>
        <a:p>
          <a:endParaRPr lang="en-GB"/>
        </a:p>
      </dgm:t>
    </dgm:pt>
    <dgm:pt modelId="{80F6C3AD-CC9F-40BA-99D0-B2DD50BED600}" type="sibTrans" cxnId="{6E636154-6A6E-434D-8060-8C5F662CF2EA}">
      <dgm:prSet/>
      <dgm:spPr/>
      <dgm:t>
        <a:bodyPr/>
        <a:lstStyle/>
        <a:p>
          <a:endParaRPr lang="en-GB"/>
        </a:p>
      </dgm:t>
    </dgm:pt>
    <dgm:pt modelId="{65AFD910-9CA7-457F-88D4-36979A6F0C43}">
      <dgm:prSet phldrT="[Text]"/>
      <dgm:spPr>
        <a:solidFill>
          <a:schemeClr val="bg2">
            <a:lumMod val="90000"/>
            <a:alpha val="90000"/>
          </a:schemeClr>
        </a:solidFill>
        <a:ln>
          <a:solidFill>
            <a:schemeClr val="accent1">
              <a:lumMod val="75000"/>
              <a:alpha val="90000"/>
            </a:schemeClr>
          </a:solidFill>
        </a:ln>
      </dgm:spPr>
      <dgm:t>
        <a:bodyPr/>
        <a:lstStyle/>
        <a:p>
          <a:r>
            <a:rPr lang="en-US" dirty="0" err="1" smtClean="0">
              <a:solidFill>
                <a:srgbClr val="1F497D"/>
              </a:solidFill>
            </a:rPr>
            <a:t>Bombela</a:t>
          </a:r>
          <a:r>
            <a:rPr lang="en-US" dirty="0" smtClean="0">
              <a:solidFill>
                <a:srgbClr val="1F497D"/>
              </a:solidFill>
            </a:rPr>
            <a:t> Concession Company (“the Concessionaire”) was appointed to design, build, operate, maintain, and partially finance the Gautrain project.</a:t>
          </a:r>
          <a:endParaRPr lang="en-GB" dirty="0"/>
        </a:p>
      </dgm:t>
    </dgm:pt>
    <dgm:pt modelId="{EB484FE7-769A-4D7C-98A1-E9CF803C5B78}" type="parTrans" cxnId="{AE3E1015-6F2E-48AA-A279-4A9F6F62B121}">
      <dgm:prSet/>
      <dgm:spPr/>
      <dgm:t>
        <a:bodyPr/>
        <a:lstStyle/>
        <a:p>
          <a:endParaRPr lang="en-GB"/>
        </a:p>
      </dgm:t>
    </dgm:pt>
    <dgm:pt modelId="{C3AFFC3E-B0D2-4F6F-8540-C060AE73AE69}" type="sibTrans" cxnId="{AE3E1015-6F2E-48AA-A279-4A9F6F62B121}">
      <dgm:prSet/>
      <dgm:spPr/>
      <dgm:t>
        <a:bodyPr/>
        <a:lstStyle/>
        <a:p>
          <a:endParaRPr lang="en-GB"/>
        </a:p>
      </dgm:t>
    </dgm:pt>
    <dgm:pt modelId="{2F9EBF83-651E-4675-AF0F-05D1914B2FF1}">
      <dgm:prSet/>
      <dgm:spPr/>
      <dgm:t>
        <a:bodyPr/>
        <a:lstStyle/>
        <a:p>
          <a:pPr algn="just"/>
          <a:r>
            <a:rPr lang="en-US" dirty="0" smtClean="0">
              <a:solidFill>
                <a:srgbClr val="1F497D"/>
              </a:solidFill>
            </a:rPr>
            <a:t>Funds and owns the Gautrain System.</a:t>
          </a:r>
          <a:endParaRPr lang="en-GB" dirty="0">
            <a:solidFill>
              <a:srgbClr val="1F497D"/>
            </a:solidFill>
          </a:endParaRPr>
        </a:p>
      </dgm:t>
    </dgm:pt>
    <dgm:pt modelId="{2BE47217-0D72-49DE-BE0A-DB4A77B570E5}" type="parTrans" cxnId="{B59AFA17-2C3D-492E-BDAE-AF657561DBA6}">
      <dgm:prSet/>
      <dgm:spPr/>
      <dgm:t>
        <a:bodyPr/>
        <a:lstStyle/>
        <a:p>
          <a:endParaRPr lang="en-GB"/>
        </a:p>
      </dgm:t>
    </dgm:pt>
    <dgm:pt modelId="{89D0AFF9-F5F9-4546-8CD6-1FEB55D92698}" type="sibTrans" cxnId="{B59AFA17-2C3D-492E-BDAE-AF657561DBA6}">
      <dgm:prSet/>
      <dgm:spPr/>
      <dgm:t>
        <a:bodyPr/>
        <a:lstStyle/>
        <a:p>
          <a:endParaRPr lang="en-GB"/>
        </a:p>
      </dgm:t>
    </dgm:pt>
    <dgm:pt modelId="{60A2127E-881B-4D29-9FF5-FA0670210F13}">
      <dgm:prSet/>
      <dgm:spPr/>
      <dgm:t>
        <a:bodyPr/>
        <a:lstStyle/>
        <a:p>
          <a:r>
            <a:rPr lang="en-US" smtClean="0">
              <a:solidFill>
                <a:srgbClr val="1F497D"/>
              </a:solidFill>
            </a:rPr>
            <a:t>Act on behalf of the Gauteng Province in managing the relationship between Province and the Concessionaire;</a:t>
          </a:r>
          <a:endParaRPr lang="en-GB" dirty="0">
            <a:solidFill>
              <a:srgbClr val="1F497D"/>
            </a:solidFill>
          </a:endParaRPr>
        </a:p>
      </dgm:t>
    </dgm:pt>
    <dgm:pt modelId="{A40CFB1C-BF68-4ADC-8EE3-EC299D6B2765}" type="parTrans" cxnId="{BCB15D49-C6BF-48A6-B278-25ADE83C4D9B}">
      <dgm:prSet/>
      <dgm:spPr/>
      <dgm:t>
        <a:bodyPr/>
        <a:lstStyle/>
        <a:p>
          <a:endParaRPr lang="en-GB"/>
        </a:p>
      </dgm:t>
    </dgm:pt>
    <dgm:pt modelId="{2D989706-EF95-4E9A-B1AF-9D2B59642FCB}" type="sibTrans" cxnId="{BCB15D49-C6BF-48A6-B278-25ADE83C4D9B}">
      <dgm:prSet/>
      <dgm:spPr/>
      <dgm:t>
        <a:bodyPr/>
        <a:lstStyle/>
        <a:p>
          <a:endParaRPr lang="en-GB"/>
        </a:p>
      </dgm:t>
    </dgm:pt>
    <dgm:pt modelId="{2F5A7E09-5809-4293-A07A-BE5BAD0BF2F9}">
      <dgm:prSet/>
      <dgm:spPr/>
      <dgm:t>
        <a:bodyPr/>
        <a:lstStyle/>
        <a:p>
          <a:r>
            <a:rPr lang="en-US" smtClean="0">
              <a:solidFill>
                <a:srgbClr val="1F497D"/>
              </a:solidFill>
            </a:rPr>
            <a:t>Ensure that the interests of the Province are protected; </a:t>
          </a:r>
          <a:endParaRPr lang="en-GB" dirty="0">
            <a:solidFill>
              <a:srgbClr val="1F497D"/>
            </a:solidFill>
          </a:endParaRPr>
        </a:p>
      </dgm:t>
    </dgm:pt>
    <dgm:pt modelId="{A71D07AF-8D63-4908-83FC-2D21C752FB32}" type="parTrans" cxnId="{CD737FA5-1925-4DC0-BD80-B4B07E4D5F34}">
      <dgm:prSet/>
      <dgm:spPr/>
      <dgm:t>
        <a:bodyPr/>
        <a:lstStyle/>
        <a:p>
          <a:endParaRPr lang="en-GB"/>
        </a:p>
      </dgm:t>
    </dgm:pt>
    <dgm:pt modelId="{73C9128F-A57F-4FFC-8FD1-60912E158F80}" type="sibTrans" cxnId="{CD737FA5-1925-4DC0-BD80-B4B07E4D5F34}">
      <dgm:prSet/>
      <dgm:spPr/>
      <dgm:t>
        <a:bodyPr/>
        <a:lstStyle/>
        <a:p>
          <a:endParaRPr lang="en-GB"/>
        </a:p>
      </dgm:t>
    </dgm:pt>
    <dgm:pt modelId="{98173A99-BE73-4C9F-A68C-4BA289C10912}">
      <dgm:prSet/>
      <dgm:spPr/>
      <dgm:t>
        <a:bodyPr/>
        <a:lstStyle/>
        <a:p>
          <a:r>
            <a:rPr lang="en-US" smtClean="0">
              <a:solidFill>
                <a:srgbClr val="1F497D"/>
              </a:solidFill>
            </a:rPr>
            <a:t>Manage assets relating to the Gautrain project, and  promote their preservation and maintenance; and</a:t>
          </a:r>
          <a:endParaRPr lang="en-GB" dirty="0">
            <a:solidFill>
              <a:srgbClr val="1F497D"/>
            </a:solidFill>
          </a:endParaRPr>
        </a:p>
      </dgm:t>
    </dgm:pt>
    <dgm:pt modelId="{B04C6633-3E19-45B2-84FF-F0F65088CC9D}" type="parTrans" cxnId="{59876E94-7734-4446-8B28-7B56E30F707A}">
      <dgm:prSet/>
      <dgm:spPr/>
      <dgm:t>
        <a:bodyPr/>
        <a:lstStyle/>
        <a:p>
          <a:endParaRPr lang="en-GB"/>
        </a:p>
      </dgm:t>
    </dgm:pt>
    <dgm:pt modelId="{9022DB2A-6E8D-42DC-B7D5-58AAF5B69AEB}" type="sibTrans" cxnId="{59876E94-7734-4446-8B28-7B56E30F707A}">
      <dgm:prSet/>
      <dgm:spPr/>
      <dgm:t>
        <a:bodyPr/>
        <a:lstStyle/>
        <a:p>
          <a:endParaRPr lang="en-GB"/>
        </a:p>
      </dgm:t>
    </dgm:pt>
    <dgm:pt modelId="{91797825-3EE6-4DCE-912E-165F6F793BF7}">
      <dgm:prSet/>
      <dgm:spPr/>
      <dgm:t>
        <a:bodyPr/>
        <a:lstStyle/>
        <a:p>
          <a:r>
            <a:rPr lang="en-US" dirty="0" smtClean="0">
              <a:solidFill>
                <a:srgbClr val="1F497D"/>
              </a:solidFill>
            </a:rPr>
            <a:t>Exercise the rights and perform the duties of the Province in terms of the Concession Agreement.</a:t>
          </a:r>
          <a:endParaRPr lang="en-GB" dirty="0">
            <a:solidFill>
              <a:srgbClr val="1F497D"/>
            </a:solidFill>
          </a:endParaRPr>
        </a:p>
      </dgm:t>
    </dgm:pt>
    <dgm:pt modelId="{1B67AD1A-9F9D-4147-8FFB-1356BA14E939}" type="parTrans" cxnId="{70938E9D-AFBA-4A53-9E2D-B1B734D47995}">
      <dgm:prSet/>
      <dgm:spPr/>
      <dgm:t>
        <a:bodyPr/>
        <a:lstStyle/>
        <a:p>
          <a:endParaRPr lang="en-GB"/>
        </a:p>
      </dgm:t>
    </dgm:pt>
    <dgm:pt modelId="{21FBD710-9F63-4217-BF60-BAFBBC234A9E}" type="sibTrans" cxnId="{70938E9D-AFBA-4A53-9E2D-B1B734D47995}">
      <dgm:prSet/>
      <dgm:spPr/>
      <dgm:t>
        <a:bodyPr/>
        <a:lstStyle/>
        <a:p>
          <a:endParaRPr lang="en-GB"/>
        </a:p>
      </dgm:t>
    </dgm:pt>
    <dgm:pt modelId="{70E19363-6560-4C8A-B77D-7E69DEB7819C}" type="pres">
      <dgm:prSet presAssocID="{33C0EDDB-2A70-4EDE-988C-A946CEF2CFA1}" presName="Name0" presStyleCnt="0">
        <dgm:presLayoutVars>
          <dgm:dir/>
          <dgm:animLvl val="lvl"/>
          <dgm:resizeHandles val="exact"/>
        </dgm:presLayoutVars>
      </dgm:prSet>
      <dgm:spPr/>
      <dgm:t>
        <a:bodyPr/>
        <a:lstStyle/>
        <a:p>
          <a:endParaRPr lang="en-GB"/>
        </a:p>
      </dgm:t>
    </dgm:pt>
    <dgm:pt modelId="{EBB7FADE-E736-4DD4-A015-5CE88DA2669F}" type="pres">
      <dgm:prSet presAssocID="{CA273FC6-E684-4DB6-AD38-61A88D345DC5}" presName="linNode" presStyleCnt="0"/>
      <dgm:spPr/>
    </dgm:pt>
    <dgm:pt modelId="{DA6C49AF-C15E-4062-BFEA-937EB2188DB3}" type="pres">
      <dgm:prSet presAssocID="{CA273FC6-E684-4DB6-AD38-61A88D345DC5}" presName="parentText" presStyleLbl="node1" presStyleIdx="0" presStyleCnt="3">
        <dgm:presLayoutVars>
          <dgm:chMax val="1"/>
          <dgm:bulletEnabled val="1"/>
        </dgm:presLayoutVars>
      </dgm:prSet>
      <dgm:spPr/>
      <dgm:t>
        <a:bodyPr/>
        <a:lstStyle/>
        <a:p>
          <a:endParaRPr lang="en-GB"/>
        </a:p>
      </dgm:t>
    </dgm:pt>
    <dgm:pt modelId="{54B4AF0B-A663-42B3-8078-5E18F66C85E9}" type="pres">
      <dgm:prSet presAssocID="{CA273FC6-E684-4DB6-AD38-61A88D345DC5}" presName="descendantText" presStyleLbl="alignAccFollowNode1" presStyleIdx="0" presStyleCnt="3">
        <dgm:presLayoutVars>
          <dgm:bulletEnabled val="1"/>
        </dgm:presLayoutVars>
      </dgm:prSet>
      <dgm:spPr/>
      <dgm:t>
        <a:bodyPr/>
        <a:lstStyle/>
        <a:p>
          <a:endParaRPr lang="en-GB"/>
        </a:p>
      </dgm:t>
    </dgm:pt>
    <dgm:pt modelId="{58CC36EA-4F6B-45A2-BFB4-7B24C8BCA6B2}" type="pres">
      <dgm:prSet presAssocID="{10ED28CC-81F5-47FD-B7A3-A0C7DBBAB017}" presName="sp" presStyleCnt="0"/>
      <dgm:spPr/>
    </dgm:pt>
    <dgm:pt modelId="{68340266-8147-4DCD-9E2D-67E06895C260}" type="pres">
      <dgm:prSet presAssocID="{35B63DD4-CC74-45A4-9D46-7A274A40C961}" presName="linNode" presStyleCnt="0"/>
      <dgm:spPr/>
    </dgm:pt>
    <dgm:pt modelId="{341BB539-1DF1-4123-90E0-C457CC305DC2}" type="pres">
      <dgm:prSet presAssocID="{35B63DD4-CC74-45A4-9D46-7A274A40C961}" presName="parentText" presStyleLbl="node1" presStyleIdx="1" presStyleCnt="3">
        <dgm:presLayoutVars>
          <dgm:chMax val="1"/>
          <dgm:bulletEnabled val="1"/>
        </dgm:presLayoutVars>
      </dgm:prSet>
      <dgm:spPr/>
      <dgm:t>
        <a:bodyPr/>
        <a:lstStyle/>
        <a:p>
          <a:endParaRPr lang="en-GB"/>
        </a:p>
      </dgm:t>
    </dgm:pt>
    <dgm:pt modelId="{59E67479-C0CF-4692-B20F-E146018758BE}" type="pres">
      <dgm:prSet presAssocID="{35B63DD4-CC74-45A4-9D46-7A274A40C961}" presName="descendantText" presStyleLbl="alignAccFollowNode1" presStyleIdx="1" presStyleCnt="3">
        <dgm:presLayoutVars>
          <dgm:bulletEnabled val="1"/>
        </dgm:presLayoutVars>
      </dgm:prSet>
      <dgm:spPr/>
      <dgm:t>
        <a:bodyPr/>
        <a:lstStyle/>
        <a:p>
          <a:endParaRPr lang="en-GB"/>
        </a:p>
      </dgm:t>
    </dgm:pt>
    <dgm:pt modelId="{EEABF4F8-4E49-4C6B-913B-95B6BB424A19}" type="pres">
      <dgm:prSet presAssocID="{5DC627E7-4B30-4060-AC8E-89A897B439FD}" presName="sp" presStyleCnt="0"/>
      <dgm:spPr/>
    </dgm:pt>
    <dgm:pt modelId="{A227E736-02C6-4B9E-B147-E3D87CA58DF2}" type="pres">
      <dgm:prSet presAssocID="{5D926177-AE0C-457D-A180-B5768CF08E02}" presName="linNode" presStyleCnt="0"/>
      <dgm:spPr/>
    </dgm:pt>
    <dgm:pt modelId="{5FDBEFBE-9314-4BAF-BC83-739C91577BAA}" type="pres">
      <dgm:prSet presAssocID="{5D926177-AE0C-457D-A180-B5768CF08E02}" presName="parentText" presStyleLbl="node1" presStyleIdx="2" presStyleCnt="3">
        <dgm:presLayoutVars>
          <dgm:chMax val="1"/>
          <dgm:bulletEnabled val="1"/>
        </dgm:presLayoutVars>
      </dgm:prSet>
      <dgm:spPr/>
      <dgm:t>
        <a:bodyPr/>
        <a:lstStyle/>
        <a:p>
          <a:endParaRPr lang="en-GB"/>
        </a:p>
      </dgm:t>
    </dgm:pt>
    <dgm:pt modelId="{11CF57FE-5A31-4551-983A-CC7EDAD0F4B6}" type="pres">
      <dgm:prSet presAssocID="{5D926177-AE0C-457D-A180-B5768CF08E02}" presName="descendantText" presStyleLbl="alignAccFollowNode1" presStyleIdx="2" presStyleCnt="3">
        <dgm:presLayoutVars>
          <dgm:bulletEnabled val="1"/>
        </dgm:presLayoutVars>
      </dgm:prSet>
      <dgm:spPr/>
      <dgm:t>
        <a:bodyPr/>
        <a:lstStyle/>
        <a:p>
          <a:endParaRPr lang="en-GB"/>
        </a:p>
      </dgm:t>
    </dgm:pt>
  </dgm:ptLst>
  <dgm:cxnLst>
    <dgm:cxn modelId="{0FF9028A-918F-464C-BE5B-B929E7C6F8C7}" type="presOf" srcId="{CA273FC6-E684-4DB6-AD38-61A88D345DC5}" destId="{DA6C49AF-C15E-4062-BFEA-937EB2188DB3}" srcOrd="0" destOrd="0" presId="urn:microsoft.com/office/officeart/2005/8/layout/vList5"/>
    <dgm:cxn modelId="{6E636154-6A6E-434D-8060-8C5F662CF2EA}" srcId="{33C0EDDB-2A70-4EDE-988C-A946CEF2CFA1}" destId="{5D926177-AE0C-457D-A180-B5768CF08E02}" srcOrd="2" destOrd="0" parTransId="{3ED48DAB-2EC4-44AF-B7C3-743D4CC2391B}" sibTransId="{80F6C3AD-CC9F-40BA-99D0-B2DD50BED600}"/>
    <dgm:cxn modelId="{4D4F2914-AEA1-4B46-9FA7-7C07D33DA426}" type="presOf" srcId="{60A2127E-881B-4D29-9FF5-FA0670210F13}" destId="{59E67479-C0CF-4692-B20F-E146018758BE}" srcOrd="0" destOrd="1" presId="urn:microsoft.com/office/officeart/2005/8/layout/vList5"/>
    <dgm:cxn modelId="{D220A29C-0BF5-4990-ACD3-0059803DE1BD}" type="presOf" srcId="{2F9EBF83-651E-4675-AF0F-05D1914B2FF1}" destId="{54B4AF0B-A663-42B3-8078-5E18F66C85E9}" srcOrd="0" destOrd="1" presId="urn:microsoft.com/office/officeart/2005/8/layout/vList5"/>
    <dgm:cxn modelId="{669349AD-CD79-4E17-9775-43AFBF703004}" type="presOf" srcId="{65AFD910-9CA7-457F-88D4-36979A6F0C43}" destId="{11CF57FE-5A31-4551-983A-CC7EDAD0F4B6}" srcOrd="0" destOrd="0" presId="urn:microsoft.com/office/officeart/2005/8/layout/vList5"/>
    <dgm:cxn modelId="{937296B3-CB30-47BD-AB47-395C7257B8DA}" type="presOf" srcId="{35B63DD4-CC74-45A4-9D46-7A274A40C961}" destId="{341BB539-1DF1-4123-90E0-C457CC305DC2}" srcOrd="0" destOrd="0" presId="urn:microsoft.com/office/officeart/2005/8/layout/vList5"/>
    <dgm:cxn modelId="{59876E94-7734-4446-8B28-7B56E30F707A}" srcId="{35B63DD4-CC74-45A4-9D46-7A274A40C961}" destId="{98173A99-BE73-4C9F-A68C-4BA289C10912}" srcOrd="3" destOrd="0" parTransId="{B04C6633-3E19-45B2-84FF-F0F65088CC9D}" sibTransId="{9022DB2A-6E8D-42DC-B7D5-58AAF5B69AEB}"/>
    <dgm:cxn modelId="{CD737FA5-1925-4DC0-BD80-B4B07E4D5F34}" srcId="{35B63DD4-CC74-45A4-9D46-7A274A40C961}" destId="{2F5A7E09-5809-4293-A07A-BE5BAD0BF2F9}" srcOrd="2" destOrd="0" parTransId="{A71D07AF-8D63-4908-83FC-2D21C752FB32}" sibTransId="{73C9128F-A57F-4FFC-8FD1-60912E158F80}"/>
    <dgm:cxn modelId="{A78E718C-3F88-4A9E-96B2-922007DE3208}" type="presOf" srcId="{F3ED41BA-DF53-4B58-8FD1-3AA2373C967B}" destId="{54B4AF0B-A663-42B3-8078-5E18F66C85E9}" srcOrd="0" destOrd="0" presId="urn:microsoft.com/office/officeart/2005/8/layout/vList5"/>
    <dgm:cxn modelId="{556EB38B-036E-459C-8FA3-9C35A284B74B}" type="presOf" srcId="{2F5A7E09-5809-4293-A07A-BE5BAD0BF2F9}" destId="{59E67479-C0CF-4692-B20F-E146018758BE}" srcOrd="0" destOrd="2" presId="urn:microsoft.com/office/officeart/2005/8/layout/vList5"/>
    <dgm:cxn modelId="{BCB15D49-C6BF-48A6-B278-25ADE83C4D9B}" srcId="{35B63DD4-CC74-45A4-9D46-7A274A40C961}" destId="{60A2127E-881B-4D29-9FF5-FA0670210F13}" srcOrd="1" destOrd="0" parTransId="{A40CFB1C-BF68-4ADC-8EE3-EC299D6B2765}" sibTransId="{2D989706-EF95-4E9A-B1AF-9D2B59642FCB}"/>
    <dgm:cxn modelId="{AE3E1015-6F2E-48AA-A279-4A9F6F62B121}" srcId="{5D926177-AE0C-457D-A180-B5768CF08E02}" destId="{65AFD910-9CA7-457F-88D4-36979A6F0C43}" srcOrd="0" destOrd="0" parTransId="{EB484FE7-769A-4D7C-98A1-E9CF803C5B78}" sibTransId="{C3AFFC3E-B0D2-4F6F-8540-C060AE73AE69}"/>
    <dgm:cxn modelId="{9E384FF7-2858-4DB8-B94A-D9F95450D142}" srcId="{CA273FC6-E684-4DB6-AD38-61A88D345DC5}" destId="{F3ED41BA-DF53-4B58-8FD1-3AA2373C967B}" srcOrd="0" destOrd="0" parTransId="{60786B13-B36E-4F1B-8D8A-23A9E432C52E}" sibTransId="{AE0E1E5E-B4C9-49E9-8120-9CCC3F8051AD}"/>
    <dgm:cxn modelId="{7FC33C71-FD8B-443A-9273-E0943D07D0A4}" srcId="{33C0EDDB-2A70-4EDE-988C-A946CEF2CFA1}" destId="{35B63DD4-CC74-45A4-9D46-7A274A40C961}" srcOrd="1" destOrd="0" parTransId="{0576872F-0744-43A2-A181-29E775122139}" sibTransId="{5DC627E7-4B30-4060-AC8E-89A897B439FD}"/>
    <dgm:cxn modelId="{64B0164E-3891-4CC0-B4DB-EE4C50913405}" srcId="{33C0EDDB-2A70-4EDE-988C-A946CEF2CFA1}" destId="{CA273FC6-E684-4DB6-AD38-61A88D345DC5}" srcOrd="0" destOrd="0" parTransId="{2F8E622C-EEBF-4246-810F-F3A136E49E48}" sibTransId="{10ED28CC-81F5-47FD-B7A3-A0C7DBBAB017}"/>
    <dgm:cxn modelId="{C1EB54E5-0195-4B81-8FC1-C601AB0F9057}" type="presOf" srcId="{33C0EDDB-2A70-4EDE-988C-A946CEF2CFA1}" destId="{70E19363-6560-4C8A-B77D-7E69DEB7819C}" srcOrd="0" destOrd="0" presId="urn:microsoft.com/office/officeart/2005/8/layout/vList5"/>
    <dgm:cxn modelId="{518BC66F-B48E-4066-88D3-5BE64A4A7C07}" type="presOf" srcId="{5D926177-AE0C-457D-A180-B5768CF08E02}" destId="{5FDBEFBE-9314-4BAF-BC83-739C91577BAA}" srcOrd="0" destOrd="0" presId="urn:microsoft.com/office/officeart/2005/8/layout/vList5"/>
    <dgm:cxn modelId="{3FA7FA71-33C3-4E08-99D6-16275B35F959}" srcId="{35B63DD4-CC74-45A4-9D46-7A274A40C961}" destId="{C177C8BA-77F4-417E-9903-E51D99A000D3}" srcOrd="0" destOrd="0" parTransId="{39C1F53B-7C5F-4147-8301-5C4D4FD755F9}" sibTransId="{67D782F2-87A6-4F78-84EC-873802595577}"/>
    <dgm:cxn modelId="{70938E9D-AFBA-4A53-9E2D-B1B734D47995}" srcId="{35B63DD4-CC74-45A4-9D46-7A274A40C961}" destId="{91797825-3EE6-4DCE-912E-165F6F793BF7}" srcOrd="4" destOrd="0" parTransId="{1B67AD1A-9F9D-4147-8FFB-1356BA14E939}" sibTransId="{21FBD710-9F63-4217-BF60-BAFBBC234A9E}"/>
    <dgm:cxn modelId="{B59AFA17-2C3D-492E-BDAE-AF657561DBA6}" srcId="{CA273FC6-E684-4DB6-AD38-61A88D345DC5}" destId="{2F9EBF83-651E-4675-AF0F-05D1914B2FF1}" srcOrd="1" destOrd="0" parTransId="{2BE47217-0D72-49DE-BE0A-DB4A77B570E5}" sibTransId="{89D0AFF9-F5F9-4546-8CD6-1FEB55D92698}"/>
    <dgm:cxn modelId="{4B688F7B-518F-4690-8B80-BBBAB6358861}" type="presOf" srcId="{91797825-3EE6-4DCE-912E-165F6F793BF7}" destId="{59E67479-C0CF-4692-B20F-E146018758BE}" srcOrd="0" destOrd="4" presId="urn:microsoft.com/office/officeart/2005/8/layout/vList5"/>
    <dgm:cxn modelId="{1718CBEE-9004-44B3-915F-6FE21DF7CD63}" type="presOf" srcId="{98173A99-BE73-4C9F-A68C-4BA289C10912}" destId="{59E67479-C0CF-4692-B20F-E146018758BE}" srcOrd="0" destOrd="3" presId="urn:microsoft.com/office/officeart/2005/8/layout/vList5"/>
    <dgm:cxn modelId="{1AAFB214-918A-4B87-850C-9560FE0B0A41}" type="presOf" srcId="{C177C8BA-77F4-417E-9903-E51D99A000D3}" destId="{59E67479-C0CF-4692-B20F-E146018758BE}" srcOrd="0" destOrd="0" presId="urn:microsoft.com/office/officeart/2005/8/layout/vList5"/>
    <dgm:cxn modelId="{74A9688B-14DA-49CD-B752-E9BDA2F19E63}" type="presParOf" srcId="{70E19363-6560-4C8A-B77D-7E69DEB7819C}" destId="{EBB7FADE-E736-4DD4-A015-5CE88DA2669F}" srcOrd="0" destOrd="0" presId="urn:microsoft.com/office/officeart/2005/8/layout/vList5"/>
    <dgm:cxn modelId="{B1BD9D28-1388-42AB-BD13-974CC8C0AA85}" type="presParOf" srcId="{EBB7FADE-E736-4DD4-A015-5CE88DA2669F}" destId="{DA6C49AF-C15E-4062-BFEA-937EB2188DB3}" srcOrd="0" destOrd="0" presId="urn:microsoft.com/office/officeart/2005/8/layout/vList5"/>
    <dgm:cxn modelId="{9B3C6960-23C6-46D7-BEE1-12C7CFD4FD6A}" type="presParOf" srcId="{EBB7FADE-E736-4DD4-A015-5CE88DA2669F}" destId="{54B4AF0B-A663-42B3-8078-5E18F66C85E9}" srcOrd="1" destOrd="0" presId="urn:microsoft.com/office/officeart/2005/8/layout/vList5"/>
    <dgm:cxn modelId="{2935FC4A-F33C-4F98-8BD1-469EDF5A3EF5}" type="presParOf" srcId="{70E19363-6560-4C8A-B77D-7E69DEB7819C}" destId="{58CC36EA-4F6B-45A2-BFB4-7B24C8BCA6B2}" srcOrd="1" destOrd="0" presId="urn:microsoft.com/office/officeart/2005/8/layout/vList5"/>
    <dgm:cxn modelId="{2FAE5912-5BE0-4707-84A3-4FAD698FFC85}" type="presParOf" srcId="{70E19363-6560-4C8A-B77D-7E69DEB7819C}" destId="{68340266-8147-4DCD-9E2D-67E06895C260}" srcOrd="2" destOrd="0" presId="urn:microsoft.com/office/officeart/2005/8/layout/vList5"/>
    <dgm:cxn modelId="{431563FE-AAEB-4B51-AEB2-52210E4AFC1B}" type="presParOf" srcId="{68340266-8147-4DCD-9E2D-67E06895C260}" destId="{341BB539-1DF1-4123-90E0-C457CC305DC2}" srcOrd="0" destOrd="0" presId="urn:microsoft.com/office/officeart/2005/8/layout/vList5"/>
    <dgm:cxn modelId="{C83E2AB4-CFB6-43A0-A80E-FFBEFB692478}" type="presParOf" srcId="{68340266-8147-4DCD-9E2D-67E06895C260}" destId="{59E67479-C0CF-4692-B20F-E146018758BE}" srcOrd="1" destOrd="0" presId="urn:microsoft.com/office/officeart/2005/8/layout/vList5"/>
    <dgm:cxn modelId="{B7DFD7EA-F911-45A6-A91B-2423F402BE52}" type="presParOf" srcId="{70E19363-6560-4C8A-B77D-7E69DEB7819C}" destId="{EEABF4F8-4E49-4C6B-913B-95B6BB424A19}" srcOrd="3" destOrd="0" presId="urn:microsoft.com/office/officeart/2005/8/layout/vList5"/>
    <dgm:cxn modelId="{282267AF-2799-4DAB-A5C8-0F9AD7337FFC}" type="presParOf" srcId="{70E19363-6560-4C8A-B77D-7E69DEB7819C}" destId="{A227E736-02C6-4B9E-B147-E3D87CA58DF2}" srcOrd="4" destOrd="0" presId="urn:microsoft.com/office/officeart/2005/8/layout/vList5"/>
    <dgm:cxn modelId="{08EC4B6D-C55E-45A3-9FBF-BF94141FA5A5}" type="presParOf" srcId="{A227E736-02C6-4B9E-B147-E3D87CA58DF2}" destId="{5FDBEFBE-9314-4BAF-BC83-739C91577BAA}" srcOrd="0" destOrd="0" presId="urn:microsoft.com/office/officeart/2005/8/layout/vList5"/>
    <dgm:cxn modelId="{8D31B2CE-E1E0-4A31-84EF-5E47676CC3BA}" type="presParOf" srcId="{A227E736-02C6-4B9E-B147-E3D87CA58DF2}" destId="{11CF57FE-5A31-4551-983A-CC7EDAD0F4B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0EDDB-2A70-4EDE-988C-A946CEF2CF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A273FC6-E684-4DB6-AD38-61A88D345DC5}">
      <dgm:prSet phldrT="[Text]" phldr="1"/>
      <dgm:spPr>
        <a:blipFill rotWithShape="0">
          <a:blip xmlns:r="http://schemas.openxmlformats.org/officeDocument/2006/relationships" r:embed="rId1"/>
          <a:stretch>
            <a:fillRect/>
          </a:stretch>
        </a:blipFill>
        <a:ln>
          <a:solidFill>
            <a:schemeClr val="bg2">
              <a:lumMod val="50000"/>
            </a:schemeClr>
          </a:solidFill>
        </a:ln>
      </dgm:spPr>
      <dgm:t>
        <a:bodyPr/>
        <a:lstStyle/>
        <a:p>
          <a:endParaRPr lang="en-GB" dirty="0"/>
        </a:p>
      </dgm:t>
    </dgm:pt>
    <dgm:pt modelId="{2F8E622C-EEBF-4246-810F-F3A136E49E48}" type="parTrans" cxnId="{64B0164E-3891-4CC0-B4DB-EE4C50913405}">
      <dgm:prSet/>
      <dgm:spPr/>
      <dgm:t>
        <a:bodyPr/>
        <a:lstStyle/>
        <a:p>
          <a:endParaRPr lang="en-GB"/>
        </a:p>
      </dgm:t>
    </dgm:pt>
    <dgm:pt modelId="{10ED28CC-81F5-47FD-B7A3-A0C7DBBAB017}" type="sibTrans" cxnId="{64B0164E-3891-4CC0-B4DB-EE4C50913405}">
      <dgm:prSet/>
      <dgm:spPr/>
      <dgm:t>
        <a:bodyPr/>
        <a:lstStyle/>
        <a:p>
          <a:endParaRPr lang="en-GB"/>
        </a:p>
      </dgm:t>
    </dgm:pt>
    <dgm:pt modelId="{F3ED41BA-DF53-4B58-8FD1-3AA2373C967B}">
      <dgm:prSet phldrT="[Text]"/>
      <dgm:spPr>
        <a:solidFill>
          <a:schemeClr val="bg2">
            <a:lumMod val="90000"/>
            <a:alpha val="90000"/>
          </a:schemeClr>
        </a:solidFill>
        <a:ln>
          <a:solidFill>
            <a:schemeClr val="accent1">
              <a:lumMod val="75000"/>
              <a:alpha val="90000"/>
            </a:schemeClr>
          </a:solidFill>
        </a:ln>
      </dgm:spPr>
      <dgm:t>
        <a:bodyPr/>
        <a:lstStyle/>
        <a:p>
          <a:pPr algn="l"/>
          <a:r>
            <a:rPr lang="en-US" dirty="0" smtClean="0">
              <a:solidFill>
                <a:srgbClr val="1F497D"/>
              </a:solidFill>
            </a:rPr>
            <a:t>The Operator is subcontracted by the Concessionaire to operate and maintain the Gautrain System.</a:t>
          </a:r>
          <a:endParaRPr lang="en-GB" dirty="0"/>
        </a:p>
      </dgm:t>
    </dgm:pt>
    <dgm:pt modelId="{60786B13-B36E-4F1B-8D8A-23A9E432C52E}" type="parTrans" cxnId="{9E384FF7-2858-4DB8-B94A-D9F95450D142}">
      <dgm:prSet/>
      <dgm:spPr/>
      <dgm:t>
        <a:bodyPr/>
        <a:lstStyle/>
        <a:p>
          <a:endParaRPr lang="en-GB"/>
        </a:p>
      </dgm:t>
    </dgm:pt>
    <dgm:pt modelId="{AE0E1E5E-B4C9-49E9-8120-9CCC3F8051AD}" type="sibTrans" cxnId="{9E384FF7-2858-4DB8-B94A-D9F95450D142}">
      <dgm:prSet/>
      <dgm:spPr/>
      <dgm:t>
        <a:bodyPr/>
        <a:lstStyle/>
        <a:p>
          <a:endParaRPr lang="en-GB"/>
        </a:p>
      </dgm:t>
    </dgm:pt>
    <dgm:pt modelId="{35B63DD4-CC74-45A4-9D46-7A274A40C961}">
      <dgm:prSet phldrT="[Text]" phldr="1"/>
      <dgm:spPr>
        <a:blipFill rotWithShape="0">
          <a:blip xmlns:r="http://schemas.openxmlformats.org/officeDocument/2006/relationships" r:embed="rId2"/>
          <a:stretch>
            <a:fillRect/>
          </a:stretch>
        </a:blipFill>
        <a:ln>
          <a:solidFill>
            <a:schemeClr val="bg2">
              <a:lumMod val="50000"/>
            </a:schemeClr>
          </a:solidFill>
        </a:ln>
      </dgm:spPr>
      <dgm:t>
        <a:bodyPr/>
        <a:lstStyle/>
        <a:p>
          <a:endParaRPr lang="en-GB" dirty="0"/>
        </a:p>
      </dgm:t>
    </dgm:pt>
    <dgm:pt modelId="{0576872F-0744-43A2-A181-29E775122139}" type="parTrans" cxnId="{7FC33C71-FD8B-443A-9273-E0943D07D0A4}">
      <dgm:prSet/>
      <dgm:spPr/>
      <dgm:t>
        <a:bodyPr/>
        <a:lstStyle/>
        <a:p>
          <a:endParaRPr lang="en-GB"/>
        </a:p>
      </dgm:t>
    </dgm:pt>
    <dgm:pt modelId="{5DC627E7-4B30-4060-AC8E-89A897B439FD}" type="sibTrans" cxnId="{7FC33C71-FD8B-443A-9273-E0943D07D0A4}">
      <dgm:prSet/>
      <dgm:spPr/>
      <dgm:t>
        <a:bodyPr/>
        <a:lstStyle/>
        <a:p>
          <a:endParaRPr lang="en-GB"/>
        </a:p>
      </dgm:t>
    </dgm:pt>
    <dgm:pt modelId="{C177C8BA-77F4-417E-9903-E51D99A000D3}">
      <dgm:prSet phldrT="[Text]"/>
      <dgm:spPr>
        <a:solidFill>
          <a:schemeClr val="bg2">
            <a:lumMod val="90000"/>
            <a:alpha val="90000"/>
          </a:schemeClr>
        </a:solidFill>
        <a:ln>
          <a:solidFill>
            <a:schemeClr val="accent1">
              <a:lumMod val="75000"/>
              <a:alpha val="90000"/>
            </a:schemeClr>
          </a:solidFill>
        </a:ln>
      </dgm:spPr>
      <dgm:t>
        <a:bodyPr/>
        <a:lstStyle/>
        <a:p>
          <a:r>
            <a:rPr lang="en-US" dirty="0" smtClean="0">
              <a:solidFill>
                <a:srgbClr val="1F497D"/>
              </a:solidFill>
            </a:rPr>
            <a:t>Mega Express is contracted by the Operator to run the Gautrain Dedicated Feeder and Distribution Service (bus shuttle service).</a:t>
          </a:r>
          <a:endParaRPr lang="en-GB" dirty="0"/>
        </a:p>
      </dgm:t>
    </dgm:pt>
    <dgm:pt modelId="{39C1F53B-7C5F-4147-8301-5C4D4FD755F9}" type="parTrans" cxnId="{3FA7FA71-33C3-4E08-99D6-16275B35F959}">
      <dgm:prSet/>
      <dgm:spPr/>
      <dgm:t>
        <a:bodyPr/>
        <a:lstStyle/>
        <a:p>
          <a:endParaRPr lang="en-GB"/>
        </a:p>
      </dgm:t>
    </dgm:pt>
    <dgm:pt modelId="{67D782F2-87A6-4F78-84EC-873802595577}" type="sibTrans" cxnId="{3FA7FA71-33C3-4E08-99D6-16275B35F959}">
      <dgm:prSet/>
      <dgm:spPr/>
      <dgm:t>
        <a:bodyPr/>
        <a:lstStyle/>
        <a:p>
          <a:endParaRPr lang="en-GB"/>
        </a:p>
      </dgm:t>
    </dgm:pt>
    <dgm:pt modelId="{70E19363-6560-4C8A-B77D-7E69DEB7819C}" type="pres">
      <dgm:prSet presAssocID="{33C0EDDB-2A70-4EDE-988C-A946CEF2CFA1}" presName="Name0" presStyleCnt="0">
        <dgm:presLayoutVars>
          <dgm:dir/>
          <dgm:animLvl val="lvl"/>
          <dgm:resizeHandles val="exact"/>
        </dgm:presLayoutVars>
      </dgm:prSet>
      <dgm:spPr/>
      <dgm:t>
        <a:bodyPr/>
        <a:lstStyle/>
        <a:p>
          <a:endParaRPr lang="en-GB"/>
        </a:p>
      </dgm:t>
    </dgm:pt>
    <dgm:pt modelId="{EBB7FADE-E736-4DD4-A015-5CE88DA2669F}" type="pres">
      <dgm:prSet presAssocID="{CA273FC6-E684-4DB6-AD38-61A88D345DC5}" presName="linNode" presStyleCnt="0"/>
      <dgm:spPr/>
    </dgm:pt>
    <dgm:pt modelId="{DA6C49AF-C15E-4062-BFEA-937EB2188DB3}" type="pres">
      <dgm:prSet presAssocID="{CA273FC6-E684-4DB6-AD38-61A88D345DC5}" presName="parentText" presStyleLbl="node1" presStyleIdx="0" presStyleCnt="2" custScaleY="76616">
        <dgm:presLayoutVars>
          <dgm:chMax val="1"/>
          <dgm:bulletEnabled val="1"/>
        </dgm:presLayoutVars>
      </dgm:prSet>
      <dgm:spPr/>
      <dgm:t>
        <a:bodyPr/>
        <a:lstStyle/>
        <a:p>
          <a:endParaRPr lang="en-GB"/>
        </a:p>
      </dgm:t>
    </dgm:pt>
    <dgm:pt modelId="{54B4AF0B-A663-42B3-8078-5E18F66C85E9}" type="pres">
      <dgm:prSet presAssocID="{CA273FC6-E684-4DB6-AD38-61A88D345DC5}" presName="descendantText" presStyleLbl="alignAccFollowNode1" presStyleIdx="0" presStyleCnt="2">
        <dgm:presLayoutVars>
          <dgm:bulletEnabled val="1"/>
        </dgm:presLayoutVars>
      </dgm:prSet>
      <dgm:spPr/>
      <dgm:t>
        <a:bodyPr/>
        <a:lstStyle/>
        <a:p>
          <a:endParaRPr lang="en-GB"/>
        </a:p>
      </dgm:t>
    </dgm:pt>
    <dgm:pt modelId="{58CC36EA-4F6B-45A2-BFB4-7B24C8BCA6B2}" type="pres">
      <dgm:prSet presAssocID="{10ED28CC-81F5-47FD-B7A3-A0C7DBBAB017}" presName="sp" presStyleCnt="0"/>
      <dgm:spPr/>
    </dgm:pt>
    <dgm:pt modelId="{68340266-8147-4DCD-9E2D-67E06895C260}" type="pres">
      <dgm:prSet presAssocID="{35B63DD4-CC74-45A4-9D46-7A274A40C961}" presName="linNode" presStyleCnt="0"/>
      <dgm:spPr/>
    </dgm:pt>
    <dgm:pt modelId="{341BB539-1DF1-4123-90E0-C457CC305DC2}" type="pres">
      <dgm:prSet presAssocID="{35B63DD4-CC74-45A4-9D46-7A274A40C961}" presName="parentText" presStyleLbl="node1" presStyleIdx="1" presStyleCnt="2" custScaleY="75991">
        <dgm:presLayoutVars>
          <dgm:chMax val="1"/>
          <dgm:bulletEnabled val="1"/>
        </dgm:presLayoutVars>
      </dgm:prSet>
      <dgm:spPr/>
      <dgm:t>
        <a:bodyPr/>
        <a:lstStyle/>
        <a:p>
          <a:endParaRPr lang="en-GB"/>
        </a:p>
      </dgm:t>
    </dgm:pt>
    <dgm:pt modelId="{59E67479-C0CF-4692-B20F-E146018758BE}" type="pres">
      <dgm:prSet presAssocID="{35B63DD4-CC74-45A4-9D46-7A274A40C961}" presName="descendantText" presStyleLbl="alignAccFollowNode1" presStyleIdx="1" presStyleCnt="2">
        <dgm:presLayoutVars>
          <dgm:bulletEnabled val="1"/>
        </dgm:presLayoutVars>
      </dgm:prSet>
      <dgm:spPr/>
      <dgm:t>
        <a:bodyPr/>
        <a:lstStyle/>
        <a:p>
          <a:endParaRPr lang="en-GB"/>
        </a:p>
      </dgm:t>
    </dgm:pt>
  </dgm:ptLst>
  <dgm:cxnLst>
    <dgm:cxn modelId="{DFB772C9-D9CA-4840-86B5-FCE7266648F1}" type="presOf" srcId="{33C0EDDB-2A70-4EDE-988C-A946CEF2CFA1}" destId="{70E19363-6560-4C8A-B77D-7E69DEB7819C}" srcOrd="0" destOrd="0" presId="urn:microsoft.com/office/officeart/2005/8/layout/vList5"/>
    <dgm:cxn modelId="{9F3CF3EB-2F0D-4E61-BD1B-9B822F8E3436}" type="presOf" srcId="{F3ED41BA-DF53-4B58-8FD1-3AA2373C967B}" destId="{54B4AF0B-A663-42B3-8078-5E18F66C85E9}" srcOrd="0" destOrd="0" presId="urn:microsoft.com/office/officeart/2005/8/layout/vList5"/>
    <dgm:cxn modelId="{7FC33C71-FD8B-443A-9273-E0943D07D0A4}" srcId="{33C0EDDB-2A70-4EDE-988C-A946CEF2CFA1}" destId="{35B63DD4-CC74-45A4-9D46-7A274A40C961}" srcOrd="1" destOrd="0" parTransId="{0576872F-0744-43A2-A181-29E775122139}" sibTransId="{5DC627E7-4B30-4060-AC8E-89A897B439FD}"/>
    <dgm:cxn modelId="{5B5D12C8-DEB1-4331-89D8-F854E99C930E}" type="presOf" srcId="{CA273FC6-E684-4DB6-AD38-61A88D345DC5}" destId="{DA6C49AF-C15E-4062-BFEA-937EB2188DB3}" srcOrd="0" destOrd="0" presId="urn:microsoft.com/office/officeart/2005/8/layout/vList5"/>
    <dgm:cxn modelId="{E926DFB5-D9E4-4A6B-869A-7A47FD2238DD}" type="presOf" srcId="{35B63DD4-CC74-45A4-9D46-7A274A40C961}" destId="{341BB539-1DF1-4123-90E0-C457CC305DC2}" srcOrd="0" destOrd="0" presId="urn:microsoft.com/office/officeart/2005/8/layout/vList5"/>
    <dgm:cxn modelId="{9E384FF7-2858-4DB8-B94A-D9F95450D142}" srcId="{CA273FC6-E684-4DB6-AD38-61A88D345DC5}" destId="{F3ED41BA-DF53-4B58-8FD1-3AA2373C967B}" srcOrd="0" destOrd="0" parTransId="{60786B13-B36E-4F1B-8D8A-23A9E432C52E}" sibTransId="{AE0E1E5E-B4C9-49E9-8120-9CCC3F8051AD}"/>
    <dgm:cxn modelId="{64B0164E-3891-4CC0-B4DB-EE4C50913405}" srcId="{33C0EDDB-2A70-4EDE-988C-A946CEF2CFA1}" destId="{CA273FC6-E684-4DB6-AD38-61A88D345DC5}" srcOrd="0" destOrd="0" parTransId="{2F8E622C-EEBF-4246-810F-F3A136E49E48}" sibTransId="{10ED28CC-81F5-47FD-B7A3-A0C7DBBAB017}"/>
    <dgm:cxn modelId="{87651138-2614-4343-A9F3-B29E40B2B91A}" type="presOf" srcId="{C177C8BA-77F4-417E-9903-E51D99A000D3}" destId="{59E67479-C0CF-4692-B20F-E146018758BE}" srcOrd="0" destOrd="0" presId="urn:microsoft.com/office/officeart/2005/8/layout/vList5"/>
    <dgm:cxn modelId="{3FA7FA71-33C3-4E08-99D6-16275B35F959}" srcId="{35B63DD4-CC74-45A4-9D46-7A274A40C961}" destId="{C177C8BA-77F4-417E-9903-E51D99A000D3}" srcOrd="0" destOrd="0" parTransId="{39C1F53B-7C5F-4147-8301-5C4D4FD755F9}" sibTransId="{67D782F2-87A6-4F78-84EC-873802595577}"/>
    <dgm:cxn modelId="{1FCC1722-F6A7-419C-B0E9-D62A4D454107}" type="presParOf" srcId="{70E19363-6560-4C8A-B77D-7E69DEB7819C}" destId="{EBB7FADE-E736-4DD4-A015-5CE88DA2669F}" srcOrd="0" destOrd="0" presId="urn:microsoft.com/office/officeart/2005/8/layout/vList5"/>
    <dgm:cxn modelId="{E1DEB12A-CC93-4264-BAC7-A9F62CD11DFE}" type="presParOf" srcId="{EBB7FADE-E736-4DD4-A015-5CE88DA2669F}" destId="{DA6C49AF-C15E-4062-BFEA-937EB2188DB3}" srcOrd="0" destOrd="0" presId="urn:microsoft.com/office/officeart/2005/8/layout/vList5"/>
    <dgm:cxn modelId="{B0D89158-3186-4B1C-A2E0-65701E2A4B32}" type="presParOf" srcId="{EBB7FADE-E736-4DD4-A015-5CE88DA2669F}" destId="{54B4AF0B-A663-42B3-8078-5E18F66C85E9}" srcOrd="1" destOrd="0" presId="urn:microsoft.com/office/officeart/2005/8/layout/vList5"/>
    <dgm:cxn modelId="{1309E877-4F80-49DD-B92D-6697119504F1}" type="presParOf" srcId="{70E19363-6560-4C8A-B77D-7E69DEB7819C}" destId="{58CC36EA-4F6B-45A2-BFB4-7B24C8BCA6B2}" srcOrd="1" destOrd="0" presId="urn:microsoft.com/office/officeart/2005/8/layout/vList5"/>
    <dgm:cxn modelId="{69F0FA15-D84F-4D6D-B6B2-60A6434CFC00}" type="presParOf" srcId="{70E19363-6560-4C8A-B77D-7E69DEB7819C}" destId="{68340266-8147-4DCD-9E2D-67E06895C260}" srcOrd="2" destOrd="0" presId="urn:microsoft.com/office/officeart/2005/8/layout/vList5"/>
    <dgm:cxn modelId="{CCD8D1BC-3775-4187-8527-8B7B43E41694}" type="presParOf" srcId="{68340266-8147-4DCD-9E2D-67E06895C260}" destId="{341BB539-1DF1-4123-90E0-C457CC305DC2}" srcOrd="0" destOrd="0" presId="urn:microsoft.com/office/officeart/2005/8/layout/vList5"/>
    <dgm:cxn modelId="{98DA3390-1A58-46EE-BE43-ECCA88440970}" type="presParOf" srcId="{68340266-8147-4DCD-9E2D-67E06895C260}" destId="{59E67479-C0CF-4692-B20F-E146018758BE}"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EBDC4-892A-40F7-B4BA-AE1A470FC4DA}"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GB"/>
        </a:p>
      </dgm:t>
    </dgm:pt>
    <dgm:pt modelId="{34C8C8BE-ACBB-4CE5-ADA2-C6E4348C2EA9}">
      <dgm:prSet phldrT="[Text]" custT="1"/>
      <dgm:spPr>
        <a:solidFill>
          <a:schemeClr val="bg2">
            <a:lumMod val="90000"/>
          </a:schemeClr>
        </a:solidFill>
        <a:ln>
          <a:solidFill>
            <a:schemeClr val="tx2">
              <a:lumMod val="75000"/>
            </a:schemeClr>
          </a:solidFill>
        </a:ln>
      </dgm:spPr>
      <dgm:t>
        <a:bodyPr/>
        <a:lstStyle/>
        <a:p>
          <a:r>
            <a:rPr lang="en-US" sz="3700" dirty="0" smtClean="0">
              <a:solidFill>
                <a:schemeClr val="bg2">
                  <a:lumMod val="25000"/>
                </a:schemeClr>
              </a:solidFill>
            </a:rPr>
            <a:t>Owner of Gautrain System</a:t>
          </a:r>
        </a:p>
        <a:p>
          <a:endParaRPr lang="en-GB" sz="3400" dirty="0">
            <a:solidFill>
              <a:schemeClr val="bg2">
                <a:lumMod val="25000"/>
              </a:schemeClr>
            </a:solidFill>
          </a:endParaRPr>
        </a:p>
      </dgm:t>
    </dgm:pt>
    <dgm:pt modelId="{EFA7D98C-FE19-4612-A5D3-48F5F3D9A34B}" type="parTrans" cxnId="{B77115F5-D07B-4899-BBCE-E7A6547408E2}">
      <dgm:prSet/>
      <dgm:spPr/>
      <dgm:t>
        <a:bodyPr/>
        <a:lstStyle/>
        <a:p>
          <a:endParaRPr lang="en-GB"/>
        </a:p>
      </dgm:t>
    </dgm:pt>
    <dgm:pt modelId="{43AA66B4-A0DA-457D-8606-AF8B08014B3C}" type="sibTrans" cxnId="{B77115F5-D07B-4899-BBCE-E7A6547408E2}">
      <dgm:prSet/>
      <dgm:spPr/>
      <dgm:t>
        <a:bodyPr/>
        <a:lstStyle/>
        <a:p>
          <a:endParaRPr lang="en-GB"/>
        </a:p>
      </dgm:t>
    </dgm:pt>
    <dgm:pt modelId="{9E2E958C-B1CC-4C48-88E5-06035A514D94}">
      <dgm:prSet phldrT="[Text]" custT="1"/>
      <dgm:spPr>
        <a:solidFill>
          <a:schemeClr val="bg2">
            <a:lumMod val="90000"/>
          </a:schemeClr>
        </a:solidFill>
        <a:ln>
          <a:solidFill>
            <a:schemeClr val="tx2">
              <a:lumMod val="75000"/>
            </a:schemeClr>
          </a:solidFill>
        </a:ln>
      </dgm:spPr>
      <dgm:t>
        <a:bodyPr/>
        <a:lstStyle/>
        <a:p>
          <a:r>
            <a:rPr lang="en-US" sz="3600" dirty="0" smtClean="0">
              <a:solidFill>
                <a:schemeClr val="bg2">
                  <a:lumMod val="25000"/>
                </a:schemeClr>
              </a:solidFill>
            </a:rPr>
            <a:t>Is an agent of the Gauteng Provincial Government, and is responsible for the administration (oversight and management) of the Gautrain System as per the GMA Act</a:t>
          </a:r>
          <a:endParaRPr lang="en-GB" sz="3600" dirty="0">
            <a:solidFill>
              <a:schemeClr val="bg2">
                <a:lumMod val="25000"/>
              </a:schemeClr>
            </a:solidFill>
          </a:endParaRPr>
        </a:p>
      </dgm:t>
    </dgm:pt>
    <dgm:pt modelId="{06126562-E46E-47A3-825E-E83BCF1F2F94}" type="parTrans" cxnId="{8C8573F0-EA13-418D-BFAF-B4FCE08969BB}">
      <dgm:prSet/>
      <dgm:spPr/>
      <dgm:t>
        <a:bodyPr/>
        <a:lstStyle/>
        <a:p>
          <a:endParaRPr lang="en-GB"/>
        </a:p>
      </dgm:t>
    </dgm:pt>
    <dgm:pt modelId="{9645D553-A5DA-4742-B08B-E372058B3B0B}" type="sibTrans" cxnId="{8C8573F0-EA13-418D-BFAF-B4FCE08969BB}">
      <dgm:prSet/>
      <dgm:spPr/>
      <dgm:t>
        <a:bodyPr/>
        <a:lstStyle/>
        <a:p>
          <a:endParaRPr lang="en-GB"/>
        </a:p>
      </dgm:t>
    </dgm:pt>
    <dgm:pt modelId="{136340E7-B70F-419C-B415-317F322A602A}">
      <dgm:prSet phldrT="[Text]" custT="1"/>
      <dgm:spPr>
        <a:solidFill>
          <a:schemeClr val="bg2">
            <a:lumMod val="90000"/>
          </a:schemeClr>
        </a:solidFill>
        <a:ln>
          <a:solidFill>
            <a:schemeClr val="tx2">
              <a:lumMod val="75000"/>
            </a:schemeClr>
          </a:solidFill>
        </a:ln>
      </dgm:spPr>
      <dgm:t>
        <a:bodyPr/>
        <a:lstStyle/>
        <a:p>
          <a:r>
            <a:rPr lang="en-US" sz="3700" dirty="0" smtClean="0">
              <a:solidFill>
                <a:schemeClr val="bg2">
                  <a:lumMod val="25000"/>
                </a:schemeClr>
              </a:solidFill>
            </a:rPr>
            <a:t>Possesses and is in control of the Gautrain System through the Concession Agreement</a:t>
          </a:r>
          <a:endParaRPr lang="en-GB" sz="3700" dirty="0">
            <a:solidFill>
              <a:schemeClr val="bg2">
                <a:lumMod val="25000"/>
              </a:schemeClr>
            </a:solidFill>
          </a:endParaRPr>
        </a:p>
      </dgm:t>
    </dgm:pt>
    <dgm:pt modelId="{C1863B9C-88E2-42C2-BB08-7C80267E38C9}" type="parTrans" cxnId="{B8B2F53C-3D7E-4ADE-BFD7-63FA25F300E8}">
      <dgm:prSet/>
      <dgm:spPr/>
      <dgm:t>
        <a:bodyPr/>
        <a:lstStyle/>
        <a:p>
          <a:endParaRPr lang="en-GB"/>
        </a:p>
      </dgm:t>
    </dgm:pt>
    <dgm:pt modelId="{BC376AAF-8EE8-416A-8F46-CC552AE38F2E}" type="sibTrans" cxnId="{B8B2F53C-3D7E-4ADE-BFD7-63FA25F300E8}">
      <dgm:prSet/>
      <dgm:spPr/>
      <dgm:t>
        <a:bodyPr/>
        <a:lstStyle/>
        <a:p>
          <a:endParaRPr lang="en-GB"/>
        </a:p>
      </dgm:t>
    </dgm:pt>
    <dgm:pt modelId="{3B452AFF-F827-4CB6-932A-16AEC246215F}">
      <dgm:prSet custT="1"/>
      <dgm:spPr>
        <a:solidFill>
          <a:schemeClr val="bg2">
            <a:lumMod val="90000"/>
          </a:schemeClr>
        </a:solidFill>
        <a:ln>
          <a:solidFill>
            <a:schemeClr val="tx2">
              <a:lumMod val="75000"/>
            </a:schemeClr>
          </a:solidFill>
        </a:ln>
      </dgm:spPr>
      <dgm:t>
        <a:bodyPr/>
        <a:lstStyle/>
        <a:p>
          <a:r>
            <a:rPr lang="en-US" sz="3700" dirty="0" smtClean="0">
              <a:solidFill>
                <a:schemeClr val="bg2">
                  <a:lumMod val="25000"/>
                </a:schemeClr>
              </a:solidFill>
            </a:rPr>
            <a:t>Responsible for the operation and administration of the Gautrain System through the Operating Contract</a:t>
          </a:r>
          <a:endParaRPr lang="en-GB" sz="3700" dirty="0">
            <a:solidFill>
              <a:schemeClr val="bg2">
                <a:lumMod val="25000"/>
              </a:schemeClr>
            </a:solidFill>
          </a:endParaRPr>
        </a:p>
      </dgm:t>
    </dgm:pt>
    <dgm:pt modelId="{6F325417-3B32-4D6F-8FA2-24D1DC91D48A}" type="parTrans" cxnId="{C94FAAC0-00AC-4686-8FF5-35CFA3B379DC}">
      <dgm:prSet/>
      <dgm:spPr/>
      <dgm:t>
        <a:bodyPr/>
        <a:lstStyle/>
        <a:p>
          <a:endParaRPr lang="en-GB"/>
        </a:p>
      </dgm:t>
    </dgm:pt>
    <dgm:pt modelId="{90A4B16C-EB34-473B-9CAA-F2FB7A107C95}" type="sibTrans" cxnId="{C94FAAC0-00AC-4686-8FF5-35CFA3B379DC}">
      <dgm:prSet/>
      <dgm:spPr/>
      <dgm:t>
        <a:bodyPr/>
        <a:lstStyle/>
        <a:p>
          <a:endParaRPr lang="en-GB"/>
        </a:p>
      </dgm:t>
    </dgm:pt>
    <dgm:pt modelId="{2C3B9605-63ED-455B-B33B-28117BEA2AC9}">
      <dgm:prSet custT="1"/>
      <dgm:spPr>
        <a:solidFill>
          <a:schemeClr val="bg2">
            <a:lumMod val="90000"/>
          </a:schemeClr>
        </a:solidFill>
        <a:ln>
          <a:solidFill>
            <a:schemeClr val="tx2">
              <a:lumMod val="75000"/>
            </a:schemeClr>
          </a:solidFill>
        </a:ln>
      </dgm:spPr>
      <dgm:t>
        <a:bodyPr/>
        <a:lstStyle/>
        <a:p>
          <a:pPr marL="0" indent="0"/>
          <a:r>
            <a:rPr lang="en-US" sz="3500" dirty="0" smtClean="0">
              <a:solidFill>
                <a:schemeClr val="bg2">
                  <a:lumMod val="25000"/>
                </a:schemeClr>
              </a:solidFill>
            </a:rPr>
            <a:t>Possesses Gautrain buses, and responsible for the maintenance of the Gautrain Dedicated Feeder Service Distribution Service infrastructure as per agreement with BOC</a:t>
          </a:r>
          <a:endParaRPr lang="en-GB" sz="3500" dirty="0">
            <a:solidFill>
              <a:schemeClr val="bg2">
                <a:lumMod val="25000"/>
              </a:schemeClr>
            </a:solidFill>
          </a:endParaRPr>
        </a:p>
      </dgm:t>
    </dgm:pt>
    <dgm:pt modelId="{CAC86A9C-AA38-4E18-ADE2-FC6099659963}" type="parTrans" cxnId="{24629DE0-FD79-4E55-A298-2F313642CC09}">
      <dgm:prSet/>
      <dgm:spPr/>
      <dgm:t>
        <a:bodyPr/>
        <a:lstStyle/>
        <a:p>
          <a:endParaRPr lang="en-GB"/>
        </a:p>
      </dgm:t>
    </dgm:pt>
    <dgm:pt modelId="{FAC3167E-177A-4F5C-838B-A39F0318C4A6}" type="sibTrans" cxnId="{24629DE0-FD79-4E55-A298-2F313642CC09}">
      <dgm:prSet/>
      <dgm:spPr/>
      <dgm:t>
        <a:bodyPr/>
        <a:lstStyle/>
        <a:p>
          <a:endParaRPr lang="en-GB"/>
        </a:p>
      </dgm:t>
    </dgm:pt>
    <dgm:pt modelId="{37E52C25-1E27-4393-B2A6-60D6AAAC8441}" type="pres">
      <dgm:prSet presAssocID="{7A5EBDC4-892A-40F7-B4BA-AE1A470FC4DA}" presName="Name0" presStyleCnt="0">
        <dgm:presLayoutVars>
          <dgm:dir/>
          <dgm:resizeHandles val="exact"/>
        </dgm:presLayoutVars>
      </dgm:prSet>
      <dgm:spPr/>
      <dgm:t>
        <a:bodyPr/>
        <a:lstStyle/>
        <a:p>
          <a:endParaRPr lang="en-GB"/>
        </a:p>
      </dgm:t>
    </dgm:pt>
    <dgm:pt modelId="{E46F22C5-FBA5-4D90-9B52-55CA97B3336F}" type="pres">
      <dgm:prSet presAssocID="{7A5EBDC4-892A-40F7-B4BA-AE1A470FC4DA}" presName="bkgdShp" presStyleLbl="alignAccFollowNode1" presStyleIdx="0" presStyleCnt="1"/>
      <dgm:spPr>
        <a:solidFill>
          <a:schemeClr val="tx2">
            <a:lumMod val="75000"/>
            <a:alpha val="90000"/>
          </a:schemeClr>
        </a:solidFill>
        <a:ln>
          <a:solidFill>
            <a:srgbClr val="1F497D">
              <a:alpha val="90000"/>
            </a:srgbClr>
          </a:solidFill>
        </a:ln>
      </dgm:spPr>
    </dgm:pt>
    <dgm:pt modelId="{59F928EF-DBCA-4C80-9DCD-5FC3C28DBD93}" type="pres">
      <dgm:prSet presAssocID="{7A5EBDC4-892A-40F7-B4BA-AE1A470FC4DA}" presName="linComp" presStyleCnt="0"/>
      <dgm:spPr/>
    </dgm:pt>
    <dgm:pt modelId="{8F0E557A-47A2-469E-BCC8-65F9A002BFA2}" type="pres">
      <dgm:prSet presAssocID="{34C8C8BE-ACBB-4CE5-ADA2-C6E4348C2EA9}" presName="compNode" presStyleCnt="0"/>
      <dgm:spPr/>
    </dgm:pt>
    <dgm:pt modelId="{9452B996-3A62-45DD-8B60-0669519CBC6E}" type="pres">
      <dgm:prSet presAssocID="{34C8C8BE-ACBB-4CE5-ADA2-C6E4348C2EA9}" presName="node" presStyleLbl="node1" presStyleIdx="0" presStyleCnt="5">
        <dgm:presLayoutVars>
          <dgm:bulletEnabled val="1"/>
        </dgm:presLayoutVars>
      </dgm:prSet>
      <dgm:spPr/>
      <dgm:t>
        <a:bodyPr/>
        <a:lstStyle/>
        <a:p>
          <a:endParaRPr lang="en-GB"/>
        </a:p>
      </dgm:t>
    </dgm:pt>
    <dgm:pt modelId="{2DF74094-CEA5-416F-83CD-10AE7E3A9A80}" type="pres">
      <dgm:prSet presAssocID="{34C8C8BE-ACBB-4CE5-ADA2-C6E4348C2EA9}" presName="invisiNode" presStyleLbl="node1" presStyleIdx="0" presStyleCnt="5"/>
      <dgm:spPr/>
    </dgm:pt>
    <dgm:pt modelId="{786D2CD2-644D-4379-BA80-0CFB232D2FD5}" type="pres">
      <dgm:prSet presAssocID="{34C8C8BE-ACBB-4CE5-ADA2-C6E4348C2EA9}" presName="imagNode" presStyleLbl="fgImgPlace1" presStyleIdx="0" presStyleCnt="5"/>
      <dgm:spPr>
        <a:blipFill rotWithShape="1">
          <a:blip xmlns:r="http://schemas.openxmlformats.org/officeDocument/2006/relationships" r:embed="rId1"/>
          <a:stretch>
            <a:fillRect/>
          </a:stretch>
        </a:blipFill>
      </dgm:spPr>
    </dgm:pt>
    <dgm:pt modelId="{AD7448D7-6E1B-40ED-BE6A-122309123A3F}" type="pres">
      <dgm:prSet presAssocID="{43AA66B4-A0DA-457D-8606-AF8B08014B3C}" presName="sibTrans" presStyleLbl="sibTrans2D1" presStyleIdx="0" presStyleCnt="0"/>
      <dgm:spPr/>
      <dgm:t>
        <a:bodyPr/>
        <a:lstStyle/>
        <a:p>
          <a:endParaRPr lang="en-GB"/>
        </a:p>
      </dgm:t>
    </dgm:pt>
    <dgm:pt modelId="{ABDCAE1B-F69C-4A10-B82E-5AB56D865C61}" type="pres">
      <dgm:prSet presAssocID="{9E2E958C-B1CC-4C48-88E5-06035A514D94}" presName="compNode" presStyleCnt="0"/>
      <dgm:spPr/>
    </dgm:pt>
    <dgm:pt modelId="{D45E9144-7324-47B8-B63D-104DA70731A1}" type="pres">
      <dgm:prSet presAssocID="{9E2E958C-B1CC-4C48-88E5-06035A514D94}" presName="node" presStyleLbl="node1" presStyleIdx="1" presStyleCnt="5">
        <dgm:presLayoutVars>
          <dgm:bulletEnabled val="1"/>
        </dgm:presLayoutVars>
      </dgm:prSet>
      <dgm:spPr/>
      <dgm:t>
        <a:bodyPr/>
        <a:lstStyle/>
        <a:p>
          <a:endParaRPr lang="en-GB"/>
        </a:p>
      </dgm:t>
    </dgm:pt>
    <dgm:pt modelId="{215A29EA-A3AB-4F26-8BC1-834E3071C8CA}" type="pres">
      <dgm:prSet presAssocID="{9E2E958C-B1CC-4C48-88E5-06035A514D94}" presName="invisiNode" presStyleLbl="node1" presStyleIdx="1" presStyleCnt="5"/>
      <dgm:spPr/>
    </dgm:pt>
    <dgm:pt modelId="{2CE881ED-30AE-442F-A1EA-B9E8813861F5}" type="pres">
      <dgm:prSet presAssocID="{9E2E958C-B1CC-4C48-88E5-06035A514D94}" presName="imagNode" presStyleLbl="fgImgPlace1" presStyleIdx="1" presStyleCnt="5"/>
      <dgm:spPr>
        <a:blipFill rotWithShape="1">
          <a:blip xmlns:r="http://schemas.openxmlformats.org/officeDocument/2006/relationships" r:embed="rId2"/>
          <a:stretch>
            <a:fillRect/>
          </a:stretch>
        </a:blipFill>
      </dgm:spPr>
    </dgm:pt>
    <dgm:pt modelId="{1B18F6DC-486D-40CC-B2CB-4F69A6C44E49}" type="pres">
      <dgm:prSet presAssocID="{9645D553-A5DA-4742-B08B-E372058B3B0B}" presName="sibTrans" presStyleLbl="sibTrans2D1" presStyleIdx="0" presStyleCnt="0"/>
      <dgm:spPr/>
      <dgm:t>
        <a:bodyPr/>
        <a:lstStyle/>
        <a:p>
          <a:endParaRPr lang="en-GB"/>
        </a:p>
      </dgm:t>
    </dgm:pt>
    <dgm:pt modelId="{E0478A86-C5F9-49D5-B7E6-9B8DFAE9630F}" type="pres">
      <dgm:prSet presAssocID="{136340E7-B70F-419C-B415-317F322A602A}" presName="compNode" presStyleCnt="0"/>
      <dgm:spPr/>
    </dgm:pt>
    <dgm:pt modelId="{19C30F61-A70B-4DBB-AB0C-02A00181E5D2}" type="pres">
      <dgm:prSet presAssocID="{136340E7-B70F-419C-B415-317F322A602A}" presName="node" presStyleLbl="node1" presStyleIdx="2" presStyleCnt="5">
        <dgm:presLayoutVars>
          <dgm:bulletEnabled val="1"/>
        </dgm:presLayoutVars>
      </dgm:prSet>
      <dgm:spPr/>
      <dgm:t>
        <a:bodyPr/>
        <a:lstStyle/>
        <a:p>
          <a:endParaRPr lang="en-GB"/>
        </a:p>
      </dgm:t>
    </dgm:pt>
    <dgm:pt modelId="{45F8CD86-F192-4635-9679-72127BF1F03D}" type="pres">
      <dgm:prSet presAssocID="{136340E7-B70F-419C-B415-317F322A602A}" presName="invisiNode" presStyleLbl="node1" presStyleIdx="2" presStyleCnt="5"/>
      <dgm:spPr/>
    </dgm:pt>
    <dgm:pt modelId="{2CC47119-CFF9-4564-8AB3-B61422818486}" type="pres">
      <dgm:prSet presAssocID="{136340E7-B70F-419C-B415-317F322A602A}" presName="imagNode" presStyleLbl="fgImgPlace1" presStyleIdx="2" presStyleCnt="5"/>
      <dgm:spPr>
        <a:blipFill rotWithShape="1">
          <a:blip xmlns:r="http://schemas.openxmlformats.org/officeDocument/2006/relationships" r:embed="rId3"/>
          <a:stretch>
            <a:fillRect/>
          </a:stretch>
        </a:blipFill>
      </dgm:spPr>
    </dgm:pt>
    <dgm:pt modelId="{1A086F55-41CC-4C65-87F3-7B82F3C38D5F}" type="pres">
      <dgm:prSet presAssocID="{BC376AAF-8EE8-416A-8F46-CC552AE38F2E}" presName="sibTrans" presStyleLbl="sibTrans2D1" presStyleIdx="0" presStyleCnt="0"/>
      <dgm:spPr/>
      <dgm:t>
        <a:bodyPr/>
        <a:lstStyle/>
        <a:p>
          <a:endParaRPr lang="en-GB"/>
        </a:p>
      </dgm:t>
    </dgm:pt>
    <dgm:pt modelId="{456C33ED-EC18-4386-9951-EA2C8875194C}" type="pres">
      <dgm:prSet presAssocID="{3B452AFF-F827-4CB6-932A-16AEC246215F}" presName="compNode" presStyleCnt="0"/>
      <dgm:spPr/>
    </dgm:pt>
    <dgm:pt modelId="{16999465-6314-43E4-8E80-29C143F29996}" type="pres">
      <dgm:prSet presAssocID="{3B452AFF-F827-4CB6-932A-16AEC246215F}" presName="node" presStyleLbl="node1" presStyleIdx="3" presStyleCnt="5">
        <dgm:presLayoutVars>
          <dgm:bulletEnabled val="1"/>
        </dgm:presLayoutVars>
      </dgm:prSet>
      <dgm:spPr/>
      <dgm:t>
        <a:bodyPr/>
        <a:lstStyle/>
        <a:p>
          <a:endParaRPr lang="en-GB"/>
        </a:p>
      </dgm:t>
    </dgm:pt>
    <dgm:pt modelId="{34A4340D-F36E-42D2-A94A-A0C90A348828}" type="pres">
      <dgm:prSet presAssocID="{3B452AFF-F827-4CB6-932A-16AEC246215F}" presName="invisiNode" presStyleLbl="node1" presStyleIdx="3" presStyleCnt="5"/>
      <dgm:spPr/>
    </dgm:pt>
    <dgm:pt modelId="{96327074-5DED-4A1B-A1D5-CF8960C11461}" type="pres">
      <dgm:prSet presAssocID="{3B452AFF-F827-4CB6-932A-16AEC246215F}" presName="imagNode" presStyleLbl="fgImgPlace1" presStyleIdx="3" presStyleCnt="5"/>
      <dgm:spPr>
        <a:blipFill rotWithShape="1">
          <a:blip xmlns:r="http://schemas.openxmlformats.org/officeDocument/2006/relationships" r:embed="rId4"/>
          <a:stretch>
            <a:fillRect/>
          </a:stretch>
        </a:blipFill>
        <a:ln>
          <a:solidFill>
            <a:schemeClr val="bg1"/>
          </a:solidFill>
        </a:ln>
      </dgm:spPr>
    </dgm:pt>
    <dgm:pt modelId="{7BFCB5D2-FEDB-446B-8B40-D1EB8235CA1B}" type="pres">
      <dgm:prSet presAssocID="{90A4B16C-EB34-473B-9CAA-F2FB7A107C95}" presName="sibTrans" presStyleLbl="sibTrans2D1" presStyleIdx="0" presStyleCnt="0"/>
      <dgm:spPr/>
      <dgm:t>
        <a:bodyPr/>
        <a:lstStyle/>
        <a:p>
          <a:endParaRPr lang="en-GB"/>
        </a:p>
      </dgm:t>
    </dgm:pt>
    <dgm:pt modelId="{093551D9-44A7-4FAF-9DE4-6E6D5350B8B5}" type="pres">
      <dgm:prSet presAssocID="{2C3B9605-63ED-455B-B33B-28117BEA2AC9}" presName="compNode" presStyleCnt="0"/>
      <dgm:spPr/>
    </dgm:pt>
    <dgm:pt modelId="{ED7C85F4-8B60-4E20-A8FB-321ECE761211}" type="pres">
      <dgm:prSet presAssocID="{2C3B9605-63ED-455B-B33B-28117BEA2AC9}" presName="node" presStyleLbl="node1" presStyleIdx="4" presStyleCnt="5">
        <dgm:presLayoutVars>
          <dgm:bulletEnabled val="1"/>
        </dgm:presLayoutVars>
      </dgm:prSet>
      <dgm:spPr/>
      <dgm:t>
        <a:bodyPr/>
        <a:lstStyle/>
        <a:p>
          <a:endParaRPr lang="en-GB"/>
        </a:p>
      </dgm:t>
    </dgm:pt>
    <dgm:pt modelId="{064299EA-5DD3-431D-9B03-A7E3461F1E50}" type="pres">
      <dgm:prSet presAssocID="{2C3B9605-63ED-455B-B33B-28117BEA2AC9}" presName="invisiNode" presStyleLbl="node1" presStyleIdx="4" presStyleCnt="5"/>
      <dgm:spPr/>
    </dgm:pt>
    <dgm:pt modelId="{026D1196-7620-4689-94CC-9E539BF3D6F3}" type="pres">
      <dgm:prSet presAssocID="{2C3B9605-63ED-455B-B33B-28117BEA2AC9}" presName="imagNode" presStyleLbl="fgImgPlace1" presStyleIdx="4" presStyleCnt="5"/>
      <dgm:spPr>
        <a:blipFill rotWithShape="1">
          <a:blip xmlns:r="http://schemas.openxmlformats.org/officeDocument/2006/relationships" r:embed="rId5"/>
          <a:stretch>
            <a:fillRect/>
          </a:stretch>
        </a:blipFill>
        <a:ln>
          <a:solidFill>
            <a:schemeClr val="bg1"/>
          </a:solidFill>
        </a:ln>
      </dgm:spPr>
    </dgm:pt>
  </dgm:ptLst>
  <dgm:cxnLst>
    <dgm:cxn modelId="{DD9A9FAD-FA03-49AE-A051-D8D97E3B095C}" type="presOf" srcId="{9645D553-A5DA-4742-B08B-E372058B3B0B}" destId="{1B18F6DC-486D-40CC-B2CB-4F69A6C44E49}" srcOrd="0" destOrd="0" presId="urn:microsoft.com/office/officeart/2005/8/layout/pList2#1"/>
    <dgm:cxn modelId="{B8B2F53C-3D7E-4ADE-BFD7-63FA25F300E8}" srcId="{7A5EBDC4-892A-40F7-B4BA-AE1A470FC4DA}" destId="{136340E7-B70F-419C-B415-317F322A602A}" srcOrd="2" destOrd="0" parTransId="{C1863B9C-88E2-42C2-BB08-7C80267E38C9}" sibTransId="{BC376AAF-8EE8-416A-8F46-CC552AE38F2E}"/>
    <dgm:cxn modelId="{B01E07E3-1B85-4210-9D0F-828AC77B4D25}" type="presOf" srcId="{90A4B16C-EB34-473B-9CAA-F2FB7A107C95}" destId="{7BFCB5D2-FEDB-446B-8B40-D1EB8235CA1B}" srcOrd="0" destOrd="0" presId="urn:microsoft.com/office/officeart/2005/8/layout/pList2#1"/>
    <dgm:cxn modelId="{55DE5564-F017-4F8B-8934-421EEA0C4809}" type="presOf" srcId="{BC376AAF-8EE8-416A-8F46-CC552AE38F2E}" destId="{1A086F55-41CC-4C65-87F3-7B82F3C38D5F}" srcOrd="0" destOrd="0" presId="urn:microsoft.com/office/officeart/2005/8/layout/pList2#1"/>
    <dgm:cxn modelId="{81A9AB6E-155A-4B32-B1E4-C5BFA0A25377}" type="presOf" srcId="{9E2E958C-B1CC-4C48-88E5-06035A514D94}" destId="{D45E9144-7324-47B8-B63D-104DA70731A1}" srcOrd="0" destOrd="0" presId="urn:microsoft.com/office/officeart/2005/8/layout/pList2#1"/>
    <dgm:cxn modelId="{AD16150F-B4E6-4594-A025-7EDC4325F66F}" type="presOf" srcId="{34C8C8BE-ACBB-4CE5-ADA2-C6E4348C2EA9}" destId="{9452B996-3A62-45DD-8B60-0669519CBC6E}" srcOrd="0" destOrd="0" presId="urn:microsoft.com/office/officeart/2005/8/layout/pList2#1"/>
    <dgm:cxn modelId="{72A2E388-CCCC-4800-8732-6A8EA4F54AAF}" type="presOf" srcId="{136340E7-B70F-419C-B415-317F322A602A}" destId="{19C30F61-A70B-4DBB-AB0C-02A00181E5D2}" srcOrd="0" destOrd="0" presId="urn:microsoft.com/office/officeart/2005/8/layout/pList2#1"/>
    <dgm:cxn modelId="{4D928DEB-7C38-4528-AE7C-12BAFE1854A2}" type="presOf" srcId="{7A5EBDC4-892A-40F7-B4BA-AE1A470FC4DA}" destId="{37E52C25-1E27-4393-B2A6-60D6AAAC8441}" srcOrd="0" destOrd="0" presId="urn:microsoft.com/office/officeart/2005/8/layout/pList2#1"/>
    <dgm:cxn modelId="{A79FAEC3-DCB4-4C2A-A62B-21462D9AB4D7}" type="presOf" srcId="{2C3B9605-63ED-455B-B33B-28117BEA2AC9}" destId="{ED7C85F4-8B60-4E20-A8FB-321ECE761211}" srcOrd="0" destOrd="0" presId="urn:microsoft.com/office/officeart/2005/8/layout/pList2#1"/>
    <dgm:cxn modelId="{6E21893B-F63E-482F-A0ED-611067D15264}" type="presOf" srcId="{43AA66B4-A0DA-457D-8606-AF8B08014B3C}" destId="{AD7448D7-6E1B-40ED-BE6A-122309123A3F}" srcOrd="0" destOrd="0" presId="urn:microsoft.com/office/officeart/2005/8/layout/pList2#1"/>
    <dgm:cxn modelId="{C94FAAC0-00AC-4686-8FF5-35CFA3B379DC}" srcId="{7A5EBDC4-892A-40F7-B4BA-AE1A470FC4DA}" destId="{3B452AFF-F827-4CB6-932A-16AEC246215F}" srcOrd="3" destOrd="0" parTransId="{6F325417-3B32-4D6F-8FA2-24D1DC91D48A}" sibTransId="{90A4B16C-EB34-473B-9CAA-F2FB7A107C95}"/>
    <dgm:cxn modelId="{3547FC1E-3976-4956-834C-EDF425A5414A}" type="presOf" srcId="{3B452AFF-F827-4CB6-932A-16AEC246215F}" destId="{16999465-6314-43E4-8E80-29C143F29996}" srcOrd="0" destOrd="0" presId="urn:microsoft.com/office/officeart/2005/8/layout/pList2#1"/>
    <dgm:cxn modelId="{24629DE0-FD79-4E55-A298-2F313642CC09}" srcId="{7A5EBDC4-892A-40F7-B4BA-AE1A470FC4DA}" destId="{2C3B9605-63ED-455B-B33B-28117BEA2AC9}" srcOrd="4" destOrd="0" parTransId="{CAC86A9C-AA38-4E18-ADE2-FC6099659963}" sibTransId="{FAC3167E-177A-4F5C-838B-A39F0318C4A6}"/>
    <dgm:cxn modelId="{8C8573F0-EA13-418D-BFAF-B4FCE08969BB}" srcId="{7A5EBDC4-892A-40F7-B4BA-AE1A470FC4DA}" destId="{9E2E958C-B1CC-4C48-88E5-06035A514D94}" srcOrd="1" destOrd="0" parTransId="{06126562-E46E-47A3-825E-E83BCF1F2F94}" sibTransId="{9645D553-A5DA-4742-B08B-E372058B3B0B}"/>
    <dgm:cxn modelId="{B77115F5-D07B-4899-BBCE-E7A6547408E2}" srcId="{7A5EBDC4-892A-40F7-B4BA-AE1A470FC4DA}" destId="{34C8C8BE-ACBB-4CE5-ADA2-C6E4348C2EA9}" srcOrd="0" destOrd="0" parTransId="{EFA7D98C-FE19-4612-A5D3-48F5F3D9A34B}" sibTransId="{43AA66B4-A0DA-457D-8606-AF8B08014B3C}"/>
    <dgm:cxn modelId="{4204E47B-8EAD-44C2-87A3-664BB93BE17A}" type="presParOf" srcId="{37E52C25-1E27-4393-B2A6-60D6AAAC8441}" destId="{E46F22C5-FBA5-4D90-9B52-55CA97B3336F}" srcOrd="0" destOrd="0" presId="urn:microsoft.com/office/officeart/2005/8/layout/pList2#1"/>
    <dgm:cxn modelId="{2F965B46-C155-4B70-922D-0BF55284F40B}" type="presParOf" srcId="{37E52C25-1E27-4393-B2A6-60D6AAAC8441}" destId="{59F928EF-DBCA-4C80-9DCD-5FC3C28DBD93}" srcOrd="1" destOrd="0" presId="urn:microsoft.com/office/officeart/2005/8/layout/pList2#1"/>
    <dgm:cxn modelId="{D9385925-196B-4492-B008-6417C8CBF6B4}" type="presParOf" srcId="{59F928EF-DBCA-4C80-9DCD-5FC3C28DBD93}" destId="{8F0E557A-47A2-469E-BCC8-65F9A002BFA2}" srcOrd="0" destOrd="0" presId="urn:microsoft.com/office/officeart/2005/8/layout/pList2#1"/>
    <dgm:cxn modelId="{1F24A213-5587-445D-A05D-577DD9EDACC1}" type="presParOf" srcId="{8F0E557A-47A2-469E-BCC8-65F9A002BFA2}" destId="{9452B996-3A62-45DD-8B60-0669519CBC6E}" srcOrd="0" destOrd="0" presId="urn:microsoft.com/office/officeart/2005/8/layout/pList2#1"/>
    <dgm:cxn modelId="{000C4A9B-216B-461B-8037-61EDCFF402A3}" type="presParOf" srcId="{8F0E557A-47A2-469E-BCC8-65F9A002BFA2}" destId="{2DF74094-CEA5-416F-83CD-10AE7E3A9A80}" srcOrd="1" destOrd="0" presId="urn:microsoft.com/office/officeart/2005/8/layout/pList2#1"/>
    <dgm:cxn modelId="{61EEBE5F-F31E-4702-BB43-0358CB07A225}" type="presParOf" srcId="{8F0E557A-47A2-469E-BCC8-65F9A002BFA2}" destId="{786D2CD2-644D-4379-BA80-0CFB232D2FD5}" srcOrd="2" destOrd="0" presId="urn:microsoft.com/office/officeart/2005/8/layout/pList2#1"/>
    <dgm:cxn modelId="{BF8358D3-1E48-4EBB-9734-9122F72FF24C}" type="presParOf" srcId="{59F928EF-DBCA-4C80-9DCD-5FC3C28DBD93}" destId="{AD7448D7-6E1B-40ED-BE6A-122309123A3F}" srcOrd="1" destOrd="0" presId="urn:microsoft.com/office/officeart/2005/8/layout/pList2#1"/>
    <dgm:cxn modelId="{56CA4D01-9CA3-49A7-844F-0885BBF91EC2}" type="presParOf" srcId="{59F928EF-DBCA-4C80-9DCD-5FC3C28DBD93}" destId="{ABDCAE1B-F69C-4A10-B82E-5AB56D865C61}" srcOrd="2" destOrd="0" presId="urn:microsoft.com/office/officeart/2005/8/layout/pList2#1"/>
    <dgm:cxn modelId="{008EB44B-571E-43A0-8A28-48B420FDF487}" type="presParOf" srcId="{ABDCAE1B-F69C-4A10-B82E-5AB56D865C61}" destId="{D45E9144-7324-47B8-B63D-104DA70731A1}" srcOrd="0" destOrd="0" presId="urn:microsoft.com/office/officeart/2005/8/layout/pList2#1"/>
    <dgm:cxn modelId="{AB7AD73D-255B-4B05-805B-F4B9E38659A3}" type="presParOf" srcId="{ABDCAE1B-F69C-4A10-B82E-5AB56D865C61}" destId="{215A29EA-A3AB-4F26-8BC1-834E3071C8CA}" srcOrd="1" destOrd="0" presId="urn:microsoft.com/office/officeart/2005/8/layout/pList2#1"/>
    <dgm:cxn modelId="{9D638C95-B2AE-4484-9C1D-A69FCBB0596C}" type="presParOf" srcId="{ABDCAE1B-F69C-4A10-B82E-5AB56D865C61}" destId="{2CE881ED-30AE-442F-A1EA-B9E8813861F5}" srcOrd="2" destOrd="0" presId="urn:microsoft.com/office/officeart/2005/8/layout/pList2#1"/>
    <dgm:cxn modelId="{636E13FA-A4D0-419C-87B9-583A5766B33B}" type="presParOf" srcId="{59F928EF-DBCA-4C80-9DCD-5FC3C28DBD93}" destId="{1B18F6DC-486D-40CC-B2CB-4F69A6C44E49}" srcOrd="3" destOrd="0" presId="urn:microsoft.com/office/officeart/2005/8/layout/pList2#1"/>
    <dgm:cxn modelId="{A4245E7F-E361-4C92-9F51-649114E783B4}" type="presParOf" srcId="{59F928EF-DBCA-4C80-9DCD-5FC3C28DBD93}" destId="{E0478A86-C5F9-49D5-B7E6-9B8DFAE9630F}" srcOrd="4" destOrd="0" presId="urn:microsoft.com/office/officeart/2005/8/layout/pList2#1"/>
    <dgm:cxn modelId="{DB829211-C67A-41B6-95C1-2E20DB17B9EF}" type="presParOf" srcId="{E0478A86-C5F9-49D5-B7E6-9B8DFAE9630F}" destId="{19C30F61-A70B-4DBB-AB0C-02A00181E5D2}" srcOrd="0" destOrd="0" presId="urn:microsoft.com/office/officeart/2005/8/layout/pList2#1"/>
    <dgm:cxn modelId="{FDA21DCE-0039-4321-ACB7-308B2BE801E6}" type="presParOf" srcId="{E0478A86-C5F9-49D5-B7E6-9B8DFAE9630F}" destId="{45F8CD86-F192-4635-9679-72127BF1F03D}" srcOrd="1" destOrd="0" presId="urn:microsoft.com/office/officeart/2005/8/layout/pList2#1"/>
    <dgm:cxn modelId="{D1B13436-F9FA-4AF0-A839-B1935D0399EB}" type="presParOf" srcId="{E0478A86-C5F9-49D5-B7E6-9B8DFAE9630F}" destId="{2CC47119-CFF9-4564-8AB3-B61422818486}" srcOrd="2" destOrd="0" presId="urn:microsoft.com/office/officeart/2005/8/layout/pList2#1"/>
    <dgm:cxn modelId="{63885BA2-D480-4DFC-9192-7E8598DCD966}" type="presParOf" srcId="{59F928EF-DBCA-4C80-9DCD-5FC3C28DBD93}" destId="{1A086F55-41CC-4C65-87F3-7B82F3C38D5F}" srcOrd="5" destOrd="0" presId="urn:microsoft.com/office/officeart/2005/8/layout/pList2#1"/>
    <dgm:cxn modelId="{B022DBCC-E9DD-4079-8CDE-95C06A175EA8}" type="presParOf" srcId="{59F928EF-DBCA-4C80-9DCD-5FC3C28DBD93}" destId="{456C33ED-EC18-4386-9951-EA2C8875194C}" srcOrd="6" destOrd="0" presId="urn:microsoft.com/office/officeart/2005/8/layout/pList2#1"/>
    <dgm:cxn modelId="{375594A0-CF22-4BC4-848B-E42209E05C0A}" type="presParOf" srcId="{456C33ED-EC18-4386-9951-EA2C8875194C}" destId="{16999465-6314-43E4-8E80-29C143F29996}" srcOrd="0" destOrd="0" presId="urn:microsoft.com/office/officeart/2005/8/layout/pList2#1"/>
    <dgm:cxn modelId="{47E8D834-0AF4-4334-B603-3E0EC8C2AD7B}" type="presParOf" srcId="{456C33ED-EC18-4386-9951-EA2C8875194C}" destId="{34A4340D-F36E-42D2-A94A-A0C90A348828}" srcOrd="1" destOrd="0" presId="urn:microsoft.com/office/officeart/2005/8/layout/pList2#1"/>
    <dgm:cxn modelId="{5FD986AA-B313-48A9-80D0-21CFDDB641C4}" type="presParOf" srcId="{456C33ED-EC18-4386-9951-EA2C8875194C}" destId="{96327074-5DED-4A1B-A1D5-CF8960C11461}" srcOrd="2" destOrd="0" presId="urn:microsoft.com/office/officeart/2005/8/layout/pList2#1"/>
    <dgm:cxn modelId="{B23DB700-609E-4FCA-8EC3-6A4D741CC4EB}" type="presParOf" srcId="{59F928EF-DBCA-4C80-9DCD-5FC3C28DBD93}" destId="{7BFCB5D2-FEDB-446B-8B40-D1EB8235CA1B}" srcOrd="7" destOrd="0" presId="urn:microsoft.com/office/officeart/2005/8/layout/pList2#1"/>
    <dgm:cxn modelId="{682109DA-B903-4A75-927A-AE01B45A8C28}" type="presParOf" srcId="{59F928EF-DBCA-4C80-9DCD-5FC3C28DBD93}" destId="{093551D9-44A7-4FAF-9DE4-6E6D5350B8B5}" srcOrd="8" destOrd="0" presId="urn:microsoft.com/office/officeart/2005/8/layout/pList2#1"/>
    <dgm:cxn modelId="{FF190A33-494E-4301-ABEF-B6B918C22DE2}" type="presParOf" srcId="{093551D9-44A7-4FAF-9DE4-6E6D5350B8B5}" destId="{ED7C85F4-8B60-4E20-A8FB-321ECE761211}" srcOrd="0" destOrd="0" presId="urn:microsoft.com/office/officeart/2005/8/layout/pList2#1"/>
    <dgm:cxn modelId="{D35C074F-460D-4087-B27C-7F352078F3BD}" type="presParOf" srcId="{093551D9-44A7-4FAF-9DE4-6E6D5350B8B5}" destId="{064299EA-5DD3-431D-9B03-A7E3461F1E50}" srcOrd="1" destOrd="0" presId="urn:microsoft.com/office/officeart/2005/8/layout/pList2#1"/>
    <dgm:cxn modelId="{03847839-D47D-4408-873D-490FD5D68DD7}" type="presParOf" srcId="{093551D9-44A7-4FAF-9DE4-6E6D5350B8B5}" destId="{026D1196-7620-4689-94CC-9E539BF3D6F3}"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B4AF0B-A663-42B3-8078-5E18F66C85E9}">
      <dsp:nvSpPr>
        <dsp:cNvPr id="0" name=""/>
        <dsp:cNvSpPr/>
      </dsp:nvSpPr>
      <dsp:spPr>
        <a:xfrm rot="5400000">
          <a:off x="14633392" y="-5792030"/>
          <a:ext cx="2794363" cy="15087599"/>
        </a:xfrm>
        <a:prstGeom prst="round2SameRect">
          <a:avLst/>
        </a:prstGeom>
        <a:solidFill>
          <a:schemeClr val="bg2">
            <a:lumMod val="90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rgbClr val="1F497D"/>
              </a:solidFill>
            </a:rPr>
            <a:t>Gauteng Province is the Public Partner in Concession Agreement.</a:t>
          </a:r>
          <a:endParaRPr lang="en-GB" sz="2600" kern="1200" dirty="0"/>
        </a:p>
        <a:p>
          <a:pPr marL="228600" lvl="1" indent="-228600" algn="just" defTabSz="1155700">
            <a:lnSpc>
              <a:spcPct val="90000"/>
            </a:lnSpc>
            <a:spcBef>
              <a:spcPct val="0"/>
            </a:spcBef>
            <a:spcAft>
              <a:spcPct val="15000"/>
            </a:spcAft>
            <a:buChar char="••"/>
          </a:pPr>
          <a:r>
            <a:rPr lang="en-US" sz="2600" kern="1200" dirty="0" smtClean="0">
              <a:solidFill>
                <a:srgbClr val="1F497D"/>
              </a:solidFill>
            </a:rPr>
            <a:t>Funds and owns the Gautrain System.</a:t>
          </a:r>
          <a:endParaRPr lang="en-GB" sz="2600" kern="1200" dirty="0">
            <a:solidFill>
              <a:srgbClr val="1F497D"/>
            </a:solidFill>
          </a:endParaRPr>
        </a:p>
      </dsp:txBody>
      <dsp:txXfrm rot="5400000">
        <a:off x="14633392" y="-5792030"/>
        <a:ext cx="2794363" cy="15087599"/>
      </dsp:txXfrm>
    </dsp:sp>
    <dsp:sp modelId="{DA6C49AF-C15E-4062-BFEA-937EB2188DB3}">
      <dsp:nvSpPr>
        <dsp:cNvPr id="0" name=""/>
        <dsp:cNvSpPr/>
      </dsp:nvSpPr>
      <dsp:spPr>
        <a:xfrm>
          <a:off x="0" y="5292"/>
          <a:ext cx="8486774" cy="3492954"/>
        </a:xfrm>
        <a:prstGeom prst="roundRect">
          <a:avLst/>
        </a:prstGeom>
        <a:blipFill rotWithShape="0">
          <a:blip xmlns:r="http://schemas.openxmlformats.org/officeDocument/2006/relationships" r:embed="rId1"/>
          <a:stretch>
            <a:fillRect/>
          </a:stretch>
        </a:blip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GB" sz="6500" kern="1200" dirty="0"/>
        </a:p>
      </dsp:txBody>
      <dsp:txXfrm>
        <a:off x="0" y="5292"/>
        <a:ext cx="8486774" cy="3492954"/>
      </dsp:txXfrm>
    </dsp:sp>
    <dsp:sp modelId="{59E67479-C0CF-4692-B20F-E146018758BE}">
      <dsp:nvSpPr>
        <dsp:cNvPr id="0" name=""/>
        <dsp:cNvSpPr/>
      </dsp:nvSpPr>
      <dsp:spPr>
        <a:xfrm rot="5400000">
          <a:off x="14633392" y="-2124427"/>
          <a:ext cx="2794363" cy="15087599"/>
        </a:xfrm>
        <a:prstGeom prst="round2SameRect">
          <a:avLst/>
        </a:prstGeom>
        <a:solidFill>
          <a:schemeClr val="bg2">
            <a:lumMod val="90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solidFill>
                <a:srgbClr val="1F497D"/>
              </a:solidFill>
            </a:rPr>
            <a:t>Gautrain Management Agency is mandated, amongst others, to:</a:t>
          </a:r>
          <a:endParaRPr lang="en-GB" sz="2600" kern="1200" dirty="0"/>
        </a:p>
        <a:p>
          <a:pPr marL="228600" lvl="1" indent="-228600" algn="l" defTabSz="1155700">
            <a:lnSpc>
              <a:spcPct val="90000"/>
            </a:lnSpc>
            <a:spcBef>
              <a:spcPct val="0"/>
            </a:spcBef>
            <a:spcAft>
              <a:spcPct val="15000"/>
            </a:spcAft>
            <a:buChar char="••"/>
          </a:pPr>
          <a:r>
            <a:rPr lang="en-US" sz="2600" kern="1200" smtClean="0">
              <a:solidFill>
                <a:srgbClr val="1F497D"/>
              </a:solidFill>
            </a:rPr>
            <a:t>Act on behalf of the Gauteng Province in managing the relationship between Province and the Concessionaire;</a:t>
          </a:r>
          <a:endParaRPr lang="en-GB" sz="2600" kern="1200" dirty="0">
            <a:solidFill>
              <a:srgbClr val="1F497D"/>
            </a:solidFill>
          </a:endParaRPr>
        </a:p>
        <a:p>
          <a:pPr marL="228600" lvl="1" indent="-228600" algn="l" defTabSz="1155700">
            <a:lnSpc>
              <a:spcPct val="90000"/>
            </a:lnSpc>
            <a:spcBef>
              <a:spcPct val="0"/>
            </a:spcBef>
            <a:spcAft>
              <a:spcPct val="15000"/>
            </a:spcAft>
            <a:buChar char="••"/>
          </a:pPr>
          <a:r>
            <a:rPr lang="en-US" sz="2600" kern="1200" smtClean="0">
              <a:solidFill>
                <a:srgbClr val="1F497D"/>
              </a:solidFill>
            </a:rPr>
            <a:t>Ensure that the interests of the Province are protected; </a:t>
          </a:r>
          <a:endParaRPr lang="en-GB" sz="2600" kern="1200" dirty="0">
            <a:solidFill>
              <a:srgbClr val="1F497D"/>
            </a:solidFill>
          </a:endParaRPr>
        </a:p>
        <a:p>
          <a:pPr marL="228600" lvl="1" indent="-228600" algn="l" defTabSz="1155700">
            <a:lnSpc>
              <a:spcPct val="90000"/>
            </a:lnSpc>
            <a:spcBef>
              <a:spcPct val="0"/>
            </a:spcBef>
            <a:spcAft>
              <a:spcPct val="15000"/>
            </a:spcAft>
            <a:buChar char="••"/>
          </a:pPr>
          <a:r>
            <a:rPr lang="en-US" sz="2600" kern="1200" smtClean="0">
              <a:solidFill>
                <a:srgbClr val="1F497D"/>
              </a:solidFill>
            </a:rPr>
            <a:t>Manage assets relating to the Gautrain project, and  promote their preservation and maintenance; and</a:t>
          </a:r>
          <a:endParaRPr lang="en-GB" sz="2600" kern="1200" dirty="0">
            <a:solidFill>
              <a:srgbClr val="1F497D"/>
            </a:solidFill>
          </a:endParaRPr>
        </a:p>
        <a:p>
          <a:pPr marL="228600" lvl="1" indent="-228600" algn="l" defTabSz="1155700">
            <a:lnSpc>
              <a:spcPct val="90000"/>
            </a:lnSpc>
            <a:spcBef>
              <a:spcPct val="0"/>
            </a:spcBef>
            <a:spcAft>
              <a:spcPct val="15000"/>
            </a:spcAft>
            <a:buChar char="••"/>
          </a:pPr>
          <a:r>
            <a:rPr lang="en-US" sz="2600" kern="1200" dirty="0" smtClean="0">
              <a:solidFill>
                <a:srgbClr val="1F497D"/>
              </a:solidFill>
            </a:rPr>
            <a:t>Exercise the rights and perform the duties of the Province in terms of the Concession Agreement.</a:t>
          </a:r>
          <a:endParaRPr lang="en-GB" sz="2600" kern="1200" dirty="0">
            <a:solidFill>
              <a:srgbClr val="1F497D"/>
            </a:solidFill>
          </a:endParaRPr>
        </a:p>
      </dsp:txBody>
      <dsp:txXfrm rot="5400000">
        <a:off x="14633392" y="-2124427"/>
        <a:ext cx="2794363" cy="15087599"/>
      </dsp:txXfrm>
    </dsp:sp>
    <dsp:sp modelId="{341BB539-1DF1-4123-90E0-C457CC305DC2}">
      <dsp:nvSpPr>
        <dsp:cNvPr id="0" name=""/>
        <dsp:cNvSpPr/>
      </dsp:nvSpPr>
      <dsp:spPr>
        <a:xfrm>
          <a:off x="0" y="3672894"/>
          <a:ext cx="8486774" cy="3492954"/>
        </a:xfrm>
        <a:prstGeom prst="roundRect">
          <a:avLst/>
        </a:prstGeom>
        <a:blipFill rotWithShape="0">
          <a:blip xmlns:r="http://schemas.openxmlformats.org/officeDocument/2006/relationships" r:embed="rId2"/>
          <a:stretch>
            <a:fillRect/>
          </a:stretch>
        </a:blip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GB" sz="6500" kern="1200"/>
        </a:p>
      </dsp:txBody>
      <dsp:txXfrm>
        <a:off x="0" y="3672894"/>
        <a:ext cx="8486774" cy="3492954"/>
      </dsp:txXfrm>
    </dsp:sp>
    <dsp:sp modelId="{11CF57FE-5A31-4551-983A-CC7EDAD0F4B6}">
      <dsp:nvSpPr>
        <dsp:cNvPr id="0" name=""/>
        <dsp:cNvSpPr/>
      </dsp:nvSpPr>
      <dsp:spPr>
        <a:xfrm rot="5400000">
          <a:off x="14633392" y="1543174"/>
          <a:ext cx="2794363" cy="15087599"/>
        </a:xfrm>
        <a:prstGeom prst="round2SameRect">
          <a:avLst/>
        </a:prstGeom>
        <a:solidFill>
          <a:schemeClr val="bg2">
            <a:lumMod val="90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err="1" smtClean="0">
              <a:solidFill>
                <a:srgbClr val="1F497D"/>
              </a:solidFill>
            </a:rPr>
            <a:t>Bombela</a:t>
          </a:r>
          <a:r>
            <a:rPr lang="en-US" sz="2600" kern="1200" dirty="0" smtClean="0">
              <a:solidFill>
                <a:srgbClr val="1F497D"/>
              </a:solidFill>
            </a:rPr>
            <a:t> Concession Company (“the Concessionaire”) was appointed to design, build, operate, maintain, and partially finance the Gautrain project.</a:t>
          </a:r>
          <a:endParaRPr lang="en-GB" sz="2600" kern="1200" dirty="0"/>
        </a:p>
      </dsp:txBody>
      <dsp:txXfrm rot="5400000">
        <a:off x="14633392" y="1543174"/>
        <a:ext cx="2794363" cy="15087599"/>
      </dsp:txXfrm>
    </dsp:sp>
    <dsp:sp modelId="{5FDBEFBE-9314-4BAF-BC83-739C91577BAA}">
      <dsp:nvSpPr>
        <dsp:cNvPr id="0" name=""/>
        <dsp:cNvSpPr/>
      </dsp:nvSpPr>
      <dsp:spPr>
        <a:xfrm>
          <a:off x="0" y="7340497"/>
          <a:ext cx="8486774" cy="3492954"/>
        </a:xfrm>
        <a:prstGeom prst="roundRect">
          <a:avLst/>
        </a:prstGeom>
        <a:blipFill rotWithShape="0">
          <a:blip xmlns:r="http://schemas.openxmlformats.org/officeDocument/2006/relationships" r:embed="rId3"/>
          <a:stretch>
            <a:fillRect/>
          </a:stretch>
        </a:blip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GB" sz="6500" kern="1200"/>
        </a:p>
      </dsp:txBody>
      <dsp:txXfrm>
        <a:off x="0" y="7340497"/>
        <a:ext cx="8486774" cy="34929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B4AF0B-A663-42B3-8078-5E18F66C85E9}">
      <dsp:nvSpPr>
        <dsp:cNvPr id="0" name=""/>
        <dsp:cNvSpPr/>
      </dsp:nvSpPr>
      <dsp:spPr>
        <a:xfrm rot="5400000">
          <a:off x="13405566" y="-4913499"/>
          <a:ext cx="5250016" cy="15087599"/>
        </a:xfrm>
        <a:prstGeom prst="round2SameRect">
          <a:avLst/>
        </a:prstGeom>
        <a:solidFill>
          <a:schemeClr val="bg2">
            <a:lumMod val="90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r>
            <a:rPr lang="en-US" sz="6500" kern="1200" dirty="0" smtClean="0">
              <a:solidFill>
                <a:srgbClr val="1F497D"/>
              </a:solidFill>
            </a:rPr>
            <a:t>The Operator is subcontracted by the Concessionaire to operate and maintain the Gautrain System.</a:t>
          </a:r>
          <a:endParaRPr lang="en-GB" sz="6500" kern="1200" dirty="0"/>
        </a:p>
      </dsp:txBody>
      <dsp:txXfrm rot="5400000">
        <a:off x="13405566" y="-4913499"/>
        <a:ext cx="5250016" cy="15087599"/>
      </dsp:txXfrm>
    </dsp:sp>
    <dsp:sp modelId="{DA6C49AF-C15E-4062-BFEA-937EB2188DB3}">
      <dsp:nvSpPr>
        <dsp:cNvPr id="0" name=""/>
        <dsp:cNvSpPr/>
      </dsp:nvSpPr>
      <dsp:spPr>
        <a:xfrm>
          <a:off x="0" y="116330"/>
          <a:ext cx="8486774" cy="5027940"/>
        </a:xfrm>
        <a:prstGeom prst="roundRect">
          <a:avLst/>
        </a:prstGeom>
        <a:blipFill rotWithShape="0">
          <a:blip xmlns:r="http://schemas.openxmlformats.org/officeDocument/2006/relationships" r:embed="rId1"/>
          <a:stretch>
            <a:fillRect/>
          </a:stretch>
        </a:blip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GB" sz="6500" kern="1200" dirty="0"/>
        </a:p>
      </dsp:txBody>
      <dsp:txXfrm>
        <a:off x="0" y="116330"/>
        <a:ext cx="8486774" cy="5027940"/>
      </dsp:txXfrm>
    </dsp:sp>
    <dsp:sp modelId="{59E67479-C0CF-4692-B20F-E146018758BE}">
      <dsp:nvSpPr>
        <dsp:cNvPr id="0" name=""/>
        <dsp:cNvSpPr/>
      </dsp:nvSpPr>
      <dsp:spPr>
        <a:xfrm rot="5400000">
          <a:off x="13405566" y="664643"/>
          <a:ext cx="5250016" cy="15087599"/>
        </a:xfrm>
        <a:prstGeom prst="round2SameRect">
          <a:avLst/>
        </a:prstGeom>
        <a:solidFill>
          <a:schemeClr val="bg2">
            <a:lumMod val="90000"/>
            <a:alpha val="90000"/>
          </a:schemeClr>
        </a:solidFill>
        <a:ln w="2540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r>
            <a:rPr lang="en-US" sz="6500" kern="1200" dirty="0" smtClean="0">
              <a:solidFill>
                <a:srgbClr val="1F497D"/>
              </a:solidFill>
            </a:rPr>
            <a:t>Mega Express is contracted by the Operator to run the Gautrain Dedicated Feeder and Distribution Service (bus shuttle service).</a:t>
          </a:r>
          <a:endParaRPr lang="en-GB" sz="6500" kern="1200" dirty="0"/>
        </a:p>
      </dsp:txBody>
      <dsp:txXfrm rot="5400000">
        <a:off x="13405566" y="664643"/>
        <a:ext cx="5250016" cy="15087599"/>
      </dsp:txXfrm>
    </dsp:sp>
    <dsp:sp modelId="{341BB539-1DF1-4123-90E0-C457CC305DC2}">
      <dsp:nvSpPr>
        <dsp:cNvPr id="0" name=""/>
        <dsp:cNvSpPr/>
      </dsp:nvSpPr>
      <dsp:spPr>
        <a:xfrm>
          <a:off x="0" y="5714980"/>
          <a:ext cx="8486774" cy="4986925"/>
        </a:xfrm>
        <a:prstGeom prst="roundRect">
          <a:avLst/>
        </a:prstGeom>
        <a:blipFill rotWithShape="0">
          <a:blip xmlns:r="http://schemas.openxmlformats.org/officeDocument/2006/relationships" r:embed="rId2"/>
          <a:stretch>
            <a:fillRect/>
          </a:stretch>
        </a:blip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GB" sz="6500" kern="1200" dirty="0"/>
        </a:p>
      </dsp:txBody>
      <dsp:txXfrm>
        <a:off x="0" y="5714980"/>
        <a:ext cx="8486774" cy="49869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6F22C5-FBA5-4D90-9B52-55CA97B3336F}">
      <dsp:nvSpPr>
        <dsp:cNvPr id="0" name=""/>
        <dsp:cNvSpPr/>
      </dsp:nvSpPr>
      <dsp:spPr>
        <a:xfrm>
          <a:off x="0" y="0"/>
          <a:ext cx="24387175" cy="4981981"/>
        </a:xfrm>
        <a:prstGeom prst="roundRect">
          <a:avLst>
            <a:gd name="adj" fmla="val 10000"/>
          </a:avLst>
        </a:prstGeom>
        <a:solidFill>
          <a:schemeClr val="tx2">
            <a:lumMod val="75000"/>
            <a:alpha val="90000"/>
          </a:schemeClr>
        </a:solidFill>
        <a:ln w="25400" cap="flat" cmpd="sng" algn="ctr">
          <a:solidFill>
            <a:srgbClr val="1F497D">
              <a:alpha val="90000"/>
            </a:srgbClr>
          </a:solidFill>
          <a:prstDash val="solid"/>
        </a:ln>
        <a:effectLst/>
      </dsp:spPr>
      <dsp:style>
        <a:lnRef idx="2">
          <a:scrgbClr r="0" g="0" b="0"/>
        </a:lnRef>
        <a:fillRef idx="1">
          <a:scrgbClr r="0" g="0" b="0"/>
        </a:fillRef>
        <a:effectRef idx="0">
          <a:scrgbClr r="0" g="0" b="0"/>
        </a:effectRef>
        <a:fontRef idx="minor"/>
      </dsp:style>
    </dsp:sp>
    <dsp:sp modelId="{786D2CD2-644D-4379-BA80-0CFB232D2FD5}">
      <dsp:nvSpPr>
        <dsp:cNvPr id="0" name=""/>
        <dsp:cNvSpPr/>
      </dsp:nvSpPr>
      <dsp:spPr>
        <a:xfrm>
          <a:off x="739450" y="664264"/>
          <a:ext cx="4242272" cy="365345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52B996-3A62-45DD-8B60-0669519CBC6E}">
      <dsp:nvSpPr>
        <dsp:cNvPr id="0" name=""/>
        <dsp:cNvSpPr/>
      </dsp:nvSpPr>
      <dsp:spPr>
        <a:xfrm rot="10800000">
          <a:off x="739450" y="4981981"/>
          <a:ext cx="4242272" cy="6089087"/>
        </a:xfrm>
        <a:prstGeom prst="round2SameRect">
          <a:avLst>
            <a:gd name="adj1" fmla="val 10500"/>
            <a:gd name="adj2" fmla="val 0"/>
          </a:avLst>
        </a:prstGeom>
        <a:solidFill>
          <a:schemeClr val="bg2">
            <a:lumMod val="9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n-US" sz="3700" kern="1200" dirty="0" smtClean="0">
              <a:solidFill>
                <a:schemeClr val="bg2">
                  <a:lumMod val="25000"/>
                </a:schemeClr>
              </a:solidFill>
            </a:rPr>
            <a:t>Owner of Gautrain System</a:t>
          </a:r>
        </a:p>
        <a:p>
          <a:pPr lvl="0" algn="ctr" defTabSz="1644650">
            <a:lnSpc>
              <a:spcPct val="90000"/>
            </a:lnSpc>
            <a:spcBef>
              <a:spcPct val="0"/>
            </a:spcBef>
            <a:spcAft>
              <a:spcPct val="35000"/>
            </a:spcAft>
          </a:pPr>
          <a:endParaRPr lang="en-GB" sz="3400" kern="1200" dirty="0">
            <a:solidFill>
              <a:schemeClr val="bg2">
                <a:lumMod val="25000"/>
              </a:schemeClr>
            </a:solidFill>
          </a:endParaRPr>
        </a:p>
      </dsp:txBody>
      <dsp:txXfrm rot="10800000">
        <a:off x="739450" y="4981981"/>
        <a:ext cx="4242272" cy="6089087"/>
      </dsp:txXfrm>
    </dsp:sp>
    <dsp:sp modelId="{2CE881ED-30AE-442F-A1EA-B9E8813861F5}">
      <dsp:nvSpPr>
        <dsp:cNvPr id="0" name=""/>
        <dsp:cNvSpPr/>
      </dsp:nvSpPr>
      <dsp:spPr>
        <a:xfrm>
          <a:off x="5405950" y="664264"/>
          <a:ext cx="4242272" cy="365345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E9144-7324-47B8-B63D-104DA70731A1}">
      <dsp:nvSpPr>
        <dsp:cNvPr id="0" name=""/>
        <dsp:cNvSpPr/>
      </dsp:nvSpPr>
      <dsp:spPr>
        <a:xfrm rot="10800000">
          <a:off x="5405950" y="4981981"/>
          <a:ext cx="4242272" cy="6089087"/>
        </a:xfrm>
        <a:prstGeom prst="round2SameRect">
          <a:avLst>
            <a:gd name="adj1" fmla="val 10500"/>
            <a:gd name="adj2" fmla="val 0"/>
          </a:avLst>
        </a:prstGeom>
        <a:solidFill>
          <a:schemeClr val="bg2">
            <a:lumMod val="9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en-US" sz="3600" kern="1200" dirty="0" smtClean="0">
              <a:solidFill>
                <a:schemeClr val="bg2">
                  <a:lumMod val="25000"/>
                </a:schemeClr>
              </a:solidFill>
            </a:rPr>
            <a:t>Is an agent of the Gauteng Provincial Government, and is responsible for the administration (oversight and management) of the Gautrain System as per the GMA Act</a:t>
          </a:r>
          <a:endParaRPr lang="en-GB" sz="3600" kern="1200" dirty="0">
            <a:solidFill>
              <a:schemeClr val="bg2">
                <a:lumMod val="25000"/>
              </a:schemeClr>
            </a:solidFill>
          </a:endParaRPr>
        </a:p>
      </dsp:txBody>
      <dsp:txXfrm rot="10800000">
        <a:off x="5405950" y="4981981"/>
        <a:ext cx="4242272" cy="6089087"/>
      </dsp:txXfrm>
    </dsp:sp>
    <dsp:sp modelId="{2CC47119-CFF9-4564-8AB3-B61422818486}">
      <dsp:nvSpPr>
        <dsp:cNvPr id="0" name=""/>
        <dsp:cNvSpPr/>
      </dsp:nvSpPr>
      <dsp:spPr>
        <a:xfrm>
          <a:off x="10072451" y="664264"/>
          <a:ext cx="4242272" cy="365345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30F61-A70B-4DBB-AB0C-02A00181E5D2}">
      <dsp:nvSpPr>
        <dsp:cNvPr id="0" name=""/>
        <dsp:cNvSpPr/>
      </dsp:nvSpPr>
      <dsp:spPr>
        <a:xfrm rot="10800000">
          <a:off x="10072451" y="4981981"/>
          <a:ext cx="4242272" cy="6089087"/>
        </a:xfrm>
        <a:prstGeom prst="round2SameRect">
          <a:avLst>
            <a:gd name="adj1" fmla="val 10500"/>
            <a:gd name="adj2" fmla="val 0"/>
          </a:avLst>
        </a:prstGeom>
        <a:solidFill>
          <a:schemeClr val="bg2">
            <a:lumMod val="9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n-US" sz="3700" kern="1200" dirty="0" smtClean="0">
              <a:solidFill>
                <a:schemeClr val="bg2">
                  <a:lumMod val="25000"/>
                </a:schemeClr>
              </a:solidFill>
            </a:rPr>
            <a:t>Possesses and is in control of the Gautrain System through the Concession Agreement</a:t>
          </a:r>
          <a:endParaRPr lang="en-GB" sz="3700" kern="1200" dirty="0">
            <a:solidFill>
              <a:schemeClr val="bg2">
                <a:lumMod val="25000"/>
              </a:schemeClr>
            </a:solidFill>
          </a:endParaRPr>
        </a:p>
      </dsp:txBody>
      <dsp:txXfrm rot="10800000">
        <a:off x="10072451" y="4981981"/>
        <a:ext cx="4242272" cy="6089087"/>
      </dsp:txXfrm>
    </dsp:sp>
    <dsp:sp modelId="{96327074-5DED-4A1B-A1D5-CF8960C11461}">
      <dsp:nvSpPr>
        <dsp:cNvPr id="0" name=""/>
        <dsp:cNvSpPr/>
      </dsp:nvSpPr>
      <dsp:spPr>
        <a:xfrm>
          <a:off x="14738951" y="664264"/>
          <a:ext cx="4242272" cy="3653452"/>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6999465-6314-43E4-8E80-29C143F29996}">
      <dsp:nvSpPr>
        <dsp:cNvPr id="0" name=""/>
        <dsp:cNvSpPr/>
      </dsp:nvSpPr>
      <dsp:spPr>
        <a:xfrm rot="10800000">
          <a:off x="14738951" y="4981981"/>
          <a:ext cx="4242272" cy="6089087"/>
        </a:xfrm>
        <a:prstGeom prst="round2SameRect">
          <a:avLst>
            <a:gd name="adj1" fmla="val 10500"/>
            <a:gd name="adj2" fmla="val 0"/>
          </a:avLst>
        </a:prstGeom>
        <a:solidFill>
          <a:schemeClr val="bg2">
            <a:lumMod val="9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lvl="0" algn="ctr" defTabSz="1644650">
            <a:lnSpc>
              <a:spcPct val="90000"/>
            </a:lnSpc>
            <a:spcBef>
              <a:spcPct val="0"/>
            </a:spcBef>
            <a:spcAft>
              <a:spcPct val="35000"/>
            </a:spcAft>
          </a:pPr>
          <a:r>
            <a:rPr lang="en-US" sz="3700" kern="1200" dirty="0" smtClean="0">
              <a:solidFill>
                <a:schemeClr val="bg2">
                  <a:lumMod val="25000"/>
                </a:schemeClr>
              </a:solidFill>
            </a:rPr>
            <a:t>Responsible for the operation and administration of the Gautrain System through the Operating Contract</a:t>
          </a:r>
          <a:endParaRPr lang="en-GB" sz="3700" kern="1200" dirty="0">
            <a:solidFill>
              <a:schemeClr val="bg2">
                <a:lumMod val="25000"/>
              </a:schemeClr>
            </a:solidFill>
          </a:endParaRPr>
        </a:p>
      </dsp:txBody>
      <dsp:txXfrm rot="10800000">
        <a:off x="14738951" y="4981981"/>
        <a:ext cx="4242272" cy="6089087"/>
      </dsp:txXfrm>
    </dsp:sp>
    <dsp:sp modelId="{026D1196-7620-4689-94CC-9E539BF3D6F3}">
      <dsp:nvSpPr>
        <dsp:cNvPr id="0" name=""/>
        <dsp:cNvSpPr/>
      </dsp:nvSpPr>
      <dsp:spPr>
        <a:xfrm>
          <a:off x="19405451" y="664264"/>
          <a:ext cx="4242272" cy="3653452"/>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ED7C85F4-8B60-4E20-A8FB-321ECE761211}">
      <dsp:nvSpPr>
        <dsp:cNvPr id="0" name=""/>
        <dsp:cNvSpPr/>
      </dsp:nvSpPr>
      <dsp:spPr>
        <a:xfrm rot="10800000">
          <a:off x="19405451" y="4981981"/>
          <a:ext cx="4242272" cy="6089087"/>
        </a:xfrm>
        <a:prstGeom prst="round2SameRect">
          <a:avLst>
            <a:gd name="adj1" fmla="val 10500"/>
            <a:gd name="adj2" fmla="val 0"/>
          </a:avLst>
        </a:prstGeom>
        <a:solidFill>
          <a:schemeClr val="bg2">
            <a:lumMod val="9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pPr>
          <a:r>
            <a:rPr lang="en-US" sz="3500" kern="1200" dirty="0" smtClean="0">
              <a:solidFill>
                <a:schemeClr val="bg2">
                  <a:lumMod val="25000"/>
                </a:schemeClr>
              </a:solidFill>
            </a:rPr>
            <a:t>Possesses Gautrain buses, and responsible for the maintenance of the Gautrain Dedicated Feeder Service Distribution Service infrastructure as per agreement with BOC</a:t>
          </a:r>
          <a:endParaRPr lang="en-GB" sz="3500" kern="1200" dirty="0">
            <a:solidFill>
              <a:schemeClr val="bg2">
                <a:lumMod val="25000"/>
              </a:schemeClr>
            </a:solidFill>
          </a:endParaRPr>
        </a:p>
      </dsp:txBody>
      <dsp:txXfrm rot="10800000">
        <a:off x="19405451" y="4981981"/>
        <a:ext cx="4242272" cy="60890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8434FAA-6E21-E845-81B3-3841AB4FA8C6}" type="datetimeFigureOut">
              <a:rPr lang="en-US" smtClean="0"/>
              <a:pPr/>
              <a:t>2/1/2018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805D3B3-A177-094D-9B77-6CAAC49352E0}" type="slidenum">
              <a:rPr lang="en-US" smtClean="0"/>
              <a:pPr/>
              <a:t>‹#›</a:t>
            </a:fld>
            <a:endParaRPr lang="en-US"/>
          </a:p>
        </p:txBody>
      </p:sp>
    </p:spTree>
    <p:extLst>
      <p:ext uri="{BB962C8B-B14F-4D97-AF65-F5344CB8AC3E}">
        <p14:creationId xmlns:p14="http://schemas.microsoft.com/office/powerpoint/2010/main" xmlns="" val="744574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C1AEB6-E45B-194D-809E-89C006509AB8}" type="datetimeFigureOut">
              <a:rPr lang="en-US" smtClean="0"/>
              <a:pPr/>
              <a:t>2/1/2018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8AC947F-B0C8-4249-A644-BAF48CE69026}" type="slidenum">
              <a:rPr lang="en-US" smtClean="0"/>
              <a:pPr/>
              <a:t>‹#›</a:t>
            </a:fld>
            <a:endParaRPr lang="en-US"/>
          </a:p>
        </p:txBody>
      </p:sp>
    </p:spTree>
    <p:extLst>
      <p:ext uri="{BB962C8B-B14F-4D97-AF65-F5344CB8AC3E}">
        <p14:creationId xmlns:p14="http://schemas.microsoft.com/office/powerpoint/2010/main" xmlns="" val="2468664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E8AC947F-B0C8-4249-A644-BAF48CE69026}" type="slidenum">
              <a:rPr lang="en-US" smtClean="0"/>
              <a:pPr/>
              <a:t>2</a:t>
            </a:fld>
            <a:endParaRPr lang="en-US"/>
          </a:p>
        </p:txBody>
      </p:sp>
    </p:spTree>
    <p:extLst>
      <p:ext uri="{BB962C8B-B14F-4D97-AF65-F5344CB8AC3E}">
        <p14:creationId xmlns:p14="http://schemas.microsoft.com/office/powerpoint/2010/main" xmlns="" val="383841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190154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237398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7006" y="1098550"/>
            <a:ext cx="14632305" cy="234061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625" y="1098550"/>
            <a:ext cx="43498930" cy="23406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160477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8775"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200" y="3200400"/>
            <a:ext cx="21948775" cy="90519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00" y="12712700"/>
            <a:ext cx="5691188" cy="730250"/>
          </a:xfrm>
          <a:prstGeom prst="rect">
            <a:avLst/>
          </a:prstGeom>
        </p:spPr>
        <p:txBody>
          <a:bodyPr/>
          <a:lstStyle/>
          <a:p>
            <a:fld id="{F4FDA7FC-1D60-F94F-BEBC-4D763C144A53}" type="datetimeFigureOut">
              <a:rPr lang="en-US" smtClean="0"/>
              <a:pPr/>
              <a:t>2/1/2018</a:t>
            </a:fld>
            <a:endParaRPr lang="en-US"/>
          </a:p>
        </p:txBody>
      </p:sp>
      <p:sp>
        <p:nvSpPr>
          <p:cNvPr id="5" name="Footer Placeholder 4"/>
          <p:cNvSpPr>
            <a:spLocks noGrp="1"/>
          </p:cNvSpPr>
          <p:nvPr>
            <p:ph type="ftr" sz="quarter" idx="11"/>
          </p:nvPr>
        </p:nvSpPr>
        <p:spPr>
          <a:xfrm>
            <a:off x="8332788" y="12712700"/>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6788" y="12712700"/>
            <a:ext cx="5691187" cy="730250"/>
          </a:xfrm>
          <a:prstGeom prst="rect">
            <a:avLst/>
          </a:prstGeom>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89158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9575"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71975"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DA7FC-1D60-F94F-BEBC-4D763C144A53}"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144645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DA7FC-1D60-F94F-BEBC-4D763C144A53}"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251871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9575"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9575"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DA7FC-1D60-F94F-BEBC-4D763C144A53}"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197362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8188"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9788" y="3200400"/>
            <a:ext cx="10898187"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DA7FC-1D60-F94F-BEBC-4D763C144A53}"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123481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5950"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5950"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850" y="3070225"/>
            <a:ext cx="10779125"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8850" y="4349750"/>
            <a:ext cx="10779125"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DA7FC-1D60-F94F-BEBC-4D763C144A53}" type="datetimeFigureOut">
              <a:rPr lang="en-US" smtClean="0"/>
              <a:pPr/>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2828420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DA7FC-1D60-F94F-BEBC-4D763C144A53}" type="datetimeFigureOut">
              <a:rPr lang="en-US" smtClean="0"/>
              <a:pPr/>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242122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DA7FC-1D60-F94F-BEBC-4D763C144A53}" type="datetimeFigureOut">
              <a:rPr lang="en-US" smtClean="0"/>
              <a:pPr/>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31219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1143000"/>
            <a:ext cx="9397187" cy="2032000"/>
          </a:xfrm>
          <a:prstGeom prst="rect">
            <a:avLst/>
          </a:prstGeom>
          <a:solidFill>
            <a:srgbClr val="8D6E13">
              <a:alpha val="4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D6E13"/>
              </a:solidFill>
            </a:endParaRPr>
          </a:p>
        </p:txBody>
      </p:sp>
    </p:spTree>
    <p:extLst>
      <p:ext uri="{BB962C8B-B14F-4D97-AF65-F5344CB8AC3E}">
        <p14:creationId xmlns:p14="http://schemas.microsoft.com/office/powerpoint/2010/main" xmlns="" val="2265361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4525" y="546100"/>
            <a:ext cx="13633450"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3225"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DA7FC-1D60-F94F-BEBC-4D763C144A53}"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283675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1987"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1987"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1987"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DA7FC-1D60-F94F-BEBC-4D763C144A53}"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183872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DA7FC-1D60-F94F-BEBC-4D763C144A53}"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352505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1575" y="549275"/>
            <a:ext cx="5486400"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9975"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DA7FC-1D60-F94F-BEBC-4D763C144A53}"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2928117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9575"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2400"/>
            <a:ext cx="17071975"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D5A302-4528-6A4B-96C2-EF1E5D2DB5E8}"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1607877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5A302-4528-6A4B-96C2-EF1E5D2DB5E8}"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3473947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9575"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925638" y="5813425"/>
            <a:ext cx="20729575"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D5A302-4528-6A4B-96C2-EF1E5D2DB5E8}"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4153018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200400"/>
            <a:ext cx="10898188"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269788" y="3200400"/>
            <a:ext cx="10898187"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D5A302-4528-6A4B-96C2-EF1E5D2DB5E8}"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1234586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3070225"/>
            <a:ext cx="10775950"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5950"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850" y="3070225"/>
            <a:ext cx="10779125"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388850" y="4349750"/>
            <a:ext cx="10779125"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D5A302-4528-6A4B-96C2-EF1E5D2DB5E8}" type="datetimeFigureOut">
              <a:rPr lang="en-US" smtClean="0"/>
              <a:pPr/>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2765747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D5A302-4528-6A4B-96C2-EF1E5D2DB5E8}" type="datetimeFigureOut">
              <a:rPr lang="en-US" smtClean="0"/>
              <a:pPr/>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56113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176005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5A302-4528-6A4B-96C2-EF1E5D2DB5E8}" type="datetimeFigureOut">
              <a:rPr lang="en-US" smtClean="0"/>
              <a:pPr/>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4112641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9534525" y="546100"/>
            <a:ext cx="13633450"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2870200"/>
            <a:ext cx="8023225"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5A302-4528-6A4B-96C2-EF1E5D2DB5E8}"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2554332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1987"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79963" y="1225550"/>
            <a:ext cx="14631987"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1987"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5A302-4528-6A4B-96C2-EF1E5D2DB5E8}" type="datetimeFigureOut">
              <a:rPr lang="en-US" smtClean="0"/>
              <a:pPr/>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3277973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5A302-4528-6A4B-96C2-EF1E5D2DB5E8}"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3319462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1575" y="549275"/>
            <a:ext cx="5486400"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49275"/>
            <a:ext cx="16309975"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5A302-4528-6A4B-96C2-EF1E5D2DB5E8}" type="datetimeFigureOut">
              <a:rPr lang="en-US" smtClean="0"/>
              <a:pPr/>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33896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51623" y="6400801"/>
            <a:ext cx="29065619" cy="18103850"/>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723696" y="6400801"/>
            <a:ext cx="29065616" cy="18103850"/>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196954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360142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13212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56219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270456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493A650A-7B8D-5C45-8435-6CE5526D15D6}" type="datetimeFigureOut">
              <a:rPr lang="en-US" smtClean="0"/>
              <a:pPr/>
              <a:t>2/1/2018</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075ACC04-5824-E241-913A-76BC2607634A}" type="slidenum">
              <a:rPr lang="en-US" smtClean="0"/>
              <a:pPr/>
              <a:t>‹#›</a:t>
            </a:fld>
            <a:endParaRPr lang="en-US"/>
          </a:p>
        </p:txBody>
      </p:sp>
    </p:spTree>
    <p:extLst>
      <p:ext uri="{BB962C8B-B14F-4D97-AF65-F5344CB8AC3E}">
        <p14:creationId xmlns:p14="http://schemas.microsoft.com/office/powerpoint/2010/main" xmlns="" val="113887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103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1088639"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1088639" rtl="0" eaLnBrk="1" latinLnBrk="0" hangingPunct="1">
        <a:spcBef>
          <a:spcPct val="20000"/>
        </a:spcBef>
        <a:buFont typeface="Arial"/>
        <a:buChar char="•"/>
        <a:defRPr sz="7600" kern="1200">
          <a:solidFill>
            <a:schemeClr val="tx1"/>
          </a:solidFill>
          <a:latin typeface="+mn-lt"/>
          <a:ea typeface="+mn-ea"/>
          <a:cs typeface="+mn-cs"/>
        </a:defRPr>
      </a:lvl1pPr>
      <a:lvl2pPr marL="1769038" indent="-680399" algn="l" defTabSz="1088639" rtl="0" eaLnBrk="1" latinLnBrk="0" hangingPunct="1">
        <a:spcBef>
          <a:spcPct val="20000"/>
        </a:spcBef>
        <a:buFont typeface="Arial"/>
        <a:buChar char="–"/>
        <a:defRPr sz="6700" kern="1200">
          <a:solidFill>
            <a:schemeClr val="tx1"/>
          </a:solidFill>
          <a:latin typeface="+mn-lt"/>
          <a:ea typeface="+mn-ea"/>
          <a:cs typeface="+mn-cs"/>
        </a:defRPr>
      </a:lvl2pPr>
      <a:lvl3pPr marL="2721597" indent="-544319" algn="l" defTabSz="1088639" rtl="0" eaLnBrk="1" latinLnBrk="0" hangingPunct="1">
        <a:spcBef>
          <a:spcPct val="20000"/>
        </a:spcBef>
        <a:buFont typeface="Arial"/>
        <a:buChar char="•"/>
        <a:defRPr sz="5700" kern="1200">
          <a:solidFill>
            <a:schemeClr val="tx1"/>
          </a:solidFill>
          <a:latin typeface="+mn-lt"/>
          <a:ea typeface="+mn-ea"/>
          <a:cs typeface="+mn-cs"/>
        </a:defRPr>
      </a:lvl3pPr>
      <a:lvl4pPr marL="3810236" indent="-544319" algn="l" defTabSz="1088639" rtl="0" eaLnBrk="1" latinLnBrk="0" hangingPunct="1">
        <a:spcBef>
          <a:spcPct val="20000"/>
        </a:spcBef>
        <a:buFont typeface="Arial"/>
        <a:buChar char="–"/>
        <a:defRPr sz="4800" kern="1200">
          <a:solidFill>
            <a:schemeClr val="tx1"/>
          </a:solidFill>
          <a:latin typeface="+mn-lt"/>
          <a:ea typeface="+mn-ea"/>
          <a:cs typeface="+mn-cs"/>
        </a:defRPr>
      </a:lvl4pPr>
      <a:lvl5pPr marL="4898875" indent="-544319" algn="l" defTabSz="1088639" rtl="0" eaLnBrk="1" latinLnBrk="0" hangingPunct="1">
        <a:spcBef>
          <a:spcPct val="20000"/>
        </a:spcBef>
        <a:buFont typeface="Arial"/>
        <a:buChar char="»"/>
        <a:defRPr sz="4800" kern="1200">
          <a:solidFill>
            <a:schemeClr val="tx1"/>
          </a:solidFill>
          <a:latin typeface="+mn-lt"/>
          <a:ea typeface="+mn-ea"/>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3200400"/>
            <a:ext cx="21948775" cy="9051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9200" y="12712700"/>
            <a:ext cx="5691188"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F4FDA7FC-1D60-F94F-BEBC-4D763C144A53}" type="datetimeFigureOut">
              <a:rPr lang="en-US" smtClean="0"/>
              <a:pPr/>
              <a:t>2/1/2018</a:t>
            </a:fld>
            <a:endParaRPr lang="en-US"/>
          </a:p>
        </p:txBody>
      </p:sp>
      <p:sp>
        <p:nvSpPr>
          <p:cNvPr id="5" name="Footer Placeholder 4"/>
          <p:cNvSpPr>
            <a:spLocks noGrp="1"/>
          </p:cNvSpPr>
          <p:nvPr>
            <p:ph type="ftr" sz="quarter" idx="3"/>
          </p:nvPr>
        </p:nvSpPr>
        <p:spPr>
          <a:xfrm>
            <a:off x="8332788" y="12712700"/>
            <a:ext cx="7721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2700"/>
            <a:ext cx="5691187"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1A0E6BEE-BD35-E64D-945F-06013E8AA075}" type="slidenum">
              <a:rPr lang="en-US" smtClean="0"/>
              <a:pPr/>
              <a:t>‹#›</a:t>
            </a:fld>
            <a:endParaRPr lang="en-US"/>
          </a:p>
        </p:txBody>
      </p:sp>
    </p:spTree>
    <p:extLst>
      <p:ext uri="{BB962C8B-B14F-4D97-AF65-F5344CB8AC3E}">
        <p14:creationId xmlns:p14="http://schemas.microsoft.com/office/powerpoint/2010/main" xmlns="" val="4079308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3200400"/>
            <a:ext cx="21948775" cy="9051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19200" y="12712700"/>
            <a:ext cx="5691188"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C9D5A302-4528-6A4B-96C2-EF1E5D2DB5E8}" type="datetimeFigureOut">
              <a:rPr lang="en-US" smtClean="0"/>
              <a:pPr/>
              <a:t>2/1/2018</a:t>
            </a:fld>
            <a:endParaRPr lang="en-US"/>
          </a:p>
        </p:txBody>
      </p:sp>
      <p:sp>
        <p:nvSpPr>
          <p:cNvPr id="5" name="Footer Placeholder 4"/>
          <p:cNvSpPr>
            <a:spLocks noGrp="1"/>
          </p:cNvSpPr>
          <p:nvPr>
            <p:ph type="ftr" sz="quarter" idx="3"/>
          </p:nvPr>
        </p:nvSpPr>
        <p:spPr>
          <a:xfrm>
            <a:off x="8332788" y="12712700"/>
            <a:ext cx="7721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2700"/>
            <a:ext cx="5691187"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C041EE1A-271D-6D45-8B1E-8DE2BA2253EB}" type="slidenum">
              <a:rPr lang="en-US" smtClean="0"/>
              <a:pPr/>
              <a:t>‹#›</a:t>
            </a:fld>
            <a:endParaRPr lang="en-US"/>
          </a:p>
        </p:txBody>
      </p:sp>
    </p:spTree>
    <p:extLst>
      <p:ext uri="{BB962C8B-B14F-4D97-AF65-F5344CB8AC3E}">
        <p14:creationId xmlns:p14="http://schemas.microsoft.com/office/powerpoint/2010/main" xmlns="" val="2867870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t_airport_apr07-18.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0" y="-514350"/>
            <a:ext cx="24514170" cy="11080750"/>
          </a:xfrm>
          <a:prstGeom prst="rect">
            <a:avLst/>
          </a:prstGeom>
        </p:spPr>
      </p:pic>
      <p:sp>
        <p:nvSpPr>
          <p:cNvPr id="11" name="Rectangle 10"/>
          <p:cNvSpPr/>
          <p:nvPr/>
        </p:nvSpPr>
        <p:spPr>
          <a:xfrm>
            <a:off x="0" y="6911389"/>
            <a:ext cx="24514170" cy="4254500"/>
          </a:xfrm>
          <a:prstGeom prst="rect">
            <a:avLst/>
          </a:prstGeom>
          <a:solidFill>
            <a:srgbClr val="87784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2" name="Title 1"/>
          <p:cNvSpPr>
            <a:spLocks noGrp="1"/>
          </p:cNvSpPr>
          <p:nvPr>
            <p:ph type="ctrTitle"/>
          </p:nvPr>
        </p:nvSpPr>
        <p:spPr>
          <a:xfrm>
            <a:off x="581891" y="7069375"/>
            <a:ext cx="22804582" cy="2501066"/>
          </a:xfrm>
        </p:spPr>
        <p:txBody>
          <a:bodyPr>
            <a:normAutofit fontScale="90000"/>
          </a:bodyPr>
          <a:lstStyle/>
          <a:p>
            <a:pPr>
              <a:lnSpc>
                <a:spcPct val="110000"/>
              </a:lnSpc>
            </a:pPr>
            <a:r>
              <a:rPr lang="en-US" sz="7600" b="1" dirty="0" smtClean="0">
                <a:solidFill>
                  <a:srgbClr val="FFFFFF"/>
                </a:solidFill>
                <a:latin typeface="Century Gothic"/>
                <a:cs typeface="Century Gothic"/>
              </a:rPr>
              <a:t>PRESENTATION TO PORTFOLIO COMMITTEE ON POLICE </a:t>
            </a:r>
            <a:r>
              <a:rPr lang="en-US" sz="7300" b="1" dirty="0" smtClean="0">
                <a:solidFill>
                  <a:srgbClr val="FFFFFF"/>
                </a:solidFill>
                <a:latin typeface="Century Gothic"/>
                <a:cs typeface="Century Gothic"/>
              </a:rPr>
              <a:t/>
            </a:r>
            <a:br>
              <a:rPr lang="en-US" sz="7300" b="1" dirty="0" smtClean="0">
                <a:solidFill>
                  <a:srgbClr val="FFFFFF"/>
                </a:solidFill>
                <a:latin typeface="Century Gothic"/>
                <a:cs typeface="Century Gothic"/>
              </a:rPr>
            </a:br>
            <a:r>
              <a:rPr lang="en-US" sz="7300" b="1" dirty="0" smtClean="0">
                <a:solidFill>
                  <a:srgbClr val="FFFFFF"/>
                </a:solidFill>
                <a:latin typeface="Century Gothic"/>
                <a:cs typeface="Century Gothic"/>
              </a:rPr>
              <a:t>ON CRITICAL INFRASTRUCTURE PROTECTION BILL, 2017</a:t>
            </a:r>
            <a:r>
              <a:rPr lang="en-US" sz="6700" b="1" dirty="0" smtClean="0">
                <a:solidFill>
                  <a:srgbClr val="FFFFFF"/>
                </a:solidFill>
                <a:latin typeface="Century Gothic"/>
                <a:cs typeface="Century Gothic"/>
              </a:rPr>
              <a:t/>
            </a:r>
            <a:br>
              <a:rPr lang="en-US" sz="6700" b="1" dirty="0" smtClean="0">
                <a:solidFill>
                  <a:srgbClr val="FFFFFF"/>
                </a:solidFill>
                <a:latin typeface="Century Gothic"/>
                <a:cs typeface="Century Gothic"/>
              </a:rPr>
            </a:br>
            <a:endParaRPr lang="en-US" sz="4800" dirty="0">
              <a:solidFill>
                <a:srgbClr val="FFFFFF"/>
              </a:solidFill>
              <a:latin typeface="Century Gothic"/>
              <a:cs typeface="Century Gothic"/>
            </a:endParaRPr>
          </a:p>
        </p:txBody>
      </p:sp>
      <p:sp>
        <p:nvSpPr>
          <p:cNvPr id="3" name="Subtitle 2"/>
          <p:cNvSpPr>
            <a:spLocks noGrp="1"/>
          </p:cNvSpPr>
          <p:nvPr>
            <p:ph type="subTitle" idx="1"/>
          </p:nvPr>
        </p:nvSpPr>
        <p:spPr>
          <a:xfrm>
            <a:off x="1601787" y="9847669"/>
            <a:ext cx="21183600" cy="1097422"/>
          </a:xfrm>
        </p:spPr>
        <p:txBody>
          <a:bodyPr>
            <a:normAutofit/>
          </a:bodyPr>
          <a:lstStyle/>
          <a:p>
            <a:r>
              <a:rPr lang="en-GB" sz="3200" b="1" dirty="0" smtClean="0">
                <a:solidFill>
                  <a:srgbClr val="2F4D8A"/>
                </a:solidFill>
                <a:latin typeface="Century Gothic"/>
                <a:cs typeface="Century Gothic"/>
              </a:rPr>
              <a:t>30 January 2018</a:t>
            </a:r>
            <a:endParaRPr lang="en-ZA" sz="3200" b="1" dirty="0">
              <a:solidFill>
                <a:srgbClr val="2F4D8A"/>
              </a:solidFill>
              <a:latin typeface="Century Gothic"/>
              <a:cs typeface="Century Gothic"/>
            </a:endParaRPr>
          </a:p>
        </p:txBody>
      </p:sp>
      <p:pic>
        <p:nvPicPr>
          <p:cNvPr id="4" name="Picture 3" descr="gautrain_logo.pdf"/>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0206128" y="10303689"/>
            <a:ext cx="4096516" cy="4096514"/>
          </a:xfrm>
          <a:prstGeom prst="rect">
            <a:avLst/>
          </a:prstGeom>
        </p:spPr>
      </p:pic>
      <p:sp>
        <p:nvSpPr>
          <p:cNvPr id="5" name="TextBox 4"/>
          <p:cNvSpPr txBox="1"/>
          <p:nvPr/>
        </p:nvSpPr>
        <p:spPr>
          <a:xfrm>
            <a:off x="28444297" y="10566400"/>
            <a:ext cx="184666"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73726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s_pts_july10-5058.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24726135" cy="2602729"/>
          </a:xfrm>
          <a:prstGeom prst="rect">
            <a:avLst/>
          </a:prstGeom>
        </p:spPr>
      </p:pic>
      <p:sp>
        <p:nvSpPr>
          <p:cNvPr id="17" name="Rectangle 16"/>
          <p:cNvSpPr/>
          <p:nvPr/>
        </p:nvSpPr>
        <p:spPr>
          <a:xfrm>
            <a:off x="1330035" y="221673"/>
            <a:ext cx="14990619" cy="2381056"/>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12" name="Title 1"/>
          <p:cNvSpPr>
            <a:spLocks noGrp="1"/>
          </p:cNvSpPr>
          <p:nvPr>
            <p:ph type="title"/>
          </p:nvPr>
        </p:nvSpPr>
        <p:spPr>
          <a:xfrm>
            <a:off x="1971675" y="316729"/>
            <a:ext cx="12887325" cy="2286000"/>
          </a:xfrm>
          <a:noFill/>
          <a:ln>
            <a:noFill/>
          </a:ln>
        </p:spPr>
        <p:txBody>
          <a:bodyPr>
            <a:normAutofit/>
          </a:bodyPr>
          <a:lstStyle/>
          <a:p>
            <a:pPr algn="l">
              <a:lnSpc>
                <a:spcPct val="80000"/>
              </a:lnSpc>
            </a:pPr>
            <a:r>
              <a:rPr lang="en-US" sz="6600" b="1" dirty="0" smtClean="0">
                <a:solidFill>
                  <a:schemeClr val="bg1"/>
                </a:solidFill>
                <a:latin typeface="Century Gothic"/>
                <a:cs typeface="Century Gothic"/>
              </a:rPr>
              <a:t>RECOMMENDED SOLUTION</a:t>
            </a:r>
            <a:endParaRPr lang="en-US" sz="5400" b="1" dirty="0">
              <a:solidFill>
                <a:schemeClr val="bg1"/>
              </a:solidFill>
              <a:latin typeface="Century Gothic"/>
              <a:cs typeface="Century Gothic"/>
            </a:endParaRPr>
          </a:p>
        </p:txBody>
      </p:sp>
      <p:sp>
        <p:nvSpPr>
          <p:cNvPr id="3" name="Content Placeholder 2"/>
          <p:cNvSpPr>
            <a:spLocks noGrp="1"/>
          </p:cNvSpPr>
          <p:nvPr>
            <p:ph idx="1"/>
          </p:nvPr>
        </p:nvSpPr>
        <p:spPr>
          <a:xfrm>
            <a:off x="1219200" y="2919458"/>
            <a:ext cx="21948775" cy="10157047"/>
          </a:xfrm>
        </p:spPr>
        <p:txBody>
          <a:bodyPr>
            <a:normAutofit lnSpcReduction="10000"/>
          </a:bodyPr>
          <a:lstStyle/>
          <a:p>
            <a:pPr marL="813816" indent="-813816" algn="just">
              <a:lnSpc>
                <a:spcPct val="130000"/>
              </a:lnSpc>
              <a:spcBef>
                <a:spcPts val="984"/>
              </a:spcBef>
            </a:pPr>
            <a:r>
              <a:rPr lang="en-US" sz="4400" dirty="0" smtClean="0">
                <a:solidFill>
                  <a:srgbClr val="877849"/>
                </a:solidFill>
                <a:latin typeface="Centur gothic"/>
              </a:rPr>
              <a:t>Insertion of a proviso, in a new clause 24(9) of the Bill, to the effect that in a Public Private Partnership, the private partner is responsible for the discharge of the duties prescribed in clause 24 of the Bill, which reads:</a:t>
            </a:r>
          </a:p>
          <a:p>
            <a:pPr marL="1771650" indent="0" algn="just">
              <a:lnSpc>
                <a:spcPct val="130000"/>
              </a:lnSpc>
              <a:spcBef>
                <a:spcPts val="984"/>
              </a:spcBef>
              <a:buNone/>
            </a:pPr>
            <a:r>
              <a:rPr lang="en-US" sz="4400" b="1" dirty="0" smtClean="0">
                <a:solidFill>
                  <a:srgbClr val="877849"/>
                </a:solidFill>
                <a:latin typeface="Centur gothic"/>
              </a:rPr>
              <a:t>“(9) </a:t>
            </a:r>
            <a:r>
              <a:rPr lang="en-US" sz="4400" b="1" u="sng" dirty="0" smtClean="0">
                <a:solidFill>
                  <a:srgbClr val="877849"/>
                </a:solidFill>
                <a:latin typeface="Centur gothic"/>
              </a:rPr>
              <a:t>To the extent that a Concession Agreement, or similar arrangement, exists in respect of critical infrastructure,</a:t>
            </a:r>
            <a:r>
              <a:rPr lang="en-US" sz="3500" b="1" u="sng" dirty="0" smtClean="0">
                <a:solidFill>
                  <a:srgbClr val="877849"/>
                </a:solidFill>
                <a:latin typeface="Centur gothic"/>
              </a:rPr>
              <a:t> </a:t>
            </a:r>
            <a:r>
              <a:rPr lang="en-US" sz="4400" b="1" u="sng" dirty="0" smtClean="0">
                <a:solidFill>
                  <a:srgbClr val="877849"/>
                </a:solidFill>
                <a:latin typeface="Centur gothic"/>
              </a:rPr>
              <a:t>the Concessionaire, or its equivalent, shall be responsible for the discharge of the responsibilities prescribed in this section and section 25</a:t>
            </a:r>
            <a:r>
              <a:rPr lang="en-US" sz="4400" b="1" dirty="0" smtClean="0">
                <a:solidFill>
                  <a:srgbClr val="877849"/>
                </a:solidFill>
                <a:latin typeface="Centur gothic"/>
              </a:rPr>
              <a:t>”.</a:t>
            </a:r>
          </a:p>
          <a:p>
            <a:pPr marL="813816" indent="-813816" algn="just">
              <a:lnSpc>
                <a:spcPct val="130000"/>
              </a:lnSpc>
              <a:spcBef>
                <a:spcPts val="984"/>
              </a:spcBef>
            </a:pPr>
            <a:r>
              <a:rPr lang="en-US" sz="4400" dirty="0" smtClean="0">
                <a:solidFill>
                  <a:srgbClr val="877849"/>
                </a:solidFill>
                <a:latin typeface="Centur gothic"/>
              </a:rPr>
              <a:t>Insertion of a proviso, in clause 18(1) of the Bill, to the effect that an application for declaration of infrastructure, that is subject to a Public Private Partnership, as critical infrastructure, may only be lodged by a head of an organ of state which owns, is in control of, or is responsible for the administration of that infrastructure. The following wording is proposed:</a:t>
            </a:r>
          </a:p>
          <a:p>
            <a:pPr>
              <a:lnSpc>
                <a:spcPct val="150000"/>
              </a:lnSpc>
            </a:pPr>
            <a:endParaRPr lang="en-GB" sz="4400" dirty="0">
              <a:solidFill>
                <a:srgbClr val="877849"/>
              </a:solidFill>
              <a:latin typeface="Centur gothic"/>
            </a:endParaRPr>
          </a:p>
        </p:txBody>
      </p:sp>
      <p:sp>
        <p:nvSpPr>
          <p:cNvPr id="14" name="Subtitle 2"/>
          <p:cNvSpPr txBox="1">
            <a:spLocks/>
          </p:cNvSpPr>
          <p:nvPr/>
        </p:nvSpPr>
        <p:spPr>
          <a:xfrm>
            <a:off x="17757120" y="13076505"/>
            <a:ext cx="6064730" cy="723969"/>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pPr>
            <a:r>
              <a:rPr lang="en-US" sz="1800" dirty="0" smtClean="0">
                <a:solidFill>
                  <a:schemeClr val="accent1">
                    <a:lumMod val="75000"/>
                  </a:schemeClr>
                </a:solidFill>
                <a:latin typeface="Century Gothic"/>
                <a:cs typeface="Century Gothic"/>
              </a:rPr>
              <a:t>© Gautrain Management Agency</a:t>
            </a:r>
          </a:p>
          <a:p>
            <a:pPr algn="r">
              <a:lnSpc>
                <a:spcPct val="90000"/>
              </a:lnSpc>
            </a:pPr>
            <a:endParaRPr lang="en-US" sz="2400" dirty="0" smtClean="0">
              <a:solidFill>
                <a:srgbClr val="A69213"/>
              </a:solidFill>
              <a:latin typeface="Futura (Light)"/>
              <a:cs typeface="Futura (Light)"/>
            </a:endParaRPr>
          </a:p>
        </p:txBody>
      </p:sp>
    </p:spTree>
    <p:extLst>
      <p:ext uri="{BB962C8B-B14F-4D97-AF65-F5344CB8AC3E}">
        <p14:creationId xmlns:p14="http://schemas.microsoft.com/office/powerpoint/2010/main" xmlns="" val="3798622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s_pts_july10-5058.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24726135" cy="2602729"/>
          </a:xfrm>
          <a:prstGeom prst="rect">
            <a:avLst/>
          </a:prstGeom>
        </p:spPr>
      </p:pic>
      <p:sp>
        <p:nvSpPr>
          <p:cNvPr id="17" name="Rectangle 16"/>
          <p:cNvSpPr/>
          <p:nvPr/>
        </p:nvSpPr>
        <p:spPr>
          <a:xfrm>
            <a:off x="1330035" y="221673"/>
            <a:ext cx="14990619" cy="2381056"/>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12" name="Title 1"/>
          <p:cNvSpPr>
            <a:spLocks noGrp="1"/>
          </p:cNvSpPr>
          <p:nvPr>
            <p:ph type="title"/>
          </p:nvPr>
        </p:nvSpPr>
        <p:spPr>
          <a:xfrm>
            <a:off x="1971675" y="316729"/>
            <a:ext cx="12887325" cy="2286000"/>
          </a:xfrm>
          <a:noFill/>
          <a:ln>
            <a:noFill/>
          </a:ln>
        </p:spPr>
        <p:txBody>
          <a:bodyPr>
            <a:normAutofit/>
          </a:bodyPr>
          <a:lstStyle/>
          <a:p>
            <a:pPr algn="l">
              <a:lnSpc>
                <a:spcPct val="80000"/>
              </a:lnSpc>
            </a:pPr>
            <a:r>
              <a:rPr lang="en-US" sz="6600" b="1" dirty="0" smtClean="0">
                <a:solidFill>
                  <a:schemeClr val="bg1"/>
                </a:solidFill>
                <a:latin typeface="Century Gothic"/>
                <a:cs typeface="Century Gothic"/>
              </a:rPr>
              <a:t>RECOMMENDED SOLUTION</a:t>
            </a:r>
            <a:endParaRPr lang="en-US" sz="5400" b="1" dirty="0">
              <a:solidFill>
                <a:schemeClr val="bg1"/>
              </a:solidFill>
              <a:latin typeface="Century Gothic"/>
              <a:cs typeface="Century Gothic"/>
            </a:endParaRPr>
          </a:p>
        </p:txBody>
      </p:sp>
      <p:sp>
        <p:nvSpPr>
          <p:cNvPr id="3" name="Content Placeholder 2"/>
          <p:cNvSpPr>
            <a:spLocks noGrp="1"/>
          </p:cNvSpPr>
          <p:nvPr>
            <p:ph idx="1"/>
          </p:nvPr>
        </p:nvSpPr>
        <p:spPr>
          <a:xfrm>
            <a:off x="1219200" y="2919458"/>
            <a:ext cx="21948775" cy="10157047"/>
          </a:xfrm>
        </p:spPr>
        <p:txBody>
          <a:bodyPr>
            <a:normAutofit/>
          </a:bodyPr>
          <a:lstStyle/>
          <a:p>
            <a:pPr marL="1828800" indent="0" algn="just">
              <a:buNone/>
            </a:pPr>
            <a:r>
              <a:rPr lang="en-US" sz="4400" b="1" dirty="0" smtClean="0">
                <a:solidFill>
                  <a:srgbClr val="877849"/>
                </a:solidFill>
                <a:latin typeface="Centur gothic"/>
              </a:rPr>
              <a:t>“</a:t>
            </a:r>
            <a:r>
              <a:rPr lang="en-ZA" sz="4400" b="1" u="sng" dirty="0">
                <a:solidFill>
                  <a:srgbClr val="877849"/>
                </a:solidFill>
                <a:latin typeface="Centur gothic"/>
              </a:rPr>
              <a:t>18. (1) </a:t>
            </a:r>
            <a:r>
              <a:rPr lang="en-ZA" sz="4400" b="1" dirty="0">
                <a:solidFill>
                  <a:srgbClr val="877849"/>
                </a:solidFill>
                <a:latin typeface="Centur gothic"/>
              </a:rPr>
              <a:t>A person in control of an infrastructure may, in the prescribed manner </a:t>
            </a:r>
            <a:r>
              <a:rPr lang="en-ZA" sz="4400" b="1" dirty="0" smtClean="0">
                <a:solidFill>
                  <a:srgbClr val="877849"/>
                </a:solidFill>
                <a:latin typeface="Centur gothic"/>
              </a:rPr>
              <a:t>and format</a:t>
            </a:r>
            <a:r>
              <a:rPr lang="en-ZA" sz="4400" b="1" dirty="0">
                <a:solidFill>
                  <a:srgbClr val="877849"/>
                </a:solidFill>
                <a:latin typeface="Centur gothic"/>
              </a:rPr>
              <a:t>, </a:t>
            </a:r>
            <a:r>
              <a:rPr lang="en-ZA" sz="4400" b="1" dirty="0" smtClean="0">
                <a:solidFill>
                  <a:srgbClr val="877849"/>
                </a:solidFill>
                <a:latin typeface="Centur gothic"/>
              </a:rPr>
              <a:t>lodge </a:t>
            </a:r>
            <a:r>
              <a:rPr lang="en-ZA" sz="4400" b="1" dirty="0">
                <a:solidFill>
                  <a:srgbClr val="877849"/>
                </a:solidFill>
                <a:latin typeface="Centur gothic"/>
              </a:rPr>
              <a:t>with the National Commissioner an application </a:t>
            </a:r>
            <a:r>
              <a:rPr lang="en-ZA" sz="4400" b="1" dirty="0" smtClean="0">
                <a:solidFill>
                  <a:srgbClr val="877849"/>
                </a:solidFill>
                <a:latin typeface="Centur gothic"/>
              </a:rPr>
              <a:t>contemplated </a:t>
            </a:r>
            <a:r>
              <a:rPr lang="en-ZA" sz="4400" b="1" dirty="0">
                <a:solidFill>
                  <a:srgbClr val="877849"/>
                </a:solidFill>
                <a:latin typeface="Centur gothic"/>
              </a:rPr>
              <a:t>in </a:t>
            </a:r>
            <a:r>
              <a:rPr lang="en-ZA" sz="4400" b="1" dirty="0" smtClean="0">
                <a:solidFill>
                  <a:srgbClr val="877849"/>
                </a:solidFill>
                <a:latin typeface="Centur gothic"/>
              </a:rPr>
              <a:t>section 16(1</a:t>
            </a:r>
            <a:r>
              <a:rPr lang="en-ZA" sz="4400" b="1" dirty="0">
                <a:solidFill>
                  <a:srgbClr val="877849"/>
                </a:solidFill>
                <a:latin typeface="Centur gothic"/>
              </a:rPr>
              <a:t>) to have such infrastructure declared as critical </a:t>
            </a:r>
            <a:r>
              <a:rPr lang="en-ZA" sz="4400" b="1" dirty="0" smtClean="0">
                <a:solidFill>
                  <a:srgbClr val="877849"/>
                </a:solidFill>
                <a:latin typeface="Centur gothic"/>
              </a:rPr>
              <a:t>infrastructure; </a:t>
            </a:r>
            <a:r>
              <a:rPr lang="en-ZA" sz="4400" b="1" u="sng" dirty="0" smtClean="0">
                <a:solidFill>
                  <a:srgbClr val="877849"/>
                </a:solidFill>
                <a:latin typeface="Centur gothic"/>
              </a:rPr>
              <a:t>provided that, in case of infrastructure in respect of which a Concession Agreement or similar arrangement exists, only the head of an organ of state that owns, is in control of, or is responsible  for the administration of the infrastructure may lodge such an application </a:t>
            </a:r>
            <a:r>
              <a:rPr lang="en-US" sz="4400" b="1" dirty="0" smtClean="0">
                <a:solidFill>
                  <a:srgbClr val="877849"/>
                </a:solidFill>
                <a:latin typeface="Centur gothic"/>
              </a:rPr>
              <a:t>”.</a:t>
            </a:r>
          </a:p>
          <a:p>
            <a:pPr marL="1828800" indent="0" algn="just">
              <a:buNone/>
            </a:pPr>
            <a:endParaRPr lang="en-US" sz="4400" b="1" dirty="0" smtClean="0">
              <a:solidFill>
                <a:srgbClr val="877849"/>
              </a:solidFill>
              <a:latin typeface="Centur gothic"/>
            </a:endParaRPr>
          </a:p>
          <a:p>
            <a:pPr marL="813816" indent="-813816" algn="just">
              <a:lnSpc>
                <a:spcPct val="130000"/>
              </a:lnSpc>
              <a:spcBef>
                <a:spcPts val="984"/>
              </a:spcBef>
            </a:pPr>
            <a:r>
              <a:rPr lang="en-US" sz="4400" dirty="0" smtClean="0">
                <a:solidFill>
                  <a:srgbClr val="877849"/>
                </a:solidFill>
                <a:latin typeface="Centur gothic"/>
              </a:rPr>
              <a:t>A proviso similar to the above is recommended in respect of leased infrastructure the owner of which is not an organ of state.</a:t>
            </a:r>
          </a:p>
          <a:p>
            <a:pPr>
              <a:lnSpc>
                <a:spcPct val="150000"/>
              </a:lnSpc>
            </a:pPr>
            <a:endParaRPr lang="en-GB" sz="4400" dirty="0">
              <a:solidFill>
                <a:srgbClr val="877849"/>
              </a:solidFill>
              <a:latin typeface="Centur gothic"/>
            </a:endParaRPr>
          </a:p>
        </p:txBody>
      </p:sp>
      <p:sp>
        <p:nvSpPr>
          <p:cNvPr id="14" name="Subtitle 2"/>
          <p:cNvSpPr txBox="1">
            <a:spLocks/>
          </p:cNvSpPr>
          <p:nvPr/>
        </p:nvSpPr>
        <p:spPr>
          <a:xfrm>
            <a:off x="17757120" y="13076505"/>
            <a:ext cx="6064730" cy="723969"/>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pPr>
            <a:r>
              <a:rPr lang="en-US" sz="1800" dirty="0" smtClean="0">
                <a:solidFill>
                  <a:schemeClr val="accent1">
                    <a:lumMod val="75000"/>
                  </a:schemeClr>
                </a:solidFill>
                <a:latin typeface="Century Gothic"/>
                <a:cs typeface="Century Gothic"/>
              </a:rPr>
              <a:t>© Gautrain Management Agency</a:t>
            </a:r>
          </a:p>
          <a:p>
            <a:pPr algn="r">
              <a:lnSpc>
                <a:spcPct val="90000"/>
              </a:lnSpc>
            </a:pPr>
            <a:endParaRPr lang="en-US" sz="2400" dirty="0" smtClean="0">
              <a:solidFill>
                <a:srgbClr val="A69213"/>
              </a:solidFill>
              <a:latin typeface="Futura (Light)"/>
              <a:cs typeface="Futura (Light)"/>
            </a:endParaRPr>
          </a:p>
        </p:txBody>
      </p:sp>
      <p:sp>
        <p:nvSpPr>
          <p:cNvPr id="7" name="Subtitle 2"/>
          <p:cNvSpPr txBox="1">
            <a:spLocks/>
          </p:cNvSpPr>
          <p:nvPr/>
        </p:nvSpPr>
        <p:spPr>
          <a:xfrm>
            <a:off x="2260060" y="3991302"/>
            <a:ext cx="17297940" cy="3806498"/>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l">
              <a:lnSpc>
                <a:spcPct val="90000"/>
              </a:lnSpc>
              <a:buAutoNum type="arabicPeriod"/>
            </a:pPr>
            <a:endParaRPr lang="en-US" sz="4000" dirty="0" smtClean="0">
              <a:solidFill>
                <a:srgbClr val="8D6E13"/>
              </a:solidFill>
              <a:latin typeface="Century Gothic"/>
              <a:cs typeface="Century Gothic"/>
            </a:endParaRPr>
          </a:p>
        </p:txBody>
      </p:sp>
    </p:spTree>
    <p:extLst>
      <p:ext uri="{BB962C8B-B14F-4D97-AF65-F5344CB8AC3E}">
        <p14:creationId xmlns:p14="http://schemas.microsoft.com/office/powerpoint/2010/main" xmlns="" val="10034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d6_july10-5153.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255122" y="227646"/>
            <a:ext cx="24642297" cy="14605000"/>
          </a:xfrm>
          <a:prstGeom prst="rect">
            <a:avLst/>
          </a:prstGeom>
        </p:spPr>
      </p:pic>
      <p:sp>
        <p:nvSpPr>
          <p:cNvPr id="6" name="Rectangle 5"/>
          <p:cNvSpPr/>
          <p:nvPr/>
        </p:nvSpPr>
        <p:spPr>
          <a:xfrm>
            <a:off x="-255123" y="5362101"/>
            <a:ext cx="24642297" cy="2715100"/>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5" name="Title 1"/>
          <p:cNvSpPr>
            <a:spLocks noGrp="1"/>
          </p:cNvSpPr>
          <p:nvPr>
            <p:ph type="ctrTitle"/>
          </p:nvPr>
        </p:nvSpPr>
        <p:spPr>
          <a:xfrm>
            <a:off x="3996455" y="6123709"/>
            <a:ext cx="16591400" cy="1655819"/>
          </a:xfrm>
          <a:noFill/>
          <a:ln>
            <a:noFill/>
          </a:ln>
        </p:spPr>
        <p:txBody>
          <a:bodyPr>
            <a:noAutofit/>
          </a:bodyPr>
          <a:lstStyle/>
          <a:p>
            <a:pPr>
              <a:lnSpc>
                <a:spcPct val="80000"/>
              </a:lnSpc>
            </a:pPr>
            <a:r>
              <a:rPr lang="en-US" sz="10000" b="1" dirty="0" smtClean="0">
                <a:solidFill>
                  <a:schemeClr val="bg1"/>
                </a:solidFill>
                <a:latin typeface="Century Gothic"/>
                <a:cs typeface="Century Gothic"/>
              </a:rPr>
              <a:t>INTERACTIVE ENGAGEMENT</a:t>
            </a:r>
            <a:endParaRPr lang="en-US" sz="10000" b="1" dirty="0">
              <a:solidFill>
                <a:schemeClr val="bg1"/>
              </a:solidFill>
              <a:latin typeface="Century Gothic"/>
              <a:cs typeface="Century Gothic"/>
            </a:endParaRPr>
          </a:p>
        </p:txBody>
      </p:sp>
    </p:spTree>
    <p:extLst>
      <p:ext uri="{BB962C8B-B14F-4D97-AF65-F5344CB8AC3E}">
        <p14:creationId xmlns:p14="http://schemas.microsoft.com/office/powerpoint/2010/main" xmlns="" val="2250153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91" y="-32521"/>
            <a:ext cx="24482421" cy="13811250"/>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5" name="Title 1"/>
          <p:cNvSpPr>
            <a:spLocks noGrp="1"/>
          </p:cNvSpPr>
          <p:nvPr>
            <p:ph type="ctrTitle"/>
          </p:nvPr>
        </p:nvSpPr>
        <p:spPr>
          <a:xfrm>
            <a:off x="925240" y="959557"/>
            <a:ext cx="8640936" cy="2586346"/>
          </a:xfrm>
          <a:noFill/>
        </p:spPr>
        <p:txBody>
          <a:bodyPr>
            <a:normAutofit/>
          </a:bodyPr>
          <a:lstStyle/>
          <a:p>
            <a:pPr algn="l">
              <a:lnSpc>
                <a:spcPct val="80000"/>
              </a:lnSpc>
            </a:pPr>
            <a:r>
              <a:rPr lang="en-US" sz="6600" dirty="0" smtClean="0">
                <a:solidFill>
                  <a:schemeClr val="bg1"/>
                </a:solidFill>
                <a:latin typeface="Century Gothic"/>
                <a:cs typeface="Century Gothic"/>
              </a:rPr>
              <a:t>THANK YOU</a:t>
            </a:r>
            <a:endParaRPr lang="en-US" sz="5400" dirty="0">
              <a:solidFill>
                <a:schemeClr val="bg1"/>
              </a:solidFill>
              <a:latin typeface="Century Gothic"/>
              <a:cs typeface="Century Gothic"/>
            </a:endParaRPr>
          </a:p>
        </p:txBody>
      </p:sp>
      <p:grpSp>
        <p:nvGrpSpPr>
          <p:cNvPr id="7" name="Group 6"/>
          <p:cNvGrpSpPr/>
          <p:nvPr/>
        </p:nvGrpSpPr>
        <p:grpSpPr>
          <a:xfrm>
            <a:off x="0" y="9373632"/>
            <a:ext cx="24006187" cy="3181742"/>
            <a:chOff x="380988" y="9686020"/>
            <a:chExt cx="24006187" cy="3181742"/>
          </a:xfrm>
        </p:grpSpPr>
        <p:pic>
          <p:nvPicPr>
            <p:cNvPr id="8" name="Picture 7" descr="GPR LOGO-01.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80988" y="9829160"/>
              <a:ext cx="4240943" cy="3038602"/>
            </a:xfrm>
            <a:prstGeom prst="rect">
              <a:avLst/>
            </a:prstGeom>
          </p:spPr>
        </p:pic>
        <p:sp>
          <p:nvSpPr>
            <p:cNvPr id="10" name="Rectangle 9"/>
            <p:cNvSpPr/>
            <p:nvPr/>
          </p:nvSpPr>
          <p:spPr>
            <a:xfrm>
              <a:off x="1238254" y="9686020"/>
              <a:ext cx="13144028" cy="45719"/>
            </a:xfrm>
            <a:prstGeom prst="rect">
              <a:avLst/>
            </a:prstGeom>
            <a:solidFill>
              <a:schemeClr val="tx2">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F4D61"/>
                </a:solidFill>
              </a:endParaRPr>
            </a:p>
          </p:txBody>
        </p:sp>
        <p:sp>
          <p:nvSpPr>
            <p:cNvPr id="11" name="TextBox 10"/>
            <p:cNvSpPr txBox="1"/>
            <p:nvPr/>
          </p:nvSpPr>
          <p:spPr>
            <a:xfrm>
              <a:off x="7223097" y="10832622"/>
              <a:ext cx="6506066" cy="584775"/>
            </a:xfrm>
            <a:prstGeom prst="rect">
              <a:avLst/>
            </a:prstGeom>
            <a:noFill/>
          </p:spPr>
          <p:txBody>
            <a:bodyPr wrap="square" rtlCol="0">
              <a:spAutoFit/>
            </a:bodyPr>
            <a:lstStyle/>
            <a:p>
              <a:pPr>
                <a:lnSpc>
                  <a:spcPct val="140000"/>
                </a:lnSpc>
              </a:pPr>
              <a:r>
                <a:rPr lang="en-US" sz="2400" dirty="0" smtClean="0">
                  <a:solidFill>
                    <a:schemeClr val="tx2"/>
                  </a:solidFill>
                  <a:latin typeface="Century Gothic"/>
                  <a:cs typeface="Century Gothic"/>
                </a:rPr>
                <a:t>SMS “Alert” to 32693 for service updates</a:t>
              </a:r>
              <a:endParaRPr lang="en-US" dirty="0" smtClean="0">
                <a:latin typeface="Century Gothic"/>
                <a:cs typeface="Century Gothic"/>
              </a:endParaRPr>
            </a:p>
          </p:txBody>
        </p:sp>
        <p:sp>
          <p:nvSpPr>
            <p:cNvPr id="12" name="TextBox 11"/>
            <p:cNvSpPr txBox="1"/>
            <p:nvPr/>
          </p:nvSpPr>
          <p:spPr>
            <a:xfrm>
              <a:off x="4067882" y="11747110"/>
              <a:ext cx="20319293" cy="831510"/>
            </a:xfrm>
            <a:prstGeom prst="rect">
              <a:avLst/>
            </a:prstGeom>
            <a:noFill/>
          </p:spPr>
          <p:txBody>
            <a:bodyPr wrap="square" rtlCol="0">
              <a:spAutoFit/>
            </a:bodyPr>
            <a:lstStyle/>
            <a:p>
              <a:pPr>
                <a:lnSpc>
                  <a:spcPct val="110000"/>
                </a:lnSpc>
              </a:pPr>
              <a:r>
                <a:rPr lang="en-US" sz="2200" spc="-120" dirty="0" smtClean="0">
                  <a:solidFill>
                    <a:schemeClr val="tx2"/>
                  </a:solidFill>
                  <a:latin typeface="Century Gothic"/>
                  <a:cs typeface="Century Gothic"/>
                </a:rPr>
                <a:t>44 Grand Central Boulevard Grand Central ext. 1 </a:t>
              </a:r>
              <a:r>
                <a:rPr lang="en-US" sz="2200" spc="-120" dirty="0" err="1" smtClean="0">
                  <a:solidFill>
                    <a:schemeClr val="tx2"/>
                  </a:solidFill>
                  <a:latin typeface="Century Gothic"/>
                  <a:cs typeface="Century Gothic"/>
                </a:rPr>
                <a:t>Midrand</a:t>
              </a:r>
              <a:r>
                <a:rPr lang="en-US" sz="2200" spc="-120" dirty="0" smtClean="0">
                  <a:solidFill>
                    <a:schemeClr val="tx2"/>
                  </a:solidFill>
                  <a:latin typeface="Century Gothic"/>
                  <a:cs typeface="Century Gothic"/>
                </a:rPr>
                <a:t> | PO Box 1266, Kelvin, 2054</a:t>
              </a:r>
            </a:p>
            <a:p>
              <a:pPr>
                <a:lnSpc>
                  <a:spcPct val="110000"/>
                </a:lnSpc>
              </a:pPr>
              <a:r>
                <a:rPr lang="en-US" sz="2200" spc="-120" dirty="0" smtClean="0">
                  <a:solidFill>
                    <a:schemeClr val="tx2"/>
                  </a:solidFill>
                  <a:latin typeface="Century Gothic"/>
                  <a:cs typeface="Century Gothic"/>
                </a:rPr>
                <a:t>Telephone: +27 (0) 11 086 3500 | Email: info@gautrain.co.za | </a:t>
              </a:r>
              <a:r>
                <a:rPr lang="en-US" sz="2200" spc="-120" dirty="0" err="1" smtClean="0">
                  <a:solidFill>
                    <a:schemeClr val="tx2"/>
                  </a:solidFill>
                  <a:latin typeface="Century Gothic"/>
                  <a:cs typeface="Century Gothic"/>
                </a:rPr>
                <a:t>www.gautrain.co.za</a:t>
              </a:r>
              <a:endParaRPr lang="en-US" sz="2200" dirty="0" smtClean="0">
                <a:latin typeface="Century Gothic"/>
                <a:cs typeface="Century Gothic"/>
              </a:endParaRPr>
            </a:p>
          </p:txBody>
        </p:sp>
      </p:grpSp>
      <p:pic>
        <p:nvPicPr>
          <p:cNvPr id="3" name="Picture 2" descr="GRAPHS-18.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317652" y="10044547"/>
            <a:ext cx="3468074" cy="1713449"/>
          </a:xfrm>
          <a:prstGeom prst="rect">
            <a:avLst/>
          </a:prstGeom>
        </p:spPr>
      </p:pic>
    </p:spTree>
    <p:extLst>
      <p:ext uri="{BB962C8B-B14F-4D97-AF65-F5344CB8AC3E}">
        <p14:creationId xmlns:p14="http://schemas.microsoft.com/office/powerpoint/2010/main" xmlns="" val="339023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95246" y="-63500"/>
            <a:ext cx="8774726" cy="13811250"/>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2" name="Title 1"/>
          <p:cNvSpPr>
            <a:spLocks noGrp="1"/>
          </p:cNvSpPr>
          <p:nvPr>
            <p:ph type="ctrTitle"/>
          </p:nvPr>
        </p:nvSpPr>
        <p:spPr>
          <a:xfrm>
            <a:off x="1088605" y="1621808"/>
            <a:ext cx="6686857" cy="2586346"/>
          </a:xfrm>
          <a:noFill/>
          <a:ln>
            <a:noFill/>
          </a:ln>
        </p:spPr>
        <p:txBody>
          <a:bodyPr>
            <a:normAutofit/>
          </a:bodyPr>
          <a:lstStyle/>
          <a:p>
            <a:pPr algn="l">
              <a:lnSpc>
                <a:spcPct val="80000"/>
              </a:lnSpc>
            </a:pPr>
            <a:r>
              <a:rPr lang="en-US" sz="16600" dirty="0" smtClean="0">
                <a:solidFill>
                  <a:schemeClr val="bg1"/>
                </a:solidFill>
                <a:latin typeface="Centur gothic"/>
                <a:cs typeface="Centur gothic"/>
              </a:rPr>
              <a:t>INDEX</a:t>
            </a:r>
            <a:endParaRPr lang="en-US" sz="11500" dirty="0">
              <a:solidFill>
                <a:schemeClr val="bg1"/>
              </a:solidFill>
              <a:latin typeface="Centur gothic"/>
              <a:cs typeface="Centur gothic"/>
            </a:endParaRPr>
          </a:p>
        </p:txBody>
      </p:sp>
      <p:sp>
        <p:nvSpPr>
          <p:cNvPr id="9" name="Subtitle 2"/>
          <p:cNvSpPr>
            <a:spLocks noGrp="1"/>
          </p:cNvSpPr>
          <p:nvPr>
            <p:ph type="subTitle" idx="1"/>
          </p:nvPr>
        </p:nvSpPr>
        <p:spPr>
          <a:xfrm>
            <a:off x="10745531" y="3240011"/>
            <a:ext cx="10551140" cy="7204227"/>
          </a:xfrm>
        </p:spPr>
        <p:txBody>
          <a:bodyPr>
            <a:noAutofit/>
          </a:bodyPr>
          <a:lstStyle/>
          <a:p>
            <a:pPr algn="l">
              <a:lnSpc>
                <a:spcPct val="90000"/>
              </a:lnSpc>
            </a:pPr>
            <a:r>
              <a:rPr lang="en-US" sz="4000" b="1" dirty="0" smtClean="0">
                <a:solidFill>
                  <a:schemeClr val="accent1">
                    <a:lumMod val="50000"/>
                  </a:schemeClr>
                </a:solidFill>
                <a:latin typeface="Century Gothic"/>
                <a:cs typeface="Century Gothic"/>
              </a:rPr>
              <a:t>AGENDA</a:t>
            </a:r>
          </a:p>
          <a:p>
            <a:pPr algn="l">
              <a:lnSpc>
                <a:spcPct val="90000"/>
              </a:lnSpc>
            </a:pPr>
            <a:endParaRPr lang="en-US" sz="2800" dirty="0">
              <a:solidFill>
                <a:srgbClr val="877849"/>
              </a:solidFill>
              <a:latin typeface="Century Gothic"/>
              <a:cs typeface="Century Gothic"/>
            </a:endParaRPr>
          </a:p>
          <a:p>
            <a:pPr algn="l">
              <a:lnSpc>
                <a:spcPct val="90000"/>
              </a:lnSpc>
            </a:pPr>
            <a:r>
              <a:rPr lang="en-US" sz="2800" b="1" dirty="0" smtClean="0">
                <a:solidFill>
                  <a:srgbClr val="877849"/>
                </a:solidFill>
                <a:latin typeface="Century Gothic"/>
                <a:cs typeface="Century Gothic"/>
              </a:rPr>
              <a:t>1. 	HIGH LEVEL GAUTRAIN PUBLIC PRIVATE PARTNERSHIP     	STRUCTURE</a:t>
            </a:r>
            <a:endParaRPr lang="en-US" sz="2800" b="1" dirty="0">
              <a:solidFill>
                <a:srgbClr val="877849"/>
              </a:solidFill>
              <a:latin typeface="Century Gothic"/>
              <a:cs typeface="Century Gothic"/>
            </a:endParaRPr>
          </a:p>
          <a:p>
            <a:pPr algn="l">
              <a:lnSpc>
                <a:spcPct val="90000"/>
              </a:lnSpc>
            </a:pPr>
            <a:endParaRPr lang="en-US" sz="2800" b="1" dirty="0">
              <a:solidFill>
                <a:srgbClr val="877849"/>
              </a:solidFill>
              <a:latin typeface="Century Gothic"/>
              <a:cs typeface="Century Gothic"/>
            </a:endParaRPr>
          </a:p>
          <a:p>
            <a:pPr marL="1028700" indent="-1028700" algn="l">
              <a:lnSpc>
                <a:spcPct val="90000"/>
              </a:lnSpc>
            </a:pPr>
            <a:r>
              <a:rPr lang="en-US" sz="2800" b="1" dirty="0" smtClean="0">
                <a:solidFill>
                  <a:srgbClr val="877849"/>
                </a:solidFill>
                <a:latin typeface="Century Gothic"/>
                <a:cs typeface="Century Gothic"/>
              </a:rPr>
              <a:t>2. 	IMPLICATIONS OF CRITICAL INFRASTRUCTURE PROTECTION BILL IN RELATION TO GAUTRAIN PPP </a:t>
            </a:r>
            <a:endParaRPr lang="en-US" sz="2800" b="1" dirty="0">
              <a:solidFill>
                <a:srgbClr val="877849"/>
              </a:solidFill>
              <a:latin typeface="Century Gothic"/>
              <a:cs typeface="Century Gothic"/>
            </a:endParaRPr>
          </a:p>
          <a:p>
            <a:pPr algn="l">
              <a:lnSpc>
                <a:spcPct val="90000"/>
              </a:lnSpc>
            </a:pPr>
            <a:endParaRPr lang="en-US" sz="2800" b="1" dirty="0">
              <a:solidFill>
                <a:srgbClr val="877849"/>
              </a:solidFill>
              <a:latin typeface="Century Gothic"/>
              <a:cs typeface="Century Gothic"/>
            </a:endParaRPr>
          </a:p>
          <a:p>
            <a:pPr marL="1028700" lvl="1" indent="-1028700" algn="l">
              <a:lnSpc>
                <a:spcPct val="90000"/>
              </a:lnSpc>
              <a:buAutoNum type="arabicPeriod" startAt="3"/>
            </a:pPr>
            <a:r>
              <a:rPr lang="en-US" sz="2800" b="1" dirty="0" smtClean="0">
                <a:solidFill>
                  <a:srgbClr val="877849"/>
                </a:solidFill>
                <a:latin typeface="Century Gothic"/>
                <a:cs typeface="Century Gothic"/>
              </a:rPr>
              <a:t>RECOMMENDED SOLUTION</a:t>
            </a:r>
          </a:p>
          <a:p>
            <a:pPr algn="l">
              <a:lnSpc>
                <a:spcPct val="90000"/>
              </a:lnSpc>
            </a:pPr>
            <a:endParaRPr lang="en-US" sz="2800" b="1" dirty="0">
              <a:solidFill>
                <a:srgbClr val="877849"/>
              </a:solidFill>
              <a:latin typeface="Century Gothic"/>
              <a:cs typeface="Century Gothic"/>
            </a:endParaRPr>
          </a:p>
          <a:p>
            <a:pPr marL="1028700" indent="-1028700" algn="l">
              <a:lnSpc>
                <a:spcPct val="90000"/>
              </a:lnSpc>
            </a:pPr>
            <a:r>
              <a:rPr lang="en-US" sz="2800" b="1" dirty="0">
                <a:solidFill>
                  <a:srgbClr val="877849"/>
                </a:solidFill>
                <a:latin typeface="Century Gothic"/>
                <a:cs typeface="Century Gothic"/>
              </a:rPr>
              <a:t>4</a:t>
            </a:r>
            <a:r>
              <a:rPr lang="en-US" sz="2800" b="1" dirty="0" smtClean="0">
                <a:solidFill>
                  <a:srgbClr val="877849"/>
                </a:solidFill>
                <a:latin typeface="Century Gothic"/>
                <a:cs typeface="Century Gothic"/>
              </a:rPr>
              <a:t>.  	INTERACTIVE ENGAGEMENT</a:t>
            </a:r>
            <a:endParaRPr lang="en-US" sz="2800" dirty="0">
              <a:solidFill>
                <a:srgbClr val="877849"/>
              </a:solidFill>
              <a:latin typeface="Avenir Book"/>
              <a:cs typeface="Avenir Book"/>
            </a:endParaRPr>
          </a:p>
          <a:p>
            <a:pPr algn="l">
              <a:lnSpc>
                <a:spcPct val="90000"/>
              </a:lnSpc>
            </a:pPr>
            <a:endParaRPr lang="en-US" sz="2800" dirty="0">
              <a:solidFill>
                <a:srgbClr val="877849"/>
              </a:solidFill>
              <a:latin typeface="Avenir Book"/>
              <a:cs typeface="Avenir Book"/>
            </a:endParaRPr>
          </a:p>
          <a:p>
            <a:pPr algn="l">
              <a:lnSpc>
                <a:spcPct val="90000"/>
              </a:lnSpc>
            </a:pPr>
            <a:endParaRPr lang="en-US" sz="2800" dirty="0">
              <a:solidFill>
                <a:srgbClr val="877849"/>
              </a:solidFill>
              <a:latin typeface="Avenir Book"/>
              <a:cs typeface="Avenir Book"/>
            </a:endParaRPr>
          </a:p>
        </p:txBody>
      </p:sp>
      <p:cxnSp>
        <p:nvCxnSpPr>
          <p:cNvPr id="36" name="Straight Connector 35"/>
          <p:cNvCxnSpPr/>
          <p:nvPr/>
        </p:nvCxnSpPr>
        <p:spPr>
          <a:xfrm>
            <a:off x="10505140" y="2714625"/>
            <a:ext cx="0" cy="6772275"/>
          </a:xfrm>
          <a:prstGeom prst="line">
            <a:avLst/>
          </a:prstGeom>
          <a:ln w="28575" cmpd="sng">
            <a:solidFill>
              <a:srgbClr val="807145"/>
            </a:solidFill>
          </a:ln>
        </p:spPr>
        <p:style>
          <a:lnRef idx="1">
            <a:schemeClr val="accent5"/>
          </a:lnRef>
          <a:fillRef idx="0">
            <a:schemeClr val="accent5"/>
          </a:fillRef>
          <a:effectRef idx="0">
            <a:schemeClr val="accent5"/>
          </a:effectRef>
          <a:fontRef idx="minor">
            <a:schemeClr val="tx1"/>
          </a:fontRef>
        </p:style>
      </p:cxnSp>
      <p:sp>
        <p:nvSpPr>
          <p:cNvPr id="11" name="Subtitle 2"/>
          <p:cNvSpPr txBox="1">
            <a:spLocks/>
          </p:cNvSpPr>
          <p:nvPr/>
        </p:nvSpPr>
        <p:spPr>
          <a:xfrm>
            <a:off x="18858886" y="12331892"/>
            <a:ext cx="4962963" cy="723969"/>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pPr>
            <a:r>
              <a:rPr lang="en-US" sz="1800" dirty="0" smtClean="0">
                <a:solidFill>
                  <a:srgbClr val="75673F"/>
                </a:solidFill>
                <a:latin typeface="Century Gothic"/>
                <a:cs typeface="Century Gothic"/>
              </a:rPr>
              <a:t>© Gautrain Management Agency</a:t>
            </a:r>
          </a:p>
          <a:p>
            <a:pPr algn="r">
              <a:lnSpc>
                <a:spcPct val="90000"/>
              </a:lnSpc>
            </a:pPr>
            <a:endParaRPr lang="en-US" sz="2400" dirty="0" smtClean="0">
              <a:solidFill>
                <a:srgbClr val="A69213"/>
              </a:solidFill>
              <a:latin typeface="Futura (Light)"/>
              <a:cs typeface="Futura (Light)"/>
            </a:endParaRPr>
          </a:p>
        </p:txBody>
      </p:sp>
    </p:spTree>
    <p:extLst>
      <p:ext uri="{BB962C8B-B14F-4D97-AF65-F5344CB8AC3E}">
        <p14:creationId xmlns:p14="http://schemas.microsoft.com/office/powerpoint/2010/main" xmlns="" val="179962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t_ps_apr07-16.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27562" y="-24446"/>
            <a:ext cx="24642297" cy="13802406"/>
          </a:xfrm>
          <a:prstGeom prst="rect">
            <a:avLst/>
          </a:prstGeom>
        </p:spPr>
      </p:pic>
      <p:sp>
        <p:nvSpPr>
          <p:cNvPr id="6" name="Rectangle 5"/>
          <p:cNvSpPr/>
          <p:nvPr/>
        </p:nvSpPr>
        <p:spPr>
          <a:xfrm>
            <a:off x="-127561" y="5362101"/>
            <a:ext cx="24642297" cy="2991799"/>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5" name="Title 1"/>
          <p:cNvSpPr>
            <a:spLocks noGrp="1"/>
          </p:cNvSpPr>
          <p:nvPr>
            <p:ph type="ctrTitle"/>
          </p:nvPr>
        </p:nvSpPr>
        <p:spPr>
          <a:xfrm>
            <a:off x="969818" y="5552475"/>
            <a:ext cx="22056437" cy="2820608"/>
          </a:xfrm>
          <a:noFill/>
          <a:ln>
            <a:noFill/>
          </a:ln>
        </p:spPr>
        <p:txBody>
          <a:bodyPr>
            <a:noAutofit/>
          </a:bodyPr>
          <a:lstStyle/>
          <a:p>
            <a:r>
              <a:rPr lang="en-US" sz="8000" b="1" dirty="0" smtClean="0">
                <a:solidFill>
                  <a:schemeClr val="bg1"/>
                </a:solidFill>
                <a:latin typeface="Century Gothic"/>
                <a:cs typeface="Century Gothic"/>
              </a:rPr>
              <a:t>HIGH LEVEL GAUTRAIN PUBLIC PRIVATE PARTNERSHIP STRUCTURE</a:t>
            </a:r>
            <a:endParaRPr lang="en-US" sz="8000" b="1" dirty="0">
              <a:solidFill>
                <a:schemeClr val="bg1"/>
              </a:solidFill>
              <a:latin typeface="Century Gothic"/>
              <a:cs typeface="Century Gothic"/>
            </a:endParaRPr>
          </a:p>
        </p:txBody>
      </p:sp>
    </p:spTree>
    <p:extLst>
      <p:ext uri="{BB962C8B-B14F-4D97-AF65-F5344CB8AC3E}">
        <p14:creationId xmlns:p14="http://schemas.microsoft.com/office/powerpoint/2010/main" xmlns="" val="52677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t_ps_apr07-16.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27562" y="-24446"/>
            <a:ext cx="24642297" cy="2595425"/>
          </a:xfrm>
          <a:prstGeom prst="rect">
            <a:avLst/>
          </a:prstGeom>
        </p:spPr>
      </p:pic>
      <p:sp>
        <p:nvSpPr>
          <p:cNvPr id="17" name="Rectangle 16"/>
          <p:cNvSpPr/>
          <p:nvPr/>
        </p:nvSpPr>
        <p:spPr>
          <a:xfrm>
            <a:off x="437567" y="720275"/>
            <a:ext cx="13549747" cy="1850704"/>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12" name="Title 1"/>
          <p:cNvSpPr>
            <a:spLocks noGrp="1"/>
          </p:cNvSpPr>
          <p:nvPr>
            <p:ph type="ctrTitle"/>
          </p:nvPr>
        </p:nvSpPr>
        <p:spPr>
          <a:xfrm>
            <a:off x="964039" y="942979"/>
            <a:ext cx="12496801" cy="1601160"/>
          </a:xfrm>
          <a:noFill/>
          <a:ln>
            <a:noFill/>
          </a:ln>
        </p:spPr>
        <p:txBody>
          <a:bodyPr>
            <a:normAutofit fontScale="90000"/>
          </a:bodyPr>
          <a:lstStyle/>
          <a:p>
            <a:pPr algn="l">
              <a:lnSpc>
                <a:spcPct val="80000"/>
              </a:lnSpc>
            </a:pPr>
            <a:r>
              <a:rPr lang="en-US" sz="6600" b="1" dirty="0" smtClean="0">
                <a:solidFill>
                  <a:schemeClr val="bg1"/>
                </a:solidFill>
                <a:latin typeface="Century Gothic"/>
                <a:cs typeface="Century Gothic"/>
              </a:rPr>
              <a:t>HIGH LEVEL GAUTRAIN PUBLIC PRIVATE PARTNERSHIP STRUCTURE</a:t>
            </a:r>
            <a:endParaRPr lang="en-US" sz="5400" b="1" dirty="0">
              <a:solidFill>
                <a:schemeClr val="bg1"/>
              </a:solidFill>
              <a:latin typeface="Century Gothic"/>
              <a:cs typeface="Century Gothic"/>
            </a:endParaRPr>
          </a:p>
        </p:txBody>
      </p:sp>
      <p:graphicFrame>
        <p:nvGraphicFramePr>
          <p:cNvPr id="2" name="Diagram 1"/>
          <p:cNvGraphicFramePr/>
          <p:nvPr>
            <p:extLst>
              <p:ext uri="{D42A27DB-BD31-4B8C-83A1-F6EECF244321}">
                <p14:modId xmlns:p14="http://schemas.microsoft.com/office/powerpoint/2010/main" xmlns="" val="4003794885"/>
              </p:ext>
            </p:extLst>
          </p:nvPr>
        </p:nvGraphicFramePr>
        <p:xfrm>
          <a:off x="228601" y="2515402"/>
          <a:ext cx="23574374" cy="10838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48555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t_ps_apr07-16.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27562" y="-24446"/>
            <a:ext cx="24642297" cy="2595425"/>
          </a:xfrm>
          <a:prstGeom prst="rect">
            <a:avLst/>
          </a:prstGeom>
        </p:spPr>
      </p:pic>
      <p:sp>
        <p:nvSpPr>
          <p:cNvPr id="17" name="Rectangle 16"/>
          <p:cNvSpPr/>
          <p:nvPr/>
        </p:nvSpPr>
        <p:spPr>
          <a:xfrm>
            <a:off x="437567" y="720275"/>
            <a:ext cx="13549747" cy="1850704"/>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12" name="Title 1"/>
          <p:cNvSpPr>
            <a:spLocks noGrp="1"/>
          </p:cNvSpPr>
          <p:nvPr>
            <p:ph type="ctrTitle"/>
          </p:nvPr>
        </p:nvSpPr>
        <p:spPr>
          <a:xfrm>
            <a:off x="964039" y="942979"/>
            <a:ext cx="12496801" cy="1601160"/>
          </a:xfrm>
          <a:noFill/>
          <a:ln>
            <a:noFill/>
          </a:ln>
        </p:spPr>
        <p:txBody>
          <a:bodyPr>
            <a:normAutofit fontScale="90000"/>
          </a:bodyPr>
          <a:lstStyle/>
          <a:p>
            <a:pPr algn="l">
              <a:lnSpc>
                <a:spcPct val="80000"/>
              </a:lnSpc>
            </a:pPr>
            <a:r>
              <a:rPr lang="en-US" sz="6600" b="1" dirty="0" smtClean="0">
                <a:solidFill>
                  <a:schemeClr val="bg1"/>
                </a:solidFill>
                <a:latin typeface="Century Gothic"/>
                <a:cs typeface="Century Gothic"/>
              </a:rPr>
              <a:t>HIGH LEVEL GAUTRAIN PUBLIC PRIVATE PARTNERSHIP STRUCTURE</a:t>
            </a:r>
            <a:endParaRPr lang="en-US" sz="5400" b="1" dirty="0">
              <a:solidFill>
                <a:schemeClr val="bg1"/>
              </a:solidFill>
              <a:latin typeface="Century Gothic"/>
              <a:cs typeface="Century Gothic"/>
            </a:endParaRPr>
          </a:p>
        </p:txBody>
      </p:sp>
      <p:graphicFrame>
        <p:nvGraphicFramePr>
          <p:cNvPr id="2" name="Diagram 1"/>
          <p:cNvGraphicFramePr/>
          <p:nvPr>
            <p:extLst>
              <p:ext uri="{D42A27DB-BD31-4B8C-83A1-F6EECF244321}">
                <p14:modId xmlns:p14="http://schemas.microsoft.com/office/powerpoint/2010/main" xmlns="" val="2877900919"/>
              </p:ext>
            </p:extLst>
          </p:nvPr>
        </p:nvGraphicFramePr>
        <p:xfrm>
          <a:off x="228601" y="2515402"/>
          <a:ext cx="23574374" cy="10838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5839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s_july10-5005-1.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27562" y="-72701"/>
            <a:ext cx="24642297" cy="14044279"/>
          </a:xfrm>
          <a:prstGeom prst="rect">
            <a:avLst/>
          </a:prstGeom>
        </p:spPr>
      </p:pic>
      <p:sp>
        <p:nvSpPr>
          <p:cNvPr id="6" name="Rectangle 5"/>
          <p:cNvSpPr/>
          <p:nvPr/>
        </p:nvSpPr>
        <p:spPr>
          <a:xfrm>
            <a:off x="-127561" y="5362101"/>
            <a:ext cx="24642297" cy="2991799"/>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5" name="Title 1"/>
          <p:cNvSpPr>
            <a:spLocks noGrp="1"/>
          </p:cNvSpPr>
          <p:nvPr>
            <p:ph type="ctrTitle"/>
          </p:nvPr>
        </p:nvSpPr>
        <p:spPr>
          <a:xfrm>
            <a:off x="-1" y="5735783"/>
            <a:ext cx="24387175" cy="2410690"/>
          </a:xfrm>
          <a:noFill/>
          <a:ln>
            <a:noFill/>
          </a:ln>
        </p:spPr>
        <p:txBody>
          <a:bodyPr>
            <a:noAutofit/>
          </a:bodyPr>
          <a:lstStyle/>
          <a:p>
            <a:pPr>
              <a:lnSpc>
                <a:spcPct val="80000"/>
              </a:lnSpc>
            </a:pPr>
            <a:r>
              <a:rPr lang="en-US" sz="8000" b="1" dirty="0" smtClean="0">
                <a:solidFill>
                  <a:schemeClr val="bg1"/>
                </a:solidFill>
                <a:latin typeface="Century Gothic"/>
                <a:cs typeface="Century Gothic"/>
              </a:rPr>
              <a:t>IMPLICATIONS OF CRITICAL INFRASTRUCTURE PROTECTION BILL IN RELATION TO GAUTRAIN PPP</a:t>
            </a:r>
            <a:r>
              <a:rPr lang="en-US" sz="10000" b="1" dirty="0" smtClean="0">
                <a:solidFill>
                  <a:schemeClr val="bg1"/>
                </a:solidFill>
                <a:latin typeface="Century Gothic"/>
                <a:cs typeface="Century Gothic"/>
              </a:rPr>
              <a:t> </a:t>
            </a:r>
            <a:endParaRPr lang="en-US" sz="10000" b="1" dirty="0">
              <a:solidFill>
                <a:schemeClr val="bg1"/>
              </a:solidFill>
              <a:latin typeface="Century Gothic"/>
              <a:cs typeface="Century Gothic"/>
            </a:endParaRPr>
          </a:p>
        </p:txBody>
      </p:sp>
    </p:spTree>
    <p:extLst>
      <p:ext uri="{BB962C8B-B14F-4D97-AF65-F5344CB8AC3E}">
        <p14:creationId xmlns:p14="http://schemas.microsoft.com/office/powerpoint/2010/main" xmlns="" val="3359671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s_pts_july10-5058.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24726135" cy="2602729"/>
          </a:xfrm>
          <a:prstGeom prst="rect">
            <a:avLst/>
          </a:prstGeom>
        </p:spPr>
      </p:pic>
      <p:sp>
        <p:nvSpPr>
          <p:cNvPr id="17" name="Rectangle 16"/>
          <p:cNvSpPr/>
          <p:nvPr/>
        </p:nvSpPr>
        <p:spPr>
          <a:xfrm>
            <a:off x="565325" y="221673"/>
            <a:ext cx="21608875" cy="2381056"/>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12" name="Title 1"/>
          <p:cNvSpPr>
            <a:spLocks noGrp="1"/>
          </p:cNvSpPr>
          <p:nvPr>
            <p:ph type="title"/>
          </p:nvPr>
        </p:nvSpPr>
        <p:spPr>
          <a:xfrm>
            <a:off x="1219200" y="358931"/>
            <a:ext cx="20202525" cy="2286000"/>
          </a:xfrm>
          <a:noFill/>
          <a:ln>
            <a:noFill/>
          </a:ln>
        </p:spPr>
        <p:txBody>
          <a:bodyPr>
            <a:normAutofit fontScale="90000"/>
          </a:bodyPr>
          <a:lstStyle/>
          <a:p>
            <a:pPr algn="l">
              <a:lnSpc>
                <a:spcPct val="80000"/>
              </a:lnSpc>
            </a:pPr>
            <a:r>
              <a:rPr lang="en-US" sz="6600" b="1" dirty="0">
                <a:solidFill>
                  <a:schemeClr val="bg1"/>
                </a:solidFill>
                <a:latin typeface="Centur gothic"/>
                <a:cs typeface="Arial" panose="020B0604020202020204" pitchFamily="34" charset="0"/>
              </a:rPr>
              <a:t>IMPLICATIONS OF CRITICAL INFRASTRUCTURE PROTECTION BILL IN RELATION TO GAUTRAIN PPP </a:t>
            </a:r>
            <a:endParaRPr lang="en-US" sz="5400" b="1" dirty="0">
              <a:solidFill>
                <a:schemeClr val="bg1"/>
              </a:solidFill>
              <a:latin typeface="Century Gothic"/>
              <a:cs typeface="Century Gothic"/>
            </a:endParaRPr>
          </a:p>
        </p:txBody>
      </p:sp>
      <p:sp>
        <p:nvSpPr>
          <p:cNvPr id="3" name="Content Placeholder 2"/>
          <p:cNvSpPr>
            <a:spLocks noGrp="1"/>
          </p:cNvSpPr>
          <p:nvPr>
            <p:ph idx="1"/>
          </p:nvPr>
        </p:nvSpPr>
        <p:spPr>
          <a:xfrm>
            <a:off x="1219200" y="2919458"/>
            <a:ext cx="21948775" cy="10157047"/>
          </a:xfrm>
        </p:spPr>
        <p:txBody>
          <a:bodyPr>
            <a:normAutofit/>
          </a:bodyPr>
          <a:lstStyle/>
          <a:p>
            <a:pPr>
              <a:lnSpc>
                <a:spcPct val="150000"/>
              </a:lnSpc>
            </a:pPr>
            <a:endParaRPr lang="en-GB" sz="4400" dirty="0">
              <a:solidFill>
                <a:srgbClr val="877849"/>
              </a:solidFill>
              <a:latin typeface="Centur gothic"/>
            </a:endParaRPr>
          </a:p>
        </p:txBody>
      </p:sp>
      <p:sp>
        <p:nvSpPr>
          <p:cNvPr id="14" name="Subtitle 2"/>
          <p:cNvSpPr txBox="1">
            <a:spLocks/>
          </p:cNvSpPr>
          <p:nvPr/>
        </p:nvSpPr>
        <p:spPr>
          <a:xfrm>
            <a:off x="17757120" y="13076505"/>
            <a:ext cx="6064730" cy="723969"/>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pPr>
            <a:r>
              <a:rPr lang="en-US" sz="1800" dirty="0" smtClean="0">
                <a:solidFill>
                  <a:srgbClr val="A69213"/>
                </a:solidFill>
                <a:latin typeface="Century Gothic"/>
                <a:cs typeface="Century Gothic"/>
              </a:rPr>
              <a:t>© Gautrain Management Agency</a:t>
            </a:r>
          </a:p>
          <a:p>
            <a:pPr algn="r">
              <a:lnSpc>
                <a:spcPct val="90000"/>
              </a:lnSpc>
            </a:pPr>
            <a:endParaRPr lang="en-US" sz="2400" dirty="0" smtClean="0">
              <a:solidFill>
                <a:srgbClr val="A69213"/>
              </a:solidFill>
              <a:latin typeface="Futura (Light)"/>
              <a:cs typeface="Futura (Light)"/>
            </a:endParaRPr>
          </a:p>
        </p:txBody>
      </p:sp>
      <p:sp>
        <p:nvSpPr>
          <p:cNvPr id="7" name="Subtitle 2"/>
          <p:cNvSpPr txBox="1">
            <a:spLocks/>
          </p:cNvSpPr>
          <p:nvPr/>
        </p:nvSpPr>
        <p:spPr>
          <a:xfrm>
            <a:off x="2260060" y="3991302"/>
            <a:ext cx="17297940" cy="3806498"/>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l">
              <a:lnSpc>
                <a:spcPct val="90000"/>
              </a:lnSpc>
              <a:buAutoNum type="arabicPeriod"/>
            </a:pPr>
            <a:endParaRPr lang="en-US" sz="4000" dirty="0" smtClean="0">
              <a:solidFill>
                <a:srgbClr val="8D6E13"/>
              </a:solidFill>
              <a:latin typeface="Century Gothic"/>
              <a:cs typeface="Century Gothic"/>
            </a:endParaRPr>
          </a:p>
        </p:txBody>
      </p:sp>
      <p:graphicFrame>
        <p:nvGraphicFramePr>
          <p:cNvPr id="2" name="Diagram 1"/>
          <p:cNvGraphicFramePr/>
          <p:nvPr>
            <p:extLst>
              <p:ext uri="{D42A27DB-BD31-4B8C-83A1-F6EECF244321}">
                <p14:modId xmlns:p14="http://schemas.microsoft.com/office/powerpoint/2010/main" xmlns="" val="1121985520"/>
              </p:ext>
            </p:extLst>
          </p:nvPr>
        </p:nvGraphicFramePr>
        <p:xfrm>
          <a:off x="-1" y="2644931"/>
          <a:ext cx="24387175" cy="1107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1257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s_pts_july10-5058.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 y="0"/>
            <a:ext cx="24726135" cy="2602729"/>
          </a:xfrm>
          <a:prstGeom prst="rect">
            <a:avLst/>
          </a:prstGeom>
        </p:spPr>
      </p:pic>
      <p:sp>
        <p:nvSpPr>
          <p:cNvPr id="17" name="Rectangle 16"/>
          <p:cNvSpPr/>
          <p:nvPr/>
        </p:nvSpPr>
        <p:spPr>
          <a:xfrm>
            <a:off x="1330035" y="221673"/>
            <a:ext cx="21529965" cy="2381056"/>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12" name="Title 1"/>
          <p:cNvSpPr>
            <a:spLocks noGrp="1"/>
          </p:cNvSpPr>
          <p:nvPr>
            <p:ph type="title"/>
          </p:nvPr>
        </p:nvSpPr>
        <p:spPr>
          <a:xfrm>
            <a:off x="1943099" y="316729"/>
            <a:ext cx="20602576" cy="2286000"/>
          </a:xfrm>
          <a:noFill/>
          <a:ln>
            <a:noFill/>
          </a:ln>
        </p:spPr>
        <p:txBody>
          <a:bodyPr>
            <a:normAutofit fontScale="90000"/>
          </a:bodyPr>
          <a:lstStyle/>
          <a:p>
            <a:pPr algn="l">
              <a:lnSpc>
                <a:spcPct val="80000"/>
              </a:lnSpc>
            </a:pPr>
            <a:r>
              <a:rPr lang="en-US" sz="6600" b="1" dirty="0">
                <a:solidFill>
                  <a:schemeClr val="bg1"/>
                </a:solidFill>
                <a:latin typeface="Centur gothic"/>
                <a:cs typeface="Arial" panose="020B0604020202020204" pitchFamily="34" charset="0"/>
              </a:rPr>
              <a:t>IMPLICATIONS OF CRITICAL INFRASTRUCTURE PROTECTION BILL IN RELATION TO GAUTRAIN PPP </a:t>
            </a:r>
            <a:endParaRPr lang="en-US" sz="5400" b="1" dirty="0">
              <a:solidFill>
                <a:schemeClr val="bg1"/>
              </a:solidFill>
              <a:latin typeface="Century Gothic"/>
              <a:cs typeface="Century Gothic"/>
            </a:endParaRPr>
          </a:p>
        </p:txBody>
      </p:sp>
      <p:sp>
        <p:nvSpPr>
          <p:cNvPr id="3" name="Content Placeholder 2"/>
          <p:cNvSpPr>
            <a:spLocks noGrp="1"/>
          </p:cNvSpPr>
          <p:nvPr>
            <p:ph idx="1"/>
          </p:nvPr>
        </p:nvSpPr>
        <p:spPr>
          <a:xfrm>
            <a:off x="1219200" y="2602729"/>
            <a:ext cx="21948775" cy="11113271"/>
          </a:xfrm>
        </p:spPr>
        <p:txBody>
          <a:bodyPr>
            <a:normAutofit fontScale="85000" lnSpcReduction="20000"/>
          </a:bodyPr>
          <a:lstStyle/>
          <a:p>
            <a:pPr algn="just">
              <a:lnSpc>
                <a:spcPct val="150000"/>
              </a:lnSpc>
            </a:pPr>
            <a:r>
              <a:rPr lang="en-US" sz="4400" dirty="0" smtClean="0">
                <a:solidFill>
                  <a:srgbClr val="877849"/>
                </a:solidFill>
                <a:latin typeface="Centur gothic"/>
              </a:rPr>
              <a:t>The Bill defines a “</a:t>
            </a:r>
            <a:r>
              <a:rPr lang="en-US" sz="4400" b="1" dirty="0" smtClean="0">
                <a:solidFill>
                  <a:srgbClr val="877849"/>
                </a:solidFill>
                <a:latin typeface="Centur gothic"/>
              </a:rPr>
              <a:t>person in control of critical infrastructure</a:t>
            </a:r>
            <a:r>
              <a:rPr lang="en-US" sz="4400" dirty="0" smtClean="0">
                <a:solidFill>
                  <a:srgbClr val="877849"/>
                </a:solidFill>
                <a:latin typeface="Centur gothic"/>
              </a:rPr>
              <a:t>” as, amongst others, “</a:t>
            </a:r>
            <a:r>
              <a:rPr lang="en-US" sz="4400" b="1" dirty="0" smtClean="0">
                <a:solidFill>
                  <a:srgbClr val="877849"/>
                </a:solidFill>
                <a:latin typeface="Centur gothic"/>
              </a:rPr>
              <a:t>the owner</a:t>
            </a:r>
            <a:r>
              <a:rPr lang="en-US" sz="4400" dirty="0" smtClean="0">
                <a:solidFill>
                  <a:srgbClr val="877849"/>
                </a:solidFill>
                <a:latin typeface="Centur gothic"/>
              </a:rPr>
              <a:t>”; a person who “</a:t>
            </a:r>
            <a:r>
              <a:rPr lang="en-US" sz="4400" b="1" dirty="0" smtClean="0">
                <a:solidFill>
                  <a:srgbClr val="877849"/>
                </a:solidFill>
                <a:latin typeface="Centur gothic"/>
              </a:rPr>
              <a:t>occupies, possesses, is in control of, or is responsible for the operation or administration</a:t>
            </a:r>
            <a:r>
              <a:rPr lang="en-US" sz="4400" dirty="0" smtClean="0">
                <a:solidFill>
                  <a:srgbClr val="877849"/>
                </a:solidFill>
                <a:latin typeface="Centur gothic"/>
              </a:rPr>
              <a:t>” of critical infrastructure; or “</a:t>
            </a:r>
            <a:r>
              <a:rPr lang="en-US" sz="4400" b="1" dirty="0" smtClean="0">
                <a:solidFill>
                  <a:srgbClr val="877849"/>
                </a:solidFill>
                <a:latin typeface="Centur gothic"/>
              </a:rPr>
              <a:t>the head of any organ of state who </a:t>
            </a:r>
            <a:r>
              <a:rPr lang="en-US" sz="4400" b="1" dirty="0">
                <a:solidFill>
                  <a:srgbClr val="877849"/>
                </a:solidFill>
                <a:latin typeface="Centur gothic"/>
              </a:rPr>
              <a:t>occupies, possesses, is in control of, or is responsible for the operation or </a:t>
            </a:r>
            <a:r>
              <a:rPr lang="en-US" sz="4400" b="1" dirty="0" smtClean="0">
                <a:solidFill>
                  <a:srgbClr val="877849"/>
                </a:solidFill>
                <a:latin typeface="Centur gothic"/>
              </a:rPr>
              <a:t>administration of a critical infrastructure</a:t>
            </a:r>
            <a:r>
              <a:rPr lang="en-US" sz="4400" dirty="0" smtClean="0">
                <a:solidFill>
                  <a:srgbClr val="877849"/>
                </a:solidFill>
                <a:latin typeface="Centur gothic"/>
              </a:rPr>
              <a:t>”.</a:t>
            </a:r>
          </a:p>
          <a:p>
            <a:pPr algn="just">
              <a:lnSpc>
                <a:spcPct val="150000"/>
              </a:lnSpc>
            </a:pPr>
            <a:r>
              <a:rPr lang="en-US" sz="4400" dirty="0" smtClean="0">
                <a:solidFill>
                  <a:srgbClr val="877849"/>
                </a:solidFill>
                <a:latin typeface="Centur gothic"/>
              </a:rPr>
              <a:t>Against the background outlined in previous slides, the practical connotations of the above definition are that:</a:t>
            </a:r>
          </a:p>
          <a:p>
            <a:pPr lvl="1" algn="just">
              <a:lnSpc>
                <a:spcPct val="150000"/>
              </a:lnSpc>
            </a:pPr>
            <a:r>
              <a:rPr lang="en-US" sz="3600" dirty="0" smtClean="0">
                <a:solidFill>
                  <a:srgbClr val="877849"/>
                </a:solidFill>
                <a:latin typeface="Centur gothic"/>
              </a:rPr>
              <a:t>either the Gauteng Provincial Government, the Gautrain Management Agency, </a:t>
            </a:r>
            <a:r>
              <a:rPr lang="en-US" sz="3600" dirty="0" err="1" smtClean="0">
                <a:solidFill>
                  <a:srgbClr val="877849"/>
                </a:solidFill>
                <a:latin typeface="Centur gothic"/>
              </a:rPr>
              <a:t>Bombela</a:t>
            </a:r>
            <a:r>
              <a:rPr lang="en-US" sz="3600" dirty="0" smtClean="0">
                <a:solidFill>
                  <a:srgbClr val="877849"/>
                </a:solidFill>
                <a:latin typeface="Centur gothic"/>
              </a:rPr>
              <a:t> Operating Company, </a:t>
            </a:r>
            <a:r>
              <a:rPr lang="en-US" sz="3600" dirty="0" err="1" smtClean="0">
                <a:solidFill>
                  <a:srgbClr val="877849"/>
                </a:solidFill>
                <a:latin typeface="Centur gothic"/>
              </a:rPr>
              <a:t>Bombela</a:t>
            </a:r>
            <a:r>
              <a:rPr lang="en-US" sz="3600" dirty="0" smtClean="0">
                <a:solidFill>
                  <a:srgbClr val="877849"/>
                </a:solidFill>
                <a:latin typeface="Centur gothic"/>
              </a:rPr>
              <a:t> Operating Company, or Mega Express could </a:t>
            </a:r>
            <a:r>
              <a:rPr lang="en-US" sz="3600" b="1" dirty="0" smtClean="0">
                <a:solidFill>
                  <a:srgbClr val="877849"/>
                </a:solidFill>
                <a:latin typeface="Centur gothic"/>
              </a:rPr>
              <a:t>unilaterally</a:t>
            </a:r>
            <a:r>
              <a:rPr lang="en-US" sz="3600" dirty="0" smtClean="0">
                <a:solidFill>
                  <a:srgbClr val="877849"/>
                </a:solidFill>
                <a:latin typeface="Centur gothic"/>
              </a:rPr>
              <a:t> apply for declaration of Gautrain infrastructure, they are responsible for, as critical infrastructure;</a:t>
            </a:r>
          </a:p>
          <a:p>
            <a:pPr lvl="1" algn="just">
              <a:lnSpc>
                <a:spcPct val="150000"/>
              </a:lnSpc>
            </a:pPr>
            <a:r>
              <a:rPr lang="en-US" sz="3600" dirty="0">
                <a:solidFill>
                  <a:srgbClr val="877849"/>
                </a:solidFill>
                <a:latin typeface="Centur gothic"/>
              </a:rPr>
              <a:t>d</a:t>
            </a:r>
            <a:r>
              <a:rPr lang="en-US" sz="3600" dirty="0" smtClean="0">
                <a:solidFill>
                  <a:srgbClr val="877849"/>
                </a:solidFill>
                <a:latin typeface="Centur gothic"/>
              </a:rPr>
              <a:t>espite any of the said parties not having been consulted, by the other, prior to an application for declaration as critical infrastructure being lodged, a party could be held responsible for the implementation of security measures prescribed in clauses 24 and 25 of the Bill; and</a:t>
            </a:r>
          </a:p>
          <a:p>
            <a:pPr lvl="1" algn="just">
              <a:lnSpc>
                <a:spcPct val="150000"/>
              </a:lnSpc>
            </a:pPr>
            <a:r>
              <a:rPr lang="en-US" sz="3600" dirty="0">
                <a:solidFill>
                  <a:srgbClr val="877849"/>
                </a:solidFill>
                <a:latin typeface="Centur gothic"/>
              </a:rPr>
              <a:t>s</a:t>
            </a:r>
            <a:r>
              <a:rPr lang="en-US" sz="3600" dirty="0" smtClean="0">
                <a:solidFill>
                  <a:srgbClr val="877849"/>
                </a:solidFill>
                <a:latin typeface="Centur gothic"/>
              </a:rPr>
              <a:t>imilarly, a tenant could, given the current definition, apply for declaration of rented infrastructure as critical infrastructure, without the prior consent of the landlord.</a:t>
            </a:r>
          </a:p>
          <a:p>
            <a:pPr>
              <a:lnSpc>
                <a:spcPct val="150000"/>
              </a:lnSpc>
            </a:pPr>
            <a:endParaRPr lang="en-GB" sz="4400" dirty="0">
              <a:solidFill>
                <a:srgbClr val="877849"/>
              </a:solidFill>
              <a:latin typeface="Centur gothic"/>
            </a:endParaRPr>
          </a:p>
        </p:txBody>
      </p:sp>
      <p:sp>
        <p:nvSpPr>
          <p:cNvPr id="14" name="Subtitle 2"/>
          <p:cNvSpPr txBox="1">
            <a:spLocks/>
          </p:cNvSpPr>
          <p:nvPr/>
        </p:nvSpPr>
        <p:spPr>
          <a:xfrm>
            <a:off x="18100020" y="13354015"/>
            <a:ext cx="6064730" cy="723969"/>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90000"/>
              </a:lnSpc>
            </a:pPr>
            <a:r>
              <a:rPr lang="en-US" sz="1800" dirty="0" smtClean="0">
                <a:solidFill>
                  <a:schemeClr val="accent1">
                    <a:lumMod val="75000"/>
                  </a:schemeClr>
                </a:solidFill>
                <a:latin typeface="Century Gothic"/>
                <a:cs typeface="Century Gothic"/>
              </a:rPr>
              <a:t>© Gautrain Management Agency</a:t>
            </a:r>
          </a:p>
          <a:p>
            <a:pPr algn="r">
              <a:lnSpc>
                <a:spcPct val="90000"/>
              </a:lnSpc>
            </a:pPr>
            <a:endParaRPr lang="en-US" sz="2400" dirty="0" smtClean="0">
              <a:solidFill>
                <a:srgbClr val="A69213"/>
              </a:solidFill>
              <a:latin typeface="Futura (Light)"/>
              <a:cs typeface="Futura (Light)"/>
            </a:endParaRPr>
          </a:p>
        </p:txBody>
      </p:sp>
      <p:sp>
        <p:nvSpPr>
          <p:cNvPr id="7" name="Subtitle 2"/>
          <p:cNvSpPr txBox="1">
            <a:spLocks/>
          </p:cNvSpPr>
          <p:nvPr/>
        </p:nvSpPr>
        <p:spPr>
          <a:xfrm>
            <a:off x="2260060" y="3991302"/>
            <a:ext cx="17297940" cy="3806498"/>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l">
              <a:lnSpc>
                <a:spcPct val="90000"/>
              </a:lnSpc>
              <a:buAutoNum type="arabicPeriod"/>
            </a:pPr>
            <a:endParaRPr lang="en-US" sz="4000" dirty="0" smtClean="0">
              <a:solidFill>
                <a:srgbClr val="8D6E13"/>
              </a:solidFill>
              <a:latin typeface="Century Gothic"/>
              <a:cs typeface="Century Gothic"/>
            </a:endParaRPr>
          </a:p>
        </p:txBody>
      </p:sp>
    </p:spTree>
    <p:extLst>
      <p:ext uri="{BB962C8B-B14F-4D97-AF65-F5344CB8AC3E}">
        <p14:creationId xmlns:p14="http://schemas.microsoft.com/office/powerpoint/2010/main" xmlns="" val="1160557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s_july10-5000.jpg"/>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186179" y="-55223"/>
            <a:ext cx="24700915" cy="14126823"/>
          </a:xfrm>
          <a:prstGeom prst="rect">
            <a:avLst/>
          </a:prstGeom>
        </p:spPr>
      </p:pic>
      <p:sp>
        <p:nvSpPr>
          <p:cNvPr id="6" name="Rectangle 5"/>
          <p:cNvSpPr/>
          <p:nvPr/>
        </p:nvSpPr>
        <p:spPr>
          <a:xfrm>
            <a:off x="-406399" y="5362101"/>
            <a:ext cx="24921136" cy="2991799"/>
          </a:xfrm>
          <a:prstGeom prst="rect">
            <a:avLst/>
          </a:prstGeom>
          <a:solidFill>
            <a:srgbClr val="877849">
              <a:alpha val="8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7849"/>
              </a:solidFill>
            </a:endParaRPr>
          </a:p>
        </p:txBody>
      </p:sp>
      <p:sp>
        <p:nvSpPr>
          <p:cNvPr id="5" name="Title 1"/>
          <p:cNvSpPr>
            <a:spLocks noGrp="1"/>
          </p:cNvSpPr>
          <p:nvPr>
            <p:ph type="ctrTitle"/>
          </p:nvPr>
        </p:nvSpPr>
        <p:spPr>
          <a:xfrm>
            <a:off x="1856508" y="5597236"/>
            <a:ext cx="18925309" cy="2382982"/>
          </a:xfrm>
          <a:noFill/>
          <a:ln>
            <a:noFill/>
          </a:ln>
        </p:spPr>
        <p:txBody>
          <a:bodyPr>
            <a:noAutofit/>
          </a:bodyPr>
          <a:lstStyle/>
          <a:p>
            <a:pPr>
              <a:lnSpc>
                <a:spcPct val="80000"/>
              </a:lnSpc>
            </a:pPr>
            <a:r>
              <a:rPr lang="en-US" sz="10000" b="1" dirty="0" smtClean="0">
                <a:solidFill>
                  <a:schemeClr val="bg1"/>
                </a:solidFill>
                <a:latin typeface="Century Gothic"/>
                <a:cs typeface="Century Gothic"/>
              </a:rPr>
              <a:t>RECOMMENDED SOLUTION</a:t>
            </a:r>
            <a:endParaRPr lang="en-US" sz="10000" b="1" dirty="0">
              <a:solidFill>
                <a:schemeClr val="bg1"/>
              </a:solidFill>
              <a:latin typeface="Century Gothic"/>
              <a:cs typeface="Century Gothic"/>
            </a:endParaRPr>
          </a:p>
        </p:txBody>
      </p:sp>
    </p:spTree>
    <p:extLst>
      <p:ext uri="{BB962C8B-B14F-4D97-AF65-F5344CB8AC3E}">
        <p14:creationId xmlns:p14="http://schemas.microsoft.com/office/powerpoint/2010/main" xmlns="" val="1283823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3271</TotalTime>
  <Words>872</Words>
  <Application>Microsoft Office PowerPoint</Application>
  <PresentationFormat>Custom</PresentationFormat>
  <Paragraphs>58</Paragraphs>
  <Slides>13</Slides>
  <Notes>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1_Custom Design</vt:lpstr>
      <vt:lpstr>Custom Design</vt:lpstr>
      <vt:lpstr>PRESENTATION TO PORTFOLIO COMMITTEE ON POLICE  ON CRITICAL INFRASTRUCTURE PROTECTION BILL, 2017 </vt:lpstr>
      <vt:lpstr>INDEX</vt:lpstr>
      <vt:lpstr>HIGH LEVEL GAUTRAIN PUBLIC PRIVATE PARTNERSHIP STRUCTURE</vt:lpstr>
      <vt:lpstr>HIGH LEVEL GAUTRAIN PUBLIC PRIVATE PARTNERSHIP STRUCTURE</vt:lpstr>
      <vt:lpstr>HIGH LEVEL GAUTRAIN PUBLIC PRIVATE PARTNERSHIP STRUCTURE</vt:lpstr>
      <vt:lpstr>IMPLICATIONS OF CRITICAL INFRASTRUCTURE PROTECTION BILL IN RELATION TO GAUTRAIN PPP </vt:lpstr>
      <vt:lpstr>IMPLICATIONS OF CRITICAL INFRASTRUCTURE PROTECTION BILL IN RELATION TO GAUTRAIN PPP </vt:lpstr>
      <vt:lpstr>IMPLICATIONS OF CRITICAL INFRASTRUCTURE PROTECTION BILL IN RELATION TO GAUTRAIN PPP </vt:lpstr>
      <vt:lpstr>RECOMMENDED SOLUTION</vt:lpstr>
      <vt:lpstr>RECOMMENDED SOLUTION</vt:lpstr>
      <vt:lpstr>RECOMMENDED SOLUTION</vt:lpstr>
      <vt:lpstr>INTERACTIVE ENGAGEMENT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dc:creator>
  <cp:lastModifiedBy>PUMZA</cp:lastModifiedBy>
  <cp:revision>272</cp:revision>
  <cp:lastPrinted>2018-01-11T10:50:40Z</cp:lastPrinted>
  <dcterms:created xsi:type="dcterms:W3CDTF">2016-09-06T10:33:13Z</dcterms:created>
  <dcterms:modified xsi:type="dcterms:W3CDTF">2018-02-01T10:23:01Z</dcterms:modified>
</cp:coreProperties>
</file>