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73" r:id="rId3"/>
    <p:sldId id="274" r:id="rId4"/>
    <p:sldId id="275" r:id="rId5"/>
    <p:sldId id="276" r:id="rId6"/>
    <p:sldId id="277" r:id="rId7"/>
    <p:sldId id="279" r:id="rId8"/>
    <p:sldId id="272" r:id="rId9"/>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3257" autoAdjust="0"/>
  </p:normalViewPr>
  <p:slideViewPr>
    <p:cSldViewPr>
      <p:cViewPr>
        <p:scale>
          <a:sx n="82" d="100"/>
          <a:sy n="82" d="100"/>
        </p:scale>
        <p:origin x="-2196" y="-654"/>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95E74AE-D1BA-405B-AE2A-FC4D07F9EA39}" type="datetimeFigureOut">
              <a:rPr lang="en-ZA" smtClean="0"/>
              <a:pPr/>
              <a:t>2018/02/02</a:t>
            </a:fld>
            <a:endParaRPr lang="en-ZA" dirty="0"/>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F5BA8EA-7C9D-4C60-9890-64AFEDE77E31}" type="slidenum">
              <a:rPr lang="en-ZA" smtClean="0"/>
              <a:pPr/>
              <a:t>‹#›</a:t>
            </a:fld>
            <a:endParaRPr lang="en-ZA" dirty="0"/>
          </a:p>
        </p:txBody>
      </p:sp>
    </p:spTree>
    <p:extLst>
      <p:ext uri="{BB962C8B-B14F-4D97-AF65-F5344CB8AC3E}">
        <p14:creationId xmlns:p14="http://schemas.microsoft.com/office/powerpoint/2010/main" xmlns="" val="2996036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DLR Powerpoint Presentation.jpg"/>
          <p:cNvPicPr>
            <a:picLocks noChangeAspect="1"/>
          </p:cNvPicPr>
          <p:nvPr userDrawn="1"/>
        </p:nvPicPr>
        <p:blipFill rotWithShape="1">
          <a:blip r:embed="rId2" cstate="print"/>
          <a:srcRect b="20133"/>
          <a:stretch/>
        </p:blipFill>
        <p:spPr>
          <a:xfrm>
            <a:off x="-6470" y="0"/>
            <a:ext cx="9912470" cy="5733256"/>
          </a:xfrm>
          <a:prstGeom prst="rect">
            <a:avLst/>
          </a:prstGeom>
        </p:spPr>
      </p:pic>
      <p:sp>
        <p:nvSpPr>
          <p:cNvPr id="2" name="Title 1"/>
          <p:cNvSpPr>
            <a:spLocks noGrp="1"/>
          </p:cNvSpPr>
          <p:nvPr>
            <p:ph type="ctrTitle"/>
          </p:nvPr>
        </p:nvSpPr>
        <p:spPr>
          <a:xfrm>
            <a:off x="742950" y="1295400"/>
            <a:ext cx="8420100" cy="1470025"/>
          </a:xfrm>
        </p:spPr>
        <p:txBody>
          <a:bodyPr/>
          <a:lstStyle>
            <a:lvl1pPr>
              <a:defRPr>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485900" y="3051174"/>
            <a:ext cx="6934200" cy="1752600"/>
          </a:xfrm>
        </p:spPr>
        <p:txBody>
          <a:bodyPr/>
          <a:lstStyle>
            <a:lvl1pPr marL="0" indent="0" algn="ctr">
              <a:buNone/>
              <a:defRPr>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2938F2-5168-4B3A-8FCA-5A188010D12C}" type="slidenum">
              <a:rPr lang="en-US" smtClean="0"/>
              <a:pPr/>
              <a:t>‹#›</a:t>
            </a:fld>
            <a:endParaRPr lang="en-US" dirty="0"/>
          </a:p>
        </p:txBody>
      </p:sp>
    </p:spTree>
    <p:extLst>
      <p:ext uri="{BB962C8B-B14F-4D97-AF65-F5344CB8AC3E}">
        <p14:creationId xmlns:p14="http://schemas.microsoft.com/office/powerpoint/2010/main" xmlns="" val="1274406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95300" y="1600201"/>
            <a:ext cx="8915400" cy="3989039"/>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2938F2-5168-4B3A-8FCA-5A188010D12C}" type="slidenum">
              <a:rPr lang="en-US" smtClean="0"/>
              <a:pPr/>
              <a:t>‹#›</a:t>
            </a:fld>
            <a:endParaRPr lang="en-US" dirty="0"/>
          </a:p>
        </p:txBody>
      </p:sp>
    </p:spTree>
    <p:extLst>
      <p:ext uri="{BB962C8B-B14F-4D97-AF65-F5344CB8AC3E}">
        <p14:creationId xmlns:p14="http://schemas.microsoft.com/office/powerpoint/2010/main" xmlns="" val="3429970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95300" y="1600201"/>
            <a:ext cx="4375150" cy="40385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35550" y="1600201"/>
            <a:ext cx="4375150" cy="41147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Footer Placeholder 4"/>
          <p:cNvSpPr>
            <a:spLocks noGrp="1"/>
          </p:cNvSpPr>
          <p:nvPr>
            <p:ph type="ftr" sz="quarter" idx="11"/>
          </p:nvPr>
        </p:nvSpPr>
        <p:spPr>
          <a:xfrm>
            <a:off x="3384550" y="6356351"/>
            <a:ext cx="3136900" cy="365125"/>
          </a:xfrm>
        </p:spPr>
        <p:txBody>
          <a:bodyPr/>
          <a:lstStyle/>
          <a:p>
            <a:endParaRPr lang="en-US" dirty="0"/>
          </a:p>
        </p:txBody>
      </p:sp>
      <p:sp>
        <p:nvSpPr>
          <p:cNvPr id="14" name="Slide Number Placeholder 5"/>
          <p:cNvSpPr>
            <a:spLocks noGrp="1"/>
          </p:cNvSpPr>
          <p:nvPr>
            <p:ph type="sldNum" sz="quarter" idx="12"/>
          </p:nvPr>
        </p:nvSpPr>
        <p:spPr>
          <a:xfrm>
            <a:off x="7099300" y="6356351"/>
            <a:ext cx="2311400" cy="365125"/>
          </a:xfrm>
        </p:spPr>
        <p:txBody>
          <a:bodyPr/>
          <a:lstStyle/>
          <a:p>
            <a:fld id="{3B2938F2-5168-4B3A-8FCA-5A188010D12C}" type="slidenum">
              <a:rPr lang="en-US" smtClean="0"/>
              <a:pPr/>
              <a:t>‹#›</a:t>
            </a:fld>
            <a:endParaRPr lang="en-US" dirty="0"/>
          </a:p>
        </p:txBody>
      </p:sp>
    </p:spTree>
    <p:extLst>
      <p:ext uri="{BB962C8B-B14F-4D97-AF65-F5344CB8AC3E}">
        <p14:creationId xmlns:p14="http://schemas.microsoft.com/office/powerpoint/2010/main" xmlns="" val="3813624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5544312"/>
            <a:ext cx="9906000" cy="1313688"/>
          </a:xfrm>
          <a:prstGeom prst="rect">
            <a:avLst/>
          </a:prstGeom>
        </p:spPr>
      </p:pic>
      <p:sp>
        <p:nvSpPr>
          <p:cNvPr id="8" name="Footer Placeholder 4"/>
          <p:cNvSpPr>
            <a:spLocks noGrp="1"/>
          </p:cNvSpPr>
          <p:nvPr>
            <p:ph type="ftr" sz="quarter" idx="11"/>
          </p:nvPr>
        </p:nvSpPr>
        <p:spPr>
          <a:xfrm>
            <a:off x="3384550" y="6356351"/>
            <a:ext cx="3136900" cy="365125"/>
          </a:xfrm>
        </p:spPr>
        <p:txBody>
          <a:bodyPr/>
          <a:lstStyle/>
          <a:p>
            <a:endParaRPr lang="en-US" dirty="0"/>
          </a:p>
        </p:txBody>
      </p:sp>
      <p:sp>
        <p:nvSpPr>
          <p:cNvPr id="9" name="Slide Number Placeholder 5"/>
          <p:cNvSpPr>
            <a:spLocks noGrp="1"/>
          </p:cNvSpPr>
          <p:nvPr>
            <p:ph type="sldNum" sz="quarter" idx="12"/>
          </p:nvPr>
        </p:nvSpPr>
        <p:spPr>
          <a:xfrm>
            <a:off x="7099300" y="6356351"/>
            <a:ext cx="2311400" cy="365125"/>
          </a:xfrm>
        </p:spPr>
        <p:txBody>
          <a:bodyPr/>
          <a:lstStyle/>
          <a:p>
            <a:fld id="{3B2938F2-5168-4B3A-8FCA-5A188010D12C}" type="slidenum">
              <a:rPr lang="en-US" smtClean="0"/>
              <a:pPr/>
              <a:t>‹#›</a:t>
            </a:fld>
            <a:endParaRPr lang="en-US" dirty="0"/>
          </a:p>
        </p:txBody>
      </p:sp>
    </p:spTree>
    <p:extLst>
      <p:ext uri="{BB962C8B-B14F-4D97-AF65-F5344CB8AC3E}">
        <p14:creationId xmlns:p14="http://schemas.microsoft.com/office/powerpoint/2010/main" xmlns="" val="28936597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95300" y="1600201"/>
            <a:ext cx="8915400" cy="394411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AB2BDD-6ED8-4D1A-924B-691C8BB62CC9}" type="datetimeFigureOut">
              <a:rPr lang="en-US" smtClean="0"/>
              <a:pPr/>
              <a:t>2/2/2018</a:t>
            </a:fld>
            <a:endParaRPr lang="en-US" dirty="0"/>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2938F2-5168-4B3A-8FCA-5A188010D12C}" type="slidenum">
              <a:rPr lang="en-US" smtClean="0"/>
              <a:pPr/>
              <a:t>‹#›</a:t>
            </a:fld>
            <a:endParaRPr lang="en-US" dirty="0"/>
          </a:p>
        </p:txBody>
      </p:sp>
      <p:pic>
        <p:nvPicPr>
          <p:cNvPr id="7" name="Picture 6"/>
          <p:cNvPicPr>
            <a:picLocks noChangeAspect="1"/>
          </p:cNvPicPr>
          <p:nvPr/>
        </p:nvPicPr>
        <p:blipFill rotWithShape="1">
          <a:blip r:embed="rId6" cstate="print">
            <a:extLst>
              <a:ext uri="{28A0092B-C50C-407E-A947-70E740481C1C}">
                <a14:useLocalDpi xmlns:a14="http://schemas.microsoft.com/office/drawing/2010/main" xmlns="" val="0"/>
              </a:ext>
            </a:extLst>
          </a:blip>
          <a:srcRect l="450"/>
          <a:stretch/>
        </p:blipFill>
        <p:spPr>
          <a:xfrm>
            <a:off x="0" y="5544312"/>
            <a:ext cx="9906000" cy="1313688"/>
          </a:xfrm>
          <a:prstGeom prst="rect">
            <a:avLst/>
          </a:prstGeom>
        </p:spPr>
      </p:pic>
      <p:sp>
        <p:nvSpPr>
          <p:cNvPr id="9" name="Slide Number Placeholder 5"/>
          <p:cNvSpPr txBox="1">
            <a:spLocks/>
          </p:cNvSpPr>
          <p:nvPr/>
        </p:nvSpPr>
        <p:spPr>
          <a:xfrm>
            <a:off x="7099300" y="6356351"/>
            <a:ext cx="23114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3B2938F2-5168-4B3A-8FCA-5A188010D12C}" type="slidenum">
              <a:rPr lang="en-US" sz="1200" smtClean="0"/>
              <a:pPr algn="r"/>
              <a:t>‹#›</a:t>
            </a:fld>
            <a:endParaRPr lang="en-US" dirty="0"/>
          </a:p>
        </p:txBody>
      </p:sp>
    </p:spTree>
    <p:extLst>
      <p:ext uri="{BB962C8B-B14F-4D97-AF65-F5344CB8AC3E}">
        <p14:creationId xmlns:p14="http://schemas.microsoft.com/office/powerpoint/2010/main" xmlns="" val="1484473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Autofit/>
          </a:bodyPr>
          <a:lstStyle/>
          <a:p>
            <a:r>
              <a:rPr lang="en-ZA" sz="3200" dirty="0" smtClean="0"/>
              <a:t>COMMUNAL PROPERTY ASSOCIATIONS AMENDMENT BILL</a:t>
            </a:r>
            <a:endParaRPr lang="en-ZA" sz="3200" dirty="0"/>
          </a:p>
        </p:txBody>
      </p:sp>
      <p:sp>
        <p:nvSpPr>
          <p:cNvPr id="5" name="Subtitle 4"/>
          <p:cNvSpPr>
            <a:spLocks noGrp="1"/>
          </p:cNvSpPr>
          <p:nvPr>
            <p:ph type="subTitle" idx="1"/>
          </p:nvPr>
        </p:nvSpPr>
        <p:spPr/>
        <p:txBody>
          <a:bodyPr>
            <a:normAutofit fontScale="55000" lnSpcReduction="20000"/>
          </a:bodyPr>
          <a:lstStyle/>
          <a:p>
            <a:r>
              <a:rPr lang="en-ZA" dirty="0" smtClean="0"/>
              <a:t>PRESENTATION ON PUBLIC COMMENTS AND RESPONSES</a:t>
            </a:r>
          </a:p>
          <a:p>
            <a:endParaRPr lang="en-ZA" dirty="0"/>
          </a:p>
          <a:p>
            <a:r>
              <a:rPr lang="en-ZA" dirty="0" smtClean="0"/>
              <a:t>PORTFOLIO COMMITTEE</a:t>
            </a:r>
          </a:p>
          <a:p>
            <a:endParaRPr lang="en-ZA" dirty="0"/>
          </a:p>
          <a:p>
            <a:r>
              <a:rPr lang="en-ZA" smtClean="0"/>
              <a:t>30 </a:t>
            </a:r>
            <a:r>
              <a:rPr lang="en-ZA" dirty="0" smtClean="0"/>
              <a:t>JANUARY 2018</a:t>
            </a:r>
          </a:p>
        </p:txBody>
      </p:sp>
    </p:spTree>
    <p:extLst>
      <p:ext uri="{BB962C8B-B14F-4D97-AF65-F5344CB8AC3E}">
        <p14:creationId xmlns:p14="http://schemas.microsoft.com/office/powerpoint/2010/main" xmlns="" val="292896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From the </a:t>
            </a:r>
            <a:r>
              <a:rPr lang="en-US" sz="2400" dirty="0" smtClean="0"/>
              <a:t>Public (1)</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047760161"/>
              </p:ext>
            </p:extLst>
          </p:nvPr>
        </p:nvGraphicFramePr>
        <p:xfrm>
          <a:off x="457200" y="1219200"/>
          <a:ext cx="8915400" cy="3535680"/>
        </p:xfrm>
        <a:graphic>
          <a:graphicData uri="http://schemas.openxmlformats.org/drawingml/2006/table">
            <a:tbl>
              <a:tblPr firstRow="1" bandRow="1">
                <a:tableStyleId>{5C22544A-7EE6-4342-B048-85BDC9FD1C3A}</a:tableStyleId>
              </a:tblPr>
              <a:tblGrid>
                <a:gridCol w="838200"/>
                <a:gridCol w="5105400"/>
                <a:gridCol w="2971800"/>
              </a:tblGrid>
              <a:tr h="370840">
                <a:tc>
                  <a:txBody>
                    <a:bodyPr/>
                    <a:lstStyle/>
                    <a:p>
                      <a:pPr algn="ctr"/>
                      <a:r>
                        <a:rPr lang="en-US" sz="1400" dirty="0" smtClean="0">
                          <a:latin typeface="Arial" pitchFamily="34" charset="0"/>
                          <a:cs typeface="Arial" pitchFamily="34" charset="0"/>
                        </a:rPr>
                        <a:t>Clause</a:t>
                      </a:r>
                    </a:p>
                    <a:p>
                      <a:pPr algn="ctr"/>
                      <a:endParaRPr lang="en-US" sz="1400" dirty="0">
                        <a:latin typeface="Arial" pitchFamily="34" charset="0"/>
                        <a:cs typeface="Arial" pitchFamily="34" charset="0"/>
                      </a:endParaRPr>
                    </a:p>
                  </a:txBody>
                  <a:tcPr/>
                </a:tc>
                <a:tc>
                  <a:txBody>
                    <a:bodyPr/>
                    <a:lstStyle/>
                    <a:p>
                      <a:pPr algn="ctr"/>
                      <a:r>
                        <a:rPr lang="en-US" sz="1400" dirty="0" smtClean="0">
                          <a:latin typeface="Arial" pitchFamily="34" charset="0"/>
                          <a:cs typeface="Arial" pitchFamily="34" charset="0"/>
                        </a:rPr>
                        <a:t>Comment</a:t>
                      </a:r>
                      <a:endParaRPr lang="en-US" sz="1400" dirty="0">
                        <a:latin typeface="Arial" pitchFamily="34" charset="0"/>
                        <a:cs typeface="Arial" pitchFamily="34" charset="0"/>
                      </a:endParaRPr>
                    </a:p>
                  </a:txBody>
                  <a:tcPr/>
                </a:tc>
                <a:tc>
                  <a:txBody>
                    <a:bodyPr/>
                    <a:lstStyle/>
                    <a:p>
                      <a:pPr algn="ctr"/>
                      <a:r>
                        <a:rPr lang="en-US" sz="1400" dirty="0" smtClean="0">
                          <a:latin typeface="Arial" pitchFamily="34" charset="0"/>
                          <a:cs typeface="Arial" pitchFamily="34" charset="0"/>
                        </a:rPr>
                        <a:t>Response</a:t>
                      </a:r>
                      <a:endParaRPr lang="en-US" sz="1400" dirty="0">
                        <a:latin typeface="Arial" pitchFamily="34" charset="0"/>
                        <a:cs typeface="Arial" pitchFamily="34" charset="0"/>
                      </a:endParaRPr>
                    </a:p>
                  </a:txBody>
                  <a:tcPr/>
                </a:tc>
              </a:tr>
              <a:tr h="370840">
                <a:tc>
                  <a:txBody>
                    <a:bodyPr/>
                    <a:lstStyle/>
                    <a:p>
                      <a:r>
                        <a:rPr lang="en-US" sz="1400" dirty="0" smtClean="0">
                          <a:latin typeface="Arial" pitchFamily="34" charset="0"/>
                          <a:cs typeface="Arial" pitchFamily="34" charset="0"/>
                        </a:rPr>
                        <a:t>1</a:t>
                      </a:r>
                      <a:endParaRPr lang="en-US" sz="1400" dirty="0">
                        <a:latin typeface="Arial" pitchFamily="34" charset="0"/>
                        <a:cs typeface="Arial" pitchFamily="34" charset="0"/>
                      </a:endParaRPr>
                    </a:p>
                  </a:txBody>
                  <a:tcPr/>
                </a:tc>
                <a:tc>
                  <a:txBody>
                    <a:bodyPr/>
                    <a:lstStyle/>
                    <a:p>
                      <a:pPr algn="just"/>
                      <a:r>
                        <a:rPr lang="en-US" sz="1400" dirty="0" smtClean="0">
                          <a:latin typeface="Arial" pitchFamily="34" charset="0"/>
                          <a:cs typeface="Arial" pitchFamily="34" charset="0"/>
                        </a:rPr>
                        <a:t>In addition to community, define beneficiaries.</a:t>
                      </a:r>
                    </a:p>
                    <a:p>
                      <a:endParaRPr lang="en-US" sz="1400" dirty="0">
                        <a:latin typeface="Arial" pitchFamily="34" charset="0"/>
                        <a:cs typeface="Arial" pitchFamily="34" charset="0"/>
                      </a:endParaRPr>
                    </a:p>
                  </a:txBody>
                  <a:tcPr/>
                </a:tc>
                <a:tc>
                  <a:txBody>
                    <a:bodyPr/>
                    <a:lstStyle/>
                    <a:p>
                      <a:pPr algn="just"/>
                      <a:r>
                        <a:rPr lang="en-US" sz="1400" dirty="0" smtClean="0">
                          <a:latin typeface="Arial" pitchFamily="34" charset="0"/>
                          <a:cs typeface="Arial" pitchFamily="34" charset="0"/>
                        </a:rPr>
                        <a:t>Not necessary, beneficiaries  are identified in the constitution of a CPA. See item 5 of Schedule to Act.</a:t>
                      </a:r>
                      <a:r>
                        <a:rPr lang="en-US" sz="1400" baseline="0" dirty="0" smtClean="0">
                          <a:latin typeface="Arial" pitchFamily="34" charset="0"/>
                          <a:cs typeface="Arial" pitchFamily="34" charset="0"/>
                        </a:rPr>
                        <a:t> </a:t>
                      </a:r>
                      <a:endParaRPr lang="en-US" sz="1400" dirty="0">
                        <a:latin typeface="Arial" pitchFamily="34" charset="0"/>
                        <a:cs typeface="Arial" pitchFamily="34" charset="0"/>
                      </a:endParaRPr>
                    </a:p>
                  </a:txBody>
                  <a:tcPr/>
                </a:tc>
              </a:tr>
              <a:tr h="370840">
                <a:tc>
                  <a:txBody>
                    <a:bodyPr/>
                    <a:lstStyle/>
                    <a:p>
                      <a:r>
                        <a:rPr lang="en-US" dirty="0" smtClean="0"/>
                        <a:t>2</a:t>
                      </a:r>
                      <a:endParaRPr lang="en-US" dirty="0"/>
                    </a:p>
                  </a:txBody>
                  <a:tcPr/>
                </a:tc>
                <a:tc>
                  <a:txBody>
                    <a:bodyPr/>
                    <a:lstStyle/>
                    <a:p>
                      <a:pPr algn="just"/>
                      <a:r>
                        <a:rPr lang="en-US" sz="1400" kern="1200" dirty="0" smtClean="0">
                          <a:solidFill>
                            <a:schemeClr val="dk1"/>
                          </a:solidFill>
                          <a:latin typeface="Arial" pitchFamily="34" charset="0"/>
                          <a:ea typeface="+mn-ea"/>
                          <a:cs typeface="Arial" pitchFamily="34" charset="0"/>
                        </a:rPr>
                        <a:t>Act/Bill must not apply to areas under traditional councils. </a:t>
                      </a:r>
                    </a:p>
                    <a:p>
                      <a:pPr algn="just"/>
                      <a:endParaRPr lang="en-US" sz="1400" kern="1200" dirty="0" smtClean="0">
                        <a:solidFill>
                          <a:schemeClr val="dk1"/>
                        </a:solidFill>
                        <a:latin typeface="Arial" pitchFamily="34" charset="0"/>
                        <a:ea typeface="+mn-ea"/>
                        <a:cs typeface="Arial" pitchFamily="34" charset="0"/>
                      </a:endParaRPr>
                    </a:p>
                    <a:p>
                      <a:pPr algn="just"/>
                      <a:endParaRPr lang="en-US" sz="1400" kern="1200" dirty="0" smtClean="0">
                        <a:solidFill>
                          <a:schemeClr val="dk1"/>
                        </a:solidFill>
                        <a:latin typeface="Arial" pitchFamily="34" charset="0"/>
                        <a:ea typeface="+mn-ea"/>
                        <a:cs typeface="Arial" pitchFamily="34" charset="0"/>
                      </a:endParaRPr>
                    </a:p>
                    <a:p>
                      <a:pPr algn="just"/>
                      <a:endParaRPr lang="en-US" sz="1400" kern="1200" dirty="0" smtClean="0">
                        <a:solidFill>
                          <a:schemeClr val="dk1"/>
                        </a:solidFill>
                        <a:latin typeface="Arial" pitchFamily="34" charset="0"/>
                        <a:ea typeface="+mn-ea"/>
                        <a:cs typeface="Arial" pitchFamily="34" charset="0"/>
                      </a:endParaRPr>
                    </a:p>
                    <a:p>
                      <a:pPr algn="just"/>
                      <a:endParaRPr lang="en-US" sz="1400" kern="1200" dirty="0" smtClean="0">
                        <a:solidFill>
                          <a:schemeClr val="dk1"/>
                        </a:solidFill>
                        <a:latin typeface="Arial" pitchFamily="34" charset="0"/>
                        <a:ea typeface="+mn-ea"/>
                        <a:cs typeface="Arial" pitchFamily="34" charset="0"/>
                      </a:endParaRPr>
                    </a:p>
                    <a:p>
                      <a:pPr algn="just"/>
                      <a:r>
                        <a:rPr lang="en-US" sz="1400" kern="1200" dirty="0" smtClean="0">
                          <a:solidFill>
                            <a:schemeClr val="dk1"/>
                          </a:solidFill>
                          <a:latin typeface="Arial" pitchFamily="34" charset="0"/>
                          <a:ea typeface="+mn-ea"/>
                          <a:cs typeface="Arial" pitchFamily="34" charset="0"/>
                        </a:rPr>
                        <a:t>Application of Bill to </a:t>
                      </a:r>
                      <a:r>
                        <a:rPr lang="en-US" sz="1400" kern="1200" dirty="0" err="1" smtClean="0">
                          <a:solidFill>
                            <a:schemeClr val="dk1"/>
                          </a:solidFill>
                          <a:latin typeface="Arial" pitchFamily="34" charset="0"/>
                          <a:ea typeface="+mn-ea"/>
                          <a:cs typeface="Arial" pitchFamily="34" charset="0"/>
                        </a:rPr>
                        <a:t>labour</a:t>
                      </a:r>
                      <a:r>
                        <a:rPr lang="en-US" sz="1400" kern="1200" dirty="0" smtClean="0">
                          <a:solidFill>
                            <a:schemeClr val="dk1"/>
                          </a:solidFill>
                          <a:latin typeface="Arial" pitchFamily="34" charset="0"/>
                          <a:ea typeface="+mn-ea"/>
                          <a:cs typeface="Arial" pitchFamily="34" charset="0"/>
                        </a:rPr>
                        <a:t> tenants deprives them of right to property. </a:t>
                      </a:r>
                    </a:p>
                    <a:p>
                      <a:endParaRPr lang="en-US"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Act/Bill law of general application and applies throughout the Republic.  Members of traditional councils not precluded from being members of CPAs.</a:t>
                      </a:r>
                      <a:r>
                        <a:rPr lang="en-US" sz="1400" baseline="0" dirty="0" smtClean="0">
                          <a:latin typeface="Arial" pitchFamily="34" charset="0"/>
                          <a:cs typeface="Arial" pitchFamily="34" charset="0"/>
                        </a:rPr>
                        <a:t> </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400" dirty="0" err="1" smtClean="0">
                          <a:latin typeface="Arial" pitchFamily="34" charset="0"/>
                          <a:cs typeface="Arial" pitchFamily="34" charset="0"/>
                        </a:rPr>
                        <a:t>Labour</a:t>
                      </a:r>
                      <a:r>
                        <a:rPr lang="en-US" sz="1400" dirty="0" smtClean="0">
                          <a:latin typeface="Arial" pitchFamily="34" charset="0"/>
                          <a:cs typeface="Arial" pitchFamily="34" charset="0"/>
                        </a:rPr>
                        <a:t> tenants are not compelled to establish CPAs. They have a choice. The Bill is simply enabling.</a:t>
                      </a:r>
                    </a:p>
                    <a:p>
                      <a:endParaRPr lang="en-US" dirty="0"/>
                    </a:p>
                  </a:txBody>
                  <a:tcPr/>
                </a:tc>
              </a:tr>
            </a:tbl>
          </a:graphicData>
        </a:graphic>
      </p:graphicFrame>
    </p:spTree>
    <p:extLst>
      <p:ext uri="{BB962C8B-B14F-4D97-AF65-F5344CB8AC3E}">
        <p14:creationId xmlns:p14="http://schemas.microsoft.com/office/powerpoint/2010/main" xmlns="" val="3649259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From the </a:t>
            </a:r>
            <a:r>
              <a:rPr lang="en-US" sz="2400" dirty="0" smtClean="0"/>
              <a:t>Public (2)</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198260320"/>
              </p:ext>
            </p:extLst>
          </p:nvPr>
        </p:nvGraphicFramePr>
        <p:xfrm>
          <a:off x="457200" y="1066800"/>
          <a:ext cx="8915400" cy="4602480"/>
        </p:xfrm>
        <a:graphic>
          <a:graphicData uri="http://schemas.openxmlformats.org/drawingml/2006/table">
            <a:tbl>
              <a:tblPr firstRow="1" bandRow="1">
                <a:tableStyleId>{5C22544A-7EE6-4342-B048-85BDC9FD1C3A}</a:tableStyleId>
              </a:tblPr>
              <a:tblGrid>
                <a:gridCol w="838200"/>
                <a:gridCol w="5105400"/>
                <a:gridCol w="2971800"/>
              </a:tblGrid>
              <a:tr h="370840">
                <a:tc>
                  <a:txBody>
                    <a:bodyPr/>
                    <a:lstStyle/>
                    <a:p>
                      <a:pPr algn="ctr"/>
                      <a:r>
                        <a:rPr lang="en-US" sz="1400" dirty="0" smtClean="0">
                          <a:latin typeface="Arial" pitchFamily="34" charset="0"/>
                          <a:cs typeface="Arial" pitchFamily="34" charset="0"/>
                        </a:rPr>
                        <a:t>Clause</a:t>
                      </a:r>
                    </a:p>
                    <a:p>
                      <a:pPr algn="ctr"/>
                      <a:endParaRPr lang="en-US" sz="1400" dirty="0">
                        <a:latin typeface="Arial" pitchFamily="34" charset="0"/>
                        <a:cs typeface="Arial" pitchFamily="34" charset="0"/>
                      </a:endParaRPr>
                    </a:p>
                  </a:txBody>
                  <a:tcPr/>
                </a:tc>
                <a:tc>
                  <a:txBody>
                    <a:bodyPr/>
                    <a:lstStyle/>
                    <a:p>
                      <a:pPr algn="ctr"/>
                      <a:r>
                        <a:rPr lang="en-US" sz="1400" dirty="0" smtClean="0">
                          <a:latin typeface="Arial" pitchFamily="34" charset="0"/>
                          <a:cs typeface="Arial" pitchFamily="34" charset="0"/>
                        </a:rPr>
                        <a:t>Comment</a:t>
                      </a:r>
                      <a:endParaRPr lang="en-US" sz="1400" dirty="0">
                        <a:latin typeface="Arial" pitchFamily="34" charset="0"/>
                        <a:cs typeface="Arial" pitchFamily="34" charset="0"/>
                      </a:endParaRPr>
                    </a:p>
                  </a:txBody>
                  <a:tcPr/>
                </a:tc>
                <a:tc>
                  <a:txBody>
                    <a:bodyPr/>
                    <a:lstStyle/>
                    <a:p>
                      <a:pPr algn="ctr"/>
                      <a:r>
                        <a:rPr lang="en-US" sz="1400" dirty="0" smtClean="0">
                          <a:latin typeface="Arial" pitchFamily="34" charset="0"/>
                          <a:cs typeface="Arial" pitchFamily="34" charset="0"/>
                        </a:rPr>
                        <a:t>Response</a:t>
                      </a:r>
                      <a:endParaRPr lang="en-US" sz="1400" dirty="0">
                        <a:latin typeface="Arial" pitchFamily="34" charset="0"/>
                        <a:cs typeface="Arial" pitchFamily="34" charset="0"/>
                      </a:endParaRPr>
                    </a:p>
                  </a:txBody>
                  <a:tcPr/>
                </a:tc>
              </a:tr>
              <a:tr h="370840">
                <a:tc rowSpan="2">
                  <a:txBody>
                    <a:bodyPr/>
                    <a:lstStyle/>
                    <a:p>
                      <a:r>
                        <a:rPr lang="en-US" sz="1400" dirty="0" smtClean="0">
                          <a:latin typeface="Arial" pitchFamily="34" charset="0"/>
                          <a:cs typeface="Arial" pitchFamily="34" charset="0"/>
                        </a:rPr>
                        <a:t>3</a:t>
                      </a:r>
                      <a:endParaRPr lang="en-US" sz="1400" dirty="0">
                        <a:latin typeface="Arial" pitchFamily="34" charset="0"/>
                        <a:cs typeface="Arial" pitchFamily="34" charset="0"/>
                      </a:endParaRPr>
                    </a:p>
                  </a:txBody>
                  <a:tcPr/>
                </a:tc>
                <a:tc>
                  <a:txBody>
                    <a:bodyPr/>
                    <a:lstStyle/>
                    <a:p>
                      <a:r>
                        <a:rPr lang="en-US" sz="1400" dirty="0" smtClean="0">
                          <a:latin typeface="Arial" pitchFamily="34" charset="0"/>
                          <a:cs typeface="Arial" pitchFamily="34" charset="0"/>
                        </a:rPr>
                        <a:t>Requirement for general plans onerous and not necessary on land owned communally.</a:t>
                      </a:r>
                    </a:p>
                    <a:p>
                      <a:endParaRPr lang="en-US" sz="1400" dirty="0">
                        <a:latin typeface="Arial" pitchFamily="34" charset="0"/>
                        <a:cs typeface="Arial" pitchFamily="34" charset="0"/>
                      </a:endParaRPr>
                    </a:p>
                  </a:txBody>
                  <a:tcPr/>
                </a:tc>
                <a:tc>
                  <a:txBody>
                    <a:bodyPr/>
                    <a:lstStyle/>
                    <a:p>
                      <a:pPr algn="just"/>
                      <a:r>
                        <a:rPr lang="en-US" sz="1400" dirty="0" smtClean="0">
                          <a:latin typeface="Arial" pitchFamily="34" charset="0"/>
                          <a:cs typeface="Arial" pitchFamily="34" charset="0"/>
                        </a:rPr>
                        <a:t>Plans are necessary in relation to spatial planning and land use management in general. Communal areas are developing and in some areas towns are being built e.g. </a:t>
                      </a:r>
                      <a:r>
                        <a:rPr lang="en-US" sz="1400" dirty="0" err="1" smtClean="0">
                          <a:latin typeface="Arial" pitchFamily="34" charset="0"/>
                          <a:cs typeface="Arial" pitchFamily="34" charset="0"/>
                        </a:rPr>
                        <a:t>Lephalale</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Moruleng</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Hammanskraal</a:t>
                      </a:r>
                      <a:r>
                        <a:rPr lang="en-US" sz="1400" dirty="0" smtClean="0">
                          <a:latin typeface="Arial" pitchFamily="34" charset="0"/>
                          <a:cs typeface="Arial" pitchFamily="34" charset="0"/>
                        </a:rPr>
                        <a:t>, Bafokeng, Sekhukhune, et al. Planning is not only necessary but inevitable.</a:t>
                      </a:r>
                      <a:endParaRPr lang="en-US" sz="1400" dirty="0">
                        <a:latin typeface="Arial" pitchFamily="34" charset="0"/>
                        <a:cs typeface="Arial" pitchFamily="34" charset="0"/>
                      </a:endParaRPr>
                    </a:p>
                  </a:txBody>
                  <a:tcPr/>
                </a:tc>
              </a:tr>
              <a:tr h="370840">
                <a:tc vMerge="1">
                  <a:txBody>
                    <a:bodyPr/>
                    <a:lstStyle/>
                    <a:p>
                      <a:endParaRPr lang="en-US" dirty="0"/>
                    </a:p>
                  </a:txBody>
                  <a:tcPr/>
                </a:tc>
                <a:tc>
                  <a:txBody>
                    <a:bodyPr/>
                    <a:lstStyle/>
                    <a:p>
                      <a:pPr algn="just"/>
                      <a:r>
                        <a:rPr lang="en-US" sz="1400" kern="1200" dirty="0" smtClean="0">
                          <a:solidFill>
                            <a:schemeClr val="tx1"/>
                          </a:solidFill>
                          <a:latin typeface="Arial" pitchFamily="34" charset="0"/>
                          <a:ea typeface="+mn-ea"/>
                          <a:cs typeface="Arial" pitchFamily="34" charset="0"/>
                        </a:rPr>
                        <a:t>Powers of the Registrar:</a:t>
                      </a:r>
                      <a:r>
                        <a:rPr lang="en-US" sz="1400" kern="1200" baseline="0" dirty="0" smtClean="0">
                          <a:solidFill>
                            <a:schemeClr val="tx1"/>
                          </a:solidFill>
                          <a:latin typeface="Arial" pitchFamily="34" charset="0"/>
                          <a:ea typeface="+mn-ea"/>
                          <a:cs typeface="Arial" pitchFamily="34" charset="0"/>
                        </a:rPr>
                        <a:t> </a:t>
                      </a:r>
                      <a:r>
                        <a:rPr lang="en-US" sz="1400" kern="1200" dirty="0" smtClean="0">
                          <a:solidFill>
                            <a:schemeClr val="tx1"/>
                          </a:solidFill>
                          <a:latin typeface="Arial" pitchFamily="34" charset="0"/>
                          <a:ea typeface="+mn-ea"/>
                          <a:cs typeface="Arial" pitchFamily="34" charset="0"/>
                        </a:rPr>
                        <a:t>letter for opening bank accounts (sec 9(1)(iii)(</a:t>
                      </a:r>
                      <a:r>
                        <a:rPr lang="en-US" sz="1400" kern="1200" dirty="0" err="1" smtClean="0">
                          <a:solidFill>
                            <a:schemeClr val="tx1"/>
                          </a:solidFill>
                          <a:latin typeface="Arial" pitchFamily="34" charset="0"/>
                          <a:ea typeface="+mn-ea"/>
                          <a:cs typeface="Arial" pitchFamily="34" charset="0"/>
                        </a:rPr>
                        <a:t>aa</a:t>
                      </a:r>
                      <a:r>
                        <a:rPr lang="en-US" sz="1400" kern="1200" dirty="0" smtClean="0">
                          <a:solidFill>
                            <a:schemeClr val="tx1"/>
                          </a:solidFill>
                          <a:latin typeface="Arial" pitchFamily="34" charset="0"/>
                          <a:ea typeface="+mn-ea"/>
                          <a:cs typeface="Arial" pitchFamily="34" charset="0"/>
                        </a:rPr>
                        <a:t>)), dissolving CPA committees (sec 11(6)(d))  interfere with right of property.</a:t>
                      </a:r>
                    </a:p>
                    <a:p>
                      <a:pPr algn="just"/>
                      <a:endParaRPr lang="en-US" sz="1400" kern="1200" dirty="0" smtClean="0">
                        <a:solidFill>
                          <a:schemeClr val="dk1"/>
                        </a:solidFill>
                        <a:latin typeface="Arial" pitchFamily="34" charset="0"/>
                        <a:ea typeface="+mn-ea"/>
                        <a:cs typeface="Arial" pitchFamily="34" charset="0"/>
                      </a:endParaRPr>
                    </a:p>
                    <a:p>
                      <a:pPr algn="just"/>
                      <a:endParaRPr lang="en-US" sz="1400" kern="1200" dirty="0" smtClean="0">
                        <a:solidFill>
                          <a:schemeClr val="dk1"/>
                        </a:solidFill>
                        <a:latin typeface="Arial" pitchFamily="34" charset="0"/>
                        <a:ea typeface="+mn-ea"/>
                        <a:cs typeface="Arial" pitchFamily="34" charset="0"/>
                      </a:endParaRPr>
                    </a:p>
                    <a:p>
                      <a:pPr algn="just"/>
                      <a:endParaRPr lang="en-US" sz="1400" kern="1200" dirty="0" smtClean="0">
                        <a:solidFill>
                          <a:schemeClr val="dk1"/>
                        </a:solidFill>
                        <a:latin typeface="Arial" pitchFamily="34" charset="0"/>
                        <a:ea typeface="+mn-ea"/>
                        <a:cs typeface="Arial" pitchFamily="34" charset="0"/>
                      </a:endParaRPr>
                    </a:p>
                    <a:p>
                      <a:pPr algn="just"/>
                      <a:endParaRPr lang="en-US" sz="1400" kern="1200" dirty="0" smtClean="0">
                        <a:solidFill>
                          <a:schemeClr val="dk1"/>
                        </a:solidFill>
                        <a:latin typeface="Arial" pitchFamily="34" charset="0"/>
                        <a:ea typeface="+mn-ea"/>
                        <a:cs typeface="Arial" pitchFamily="34" charset="0"/>
                      </a:endParaRPr>
                    </a:p>
                  </a:txBody>
                  <a:tcPr/>
                </a:tc>
                <a:tc>
                  <a:txBody>
                    <a:bodyPr/>
                    <a:lstStyle/>
                    <a:p>
                      <a:pPr algn="just"/>
                      <a:r>
                        <a:rPr lang="en-US" sz="1400" kern="1200" dirty="0" smtClean="0">
                          <a:solidFill>
                            <a:schemeClr val="dk1"/>
                          </a:solidFill>
                          <a:latin typeface="Arial" pitchFamily="34" charset="0"/>
                          <a:ea typeface="+mn-ea"/>
                          <a:cs typeface="Arial" pitchFamily="34" charset="0"/>
                        </a:rPr>
                        <a:t>Regulation of CPAs necessitates closer monitoring of entities responsible for managing and administering community property. Powers are aimed at protecting communities against acts of impropriety by committee members.</a:t>
                      </a:r>
                    </a:p>
                    <a:p>
                      <a:endParaRPr lang="en-US" dirty="0"/>
                    </a:p>
                  </a:txBody>
                  <a:tcPr/>
                </a:tc>
              </a:tr>
            </a:tbl>
          </a:graphicData>
        </a:graphic>
      </p:graphicFrame>
    </p:spTree>
    <p:extLst>
      <p:ext uri="{BB962C8B-B14F-4D97-AF65-F5344CB8AC3E}">
        <p14:creationId xmlns:p14="http://schemas.microsoft.com/office/powerpoint/2010/main" xmlns="" val="2816569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From the </a:t>
            </a:r>
            <a:r>
              <a:rPr lang="en-US" sz="2400" dirty="0" smtClean="0"/>
              <a:t>Public (3)</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796988128"/>
              </p:ext>
            </p:extLst>
          </p:nvPr>
        </p:nvGraphicFramePr>
        <p:xfrm>
          <a:off x="457200" y="1066800"/>
          <a:ext cx="9067800" cy="4785360"/>
        </p:xfrm>
        <a:graphic>
          <a:graphicData uri="http://schemas.openxmlformats.org/drawingml/2006/table">
            <a:tbl>
              <a:tblPr firstRow="1" bandRow="1">
                <a:tableStyleId>{5C22544A-7EE6-4342-B048-85BDC9FD1C3A}</a:tableStyleId>
              </a:tblPr>
              <a:tblGrid>
                <a:gridCol w="838200"/>
                <a:gridCol w="5105400"/>
                <a:gridCol w="3124200"/>
              </a:tblGrid>
              <a:tr h="370840">
                <a:tc>
                  <a:txBody>
                    <a:bodyPr/>
                    <a:lstStyle/>
                    <a:p>
                      <a:pPr algn="ctr"/>
                      <a:r>
                        <a:rPr lang="en-US" sz="1400" dirty="0" smtClean="0">
                          <a:latin typeface="Arial" pitchFamily="34" charset="0"/>
                          <a:cs typeface="Arial" pitchFamily="34" charset="0"/>
                        </a:rPr>
                        <a:t>Clause</a:t>
                      </a:r>
                    </a:p>
                    <a:p>
                      <a:pPr algn="ctr"/>
                      <a:endParaRPr lang="en-US" sz="1400" dirty="0">
                        <a:latin typeface="Arial" pitchFamily="34" charset="0"/>
                        <a:cs typeface="Arial" pitchFamily="34" charset="0"/>
                      </a:endParaRPr>
                    </a:p>
                  </a:txBody>
                  <a:tcPr/>
                </a:tc>
                <a:tc>
                  <a:txBody>
                    <a:bodyPr/>
                    <a:lstStyle/>
                    <a:p>
                      <a:pPr algn="ctr"/>
                      <a:r>
                        <a:rPr lang="en-US" sz="1400" dirty="0" smtClean="0">
                          <a:latin typeface="Arial" pitchFamily="34" charset="0"/>
                          <a:cs typeface="Arial" pitchFamily="34" charset="0"/>
                        </a:rPr>
                        <a:t>Comment</a:t>
                      </a:r>
                      <a:endParaRPr lang="en-US" sz="1400" dirty="0">
                        <a:latin typeface="Arial" pitchFamily="34" charset="0"/>
                        <a:cs typeface="Arial" pitchFamily="34" charset="0"/>
                      </a:endParaRPr>
                    </a:p>
                  </a:txBody>
                  <a:tcPr/>
                </a:tc>
                <a:tc>
                  <a:txBody>
                    <a:bodyPr/>
                    <a:lstStyle/>
                    <a:p>
                      <a:pPr algn="ctr"/>
                      <a:r>
                        <a:rPr lang="en-US" sz="1400" dirty="0" smtClean="0">
                          <a:latin typeface="Arial" pitchFamily="34" charset="0"/>
                          <a:cs typeface="Arial" pitchFamily="34" charset="0"/>
                        </a:rPr>
                        <a:t>Response</a:t>
                      </a:r>
                      <a:endParaRPr lang="en-US" sz="1400" dirty="0">
                        <a:latin typeface="Arial" pitchFamily="34" charset="0"/>
                        <a:cs typeface="Arial" pitchFamily="34" charset="0"/>
                      </a:endParaRPr>
                    </a:p>
                  </a:txBody>
                  <a:tcPr/>
                </a:tc>
              </a:tr>
              <a:tr h="1615440">
                <a:tc>
                  <a:txBody>
                    <a:bodyPr/>
                    <a:lstStyle/>
                    <a:p>
                      <a:r>
                        <a:rPr lang="en-US" sz="1400" dirty="0" smtClean="0">
                          <a:latin typeface="Arial" pitchFamily="34" charset="0"/>
                          <a:cs typeface="Arial" pitchFamily="34" charset="0"/>
                        </a:rPr>
                        <a:t>7</a:t>
                      </a:r>
                      <a:endParaRPr lang="en-US" sz="1400" dirty="0">
                        <a:latin typeface="Arial" pitchFamily="34" charset="0"/>
                        <a:cs typeface="Arial" pitchFamily="34" charset="0"/>
                      </a:endParaRPr>
                    </a:p>
                  </a:txBody>
                  <a:tcPr/>
                </a:tc>
                <a:tc>
                  <a:txBody>
                    <a:bodyPr/>
                    <a:lstStyle/>
                    <a:p>
                      <a:r>
                        <a:rPr lang="en-US" sz="1400" dirty="0" smtClean="0">
                          <a:latin typeface="Arial" pitchFamily="34" charset="0"/>
                          <a:cs typeface="Arial" pitchFamily="34" charset="0"/>
                        </a:rPr>
                        <a:t>The 60% majority required to adopt a CPA constitution is onerous and impractical.</a:t>
                      </a:r>
                    </a:p>
                    <a:p>
                      <a:endParaRPr lang="en-US" sz="1400" dirty="0">
                        <a:latin typeface="Arial" pitchFamily="34" charset="0"/>
                        <a:cs typeface="Arial" pitchFamily="34" charset="0"/>
                      </a:endParaRPr>
                    </a:p>
                  </a:txBody>
                  <a:tcPr/>
                </a:tc>
                <a:tc>
                  <a:txBody>
                    <a:bodyPr/>
                    <a:lstStyle/>
                    <a:p>
                      <a:pPr algn="just"/>
                      <a:r>
                        <a:rPr lang="en-US" sz="1400" dirty="0" smtClean="0">
                          <a:latin typeface="Arial" pitchFamily="34" charset="0"/>
                          <a:cs typeface="Arial" pitchFamily="34" charset="0"/>
                        </a:rPr>
                        <a:t>The simple majority that is currently in the Act has led to complaints that decisions are made without consulting sufficiently with the members.  Increasing the percentage seeks to ensure sufficient consensus.</a:t>
                      </a:r>
                    </a:p>
                  </a:txBody>
                  <a:tcPr/>
                </a:tc>
              </a:tr>
              <a:tr h="370840">
                <a:tc>
                  <a:txBody>
                    <a:bodyPr/>
                    <a:lstStyle/>
                    <a:p>
                      <a:r>
                        <a:rPr lang="en-US" sz="1400" dirty="0" smtClean="0">
                          <a:latin typeface="Arial" pitchFamily="34" charset="0"/>
                          <a:cs typeface="Arial" pitchFamily="34" charset="0"/>
                        </a:rPr>
                        <a:t>8</a:t>
                      </a:r>
                      <a:endParaRPr lang="en-US" sz="1400" dirty="0">
                        <a:latin typeface="Arial" pitchFamily="34" charset="0"/>
                        <a:cs typeface="Arial" pitchFamily="34" charset="0"/>
                      </a:endParaRPr>
                    </a:p>
                  </a:txBody>
                  <a:tcPr/>
                </a:tc>
                <a:tc>
                  <a:txBody>
                    <a:bodyPr/>
                    <a:lstStyle/>
                    <a:p>
                      <a:r>
                        <a:rPr lang="en-US" sz="1400" dirty="0" smtClean="0">
                          <a:latin typeface="Arial" pitchFamily="34" charset="0"/>
                          <a:cs typeface="Arial" pitchFamily="34" charset="0"/>
                        </a:rPr>
                        <a:t>The amendment changing the power of a CPA from holding property to administering and managing property interferes with the right to ownership.</a:t>
                      </a:r>
                      <a:endParaRPr lang="en-US" sz="1400" dirty="0">
                        <a:latin typeface="Arial" pitchFamily="34" charset="0"/>
                        <a:cs typeface="Arial" pitchFamily="34" charset="0"/>
                      </a:endParaRPr>
                    </a:p>
                  </a:txBody>
                  <a:tcPr/>
                </a:tc>
                <a:tc>
                  <a:txBody>
                    <a:bodyPr/>
                    <a:lstStyle/>
                    <a:p>
                      <a:pPr algn="just"/>
                      <a:r>
                        <a:rPr lang="en-US" sz="1400" dirty="0" smtClean="0">
                          <a:latin typeface="Arial" pitchFamily="34" charset="0"/>
                          <a:cs typeface="Arial" pitchFamily="34" charset="0"/>
                        </a:rPr>
                        <a:t>The amendment seeks to clarify ownership and does not take away any right of ownership. It seeks to make it clear that it is the community, not the CPA in isolation, that owns the property. CPA committee members have been dealing with property as owners and the amendment seeks to make it clear that the property belongs to a community. </a:t>
                      </a:r>
                    </a:p>
                    <a:p>
                      <a:pPr algn="just"/>
                      <a:endParaRPr lang="en-US" sz="1400"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xmlns="" val="1504045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From the </a:t>
            </a:r>
            <a:r>
              <a:rPr lang="en-US" sz="2400" dirty="0" smtClean="0"/>
              <a:t>Public (4)</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375680826"/>
              </p:ext>
            </p:extLst>
          </p:nvPr>
        </p:nvGraphicFramePr>
        <p:xfrm>
          <a:off x="457200" y="1066800"/>
          <a:ext cx="8915400" cy="3992880"/>
        </p:xfrm>
        <a:graphic>
          <a:graphicData uri="http://schemas.openxmlformats.org/drawingml/2006/table">
            <a:tbl>
              <a:tblPr firstRow="1" bandRow="1">
                <a:tableStyleId>{5C22544A-7EE6-4342-B048-85BDC9FD1C3A}</a:tableStyleId>
              </a:tblPr>
              <a:tblGrid>
                <a:gridCol w="838200"/>
                <a:gridCol w="5105400"/>
                <a:gridCol w="2971800"/>
              </a:tblGrid>
              <a:tr h="370840">
                <a:tc>
                  <a:txBody>
                    <a:bodyPr/>
                    <a:lstStyle/>
                    <a:p>
                      <a:pPr algn="ctr"/>
                      <a:r>
                        <a:rPr lang="en-US" sz="1400" dirty="0" smtClean="0">
                          <a:latin typeface="Arial" pitchFamily="34" charset="0"/>
                          <a:cs typeface="Arial" pitchFamily="34" charset="0"/>
                        </a:rPr>
                        <a:t>Clause</a:t>
                      </a:r>
                    </a:p>
                    <a:p>
                      <a:pPr algn="ctr"/>
                      <a:endParaRPr lang="en-US" sz="1400" dirty="0">
                        <a:latin typeface="Arial" pitchFamily="34" charset="0"/>
                        <a:cs typeface="Arial" pitchFamily="34" charset="0"/>
                      </a:endParaRPr>
                    </a:p>
                  </a:txBody>
                  <a:tcPr/>
                </a:tc>
                <a:tc>
                  <a:txBody>
                    <a:bodyPr/>
                    <a:lstStyle/>
                    <a:p>
                      <a:pPr algn="ctr"/>
                      <a:r>
                        <a:rPr lang="en-US" sz="1400" dirty="0" smtClean="0">
                          <a:latin typeface="Arial" pitchFamily="34" charset="0"/>
                          <a:cs typeface="Arial" pitchFamily="34" charset="0"/>
                        </a:rPr>
                        <a:t>Comment</a:t>
                      </a:r>
                      <a:endParaRPr lang="en-US" sz="1400" dirty="0">
                        <a:latin typeface="Arial" pitchFamily="34" charset="0"/>
                        <a:cs typeface="Arial" pitchFamily="34" charset="0"/>
                      </a:endParaRPr>
                    </a:p>
                  </a:txBody>
                  <a:tcPr/>
                </a:tc>
                <a:tc>
                  <a:txBody>
                    <a:bodyPr/>
                    <a:lstStyle/>
                    <a:p>
                      <a:pPr algn="ctr"/>
                      <a:r>
                        <a:rPr lang="en-US" sz="1400" dirty="0" smtClean="0">
                          <a:latin typeface="Arial" pitchFamily="34" charset="0"/>
                          <a:cs typeface="Arial" pitchFamily="34" charset="0"/>
                        </a:rPr>
                        <a:t>Response</a:t>
                      </a:r>
                      <a:endParaRPr lang="en-US" sz="1400" dirty="0">
                        <a:latin typeface="Arial" pitchFamily="34" charset="0"/>
                        <a:cs typeface="Arial" pitchFamily="34" charset="0"/>
                      </a:endParaRPr>
                    </a:p>
                  </a:txBody>
                  <a:tcPr/>
                </a:tc>
              </a:tr>
              <a:tr h="370840">
                <a:tc>
                  <a:txBody>
                    <a:bodyPr/>
                    <a:lstStyle/>
                    <a:p>
                      <a:r>
                        <a:rPr lang="en-US" sz="1400" dirty="0" smtClean="0">
                          <a:latin typeface="Arial" pitchFamily="34" charset="0"/>
                          <a:cs typeface="Arial" pitchFamily="34" charset="0"/>
                        </a:rPr>
                        <a:t>8</a:t>
                      </a:r>
                      <a:endParaRPr lang="en-US" sz="1400" dirty="0">
                        <a:latin typeface="Arial" pitchFamily="34" charset="0"/>
                        <a:cs typeface="Arial" pitchFamily="34" charset="0"/>
                      </a:endParaRPr>
                    </a:p>
                  </a:txBody>
                  <a:tcPr/>
                </a:tc>
                <a:tc>
                  <a:txBody>
                    <a:bodyPr/>
                    <a:lstStyle/>
                    <a:p>
                      <a:pPr algn="just"/>
                      <a:r>
                        <a:rPr lang="en-US" sz="1400" dirty="0" smtClean="0">
                          <a:latin typeface="Arial" pitchFamily="34" charset="0"/>
                          <a:cs typeface="Arial" pitchFamily="34" charset="0"/>
                        </a:rPr>
                        <a:t>It also amounts to expropriation.</a:t>
                      </a:r>
                    </a:p>
                    <a:p>
                      <a:endParaRPr lang="en-US" sz="1400" dirty="0">
                        <a:latin typeface="Arial" pitchFamily="34" charset="0"/>
                        <a:cs typeface="Arial" pitchFamily="34" charset="0"/>
                      </a:endParaRPr>
                    </a:p>
                  </a:txBody>
                  <a:tcPr/>
                </a:tc>
                <a:tc>
                  <a:txBody>
                    <a:bodyPr/>
                    <a:lstStyle/>
                    <a:p>
                      <a:pPr algn="just"/>
                      <a:r>
                        <a:rPr lang="en-US" sz="1400" dirty="0" smtClean="0">
                          <a:latin typeface="Arial" pitchFamily="34" charset="0"/>
                          <a:cs typeface="Arial" pitchFamily="34" charset="0"/>
                        </a:rPr>
                        <a:t>There is no expropriation of property as the state does not own the property.</a:t>
                      </a:r>
                    </a:p>
                    <a:p>
                      <a:pPr algn="just"/>
                      <a:endParaRPr lang="en-US" sz="1400" dirty="0">
                        <a:latin typeface="Arial" pitchFamily="34" charset="0"/>
                        <a:cs typeface="Arial" pitchFamily="34" charset="0"/>
                      </a:endParaRPr>
                    </a:p>
                  </a:txBody>
                  <a:tcPr/>
                </a:tc>
              </a:tr>
              <a:tr h="370840">
                <a:tc rowSpan="2">
                  <a:txBody>
                    <a:bodyPr/>
                    <a:lstStyle/>
                    <a:p>
                      <a:r>
                        <a:rPr lang="en-US" sz="1400" dirty="0" smtClean="0">
                          <a:latin typeface="Arial" pitchFamily="34" charset="0"/>
                          <a:cs typeface="Arial" pitchFamily="34" charset="0"/>
                        </a:rPr>
                        <a:t>12</a:t>
                      </a:r>
                      <a:endParaRPr lang="en-US" sz="1400" dirty="0">
                        <a:latin typeface="Arial" pitchFamily="34" charset="0"/>
                        <a:cs typeface="Arial" pitchFamily="34" charset="0"/>
                      </a:endParaRPr>
                    </a:p>
                  </a:txBody>
                  <a:tcPr/>
                </a:tc>
                <a:tc>
                  <a:txBody>
                    <a:bodyPr/>
                    <a:lstStyle/>
                    <a:p>
                      <a:pPr algn="just"/>
                      <a:r>
                        <a:rPr lang="en-US" sz="1400" dirty="0" smtClean="0">
                          <a:latin typeface="Arial" pitchFamily="34" charset="0"/>
                          <a:cs typeface="Arial" pitchFamily="34" charset="0"/>
                        </a:rPr>
                        <a:t>The 60% majority required to sell property onerous, impractical and interferes with right of ownership.</a:t>
                      </a:r>
                    </a:p>
                    <a:p>
                      <a:endParaRPr lang="en-US" sz="1400" dirty="0">
                        <a:latin typeface="Arial" pitchFamily="34" charset="0"/>
                        <a:cs typeface="Arial" pitchFamily="34" charset="0"/>
                      </a:endParaRPr>
                    </a:p>
                  </a:txBody>
                  <a:tcPr/>
                </a:tc>
                <a:tc>
                  <a:txBody>
                    <a:bodyPr/>
                    <a:lstStyle/>
                    <a:p>
                      <a:pPr algn="just"/>
                      <a:r>
                        <a:rPr lang="en-US" sz="1400" dirty="0" smtClean="0">
                          <a:latin typeface="Arial" pitchFamily="34" charset="0"/>
                          <a:cs typeface="Arial" pitchFamily="34" charset="0"/>
                        </a:rPr>
                        <a:t>The percentage increased to ensure sufficient consensus on any acts aimed at disposing of community property.</a:t>
                      </a:r>
                    </a:p>
                    <a:p>
                      <a:pPr algn="just"/>
                      <a:endParaRPr lang="en-US" sz="1400" dirty="0">
                        <a:latin typeface="Arial" pitchFamily="34" charset="0"/>
                        <a:cs typeface="Arial" pitchFamily="34" charset="0"/>
                      </a:endParaRPr>
                    </a:p>
                  </a:txBody>
                  <a:tcPr/>
                </a:tc>
              </a:tr>
              <a:tr h="370840">
                <a:tc vMerge="1">
                  <a:txBody>
                    <a:bodyPr/>
                    <a:lstStyle/>
                    <a:p>
                      <a:endParaRPr lang="en-US" sz="1400" dirty="0">
                        <a:latin typeface="Arial" pitchFamily="34" charset="0"/>
                        <a:cs typeface="Arial" pitchFamily="34" charset="0"/>
                      </a:endParaRPr>
                    </a:p>
                  </a:txBody>
                  <a:tcPr/>
                </a:tc>
                <a:tc>
                  <a:txBody>
                    <a:bodyPr/>
                    <a:lstStyle/>
                    <a:p>
                      <a:pPr algn="just"/>
                      <a:r>
                        <a:rPr lang="en-US" sz="1400" dirty="0" smtClean="0">
                          <a:latin typeface="Arial" pitchFamily="34" charset="0"/>
                          <a:cs typeface="Arial" pitchFamily="34" charset="0"/>
                        </a:rPr>
                        <a:t>The consent of the Minister required to dispose of the property onerous and interferes with right of ownership. </a:t>
                      </a:r>
                    </a:p>
                    <a:p>
                      <a:endParaRPr lang="en-US" sz="1400" dirty="0">
                        <a:latin typeface="Arial" pitchFamily="34" charset="0"/>
                        <a:cs typeface="Arial" pitchFamily="34" charset="0"/>
                      </a:endParaRPr>
                    </a:p>
                  </a:txBody>
                  <a:tcPr/>
                </a:tc>
                <a:tc>
                  <a:txBody>
                    <a:bodyPr/>
                    <a:lstStyle/>
                    <a:p>
                      <a:pPr algn="just"/>
                      <a:r>
                        <a:rPr lang="en-US" sz="1400" dirty="0" smtClean="0">
                          <a:latin typeface="Arial" pitchFamily="34" charset="0"/>
                          <a:cs typeface="Arial" pitchFamily="34" charset="0"/>
                        </a:rPr>
                        <a:t>The requirement for the Minister’s consent is aimed at protecting the community against  possible acts of impropriety by CPA committee members.</a:t>
                      </a:r>
                    </a:p>
                    <a:p>
                      <a:pPr algn="just"/>
                      <a:endParaRPr lang="en-US" sz="1400"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xmlns="" val="3583718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From the </a:t>
            </a:r>
            <a:r>
              <a:rPr lang="en-US" sz="2400" dirty="0" smtClean="0"/>
              <a:t>Public (5)</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557738016"/>
              </p:ext>
            </p:extLst>
          </p:nvPr>
        </p:nvGraphicFramePr>
        <p:xfrm>
          <a:off x="457200" y="1066800"/>
          <a:ext cx="8915400" cy="2103120"/>
        </p:xfrm>
        <a:graphic>
          <a:graphicData uri="http://schemas.openxmlformats.org/drawingml/2006/table">
            <a:tbl>
              <a:tblPr firstRow="1" bandRow="1">
                <a:tableStyleId>{5C22544A-7EE6-4342-B048-85BDC9FD1C3A}</a:tableStyleId>
              </a:tblPr>
              <a:tblGrid>
                <a:gridCol w="838200"/>
                <a:gridCol w="5105400"/>
                <a:gridCol w="2971800"/>
              </a:tblGrid>
              <a:tr h="370840">
                <a:tc>
                  <a:txBody>
                    <a:bodyPr/>
                    <a:lstStyle/>
                    <a:p>
                      <a:pPr algn="ctr"/>
                      <a:r>
                        <a:rPr lang="en-US" sz="1400" dirty="0" smtClean="0">
                          <a:latin typeface="Arial" pitchFamily="34" charset="0"/>
                          <a:cs typeface="Arial" pitchFamily="34" charset="0"/>
                        </a:rPr>
                        <a:t>Clause</a:t>
                      </a:r>
                    </a:p>
                    <a:p>
                      <a:pPr algn="ctr"/>
                      <a:endParaRPr lang="en-US" sz="1400" dirty="0">
                        <a:latin typeface="Arial" pitchFamily="34" charset="0"/>
                        <a:cs typeface="Arial" pitchFamily="34" charset="0"/>
                      </a:endParaRPr>
                    </a:p>
                  </a:txBody>
                  <a:tcPr/>
                </a:tc>
                <a:tc>
                  <a:txBody>
                    <a:bodyPr/>
                    <a:lstStyle/>
                    <a:p>
                      <a:pPr algn="ctr"/>
                      <a:r>
                        <a:rPr lang="en-US" sz="1400" dirty="0" smtClean="0">
                          <a:latin typeface="Arial" pitchFamily="34" charset="0"/>
                          <a:cs typeface="Arial" pitchFamily="34" charset="0"/>
                        </a:rPr>
                        <a:t>Comment</a:t>
                      </a:r>
                      <a:endParaRPr lang="en-US" sz="1400" dirty="0">
                        <a:latin typeface="Arial" pitchFamily="34" charset="0"/>
                        <a:cs typeface="Arial" pitchFamily="34" charset="0"/>
                      </a:endParaRPr>
                    </a:p>
                  </a:txBody>
                  <a:tcPr/>
                </a:tc>
                <a:tc>
                  <a:txBody>
                    <a:bodyPr/>
                    <a:lstStyle/>
                    <a:p>
                      <a:pPr algn="ctr"/>
                      <a:r>
                        <a:rPr lang="en-US" sz="1400" dirty="0" smtClean="0">
                          <a:latin typeface="Arial" pitchFamily="34" charset="0"/>
                          <a:cs typeface="Arial" pitchFamily="34" charset="0"/>
                        </a:rPr>
                        <a:t>Response</a:t>
                      </a:r>
                      <a:endParaRPr lang="en-US" sz="1400" dirty="0">
                        <a:latin typeface="Arial" pitchFamily="34" charset="0"/>
                        <a:cs typeface="Arial" pitchFamily="34" charset="0"/>
                      </a:endParaRPr>
                    </a:p>
                  </a:txBody>
                  <a:tcPr/>
                </a:tc>
              </a:tr>
              <a:tr h="370840">
                <a:tc>
                  <a:txBody>
                    <a:bodyPr/>
                    <a:lstStyle/>
                    <a:p>
                      <a:r>
                        <a:rPr lang="en-US" sz="1400" dirty="0" smtClean="0">
                          <a:latin typeface="Arial" pitchFamily="34" charset="0"/>
                          <a:cs typeface="Arial" pitchFamily="34" charset="0"/>
                        </a:rPr>
                        <a:t>12</a:t>
                      </a:r>
                      <a:endParaRPr lang="en-US" sz="1400" dirty="0">
                        <a:latin typeface="Arial" pitchFamily="34" charset="0"/>
                        <a:cs typeface="Arial" pitchFamily="34" charset="0"/>
                      </a:endParaRPr>
                    </a:p>
                  </a:txBody>
                  <a:tcPr/>
                </a:tc>
                <a:tc>
                  <a:txBody>
                    <a:bodyPr/>
                    <a:lstStyle/>
                    <a:p>
                      <a:r>
                        <a:rPr lang="en-US" sz="1400" dirty="0" smtClean="0">
                          <a:latin typeface="Arial" pitchFamily="34" charset="0"/>
                          <a:cs typeface="Arial" pitchFamily="34" charset="0"/>
                        </a:rPr>
                        <a:t>The right of first refusal granted to the Department in relation to the disposal of property is unfair and also interferes with the right of ownership. </a:t>
                      </a:r>
                    </a:p>
                    <a:p>
                      <a:endParaRPr lang="en-US" sz="1400" dirty="0">
                        <a:latin typeface="Arial" pitchFamily="34" charset="0"/>
                        <a:cs typeface="Arial" pitchFamily="34" charset="0"/>
                      </a:endParaRPr>
                    </a:p>
                  </a:txBody>
                  <a:tcPr/>
                </a:tc>
                <a:tc>
                  <a:txBody>
                    <a:bodyPr/>
                    <a:lstStyle/>
                    <a:p>
                      <a:pPr algn="just"/>
                      <a:r>
                        <a:rPr lang="en-US" sz="1400" dirty="0" smtClean="0">
                          <a:latin typeface="Arial" pitchFamily="34" charset="0"/>
                          <a:cs typeface="Arial" pitchFamily="34" charset="0"/>
                        </a:rPr>
                        <a:t>The property was obtained at a cost to the state in the first instance. It is only fair that should the community desire to dispose of it, the state must be given preference.</a:t>
                      </a:r>
                    </a:p>
                    <a:p>
                      <a:pPr algn="just"/>
                      <a:endParaRPr lang="en-US" sz="1400"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xmlns="" val="1034645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Organizations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800168718"/>
              </p:ext>
            </p:extLst>
          </p:nvPr>
        </p:nvGraphicFramePr>
        <p:xfrm>
          <a:off x="381001" y="1117987"/>
          <a:ext cx="9220200" cy="4901813"/>
        </p:xfrm>
        <a:graphic>
          <a:graphicData uri="http://schemas.openxmlformats.org/drawingml/2006/table">
            <a:tbl>
              <a:tblPr firstRow="1" bandRow="1">
                <a:tableStyleId>{5C22544A-7EE6-4342-B048-85BDC9FD1C3A}</a:tableStyleId>
              </a:tblPr>
              <a:tblGrid>
                <a:gridCol w="1559902"/>
                <a:gridCol w="5149890"/>
                <a:gridCol w="2510408"/>
              </a:tblGrid>
              <a:tr h="432187">
                <a:tc>
                  <a:txBody>
                    <a:bodyPr/>
                    <a:lstStyle/>
                    <a:p>
                      <a:pPr algn="ctr"/>
                      <a:r>
                        <a:rPr lang="en-US" sz="1400" dirty="0" smtClean="0">
                          <a:latin typeface="Arial" pitchFamily="34" charset="0"/>
                          <a:cs typeface="Arial" pitchFamily="34" charset="0"/>
                        </a:rPr>
                        <a:t>Organization</a:t>
                      </a:r>
                    </a:p>
                    <a:p>
                      <a:pPr algn="ctr"/>
                      <a:endParaRPr lang="en-US" sz="1400" dirty="0">
                        <a:latin typeface="Arial" pitchFamily="34" charset="0"/>
                        <a:cs typeface="Arial" pitchFamily="34" charset="0"/>
                      </a:endParaRPr>
                    </a:p>
                  </a:txBody>
                  <a:tcPr/>
                </a:tc>
                <a:tc>
                  <a:txBody>
                    <a:bodyPr/>
                    <a:lstStyle/>
                    <a:p>
                      <a:pPr algn="ctr"/>
                      <a:r>
                        <a:rPr lang="en-US" sz="1400" dirty="0" smtClean="0">
                          <a:latin typeface="Arial" pitchFamily="34" charset="0"/>
                          <a:cs typeface="Arial" pitchFamily="34" charset="0"/>
                        </a:rPr>
                        <a:t>Comment</a:t>
                      </a:r>
                      <a:endParaRPr lang="en-US" sz="1400" dirty="0">
                        <a:latin typeface="Arial" pitchFamily="34" charset="0"/>
                        <a:cs typeface="Arial" pitchFamily="34" charset="0"/>
                      </a:endParaRPr>
                    </a:p>
                  </a:txBody>
                  <a:tcPr/>
                </a:tc>
                <a:tc>
                  <a:txBody>
                    <a:bodyPr/>
                    <a:lstStyle/>
                    <a:p>
                      <a:pPr algn="ctr"/>
                      <a:r>
                        <a:rPr lang="en-US" sz="1400" dirty="0" smtClean="0">
                          <a:latin typeface="Arial" pitchFamily="34" charset="0"/>
                          <a:cs typeface="Arial" pitchFamily="34" charset="0"/>
                        </a:rPr>
                        <a:t>Response</a:t>
                      </a:r>
                      <a:endParaRPr lang="en-US" sz="1400" dirty="0">
                        <a:latin typeface="Arial" pitchFamily="34" charset="0"/>
                        <a:cs typeface="Arial" pitchFamily="34" charset="0"/>
                      </a:endParaRPr>
                    </a:p>
                  </a:txBody>
                  <a:tcPr/>
                </a:tc>
              </a:tr>
              <a:tr h="2158613">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LRC</a:t>
                      </a:r>
                    </a:p>
                    <a:p>
                      <a:endParaRPr lang="en-US" sz="1400" dirty="0">
                        <a:latin typeface="Arial" pitchFamily="34" charset="0"/>
                        <a:cs typeface="Arial" pitchFamily="34" charset="0"/>
                      </a:endParaRPr>
                    </a:p>
                  </a:txBody>
                  <a:tcPr/>
                </a:tc>
                <a:tc>
                  <a:txBody>
                    <a:bodyPr/>
                    <a:lstStyle/>
                    <a:p>
                      <a:pPr algn="just"/>
                      <a:r>
                        <a:rPr lang="en-US" sz="1400" dirty="0" smtClean="0">
                          <a:latin typeface="Arial" pitchFamily="34" charset="0"/>
                          <a:cs typeface="Arial" pitchFamily="34" charset="0"/>
                        </a:rPr>
                        <a:t>The Bill/Act must recognise that CPAs also exist in traditional areas and therefore must also recognise customary law as an applicable legal system. </a:t>
                      </a:r>
                    </a:p>
                    <a:p>
                      <a:endParaRPr lang="en-US" sz="1400" dirty="0">
                        <a:latin typeface="Arial" pitchFamily="34" charset="0"/>
                        <a:cs typeface="Arial" pitchFamily="34" charset="0"/>
                      </a:endParaRPr>
                    </a:p>
                  </a:txBody>
                  <a:tcPr/>
                </a:tc>
                <a:tc>
                  <a:txBody>
                    <a:bodyPr/>
                    <a:lstStyle/>
                    <a:p>
                      <a:pPr algn="just"/>
                      <a:r>
                        <a:rPr lang="en-US" sz="1400" dirty="0" smtClean="0">
                          <a:latin typeface="Arial" pitchFamily="34" charset="0"/>
                          <a:cs typeface="Arial" pitchFamily="34" charset="0"/>
                        </a:rPr>
                        <a:t>The Act/Bill does not exclude the application of customary law in areas where CPAs are established. However, the Act and the CPA constitution regulate CPAs and community/beneficiaries. </a:t>
                      </a:r>
                    </a:p>
                    <a:p>
                      <a:pPr algn="just"/>
                      <a:endParaRPr lang="en-US" sz="1400" dirty="0">
                        <a:latin typeface="Arial" pitchFamily="34" charset="0"/>
                        <a:cs typeface="Arial" pitchFamily="34" charset="0"/>
                      </a:endParaRPr>
                    </a:p>
                  </a:txBody>
                  <a:tcPr/>
                </a:tc>
              </a:tr>
              <a:tr h="2123827">
                <a:tc>
                  <a:txBody>
                    <a:bodyPr/>
                    <a:lstStyle/>
                    <a:p>
                      <a:r>
                        <a:rPr lang="en-US" sz="1400" dirty="0" smtClean="0">
                          <a:latin typeface="Arial" pitchFamily="34" charset="0"/>
                          <a:cs typeface="Arial" pitchFamily="34" charset="0"/>
                        </a:rPr>
                        <a:t>ARD</a:t>
                      </a:r>
                    </a:p>
                    <a:p>
                      <a:endParaRPr lang="en-US" sz="1400" dirty="0">
                        <a:latin typeface="Arial" pitchFamily="34" charset="0"/>
                        <a:cs typeface="Arial" pitchFamily="34" charset="0"/>
                      </a:endParaRPr>
                    </a:p>
                  </a:txBody>
                  <a:tcPr/>
                </a:tc>
                <a:tc>
                  <a:txBody>
                    <a:bodyPr/>
                    <a:lstStyle/>
                    <a:p>
                      <a:pPr algn="just"/>
                      <a:r>
                        <a:rPr lang="en-US" sz="1400" dirty="0" smtClean="0">
                          <a:latin typeface="Arial" pitchFamily="34" charset="0"/>
                          <a:cs typeface="Arial" pitchFamily="34" charset="0"/>
                        </a:rPr>
                        <a:t>A clause must be inserted to allow persons or groups to amicably withdraw from a CPA. </a:t>
                      </a:r>
                    </a:p>
                    <a:p>
                      <a:endParaRPr lang="en-US" sz="1400" dirty="0">
                        <a:latin typeface="Arial" pitchFamily="34" charset="0"/>
                        <a:cs typeface="Arial" pitchFamily="34" charset="0"/>
                      </a:endParaRPr>
                    </a:p>
                  </a:txBody>
                  <a:tcPr/>
                </a:tc>
                <a:tc>
                  <a:txBody>
                    <a:bodyPr/>
                    <a:lstStyle/>
                    <a:p>
                      <a:pPr algn="just"/>
                      <a:r>
                        <a:rPr lang="en-US" sz="1400" dirty="0" smtClean="0">
                          <a:latin typeface="Arial" pitchFamily="34" charset="0"/>
                          <a:cs typeface="Arial" pitchFamily="34" charset="0"/>
                        </a:rPr>
                        <a:t>The Act provides for this option in the Schedule. Item 9 provides that the constitution of a CPA must address the grounds and procedure for terminating membership, and what happens to the rights and property of the member concerned.</a:t>
                      </a:r>
                    </a:p>
                  </a:txBody>
                  <a:tcPr/>
                </a:tc>
              </a:tr>
            </a:tbl>
          </a:graphicData>
        </a:graphic>
      </p:graphicFrame>
    </p:spTree>
    <p:extLst>
      <p:ext uri="{BB962C8B-B14F-4D97-AF65-F5344CB8AC3E}">
        <p14:creationId xmlns:p14="http://schemas.microsoft.com/office/powerpoint/2010/main" xmlns="" val="2242478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dirty="0" smtClean="0"/>
              <a:t>RE A LEBOGA</a:t>
            </a:r>
            <a:endParaRPr lang="en-ZA" sz="3200"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457200" y="1066800"/>
            <a:ext cx="8991600" cy="4745499"/>
          </a:xfrm>
        </p:spPr>
      </p:pic>
    </p:spTree>
    <p:extLst>
      <p:ext uri="{BB962C8B-B14F-4D97-AF65-F5344CB8AC3E}">
        <p14:creationId xmlns:p14="http://schemas.microsoft.com/office/powerpoint/2010/main" xmlns="" val="3631874379"/>
      </p:ext>
    </p:extLst>
  </p:cSld>
  <p:clrMapOvr>
    <a:masterClrMapping/>
  </p:clrMapOvr>
  <p:timing>
    <p:tnLst>
      <p:par>
        <p:cTn id="1" dur="indefinite" restart="never" nodeType="tmRoot"/>
      </p:par>
    </p:tnLst>
  </p:timing>
</p:sld>
</file>

<file path=ppt/theme/theme1.xml><?xml version="1.0" encoding="utf-8"?>
<a:theme xmlns:a="http://schemas.openxmlformats.org/drawingml/2006/main" name="DRDLR Powerpoint Template 20150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DRDLR Powerpoint Template 201506</Template>
  <TotalTime>1849</TotalTime>
  <Words>708</Words>
  <Application>Microsoft Office PowerPoint</Application>
  <PresentationFormat>A4 Paper (210x297 mm)</PresentationFormat>
  <Paragraphs>73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DRDLR Powerpoint Template 201506</vt:lpstr>
      <vt:lpstr>COMMUNAL PROPERTY ASSOCIATIONS AMENDMENT BILL</vt:lpstr>
      <vt:lpstr>From the Public (1)</vt:lpstr>
      <vt:lpstr>From the Public (2)</vt:lpstr>
      <vt:lpstr>From the Public (3)</vt:lpstr>
      <vt:lpstr>From the Public (4)</vt:lpstr>
      <vt:lpstr>From the Public (5)</vt:lpstr>
      <vt:lpstr>Organizations</vt:lpstr>
      <vt:lpstr>RE A LEBOGA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XXX</dc:title>
  <dc:creator>TMhlongo</dc:creator>
  <cp:lastModifiedBy>PUMZA</cp:lastModifiedBy>
  <cp:revision>113</cp:revision>
  <cp:lastPrinted>2015-10-19T08:53:07Z</cp:lastPrinted>
  <dcterms:created xsi:type="dcterms:W3CDTF">2015-06-02T11:23:14Z</dcterms:created>
  <dcterms:modified xsi:type="dcterms:W3CDTF">2018-02-02T09:32:33Z</dcterms:modified>
</cp:coreProperties>
</file>