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Lst>
  <p:notesMasterIdLst>
    <p:notesMasterId r:id="rId86"/>
  </p:notesMasterIdLst>
  <p:handoutMasterIdLst>
    <p:handoutMasterId r:id="rId87"/>
  </p:handoutMasterIdLst>
  <p:sldIdLst>
    <p:sldId id="801" r:id="rId2"/>
    <p:sldId id="1205" r:id="rId3"/>
    <p:sldId id="1204" r:id="rId4"/>
    <p:sldId id="1206" r:id="rId5"/>
    <p:sldId id="1065" r:id="rId6"/>
    <p:sldId id="1168" r:id="rId7"/>
    <p:sldId id="1291" r:id="rId8"/>
    <p:sldId id="1292" r:id="rId9"/>
    <p:sldId id="1289" r:id="rId10"/>
    <p:sldId id="1288" r:id="rId11"/>
    <p:sldId id="1293" r:id="rId12"/>
    <p:sldId id="1294" r:id="rId13"/>
    <p:sldId id="1295" r:id="rId14"/>
    <p:sldId id="1179" r:id="rId15"/>
    <p:sldId id="1180" r:id="rId16"/>
    <p:sldId id="1181" r:id="rId17"/>
    <p:sldId id="1182" r:id="rId18"/>
    <p:sldId id="1183" r:id="rId19"/>
    <p:sldId id="1267" r:id="rId20"/>
    <p:sldId id="1186" r:id="rId21"/>
    <p:sldId id="1187" r:id="rId22"/>
    <p:sldId id="1188" r:id="rId23"/>
    <p:sldId id="1189" r:id="rId24"/>
    <p:sldId id="1190" r:id="rId25"/>
    <p:sldId id="1191" r:id="rId26"/>
    <p:sldId id="1192" r:id="rId27"/>
    <p:sldId id="1193" r:id="rId28"/>
    <p:sldId id="1194" r:id="rId29"/>
    <p:sldId id="1195" r:id="rId30"/>
    <p:sldId id="1196" r:id="rId31"/>
    <p:sldId id="1197" r:id="rId32"/>
    <p:sldId id="1198" r:id="rId33"/>
    <p:sldId id="1199" r:id="rId34"/>
    <p:sldId id="1200" r:id="rId35"/>
    <p:sldId id="1154" r:id="rId36"/>
    <p:sldId id="1157" r:id="rId37"/>
    <p:sldId id="1158" r:id="rId38"/>
    <p:sldId id="1159" r:id="rId39"/>
    <p:sldId id="1160" r:id="rId40"/>
    <p:sldId id="1161" r:id="rId41"/>
    <p:sldId id="1162" r:id="rId42"/>
    <p:sldId id="1163" r:id="rId43"/>
    <p:sldId id="1164" r:id="rId44"/>
    <p:sldId id="1165" r:id="rId45"/>
    <p:sldId id="1269" r:id="rId46"/>
    <p:sldId id="1268" r:id="rId47"/>
    <p:sldId id="1271" r:id="rId48"/>
    <p:sldId id="1272" r:id="rId49"/>
    <p:sldId id="1273" r:id="rId50"/>
    <p:sldId id="1274" r:id="rId51"/>
    <p:sldId id="1275" r:id="rId52"/>
    <p:sldId id="1277" r:id="rId53"/>
    <p:sldId id="1278" r:id="rId54"/>
    <p:sldId id="1279" r:id="rId55"/>
    <p:sldId id="1280" r:id="rId56"/>
    <p:sldId id="1281" r:id="rId57"/>
    <p:sldId id="1282" r:id="rId58"/>
    <p:sldId id="1283" r:id="rId59"/>
    <p:sldId id="1284" r:id="rId60"/>
    <p:sldId id="1145" r:id="rId61"/>
    <p:sldId id="1146" r:id="rId62"/>
    <p:sldId id="1238" r:id="rId63"/>
    <p:sldId id="1243" r:id="rId64"/>
    <p:sldId id="1244" r:id="rId65"/>
    <p:sldId id="1245" r:id="rId66"/>
    <p:sldId id="1246" r:id="rId67"/>
    <p:sldId id="1254" r:id="rId68"/>
    <p:sldId id="1148" r:id="rId69"/>
    <p:sldId id="1149" r:id="rId70"/>
    <p:sldId id="1262" r:id="rId71"/>
    <p:sldId id="1263" r:id="rId72"/>
    <p:sldId id="1264" r:id="rId73"/>
    <p:sldId id="1265" r:id="rId74"/>
    <p:sldId id="1266" r:id="rId75"/>
    <p:sldId id="1304" r:id="rId76"/>
    <p:sldId id="1305" r:id="rId77"/>
    <p:sldId id="1306" r:id="rId78"/>
    <p:sldId id="1151" r:id="rId79"/>
    <p:sldId id="1152" r:id="rId80"/>
    <p:sldId id="1297" r:id="rId81"/>
    <p:sldId id="1303" r:id="rId82"/>
    <p:sldId id="1298" r:id="rId83"/>
    <p:sldId id="1299" r:id="rId84"/>
    <p:sldId id="1301" r:id="rId85"/>
  </p:sldIdLst>
  <p:sldSz cx="10693400" cy="7561263"/>
  <p:notesSz cx="7010400" cy="9296400"/>
  <p:defaultTextStyle>
    <a:defPPr>
      <a:defRPr lang="en-GB"/>
    </a:defPPr>
    <a:lvl1pPr algn="l" defTabSz="1050468" rtl="0" fontAlgn="base">
      <a:spcBef>
        <a:spcPct val="0"/>
      </a:spcBef>
      <a:spcAft>
        <a:spcPct val="0"/>
      </a:spcAft>
      <a:defRPr sz="2100" kern="1200">
        <a:solidFill>
          <a:schemeClr val="tx1"/>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ttieO" initials="N" lastIdx="13" clrIdx="0"/>
  <p:cmAuthor id="1" name="DoctorP" initials="D" lastIdx="33" clrIdx="1"/>
  <p:cmAuthor id="2" name="KelefetsweS" initials="K" lastIdx="1" clrIdx="2"/>
  <p:cmAuthor id="3" name="MaureenL" initials="M"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333333"/>
    <a:srgbClr val="B199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8" autoAdjust="0"/>
    <p:restoredTop sz="93040" autoAdjust="0"/>
  </p:normalViewPr>
  <p:slideViewPr>
    <p:cSldViewPr>
      <p:cViewPr varScale="1">
        <p:scale>
          <a:sx n="98" d="100"/>
          <a:sy n="98" d="100"/>
        </p:scale>
        <p:origin x="-1404" y="-96"/>
      </p:cViewPr>
      <p:guideLst>
        <p:guide orient="horz" pos="2382"/>
        <p:guide pos="3368"/>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104" d="100"/>
        <a:sy n="104" d="100"/>
      </p:scale>
      <p:origin x="0" y="3021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6" y="0"/>
            <a:ext cx="3036967" cy="46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dirty="0"/>
          </a:p>
        </p:txBody>
      </p:sp>
      <p:sp>
        <p:nvSpPr>
          <p:cNvPr id="51203" name="Rectangle 3"/>
          <p:cNvSpPr>
            <a:spLocks noGrp="1" noChangeArrowheads="1"/>
          </p:cNvSpPr>
          <p:nvPr>
            <p:ph type="dt" sz="quarter" idx="1"/>
          </p:nvPr>
        </p:nvSpPr>
        <p:spPr bwMode="auto">
          <a:xfrm>
            <a:off x="3971801" y="0"/>
            <a:ext cx="3036967" cy="46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B1755E69-6908-4ECF-B603-D9DD04252B86}" type="datetime1">
              <a:rPr lang="en-US"/>
              <a:pPr>
                <a:defRPr/>
              </a:pPr>
              <a:t>1/31/2018</a:t>
            </a:fld>
            <a:endParaRPr lang="en-US" dirty="0"/>
          </a:p>
        </p:txBody>
      </p:sp>
      <p:sp>
        <p:nvSpPr>
          <p:cNvPr id="51204" name="Rectangle 4"/>
          <p:cNvSpPr>
            <a:spLocks noGrp="1" noChangeArrowheads="1"/>
          </p:cNvSpPr>
          <p:nvPr>
            <p:ph type="ftr" sz="quarter" idx="2"/>
          </p:nvPr>
        </p:nvSpPr>
        <p:spPr bwMode="auto">
          <a:xfrm>
            <a:off x="6" y="8831505"/>
            <a:ext cx="3036967" cy="46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dirty="0"/>
          </a:p>
        </p:txBody>
      </p:sp>
      <p:sp>
        <p:nvSpPr>
          <p:cNvPr id="51205" name="Rectangle 5"/>
          <p:cNvSpPr>
            <a:spLocks noGrp="1" noChangeArrowheads="1"/>
          </p:cNvSpPr>
          <p:nvPr>
            <p:ph type="sldNum" sz="quarter" idx="3"/>
          </p:nvPr>
        </p:nvSpPr>
        <p:spPr bwMode="auto">
          <a:xfrm>
            <a:off x="3971801" y="8831505"/>
            <a:ext cx="3036967" cy="46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A656382-844B-4D03-AE43-2622E57D201C}" type="slidenum">
              <a:rPr lang="en-US"/>
              <a:pPr>
                <a:defRPr/>
              </a:pPr>
              <a:t>‹#›</a:t>
            </a:fld>
            <a:endParaRPr lang="en-US" dirty="0"/>
          </a:p>
        </p:txBody>
      </p:sp>
    </p:spTree>
    <p:extLst>
      <p:ext uri="{BB962C8B-B14F-4D97-AF65-F5344CB8AC3E}">
        <p14:creationId xmlns:p14="http://schemas.microsoft.com/office/powerpoint/2010/main" xmlns="" val="1423668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6967" cy="4634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ZA" dirty="0"/>
          </a:p>
        </p:txBody>
      </p:sp>
      <p:sp>
        <p:nvSpPr>
          <p:cNvPr id="3" name="Date Placeholder 2"/>
          <p:cNvSpPr>
            <a:spLocks noGrp="1"/>
          </p:cNvSpPr>
          <p:nvPr>
            <p:ph type="dt" idx="1"/>
          </p:nvPr>
        </p:nvSpPr>
        <p:spPr>
          <a:xfrm>
            <a:off x="3971801" y="0"/>
            <a:ext cx="3036967" cy="463400"/>
          </a:xfrm>
          <a:prstGeom prst="rect">
            <a:avLst/>
          </a:prstGeom>
        </p:spPr>
        <p:txBody>
          <a:bodyPr vert="horz" lIns="91440" tIns="45720" rIns="91440" bIns="45720" rtlCol="0"/>
          <a:lstStyle>
            <a:lvl1pPr algn="r" defTabSz="1053297" fontAlgn="auto">
              <a:spcBef>
                <a:spcPts val="0"/>
              </a:spcBef>
              <a:spcAft>
                <a:spcPts val="0"/>
              </a:spcAft>
              <a:defRPr sz="1200">
                <a:latin typeface="+mn-lt"/>
                <a:cs typeface="+mn-cs"/>
              </a:defRPr>
            </a:lvl1pPr>
          </a:lstStyle>
          <a:p>
            <a:pPr>
              <a:defRPr/>
            </a:pPr>
            <a:fld id="{FBFA847E-B199-4A27-867C-3308C553B5D6}" type="datetime1">
              <a:rPr lang="en-US"/>
              <a:pPr>
                <a:defRPr/>
              </a:pPr>
              <a:t>1/31/2018</a:t>
            </a:fld>
            <a:endParaRPr lang="en-ZA" dirty="0"/>
          </a:p>
        </p:txBody>
      </p:sp>
      <p:sp>
        <p:nvSpPr>
          <p:cNvPr id="4" name="Slide Image Placeholder 3"/>
          <p:cNvSpPr>
            <a:spLocks noGrp="1" noRot="1" noChangeAspect="1"/>
          </p:cNvSpPr>
          <p:nvPr>
            <p:ph type="sldImg" idx="2"/>
          </p:nvPr>
        </p:nvSpPr>
        <p:spPr>
          <a:xfrm>
            <a:off x="1041400" y="696913"/>
            <a:ext cx="4929188" cy="3484562"/>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702357" y="4415754"/>
            <a:ext cx="5607337" cy="4184053"/>
          </a:xfrm>
          <a:prstGeom prst="rect">
            <a:avLst/>
          </a:prstGeom>
        </p:spPr>
        <p:txBody>
          <a:bodyPr vert="horz" wrap="square" lIns="91440" tIns="45720" rIns="91440" bIns="45720"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6" y="8831505"/>
            <a:ext cx="3036967" cy="4634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ZA" dirty="0"/>
          </a:p>
        </p:txBody>
      </p:sp>
      <p:sp>
        <p:nvSpPr>
          <p:cNvPr id="7" name="Slide Number Placeholder 6"/>
          <p:cNvSpPr>
            <a:spLocks noGrp="1"/>
          </p:cNvSpPr>
          <p:nvPr>
            <p:ph type="sldNum" sz="quarter" idx="5"/>
          </p:nvPr>
        </p:nvSpPr>
        <p:spPr>
          <a:xfrm>
            <a:off x="3971801" y="8831505"/>
            <a:ext cx="3036967" cy="463400"/>
          </a:xfrm>
          <a:prstGeom prst="rect">
            <a:avLst/>
          </a:prstGeom>
        </p:spPr>
        <p:txBody>
          <a:bodyPr vert="horz" lIns="91440" tIns="45720" rIns="91440" bIns="45720" rtlCol="0" anchor="b"/>
          <a:lstStyle>
            <a:lvl1pPr algn="r" defTabSz="1053297" fontAlgn="auto">
              <a:spcBef>
                <a:spcPts val="0"/>
              </a:spcBef>
              <a:spcAft>
                <a:spcPts val="0"/>
              </a:spcAft>
              <a:defRPr sz="1200">
                <a:latin typeface="+mn-lt"/>
                <a:cs typeface="+mn-cs"/>
              </a:defRPr>
            </a:lvl1pPr>
          </a:lstStyle>
          <a:p>
            <a:pPr>
              <a:defRPr/>
            </a:pPr>
            <a:fld id="{592BB34A-1733-4508-B7D6-D87FBD60EF51}" type="slidenum">
              <a:rPr lang="en-ZA"/>
              <a:pPr>
                <a:defRPr/>
              </a:pPr>
              <a:t>‹#›</a:t>
            </a:fld>
            <a:endParaRPr lang="en-ZA" dirty="0"/>
          </a:p>
        </p:txBody>
      </p:sp>
    </p:spTree>
    <p:extLst>
      <p:ext uri="{BB962C8B-B14F-4D97-AF65-F5344CB8AC3E}">
        <p14:creationId xmlns:p14="http://schemas.microsoft.com/office/powerpoint/2010/main" xmlns="" val="1403790715"/>
      </p:ext>
    </p:extLst>
  </p:cSld>
  <p:clrMap bg1="lt1" tx1="dk1" bg2="lt2" tx2="dk2" accent1="accent1" accent2="accent2" accent3="accent3" accent4="accent4" accent5="accent5" accent6="accent6" hlink="hlink" folHlink="folHlink"/>
  <p:hf ftr="0" dt="0"/>
  <p:notesStyle>
    <a:lvl1pPr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1pPr>
    <a:lvl2pPr marL="524446"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2pPr>
    <a:lvl3pPr marL="1050468"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3pPr>
    <a:lvl4pPr marL="1576500"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4pPr>
    <a:lvl5pPr marL="2100940" algn="l" defTabSz="1050468" rtl="0" eaLnBrk="0" fontAlgn="base" hangingPunct="0">
      <a:spcBef>
        <a:spcPct val="30000"/>
      </a:spcBef>
      <a:spcAft>
        <a:spcPct val="0"/>
      </a:spcAft>
      <a:defRPr sz="1400" kern="1200">
        <a:solidFill>
          <a:schemeClr val="tx1"/>
        </a:solidFill>
        <a:latin typeface="+mn-lt"/>
        <a:ea typeface="+mn-ea"/>
        <a:cs typeface="Arial" pitchFamily="34" charset="0"/>
      </a:defRPr>
    </a:lvl5pPr>
    <a:lvl6pPr marL="2628137" algn="l" defTabSz="1051253" rtl="0" eaLnBrk="1" latinLnBrk="0" hangingPunct="1">
      <a:defRPr sz="1400" kern="1200">
        <a:solidFill>
          <a:schemeClr val="tx1"/>
        </a:solidFill>
        <a:latin typeface="+mn-lt"/>
        <a:ea typeface="+mn-ea"/>
        <a:cs typeface="+mn-cs"/>
      </a:defRPr>
    </a:lvl6pPr>
    <a:lvl7pPr marL="3153763" algn="l" defTabSz="1051253" rtl="0" eaLnBrk="1" latinLnBrk="0" hangingPunct="1">
      <a:defRPr sz="1400" kern="1200">
        <a:solidFill>
          <a:schemeClr val="tx1"/>
        </a:solidFill>
        <a:latin typeface="+mn-lt"/>
        <a:ea typeface="+mn-ea"/>
        <a:cs typeface="+mn-cs"/>
      </a:defRPr>
    </a:lvl7pPr>
    <a:lvl8pPr marL="3679393" algn="l" defTabSz="1051253" rtl="0" eaLnBrk="1" latinLnBrk="0" hangingPunct="1">
      <a:defRPr sz="1400" kern="1200">
        <a:solidFill>
          <a:schemeClr val="tx1"/>
        </a:solidFill>
        <a:latin typeface="+mn-lt"/>
        <a:ea typeface="+mn-ea"/>
        <a:cs typeface="+mn-cs"/>
      </a:defRPr>
    </a:lvl8pPr>
    <a:lvl9pPr marL="4205018" algn="l" defTabSz="105125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1400" y="696913"/>
            <a:ext cx="4929188" cy="3484562"/>
          </a:xfrm>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Slide Number Placeholder 4"/>
          <p:cNvSpPr>
            <a:spLocks noGrp="1"/>
          </p:cNvSpPr>
          <p:nvPr>
            <p:ph type="sldNum" sz="quarter" idx="11"/>
          </p:nvPr>
        </p:nvSpPr>
        <p:spPr/>
        <p:txBody>
          <a:bodyPr/>
          <a:lstStyle/>
          <a:p>
            <a:pPr>
              <a:defRPr/>
            </a:pPr>
            <a:fld id="{592BB34A-1733-4508-B7D6-D87FBD60EF51}" type="slidenum">
              <a:rPr lang="en-ZA" smtClean="0"/>
              <a:pPr>
                <a:defRPr/>
              </a:pPr>
              <a:t>1</a:t>
            </a:fld>
            <a:endParaRPr lang="en-ZA" dirty="0"/>
          </a:p>
        </p:txBody>
      </p:sp>
    </p:spTree>
    <p:extLst>
      <p:ext uri="{BB962C8B-B14F-4D97-AF65-F5344CB8AC3E}">
        <p14:creationId xmlns:p14="http://schemas.microsoft.com/office/powerpoint/2010/main" xmlns="" val="170177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041400" y="696913"/>
            <a:ext cx="4929188" cy="34845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p>
        </p:txBody>
      </p:sp>
      <p:sp>
        <p:nvSpPr>
          <p:cNvPr id="82948" name="Header Placeholder 3"/>
          <p:cNvSpPr>
            <a:spLocks noGrp="1"/>
          </p:cNvSpPr>
          <p:nvPr>
            <p:ph type="hdr" sz="quarter"/>
          </p:nvPr>
        </p:nvSpPr>
        <p:spPr bwMode="auto">
          <a:ln>
            <a:miter lim="800000"/>
            <a:headEnd/>
            <a:tailEnd/>
          </a:ln>
        </p:spPr>
        <p:txBody>
          <a:bodyPr/>
          <a:lstStyle/>
          <a:p>
            <a:pPr>
              <a:defRPr/>
            </a:pPr>
            <a:endParaRPr lang="en-ZA" altLang="en-US" dirty="0" smtClean="0">
              <a:solidFill>
                <a:prstClr val="black"/>
              </a:solidFill>
            </a:endParaRPr>
          </a:p>
        </p:txBody>
      </p:sp>
      <p:sp>
        <p:nvSpPr>
          <p:cNvPr id="5" name="Slide Number Placeholder 4"/>
          <p:cNvSpPr>
            <a:spLocks noGrp="1"/>
          </p:cNvSpPr>
          <p:nvPr>
            <p:ph type="sldNum" sz="quarter" idx="5"/>
          </p:nvPr>
        </p:nvSpPr>
        <p:spPr/>
        <p:txBody>
          <a:bodyPr/>
          <a:lstStyle/>
          <a:p>
            <a:pPr>
              <a:defRPr/>
            </a:pPr>
            <a:fld id="{DC3FB55A-9D64-4329-9CF6-D01703B5DE43}" type="slidenum">
              <a:rPr lang="en-ZA" smtClean="0">
                <a:solidFill>
                  <a:prstClr val="black"/>
                </a:solidFill>
              </a:rPr>
              <a:pPr>
                <a:defRPr/>
              </a:pPr>
              <a:t>5</a:t>
            </a:fld>
            <a:endParaRPr lang="en-ZA"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55688" eaLnBrk="0" hangingPunct="0">
              <a:defRPr sz="2000">
                <a:solidFill>
                  <a:schemeClr val="tx1"/>
                </a:solidFill>
                <a:latin typeface="Arial" charset="0"/>
                <a:cs typeface="Arial" charset="0"/>
              </a:defRPr>
            </a:lvl1pPr>
            <a:lvl2pPr marL="742950" indent="-285750" defTabSz="1055688" eaLnBrk="0" hangingPunct="0">
              <a:defRPr sz="2000">
                <a:solidFill>
                  <a:schemeClr val="tx1"/>
                </a:solidFill>
                <a:latin typeface="Arial" charset="0"/>
                <a:cs typeface="Arial" charset="0"/>
              </a:defRPr>
            </a:lvl2pPr>
            <a:lvl3pPr marL="1143000" indent="-228600" defTabSz="1055688" eaLnBrk="0" hangingPunct="0">
              <a:defRPr sz="2000">
                <a:solidFill>
                  <a:schemeClr val="tx1"/>
                </a:solidFill>
                <a:latin typeface="Arial" charset="0"/>
                <a:cs typeface="Arial" charset="0"/>
              </a:defRPr>
            </a:lvl3pPr>
            <a:lvl4pPr marL="1600200" indent="-228600" defTabSz="1055688" eaLnBrk="0" hangingPunct="0">
              <a:defRPr sz="2000">
                <a:solidFill>
                  <a:schemeClr val="tx1"/>
                </a:solidFill>
                <a:latin typeface="Arial" charset="0"/>
                <a:cs typeface="Arial" charset="0"/>
              </a:defRPr>
            </a:lvl4pPr>
            <a:lvl5pPr marL="2057400" indent="-228600" defTabSz="1055688" eaLnBrk="0" hangingPunct="0">
              <a:defRPr sz="2000">
                <a:solidFill>
                  <a:schemeClr val="tx1"/>
                </a:solidFill>
                <a:latin typeface="Arial" charset="0"/>
                <a:cs typeface="Arial" charset="0"/>
              </a:defRPr>
            </a:lvl5pPr>
            <a:lvl6pPr marL="25146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C6F5AFA8-D7AE-4600-AF77-2D8A2ADA7FC4}" type="slidenum">
              <a:rPr lang="en-US" altLang="en-US" sz="1200" smtClean="0">
                <a:latin typeface="Calibri" pitchFamily="34" charset="0"/>
              </a:rPr>
              <a:pPr eaLnBrk="1" hangingPunct="1"/>
              <a:t>22</a:t>
            </a:fld>
            <a:endParaRPr lang="en-US" altLang="en-US" sz="120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55688" eaLnBrk="0" hangingPunct="0">
              <a:defRPr sz="2000">
                <a:solidFill>
                  <a:schemeClr val="tx1"/>
                </a:solidFill>
                <a:latin typeface="Arial" charset="0"/>
                <a:cs typeface="Arial" charset="0"/>
              </a:defRPr>
            </a:lvl1pPr>
            <a:lvl2pPr marL="742950" indent="-285750" defTabSz="1055688" eaLnBrk="0" hangingPunct="0">
              <a:defRPr sz="2000">
                <a:solidFill>
                  <a:schemeClr val="tx1"/>
                </a:solidFill>
                <a:latin typeface="Arial" charset="0"/>
                <a:cs typeface="Arial" charset="0"/>
              </a:defRPr>
            </a:lvl2pPr>
            <a:lvl3pPr marL="1143000" indent="-228600" defTabSz="1055688" eaLnBrk="0" hangingPunct="0">
              <a:defRPr sz="2000">
                <a:solidFill>
                  <a:schemeClr val="tx1"/>
                </a:solidFill>
                <a:latin typeface="Arial" charset="0"/>
                <a:cs typeface="Arial" charset="0"/>
              </a:defRPr>
            </a:lvl3pPr>
            <a:lvl4pPr marL="1600200" indent="-228600" defTabSz="1055688" eaLnBrk="0" hangingPunct="0">
              <a:defRPr sz="2000">
                <a:solidFill>
                  <a:schemeClr val="tx1"/>
                </a:solidFill>
                <a:latin typeface="Arial" charset="0"/>
                <a:cs typeface="Arial" charset="0"/>
              </a:defRPr>
            </a:lvl4pPr>
            <a:lvl5pPr marL="2057400" indent="-228600" defTabSz="1055688" eaLnBrk="0" hangingPunct="0">
              <a:defRPr sz="2000">
                <a:solidFill>
                  <a:schemeClr val="tx1"/>
                </a:solidFill>
                <a:latin typeface="Arial" charset="0"/>
                <a:cs typeface="Arial" charset="0"/>
              </a:defRPr>
            </a:lvl5pPr>
            <a:lvl6pPr marL="25146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5688"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961F9913-3691-45C3-B7B5-3869DB7767A7}" type="slidenum">
              <a:rPr lang="en-US" altLang="en-US" sz="1200" smtClean="0">
                <a:latin typeface="Calibri" pitchFamily="34" charset="0"/>
              </a:rPr>
              <a:pPr eaLnBrk="1" hangingPunct="1"/>
              <a:t>23</a:t>
            </a:fld>
            <a:endParaRPr lang="en-US" alt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039813" y="698500"/>
            <a:ext cx="4930775"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52513" eaLnBrk="0" hangingPunct="0">
              <a:spcBef>
                <a:spcPct val="30000"/>
              </a:spcBef>
              <a:defRPr sz="1400">
                <a:solidFill>
                  <a:schemeClr val="tx1"/>
                </a:solidFill>
                <a:latin typeface="Calibri" pitchFamily="34" charset="0"/>
                <a:ea typeface="MS PGothic" pitchFamily="34" charset="-128"/>
              </a:defRPr>
            </a:lvl1pPr>
            <a:lvl2pPr marL="739775" indent="-284163" defTabSz="1052513" eaLnBrk="0" hangingPunct="0">
              <a:spcBef>
                <a:spcPct val="30000"/>
              </a:spcBef>
              <a:defRPr sz="1400">
                <a:solidFill>
                  <a:schemeClr val="tx1"/>
                </a:solidFill>
                <a:latin typeface="Calibri" pitchFamily="34" charset="0"/>
                <a:ea typeface="MS PGothic" pitchFamily="34" charset="-128"/>
              </a:defRPr>
            </a:lvl2pPr>
            <a:lvl3pPr marL="1138238" indent="-227013" defTabSz="1052513" eaLnBrk="0" hangingPunct="0">
              <a:spcBef>
                <a:spcPct val="30000"/>
              </a:spcBef>
              <a:defRPr sz="1400">
                <a:solidFill>
                  <a:schemeClr val="tx1"/>
                </a:solidFill>
                <a:latin typeface="Calibri" pitchFamily="34" charset="0"/>
                <a:ea typeface="MS PGothic" pitchFamily="34" charset="-128"/>
              </a:defRPr>
            </a:lvl3pPr>
            <a:lvl4pPr marL="1593850" indent="-227013" defTabSz="1052513" eaLnBrk="0" hangingPunct="0">
              <a:spcBef>
                <a:spcPct val="30000"/>
              </a:spcBef>
              <a:defRPr sz="1400">
                <a:solidFill>
                  <a:schemeClr val="tx1"/>
                </a:solidFill>
                <a:latin typeface="Calibri" pitchFamily="34" charset="0"/>
                <a:ea typeface="MS PGothic" pitchFamily="34" charset="-128"/>
              </a:defRPr>
            </a:lvl4pPr>
            <a:lvl5pPr marL="2049463" indent="-227013" defTabSz="1052513" eaLnBrk="0" hangingPunct="0">
              <a:spcBef>
                <a:spcPct val="30000"/>
              </a:spcBef>
              <a:defRPr sz="1400">
                <a:solidFill>
                  <a:schemeClr val="tx1"/>
                </a:solidFill>
                <a:latin typeface="Calibri" pitchFamily="34" charset="0"/>
                <a:ea typeface="MS PGothic" pitchFamily="34" charset="-128"/>
              </a:defRPr>
            </a:lvl5pPr>
            <a:lvl6pPr marL="2506663" indent="-227013" defTabSz="1052513" eaLnBrk="0" fontAlgn="base" hangingPunct="0">
              <a:spcBef>
                <a:spcPct val="30000"/>
              </a:spcBef>
              <a:spcAft>
                <a:spcPct val="0"/>
              </a:spcAft>
              <a:defRPr sz="1400">
                <a:solidFill>
                  <a:schemeClr val="tx1"/>
                </a:solidFill>
                <a:latin typeface="Calibri" pitchFamily="34" charset="0"/>
                <a:ea typeface="MS PGothic" pitchFamily="34" charset="-128"/>
              </a:defRPr>
            </a:lvl6pPr>
            <a:lvl7pPr marL="2963863" indent="-227013" defTabSz="1052513" eaLnBrk="0" fontAlgn="base" hangingPunct="0">
              <a:spcBef>
                <a:spcPct val="30000"/>
              </a:spcBef>
              <a:spcAft>
                <a:spcPct val="0"/>
              </a:spcAft>
              <a:defRPr sz="1400">
                <a:solidFill>
                  <a:schemeClr val="tx1"/>
                </a:solidFill>
                <a:latin typeface="Calibri" pitchFamily="34" charset="0"/>
                <a:ea typeface="MS PGothic" pitchFamily="34" charset="-128"/>
              </a:defRPr>
            </a:lvl7pPr>
            <a:lvl8pPr marL="3421063" indent="-227013" defTabSz="1052513" eaLnBrk="0" fontAlgn="base" hangingPunct="0">
              <a:spcBef>
                <a:spcPct val="30000"/>
              </a:spcBef>
              <a:spcAft>
                <a:spcPct val="0"/>
              </a:spcAft>
              <a:defRPr sz="1400">
                <a:solidFill>
                  <a:schemeClr val="tx1"/>
                </a:solidFill>
                <a:latin typeface="Calibri" pitchFamily="34" charset="0"/>
                <a:ea typeface="MS PGothic" pitchFamily="34" charset="-128"/>
              </a:defRPr>
            </a:lvl8pPr>
            <a:lvl9pPr marL="3878263" indent="-227013" defTabSz="1052513" eaLnBrk="0" fontAlgn="base" hangingPunct="0">
              <a:spcBef>
                <a:spcPct val="30000"/>
              </a:spcBef>
              <a:spcAft>
                <a:spcPct val="0"/>
              </a:spcAft>
              <a:defRPr sz="1400">
                <a:solidFill>
                  <a:schemeClr val="tx1"/>
                </a:solidFill>
                <a:latin typeface="Calibri" pitchFamily="34" charset="0"/>
                <a:ea typeface="MS PGothic" pitchFamily="34" charset="-128"/>
              </a:defRPr>
            </a:lvl9pPr>
          </a:lstStyle>
          <a:p>
            <a:pPr eaLnBrk="1" hangingPunct="1">
              <a:spcBef>
                <a:spcPct val="0"/>
              </a:spcBef>
            </a:pPr>
            <a:fld id="{3B77D943-97D4-420B-A148-D348B52B2DD7}" type="slidenum">
              <a:rPr lang="en-US" altLang="en-US" sz="1200" smtClean="0">
                <a:latin typeface="Arial" charset="0"/>
              </a:rPr>
              <a:pPr eaLnBrk="1" hangingPunct="1">
                <a:spcBef>
                  <a:spcPct val="0"/>
                </a:spcBef>
              </a:pPr>
              <a:t>59</a:t>
            </a:fld>
            <a:endParaRPr lang="en-US" altLang="en-US"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398102E-DF90-4496-8ABA-332EC7C0E2C3}" type="slidenum">
              <a:rPr lang="en-ZA" smtClean="0"/>
              <a:pPr>
                <a:defRPr/>
              </a:pPr>
              <a:t>64</a:t>
            </a:fld>
            <a:endParaRPr lang="en-ZA" dirty="0"/>
          </a:p>
        </p:txBody>
      </p:sp>
    </p:spTree>
    <p:extLst>
      <p:ext uri="{BB962C8B-B14F-4D97-AF65-F5344CB8AC3E}">
        <p14:creationId xmlns:p14="http://schemas.microsoft.com/office/powerpoint/2010/main" xmlns="" val="207070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9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100" b="1" cap="small" baseline="0">
                <a:solidFill>
                  <a:srgbClr val="B19935"/>
                </a:solidFill>
              </a:defRPr>
            </a:lvl1pPr>
            <a:lvl2pPr marL="525628" indent="0" algn="ctr">
              <a:buNone/>
              <a:defRPr>
                <a:solidFill>
                  <a:schemeClr val="tx1">
                    <a:tint val="75000"/>
                  </a:schemeClr>
                </a:solidFill>
              </a:defRPr>
            </a:lvl2pPr>
            <a:lvl3pPr marL="1051253" indent="0" algn="ctr">
              <a:buNone/>
              <a:defRPr>
                <a:solidFill>
                  <a:schemeClr val="tx1">
                    <a:tint val="75000"/>
                  </a:schemeClr>
                </a:solidFill>
              </a:defRPr>
            </a:lvl3pPr>
            <a:lvl4pPr marL="1576882" indent="0" algn="ctr">
              <a:buNone/>
              <a:defRPr>
                <a:solidFill>
                  <a:schemeClr val="tx1">
                    <a:tint val="75000"/>
                  </a:schemeClr>
                </a:solidFill>
              </a:defRPr>
            </a:lvl4pPr>
            <a:lvl5pPr marL="2102509" indent="0" algn="ctr">
              <a:buNone/>
              <a:defRPr>
                <a:solidFill>
                  <a:schemeClr val="tx1">
                    <a:tint val="75000"/>
                  </a:schemeClr>
                </a:solidFill>
              </a:defRPr>
            </a:lvl5pPr>
            <a:lvl6pPr marL="2628137" indent="0" algn="ctr">
              <a:buNone/>
              <a:defRPr>
                <a:solidFill>
                  <a:schemeClr val="tx1">
                    <a:tint val="75000"/>
                  </a:schemeClr>
                </a:solidFill>
              </a:defRPr>
            </a:lvl6pPr>
            <a:lvl7pPr marL="3153763" indent="0" algn="ctr">
              <a:buNone/>
              <a:defRPr>
                <a:solidFill>
                  <a:schemeClr val="tx1">
                    <a:tint val="75000"/>
                  </a:schemeClr>
                </a:solidFill>
              </a:defRPr>
            </a:lvl7pPr>
            <a:lvl8pPr marL="3679393" indent="0" algn="ctr">
              <a:buNone/>
              <a:defRPr>
                <a:solidFill>
                  <a:schemeClr val="tx1">
                    <a:tint val="75000"/>
                  </a:schemeClr>
                </a:solidFill>
              </a:defRPr>
            </a:lvl8pPr>
            <a:lvl9pPr marL="4205018"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64976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4"/>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0936" indent="-270936">
              <a:buFont typeface="Wingdings" pitchFamily="2" charset="2"/>
              <a:buChar char="Ø"/>
              <a:defRPr sz="1800"/>
            </a:lvl2pPr>
            <a:lvl3pPr marL="533951" indent="-272514">
              <a:buFont typeface="Wingdings" pitchFamily="2" charset="2"/>
              <a:buChar char="§"/>
              <a:defRPr sz="1800"/>
            </a:lvl3pPr>
            <a:lvl4pPr marL="806471" indent="-272514">
              <a:buFont typeface="Arial" pitchFamily="34" charset="0"/>
              <a:buChar char="•"/>
              <a:defRPr sz="1800"/>
            </a:lvl4pPr>
            <a:lvl5pPr marL="1077405" indent="-263013">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spcBef>
                <a:spcPct val="0"/>
              </a:spcBef>
              <a:buFontTx/>
              <a:buNone/>
              <a:defRPr sz="1300">
                <a:solidFill>
                  <a:srgbClr val="008000"/>
                </a:solidFill>
                <a:latin typeface="Arial" charset="0"/>
                <a:cs typeface="Arial" charset="0"/>
              </a:defRPr>
            </a:lvl1pPr>
          </a:lstStyle>
          <a:p>
            <a:pPr>
              <a:defRPr/>
            </a:pPr>
            <a:fld id="{E50D4697-A794-47B3-8CA5-9B366F61235B}" type="slidenum">
              <a:rPr lang="en-ZA"/>
              <a:pPr>
                <a:defRPr/>
              </a:pPr>
              <a:t>‹#›</a:t>
            </a:fld>
            <a:endParaRPr lang="en-ZA" dirty="0"/>
          </a:p>
        </p:txBody>
      </p:sp>
    </p:spTree>
    <p:extLst>
      <p:ext uri="{BB962C8B-B14F-4D97-AF65-F5344CB8AC3E}">
        <p14:creationId xmlns:p14="http://schemas.microsoft.com/office/powerpoint/2010/main" xmlns="" val="28363482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9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100" b="1" cap="small" baseline="0">
                <a:solidFill>
                  <a:srgbClr val="B19935"/>
                </a:solidFill>
              </a:defRPr>
            </a:lvl1pPr>
            <a:lvl2pPr marL="525628" indent="0" algn="ctr">
              <a:buNone/>
              <a:defRPr>
                <a:solidFill>
                  <a:schemeClr val="tx1">
                    <a:tint val="75000"/>
                  </a:schemeClr>
                </a:solidFill>
              </a:defRPr>
            </a:lvl2pPr>
            <a:lvl3pPr marL="1051253" indent="0" algn="ctr">
              <a:buNone/>
              <a:defRPr>
                <a:solidFill>
                  <a:schemeClr val="tx1">
                    <a:tint val="75000"/>
                  </a:schemeClr>
                </a:solidFill>
              </a:defRPr>
            </a:lvl3pPr>
            <a:lvl4pPr marL="1576882" indent="0" algn="ctr">
              <a:buNone/>
              <a:defRPr>
                <a:solidFill>
                  <a:schemeClr val="tx1">
                    <a:tint val="75000"/>
                  </a:schemeClr>
                </a:solidFill>
              </a:defRPr>
            </a:lvl4pPr>
            <a:lvl5pPr marL="2102509" indent="0" algn="ctr">
              <a:buNone/>
              <a:defRPr>
                <a:solidFill>
                  <a:schemeClr val="tx1">
                    <a:tint val="75000"/>
                  </a:schemeClr>
                </a:solidFill>
              </a:defRPr>
            </a:lvl5pPr>
            <a:lvl6pPr marL="2628137" indent="0" algn="ctr">
              <a:buNone/>
              <a:defRPr>
                <a:solidFill>
                  <a:schemeClr val="tx1">
                    <a:tint val="75000"/>
                  </a:schemeClr>
                </a:solidFill>
              </a:defRPr>
            </a:lvl6pPr>
            <a:lvl7pPr marL="3153763" indent="0" algn="ctr">
              <a:buNone/>
              <a:defRPr>
                <a:solidFill>
                  <a:schemeClr val="tx1">
                    <a:tint val="75000"/>
                  </a:schemeClr>
                </a:solidFill>
              </a:defRPr>
            </a:lvl7pPr>
            <a:lvl8pPr marL="3679393" indent="0" algn="ctr">
              <a:buNone/>
              <a:defRPr>
                <a:solidFill>
                  <a:schemeClr val="tx1">
                    <a:tint val="75000"/>
                  </a:schemeClr>
                </a:solidFill>
              </a:defRPr>
            </a:lvl8pPr>
            <a:lvl9pPr marL="4205018" indent="0" algn="ctr">
              <a:buNone/>
              <a:defRPr>
                <a:solidFill>
                  <a:schemeClr val="tx1">
                    <a:tint val="75000"/>
                  </a:schemeClr>
                </a:solidFill>
              </a:defRPr>
            </a:lvl9pPr>
          </a:lstStyle>
          <a:p>
            <a:r>
              <a:rPr lang="en-US" smtClean="0"/>
              <a:t>Click to edit Master subtitle style</a:t>
            </a:r>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DAFF unit_RGB_600dpi.t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0725" y="6646863"/>
            <a:ext cx="22796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868780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Lst>
  <p:hf sldNum="0" hdr="0" ftr="0" dt="0"/>
  <p:txStyles>
    <p:titleStyle>
      <a:lvl1pPr algn="l" defTabSz="1050468"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0468" rtl="0" eaLnBrk="0" fontAlgn="base" hangingPunct="0">
        <a:spcBef>
          <a:spcPct val="0"/>
        </a:spcBef>
        <a:spcAft>
          <a:spcPct val="0"/>
        </a:spcAft>
        <a:defRPr sz="2400" b="1">
          <a:solidFill>
            <a:srgbClr val="008000"/>
          </a:solidFill>
          <a:latin typeface="Arial" charset="0"/>
          <a:cs typeface="Arial" charset="0"/>
        </a:defRPr>
      </a:lvl2pPr>
      <a:lvl3pPr algn="l" defTabSz="1050468" rtl="0" eaLnBrk="0" fontAlgn="base" hangingPunct="0">
        <a:spcBef>
          <a:spcPct val="0"/>
        </a:spcBef>
        <a:spcAft>
          <a:spcPct val="0"/>
        </a:spcAft>
        <a:defRPr sz="2400" b="1">
          <a:solidFill>
            <a:srgbClr val="008000"/>
          </a:solidFill>
          <a:latin typeface="Arial" charset="0"/>
          <a:cs typeface="Arial" charset="0"/>
        </a:defRPr>
      </a:lvl3pPr>
      <a:lvl4pPr algn="l" defTabSz="1050468" rtl="0" eaLnBrk="0" fontAlgn="base" hangingPunct="0">
        <a:spcBef>
          <a:spcPct val="0"/>
        </a:spcBef>
        <a:spcAft>
          <a:spcPct val="0"/>
        </a:spcAft>
        <a:defRPr sz="2400" b="1">
          <a:solidFill>
            <a:srgbClr val="008000"/>
          </a:solidFill>
          <a:latin typeface="Arial" charset="0"/>
          <a:cs typeface="Arial" charset="0"/>
        </a:defRPr>
      </a:lvl4pPr>
      <a:lvl5pPr algn="l" defTabSz="1050468" rtl="0" eaLnBrk="0" fontAlgn="base" hangingPunct="0">
        <a:spcBef>
          <a:spcPct val="0"/>
        </a:spcBef>
        <a:spcAft>
          <a:spcPct val="0"/>
        </a:spcAft>
        <a:defRPr sz="2400" b="1">
          <a:solidFill>
            <a:srgbClr val="008000"/>
          </a:solidFill>
          <a:latin typeface="Arial" charset="0"/>
          <a:cs typeface="Arial" charset="0"/>
        </a:defRPr>
      </a:lvl5pPr>
      <a:lvl6pPr marL="456312" algn="l" defTabSz="1050468" rtl="0" eaLnBrk="1" fontAlgn="base" hangingPunct="1">
        <a:spcBef>
          <a:spcPct val="0"/>
        </a:spcBef>
        <a:spcAft>
          <a:spcPct val="0"/>
        </a:spcAft>
        <a:defRPr sz="2400" b="1">
          <a:solidFill>
            <a:srgbClr val="008000"/>
          </a:solidFill>
          <a:latin typeface="Arial" charset="0"/>
          <a:cs typeface="Arial" charset="0"/>
        </a:defRPr>
      </a:lvl6pPr>
      <a:lvl7pPr marL="912620" algn="l" defTabSz="1050468" rtl="0" eaLnBrk="1" fontAlgn="base" hangingPunct="1">
        <a:spcBef>
          <a:spcPct val="0"/>
        </a:spcBef>
        <a:spcAft>
          <a:spcPct val="0"/>
        </a:spcAft>
        <a:defRPr sz="2400" b="1">
          <a:solidFill>
            <a:srgbClr val="008000"/>
          </a:solidFill>
          <a:latin typeface="Arial" charset="0"/>
          <a:cs typeface="Arial" charset="0"/>
        </a:defRPr>
      </a:lvl7pPr>
      <a:lvl8pPr marL="1368939" algn="l" defTabSz="1050468" rtl="0" eaLnBrk="1" fontAlgn="base" hangingPunct="1">
        <a:spcBef>
          <a:spcPct val="0"/>
        </a:spcBef>
        <a:spcAft>
          <a:spcPct val="0"/>
        </a:spcAft>
        <a:defRPr sz="2400" b="1">
          <a:solidFill>
            <a:srgbClr val="008000"/>
          </a:solidFill>
          <a:latin typeface="Arial" charset="0"/>
          <a:cs typeface="Arial" charset="0"/>
        </a:defRPr>
      </a:lvl8pPr>
      <a:lvl9pPr marL="1825252" algn="l" defTabSz="1050468" rtl="0" eaLnBrk="1" fontAlgn="base" hangingPunct="1">
        <a:spcBef>
          <a:spcPct val="0"/>
        </a:spcBef>
        <a:spcAft>
          <a:spcPct val="0"/>
        </a:spcAft>
        <a:defRPr sz="2400" b="1">
          <a:solidFill>
            <a:srgbClr val="008000"/>
          </a:solidFill>
          <a:latin typeface="Arial" charset="0"/>
          <a:cs typeface="Arial" charset="0"/>
        </a:defRPr>
      </a:lvl9pPr>
    </p:titleStyle>
    <p:bodyStyle>
      <a:lvl1pPr marL="270936" indent="-270936" algn="l" defTabSz="1050468" rtl="0" eaLnBrk="0" fontAlgn="base" hangingPunct="0">
        <a:spcBef>
          <a:spcPct val="20000"/>
        </a:spcBef>
        <a:spcAft>
          <a:spcPct val="0"/>
        </a:spcAft>
        <a:buFont typeface="Wingdings" pitchFamily="2" charset="2"/>
        <a:buChar char="Ø"/>
        <a:defRPr sz="2100" kern="1200">
          <a:solidFill>
            <a:schemeClr val="tx1"/>
          </a:solidFill>
          <a:latin typeface="Arial" pitchFamily="34" charset="0"/>
          <a:ea typeface="+mn-ea"/>
          <a:cs typeface="Arial" pitchFamily="34" charset="0"/>
        </a:defRPr>
      </a:lvl1pPr>
      <a:lvl2pPr marL="533951" indent="-263013" algn="l" defTabSz="1050468" rtl="0" eaLnBrk="0" fontAlgn="base" hangingPunct="0">
        <a:spcBef>
          <a:spcPct val="20000"/>
        </a:spcBef>
        <a:spcAft>
          <a:spcPct val="0"/>
        </a:spcAft>
        <a:buFont typeface="Wingdings" pitchFamily="2" charset="2"/>
        <a:buChar char="§"/>
        <a:defRPr sz="2100" kern="1200">
          <a:solidFill>
            <a:schemeClr val="tx1"/>
          </a:solidFill>
          <a:latin typeface="Arial" pitchFamily="34" charset="0"/>
          <a:ea typeface="+mn-ea"/>
          <a:cs typeface="Arial" pitchFamily="34" charset="0"/>
        </a:defRPr>
      </a:lvl2pPr>
      <a:lvl3pPr marL="806471" indent="-272514" algn="l" defTabSz="1050468"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3pPr>
      <a:lvl4pPr marL="1839517" indent="-261431" algn="l" defTabSz="1050468"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4pPr>
      <a:lvl5pPr marL="2363956" indent="-261431" algn="l" defTabSz="1050468"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5pPr>
      <a:lvl6pPr marL="2890951"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6578"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2207"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67833"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1253" rtl="0" eaLnBrk="1" latinLnBrk="0" hangingPunct="1">
        <a:defRPr sz="2100" kern="1200">
          <a:solidFill>
            <a:schemeClr val="tx1"/>
          </a:solidFill>
          <a:latin typeface="+mn-lt"/>
          <a:ea typeface="+mn-ea"/>
          <a:cs typeface="+mn-cs"/>
        </a:defRPr>
      </a:lvl1pPr>
      <a:lvl2pPr marL="525628" algn="l" defTabSz="1051253" rtl="0" eaLnBrk="1" latinLnBrk="0" hangingPunct="1">
        <a:defRPr sz="2100" kern="1200">
          <a:solidFill>
            <a:schemeClr val="tx1"/>
          </a:solidFill>
          <a:latin typeface="+mn-lt"/>
          <a:ea typeface="+mn-ea"/>
          <a:cs typeface="+mn-cs"/>
        </a:defRPr>
      </a:lvl2pPr>
      <a:lvl3pPr marL="1051253" algn="l" defTabSz="1051253" rtl="0" eaLnBrk="1" latinLnBrk="0" hangingPunct="1">
        <a:defRPr sz="2100" kern="1200">
          <a:solidFill>
            <a:schemeClr val="tx1"/>
          </a:solidFill>
          <a:latin typeface="+mn-lt"/>
          <a:ea typeface="+mn-ea"/>
          <a:cs typeface="+mn-cs"/>
        </a:defRPr>
      </a:lvl3pPr>
      <a:lvl4pPr marL="1576882" algn="l" defTabSz="1051253" rtl="0" eaLnBrk="1" latinLnBrk="0" hangingPunct="1">
        <a:defRPr sz="2100" kern="1200">
          <a:solidFill>
            <a:schemeClr val="tx1"/>
          </a:solidFill>
          <a:latin typeface="+mn-lt"/>
          <a:ea typeface="+mn-ea"/>
          <a:cs typeface="+mn-cs"/>
        </a:defRPr>
      </a:lvl4pPr>
      <a:lvl5pPr marL="2102509" algn="l" defTabSz="1051253" rtl="0" eaLnBrk="1" latinLnBrk="0" hangingPunct="1">
        <a:defRPr sz="2100" kern="1200">
          <a:solidFill>
            <a:schemeClr val="tx1"/>
          </a:solidFill>
          <a:latin typeface="+mn-lt"/>
          <a:ea typeface="+mn-ea"/>
          <a:cs typeface="+mn-cs"/>
        </a:defRPr>
      </a:lvl5pPr>
      <a:lvl6pPr marL="2628137" algn="l" defTabSz="1051253" rtl="0" eaLnBrk="1" latinLnBrk="0" hangingPunct="1">
        <a:defRPr sz="2100" kern="1200">
          <a:solidFill>
            <a:schemeClr val="tx1"/>
          </a:solidFill>
          <a:latin typeface="+mn-lt"/>
          <a:ea typeface="+mn-ea"/>
          <a:cs typeface="+mn-cs"/>
        </a:defRPr>
      </a:lvl6pPr>
      <a:lvl7pPr marL="3153763" algn="l" defTabSz="1051253" rtl="0" eaLnBrk="1" latinLnBrk="0" hangingPunct="1">
        <a:defRPr sz="2100" kern="1200">
          <a:solidFill>
            <a:schemeClr val="tx1"/>
          </a:solidFill>
          <a:latin typeface="+mn-lt"/>
          <a:ea typeface="+mn-ea"/>
          <a:cs typeface="+mn-cs"/>
        </a:defRPr>
      </a:lvl7pPr>
      <a:lvl8pPr marL="3679393" algn="l" defTabSz="1051253" rtl="0" eaLnBrk="1" latinLnBrk="0" hangingPunct="1">
        <a:defRPr sz="2100" kern="1200">
          <a:solidFill>
            <a:schemeClr val="tx1"/>
          </a:solidFill>
          <a:latin typeface="+mn-lt"/>
          <a:ea typeface="+mn-ea"/>
          <a:cs typeface="+mn-cs"/>
        </a:defRPr>
      </a:lvl8pPr>
      <a:lvl9pPr marL="4205018" algn="l" defTabSz="105125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jpg"/>
          <p:cNvPicPr>
            <a:picLocks noChangeAspect="1"/>
          </p:cNvPicPr>
          <p:nvPr/>
        </p:nvPicPr>
        <p:blipFill>
          <a:blip r:embed="rId3" cstate="print"/>
          <a:srcRect/>
          <a:stretch>
            <a:fillRect/>
          </a:stretch>
        </p:blipFill>
        <p:spPr bwMode="auto">
          <a:xfrm>
            <a:off x="-6350" y="0"/>
            <a:ext cx="10699750" cy="7741494"/>
          </a:xfrm>
          <a:prstGeom prst="rect">
            <a:avLst/>
          </a:prstGeom>
          <a:noFill/>
          <a:ln w="9525">
            <a:noFill/>
            <a:miter lim="800000"/>
            <a:headEnd/>
            <a:tailEnd/>
          </a:ln>
        </p:spPr>
      </p:pic>
      <p:sp>
        <p:nvSpPr>
          <p:cNvPr id="2" name="Title 1"/>
          <p:cNvSpPr>
            <a:spLocks noGrp="1"/>
          </p:cNvSpPr>
          <p:nvPr>
            <p:ph type="ctrTitle"/>
          </p:nvPr>
        </p:nvSpPr>
        <p:spPr>
          <a:xfrm>
            <a:off x="4518477" y="4889037"/>
            <a:ext cx="4968925" cy="1619177"/>
          </a:xfrm>
        </p:spPr>
        <p:txBody>
          <a:bodyPr anchor="t">
            <a:noAutofit/>
          </a:bodyPr>
          <a:lstStyle/>
          <a:p>
            <a:pPr algn="ctr">
              <a:lnSpc>
                <a:spcPct val="150000"/>
              </a:lnSpc>
              <a:spcBef>
                <a:spcPts val="0"/>
              </a:spcBef>
            </a:pPr>
            <a:r>
              <a:rPr lang="en-US" sz="1800" b="0" dirty="0">
                <a:solidFill>
                  <a:prstClr val="black"/>
                </a:solidFill>
                <a:ea typeface="+mn-ea"/>
              </a:rPr>
              <a:t/>
            </a:r>
            <a:br>
              <a:rPr lang="en-US" sz="1800" b="0" dirty="0">
                <a:solidFill>
                  <a:prstClr val="black"/>
                </a:solidFill>
                <a:ea typeface="+mn-ea"/>
              </a:rPr>
            </a:br>
            <a:r>
              <a:rPr lang="en-ZA" sz="1600" dirty="0">
                <a:solidFill>
                  <a:srgbClr val="B19935"/>
                </a:solidFill>
                <a:latin typeface="Arial" charset="0"/>
                <a:ea typeface="+mn-ea"/>
                <a:cs typeface="Arial" charset="0"/>
              </a:rPr>
              <a:t>PRESENTATION TO THE PORTFOLIO COMMITTEE </a:t>
            </a:r>
            <a:r>
              <a:rPr lang="en-ZA" sz="1600" dirty="0" smtClean="0">
                <a:solidFill>
                  <a:srgbClr val="B19935"/>
                </a:solidFill>
                <a:latin typeface="Arial" charset="0"/>
                <a:ea typeface="+mn-ea"/>
                <a:cs typeface="Arial" charset="0"/>
              </a:rPr>
              <a:t>ON AGRICULTURE, FORESTRY AND FISHERIES</a:t>
            </a:r>
            <a:br>
              <a:rPr lang="en-ZA" sz="1600" dirty="0" smtClean="0">
                <a:solidFill>
                  <a:srgbClr val="B19935"/>
                </a:solidFill>
                <a:latin typeface="Arial" charset="0"/>
                <a:ea typeface="+mn-ea"/>
                <a:cs typeface="Arial" charset="0"/>
              </a:rPr>
            </a:br>
            <a:r>
              <a:rPr lang="en-ZA" sz="1600" dirty="0" smtClean="0">
                <a:solidFill>
                  <a:srgbClr val="B19935"/>
                </a:solidFill>
                <a:latin typeface="Arial" charset="0"/>
                <a:ea typeface="+mn-ea"/>
                <a:cs typeface="Arial" charset="0"/>
              </a:rPr>
              <a:t>ON 30 JANUARY 2018</a:t>
            </a:r>
            <a:endParaRPr lang="en-US" sz="3900" dirty="0">
              <a:solidFill>
                <a:schemeClr val="accent2">
                  <a:lumMod val="75000"/>
                </a:schemeClr>
              </a:solidFill>
              <a:latin typeface="Arial Black" pitchFamily="34" charset="0"/>
            </a:endParaRPr>
          </a:p>
        </p:txBody>
      </p:sp>
      <p:sp>
        <p:nvSpPr>
          <p:cNvPr id="19460" name="Slide Number Placeholder 3"/>
          <p:cNvSpPr txBox="1">
            <a:spLocks/>
          </p:cNvSpPr>
          <p:nvPr/>
        </p:nvSpPr>
        <p:spPr bwMode="auto">
          <a:xfrm>
            <a:off x="9558338" y="6911975"/>
            <a:ext cx="360362" cy="252413"/>
          </a:xfrm>
          <a:prstGeom prst="rect">
            <a:avLst/>
          </a:prstGeom>
          <a:noFill/>
          <a:ln w="9525">
            <a:noFill/>
            <a:miter lim="800000"/>
            <a:headEnd/>
            <a:tailEnd/>
          </a:ln>
        </p:spPr>
        <p:txBody>
          <a:bodyPr lIns="91264" tIns="45633" rIns="91264" bIns="45633"/>
          <a:lstStyle/>
          <a:p>
            <a:fld id="{0CB5A4CF-6060-4659-992C-B5B04C47D48E}" type="slidenum">
              <a:rPr lang="en-ZA" altLang="en-US" sz="1300">
                <a:solidFill>
                  <a:srgbClr val="00B050"/>
                </a:solidFill>
              </a:rPr>
              <a:pPr/>
              <a:t>1</a:t>
            </a:fld>
            <a:endParaRPr lang="en-ZA" altLang="en-US" sz="1300" dirty="0">
              <a:solidFill>
                <a:srgbClr val="00B050"/>
              </a:solidFill>
            </a:endParaRPr>
          </a:p>
        </p:txBody>
      </p:sp>
      <p:sp>
        <p:nvSpPr>
          <p:cNvPr id="4" name="TextBox 3"/>
          <p:cNvSpPr txBox="1"/>
          <p:nvPr/>
        </p:nvSpPr>
        <p:spPr>
          <a:xfrm>
            <a:off x="3546500" y="180231"/>
            <a:ext cx="6912881" cy="5170471"/>
          </a:xfrm>
          <a:prstGeom prst="rect">
            <a:avLst/>
          </a:prstGeom>
          <a:noFill/>
        </p:spPr>
        <p:txBody>
          <a:bodyPr wrap="square" lIns="91264" tIns="45633" rIns="91264" bIns="45633" rtlCol="0">
            <a:spAutoFit/>
          </a:bodyPr>
          <a:lstStyle/>
          <a:p>
            <a:pPr algn="ctr"/>
            <a:r>
              <a:rPr lang="en-US" sz="3000" b="1" dirty="0">
                <a:solidFill>
                  <a:srgbClr val="008000"/>
                </a:solidFill>
                <a:ea typeface="+mj-ea"/>
              </a:rPr>
              <a:t>DEPARTMENT OF AGRICULTURE, FORESTRY AND FISHERIES </a:t>
            </a:r>
            <a:endParaRPr lang="en-US" sz="3000" b="1" dirty="0" smtClean="0">
              <a:solidFill>
                <a:srgbClr val="008000"/>
              </a:solidFill>
              <a:ea typeface="+mj-ea"/>
            </a:endParaRPr>
          </a:p>
          <a:p>
            <a:pPr algn="ctr"/>
            <a:r>
              <a:rPr lang="en-US" sz="3000" b="1" dirty="0">
                <a:solidFill>
                  <a:srgbClr val="008000"/>
                </a:solidFill>
                <a:ea typeface="+mj-ea"/>
              </a:rPr>
              <a:t/>
            </a:r>
            <a:br>
              <a:rPr lang="en-US" sz="3000" b="1" dirty="0">
                <a:solidFill>
                  <a:srgbClr val="008000"/>
                </a:solidFill>
                <a:ea typeface="+mj-ea"/>
              </a:rPr>
            </a:br>
            <a:r>
              <a:rPr lang="en-US" sz="3000" b="1" dirty="0" smtClean="0">
                <a:solidFill>
                  <a:srgbClr val="008000"/>
                </a:solidFill>
                <a:ea typeface="+mj-ea"/>
              </a:rPr>
              <a:t>QUARTER 2 </a:t>
            </a:r>
            <a:r>
              <a:rPr lang="en-US" sz="3000" b="1" dirty="0">
                <a:solidFill>
                  <a:srgbClr val="008000"/>
                </a:solidFill>
                <a:ea typeface="+mj-ea"/>
              </a:rPr>
              <a:t>PRELIMINARY</a:t>
            </a:r>
            <a:br>
              <a:rPr lang="en-US" sz="3000" b="1" dirty="0">
                <a:solidFill>
                  <a:srgbClr val="008000"/>
                </a:solidFill>
                <a:ea typeface="+mj-ea"/>
              </a:rPr>
            </a:br>
            <a:r>
              <a:rPr lang="en-US" sz="3000" b="1" dirty="0">
                <a:solidFill>
                  <a:srgbClr val="008000"/>
                </a:solidFill>
                <a:ea typeface="+mj-ea"/>
              </a:rPr>
              <a:t>ORGANISATIONAL PERFORMANCE  REPORT FOR </a:t>
            </a:r>
            <a:r>
              <a:rPr lang="en-US" sz="3000" b="1" dirty="0" smtClean="0">
                <a:solidFill>
                  <a:srgbClr val="008000"/>
                </a:solidFill>
                <a:ea typeface="+mj-ea"/>
              </a:rPr>
              <a:t>2017/18 AND </a:t>
            </a:r>
          </a:p>
          <a:p>
            <a:pPr algn="ctr"/>
            <a:r>
              <a:rPr lang="en-US" sz="3000" b="1" dirty="0" smtClean="0">
                <a:solidFill>
                  <a:srgbClr val="008000"/>
                </a:solidFill>
                <a:ea typeface="+mj-ea"/>
              </a:rPr>
              <a:t>ADDRESSING ISSUES AS REQUESTED BY THE PORTFOLIO COMMITTEE ON AGRICULTURE, FORESTRY AND FISHERIES</a:t>
            </a:r>
            <a:r>
              <a:rPr lang="en-US" sz="3000" b="1" dirty="0">
                <a:solidFill>
                  <a:srgbClr val="008000"/>
                </a:solidFill>
                <a:ea typeface="+mj-ea"/>
              </a:rPr>
              <a:t/>
            </a:r>
            <a:br>
              <a:rPr lang="en-US" sz="3000" b="1" dirty="0">
                <a:solidFill>
                  <a:srgbClr val="008000"/>
                </a:solidFill>
                <a:ea typeface="+mj-ea"/>
              </a:rPr>
            </a:br>
            <a:endParaRPr lang="en-US" sz="3000" dirty="0"/>
          </a:p>
        </p:txBody>
      </p:sp>
    </p:spTree>
    <p:extLst>
      <p:ext uri="{BB962C8B-B14F-4D97-AF65-F5344CB8AC3E}">
        <p14:creationId xmlns:p14="http://schemas.microsoft.com/office/powerpoint/2010/main" xmlns="" val="32343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TARGETS ACHIEVED AND NOT ACHIEVED - PROGRAMME 3</a:t>
            </a:r>
            <a:endParaRPr lang="en-ZA" dirty="0"/>
          </a:p>
        </p:txBody>
      </p:sp>
      <p:sp>
        <p:nvSpPr>
          <p:cNvPr id="3" name="Content Placeholder 2"/>
          <p:cNvSpPr>
            <a:spLocks noGrp="1"/>
          </p:cNvSpPr>
          <p:nvPr>
            <p:ph idx="1"/>
          </p:nvPr>
        </p:nvSpPr>
        <p:spPr/>
        <p:txBody>
          <a:bodyPr/>
          <a:lstStyle/>
          <a:p>
            <a:pPr marL="0" indent="0"/>
            <a:endParaRPr lang="en-ZA" dirty="0"/>
          </a:p>
          <a:p>
            <a:pPr marL="285750" indent="-285750">
              <a:buFont typeface="Arial"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10</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4158409720"/>
              </p:ext>
            </p:extLst>
          </p:nvPr>
        </p:nvGraphicFramePr>
        <p:xfrm>
          <a:off x="882204" y="1332359"/>
          <a:ext cx="8137046" cy="2895208"/>
        </p:xfrm>
        <a:graphic>
          <a:graphicData uri="http://schemas.openxmlformats.org/drawingml/2006/table">
            <a:tbl>
              <a:tblPr firstRow="1" bandRow="1">
                <a:tableStyleId>{5C22544A-7EE6-4342-B048-85BDC9FD1C3A}</a:tableStyleId>
              </a:tblPr>
              <a:tblGrid>
                <a:gridCol w="4068523">
                  <a:extLst>
                    <a:ext uri="{9D8B030D-6E8A-4147-A177-3AD203B41FA5}">
                      <a16:colId xmlns:a16="http://schemas.microsoft.com/office/drawing/2014/main" xmlns="" val="20000"/>
                    </a:ext>
                  </a:extLst>
                </a:gridCol>
                <a:gridCol w="4068523">
                  <a:extLst>
                    <a:ext uri="{9D8B030D-6E8A-4147-A177-3AD203B41FA5}">
                      <a16:colId xmlns:a16="http://schemas.microsoft.com/office/drawing/2014/main" xmlns="" val="20001"/>
                    </a:ext>
                  </a:extLst>
                </a:gridCol>
              </a:tblGrid>
              <a:tr h="792088">
                <a:tc>
                  <a:txBody>
                    <a:bodyPr/>
                    <a:lstStyle/>
                    <a:p>
                      <a:r>
                        <a:rPr lang="en-ZA" sz="1800" dirty="0" smtClean="0">
                          <a:latin typeface="Arial" panose="020B0604020202020204" pitchFamily="34" charset="0"/>
                          <a:cs typeface="Arial" panose="020B0604020202020204" pitchFamily="34" charset="0"/>
                        </a:rPr>
                        <a:t>Achieved </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27504">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Needs analysis for 2018/19 intake of graduates conducted</a:t>
                      </a:r>
                      <a:endParaRPr lang="en-ZA" sz="1800" dirty="0">
                        <a:latin typeface="Arial" panose="020B0604020202020204" pitchFamily="34" charset="0"/>
                        <a:cs typeface="Arial" panose="020B0604020202020204" pitchFamily="34" charset="0"/>
                      </a:endParaRP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Quarterly review report on National Food and nutritional security interventions coordinated</a:t>
                      </a:r>
                      <a:endParaRPr lang="en-ZA"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27504">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Provincial extension coordinating forums operational in one province -</a:t>
                      </a:r>
                      <a:r>
                        <a:rPr lang="en-ZA" sz="1800" kern="1200" baseline="0" dirty="0" smtClean="0">
                          <a:solidFill>
                            <a:schemeClr val="dk1"/>
                          </a:solidFill>
                          <a:effectLst/>
                          <a:latin typeface="Arial" panose="020B0604020202020204" pitchFamily="34" charset="0"/>
                          <a:ea typeface="+mn-ea"/>
                          <a:cs typeface="Arial" panose="020B0604020202020204" pitchFamily="34" charset="0"/>
                        </a:rPr>
                        <a:t> </a:t>
                      </a:r>
                      <a:r>
                        <a:rPr lang="en-ZA" sz="1800" kern="1200" dirty="0" smtClean="0">
                          <a:solidFill>
                            <a:schemeClr val="dk1"/>
                          </a:solidFill>
                          <a:effectLst/>
                          <a:latin typeface="Arial" panose="020B0604020202020204" pitchFamily="34" charset="0"/>
                          <a:ea typeface="+mn-ea"/>
                          <a:cs typeface="Arial" panose="020B0604020202020204" pitchFamily="34" charset="0"/>
                        </a:rPr>
                        <a:t>North West (NW)</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National Policy on Comprehensive Producer Development Support recommended by MINTECH, MINMEC</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2118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72" y="180231"/>
            <a:ext cx="9289032" cy="431968"/>
          </a:xfrm>
        </p:spPr>
        <p:txBody>
          <a:bodyPr/>
          <a:lstStyle/>
          <a:p>
            <a:r>
              <a:rPr lang="en-ZA" dirty="0" smtClean="0"/>
              <a:t>TARGETS ACHIEVED AND NOT ACHIEVED - PROGRAMME 4</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23964246"/>
              </p:ext>
            </p:extLst>
          </p:nvPr>
        </p:nvGraphicFramePr>
        <p:xfrm>
          <a:off x="738188" y="830115"/>
          <a:ext cx="9106918" cy="5692540"/>
        </p:xfrm>
        <a:graphic>
          <a:graphicData uri="http://schemas.openxmlformats.org/drawingml/2006/table">
            <a:tbl>
              <a:tblPr firstRow="1" bandRow="1">
                <a:tableStyleId>{5C22544A-7EE6-4342-B048-85BDC9FD1C3A}</a:tableStyleId>
              </a:tblPr>
              <a:tblGrid>
                <a:gridCol w="4553459">
                  <a:extLst>
                    <a:ext uri="{9D8B030D-6E8A-4147-A177-3AD203B41FA5}">
                      <a16:colId xmlns:a16="http://schemas.microsoft.com/office/drawing/2014/main" xmlns="" val="20000"/>
                    </a:ext>
                  </a:extLst>
                </a:gridCol>
                <a:gridCol w="4553459">
                  <a:extLst>
                    <a:ext uri="{9D8B030D-6E8A-4147-A177-3AD203B41FA5}">
                      <a16:colId xmlns:a16="http://schemas.microsoft.com/office/drawing/2014/main" xmlns="" val="20001"/>
                    </a:ext>
                  </a:extLst>
                </a:gridCol>
              </a:tblGrid>
              <a:tr h="374968">
                <a:tc>
                  <a:txBody>
                    <a:bodyPr/>
                    <a:lstStyle/>
                    <a:p>
                      <a:r>
                        <a:rPr lang="en-ZA" sz="1800" dirty="0" smtClean="0">
                          <a:latin typeface="Arial" panose="020B0604020202020204" pitchFamily="34" charset="0"/>
                          <a:cs typeface="Arial" panose="020B0604020202020204" pitchFamily="34" charset="0"/>
                        </a:rPr>
                        <a:t>Achieved</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88142">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Quarterly progress report of SA-GAP certification programme</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Consult public on Enforcement Regulation</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88142">
                <a:tc>
                  <a:txBody>
                    <a:bodyPr/>
                    <a:lstStyle/>
                    <a:p>
                      <a:r>
                        <a:rPr lang="en-ZA" sz="1800" dirty="0" smtClean="0">
                          <a:latin typeface="Arial" panose="020B0604020202020204" pitchFamily="34" charset="0"/>
                          <a:cs typeface="Arial" panose="020B0604020202020204" pitchFamily="34" charset="0"/>
                        </a:rPr>
                        <a:t>4 </a:t>
                      </a:r>
                      <a:r>
                        <a:rPr lang="en-ZA" sz="1800" kern="1200" dirty="0" smtClean="0">
                          <a:solidFill>
                            <a:schemeClr val="dk1"/>
                          </a:solidFill>
                          <a:effectLst/>
                          <a:latin typeface="Arial" panose="020B0604020202020204" pitchFamily="34" charset="0"/>
                          <a:ea typeface="+mn-ea"/>
                          <a:cs typeface="Arial" panose="020B0604020202020204" pitchFamily="34" charset="0"/>
                        </a:rPr>
                        <a:t>commodity-based cooperatives established</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87080">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35 cooperatives supported with training</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688142">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Report on the implementation and negotiations of trade agreements</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688142">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Report on coordination of bilateral and multilateral cooperation engagement</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989204">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Report on coordination of strategic engagement  of partners within Africa and African agencies</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688142">
                <a:tc>
                  <a:txBody>
                    <a:bodyPr/>
                    <a:lstStyle/>
                    <a:p>
                      <a:pPr marL="0" marR="0" lvl="0" indent="0" algn="l" defTabSz="1051253" rtl="0" eaLnBrk="1" fontAlgn="auto" latinLnBrk="0" hangingPunct="1">
                        <a:lnSpc>
                          <a:spcPct val="100000"/>
                        </a:lnSpc>
                        <a:spcBef>
                          <a:spcPts val="0"/>
                        </a:spcBef>
                        <a:spcAft>
                          <a:spcPts val="0"/>
                        </a:spcAft>
                        <a:buClrTx/>
                        <a:buSzTx/>
                        <a:buFontTx/>
                        <a:buNone/>
                        <a:tabLst/>
                        <a:defRPr/>
                      </a:pPr>
                      <a:r>
                        <a:rPr lang="en-ZA" sz="1800" b="0" i="0" u="none" kern="1200" dirty="0" smtClean="0">
                          <a:solidFill>
                            <a:schemeClr val="dk1"/>
                          </a:solidFill>
                          <a:effectLst/>
                          <a:latin typeface="Arial" panose="020B0604020202020204" pitchFamily="34" charset="0"/>
                          <a:ea typeface="+mn-ea"/>
                          <a:cs typeface="Arial" panose="020B0604020202020204" pitchFamily="34" charset="0"/>
                        </a:rPr>
                        <a:t>Progress report on compliance to African Union (AU) and </a:t>
                      </a:r>
                      <a:r>
                        <a:rPr lang="en-ZA" sz="1800" b="0" i="0" u="none" dirty="0" smtClean="0">
                          <a:solidFill>
                            <a:prstClr val="black"/>
                          </a:solidFill>
                          <a:latin typeface="Arial" panose="020B0604020202020204" pitchFamily="34" charset="0"/>
                          <a:cs typeface="Arial" panose="020B0604020202020204" pitchFamily="34" charset="0"/>
                        </a:rPr>
                        <a:t>Southern African Development Community</a:t>
                      </a:r>
                      <a:r>
                        <a:rPr lang="en-ZA" sz="1800" b="0" i="0" u="none" baseline="0" dirty="0" smtClean="0">
                          <a:solidFill>
                            <a:prstClr val="black"/>
                          </a:solidFill>
                          <a:latin typeface="Arial" panose="020B0604020202020204" pitchFamily="34" charset="0"/>
                          <a:cs typeface="Arial" panose="020B0604020202020204" pitchFamily="34" charset="0"/>
                        </a:rPr>
                        <a:t> (</a:t>
                      </a:r>
                      <a:r>
                        <a:rPr lang="en-ZA" sz="1800" b="0" i="0" u="none" kern="1200" dirty="0" smtClean="0">
                          <a:solidFill>
                            <a:schemeClr val="dk1"/>
                          </a:solidFill>
                          <a:effectLst/>
                          <a:latin typeface="Arial" panose="020B0604020202020204" pitchFamily="34" charset="0"/>
                          <a:ea typeface="+mn-ea"/>
                          <a:cs typeface="Arial" panose="020B0604020202020204" pitchFamily="34" charset="0"/>
                        </a:rPr>
                        <a:t>SADC) </a:t>
                      </a:r>
                      <a:r>
                        <a:rPr lang="en-ZA" sz="1800" kern="1200" dirty="0" smtClean="0">
                          <a:solidFill>
                            <a:schemeClr val="dk1"/>
                          </a:solidFill>
                          <a:effectLst/>
                          <a:latin typeface="Arial" panose="020B0604020202020204" pitchFamily="34" charset="0"/>
                          <a:ea typeface="+mn-ea"/>
                          <a:cs typeface="Arial" panose="020B0604020202020204" pitchFamily="34" charset="0"/>
                        </a:rPr>
                        <a:t>obligations</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11</a:t>
            </a:fld>
            <a:endParaRPr lang="en-ZA" dirty="0"/>
          </a:p>
        </p:txBody>
      </p:sp>
    </p:spTree>
    <p:extLst>
      <p:ext uri="{BB962C8B-B14F-4D97-AF65-F5344CB8AC3E}">
        <p14:creationId xmlns:p14="http://schemas.microsoft.com/office/powerpoint/2010/main" xmlns="" val="417683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TARGETS ACHIEVED AND NOT ACHIEVED - PROGRAMME 5</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02424224"/>
              </p:ext>
            </p:extLst>
          </p:nvPr>
        </p:nvGraphicFramePr>
        <p:xfrm>
          <a:off x="720725" y="1439863"/>
          <a:ext cx="9178926" cy="3205480"/>
        </p:xfrm>
        <a:graphic>
          <a:graphicData uri="http://schemas.openxmlformats.org/drawingml/2006/table">
            <a:tbl>
              <a:tblPr firstRow="1" bandRow="1">
                <a:tableStyleId>{5C22544A-7EE6-4342-B048-85BDC9FD1C3A}</a:tableStyleId>
              </a:tblPr>
              <a:tblGrid>
                <a:gridCol w="4589463">
                  <a:extLst>
                    <a:ext uri="{9D8B030D-6E8A-4147-A177-3AD203B41FA5}">
                      <a16:colId xmlns:a16="http://schemas.microsoft.com/office/drawing/2014/main" xmlns="" val="20000"/>
                    </a:ext>
                  </a:extLst>
                </a:gridCol>
                <a:gridCol w="4589463">
                  <a:extLst>
                    <a:ext uri="{9D8B030D-6E8A-4147-A177-3AD203B41FA5}">
                      <a16:colId xmlns:a16="http://schemas.microsoft.com/office/drawing/2014/main" xmlns="" val="20001"/>
                    </a:ext>
                  </a:extLst>
                </a:gridCol>
              </a:tblGrid>
              <a:tr h="370840">
                <a:tc>
                  <a:txBody>
                    <a:bodyPr/>
                    <a:lstStyle/>
                    <a:p>
                      <a:r>
                        <a:rPr lang="en-ZA" sz="1800" dirty="0" smtClean="0">
                          <a:latin typeface="Arial" panose="020B0604020202020204" pitchFamily="34" charset="0"/>
                          <a:cs typeface="Arial" panose="020B0604020202020204" pitchFamily="34" charset="0"/>
                        </a:rPr>
                        <a:t>Achieved</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Consultation with stakeholders on the Agro</a:t>
                      </a:r>
                      <a:r>
                        <a:rPr lang="en-ZA" sz="1800" kern="1200" baseline="0" dirty="0" smtClean="0">
                          <a:solidFill>
                            <a:schemeClr val="dk1"/>
                          </a:solidFill>
                          <a:effectLst/>
                          <a:latin typeface="Arial" panose="020B0604020202020204" pitchFamily="34" charset="0"/>
                          <a:ea typeface="+mn-ea"/>
                          <a:cs typeface="Arial" panose="020B0604020202020204" pitchFamily="34" charset="0"/>
                        </a:rPr>
                        <a:t> Forestry Concept document</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Adoption of community</a:t>
                      </a:r>
                    </a:p>
                    <a:p>
                      <a:r>
                        <a:rPr lang="en-ZA" sz="1800" kern="1200" dirty="0" smtClean="0">
                          <a:solidFill>
                            <a:schemeClr val="dk1"/>
                          </a:solidFill>
                          <a:effectLst/>
                          <a:latin typeface="Arial" panose="020B0604020202020204" pitchFamily="34" charset="0"/>
                          <a:ea typeface="+mn-ea"/>
                          <a:cs typeface="Arial" panose="020B0604020202020204" pitchFamily="34" charset="0"/>
                        </a:rPr>
                        <a:t>resolution on the entity adopted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50792">
                <a:tc>
                  <a:txBody>
                    <a:bodyPr/>
                    <a:lstStyle/>
                    <a:p>
                      <a:r>
                        <a:rPr lang="en-ZA" sz="1800" dirty="0" smtClean="0">
                          <a:latin typeface="Arial" panose="020B0604020202020204" pitchFamily="34" charset="0"/>
                          <a:cs typeface="Arial" panose="020B0604020202020204" pitchFamily="34" charset="0"/>
                        </a:rPr>
                        <a:t>100 </a:t>
                      </a:r>
                      <a:r>
                        <a:rPr lang="en-ZA" sz="1800" kern="1200" dirty="0" smtClean="0">
                          <a:solidFill>
                            <a:schemeClr val="dk1"/>
                          </a:solidFill>
                          <a:effectLst/>
                          <a:latin typeface="Arial" panose="020B0604020202020204" pitchFamily="34" charset="0"/>
                          <a:ea typeface="+mn-ea"/>
                          <a:cs typeface="Arial" panose="020B0604020202020204" pitchFamily="34" charset="0"/>
                        </a:rPr>
                        <a:t>hectares of state indigenous forests rehabilitated</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Midterm performance monitoring report on agricultural land rehabilitation interventions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Tabling for inputs and comments at</a:t>
                      </a:r>
                    </a:p>
                    <a:p>
                      <a:r>
                        <a:rPr lang="en-ZA" sz="1800" kern="1200" dirty="0" smtClean="0">
                          <a:solidFill>
                            <a:schemeClr val="dk1"/>
                          </a:solidFill>
                          <a:effectLst/>
                          <a:latin typeface="Arial" panose="020B0604020202020204" pitchFamily="34" charset="0"/>
                          <a:ea typeface="+mn-ea"/>
                          <a:cs typeface="Arial" panose="020B0604020202020204" pitchFamily="34" charset="0"/>
                        </a:rPr>
                        <a:t>ASRD/STC</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3 – provincial stakeholders</a:t>
                      </a:r>
                    </a:p>
                    <a:p>
                      <a:r>
                        <a:rPr lang="en-ZA" sz="1800" kern="1200" dirty="0" smtClean="0">
                          <a:solidFill>
                            <a:schemeClr val="dk1"/>
                          </a:solidFill>
                          <a:effectLst/>
                          <a:latin typeface="Arial" panose="020B0604020202020204" pitchFamily="34" charset="0"/>
                          <a:ea typeface="+mn-ea"/>
                          <a:cs typeface="Arial" panose="020B0604020202020204" pitchFamily="34" charset="0"/>
                        </a:rPr>
                        <a:t>Consultation workshops to solicit and consolidate inputs and comments</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12</a:t>
            </a:fld>
            <a:endParaRPr lang="en-ZA" dirty="0"/>
          </a:p>
        </p:txBody>
      </p:sp>
    </p:spTree>
    <p:extLst>
      <p:ext uri="{BB962C8B-B14F-4D97-AF65-F5344CB8AC3E}">
        <p14:creationId xmlns:p14="http://schemas.microsoft.com/office/powerpoint/2010/main" xmlns="" val="116043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52239"/>
            <a:ext cx="9178925" cy="720000"/>
          </a:xfrm>
        </p:spPr>
        <p:txBody>
          <a:bodyPr/>
          <a:lstStyle/>
          <a:p>
            <a:r>
              <a:rPr lang="en-ZA" dirty="0" smtClean="0"/>
              <a:t>TARGETS ACHIEVED AND NOT ACHIEVED - PROGRAMME 6</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52980783"/>
              </p:ext>
            </p:extLst>
          </p:nvPr>
        </p:nvGraphicFramePr>
        <p:xfrm>
          <a:off x="720723" y="1044327"/>
          <a:ext cx="9234488" cy="6217920"/>
        </p:xfrm>
        <a:graphic>
          <a:graphicData uri="http://schemas.openxmlformats.org/drawingml/2006/table">
            <a:tbl>
              <a:tblPr firstRow="1" bandRow="1">
                <a:tableStyleId>{5C22544A-7EE6-4342-B048-85BDC9FD1C3A}</a:tableStyleId>
              </a:tblPr>
              <a:tblGrid>
                <a:gridCol w="4617244">
                  <a:extLst>
                    <a:ext uri="{9D8B030D-6E8A-4147-A177-3AD203B41FA5}">
                      <a16:colId xmlns:a16="http://schemas.microsoft.com/office/drawing/2014/main" xmlns="" val="20000"/>
                    </a:ext>
                  </a:extLst>
                </a:gridCol>
                <a:gridCol w="4617244">
                  <a:extLst>
                    <a:ext uri="{9D8B030D-6E8A-4147-A177-3AD203B41FA5}">
                      <a16:colId xmlns:a16="http://schemas.microsoft.com/office/drawing/2014/main" xmlns="" val="20001"/>
                    </a:ext>
                  </a:extLst>
                </a:gridCol>
              </a:tblGrid>
              <a:tr h="360451">
                <a:tc>
                  <a:txBody>
                    <a:bodyPr/>
                    <a:lstStyle/>
                    <a:p>
                      <a:r>
                        <a:rPr lang="en-ZA" sz="1800" dirty="0" smtClean="0">
                          <a:latin typeface="Arial" panose="020B0604020202020204" pitchFamily="34" charset="0"/>
                          <a:cs typeface="Arial" panose="020B0604020202020204" pitchFamily="34" charset="0"/>
                        </a:rPr>
                        <a:t>Achieved</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22149">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Progress report on integrated production methods within production systems</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Aquaculture Development Bill submitted to Cabinet</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888784">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10 operations compliance= 4 monitoring and surveillance= 3 fisheries protection vessels = 3</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Allocate Rights in the abalone and</a:t>
                      </a:r>
                    </a:p>
                    <a:p>
                      <a:r>
                        <a:rPr lang="en-ZA" sz="1800" kern="1200" dirty="0" smtClean="0">
                          <a:solidFill>
                            <a:schemeClr val="dk1"/>
                          </a:solidFill>
                          <a:effectLst/>
                          <a:latin typeface="Arial" panose="020B0604020202020204" pitchFamily="34" charset="0"/>
                          <a:ea typeface="+mn-ea"/>
                          <a:cs typeface="Arial" panose="020B0604020202020204" pitchFamily="34" charset="0"/>
                        </a:rPr>
                        <a:t>West Coast rock lobster sector</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888784">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700 </a:t>
                      </a:r>
                    </a:p>
                    <a:p>
                      <a:r>
                        <a:rPr lang="en-ZA" sz="1800" kern="1200" dirty="0" smtClean="0">
                          <a:solidFill>
                            <a:schemeClr val="dk1"/>
                          </a:solidFill>
                          <a:effectLst/>
                          <a:latin typeface="Arial" panose="020B0604020202020204" pitchFamily="34" charset="0"/>
                          <a:ea typeface="+mn-ea"/>
                          <a:cs typeface="Arial" panose="020B0604020202020204" pitchFamily="34" charset="0"/>
                        </a:rPr>
                        <a:t>compliance= 400</a:t>
                      </a:r>
                    </a:p>
                    <a:p>
                      <a:r>
                        <a:rPr lang="en-ZA" sz="1800" kern="1200" dirty="0" smtClean="0">
                          <a:solidFill>
                            <a:schemeClr val="dk1"/>
                          </a:solidFill>
                          <a:effectLst/>
                          <a:latin typeface="Arial" panose="020B0604020202020204" pitchFamily="34" charset="0"/>
                          <a:ea typeface="+mn-ea"/>
                          <a:cs typeface="Arial" panose="020B0604020202020204" pitchFamily="34" charset="0"/>
                        </a:rPr>
                        <a:t>Fisheries protection vessels = 300</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622149">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69 investigations conducted on Operation </a:t>
                      </a:r>
                      <a:r>
                        <a:rPr lang="en-ZA" sz="1800" kern="1200" dirty="0" err="1" smtClean="0">
                          <a:solidFill>
                            <a:schemeClr val="dk1"/>
                          </a:solidFill>
                          <a:effectLst/>
                          <a:latin typeface="Arial" panose="020B0604020202020204" pitchFamily="34" charset="0"/>
                          <a:ea typeface="+mn-ea"/>
                          <a:cs typeface="Arial" panose="020B0604020202020204" pitchFamily="34" charset="0"/>
                        </a:rPr>
                        <a:t>Phakisa</a:t>
                      </a:r>
                      <a:r>
                        <a:rPr lang="en-ZA" sz="1800" kern="1200" dirty="0" smtClean="0">
                          <a:solidFill>
                            <a:schemeClr val="dk1"/>
                          </a:solidFill>
                          <a:effectLst/>
                          <a:latin typeface="Arial" panose="020B0604020202020204" pitchFamily="34" charset="0"/>
                          <a:ea typeface="+mn-ea"/>
                          <a:cs typeface="Arial" panose="020B0604020202020204" pitchFamily="34" charset="0"/>
                        </a:rPr>
                        <a:t> initiatives (Oceans Economy)</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622149">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1 Operation </a:t>
                      </a:r>
                      <a:r>
                        <a:rPr lang="en-ZA" sz="1800" kern="1200" dirty="0" err="1" smtClean="0">
                          <a:solidFill>
                            <a:schemeClr val="dk1"/>
                          </a:solidFill>
                          <a:effectLst/>
                          <a:latin typeface="Arial" panose="020B0604020202020204" pitchFamily="34" charset="0"/>
                          <a:ea typeface="+mn-ea"/>
                          <a:cs typeface="Arial" panose="020B0604020202020204" pitchFamily="34" charset="0"/>
                        </a:rPr>
                        <a:t>Phakisa</a:t>
                      </a:r>
                      <a:r>
                        <a:rPr lang="en-ZA" sz="1800" kern="1200" dirty="0" smtClean="0">
                          <a:solidFill>
                            <a:schemeClr val="dk1"/>
                          </a:solidFill>
                          <a:effectLst/>
                          <a:latin typeface="Arial" panose="020B0604020202020204" pitchFamily="34" charset="0"/>
                          <a:ea typeface="+mn-ea"/>
                          <a:cs typeface="Arial" panose="020B0604020202020204" pitchFamily="34" charset="0"/>
                        </a:rPr>
                        <a:t> project supported</a:t>
                      </a:r>
                      <a:endParaRPr lang="en-ZA" sz="1800" dirty="0" smtClean="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888784">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Finalised received Appeals in the 3 allocated fishing sectors</a:t>
                      </a:r>
                      <a:endParaRPr lang="en-ZA" sz="1800" dirty="0" smtClean="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1155420">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Research reports to update status of fish stocks and recommend catch limits to</a:t>
                      </a:r>
                    </a:p>
                    <a:p>
                      <a:r>
                        <a:rPr lang="en-ZA" sz="1800" kern="1200" dirty="0" smtClean="0">
                          <a:solidFill>
                            <a:schemeClr val="dk1"/>
                          </a:solidFill>
                          <a:effectLst/>
                          <a:latin typeface="Arial" panose="020B0604020202020204" pitchFamily="34" charset="0"/>
                          <a:ea typeface="+mn-ea"/>
                          <a:cs typeface="Arial" panose="020B0604020202020204" pitchFamily="34" charset="0"/>
                        </a:rPr>
                        <a:t>achieve recovery targets</a:t>
                      </a:r>
                      <a:endParaRPr lang="en-ZA" sz="1800" dirty="0" smtClean="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13</a:t>
            </a:fld>
            <a:endParaRPr lang="en-ZA" dirty="0"/>
          </a:p>
        </p:txBody>
      </p:sp>
    </p:spTree>
    <p:extLst>
      <p:ext uri="{BB962C8B-B14F-4D97-AF65-F5344CB8AC3E}">
        <p14:creationId xmlns:p14="http://schemas.microsoft.com/office/powerpoint/2010/main" xmlns="" val="257957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720000" y="180231"/>
            <a:ext cx="9178925" cy="720000"/>
          </a:xfrm>
          <a:noFill/>
          <a:ln>
            <a:miter lim="800000"/>
            <a:headEnd/>
            <a:tailEnd/>
          </a:ln>
        </p:spPr>
        <p:txBody>
          <a:bodyPr vert="horz" wrap="square" numCol="1" compatLnSpc="1">
            <a:prstTxWarp prst="textNoShape">
              <a:avLst/>
            </a:prstTxWarp>
            <a:normAutofit/>
          </a:bodyPr>
          <a:lstStyle/>
          <a:p>
            <a:pPr algn="l"/>
            <a:r>
              <a:rPr lang="en-US" altLang="en-US" dirty="0" smtClean="0">
                <a:ea typeface="+mn-ea"/>
              </a:rPr>
              <a:t>CHALLENGES </a:t>
            </a:r>
            <a:r>
              <a:rPr lang="en-US" altLang="en-US" dirty="0">
                <a:ea typeface="+mn-ea"/>
              </a:rPr>
              <a:t>AFFECTING NON-ACHIEVEMENTS</a:t>
            </a:r>
            <a:endParaRPr lang="en-ZA" altLang="en-US" dirty="0">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56201093"/>
              </p:ext>
            </p:extLst>
          </p:nvPr>
        </p:nvGraphicFramePr>
        <p:xfrm>
          <a:off x="720727" y="1044327"/>
          <a:ext cx="9162477" cy="5729063"/>
        </p:xfrm>
        <a:graphic>
          <a:graphicData uri="http://schemas.openxmlformats.org/drawingml/2006/table">
            <a:tbl>
              <a:tblPr firstRow="1" bandRow="1">
                <a:tableStyleId>{5C22544A-7EE6-4342-B048-85BDC9FD1C3A}</a:tableStyleId>
              </a:tblPr>
              <a:tblGrid>
                <a:gridCol w="1765262">
                  <a:extLst>
                    <a:ext uri="{9D8B030D-6E8A-4147-A177-3AD203B41FA5}">
                      <a16:colId xmlns:a16="http://schemas.microsoft.com/office/drawing/2014/main" xmlns="" val="20000"/>
                    </a:ext>
                  </a:extLst>
                </a:gridCol>
                <a:gridCol w="3779380">
                  <a:extLst>
                    <a:ext uri="{9D8B030D-6E8A-4147-A177-3AD203B41FA5}">
                      <a16:colId xmlns:a16="http://schemas.microsoft.com/office/drawing/2014/main" xmlns="" val="20001"/>
                    </a:ext>
                  </a:extLst>
                </a:gridCol>
                <a:gridCol w="3617835">
                  <a:extLst>
                    <a:ext uri="{9D8B030D-6E8A-4147-A177-3AD203B41FA5}">
                      <a16:colId xmlns:a16="http://schemas.microsoft.com/office/drawing/2014/main" xmlns="" val="20002"/>
                    </a:ext>
                  </a:extLst>
                </a:gridCol>
              </a:tblGrid>
              <a:tr h="386459">
                <a:tc>
                  <a:txBody>
                    <a:bodyPr/>
                    <a:lstStyle/>
                    <a:p>
                      <a:r>
                        <a:rPr lang="en-ZA" sz="1800" dirty="0" smtClean="0">
                          <a:latin typeface="Arial" pitchFamily="34" charset="0"/>
                          <a:cs typeface="Arial" pitchFamily="34" charset="0"/>
                        </a:rPr>
                        <a:t>Cause</a:t>
                      </a:r>
                      <a:endParaRPr lang="en-ZA" sz="1800" dirty="0">
                        <a:latin typeface="Arial" pitchFamily="34" charset="0"/>
                        <a:cs typeface="Arial" pitchFamily="34" charset="0"/>
                      </a:endParaRPr>
                    </a:p>
                  </a:txBody>
                  <a:tcPr marL="88978" marR="88978"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L="88978" marR="88978" marT="45698" marB="45698"/>
                </a:tc>
                <a:tc>
                  <a:txBody>
                    <a:bodyPr/>
                    <a:lstStyle/>
                    <a:p>
                      <a:r>
                        <a:rPr lang="en-ZA" sz="1800" dirty="0" smtClean="0">
                          <a:latin typeface="Arial" pitchFamily="34" charset="0"/>
                          <a:cs typeface="Arial" pitchFamily="34" charset="0"/>
                        </a:rPr>
                        <a:t>Progress Report/Planned action </a:t>
                      </a:r>
                      <a:endParaRPr lang="en-ZA" sz="1800" dirty="0">
                        <a:latin typeface="Arial" pitchFamily="34" charset="0"/>
                        <a:cs typeface="Arial" pitchFamily="34" charset="0"/>
                      </a:endParaRPr>
                    </a:p>
                  </a:txBody>
                  <a:tcPr marL="88978" marR="88978" marT="45698" marB="45698"/>
                </a:tc>
                <a:extLst>
                  <a:ext uri="{0D108BD9-81ED-4DB2-BD59-A6C34878D82A}">
                    <a16:rowId xmlns:a16="http://schemas.microsoft.com/office/drawing/2014/main" xmlns="" val="10000"/>
                  </a:ext>
                </a:extLst>
              </a:tr>
              <a:tr h="886681">
                <a:tc rowSpan="3">
                  <a:txBody>
                    <a:bodyPr/>
                    <a:lstStyle/>
                    <a:p>
                      <a:pPr>
                        <a:lnSpc>
                          <a:spcPct val="115000"/>
                        </a:lnSpc>
                        <a:spcAft>
                          <a:spcPts val="0"/>
                        </a:spcAft>
                      </a:pPr>
                      <a:r>
                        <a:rPr lang="en-ZA" sz="1800" b="0" dirty="0" smtClean="0">
                          <a:effectLst/>
                          <a:latin typeface="Arial" panose="020B0604020202020204" pitchFamily="34" charset="0"/>
                          <a:ea typeface="Calibri"/>
                          <a:cs typeface="Arial" panose="020B0604020202020204" pitchFamily="34" charset="0"/>
                        </a:rPr>
                        <a:t>Finalisation delays within specific timeframe</a:t>
                      </a:r>
                      <a:endParaRPr lang="en-ZA" sz="1800" b="0" dirty="0">
                        <a:latin typeface="Arial" pitchFamily="34" charset="0"/>
                        <a:cs typeface="Arial" pitchFamily="34" charset="0"/>
                      </a:endParaRPr>
                    </a:p>
                  </a:txBody>
                  <a:tcPr marL="88978" marR="88978" marT="45698" marB="45698"/>
                </a:tc>
                <a:tc>
                  <a:txBody>
                    <a:bodyPr/>
                    <a:lstStyle/>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dirty="0" smtClean="0">
                          <a:latin typeface="Arial" pitchFamily="34" charset="0"/>
                          <a:ea typeface="Calibri"/>
                          <a:cs typeface="Arial" pitchFamily="34" charset="0"/>
                        </a:rPr>
                        <a:t>Conduct project risk assessment</a:t>
                      </a:r>
                    </a:p>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endParaRPr lang="en-US" sz="1800" dirty="0" smtClean="0">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ZA" sz="1800" dirty="0" smtClean="0">
                          <a:latin typeface="Arial" pitchFamily="34" charset="0"/>
                          <a:ea typeface="Calibri"/>
                          <a:cs typeface="Arial" pitchFamily="34" charset="0"/>
                        </a:rPr>
                        <a:t>An analysis report regarding non</a:t>
                      </a:r>
                      <a:r>
                        <a:rPr lang="en-ZA" sz="1800" baseline="0" dirty="0" smtClean="0">
                          <a:latin typeface="Arial" pitchFamily="34" charset="0"/>
                          <a:ea typeface="Calibri"/>
                          <a:cs typeface="Arial" pitchFamily="34" charset="0"/>
                        </a:rPr>
                        <a:t> </a:t>
                      </a:r>
                      <a:r>
                        <a:rPr lang="en-ZA" sz="1800" dirty="0" smtClean="0">
                          <a:latin typeface="Arial" pitchFamily="34" charset="0"/>
                          <a:ea typeface="Calibri"/>
                          <a:cs typeface="Arial" pitchFamily="34" charset="0"/>
                        </a:rPr>
                        <a:t>compliance and recommendation </a:t>
                      </a:r>
                      <a:r>
                        <a:rPr lang="en-ZA" sz="1800" baseline="0" dirty="0" smtClean="0">
                          <a:latin typeface="Arial" pitchFamily="34" charset="0"/>
                          <a:ea typeface="Calibri"/>
                          <a:cs typeface="Arial" pitchFamily="34" charset="0"/>
                        </a:rPr>
                        <a:t>will be issued</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1"/>
                  </a:ext>
                </a:extLst>
              </a:tr>
              <a:tr h="1158058">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dirty="0" smtClean="0">
                          <a:latin typeface="Arial" pitchFamily="34" charset="0"/>
                          <a:ea typeface="Calibri"/>
                          <a:cs typeface="Arial" pitchFamily="34" charset="0"/>
                        </a:rPr>
                        <a:t>Consultation with branches on the review of the MSP</a:t>
                      </a:r>
                      <a:endParaRPr lang="en-US" sz="1800" dirty="0" smtClean="0">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ZA" sz="1800" dirty="0" smtClean="0">
                          <a:latin typeface="Arial" pitchFamily="34" charset="0"/>
                          <a:ea typeface="Calibri"/>
                          <a:cs typeface="Arial" pitchFamily="34" charset="0"/>
                        </a:rPr>
                        <a:t>Further</a:t>
                      </a:r>
                      <a:r>
                        <a:rPr lang="en-ZA" sz="1800" baseline="0" dirty="0" smtClean="0">
                          <a:latin typeface="Arial" pitchFamily="34" charset="0"/>
                          <a:ea typeface="Calibri"/>
                          <a:cs typeface="Arial" pitchFamily="34" charset="0"/>
                        </a:rPr>
                        <a:t> follow-up with the relevant branches was done in Q3 to finalise the MSP review </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2"/>
                  </a:ext>
                </a:extLst>
              </a:tr>
              <a:tr h="1493745">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kern="1200" dirty="0" smtClean="0">
                          <a:solidFill>
                            <a:schemeClr val="dk1"/>
                          </a:solidFill>
                          <a:latin typeface="Arial" pitchFamily="34" charset="0"/>
                          <a:ea typeface="Calibri"/>
                          <a:cs typeface="Arial" pitchFamily="34" charset="0"/>
                        </a:rPr>
                        <a:t>100% submission of 2016/17 annual assessments report</a:t>
                      </a:r>
                      <a:endParaRPr lang="en-US" sz="1800" kern="1200" dirty="0" smtClean="0">
                        <a:solidFill>
                          <a:schemeClr val="dk1"/>
                        </a:solidFill>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ZA" sz="1800" dirty="0" smtClean="0">
                          <a:latin typeface="Arial" pitchFamily="34" charset="0"/>
                          <a:ea typeface="Calibri"/>
                          <a:cs typeface="Arial" pitchFamily="34" charset="0"/>
                        </a:rPr>
                        <a:t>The executive</a:t>
                      </a:r>
                      <a:r>
                        <a:rPr lang="en-ZA" sz="1800" baseline="0" dirty="0" smtClean="0">
                          <a:latin typeface="Arial" pitchFamily="34" charset="0"/>
                          <a:ea typeface="Calibri"/>
                          <a:cs typeface="Arial" pitchFamily="34" charset="0"/>
                        </a:rPr>
                        <a:t> management has</a:t>
                      </a:r>
                      <a:r>
                        <a:rPr lang="en-ZA" sz="1800" dirty="0" smtClean="0">
                          <a:latin typeface="Arial" pitchFamily="34" charset="0"/>
                          <a:ea typeface="Calibri"/>
                          <a:cs typeface="Arial" pitchFamily="34" charset="0"/>
                        </a:rPr>
                        <a:t> approved the implementation of consequence management for non-compliance</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3"/>
                  </a:ext>
                </a:extLst>
              </a:tr>
              <a:tr h="1493745">
                <a:tc>
                  <a:txBody>
                    <a:bodyPr/>
                    <a:lstStyle/>
                    <a:p>
                      <a:pPr>
                        <a:lnSpc>
                          <a:spcPct val="115000"/>
                        </a:lnSpc>
                        <a:spcAft>
                          <a:spcPts val="0"/>
                        </a:spcAft>
                      </a:pPr>
                      <a:endParaRPr lang="en-ZA" sz="1800" b="0" dirty="0">
                        <a:latin typeface="Arial" pitchFamily="34" charset="0"/>
                        <a:cs typeface="Arial" pitchFamily="34" charset="0"/>
                      </a:endParaRPr>
                    </a:p>
                  </a:txBody>
                  <a:tcPr marL="88978" marR="88978" marT="45698" marB="45698"/>
                </a:tc>
                <a:tc>
                  <a:txBody>
                    <a:bodyPr/>
                    <a:lstStyle/>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dirty="0" smtClean="0">
                          <a:latin typeface="Arial" panose="020B0604020202020204" pitchFamily="34" charset="0"/>
                          <a:cs typeface="Arial" panose="020B0604020202020204" pitchFamily="34" charset="0"/>
                        </a:rPr>
                        <a:t>Key strategic intergovernmental engagements coordinated (MINMEC, MINTECH, IGR, Forum, </a:t>
                      </a:r>
                      <a:r>
                        <a:rPr lang="en-ZA" sz="1800" dirty="0" err="1" smtClean="0">
                          <a:latin typeface="Arial" panose="020B0604020202020204" pitchFamily="34" charset="0"/>
                          <a:cs typeface="Arial" panose="020B0604020202020204" pitchFamily="34" charset="0"/>
                        </a:rPr>
                        <a:t>Imbizo</a:t>
                      </a:r>
                      <a:r>
                        <a:rPr lang="en-ZA" sz="1800" dirty="0" smtClean="0">
                          <a:latin typeface="Arial" panose="020B0604020202020204" pitchFamily="34" charset="0"/>
                          <a:cs typeface="Arial" panose="020B0604020202020204" pitchFamily="34" charset="0"/>
                        </a:rPr>
                        <a:t>)</a:t>
                      </a:r>
                    </a:p>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endParaRPr lang="en-US" sz="1800" kern="1200" dirty="0" smtClean="0">
                        <a:solidFill>
                          <a:schemeClr val="dk1"/>
                        </a:solidFill>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US" sz="1800" dirty="0" smtClean="0">
                          <a:latin typeface="Arial" pitchFamily="34" charset="0"/>
                          <a:ea typeface="Calibri"/>
                          <a:cs typeface="Arial" pitchFamily="34" charset="0"/>
                        </a:rPr>
                        <a:t>Consolidated report undergoing approval process</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4"/>
                  </a:ext>
                </a:extLst>
              </a:tr>
            </a:tbl>
          </a:graphicData>
        </a:graphic>
      </p:graphicFrame>
      <p:sp>
        <p:nvSpPr>
          <p:cNvPr id="52245" name="Slide Number Placeholder 3"/>
          <p:cNvSpPr>
            <a:spLocks noGrp="1"/>
          </p:cNvSpPr>
          <p:nvPr>
            <p:ph type="sldNum" sz="quarter" idx="10"/>
          </p:nvPr>
        </p:nvSpPr>
        <p:spPr bwMode="auto">
          <a:noFill/>
          <a:ln>
            <a:miter lim="800000"/>
            <a:headEnd/>
            <a:tailEnd/>
          </a:ln>
        </p:spPr>
        <p:txBody>
          <a:bodyPr/>
          <a:lstStyle/>
          <a:p>
            <a:fld id="{A2B43DB5-B90C-4898-A344-18C40E4E0955}" type="slidenum">
              <a:rPr lang="en-ZA" altLang="en-US" smtClean="0">
                <a:latin typeface="Arial" pitchFamily="34" charset="0"/>
                <a:cs typeface="Arial" pitchFamily="34" charset="0"/>
              </a:rPr>
              <a:pPr/>
              <a:t>14</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4027930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720001" y="324247"/>
            <a:ext cx="9163204" cy="575713"/>
          </a:xfrm>
          <a:noFill/>
          <a:ln>
            <a:miter lim="800000"/>
            <a:headEnd/>
            <a:tailEnd/>
          </a:ln>
        </p:spPr>
        <p:txBody>
          <a:bodyPr vert="horz" wrap="square" numCol="1" compatLnSpc="1">
            <a:prstTxWarp prst="textNoShape">
              <a:avLst/>
            </a:prstTxWarp>
            <a:normAutofit/>
          </a:bodyPr>
          <a:lstStyle/>
          <a:p>
            <a:pPr algn="l"/>
            <a:r>
              <a:rPr lang="en-US" altLang="en-US" dirty="0">
                <a:ea typeface="+mn-ea"/>
              </a:rPr>
              <a:t>CHALLENGES AFFECTING </a:t>
            </a:r>
            <a:r>
              <a:rPr lang="en-US" altLang="en-US" dirty="0" smtClean="0">
                <a:ea typeface="+mn-ea"/>
              </a:rPr>
              <a:t>NON-ACHIEVEMENTS …. </a:t>
            </a:r>
            <a:endParaRPr lang="en-ZA" altLang="en-US" dirty="0">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70093299"/>
              </p:ext>
            </p:extLst>
          </p:nvPr>
        </p:nvGraphicFramePr>
        <p:xfrm>
          <a:off x="720726" y="972320"/>
          <a:ext cx="9234485" cy="5907320"/>
        </p:xfrm>
        <a:graphic>
          <a:graphicData uri="http://schemas.openxmlformats.org/drawingml/2006/table">
            <a:tbl>
              <a:tblPr firstRow="1" bandRow="1">
                <a:tableStyleId>{5C22544A-7EE6-4342-B048-85BDC9FD1C3A}</a:tableStyleId>
              </a:tblPr>
              <a:tblGrid>
                <a:gridCol w="1516110">
                  <a:extLst>
                    <a:ext uri="{9D8B030D-6E8A-4147-A177-3AD203B41FA5}">
                      <a16:colId xmlns:a16="http://schemas.microsoft.com/office/drawing/2014/main" xmlns="" val="20000"/>
                    </a:ext>
                  </a:extLst>
                </a:gridCol>
                <a:gridCol w="4287716">
                  <a:extLst>
                    <a:ext uri="{9D8B030D-6E8A-4147-A177-3AD203B41FA5}">
                      <a16:colId xmlns:a16="http://schemas.microsoft.com/office/drawing/2014/main" xmlns="" val="20001"/>
                    </a:ext>
                  </a:extLst>
                </a:gridCol>
                <a:gridCol w="3430659">
                  <a:extLst>
                    <a:ext uri="{9D8B030D-6E8A-4147-A177-3AD203B41FA5}">
                      <a16:colId xmlns:a16="http://schemas.microsoft.com/office/drawing/2014/main" xmlns="" val="20002"/>
                    </a:ext>
                  </a:extLst>
                </a:gridCol>
              </a:tblGrid>
              <a:tr h="425120">
                <a:tc>
                  <a:txBody>
                    <a:bodyPr/>
                    <a:lstStyle/>
                    <a:p>
                      <a:r>
                        <a:rPr lang="en-ZA" sz="1800" dirty="0" smtClean="0">
                          <a:latin typeface="Arial" pitchFamily="34" charset="0"/>
                          <a:cs typeface="Arial" pitchFamily="34" charset="0"/>
                        </a:rPr>
                        <a:t>Cause</a:t>
                      </a:r>
                      <a:endParaRPr lang="en-ZA" sz="1800" dirty="0">
                        <a:latin typeface="Arial" pitchFamily="34" charset="0"/>
                        <a:cs typeface="Arial" pitchFamily="34" charset="0"/>
                      </a:endParaRPr>
                    </a:p>
                  </a:txBody>
                  <a:tcPr marL="88978" marR="88978"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L="88978" marR="88978" marT="45698" marB="45698"/>
                </a:tc>
                <a:tc>
                  <a:txBody>
                    <a:bodyPr/>
                    <a:lstStyle/>
                    <a:p>
                      <a:r>
                        <a:rPr lang="en-ZA" sz="1800" dirty="0" smtClean="0">
                          <a:latin typeface="Arial" pitchFamily="34" charset="0"/>
                          <a:cs typeface="Arial" pitchFamily="34" charset="0"/>
                        </a:rPr>
                        <a:t>Progress Report/Planned action </a:t>
                      </a:r>
                      <a:endParaRPr lang="en-ZA" sz="1800" dirty="0">
                        <a:latin typeface="Arial" pitchFamily="34" charset="0"/>
                        <a:cs typeface="Arial" pitchFamily="34" charset="0"/>
                      </a:endParaRPr>
                    </a:p>
                  </a:txBody>
                  <a:tcPr marL="88978" marR="88978" marT="45698" marB="45698"/>
                </a:tc>
                <a:extLst>
                  <a:ext uri="{0D108BD9-81ED-4DB2-BD59-A6C34878D82A}">
                    <a16:rowId xmlns:a16="http://schemas.microsoft.com/office/drawing/2014/main" xmlns="" val="10000"/>
                  </a:ext>
                </a:extLst>
              </a:tr>
              <a:tr h="2112604">
                <a:tc rowSpan="3">
                  <a:txBody>
                    <a:bodyPr/>
                    <a:lstStyle/>
                    <a:p>
                      <a:pPr>
                        <a:lnSpc>
                          <a:spcPct val="115000"/>
                        </a:lnSpc>
                        <a:spcAft>
                          <a:spcPts val="0"/>
                        </a:spcAft>
                      </a:pPr>
                      <a:r>
                        <a:rPr lang="en-ZA" sz="1800" b="0" dirty="0" smtClean="0">
                          <a:effectLst/>
                          <a:latin typeface="Arial" panose="020B0604020202020204" pitchFamily="34" charset="0"/>
                          <a:ea typeface="Calibri"/>
                          <a:cs typeface="Arial" panose="020B0604020202020204" pitchFamily="34" charset="0"/>
                        </a:rPr>
                        <a:t>Finalisation delays within specific timeframe</a:t>
                      </a:r>
                      <a:endParaRPr lang="en-ZA" sz="1800" b="0" dirty="0">
                        <a:latin typeface="Arial" pitchFamily="34" charset="0"/>
                        <a:cs typeface="Arial" pitchFamily="34" charset="0"/>
                      </a:endParaRPr>
                    </a:p>
                  </a:txBody>
                  <a:tcPr marL="88978" marR="88978" marT="45698" marB="45698"/>
                </a:tc>
                <a:tc>
                  <a:txBody>
                    <a:bodyPr/>
                    <a:lstStyle/>
                    <a:p>
                      <a:pPr marL="0" marR="0" indent="0" algn="just"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dirty="0" smtClean="0">
                          <a:latin typeface="Arial" pitchFamily="34" charset="0"/>
                          <a:ea typeface="Calibri"/>
                          <a:cs typeface="Arial" pitchFamily="34" charset="0"/>
                        </a:rPr>
                        <a:t>Draft Integrated Development Finance Policy submission to EXCO for approval and recommendation to MINMEC</a:t>
                      </a:r>
                    </a:p>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endParaRPr lang="en-US" sz="1800" dirty="0" smtClean="0">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ZA" sz="1800" dirty="0" smtClean="0">
                          <a:solidFill>
                            <a:schemeClr val="tx1"/>
                          </a:solidFill>
                          <a:latin typeface="Arial" pitchFamily="34" charset="0"/>
                          <a:ea typeface="Calibri"/>
                          <a:cs typeface="Arial" pitchFamily="34" charset="0"/>
                        </a:rPr>
                        <a:t>The chapter on the Integrated Agriculture, Forestry And Fisheries Development Finance</a:t>
                      </a:r>
                      <a:r>
                        <a:rPr lang="en-ZA" sz="1800" baseline="0" dirty="0" smtClean="0">
                          <a:solidFill>
                            <a:schemeClr val="tx1"/>
                          </a:solidFill>
                          <a:latin typeface="Arial" pitchFamily="34" charset="0"/>
                          <a:ea typeface="Calibri"/>
                          <a:cs typeface="Arial" pitchFamily="34" charset="0"/>
                        </a:rPr>
                        <a:t> has been included in the Comprehensive Producer Development Policy</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1"/>
                  </a:ext>
                </a:extLst>
              </a:tr>
              <a:tr h="1188951">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just"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b="0" dirty="0" smtClean="0">
                          <a:latin typeface="Arial" pitchFamily="34" charset="0"/>
                          <a:ea typeface="Calibri"/>
                          <a:cs typeface="Arial" pitchFamily="34" charset="0"/>
                        </a:rPr>
                        <a:t>Annual report on the implementation of the Sector Research Agenda through the </a:t>
                      </a:r>
                      <a:r>
                        <a:rPr lang="en-ZA" sz="1800" b="0" dirty="0" smtClean="0">
                          <a:solidFill>
                            <a:prstClr val="black"/>
                          </a:solidFill>
                          <a:latin typeface="Arial" panose="020B0604020202020204" pitchFamily="34" charset="0"/>
                          <a:cs typeface="Arial" panose="020B0604020202020204" pitchFamily="34" charset="0"/>
                        </a:rPr>
                        <a:t>Research Technology Fund (</a:t>
                      </a:r>
                      <a:r>
                        <a:rPr lang="en-ZA" sz="1800" b="0" dirty="0" smtClean="0">
                          <a:latin typeface="Arial" pitchFamily="34" charset="0"/>
                          <a:ea typeface="Calibri"/>
                          <a:cs typeface="Arial" pitchFamily="34" charset="0"/>
                        </a:rPr>
                        <a:t>RTF)</a:t>
                      </a:r>
                      <a:r>
                        <a:rPr lang="en-ZA" sz="1800" dirty="0" smtClean="0">
                          <a:latin typeface="Arial" pitchFamily="34" charset="0"/>
                          <a:ea typeface="Calibri"/>
                          <a:cs typeface="Arial" pitchFamily="34" charset="0"/>
                        </a:rPr>
                        <a:t> programme submitted to EXCO</a:t>
                      </a:r>
                      <a:endParaRPr lang="en-US" sz="1800" dirty="0" smtClean="0">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ZA" sz="1800" dirty="0" smtClean="0">
                          <a:latin typeface="Arial" pitchFamily="34" charset="0"/>
                          <a:ea typeface="Calibri"/>
                          <a:cs typeface="Arial" pitchFamily="34" charset="0"/>
                        </a:rPr>
                        <a:t>The report was tabled for departmental approval committees on the 24th November 2017</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2"/>
                  </a:ext>
                </a:extLst>
              </a:tr>
              <a:tr h="944975">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800" kern="1200" dirty="0" smtClean="0">
                          <a:solidFill>
                            <a:schemeClr val="tx1"/>
                          </a:solidFill>
                          <a:latin typeface="Arial" pitchFamily="34" charset="0"/>
                          <a:ea typeface="Calibri"/>
                          <a:cs typeface="Arial" pitchFamily="34" charset="0"/>
                        </a:rPr>
                        <a:t>Mid-term</a:t>
                      </a:r>
                      <a:r>
                        <a:rPr lang="en-US" sz="1800" kern="1200" dirty="0" smtClean="0">
                          <a:solidFill>
                            <a:srgbClr val="FF0000"/>
                          </a:solidFill>
                          <a:latin typeface="Arial" pitchFamily="34" charset="0"/>
                          <a:ea typeface="Calibri"/>
                          <a:cs typeface="Arial" pitchFamily="34" charset="0"/>
                        </a:rPr>
                        <a:t> </a:t>
                      </a:r>
                      <a:r>
                        <a:rPr lang="en-US" sz="1800" kern="1200" dirty="0" smtClean="0">
                          <a:solidFill>
                            <a:schemeClr val="dk1"/>
                          </a:solidFill>
                          <a:latin typeface="Arial" pitchFamily="34" charset="0"/>
                          <a:ea typeface="Calibri"/>
                          <a:cs typeface="Arial" pitchFamily="34" charset="0"/>
                        </a:rPr>
                        <a:t>performance monitoring report on agricultural land rehabilitation interventions</a:t>
                      </a:r>
                    </a:p>
                  </a:txBody>
                  <a:tcPr marL="66733" marR="66733" marT="0" marB="0"/>
                </a:tc>
                <a:tc>
                  <a:txBody>
                    <a:bodyPr/>
                    <a:lstStyle/>
                    <a:p>
                      <a:pPr marL="0" marR="0" algn="just">
                        <a:spcBef>
                          <a:spcPts val="0"/>
                        </a:spcBef>
                        <a:spcAft>
                          <a:spcPts val="0"/>
                        </a:spcAft>
                      </a:pPr>
                      <a:r>
                        <a:rPr lang="en-US" sz="1800" dirty="0" smtClean="0">
                          <a:latin typeface="Arial" pitchFamily="34" charset="0"/>
                          <a:ea typeface="Calibri"/>
                          <a:cs typeface="Arial" pitchFamily="34" charset="0"/>
                        </a:rPr>
                        <a:t>The report was finalised during quarter 3</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3"/>
                  </a:ext>
                </a:extLst>
              </a:tr>
              <a:tr h="944975">
                <a:tc>
                  <a:txBody>
                    <a:bodyPr/>
                    <a:lstStyle/>
                    <a:p>
                      <a:pPr>
                        <a:lnSpc>
                          <a:spcPct val="115000"/>
                        </a:lnSpc>
                        <a:spcAft>
                          <a:spcPts val="0"/>
                        </a:spcAft>
                      </a:pPr>
                      <a:endParaRPr lang="en-ZA" sz="1800" b="0" dirty="0">
                        <a:latin typeface="Arial" pitchFamily="34" charset="0"/>
                        <a:cs typeface="Arial" pitchFamily="34" charset="0"/>
                      </a:endParaRPr>
                    </a:p>
                  </a:txBody>
                  <a:tcPr marL="88978" marR="88978" marT="45698" marB="45698"/>
                </a:tc>
                <a:tc>
                  <a:txBody>
                    <a:bodyPr/>
                    <a:lstStyle/>
                    <a:p>
                      <a:pPr marL="0" marR="0" indent="0" algn="l" defTabSz="1052739" rtl="0" eaLnBrk="1" fontAlgn="auto" latinLnBrk="0" hangingPunct="1">
                        <a:lnSpc>
                          <a:spcPct val="115000"/>
                        </a:lnSpc>
                        <a:spcBef>
                          <a:spcPts val="0"/>
                        </a:spcBef>
                        <a:spcAft>
                          <a:spcPts val="0"/>
                        </a:spcAft>
                        <a:buClrTx/>
                        <a:buSzTx/>
                        <a:buFont typeface="Wingdings" panose="05000000000000000000" pitchFamily="2" charset="2"/>
                        <a:buNone/>
                        <a:tabLst/>
                        <a:defRPr/>
                      </a:pPr>
                      <a:r>
                        <a:rPr lang="en-ZA" sz="1800" dirty="0" smtClean="0">
                          <a:latin typeface="Arial" panose="020B0604020202020204" pitchFamily="34" charset="0"/>
                          <a:cs typeface="Arial" panose="020B0604020202020204" pitchFamily="34" charset="0"/>
                        </a:rPr>
                        <a:t>Training of business continuity champions with accredited service provider</a:t>
                      </a:r>
                    </a:p>
                  </a:txBody>
                  <a:tcPr marL="66733" marR="66733" marT="0" marB="0"/>
                </a:tc>
                <a:tc>
                  <a:txBody>
                    <a:bodyPr/>
                    <a:lstStyle/>
                    <a:p>
                      <a:pPr marL="0" marR="0" algn="just">
                        <a:spcBef>
                          <a:spcPts val="0"/>
                        </a:spcBef>
                        <a:spcAft>
                          <a:spcPts val="0"/>
                        </a:spcAft>
                      </a:pPr>
                      <a:r>
                        <a:rPr lang="en-US" sz="1800" dirty="0" smtClean="0">
                          <a:latin typeface="Arial" pitchFamily="34" charset="0"/>
                          <a:ea typeface="Calibri"/>
                          <a:cs typeface="Arial" pitchFamily="34" charset="0"/>
                        </a:rPr>
                        <a:t>Training was conducted during   quarter 3</a:t>
                      </a:r>
                      <a:endParaRPr lang="en-US" sz="1800" dirty="0">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4"/>
                  </a:ext>
                </a:extLst>
              </a:tr>
            </a:tbl>
          </a:graphicData>
        </a:graphic>
      </p:graphicFrame>
      <p:sp>
        <p:nvSpPr>
          <p:cNvPr id="52245" name="Slide Number Placeholder 3"/>
          <p:cNvSpPr>
            <a:spLocks noGrp="1"/>
          </p:cNvSpPr>
          <p:nvPr>
            <p:ph type="sldNum" sz="quarter" idx="10"/>
          </p:nvPr>
        </p:nvSpPr>
        <p:spPr bwMode="auto">
          <a:noFill/>
          <a:ln>
            <a:miter lim="800000"/>
            <a:headEnd/>
            <a:tailEnd/>
          </a:ln>
        </p:spPr>
        <p:txBody>
          <a:bodyPr/>
          <a:lstStyle/>
          <a:p>
            <a:fld id="{A2B43DB5-B90C-4898-A344-18C40E4E0955}" type="slidenum">
              <a:rPr lang="en-ZA" altLang="en-US" smtClean="0">
                <a:latin typeface="Arial" pitchFamily="34" charset="0"/>
                <a:cs typeface="Arial" pitchFamily="34" charset="0"/>
              </a:rPr>
              <a:pPr/>
              <a:t>15</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1465536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666181" y="36215"/>
            <a:ext cx="9001000" cy="431968"/>
          </a:xfrm>
          <a:noFill/>
          <a:ln>
            <a:miter lim="800000"/>
            <a:headEnd/>
            <a:tailEnd/>
          </a:ln>
        </p:spPr>
        <p:txBody>
          <a:bodyPr vert="horz" wrap="square" numCol="1" compatLnSpc="1">
            <a:prstTxWarp prst="textNoShape">
              <a:avLst/>
            </a:prstTxWarp>
            <a:normAutofit/>
          </a:bodyPr>
          <a:lstStyle/>
          <a:p>
            <a:r>
              <a:rPr lang="en-US" altLang="en-US" dirty="0">
                <a:ea typeface="+mn-ea"/>
              </a:rPr>
              <a:t>CHALLENGES AFFECTING </a:t>
            </a:r>
            <a:r>
              <a:rPr lang="en-US" altLang="en-US" dirty="0" smtClean="0">
                <a:ea typeface="+mn-ea"/>
              </a:rPr>
              <a:t>NON-ACHIEVEMENTS ….</a:t>
            </a:r>
            <a:endParaRPr lang="en-ZA" altLang="en-US" dirty="0">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88425359"/>
              </p:ext>
            </p:extLst>
          </p:nvPr>
        </p:nvGraphicFramePr>
        <p:xfrm>
          <a:off x="378148" y="756295"/>
          <a:ext cx="9937104" cy="6609536"/>
        </p:xfrm>
        <a:graphic>
          <a:graphicData uri="http://schemas.openxmlformats.org/drawingml/2006/table">
            <a:tbl>
              <a:tblPr firstRow="1" bandRow="1">
                <a:tableStyleId>{5C22544A-7EE6-4342-B048-85BDC9FD1C3A}</a:tableStyleId>
              </a:tblPr>
              <a:tblGrid>
                <a:gridCol w="1429797">
                  <a:extLst>
                    <a:ext uri="{9D8B030D-6E8A-4147-A177-3AD203B41FA5}">
                      <a16:colId xmlns:a16="http://schemas.microsoft.com/office/drawing/2014/main" xmlns="" val="20000"/>
                    </a:ext>
                  </a:extLst>
                </a:gridCol>
                <a:gridCol w="3360028">
                  <a:extLst>
                    <a:ext uri="{9D8B030D-6E8A-4147-A177-3AD203B41FA5}">
                      <a16:colId xmlns:a16="http://schemas.microsoft.com/office/drawing/2014/main" xmlns="" val="20001"/>
                    </a:ext>
                  </a:extLst>
                </a:gridCol>
                <a:gridCol w="5147279">
                  <a:extLst>
                    <a:ext uri="{9D8B030D-6E8A-4147-A177-3AD203B41FA5}">
                      <a16:colId xmlns:a16="http://schemas.microsoft.com/office/drawing/2014/main" xmlns="" val="20002"/>
                    </a:ext>
                  </a:extLst>
                </a:gridCol>
              </a:tblGrid>
              <a:tr h="429289">
                <a:tc>
                  <a:txBody>
                    <a:bodyPr/>
                    <a:lstStyle/>
                    <a:p>
                      <a:pPr>
                        <a:lnSpc>
                          <a:spcPct val="100000"/>
                        </a:lnSpc>
                      </a:pPr>
                      <a:r>
                        <a:rPr lang="en-ZA" sz="1800" dirty="0" smtClean="0">
                          <a:latin typeface="Arial" pitchFamily="34" charset="0"/>
                          <a:cs typeface="Arial" pitchFamily="34" charset="0"/>
                        </a:rPr>
                        <a:t>Cause</a:t>
                      </a:r>
                      <a:endParaRPr lang="en-ZA" sz="1800" dirty="0">
                        <a:latin typeface="Arial" pitchFamily="34" charset="0"/>
                        <a:cs typeface="Arial" pitchFamily="34" charset="0"/>
                      </a:endParaRPr>
                    </a:p>
                  </a:txBody>
                  <a:tcPr marL="88978" marR="88978"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L="88978" marR="88978" marT="45698" marB="45698"/>
                </a:tc>
                <a:tc>
                  <a:txBody>
                    <a:bodyPr/>
                    <a:lstStyle/>
                    <a:p>
                      <a:pPr>
                        <a:lnSpc>
                          <a:spcPct val="100000"/>
                        </a:lnSpc>
                      </a:pPr>
                      <a:r>
                        <a:rPr lang="en-ZA" sz="1800" dirty="0" smtClean="0">
                          <a:latin typeface="Arial" pitchFamily="34" charset="0"/>
                          <a:cs typeface="Arial" pitchFamily="34" charset="0"/>
                        </a:rPr>
                        <a:t>Progress Report/Planned action </a:t>
                      </a:r>
                      <a:endParaRPr lang="en-ZA" sz="1800" dirty="0">
                        <a:latin typeface="Arial" pitchFamily="34" charset="0"/>
                        <a:cs typeface="Arial" pitchFamily="34" charset="0"/>
                      </a:endParaRPr>
                    </a:p>
                  </a:txBody>
                  <a:tcPr marL="88978" marR="88978" marT="45698" marB="45698"/>
                </a:tc>
                <a:extLst>
                  <a:ext uri="{0D108BD9-81ED-4DB2-BD59-A6C34878D82A}">
                    <a16:rowId xmlns:a16="http://schemas.microsoft.com/office/drawing/2014/main" xmlns="" val="10000"/>
                  </a:ext>
                </a:extLst>
              </a:tr>
              <a:tr h="623390">
                <a:tc rowSpan="4">
                  <a:txBody>
                    <a:bodyPr/>
                    <a:lstStyle/>
                    <a:p>
                      <a:pPr marL="0" algn="l" defTabSz="1051253" rtl="0" eaLnBrk="1" latinLnBrk="0" hangingPunct="1">
                        <a:lnSpc>
                          <a:spcPct val="100000"/>
                        </a:lnSpc>
                        <a:spcAft>
                          <a:spcPts val="0"/>
                        </a:spcAft>
                      </a:pPr>
                      <a:r>
                        <a:rPr lang="en-ZA" sz="1700" b="0" kern="1200" dirty="0" smtClean="0">
                          <a:solidFill>
                            <a:schemeClr val="dk1"/>
                          </a:solidFill>
                          <a:effectLst/>
                          <a:latin typeface="Arial" panose="020B0604020202020204" pitchFamily="34" charset="0"/>
                          <a:ea typeface="Calibri"/>
                          <a:cs typeface="Arial" panose="020B0604020202020204" pitchFamily="34" charset="0"/>
                        </a:rPr>
                        <a:t>Finalisation delays within specific timeframe</a:t>
                      </a:r>
                      <a:endParaRPr lang="en-ZA" sz="1700" b="0" kern="1200" dirty="0">
                        <a:solidFill>
                          <a:schemeClr val="dk1"/>
                        </a:solidFill>
                        <a:effectLst/>
                        <a:latin typeface="Arial" panose="020B0604020202020204" pitchFamily="34" charset="0"/>
                        <a:ea typeface="Calibri"/>
                        <a:cs typeface="Arial" panose="020B0604020202020204" pitchFamily="34" charset="0"/>
                      </a:endParaRPr>
                    </a:p>
                  </a:txBody>
                  <a:tcPr marL="88978" marR="88978" marT="45698" marB="45698"/>
                </a:tc>
                <a:tc>
                  <a:txBody>
                    <a:bodyPr/>
                    <a:lstStyle/>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b="0" kern="1200" dirty="0" smtClean="0">
                          <a:solidFill>
                            <a:schemeClr val="dk1"/>
                          </a:solidFill>
                          <a:effectLst/>
                          <a:latin typeface="Arial" panose="020B0604020202020204" pitchFamily="34" charset="0"/>
                          <a:ea typeface="Calibri"/>
                          <a:cs typeface="Arial" panose="020B0604020202020204" pitchFamily="34" charset="0"/>
                        </a:rPr>
                        <a:t>Collect data from </a:t>
                      </a:r>
                      <a:r>
                        <a:rPr lang="en-ZA" sz="1700" b="0" kern="1200" dirty="0" err="1" smtClean="0">
                          <a:solidFill>
                            <a:schemeClr val="dk1"/>
                          </a:solidFill>
                          <a:effectLst/>
                          <a:latin typeface="Arial" panose="020B0604020202020204" pitchFamily="34" charset="0"/>
                          <a:ea typeface="Calibri"/>
                          <a:cs typeface="Arial" panose="020B0604020202020204" pitchFamily="34" charset="0"/>
                        </a:rPr>
                        <a:t>KyD</a:t>
                      </a:r>
                      <a:r>
                        <a:rPr lang="en-ZA" sz="1700" b="0" kern="1200" dirty="0" smtClean="0">
                          <a:solidFill>
                            <a:schemeClr val="dk1"/>
                          </a:solidFill>
                          <a:effectLst/>
                          <a:latin typeface="Arial" panose="020B0604020202020204" pitchFamily="34" charset="0"/>
                          <a:ea typeface="Calibri"/>
                          <a:cs typeface="Arial" panose="020B0604020202020204" pitchFamily="34" charset="0"/>
                        </a:rPr>
                        <a:t> and poultry participants</a:t>
                      </a:r>
                    </a:p>
                  </a:txBody>
                  <a:tcPr marL="66733" marR="66733" marT="0" marB="0"/>
                </a:tc>
                <a:tc>
                  <a:txBody>
                    <a:bodyPr/>
                    <a:lstStyle/>
                    <a:p>
                      <a:pPr marL="0" marR="0" algn="l" defTabSz="1051253" rtl="0" eaLnBrk="1" latinLnBrk="0" hangingPunct="1">
                        <a:lnSpc>
                          <a:spcPct val="100000"/>
                        </a:lnSpc>
                        <a:spcBef>
                          <a:spcPts val="0"/>
                        </a:spcBef>
                        <a:spcAft>
                          <a:spcPts val="0"/>
                        </a:spcAft>
                      </a:pPr>
                      <a:r>
                        <a:rPr lang="en-ZA" sz="1700" b="0" kern="1200" dirty="0" smtClean="0">
                          <a:solidFill>
                            <a:schemeClr val="dk1"/>
                          </a:solidFill>
                          <a:effectLst/>
                          <a:latin typeface="Arial" panose="020B0604020202020204" pitchFamily="34" charset="0"/>
                          <a:ea typeface="Calibri"/>
                          <a:cs typeface="Arial" panose="020B0604020202020204" pitchFamily="34" charset="0"/>
                        </a:rPr>
                        <a:t>The report on poultry participants was tabled</a:t>
                      </a:r>
                      <a:endParaRPr lang="en-US" sz="1700" b="0" kern="1200" dirty="0">
                        <a:solidFill>
                          <a:schemeClr val="dk1"/>
                        </a:solidFill>
                        <a:effectLst/>
                        <a:latin typeface="Arial" panose="020B0604020202020204" pitchFamily="34" charset="0"/>
                        <a:ea typeface="Calibri"/>
                        <a:cs typeface="Arial" panose="020B0604020202020204" pitchFamily="34" charset="0"/>
                      </a:endParaRPr>
                    </a:p>
                  </a:txBody>
                  <a:tcPr marL="66733" marR="66733" marT="0" marB="0"/>
                </a:tc>
                <a:extLst>
                  <a:ext uri="{0D108BD9-81ED-4DB2-BD59-A6C34878D82A}">
                    <a16:rowId xmlns:a16="http://schemas.microsoft.com/office/drawing/2014/main" xmlns="" val="10001"/>
                  </a:ext>
                </a:extLst>
              </a:tr>
              <a:tr h="925727">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b="0" kern="1200" dirty="0" smtClean="0">
                          <a:solidFill>
                            <a:schemeClr val="dk1"/>
                          </a:solidFill>
                          <a:effectLst/>
                          <a:latin typeface="Arial" panose="020B0604020202020204" pitchFamily="34" charset="0"/>
                          <a:ea typeface="Calibri"/>
                          <a:cs typeface="Arial" panose="020B0604020202020204" pitchFamily="34" charset="0"/>
                        </a:rPr>
                        <a:t>Manage surveillance actions, verify and analyse collected information</a:t>
                      </a:r>
                    </a:p>
                  </a:txBody>
                  <a:tcPr marL="66733" marR="66733" marT="0" marB="0"/>
                </a:tc>
                <a:tc>
                  <a:txBody>
                    <a:bodyPr/>
                    <a:lstStyle/>
                    <a:p>
                      <a:pPr marL="0" marR="0" algn="l" defTabSz="1051253" rtl="0" eaLnBrk="1" latinLnBrk="0" hangingPunct="1">
                        <a:lnSpc>
                          <a:spcPct val="100000"/>
                        </a:lnSpc>
                        <a:spcBef>
                          <a:spcPts val="0"/>
                        </a:spcBef>
                        <a:spcAft>
                          <a:spcPts val="0"/>
                        </a:spcAft>
                      </a:pPr>
                      <a:r>
                        <a:rPr lang="en-ZA" sz="1700" b="0" kern="1200" dirty="0" smtClean="0">
                          <a:solidFill>
                            <a:schemeClr val="dk1"/>
                          </a:solidFill>
                          <a:effectLst/>
                          <a:latin typeface="Arial" panose="020B0604020202020204" pitchFamily="34" charset="0"/>
                          <a:ea typeface="Calibri"/>
                          <a:cs typeface="Arial" panose="020B0604020202020204" pitchFamily="34" charset="0"/>
                        </a:rPr>
                        <a:t>The matter was tabled at MINTECH and a strategy to address the issue was developed </a:t>
                      </a:r>
                      <a:endParaRPr lang="en-US" sz="1700" b="0" kern="1200" dirty="0">
                        <a:solidFill>
                          <a:schemeClr val="dk1"/>
                        </a:solidFill>
                        <a:effectLst/>
                        <a:latin typeface="Arial" panose="020B0604020202020204" pitchFamily="34" charset="0"/>
                        <a:ea typeface="Calibri"/>
                        <a:cs typeface="Arial" panose="020B0604020202020204" pitchFamily="34" charset="0"/>
                      </a:endParaRPr>
                    </a:p>
                  </a:txBody>
                  <a:tcPr marL="66733" marR="66733" marT="0" marB="0"/>
                </a:tc>
                <a:extLst>
                  <a:ext uri="{0D108BD9-81ED-4DB2-BD59-A6C34878D82A}">
                    <a16:rowId xmlns:a16="http://schemas.microsoft.com/office/drawing/2014/main" xmlns="" val="10002"/>
                  </a:ext>
                </a:extLst>
              </a:tr>
              <a:tr h="1367892">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b="0" kern="1200" dirty="0" smtClean="0">
                          <a:solidFill>
                            <a:schemeClr val="dk1"/>
                          </a:solidFill>
                          <a:effectLst/>
                          <a:latin typeface="Arial" panose="020B0604020202020204" pitchFamily="34" charset="0"/>
                          <a:ea typeface="Calibri"/>
                          <a:cs typeface="Arial" panose="020B0604020202020204" pitchFamily="34" charset="0"/>
                        </a:rPr>
                        <a:t>Notification to applicants on approved placements 126 CCS veterinarians to be deployed</a:t>
                      </a:r>
                    </a:p>
                    <a:p>
                      <a:pPr marL="0" marR="0" indent="0" algn="l"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700" b="0" kern="1200" dirty="0" smtClean="0">
                        <a:solidFill>
                          <a:schemeClr val="dk1"/>
                        </a:solidFill>
                        <a:effectLst/>
                        <a:latin typeface="Arial" panose="020B0604020202020204" pitchFamily="34" charset="0"/>
                        <a:ea typeface="Calibri"/>
                        <a:cs typeface="Arial" panose="020B0604020202020204" pitchFamily="34" charset="0"/>
                      </a:endParaRPr>
                    </a:p>
                  </a:txBody>
                  <a:tcPr marL="66733" marR="66733" marT="0" marB="0"/>
                </a:tc>
                <a:tc>
                  <a:txBody>
                    <a:bodyPr/>
                    <a:lstStyle/>
                    <a:p>
                      <a:pPr marL="0" marR="0" algn="l" defTabSz="1051253" rtl="0" eaLnBrk="1" latinLnBrk="0" hangingPunct="1">
                        <a:lnSpc>
                          <a:spcPct val="100000"/>
                        </a:lnSpc>
                        <a:spcBef>
                          <a:spcPts val="0"/>
                        </a:spcBef>
                        <a:spcAft>
                          <a:spcPts val="0"/>
                        </a:spcAft>
                      </a:pPr>
                      <a:r>
                        <a:rPr lang="en-ZA" sz="1700" b="0" kern="1200" dirty="0" smtClean="0">
                          <a:solidFill>
                            <a:schemeClr val="dk1"/>
                          </a:solidFill>
                          <a:effectLst/>
                          <a:latin typeface="Arial" panose="020B0604020202020204" pitchFamily="34" charset="0"/>
                          <a:ea typeface="Calibri"/>
                          <a:cs typeface="Arial" panose="020B0604020202020204" pitchFamily="34" charset="0"/>
                        </a:rPr>
                        <a:t>The short fall  will be addressed as follows</a:t>
                      </a:r>
                    </a:p>
                    <a:p>
                      <a:pPr marL="0" marR="0" indent="-285750" algn="just" defTabSz="1051253" rtl="0" eaLnBrk="1" latinLnBrk="0" hangingPunct="1">
                        <a:lnSpc>
                          <a:spcPct val="100000"/>
                        </a:lnSpc>
                        <a:spcBef>
                          <a:spcPts val="0"/>
                        </a:spcBef>
                        <a:spcAft>
                          <a:spcPts val="0"/>
                        </a:spcAft>
                        <a:buFont typeface="Arial" panose="020B0604020202020204" pitchFamily="34" charset="0"/>
                        <a:buChar char="•"/>
                      </a:pPr>
                      <a:r>
                        <a:rPr lang="en-ZA" sz="1700" b="0" kern="1200" dirty="0" smtClean="0">
                          <a:solidFill>
                            <a:schemeClr val="tx1"/>
                          </a:solidFill>
                          <a:effectLst/>
                          <a:latin typeface="Arial" panose="020B0604020202020204" pitchFamily="34" charset="0"/>
                          <a:ea typeface="Calibri"/>
                          <a:cs typeface="Arial" panose="020B0604020202020204" pitchFamily="34" charset="0"/>
                        </a:rPr>
                        <a:t>Through the carry over graduates from the 2016/17 financial year (Student that could not complete their studies in 2016/17)</a:t>
                      </a:r>
                    </a:p>
                    <a:p>
                      <a:pPr marL="0" marR="0" indent="-285750" algn="l" defTabSz="1051253" rtl="0" eaLnBrk="1" latinLnBrk="0" hangingPunct="1">
                        <a:lnSpc>
                          <a:spcPct val="100000"/>
                        </a:lnSpc>
                        <a:spcBef>
                          <a:spcPts val="0"/>
                        </a:spcBef>
                        <a:spcAft>
                          <a:spcPts val="0"/>
                        </a:spcAft>
                        <a:buFont typeface="Arial" panose="020B0604020202020204" pitchFamily="34" charset="0"/>
                        <a:buChar char="•"/>
                      </a:pPr>
                      <a:r>
                        <a:rPr lang="en-US" sz="1700" b="0" kern="1200" dirty="0" smtClean="0">
                          <a:solidFill>
                            <a:schemeClr val="tx1"/>
                          </a:solidFill>
                          <a:effectLst/>
                          <a:latin typeface="Arial" panose="020B0604020202020204" pitchFamily="34" charset="0"/>
                          <a:ea typeface="Calibri"/>
                          <a:cs typeface="Arial" panose="020B0604020202020204" pitchFamily="34" charset="0"/>
                        </a:rPr>
                        <a:t>2017/18 SAVC veterinarians</a:t>
                      </a:r>
                      <a:r>
                        <a:rPr lang="en-US" sz="1700" b="0" kern="1200" baseline="0" dirty="0" smtClean="0">
                          <a:solidFill>
                            <a:schemeClr val="tx1"/>
                          </a:solidFill>
                          <a:effectLst/>
                          <a:latin typeface="Arial" panose="020B0604020202020204" pitchFamily="34" charset="0"/>
                          <a:ea typeface="Calibri"/>
                          <a:cs typeface="Arial" panose="020B0604020202020204" pitchFamily="34" charset="0"/>
                        </a:rPr>
                        <a:t> (Foreign Students)</a:t>
                      </a:r>
                      <a:endParaRPr lang="en-US" sz="1700" b="0" kern="1200" dirty="0">
                        <a:solidFill>
                          <a:schemeClr val="tx1"/>
                        </a:solidFill>
                        <a:effectLst/>
                        <a:latin typeface="Arial" panose="020B0604020202020204" pitchFamily="34" charset="0"/>
                        <a:ea typeface="Calibri"/>
                        <a:cs typeface="Arial" panose="020B0604020202020204" pitchFamily="34" charset="0"/>
                      </a:endParaRPr>
                    </a:p>
                  </a:txBody>
                  <a:tcPr marL="66733" marR="66733" marT="0" marB="0"/>
                </a:tc>
                <a:extLst>
                  <a:ext uri="{0D108BD9-81ED-4DB2-BD59-A6C34878D82A}">
                    <a16:rowId xmlns:a16="http://schemas.microsoft.com/office/drawing/2014/main" xmlns="" val="10003"/>
                  </a:ext>
                </a:extLst>
              </a:tr>
              <a:tr h="1099158">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b="0" kern="1200" dirty="0" smtClean="0">
                          <a:solidFill>
                            <a:schemeClr val="dk1"/>
                          </a:solidFill>
                          <a:effectLst/>
                          <a:latin typeface="Arial" panose="020B0604020202020204" pitchFamily="34" charset="0"/>
                          <a:ea typeface="Calibri"/>
                          <a:cs typeface="Arial" panose="020B0604020202020204" pitchFamily="34" charset="0"/>
                        </a:rPr>
                        <a:t>Quarter 2 review report on National Food and nutritional security interventions coordinated</a:t>
                      </a:r>
                      <a:endParaRPr lang="en-US" sz="1700" b="0" kern="1200" dirty="0" smtClean="0">
                        <a:solidFill>
                          <a:schemeClr val="dk1"/>
                        </a:solidFill>
                        <a:effectLst/>
                        <a:latin typeface="Arial" panose="020B0604020202020204" pitchFamily="34" charset="0"/>
                        <a:ea typeface="Calibri"/>
                        <a:cs typeface="Arial" panose="020B0604020202020204" pitchFamily="34" charset="0"/>
                      </a:endParaRPr>
                    </a:p>
                  </a:txBody>
                  <a:tcPr marL="66733" marR="66733" marT="0" marB="0"/>
                </a:tc>
                <a:tc>
                  <a:txBody>
                    <a:bodyPr/>
                    <a:lstStyle/>
                    <a:p>
                      <a:pPr marL="0" marR="0" algn="just" defTabSz="1051253" rtl="0" eaLnBrk="1" latinLnBrk="0" hangingPunct="1">
                        <a:lnSpc>
                          <a:spcPct val="100000"/>
                        </a:lnSpc>
                        <a:spcBef>
                          <a:spcPts val="0"/>
                        </a:spcBef>
                        <a:spcAft>
                          <a:spcPts val="0"/>
                        </a:spcAft>
                      </a:pPr>
                      <a:r>
                        <a:rPr lang="en-ZA" sz="1700" b="0" kern="1200" dirty="0" smtClean="0">
                          <a:solidFill>
                            <a:schemeClr val="dk1"/>
                          </a:solidFill>
                          <a:effectLst/>
                          <a:latin typeface="Arial" panose="020B0604020202020204" pitchFamily="34" charset="0"/>
                          <a:ea typeface="Calibri"/>
                          <a:cs typeface="Arial" panose="020B0604020202020204" pitchFamily="34" charset="0"/>
                        </a:rPr>
                        <a:t>The National Food and Nutritional Security Coordinating Committee (NFNSCC ) addressed this matter on the 30th November and coordination of reporting by PDAs was addressed</a:t>
                      </a:r>
                      <a:endParaRPr lang="en-US" sz="1700" b="0" kern="1200" dirty="0">
                        <a:solidFill>
                          <a:schemeClr val="dk1"/>
                        </a:solidFill>
                        <a:effectLst/>
                        <a:latin typeface="Arial" panose="020B0604020202020204" pitchFamily="34" charset="0"/>
                        <a:ea typeface="Calibri"/>
                        <a:cs typeface="Arial" panose="020B0604020202020204" pitchFamily="34" charset="0"/>
                      </a:endParaRPr>
                    </a:p>
                  </a:txBody>
                  <a:tcPr marL="66733" marR="66733" marT="0" marB="0"/>
                </a:tc>
                <a:extLst>
                  <a:ext uri="{0D108BD9-81ED-4DB2-BD59-A6C34878D82A}">
                    <a16:rowId xmlns:a16="http://schemas.microsoft.com/office/drawing/2014/main" xmlns="" val="10004"/>
                  </a:ext>
                </a:extLst>
              </a:tr>
              <a:tr h="740715">
                <a:tc>
                  <a:txBody>
                    <a:bodyPr/>
                    <a:lstStyle/>
                    <a:p>
                      <a:pPr marL="0" algn="l" defTabSz="1051253" rtl="0" eaLnBrk="1" latinLnBrk="0" hangingPunct="1">
                        <a:lnSpc>
                          <a:spcPct val="100000"/>
                        </a:lnSpc>
                        <a:spcAft>
                          <a:spcPts val="0"/>
                        </a:spcAft>
                      </a:pPr>
                      <a:endParaRPr lang="en-ZA" sz="1700" b="0" kern="1200" dirty="0">
                        <a:solidFill>
                          <a:schemeClr val="dk1"/>
                        </a:solidFill>
                        <a:effectLst/>
                        <a:latin typeface="Arial" panose="020B0604020202020204" pitchFamily="34" charset="0"/>
                        <a:ea typeface="Calibri"/>
                        <a:cs typeface="Arial" panose="020B0604020202020204" pitchFamily="34" charset="0"/>
                      </a:endParaRPr>
                    </a:p>
                  </a:txBody>
                  <a:tcPr marL="88978" marR="88978" marT="45698" marB="45698"/>
                </a:tc>
                <a:tc>
                  <a:txBody>
                    <a:bodyPr/>
                    <a:lstStyle/>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kern="1200" dirty="0" smtClean="0">
                          <a:solidFill>
                            <a:schemeClr val="dk1"/>
                          </a:solidFill>
                          <a:effectLst/>
                          <a:latin typeface="+mn-lt"/>
                          <a:ea typeface="+mn-ea"/>
                          <a:cs typeface="+mn-cs"/>
                        </a:rPr>
                        <a:t>Aquaculture Development Bill submitted to Cabinet</a:t>
                      </a:r>
                      <a:endParaRPr lang="en-ZA" sz="1800" dirty="0" smtClean="0"/>
                    </a:p>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700" b="0" kern="1200" dirty="0" smtClean="0">
                        <a:solidFill>
                          <a:schemeClr val="dk1"/>
                        </a:solidFill>
                        <a:effectLst/>
                        <a:latin typeface="Arial" panose="020B0604020202020204" pitchFamily="34" charset="0"/>
                        <a:ea typeface="Calibri"/>
                        <a:cs typeface="Arial" panose="020B0604020202020204" pitchFamily="34" charset="0"/>
                      </a:endParaRPr>
                    </a:p>
                  </a:txBody>
                  <a:tcPr marL="66733" marR="66733" marT="0" marB="0"/>
                </a:tc>
                <a:tc>
                  <a:txBody>
                    <a:bodyPr/>
                    <a:lstStyle/>
                    <a:p>
                      <a:pPr marL="0" marR="0" algn="just" defTabSz="1051253" rtl="0" eaLnBrk="1" latinLnBrk="0" hangingPunct="1">
                        <a:lnSpc>
                          <a:spcPct val="100000"/>
                        </a:lnSpc>
                        <a:spcBef>
                          <a:spcPts val="0"/>
                        </a:spcBef>
                        <a:spcAft>
                          <a:spcPts val="0"/>
                        </a:spcAft>
                      </a:pPr>
                      <a:r>
                        <a:rPr lang="en-US" sz="1700" b="0" kern="1200" dirty="0" smtClean="0">
                          <a:solidFill>
                            <a:schemeClr val="dk1"/>
                          </a:solidFill>
                          <a:effectLst/>
                          <a:latin typeface="Arial" panose="020B0604020202020204" pitchFamily="34" charset="0"/>
                          <a:ea typeface="Calibri"/>
                          <a:cs typeface="Arial" panose="020B0604020202020204" pitchFamily="34" charset="0"/>
                        </a:rPr>
                        <a:t>Bill has been recommended for</a:t>
                      </a:r>
                      <a:r>
                        <a:rPr lang="en-US" sz="1700" b="0" kern="1200" baseline="0" dirty="0" smtClean="0">
                          <a:solidFill>
                            <a:schemeClr val="dk1"/>
                          </a:solidFill>
                          <a:effectLst/>
                          <a:latin typeface="Arial" panose="020B0604020202020204" pitchFamily="34" charset="0"/>
                          <a:ea typeface="Calibri"/>
                          <a:cs typeface="Arial" panose="020B0604020202020204" pitchFamily="34" charset="0"/>
                        </a:rPr>
                        <a:t> presentation to Cabinet by the DG Cluster.</a:t>
                      </a:r>
                      <a:endParaRPr lang="en-US" sz="1700" b="0" kern="1200" dirty="0">
                        <a:solidFill>
                          <a:schemeClr val="dk1"/>
                        </a:solidFill>
                        <a:effectLst/>
                        <a:latin typeface="Arial" panose="020B0604020202020204" pitchFamily="34" charset="0"/>
                        <a:ea typeface="Calibri"/>
                        <a:cs typeface="Arial" panose="020B0604020202020204" pitchFamily="34" charset="0"/>
                      </a:endParaRPr>
                    </a:p>
                  </a:txBody>
                  <a:tcPr marL="66733" marR="66733" marT="0" marB="0"/>
                </a:tc>
                <a:extLst>
                  <a:ext uri="{0D108BD9-81ED-4DB2-BD59-A6C34878D82A}">
                    <a16:rowId xmlns:a16="http://schemas.microsoft.com/office/drawing/2014/main" xmlns="" val="10005"/>
                  </a:ext>
                </a:extLst>
              </a:tr>
              <a:tr h="740715">
                <a:tc>
                  <a:txBody>
                    <a:bodyPr/>
                    <a:lstStyle/>
                    <a:p>
                      <a:pPr marL="0" algn="l" defTabSz="1051253" rtl="0" eaLnBrk="1" latinLnBrk="0" hangingPunct="1">
                        <a:lnSpc>
                          <a:spcPct val="100000"/>
                        </a:lnSpc>
                        <a:spcAft>
                          <a:spcPts val="0"/>
                        </a:spcAft>
                      </a:pPr>
                      <a:endParaRPr lang="en-ZA" sz="1700" b="0" kern="1200" dirty="0">
                        <a:solidFill>
                          <a:schemeClr val="dk1"/>
                        </a:solidFill>
                        <a:effectLst/>
                        <a:latin typeface="Arial" panose="020B0604020202020204" pitchFamily="34" charset="0"/>
                        <a:ea typeface="Calibri"/>
                        <a:cs typeface="Arial" panose="020B0604020202020204" pitchFamily="34" charset="0"/>
                      </a:endParaRPr>
                    </a:p>
                  </a:txBody>
                  <a:tcPr marL="88978" marR="88978" marT="45698" marB="45698"/>
                </a:tc>
                <a:tc>
                  <a:txBody>
                    <a:bodyPr/>
                    <a:lstStyle/>
                    <a:p>
                      <a:pPr>
                        <a:lnSpc>
                          <a:spcPct val="100000"/>
                        </a:lnSpc>
                      </a:pPr>
                      <a:r>
                        <a:rPr lang="en-ZA" sz="1800" kern="1200" dirty="0" smtClean="0">
                          <a:solidFill>
                            <a:schemeClr val="dk1"/>
                          </a:solidFill>
                          <a:effectLst/>
                          <a:latin typeface="+mn-lt"/>
                          <a:ea typeface="+mn-ea"/>
                          <a:cs typeface="+mn-cs"/>
                        </a:rPr>
                        <a:t>Research reports to update status of fish stocks and recommend catch limits to achieve recovery targets</a:t>
                      </a:r>
                      <a:endParaRPr lang="en-ZA" sz="1800" dirty="0" smtClean="0"/>
                    </a:p>
                    <a:p>
                      <a:pPr marL="0" marR="0" indent="0" algn="just" defTabSz="1051253"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700" b="0" kern="1200" dirty="0" smtClean="0">
                        <a:solidFill>
                          <a:schemeClr val="dk1"/>
                        </a:solidFill>
                        <a:effectLst/>
                        <a:latin typeface="Arial" panose="020B0604020202020204" pitchFamily="34" charset="0"/>
                        <a:ea typeface="Calibri"/>
                        <a:cs typeface="Arial" panose="020B0604020202020204" pitchFamily="34" charset="0"/>
                      </a:endParaRPr>
                    </a:p>
                  </a:txBody>
                  <a:tcPr marL="66733" marR="66733" marT="0" marB="0"/>
                </a:tc>
                <a:tc>
                  <a:txBody>
                    <a:bodyPr/>
                    <a:lstStyle/>
                    <a:p>
                      <a:pPr marL="0" marR="0" algn="just" defTabSz="1051253" rtl="0" eaLnBrk="1" latinLnBrk="0" hangingPunct="1">
                        <a:lnSpc>
                          <a:spcPct val="100000"/>
                        </a:lnSpc>
                        <a:spcBef>
                          <a:spcPts val="0"/>
                        </a:spcBef>
                        <a:spcAft>
                          <a:spcPts val="0"/>
                        </a:spcAft>
                      </a:pPr>
                      <a:r>
                        <a:rPr lang="en-US" sz="1700" b="0" kern="1200" dirty="0" smtClean="0">
                          <a:solidFill>
                            <a:schemeClr val="dk1"/>
                          </a:solidFill>
                          <a:effectLst/>
                          <a:latin typeface="Arial" panose="020B0604020202020204" pitchFamily="34" charset="0"/>
                          <a:ea typeface="Calibri"/>
                          <a:cs typeface="Arial" panose="020B0604020202020204" pitchFamily="34" charset="0"/>
                        </a:rPr>
                        <a:t>Measures to fast-track validated evidence were adopted</a:t>
                      </a:r>
                      <a:endParaRPr lang="en-US" sz="1700" b="0" kern="1200" dirty="0">
                        <a:solidFill>
                          <a:schemeClr val="dk1"/>
                        </a:solidFill>
                        <a:effectLst/>
                        <a:latin typeface="Arial" panose="020B0604020202020204" pitchFamily="34" charset="0"/>
                        <a:ea typeface="Calibri"/>
                        <a:cs typeface="Arial" panose="020B0604020202020204" pitchFamily="34" charset="0"/>
                      </a:endParaRPr>
                    </a:p>
                  </a:txBody>
                  <a:tcPr marL="66733" marR="66733" marT="0" marB="0"/>
                </a:tc>
                <a:extLst>
                  <a:ext uri="{0D108BD9-81ED-4DB2-BD59-A6C34878D82A}">
                    <a16:rowId xmlns:a16="http://schemas.microsoft.com/office/drawing/2014/main" xmlns="" val="10006"/>
                  </a:ext>
                </a:extLst>
              </a:tr>
            </a:tbl>
          </a:graphicData>
        </a:graphic>
      </p:graphicFrame>
      <p:sp>
        <p:nvSpPr>
          <p:cNvPr id="52245" name="Slide Number Placeholder 3"/>
          <p:cNvSpPr>
            <a:spLocks noGrp="1"/>
          </p:cNvSpPr>
          <p:nvPr>
            <p:ph type="sldNum" sz="quarter" idx="10"/>
          </p:nvPr>
        </p:nvSpPr>
        <p:spPr bwMode="auto">
          <a:noFill/>
          <a:ln>
            <a:miter lim="800000"/>
            <a:headEnd/>
            <a:tailEnd/>
          </a:ln>
        </p:spPr>
        <p:txBody>
          <a:bodyPr/>
          <a:lstStyle/>
          <a:p>
            <a:fld id="{A2B43DB5-B90C-4898-A344-18C40E4E0955}" type="slidenum">
              <a:rPr lang="en-ZA" altLang="en-US" smtClean="0">
                <a:latin typeface="Arial" pitchFamily="34" charset="0"/>
                <a:cs typeface="Arial" pitchFamily="34" charset="0"/>
              </a:rPr>
              <a:pPr/>
              <a:t>16</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3989095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50156" y="36215"/>
            <a:ext cx="9577064" cy="791737"/>
          </a:xfrm>
          <a:noFill/>
          <a:ln>
            <a:miter lim="800000"/>
            <a:headEnd/>
            <a:tailEnd/>
          </a:ln>
        </p:spPr>
        <p:txBody>
          <a:bodyPr vert="horz" wrap="square" numCol="1" compatLnSpc="1">
            <a:prstTxWarp prst="textNoShape">
              <a:avLst/>
            </a:prstTxWarp>
            <a:normAutofit/>
          </a:bodyPr>
          <a:lstStyle/>
          <a:p>
            <a:r>
              <a:rPr lang="en-US" altLang="en-US" dirty="0">
                <a:ea typeface="+mn-ea"/>
              </a:rPr>
              <a:t>CHALLENGES AFFECTING </a:t>
            </a:r>
            <a:r>
              <a:rPr lang="en-US" altLang="en-US" dirty="0" smtClean="0">
                <a:ea typeface="+mn-ea"/>
              </a:rPr>
              <a:t>NON-ACHIEVEMENTS ….</a:t>
            </a:r>
            <a:endParaRPr lang="en-ZA" altLang="en-US" dirty="0">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64424230"/>
              </p:ext>
            </p:extLst>
          </p:nvPr>
        </p:nvGraphicFramePr>
        <p:xfrm>
          <a:off x="306140" y="972320"/>
          <a:ext cx="10153128" cy="6444129"/>
        </p:xfrm>
        <a:graphic>
          <a:graphicData uri="http://schemas.openxmlformats.org/drawingml/2006/table">
            <a:tbl>
              <a:tblPr firstRow="1" bandRow="1">
                <a:tableStyleId>{5C22544A-7EE6-4342-B048-85BDC9FD1C3A}</a:tableStyleId>
              </a:tblPr>
              <a:tblGrid>
                <a:gridCol w="1825850">
                  <a:extLst>
                    <a:ext uri="{9D8B030D-6E8A-4147-A177-3AD203B41FA5}">
                      <a16:colId xmlns:a16="http://schemas.microsoft.com/office/drawing/2014/main" xmlns="" val="20000"/>
                    </a:ext>
                  </a:extLst>
                </a:gridCol>
                <a:gridCol w="3574750">
                  <a:extLst>
                    <a:ext uri="{9D8B030D-6E8A-4147-A177-3AD203B41FA5}">
                      <a16:colId xmlns:a16="http://schemas.microsoft.com/office/drawing/2014/main" xmlns="" val="20001"/>
                    </a:ext>
                  </a:extLst>
                </a:gridCol>
                <a:gridCol w="4752528">
                  <a:extLst>
                    <a:ext uri="{9D8B030D-6E8A-4147-A177-3AD203B41FA5}">
                      <a16:colId xmlns:a16="http://schemas.microsoft.com/office/drawing/2014/main" xmlns="" val="20002"/>
                    </a:ext>
                  </a:extLst>
                </a:gridCol>
              </a:tblGrid>
              <a:tr h="823634">
                <a:tc>
                  <a:txBody>
                    <a:bodyPr/>
                    <a:lstStyle/>
                    <a:p>
                      <a:r>
                        <a:rPr lang="en-ZA" sz="1800" dirty="0" smtClean="0">
                          <a:latin typeface="Arial" pitchFamily="34" charset="0"/>
                          <a:cs typeface="Arial" pitchFamily="34" charset="0"/>
                        </a:rPr>
                        <a:t>Cause</a:t>
                      </a:r>
                      <a:endParaRPr lang="en-ZA" sz="1800" dirty="0">
                        <a:latin typeface="Arial" pitchFamily="34" charset="0"/>
                        <a:cs typeface="Arial" pitchFamily="34" charset="0"/>
                      </a:endParaRPr>
                    </a:p>
                  </a:txBody>
                  <a:tcPr marL="88978" marR="88978"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L="88978" marR="88978" marT="45698" marB="45698"/>
                </a:tc>
                <a:tc>
                  <a:txBody>
                    <a:bodyPr/>
                    <a:lstStyle/>
                    <a:p>
                      <a:r>
                        <a:rPr lang="en-ZA" sz="1800" dirty="0" smtClean="0">
                          <a:latin typeface="Arial" pitchFamily="34" charset="0"/>
                          <a:cs typeface="Arial" pitchFamily="34" charset="0"/>
                        </a:rPr>
                        <a:t>Progress Report/Planned action </a:t>
                      </a:r>
                      <a:endParaRPr lang="en-ZA" sz="1800" dirty="0">
                        <a:latin typeface="Arial" pitchFamily="34" charset="0"/>
                        <a:cs typeface="Arial" pitchFamily="34" charset="0"/>
                      </a:endParaRPr>
                    </a:p>
                  </a:txBody>
                  <a:tcPr marL="88978" marR="88978" marT="45698" marB="45698"/>
                </a:tc>
                <a:extLst>
                  <a:ext uri="{0D108BD9-81ED-4DB2-BD59-A6C34878D82A}">
                    <a16:rowId xmlns:a16="http://schemas.microsoft.com/office/drawing/2014/main" xmlns="" val="10000"/>
                  </a:ext>
                </a:extLst>
              </a:tr>
              <a:tr h="832549">
                <a:tc rowSpan="3">
                  <a:txBody>
                    <a:bodyPr/>
                    <a:lstStyle/>
                    <a:p>
                      <a:pPr algn="just">
                        <a:lnSpc>
                          <a:spcPct val="100000"/>
                        </a:lnSpc>
                        <a:spcAft>
                          <a:spcPts val="0"/>
                        </a:spcAft>
                      </a:pPr>
                      <a:r>
                        <a:rPr lang="en-ZA" sz="1800" b="0" dirty="0" smtClean="0">
                          <a:effectLst/>
                          <a:latin typeface="Arial" panose="020B0604020202020204" pitchFamily="34" charset="0"/>
                          <a:ea typeface="Calibri"/>
                          <a:cs typeface="Arial" panose="020B0604020202020204" pitchFamily="34" charset="0"/>
                        </a:rPr>
                        <a:t>Finalisation delays within specific timeframe</a:t>
                      </a:r>
                      <a:endParaRPr lang="en-ZA" sz="1800" b="0" dirty="0">
                        <a:latin typeface="Arial" pitchFamily="34" charset="0"/>
                        <a:cs typeface="Arial" pitchFamily="34" charset="0"/>
                      </a:endParaRPr>
                    </a:p>
                  </a:txBody>
                  <a:tcPr marL="88978" marR="88978" marT="45698" marB="45698"/>
                </a:tc>
                <a:tc>
                  <a:txBody>
                    <a:bodyPr/>
                    <a:lstStyle/>
                    <a:p>
                      <a:pPr marL="0" marR="0" indent="0" algn="just" defTabSz="1052739" rtl="0" eaLnBrk="1" fontAlgn="auto" latinLnBrk="0" hangingPunct="1">
                        <a:lnSpc>
                          <a:spcPct val="100000"/>
                        </a:lnSpc>
                        <a:spcBef>
                          <a:spcPts val="0"/>
                        </a:spcBef>
                        <a:spcAft>
                          <a:spcPts val="0"/>
                        </a:spcAft>
                        <a:buClrTx/>
                        <a:buSzTx/>
                        <a:buFontTx/>
                        <a:buNone/>
                        <a:tabLst/>
                        <a:defRPr/>
                      </a:pPr>
                      <a:r>
                        <a:rPr lang="en-ZA" sz="1800" dirty="0" smtClean="0">
                          <a:effectLst/>
                          <a:latin typeface="Arial" panose="020B0604020202020204" pitchFamily="34" charset="0"/>
                          <a:ea typeface="Times New Roman"/>
                          <a:cs typeface="Arial" panose="020B0604020202020204" pitchFamily="34" charset="0"/>
                        </a:rPr>
                        <a:t>National Policy on Comprehensive Producer Development Support   recommended by MINTECH and MINMEC to Director General</a:t>
                      </a:r>
                      <a:r>
                        <a:rPr lang="en-ZA" sz="1800" baseline="0" dirty="0" smtClean="0">
                          <a:effectLst/>
                          <a:latin typeface="Arial" panose="020B0604020202020204" pitchFamily="34" charset="0"/>
                          <a:ea typeface="Times New Roman"/>
                          <a:cs typeface="Arial" panose="020B0604020202020204" pitchFamily="34" charset="0"/>
                        </a:rPr>
                        <a:t> (D</a:t>
                      </a:r>
                      <a:r>
                        <a:rPr lang="en-ZA" sz="1800" dirty="0" smtClean="0">
                          <a:effectLst/>
                          <a:latin typeface="Arial" panose="020B0604020202020204" pitchFamily="34" charset="0"/>
                          <a:ea typeface="Times New Roman"/>
                          <a:cs typeface="Arial" panose="020B0604020202020204" pitchFamily="34" charset="0"/>
                        </a:rPr>
                        <a:t>G) Cluster</a:t>
                      </a:r>
                      <a:endParaRPr lang="en-US" sz="1800" dirty="0" smtClean="0">
                        <a:latin typeface="Arial" pitchFamily="34" charset="0"/>
                        <a:ea typeface="Calibri"/>
                        <a:cs typeface="Arial" pitchFamily="34" charset="0"/>
                      </a:endParaRPr>
                    </a:p>
                  </a:txBody>
                  <a:tcPr marL="66733" marR="66733" marT="0" marB="0"/>
                </a:tc>
                <a:tc>
                  <a:txBody>
                    <a:bodyPr/>
                    <a:lstStyle/>
                    <a:p>
                      <a:pPr marL="0" marR="0" indent="0" algn="just" defTabSz="105273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kern="1200" dirty="0" smtClean="0">
                          <a:solidFill>
                            <a:schemeClr val="dk1"/>
                          </a:solidFill>
                          <a:effectLst/>
                          <a:latin typeface="Arial" panose="020B0604020202020204" pitchFamily="34" charset="0"/>
                          <a:ea typeface="Times New Roman"/>
                          <a:cs typeface="Arial" panose="020B0604020202020204" pitchFamily="34" charset="0"/>
                        </a:rPr>
                        <a:t>The Policy has been tabled at MINTECH and was recommended for tabling at MINMEC</a:t>
                      </a:r>
                      <a:endParaRPr lang="en-US" sz="1800" kern="1200" dirty="0">
                        <a:solidFill>
                          <a:schemeClr val="dk1"/>
                        </a:solidFill>
                        <a:effectLst/>
                        <a:latin typeface="Arial" panose="020B0604020202020204" pitchFamily="34" charset="0"/>
                        <a:ea typeface="Times New Roman"/>
                        <a:cs typeface="Arial" panose="020B0604020202020204" pitchFamily="34" charset="0"/>
                      </a:endParaRPr>
                    </a:p>
                  </a:txBody>
                  <a:tcPr marL="66733" marR="66733" marT="0" marB="0"/>
                </a:tc>
                <a:extLst>
                  <a:ext uri="{0D108BD9-81ED-4DB2-BD59-A6C34878D82A}">
                    <a16:rowId xmlns:a16="http://schemas.microsoft.com/office/drawing/2014/main" xmlns="" val="10001"/>
                  </a:ext>
                </a:extLst>
              </a:tr>
              <a:tr h="909493">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ea typeface="Calibri"/>
                          <a:cs typeface="Arial" pitchFamily="34" charset="0"/>
                        </a:rPr>
                        <a:t>Public consultation on </a:t>
                      </a:r>
                      <a:r>
                        <a:rPr lang="en-US" sz="1800" dirty="0" err="1" smtClean="0">
                          <a:latin typeface="Arial" pitchFamily="34" charset="0"/>
                          <a:ea typeface="Calibri"/>
                          <a:cs typeface="Arial" pitchFamily="34" charset="0"/>
                        </a:rPr>
                        <a:t>AgriBEE</a:t>
                      </a:r>
                      <a:r>
                        <a:rPr lang="en-US" sz="1800" dirty="0" smtClean="0">
                          <a:latin typeface="Arial" pitchFamily="34" charset="0"/>
                          <a:ea typeface="Calibri"/>
                          <a:cs typeface="Arial" pitchFamily="34" charset="0"/>
                        </a:rPr>
                        <a:t> Enforcement Regulation</a:t>
                      </a:r>
                    </a:p>
                  </a:txBody>
                  <a:tcPr marL="66733" marR="66733" marT="0" marB="0"/>
                </a:tc>
                <a:tc>
                  <a:txBody>
                    <a:bodyPr/>
                    <a:lstStyle/>
                    <a:p>
                      <a:pPr marL="0" marR="0" indent="0" algn="just" defTabSz="105273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kern="1200" dirty="0" smtClean="0">
                          <a:solidFill>
                            <a:schemeClr val="tx1"/>
                          </a:solidFill>
                          <a:effectLst/>
                          <a:latin typeface="Arial" panose="020B0604020202020204" pitchFamily="34" charset="0"/>
                          <a:ea typeface="Times New Roman"/>
                          <a:cs typeface="Arial" panose="020B0604020202020204" pitchFamily="34" charset="0"/>
                        </a:rPr>
                        <a:t>To implement the State Law</a:t>
                      </a:r>
                      <a:r>
                        <a:rPr lang="en-ZA" sz="1800" kern="1200" baseline="0" dirty="0" smtClean="0">
                          <a:solidFill>
                            <a:schemeClr val="tx1"/>
                          </a:solidFill>
                          <a:effectLst/>
                          <a:latin typeface="Arial" panose="020B0604020202020204" pitchFamily="34" charset="0"/>
                          <a:ea typeface="Times New Roman"/>
                          <a:cs typeface="Arial" panose="020B0604020202020204" pitchFamily="34" charset="0"/>
                        </a:rPr>
                        <a:t> Advisor recommendation. The recommendation given was for DAFF to develop Guidelines instead of Enforcement Regulations</a:t>
                      </a:r>
                      <a:endParaRPr lang="en-US" sz="1800" kern="1200" dirty="0">
                        <a:solidFill>
                          <a:schemeClr val="tx1"/>
                        </a:solidFill>
                        <a:effectLst/>
                        <a:latin typeface="Arial" panose="020B0604020202020204" pitchFamily="34" charset="0"/>
                        <a:ea typeface="Times New Roman"/>
                        <a:cs typeface="Arial" panose="020B0604020202020204" pitchFamily="34" charset="0"/>
                      </a:endParaRPr>
                    </a:p>
                  </a:txBody>
                  <a:tcPr marL="66733" marR="66733" marT="0" marB="0"/>
                </a:tc>
                <a:extLst>
                  <a:ext uri="{0D108BD9-81ED-4DB2-BD59-A6C34878D82A}">
                    <a16:rowId xmlns:a16="http://schemas.microsoft.com/office/drawing/2014/main" xmlns="" val="10002"/>
                  </a:ext>
                </a:extLst>
              </a:tr>
              <a:tr h="726221">
                <a:tc vMerge="1">
                  <a:txBody>
                    <a:bodyPr/>
                    <a:lstStyle/>
                    <a:p>
                      <a:pPr>
                        <a:lnSpc>
                          <a:spcPct val="115000"/>
                        </a:lnSpc>
                        <a:spcAft>
                          <a:spcPts val="0"/>
                        </a:spcAft>
                      </a:pPr>
                      <a:endParaRPr lang="en-ZA" sz="1700" dirty="0">
                        <a:latin typeface="Arial" pitchFamily="34" charset="0"/>
                        <a:cs typeface="Arial" pitchFamily="34" charset="0"/>
                      </a:endParaRPr>
                    </a:p>
                  </a:txBody>
                  <a:tcPr marT="45698" marB="45698"/>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ea typeface="Calibri"/>
                          <a:cs typeface="Arial" pitchFamily="34" charset="0"/>
                        </a:rPr>
                        <a:t>Adoption of community resolution on the  Establishment of legal entity</a:t>
                      </a:r>
                      <a:endParaRPr lang="en-US" sz="1800" dirty="0" smtClean="0">
                        <a:latin typeface="Arial" pitchFamily="34" charset="0"/>
                        <a:ea typeface="Calibri"/>
                        <a:cs typeface="Arial" pitchFamily="34" charset="0"/>
                      </a:endParaRPr>
                    </a:p>
                  </a:txBody>
                  <a:tcPr marL="66733" marR="66733" marT="0" marB="0"/>
                </a:tc>
                <a:tc>
                  <a:txBody>
                    <a:bodyPr/>
                    <a:lstStyle/>
                    <a:p>
                      <a:pPr marL="0" marR="0" indent="0" algn="just" defTabSz="105273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kern="1200" dirty="0" smtClean="0">
                          <a:solidFill>
                            <a:schemeClr val="dk1"/>
                          </a:solidFill>
                          <a:effectLst/>
                          <a:latin typeface="Arial" panose="020B0604020202020204" pitchFamily="34" charset="0"/>
                          <a:ea typeface="Times New Roman"/>
                          <a:cs typeface="Arial" panose="020B0604020202020204" pitchFamily="34" charset="0"/>
                        </a:rPr>
                        <a:t>The agreement has been requested from the communities to submit the legal entities that they have registered already</a:t>
                      </a:r>
                      <a:endParaRPr lang="en-US" sz="1800" kern="1200" dirty="0">
                        <a:solidFill>
                          <a:schemeClr val="dk1"/>
                        </a:solidFill>
                        <a:effectLst/>
                        <a:latin typeface="Arial" panose="020B0604020202020204" pitchFamily="34" charset="0"/>
                        <a:ea typeface="Times New Roman"/>
                        <a:cs typeface="Arial" panose="020B0604020202020204" pitchFamily="34" charset="0"/>
                      </a:endParaRPr>
                    </a:p>
                  </a:txBody>
                  <a:tcPr marL="66733" marR="66733" marT="0" marB="0"/>
                </a:tc>
                <a:extLst>
                  <a:ext uri="{0D108BD9-81ED-4DB2-BD59-A6C34878D82A}">
                    <a16:rowId xmlns:a16="http://schemas.microsoft.com/office/drawing/2014/main" xmlns="" val="10003"/>
                  </a:ext>
                </a:extLst>
              </a:tr>
              <a:tr h="714781">
                <a:tc>
                  <a:txBody>
                    <a:bodyPr/>
                    <a:lstStyle/>
                    <a:p>
                      <a:pPr>
                        <a:lnSpc>
                          <a:spcPct val="100000"/>
                        </a:lnSpc>
                        <a:spcAft>
                          <a:spcPts val="0"/>
                        </a:spcAft>
                      </a:pPr>
                      <a:endParaRPr lang="en-ZA" sz="1800" dirty="0">
                        <a:latin typeface="Arial" pitchFamily="34" charset="0"/>
                        <a:cs typeface="Arial" pitchFamily="34" charset="0"/>
                      </a:endParaRPr>
                    </a:p>
                  </a:txBody>
                  <a:tcPr marL="88978" marR="88978" marT="45698" marB="45698"/>
                </a:tc>
                <a:tc>
                  <a:txBody>
                    <a:bodyPr/>
                    <a:lstStyle/>
                    <a:p>
                      <a:pPr marL="0" marR="0" indent="0" algn="just" defTabSz="1052739"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ea typeface="Calibri"/>
                          <a:cs typeface="Arial" pitchFamily="34" charset="0"/>
                        </a:rPr>
                        <a:t>Allocate Rights in the abalone and West Coast rock lobster sector</a:t>
                      </a:r>
                    </a:p>
                    <a:p>
                      <a:pPr marL="0" marR="0" indent="0" algn="l" defTabSz="1052739" rtl="0" eaLnBrk="1" fontAlgn="auto" latinLnBrk="0" hangingPunct="1">
                        <a:lnSpc>
                          <a:spcPct val="100000"/>
                        </a:lnSpc>
                        <a:spcBef>
                          <a:spcPts val="0"/>
                        </a:spcBef>
                        <a:spcAft>
                          <a:spcPts val="0"/>
                        </a:spcAft>
                        <a:buClrTx/>
                        <a:buSzTx/>
                        <a:buFontTx/>
                        <a:buNone/>
                        <a:tabLst/>
                        <a:defRPr/>
                      </a:pPr>
                      <a:endParaRPr lang="en-US" sz="1800" dirty="0" smtClean="0">
                        <a:latin typeface="Arial" pitchFamily="34" charset="0"/>
                        <a:ea typeface="Calibri"/>
                        <a:cs typeface="Arial" pitchFamily="34" charset="0"/>
                      </a:endParaRPr>
                    </a:p>
                  </a:txBody>
                  <a:tcPr marL="66733" marR="66733" marT="0" marB="0"/>
                </a:tc>
                <a:tc>
                  <a:txBody>
                    <a:bodyPr/>
                    <a:lstStyle/>
                    <a:p>
                      <a:pPr marL="0" marR="0" indent="0" algn="just" defTabSz="105273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kern="1200" dirty="0" smtClean="0">
                          <a:solidFill>
                            <a:schemeClr val="dk1"/>
                          </a:solidFill>
                          <a:effectLst/>
                          <a:latin typeface="Arial" panose="020B0604020202020204" pitchFamily="34" charset="0"/>
                          <a:ea typeface="Times New Roman"/>
                          <a:cs typeface="Arial" panose="020B0604020202020204" pitchFamily="34" charset="0"/>
                        </a:rPr>
                        <a:t>The</a:t>
                      </a:r>
                      <a:r>
                        <a:rPr lang="en-US" sz="1800" kern="1200" baseline="0" dirty="0" smtClean="0">
                          <a:solidFill>
                            <a:schemeClr val="dk1"/>
                          </a:solidFill>
                          <a:effectLst/>
                          <a:latin typeface="Arial" panose="020B0604020202020204" pitchFamily="34" charset="0"/>
                          <a:ea typeface="Times New Roman"/>
                          <a:cs typeface="Arial" panose="020B0604020202020204" pitchFamily="34" charset="0"/>
                        </a:rPr>
                        <a:t> rights allocation for the Abalone has been reserved for the next financial year based on Ministerial decision</a:t>
                      </a:r>
                      <a:endParaRPr lang="en-US" sz="1800" kern="1200" dirty="0">
                        <a:solidFill>
                          <a:schemeClr val="dk1"/>
                        </a:solidFill>
                        <a:effectLst/>
                        <a:latin typeface="Arial" panose="020B0604020202020204" pitchFamily="34" charset="0"/>
                        <a:ea typeface="Times New Roman"/>
                        <a:cs typeface="Arial" panose="020B0604020202020204" pitchFamily="34" charset="0"/>
                      </a:endParaRPr>
                    </a:p>
                  </a:txBody>
                  <a:tcPr marL="66733" marR="66733" marT="0" marB="0"/>
                </a:tc>
                <a:extLst>
                  <a:ext uri="{0D108BD9-81ED-4DB2-BD59-A6C34878D82A}">
                    <a16:rowId xmlns:a16="http://schemas.microsoft.com/office/drawing/2014/main" xmlns="" val="10004"/>
                  </a:ext>
                </a:extLst>
              </a:tr>
              <a:tr h="957055">
                <a:tc>
                  <a:txBody>
                    <a:bodyPr/>
                    <a:lstStyle/>
                    <a:p>
                      <a:pPr>
                        <a:lnSpc>
                          <a:spcPct val="100000"/>
                        </a:lnSpc>
                        <a:spcAft>
                          <a:spcPts val="0"/>
                        </a:spcAft>
                      </a:pPr>
                      <a:endParaRPr lang="en-ZA" sz="1800" dirty="0">
                        <a:latin typeface="Arial" pitchFamily="34" charset="0"/>
                        <a:cs typeface="Arial" pitchFamily="34" charset="0"/>
                      </a:endParaRPr>
                    </a:p>
                  </a:txBody>
                  <a:tcPr marL="88978" marR="88978" marT="45698" marB="45698"/>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Review of core directorates business continuity</a:t>
                      </a:r>
                    </a:p>
                    <a:p>
                      <a:pPr marL="0" marR="0" indent="0" algn="l" defTabSz="1052739" rtl="0" eaLnBrk="1" fontAlgn="auto" latinLnBrk="0" hangingPunct="1">
                        <a:lnSpc>
                          <a:spcPct val="100000"/>
                        </a:lnSpc>
                        <a:spcBef>
                          <a:spcPts val="0"/>
                        </a:spcBef>
                        <a:spcAft>
                          <a:spcPts val="0"/>
                        </a:spcAft>
                        <a:buClrTx/>
                        <a:buSzTx/>
                        <a:buFontTx/>
                        <a:buNone/>
                        <a:tabLst/>
                        <a:defRPr/>
                      </a:pPr>
                      <a:endParaRPr lang="en-US" sz="1800" dirty="0" smtClean="0">
                        <a:latin typeface="Arial" pitchFamily="34" charset="0"/>
                        <a:ea typeface="Calibri"/>
                        <a:cs typeface="Arial" pitchFamily="34" charset="0"/>
                      </a:endParaRPr>
                    </a:p>
                  </a:txBody>
                  <a:tcPr marL="66733" marR="66733" marT="0" marB="0"/>
                </a:tc>
                <a:tc>
                  <a:txBody>
                    <a:bodyPr/>
                    <a:lstStyle/>
                    <a:p>
                      <a:pPr marL="0" marR="0" indent="0" algn="just" defTabSz="1052739"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The Business Continuity</a:t>
                      </a:r>
                      <a:r>
                        <a:rPr lang="en-ZA" sz="1800" kern="1200" baseline="0" dirty="0" smtClean="0">
                          <a:solidFill>
                            <a:schemeClr val="dk1"/>
                          </a:solidFill>
                          <a:effectLst/>
                          <a:latin typeface="Arial" panose="020B0604020202020204" pitchFamily="34" charset="0"/>
                          <a:ea typeface="+mn-ea"/>
                          <a:cs typeface="Arial" panose="020B0604020202020204" pitchFamily="34" charset="0"/>
                        </a:rPr>
                        <a:t> </a:t>
                      </a:r>
                      <a:r>
                        <a:rPr lang="en-ZA" sz="1800" kern="1200" dirty="0" smtClean="0">
                          <a:solidFill>
                            <a:schemeClr val="dk1"/>
                          </a:solidFill>
                          <a:effectLst/>
                          <a:latin typeface="Arial" panose="020B0604020202020204" pitchFamily="34" charset="0"/>
                          <a:ea typeface="+mn-ea"/>
                          <a:cs typeface="Arial" panose="020B0604020202020204" pitchFamily="34" charset="0"/>
                        </a:rPr>
                        <a:t>Steering Committee to strengthen  respective business continuity plans</a:t>
                      </a:r>
                      <a:endParaRPr lang="en-US" sz="1800" kern="1200" dirty="0">
                        <a:solidFill>
                          <a:schemeClr val="dk1"/>
                        </a:solidFill>
                        <a:effectLst/>
                        <a:latin typeface="Arial" panose="020B0604020202020204" pitchFamily="34" charset="0"/>
                        <a:ea typeface="Times New Roman"/>
                        <a:cs typeface="Arial" panose="020B0604020202020204" pitchFamily="34" charset="0"/>
                      </a:endParaRPr>
                    </a:p>
                  </a:txBody>
                  <a:tcPr marL="66733" marR="66733" marT="0" marB="0"/>
                </a:tc>
                <a:extLst>
                  <a:ext uri="{0D108BD9-81ED-4DB2-BD59-A6C34878D82A}">
                    <a16:rowId xmlns:a16="http://schemas.microsoft.com/office/drawing/2014/main" xmlns="" val="10005"/>
                  </a:ext>
                </a:extLst>
              </a:tr>
            </a:tbl>
          </a:graphicData>
        </a:graphic>
      </p:graphicFrame>
      <p:sp>
        <p:nvSpPr>
          <p:cNvPr id="52245" name="Slide Number Placeholder 3"/>
          <p:cNvSpPr>
            <a:spLocks noGrp="1"/>
          </p:cNvSpPr>
          <p:nvPr>
            <p:ph type="sldNum" sz="quarter" idx="10"/>
          </p:nvPr>
        </p:nvSpPr>
        <p:spPr bwMode="auto">
          <a:xfrm>
            <a:off x="9558338" y="7056610"/>
            <a:ext cx="360362" cy="252413"/>
          </a:xfrm>
          <a:noFill/>
          <a:ln>
            <a:miter lim="800000"/>
            <a:headEnd/>
            <a:tailEnd/>
          </a:ln>
        </p:spPr>
        <p:txBody>
          <a:bodyPr/>
          <a:lstStyle/>
          <a:p>
            <a:fld id="{A2B43DB5-B90C-4898-A344-18C40E4E0955}" type="slidenum">
              <a:rPr lang="en-ZA" altLang="en-US" smtClean="0">
                <a:latin typeface="Arial" pitchFamily="34" charset="0"/>
                <a:cs typeface="Arial" pitchFamily="34" charset="0"/>
              </a:rPr>
              <a:pPr/>
              <a:t>17</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2290651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ln>
            <a:miter lim="800000"/>
            <a:headEnd/>
            <a:tailEnd/>
          </a:ln>
        </p:spPr>
        <p:txBody>
          <a:bodyPr vert="horz" wrap="square" numCol="1" compatLnSpc="1">
            <a:prstTxWarp prst="textNoShape">
              <a:avLst/>
            </a:prstTxWarp>
            <a:normAutofit/>
          </a:bodyPr>
          <a:lstStyle/>
          <a:p>
            <a:r>
              <a:rPr lang="en-US" altLang="en-US" dirty="0">
                <a:ea typeface="+mn-ea"/>
              </a:rPr>
              <a:t>CHALLENGES AFFECTING </a:t>
            </a:r>
            <a:r>
              <a:rPr lang="en-US" altLang="en-US" dirty="0" smtClean="0">
                <a:ea typeface="+mn-ea"/>
              </a:rPr>
              <a:t>NON-ACHIEVEMENTS ….</a:t>
            </a:r>
            <a:endParaRPr lang="en-ZA" altLang="en-US" dirty="0">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04044032"/>
              </p:ext>
            </p:extLst>
          </p:nvPr>
        </p:nvGraphicFramePr>
        <p:xfrm>
          <a:off x="810197" y="1548384"/>
          <a:ext cx="9001000" cy="1987103"/>
        </p:xfrm>
        <a:graphic>
          <a:graphicData uri="http://schemas.openxmlformats.org/drawingml/2006/table">
            <a:tbl>
              <a:tblPr firstRow="1" bandRow="1">
                <a:tableStyleId>{5C22544A-7EE6-4342-B048-85BDC9FD1C3A}</a:tableStyleId>
              </a:tblPr>
              <a:tblGrid>
                <a:gridCol w="2047726">
                  <a:extLst>
                    <a:ext uri="{9D8B030D-6E8A-4147-A177-3AD203B41FA5}">
                      <a16:colId xmlns:a16="http://schemas.microsoft.com/office/drawing/2014/main" xmlns="" val="20000"/>
                    </a:ext>
                  </a:extLst>
                </a:gridCol>
                <a:gridCol w="3954231">
                  <a:extLst>
                    <a:ext uri="{9D8B030D-6E8A-4147-A177-3AD203B41FA5}">
                      <a16:colId xmlns:a16="http://schemas.microsoft.com/office/drawing/2014/main" xmlns="" val="20001"/>
                    </a:ext>
                  </a:extLst>
                </a:gridCol>
                <a:gridCol w="2999043">
                  <a:extLst>
                    <a:ext uri="{9D8B030D-6E8A-4147-A177-3AD203B41FA5}">
                      <a16:colId xmlns:a16="http://schemas.microsoft.com/office/drawing/2014/main" xmlns="" val="20002"/>
                    </a:ext>
                  </a:extLst>
                </a:gridCol>
              </a:tblGrid>
              <a:tr h="237109">
                <a:tc>
                  <a:txBody>
                    <a:bodyPr/>
                    <a:lstStyle/>
                    <a:p>
                      <a:r>
                        <a:rPr lang="en-ZA" sz="1800" dirty="0" smtClean="0">
                          <a:latin typeface="Arial" pitchFamily="34" charset="0"/>
                          <a:cs typeface="Arial" pitchFamily="34" charset="0"/>
                        </a:rPr>
                        <a:t>Cause</a:t>
                      </a:r>
                      <a:endParaRPr lang="en-ZA" sz="1800" dirty="0">
                        <a:latin typeface="Arial" pitchFamily="34" charset="0"/>
                        <a:cs typeface="Arial" pitchFamily="34" charset="0"/>
                      </a:endParaRPr>
                    </a:p>
                  </a:txBody>
                  <a:tcPr marL="88978" marR="88978"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L="88978" marR="88978" marT="45698" marB="45698"/>
                </a:tc>
                <a:tc>
                  <a:txBody>
                    <a:bodyPr/>
                    <a:lstStyle/>
                    <a:p>
                      <a:r>
                        <a:rPr lang="en-ZA" sz="1800" dirty="0" smtClean="0">
                          <a:latin typeface="Arial" pitchFamily="34" charset="0"/>
                          <a:cs typeface="Arial" pitchFamily="34" charset="0"/>
                        </a:rPr>
                        <a:t>Progress Report/Planned action </a:t>
                      </a:r>
                      <a:endParaRPr lang="en-ZA" sz="1800" dirty="0">
                        <a:latin typeface="Arial" pitchFamily="34" charset="0"/>
                        <a:cs typeface="Arial" pitchFamily="34" charset="0"/>
                      </a:endParaRPr>
                    </a:p>
                  </a:txBody>
                  <a:tcPr marL="88978" marR="88978" marT="45698" marB="45698"/>
                </a:tc>
                <a:extLst>
                  <a:ext uri="{0D108BD9-81ED-4DB2-BD59-A6C34878D82A}">
                    <a16:rowId xmlns:a16="http://schemas.microsoft.com/office/drawing/2014/main" xmlns="" val="10000"/>
                  </a:ext>
                </a:extLst>
              </a:tr>
              <a:tr h="1347067">
                <a:tc>
                  <a:txBody>
                    <a:bodyPr/>
                    <a:lstStyle/>
                    <a:p>
                      <a:pPr>
                        <a:lnSpc>
                          <a:spcPct val="115000"/>
                        </a:lnSpc>
                        <a:spcAft>
                          <a:spcPts val="0"/>
                        </a:spcAft>
                      </a:pPr>
                      <a:r>
                        <a:rPr lang="en-ZA" sz="1800" b="0" dirty="0" smtClean="0">
                          <a:effectLst/>
                          <a:latin typeface="Arial" panose="020B0604020202020204" pitchFamily="34" charset="0"/>
                          <a:ea typeface="Calibri"/>
                          <a:cs typeface="Arial" panose="020B0604020202020204" pitchFamily="34" charset="0"/>
                        </a:rPr>
                        <a:t>Budget constraints</a:t>
                      </a:r>
                    </a:p>
                  </a:txBody>
                  <a:tcPr marL="88978" marR="88978" marT="45698" marB="45698"/>
                </a:tc>
                <a:tc>
                  <a:txBody>
                    <a:bodyPr/>
                    <a:lstStyle/>
                    <a:p>
                      <a:pPr marL="0" marR="0" indent="0" algn="just" defTabSz="1052739" rtl="0" eaLnBrk="1" fontAlgn="auto" latinLnBrk="0" hangingPunct="1">
                        <a:lnSpc>
                          <a:spcPct val="115000"/>
                        </a:lnSpc>
                        <a:spcBef>
                          <a:spcPts val="0"/>
                        </a:spcBef>
                        <a:spcAft>
                          <a:spcPts val="0"/>
                        </a:spcAft>
                        <a:buClrTx/>
                        <a:buSzTx/>
                        <a:buFontTx/>
                        <a:buNone/>
                        <a:tabLst/>
                        <a:defRPr/>
                      </a:pPr>
                      <a:r>
                        <a:rPr lang="en-ZA" sz="1800" dirty="0" smtClean="0">
                          <a:latin typeface="Arial" pitchFamily="34" charset="0"/>
                          <a:ea typeface="Calibri"/>
                          <a:cs typeface="Arial" pitchFamily="34" charset="0"/>
                        </a:rPr>
                        <a:t>Training of business continuity champions with accredited service provider</a:t>
                      </a:r>
                      <a:endParaRPr lang="en-US" sz="1800" dirty="0" smtClean="0">
                        <a:latin typeface="Arial" pitchFamily="34" charset="0"/>
                        <a:ea typeface="Calibri"/>
                        <a:cs typeface="Arial" pitchFamily="34" charset="0"/>
                      </a:endParaRPr>
                    </a:p>
                  </a:txBody>
                  <a:tcPr marL="66733" marR="66733" marT="0" marB="0"/>
                </a:tc>
                <a:tc>
                  <a:txBody>
                    <a:bodyPr/>
                    <a:lstStyle/>
                    <a:p>
                      <a:pPr marL="0" marR="0" algn="just">
                        <a:spcBef>
                          <a:spcPts val="0"/>
                        </a:spcBef>
                        <a:spcAft>
                          <a:spcPts val="0"/>
                        </a:spcAft>
                      </a:pPr>
                      <a:r>
                        <a:rPr lang="en-ZA" sz="1800" dirty="0" smtClean="0">
                          <a:effectLst/>
                          <a:latin typeface="Arial" panose="020B0604020202020204" pitchFamily="34" charset="0"/>
                          <a:ea typeface="Times New Roman"/>
                          <a:cs typeface="Arial" panose="020B0604020202020204" pitchFamily="34" charset="0"/>
                        </a:rPr>
                        <a:t>Budget has been</a:t>
                      </a:r>
                      <a:r>
                        <a:rPr lang="en-ZA" sz="1800" baseline="0" dirty="0" smtClean="0">
                          <a:effectLst/>
                          <a:latin typeface="Arial" panose="020B0604020202020204" pitchFamily="34" charset="0"/>
                          <a:ea typeface="Times New Roman"/>
                          <a:cs typeface="Arial" panose="020B0604020202020204" pitchFamily="34" charset="0"/>
                        </a:rPr>
                        <a:t> secured to conduct the training during the current financial year</a:t>
                      </a:r>
                      <a:endParaRPr lang="en-US" sz="1800" dirty="0">
                        <a:solidFill>
                          <a:srgbClr val="FF0000"/>
                        </a:solidFill>
                        <a:latin typeface="Arial" pitchFamily="34" charset="0"/>
                        <a:ea typeface="Calibri"/>
                        <a:cs typeface="Arial" pitchFamily="34" charset="0"/>
                      </a:endParaRPr>
                    </a:p>
                  </a:txBody>
                  <a:tcPr marL="66733" marR="66733" marT="0" marB="0"/>
                </a:tc>
                <a:extLst>
                  <a:ext uri="{0D108BD9-81ED-4DB2-BD59-A6C34878D82A}">
                    <a16:rowId xmlns:a16="http://schemas.microsoft.com/office/drawing/2014/main" xmlns="" val="10001"/>
                  </a:ext>
                </a:extLst>
              </a:tr>
            </a:tbl>
          </a:graphicData>
        </a:graphic>
      </p:graphicFrame>
      <p:sp>
        <p:nvSpPr>
          <p:cNvPr id="52245" name="Slide Number Placeholder 3"/>
          <p:cNvSpPr>
            <a:spLocks noGrp="1"/>
          </p:cNvSpPr>
          <p:nvPr>
            <p:ph type="sldNum" sz="quarter" idx="10"/>
          </p:nvPr>
        </p:nvSpPr>
        <p:spPr bwMode="auto">
          <a:noFill/>
          <a:ln>
            <a:miter lim="800000"/>
            <a:headEnd/>
            <a:tailEnd/>
          </a:ln>
        </p:spPr>
        <p:txBody>
          <a:bodyPr/>
          <a:lstStyle/>
          <a:p>
            <a:fld id="{A2B43DB5-B90C-4898-A344-18C40E4E0955}" type="slidenum">
              <a:rPr lang="en-ZA" altLang="en-US" smtClean="0">
                <a:latin typeface="Arial" pitchFamily="34" charset="0"/>
                <a:cs typeface="Arial" pitchFamily="34" charset="0"/>
              </a:rPr>
              <a:pPr/>
              <a:t>18</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1098323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DAFF EXPENDITURE PER ECONOMIC CLASSIFICATION AS AT </a:t>
            </a:r>
            <a:br>
              <a:rPr lang="en-ZA" dirty="0" smtClean="0"/>
            </a:br>
            <a:r>
              <a:rPr lang="en-ZA" dirty="0" smtClean="0"/>
              <a:t>29 JANUARY 2018</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83349904"/>
              </p:ext>
            </p:extLst>
          </p:nvPr>
        </p:nvGraphicFramePr>
        <p:xfrm>
          <a:off x="378146" y="1476375"/>
          <a:ext cx="9721081" cy="4968553"/>
        </p:xfrm>
        <a:graphic>
          <a:graphicData uri="http://schemas.openxmlformats.org/drawingml/2006/table">
            <a:tbl>
              <a:tblPr>
                <a:tableStyleId>{5C22544A-7EE6-4342-B048-85BDC9FD1C3A}</a:tableStyleId>
              </a:tblPr>
              <a:tblGrid>
                <a:gridCol w="3708041">
                  <a:extLst>
                    <a:ext uri="{9D8B030D-6E8A-4147-A177-3AD203B41FA5}">
                      <a16:colId xmlns:a16="http://schemas.microsoft.com/office/drawing/2014/main" xmlns="" val="20000"/>
                    </a:ext>
                  </a:extLst>
                </a:gridCol>
                <a:gridCol w="1202608">
                  <a:extLst>
                    <a:ext uri="{9D8B030D-6E8A-4147-A177-3AD203B41FA5}">
                      <a16:colId xmlns:a16="http://schemas.microsoft.com/office/drawing/2014/main" xmlns="" val="20001"/>
                    </a:ext>
                  </a:extLst>
                </a:gridCol>
                <a:gridCol w="1202608">
                  <a:extLst>
                    <a:ext uri="{9D8B030D-6E8A-4147-A177-3AD203B41FA5}">
                      <a16:colId xmlns:a16="http://schemas.microsoft.com/office/drawing/2014/main" xmlns="" val="20002"/>
                    </a:ext>
                  </a:extLst>
                </a:gridCol>
                <a:gridCol w="1202608">
                  <a:extLst>
                    <a:ext uri="{9D8B030D-6E8A-4147-A177-3AD203B41FA5}">
                      <a16:colId xmlns:a16="http://schemas.microsoft.com/office/drawing/2014/main" xmlns="" val="20003"/>
                    </a:ext>
                  </a:extLst>
                </a:gridCol>
                <a:gridCol w="1202608">
                  <a:extLst>
                    <a:ext uri="{9D8B030D-6E8A-4147-A177-3AD203B41FA5}">
                      <a16:colId xmlns:a16="http://schemas.microsoft.com/office/drawing/2014/main" xmlns="" val="20004"/>
                    </a:ext>
                  </a:extLst>
                </a:gridCol>
                <a:gridCol w="1202608">
                  <a:extLst>
                    <a:ext uri="{9D8B030D-6E8A-4147-A177-3AD203B41FA5}">
                      <a16:colId xmlns:a16="http://schemas.microsoft.com/office/drawing/2014/main" xmlns="" val="20005"/>
                    </a:ext>
                  </a:extLst>
                </a:gridCol>
              </a:tblGrid>
              <a:tr h="953155">
                <a:tc>
                  <a:txBody>
                    <a:bodyPr/>
                    <a:lstStyle/>
                    <a:p>
                      <a:pPr algn="l" fontAlgn="b"/>
                      <a:r>
                        <a:rPr lang="en-ZA" sz="1400" u="none" strike="noStrike" dirty="0">
                          <a:effectLst/>
                          <a:latin typeface="Arial" panose="020B0604020202020204" pitchFamily="34" charset="0"/>
                          <a:cs typeface="Arial" panose="020B0604020202020204" pitchFamily="34" charset="0"/>
                        </a:rPr>
                        <a:t>Agriculture, Forestry and Fisheries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Expenditure as on 29/01/2018</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0"/>
                  </a:ext>
                </a:extLst>
              </a:tr>
              <a:tr h="848352">
                <a:tc>
                  <a:txBody>
                    <a:bodyPr/>
                    <a:lstStyle/>
                    <a:p>
                      <a:pPr algn="l" fontAlgn="b"/>
                      <a:r>
                        <a:rPr lang="en-ZA" sz="1400" u="sng" strike="noStrike" dirty="0">
                          <a:effectLst/>
                          <a:latin typeface="Arial" panose="020B0604020202020204" pitchFamily="34" charset="0"/>
                          <a:cs typeface="Arial" panose="020B0604020202020204" pitchFamily="34" charset="0"/>
                        </a:rPr>
                        <a:t>Economic classification</a:t>
                      </a:r>
                      <a:endParaRPr lang="en-ZA" sz="1400" b="1" i="1" u="sng"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Budget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Exp</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Earmarked</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Available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1"/>
                  </a:ext>
                </a:extLst>
              </a:tr>
              <a:tr h="347506">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t"/>
                      <a:r>
                        <a:rPr lang="en-ZA" sz="1400" u="none" strike="noStrike">
                          <a:effectLst/>
                          <a:latin typeface="Arial" panose="020B0604020202020204" pitchFamily="34" charset="0"/>
                          <a:cs typeface="Arial" panose="020B0604020202020204" pitchFamily="34" charset="0"/>
                        </a:rPr>
                        <a:t>R'000</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t"/>
                      <a:r>
                        <a:rPr lang="en-ZA" sz="1400" u="none" strike="noStrike">
                          <a:effectLst/>
                          <a:latin typeface="Arial" panose="020B0604020202020204" pitchFamily="34" charset="0"/>
                          <a:cs typeface="Arial" panose="020B0604020202020204" pitchFamily="34" charset="0"/>
                        </a:rPr>
                        <a:t>R'000</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t"/>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t"/>
                      <a:r>
                        <a:rPr lang="en-ZA" sz="1400" u="none" strike="noStrike">
                          <a:effectLst/>
                          <a:latin typeface="Arial" panose="020B0604020202020204" pitchFamily="34" charset="0"/>
                          <a:cs typeface="Arial" panose="020B0604020202020204" pitchFamily="34" charset="0"/>
                        </a:rPr>
                        <a:t>R'000</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t"/>
                      <a:r>
                        <a:rPr lang="en-ZA" sz="1400" u="none" strike="noStrike">
                          <a:effectLst/>
                          <a:latin typeface="Arial" panose="020B0604020202020204" pitchFamily="34" charset="0"/>
                          <a:cs typeface="Arial" panose="020B0604020202020204" pitchFamily="34" charset="0"/>
                        </a:rPr>
                        <a:t>R'000</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r h="347506">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3"/>
                  </a:ext>
                </a:extLst>
              </a:tr>
              <a:tr h="344194">
                <a:tc>
                  <a:txBody>
                    <a:bodyPr/>
                    <a:lstStyle/>
                    <a:p>
                      <a:pPr algn="l" fontAlgn="b"/>
                      <a:r>
                        <a:rPr lang="en-ZA" sz="1400" u="none" strike="noStrike" dirty="0">
                          <a:effectLst/>
                          <a:latin typeface="Arial" panose="020B0604020202020204" pitchFamily="34" charset="0"/>
                          <a:cs typeface="Arial" panose="020B0604020202020204" pitchFamily="34" charset="0"/>
                        </a:rPr>
                        <a:t>Compensation of employees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2 100 236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1 725 979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82,2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374 257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4"/>
                  </a:ext>
                </a:extLst>
              </a:tr>
              <a:tr h="347506">
                <a:tc>
                  <a:txBody>
                    <a:bodyPr/>
                    <a:lstStyle/>
                    <a:p>
                      <a:pPr algn="l" fontAlgn="b"/>
                      <a:r>
                        <a:rPr lang="en-ZA" sz="1400" u="none" strike="noStrike" dirty="0">
                          <a:effectLst/>
                          <a:latin typeface="Arial" panose="020B0604020202020204" pitchFamily="34" charset="0"/>
                          <a:cs typeface="Arial" panose="020B0604020202020204" pitchFamily="34" charset="0"/>
                        </a:rPr>
                        <a:t>Goods and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795 589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626 604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78,8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133 696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35 289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5"/>
                  </a:ext>
                </a:extLst>
              </a:tr>
              <a:tr h="347506">
                <a:tc>
                  <a:txBody>
                    <a:bodyPr/>
                    <a:lstStyle/>
                    <a:p>
                      <a:pPr algn="l" fontAlgn="b"/>
                      <a:r>
                        <a:rPr lang="en-ZA" sz="1400" u="none" strike="noStrike" dirty="0">
                          <a:effectLst/>
                          <a:latin typeface="Arial" panose="020B0604020202020204" pitchFamily="34" charset="0"/>
                          <a:cs typeface="Arial" panose="020B0604020202020204" pitchFamily="34" charset="0"/>
                        </a:rPr>
                        <a:t>Interest and rent on land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1 003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952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94,9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51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6"/>
                  </a:ext>
                </a:extLst>
              </a:tr>
              <a:tr h="388109">
                <a:tc>
                  <a:txBody>
                    <a:bodyPr/>
                    <a:lstStyle/>
                    <a:p>
                      <a:pPr algn="l" fontAlgn="b"/>
                      <a:r>
                        <a:rPr lang="en-ZA" sz="1400" u="none" strike="noStrike" dirty="0">
                          <a:effectLst/>
                          <a:latin typeface="Arial" panose="020B0604020202020204" pitchFamily="34" charset="0"/>
                          <a:cs typeface="Arial" panose="020B0604020202020204" pitchFamily="34" charset="0"/>
                        </a:rPr>
                        <a:t>Payments for financial assets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184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#DIV/0!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(184)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7"/>
                  </a:ext>
                </a:extLst>
              </a:tr>
              <a:tr h="344194">
                <a:tc>
                  <a:txBody>
                    <a:bodyPr/>
                    <a:lstStyle/>
                    <a:p>
                      <a:pPr algn="l" fontAlgn="b"/>
                      <a:r>
                        <a:rPr lang="en-ZA" sz="1400" u="none" strike="noStrike" dirty="0">
                          <a:effectLst/>
                          <a:latin typeface="Arial" panose="020B0604020202020204" pitchFamily="34" charset="0"/>
                          <a:cs typeface="Arial" panose="020B0604020202020204" pitchFamily="34" charset="0"/>
                        </a:rPr>
                        <a:t>Transfers and subsidies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3 821 394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3 667 145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96,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154 249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8"/>
                  </a:ext>
                </a:extLst>
              </a:tr>
              <a:tr h="344194">
                <a:tc>
                  <a:txBody>
                    <a:bodyPr/>
                    <a:lstStyle/>
                    <a:p>
                      <a:pPr algn="l" fontAlgn="b"/>
                      <a:r>
                        <a:rPr lang="en-ZA" sz="1400" u="none" strike="noStrike" dirty="0">
                          <a:effectLst/>
                          <a:latin typeface="Arial" panose="020B0604020202020204" pitchFamily="34" charset="0"/>
                          <a:cs typeface="Arial" panose="020B0604020202020204" pitchFamily="34" charset="0"/>
                        </a:rPr>
                        <a:t>Payments for capital assets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128 812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87 285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67,8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995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        40 532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9"/>
                  </a:ext>
                </a:extLst>
              </a:tr>
              <a:tr h="356331">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6 847 034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6 108 149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89,2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134 691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604 194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19</a:t>
            </a:fld>
            <a:endParaRPr lang="en-ZA" dirty="0"/>
          </a:p>
        </p:txBody>
      </p:sp>
    </p:spTree>
    <p:extLst>
      <p:ext uri="{BB962C8B-B14F-4D97-AF65-F5344CB8AC3E}">
        <p14:creationId xmlns:p14="http://schemas.microsoft.com/office/powerpoint/2010/main" xmlns="" val="3759378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PRESENTATION OUTLINE</a:t>
            </a:r>
            <a:endParaRPr lang="en-ZA" dirty="0"/>
          </a:p>
        </p:txBody>
      </p:sp>
      <p:sp>
        <p:nvSpPr>
          <p:cNvPr id="3" name="Content Placeholder 2"/>
          <p:cNvSpPr>
            <a:spLocks noGrp="1"/>
          </p:cNvSpPr>
          <p:nvPr>
            <p:ph idx="1"/>
          </p:nvPr>
        </p:nvSpPr>
        <p:spPr>
          <a:xfrm>
            <a:off x="720725" y="1332359"/>
            <a:ext cx="9450511" cy="5184576"/>
          </a:xfrm>
        </p:spPr>
        <p:txBody>
          <a:bodyPr/>
          <a:lstStyle/>
          <a:p>
            <a:pPr marL="285750" indent="-285750">
              <a:spcBef>
                <a:spcPts val="0"/>
              </a:spcBef>
              <a:buFont typeface="Wingdings" panose="05000000000000000000" pitchFamily="2" charset="2"/>
              <a:buChar char="v"/>
            </a:pPr>
            <a:r>
              <a:rPr lang="en-US" sz="1600" dirty="0" smtClean="0"/>
              <a:t>STRUCTURAL ARRANGEMENTS</a:t>
            </a:r>
          </a:p>
          <a:p>
            <a:pPr marL="0" indent="0">
              <a:spcBef>
                <a:spcPts val="0"/>
              </a:spcBef>
            </a:pPr>
            <a:endParaRPr lang="en-US" sz="1600" dirty="0" smtClean="0"/>
          </a:p>
          <a:p>
            <a:pPr marL="285750" indent="-285750">
              <a:spcBef>
                <a:spcPts val="0"/>
              </a:spcBef>
              <a:buFont typeface="Wingdings" panose="05000000000000000000" pitchFamily="2" charset="2"/>
              <a:buChar char="v"/>
            </a:pPr>
            <a:r>
              <a:rPr lang="en-US" sz="1600" dirty="0" smtClean="0"/>
              <a:t>SECTOR MTSF PROGRESS</a:t>
            </a:r>
          </a:p>
          <a:p>
            <a:pPr marL="0" indent="0">
              <a:spcBef>
                <a:spcPts val="0"/>
              </a:spcBef>
            </a:pPr>
            <a:endParaRPr lang="en-US" sz="1600" dirty="0" smtClean="0"/>
          </a:p>
          <a:p>
            <a:pPr marL="285750" indent="-285750">
              <a:spcBef>
                <a:spcPts val="0"/>
              </a:spcBef>
              <a:buFont typeface="Wingdings" panose="05000000000000000000" pitchFamily="2" charset="2"/>
              <a:buChar char="v"/>
            </a:pPr>
            <a:r>
              <a:rPr lang="en-US" sz="1600" dirty="0" smtClean="0"/>
              <a:t>SUMMARY OF QUARTER 2 PRELIMINARY PERFORMANCE</a:t>
            </a:r>
          </a:p>
          <a:p>
            <a:pPr marL="0" indent="0">
              <a:spcBef>
                <a:spcPts val="0"/>
              </a:spcBef>
            </a:pPr>
            <a:endParaRPr lang="en-US" sz="1600" dirty="0" smtClean="0"/>
          </a:p>
          <a:p>
            <a:pPr marL="285750" indent="-285750">
              <a:spcBef>
                <a:spcPts val="0"/>
              </a:spcBef>
              <a:buFont typeface="Wingdings" panose="05000000000000000000" pitchFamily="2" charset="2"/>
              <a:buChar char="v"/>
            </a:pPr>
            <a:r>
              <a:rPr lang="en-ZA" sz="1600" dirty="0" smtClean="0"/>
              <a:t>Targets Achieved and Not Achieved – Programme 1</a:t>
            </a:r>
          </a:p>
          <a:p>
            <a:pPr marL="285750" indent="-285750">
              <a:spcBef>
                <a:spcPts val="0"/>
              </a:spcBef>
              <a:buFont typeface="Wingdings" panose="05000000000000000000" pitchFamily="2" charset="2"/>
              <a:buChar char="v"/>
            </a:pPr>
            <a:r>
              <a:rPr lang="en-ZA" sz="1600" dirty="0" smtClean="0"/>
              <a:t>Targets Achieved and Not Achieved – Programme 2</a:t>
            </a:r>
          </a:p>
          <a:p>
            <a:pPr marL="285750" indent="-285750">
              <a:spcBef>
                <a:spcPts val="0"/>
              </a:spcBef>
              <a:buFont typeface="Wingdings" panose="05000000000000000000" pitchFamily="2" charset="2"/>
              <a:buChar char="v"/>
            </a:pPr>
            <a:r>
              <a:rPr lang="en-ZA" sz="1600" dirty="0" smtClean="0"/>
              <a:t>Targets Achieved and Not Achieved – Programme 3</a:t>
            </a:r>
          </a:p>
          <a:p>
            <a:pPr marL="285750" indent="-285750">
              <a:spcBef>
                <a:spcPts val="0"/>
              </a:spcBef>
              <a:buFont typeface="Wingdings" panose="05000000000000000000" pitchFamily="2" charset="2"/>
              <a:buChar char="v"/>
            </a:pPr>
            <a:r>
              <a:rPr lang="en-ZA" sz="1600" dirty="0" smtClean="0"/>
              <a:t>Targets Achieved and Not Achieved – Programme 4</a:t>
            </a:r>
          </a:p>
          <a:p>
            <a:pPr marL="285750" indent="-285750">
              <a:spcBef>
                <a:spcPts val="0"/>
              </a:spcBef>
              <a:buFont typeface="Wingdings" panose="05000000000000000000" pitchFamily="2" charset="2"/>
              <a:buChar char="v"/>
            </a:pPr>
            <a:r>
              <a:rPr lang="en-ZA" sz="1600" dirty="0" smtClean="0"/>
              <a:t>Targets Achieved and Not Achieved – Programme 5</a:t>
            </a:r>
          </a:p>
          <a:p>
            <a:pPr marL="285750" indent="-285750">
              <a:spcBef>
                <a:spcPts val="0"/>
              </a:spcBef>
              <a:buFont typeface="Wingdings" panose="05000000000000000000" pitchFamily="2" charset="2"/>
              <a:buChar char="v"/>
            </a:pPr>
            <a:r>
              <a:rPr lang="en-ZA" sz="1600" dirty="0" smtClean="0"/>
              <a:t>Targets Achieved and Not Achieved – Programme 6</a:t>
            </a:r>
          </a:p>
          <a:p>
            <a:pPr marL="0" indent="0">
              <a:spcBef>
                <a:spcPts val="0"/>
              </a:spcBef>
            </a:pPr>
            <a:endParaRPr lang="en-US" sz="1600" dirty="0" smtClean="0"/>
          </a:p>
          <a:p>
            <a:pPr marL="285750" indent="-285750">
              <a:spcBef>
                <a:spcPts val="0"/>
              </a:spcBef>
              <a:buFont typeface="Wingdings" panose="05000000000000000000" pitchFamily="2" charset="2"/>
              <a:buChar char="v"/>
            </a:pPr>
            <a:r>
              <a:rPr lang="en-US" sz="1600" dirty="0" smtClean="0"/>
              <a:t>CHALLENGES AFFECTING NON-ACHIEVEMENT PLUS CORRECTIVE ACTION</a:t>
            </a:r>
          </a:p>
          <a:p>
            <a:pPr marL="0" indent="0">
              <a:spcBef>
                <a:spcPts val="0"/>
              </a:spcBef>
            </a:pPr>
            <a:endParaRPr lang="en-ZA" sz="1600" dirty="0" smtClean="0"/>
          </a:p>
          <a:p>
            <a:pPr marL="285750" indent="-285750">
              <a:spcBef>
                <a:spcPts val="0"/>
              </a:spcBef>
              <a:buFont typeface="Wingdings" panose="05000000000000000000" pitchFamily="2" charset="2"/>
              <a:buChar char="v"/>
            </a:pPr>
            <a:r>
              <a:rPr lang="en-ZA" sz="1600" dirty="0" smtClean="0"/>
              <a:t>DAFF EXPENDITURE PER ECONOMIC CLASSIFICATION AS AT 29 JANUARY 2018</a:t>
            </a:r>
          </a:p>
          <a:p>
            <a:pPr marL="0" indent="0">
              <a:spcBef>
                <a:spcPts val="0"/>
              </a:spcBef>
            </a:pPr>
            <a:endParaRPr lang="en-US" sz="1600" dirty="0" smtClean="0"/>
          </a:p>
          <a:p>
            <a:pPr marL="285750" indent="-285750">
              <a:spcBef>
                <a:spcPts val="0"/>
              </a:spcBef>
              <a:buFont typeface="Wingdings" panose="05000000000000000000" pitchFamily="2" charset="2"/>
              <a:buChar char="v"/>
            </a:pPr>
            <a:r>
              <a:rPr lang="en-US" sz="1600" dirty="0" smtClean="0"/>
              <a:t>FINANCIAL STATEMENTS</a:t>
            </a:r>
          </a:p>
          <a:p>
            <a:pPr marL="0" indent="0">
              <a:spcBef>
                <a:spcPts val="0"/>
              </a:spcBef>
            </a:pPr>
            <a:endParaRPr lang="en-US" sz="1600" dirty="0" smtClean="0"/>
          </a:p>
          <a:p>
            <a:pPr marL="285750" indent="-285750">
              <a:spcBef>
                <a:spcPts val="0"/>
              </a:spcBef>
              <a:buFont typeface="Wingdings" panose="05000000000000000000" pitchFamily="2" charset="2"/>
              <a:buChar char="v"/>
            </a:pPr>
            <a:r>
              <a:rPr lang="en-US" sz="1600" dirty="0" smtClean="0"/>
              <a:t>HIGHLY PATHOGENIC AVIAN INFLUENZA H5N8 IN SOUTH AFRICA</a:t>
            </a:r>
            <a:endParaRPr lang="en-US" sz="1600"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2</a:t>
            </a:fld>
            <a:endParaRPr lang="en-ZA" dirty="0"/>
          </a:p>
        </p:txBody>
      </p:sp>
    </p:spTree>
    <p:extLst>
      <p:ext uri="{BB962C8B-B14F-4D97-AF65-F5344CB8AC3E}">
        <p14:creationId xmlns:p14="http://schemas.microsoft.com/office/powerpoint/2010/main" xmlns="" val="92010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522165" y="108223"/>
            <a:ext cx="9377486" cy="11522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a:latin typeface="Arial" charset="0"/>
                <a:cs typeface="Arial" charset="0"/>
              </a:rPr>
              <a:t/>
            </a:r>
            <a:br>
              <a:rPr lang="en-ZA" altLang="en-US" dirty="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a:latin typeface="Arial" charset="0"/>
                <a:cs typeface="Arial" charset="0"/>
              </a:rPr>
              <a:t/>
            </a:r>
            <a:br>
              <a:rPr lang="en-ZA" altLang="en-US" dirty="0">
                <a:latin typeface="Arial" charset="0"/>
                <a:cs typeface="Arial" charset="0"/>
              </a:rPr>
            </a:br>
            <a:r>
              <a:rPr lang="en-ZA" altLang="en-US" dirty="0" smtClean="0">
                <a:latin typeface="Arial" charset="0"/>
                <a:cs typeface="Arial" charset="0"/>
              </a:rPr>
              <a:t>FINANCIAL STATEMENTS</a:t>
            </a:r>
            <a:br>
              <a:rPr lang="en-ZA" altLang="en-US" dirty="0" smtClean="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1: ADMINISTRATION</a:t>
            </a:r>
          </a:p>
        </p:txBody>
      </p:sp>
      <p:sp>
        <p:nvSpPr>
          <p:cNvPr id="409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6566A009-7B16-4B93-8DBC-0AA163BEEACB}" type="slidenum">
              <a:rPr lang="en-ZA" altLang="en-US" sz="1200" smtClean="0">
                <a:solidFill>
                  <a:srgbClr val="008000"/>
                </a:solidFill>
              </a:rPr>
              <a:pPr eaLnBrk="1" hangingPunct="1"/>
              <a:t>20</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523892254"/>
              </p:ext>
            </p:extLst>
          </p:nvPr>
        </p:nvGraphicFramePr>
        <p:xfrm>
          <a:off x="720725" y="1476375"/>
          <a:ext cx="8969376" cy="5027637"/>
        </p:xfrm>
        <a:graphic>
          <a:graphicData uri="http://schemas.openxmlformats.org/drawingml/2006/table">
            <a:tbl>
              <a:tblPr>
                <a:tableStyleId>{5C22544A-7EE6-4342-B048-85BDC9FD1C3A}</a:tableStyleId>
              </a:tblPr>
              <a:tblGrid>
                <a:gridCol w="3962054">
                  <a:extLst>
                    <a:ext uri="{9D8B030D-6E8A-4147-A177-3AD203B41FA5}">
                      <a16:colId xmlns:a16="http://schemas.microsoft.com/office/drawing/2014/main" xmlns="" val="20000"/>
                    </a:ext>
                  </a:extLst>
                </a:gridCol>
                <a:gridCol w="1184635">
                  <a:extLst>
                    <a:ext uri="{9D8B030D-6E8A-4147-A177-3AD203B41FA5}">
                      <a16:colId xmlns:a16="http://schemas.microsoft.com/office/drawing/2014/main" xmlns="" val="20001"/>
                    </a:ext>
                  </a:extLst>
                </a:gridCol>
                <a:gridCol w="856123">
                  <a:extLst>
                    <a:ext uri="{9D8B030D-6E8A-4147-A177-3AD203B41FA5}">
                      <a16:colId xmlns:a16="http://schemas.microsoft.com/office/drawing/2014/main" xmlns="" val="20002"/>
                    </a:ext>
                  </a:extLst>
                </a:gridCol>
                <a:gridCol w="647069">
                  <a:extLst>
                    <a:ext uri="{9D8B030D-6E8A-4147-A177-3AD203B41FA5}">
                      <a16:colId xmlns:a16="http://schemas.microsoft.com/office/drawing/2014/main" xmlns="" val="20003"/>
                    </a:ext>
                  </a:extLst>
                </a:gridCol>
                <a:gridCol w="706799">
                  <a:extLst>
                    <a:ext uri="{9D8B030D-6E8A-4147-A177-3AD203B41FA5}">
                      <a16:colId xmlns:a16="http://schemas.microsoft.com/office/drawing/2014/main" xmlns="" val="20004"/>
                    </a:ext>
                  </a:extLst>
                </a:gridCol>
                <a:gridCol w="726709">
                  <a:extLst>
                    <a:ext uri="{9D8B030D-6E8A-4147-A177-3AD203B41FA5}">
                      <a16:colId xmlns:a16="http://schemas.microsoft.com/office/drawing/2014/main" xmlns="" val="20005"/>
                    </a:ext>
                  </a:extLst>
                </a:gridCol>
                <a:gridCol w="885987">
                  <a:extLst>
                    <a:ext uri="{9D8B030D-6E8A-4147-A177-3AD203B41FA5}">
                      <a16:colId xmlns:a16="http://schemas.microsoft.com/office/drawing/2014/main" xmlns="" val="20006"/>
                    </a:ext>
                  </a:extLst>
                </a:gridCol>
              </a:tblGrid>
              <a:tr h="664151">
                <a:tc>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p>
                      <a:pPr algn="ctr" fontAlgn="b"/>
                      <a:r>
                        <a:rPr lang="en-ZA" sz="1400" b="1" u="none" strike="noStrike" dirty="0">
                          <a:effectLst/>
                        </a:rPr>
                        <a:t>Budget</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42768">
                <a:tc>
                  <a:txBody>
                    <a:bodyPr/>
                    <a:lstStyle/>
                    <a:p>
                      <a:pPr algn="l" rtl="0" fontAlgn="b"/>
                      <a:r>
                        <a:rPr lang="en-ZA" sz="1400" u="none" strike="noStrike" dirty="0">
                          <a:effectLst/>
                        </a:rPr>
                        <a:t>Risk Management implementation plan implemented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2 847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673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673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26714">
                <a:tc>
                  <a:txBody>
                    <a:bodyPr/>
                    <a:lstStyle/>
                    <a:p>
                      <a:pPr algn="l" rtl="0" fontAlgn="b"/>
                      <a:r>
                        <a:rPr lang="en-ZA" sz="1400" u="none" strike="noStrike" dirty="0">
                          <a:effectLst/>
                        </a:rPr>
                        <a:t>Annual risk-based Internal Audit  implemented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7 294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2 </a:t>
                      </a:r>
                      <a:r>
                        <a:rPr lang="en-ZA" sz="1400" b="0" i="0" u="none" strike="noStrike" dirty="0">
                          <a:solidFill>
                            <a:srgbClr val="000000"/>
                          </a:solidFill>
                          <a:effectLst/>
                          <a:latin typeface="Calibri"/>
                        </a:rPr>
                        <a:t>044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826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64151">
                <a:tc>
                  <a:txBody>
                    <a:bodyPr/>
                    <a:lstStyle/>
                    <a:p>
                      <a:pPr algn="l" rtl="0" fontAlgn="b"/>
                      <a:r>
                        <a:rPr lang="en-ZA" sz="1400" u="none" strike="noStrike" dirty="0">
                          <a:effectLst/>
                        </a:rPr>
                        <a:t>Core Directorates Business Continuity Plan approved by EXCO</a:t>
                      </a:r>
                      <a:br>
                        <a:rPr lang="en-ZA" sz="1400" u="none" strike="noStrike" dirty="0">
                          <a:effectLst/>
                        </a:rPr>
                      </a:br>
                      <a:r>
                        <a:rPr lang="en-ZA" sz="1400" u="none" strike="noStrike" dirty="0">
                          <a:effectLst/>
                        </a:rPr>
                        <a:t>(EXCO) Crisis Management Plan approved by EXCO</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1 320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26714">
                <a:tc>
                  <a:txBody>
                    <a:bodyPr/>
                    <a:lstStyle/>
                    <a:p>
                      <a:pPr algn="l" rtl="0" fontAlgn="b"/>
                      <a:r>
                        <a:rPr lang="en-ZA" sz="1400" u="none" strike="noStrike" dirty="0" smtClean="0">
                          <a:effectLst/>
                        </a:rPr>
                        <a:t>Reviewed </a:t>
                      </a:r>
                      <a:r>
                        <a:rPr lang="en-ZA" sz="1400" u="none" strike="noStrike" dirty="0">
                          <a:effectLst/>
                        </a:rPr>
                        <a:t>ICT DRP approved by the DG</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3 850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957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957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64151">
                <a:tc>
                  <a:txBody>
                    <a:bodyPr/>
                    <a:lstStyle/>
                    <a:p>
                      <a:pPr algn="l" rtl="0" fontAlgn="b"/>
                      <a:r>
                        <a:rPr lang="en-ZA" sz="1400" u="none" strike="noStrike" dirty="0">
                          <a:effectLst/>
                        </a:rPr>
                        <a:t>Draft Integrated Development Finance Policy submitted to the Social and Economic Clusters for approval and recommendation to Cabinet</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42768">
                <a:tc>
                  <a:txBody>
                    <a:bodyPr/>
                    <a:lstStyle/>
                    <a:p>
                      <a:pPr algn="l" rtl="0" fontAlgn="b"/>
                      <a:r>
                        <a:rPr lang="en-ZA" sz="1400" u="none" strike="noStrike" dirty="0">
                          <a:effectLst/>
                        </a:rPr>
                        <a:t>2017/18 Workplace Skills Plan approved by the DG and implemented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8 612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 </a:t>
                      </a:r>
                      <a:r>
                        <a:rPr lang="en-ZA" sz="1400" b="0" i="0" u="none" strike="noStrike" dirty="0">
                          <a:solidFill>
                            <a:srgbClr val="000000"/>
                          </a:solidFill>
                          <a:effectLst/>
                          <a:latin typeface="Calibri"/>
                        </a:rPr>
                        <a:t>315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3 987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42768">
                <a:tc>
                  <a:txBody>
                    <a:bodyPr/>
                    <a:lstStyle/>
                    <a:p>
                      <a:pPr algn="l" rtl="0" fontAlgn="b"/>
                      <a:r>
                        <a:rPr lang="en-ZA" sz="1400" u="none" strike="noStrike" dirty="0">
                          <a:effectLst/>
                        </a:rPr>
                        <a:t>100% adherence to the Performance Management and Development System by all staff</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26714">
                <a:tc>
                  <a:txBody>
                    <a:bodyPr/>
                    <a:lstStyle/>
                    <a:p>
                      <a:pPr algn="l" rtl="0" fontAlgn="b"/>
                      <a:r>
                        <a:rPr lang="en-ZA" sz="1400" u="none" strike="noStrike" dirty="0">
                          <a:effectLst/>
                        </a:rPr>
                        <a:t>3 Bills submitted to Minister</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7 751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444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1 468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2 912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26714">
                <a:tc>
                  <a:txBody>
                    <a:bodyPr/>
                    <a:lstStyle/>
                    <a:p>
                      <a:pPr algn="l" rtl="0" fontAlgn="b"/>
                      <a:r>
                        <a:rPr lang="en-ZA" sz="1400" u="none" strike="noStrike" dirty="0">
                          <a:effectLst/>
                        </a:rPr>
                        <a:t>20 Inter-governmental Relations </a:t>
                      </a:r>
                      <a:r>
                        <a:rPr lang="en-ZA" sz="1400" u="none" strike="noStrike" dirty="0" smtClean="0">
                          <a:effectLst/>
                        </a:rPr>
                        <a:t>Forums </a:t>
                      </a:r>
                      <a:r>
                        <a:rPr lang="en-ZA" sz="1400" u="none" strike="noStrike" dirty="0">
                          <a:effectLst/>
                        </a:rPr>
                        <a:t>coordinated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4 835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343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384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2 727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298906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594173" y="252240"/>
            <a:ext cx="9305478" cy="10082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1: ADMINISTRATION .…</a:t>
            </a:r>
          </a:p>
        </p:txBody>
      </p:sp>
      <p:sp>
        <p:nvSpPr>
          <p:cNvPr id="512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4DD8F41E-D118-4049-B5C9-37C89D729D56}" type="slidenum">
              <a:rPr lang="en-ZA" altLang="en-US" sz="1200" smtClean="0">
                <a:solidFill>
                  <a:srgbClr val="008000"/>
                </a:solidFill>
              </a:rPr>
              <a:pPr eaLnBrk="1" hangingPunct="1"/>
              <a:t>21</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681836467"/>
              </p:ext>
            </p:extLst>
          </p:nvPr>
        </p:nvGraphicFramePr>
        <p:xfrm>
          <a:off x="720725" y="1782763"/>
          <a:ext cx="8969376" cy="3840480"/>
        </p:xfrm>
        <a:graphic>
          <a:graphicData uri="http://schemas.openxmlformats.org/drawingml/2006/table">
            <a:tbl>
              <a:tblPr>
                <a:tableStyleId>{5C22544A-7EE6-4342-B048-85BDC9FD1C3A}</a:tableStyleId>
              </a:tblPr>
              <a:tblGrid>
                <a:gridCol w="3962054">
                  <a:extLst>
                    <a:ext uri="{9D8B030D-6E8A-4147-A177-3AD203B41FA5}">
                      <a16:colId xmlns:a16="http://schemas.microsoft.com/office/drawing/2014/main" xmlns="" val="20000"/>
                    </a:ext>
                  </a:extLst>
                </a:gridCol>
                <a:gridCol w="1184635">
                  <a:extLst>
                    <a:ext uri="{9D8B030D-6E8A-4147-A177-3AD203B41FA5}">
                      <a16:colId xmlns:a16="http://schemas.microsoft.com/office/drawing/2014/main" xmlns="" val="20001"/>
                    </a:ext>
                  </a:extLst>
                </a:gridCol>
                <a:gridCol w="856123">
                  <a:extLst>
                    <a:ext uri="{9D8B030D-6E8A-4147-A177-3AD203B41FA5}">
                      <a16:colId xmlns:a16="http://schemas.microsoft.com/office/drawing/2014/main" xmlns="" val="20002"/>
                    </a:ext>
                  </a:extLst>
                </a:gridCol>
                <a:gridCol w="647069">
                  <a:extLst>
                    <a:ext uri="{9D8B030D-6E8A-4147-A177-3AD203B41FA5}">
                      <a16:colId xmlns:a16="http://schemas.microsoft.com/office/drawing/2014/main" xmlns="" val="20003"/>
                    </a:ext>
                  </a:extLst>
                </a:gridCol>
                <a:gridCol w="706799">
                  <a:extLst>
                    <a:ext uri="{9D8B030D-6E8A-4147-A177-3AD203B41FA5}">
                      <a16:colId xmlns:a16="http://schemas.microsoft.com/office/drawing/2014/main" xmlns="" val="20004"/>
                    </a:ext>
                  </a:extLst>
                </a:gridCol>
                <a:gridCol w="726709">
                  <a:extLst>
                    <a:ext uri="{9D8B030D-6E8A-4147-A177-3AD203B41FA5}">
                      <a16:colId xmlns:a16="http://schemas.microsoft.com/office/drawing/2014/main" xmlns="" val="20005"/>
                    </a:ext>
                  </a:extLst>
                </a:gridCol>
                <a:gridCol w="885987">
                  <a:extLst>
                    <a:ext uri="{9D8B030D-6E8A-4147-A177-3AD203B41FA5}">
                      <a16:colId xmlns:a16="http://schemas.microsoft.com/office/drawing/2014/main" xmlns="" val="20006"/>
                    </a:ext>
                  </a:extLst>
                </a:gridCol>
              </a:tblGrid>
              <a:tr h="640027">
                <a:tc>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p>
                      <a:pPr algn="ctr" fontAlgn="b"/>
                      <a:r>
                        <a:rPr lang="en-ZA" sz="1400" b="1" u="none" strike="noStrike" dirty="0">
                          <a:effectLst/>
                        </a:rPr>
                        <a:t>Budget</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26685">
                <a:tc>
                  <a:txBody>
                    <a:bodyPr/>
                    <a:lstStyle/>
                    <a:p>
                      <a:pPr algn="l" rtl="0" fontAlgn="b"/>
                      <a:r>
                        <a:rPr lang="en-ZA" sz="1400" u="none" strike="noStrike" dirty="0">
                          <a:effectLst/>
                        </a:rPr>
                        <a:t>23 functional institutional structures coordinated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4 657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178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1 247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2 </a:t>
                      </a:r>
                      <a:r>
                        <a:rPr lang="en-ZA" sz="1400" b="0" i="0" u="none" strike="noStrike" dirty="0">
                          <a:solidFill>
                            <a:srgbClr val="000000"/>
                          </a:solidFill>
                          <a:effectLst/>
                          <a:latin typeface="Calibri"/>
                        </a:rPr>
                        <a:t>425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26685">
                <a:tc>
                  <a:txBody>
                    <a:bodyPr/>
                    <a:lstStyle/>
                    <a:p>
                      <a:pPr algn="l" rtl="0" fontAlgn="b"/>
                      <a:r>
                        <a:rPr lang="en-ZA" sz="1400" u="none" strike="noStrike">
                          <a:effectLst/>
                        </a:rPr>
                        <a:t>Media plans implemented </a:t>
                      </a:r>
                      <a:endParaRPr lang="en-ZA"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15 556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3 001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8 </a:t>
                      </a:r>
                      <a:r>
                        <a:rPr lang="en-ZA" sz="1400" b="0" i="0" u="none" strike="noStrike" dirty="0">
                          <a:solidFill>
                            <a:srgbClr val="000000"/>
                          </a:solidFill>
                          <a:effectLst/>
                          <a:latin typeface="Calibri"/>
                        </a:rPr>
                        <a:t>476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11 477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26685">
                <a:tc>
                  <a:txBody>
                    <a:bodyPr/>
                    <a:lstStyle/>
                    <a:p>
                      <a:pPr algn="l" rtl="0" fontAlgn="b"/>
                      <a:r>
                        <a:rPr lang="en-ZA" sz="1400" u="none" strike="noStrike" dirty="0">
                          <a:effectLst/>
                        </a:rPr>
                        <a:t>Updated economical and </a:t>
                      </a:r>
                      <a:r>
                        <a:rPr lang="en-ZA" sz="1400" u="none" strike="noStrike" dirty="0" smtClean="0">
                          <a:effectLst/>
                        </a:rPr>
                        <a:t>statistics</a:t>
                      </a:r>
                      <a:r>
                        <a:rPr lang="en-ZA" sz="1400" u="none" strike="noStrike" baseline="0" dirty="0" smtClean="0">
                          <a:effectLst/>
                        </a:rPr>
                        <a:t> </a:t>
                      </a:r>
                      <a:r>
                        <a:rPr lang="en-ZA" sz="1400" u="none" strike="noStrike" dirty="0" smtClean="0">
                          <a:effectLst/>
                        </a:rPr>
                        <a:t>information </a:t>
                      </a:r>
                      <a:r>
                        <a:rPr lang="en-ZA" sz="1400" u="none" strike="noStrike" dirty="0">
                          <a:effectLst/>
                        </a:rPr>
                        <a:t>for the sector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26 242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6 </a:t>
                      </a:r>
                      <a:r>
                        <a:rPr lang="en-ZA" sz="1400" b="0" i="0" u="none" strike="noStrike" dirty="0">
                          <a:solidFill>
                            <a:srgbClr val="000000"/>
                          </a:solidFill>
                          <a:effectLst/>
                          <a:latin typeface="Calibri"/>
                        </a:rPr>
                        <a:t>233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6 325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12 558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26685">
                <a:tc>
                  <a:txBody>
                    <a:bodyPr/>
                    <a:lstStyle/>
                    <a:p>
                      <a:pPr algn="l" rtl="0" fontAlgn="b"/>
                      <a:r>
                        <a:rPr lang="en-ZA" sz="1400" u="none" strike="noStrike" dirty="0">
                          <a:effectLst/>
                        </a:rPr>
                        <a:t>Sector research agenda monitored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1 233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1 126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26685">
                <a:tc>
                  <a:txBody>
                    <a:bodyPr/>
                    <a:lstStyle/>
                    <a:p>
                      <a:pPr algn="l" rtl="0" fontAlgn="b"/>
                      <a:r>
                        <a:rPr lang="en-ZA" sz="1400" u="none" strike="noStrike" dirty="0">
                          <a:effectLst/>
                        </a:rPr>
                        <a:t>Sector research agenda implemented through the RTF programme</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17 310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17 </a:t>
                      </a:r>
                      <a:r>
                        <a:rPr lang="en-ZA" sz="1400" b="0" i="0" u="none" strike="noStrike" dirty="0">
                          <a:solidFill>
                            <a:srgbClr val="000000"/>
                          </a:solidFill>
                          <a:effectLst/>
                          <a:latin typeface="Calibri"/>
                        </a:rPr>
                        <a:t>310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17 310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26685">
                <a:tc>
                  <a:txBody>
                    <a:bodyPr/>
                    <a:lstStyle/>
                    <a:p>
                      <a:pPr algn="l" rtl="0" fontAlgn="b"/>
                      <a:r>
                        <a:rPr lang="en-ZA" sz="1400" u="none" strike="noStrike" dirty="0">
                          <a:effectLst/>
                        </a:rPr>
                        <a:t>4 quarterly project verification reports submitted to EXCO for approval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5 465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1 452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1 762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3 214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13342">
                <a:tc>
                  <a:txBody>
                    <a:bodyPr/>
                    <a:lstStyle/>
                    <a:p>
                      <a:pPr algn="l" fontAlgn="b"/>
                      <a:r>
                        <a:rPr lang="en-ZA" sz="1400" b="1"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107 </a:t>
                      </a:r>
                      <a:r>
                        <a:rPr lang="en-ZA" sz="1400" b="1" i="0" u="none" strike="noStrike" dirty="0">
                          <a:solidFill>
                            <a:srgbClr val="000000"/>
                          </a:solidFill>
                          <a:effectLst/>
                          <a:latin typeface="Calibri"/>
                        </a:rPr>
                        <a:t>182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37 </a:t>
                      </a:r>
                      <a:r>
                        <a:rPr lang="en-ZA" sz="1400" b="1" i="0" u="none" strike="noStrike" dirty="0">
                          <a:solidFill>
                            <a:srgbClr val="000000"/>
                          </a:solidFill>
                          <a:effectLst/>
                          <a:latin typeface="Calibri"/>
                        </a:rPr>
                        <a:t>023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28 </a:t>
                      </a:r>
                      <a:r>
                        <a:rPr lang="en-ZA" sz="1400" b="1" i="0" u="none" strike="noStrike" dirty="0">
                          <a:solidFill>
                            <a:srgbClr val="000000"/>
                          </a:solidFill>
                          <a:effectLst/>
                          <a:latin typeface="Calibri"/>
                        </a:rPr>
                        <a:t>575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65 </a:t>
                      </a:r>
                      <a:r>
                        <a:rPr lang="en-ZA" sz="1400" b="0" i="0" u="none" strike="noStrike" dirty="0">
                          <a:solidFill>
                            <a:srgbClr val="000000"/>
                          </a:solidFill>
                          <a:effectLst/>
                          <a:latin typeface="Calibri"/>
                        </a:rPr>
                        <a:t>598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13342">
                <a:tc>
                  <a:txBody>
                    <a:bodyPr/>
                    <a:lstStyle/>
                    <a:p>
                      <a:pPr algn="l" fontAlgn="b"/>
                      <a:r>
                        <a:rPr lang="en-ZA" sz="1400" b="1" u="none" strike="noStrike" dirty="0">
                          <a:effectLst/>
                        </a:rPr>
                        <a:t>Total budget/actual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902 </a:t>
                      </a:r>
                      <a:r>
                        <a:rPr lang="en-ZA" sz="1400" b="1" i="0" u="none" strike="noStrike" dirty="0">
                          <a:solidFill>
                            <a:srgbClr val="000000"/>
                          </a:solidFill>
                          <a:effectLst/>
                          <a:latin typeface="Calibri"/>
                        </a:rPr>
                        <a:t>473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266 </a:t>
                      </a:r>
                      <a:r>
                        <a:rPr lang="en-ZA" sz="1400" b="1" i="0" u="none" strike="noStrike" dirty="0">
                          <a:solidFill>
                            <a:srgbClr val="000000"/>
                          </a:solidFill>
                          <a:effectLst/>
                          <a:latin typeface="Calibri"/>
                        </a:rPr>
                        <a:t>363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186 917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453 </a:t>
                      </a:r>
                      <a:r>
                        <a:rPr lang="en-ZA" sz="1400" b="0" i="0" u="none" strike="noStrike" dirty="0">
                          <a:solidFill>
                            <a:srgbClr val="000000"/>
                          </a:solidFill>
                          <a:effectLst/>
                          <a:latin typeface="Calibri"/>
                        </a:rPr>
                        <a:t>280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13342">
                <a:tc>
                  <a:txBody>
                    <a:bodyPr/>
                    <a:lstStyle/>
                    <a:p>
                      <a:pPr algn="l" fontAlgn="b"/>
                      <a:r>
                        <a:rPr lang="en-ZA" sz="1400" b="1" u="none" strike="noStrike" dirty="0">
                          <a:effectLst/>
                        </a:rPr>
                        <a:t>% of targets budget/actual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a:effectLst/>
                        </a:rPr>
                        <a:t>12%</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smtClean="0">
                          <a:effectLst/>
                        </a:rPr>
                        <a:t>14%</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effectLst/>
                        </a:rPr>
                        <a:t> </a:t>
                      </a:r>
                      <a:r>
                        <a:rPr lang="en-ZA" sz="1400" u="none" strike="noStrike" dirty="0" smtClean="0">
                          <a:effectLst/>
                        </a:rPr>
                        <a:t>       </a:t>
                      </a:r>
                      <a:r>
                        <a:rPr lang="en-ZA" sz="1400" b="1" u="none" strike="noStrike" dirty="0" smtClean="0">
                          <a:effectLst/>
                        </a:rPr>
                        <a:t>15%</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effectLst/>
                        </a:rPr>
                        <a:t>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effectLst/>
                        </a:rPr>
                        <a:t>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u="none" strike="noStrike" dirty="0">
                          <a:effectLst/>
                        </a:rPr>
                        <a:t> </a:t>
                      </a:r>
                      <a:r>
                        <a:rPr lang="en-ZA" sz="1400" b="1" u="none" strike="noStrike" dirty="0" smtClean="0">
                          <a:effectLst/>
                        </a:rPr>
                        <a:t>14%</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420950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t>
            </a:r>
            <a:br>
              <a:rPr lang="en-ZA" altLang="en-US" dirty="0" smtClean="0">
                <a:latin typeface="Arial" charset="0"/>
                <a:cs typeface="Arial" charset="0"/>
              </a:rPr>
            </a:br>
            <a:r>
              <a:rPr lang="en-ZA" altLang="en-US" dirty="0" smtClean="0">
                <a:latin typeface="Arial" charset="0"/>
                <a:cs typeface="Arial" charset="0"/>
              </a:rPr>
              <a:t>PROGRAMME 2: AGRICULTURAL PRODUCTION, HEALTH AND FOOD SAFETY</a:t>
            </a:r>
          </a:p>
        </p:txBody>
      </p:sp>
      <p:sp>
        <p:nvSpPr>
          <p:cNvPr id="6147"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C69B38FF-1A94-42A4-8267-ECE3A965FF18}" type="slidenum">
              <a:rPr lang="en-ZA" altLang="en-US" sz="1200" smtClean="0">
                <a:solidFill>
                  <a:srgbClr val="008000"/>
                </a:solidFill>
              </a:rPr>
              <a:pPr eaLnBrk="1" hangingPunct="1"/>
              <a:t>22</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747929892"/>
              </p:ext>
            </p:extLst>
          </p:nvPr>
        </p:nvGraphicFramePr>
        <p:xfrm>
          <a:off x="720725" y="1476375"/>
          <a:ext cx="9178925" cy="4055982"/>
        </p:xfrm>
        <a:graphic>
          <a:graphicData uri="http://schemas.openxmlformats.org/drawingml/2006/table">
            <a:tbl>
              <a:tblPr>
                <a:tableStyleId>{5C22544A-7EE6-4342-B048-85BDC9FD1C3A}</a:tableStyleId>
              </a:tblPr>
              <a:tblGrid>
                <a:gridCol w="3784780">
                  <a:extLst>
                    <a:ext uri="{9D8B030D-6E8A-4147-A177-3AD203B41FA5}">
                      <a16:colId xmlns:a16="http://schemas.microsoft.com/office/drawing/2014/main" xmlns="" val="20000"/>
                    </a:ext>
                  </a:extLst>
                </a:gridCol>
                <a:gridCol w="976718">
                  <a:extLst>
                    <a:ext uri="{9D8B030D-6E8A-4147-A177-3AD203B41FA5}">
                      <a16:colId xmlns:a16="http://schemas.microsoft.com/office/drawing/2014/main" xmlns="" val="20001"/>
                    </a:ext>
                  </a:extLst>
                </a:gridCol>
                <a:gridCol w="954519">
                  <a:extLst>
                    <a:ext uri="{9D8B030D-6E8A-4147-A177-3AD203B41FA5}">
                      <a16:colId xmlns:a16="http://schemas.microsoft.com/office/drawing/2014/main" xmlns="" val="20002"/>
                    </a:ext>
                  </a:extLst>
                </a:gridCol>
                <a:gridCol w="876826">
                  <a:extLst>
                    <a:ext uri="{9D8B030D-6E8A-4147-A177-3AD203B41FA5}">
                      <a16:colId xmlns:a16="http://schemas.microsoft.com/office/drawing/2014/main" xmlns="" val="20003"/>
                    </a:ext>
                  </a:extLst>
                </a:gridCol>
                <a:gridCol w="788033">
                  <a:extLst>
                    <a:ext uri="{9D8B030D-6E8A-4147-A177-3AD203B41FA5}">
                      <a16:colId xmlns:a16="http://schemas.microsoft.com/office/drawing/2014/main" xmlns="" val="20004"/>
                    </a:ext>
                  </a:extLst>
                </a:gridCol>
                <a:gridCol w="810232">
                  <a:extLst>
                    <a:ext uri="{9D8B030D-6E8A-4147-A177-3AD203B41FA5}">
                      <a16:colId xmlns:a16="http://schemas.microsoft.com/office/drawing/2014/main" xmlns="" val="20005"/>
                    </a:ext>
                  </a:extLst>
                </a:gridCol>
                <a:gridCol w="987817">
                  <a:extLst>
                    <a:ext uri="{9D8B030D-6E8A-4147-A177-3AD203B41FA5}">
                      <a16:colId xmlns:a16="http://schemas.microsoft.com/office/drawing/2014/main" xmlns="" val="20006"/>
                    </a:ext>
                  </a:extLst>
                </a:gridCol>
              </a:tblGrid>
              <a:tr h="760496">
                <a:tc>
                  <a:txBody>
                    <a:bodyPr/>
                    <a:lstStyle/>
                    <a:p>
                      <a:pPr algn="ctr" fontAlgn="ctr"/>
                      <a:r>
                        <a:rPr lang="en-ZA" sz="1600" b="1" u="none" strike="noStrike" dirty="0">
                          <a:effectLst/>
                        </a:rPr>
                        <a:t>Annual Target </a:t>
                      </a:r>
                      <a:endParaRPr lang="en-ZA" sz="16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u="none" strike="noStrike" dirty="0">
                          <a:effectLst/>
                        </a:rPr>
                        <a:t>2017/18</a:t>
                      </a:r>
                      <a:endParaRPr lang="en-ZA" sz="1600" b="1" i="0" u="none" strike="noStrike" dirty="0">
                        <a:solidFill>
                          <a:srgbClr val="000000"/>
                        </a:solidFill>
                        <a:effectLst/>
                        <a:latin typeface="Calibri"/>
                      </a:endParaRPr>
                    </a:p>
                    <a:p>
                      <a:pPr algn="ctr" fontAlgn="b"/>
                      <a:r>
                        <a:rPr lang="en-ZA" sz="1600" b="1" u="none" strike="noStrike" dirty="0">
                          <a:effectLst/>
                        </a:rPr>
                        <a:t>Budget</a:t>
                      </a:r>
                      <a:endParaRPr lang="en-ZA" sz="1600" b="1" i="0" u="none" strike="noStrike" dirty="0">
                        <a:solidFill>
                          <a:srgbClr val="000000"/>
                        </a:solidFill>
                        <a:effectLst/>
                        <a:latin typeface="Calibri"/>
                      </a:endParaRPr>
                    </a:p>
                    <a:p>
                      <a:pPr algn="ctr" fontAlgn="b"/>
                      <a:r>
                        <a:rPr lang="en-ZA" sz="1600" b="1" u="none" strike="noStrike" dirty="0">
                          <a:effectLst/>
                        </a:rPr>
                        <a:t>R' 000</a:t>
                      </a:r>
                      <a:endParaRPr lang="en-ZA"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u="none" strike="noStrike" dirty="0">
                          <a:effectLst/>
                        </a:rPr>
                        <a:t>Q1</a:t>
                      </a:r>
                      <a:endParaRPr lang="en-ZA" sz="1600" b="1" i="0" u="none" strike="noStrike" dirty="0">
                        <a:solidFill>
                          <a:srgbClr val="000000"/>
                        </a:solidFill>
                        <a:effectLst/>
                        <a:latin typeface="Calibri"/>
                      </a:endParaRPr>
                    </a:p>
                    <a:p>
                      <a:pPr algn="ctr" fontAlgn="b"/>
                      <a:r>
                        <a:rPr lang="en-ZA" sz="1600" b="1" u="none" strike="noStrike" dirty="0">
                          <a:effectLst/>
                        </a:rPr>
                        <a:t>Actual </a:t>
                      </a:r>
                      <a:endParaRPr lang="en-ZA" sz="1600" b="1" i="0" u="none" strike="noStrike" dirty="0">
                        <a:solidFill>
                          <a:srgbClr val="000000"/>
                        </a:solidFill>
                        <a:effectLst/>
                        <a:latin typeface="Calibri"/>
                      </a:endParaRPr>
                    </a:p>
                    <a:p>
                      <a:pPr algn="ctr" fontAlgn="b"/>
                      <a:r>
                        <a:rPr lang="en-ZA" sz="1600" b="1" u="none" strike="noStrike" dirty="0">
                          <a:effectLst/>
                        </a:rPr>
                        <a:t>R' 000</a:t>
                      </a:r>
                      <a:endParaRPr lang="en-ZA"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u="none" strike="noStrike" dirty="0">
                          <a:effectLst/>
                        </a:rPr>
                        <a:t>Q2</a:t>
                      </a:r>
                      <a:endParaRPr lang="en-ZA" sz="1600" b="1" i="0" u="none" strike="noStrike" dirty="0">
                        <a:solidFill>
                          <a:srgbClr val="000000"/>
                        </a:solidFill>
                        <a:effectLst/>
                        <a:latin typeface="Calibri"/>
                      </a:endParaRPr>
                    </a:p>
                    <a:p>
                      <a:pPr algn="ctr" fontAlgn="b"/>
                      <a:r>
                        <a:rPr lang="en-ZA" sz="1600" b="1" u="none" strike="noStrike" dirty="0">
                          <a:effectLst/>
                        </a:rPr>
                        <a:t>Actual </a:t>
                      </a:r>
                      <a:endParaRPr lang="en-ZA" sz="1600" b="1" i="0" u="none" strike="noStrike" dirty="0">
                        <a:solidFill>
                          <a:srgbClr val="000000"/>
                        </a:solidFill>
                        <a:effectLst/>
                        <a:latin typeface="Calibri"/>
                      </a:endParaRPr>
                    </a:p>
                    <a:p>
                      <a:pPr algn="ctr" fontAlgn="b"/>
                      <a:r>
                        <a:rPr lang="en-ZA" sz="1600" b="1" u="none" strike="noStrike" dirty="0">
                          <a:effectLst/>
                        </a:rPr>
                        <a:t>R' 000</a:t>
                      </a:r>
                      <a:endParaRPr lang="en-ZA"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u="none" strike="noStrike" dirty="0">
                          <a:effectLst/>
                        </a:rPr>
                        <a:t>Q3</a:t>
                      </a:r>
                      <a:endParaRPr lang="en-ZA" sz="1600" b="1" i="0" u="none" strike="noStrike" dirty="0">
                        <a:solidFill>
                          <a:srgbClr val="000000"/>
                        </a:solidFill>
                        <a:effectLst/>
                        <a:latin typeface="Calibri"/>
                      </a:endParaRPr>
                    </a:p>
                    <a:p>
                      <a:pPr algn="ctr" fontAlgn="b"/>
                      <a:r>
                        <a:rPr lang="en-ZA" sz="1600" b="1" u="none" strike="noStrike" dirty="0">
                          <a:effectLst/>
                        </a:rPr>
                        <a:t>Actual </a:t>
                      </a:r>
                      <a:endParaRPr lang="en-ZA" sz="1600" b="1" i="0" u="none" strike="noStrike" dirty="0">
                        <a:solidFill>
                          <a:srgbClr val="000000"/>
                        </a:solidFill>
                        <a:effectLst/>
                        <a:latin typeface="Calibri"/>
                      </a:endParaRPr>
                    </a:p>
                    <a:p>
                      <a:pPr algn="ctr" fontAlgn="b"/>
                      <a:r>
                        <a:rPr lang="en-ZA" sz="1600" b="1" u="none" strike="noStrike" dirty="0">
                          <a:effectLst/>
                        </a:rPr>
                        <a:t>R' 000</a:t>
                      </a:r>
                      <a:endParaRPr lang="en-ZA"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u="none" strike="noStrike" dirty="0">
                          <a:effectLst/>
                        </a:rPr>
                        <a:t>Q4</a:t>
                      </a:r>
                      <a:endParaRPr lang="en-ZA" sz="1600" b="1" i="0" u="none" strike="noStrike" dirty="0">
                        <a:solidFill>
                          <a:srgbClr val="000000"/>
                        </a:solidFill>
                        <a:effectLst/>
                        <a:latin typeface="Calibri"/>
                      </a:endParaRPr>
                    </a:p>
                    <a:p>
                      <a:pPr algn="ctr" fontAlgn="b"/>
                      <a:r>
                        <a:rPr lang="en-ZA" sz="1600" b="1" u="none" strike="noStrike" dirty="0">
                          <a:effectLst/>
                        </a:rPr>
                        <a:t>Actual </a:t>
                      </a:r>
                      <a:endParaRPr lang="en-ZA" sz="1600" b="1" i="0" u="none" strike="noStrike" dirty="0">
                        <a:solidFill>
                          <a:srgbClr val="000000"/>
                        </a:solidFill>
                        <a:effectLst/>
                        <a:latin typeface="Calibri"/>
                      </a:endParaRPr>
                    </a:p>
                    <a:p>
                      <a:pPr algn="ctr" fontAlgn="b"/>
                      <a:r>
                        <a:rPr lang="en-ZA" sz="1600" b="1" u="none" strike="noStrike" dirty="0">
                          <a:effectLst/>
                        </a:rPr>
                        <a:t>R' 000</a:t>
                      </a:r>
                      <a:endParaRPr lang="en-ZA"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b="1" u="none" strike="noStrike" dirty="0">
                          <a:effectLst/>
                        </a:rPr>
                        <a:t>Total</a:t>
                      </a:r>
                      <a:endParaRPr lang="en-ZA" sz="1600" b="1" i="0" u="none" strike="noStrike" dirty="0">
                        <a:solidFill>
                          <a:srgbClr val="000000"/>
                        </a:solidFill>
                        <a:effectLst/>
                        <a:latin typeface="Calibri"/>
                      </a:endParaRPr>
                    </a:p>
                    <a:p>
                      <a:pPr algn="ctr" fontAlgn="b"/>
                      <a:r>
                        <a:rPr lang="en-ZA" sz="1600" b="1" u="none" strike="noStrike" dirty="0">
                          <a:effectLst/>
                        </a:rPr>
                        <a:t>Actual </a:t>
                      </a:r>
                      <a:endParaRPr lang="en-ZA" sz="1600" b="1" i="0" u="none" strike="noStrike" dirty="0">
                        <a:solidFill>
                          <a:srgbClr val="000000"/>
                        </a:solidFill>
                        <a:effectLst/>
                        <a:latin typeface="Calibri"/>
                      </a:endParaRPr>
                    </a:p>
                    <a:p>
                      <a:pPr algn="ctr" fontAlgn="b"/>
                      <a:r>
                        <a:rPr lang="en-ZA" sz="1600" b="1" u="none" strike="noStrike" dirty="0">
                          <a:effectLst/>
                        </a:rPr>
                        <a:t>R' 000</a:t>
                      </a:r>
                      <a:endParaRPr lang="en-ZA" sz="16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06998">
                <a:tc>
                  <a:txBody>
                    <a:bodyPr/>
                    <a:lstStyle/>
                    <a:p>
                      <a:pPr algn="l" rtl="0" fontAlgn="b"/>
                      <a:r>
                        <a:rPr lang="en-ZA" sz="1400" u="none" strike="noStrike" dirty="0">
                          <a:effectLst/>
                        </a:rPr>
                        <a:t>2 animal improvement schemes (</a:t>
                      </a:r>
                      <a:r>
                        <a:rPr lang="en-ZA" sz="1400" u="none" strike="noStrike" dirty="0" err="1">
                          <a:effectLst/>
                        </a:rPr>
                        <a:t>Kaonafatso</a:t>
                      </a:r>
                      <a:r>
                        <a:rPr lang="en-ZA" sz="1400" u="none" strike="noStrike" dirty="0">
                          <a:effectLst/>
                        </a:rPr>
                        <a:t> </a:t>
                      </a:r>
                      <a:r>
                        <a:rPr lang="en-ZA" sz="1400" u="none" strike="noStrike" dirty="0" err="1">
                          <a:effectLst/>
                        </a:rPr>
                        <a:t>ya</a:t>
                      </a:r>
                      <a:r>
                        <a:rPr lang="en-ZA" sz="1400" u="none" strike="noStrike" dirty="0">
                          <a:effectLst/>
                        </a:rPr>
                        <a:t> </a:t>
                      </a:r>
                      <a:r>
                        <a:rPr lang="en-ZA" sz="1400" u="none" strike="noStrike" dirty="0" err="1">
                          <a:effectLst/>
                        </a:rPr>
                        <a:t>Dikgomo</a:t>
                      </a:r>
                      <a:r>
                        <a:rPr lang="en-ZA" sz="1400" u="none" strike="noStrike" dirty="0">
                          <a:effectLst/>
                        </a:rPr>
                        <a:t> and poultry) implemented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06998">
                <a:tc>
                  <a:txBody>
                    <a:bodyPr/>
                    <a:lstStyle/>
                    <a:p>
                      <a:pPr algn="l" rtl="0" fontAlgn="b"/>
                      <a:r>
                        <a:rPr lang="en-ZA" sz="1400" u="none" strike="noStrike" dirty="0">
                          <a:effectLst/>
                        </a:rPr>
                        <a:t>2 plant  improvement schemes (seed crops and seed potato) implemented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60496">
                <a:tc>
                  <a:txBody>
                    <a:bodyPr/>
                    <a:lstStyle/>
                    <a:p>
                      <a:pPr algn="l" rtl="0" fontAlgn="b"/>
                      <a:r>
                        <a:rPr lang="en-ZA" sz="1400" u="none" strike="noStrike" dirty="0">
                          <a:effectLst/>
                        </a:rPr>
                        <a:t>2 animal disease Risk surveillance conducted (Foot and Mouth disease protection zone and PPR)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340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959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06998">
                <a:tc>
                  <a:txBody>
                    <a:bodyPr/>
                    <a:lstStyle/>
                    <a:p>
                      <a:pPr algn="l" rtl="0" fontAlgn="b"/>
                      <a:r>
                        <a:rPr lang="en-ZA" sz="1400" u="none" strike="noStrike">
                          <a:effectLst/>
                        </a:rPr>
                        <a:t>1 plant disease and pest risk surveillance conducted (exotic fruit fly) </a:t>
                      </a:r>
                      <a:endParaRPr lang="en-ZA"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5 </a:t>
                      </a:r>
                      <a:r>
                        <a:rPr lang="en-ZA" sz="1400" b="0" i="0" u="none" strike="noStrike" dirty="0">
                          <a:solidFill>
                            <a:srgbClr val="000000"/>
                          </a:solidFill>
                          <a:effectLst/>
                          <a:latin typeface="Calibri"/>
                        </a:rPr>
                        <a:t>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460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1 526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2 986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06998">
                <a:tc>
                  <a:txBody>
                    <a:bodyPr/>
                    <a:lstStyle/>
                    <a:p>
                      <a:pPr algn="l" rtl="0" fontAlgn="b"/>
                      <a:r>
                        <a:rPr lang="en-ZA" sz="1400" u="none" strike="noStrike" dirty="0">
                          <a:effectLst/>
                        </a:rPr>
                        <a:t>4 regulatory interventions implemented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253 949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63 972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65 </a:t>
                      </a:r>
                      <a:r>
                        <a:rPr lang="en-ZA" sz="1400" b="0" i="0" u="none" strike="noStrike" dirty="0">
                          <a:solidFill>
                            <a:srgbClr val="000000"/>
                          </a:solidFill>
                          <a:effectLst/>
                          <a:latin typeface="Calibri"/>
                        </a:rPr>
                        <a:t>130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129 102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06998">
                <a:tc>
                  <a:txBody>
                    <a:bodyPr/>
                    <a:lstStyle/>
                    <a:p>
                      <a:pPr algn="l" rtl="0" fontAlgn="b"/>
                      <a:r>
                        <a:rPr lang="en-ZA" sz="1400" u="none" strike="noStrike" dirty="0">
                          <a:effectLst/>
                        </a:rPr>
                        <a:t>Draft policy on animal identification and traceability</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53978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t>
            </a:r>
            <a:br>
              <a:rPr lang="en-ZA" altLang="en-US" dirty="0" smtClean="0">
                <a:latin typeface="Arial" charset="0"/>
                <a:cs typeface="Arial" charset="0"/>
              </a:rPr>
            </a:br>
            <a:r>
              <a:rPr lang="en-ZA" altLang="en-US" dirty="0" smtClean="0">
                <a:latin typeface="Arial" charset="0"/>
                <a:cs typeface="Arial" charset="0"/>
              </a:rPr>
              <a:t>PROGRAMME 2: AGRICULTURAL PRODUCTION, HEALTH AND FOOD SAFETY .…</a:t>
            </a:r>
          </a:p>
        </p:txBody>
      </p:sp>
      <p:sp>
        <p:nvSpPr>
          <p:cNvPr id="7171"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25A03B11-C981-402A-9831-CB63D1CBA5C9}" type="slidenum">
              <a:rPr lang="en-ZA" altLang="en-US" sz="1200" smtClean="0">
                <a:solidFill>
                  <a:srgbClr val="008000"/>
                </a:solidFill>
              </a:rPr>
              <a:pPr eaLnBrk="1" hangingPunct="1"/>
              <a:t>23</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358858838"/>
              </p:ext>
            </p:extLst>
          </p:nvPr>
        </p:nvGraphicFramePr>
        <p:xfrm>
          <a:off x="720725" y="1765300"/>
          <a:ext cx="9178925" cy="4490249"/>
        </p:xfrm>
        <a:graphic>
          <a:graphicData uri="http://schemas.openxmlformats.org/drawingml/2006/table">
            <a:tbl>
              <a:tblPr>
                <a:tableStyleId>{5C22544A-7EE6-4342-B048-85BDC9FD1C3A}</a:tableStyleId>
              </a:tblPr>
              <a:tblGrid>
                <a:gridCol w="3784780">
                  <a:extLst>
                    <a:ext uri="{9D8B030D-6E8A-4147-A177-3AD203B41FA5}">
                      <a16:colId xmlns:a16="http://schemas.microsoft.com/office/drawing/2014/main" xmlns="" val="20000"/>
                    </a:ext>
                  </a:extLst>
                </a:gridCol>
                <a:gridCol w="976718">
                  <a:extLst>
                    <a:ext uri="{9D8B030D-6E8A-4147-A177-3AD203B41FA5}">
                      <a16:colId xmlns:a16="http://schemas.microsoft.com/office/drawing/2014/main" xmlns="" val="20001"/>
                    </a:ext>
                  </a:extLst>
                </a:gridCol>
                <a:gridCol w="954519">
                  <a:extLst>
                    <a:ext uri="{9D8B030D-6E8A-4147-A177-3AD203B41FA5}">
                      <a16:colId xmlns:a16="http://schemas.microsoft.com/office/drawing/2014/main" xmlns="" val="20002"/>
                    </a:ext>
                  </a:extLst>
                </a:gridCol>
                <a:gridCol w="876826">
                  <a:extLst>
                    <a:ext uri="{9D8B030D-6E8A-4147-A177-3AD203B41FA5}">
                      <a16:colId xmlns:a16="http://schemas.microsoft.com/office/drawing/2014/main" xmlns="" val="20003"/>
                    </a:ext>
                  </a:extLst>
                </a:gridCol>
                <a:gridCol w="788033">
                  <a:extLst>
                    <a:ext uri="{9D8B030D-6E8A-4147-A177-3AD203B41FA5}">
                      <a16:colId xmlns:a16="http://schemas.microsoft.com/office/drawing/2014/main" xmlns="" val="20004"/>
                    </a:ext>
                  </a:extLst>
                </a:gridCol>
                <a:gridCol w="810232">
                  <a:extLst>
                    <a:ext uri="{9D8B030D-6E8A-4147-A177-3AD203B41FA5}">
                      <a16:colId xmlns:a16="http://schemas.microsoft.com/office/drawing/2014/main" xmlns="" val="20005"/>
                    </a:ext>
                  </a:extLst>
                </a:gridCol>
                <a:gridCol w="987817">
                  <a:extLst>
                    <a:ext uri="{9D8B030D-6E8A-4147-A177-3AD203B41FA5}">
                      <a16:colId xmlns:a16="http://schemas.microsoft.com/office/drawing/2014/main" xmlns="" val="20006"/>
                    </a:ext>
                  </a:extLst>
                </a:gridCol>
              </a:tblGrid>
              <a:tr h="613434">
                <a:tc>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p>
                      <a:pPr algn="ctr" fontAlgn="b"/>
                      <a:r>
                        <a:rPr lang="en-ZA" sz="1400" b="1" u="none" strike="noStrike" dirty="0">
                          <a:effectLst/>
                        </a:rPr>
                        <a:t>Budget</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37027">
                <a:tc>
                  <a:txBody>
                    <a:bodyPr/>
                    <a:lstStyle/>
                    <a:p>
                      <a:pPr algn="l" rtl="0" fontAlgn="b"/>
                      <a:r>
                        <a:rPr lang="en-ZA" sz="1400" u="none" strike="noStrike" dirty="0">
                          <a:effectLst/>
                        </a:rPr>
                        <a:t>130 veterinary graduates deployed to rural communities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119 </a:t>
                      </a:r>
                      <a:r>
                        <a:rPr lang="en-ZA" sz="1400" b="0" i="0" u="none" strike="noStrike" dirty="0">
                          <a:solidFill>
                            <a:srgbClr val="000000"/>
                          </a:solidFill>
                          <a:effectLst/>
                          <a:latin typeface="Calibri"/>
                        </a:rPr>
                        <a:t>858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21 967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18 </a:t>
                      </a:r>
                      <a:r>
                        <a:rPr lang="en-ZA" sz="1400" b="0" i="0" u="none" strike="noStrike" dirty="0">
                          <a:solidFill>
                            <a:srgbClr val="000000"/>
                          </a:solidFill>
                          <a:effectLst/>
                          <a:latin typeface="Calibri"/>
                        </a:rPr>
                        <a:t>181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40 </a:t>
                      </a:r>
                      <a:r>
                        <a:rPr lang="en-ZA" sz="1400" b="0" i="0" u="none" strike="noStrike" dirty="0">
                          <a:solidFill>
                            <a:srgbClr val="000000"/>
                          </a:solidFill>
                          <a:effectLst/>
                          <a:latin typeface="Calibri"/>
                        </a:rPr>
                        <a:t>148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44330">
                <a:tc>
                  <a:txBody>
                    <a:bodyPr/>
                    <a:lstStyle/>
                    <a:p>
                      <a:pPr algn="l" rtl="0" fontAlgn="b"/>
                      <a:r>
                        <a:rPr lang="en-ZA" sz="1400" u="none" strike="noStrike" dirty="0">
                          <a:effectLst/>
                        </a:rPr>
                        <a:t>2 targeted taxa conserved ex-situ </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 </a:t>
                      </a:r>
                      <a:r>
                        <a:rPr lang="en-ZA" sz="1400" b="0" i="0" u="none" strike="noStrike" dirty="0">
                          <a:solidFill>
                            <a:srgbClr val="000000"/>
                          </a:solidFill>
                          <a:effectLst/>
                          <a:latin typeface="Calibri"/>
                        </a:rPr>
                        <a:t>948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1 217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1 265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2 482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78480">
                <a:tc>
                  <a:txBody>
                    <a:bodyPr/>
                    <a:lstStyle/>
                    <a:p>
                      <a:pPr algn="l" rtl="0" fontAlgn="b"/>
                      <a:r>
                        <a:rPr lang="en-ZA" sz="1400" u="none" strike="noStrike" dirty="0" err="1" smtClean="0">
                          <a:effectLst/>
                        </a:rPr>
                        <a:t>Promte</a:t>
                      </a:r>
                      <a:r>
                        <a:rPr lang="en-ZA" sz="1400" u="none" strike="noStrike" dirty="0" smtClean="0">
                          <a:effectLst/>
                        </a:rPr>
                        <a:t> </a:t>
                      </a:r>
                      <a:r>
                        <a:rPr lang="en-ZA" sz="1400" u="none" strike="noStrike" dirty="0">
                          <a:effectLst/>
                        </a:rPr>
                        <a:t>conservation and sustainable use of indigenous breeds</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1 867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1 019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17496">
                <a:tc>
                  <a:txBody>
                    <a:bodyPr/>
                    <a:lstStyle/>
                    <a:p>
                      <a:pPr algn="l" fontAlgn="b"/>
                      <a:r>
                        <a:rPr lang="en-ZA" sz="1400" b="1"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909 </a:t>
                      </a:r>
                      <a:r>
                        <a:rPr lang="en-ZA" sz="1400" b="1" i="0" u="none" strike="noStrike" dirty="0">
                          <a:solidFill>
                            <a:srgbClr val="000000"/>
                          </a:solidFill>
                          <a:effectLst/>
                          <a:latin typeface="Calibri"/>
                        </a:rPr>
                        <a:t>301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150 </a:t>
                      </a:r>
                      <a:r>
                        <a:rPr lang="en-ZA" sz="1400" b="1" i="0" u="none" strike="noStrike" dirty="0">
                          <a:solidFill>
                            <a:srgbClr val="000000"/>
                          </a:solidFill>
                          <a:effectLst/>
                          <a:latin typeface="Calibri"/>
                        </a:rPr>
                        <a:t>384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196 360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346 744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10588">
                <a:tc>
                  <a:txBody>
                    <a:bodyPr/>
                    <a:lstStyle/>
                    <a:p>
                      <a:pPr algn="l" fontAlgn="b"/>
                      <a:r>
                        <a:rPr lang="en-ZA" sz="1400" b="1" u="none" strike="noStrike" dirty="0">
                          <a:effectLst/>
                        </a:rPr>
                        <a:t>Total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 </a:t>
                      </a:r>
                      <a:r>
                        <a:rPr lang="en-ZA" sz="1400" b="1" i="0" u="none" strike="noStrike" dirty="0">
                          <a:solidFill>
                            <a:srgbClr val="000000"/>
                          </a:solidFill>
                          <a:effectLst/>
                          <a:latin typeface="Calibri"/>
                        </a:rPr>
                        <a:t>197 187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554 692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597 </a:t>
                      </a:r>
                      <a:r>
                        <a:rPr lang="en-ZA" sz="1400" b="1" i="0" u="none" strike="noStrike" dirty="0">
                          <a:solidFill>
                            <a:srgbClr val="000000"/>
                          </a:solidFill>
                          <a:effectLst/>
                          <a:latin typeface="Calibri"/>
                        </a:rPr>
                        <a:t>641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 </a:t>
                      </a:r>
                      <a:r>
                        <a:rPr lang="en-ZA" sz="1400" b="1" i="0" u="none" strike="noStrike" dirty="0">
                          <a:solidFill>
                            <a:srgbClr val="000000"/>
                          </a:solidFill>
                          <a:effectLst/>
                          <a:latin typeface="Calibri"/>
                        </a:rPr>
                        <a:t>152 333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162248">
                <a:tc>
                  <a:txBody>
                    <a:bodyPr/>
                    <a:lstStyle/>
                    <a:p>
                      <a:pPr algn="l" fontAlgn="b"/>
                      <a:r>
                        <a:rPr lang="en-ZA" sz="1400" b="1" u="none" strike="noStrike" dirty="0">
                          <a:effectLst/>
                        </a:rPr>
                        <a:t>% of targets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a:effectLst/>
                        </a:rPr>
                        <a:t>41%</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a:effectLst/>
                        </a:rPr>
                        <a:t>27%</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a:effectLst/>
                        </a:rPr>
                        <a:t> </a:t>
                      </a:r>
                      <a:r>
                        <a:rPr lang="en-ZA" sz="1400" b="1" u="none" strike="noStrike" dirty="0" smtClean="0">
                          <a:effectLst/>
                        </a:rPr>
                        <a:t>33%</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u="none" strike="noStrike" dirty="0" smtClean="0">
                          <a:effectLst/>
                        </a:rPr>
                        <a:t>30%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209078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38188" y="108223"/>
            <a:ext cx="9161462" cy="5041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t>
            </a:r>
            <a:br>
              <a:rPr lang="en-ZA" altLang="en-US" dirty="0" smtClean="0">
                <a:latin typeface="Arial" charset="0"/>
                <a:cs typeface="Arial" charset="0"/>
              </a:rPr>
            </a:br>
            <a:r>
              <a:rPr lang="en-ZA" altLang="en-US" dirty="0" smtClean="0">
                <a:latin typeface="Arial" charset="0"/>
                <a:cs typeface="Arial" charset="0"/>
              </a:rPr>
              <a:t>PROGRAMME 3: FOOD SECURITY AND AGRARIAN REFORM</a:t>
            </a:r>
          </a:p>
        </p:txBody>
      </p:sp>
      <p:sp>
        <p:nvSpPr>
          <p:cNvPr id="8195"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3E39D417-B80C-4C00-BDE2-5B24ECFFD5F9}" type="slidenum">
              <a:rPr lang="en-ZA" altLang="en-US" sz="1200" smtClean="0">
                <a:solidFill>
                  <a:srgbClr val="008000"/>
                </a:solidFill>
              </a:rPr>
              <a:pPr eaLnBrk="1" hangingPunct="1"/>
              <a:t>24</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258465090"/>
              </p:ext>
            </p:extLst>
          </p:nvPr>
        </p:nvGraphicFramePr>
        <p:xfrm>
          <a:off x="720725" y="900311"/>
          <a:ext cx="9178925" cy="5574035"/>
        </p:xfrm>
        <a:graphic>
          <a:graphicData uri="http://schemas.openxmlformats.org/drawingml/2006/table">
            <a:tbl>
              <a:tblPr>
                <a:tableStyleId>{5C22544A-7EE6-4342-B048-85BDC9FD1C3A}</a:tableStyleId>
              </a:tblPr>
              <a:tblGrid>
                <a:gridCol w="4500250">
                  <a:extLst>
                    <a:ext uri="{9D8B030D-6E8A-4147-A177-3AD203B41FA5}">
                      <a16:colId xmlns:a16="http://schemas.microsoft.com/office/drawing/2014/main" xmlns="" val="20000"/>
                    </a:ext>
                  </a:extLst>
                </a:gridCol>
                <a:gridCol w="872295">
                  <a:extLst>
                    <a:ext uri="{9D8B030D-6E8A-4147-A177-3AD203B41FA5}">
                      <a16:colId xmlns:a16="http://schemas.microsoft.com/office/drawing/2014/main" xmlns="" val="20001"/>
                    </a:ext>
                  </a:extLst>
                </a:gridCol>
                <a:gridCol w="852470">
                  <a:extLst>
                    <a:ext uri="{9D8B030D-6E8A-4147-A177-3AD203B41FA5}">
                      <a16:colId xmlns:a16="http://schemas.microsoft.com/office/drawing/2014/main" xmlns="" val="20002"/>
                    </a:ext>
                  </a:extLst>
                </a:gridCol>
                <a:gridCol w="644309">
                  <a:extLst>
                    <a:ext uri="{9D8B030D-6E8A-4147-A177-3AD203B41FA5}">
                      <a16:colId xmlns:a16="http://schemas.microsoft.com/office/drawing/2014/main" xmlns="" val="20003"/>
                    </a:ext>
                  </a:extLst>
                </a:gridCol>
                <a:gridCol w="703784">
                  <a:extLst>
                    <a:ext uri="{9D8B030D-6E8A-4147-A177-3AD203B41FA5}">
                      <a16:colId xmlns:a16="http://schemas.microsoft.com/office/drawing/2014/main" xmlns="" val="20004"/>
                    </a:ext>
                  </a:extLst>
                </a:gridCol>
                <a:gridCol w="723609">
                  <a:extLst>
                    <a:ext uri="{9D8B030D-6E8A-4147-A177-3AD203B41FA5}">
                      <a16:colId xmlns:a16="http://schemas.microsoft.com/office/drawing/2014/main" xmlns="" val="20005"/>
                    </a:ext>
                  </a:extLst>
                </a:gridCol>
                <a:gridCol w="882208">
                  <a:extLst>
                    <a:ext uri="{9D8B030D-6E8A-4147-A177-3AD203B41FA5}">
                      <a16:colId xmlns:a16="http://schemas.microsoft.com/office/drawing/2014/main" xmlns="" val="20006"/>
                    </a:ext>
                  </a:extLst>
                </a:gridCol>
              </a:tblGrid>
              <a:tr h="317867">
                <a:tc rowSpan="3">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0"/>
                  </a:ext>
                </a:extLst>
              </a:tr>
              <a:tr h="317867">
                <a:tc vMerge="1">
                  <a:txBody>
                    <a:bodyPr/>
                    <a:lstStyle/>
                    <a:p>
                      <a:endParaRPr lang="en-ZA"/>
                    </a:p>
                  </a:txBody>
                  <a:tcPr/>
                </a:tc>
                <a:tc>
                  <a:txBody>
                    <a:bodyPr/>
                    <a:lstStyle/>
                    <a:p>
                      <a:pPr algn="ctr" fontAlgn="b"/>
                      <a:r>
                        <a:rPr lang="en-ZA" sz="1400" b="1" u="none" strike="noStrike" dirty="0">
                          <a:effectLst/>
                        </a:rPr>
                        <a:t>Budget</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317867">
                <a:tc vMerge="1">
                  <a:txBody>
                    <a:bodyPr/>
                    <a:lstStyle/>
                    <a:p>
                      <a:endParaRPr lang="en-ZA"/>
                    </a:p>
                  </a:txBody>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38475">
                <a:tc>
                  <a:txBody>
                    <a:bodyPr/>
                    <a:lstStyle/>
                    <a:p>
                      <a:pPr algn="l" rtl="0" fontAlgn="b"/>
                      <a:r>
                        <a:rPr lang="en-ZA" sz="1400" u="none" strike="noStrike" dirty="0">
                          <a:effectLst/>
                        </a:rPr>
                        <a:t>120 000 ha of underutilised land in communal areas cultivated for production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522 </a:t>
                      </a:r>
                      <a:r>
                        <a:rPr lang="en-ZA" sz="1400" b="0" i="0" u="none" strike="noStrike" dirty="0">
                          <a:solidFill>
                            <a:srgbClr val="000000"/>
                          </a:solidFill>
                          <a:effectLst/>
                          <a:latin typeface="Calibri"/>
                        </a:rPr>
                        <a:t>139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60 832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108 </a:t>
                      </a:r>
                      <a:r>
                        <a:rPr lang="en-ZA" sz="1400" b="0" i="0" u="none" strike="noStrike" dirty="0">
                          <a:solidFill>
                            <a:srgbClr val="000000"/>
                          </a:solidFill>
                          <a:effectLst/>
                          <a:latin typeface="Calibri"/>
                        </a:rPr>
                        <a:t>762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169 </a:t>
                      </a:r>
                      <a:r>
                        <a:rPr lang="en-ZA" sz="1400" b="0" i="0" u="none" strike="noStrike" dirty="0">
                          <a:solidFill>
                            <a:srgbClr val="000000"/>
                          </a:solidFill>
                          <a:effectLst/>
                          <a:latin typeface="Calibri"/>
                        </a:rPr>
                        <a:t>594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38475">
                <a:tc>
                  <a:txBody>
                    <a:bodyPr/>
                    <a:lstStyle/>
                    <a:p>
                      <a:pPr algn="l" rtl="0" fontAlgn="b"/>
                      <a:r>
                        <a:rPr lang="en-ZA" sz="1400" u="none" strike="noStrike" dirty="0" smtClean="0">
                          <a:effectLst/>
                        </a:rPr>
                        <a:t>120 690 </a:t>
                      </a:r>
                      <a:r>
                        <a:rPr lang="en-ZA" sz="1400" u="none" strike="noStrike" dirty="0">
                          <a:effectLst/>
                        </a:rPr>
                        <a:t>ha of underutilised land in communal areas cultivated for production</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317 </a:t>
                      </a:r>
                      <a:r>
                        <a:rPr lang="en-ZA" sz="1400" b="0" i="0" u="none" strike="noStrike" dirty="0">
                          <a:solidFill>
                            <a:srgbClr val="000000"/>
                          </a:solidFill>
                          <a:effectLst/>
                          <a:latin typeface="Calibri"/>
                        </a:rPr>
                        <a:t>680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38 </a:t>
                      </a:r>
                      <a:r>
                        <a:rPr lang="en-ZA" sz="1400" b="0" i="0" u="none" strike="noStrike" dirty="0">
                          <a:solidFill>
                            <a:srgbClr val="000000"/>
                          </a:solidFill>
                          <a:effectLst/>
                          <a:latin typeface="Calibri"/>
                        </a:rPr>
                        <a:t>122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66 </a:t>
                      </a:r>
                      <a:r>
                        <a:rPr lang="en-ZA" sz="1400" b="0" i="0" u="none" strike="noStrike" dirty="0">
                          <a:solidFill>
                            <a:srgbClr val="000000"/>
                          </a:solidFill>
                          <a:effectLst/>
                          <a:latin typeface="Calibri"/>
                        </a:rPr>
                        <a:t>712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104 </a:t>
                      </a:r>
                      <a:r>
                        <a:rPr lang="en-ZA" sz="1400" b="0" i="0" u="none" strike="noStrike" dirty="0">
                          <a:solidFill>
                            <a:srgbClr val="000000"/>
                          </a:solidFill>
                          <a:effectLst/>
                          <a:latin typeface="Calibri"/>
                        </a:rPr>
                        <a:t>834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75485">
                <a:tc>
                  <a:txBody>
                    <a:bodyPr/>
                    <a:lstStyle/>
                    <a:p>
                      <a:pPr algn="l" rtl="0" fontAlgn="b"/>
                      <a:r>
                        <a:rPr lang="en-ZA" sz="1400" u="none" strike="noStrike" dirty="0" smtClean="0">
                          <a:effectLst/>
                        </a:rPr>
                        <a:t>52 480 </a:t>
                      </a:r>
                      <a:r>
                        <a:rPr lang="en-ZA" sz="1400" u="none" strike="noStrike" dirty="0">
                          <a:effectLst/>
                        </a:rPr>
                        <a:t>households supported with food production initiatives</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52 </a:t>
                      </a:r>
                      <a:r>
                        <a:rPr lang="en-ZA" sz="1400" b="0" i="0" u="none" strike="noStrike" dirty="0">
                          <a:solidFill>
                            <a:srgbClr val="000000"/>
                          </a:solidFill>
                          <a:effectLst/>
                          <a:latin typeface="Calibri"/>
                        </a:rPr>
                        <a:t>851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6 342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11 </a:t>
                      </a:r>
                      <a:r>
                        <a:rPr lang="en-ZA" sz="1400" b="0" i="0" u="none" strike="noStrike" dirty="0">
                          <a:solidFill>
                            <a:srgbClr val="000000"/>
                          </a:solidFill>
                          <a:effectLst/>
                          <a:latin typeface="Calibri"/>
                        </a:rPr>
                        <a:t>098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17 440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75485">
                <a:tc>
                  <a:txBody>
                    <a:bodyPr/>
                    <a:lstStyle/>
                    <a:p>
                      <a:pPr algn="l" rtl="0" fontAlgn="b"/>
                      <a:r>
                        <a:rPr lang="en-ZA" sz="1400" u="none" strike="noStrike" dirty="0" smtClean="0">
                          <a:effectLst/>
                        </a:rPr>
                        <a:t>23559 </a:t>
                      </a:r>
                      <a:r>
                        <a:rPr lang="en-ZA" sz="1400" u="none" strike="noStrike" dirty="0">
                          <a:effectLst/>
                        </a:rPr>
                        <a:t>smallholder producers  supported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558 699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78 </a:t>
                      </a:r>
                      <a:r>
                        <a:rPr lang="en-ZA" sz="1400" b="0" i="0" u="none" strike="noStrike" dirty="0">
                          <a:solidFill>
                            <a:srgbClr val="000000"/>
                          </a:solidFill>
                          <a:effectLst/>
                          <a:latin typeface="Calibri"/>
                        </a:rPr>
                        <a:t>217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145 </a:t>
                      </a:r>
                      <a:r>
                        <a:rPr lang="en-ZA" sz="1400" b="0" i="0" u="none" strike="noStrike" dirty="0">
                          <a:solidFill>
                            <a:srgbClr val="000000"/>
                          </a:solidFill>
                          <a:effectLst/>
                          <a:latin typeface="Calibri"/>
                        </a:rPr>
                        <a:t>262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223 </a:t>
                      </a:r>
                      <a:r>
                        <a:rPr lang="en-ZA" sz="1400" b="0" i="0" u="none" strike="noStrike" dirty="0">
                          <a:solidFill>
                            <a:srgbClr val="000000"/>
                          </a:solidFill>
                          <a:effectLst/>
                          <a:latin typeface="Calibri"/>
                        </a:rPr>
                        <a:t>479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38475">
                <a:tc>
                  <a:txBody>
                    <a:bodyPr/>
                    <a:lstStyle/>
                    <a:p>
                      <a:pPr algn="l" rtl="0" fontAlgn="b"/>
                      <a:r>
                        <a:rPr lang="en-ZA" sz="1400" u="none" strike="noStrike">
                          <a:effectLst/>
                        </a:rPr>
                        <a:t>Implementing the NETSAFF through placement of 30 graduates in APAP commodoties</a:t>
                      </a:r>
                      <a:endParaRPr lang="en-ZA" sz="1400" b="0" i="0" u="none" strike="noStrike">
                        <a:solidFill>
                          <a:srgbClr val="00B05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2 </a:t>
                      </a:r>
                      <a:r>
                        <a:rPr lang="en-ZA" sz="1400" b="0" i="0" u="none" strike="noStrike" dirty="0">
                          <a:solidFill>
                            <a:srgbClr val="000000"/>
                          </a:solidFill>
                          <a:effectLst/>
                          <a:latin typeface="Calibri"/>
                        </a:rPr>
                        <a:t>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38475">
                <a:tc>
                  <a:txBody>
                    <a:bodyPr/>
                    <a:lstStyle/>
                    <a:p>
                      <a:pPr algn="l" rtl="0" fontAlgn="b"/>
                      <a:r>
                        <a:rPr lang="en-ZA" sz="1400" u="none" strike="noStrike" dirty="0">
                          <a:effectLst/>
                        </a:rPr>
                        <a:t>Implement the  National Policy on Extension and Advisory Service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38475">
                <a:tc>
                  <a:txBody>
                    <a:bodyPr/>
                    <a:lstStyle/>
                    <a:p>
                      <a:pPr algn="l" rtl="0" fontAlgn="b"/>
                      <a:r>
                        <a:rPr lang="en-ZA" sz="1400" u="none" strike="noStrike" dirty="0">
                          <a:effectLst/>
                        </a:rPr>
                        <a:t>20 extension support practitioners deployed to commodity organisations</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85248">
                <a:tc>
                  <a:txBody>
                    <a:bodyPr/>
                    <a:lstStyle/>
                    <a:p>
                      <a:pPr algn="l" rtl="0" fontAlgn="b"/>
                      <a:r>
                        <a:rPr lang="en-ZA" sz="1400" u="none" strike="noStrike" dirty="0">
                          <a:effectLst/>
                        </a:rPr>
                        <a:t>Policy on comprehensive producer development support recommended by the intergovernmental structures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438240">
                <a:tc>
                  <a:txBody>
                    <a:bodyPr/>
                    <a:lstStyle/>
                    <a:p>
                      <a:pPr algn="l" rtl="0" fontAlgn="b"/>
                      <a:r>
                        <a:rPr lang="en-ZA" sz="1400" u="none" strike="noStrike" dirty="0">
                          <a:effectLst/>
                        </a:rPr>
                        <a:t>255 graduates placed in agriculture, </a:t>
                      </a:r>
                      <a:r>
                        <a:rPr lang="en-ZA" sz="1400" u="none" strike="noStrike" dirty="0" smtClean="0">
                          <a:effectLst/>
                        </a:rPr>
                        <a:t>forestry </a:t>
                      </a:r>
                      <a:r>
                        <a:rPr lang="en-ZA" sz="1400" u="none" strike="noStrike" dirty="0">
                          <a:effectLst/>
                        </a:rPr>
                        <a:t>and fisheries sectors for capacity development</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18 926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5 350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5 </a:t>
                      </a:r>
                      <a:r>
                        <a:rPr lang="en-ZA" sz="1400" b="0" i="0" u="none" strike="noStrike" dirty="0">
                          <a:solidFill>
                            <a:srgbClr val="000000"/>
                          </a:solidFill>
                          <a:effectLst/>
                          <a:latin typeface="Calibri"/>
                        </a:rPr>
                        <a:t>703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11 053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17867">
                <a:tc>
                  <a:txBody>
                    <a:bodyPr/>
                    <a:lstStyle/>
                    <a:p>
                      <a:pPr algn="l" fontAlgn="b"/>
                      <a:r>
                        <a:rPr lang="en-ZA" sz="1400" b="1"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951 </a:t>
                      </a:r>
                      <a:r>
                        <a:rPr lang="en-ZA" sz="1400" b="1" i="0" u="none" strike="noStrike" dirty="0">
                          <a:solidFill>
                            <a:srgbClr val="000000"/>
                          </a:solidFill>
                          <a:effectLst/>
                          <a:latin typeface="Calibri"/>
                        </a:rPr>
                        <a:t>201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128 </a:t>
                      </a:r>
                      <a:r>
                        <a:rPr lang="en-ZA" sz="1400" b="1" i="0" u="none" strike="noStrike" dirty="0">
                          <a:solidFill>
                            <a:srgbClr val="000000"/>
                          </a:solidFill>
                          <a:effectLst/>
                          <a:latin typeface="Calibri"/>
                        </a:rPr>
                        <a:t>083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228 857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356 940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317867">
                <a:tc>
                  <a:txBody>
                    <a:bodyPr/>
                    <a:lstStyle/>
                    <a:p>
                      <a:pPr algn="l" fontAlgn="b"/>
                      <a:r>
                        <a:rPr lang="en-ZA" sz="1400" b="1" u="none" strike="noStrike" dirty="0">
                          <a:effectLst/>
                        </a:rPr>
                        <a:t>Total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 </a:t>
                      </a:r>
                      <a:r>
                        <a:rPr lang="en-ZA" sz="1400" b="1" i="0" u="none" strike="noStrike" dirty="0">
                          <a:solidFill>
                            <a:srgbClr val="000000"/>
                          </a:solidFill>
                          <a:effectLst/>
                          <a:latin typeface="Calibri"/>
                        </a:rPr>
                        <a:t>946 764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310 </a:t>
                      </a:r>
                      <a:r>
                        <a:rPr lang="en-ZA" sz="1400" b="1" i="0" u="none" strike="noStrike" dirty="0">
                          <a:solidFill>
                            <a:srgbClr val="000000"/>
                          </a:solidFill>
                          <a:effectLst/>
                          <a:latin typeface="Calibri"/>
                        </a:rPr>
                        <a:t>217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smtClean="0">
                          <a:solidFill>
                            <a:srgbClr val="000000"/>
                          </a:solidFill>
                          <a:effectLst/>
                          <a:latin typeface="Calibri"/>
                        </a:rPr>
                        <a:t>452 </a:t>
                      </a:r>
                      <a:r>
                        <a:rPr lang="en-ZA" sz="1400" b="1" i="0" u="none" strike="noStrike" dirty="0">
                          <a:solidFill>
                            <a:srgbClr val="000000"/>
                          </a:solidFill>
                          <a:effectLst/>
                          <a:latin typeface="Calibri"/>
                        </a:rPr>
                        <a:t>506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762 723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317867">
                <a:tc>
                  <a:txBody>
                    <a:bodyPr/>
                    <a:lstStyle/>
                    <a:p>
                      <a:pPr algn="l" fontAlgn="b"/>
                      <a:r>
                        <a:rPr lang="en-ZA" sz="1400" b="1" u="none" strike="noStrike" dirty="0">
                          <a:effectLst/>
                        </a:rPr>
                        <a:t>% of targets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803339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4: TRADE PROMOTION AND MARKET ACCESS</a:t>
            </a:r>
          </a:p>
        </p:txBody>
      </p:sp>
      <p:sp>
        <p:nvSpPr>
          <p:cNvPr id="921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DCEB8AA5-7500-4B0E-A358-0D564A01759F}" type="slidenum">
              <a:rPr lang="en-ZA" altLang="en-US" sz="1200" smtClean="0">
                <a:solidFill>
                  <a:srgbClr val="008000"/>
                </a:solidFill>
              </a:rPr>
              <a:pPr eaLnBrk="1" hangingPunct="1"/>
              <a:t>25</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15820907"/>
              </p:ext>
            </p:extLst>
          </p:nvPr>
        </p:nvGraphicFramePr>
        <p:xfrm>
          <a:off x="720725" y="1476375"/>
          <a:ext cx="9178925" cy="4227512"/>
        </p:xfrm>
        <a:graphic>
          <a:graphicData uri="http://schemas.openxmlformats.org/drawingml/2006/table">
            <a:tbl>
              <a:tblPr>
                <a:tableStyleId>{5C22544A-7EE6-4342-B048-85BDC9FD1C3A}</a:tableStyleId>
              </a:tblPr>
              <a:tblGrid>
                <a:gridCol w="5228071">
                  <a:extLst>
                    <a:ext uri="{9D8B030D-6E8A-4147-A177-3AD203B41FA5}">
                      <a16:colId xmlns:a16="http://schemas.microsoft.com/office/drawing/2014/main" xmlns="" val="20000"/>
                    </a:ext>
                  </a:extLst>
                </a:gridCol>
                <a:gridCol w="749300">
                  <a:extLst>
                    <a:ext uri="{9D8B030D-6E8A-4147-A177-3AD203B41FA5}">
                      <a16:colId xmlns:a16="http://schemas.microsoft.com/office/drawing/2014/main" xmlns="" val="20001"/>
                    </a:ext>
                  </a:extLst>
                </a:gridCol>
                <a:gridCol w="664828">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581269">
                  <a:extLst>
                    <a:ext uri="{9D8B030D-6E8A-4147-A177-3AD203B41FA5}">
                      <a16:colId xmlns:a16="http://schemas.microsoft.com/office/drawing/2014/main" xmlns="" val="20004"/>
                    </a:ext>
                  </a:extLst>
                </a:gridCol>
                <a:gridCol w="621578">
                  <a:extLst>
                    <a:ext uri="{9D8B030D-6E8A-4147-A177-3AD203B41FA5}">
                      <a16:colId xmlns:a16="http://schemas.microsoft.com/office/drawing/2014/main" xmlns="" val="20005"/>
                    </a:ext>
                  </a:extLst>
                </a:gridCol>
                <a:gridCol w="757815">
                  <a:extLst>
                    <a:ext uri="{9D8B030D-6E8A-4147-A177-3AD203B41FA5}">
                      <a16:colId xmlns:a16="http://schemas.microsoft.com/office/drawing/2014/main" xmlns="" val="20006"/>
                    </a:ext>
                  </a:extLst>
                </a:gridCol>
              </a:tblGrid>
              <a:tr h="271088">
                <a:tc rowSpan="3">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0"/>
                  </a:ext>
                </a:extLst>
              </a:tr>
              <a:tr h="271088">
                <a:tc vMerge="1">
                  <a:txBody>
                    <a:bodyPr/>
                    <a:lstStyle/>
                    <a:p>
                      <a:endParaRPr lang="en-ZA"/>
                    </a:p>
                  </a:txBody>
                  <a:tcPr/>
                </a:tc>
                <a:tc>
                  <a:txBody>
                    <a:bodyPr/>
                    <a:lstStyle/>
                    <a:p>
                      <a:pPr algn="ctr" fontAlgn="b"/>
                      <a:r>
                        <a:rPr lang="en-ZA" sz="1400" b="1" u="none" strike="noStrike" dirty="0">
                          <a:effectLst/>
                        </a:rPr>
                        <a:t>Budget</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271088">
                <a:tc vMerge="1">
                  <a:txBody>
                    <a:bodyPr/>
                    <a:lstStyle/>
                    <a:p>
                      <a:endParaRPr lang="en-ZA"/>
                    </a:p>
                  </a:txBody>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26781">
                <a:tc>
                  <a:txBody>
                    <a:bodyPr/>
                    <a:lstStyle/>
                    <a:p>
                      <a:pPr algn="l" fontAlgn="t"/>
                      <a:r>
                        <a:rPr lang="en-ZA" sz="1400" u="none" strike="noStrike" dirty="0">
                          <a:effectLst/>
                        </a:rPr>
                        <a:t>Annual report  on the implementation of the SA-GAP certification programme</a:t>
                      </a:r>
                      <a:endParaRPr lang="en-ZA" sz="14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647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581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26781">
                <a:tc>
                  <a:txBody>
                    <a:bodyPr/>
                    <a:lstStyle/>
                    <a:p>
                      <a:pPr algn="l" rtl="0" fontAlgn="b"/>
                      <a:r>
                        <a:rPr lang="en-ZA" sz="1400" u="none" strike="noStrike" dirty="0">
                          <a:effectLst/>
                        </a:rPr>
                        <a:t>28 agro-processing entrepreneurs trained on processing norms and standards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274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274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26781">
                <a:tc>
                  <a:txBody>
                    <a:bodyPr/>
                    <a:lstStyle/>
                    <a:p>
                      <a:pPr algn="l" rtl="0" fontAlgn="b"/>
                      <a:r>
                        <a:rPr lang="en-ZA" sz="1400" u="none" strike="noStrike">
                          <a:effectLst/>
                        </a:rPr>
                        <a:t>16 </a:t>
                      </a:r>
                      <a:r>
                        <a:rPr lang="en-ZA" sz="1400" u="none" strike="noStrike" smtClean="0">
                          <a:effectLst/>
                        </a:rPr>
                        <a:t>commodity -</a:t>
                      </a:r>
                      <a:r>
                        <a:rPr lang="en-ZA" sz="1400" u="none" strike="noStrike" dirty="0" smtClean="0">
                          <a:effectLst/>
                        </a:rPr>
                        <a:t>based </a:t>
                      </a:r>
                      <a:r>
                        <a:rPr lang="en-ZA" sz="1400" u="none" strike="noStrike" dirty="0">
                          <a:effectLst/>
                        </a:rPr>
                        <a:t>cooperatives established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4 513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1 126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123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2 249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26781">
                <a:tc>
                  <a:txBody>
                    <a:bodyPr/>
                    <a:lstStyle/>
                    <a:p>
                      <a:pPr algn="l" rtl="0" fontAlgn="b"/>
                      <a:r>
                        <a:rPr lang="en-ZA" sz="1400" u="none" strike="noStrike" dirty="0">
                          <a:effectLst/>
                        </a:rPr>
                        <a:t>118 cooperatives supported with training</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10 700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2 278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2 405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4 683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26781">
                <a:tc>
                  <a:txBody>
                    <a:bodyPr/>
                    <a:lstStyle/>
                    <a:p>
                      <a:pPr algn="l" rtl="0" fontAlgn="b"/>
                      <a:r>
                        <a:rPr lang="en-ZA" sz="1400" u="none" strike="noStrike" dirty="0" err="1">
                          <a:effectLst/>
                        </a:rPr>
                        <a:t>AgriBEE</a:t>
                      </a:r>
                      <a:r>
                        <a:rPr lang="en-ZA" sz="1400" u="none" strike="noStrike" dirty="0">
                          <a:effectLst/>
                        </a:rPr>
                        <a:t> Enforcement Regulations published in Government Gazette</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1 255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468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26781">
                <a:tc>
                  <a:txBody>
                    <a:bodyPr/>
                    <a:lstStyle/>
                    <a:p>
                      <a:pPr algn="l" rtl="0" fontAlgn="b"/>
                      <a:r>
                        <a:rPr lang="en-ZA" sz="1400" u="none" strike="noStrike" dirty="0">
                          <a:effectLst/>
                        </a:rPr>
                        <a:t>Report on the implementation of Forest Sector Code government undertakings</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5 360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290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543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26781">
                <a:tc>
                  <a:txBody>
                    <a:bodyPr/>
                    <a:lstStyle/>
                    <a:p>
                      <a:pPr algn="l" rtl="0" fontAlgn="b"/>
                      <a:r>
                        <a:rPr lang="en-ZA" sz="1400" u="none" strike="noStrike" dirty="0">
                          <a:effectLst/>
                        </a:rPr>
                        <a:t>Implement trade agreements and participate in trade negotiations</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12 180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1 996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 </a:t>
                      </a:r>
                      <a:r>
                        <a:rPr lang="en-ZA" sz="1400" b="0" i="0" u="none" strike="noStrike" dirty="0">
                          <a:solidFill>
                            <a:srgbClr val="000000"/>
                          </a:solidFill>
                          <a:effectLst/>
                          <a:latin typeface="Calibri"/>
                        </a:rPr>
                        <a:t>281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5 277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26781">
                <a:tc>
                  <a:txBody>
                    <a:bodyPr/>
                    <a:lstStyle/>
                    <a:p>
                      <a:pPr algn="l" rtl="0" fontAlgn="b"/>
                      <a:r>
                        <a:rPr lang="en-ZA" sz="1400" u="none" strike="noStrike" dirty="0" smtClean="0">
                          <a:effectLst/>
                        </a:rPr>
                        <a:t>Report </a:t>
                      </a:r>
                      <a:r>
                        <a:rPr lang="en-ZA" sz="1400" u="none" strike="noStrike" dirty="0">
                          <a:effectLst/>
                        </a:rPr>
                        <a:t>on the implementation of </a:t>
                      </a:r>
                      <a:r>
                        <a:rPr lang="en-ZA" sz="1400" u="none" strike="noStrike" dirty="0" err="1" smtClean="0">
                          <a:effectLst/>
                        </a:rPr>
                        <a:t>AgrI</a:t>
                      </a:r>
                      <a:r>
                        <a:rPr lang="en-ZA" sz="1400" u="none" strike="noStrike" dirty="0" smtClean="0">
                          <a:effectLst/>
                        </a:rPr>
                        <a:t>-BEE </a:t>
                      </a:r>
                      <a:r>
                        <a:rPr lang="en-ZA" sz="1400" u="none" strike="noStrike" dirty="0">
                          <a:effectLst/>
                        </a:rPr>
                        <a:t>Sector Code government undertakings</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981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229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599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62390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4: TRADE PROMOTION AND MARKET ACCESS CONT…</a:t>
            </a:r>
          </a:p>
        </p:txBody>
      </p:sp>
      <p:sp>
        <p:nvSpPr>
          <p:cNvPr id="1024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EB59775B-7256-456F-9833-1240C54BE86C}" type="slidenum">
              <a:rPr lang="en-ZA" altLang="en-US" sz="1200" smtClean="0">
                <a:solidFill>
                  <a:srgbClr val="008000"/>
                </a:solidFill>
              </a:rPr>
              <a:pPr eaLnBrk="1" hangingPunct="1"/>
              <a:t>26</a:t>
            </a:fld>
            <a:endParaRPr lang="en-ZA" altLang="en-US" sz="1200" smtClean="0">
              <a:solidFill>
                <a:srgbClr val="008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036694197"/>
              </p:ext>
            </p:extLst>
          </p:nvPr>
        </p:nvGraphicFramePr>
        <p:xfrm>
          <a:off x="720725" y="1476375"/>
          <a:ext cx="9178925" cy="4199462"/>
        </p:xfrm>
        <a:graphic>
          <a:graphicData uri="http://schemas.openxmlformats.org/drawingml/2006/table">
            <a:tbl>
              <a:tblPr>
                <a:tableStyleId>{5C22544A-7EE6-4342-B048-85BDC9FD1C3A}</a:tableStyleId>
              </a:tblPr>
              <a:tblGrid>
                <a:gridCol w="5130031">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653277">
                  <a:extLst>
                    <a:ext uri="{9D8B030D-6E8A-4147-A177-3AD203B41FA5}">
                      <a16:colId xmlns:a16="http://schemas.microsoft.com/office/drawing/2014/main" xmlns="" val="20004"/>
                    </a:ext>
                  </a:extLst>
                </a:gridCol>
                <a:gridCol w="621578">
                  <a:extLst>
                    <a:ext uri="{9D8B030D-6E8A-4147-A177-3AD203B41FA5}">
                      <a16:colId xmlns:a16="http://schemas.microsoft.com/office/drawing/2014/main" xmlns="" val="20005"/>
                    </a:ext>
                  </a:extLst>
                </a:gridCol>
                <a:gridCol w="757815">
                  <a:extLst>
                    <a:ext uri="{9D8B030D-6E8A-4147-A177-3AD203B41FA5}">
                      <a16:colId xmlns:a16="http://schemas.microsoft.com/office/drawing/2014/main" xmlns="" val="20006"/>
                    </a:ext>
                  </a:extLst>
                </a:gridCol>
              </a:tblGrid>
              <a:tr h="46346">
                <a:tc rowSpan="3">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0"/>
                  </a:ext>
                </a:extLst>
              </a:tr>
              <a:tr h="240649">
                <a:tc vMerge="1">
                  <a:txBody>
                    <a:bodyPr/>
                    <a:lstStyle/>
                    <a:p>
                      <a:endParaRPr lang="en-ZA"/>
                    </a:p>
                  </a:txBody>
                  <a:tcPr/>
                </a:tc>
                <a:tc>
                  <a:txBody>
                    <a:bodyPr/>
                    <a:lstStyle/>
                    <a:p>
                      <a:pPr algn="ctr" fontAlgn="b"/>
                      <a:r>
                        <a:rPr lang="en-ZA" sz="1400" b="1" u="none" strike="noStrike" dirty="0">
                          <a:effectLst/>
                        </a:rPr>
                        <a:t>Budget</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240649">
                <a:tc vMerge="1">
                  <a:txBody>
                    <a:bodyPr/>
                    <a:lstStyle/>
                    <a:p>
                      <a:endParaRPr lang="en-ZA"/>
                    </a:p>
                  </a:txBody>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20374">
                <a:tc>
                  <a:txBody>
                    <a:bodyPr/>
                    <a:lstStyle/>
                    <a:p>
                      <a:pPr algn="l" rtl="0" fontAlgn="b"/>
                      <a:r>
                        <a:rPr lang="en-ZA" sz="1400" u="none" strike="noStrike" dirty="0">
                          <a:effectLst/>
                        </a:rPr>
                        <a:t>Market opportunity profile plan</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1 983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 </a:t>
                      </a:r>
                      <a:r>
                        <a:rPr lang="en-ZA" sz="1400" b="0" i="0" u="none" strike="noStrike" dirty="0">
                          <a:solidFill>
                            <a:srgbClr val="000000"/>
                          </a:solidFill>
                          <a:effectLst/>
                          <a:latin typeface="Calibri"/>
                        </a:rPr>
                        <a:t>088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1 487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816793">
                <a:tc>
                  <a:txBody>
                    <a:bodyPr/>
                    <a:lstStyle/>
                    <a:p>
                      <a:pPr algn="l" rtl="0" fontAlgn="b"/>
                      <a:r>
                        <a:rPr lang="en-ZA" sz="1400" u="none" strike="noStrike" dirty="0">
                          <a:effectLst/>
                        </a:rPr>
                        <a:t>Report on strategic engagement of partners within South - South, north south and multilateral agencies/forums</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87 535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51 973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13 </a:t>
                      </a:r>
                      <a:r>
                        <a:rPr lang="en-ZA" sz="1400" b="0" i="0" u="none" strike="noStrike" dirty="0">
                          <a:solidFill>
                            <a:srgbClr val="000000"/>
                          </a:solidFill>
                          <a:effectLst/>
                          <a:latin typeface="Calibri"/>
                        </a:rPr>
                        <a:t>444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65 417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93614">
                <a:tc>
                  <a:txBody>
                    <a:bodyPr/>
                    <a:lstStyle/>
                    <a:p>
                      <a:pPr algn="l" rtl="0" fontAlgn="b"/>
                      <a:r>
                        <a:rPr lang="en-ZA" sz="1400" u="none" strike="noStrike" dirty="0">
                          <a:effectLst/>
                        </a:rPr>
                        <a:t>Report on strategic engagement of partners within Africa and African Agencies </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10 867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3 718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 </a:t>
                      </a:r>
                      <a:r>
                        <a:rPr lang="en-ZA" sz="1400" b="0" i="0" u="none" strike="noStrike" dirty="0">
                          <a:solidFill>
                            <a:srgbClr val="000000"/>
                          </a:solidFill>
                          <a:effectLst/>
                          <a:latin typeface="Calibri"/>
                        </a:rPr>
                        <a:t>199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6 917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82087">
                <a:tc>
                  <a:txBody>
                    <a:bodyPr/>
                    <a:lstStyle/>
                    <a:p>
                      <a:pPr algn="l" fontAlgn="b"/>
                      <a:r>
                        <a:rPr lang="en-ZA" sz="1400" b="1"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136 721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62 </a:t>
                      </a:r>
                      <a:r>
                        <a:rPr lang="en-ZA" sz="1400" b="1" i="0" u="none" strike="noStrike" dirty="0">
                          <a:solidFill>
                            <a:srgbClr val="000000"/>
                          </a:solidFill>
                          <a:effectLst/>
                          <a:latin typeface="Calibri"/>
                        </a:rPr>
                        <a:t>771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25 815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88 586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678576">
                <a:tc>
                  <a:txBody>
                    <a:bodyPr/>
                    <a:lstStyle/>
                    <a:p>
                      <a:pPr algn="l" fontAlgn="b"/>
                      <a:r>
                        <a:rPr lang="en-ZA" sz="1400" b="1" u="none" strike="noStrike" dirty="0">
                          <a:effectLst/>
                        </a:rPr>
                        <a:t>Total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261 </a:t>
                      </a:r>
                      <a:r>
                        <a:rPr lang="en-ZA" sz="1400" b="1" i="0" u="none" strike="noStrike" dirty="0">
                          <a:solidFill>
                            <a:srgbClr val="000000"/>
                          </a:solidFill>
                          <a:effectLst/>
                          <a:latin typeface="Calibri"/>
                        </a:rPr>
                        <a:t>706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115 </a:t>
                      </a:r>
                      <a:r>
                        <a:rPr lang="en-ZA" sz="1400" b="1" i="0" u="none" strike="noStrike" dirty="0">
                          <a:solidFill>
                            <a:srgbClr val="000000"/>
                          </a:solidFill>
                          <a:effectLst/>
                          <a:latin typeface="Calibri"/>
                        </a:rPr>
                        <a:t>281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34 </a:t>
                      </a:r>
                      <a:r>
                        <a:rPr lang="en-ZA" sz="1400" b="1" i="0" u="none" strike="noStrike" dirty="0">
                          <a:solidFill>
                            <a:srgbClr val="000000"/>
                          </a:solidFill>
                          <a:effectLst/>
                          <a:latin typeface="Calibri"/>
                        </a:rPr>
                        <a:t>184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149 465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0">
                <a:tc>
                  <a:txBody>
                    <a:bodyPr/>
                    <a:lstStyle/>
                    <a:p>
                      <a:pPr algn="l" fontAlgn="b"/>
                      <a:r>
                        <a:rPr lang="en-ZA" sz="1400" b="1" u="none" strike="noStrike" dirty="0">
                          <a:effectLst/>
                        </a:rPr>
                        <a:t>% of targets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84709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5: FORESTRY AND NATURAL RESOURCES MANAGEMENT</a:t>
            </a:r>
          </a:p>
        </p:txBody>
      </p:sp>
      <p:sp>
        <p:nvSpPr>
          <p:cNvPr id="11267"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8DD43453-7F19-442D-B9C7-DE6D722E4940}" type="slidenum">
              <a:rPr lang="en-ZA" altLang="en-US" sz="1200" smtClean="0">
                <a:solidFill>
                  <a:srgbClr val="008000"/>
                </a:solidFill>
              </a:rPr>
              <a:pPr eaLnBrk="1" hangingPunct="1"/>
              <a:t>27</a:t>
            </a:fld>
            <a:endParaRPr lang="en-ZA" altLang="en-US" sz="1200" smtClean="0">
              <a:solidFill>
                <a:srgbClr val="008000"/>
              </a:solidFill>
            </a:endParaRPr>
          </a:p>
        </p:txBody>
      </p:sp>
      <p:graphicFrame>
        <p:nvGraphicFramePr>
          <p:cNvPr id="4" name="Content Placeholder 3"/>
          <p:cNvGraphicFramePr>
            <a:graphicFrameLocks noGrp="1"/>
          </p:cNvGraphicFramePr>
          <p:nvPr>
            <p:ph idx="1"/>
          </p:nvPr>
        </p:nvGraphicFramePr>
        <p:xfrm>
          <a:off x="720725" y="1476375"/>
          <a:ext cx="9178925" cy="5014923"/>
        </p:xfrm>
        <a:graphic>
          <a:graphicData uri="http://schemas.openxmlformats.org/drawingml/2006/table">
            <a:tbl>
              <a:tblPr>
                <a:tableStyleId>{5C22544A-7EE6-4342-B048-85BDC9FD1C3A}</a:tableStyleId>
              </a:tblPr>
              <a:tblGrid>
                <a:gridCol w="4456363">
                  <a:extLst>
                    <a:ext uri="{9D8B030D-6E8A-4147-A177-3AD203B41FA5}">
                      <a16:colId xmlns:a16="http://schemas.microsoft.com/office/drawing/2014/main" xmlns="" val="20000"/>
                    </a:ext>
                  </a:extLst>
                </a:gridCol>
                <a:gridCol w="867611">
                  <a:extLst>
                    <a:ext uri="{9D8B030D-6E8A-4147-A177-3AD203B41FA5}">
                      <a16:colId xmlns:a16="http://schemas.microsoft.com/office/drawing/2014/main" xmlns="" val="20001"/>
                    </a:ext>
                  </a:extLst>
                </a:gridCol>
                <a:gridCol w="847892">
                  <a:extLst>
                    <a:ext uri="{9D8B030D-6E8A-4147-A177-3AD203B41FA5}">
                      <a16:colId xmlns:a16="http://schemas.microsoft.com/office/drawing/2014/main" xmlns="" val="20002"/>
                    </a:ext>
                  </a:extLst>
                </a:gridCol>
                <a:gridCol w="709863">
                  <a:extLst>
                    <a:ext uri="{9D8B030D-6E8A-4147-A177-3AD203B41FA5}">
                      <a16:colId xmlns:a16="http://schemas.microsoft.com/office/drawing/2014/main" xmlns="" val="20003"/>
                    </a:ext>
                  </a:extLst>
                </a:gridCol>
                <a:gridCol w="700004">
                  <a:extLst>
                    <a:ext uri="{9D8B030D-6E8A-4147-A177-3AD203B41FA5}">
                      <a16:colId xmlns:a16="http://schemas.microsoft.com/office/drawing/2014/main" xmlns="" val="20004"/>
                    </a:ext>
                  </a:extLst>
                </a:gridCol>
                <a:gridCol w="719722">
                  <a:extLst>
                    <a:ext uri="{9D8B030D-6E8A-4147-A177-3AD203B41FA5}">
                      <a16:colId xmlns:a16="http://schemas.microsoft.com/office/drawing/2014/main" xmlns="" val="20005"/>
                    </a:ext>
                  </a:extLst>
                </a:gridCol>
                <a:gridCol w="877470">
                  <a:extLst>
                    <a:ext uri="{9D8B030D-6E8A-4147-A177-3AD203B41FA5}">
                      <a16:colId xmlns:a16="http://schemas.microsoft.com/office/drawing/2014/main" xmlns="" val="20006"/>
                    </a:ext>
                  </a:extLst>
                </a:gridCol>
              </a:tblGrid>
              <a:tr h="251529">
                <a:tc rowSpan="3">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2017/18</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Q1</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Q2</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Q3</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Q4</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Total</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0"/>
                  </a:ext>
                </a:extLst>
              </a:tr>
              <a:tr h="251529">
                <a:tc vMerge="1">
                  <a:txBody>
                    <a:bodyPr/>
                    <a:lstStyle/>
                    <a:p>
                      <a:endParaRPr lang="en-ZA"/>
                    </a:p>
                  </a:txBody>
                  <a:tcPr/>
                </a:tc>
                <a:tc>
                  <a:txBody>
                    <a:bodyPr/>
                    <a:lstStyle/>
                    <a:p>
                      <a:pPr algn="ctr" fontAlgn="b"/>
                      <a:r>
                        <a:rPr lang="en-ZA" sz="1400" b="1" u="none" strike="noStrike" dirty="0">
                          <a:effectLst/>
                        </a:rPr>
                        <a:t>Budget</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400" b="1" u="none" strike="noStrike" dirty="0">
                          <a:effectLst/>
                        </a:rPr>
                        <a:t>Actual </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251529">
                <a:tc vMerge="1">
                  <a:txBody>
                    <a:bodyPr/>
                    <a:lstStyle/>
                    <a:p>
                      <a:endParaRPr lang="en-ZA"/>
                    </a:p>
                  </a:txBody>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26717">
                <a:tc>
                  <a:txBody>
                    <a:bodyPr/>
                    <a:lstStyle/>
                    <a:p>
                      <a:pPr algn="l" rtl="0" fontAlgn="b"/>
                      <a:r>
                        <a:rPr lang="en-ZA" sz="1400" u="none" strike="noStrike" dirty="0">
                          <a:effectLst/>
                        </a:rPr>
                        <a:t>1 725 ha planted in TUPs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16 </a:t>
                      </a:r>
                      <a:r>
                        <a:rPr lang="en-ZA" sz="1400" b="0" i="0" u="none" strike="noStrike" dirty="0">
                          <a:solidFill>
                            <a:srgbClr val="000000"/>
                          </a:solidFill>
                          <a:effectLst/>
                          <a:latin typeface="Calibri"/>
                        </a:rPr>
                        <a:t>550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03057">
                <a:tc>
                  <a:txBody>
                    <a:bodyPr/>
                    <a:lstStyle/>
                    <a:p>
                      <a:pPr algn="l" rtl="0" fontAlgn="b"/>
                      <a:r>
                        <a:rPr lang="en-ZA" sz="1400" u="none" strike="noStrike" dirty="0">
                          <a:effectLst/>
                        </a:rPr>
                        <a:t>Draft Memorandum of Understanding for 2 pilot sites developed </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26717">
                <a:tc>
                  <a:txBody>
                    <a:bodyPr/>
                    <a:lstStyle/>
                    <a:p>
                      <a:pPr algn="l" rtl="0" fontAlgn="b"/>
                      <a:r>
                        <a:rPr lang="en-ZA" sz="1400" u="none" strike="noStrike" dirty="0">
                          <a:effectLst/>
                        </a:rPr>
                        <a:t>Establishment of 3 legal entities</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640075">
                <a:tc>
                  <a:txBody>
                    <a:bodyPr/>
                    <a:lstStyle/>
                    <a:p>
                      <a:pPr algn="l" rtl="0" fontAlgn="b"/>
                      <a:r>
                        <a:rPr lang="en-ZA" sz="1400" u="none" strike="noStrike" dirty="0">
                          <a:effectLst/>
                        </a:rPr>
                        <a:t>Revitalisation of 10 irrigation schemes (</a:t>
                      </a:r>
                      <a:r>
                        <a:rPr lang="en-ZA" sz="1400" u="none" strike="noStrike" dirty="0" err="1">
                          <a:effectLst/>
                        </a:rPr>
                        <a:t>Vaalharts</a:t>
                      </a:r>
                      <a:r>
                        <a:rPr lang="en-ZA" sz="1400" u="none" strike="noStrike" dirty="0">
                          <a:effectLst/>
                        </a:rPr>
                        <a:t>, </a:t>
                      </a:r>
                      <a:r>
                        <a:rPr lang="en-ZA" sz="1400" u="none" strike="noStrike" dirty="0" err="1">
                          <a:effectLst/>
                        </a:rPr>
                        <a:t>Makhathini</a:t>
                      </a:r>
                      <a:r>
                        <a:rPr lang="en-ZA" sz="1400" u="none" strike="noStrike" dirty="0">
                          <a:effectLst/>
                        </a:rPr>
                        <a:t>, </a:t>
                      </a:r>
                      <a:r>
                        <a:rPr lang="en-ZA" sz="1400" u="none" strike="noStrike" dirty="0" err="1">
                          <a:effectLst/>
                        </a:rPr>
                        <a:t>Ebenhaeser</a:t>
                      </a:r>
                      <a:r>
                        <a:rPr lang="en-ZA" sz="1400" u="none" strike="noStrike" dirty="0">
                          <a:effectLst/>
                        </a:rPr>
                        <a:t>, </a:t>
                      </a:r>
                      <a:r>
                        <a:rPr lang="en-ZA" sz="1400" u="none" strike="noStrike" dirty="0" err="1">
                          <a:effectLst/>
                        </a:rPr>
                        <a:t>Disaneng</a:t>
                      </a:r>
                      <a:r>
                        <a:rPr lang="en-ZA" sz="1400" u="none" strike="noStrike" dirty="0">
                          <a:effectLst/>
                        </a:rPr>
                        <a:t>, </a:t>
                      </a:r>
                      <a:r>
                        <a:rPr lang="en-ZA" sz="1400" u="none" strike="noStrike" dirty="0" err="1">
                          <a:effectLst/>
                        </a:rPr>
                        <a:t>Taung</a:t>
                      </a:r>
                      <a:r>
                        <a:rPr lang="en-ZA" sz="1400" u="none" strike="noStrike" dirty="0">
                          <a:effectLst/>
                        </a:rPr>
                        <a:t>, Woodridge, </a:t>
                      </a:r>
                      <a:r>
                        <a:rPr lang="en-ZA" sz="1400" u="none" strike="noStrike" dirty="0" err="1">
                          <a:effectLst/>
                        </a:rPr>
                        <a:t>Matsika</a:t>
                      </a:r>
                      <a:r>
                        <a:rPr lang="en-ZA" sz="1400" u="none" strike="noStrike" dirty="0">
                          <a:effectLst/>
                        </a:rPr>
                        <a:t>, </a:t>
                      </a:r>
                      <a:r>
                        <a:rPr lang="en-ZA" sz="1400" u="none" strike="noStrike" dirty="0" err="1">
                          <a:effectLst/>
                        </a:rPr>
                        <a:t>Qamata</a:t>
                      </a:r>
                      <a:r>
                        <a:rPr lang="en-ZA" sz="1400" u="none" strike="noStrike" dirty="0">
                          <a:effectLst/>
                        </a:rPr>
                        <a:t>, </a:t>
                      </a:r>
                      <a:r>
                        <a:rPr lang="en-ZA" sz="1400" u="none" strike="noStrike" dirty="0" err="1">
                          <a:effectLst/>
                        </a:rPr>
                        <a:t>Keiskamahoek</a:t>
                      </a:r>
                      <a:r>
                        <a:rPr lang="en-ZA" sz="1400" u="none" strike="noStrike" dirty="0">
                          <a:effectLst/>
                        </a:rPr>
                        <a:t>, </a:t>
                      </a:r>
                      <a:r>
                        <a:rPr lang="en-ZA" sz="1400" u="none" strike="noStrike" dirty="0" err="1">
                          <a:effectLst/>
                        </a:rPr>
                        <a:t>Zanyokwe</a:t>
                      </a:r>
                      <a:r>
                        <a:rPr lang="en-ZA" sz="1400" u="none" strike="noStrike" dirty="0">
                          <a:effectLst/>
                        </a:rPr>
                        <a:t>)</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90 </a:t>
                      </a:r>
                      <a:r>
                        <a:rPr lang="en-ZA" sz="1400" b="0" i="0" u="none" strike="noStrike" dirty="0">
                          <a:solidFill>
                            <a:srgbClr val="000000"/>
                          </a:solidFill>
                          <a:effectLst/>
                          <a:latin typeface="Calibri"/>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12 </a:t>
                      </a:r>
                      <a:r>
                        <a:rPr lang="en-ZA" sz="1400" b="0" i="0" u="none" strike="noStrike" dirty="0">
                          <a:solidFill>
                            <a:srgbClr val="000000"/>
                          </a:solidFill>
                          <a:effectLst/>
                          <a:latin typeface="Calibri"/>
                        </a:rPr>
                        <a:t>684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4 987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FF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17 </a:t>
                      </a:r>
                      <a:r>
                        <a:rPr lang="en-ZA" sz="1400" b="0" i="0" u="none" strike="noStrike" dirty="0">
                          <a:solidFill>
                            <a:srgbClr val="000000"/>
                          </a:solidFill>
                          <a:effectLst/>
                          <a:latin typeface="Calibri"/>
                        </a:rPr>
                        <a:t>671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51529">
                <a:tc>
                  <a:txBody>
                    <a:bodyPr/>
                    <a:lstStyle/>
                    <a:p>
                      <a:pPr algn="l" rtl="0" fontAlgn="b"/>
                      <a:r>
                        <a:rPr lang="en-ZA" sz="1400" u="none" strike="noStrike" dirty="0">
                          <a:effectLst/>
                        </a:rPr>
                        <a:t>300 ha woodlands and indigenous forests rehabilitated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93 </a:t>
                      </a:r>
                      <a:r>
                        <a:rPr lang="en-ZA" sz="1400" b="0" i="0" u="none" strike="noStrike" dirty="0">
                          <a:solidFill>
                            <a:srgbClr val="000000"/>
                          </a:solidFill>
                          <a:effectLst/>
                          <a:latin typeface="Calibri"/>
                        </a:rPr>
                        <a:t>089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chemeClr val="tx1"/>
                          </a:solidFill>
                          <a:effectLst/>
                          <a:latin typeface="Calibri"/>
                        </a:rPr>
                        <a:t>        </a:t>
                      </a:r>
                      <a:r>
                        <a:rPr lang="en-ZA" sz="1400" b="0" i="0" u="none" strike="noStrike" dirty="0" smtClean="0">
                          <a:solidFill>
                            <a:schemeClr val="tx1"/>
                          </a:solidFill>
                          <a:effectLst/>
                          <a:latin typeface="Calibri"/>
                        </a:rPr>
                        <a:t>25 </a:t>
                      </a:r>
                      <a:r>
                        <a:rPr lang="en-ZA" sz="1400" b="0" i="0" u="none" strike="noStrike" dirty="0">
                          <a:solidFill>
                            <a:schemeClr val="tx1"/>
                          </a:solidFill>
                          <a:effectLst/>
                          <a:latin typeface="Calibri"/>
                        </a:rPr>
                        <a:t>066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chemeClr val="tx1"/>
                          </a:solidFill>
                          <a:effectLst/>
                          <a:latin typeface="Calibri"/>
                        </a:rPr>
                        <a:t>     </a:t>
                      </a:r>
                      <a:r>
                        <a:rPr lang="en-ZA" sz="1400" b="0" i="0" u="none" strike="noStrike" dirty="0" smtClean="0">
                          <a:solidFill>
                            <a:schemeClr val="tx1"/>
                          </a:solidFill>
                          <a:effectLst/>
                          <a:latin typeface="Calibri"/>
                        </a:rPr>
                        <a:t>11 </a:t>
                      </a:r>
                      <a:r>
                        <a:rPr lang="en-ZA" sz="1400" b="0" i="0" u="none" strike="noStrike" dirty="0">
                          <a:solidFill>
                            <a:schemeClr val="tx1"/>
                          </a:solidFill>
                          <a:effectLst/>
                          <a:latin typeface="Calibri"/>
                        </a:rPr>
                        <a:t>866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FF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FF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36 </a:t>
                      </a:r>
                      <a:r>
                        <a:rPr lang="en-ZA" sz="1400" b="0" i="0" u="none" strike="noStrike" dirty="0">
                          <a:solidFill>
                            <a:srgbClr val="000000"/>
                          </a:solidFill>
                          <a:effectLst/>
                          <a:latin typeface="Calibri"/>
                        </a:rPr>
                        <a:t>932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51529">
                <a:tc>
                  <a:txBody>
                    <a:bodyPr/>
                    <a:lstStyle/>
                    <a:p>
                      <a:pPr algn="l" rtl="0" fontAlgn="b"/>
                      <a:r>
                        <a:rPr lang="en-ZA" sz="1400" u="none" strike="noStrike" dirty="0">
                          <a:effectLst/>
                        </a:rPr>
                        <a:t>16 000 ha of agricultural land rehabilitated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73 604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7 </a:t>
                      </a:r>
                      <a:r>
                        <a:rPr lang="en-ZA" sz="1400" b="0" i="0" u="none" strike="noStrike" dirty="0">
                          <a:solidFill>
                            <a:srgbClr val="000000"/>
                          </a:solidFill>
                          <a:effectLst/>
                          <a:latin typeface="Calibri"/>
                        </a:rPr>
                        <a:t>360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25 761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33 </a:t>
                      </a:r>
                      <a:r>
                        <a:rPr lang="en-ZA" sz="1400" b="0" i="0" u="none" strike="noStrike" dirty="0">
                          <a:solidFill>
                            <a:srgbClr val="000000"/>
                          </a:solidFill>
                          <a:effectLst/>
                          <a:latin typeface="Calibri"/>
                        </a:rPr>
                        <a:t>121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503057">
                <a:tc>
                  <a:txBody>
                    <a:bodyPr/>
                    <a:lstStyle/>
                    <a:p>
                      <a:pPr algn="l" fontAlgn="b"/>
                      <a:r>
                        <a:rPr lang="en-ZA" sz="1400" u="none" strike="noStrike" dirty="0">
                          <a:effectLst/>
                        </a:rPr>
                        <a:t>Climate Change Adaptation and Mitigation Plan for agriculture, forestry and fisheries approved by EXCO</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150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503057">
                <a:tc>
                  <a:txBody>
                    <a:bodyPr/>
                    <a:lstStyle/>
                    <a:p>
                      <a:pPr algn="l" fontAlgn="b"/>
                      <a:r>
                        <a:rPr lang="en-ZA" sz="1400" u="none" strike="noStrike">
                          <a:effectLst/>
                        </a:rPr>
                        <a:t>Draft Climate Smart Agriculture Strategic Framework developed</a:t>
                      </a:r>
                      <a:endParaRPr lang="en-ZA" sz="1400" b="0" i="0" u="none" strike="noStrike">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1 231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428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1 205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51529">
                <a:tc>
                  <a:txBody>
                    <a:bodyPr/>
                    <a:lstStyle/>
                    <a:p>
                      <a:pPr algn="l" fontAlgn="b"/>
                      <a:r>
                        <a:rPr lang="en-ZA" sz="1400" b="1"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275 </a:t>
                      </a:r>
                      <a:r>
                        <a:rPr lang="en-ZA" sz="1400" b="1" i="0" u="none" strike="noStrike" dirty="0">
                          <a:solidFill>
                            <a:srgbClr val="000000"/>
                          </a:solidFill>
                          <a:effectLst/>
                          <a:latin typeface="Calibri"/>
                        </a:rPr>
                        <a:t>574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45 595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43 </a:t>
                      </a:r>
                      <a:r>
                        <a:rPr lang="en-ZA" sz="1400" b="1" i="0" u="none" strike="noStrike" dirty="0">
                          <a:solidFill>
                            <a:srgbClr val="000000"/>
                          </a:solidFill>
                          <a:effectLst/>
                          <a:latin typeface="Calibri"/>
                        </a:rPr>
                        <a:t>475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89 070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51529">
                <a:tc>
                  <a:txBody>
                    <a:bodyPr/>
                    <a:lstStyle/>
                    <a:p>
                      <a:pPr algn="l" fontAlgn="b"/>
                      <a:r>
                        <a:rPr lang="en-ZA" sz="1400" b="1" u="none" strike="noStrike" dirty="0">
                          <a:effectLst/>
                        </a:rPr>
                        <a:t>Total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1 016 720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115 281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459 621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574 902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51529">
                <a:tc>
                  <a:txBody>
                    <a:bodyPr/>
                    <a:lstStyle/>
                    <a:p>
                      <a:pPr algn="l" fontAlgn="b"/>
                      <a:r>
                        <a:rPr lang="en-ZA" sz="1400" b="1" u="none" strike="noStrike" dirty="0">
                          <a:effectLst/>
                        </a:rPr>
                        <a:t>% of targets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423600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6: FISHERIES</a:t>
            </a:r>
          </a:p>
        </p:txBody>
      </p:sp>
      <p:sp>
        <p:nvSpPr>
          <p:cNvPr id="12291"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71E8AB33-C6B9-434B-953D-65AEA758F9EC}" type="slidenum">
              <a:rPr lang="en-ZA" altLang="en-US" sz="1200" smtClean="0">
                <a:solidFill>
                  <a:srgbClr val="008000"/>
                </a:solidFill>
              </a:rPr>
              <a:pPr eaLnBrk="1" hangingPunct="1"/>
              <a:t>28</a:t>
            </a:fld>
            <a:endParaRPr lang="en-ZA" altLang="en-US" sz="1200" smtClean="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06537555"/>
              </p:ext>
            </p:extLst>
          </p:nvPr>
        </p:nvGraphicFramePr>
        <p:xfrm>
          <a:off x="738188" y="1331913"/>
          <a:ext cx="9178925" cy="5230812"/>
        </p:xfrm>
        <a:graphic>
          <a:graphicData uri="http://schemas.openxmlformats.org/drawingml/2006/table">
            <a:tbl>
              <a:tblPr>
                <a:tableStyleId>{5C22544A-7EE6-4342-B048-85BDC9FD1C3A}</a:tableStyleId>
              </a:tblPr>
              <a:tblGrid>
                <a:gridCol w="3849955">
                  <a:extLst>
                    <a:ext uri="{9D8B030D-6E8A-4147-A177-3AD203B41FA5}">
                      <a16:colId xmlns:a16="http://schemas.microsoft.com/office/drawing/2014/main" xmlns="" val="20000"/>
                    </a:ext>
                  </a:extLst>
                </a:gridCol>
                <a:gridCol w="993537">
                  <a:extLst>
                    <a:ext uri="{9D8B030D-6E8A-4147-A177-3AD203B41FA5}">
                      <a16:colId xmlns:a16="http://schemas.microsoft.com/office/drawing/2014/main" xmlns="" val="20001"/>
                    </a:ext>
                  </a:extLst>
                </a:gridCol>
                <a:gridCol w="970956">
                  <a:extLst>
                    <a:ext uri="{9D8B030D-6E8A-4147-A177-3AD203B41FA5}">
                      <a16:colId xmlns:a16="http://schemas.microsoft.com/office/drawing/2014/main" xmlns="" val="20002"/>
                    </a:ext>
                  </a:extLst>
                </a:gridCol>
                <a:gridCol w="733862">
                  <a:extLst>
                    <a:ext uri="{9D8B030D-6E8A-4147-A177-3AD203B41FA5}">
                      <a16:colId xmlns:a16="http://schemas.microsoft.com/office/drawing/2014/main" xmlns="" val="20003"/>
                    </a:ext>
                  </a:extLst>
                </a:gridCol>
                <a:gridCol w="801604">
                  <a:extLst>
                    <a:ext uri="{9D8B030D-6E8A-4147-A177-3AD203B41FA5}">
                      <a16:colId xmlns:a16="http://schemas.microsoft.com/office/drawing/2014/main" xmlns="" val="20004"/>
                    </a:ext>
                  </a:extLst>
                </a:gridCol>
                <a:gridCol w="824184">
                  <a:extLst>
                    <a:ext uri="{9D8B030D-6E8A-4147-A177-3AD203B41FA5}">
                      <a16:colId xmlns:a16="http://schemas.microsoft.com/office/drawing/2014/main" xmlns="" val="20005"/>
                    </a:ext>
                  </a:extLst>
                </a:gridCol>
                <a:gridCol w="1004827">
                  <a:extLst>
                    <a:ext uri="{9D8B030D-6E8A-4147-A177-3AD203B41FA5}">
                      <a16:colId xmlns:a16="http://schemas.microsoft.com/office/drawing/2014/main" xmlns="" val="20006"/>
                    </a:ext>
                  </a:extLst>
                </a:gridCol>
              </a:tblGrid>
              <a:tr h="1067107">
                <a:tc>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2017/18</a:t>
                      </a:r>
                    </a:p>
                    <a:p>
                      <a:pPr algn="ctr" fontAlgn="b"/>
                      <a:endParaRPr lang="en-ZA" sz="1400" b="1" i="0" u="none" strike="noStrike" dirty="0">
                        <a:solidFill>
                          <a:srgbClr val="000000"/>
                        </a:solidFill>
                        <a:effectLst/>
                        <a:latin typeface="Calibri"/>
                      </a:endParaRPr>
                    </a:p>
                    <a:p>
                      <a:pPr algn="ctr" fontAlgn="b"/>
                      <a:r>
                        <a:rPr lang="en-ZA" sz="1400" b="1" u="none" strike="noStrike" dirty="0" smtClean="0">
                          <a:effectLst/>
                        </a:rPr>
                        <a:t>Budget</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Q1</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Q2</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Q3</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Q4</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Total</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59536">
                <a:tc>
                  <a:txBody>
                    <a:bodyPr/>
                    <a:lstStyle/>
                    <a:p>
                      <a:pPr algn="l" rtl="0" fontAlgn="b"/>
                      <a:r>
                        <a:rPr lang="en-ZA" sz="1400" u="none" strike="noStrike" dirty="0">
                          <a:effectLst/>
                        </a:rPr>
                        <a:t>4 operation Phakisa projects for phase 3 </a:t>
                      </a:r>
                      <a:r>
                        <a:rPr lang="en-ZA" sz="1400" u="none" strike="noStrike" dirty="0" smtClean="0">
                          <a:effectLst/>
                        </a:rPr>
                        <a:t>supported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2 </a:t>
                      </a:r>
                      <a:r>
                        <a:rPr lang="en-ZA" sz="1400" b="0" i="0" u="none" strike="noStrike" dirty="0">
                          <a:solidFill>
                            <a:srgbClr val="000000"/>
                          </a:solidFill>
                          <a:effectLst/>
                          <a:latin typeface="Calibri"/>
                        </a:rPr>
                        <a:t>202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3 364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5 287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8 </a:t>
                      </a:r>
                      <a:r>
                        <a:rPr lang="en-ZA" sz="1400" b="0" i="0" u="none" strike="noStrike" dirty="0">
                          <a:solidFill>
                            <a:srgbClr val="000000"/>
                          </a:solidFill>
                          <a:effectLst/>
                          <a:latin typeface="Calibri"/>
                        </a:rPr>
                        <a:t>651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26768">
                <a:tc>
                  <a:txBody>
                    <a:bodyPr/>
                    <a:lstStyle/>
                    <a:p>
                      <a:pPr algn="l" rtl="0" fontAlgn="b"/>
                      <a:r>
                        <a:rPr lang="en-ZA" sz="1400" u="none" strike="noStrike" dirty="0">
                          <a:effectLst/>
                        </a:rPr>
                        <a:t>2 new research on new candidate species for aquaculture conducted</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5 174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1 096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1 667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2 </a:t>
                      </a:r>
                      <a:r>
                        <a:rPr lang="en-ZA" sz="1400" b="0" i="0" u="none" strike="noStrike" dirty="0">
                          <a:solidFill>
                            <a:srgbClr val="000000"/>
                          </a:solidFill>
                          <a:effectLst/>
                          <a:latin typeface="Calibri"/>
                        </a:rPr>
                        <a:t>763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40151">
                <a:tc>
                  <a:txBody>
                    <a:bodyPr/>
                    <a:lstStyle/>
                    <a:p>
                      <a:pPr algn="l" rtl="0" fontAlgn="b"/>
                      <a:r>
                        <a:rPr lang="en-ZA" sz="1400" u="none" strike="noStrike" dirty="0">
                          <a:effectLst/>
                        </a:rPr>
                        <a:t>Allocate Rights in the Abalone and West Coast Rock Lobster </a:t>
                      </a:r>
                      <a:r>
                        <a:rPr lang="en-ZA" sz="1400" u="none" strike="noStrike" dirty="0" smtClean="0">
                          <a:effectLst/>
                        </a:rPr>
                        <a:t>Sector and appeals in 8 newly allocated fishing sectors finalised</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16 </a:t>
                      </a:r>
                      <a:r>
                        <a:rPr lang="en-ZA" sz="1400" b="0" i="0" u="none" strike="noStrike" dirty="0">
                          <a:solidFill>
                            <a:srgbClr val="000000"/>
                          </a:solidFill>
                          <a:effectLst/>
                          <a:latin typeface="Calibri"/>
                        </a:rPr>
                        <a:t>313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4 531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11 </a:t>
                      </a:r>
                      <a:r>
                        <a:rPr lang="en-ZA" sz="1400" b="0" i="0" u="none" strike="noStrike" dirty="0">
                          <a:solidFill>
                            <a:srgbClr val="000000"/>
                          </a:solidFill>
                          <a:effectLst/>
                          <a:latin typeface="Calibri"/>
                        </a:rPr>
                        <a:t>911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16 </a:t>
                      </a:r>
                      <a:r>
                        <a:rPr lang="en-ZA" sz="1400" b="0" i="0" u="none" strike="noStrike" dirty="0">
                          <a:solidFill>
                            <a:srgbClr val="000000"/>
                          </a:solidFill>
                          <a:effectLst/>
                          <a:latin typeface="Calibri"/>
                        </a:rPr>
                        <a:t>442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53728">
                <a:tc>
                  <a:txBody>
                    <a:bodyPr/>
                    <a:lstStyle/>
                    <a:p>
                      <a:pPr marL="0" marR="0" indent="0" algn="l" defTabSz="1053297" rtl="0" eaLnBrk="1" fontAlgn="b" latinLnBrk="0" hangingPunct="1">
                        <a:lnSpc>
                          <a:spcPct val="100000"/>
                        </a:lnSpc>
                        <a:spcBef>
                          <a:spcPts val="0"/>
                        </a:spcBef>
                        <a:spcAft>
                          <a:spcPts val="0"/>
                        </a:spcAft>
                        <a:buClrTx/>
                        <a:buSzTx/>
                        <a:buFontTx/>
                        <a:buNone/>
                        <a:tabLst/>
                        <a:defRPr/>
                      </a:pPr>
                      <a:r>
                        <a:rPr lang="en-ZA" sz="1400" u="none" strike="noStrike" dirty="0" smtClean="0">
                          <a:effectLst/>
                        </a:rPr>
                        <a:t>Support to registered small-scale fisheries cooperatives </a:t>
                      </a:r>
                      <a:endParaRPr lang="en-ZA" sz="1400" b="0" i="0" u="none" strike="noStrike" dirty="0">
                        <a:solidFill>
                          <a:srgbClr val="FF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17 107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758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4 678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5 436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40151">
                <a:tc>
                  <a:txBody>
                    <a:bodyPr/>
                    <a:lstStyle/>
                    <a:p>
                      <a:pPr algn="l" rtl="0" fontAlgn="b"/>
                      <a:r>
                        <a:rPr lang="en-ZA" sz="1400" u="none" strike="noStrike" dirty="0" smtClean="0">
                          <a:effectLst/>
                        </a:rPr>
                        <a:t>Recovery plans for the 2 sectors: Abalone and West Coast Rock Lobster and research</a:t>
                      </a:r>
                      <a:r>
                        <a:rPr lang="en-ZA" sz="1400" u="none" strike="noStrike" baseline="0" dirty="0" smtClean="0">
                          <a:effectLst/>
                        </a:rPr>
                        <a:t> report to indicate fish stock levels conducted</a:t>
                      </a:r>
                      <a:endParaRPr lang="en-ZA" sz="14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92 </a:t>
                      </a:r>
                      <a:r>
                        <a:rPr lang="en-ZA" sz="1400" b="0" i="0" u="none" strike="noStrike" dirty="0">
                          <a:solidFill>
                            <a:srgbClr val="000000"/>
                          </a:solidFill>
                          <a:effectLst/>
                          <a:latin typeface="Calibri"/>
                        </a:rPr>
                        <a:t>145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4 877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27 070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31 </a:t>
                      </a:r>
                      <a:r>
                        <a:rPr lang="en-ZA" sz="1400" b="0" i="0" u="none" strike="noStrike" dirty="0">
                          <a:solidFill>
                            <a:srgbClr val="000000"/>
                          </a:solidFill>
                          <a:effectLst/>
                          <a:latin typeface="Calibri"/>
                        </a:rPr>
                        <a:t>947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853535">
                <a:tc>
                  <a:txBody>
                    <a:bodyPr/>
                    <a:lstStyle/>
                    <a:p>
                      <a:pPr algn="l" rtl="0" fontAlgn="b"/>
                      <a:r>
                        <a:rPr lang="en-ZA" sz="1400" b="0" i="0" u="none" strike="noStrike" dirty="0" smtClean="0">
                          <a:solidFill>
                            <a:srgbClr val="000000"/>
                          </a:solidFill>
                          <a:effectLst/>
                          <a:latin typeface="Calibri"/>
                        </a:rPr>
                        <a:t>3 200 compliance and enforcement</a:t>
                      </a:r>
                      <a:r>
                        <a:rPr lang="en-ZA" sz="1400" b="0" i="0" u="none" strike="noStrike" baseline="0" dirty="0" smtClean="0">
                          <a:solidFill>
                            <a:srgbClr val="000000"/>
                          </a:solidFill>
                          <a:effectLst/>
                          <a:latin typeface="Calibri"/>
                        </a:rPr>
                        <a:t> measures in the 4 prioritised fisheries sectors: hake; abalone; rock lobster and line fish implemented and 276 investigations conducted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112 885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8 847 </a:t>
                      </a:r>
                      <a:endParaRPr lang="en-ZA"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40 008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 </a:t>
                      </a:r>
                      <a:r>
                        <a:rPr lang="en-ZA" sz="1400" b="0" i="0" u="none" strike="noStrike" dirty="0">
                          <a:solidFill>
                            <a:srgbClr val="000000"/>
                          </a:solidFill>
                          <a:effectLst/>
                          <a:latin typeface="Calibri"/>
                        </a:rPr>
                        <a:t>48 855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6612">
                <a:tc>
                  <a:txBody>
                    <a:bodyPr/>
                    <a:lstStyle/>
                    <a:p>
                      <a:pPr algn="l" fontAlgn="b"/>
                      <a:r>
                        <a:rPr lang="en-ZA" sz="1400" b="1"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245 </a:t>
                      </a:r>
                      <a:r>
                        <a:rPr lang="en-ZA" sz="1400" b="1" i="0" u="none" strike="noStrike" dirty="0">
                          <a:solidFill>
                            <a:srgbClr val="000000"/>
                          </a:solidFill>
                          <a:effectLst/>
                          <a:latin typeface="Calibri"/>
                        </a:rPr>
                        <a:t>826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23 473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90 621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114 </a:t>
                      </a:r>
                      <a:r>
                        <a:rPr lang="en-ZA" sz="1400" b="0" i="0" u="none" strike="noStrike" dirty="0">
                          <a:solidFill>
                            <a:srgbClr val="000000"/>
                          </a:solidFill>
                          <a:effectLst/>
                          <a:latin typeface="Calibri"/>
                        </a:rPr>
                        <a:t>094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6612">
                <a:tc>
                  <a:txBody>
                    <a:bodyPr/>
                    <a:lstStyle/>
                    <a:p>
                      <a:pPr algn="l" fontAlgn="b"/>
                      <a:r>
                        <a:rPr lang="en-ZA" sz="1400" b="1" u="none" strike="noStrike" dirty="0">
                          <a:effectLst/>
                        </a:rPr>
                        <a:t>Total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482 </a:t>
                      </a:r>
                      <a:r>
                        <a:rPr lang="en-ZA" sz="1400" b="1" i="0" u="none" strike="noStrike" dirty="0">
                          <a:solidFill>
                            <a:srgbClr val="000000"/>
                          </a:solidFill>
                          <a:effectLst/>
                          <a:latin typeface="Calibri"/>
                        </a:rPr>
                        <a:t>184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258 </a:t>
                      </a:r>
                      <a:r>
                        <a:rPr lang="en-ZA" sz="1400" b="1" i="0" u="none" strike="noStrike" dirty="0">
                          <a:solidFill>
                            <a:srgbClr val="000000"/>
                          </a:solidFill>
                          <a:effectLst/>
                          <a:latin typeface="Calibri"/>
                        </a:rPr>
                        <a:t>651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81 590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Calibri"/>
                        </a:rPr>
                        <a:t>          </a:t>
                      </a:r>
                      <a:r>
                        <a:rPr lang="en-ZA" sz="1400" b="0" i="0" u="none" strike="noStrike" dirty="0" smtClean="0">
                          <a:solidFill>
                            <a:srgbClr val="000000"/>
                          </a:solidFill>
                          <a:effectLst/>
                          <a:latin typeface="Calibri"/>
                        </a:rPr>
                        <a:t>340 </a:t>
                      </a:r>
                      <a:r>
                        <a:rPr lang="en-ZA" sz="1400" b="0" i="0" u="none" strike="noStrike" dirty="0">
                          <a:solidFill>
                            <a:srgbClr val="000000"/>
                          </a:solidFill>
                          <a:effectLst/>
                          <a:latin typeface="Calibri"/>
                        </a:rPr>
                        <a:t>241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96612">
                <a:tc>
                  <a:txBody>
                    <a:bodyPr/>
                    <a:lstStyle/>
                    <a:p>
                      <a:pPr algn="l" fontAlgn="b"/>
                      <a:r>
                        <a:rPr lang="en-ZA" sz="1400" b="1" u="none" strike="noStrike" dirty="0">
                          <a:effectLst/>
                        </a:rPr>
                        <a:t>% of targets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111%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206600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TARGET V BUDGET V ACTUAL 2017/18 DAFF</a:t>
            </a:r>
          </a:p>
        </p:txBody>
      </p:sp>
      <p:sp>
        <p:nvSpPr>
          <p:cNvPr id="13315"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B373E47E-DA42-44AB-B637-CBD76B97092C}" type="slidenum">
              <a:rPr lang="en-ZA" altLang="en-US" sz="1200" smtClean="0">
                <a:solidFill>
                  <a:srgbClr val="008000"/>
                </a:solidFill>
              </a:rPr>
              <a:pPr eaLnBrk="1" hangingPunct="1"/>
              <a:t>29</a:t>
            </a:fld>
            <a:endParaRPr lang="en-ZA" altLang="en-US" sz="1200" smtClean="0">
              <a:solidFill>
                <a:srgbClr val="008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85017172"/>
              </p:ext>
            </p:extLst>
          </p:nvPr>
        </p:nvGraphicFramePr>
        <p:xfrm>
          <a:off x="720725" y="1476375"/>
          <a:ext cx="9178926" cy="3869504"/>
        </p:xfrm>
        <a:graphic>
          <a:graphicData uri="http://schemas.openxmlformats.org/drawingml/2006/table">
            <a:tbl>
              <a:tblPr>
                <a:tableStyleId>{5C22544A-7EE6-4342-B048-85BDC9FD1C3A}</a:tableStyleId>
              </a:tblPr>
              <a:tblGrid>
                <a:gridCol w="3691054">
                  <a:extLst>
                    <a:ext uri="{9D8B030D-6E8A-4147-A177-3AD203B41FA5}">
                      <a16:colId xmlns:a16="http://schemas.microsoft.com/office/drawing/2014/main" xmlns="" val="20000"/>
                    </a:ext>
                  </a:extLst>
                </a:gridCol>
                <a:gridCol w="952530">
                  <a:extLst>
                    <a:ext uri="{9D8B030D-6E8A-4147-A177-3AD203B41FA5}">
                      <a16:colId xmlns:a16="http://schemas.microsoft.com/office/drawing/2014/main" xmlns="" val="20001"/>
                    </a:ext>
                  </a:extLst>
                </a:gridCol>
                <a:gridCol w="930882">
                  <a:extLst>
                    <a:ext uri="{9D8B030D-6E8A-4147-A177-3AD203B41FA5}">
                      <a16:colId xmlns:a16="http://schemas.microsoft.com/office/drawing/2014/main" xmlns="" val="20002"/>
                    </a:ext>
                  </a:extLst>
                </a:gridCol>
                <a:gridCol w="855112">
                  <a:extLst>
                    <a:ext uri="{9D8B030D-6E8A-4147-A177-3AD203B41FA5}">
                      <a16:colId xmlns:a16="http://schemas.microsoft.com/office/drawing/2014/main" xmlns="" val="20003"/>
                    </a:ext>
                  </a:extLst>
                </a:gridCol>
                <a:gridCol w="855112">
                  <a:extLst>
                    <a:ext uri="{9D8B030D-6E8A-4147-A177-3AD203B41FA5}">
                      <a16:colId xmlns:a16="http://schemas.microsoft.com/office/drawing/2014/main" xmlns="" val="20004"/>
                    </a:ext>
                  </a:extLst>
                </a:gridCol>
                <a:gridCol w="930882">
                  <a:extLst>
                    <a:ext uri="{9D8B030D-6E8A-4147-A177-3AD203B41FA5}">
                      <a16:colId xmlns:a16="http://schemas.microsoft.com/office/drawing/2014/main" xmlns="" val="20005"/>
                    </a:ext>
                  </a:extLst>
                </a:gridCol>
                <a:gridCol w="963354">
                  <a:extLst>
                    <a:ext uri="{9D8B030D-6E8A-4147-A177-3AD203B41FA5}">
                      <a16:colId xmlns:a16="http://schemas.microsoft.com/office/drawing/2014/main" xmlns="" val="20006"/>
                    </a:ext>
                  </a:extLst>
                </a:gridCol>
              </a:tblGrid>
              <a:tr h="1272636">
                <a:tc>
                  <a:txBody>
                    <a:bodyPr/>
                    <a:lstStyle/>
                    <a:p>
                      <a:pPr algn="ctr" fontAlgn="ctr"/>
                      <a:r>
                        <a:rPr lang="en-ZA" sz="1400" b="1" u="none" strike="noStrike" dirty="0">
                          <a:effectLst/>
                        </a:rPr>
                        <a:t>Annual Target </a:t>
                      </a:r>
                      <a:endParaRPr lang="en-ZA" sz="14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2017/18</a:t>
                      </a:r>
                    </a:p>
                    <a:p>
                      <a:pPr algn="ctr" fontAlgn="b"/>
                      <a:endParaRPr lang="en-ZA" sz="1400" b="1" i="0" u="none" strike="noStrike" dirty="0">
                        <a:solidFill>
                          <a:srgbClr val="000000"/>
                        </a:solidFill>
                        <a:effectLst/>
                        <a:latin typeface="Calibri"/>
                      </a:endParaRPr>
                    </a:p>
                    <a:p>
                      <a:pPr algn="ctr" fontAlgn="b"/>
                      <a:r>
                        <a:rPr lang="en-ZA" sz="1400" b="1" u="none" strike="noStrike" dirty="0" smtClean="0">
                          <a:effectLst/>
                        </a:rPr>
                        <a:t>Budget</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Q1</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Q2</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Q3</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Q4</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1" u="none" strike="noStrike" dirty="0" smtClean="0">
                          <a:effectLst/>
                        </a:rPr>
                        <a:t>Total</a:t>
                      </a: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Actual </a:t>
                      </a:r>
                      <a:endParaRPr lang="en-ZA" sz="1400" b="1" u="none" strike="noStrike" dirty="0" smtClean="0">
                        <a:effectLst/>
                      </a:endParaRPr>
                    </a:p>
                    <a:p>
                      <a:pPr algn="ctr" fontAlgn="b"/>
                      <a:endParaRPr lang="en-ZA" sz="1400" b="1" i="0" u="none" strike="noStrike" dirty="0">
                        <a:solidFill>
                          <a:srgbClr val="000000"/>
                        </a:solidFill>
                        <a:effectLst/>
                        <a:latin typeface="Calibri"/>
                      </a:endParaRPr>
                    </a:p>
                    <a:p>
                      <a:pPr algn="ctr" fontAlgn="b"/>
                      <a:r>
                        <a:rPr lang="en-ZA" sz="1400" b="1" u="none" strike="noStrike" dirty="0">
                          <a:effectLst/>
                        </a:rPr>
                        <a:t>R' 000</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815596">
                <a:tc>
                  <a:txBody>
                    <a:bodyPr/>
                    <a:lstStyle/>
                    <a:p>
                      <a:pPr algn="l" fontAlgn="b"/>
                      <a:r>
                        <a:rPr lang="en-ZA" sz="1400" u="none" strike="noStrike" dirty="0">
                          <a:effectLst/>
                        </a:rPr>
                        <a:t>Total for targets</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2 </a:t>
                      </a:r>
                      <a:r>
                        <a:rPr lang="en-ZA" sz="1400" b="1" i="0" u="none" strike="noStrike" dirty="0">
                          <a:solidFill>
                            <a:srgbClr val="000000"/>
                          </a:solidFill>
                          <a:effectLst/>
                          <a:latin typeface="Calibri"/>
                        </a:rPr>
                        <a:t>625 805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447 329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613 </a:t>
                      </a:r>
                      <a:r>
                        <a:rPr lang="en-ZA" sz="1400" b="1" i="0" u="none" strike="noStrike" dirty="0">
                          <a:solidFill>
                            <a:srgbClr val="000000"/>
                          </a:solidFill>
                          <a:effectLst/>
                          <a:latin typeface="Calibri"/>
                        </a:rPr>
                        <a:t>703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 </a:t>
                      </a:r>
                      <a:r>
                        <a:rPr lang="en-ZA" sz="1400" b="1" i="0" u="none" strike="noStrike" dirty="0">
                          <a:solidFill>
                            <a:srgbClr val="000000"/>
                          </a:solidFill>
                          <a:effectLst/>
                          <a:latin typeface="Calibri"/>
                        </a:rPr>
                        <a:t>061 032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41620">
                <a:tc>
                  <a:txBody>
                    <a:bodyPr/>
                    <a:lstStyle/>
                    <a:p>
                      <a:pPr algn="l" fontAlgn="b"/>
                      <a:r>
                        <a:rPr lang="en-ZA" sz="1400" u="none" strike="noStrike" dirty="0">
                          <a:effectLst/>
                        </a:rPr>
                        <a:t>Total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6 </a:t>
                      </a:r>
                      <a:r>
                        <a:rPr lang="en-ZA" sz="1400" b="1" i="0" u="none" strike="noStrike" dirty="0">
                          <a:solidFill>
                            <a:srgbClr val="000000"/>
                          </a:solidFill>
                          <a:effectLst/>
                          <a:latin typeface="Calibri"/>
                        </a:rPr>
                        <a:t>807 034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 </a:t>
                      </a:r>
                      <a:r>
                        <a:rPr lang="en-ZA" sz="1400" b="1" i="0" u="none" strike="noStrike" dirty="0">
                          <a:solidFill>
                            <a:srgbClr val="000000"/>
                          </a:solidFill>
                          <a:effectLst/>
                          <a:latin typeface="Calibri"/>
                        </a:rPr>
                        <a:t>620 485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1 </a:t>
                      </a:r>
                      <a:r>
                        <a:rPr lang="en-ZA" sz="1400" b="1" i="0" u="none" strike="noStrike" dirty="0">
                          <a:solidFill>
                            <a:srgbClr val="000000"/>
                          </a:solidFill>
                          <a:effectLst/>
                          <a:latin typeface="Calibri"/>
                        </a:rPr>
                        <a:t>812 459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    </a:t>
                      </a:r>
                      <a:r>
                        <a:rPr lang="en-ZA" sz="1400" b="1" i="0" u="none" strike="noStrike" dirty="0" smtClean="0">
                          <a:solidFill>
                            <a:srgbClr val="000000"/>
                          </a:solidFill>
                          <a:effectLst/>
                          <a:latin typeface="Calibri"/>
                        </a:rPr>
                        <a:t>  </a:t>
                      </a:r>
                      <a:r>
                        <a:rPr lang="en-ZA" sz="1400" b="1" i="0" u="none" strike="noStrike" dirty="0">
                          <a:solidFill>
                            <a:srgbClr val="000000"/>
                          </a:solidFill>
                          <a:effectLst/>
                          <a:latin typeface="Calibri"/>
                        </a:rPr>
                        <a:t>3 432 944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39652">
                <a:tc>
                  <a:txBody>
                    <a:bodyPr/>
                    <a:lstStyle/>
                    <a:p>
                      <a:pPr algn="l" fontAlgn="b"/>
                      <a:r>
                        <a:rPr lang="en-ZA" sz="1400" u="none" strike="noStrike" dirty="0">
                          <a:effectLst/>
                        </a:rPr>
                        <a:t>% of targets budget per programme</a:t>
                      </a:r>
                      <a:endParaRPr lang="en-ZA"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a:solidFill>
                            <a:srgbClr val="000000"/>
                          </a:solidFill>
                          <a:effectLst/>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Calibri"/>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35505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PRESENTATION OUTLINE</a:t>
            </a:r>
            <a:endParaRPr lang="en-ZA" dirty="0"/>
          </a:p>
        </p:txBody>
      </p:sp>
      <p:sp>
        <p:nvSpPr>
          <p:cNvPr id="3" name="Content Placeholder 2"/>
          <p:cNvSpPr>
            <a:spLocks noGrp="1"/>
          </p:cNvSpPr>
          <p:nvPr>
            <p:ph idx="1"/>
          </p:nvPr>
        </p:nvSpPr>
        <p:spPr>
          <a:xfrm>
            <a:off x="720725" y="1404367"/>
            <a:ext cx="9450511" cy="4931992"/>
          </a:xfrm>
        </p:spPr>
        <p:txBody>
          <a:bodyPr/>
          <a:lstStyle/>
          <a:p>
            <a:pPr marL="285750" indent="-285750">
              <a:spcBef>
                <a:spcPts val="0"/>
              </a:spcBef>
              <a:buFont typeface="Wingdings" panose="05000000000000000000" pitchFamily="2" charset="2"/>
              <a:buChar char="v"/>
            </a:pPr>
            <a:r>
              <a:rPr lang="en-US" cap="small" dirty="0"/>
              <a:t>TRANSFORMATION IN THE </a:t>
            </a:r>
            <a:r>
              <a:rPr lang="en-US" cap="small" dirty="0" smtClean="0"/>
              <a:t>SECTOR</a:t>
            </a:r>
          </a:p>
          <a:p>
            <a:pPr marL="285750" indent="-285750">
              <a:spcBef>
                <a:spcPts val="0"/>
              </a:spcBef>
              <a:buFont typeface="Wingdings" panose="05000000000000000000" pitchFamily="2" charset="2"/>
              <a:buChar char="v"/>
            </a:pPr>
            <a:r>
              <a:rPr lang="en-US" cap="small" dirty="0" smtClean="0"/>
              <a:t>GUIDING </a:t>
            </a:r>
            <a:r>
              <a:rPr lang="en-US" cap="small" dirty="0"/>
              <a:t>FRAMEWORK FOR THE IMPLEMENTATIN AND MONITORING OF CASP FUNDED PROJECTS AND THE USE OF R60 </a:t>
            </a:r>
            <a:r>
              <a:rPr lang="en-US" cap="small" dirty="0" smtClean="0"/>
              <a:t>MILLION</a:t>
            </a:r>
          </a:p>
          <a:p>
            <a:pPr marL="285750" indent="-285750">
              <a:spcBef>
                <a:spcPts val="0"/>
              </a:spcBef>
              <a:buFont typeface="Wingdings" panose="05000000000000000000" pitchFamily="2" charset="2"/>
              <a:buChar char="v"/>
            </a:pPr>
            <a:r>
              <a:rPr lang="en-US" cap="small" dirty="0" smtClean="0">
                <a:solidFill>
                  <a:prstClr val="black"/>
                </a:solidFill>
              </a:rPr>
              <a:t>DISCIPLINARY ACTIONS</a:t>
            </a:r>
          </a:p>
          <a:p>
            <a:pPr marL="285750" indent="-285750">
              <a:spcBef>
                <a:spcPts val="0"/>
              </a:spcBef>
              <a:buFont typeface="Wingdings" panose="05000000000000000000" pitchFamily="2" charset="2"/>
              <a:buChar char="v"/>
            </a:pPr>
            <a:r>
              <a:rPr lang="en-ZA" dirty="0" smtClean="0">
                <a:solidFill>
                  <a:prstClr val="black"/>
                </a:solidFill>
              </a:rPr>
              <a:t>DEREGISTRATION </a:t>
            </a:r>
            <a:r>
              <a:rPr lang="en-ZA" dirty="0">
                <a:solidFill>
                  <a:prstClr val="black"/>
                </a:solidFill>
              </a:rPr>
              <a:t>OF NCERA </a:t>
            </a:r>
            <a:r>
              <a:rPr lang="en-ZA" dirty="0" smtClean="0">
                <a:solidFill>
                  <a:prstClr val="black"/>
                </a:solidFill>
              </a:rPr>
              <a:t>FARMS</a:t>
            </a:r>
          </a:p>
          <a:p>
            <a:pPr marL="285750" indent="-285750">
              <a:spcBef>
                <a:spcPts val="0"/>
              </a:spcBef>
              <a:buFont typeface="Wingdings" panose="05000000000000000000" pitchFamily="2" charset="2"/>
              <a:buChar char="v"/>
            </a:pPr>
            <a:r>
              <a:rPr lang="en-ZA" dirty="0" smtClean="0">
                <a:solidFill>
                  <a:prstClr val="black"/>
                </a:solidFill>
              </a:rPr>
              <a:t>FINANCIAL TRANSFERS </a:t>
            </a:r>
            <a:r>
              <a:rPr lang="en-ZA" dirty="0">
                <a:solidFill>
                  <a:prstClr val="black"/>
                </a:solidFill>
              </a:rPr>
              <a:t>FROM OTHER </a:t>
            </a:r>
            <a:r>
              <a:rPr lang="en-ZA" dirty="0" smtClean="0">
                <a:solidFill>
                  <a:prstClr val="black"/>
                </a:solidFill>
              </a:rPr>
              <a:t>DEPARTMENTS</a:t>
            </a:r>
          </a:p>
          <a:p>
            <a:pPr marL="285750" indent="-285750">
              <a:spcBef>
                <a:spcPts val="0"/>
              </a:spcBef>
              <a:buFont typeface="Wingdings" panose="05000000000000000000" pitchFamily="2" charset="2"/>
              <a:buChar char="v"/>
            </a:pPr>
            <a:r>
              <a:rPr lang="en-ZA" dirty="0" smtClean="0">
                <a:solidFill>
                  <a:prstClr val="black"/>
                </a:solidFill>
              </a:rPr>
              <a:t>PROGRESS REPORT ON THE REVIEW OF THE MARINE LIVING RESOURCES ACT</a:t>
            </a:r>
            <a:endParaRPr lang="en-ZA" dirty="0">
              <a:solidFill>
                <a:prstClr val="black"/>
              </a:solidFill>
            </a:endParaRPr>
          </a:p>
          <a:p>
            <a:pPr marL="285750" indent="-285750">
              <a:spcBef>
                <a:spcPts val="0"/>
              </a:spcBef>
              <a:buFont typeface="Wingdings" panose="05000000000000000000" pitchFamily="2" charset="2"/>
              <a:buChar char="v"/>
            </a:pPr>
            <a:r>
              <a:rPr lang="en-ZA" dirty="0" smtClean="0"/>
              <a:t>PROGRESS </a:t>
            </a:r>
            <a:r>
              <a:rPr lang="en-ZA" dirty="0"/>
              <a:t>REPORT ON DAFF’S AUDIT PLAN AND ARC AUDIT IMPROVEMENT </a:t>
            </a:r>
            <a:r>
              <a:rPr lang="en-ZA" dirty="0" smtClean="0"/>
              <a:t>PLAN</a:t>
            </a:r>
          </a:p>
          <a:p>
            <a:pPr marL="285750" indent="-285750">
              <a:spcBef>
                <a:spcPts val="0"/>
              </a:spcBef>
              <a:buFont typeface="Wingdings" panose="05000000000000000000" pitchFamily="2" charset="2"/>
              <a:buChar char="v"/>
            </a:pPr>
            <a:r>
              <a:rPr lang="en-ZA" dirty="0" smtClean="0"/>
              <a:t>VREDE DAIRY PROJECT</a:t>
            </a:r>
          </a:p>
          <a:p>
            <a:pPr marL="285750" indent="-285750">
              <a:spcBef>
                <a:spcPts val="0"/>
              </a:spcBef>
              <a:buFont typeface="Wingdings" panose="05000000000000000000" pitchFamily="2" charset="2"/>
              <a:buChar char="v"/>
            </a:pPr>
            <a:endParaRPr lang="en-ZA" dirty="0">
              <a:solidFill>
                <a:prstClr val="black"/>
              </a:solidFill>
            </a:endParaRPr>
          </a:p>
          <a:p>
            <a:pPr marL="0" indent="0">
              <a:spcBef>
                <a:spcPts val="0"/>
              </a:spcBef>
            </a:pPr>
            <a:r>
              <a:rPr lang="en-ZA" dirty="0" smtClean="0">
                <a:solidFill>
                  <a:prstClr val="black"/>
                </a:solidFill>
              </a:rPr>
              <a:t>OTHER </a:t>
            </a:r>
            <a:r>
              <a:rPr lang="en-ZA" dirty="0">
                <a:solidFill>
                  <a:prstClr val="black"/>
                </a:solidFill>
              </a:rPr>
              <a:t>ISSUES</a:t>
            </a:r>
          </a:p>
          <a:p>
            <a:pPr marL="285750" indent="-285750">
              <a:spcBef>
                <a:spcPts val="0"/>
              </a:spcBef>
              <a:buFont typeface="Wingdings" panose="05000000000000000000" pitchFamily="2" charset="2"/>
              <a:buChar char="§"/>
            </a:pPr>
            <a:r>
              <a:rPr lang="en-GB" dirty="0" smtClean="0">
                <a:latin typeface="Arial" charset="0"/>
                <a:cs typeface="Arial" charset="0"/>
              </a:rPr>
              <a:t>PRESERVATION AND DEVELOPMENT OF AGRICULTURAL LAND BILL</a:t>
            </a:r>
            <a:endParaRPr lang="en-ZA" altLang="en-US" dirty="0" smtClean="0">
              <a:latin typeface="Arial" charset="0"/>
              <a:cs typeface="Arial" charset="0"/>
            </a:endParaRPr>
          </a:p>
          <a:p>
            <a:pPr marL="285750" lvl="0" indent="-285750">
              <a:spcBef>
                <a:spcPts val="0"/>
              </a:spcBef>
              <a:buFont typeface="Wingdings" panose="05000000000000000000" pitchFamily="2" charset="2"/>
              <a:buChar char="§"/>
            </a:pPr>
            <a:r>
              <a:rPr lang="en-ZA" dirty="0" smtClean="0">
                <a:solidFill>
                  <a:prstClr val="black"/>
                </a:solidFill>
              </a:rPr>
              <a:t>AQUACULTURE BILL</a:t>
            </a:r>
          </a:p>
          <a:p>
            <a:pPr marL="285750" lvl="0" indent="-285750">
              <a:spcBef>
                <a:spcPts val="0"/>
              </a:spcBef>
              <a:buFont typeface="Wingdings" panose="05000000000000000000" pitchFamily="2" charset="2"/>
              <a:buChar char="§"/>
            </a:pPr>
            <a:r>
              <a:rPr lang="en-ZA" dirty="0" smtClean="0">
                <a:solidFill>
                  <a:prstClr val="black"/>
                </a:solidFill>
              </a:rPr>
              <a:t>POLICY ON COMPREHENSIVE </a:t>
            </a:r>
            <a:r>
              <a:rPr lang="en-ZA" dirty="0">
                <a:solidFill>
                  <a:prstClr val="black"/>
                </a:solidFill>
              </a:rPr>
              <a:t>PRODUCER DEVELOPMENT SUPPORT</a:t>
            </a:r>
          </a:p>
          <a:p>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3</a:t>
            </a:fld>
            <a:endParaRPr lang="en-ZA" dirty="0"/>
          </a:p>
        </p:txBody>
      </p:sp>
    </p:spTree>
    <p:extLst>
      <p:ext uri="{BB962C8B-B14F-4D97-AF65-F5344CB8AC3E}">
        <p14:creationId xmlns:p14="http://schemas.microsoft.com/office/powerpoint/2010/main" xmlns="" val="4115860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534988" y="756294"/>
            <a:ext cx="9623425" cy="50405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EXPENDITURE QUARTER 2: PER PROGRAMME</a:t>
            </a:r>
          </a:p>
        </p:txBody>
      </p:sp>
      <p:sp>
        <p:nvSpPr>
          <p:cNvPr id="409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0B11C598-BA53-4F8E-8C57-3057F6DABB86}" type="slidenum">
              <a:rPr lang="en-ZA" altLang="en-US" sz="1200" smtClean="0">
                <a:solidFill>
                  <a:srgbClr val="008000"/>
                </a:solidFill>
              </a:rPr>
              <a:pPr eaLnBrk="1" hangingPunct="1"/>
              <a:t>30</a:t>
            </a:fld>
            <a:endParaRPr lang="en-ZA" altLang="en-US" sz="1200" smtClean="0">
              <a:solidFill>
                <a:srgbClr val="008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06490936"/>
              </p:ext>
            </p:extLst>
          </p:nvPr>
        </p:nvGraphicFramePr>
        <p:xfrm>
          <a:off x="306140" y="1476375"/>
          <a:ext cx="9937104" cy="4728066"/>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062969">
                  <a:extLst>
                    <a:ext uri="{9D8B030D-6E8A-4147-A177-3AD203B41FA5}">
                      <a16:colId xmlns:a16="http://schemas.microsoft.com/office/drawing/2014/main" xmlns="" val="20002"/>
                    </a:ext>
                  </a:extLst>
                </a:gridCol>
                <a:gridCol w="951436">
                  <a:extLst>
                    <a:ext uri="{9D8B030D-6E8A-4147-A177-3AD203B41FA5}">
                      <a16:colId xmlns:a16="http://schemas.microsoft.com/office/drawing/2014/main" xmlns="" val="20003"/>
                    </a:ext>
                  </a:extLst>
                </a:gridCol>
                <a:gridCol w="951436">
                  <a:extLst>
                    <a:ext uri="{9D8B030D-6E8A-4147-A177-3AD203B41FA5}">
                      <a16:colId xmlns:a16="http://schemas.microsoft.com/office/drawing/2014/main" xmlns="" val="20004"/>
                    </a:ext>
                  </a:extLst>
                </a:gridCol>
                <a:gridCol w="1065042">
                  <a:extLst>
                    <a:ext uri="{9D8B030D-6E8A-4147-A177-3AD203B41FA5}">
                      <a16:colId xmlns:a16="http://schemas.microsoft.com/office/drawing/2014/main" xmlns="" val="20005"/>
                    </a:ext>
                  </a:extLst>
                </a:gridCol>
                <a:gridCol w="1225701">
                  <a:extLst>
                    <a:ext uri="{9D8B030D-6E8A-4147-A177-3AD203B41FA5}">
                      <a16:colId xmlns:a16="http://schemas.microsoft.com/office/drawing/2014/main" xmlns="" val="20006"/>
                    </a:ext>
                  </a:extLst>
                </a:gridCol>
              </a:tblGrid>
              <a:tr h="406448">
                <a:tc rowSpan="2">
                  <a:txBody>
                    <a:bodyPr/>
                    <a:lstStyle/>
                    <a:p>
                      <a:pPr algn="l" fontAlgn="b"/>
                      <a:r>
                        <a:rPr lang="en-ZA" sz="1700" b="1" u="none" strike="noStrike" dirty="0">
                          <a:effectLst/>
                          <a:latin typeface="Arial" panose="020B0604020202020204" pitchFamily="34" charset="0"/>
                          <a:cs typeface="Arial" panose="020B0604020202020204" pitchFamily="34" charset="0"/>
                        </a:rPr>
                        <a:t> </a:t>
                      </a:r>
                      <a:endParaRPr lang="en-ZA" sz="1700" b="1" i="0" u="none" strike="noStrike" dirty="0">
                        <a:effectLst/>
                        <a:latin typeface="Arial" panose="020B0604020202020204" pitchFamily="34" charset="0"/>
                        <a:cs typeface="Arial" panose="020B0604020202020204" pitchFamily="34" charset="0"/>
                      </a:endParaRPr>
                    </a:p>
                    <a:p>
                      <a:pPr algn="ctr" fontAlgn="b"/>
                      <a:r>
                        <a:rPr lang="en-ZA" sz="1700" b="1" u="none" strike="noStrike" dirty="0">
                          <a:effectLst/>
                          <a:latin typeface="Arial" panose="020B0604020202020204" pitchFamily="34" charset="0"/>
                          <a:cs typeface="Arial" panose="020B0604020202020204" pitchFamily="34" charset="0"/>
                        </a:rPr>
                        <a:t>PROGRAMMES</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Budget</a:t>
                      </a:r>
                      <a:endParaRPr lang="en-ZA" sz="1400" b="1" i="0" u="none" strike="noStrike" dirty="0">
                        <a:effectLst/>
                        <a:latin typeface="Arial"/>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Jul</a:t>
                      </a:r>
                      <a:endParaRPr lang="en-ZA" sz="1400" b="1" i="0" u="none" strike="noStrike" dirty="0">
                        <a:effectLst/>
                        <a:latin typeface="Arial"/>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a:effectLst/>
                        </a:rPr>
                        <a:t>Aug </a:t>
                      </a:r>
                      <a:endParaRPr lang="en-ZA" sz="1400" b="1" i="0" u="none" strike="noStrike">
                        <a:effectLst/>
                        <a:latin typeface="Arial"/>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smtClean="0">
                          <a:effectLst/>
                        </a:rPr>
                        <a:t>Sept</a:t>
                      </a:r>
                      <a:endParaRPr lang="en-ZA" sz="1400" b="1" i="0" u="none" strike="noStrike" dirty="0">
                        <a:effectLst/>
                        <a:latin typeface="Arial"/>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Quarter 2</a:t>
                      </a:r>
                      <a:endParaRPr lang="en-ZA" sz="1400" b="1" i="0" u="none" strike="noStrike" dirty="0">
                        <a:effectLst/>
                        <a:latin typeface="Arial"/>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a:effectLst/>
                        </a:rPr>
                        <a:t>% Spent</a:t>
                      </a:r>
                      <a:endParaRPr lang="en-ZA" sz="1400" b="1" i="0" u="none" strike="noStrike">
                        <a:effectLst/>
                        <a:latin typeface="Arial"/>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6448">
                <a:tc vMerge="1">
                  <a:txBody>
                    <a:bodyPr/>
                    <a:lstStyle/>
                    <a:p>
                      <a:pPr algn="ctr" fontAlgn="b"/>
                      <a:endParaRPr lang="en-ZA" sz="14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700" b="1" u="none" strike="noStrike" dirty="0">
                          <a:effectLst/>
                          <a:latin typeface="Arial" panose="020B0604020202020204" pitchFamily="34" charset="0"/>
                          <a:cs typeface="Arial" panose="020B0604020202020204" pitchFamily="34" charset="0"/>
                        </a:rPr>
                        <a:t> </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6448">
                <a:tc>
                  <a:txBody>
                    <a:bodyPr/>
                    <a:lstStyle/>
                    <a:p>
                      <a:pPr algn="l" fontAlgn="b"/>
                      <a:r>
                        <a:rPr lang="en-ZA" sz="1700" u="none" strike="noStrike" dirty="0">
                          <a:effectLst/>
                          <a:latin typeface="Arial" panose="020B0604020202020204" pitchFamily="34" charset="0"/>
                          <a:cs typeface="Arial" panose="020B0604020202020204" pitchFamily="34" charset="0"/>
                        </a:rPr>
                        <a:t>ADMINISTRATION</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906 834</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60 075</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69 337</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57 495</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186 906</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20.6%</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12896">
                <a:tc>
                  <a:txBody>
                    <a:bodyPr/>
                    <a:lstStyle/>
                    <a:p>
                      <a:pPr algn="l" fontAlgn="b"/>
                      <a:r>
                        <a:rPr lang="en-ZA" sz="1700" u="none" strike="noStrike" dirty="0">
                          <a:effectLst/>
                          <a:latin typeface="Arial" panose="020B0604020202020204" pitchFamily="34" charset="0"/>
                          <a:cs typeface="Arial" panose="020B0604020202020204" pitchFamily="34" charset="0"/>
                        </a:rPr>
                        <a:t>AGRICULTURAL PRODUCTION, HEALTH AND FOOD SAFETY</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2 202 871</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135 086</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320 266</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142 296</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597 649</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27.1%</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6448">
                <a:tc>
                  <a:txBody>
                    <a:bodyPr/>
                    <a:lstStyle/>
                    <a:p>
                      <a:pPr algn="l" fontAlgn="b"/>
                      <a:r>
                        <a:rPr lang="en-ZA" sz="1700" u="none" strike="noStrike">
                          <a:effectLst/>
                          <a:latin typeface="Arial" panose="020B0604020202020204" pitchFamily="34" charset="0"/>
                          <a:cs typeface="Arial" panose="020B0604020202020204" pitchFamily="34" charset="0"/>
                        </a:rPr>
                        <a:t>FOOD SECURITY AND AGRARIAN REFORM</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1 938 057</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20 558</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409 394</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22 506</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452 459</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23.3%</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06448">
                <a:tc>
                  <a:txBody>
                    <a:bodyPr/>
                    <a:lstStyle/>
                    <a:p>
                      <a:pPr algn="l" fontAlgn="b"/>
                      <a:r>
                        <a:rPr lang="en-ZA" sz="1700" u="none" strike="noStrike">
                          <a:effectLst/>
                          <a:latin typeface="Arial" panose="020B0604020202020204" pitchFamily="34" charset="0"/>
                          <a:cs typeface="Arial" panose="020B0604020202020204" pitchFamily="34" charset="0"/>
                        </a:rPr>
                        <a:t>TRADE PROMOTION AND MARKET ACCESS</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261 706</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14 012</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9 759</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10 413</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34 184</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13.1%</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812896">
                <a:tc>
                  <a:txBody>
                    <a:bodyPr/>
                    <a:lstStyle/>
                    <a:p>
                      <a:pPr algn="l" fontAlgn="b"/>
                      <a:r>
                        <a:rPr lang="en-ZA" sz="1700" u="none" strike="noStrike" dirty="0">
                          <a:effectLst/>
                          <a:latin typeface="Arial" panose="020B0604020202020204" pitchFamily="34" charset="0"/>
                          <a:cs typeface="Arial" panose="020B0604020202020204" pitchFamily="34" charset="0"/>
                        </a:rPr>
                        <a:t>FORESTRY AND NATURAL RESOURCES MANAGEMENT</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1 015 682</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68 720</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145 239</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66 997</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280 956</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27.7%</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06448">
                <a:tc>
                  <a:txBody>
                    <a:bodyPr/>
                    <a:lstStyle/>
                    <a:p>
                      <a:pPr algn="l" fontAlgn="b"/>
                      <a:r>
                        <a:rPr lang="en-ZA" sz="1700" u="none" strike="noStrike" dirty="0" smtClean="0">
                          <a:effectLst/>
                          <a:latin typeface="Arial" panose="020B0604020202020204" pitchFamily="34" charset="0"/>
                          <a:cs typeface="Arial" panose="020B0604020202020204" pitchFamily="34" charset="0"/>
                        </a:rPr>
                        <a:t>FISHERIES MANAGEMENT</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481 884</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41 268</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20 269</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20 059</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81 596</a:t>
                      </a:r>
                      <a:endParaRPr lang="en-ZA" sz="1700" b="0" i="0" u="none" strike="noStrike">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16.9%</a:t>
                      </a:r>
                      <a:endParaRPr lang="en-ZA" sz="1700" b="0"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24924">
                <a:tc>
                  <a:txBody>
                    <a:bodyPr/>
                    <a:lstStyle/>
                    <a:p>
                      <a:pPr algn="l" fontAlgn="b"/>
                      <a:r>
                        <a:rPr lang="en-ZA" sz="1700" b="1" u="none" strike="noStrike" dirty="0">
                          <a:effectLst/>
                          <a:latin typeface="Arial" panose="020B0604020202020204" pitchFamily="34" charset="0"/>
                          <a:cs typeface="Arial" panose="020B0604020202020204" pitchFamily="34" charset="0"/>
                        </a:rPr>
                        <a:t>TOTAL</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6 807 034</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339 719</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974 265</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319 766</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1 633 750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24.0%</a:t>
                      </a:r>
                      <a:endParaRPr lang="en-ZA" sz="1700" b="1" i="0" u="none" strike="noStrike" dirty="0">
                        <a:effectLst/>
                        <a:latin typeface="Arial" panose="020B0604020202020204" pitchFamily="34" charset="0"/>
                        <a:cs typeface="Arial" panose="020B0604020202020204" pitchFamily="34" charset="0"/>
                      </a:endParaRPr>
                    </a:p>
                  </a:txBody>
                  <a:tcPr marL="7621" marR="7621"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813474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bwMode="auto">
          <a:xfrm>
            <a:off x="534988" y="396254"/>
            <a:ext cx="9623425" cy="8640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EXPENDITURE QUARTER 2:</a:t>
            </a:r>
            <a:br>
              <a:rPr lang="en-US" altLang="en-US" dirty="0" smtClean="0">
                <a:latin typeface="Arial" charset="0"/>
                <a:cs typeface="Arial" charset="0"/>
              </a:rPr>
            </a:br>
            <a:r>
              <a:rPr lang="en-US" altLang="en-US" dirty="0" smtClean="0">
                <a:latin typeface="Arial" charset="0"/>
                <a:cs typeface="Arial" charset="0"/>
              </a:rPr>
              <a:t>PER ECONOMIC CLASSIFICATION</a:t>
            </a:r>
          </a:p>
        </p:txBody>
      </p:sp>
      <p:sp>
        <p:nvSpPr>
          <p:cNvPr id="5123" name="Rectangle 3"/>
          <p:cNvSpPr>
            <a:spLocks noGrp="1" noChangeArrowheads="1"/>
          </p:cNvSpPr>
          <p:nvPr>
            <p:ph type="body" idx="4294967295"/>
          </p:nvPr>
        </p:nvSpPr>
        <p:spPr bwMode="auto">
          <a:xfrm>
            <a:off x="666750" y="1476375"/>
            <a:ext cx="9852025" cy="52784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 typeface="Wingdings" pitchFamily="2" charset="2"/>
              <a:buNone/>
              <a:tabLst>
                <a:tab pos="5651500" algn="l"/>
                <a:tab pos="7264400" algn="l"/>
                <a:tab pos="8966200" algn="l"/>
              </a:tabLst>
            </a:pPr>
            <a:endParaRPr lang="en-US" altLang="en-US" sz="1200" b="1" smtClean="0">
              <a:latin typeface="Arial" charset="0"/>
              <a:cs typeface="Arial" charset="0"/>
            </a:endParaRPr>
          </a:p>
          <a:p>
            <a:pPr eaLnBrk="1" hangingPunct="1">
              <a:buFont typeface="Wingdings" pitchFamily="2" charset="2"/>
              <a:buNone/>
              <a:tabLst>
                <a:tab pos="5651500" algn="l"/>
                <a:tab pos="7264400" algn="l"/>
                <a:tab pos="8966200" algn="l"/>
              </a:tabLst>
            </a:pPr>
            <a:r>
              <a:rPr lang="en-US" altLang="en-US" smtClean="0">
                <a:latin typeface="Arial" charset="0"/>
                <a:cs typeface="Arial" charset="0"/>
              </a:rPr>
              <a:t>		</a:t>
            </a:r>
            <a:endParaRPr lang="en-US" altLang="en-US" b="1" u="sng" smtClean="0">
              <a:latin typeface="Arial" charset="0"/>
              <a:cs typeface="Arial" charset="0"/>
            </a:endParaRPr>
          </a:p>
        </p:txBody>
      </p:sp>
      <p:sp>
        <p:nvSpPr>
          <p:cNvPr id="512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C8A6E8C4-4200-4587-A30E-0D2368F14C07}" type="slidenum">
              <a:rPr lang="en-ZA" altLang="en-US" sz="1200" smtClean="0">
                <a:solidFill>
                  <a:srgbClr val="008000"/>
                </a:solidFill>
              </a:rPr>
              <a:pPr eaLnBrk="1" hangingPunct="1"/>
              <a:t>31</a:t>
            </a:fld>
            <a:endParaRPr lang="en-ZA" altLang="en-US" sz="1200" smtClean="0">
              <a:solidFill>
                <a:srgbClr val="008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8864131"/>
              </p:ext>
            </p:extLst>
          </p:nvPr>
        </p:nvGraphicFramePr>
        <p:xfrm>
          <a:off x="522165" y="1476375"/>
          <a:ext cx="9649071" cy="4968551"/>
        </p:xfrm>
        <a:graphic>
          <a:graphicData uri="http://schemas.openxmlformats.org/drawingml/2006/table">
            <a:tbl>
              <a:tblPr>
                <a:tableStyleId>{5C22544A-7EE6-4342-B048-85BDC9FD1C3A}</a:tableStyleId>
              </a:tblPr>
              <a:tblGrid>
                <a:gridCol w="3692242">
                  <a:extLst>
                    <a:ext uri="{9D8B030D-6E8A-4147-A177-3AD203B41FA5}">
                      <a16:colId xmlns:a16="http://schemas.microsoft.com/office/drawing/2014/main" xmlns="" val="20000"/>
                    </a:ext>
                  </a:extLst>
                </a:gridCol>
                <a:gridCol w="908720">
                  <a:extLst>
                    <a:ext uri="{9D8B030D-6E8A-4147-A177-3AD203B41FA5}">
                      <a16:colId xmlns:a16="http://schemas.microsoft.com/office/drawing/2014/main" xmlns="" val="20001"/>
                    </a:ext>
                  </a:extLst>
                </a:gridCol>
                <a:gridCol w="937568">
                  <a:extLst>
                    <a:ext uri="{9D8B030D-6E8A-4147-A177-3AD203B41FA5}">
                      <a16:colId xmlns:a16="http://schemas.microsoft.com/office/drawing/2014/main" xmlns="" val="20002"/>
                    </a:ext>
                  </a:extLst>
                </a:gridCol>
                <a:gridCol w="966418">
                  <a:extLst>
                    <a:ext uri="{9D8B030D-6E8A-4147-A177-3AD203B41FA5}">
                      <a16:colId xmlns:a16="http://schemas.microsoft.com/office/drawing/2014/main" xmlns="" val="20003"/>
                    </a:ext>
                  </a:extLst>
                </a:gridCol>
                <a:gridCol w="966418">
                  <a:extLst>
                    <a:ext uri="{9D8B030D-6E8A-4147-A177-3AD203B41FA5}">
                      <a16:colId xmlns:a16="http://schemas.microsoft.com/office/drawing/2014/main" xmlns="" val="20004"/>
                    </a:ext>
                  </a:extLst>
                </a:gridCol>
                <a:gridCol w="1081810">
                  <a:extLst>
                    <a:ext uri="{9D8B030D-6E8A-4147-A177-3AD203B41FA5}">
                      <a16:colId xmlns:a16="http://schemas.microsoft.com/office/drawing/2014/main" xmlns="" val="20005"/>
                    </a:ext>
                  </a:extLst>
                </a:gridCol>
                <a:gridCol w="1095895">
                  <a:extLst>
                    <a:ext uri="{9D8B030D-6E8A-4147-A177-3AD203B41FA5}">
                      <a16:colId xmlns:a16="http://schemas.microsoft.com/office/drawing/2014/main" xmlns="" val="20006"/>
                    </a:ext>
                  </a:extLst>
                </a:gridCol>
              </a:tblGrid>
              <a:tr h="533379">
                <a:tc rowSpan="2">
                  <a:txBody>
                    <a:bodyPr/>
                    <a:lstStyle/>
                    <a:p>
                      <a:pPr algn="l" fontAlgn="b"/>
                      <a:r>
                        <a:rPr lang="en-ZA" sz="1700" b="1" u="none" strike="noStrike" dirty="0">
                          <a:effectLst/>
                          <a:latin typeface="Arial" panose="020B0604020202020204" pitchFamily="34" charset="0"/>
                          <a:cs typeface="Arial" panose="020B0604020202020204" pitchFamily="34" charset="0"/>
                        </a:rPr>
                        <a:t> </a:t>
                      </a:r>
                      <a:endParaRPr lang="en-ZA" sz="1700" b="1" i="0" u="none" strike="noStrike" dirty="0">
                        <a:effectLst/>
                        <a:latin typeface="Arial" panose="020B0604020202020204" pitchFamily="34" charset="0"/>
                        <a:cs typeface="Arial" panose="020B0604020202020204" pitchFamily="34" charset="0"/>
                      </a:endParaRPr>
                    </a:p>
                    <a:p>
                      <a:pPr algn="ctr" fontAlgn="b"/>
                      <a:r>
                        <a:rPr lang="en-ZA" sz="1700" b="1" u="none" strike="noStrike" dirty="0">
                          <a:effectLst/>
                          <a:latin typeface="Arial" panose="020B0604020202020204" pitchFamily="34" charset="0"/>
                          <a:cs typeface="Arial" panose="020B0604020202020204" pitchFamily="34" charset="0"/>
                        </a:rPr>
                        <a:t>ECONOMIC CLASSIFICATION</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Budget</a:t>
                      </a:r>
                      <a:endParaRPr lang="en-ZA" sz="1400" b="1" i="0" u="none" strike="noStrike" dirty="0">
                        <a:effectLst/>
                        <a:latin typeface="Arial"/>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Jul</a:t>
                      </a:r>
                      <a:endParaRPr lang="en-ZA" sz="1400" b="1" i="0" u="none" strike="noStrike" dirty="0">
                        <a:effectLst/>
                        <a:latin typeface="Arial"/>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Aug </a:t>
                      </a:r>
                      <a:endParaRPr lang="en-ZA" sz="1400" b="1" i="0" u="none" strike="noStrike" dirty="0">
                        <a:effectLst/>
                        <a:latin typeface="Arial"/>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smtClean="0">
                          <a:effectLst/>
                        </a:rPr>
                        <a:t>Sept</a:t>
                      </a:r>
                      <a:endParaRPr lang="en-ZA" sz="1400" b="1" i="0" u="none" strike="noStrike" dirty="0">
                        <a:effectLst/>
                        <a:latin typeface="Arial"/>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Quarter 2</a:t>
                      </a:r>
                      <a:endParaRPr lang="en-ZA" sz="1400" b="1" i="0" u="none" strike="noStrike" dirty="0">
                        <a:effectLst/>
                        <a:latin typeface="Arial"/>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rPr>
                        <a:t>% Spent</a:t>
                      </a:r>
                      <a:endParaRPr lang="en-ZA" sz="1400" b="1" i="0" u="none" strike="noStrike" dirty="0">
                        <a:effectLst/>
                        <a:latin typeface="Arial"/>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379">
                <a:tc vMerge="1">
                  <a:txBody>
                    <a:bodyPr/>
                    <a:lstStyle/>
                    <a:p>
                      <a:pPr algn="ctr" fontAlgn="b"/>
                      <a:endParaRPr lang="en-ZA" sz="14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b="1" u="none" strike="noStrike" dirty="0">
                          <a:effectLst/>
                          <a:latin typeface="Arial" panose="020B0604020202020204" pitchFamily="34" charset="0"/>
                          <a:cs typeface="Arial" panose="020B0604020202020204" pitchFamily="34" charset="0"/>
                        </a:rPr>
                        <a:t>R'000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700" b="1" u="none" strike="noStrike" dirty="0">
                          <a:effectLst/>
                          <a:latin typeface="Arial" panose="020B0604020202020204" pitchFamily="34" charset="0"/>
                          <a:cs typeface="Arial" panose="020B0604020202020204" pitchFamily="34" charset="0"/>
                        </a:rPr>
                        <a:t> </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75414">
                <a:tc>
                  <a:txBody>
                    <a:bodyPr/>
                    <a:lstStyle/>
                    <a:p>
                      <a:pPr algn="l" fontAlgn="b"/>
                      <a:r>
                        <a:rPr lang="en-ZA" sz="1700" u="none" strike="noStrike" dirty="0">
                          <a:effectLst/>
                          <a:latin typeface="Arial" panose="020B0604020202020204" pitchFamily="34" charset="0"/>
                          <a:cs typeface="Arial" panose="020B0604020202020204" pitchFamily="34" charset="0"/>
                        </a:rPr>
                        <a:t>Compensation of employees </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2 100 236</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170 401</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168 583</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172 657</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511 642</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24.4%</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33379">
                <a:tc>
                  <a:txBody>
                    <a:bodyPr/>
                    <a:lstStyle/>
                    <a:p>
                      <a:pPr algn="l" fontAlgn="b"/>
                      <a:r>
                        <a:rPr lang="en-ZA" sz="1700" u="none" strike="noStrike" dirty="0">
                          <a:effectLst/>
                          <a:latin typeface="Arial" panose="020B0604020202020204" pitchFamily="34" charset="0"/>
                          <a:cs typeface="Arial" panose="020B0604020202020204" pitchFamily="34" charset="0"/>
                        </a:rPr>
                        <a:t>Goods and services </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798 260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51 118</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51 862</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60 928</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163 907</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20.5%</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33379">
                <a:tc>
                  <a:txBody>
                    <a:bodyPr/>
                    <a:lstStyle/>
                    <a:p>
                      <a:pPr algn="l" fontAlgn="b"/>
                      <a:r>
                        <a:rPr lang="en-ZA" sz="1700" u="none" strike="noStrike" dirty="0">
                          <a:effectLst/>
                          <a:latin typeface="Arial" panose="020B0604020202020204" pitchFamily="34" charset="0"/>
                          <a:cs typeface="Arial" panose="020B0604020202020204" pitchFamily="34" charset="0"/>
                        </a:rPr>
                        <a:t>Interest and rent on land </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1 967</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184</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619</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802</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40.8%</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75414">
                <a:tc>
                  <a:txBody>
                    <a:bodyPr/>
                    <a:lstStyle/>
                    <a:p>
                      <a:pPr algn="l" fontAlgn="b"/>
                      <a:r>
                        <a:rPr lang="en-ZA" sz="1700" u="none" strike="noStrike" dirty="0">
                          <a:effectLst/>
                          <a:latin typeface="Arial" panose="020B0604020202020204" pitchFamily="34" charset="0"/>
                          <a:cs typeface="Arial" panose="020B0604020202020204" pitchFamily="34" charset="0"/>
                        </a:rPr>
                        <a:t>Transfers and subsidies</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3 781 270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114 624</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743 160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79 960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937 744</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24.8%</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33379">
                <a:tc>
                  <a:txBody>
                    <a:bodyPr/>
                    <a:lstStyle/>
                    <a:p>
                      <a:pPr algn="l" fontAlgn="b"/>
                      <a:r>
                        <a:rPr lang="en-ZA" sz="1700" u="none" strike="noStrike">
                          <a:effectLst/>
                          <a:latin typeface="Arial" panose="020B0604020202020204" pitchFamily="34" charset="0"/>
                          <a:cs typeface="Arial" panose="020B0604020202020204" pitchFamily="34" charset="0"/>
                        </a:rPr>
                        <a:t>Payments for capital assets</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125 301</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3 392</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9 933</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6 191</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19 517</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15.6%</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75414">
                <a:tc>
                  <a:txBody>
                    <a:bodyPr/>
                    <a:lstStyle/>
                    <a:p>
                      <a:pPr algn="l" fontAlgn="b"/>
                      <a:r>
                        <a:rPr lang="en-ZA" sz="1700" u="none" strike="noStrike">
                          <a:effectLst/>
                          <a:latin typeface="Arial" panose="020B0604020202020204" pitchFamily="34" charset="0"/>
                          <a:cs typeface="Arial" panose="020B0604020202020204" pitchFamily="34" charset="0"/>
                        </a:rPr>
                        <a:t>Payments for financial assets</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109</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a:effectLst/>
                          <a:latin typeface="Arial" panose="020B0604020202020204" pitchFamily="34" charset="0"/>
                          <a:cs typeface="Arial" panose="020B0604020202020204" pitchFamily="34" charset="0"/>
                        </a:rPr>
                        <a:t>30</a:t>
                      </a:r>
                      <a:endParaRPr lang="en-ZA" sz="1700" b="0" i="0" u="none" strike="noStrike">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u="none" strike="noStrike" dirty="0">
                          <a:effectLst/>
                          <a:latin typeface="Arial" panose="020B0604020202020204" pitchFamily="34" charset="0"/>
                          <a:cs typeface="Arial" panose="020B0604020202020204" pitchFamily="34" charset="0"/>
                        </a:rPr>
                        <a:t>139</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700" u="none" strike="noStrike" dirty="0" smtClean="0">
                          <a:effectLst/>
                          <a:latin typeface="Arial" panose="020B0604020202020204" pitchFamily="34" charset="0"/>
                          <a:cs typeface="Arial" panose="020B0604020202020204" pitchFamily="34" charset="0"/>
                        </a:rPr>
                        <a:t>               0</a:t>
                      </a:r>
                      <a:endParaRPr lang="en-ZA" sz="17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75414">
                <a:tc>
                  <a:txBody>
                    <a:bodyPr/>
                    <a:lstStyle/>
                    <a:p>
                      <a:pPr algn="l" fontAlgn="b"/>
                      <a:r>
                        <a:rPr lang="en-ZA" sz="1700" b="1" u="none" strike="noStrike" dirty="0">
                          <a:effectLst/>
                          <a:latin typeface="Arial" panose="020B0604020202020204" pitchFamily="34" charset="0"/>
                          <a:cs typeface="Arial" panose="020B0604020202020204" pitchFamily="34" charset="0"/>
                        </a:rPr>
                        <a:t>TOTAL</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6 807 034</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339 719</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974 265</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319 766</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1 633 750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700" b="1" u="none" strike="noStrike" dirty="0">
                          <a:effectLst/>
                          <a:latin typeface="Arial" panose="020B0604020202020204" pitchFamily="34" charset="0"/>
                          <a:cs typeface="Arial" panose="020B0604020202020204" pitchFamily="34" charset="0"/>
                        </a:rPr>
                        <a:t>24.0%</a:t>
                      </a:r>
                      <a:endParaRPr lang="en-ZA" sz="1700" b="1"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132368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Reasons for over/underspending against 25% target</a:t>
            </a:r>
          </a:p>
        </p:txBody>
      </p:sp>
      <p:sp>
        <p:nvSpPr>
          <p:cNvPr id="6147" name="Content Placeholder 2"/>
          <p:cNvSpPr>
            <a:spLocks noGrp="1"/>
          </p:cNvSpPr>
          <p:nvPr>
            <p:ph idx="1"/>
          </p:nvPr>
        </p:nvSpPr>
        <p:spPr bwMode="auto">
          <a:xfrm>
            <a:off x="720725" y="1404938"/>
            <a:ext cx="9178925" cy="51847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defRPr/>
            </a:pPr>
            <a:endParaRPr lang="en-US" altLang="en-US" sz="1600" dirty="0" smtClean="0">
              <a:latin typeface="Arial" charset="0"/>
              <a:cs typeface="Arial" charset="0"/>
            </a:endParaRPr>
          </a:p>
          <a:p>
            <a:pPr marL="285750" indent="-285750">
              <a:buFont typeface="Wingdings" panose="05000000000000000000" pitchFamily="2" charset="2"/>
              <a:buChar char="§"/>
              <a:defRPr/>
            </a:pPr>
            <a:r>
              <a:rPr lang="en-US" altLang="en-US" sz="1700" b="1" dirty="0" smtClean="0">
                <a:latin typeface="Arial" charset="0"/>
                <a:cs typeface="Arial" charset="0"/>
              </a:rPr>
              <a:t>Programme 1</a:t>
            </a:r>
          </a:p>
          <a:p>
            <a:pPr marL="0" indent="0">
              <a:defRPr/>
            </a:pPr>
            <a:endParaRPr lang="en-US" altLang="en-US" sz="1700" dirty="0" smtClean="0">
              <a:latin typeface="Arial" charset="0"/>
              <a:cs typeface="Arial" charset="0"/>
            </a:endParaRPr>
          </a:p>
          <a:p>
            <a:pPr marL="269875" indent="92075" algn="just">
              <a:buFont typeface="Arial" charset="0"/>
              <a:buChar char="•"/>
              <a:defRPr/>
            </a:pPr>
            <a:r>
              <a:rPr lang="en-US" altLang="en-US" sz="1700" dirty="0" smtClean="0">
                <a:latin typeface="Arial" charset="0"/>
                <a:cs typeface="Arial" charset="0"/>
              </a:rPr>
              <a:t> Claims in respect of capital works from DPW are awaited.</a:t>
            </a:r>
          </a:p>
          <a:p>
            <a:pPr marL="0" indent="0" algn="just">
              <a:defRPr/>
            </a:pPr>
            <a:endParaRPr lang="en-US" altLang="en-US" sz="1700" dirty="0" smtClean="0">
              <a:latin typeface="Arial" charset="0"/>
              <a:cs typeface="Arial" charset="0"/>
            </a:endParaRPr>
          </a:p>
          <a:p>
            <a:pPr marL="285750" indent="-285750">
              <a:buFont typeface="Wingdings" panose="05000000000000000000" pitchFamily="2" charset="2"/>
              <a:buChar char="§"/>
              <a:defRPr/>
            </a:pPr>
            <a:r>
              <a:rPr lang="en-US" altLang="en-US" sz="1700" b="1" dirty="0" smtClean="0">
                <a:latin typeface="Arial" charset="0"/>
                <a:cs typeface="Arial" charset="0"/>
              </a:rPr>
              <a:t>Programme 2</a:t>
            </a:r>
          </a:p>
          <a:p>
            <a:pPr>
              <a:defRPr/>
            </a:pPr>
            <a:endParaRPr lang="en-US" altLang="en-US" sz="1700" dirty="0" smtClean="0">
              <a:latin typeface="Arial" charset="0"/>
              <a:cs typeface="Arial" charset="0"/>
            </a:endParaRPr>
          </a:p>
          <a:p>
            <a:pPr marL="441325" indent="-173038">
              <a:buFont typeface="Arial" charset="0"/>
              <a:buChar char="•"/>
              <a:defRPr/>
            </a:pPr>
            <a:r>
              <a:rPr lang="en-US" altLang="en-US" sz="1700" dirty="0" smtClean="0">
                <a:latin typeface="Arial" charset="0"/>
                <a:cs typeface="Arial" charset="0"/>
              </a:rPr>
              <a:t>Double payment to Agricultural Research Council (ARC) and quarter 2 payments for conditional grants to provinces for </a:t>
            </a:r>
            <a:r>
              <a:rPr lang="en-US" altLang="en-US" sz="1700" dirty="0" err="1" smtClean="0">
                <a:latin typeface="Arial" charset="0"/>
                <a:cs typeface="Arial" charset="0"/>
              </a:rPr>
              <a:t>Ilima</a:t>
            </a:r>
            <a:r>
              <a:rPr lang="en-US" altLang="en-US" sz="1700" dirty="0" smtClean="0">
                <a:latin typeface="Arial" charset="0"/>
                <a:cs typeface="Arial" charset="0"/>
              </a:rPr>
              <a:t>/</a:t>
            </a:r>
            <a:r>
              <a:rPr lang="en-US" altLang="en-US" sz="1700" dirty="0" err="1" smtClean="0">
                <a:latin typeface="Arial" charset="0"/>
                <a:cs typeface="Arial" charset="0"/>
              </a:rPr>
              <a:t>Letsema</a:t>
            </a:r>
            <a:r>
              <a:rPr lang="en-US" altLang="en-US" sz="1700" dirty="0" smtClean="0">
                <a:latin typeface="Arial" charset="0"/>
                <a:cs typeface="Arial" charset="0"/>
              </a:rPr>
              <a:t> were made.  </a:t>
            </a:r>
          </a:p>
          <a:p>
            <a:pPr marL="0" indent="0">
              <a:defRPr/>
            </a:pPr>
            <a:endParaRPr lang="en-US" altLang="en-US" sz="1700" dirty="0" smtClean="0">
              <a:latin typeface="Arial" charset="0"/>
              <a:cs typeface="Arial" charset="0"/>
            </a:endParaRPr>
          </a:p>
          <a:p>
            <a:pPr marL="285750" indent="-285750">
              <a:buFont typeface="Wingdings" panose="05000000000000000000" pitchFamily="2" charset="2"/>
              <a:buChar char="§"/>
              <a:defRPr/>
            </a:pPr>
            <a:r>
              <a:rPr lang="en-US" altLang="en-US" sz="1700" b="1" dirty="0" smtClean="0">
                <a:latin typeface="Arial" charset="0"/>
                <a:cs typeface="Arial" charset="0"/>
              </a:rPr>
              <a:t>Programme 3</a:t>
            </a:r>
          </a:p>
          <a:p>
            <a:pPr>
              <a:defRPr/>
            </a:pPr>
            <a:endParaRPr lang="en-US" altLang="en-US" sz="1700" dirty="0" smtClean="0">
              <a:latin typeface="Arial" charset="0"/>
              <a:cs typeface="Arial" charset="0"/>
            </a:endParaRPr>
          </a:p>
          <a:p>
            <a:pPr marL="441325" indent="-173038" algn="just">
              <a:buFont typeface="Arial" charset="0"/>
              <a:buChar char="•"/>
              <a:defRPr/>
            </a:pPr>
            <a:r>
              <a:rPr lang="en-US" altLang="en-US" sz="1700" dirty="0">
                <a:latin typeface="Arial" charset="0"/>
                <a:cs typeface="Arial" charset="0"/>
              </a:rPr>
              <a:t>P</a:t>
            </a:r>
            <a:r>
              <a:rPr lang="en-US" altLang="en-US" sz="1700" dirty="0" smtClean="0">
                <a:latin typeface="Arial" charset="0"/>
                <a:cs typeface="Arial" charset="0"/>
              </a:rPr>
              <a:t>ayment to Land Bank to boost the agriculture sector by supporting small emerging farmers will be made in quarter 3.</a:t>
            </a:r>
          </a:p>
          <a:p>
            <a:pPr marL="0" indent="0" algn="just">
              <a:defRPr/>
            </a:pPr>
            <a:r>
              <a:rPr lang="en-US" altLang="en-US" sz="1600" dirty="0" smtClean="0">
                <a:latin typeface="Arial" charset="0"/>
                <a:cs typeface="Arial" charset="0"/>
              </a:rPr>
              <a:t>  </a:t>
            </a:r>
          </a:p>
        </p:txBody>
      </p:sp>
      <p:sp>
        <p:nvSpPr>
          <p:cNvPr id="6148"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A719F7AA-4621-44D0-9C38-AAE869A689A4}" type="slidenum">
              <a:rPr lang="en-ZA" altLang="en-US" sz="1200" smtClean="0">
                <a:solidFill>
                  <a:srgbClr val="008000"/>
                </a:solidFill>
              </a:rPr>
              <a:pPr eaLnBrk="1" hangingPunct="1"/>
              <a:t>32</a:t>
            </a:fld>
            <a:endParaRPr lang="en-ZA" altLang="en-US" sz="1200" smtClean="0">
              <a:solidFill>
                <a:srgbClr val="008000"/>
              </a:solidFill>
            </a:endParaRPr>
          </a:p>
        </p:txBody>
      </p:sp>
    </p:spTree>
    <p:extLst>
      <p:ext uri="{BB962C8B-B14F-4D97-AF65-F5344CB8AC3E}">
        <p14:creationId xmlns:p14="http://schemas.microsoft.com/office/powerpoint/2010/main" xmlns="" val="1879115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REASONS FOR OVER/UNDER SPENDING AGAINST THE 25% TARGET</a:t>
            </a:r>
          </a:p>
        </p:txBody>
      </p:sp>
      <p:sp>
        <p:nvSpPr>
          <p:cNvPr id="7171" name="Content Placeholder 2"/>
          <p:cNvSpPr>
            <a:spLocks noGrp="1"/>
          </p:cNvSpPr>
          <p:nvPr>
            <p:ph idx="1"/>
          </p:nvPr>
        </p:nvSpPr>
        <p:spPr bwMode="auto">
          <a:xfrm>
            <a:off x="720725" y="1439863"/>
            <a:ext cx="9178925" cy="5003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defRPr/>
            </a:pPr>
            <a:endParaRPr lang="en-US" altLang="en-US" dirty="0" smtClean="0">
              <a:latin typeface="Arial" charset="0"/>
              <a:cs typeface="Arial" charset="0"/>
            </a:endParaRPr>
          </a:p>
          <a:p>
            <a:pPr marL="285750" indent="-285750">
              <a:buFont typeface="Wingdings" pitchFamily="2" charset="2"/>
              <a:buChar char="§"/>
              <a:defRPr/>
            </a:pPr>
            <a:r>
              <a:rPr lang="en-US" altLang="en-US" sz="1700" b="1" dirty="0">
                <a:latin typeface="Arial" charset="0"/>
                <a:cs typeface="Arial" charset="0"/>
              </a:rPr>
              <a:t>Programme </a:t>
            </a:r>
            <a:r>
              <a:rPr lang="en-US" altLang="en-US" sz="1700" b="1" dirty="0" smtClean="0">
                <a:latin typeface="Arial" charset="0"/>
                <a:cs typeface="Arial" charset="0"/>
              </a:rPr>
              <a:t> 4</a:t>
            </a:r>
            <a:endParaRPr lang="en-US" altLang="en-US" sz="1700" b="1" dirty="0">
              <a:latin typeface="Arial" charset="0"/>
              <a:cs typeface="Arial" charset="0"/>
            </a:endParaRPr>
          </a:p>
          <a:p>
            <a:pPr marL="0" indent="0">
              <a:defRPr/>
            </a:pPr>
            <a:endParaRPr lang="en-US" altLang="en-US" sz="1700" dirty="0">
              <a:latin typeface="Arial" charset="0"/>
              <a:cs typeface="Arial" charset="0"/>
            </a:endParaRPr>
          </a:p>
          <a:p>
            <a:pPr marL="285750" indent="-17463">
              <a:buFont typeface="Arial" panose="020B0604020202020204" pitchFamily="34" charset="0"/>
              <a:buChar char="•"/>
              <a:defRPr/>
            </a:pPr>
            <a:r>
              <a:rPr lang="en-US" altLang="en-US" sz="1700" dirty="0" smtClean="0">
                <a:latin typeface="Arial" charset="0"/>
                <a:cs typeface="Arial" charset="0"/>
              </a:rPr>
              <a:t> Payment </a:t>
            </a:r>
            <a:r>
              <a:rPr lang="en-US" altLang="en-US" sz="1700" dirty="0">
                <a:latin typeface="Arial" charset="0"/>
                <a:cs typeface="Arial" charset="0"/>
              </a:rPr>
              <a:t>to </a:t>
            </a:r>
            <a:r>
              <a:rPr lang="en-US" altLang="en-US" sz="1700" dirty="0" smtClean="0">
                <a:latin typeface="Arial" charset="0"/>
                <a:cs typeface="Arial" charset="0"/>
              </a:rPr>
              <a:t>Land Bank in respect of AGRIBEE fund was at the end of Quarter 2.</a:t>
            </a:r>
          </a:p>
          <a:p>
            <a:pPr marL="0" indent="0">
              <a:defRPr/>
            </a:pPr>
            <a:endParaRPr lang="en-US" altLang="en-US" sz="1700" dirty="0">
              <a:latin typeface="Arial" charset="0"/>
              <a:cs typeface="Arial" charset="0"/>
            </a:endParaRPr>
          </a:p>
          <a:p>
            <a:pPr marL="285750" indent="-285750">
              <a:buFont typeface="Wingdings" panose="05000000000000000000" pitchFamily="2" charset="2"/>
              <a:buChar char="§"/>
              <a:defRPr/>
            </a:pPr>
            <a:r>
              <a:rPr lang="en-US" altLang="en-US" sz="1700" b="1" dirty="0">
                <a:latin typeface="Arial" charset="0"/>
                <a:cs typeface="Arial" charset="0"/>
              </a:rPr>
              <a:t>Programme </a:t>
            </a:r>
            <a:r>
              <a:rPr lang="en-US" altLang="en-US" sz="1700" b="1" dirty="0" smtClean="0">
                <a:latin typeface="Arial" charset="0"/>
                <a:cs typeface="Arial" charset="0"/>
              </a:rPr>
              <a:t> 5</a:t>
            </a:r>
          </a:p>
          <a:p>
            <a:pPr marL="0" indent="0">
              <a:defRPr/>
            </a:pPr>
            <a:endParaRPr lang="en-US" altLang="en-US" sz="1700" dirty="0">
              <a:latin typeface="Arial" charset="0"/>
              <a:cs typeface="Arial" charset="0"/>
            </a:endParaRPr>
          </a:p>
          <a:p>
            <a:pPr marL="441325" indent="-173038">
              <a:buFont typeface="Arial" panose="020B0604020202020204" pitchFamily="34" charset="0"/>
              <a:buChar char="•"/>
              <a:defRPr/>
            </a:pPr>
            <a:r>
              <a:rPr lang="en-US" altLang="en-US" sz="1700" dirty="0" smtClean="0">
                <a:latin typeface="Arial" charset="0"/>
                <a:cs typeface="Arial" charset="0"/>
              </a:rPr>
              <a:t>Quarter 2 </a:t>
            </a:r>
            <a:r>
              <a:rPr lang="en-US" altLang="en-US" sz="1700" dirty="0">
                <a:latin typeface="Arial" charset="0"/>
                <a:cs typeface="Arial" charset="0"/>
              </a:rPr>
              <a:t>payments to provinces in respect of </a:t>
            </a:r>
            <a:r>
              <a:rPr lang="en-US" altLang="en-US" sz="1700" dirty="0" smtClean="0">
                <a:latin typeface="Arial" charset="0"/>
                <a:cs typeface="Arial" charset="0"/>
              </a:rPr>
              <a:t>Land Care </a:t>
            </a:r>
            <a:r>
              <a:rPr lang="en-US" altLang="en-US" sz="1700" dirty="0">
                <a:latin typeface="Arial" charset="0"/>
                <a:cs typeface="Arial" charset="0"/>
              </a:rPr>
              <a:t>and CASP conditional grants </a:t>
            </a:r>
            <a:r>
              <a:rPr lang="en-US" altLang="en-US" sz="1700" dirty="0" smtClean="0">
                <a:latin typeface="Arial" charset="0"/>
                <a:cs typeface="Arial" charset="0"/>
              </a:rPr>
              <a:t>for flood damage infrastructure were </a:t>
            </a:r>
            <a:r>
              <a:rPr lang="en-US" altLang="en-US" sz="1700" dirty="0">
                <a:latin typeface="Arial" charset="0"/>
                <a:cs typeface="Arial" charset="0"/>
              </a:rPr>
              <a:t>made</a:t>
            </a:r>
            <a:r>
              <a:rPr lang="en-US" altLang="en-US" sz="1700" dirty="0" smtClean="0">
                <a:latin typeface="Arial" charset="0"/>
                <a:cs typeface="Arial" charset="0"/>
              </a:rPr>
              <a:t>.  </a:t>
            </a:r>
          </a:p>
          <a:p>
            <a:pPr marL="0" indent="0">
              <a:defRPr/>
            </a:pPr>
            <a:endParaRPr lang="en-US" altLang="en-US" sz="1700" dirty="0">
              <a:latin typeface="Arial" charset="0"/>
              <a:cs typeface="Arial" charset="0"/>
            </a:endParaRPr>
          </a:p>
          <a:p>
            <a:pPr marL="285750" indent="-285750">
              <a:buFont typeface="Wingdings" panose="05000000000000000000" pitchFamily="2" charset="2"/>
              <a:buChar char="§"/>
              <a:defRPr/>
            </a:pPr>
            <a:r>
              <a:rPr lang="en-US" altLang="en-US" sz="1700" b="1" dirty="0">
                <a:latin typeface="Arial" charset="0"/>
                <a:cs typeface="Arial" charset="0"/>
              </a:rPr>
              <a:t>Programme </a:t>
            </a:r>
            <a:r>
              <a:rPr lang="en-US" altLang="en-US" sz="1700" b="1" dirty="0" smtClean="0">
                <a:latin typeface="Arial" charset="0"/>
                <a:cs typeface="Arial" charset="0"/>
              </a:rPr>
              <a:t> 6</a:t>
            </a:r>
          </a:p>
          <a:p>
            <a:pPr marL="0" indent="0">
              <a:defRPr/>
            </a:pPr>
            <a:endParaRPr lang="en-US" altLang="en-US" sz="1700" dirty="0">
              <a:latin typeface="Arial" charset="0"/>
              <a:cs typeface="Arial" charset="0"/>
            </a:endParaRPr>
          </a:p>
          <a:p>
            <a:pPr marL="441325" indent="-173038">
              <a:buFont typeface="Arial" panose="020B0604020202020204" pitchFamily="34" charset="0"/>
              <a:buChar char="•"/>
              <a:defRPr/>
            </a:pPr>
            <a:r>
              <a:rPr lang="en-US" altLang="en-US" sz="1700" dirty="0" smtClean="0">
                <a:latin typeface="Arial" charset="0"/>
                <a:cs typeface="Arial" charset="0"/>
              </a:rPr>
              <a:t>Once-off payments to Marine Living Resources Fund for Vessels operations in quarter 1    were made.</a:t>
            </a:r>
            <a:endParaRPr lang="en-US" altLang="en-US" sz="1700" dirty="0">
              <a:latin typeface="Arial" charset="0"/>
              <a:cs typeface="Arial" charset="0"/>
            </a:endParaRPr>
          </a:p>
          <a:p>
            <a:pPr>
              <a:defRPr/>
            </a:pPr>
            <a:endParaRPr lang="en-US" altLang="en-US" dirty="0" smtClean="0">
              <a:latin typeface="Arial" charset="0"/>
              <a:cs typeface="Arial" charset="0"/>
            </a:endParaRPr>
          </a:p>
        </p:txBody>
      </p:sp>
      <p:sp>
        <p:nvSpPr>
          <p:cNvPr id="7172"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06069C2D-C46A-47CF-BE37-E3F16F77D937}" type="slidenum">
              <a:rPr lang="en-ZA" altLang="en-US" sz="1200" smtClean="0">
                <a:solidFill>
                  <a:srgbClr val="008000"/>
                </a:solidFill>
              </a:rPr>
              <a:pPr eaLnBrk="1" hangingPunct="1"/>
              <a:t>33</a:t>
            </a:fld>
            <a:endParaRPr lang="en-ZA" altLang="en-US" sz="1200" smtClean="0">
              <a:solidFill>
                <a:srgbClr val="008000"/>
              </a:solidFill>
            </a:endParaRPr>
          </a:p>
        </p:txBody>
      </p:sp>
    </p:spTree>
    <p:extLst>
      <p:ext uri="{BB962C8B-B14F-4D97-AF65-F5344CB8AC3E}">
        <p14:creationId xmlns:p14="http://schemas.microsoft.com/office/powerpoint/2010/main" xmlns="" val="940280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539750"/>
            <a:ext cx="9178925" cy="720725"/>
          </a:xfrm>
        </p:spPr>
        <p:txBody>
          <a:bodyPr/>
          <a:lstStyle/>
          <a:p>
            <a:pPr>
              <a:defRPr/>
            </a:pPr>
            <a:r>
              <a:rPr lang="en-US" dirty="0">
                <a:effectLst>
                  <a:outerShdw blurRad="38100" dist="38100" dir="2700000" algn="tl">
                    <a:srgbClr val="C0C0C0"/>
                  </a:outerShdw>
                </a:effectLst>
              </a:rPr>
              <a:t>EXPENDITURE QUARTERS 1 AND 2: PER PROGRAMME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43977838"/>
              </p:ext>
            </p:extLst>
          </p:nvPr>
        </p:nvGraphicFramePr>
        <p:xfrm>
          <a:off x="234132" y="1476375"/>
          <a:ext cx="10081120" cy="4916308"/>
        </p:xfrm>
        <a:graphic>
          <a:graphicData uri="http://schemas.openxmlformats.org/drawingml/2006/table">
            <a:tbl>
              <a:tblPr>
                <a:tableStyleId>{5C22544A-7EE6-4342-B048-85BDC9FD1C3A}</a:tableStyleId>
              </a:tblPr>
              <a:tblGrid>
                <a:gridCol w="230425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957464">
                  <a:extLst>
                    <a:ext uri="{9D8B030D-6E8A-4147-A177-3AD203B41FA5}">
                      <a16:colId xmlns:a16="http://schemas.microsoft.com/office/drawing/2014/main" xmlns="" val="20006"/>
                    </a:ext>
                  </a:extLst>
                </a:gridCol>
                <a:gridCol w="770728">
                  <a:extLst>
                    <a:ext uri="{9D8B030D-6E8A-4147-A177-3AD203B41FA5}">
                      <a16:colId xmlns:a16="http://schemas.microsoft.com/office/drawing/2014/main" xmlns="" val="20007"/>
                    </a:ext>
                  </a:extLst>
                </a:gridCol>
              </a:tblGrid>
              <a:tr h="534768">
                <a:tc rowSpan="2">
                  <a:txBody>
                    <a:bodyPr/>
                    <a:lstStyle/>
                    <a:p>
                      <a:pPr algn="l" fontAlgn="b"/>
                      <a:r>
                        <a:rPr lang="en-ZA" sz="1400" b="1" u="none" strike="noStrike" dirty="0">
                          <a:effectLst/>
                          <a:latin typeface="Arial" panose="020B0604020202020204" pitchFamily="34" charset="0"/>
                          <a:cs typeface="Arial" panose="020B0604020202020204" pitchFamily="34" charset="0"/>
                        </a:rPr>
                        <a:t> </a:t>
                      </a:r>
                      <a:endParaRPr lang="en-ZA" sz="1400" b="1" i="0" u="none" strike="noStrike" dirty="0">
                        <a:effectLst/>
                        <a:latin typeface="Arial" panose="020B0604020202020204" pitchFamily="34" charset="0"/>
                        <a:cs typeface="Arial" panose="020B0604020202020204" pitchFamily="34" charset="0"/>
                      </a:endParaRPr>
                    </a:p>
                    <a:p>
                      <a:pPr algn="ctr" fontAlgn="b"/>
                      <a:r>
                        <a:rPr lang="en-ZA" sz="1400" b="1" u="none" strike="noStrike" dirty="0">
                          <a:effectLst/>
                          <a:latin typeface="Arial" panose="020B0604020202020204" pitchFamily="34" charset="0"/>
                          <a:cs typeface="Arial" panose="020B0604020202020204" pitchFamily="34" charset="0"/>
                        </a:rPr>
                        <a:t>PROGRAMMES</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Budget</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Quarter 1</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 Spent</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Quarter 2</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 Spent</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Q1+Q2</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a:effectLst/>
                          <a:latin typeface="Arial" panose="020B0604020202020204" pitchFamily="34" charset="0"/>
                          <a:cs typeface="Arial" panose="020B0604020202020204" pitchFamily="34" charset="0"/>
                        </a:rPr>
                        <a:t>% Spent</a:t>
                      </a:r>
                      <a:endParaRPr lang="en-ZA" sz="1400" b="1"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336">
                <a:tc vMerge="1">
                  <a:txBody>
                    <a:bodyPr/>
                    <a:lstStyle/>
                    <a:p>
                      <a:pPr algn="ctr" fontAlgn="b"/>
                      <a:endParaRPr lang="en-ZA" sz="14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b="1" u="none" strike="noStrike" dirty="0">
                          <a:effectLst/>
                          <a:latin typeface="Arial" panose="020B0604020202020204" pitchFamily="34" charset="0"/>
                          <a:cs typeface="Arial" panose="020B0604020202020204" pitchFamily="34" charset="0"/>
                        </a:rPr>
                        <a:t> </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b="1" u="none" strike="noStrike" dirty="0">
                          <a:effectLst/>
                          <a:latin typeface="Arial" panose="020B0604020202020204" pitchFamily="34" charset="0"/>
                          <a:cs typeface="Arial" panose="020B0604020202020204" pitchFamily="34" charset="0"/>
                        </a:rPr>
                        <a:t> </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b="1" u="none" strike="noStrike" dirty="0">
                          <a:effectLst/>
                          <a:latin typeface="Arial" panose="020B0604020202020204" pitchFamily="34" charset="0"/>
                          <a:cs typeface="Arial" panose="020B0604020202020204" pitchFamily="34" charset="0"/>
                        </a:rPr>
                        <a:t> </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32048">
                <a:tc>
                  <a:txBody>
                    <a:bodyPr/>
                    <a:lstStyle/>
                    <a:p>
                      <a:pPr algn="l" fontAlgn="b"/>
                      <a:r>
                        <a:rPr lang="en-ZA" sz="1400" u="none" strike="noStrike" dirty="0">
                          <a:effectLst/>
                          <a:latin typeface="Arial" panose="020B0604020202020204" pitchFamily="34" charset="0"/>
                          <a:cs typeface="Arial" panose="020B0604020202020204" pitchFamily="34" charset="0"/>
                        </a:rPr>
                        <a:t>ADMINISTRATION</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906 834</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266 372</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29.5%</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186 906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20.6%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453 278</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50.0%</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72662">
                <a:tc>
                  <a:txBody>
                    <a:bodyPr/>
                    <a:lstStyle/>
                    <a:p>
                      <a:pPr algn="l" fontAlgn="b"/>
                      <a:r>
                        <a:rPr lang="en-ZA" sz="1400" u="none" strike="noStrike" dirty="0">
                          <a:effectLst/>
                          <a:latin typeface="Arial" panose="020B0604020202020204" pitchFamily="34" charset="0"/>
                          <a:cs typeface="Arial" panose="020B0604020202020204" pitchFamily="34" charset="0"/>
                        </a:rPr>
                        <a:t>AGRICULTURAL PRODUCTION, HEALTH AND FOOD SAFETY</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2 202 871</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554 684</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25.2%</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597 649</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27.1%</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1 152 334</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52.3%</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72662">
                <a:tc>
                  <a:txBody>
                    <a:bodyPr/>
                    <a:lstStyle/>
                    <a:p>
                      <a:pPr algn="l" fontAlgn="b"/>
                      <a:r>
                        <a:rPr lang="en-ZA" sz="1400" u="none" strike="noStrike" dirty="0">
                          <a:effectLst/>
                          <a:latin typeface="Arial" panose="020B0604020202020204" pitchFamily="34" charset="0"/>
                          <a:cs typeface="Arial" panose="020B0604020202020204" pitchFamily="34" charset="0"/>
                        </a:rPr>
                        <a:t>FOOD SECURITY AND AGRARIAN REFORM</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1 938 057</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310 265</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15.9%</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452 459</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23.3%</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762 723</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39.4%</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72662">
                <a:tc>
                  <a:txBody>
                    <a:bodyPr/>
                    <a:lstStyle/>
                    <a:p>
                      <a:pPr algn="l" fontAlgn="b"/>
                      <a:r>
                        <a:rPr lang="en-ZA" sz="1400" u="none" strike="noStrike" dirty="0">
                          <a:effectLst/>
                          <a:latin typeface="Arial" panose="020B0604020202020204" pitchFamily="34" charset="0"/>
                          <a:cs typeface="Arial" panose="020B0604020202020204" pitchFamily="34" charset="0"/>
                        </a:rPr>
                        <a:t>TRADE PROMOTION AND MARKET ACCESS</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261 706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115 282</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44.1%</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34 184</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13.1%</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149 466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57.1%</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94134">
                <a:tc>
                  <a:txBody>
                    <a:bodyPr/>
                    <a:lstStyle/>
                    <a:p>
                      <a:pPr algn="l" fontAlgn="b"/>
                      <a:r>
                        <a:rPr lang="en-ZA" sz="1400" u="none" strike="noStrike" dirty="0">
                          <a:effectLst/>
                          <a:latin typeface="Arial" panose="020B0604020202020204" pitchFamily="34" charset="0"/>
                          <a:cs typeface="Arial" panose="020B0604020202020204" pitchFamily="34" charset="0"/>
                        </a:rPr>
                        <a:t>FORESTRY AND NATURAL RESOURCES MANAGEMENT</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1 015 682</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293 946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28.9%</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280 956</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27.7%</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574 902</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56.6%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34768">
                <a:tc>
                  <a:txBody>
                    <a:bodyPr/>
                    <a:lstStyle/>
                    <a:p>
                      <a:pPr algn="l" fontAlgn="b"/>
                      <a:r>
                        <a:rPr lang="en-ZA" sz="1400" u="none" strike="noStrike" dirty="0" smtClean="0">
                          <a:effectLst/>
                          <a:latin typeface="Arial" panose="020B0604020202020204" pitchFamily="34" charset="0"/>
                          <a:cs typeface="Arial" panose="020B0604020202020204" pitchFamily="34" charset="0"/>
                        </a:rPr>
                        <a:t>FISHERIES MANAGEMENT</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481 884</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258 645</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53.6%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81 596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16.9%</a:t>
                      </a:r>
                      <a:endParaRPr lang="en-ZA" sz="1400" b="0" i="0" u="none" strike="noStrike">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340 241</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70.6%</a:t>
                      </a:r>
                      <a:endParaRPr lang="en-ZA" sz="1400" b="0"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72662">
                <a:tc>
                  <a:txBody>
                    <a:bodyPr/>
                    <a:lstStyle/>
                    <a:p>
                      <a:pPr algn="l"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6 807 034</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1 799 194</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26.4%</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1 633 750</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24.0%</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3 432 944</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u="none" strike="noStrike" dirty="0">
                          <a:effectLst/>
                          <a:latin typeface="Arial" panose="020B0604020202020204" pitchFamily="34" charset="0"/>
                          <a:cs typeface="Arial" panose="020B0604020202020204" pitchFamily="34" charset="0"/>
                        </a:rPr>
                        <a:t>50.4%</a:t>
                      </a:r>
                      <a:endParaRPr lang="en-ZA" sz="1400" b="1" i="0" u="none" strike="noStrike" dirty="0">
                        <a:effectLst/>
                        <a:latin typeface="Arial" panose="020B0604020202020204" pitchFamily="34" charset="0"/>
                        <a:cs typeface="Arial" panose="020B0604020202020204" pitchFamily="34" charset="0"/>
                      </a:endParaRPr>
                    </a:p>
                  </a:txBody>
                  <a:tcPr marL="7620" marR="7620"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8286"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CAF94248-8137-48CF-96B3-E27EC180AEF6}" type="slidenum">
              <a:rPr lang="en-ZA" altLang="en-US" smtClean="0"/>
              <a:pPr/>
              <a:t>34</a:t>
            </a:fld>
            <a:endParaRPr lang="en-ZA" altLang="en-US" smtClean="0"/>
          </a:p>
        </p:txBody>
      </p:sp>
    </p:spTree>
    <p:extLst>
      <p:ext uri="{BB962C8B-B14F-4D97-AF65-F5344CB8AC3E}">
        <p14:creationId xmlns:p14="http://schemas.microsoft.com/office/powerpoint/2010/main" xmlns="" val="831130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738188" y="612280"/>
            <a:ext cx="9178925" cy="10081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fontScale="90000"/>
          </a:bodyPr>
          <a:lstStyle/>
          <a:p>
            <a:pPr eaLnBrk="1" hangingPunct="1"/>
            <a:r>
              <a:rPr lang="en-US" altLang="en-US" sz="2400" dirty="0" smtClean="0">
                <a:latin typeface="Arial" charset="0"/>
                <a:cs typeface="Arial" charset="0"/>
              </a:rPr>
              <a:t>HIGHLY PATHOGENIC AVIAN INFLUENZA H5N8 IN SOUTH AFRICA</a:t>
            </a:r>
            <a:br>
              <a:rPr lang="en-US" altLang="en-US" sz="2400" dirty="0" smtClean="0">
                <a:latin typeface="Arial" charset="0"/>
                <a:cs typeface="Arial" charset="0"/>
              </a:rPr>
            </a:br>
            <a:endParaRPr lang="en-US" altLang="en-US" sz="2400" dirty="0" smtClean="0">
              <a:latin typeface="Arial" charset="0"/>
              <a:cs typeface="Arial" charset="0"/>
            </a:endParaRPr>
          </a:p>
        </p:txBody>
      </p:sp>
      <p:sp>
        <p:nvSpPr>
          <p:cNvPr id="2" name="Rectangle 1"/>
          <p:cNvSpPr/>
          <p:nvPr/>
        </p:nvSpPr>
        <p:spPr>
          <a:xfrm>
            <a:off x="1039417" y="1890734"/>
            <a:ext cx="8784976" cy="415498"/>
          </a:xfrm>
          <a:prstGeom prst="rect">
            <a:avLst/>
          </a:prstGeom>
        </p:spPr>
        <p:txBody>
          <a:bodyPr wrap="square">
            <a:spAutoFit/>
          </a:bodyPr>
          <a:lstStyle/>
          <a:p>
            <a:pPr algn="ctr" eaLnBrk="1" hangingPunct="1">
              <a:defRPr/>
            </a:pPr>
            <a:r>
              <a:rPr lang="en-ZA" dirty="0" smtClean="0"/>
              <a:t>January 2018</a:t>
            </a:r>
            <a:endParaRPr lang="en-ZA" dirty="0"/>
          </a:p>
        </p:txBody>
      </p:sp>
      <p:pic>
        <p:nvPicPr>
          <p:cNvPr id="6" name="Picture 5" descr="C:\Users\Mpho.Maja.NDA\Pictures\chicke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2324" y="1890734"/>
            <a:ext cx="5688632" cy="455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3"/>
          <p:cNvSpPr txBox="1">
            <a:spLocks/>
          </p:cNvSpPr>
          <p:nvPr/>
        </p:nvSpPr>
        <p:spPr bwMode="auto">
          <a:xfrm>
            <a:off x="9558338" y="6781800"/>
            <a:ext cx="540890" cy="252413"/>
          </a:xfrm>
          <a:prstGeom prst="rect">
            <a:avLst/>
          </a:prstGeom>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defPPr>
              <a:defRPr lang="en-GB"/>
            </a:defPPr>
            <a:lvl1pPr algn="l" defTabSz="1050468" rtl="0" fontAlgn="base">
              <a:spcBef>
                <a:spcPct val="0"/>
              </a:spcBef>
              <a:spcAft>
                <a:spcPct val="0"/>
              </a:spcAft>
              <a:defRPr sz="2100" kern="1200">
                <a:solidFill>
                  <a:schemeClr val="tx1"/>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fld id="{CAF94248-8137-48CF-96B3-E27EC180AEF6}" type="slidenum">
              <a:rPr lang="en-ZA" altLang="en-US" sz="1200" smtClean="0"/>
              <a:pPr/>
              <a:t>35</a:t>
            </a:fld>
            <a:endParaRPr lang="en-ZA" altLang="en-US" sz="1200" dirty="0" smtClean="0"/>
          </a:p>
        </p:txBody>
      </p:sp>
    </p:spTree>
    <p:extLst>
      <p:ext uri="{BB962C8B-B14F-4D97-AF65-F5344CB8AC3E}">
        <p14:creationId xmlns:p14="http://schemas.microsoft.com/office/powerpoint/2010/main" xmlns="" val="1819424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HPAI H5N8 OVERVIEW </a:t>
            </a:r>
            <a:endParaRPr lang="en-ZA" dirty="0"/>
          </a:p>
        </p:txBody>
      </p:sp>
      <p:sp>
        <p:nvSpPr>
          <p:cNvPr id="3" name="Content Placeholder 2"/>
          <p:cNvSpPr>
            <a:spLocks noGrp="1"/>
          </p:cNvSpPr>
          <p:nvPr>
            <p:ph idx="1"/>
          </p:nvPr>
        </p:nvSpPr>
        <p:spPr/>
        <p:txBody>
          <a:bodyPr/>
          <a:lstStyle/>
          <a:p>
            <a:pPr marL="0" indent="0"/>
            <a:endParaRPr lang="en-ZA" sz="2000" dirty="0" smtClean="0"/>
          </a:p>
          <a:p>
            <a:pPr marL="285750" indent="-285750">
              <a:buFont typeface="Arial" panose="020B0604020202020204" pitchFamily="34" charset="0"/>
              <a:buChar char="•"/>
            </a:pPr>
            <a:r>
              <a:rPr lang="en-ZA" sz="2000" dirty="0" smtClean="0"/>
              <a:t>On 22 June 2017 DAFF was notified of high mortalities in a breeder flock in Mpumalanga Province.  Samples that were collected yielded positive results for HPAI H5N8. </a:t>
            </a:r>
            <a:br>
              <a:rPr lang="en-ZA" sz="2000" dirty="0" smtClean="0"/>
            </a:br>
            <a:r>
              <a:rPr lang="en-ZA" sz="2000" dirty="0" smtClean="0"/>
              <a:t>South </a:t>
            </a:r>
            <a:r>
              <a:rPr lang="en-ZA" sz="2000" dirty="0"/>
              <a:t>Africa has never </a:t>
            </a:r>
            <a:r>
              <a:rPr lang="en-ZA" sz="2000" dirty="0" smtClean="0"/>
              <a:t>experienced </a:t>
            </a:r>
            <a:r>
              <a:rPr lang="en-ZA" sz="2000" dirty="0"/>
              <a:t>an outbreak of HPAI in chickens or any domestic birds other than ostriches, which makes this current outbreak a very significant and serious outbreak in South Africa’s animal health history</a:t>
            </a:r>
            <a:r>
              <a:rPr lang="en-ZA" sz="2000" dirty="0" smtClean="0"/>
              <a:t>.</a:t>
            </a:r>
          </a:p>
          <a:p>
            <a:pPr marL="285750" indent="-285750">
              <a:buFont typeface="Arial" panose="020B0604020202020204" pitchFamily="34" charset="0"/>
              <a:buChar char="•"/>
            </a:pPr>
            <a:r>
              <a:rPr lang="en-ZA" sz="2000" dirty="0" smtClean="0"/>
              <a:t>Industry commissioned a study to determine the exact economic impact of the current outbreak.  Expected date of release of the study: early March 2018.</a:t>
            </a:r>
          </a:p>
          <a:p>
            <a:pPr marL="0" indent="0"/>
            <a:endParaRPr lang="en-ZA" dirty="0" smtClean="0"/>
          </a:p>
          <a:p>
            <a:pPr marL="0" indent="0"/>
            <a:endParaRPr lang="en-ZA" dirty="0" smtClean="0"/>
          </a:p>
          <a:p>
            <a:pPr marL="0" indent="0"/>
            <a:endParaRPr lang="en-ZA" dirty="0"/>
          </a:p>
        </p:txBody>
      </p:sp>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36</a:t>
            </a:fld>
            <a:endParaRPr lang="en-ZA" dirty="0"/>
          </a:p>
        </p:txBody>
      </p:sp>
    </p:spTree>
    <p:extLst>
      <p:ext uri="{BB962C8B-B14F-4D97-AF65-F5344CB8AC3E}">
        <p14:creationId xmlns:p14="http://schemas.microsoft.com/office/powerpoint/2010/main" xmlns="" val="1776017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STATUS OF  HPAI H5N8 OUTBREAKS IN SOUTH AFRICA</a:t>
            </a:r>
            <a:endParaRPr lang="en-ZA" dirty="0"/>
          </a:p>
        </p:txBody>
      </p:sp>
      <p:sp>
        <p:nvSpPr>
          <p:cNvPr id="3" name="Content Placeholder 2"/>
          <p:cNvSpPr>
            <a:spLocks noGrp="1"/>
          </p:cNvSpPr>
          <p:nvPr>
            <p:ph idx="1"/>
          </p:nvPr>
        </p:nvSpPr>
        <p:spPr/>
        <p:txBody>
          <a:bodyPr/>
          <a:lstStyle/>
          <a:p>
            <a:pPr marL="0" indent="0"/>
            <a:r>
              <a:rPr lang="en-ZA" sz="2400" dirty="0" smtClean="0"/>
              <a:t>The total number of outbreaks detected and reported to </a:t>
            </a:r>
            <a:r>
              <a:rPr lang="en-ZA" sz="2400" dirty="0"/>
              <a:t>date </a:t>
            </a:r>
            <a:r>
              <a:rPr lang="en-ZA" sz="2400" dirty="0" smtClean="0"/>
              <a:t>(23 January 2018):</a:t>
            </a:r>
          </a:p>
          <a:p>
            <a:pPr marL="822325" lvl="3" indent="-285750"/>
            <a:r>
              <a:rPr lang="en-ZA" sz="2400" dirty="0" smtClean="0"/>
              <a:t>126 locations tested positive for HPAI H5N8</a:t>
            </a:r>
          </a:p>
          <a:p>
            <a:pPr marL="822325" lvl="3" indent="-285750"/>
            <a:r>
              <a:rPr lang="en-ZA" sz="2400" dirty="0" smtClean="0"/>
              <a:t>8 outbreaks </a:t>
            </a:r>
            <a:r>
              <a:rPr lang="en-ZA" sz="2400" dirty="0"/>
              <a:t>in backyard </a:t>
            </a:r>
            <a:r>
              <a:rPr lang="en-ZA" sz="2400" dirty="0" smtClean="0"/>
              <a:t>chickens</a:t>
            </a:r>
          </a:p>
          <a:p>
            <a:pPr marL="822325" lvl="3" indent="-285750"/>
            <a:r>
              <a:rPr lang="en-ZA" sz="2400" dirty="0" smtClean="0"/>
              <a:t>30 outbreaks on commercial chicken farms</a:t>
            </a:r>
          </a:p>
          <a:p>
            <a:pPr marL="822325" lvl="3" indent="-285750"/>
            <a:r>
              <a:rPr lang="en-ZA" sz="2400" dirty="0" smtClean="0"/>
              <a:t>19 outbreak </a:t>
            </a:r>
            <a:r>
              <a:rPr lang="en-ZA" sz="2400" dirty="0"/>
              <a:t>in birds kept as a </a:t>
            </a:r>
            <a:r>
              <a:rPr lang="en-ZA" sz="2400" dirty="0" smtClean="0"/>
              <a:t>hobby and Zoos</a:t>
            </a:r>
            <a:endParaRPr lang="en-ZA" sz="2400" dirty="0"/>
          </a:p>
          <a:p>
            <a:pPr marL="822325" lvl="3" indent="-285750"/>
            <a:r>
              <a:rPr lang="en-ZA" sz="2400" dirty="0" smtClean="0"/>
              <a:t>40 </a:t>
            </a:r>
            <a:r>
              <a:rPr lang="en-ZA" sz="2400" dirty="0"/>
              <a:t>outbreaks on commercial ostrich farms</a:t>
            </a:r>
          </a:p>
          <a:p>
            <a:pPr marL="822325" lvl="3" indent="-285750"/>
            <a:r>
              <a:rPr lang="en-ZA" sz="2400" dirty="0" smtClean="0"/>
              <a:t>29 outbreaks </a:t>
            </a:r>
            <a:r>
              <a:rPr lang="en-ZA" sz="2400" dirty="0"/>
              <a:t>in wild birds</a:t>
            </a:r>
          </a:p>
          <a:p>
            <a:pPr marL="536575" lvl="3" indent="0">
              <a:buNone/>
            </a:pPr>
            <a:endParaRPr lang="en-ZA" sz="2400" dirty="0" smtClean="0"/>
          </a:p>
        </p:txBody>
      </p:sp>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37</a:t>
            </a:fld>
            <a:endParaRPr lang="en-ZA" dirty="0"/>
          </a:p>
        </p:txBody>
      </p:sp>
    </p:spTree>
    <p:extLst>
      <p:ext uri="{BB962C8B-B14F-4D97-AF65-F5344CB8AC3E}">
        <p14:creationId xmlns:p14="http://schemas.microsoft.com/office/powerpoint/2010/main" xmlns="" val="2698625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BREAKDOWN OF OUTBREAK PER PROVINCE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54918681"/>
              </p:ext>
            </p:extLst>
          </p:nvPr>
        </p:nvGraphicFramePr>
        <p:xfrm>
          <a:off x="522164" y="1404370"/>
          <a:ext cx="9249370" cy="5112564"/>
        </p:xfrm>
        <a:graphic>
          <a:graphicData uri="http://schemas.openxmlformats.org/drawingml/2006/table">
            <a:tbl>
              <a:tblPr firstRow="1" firstCol="1" bandRow="1">
                <a:tableStyleId>{5C22544A-7EE6-4342-B048-85BDC9FD1C3A}</a:tableStyleId>
              </a:tblPr>
              <a:tblGrid>
                <a:gridCol w="2515828">
                  <a:extLst>
                    <a:ext uri="{9D8B030D-6E8A-4147-A177-3AD203B41FA5}">
                      <a16:colId xmlns:a16="http://schemas.microsoft.com/office/drawing/2014/main" xmlns="" val="1784434637"/>
                    </a:ext>
                  </a:extLst>
                </a:gridCol>
                <a:gridCol w="1132123">
                  <a:extLst>
                    <a:ext uri="{9D8B030D-6E8A-4147-A177-3AD203B41FA5}">
                      <a16:colId xmlns:a16="http://schemas.microsoft.com/office/drawing/2014/main" xmlns="" val="2325802105"/>
                    </a:ext>
                  </a:extLst>
                </a:gridCol>
                <a:gridCol w="1415154">
                  <a:extLst>
                    <a:ext uri="{9D8B030D-6E8A-4147-A177-3AD203B41FA5}">
                      <a16:colId xmlns:a16="http://schemas.microsoft.com/office/drawing/2014/main" xmlns="" val="4131117561"/>
                    </a:ext>
                  </a:extLst>
                </a:gridCol>
                <a:gridCol w="1272714">
                  <a:extLst>
                    <a:ext uri="{9D8B030D-6E8A-4147-A177-3AD203B41FA5}">
                      <a16:colId xmlns:a16="http://schemas.microsoft.com/office/drawing/2014/main" xmlns="" val="448998027"/>
                    </a:ext>
                  </a:extLst>
                </a:gridCol>
                <a:gridCol w="1130273">
                  <a:extLst>
                    <a:ext uri="{9D8B030D-6E8A-4147-A177-3AD203B41FA5}">
                      <a16:colId xmlns:a16="http://schemas.microsoft.com/office/drawing/2014/main" xmlns="" val="1165188008"/>
                    </a:ext>
                  </a:extLst>
                </a:gridCol>
                <a:gridCol w="1076626">
                  <a:extLst>
                    <a:ext uri="{9D8B030D-6E8A-4147-A177-3AD203B41FA5}">
                      <a16:colId xmlns:a16="http://schemas.microsoft.com/office/drawing/2014/main" xmlns="" val="2345900573"/>
                    </a:ext>
                  </a:extLst>
                </a:gridCol>
                <a:gridCol w="706652">
                  <a:extLst>
                    <a:ext uri="{9D8B030D-6E8A-4147-A177-3AD203B41FA5}">
                      <a16:colId xmlns:a16="http://schemas.microsoft.com/office/drawing/2014/main" xmlns="" val="1387256983"/>
                    </a:ext>
                  </a:extLst>
                </a:gridCol>
              </a:tblGrid>
              <a:tr h="707637">
                <a:tc gridSpan="7">
                  <a:txBody>
                    <a:bodyPr/>
                    <a:lstStyle/>
                    <a:p>
                      <a:pPr>
                        <a:lnSpc>
                          <a:spcPct val="115000"/>
                        </a:lnSpc>
                        <a:spcAft>
                          <a:spcPts val="0"/>
                        </a:spcAft>
                      </a:pPr>
                      <a:r>
                        <a:rPr lang="en-ZA" sz="1600" dirty="0">
                          <a:effectLst/>
                        </a:rPr>
                        <a:t>CATEGORICAL BREAKDOWN OF HPAI H5N8 OUTBREAKS PER PROVINCE SINCE THE INDEX CASE UNTIL 22 JANUARY 2018</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820067729"/>
                  </a:ext>
                </a:extLst>
              </a:tr>
              <a:tr h="707637">
                <a:tc>
                  <a:txBody>
                    <a:bodyPr/>
                    <a:lstStyle/>
                    <a:p>
                      <a:pPr>
                        <a:lnSpc>
                          <a:spcPct val="115000"/>
                        </a:lnSpc>
                        <a:spcAft>
                          <a:spcPts val="0"/>
                        </a:spcAft>
                      </a:pPr>
                      <a:r>
                        <a:rPr lang="en-ZA" sz="1600">
                          <a:effectLst/>
                        </a:rPr>
                        <a:t>  Province</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dirty="0">
                          <a:effectLst/>
                        </a:rPr>
                        <a:t>Backyard</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dirty="0">
                          <a:effectLst/>
                        </a:rPr>
                        <a:t>Commercial</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Hobbyists and zoo</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Ostriches</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Wild birds</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Total</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14263936"/>
                  </a:ext>
                </a:extLst>
              </a:tr>
              <a:tr h="369729">
                <a:tc>
                  <a:txBody>
                    <a:bodyPr/>
                    <a:lstStyle/>
                    <a:p>
                      <a:pPr>
                        <a:lnSpc>
                          <a:spcPct val="115000"/>
                        </a:lnSpc>
                        <a:spcAft>
                          <a:spcPts val="0"/>
                        </a:spcAft>
                      </a:pPr>
                      <a:r>
                        <a:rPr lang="en-ZA" sz="1600">
                          <a:effectLst/>
                        </a:rPr>
                        <a:t>Mpumalanga</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dirty="0">
                          <a:effectLst/>
                        </a:rPr>
                        <a:t>4</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84685081"/>
                  </a:ext>
                </a:extLst>
              </a:tr>
              <a:tr h="369729">
                <a:tc>
                  <a:txBody>
                    <a:bodyPr/>
                    <a:lstStyle/>
                    <a:p>
                      <a:pPr>
                        <a:lnSpc>
                          <a:spcPct val="115000"/>
                        </a:lnSpc>
                        <a:spcAft>
                          <a:spcPts val="0"/>
                        </a:spcAft>
                      </a:pPr>
                      <a:r>
                        <a:rPr lang="en-ZA" sz="1600" dirty="0">
                          <a:effectLst/>
                        </a:rPr>
                        <a:t>Gauteng</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6</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045941066"/>
                  </a:ext>
                </a:extLst>
              </a:tr>
              <a:tr h="369729">
                <a:tc>
                  <a:txBody>
                    <a:bodyPr/>
                    <a:lstStyle/>
                    <a:p>
                      <a:pPr>
                        <a:lnSpc>
                          <a:spcPct val="115000"/>
                        </a:lnSpc>
                        <a:spcAft>
                          <a:spcPts val="0"/>
                        </a:spcAft>
                      </a:pPr>
                      <a:r>
                        <a:rPr lang="en-ZA" sz="1600">
                          <a:effectLst/>
                        </a:rPr>
                        <a:t>Limpopo</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234311058"/>
                  </a:ext>
                </a:extLst>
              </a:tr>
              <a:tr h="369729">
                <a:tc>
                  <a:txBody>
                    <a:bodyPr/>
                    <a:lstStyle/>
                    <a:p>
                      <a:pPr>
                        <a:lnSpc>
                          <a:spcPct val="115000"/>
                        </a:lnSpc>
                        <a:spcAft>
                          <a:spcPts val="0"/>
                        </a:spcAft>
                      </a:pPr>
                      <a:r>
                        <a:rPr lang="en-ZA" sz="1600">
                          <a:effectLst/>
                        </a:rPr>
                        <a:t>North West Province</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3102440"/>
                  </a:ext>
                </a:extLst>
              </a:tr>
              <a:tr h="369729">
                <a:tc>
                  <a:txBody>
                    <a:bodyPr/>
                    <a:lstStyle/>
                    <a:p>
                      <a:pPr>
                        <a:lnSpc>
                          <a:spcPct val="115000"/>
                        </a:lnSpc>
                        <a:spcAft>
                          <a:spcPts val="0"/>
                        </a:spcAft>
                      </a:pPr>
                      <a:r>
                        <a:rPr lang="en-ZA" sz="1600">
                          <a:effectLst/>
                        </a:rPr>
                        <a:t>Free State</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089687331"/>
                  </a:ext>
                </a:extLst>
              </a:tr>
              <a:tr h="369729">
                <a:tc>
                  <a:txBody>
                    <a:bodyPr/>
                    <a:lstStyle/>
                    <a:p>
                      <a:pPr>
                        <a:lnSpc>
                          <a:spcPct val="115000"/>
                        </a:lnSpc>
                        <a:spcAft>
                          <a:spcPts val="0"/>
                        </a:spcAft>
                      </a:pPr>
                      <a:r>
                        <a:rPr lang="en-ZA" sz="1600">
                          <a:effectLst/>
                        </a:rPr>
                        <a:t>Kwazulu-Natal</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29772713"/>
                  </a:ext>
                </a:extLst>
              </a:tr>
              <a:tr h="369729">
                <a:tc>
                  <a:txBody>
                    <a:bodyPr/>
                    <a:lstStyle/>
                    <a:p>
                      <a:pPr>
                        <a:lnSpc>
                          <a:spcPct val="115000"/>
                        </a:lnSpc>
                        <a:spcAft>
                          <a:spcPts val="0"/>
                        </a:spcAft>
                      </a:pPr>
                      <a:r>
                        <a:rPr lang="en-ZA" sz="1600" dirty="0">
                          <a:effectLst/>
                        </a:rPr>
                        <a:t>Eastern Cape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6585939"/>
                  </a:ext>
                </a:extLst>
              </a:tr>
              <a:tr h="369729">
                <a:tc>
                  <a:txBody>
                    <a:bodyPr/>
                    <a:lstStyle/>
                    <a:p>
                      <a:pPr>
                        <a:lnSpc>
                          <a:spcPct val="115000"/>
                        </a:lnSpc>
                        <a:spcAft>
                          <a:spcPts val="0"/>
                        </a:spcAft>
                      </a:pPr>
                      <a:r>
                        <a:rPr lang="en-ZA" sz="1600" dirty="0">
                          <a:effectLst/>
                        </a:rPr>
                        <a:t>Western Cape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17</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39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21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93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45174349"/>
                  </a:ext>
                </a:extLst>
              </a:tr>
              <a:tr h="369729">
                <a:tc>
                  <a:txBody>
                    <a:bodyPr/>
                    <a:lstStyle/>
                    <a:p>
                      <a:pPr>
                        <a:lnSpc>
                          <a:spcPct val="115000"/>
                        </a:lnSpc>
                        <a:spcAft>
                          <a:spcPts val="0"/>
                        </a:spcAft>
                      </a:pPr>
                      <a:r>
                        <a:rPr lang="en-ZA" sz="1600" dirty="0">
                          <a:effectLst/>
                        </a:rPr>
                        <a:t>Northern Cape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451560967"/>
                  </a:ext>
                </a:extLst>
              </a:tr>
              <a:tr h="369729">
                <a:tc>
                  <a:txBody>
                    <a:bodyPr/>
                    <a:lstStyle/>
                    <a:p>
                      <a:pPr>
                        <a:lnSpc>
                          <a:spcPct val="115000"/>
                        </a:lnSpc>
                        <a:spcAft>
                          <a:spcPts val="0"/>
                        </a:spcAft>
                      </a:pPr>
                      <a:r>
                        <a:rPr lang="en-ZA" sz="1600">
                          <a:effectLst/>
                        </a:rPr>
                        <a:t>TOTAL</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8</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30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19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40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a:effectLst/>
                        </a:rPr>
                        <a:t>29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ZA" sz="1600" dirty="0">
                          <a:effectLst/>
                        </a:rPr>
                        <a:t>126</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76569628"/>
                  </a:ext>
                </a:extLst>
              </a:tr>
            </a:tbl>
          </a:graphicData>
        </a:graphic>
      </p:graphicFrame>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38</a:t>
            </a:fld>
            <a:endParaRPr lang="en-ZA" dirty="0"/>
          </a:p>
        </p:txBody>
      </p:sp>
    </p:spTree>
    <p:extLst>
      <p:ext uri="{BB962C8B-B14F-4D97-AF65-F5344CB8AC3E}">
        <p14:creationId xmlns:p14="http://schemas.microsoft.com/office/powerpoint/2010/main" xmlns="" val="2391576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39</a:t>
            </a:fld>
            <a:endParaRPr lang="en-ZA"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164" y="468263"/>
            <a:ext cx="9649071" cy="6048671"/>
          </a:xfrm>
          <a:prstGeom prst="rect">
            <a:avLst/>
          </a:prstGeom>
          <a:noFill/>
        </p:spPr>
      </p:pic>
    </p:spTree>
    <p:extLst>
      <p:ext uri="{BB962C8B-B14F-4D97-AF65-F5344CB8AC3E}">
        <p14:creationId xmlns:p14="http://schemas.microsoft.com/office/powerpoint/2010/main" xmlns="" val="79823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195" y="396256"/>
            <a:ext cx="8621962" cy="1008112"/>
          </a:xfrm>
        </p:spPr>
        <p:txBody>
          <a:bodyPr>
            <a:normAutofit/>
          </a:bodyPr>
          <a:lstStyle/>
          <a:p>
            <a:r>
              <a:rPr lang="en-ZA" altLang="en-US" sz="2400" dirty="0" smtClean="0"/>
              <a:t>STRUCTURAL </a:t>
            </a:r>
            <a:r>
              <a:rPr lang="en-ZA" altLang="en-US" sz="2400" dirty="0"/>
              <a:t>ARRANGEMENTS</a:t>
            </a:r>
            <a:br>
              <a:rPr lang="en-ZA" altLang="en-US" sz="2400" dirty="0"/>
            </a:br>
            <a:r>
              <a:rPr lang="en-ZA" altLang="en-US" sz="2100" dirty="0">
                <a:solidFill>
                  <a:schemeClr val="tx1"/>
                </a:solidFill>
              </a:rPr>
              <a:t>DAFF has six programmes</a:t>
            </a:r>
            <a:endParaRPr lang="en-US" sz="2100" dirty="0">
              <a:solidFill>
                <a:schemeClr val="tx1"/>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189" y="1135874"/>
            <a:ext cx="9180512" cy="5381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Slide Number Placeholder 3"/>
          <p:cNvSpPr txBox="1">
            <a:spLocks/>
          </p:cNvSpPr>
          <p:nvPr/>
        </p:nvSpPr>
        <p:spPr>
          <a:xfrm>
            <a:off x="9558338" y="6984602"/>
            <a:ext cx="360362" cy="252413"/>
          </a:xfrm>
          <a:prstGeom prst="rect">
            <a:avLst/>
          </a:prstGeom>
          <a:ln>
            <a:solidFill>
              <a:srgbClr val="B19935"/>
            </a:solidFill>
          </a:ln>
        </p:spPr>
        <p:txBody>
          <a:bodyPr lIns="91424" tIns="45712" rIns="91424" bIns="45712"/>
          <a:lstStyle>
            <a:defPPr>
              <a:defRPr lang="en-GB"/>
            </a:defPPr>
            <a:lvl1pPr algn="l" defTabSz="1050654" rtl="0" fontAlgn="base">
              <a:spcBef>
                <a:spcPct val="0"/>
              </a:spcBef>
              <a:spcAft>
                <a:spcPct val="0"/>
              </a:spcAft>
              <a:defRPr sz="2100" kern="1200">
                <a:solidFill>
                  <a:schemeClr val="tx1"/>
                </a:solidFill>
                <a:latin typeface="Arial" charset="0"/>
                <a:ea typeface="+mn-ea"/>
                <a:cs typeface="Arial" charset="0"/>
              </a:defRPr>
            </a:lvl1pPr>
            <a:lvl2pPr marL="524538" indent="-68144" algn="l" defTabSz="1050654" rtl="0" fontAlgn="base">
              <a:spcBef>
                <a:spcPct val="0"/>
              </a:spcBef>
              <a:spcAft>
                <a:spcPct val="0"/>
              </a:spcAft>
              <a:defRPr sz="2100" kern="1200">
                <a:solidFill>
                  <a:schemeClr val="tx1"/>
                </a:solidFill>
                <a:latin typeface="Arial" charset="0"/>
                <a:ea typeface="+mn-ea"/>
                <a:cs typeface="Arial" charset="0"/>
              </a:defRPr>
            </a:lvl2pPr>
            <a:lvl3pPr marL="1050654" indent="-137873" algn="l" defTabSz="1050654" rtl="0" fontAlgn="base">
              <a:spcBef>
                <a:spcPct val="0"/>
              </a:spcBef>
              <a:spcAft>
                <a:spcPct val="0"/>
              </a:spcAft>
              <a:defRPr sz="2100" kern="1200">
                <a:solidFill>
                  <a:schemeClr val="tx1"/>
                </a:solidFill>
                <a:latin typeface="Arial" charset="0"/>
                <a:ea typeface="+mn-ea"/>
                <a:cs typeface="Arial" charset="0"/>
              </a:defRPr>
            </a:lvl3pPr>
            <a:lvl4pPr marL="1576778" indent="-207598" algn="l" defTabSz="1050654" rtl="0" fontAlgn="base">
              <a:spcBef>
                <a:spcPct val="0"/>
              </a:spcBef>
              <a:spcAft>
                <a:spcPct val="0"/>
              </a:spcAft>
              <a:defRPr sz="2100" kern="1200">
                <a:solidFill>
                  <a:schemeClr val="tx1"/>
                </a:solidFill>
                <a:latin typeface="Arial" charset="0"/>
                <a:ea typeface="+mn-ea"/>
                <a:cs typeface="Arial" charset="0"/>
              </a:defRPr>
            </a:lvl4pPr>
            <a:lvl5pPr marL="2101311" indent="-275737" algn="l" defTabSz="1050654" rtl="0" fontAlgn="base">
              <a:spcBef>
                <a:spcPct val="0"/>
              </a:spcBef>
              <a:spcAft>
                <a:spcPct val="0"/>
              </a:spcAft>
              <a:defRPr sz="2100" kern="1200">
                <a:solidFill>
                  <a:schemeClr val="tx1"/>
                </a:solidFill>
                <a:latin typeface="Arial" charset="0"/>
                <a:ea typeface="+mn-ea"/>
                <a:cs typeface="Arial" charset="0"/>
              </a:defRPr>
            </a:lvl5pPr>
            <a:lvl6pPr marL="2281970" algn="l" defTabSz="912782" rtl="0" eaLnBrk="1" latinLnBrk="0" hangingPunct="1">
              <a:defRPr sz="2100" kern="1200">
                <a:solidFill>
                  <a:schemeClr val="tx1"/>
                </a:solidFill>
                <a:latin typeface="Arial" charset="0"/>
                <a:ea typeface="+mn-ea"/>
                <a:cs typeface="Arial" charset="0"/>
              </a:defRPr>
            </a:lvl6pPr>
            <a:lvl7pPr marL="2738364" algn="l" defTabSz="912782" rtl="0" eaLnBrk="1" latinLnBrk="0" hangingPunct="1">
              <a:defRPr sz="2100" kern="1200">
                <a:solidFill>
                  <a:schemeClr val="tx1"/>
                </a:solidFill>
                <a:latin typeface="Arial" charset="0"/>
                <a:ea typeface="+mn-ea"/>
                <a:cs typeface="Arial" charset="0"/>
              </a:defRPr>
            </a:lvl7pPr>
            <a:lvl8pPr marL="3194758" algn="l" defTabSz="912782" rtl="0" eaLnBrk="1" latinLnBrk="0" hangingPunct="1">
              <a:defRPr sz="2100" kern="1200">
                <a:solidFill>
                  <a:schemeClr val="tx1"/>
                </a:solidFill>
                <a:latin typeface="Arial" charset="0"/>
                <a:ea typeface="+mn-ea"/>
                <a:cs typeface="Arial" charset="0"/>
              </a:defRPr>
            </a:lvl8pPr>
            <a:lvl9pPr marL="3651150" algn="l" defTabSz="912782" rtl="0" eaLnBrk="1" latinLnBrk="0" hangingPunct="1">
              <a:defRPr sz="2100" kern="1200">
                <a:solidFill>
                  <a:schemeClr val="tx1"/>
                </a:solidFill>
                <a:latin typeface="Arial" charset="0"/>
                <a:ea typeface="+mn-ea"/>
                <a:cs typeface="Arial" charset="0"/>
              </a:defRPr>
            </a:lvl9pPr>
          </a:lstStyle>
          <a:p>
            <a:pPr>
              <a:defRPr/>
            </a:pPr>
            <a:fld id="{93C46D43-71FF-4D6D-B793-DCF31CBF9EB3}" type="slidenum">
              <a:rPr lang="en-ZA" sz="1300">
                <a:solidFill>
                  <a:srgbClr val="008000"/>
                </a:solidFill>
              </a:rPr>
              <a:pPr>
                <a:defRPr/>
              </a:pPr>
              <a:t>4</a:t>
            </a:fld>
            <a:endParaRPr lang="en-ZA" sz="1300" dirty="0">
              <a:solidFill>
                <a:srgbClr val="008000"/>
              </a:solidFill>
            </a:endParaRPr>
          </a:p>
        </p:txBody>
      </p:sp>
    </p:spTree>
    <p:extLst>
      <p:ext uri="{BB962C8B-B14F-4D97-AF65-F5344CB8AC3E}">
        <p14:creationId xmlns:p14="http://schemas.microsoft.com/office/powerpoint/2010/main" xmlns="" val="2224786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40</a:t>
            </a:fld>
            <a:endParaRPr lang="en-ZA" dirty="0"/>
          </a:p>
        </p:txBody>
      </p:sp>
      <p:pic>
        <p:nvPicPr>
          <p:cNvPr id="5" name="Content Placeholder 4" descr="C:\Users\SunelleS\AppData\Local\Microsoft\Windows\Temporary Internet Files\Content.Word\HPAI outbreak 22Jan2018 wild.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156" y="252239"/>
            <a:ext cx="9649072" cy="6408712"/>
          </a:xfrm>
          <a:prstGeom prst="rect">
            <a:avLst/>
          </a:prstGeom>
          <a:noFill/>
          <a:ln>
            <a:noFill/>
          </a:ln>
        </p:spPr>
      </p:pic>
    </p:spTree>
    <p:extLst>
      <p:ext uri="{BB962C8B-B14F-4D97-AF65-F5344CB8AC3E}">
        <p14:creationId xmlns:p14="http://schemas.microsoft.com/office/powerpoint/2010/main" xmlns="" val="2260314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41</a:t>
            </a:fld>
            <a:endParaRPr lang="en-ZA" dirty="0"/>
          </a:p>
        </p:txBody>
      </p:sp>
      <p:pic>
        <p:nvPicPr>
          <p:cNvPr id="5" name="Content Placeholder 4" descr="C:\Users\SunelleS\AppData\Local\Microsoft\Windows\Temporary Internet Files\Content.Word\HPAI outbreak 22Jan2018.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188" y="108223"/>
            <a:ext cx="9180512" cy="6408712"/>
          </a:xfrm>
          <a:prstGeom prst="rect">
            <a:avLst/>
          </a:prstGeom>
          <a:noFill/>
          <a:ln>
            <a:noFill/>
          </a:ln>
        </p:spPr>
      </p:pic>
    </p:spTree>
    <p:extLst>
      <p:ext uri="{BB962C8B-B14F-4D97-AF65-F5344CB8AC3E}">
        <p14:creationId xmlns:p14="http://schemas.microsoft.com/office/powerpoint/2010/main" xmlns="" val="1273683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73" y="108223"/>
            <a:ext cx="9209850" cy="517237"/>
          </a:xfrm>
        </p:spPr>
        <p:txBody>
          <a:bodyPr/>
          <a:lstStyle/>
          <a:p>
            <a:r>
              <a:rPr lang="en-ZA" dirty="0" smtClean="0"/>
              <a:t>BANS PLACED ON RSA DUE TO OUTBREAK</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16425583"/>
              </p:ext>
            </p:extLst>
          </p:nvPr>
        </p:nvGraphicFramePr>
        <p:xfrm>
          <a:off x="625097" y="828303"/>
          <a:ext cx="9636334" cy="6566727"/>
        </p:xfrm>
        <a:graphic>
          <a:graphicData uri="http://schemas.openxmlformats.org/drawingml/2006/table">
            <a:tbl>
              <a:tblPr firstRow="1" firstCol="1" lastRow="1" lastCol="1" bandRow="1" bandCol="1">
                <a:tableStyleId>{5C22544A-7EE6-4342-B048-85BDC9FD1C3A}</a:tableStyleId>
              </a:tblPr>
              <a:tblGrid>
                <a:gridCol w="3104569">
                  <a:extLst>
                    <a:ext uri="{9D8B030D-6E8A-4147-A177-3AD203B41FA5}">
                      <a16:colId xmlns:a16="http://schemas.microsoft.com/office/drawing/2014/main" xmlns="" val="2052871550"/>
                    </a:ext>
                  </a:extLst>
                </a:gridCol>
                <a:gridCol w="2211805">
                  <a:extLst>
                    <a:ext uri="{9D8B030D-6E8A-4147-A177-3AD203B41FA5}">
                      <a16:colId xmlns:a16="http://schemas.microsoft.com/office/drawing/2014/main" xmlns="" val="75658138"/>
                    </a:ext>
                  </a:extLst>
                </a:gridCol>
                <a:gridCol w="4319960">
                  <a:extLst>
                    <a:ext uri="{9D8B030D-6E8A-4147-A177-3AD203B41FA5}">
                      <a16:colId xmlns:a16="http://schemas.microsoft.com/office/drawing/2014/main" xmlns="" val="3360999702"/>
                    </a:ext>
                  </a:extLst>
                </a:gridCol>
              </a:tblGrid>
              <a:tr h="364045">
                <a:tc>
                  <a:txBody>
                    <a:bodyPr/>
                    <a:lstStyle/>
                    <a:p>
                      <a:pPr>
                        <a:lnSpc>
                          <a:spcPct val="150000"/>
                        </a:lnSpc>
                        <a:spcAft>
                          <a:spcPts val="600"/>
                        </a:spcAft>
                      </a:pPr>
                      <a:r>
                        <a:rPr lang="en-ZA" sz="1400" dirty="0">
                          <a:effectLst/>
                        </a:rPr>
                        <a:t>Country</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dirty="0">
                          <a:effectLst/>
                        </a:rPr>
                        <a:t>Date</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Commodities banned</a:t>
                      </a:r>
                      <a:endParaRPr lang="en-ZA" sz="140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4192225473"/>
                  </a:ext>
                </a:extLst>
              </a:tr>
              <a:tr h="955618">
                <a:tc>
                  <a:txBody>
                    <a:bodyPr/>
                    <a:lstStyle/>
                    <a:p>
                      <a:pPr>
                        <a:lnSpc>
                          <a:spcPct val="150000"/>
                        </a:lnSpc>
                        <a:spcAft>
                          <a:spcPts val="600"/>
                        </a:spcAft>
                      </a:pPr>
                      <a:r>
                        <a:rPr lang="en-ZA" sz="1400" dirty="0">
                          <a:effectLst/>
                        </a:rPr>
                        <a:t>European Commission (Norway, Iceland, Switzerland)</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28 June 2017</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dirty="0">
                          <a:effectLst/>
                        </a:rPr>
                        <a:t>Fresh ratite meat, poultry meat preparations, poultry meat products not subject to treatment, Unprocessed animal by-products</a:t>
                      </a:r>
                      <a:endParaRPr lang="en-ZA" sz="1400" dirty="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2618898166"/>
                  </a:ext>
                </a:extLst>
              </a:tr>
              <a:tr h="950027">
                <a:tc>
                  <a:txBody>
                    <a:bodyPr/>
                    <a:lstStyle/>
                    <a:p>
                      <a:pPr>
                        <a:lnSpc>
                          <a:spcPct val="150000"/>
                        </a:lnSpc>
                        <a:spcAft>
                          <a:spcPts val="600"/>
                        </a:spcAft>
                      </a:pPr>
                      <a:r>
                        <a:rPr lang="en-ZA" sz="1400" dirty="0">
                          <a:effectLst/>
                        </a:rPr>
                        <a:t>Hong </a:t>
                      </a:r>
                      <a:r>
                        <a:rPr lang="en-ZA" sz="1400" dirty="0" smtClean="0">
                          <a:effectLst/>
                        </a:rPr>
                        <a:t>Kong</a:t>
                      </a:r>
                      <a:endParaRPr lang="en-ZA" sz="1400" dirty="0">
                        <a:effectLst/>
                      </a:endParaRPr>
                    </a:p>
                  </a:txBody>
                  <a:tcPr marL="34749" marR="34749" marT="0" marB="0"/>
                </a:tc>
                <a:tc>
                  <a:txBody>
                    <a:bodyPr/>
                    <a:lstStyle/>
                    <a:p>
                      <a:pPr>
                        <a:lnSpc>
                          <a:spcPct val="150000"/>
                        </a:lnSpc>
                        <a:spcAft>
                          <a:spcPts val="600"/>
                        </a:spcAft>
                      </a:pPr>
                      <a:r>
                        <a:rPr lang="en-ZA" sz="1400" dirty="0">
                          <a:effectLst/>
                        </a:rPr>
                        <a:t>23 June </a:t>
                      </a:r>
                      <a:r>
                        <a:rPr lang="en-ZA" sz="1400" dirty="0" smtClean="0">
                          <a:effectLst/>
                        </a:rPr>
                        <a:t>2017, 13July </a:t>
                      </a:r>
                      <a:r>
                        <a:rPr lang="en-ZA" sz="1400" dirty="0">
                          <a:effectLst/>
                        </a:rPr>
                        <a:t>2017</a:t>
                      </a:r>
                    </a:p>
                    <a:p>
                      <a:pPr>
                        <a:lnSpc>
                          <a:spcPct val="150000"/>
                        </a:lnSpc>
                        <a:spcAft>
                          <a:spcPts val="600"/>
                        </a:spcAft>
                      </a:pPr>
                      <a:r>
                        <a:rPr lang="en-ZA" sz="1400" dirty="0">
                          <a:effectLst/>
                        </a:rPr>
                        <a:t>7 August 2017</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All poultry (carcass, parts and offal) poultry products (including eggs)</a:t>
                      </a:r>
                      <a:endParaRPr lang="en-ZA" sz="140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2886784326"/>
                  </a:ext>
                </a:extLst>
              </a:tr>
              <a:tr h="637079">
                <a:tc>
                  <a:txBody>
                    <a:bodyPr/>
                    <a:lstStyle/>
                    <a:p>
                      <a:pPr>
                        <a:lnSpc>
                          <a:spcPct val="150000"/>
                        </a:lnSpc>
                        <a:spcAft>
                          <a:spcPts val="600"/>
                        </a:spcAft>
                      </a:pPr>
                      <a:r>
                        <a:rPr lang="en-ZA" sz="1400">
                          <a:effectLst/>
                        </a:rPr>
                        <a:t>Israel</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25 June 2017</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dirty="0">
                          <a:effectLst/>
                        </a:rPr>
                        <a:t>Ban import of poultry genetic material, poultry products and birds.</a:t>
                      </a:r>
                      <a:endParaRPr lang="en-ZA" sz="1400" dirty="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4122228537"/>
                  </a:ext>
                </a:extLst>
              </a:tr>
              <a:tr h="637079">
                <a:tc>
                  <a:txBody>
                    <a:bodyPr/>
                    <a:lstStyle/>
                    <a:p>
                      <a:pPr>
                        <a:lnSpc>
                          <a:spcPct val="150000"/>
                        </a:lnSpc>
                        <a:spcAft>
                          <a:spcPts val="600"/>
                        </a:spcAft>
                      </a:pPr>
                      <a:r>
                        <a:rPr lang="en-ZA" sz="1400">
                          <a:effectLst/>
                        </a:rPr>
                        <a:t>Mozambique</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24 July 2017</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Live domestic and wild birds, eggs, fresh and frozen poultry meat.</a:t>
                      </a:r>
                      <a:endParaRPr lang="en-ZA" sz="140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1974315665"/>
                  </a:ext>
                </a:extLst>
              </a:tr>
              <a:tr h="637079">
                <a:tc>
                  <a:txBody>
                    <a:bodyPr/>
                    <a:lstStyle/>
                    <a:p>
                      <a:pPr>
                        <a:lnSpc>
                          <a:spcPct val="150000"/>
                        </a:lnSpc>
                        <a:spcAft>
                          <a:spcPts val="600"/>
                        </a:spcAft>
                      </a:pPr>
                      <a:r>
                        <a:rPr lang="en-ZA" sz="1400">
                          <a:effectLst/>
                        </a:rPr>
                        <a:t>Namibia</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23 June 2017</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Poultry, Poultry products, birds, ostrich and their products</a:t>
                      </a:r>
                      <a:endParaRPr lang="en-ZA" sz="140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3184491045"/>
                  </a:ext>
                </a:extLst>
              </a:tr>
              <a:tr h="637079">
                <a:tc>
                  <a:txBody>
                    <a:bodyPr/>
                    <a:lstStyle/>
                    <a:p>
                      <a:pPr>
                        <a:lnSpc>
                          <a:spcPct val="150000"/>
                        </a:lnSpc>
                        <a:spcAft>
                          <a:spcPts val="600"/>
                        </a:spcAft>
                      </a:pPr>
                      <a:r>
                        <a:rPr lang="en-ZA" sz="1400">
                          <a:effectLst/>
                        </a:rPr>
                        <a:t> </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dirty="0">
                          <a:effectLst/>
                        </a:rPr>
                        <a:t>22 September 2017</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Import / intransit of Birds, live poultry, raw poultry products and poultry feed </a:t>
                      </a:r>
                      <a:endParaRPr lang="en-ZA" sz="140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2416013815"/>
                  </a:ext>
                </a:extLst>
              </a:tr>
              <a:tr h="364045">
                <a:tc>
                  <a:txBody>
                    <a:bodyPr/>
                    <a:lstStyle/>
                    <a:p>
                      <a:pPr>
                        <a:lnSpc>
                          <a:spcPct val="150000"/>
                        </a:lnSpc>
                        <a:spcAft>
                          <a:spcPts val="600"/>
                        </a:spcAft>
                      </a:pPr>
                      <a:r>
                        <a:rPr lang="en-ZA" sz="1400">
                          <a:effectLst/>
                        </a:rPr>
                        <a:t>Swaziland</a:t>
                      </a:r>
                      <a:endParaRPr lang="en-ZA" sz="1400">
                        <a:effectLst/>
                        <a:latin typeface="Arial" panose="020B0604020202020204" pitchFamily="34" charset="0"/>
                        <a:ea typeface="Calibri" panose="020F0502020204030204" pitchFamily="34" charset="0"/>
                      </a:endParaRPr>
                    </a:p>
                  </a:txBody>
                  <a:tcPr marL="34749" marR="34749" marT="0" marB="0"/>
                </a:tc>
                <a:tc gridSpan="2">
                  <a:txBody>
                    <a:bodyPr/>
                    <a:lstStyle/>
                    <a:p>
                      <a:pPr>
                        <a:lnSpc>
                          <a:spcPct val="150000"/>
                        </a:lnSpc>
                        <a:spcAft>
                          <a:spcPts val="600"/>
                        </a:spcAft>
                      </a:pPr>
                      <a:r>
                        <a:rPr lang="en-ZA" sz="1400" dirty="0">
                          <a:effectLst/>
                        </a:rPr>
                        <a:t>No formal notification to SA, but notified verbally by industry</a:t>
                      </a:r>
                      <a:endParaRPr lang="en-ZA" sz="1400" dirty="0">
                        <a:effectLst/>
                        <a:latin typeface="Arial" panose="020B0604020202020204" pitchFamily="34" charset="0"/>
                        <a:ea typeface="Calibri" panose="020F0502020204030204" pitchFamily="34" charset="0"/>
                      </a:endParaRPr>
                    </a:p>
                  </a:txBody>
                  <a:tcPr marL="34749" marR="34749" marT="0" marB="0"/>
                </a:tc>
                <a:tc hMerge="1">
                  <a:txBody>
                    <a:bodyPr/>
                    <a:lstStyle/>
                    <a:p>
                      <a:endParaRPr lang="en-ZA"/>
                    </a:p>
                  </a:txBody>
                  <a:tcPr/>
                </a:tc>
                <a:extLst>
                  <a:ext uri="{0D108BD9-81ED-4DB2-BD59-A6C34878D82A}">
                    <a16:rowId xmlns:a16="http://schemas.microsoft.com/office/drawing/2014/main" xmlns="" val="2552808655"/>
                  </a:ext>
                </a:extLst>
              </a:tr>
              <a:tr h="364045">
                <a:tc>
                  <a:txBody>
                    <a:bodyPr/>
                    <a:lstStyle/>
                    <a:p>
                      <a:pPr>
                        <a:lnSpc>
                          <a:spcPct val="150000"/>
                        </a:lnSpc>
                        <a:spcAft>
                          <a:spcPts val="600"/>
                        </a:spcAft>
                      </a:pPr>
                      <a:r>
                        <a:rPr lang="en-ZA" sz="1400">
                          <a:effectLst/>
                        </a:rPr>
                        <a:t>Zimbabwe</a:t>
                      </a:r>
                      <a:endParaRPr lang="en-ZA" sz="1400">
                        <a:effectLst/>
                        <a:latin typeface="Arial" panose="020B0604020202020204" pitchFamily="34" charset="0"/>
                        <a:ea typeface="Calibri" panose="020F0502020204030204" pitchFamily="34" charset="0"/>
                      </a:endParaRPr>
                    </a:p>
                  </a:txBody>
                  <a:tcPr marL="34749" marR="34749" marT="0" marB="0"/>
                </a:tc>
                <a:tc gridSpan="2">
                  <a:txBody>
                    <a:bodyPr/>
                    <a:lstStyle/>
                    <a:p>
                      <a:pPr>
                        <a:lnSpc>
                          <a:spcPct val="150000"/>
                        </a:lnSpc>
                        <a:spcAft>
                          <a:spcPts val="600"/>
                        </a:spcAft>
                      </a:pPr>
                      <a:r>
                        <a:rPr lang="en-ZA" sz="1400" dirty="0">
                          <a:effectLst/>
                        </a:rPr>
                        <a:t>No formal notification to SA but media reports were received</a:t>
                      </a:r>
                      <a:endParaRPr lang="en-ZA" sz="1400" dirty="0">
                        <a:effectLst/>
                        <a:latin typeface="Arial" panose="020B0604020202020204" pitchFamily="34" charset="0"/>
                        <a:ea typeface="Calibri" panose="020F0502020204030204" pitchFamily="34" charset="0"/>
                      </a:endParaRPr>
                    </a:p>
                  </a:txBody>
                  <a:tcPr marL="34749" marR="34749" marT="0" marB="0"/>
                </a:tc>
                <a:tc hMerge="1">
                  <a:txBody>
                    <a:bodyPr/>
                    <a:lstStyle/>
                    <a:p>
                      <a:endParaRPr lang="en-ZA"/>
                    </a:p>
                  </a:txBody>
                  <a:tcPr/>
                </a:tc>
                <a:extLst>
                  <a:ext uri="{0D108BD9-81ED-4DB2-BD59-A6C34878D82A}">
                    <a16:rowId xmlns:a16="http://schemas.microsoft.com/office/drawing/2014/main" xmlns="" val="1365389699"/>
                  </a:ext>
                </a:extLst>
              </a:tr>
              <a:tr h="637079">
                <a:tc>
                  <a:txBody>
                    <a:bodyPr/>
                    <a:lstStyle/>
                    <a:p>
                      <a:pPr>
                        <a:lnSpc>
                          <a:spcPct val="150000"/>
                        </a:lnSpc>
                        <a:spcAft>
                          <a:spcPts val="600"/>
                        </a:spcAft>
                      </a:pPr>
                      <a:r>
                        <a:rPr lang="en-ZA" sz="1400">
                          <a:effectLst/>
                        </a:rPr>
                        <a:t>United Arab Emirates</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6 July 2017</a:t>
                      </a:r>
                      <a:endParaRPr lang="en-ZA" sz="140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a:effectLst/>
                        </a:rPr>
                        <a:t>Domestic and wild birds and their untreated by-products, day old chicks, hatching eggs, meat and table eggs</a:t>
                      </a:r>
                      <a:endParaRPr lang="en-ZA" sz="140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2556748430"/>
                  </a:ext>
                </a:extLst>
              </a:tr>
              <a:tr h="364045">
                <a:tc>
                  <a:txBody>
                    <a:bodyPr/>
                    <a:lstStyle/>
                    <a:p>
                      <a:pPr>
                        <a:lnSpc>
                          <a:spcPct val="150000"/>
                        </a:lnSpc>
                        <a:spcAft>
                          <a:spcPts val="600"/>
                        </a:spcAft>
                      </a:pPr>
                      <a:r>
                        <a:rPr lang="en-ZA" sz="1400" dirty="0">
                          <a:effectLst/>
                        </a:rPr>
                        <a:t>Saudi Arabia</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dirty="0">
                          <a:effectLst/>
                        </a:rPr>
                        <a:t>20 August 2017</a:t>
                      </a:r>
                      <a:endParaRPr lang="en-ZA" sz="1400" dirty="0">
                        <a:effectLst/>
                        <a:latin typeface="Arial" panose="020B0604020202020204" pitchFamily="34" charset="0"/>
                        <a:ea typeface="Calibri" panose="020F0502020204030204" pitchFamily="34" charset="0"/>
                      </a:endParaRPr>
                    </a:p>
                  </a:txBody>
                  <a:tcPr marL="34749" marR="34749" marT="0" marB="0"/>
                </a:tc>
                <a:tc>
                  <a:txBody>
                    <a:bodyPr/>
                    <a:lstStyle/>
                    <a:p>
                      <a:pPr>
                        <a:lnSpc>
                          <a:spcPct val="150000"/>
                        </a:lnSpc>
                        <a:spcAft>
                          <a:spcPts val="600"/>
                        </a:spcAft>
                      </a:pPr>
                      <a:r>
                        <a:rPr lang="en-ZA" sz="1400" dirty="0">
                          <a:effectLst/>
                        </a:rPr>
                        <a:t>Live birds, hatching eggs and one-day old chicks</a:t>
                      </a:r>
                      <a:endParaRPr lang="en-ZA" sz="1400" dirty="0">
                        <a:effectLst/>
                        <a:latin typeface="Arial" panose="020B0604020202020204" pitchFamily="34" charset="0"/>
                        <a:ea typeface="Calibri" panose="020F0502020204030204" pitchFamily="34" charset="0"/>
                      </a:endParaRPr>
                    </a:p>
                  </a:txBody>
                  <a:tcPr marL="34749" marR="34749" marT="0" marB="0"/>
                </a:tc>
                <a:extLst>
                  <a:ext uri="{0D108BD9-81ED-4DB2-BD59-A6C34878D82A}">
                    <a16:rowId xmlns:a16="http://schemas.microsoft.com/office/drawing/2014/main" xmlns="" val="2918247233"/>
                  </a:ext>
                </a:extLst>
              </a:tr>
            </a:tbl>
          </a:graphicData>
        </a:graphic>
      </p:graphicFrame>
      <p:sp>
        <p:nvSpPr>
          <p:cNvPr id="4" name="Slide Number Placeholder 3"/>
          <p:cNvSpPr>
            <a:spLocks noGrp="1"/>
          </p:cNvSpPr>
          <p:nvPr>
            <p:ph type="sldNum" sz="quarter" idx="10"/>
          </p:nvPr>
        </p:nvSpPr>
        <p:spPr>
          <a:xfrm>
            <a:off x="9606464" y="364958"/>
            <a:ext cx="360362" cy="252413"/>
          </a:xfrm>
        </p:spPr>
        <p:txBody>
          <a:bodyPr/>
          <a:lstStyle/>
          <a:p>
            <a:pPr>
              <a:defRPr/>
            </a:pPr>
            <a:fld id="{FDB31674-1656-4116-B54A-5FEB8576F2D6}" type="slidenum">
              <a:rPr lang="en-ZA" smtClean="0"/>
              <a:pPr>
                <a:defRPr/>
              </a:pPr>
              <a:t>42</a:t>
            </a:fld>
            <a:endParaRPr lang="en-ZA" dirty="0"/>
          </a:p>
        </p:txBody>
      </p:sp>
    </p:spTree>
    <p:extLst>
      <p:ext uri="{BB962C8B-B14F-4D97-AF65-F5344CB8AC3E}">
        <p14:creationId xmlns:p14="http://schemas.microsoft.com/office/powerpoint/2010/main" xmlns="" val="1313943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VACCINATION</a:t>
            </a:r>
            <a:endParaRPr lang="en-ZA" dirty="0"/>
          </a:p>
        </p:txBody>
      </p:sp>
      <p:sp>
        <p:nvSpPr>
          <p:cNvPr id="3" name="Content Placeholder 2"/>
          <p:cNvSpPr>
            <a:spLocks noGrp="1"/>
          </p:cNvSpPr>
          <p:nvPr>
            <p:ph idx="1"/>
          </p:nvPr>
        </p:nvSpPr>
        <p:spPr/>
        <p:txBody>
          <a:bodyPr/>
          <a:lstStyle/>
          <a:p>
            <a:pPr marL="285750" indent="-285750">
              <a:spcBef>
                <a:spcPts val="0"/>
              </a:spcBef>
              <a:buFont typeface="Arial" panose="020B0604020202020204" pitchFamily="34" charset="0"/>
              <a:buChar char="•"/>
            </a:pPr>
            <a:r>
              <a:rPr lang="en-ZA" sz="2400" dirty="0"/>
              <a:t>At the moment South Africa does not allow for the vaccination against </a:t>
            </a:r>
            <a:r>
              <a:rPr lang="en-ZA" sz="2400" dirty="0" smtClean="0"/>
              <a:t>HPAI.</a:t>
            </a:r>
          </a:p>
          <a:p>
            <a:pPr marL="285750" indent="-285750">
              <a:spcBef>
                <a:spcPts val="0"/>
              </a:spcBef>
              <a:buFont typeface="Arial" panose="020B0604020202020204" pitchFamily="34" charset="0"/>
              <a:buChar char="•"/>
            </a:pPr>
            <a:r>
              <a:rPr lang="en-ZA" sz="2400" dirty="0"/>
              <a:t>The decision </a:t>
            </a:r>
            <a:r>
              <a:rPr lang="en-ZA" sz="2400" dirty="0" smtClean="0"/>
              <a:t>on vaccination has been done </a:t>
            </a:r>
            <a:r>
              <a:rPr lang="en-ZA" sz="2400" dirty="0"/>
              <a:t>through broad consultation and by taking all the available scientific information into account.  </a:t>
            </a:r>
            <a:endParaRPr lang="en-ZA" sz="2400" dirty="0" smtClean="0"/>
          </a:p>
          <a:p>
            <a:pPr marL="285750" indent="-285750">
              <a:spcBef>
                <a:spcPts val="0"/>
              </a:spcBef>
              <a:buFont typeface="Arial" panose="020B0604020202020204" pitchFamily="34" charset="0"/>
              <a:buChar char="•"/>
            </a:pPr>
            <a:r>
              <a:rPr lang="en-ZA" sz="2400" dirty="0"/>
              <a:t>Vaccination against HPAI does not prevent infection; it merely reduces the clinical signs of the disease and shedding of the virus. </a:t>
            </a:r>
            <a:endParaRPr lang="en-ZA" sz="2400" dirty="0" smtClean="0"/>
          </a:p>
          <a:p>
            <a:pPr marL="285750" indent="-285750">
              <a:spcBef>
                <a:spcPts val="0"/>
              </a:spcBef>
              <a:buFont typeface="Arial" panose="020B0604020202020204" pitchFamily="34" charset="0"/>
              <a:buChar char="•"/>
            </a:pPr>
            <a:r>
              <a:rPr lang="en-ZA" sz="2400" dirty="0"/>
              <a:t>Due to the high possibility that vaccination will mask infection with HPAI, most trade partners will not accept poultry, poultry meat or products from a country that vaccinates against HPAI.  </a:t>
            </a:r>
            <a:endParaRPr lang="en-ZA" sz="2400" dirty="0" smtClean="0"/>
          </a:p>
          <a:p>
            <a:pPr marL="285750" indent="-285750">
              <a:spcBef>
                <a:spcPts val="0"/>
              </a:spcBef>
              <a:buFont typeface="Arial" panose="020B0604020202020204" pitchFamily="34" charset="0"/>
              <a:buChar char="•"/>
            </a:pPr>
            <a:r>
              <a:rPr lang="en-ZA" sz="2400" dirty="0" smtClean="0"/>
              <a:t>Consultation between DAFF and Industry continues to formulate a position on vaccination.</a:t>
            </a:r>
          </a:p>
          <a:p>
            <a:pPr marL="285750" indent="-2857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43</a:t>
            </a:fld>
            <a:endParaRPr lang="en-ZA" dirty="0"/>
          </a:p>
        </p:txBody>
      </p:sp>
    </p:spTree>
    <p:extLst>
      <p:ext uri="{BB962C8B-B14F-4D97-AF65-F5344CB8AC3E}">
        <p14:creationId xmlns:p14="http://schemas.microsoft.com/office/powerpoint/2010/main" xmlns="" val="805119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COMPENSATION</a:t>
            </a:r>
            <a:endParaRPr lang="en-ZA"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smtClean="0"/>
              <a:t>Ministers </a:t>
            </a:r>
            <a:r>
              <a:rPr lang="en-US" sz="2400" dirty="0"/>
              <a:t>Committee on the Budget (MINCOMBUD) </a:t>
            </a:r>
            <a:r>
              <a:rPr lang="en-US" sz="2400" dirty="0" smtClean="0"/>
              <a:t>approved R40 million for paying </a:t>
            </a:r>
            <a:r>
              <a:rPr lang="en-US" sz="2400" dirty="0"/>
              <a:t>compensation</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Minister approved Guidelines for compensation </a:t>
            </a:r>
            <a:r>
              <a:rPr lang="en-ZA" sz="2400" dirty="0" smtClean="0"/>
              <a:t>for </a:t>
            </a:r>
            <a:r>
              <a:rPr lang="en-ZA" sz="2400" dirty="0"/>
              <a:t>the culling of uninfected </a:t>
            </a:r>
            <a:r>
              <a:rPr lang="en-ZA" sz="2400" dirty="0" smtClean="0"/>
              <a:t>birds.</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US" sz="2400" dirty="0" smtClean="0"/>
              <a:t>Work continues between DAFF and Industry to process claims.</a:t>
            </a:r>
          </a:p>
          <a:p>
            <a:pPr marL="0" indent="0"/>
            <a:endParaRPr lang="en-US" sz="2400" dirty="0"/>
          </a:p>
          <a:p>
            <a:pPr marL="0" indent="0"/>
            <a:endParaRPr lang="en-ZA" sz="2400" dirty="0"/>
          </a:p>
        </p:txBody>
      </p:sp>
      <p:sp>
        <p:nvSpPr>
          <p:cNvPr id="4" name="Slide Number Placeholder 3"/>
          <p:cNvSpPr>
            <a:spLocks noGrp="1"/>
          </p:cNvSpPr>
          <p:nvPr>
            <p:ph type="sldNum" sz="quarter" idx="10"/>
          </p:nvPr>
        </p:nvSpPr>
        <p:spPr/>
        <p:txBody>
          <a:bodyPr/>
          <a:lstStyle/>
          <a:p>
            <a:pPr>
              <a:defRPr/>
            </a:pPr>
            <a:fld id="{FDB31674-1656-4116-B54A-5FEB8576F2D6}" type="slidenum">
              <a:rPr lang="en-ZA" smtClean="0"/>
              <a:pPr>
                <a:defRPr/>
              </a:pPr>
              <a:t>44</a:t>
            </a:fld>
            <a:endParaRPr lang="en-ZA" dirty="0"/>
          </a:p>
        </p:txBody>
      </p:sp>
    </p:spTree>
    <p:extLst>
      <p:ext uri="{BB962C8B-B14F-4D97-AF65-F5344CB8AC3E}">
        <p14:creationId xmlns:p14="http://schemas.microsoft.com/office/powerpoint/2010/main" xmlns="" val="2058381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altLang="en-US" dirty="0" smtClean="0">
                <a:ea typeface="Times New Roman" pitchFamily="18" charset="0"/>
              </a:rPr>
              <a:t>T</a:t>
            </a:r>
            <a:r>
              <a:rPr lang="en-GB" altLang="en-US" dirty="0" smtClean="0" bmk="">
                <a:ea typeface="Times New Roman" pitchFamily="18" charset="0"/>
              </a:rPr>
              <a:t>RANSFORMATION</a:t>
            </a:r>
            <a:r>
              <a:rPr lang="en-GB" altLang="en-US" dirty="0" smtClean="0">
                <a:ea typeface="Times New Roman" pitchFamily="18" charset="0"/>
              </a:rPr>
              <a:t> IN THE FISHING SECTOR</a:t>
            </a:r>
            <a:endParaRPr lang="en-ZA" dirty="0"/>
          </a:p>
        </p:txBody>
      </p:sp>
      <p:sp>
        <p:nvSpPr>
          <p:cNvPr id="3" name="Content Placeholder 2"/>
          <p:cNvSpPr>
            <a:spLocks noGrp="1"/>
          </p:cNvSpPr>
          <p:nvPr>
            <p:ph idx="1"/>
          </p:nvPr>
        </p:nvSpPr>
        <p:spPr/>
        <p:txBody>
          <a:bodyPr/>
          <a:lstStyle/>
          <a:p>
            <a:pPr marL="0" lvl="0" indent="0" algn="just" defTabSz="914400">
              <a:lnSpc>
                <a:spcPct val="150000"/>
              </a:lnSpc>
              <a:spcBef>
                <a:spcPct val="0"/>
              </a:spcBef>
            </a:pPr>
            <a:r>
              <a:rPr lang="en-GB" altLang="en-US" dirty="0" smtClean="0">
                <a:ea typeface="Times New Roman" pitchFamily="18" charset="0"/>
              </a:rPr>
              <a:t>During </a:t>
            </a:r>
            <a:r>
              <a:rPr lang="en-GB" altLang="en-US" dirty="0">
                <a:ea typeface="Times New Roman" pitchFamily="18" charset="0"/>
              </a:rPr>
              <a:t>FRAP2015/16, transformation of each sector was measured against the percentage of the Total Allowable Catch (TAC) and/or Total Applied Effort (TAE) that is “owned” by the Historical Disadvantaged Individuals. For TAE fisheries such as Large </a:t>
            </a:r>
            <a:r>
              <a:rPr lang="en-GB" altLang="en-US" dirty="0" err="1">
                <a:ea typeface="Times New Roman" pitchFamily="18" charset="0"/>
              </a:rPr>
              <a:t>Pelagics</a:t>
            </a:r>
            <a:r>
              <a:rPr lang="en-GB" altLang="en-US" dirty="0">
                <a:ea typeface="Times New Roman" pitchFamily="18" charset="0"/>
              </a:rPr>
              <a:t>, Seaweed, KZN Beach Seine and </a:t>
            </a:r>
            <a:r>
              <a:rPr lang="en-GB" altLang="en-US" dirty="0" err="1">
                <a:ea typeface="Times New Roman" pitchFamily="18" charset="0"/>
              </a:rPr>
              <a:t>Netfish</a:t>
            </a:r>
            <a:r>
              <a:rPr lang="en-GB" altLang="en-US" dirty="0">
                <a:ea typeface="Times New Roman" pitchFamily="18" charset="0"/>
              </a:rPr>
              <a:t> the HDI percentage was calculated as an average</a:t>
            </a:r>
            <a:r>
              <a:rPr lang="en-GB" altLang="en-US" dirty="0" smtClean="0">
                <a:ea typeface="Times New Roman" pitchFamily="18" charset="0"/>
              </a:rPr>
              <a:t>.</a:t>
            </a:r>
          </a:p>
          <a:p>
            <a:pPr marL="0" lvl="0" indent="0" algn="just" defTabSz="914400">
              <a:lnSpc>
                <a:spcPct val="150000"/>
              </a:lnSpc>
              <a:spcBef>
                <a:spcPct val="0"/>
              </a:spcBef>
            </a:pPr>
            <a:endParaRPr lang="en-ZA" altLang="en-US" sz="1200" dirty="0" smtClean="0"/>
          </a:p>
          <a:p>
            <a:pPr marL="0" lvl="0" indent="0" algn="just" defTabSz="914400">
              <a:lnSpc>
                <a:spcPct val="150000"/>
              </a:lnSpc>
              <a:spcBef>
                <a:spcPct val="0"/>
              </a:spcBef>
            </a:pPr>
            <a:endParaRPr lang="en-ZA" altLang="en-US" sz="1200" dirty="0"/>
          </a:p>
          <a:p>
            <a:pPr marL="0" lvl="0" indent="0" algn="just" defTabSz="914400">
              <a:lnSpc>
                <a:spcPct val="150000"/>
              </a:lnSpc>
              <a:spcBef>
                <a:spcPct val="0"/>
              </a:spcBef>
            </a:pPr>
            <a:endParaRPr lang="en-ZA" altLang="en-US" sz="1200" dirty="0" smtClean="0"/>
          </a:p>
          <a:p>
            <a:pPr marL="0" lvl="0" indent="0" algn="just" defTabSz="914400">
              <a:lnSpc>
                <a:spcPct val="150000"/>
              </a:lnSpc>
              <a:spcBef>
                <a:spcPct val="0"/>
              </a:spcBef>
            </a:pPr>
            <a:endParaRPr lang="en-ZA" altLang="en-US" sz="1200" dirty="0"/>
          </a:p>
          <a:p>
            <a:pPr marL="0" lvl="0" indent="0" algn="just" defTabSz="914400">
              <a:lnSpc>
                <a:spcPct val="150000"/>
              </a:lnSpc>
              <a:spcBef>
                <a:spcPct val="0"/>
              </a:spcBef>
            </a:pPr>
            <a:endParaRPr lang="en-ZA" altLang="en-US" sz="1200" dirty="0"/>
          </a:p>
          <a:p>
            <a:pPr marL="0" lvl="0" indent="0" algn="just" defTabSz="914400">
              <a:lnSpc>
                <a:spcPct val="150000"/>
              </a:lnSpc>
              <a:spcBef>
                <a:spcPct val="0"/>
              </a:spcBef>
            </a:pPr>
            <a:r>
              <a:rPr lang="en-GB" altLang="en-US" sz="1200" dirty="0">
                <a:ea typeface="Times New Roman" pitchFamily="18" charset="0"/>
              </a:rPr>
              <a:t>Disclaimer: Please note that figures provided are subject to change due to reserved decisions and calculation of % held by youth and females in close corporations (CCs), as well as % of youth and females that are Directors in Companies (Ptys), etc.</a:t>
            </a:r>
            <a:endParaRPr lang="en-GB" altLang="en-US" sz="1200"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45</a:t>
            </a:fld>
            <a:endParaRPr lang="en-ZA" dirty="0"/>
          </a:p>
        </p:txBody>
      </p:sp>
    </p:spTree>
    <p:extLst>
      <p:ext uri="{BB962C8B-B14F-4D97-AF65-F5344CB8AC3E}">
        <p14:creationId xmlns:p14="http://schemas.microsoft.com/office/powerpoint/2010/main" xmlns="" val="2878136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24247"/>
            <a:ext cx="9178925" cy="720000"/>
          </a:xfrm>
        </p:spPr>
        <p:txBody>
          <a:bodyPr/>
          <a:lstStyle/>
          <a:p>
            <a:r>
              <a:rPr lang="en-GB" altLang="en-US" dirty="0">
                <a:ea typeface="Times New Roman" pitchFamily="18" charset="0"/>
              </a:rPr>
              <a:t>T</a:t>
            </a:r>
            <a:r>
              <a:rPr lang="en-GB" altLang="en-US" dirty="0" bmk="">
                <a:ea typeface="Times New Roman" pitchFamily="18" charset="0"/>
              </a:rPr>
              <a:t>RANSFORMATION</a:t>
            </a:r>
            <a:r>
              <a:rPr lang="en-GB" altLang="en-US" dirty="0">
                <a:ea typeface="Times New Roman" pitchFamily="18" charset="0"/>
              </a:rPr>
              <a:t> </a:t>
            </a:r>
            <a:r>
              <a:rPr lang="en-GB" altLang="en-US" dirty="0" smtClean="0">
                <a:ea typeface="Times New Roman" pitchFamily="18" charset="0"/>
              </a:rPr>
              <a:t>IN THE FISHING SECTOR (continuation)</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2697337"/>
              </p:ext>
            </p:extLst>
          </p:nvPr>
        </p:nvGraphicFramePr>
        <p:xfrm>
          <a:off x="954212" y="1332360"/>
          <a:ext cx="8856984" cy="5112568"/>
        </p:xfrm>
        <a:graphic>
          <a:graphicData uri="http://schemas.openxmlformats.org/drawingml/2006/table">
            <a:tbl>
              <a:tblPr firstRow="1" firstCol="1" bandRow="1"/>
              <a:tblGrid>
                <a:gridCol w="1916764">
                  <a:extLst>
                    <a:ext uri="{9D8B030D-6E8A-4147-A177-3AD203B41FA5}">
                      <a16:colId xmlns:a16="http://schemas.microsoft.com/office/drawing/2014/main" xmlns="" val="20000"/>
                    </a:ext>
                  </a:extLst>
                </a:gridCol>
                <a:gridCol w="1916764">
                  <a:extLst>
                    <a:ext uri="{9D8B030D-6E8A-4147-A177-3AD203B41FA5}">
                      <a16:colId xmlns:a16="http://schemas.microsoft.com/office/drawing/2014/main" xmlns="" val="20001"/>
                    </a:ext>
                  </a:extLst>
                </a:gridCol>
                <a:gridCol w="1875652">
                  <a:extLst>
                    <a:ext uri="{9D8B030D-6E8A-4147-A177-3AD203B41FA5}">
                      <a16:colId xmlns:a16="http://schemas.microsoft.com/office/drawing/2014/main" xmlns="" val="20002"/>
                    </a:ext>
                  </a:extLst>
                </a:gridCol>
                <a:gridCol w="1573902">
                  <a:extLst>
                    <a:ext uri="{9D8B030D-6E8A-4147-A177-3AD203B41FA5}">
                      <a16:colId xmlns:a16="http://schemas.microsoft.com/office/drawing/2014/main" xmlns="" val="20003"/>
                    </a:ext>
                  </a:extLst>
                </a:gridCol>
                <a:gridCol w="1573902">
                  <a:extLst>
                    <a:ext uri="{9D8B030D-6E8A-4147-A177-3AD203B41FA5}">
                      <a16:colId xmlns:a16="http://schemas.microsoft.com/office/drawing/2014/main" xmlns="" val="20004"/>
                    </a:ext>
                  </a:extLst>
                </a:gridCol>
              </a:tblGrid>
              <a:tr h="601479">
                <a:tc>
                  <a:txBody>
                    <a:bodyPr/>
                    <a:lstStyle/>
                    <a:p>
                      <a:pPr algn="just">
                        <a:lnSpc>
                          <a:spcPct val="150000"/>
                        </a:lnSpc>
                        <a:spcAft>
                          <a:spcPts val="1000"/>
                        </a:spcAft>
                      </a:pPr>
                      <a:r>
                        <a:rPr lang="en-GB" sz="1100" dirty="0">
                          <a:effectLst/>
                          <a:latin typeface="Arial"/>
                          <a:ea typeface="Times New Roman"/>
                          <a:cs typeface="Times New Roman"/>
                        </a:rPr>
                        <a:t>No.</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50000"/>
                        </a:lnSpc>
                        <a:spcAft>
                          <a:spcPts val="1000"/>
                        </a:spcAft>
                      </a:pPr>
                      <a:r>
                        <a:rPr lang="en-GB" sz="1100">
                          <a:effectLst/>
                          <a:latin typeface="Arial"/>
                          <a:ea typeface="Times New Roman"/>
                          <a:cs typeface="Times New Roman"/>
                        </a:rPr>
                        <a:t>Fishing Sector</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50000"/>
                        </a:lnSpc>
                        <a:spcAft>
                          <a:spcPts val="1000"/>
                        </a:spcAft>
                      </a:pPr>
                      <a:r>
                        <a:rPr lang="en-GB" sz="1100">
                          <a:effectLst/>
                          <a:latin typeface="Arial"/>
                          <a:ea typeface="Times New Roman"/>
                          <a:cs typeface="Times New Roman"/>
                        </a:rPr>
                        <a:t>% of TAC/TAE held by HDIs</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50000"/>
                        </a:lnSpc>
                        <a:spcAft>
                          <a:spcPts val="1000"/>
                        </a:spcAft>
                      </a:pPr>
                      <a:r>
                        <a:rPr lang="en-GB" sz="1100">
                          <a:effectLst/>
                          <a:latin typeface="Arial"/>
                          <a:ea typeface="Times New Roman"/>
                          <a:cs typeface="Times New Roman"/>
                        </a:rPr>
                        <a:t>% held by Youth</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50000"/>
                        </a:lnSpc>
                        <a:spcAft>
                          <a:spcPts val="1000"/>
                        </a:spcAft>
                      </a:pPr>
                      <a:r>
                        <a:rPr lang="en-GB" sz="1100">
                          <a:effectLst/>
                          <a:latin typeface="Arial"/>
                          <a:ea typeface="Times New Roman"/>
                          <a:cs typeface="Times New Roman"/>
                        </a:rPr>
                        <a:t>% held by females</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00739">
                <a:tc>
                  <a:txBody>
                    <a:bodyPr/>
                    <a:lstStyle/>
                    <a:p>
                      <a:pPr algn="just">
                        <a:lnSpc>
                          <a:spcPct val="150000"/>
                        </a:lnSpc>
                        <a:spcAft>
                          <a:spcPts val="1000"/>
                        </a:spcAft>
                      </a:pPr>
                      <a:r>
                        <a:rPr lang="en-GB" sz="1100">
                          <a:effectLst/>
                          <a:latin typeface="Arial"/>
                          <a:ea typeface="Times New Roman"/>
                          <a:cs typeface="Times New Roman"/>
                        </a:rPr>
                        <a:t>1.</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Patagonian Toothfish</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53.316</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01479">
                <a:tc rowSpan="2">
                  <a:txBody>
                    <a:bodyPr/>
                    <a:lstStyle/>
                    <a:p>
                      <a:pPr algn="just">
                        <a:lnSpc>
                          <a:spcPct val="150000"/>
                        </a:lnSpc>
                        <a:spcAft>
                          <a:spcPts val="1000"/>
                        </a:spcAft>
                      </a:pPr>
                      <a:r>
                        <a:rPr lang="en-GB" sz="1100" dirty="0">
                          <a:effectLst/>
                          <a:latin typeface="Arial"/>
                          <a:ea typeface="Times New Roman"/>
                          <a:cs typeface="Times New Roman"/>
                        </a:rPr>
                        <a:t>2.</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Hake Inshore Trawl (Hake)</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73.546</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1479">
                <a:tc vMerge="1">
                  <a:txBody>
                    <a:bodyPr/>
                    <a:lstStyle/>
                    <a:p>
                      <a:endParaRPr lang="en-ZA"/>
                    </a:p>
                  </a:txBody>
                  <a:tcPr/>
                </a:tc>
                <a:tc>
                  <a:txBody>
                    <a:bodyPr/>
                    <a:lstStyle/>
                    <a:p>
                      <a:pPr algn="just">
                        <a:lnSpc>
                          <a:spcPct val="150000"/>
                        </a:lnSpc>
                        <a:spcAft>
                          <a:spcPts val="1000"/>
                        </a:spcAft>
                      </a:pPr>
                      <a:r>
                        <a:rPr lang="en-GB" sz="1100">
                          <a:effectLst/>
                          <a:latin typeface="Arial"/>
                          <a:ea typeface="Times New Roman"/>
                          <a:cs typeface="Times New Roman"/>
                        </a:rPr>
                        <a:t>Hake Inshore Trawl (Sole)</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72.863</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0739">
                <a:tc>
                  <a:txBody>
                    <a:bodyPr/>
                    <a:lstStyle/>
                    <a:p>
                      <a:pPr algn="just">
                        <a:lnSpc>
                          <a:spcPct val="150000"/>
                        </a:lnSpc>
                        <a:spcAft>
                          <a:spcPts val="1000"/>
                        </a:spcAft>
                      </a:pPr>
                      <a:r>
                        <a:rPr lang="en-GB" sz="1100">
                          <a:effectLst/>
                          <a:latin typeface="Arial"/>
                          <a:ea typeface="Times New Roman"/>
                          <a:cs typeface="Times New Roman"/>
                        </a:rPr>
                        <a:t>3.</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a:ea typeface="Times New Roman"/>
                          <a:cs typeface="Times New Roman"/>
                        </a:rPr>
                        <a:t>Horse Mackerel</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72.29</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1479">
                <a:tc>
                  <a:txBody>
                    <a:bodyPr/>
                    <a:lstStyle/>
                    <a:p>
                      <a:pPr algn="just">
                        <a:lnSpc>
                          <a:spcPct val="150000"/>
                        </a:lnSpc>
                        <a:spcAft>
                          <a:spcPts val="1000"/>
                        </a:spcAft>
                      </a:pPr>
                      <a:r>
                        <a:rPr lang="en-GB" sz="1100">
                          <a:effectLst/>
                          <a:latin typeface="Arial"/>
                          <a:ea typeface="Times New Roman"/>
                          <a:cs typeface="Times New Roman"/>
                        </a:rPr>
                        <a:t>4.</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a:ea typeface="Times New Roman"/>
                          <a:cs typeface="Times New Roman"/>
                        </a:rPr>
                        <a:t>West Coast Rock Lobster (Offshore)</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62.08</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0739">
                <a:tc>
                  <a:txBody>
                    <a:bodyPr/>
                    <a:lstStyle/>
                    <a:p>
                      <a:pPr algn="just">
                        <a:lnSpc>
                          <a:spcPct val="150000"/>
                        </a:lnSpc>
                        <a:spcAft>
                          <a:spcPts val="1000"/>
                        </a:spcAft>
                      </a:pPr>
                      <a:r>
                        <a:rPr lang="en-GB" sz="1100">
                          <a:effectLst/>
                          <a:latin typeface="Arial"/>
                          <a:ea typeface="Times New Roman"/>
                          <a:cs typeface="Times New Roman"/>
                        </a:rPr>
                        <a:t>5.</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Large Pelagics</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73.2</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0739">
                <a:tc rowSpan="2">
                  <a:txBody>
                    <a:bodyPr/>
                    <a:lstStyle/>
                    <a:p>
                      <a:pPr algn="just">
                        <a:lnSpc>
                          <a:spcPct val="150000"/>
                        </a:lnSpc>
                        <a:spcAft>
                          <a:spcPts val="1000"/>
                        </a:spcAft>
                      </a:pPr>
                      <a:r>
                        <a:rPr lang="en-GB" sz="1100">
                          <a:effectLst/>
                          <a:latin typeface="Arial"/>
                          <a:ea typeface="Times New Roman"/>
                          <a:cs typeface="Times New Roman"/>
                        </a:rPr>
                        <a:t>6.</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Seaweed (Entities)</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65.35</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0739">
                <a:tc vMerge="1">
                  <a:txBody>
                    <a:bodyPr/>
                    <a:lstStyle/>
                    <a:p>
                      <a:endParaRPr lang="en-ZA"/>
                    </a:p>
                  </a:txBody>
                  <a:tcPr/>
                </a:tc>
                <a:tc>
                  <a:txBody>
                    <a:bodyPr/>
                    <a:lstStyle/>
                    <a:p>
                      <a:pPr algn="just">
                        <a:lnSpc>
                          <a:spcPct val="150000"/>
                        </a:lnSpc>
                        <a:spcAft>
                          <a:spcPts val="1000"/>
                        </a:spcAft>
                      </a:pPr>
                      <a:r>
                        <a:rPr lang="en-GB" sz="1100">
                          <a:effectLst/>
                          <a:latin typeface="Arial"/>
                          <a:ea typeface="Times New Roman"/>
                          <a:cs typeface="Times New Roman"/>
                        </a:rPr>
                        <a:t>Seaweed (Individuals)</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100</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0</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100</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01479">
                <a:tc>
                  <a:txBody>
                    <a:bodyPr/>
                    <a:lstStyle/>
                    <a:p>
                      <a:pPr algn="just">
                        <a:lnSpc>
                          <a:spcPct val="150000"/>
                        </a:lnSpc>
                        <a:spcAft>
                          <a:spcPts val="1000"/>
                        </a:spcAft>
                      </a:pPr>
                      <a:r>
                        <a:rPr lang="en-GB" sz="1100">
                          <a:effectLst/>
                          <a:latin typeface="Arial"/>
                          <a:ea typeface="Times New Roman"/>
                          <a:cs typeface="Times New Roman"/>
                        </a:rPr>
                        <a:t>7.</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a:ea typeface="Times New Roman"/>
                          <a:cs typeface="Times New Roman"/>
                        </a:rPr>
                        <a:t>West Coast Rock Lobster (</a:t>
                      </a:r>
                      <a:r>
                        <a:rPr lang="en-GB" sz="1100" dirty="0" err="1">
                          <a:effectLst/>
                          <a:latin typeface="Arial"/>
                          <a:ea typeface="Times New Roman"/>
                          <a:cs typeface="Times New Roman"/>
                        </a:rPr>
                        <a:t>Nearshore</a:t>
                      </a:r>
                      <a:r>
                        <a:rPr lang="en-GB" sz="1100" dirty="0">
                          <a:effectLst/>
                          <a:latin typeface="Arial"/>
                          <a:ea typeface="Times New Roman"/>
                          <a:cs typeface="Times New Roman"/>
                        </a:rPr>
                        <a:t>)</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94</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10.97</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25.12</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0739">
                <a:tc>
                  <a:txBody>
                    <a:bodyPr/>
                    <a:lstStyle/>
                    <a:p>
                      <a:pPr algn="just">
                        <a:lnSpc>
                          <a:spcPct val="150000"/>
                        </a:lnSpc>
                        <a:spcAft>
                          <a:spcPts val="1000"/>
                        </a:spcAft>
                      </a:pPr>
                      <a:r>
                        <a:rPr lang="en-GB" sz="1100">
                          <a:effectLst/>
                          <a:latin typeface="Arial"/>
                          <a:ea typeface="Times New Roman"/>
                          <a:cs typeface="Times New Roman"/>
                        </a:rPr>
                        <a:t>8.</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KZN Beach Seine</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57.69</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11.54</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15.38</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0739">
                <a:tc>
                  <a:txBody>
                    <a:bodyPr/>
                    <a:lstStyle/>
                    <a:p>
                      <a:pPr algn="just">
                        <a:lnSpc>
                          <a:spcPct val="150000"/>
                        </a:lnSpc>
                        <a:spcAft>
                          <a:spcPts val="1000"/>
                        </a:spcAft>
                      </a:pPr>
                      <a:r>
                        <a:rPr lang="en-GB" sz="1100">
                          <a:effectLst/>
                          <a:latin typeface="Arial"/>
                          <a:ea typeface="Times New Roman"/>
                          <a:cs typeface="Times New Roman"/>
                        </a:rPr>
                        <a:t>9.</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Netfish</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GB" sz="1100">
                          <a:effectLst/>
                          <a:latin typeface="Arial"/>
                          <a:ea typeface="Times New Roman"/>
                          <a:cs typeface="Times New Roman"/>
                        </a:rPr>
                        <a:t>77</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a:effectLst/>
                          <a:latin typeface="Arial"/>
                          <a:ea typeface="Times New Roman"/>
                          <a:cs typeface="Times New Roman"/>
                        </a:rPr>
                        <a:t>15.79</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a:ea typeface="Times New Roman"/>
                          <a:cs typeface="Times New Roman"/>
                        </a:rPr>
                        <a:t>10.53</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46</a:t>
            </a:fld>
            <a:endParaRPr lang="en-ZA" dirty="0"/>
          </a:p>
        </p:txBody>
      </p:sp>
      <p:sp>
        <p:nvSpPr>
          <p:cNvPr id="8" name="Rectangle 2"/>
          <p:cNvSpPr>
            <a:spLocks noChangeArrowheads="1"/>
          </p:cNvSpPr>
          <p:nvPr/>
        </p:nvSpPr>
        <p:spPr bwMode="auto">
          <a:xfrm>
            <a:off x="738188" y="314368"/>
            <a:ext cx="8856984" cy="47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056" tIns="304704"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ZA" altLang="en-US" sz="1400" b="1" i="0" u="none" strike="noStrike" cap="none" normalizeH="0" baseline="0" dirty="0" smtClean="0">
              <a:ln>
                <a:noFill/>
              </a:ln>
              <a:solidFill>
                <a:srgbClr val="365F91"/>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xmlns="" val="3492282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dirty="0"/>
              <a:t>TRANSFORMATION IN THE AGRICULTURAL </a:t>
            </a:r>
            <a:r>
              <a:rPr lang="en-ZA" dirty="0" smtClean="0"/>
              <a:t>SECTOR</a:t>
            </a:r>
            <a:br>
              <a:rPr lang="en-ZA" dirty="0" smtClean="0"/>
            </a:br>
            <a:endParaRPr lang="en-ZA" altLang="en-US" dirty="0" smtClean="0"/>
          </a:p>
        </p:txBody>
      </p:sp>
      <p:sp>
        <p:nvSpPr>
          <p:cNvPr id="5" name="Content Placeholder 4"/>
          <p:cNvSpPr>
            <a:spLocks noGrp="1"/>
          </p:cNvSpPr>
          <p:nvPr>
            <p:ph idx="1"/>
          </p:nvPr>
        </p:nvSpPr>
        <p:spPr>
          <a:xfrm>
            <a:off x="720725" y="1439863"/>
            <a:ext cx="9178925" cy="5003800"/>
          </a:xfrm>
        </p:spPr>
        <p:txBody>
          <a:bodyPr/>
          <a:lstStyle/>
          <a:p>
            <a:pPr marL="0" indent="0" algn="just">
              <a:defRPr/>
            </a:pPr>
            <a:r>
              <a:rPr lang="en-ZA" altLang="en-US" b="1" dirty="0"/>
              <a:t>LEGISLATIVE FRAMEWORK</a:t>
            </a:r>
            <a:endParaRPr lang="en-ZA" b="1" dirty="0" smtClean="0"/>
          </a:p>
          <a:p>
            <a:pPr marL="285750" indent="-285750" algn="just">
              <a:buFont typeface="Wingdings" pitchFamily="2" charset="2"/>
              <a:buChar char="q"/>
              <a:defRPr/>
            </a:pPr>
            <a:r>
              <a:rPr lang="en-ZA" dirty="0" smtClean="0"/>
              <a:t> </a:t>
            </a:r>
            <a:r>
              <a:rPr lang="en-ZA" dirty="0"/>
              <a:t>Section 10 of the BBBEE Act No. 53 of 2003 (called principal Act), as </a:t>
            </a:r>
            <a:r>
              <a:rPr lang="en-ZA" dirty="0" smtClean="0"/>
              <a:t>amended.</a:t>
            </a:r>
          </a:p>
          <a:p>
            <a:pPr marL="285750" indent="-285750" algn="just">
              <a:buFont typeface="Wingdings" pitchFamily="2" charset="2"/>
              <a:buChar char="q"/>
              <a:defRPr/>
            </a:pPr>
            <a:endParaRPr lang="en-ZA" dirty="0"/>
          </a:p>
          <a:p>
            <a:pPr marL="0" indent="0" algn="just">
              <a:defRPr/>
            </a:pPr>
            <a:endParaRPr lang="en-ZA" dirty="0"/>
          </a:p>
          <a:p>
            <a:pPr marL="285750" indent="-285750" algn="just">
              <a:buFont typeface="Wingdings" pitchFamily="2" charset="2"/>
              <a:buChar char="q"/>
              <a:defRPr/>
            </a:pPr>
            <a:r>
              <a:rPr lang="en-ZA" dirty="0" smtClean="0"/>
              <a:t>The </a:t>
            </a:r>
            <a:r>
              <a:rPr lang="en-ZA" dirty="0" err="1"/>
              <a:t>AgriBEE</a:t>
            </a:r>
            <a:r>
              <a:rPr lang="en-ZA" dirty="0"/>
              <a:t> Sector Code was developed by sector stakeholders, including Government, as the legal framework for implementation to bring about economic transformation of the </a:t>
            </a:r>
            <a:r>
              <a:rPr lang="en-ZA" dirty="0" smtClean="0"/>
              <a:t>agricultural </a:t>
            </a:r>
            <a:r>
              <a:rPr lang="en-ZA" dirty="0"/>
              <a:t>sector</a:t>
            </a:r>
            <a:r>
              <a:rPr lang="en-ZA" dirty="0" smtClean="0"/>
              <a:t>.</a:t>
            </a:r>
          </a:p>
          <a:p>
            <a:pPr marL="285750" indent="-285750" algn="just">
              <a:buFont typeface="Wingdings" pitchFamily="2" charset="2"/>
              <a:buChar char="q"/>
              <a:defRPr/>
            </a:pPr>
            <a:endParaRPr lang="en-ZA" dirty="0" smtClean="0"/>
          </a:p>
          <a:p>
            <a:pPr marL="0" indent="0" algn="just">
              <a:defRPr/>
            </a:pPr>
            <a:endParaRPr lang="en-ZA" dirty="0"/>
          </a:p>
          <a:p>
            <a:pPr marL="285750" indent="-285750" algn="just">
              <a:buFont typeface="Wingdings" pitchFamily="2" charset="2"/>
              <a:buChar char="q"/>
              <a:defRPr/>
            </a:pPr>
            <a:r>
              <a:rPr lang="en-ZA" dirty="0" smtClean="0"/>
              <a:t>It </a:t>
            </a:r>
            <a:r>
              <a:rPr lang="en-ZA" dirty="0"/>
              <a:t>has been a major challenge to determine the Broad Based Black Economic Empowerment (BBBEE) Status level of the Agricultural Sector, </a:t>
            </a:r>
            <a:endParaRPr lang="en-ZA" dirty="0" smtClean="0"/>
          </a:p>
          <a:p>
            <a:pPr marL="0" indent="0" algn="just">
              <a:defRPr/>
            </a:pPr>
            <a:endParaRPr lang="en-ZA" dirty="0"/>
          </a:p>
        </p:txBody>
      </p:sp>
      <p:sp>
        <p:nvSpPr>
          <p:cNvPr id="4" name="Slide Number Placeholder 3"/>
          <p:cNvSpPr>
            <a:spLocks noGrp="1"/>
          </p:cNvSpPr>
          <p:nvPr>
            <p:ph type="sldNum" sz="quarter" idx="10"/>
          </p:nvPr>
        </p:nvSpPr>
        <p:spPr>
          <a:xfrm>
            <a:off x="9558338" y="6781800"/>
            <a:ext cx="360362" cy="252413"/>
          </a:xfrm>
        </p:spPr>
        <p:txBody>
          <a:bodyPr/>
          <a:lstStyle/>
          <a:p>
            <a:pPr>
              <a:defRPr/>
            </a:pPr>
            <a:fld id="{E50D4697-A794-47B3-8CA5-9B366F61235B}" type="slidenum">
              <a:rPr lang="en-ZA" smtClean="0"/>
              <a:pPr>
                <a:defRPr/>
              </a:pPr>
              <a:t>47</a:t>
            </a:fld>
            <a:endParaRPr lang="en-ZA" dirty="0"/>
          </a:p>
        </p:txBody>
      </p:sp>
    </p:spTree>
    <p:extLst>
      <p:ext uri="{BB962C8B-B14F-4D97-AF65-F5344CB8AC3E}">
        <p14:creationId xmlns:p14="http://schemas.microsoft.com/office/powerpoint/2010/main" xmlns="" val="3569965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t>INTERVENTIONS</a:t>
            </a:r>
          </a:p>
        </p:txBody>
      </p:sp>
      <p:sp>
        <p:nvSpPr>
          <p:cNvPr id="3" name="Content Placeholder 2"/>
          <p:cNvSpPr>
            <a:spLocks noGrp="1"/>
          </p:cNvSpPr>
          <p:nvPr>
            <p:ph idx="1"/>
          </p:nvPr>
        </p:nvSpPr>
        <p:spPr>
          <a:xfrm>
            <a:off x="720725" y="1439863"/>
            <a:ext cx="9178925" cy="5003800"/>
          </a:xfrm>
        </p:spPr>
        <p:txBody>
          <a:bodyPr/>
          <a:lstStyle/>
          <a:p>
            <a:pPr marL="285750" indent="-285750" algn="just">
              <a:buFont typeface="Wingdings" pitchFamily="2" charset="2"/>
              <a:buChar char="q"/>
              <a:defRPr/>
            </a:pPr>
            <a:endParaRPr lang="en-ZA" dirty="0" smtClean="0"/>
          </a:p>
          <a:p>
            <a:pPr marL="285750" indent="-285750" algn="just">
              <a:buFont typeface="Wingdings" pitchFamily="2" charset="2"/>
              <a:buChar char="q"/>
              <a:defRPr/>
            </a:pPr>
            <a:r>
              <a:rPr lang="en-ZA" dirty="0" smtClean="0"/>
              <a:t>As </a:t>
            </a:r>
            <a:r>
              <a:rPr lang="en-ZA" dirty="0"/>
              <a:t>an intervention, </a:t>
            </a:r>
            <a:r>
              <a:rPr lang="en-ZA" dirty="0" smtClean="0"/>
              <a:t>DAFF embarked </a:t>
            </a:r>
            <a:r>
              <a:rPr lang="en-ZA" dirty="0"/>
              <a:t>on the process to develop Draft </a:t>
            </a:r>
            <a:r>
              <a:rPr lang="en-ZA" dirty="0" err="1"/>
              <a:t>AgriBEE</a:t>
            </a:r>
            <a:r>
              <a:rPr lang="en-ZA" dirty="0"/>
              <a:t> Enforcement Guidelines in terms of Section 10 of the BBBEE Act No. 53 of 2003 (called principal Act), as amended. </a:t>
            </a:r>
            <a:endParaRPr lang="en-ZA" dirty="0" smtClean="0"/>
          </a:p>
          <a:p>
            <a:pPr marL="285750" indent="-285750" algn="just">
              <a:buFont typeface="Wingdings" pitchFamily="2" charset="2"/>
              <a:buChar char="q"/>
              <a:defRPr/>
            </a:pPr>
            <a:endParaRPr lang="en-ZA" dirty="0"/>
          </a:p>
          <a:p>
            <a:pPr marL="0" indent="0" algn="just">
              <a:defRPr/>
            </a:pPr>
            <a:endParaRPr lang="en-ZA" dirty="0" smtClean="0"/>
          </a:p>
          <a:p>
            <a:pPr marL="285750" indent="-285750" algn="just">
              <a:buFont typeface="Wingdings" pitchFamily="2" charset="2"/>
              <a:buChar char="q"/>
              <a:defRPr/>
            </a:pPr>
            <a:r>
              <a:rPr lang="en-ZA" dirty="0"/>
              <a:t>These services are for issuing licenses; permits; authorisations; grants; incentives; procurement contracts to agricultural enterprises allowing them to conduct business operations in the </a:t>
            </a:r>
            <a:r>
              <a:rPr lang="en-ZA" dirty="0" smtClean="0"/>
              <a:t>sector.</a:t>
            </a:r>
            <a:endParaRPr lang="en-ZA" dirty="0"/>
          </a:p>
        </p:txBody>
      </p:sp>
      <p:sp>
        <p:nvSpPr>
          <p:cNvPr id="7172"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8789DD18-5B5C-49C3-9F25-9166CA459EF4}" type="slidenum">
              <a:rPr lang="en-ZA" altLang="en-US" smtClean="0"/>
              <a:pPr/>
              <a:t>48</a:t>
            </a:fld>
            <a:endParaRPr lang="en-ZA" altLang="en-US" smtClean="0"/>
          </a:p>
        </p:txBody>
      </p:sp>
    </p:spTree>
    <p:extLst>
      <p:ext uri="{BB962C8B-B14F-4D97-AF65-F5344CB8AC3E}">
        <p14:creationId xmlns:p14="http://schemas.microsoft.com/office/powerpoint/2010/main" xmlns="" val="2366969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t>INTERVENTIONS (CONTINUATION)</a:t>
            </a:r>
          </a:p>
        </p:txBody>
      </p:sp>
      <p:sp>
        <p:nvSpPr>
          <p:cNvPr id="3" name="Content Placeholder 2"/>
          <p:cNvSpPr>
            <a:spLocks noGrp="1"/>
          </p:cNvSpPr>
          <p:nvPr>
            <p:ph idx="1"/>
          </p:nvPr>
        </p:nvSpPr>
        <p:spPr>
          <a:xfrm>
            <a:off x="720725" y="1439863"/>
            <a:ext cx="9178925" cy="5003800"/>
          </a:xfrm>
        </p:spPr>
        <p:txBody>
          <a:bodyPr/>
          <a:lstStyle/>
          <a:p>
            <a:pPr marL="285750" indent="-285750">
              <a:buFont typeface="Wingdings" pitchFamily="2" charset="2"/>
              <a:buChar char="q"/>
              <a:defRPr/>
            </a:pPr>
            <a:r>
              <a:rPr lang="en-ZA" dirty="0" smtClean="0"/>
              <a:t>  Section </a:t>
            </a:r>
            <a:r>
              <a:rPr lang="en-ZA" dirty="0"/>
              <a:t>10 of the BBBEE Act outlines the Government’s leverage for the implementation of BBBEE in the economy and it reads as </a:t>
            </a:r>
            <a:r>
              <a:rPr lang="en-ZA" dirty="0" smtClean="0"/>
              <a:t>follows</a:t>
            </a:r>
          </a:p>
          <a:p>
            <a:pPr marL="0" indent="0">
              <a:defRPr/>
            </a:pPr>
            <a:endParaRPr lang="en-ZA" dirty="0"/>
          </a:p>
          <a:p>
            <a:pPr marL="0" indent="0">
              <a:defRPr/>
            </a:pPr>
            <a:r>
              <a:rPr lang="en-ZA" dirty="0" smtClean="0"/>
              <a:t> </a:t>
            </a:r>
            <a:r>
              <a:rPr lang="en-ZA" sz="1400" i="1" dirty="0" smtClean="0"/>
              <a:t>“ Every organ of state and public entity must take into account and, as far as is reasonably possible, apply any relevant code of good practice issued in terms of this Act” in– :</a:t>
            </a:r>
          </a:p>
          <a:p>
            <a:pPr>
              <a:defRPr/>
            </a:pPr>
            <a:endParaRPr lang="en-ZA" sz="1400" dirty="0"/>
          </a:p>
          <a:p>
            <a:pPr algn="just">
              <a:defRPr/>
            </a:pPr>
            <a:r>
              <a:rPr lang="en-ZA" dirty="0"/>
              <a:t>•	Determining qualification criteria for granting of licenses, concessions;</a:t>
            </a:r>
          </a:p>
          <a:p>
            <a:pPr algn="just">
              <a:defRPr/>
            </a:pPr>
            <a:r>
              <a:rPr lang="en-ZA" dirty="0"/>
              <a:t>•	Developing and implementing a preferential procurement policy;</a:t>
            </a:r>
          </a:p>
          <a:p>
            <a:pPr algn="just">
              <a:defRPr/>
            </a:pPr>
            <a:r>
              <a:rPr lang="en-ZA" dirty="0"/>
              <a:t>•	Determining qualification criteria for the sale of state-owned enterprises;</a:t>
            </a:r>
          </a:p>
          <a:p>
            <a:pPr algn="just">
              <a:defRPr/>
            </a:pPr>
            <a:r>
              <a:rPr lang="en-ZA" dirty="0"/>
              <a:t>•	Developing criteria for entering into partnership with the private sector;</a:t>
            </a:r>
          </a:p>
          <a:p>
            <a:pPr algn="just">
              <a:defRPr/>
            </a:pPr>
            <a:r>
              <a:rPr lang="en-ZA" dirty="0"/>
              <a:t>•	Determining criteria for the awarding of incentives and grants.</a:t>
            </a:r>
          </a:p>
          <a:p>
            <a:pPr algn="just">
              <a:defRPr/>
            </a:pPr>
            <a:endParaRPr lang="en-ZA" dirty="0"/>
          </a:p>
        </p:txBody>
      </p:sp>
      <p:sp>
        <p:nvSpPr>
          <p:cNvPr id="8196"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8D0E74DA-D06D-413A-B452-2895DEB3548F}" type="slidenum">
              <a:rPr lang="en-ZA" altLang="en-US" smtClean="0"/>
              <a:pPr/>
              <a:t>49</a:t>
            </a:fld>
            <a:endParaRPr lang="en-ZA" altLang="en-US" smtClean="0"/>
          </a:p>
        </p:txBody>
      </p:sp>
    </p:spTree>
    <p:extLst>
      <p:ext uri="{BB962C8B-B14F-4D97-AF65-F5344CB8AC3E}">
        <p14:creationId xmlns:p14="http://schemas.microsoft.com/office/powerpoint/2010/main" xmlns="" val="635683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0157" y="396255"/>
            <a:ext cx="9936860" cy="86409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t>SECTOR MTSF PROGRESS</a:t>
            </a:r>
            <a:endParaRPr lang="en-ZA" alt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573481564"/>
              </p:ext>
            </p:extLst>
          </p:nvPr>
        </p:nvGraphicFramePr>
        <p:xfrm>
          <a:off x="378148" y="1406204"/>
          <a:ext cx="10081119" cy="5042916"/>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2520279">
                  <a:extLst>
                    <a:ext uri="{9D8B030D-6E8A-4147-A177-3AD203B41FA5}">
                      <a16:colId xmlns:a16="http://schemas.microsoft.com/office/drawing/2014/main" xmlns="" val="20003"/>
                    </a:ext>
                  </a:extLst>
                </a:gridCol>
              </a:tblGrid>
              <a:tr h="1051486">
                <a:tc>
                  <a:txBody>
                    <a:bodyPr/>
                    <a:lstStyle/>
                    <a:p>
                      <a:r>
                        <a:rPr lang="en-ZA" sz="2100" dirty="0" smtClean="0"/>
                        <a:t>MTSF target</a:t>
                      </a:r>
                      <a:endParaRPr lang="en-ZA" sz="2100" dirty="0"/>
                    </a:p>
                  </a:txBody>
                  <a:tcPr marL="91421" marR="91421" marT="45683" marB="45683"/>
                </a:tc>
                <a:tc>
                  <a:txBody>
                    <a:bodyPr/>
                    <a:lstStyle/>
                    <a:p>
                      <a:r>
                        <a:rPr lang="en-ZA" sz="2100" dirty="0" smtClean="0"/>
                        <a:t>MTSF Progress</a:t>
                      </a:r>
                    </a:p>
                    <a:p>
                      <a:r>
                        <a:rPr lang="en-ZA" sz="2100" dirty="0" smtClean="0"/>
                        <a:t>(2014/15</a:t>
                      </a:r>
                      <a:r>
                        <a:rPr lang="en-ZA" sz="2100" baseline="0" dirty="0" smtClean="0"/>
                        <a:t> – 2017/18 till Q2)</a:t>
                      </a:r>
                      <a:endParaRPr lang="en-ZA" sz="2100" dirty="0"/>
                    </a:p>
                  </a:txBody>
                  <a:tcPr marL="91421" marR="91421" marT="45683" marB="45683"/>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Balance towards  achieving </a:t>
                      </a:r>
                    </a:p>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MTSF target</a:t>
                      </a:r>
                    </a:p>
                  </a:txBody>
                  <a:tcPr marL="91421" marR="91421" marT="45683" marB="45683"/>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Impact</a:t>
                      </a:r>
                    </a:p>
                  </a:txBody>
                  <a:tcPr marL="91421" marR="91421" marT="45683" marB="45683"/>
                </a:tc>
                <a:extLst>
                  <a:ext uri="{0D108BD9-81ED-4DB2-BD59-A6C34878D82A}">
                    <a16:rowId xmlns:a16="http://schemas.microsoft.com/office/drawing/2014/main" xmlns="" val="10000"/>
                  </a:ext>
                </a:extLst>
              </a:tr>
              <a:tr h="528245">
                <a:tc>
                  <a:txBody>
                    <a:bodyPr/>
                    <a:lstStyle/>
                    <a:p>
                      <a:pPr algn="l"/>
                      <a:r>
                        <a:rPr lang="en-ZA" sz="1700" dirty="0" smtClean="0">
                          <a:latin typeface="Arial" panose="020B0604020202020204" pitchFamily="34" charset="0"/>
                          <a:cs typeface="Arial" panose="020B0604020202020204" pitchFamily="34" charset="0"/>
                        </a:rPr>
                        <a:t>300 000 jobs created </a:t>
                      </a:r>
                      <a:endParaRPr lang="en-ZA" sz="1700" dirty="0">
                        <a:latin typeface="Arial" panose="020B0604020202020204" pitchFamily="34" charset="0"/>
                        <a:cs typeface="Arial" panose="020B0604020202020204" pitchFamily="34" charset="0"/>
                      </a:endParaRPr>
                    </a:p>
                  </a:txBody>
                  <a:tcPr marL="91433" marR="91433" marT="45686" marB="45686"/>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288 837</a:t>
                      </a:r>
                    </a:p>
                    <a:p>
                      <a:pPr algn="l"/>
                      <a:endParaRPr lang="en-ZA" sz="1700" dirty="0" smtClean="0">
                        <a:solidFill>
                          <a:schemeClr val="tx1"/>
                        </a:solidFill>
                        <a:latin typeface="Arial" panose="020B0604020202020204" pitchFamily="34" charset="0"/>
                        <a:cs typeface="Arial" panose="020B0604020202020204" pitchFamily="34" charset="0"/>
                      </a:endParaRPr>
                    </a:p>
                  </a:txBody>
                  <a:tcPr marL="91433" marR="91433" marT="45686" marB="45686"/>
                </a:tc>
                <a:tc>
                  <a:txBody>
                    <a:bodyPr/>
                    <a:lstStyle/>
                    <a:p>
                      <a:pPr algn="l"/>
                      <a:r>
                        <a:rPr lang="en-ZA" sz="1700" dirty="0" smtClean="0">
                          <a:solidFill>
                            <a:schemeClr val="tx1"/>
                          </a:solidFill>
                          <a:latin typeface="Arial" panose="020B0604020202020204" pitchFamily="34" charset="0"/>
                          <a:cs typeface="Arial" panose="020B0604020202020204" pitchFamily="34" charset="0"/>
                        </a:rPr>
                        <a:t>-11 163</a:t>
                      </a:r>
                    </a:p>
                  </a:txBody>
                  <a:tcPr marL="91433" marR="91433" marT="45686" marB="45686"/>
                </a:tc>
                <a:tc>
                  <a:txBody>
                    <a:bodyPr/>
                    <a:lstStyle/>
                    <a:p>
                      <a:pPr marL="0" indent="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Improved livelihoods</a:t>
                      </a:r>
                    </a:p>
                    <a:p>
                      <a:pPr algn="l"/>
                      <a:endParaRPr lang="en-ZA" sz="1700" dirty="0" smtClean="0">
                        <a:solidFill>
                          <a:schemeClr val="tx1"/>
                        </a:solidFill>
                        <a:latin typeface="Arial" panose="020B0604020202020204" pitchFamily="34" charset="0"/>
                        <a:cs typeface="Arial" panose="020B0604020202020204" pitchFamily="34" charset="0"/>
                      </a:endParaRPr>
                    </a:p>
                  </a:txBody>
                  <a:tcPr marL="91433" marR="91433" marT="45686" marB="45686"/>
                </a:tc>
                <a:extLst>
                  <a:ext uri="{0D108BD9-81ED-4DB2-BD59-A6C34878D82A}">
                    <a16:rowId xmlns:a16="http://schemas.microsoft.com/office/drawing/2014/main" xmlns="" val="10001"/>
                  </a:ext>
                </a:extLst>
              </a:tr>
              <a:tr h="746682">
                <a:tc>
                  <a:txBody>
                    <a:bodyPr/>
                    <a:lstStyle/>
                    <a:p>
                      <a:pPr algn="l"/>
                      <a:r>
                        <a:rPr lang="en-ZA" sz="1700" dirty="0" smtClean="0">
                          <a:solidFill>
                            <a:schemeClr val="tx1"/>
                          </a:solidFill>
                          <a:latin typeface="Arial" panose="020B0604020202020204" pitchFamily="34" charset="0"/>
                          <a:cs typeface="Arial" panose="020B0604020202020204" pitchFamily="34" charset="0"/>
                        </a:rPr>
                        <a:t>1 million hectares (HA)</a:t>
                      </a:r>
                      <a:r>
                        <a:rPr lang="en-ZA" sz="1700" baseline="0" dirty="0" smtClean="0">
                          <a:solidFill>
                            <a:schemeClr val="tx1"/>
                          </a:solidFill>
                          <a:latin typeface="Arial" panose="020B0604020202020204" pitchFamily="34" charset="0"/>
                          <a:cs typeface="Arial" panose="020B0604020202020204" pitchFamily="34" charset="0"/>
                        </a:rPr>
                        <a:t> of unutilised land under production </a:t>
                      </a:r>
                      <a:endParaRPr lang="en-ZA" sz="1700" dirty="0">
                        <a:solidFill>
                          <a:schemeClr val="tx1"/>
                        </a:solidFill>
                        <a:latin typeface="Arial" panose="020B0604020202020204" pitchFamily="34" charset="0"/>
                        <a:cs typeface="Arial" panose="020B0604020202020204" pitchFamily="34" charset="0"/>
                      </a:endParaRPr>
                    </a:p>
                  </a:txBody>
                  <a:tcPr marL="91433" marR="91433" marT="45686" marB="45686"/>
                </a:tc>
                <a:tc>
                  <a:txBody>
                    <a:bodyPr/>
                    <a:lstStyle/>
                    <a:p>
                      <a:pPr algn="l"/>
                      <a:r>
                        <a:rPr lang="en-ZA" sz="1700" dirty="0" smtClean="0">
                          <a:solidFill>
                            <a:schemeClr val="tx1"/>
                          </a:solidFill>
                          <a:latin typeface="Arial" panose="020B0604020202020204" pitchFamily="34" charset="0"/>
                          <a:cs typeface="Arial" panose="020B0604020202020204" pitchFamily="34" charset="0"/>
                        </a:rPr>
                        <a:t>1 822 563 ha</a:t>
                      </a:r>
                    </a:p>
                  </a:txBody>
                  <a:tcPr marL="91433" marR="91433" marT="45686" marB="45686"/>
                </a:tc>
                <a:tc>
                  <a:txBody>
                    <a:bodyPr/>
                    <a:lstStyle/>
                    <a:p>
                      <a:pPr marL="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+8</a:t>
                      </a:r>
                      <a:r>
                        <a:rPr lang="en-ZA" sz="1700" kern="1200" baseline="0" dirty="0" smtClean="0">
                          <a:solidFill>
                            <a:schemeClr val="tx1"/>
                          </a:solidFill>
                          <a:latin typeface="Arial" panose="020B0604020202020204" pitchFamily="34" charset="0"/>
                          <a:ea typeface="+mn-ea"/>
                          <a:cs typeface="Arial" panose="020B0604020202020204" pitchFamily="34" charset="0"/>
                        </a:rPr>
                        <a:t>22 563 HA</a:t>
                      </a:r>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tc>
                <a:tc>
                  <a:txBody>
                    <a:bodyPr/>
                    <a:lstStyle/>
                    <a:p>
                      <a:pPr marL="85725" indent="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Improved food security</a:t>
                      </a:r>
                    </a:p>
                    <a:p>
                      <a:pPr marL="0" algn="l" defTabSz="1053297" rtl="0" eaLnBrk="1" fontAlgn="b" latinLnBrk="0" hangingPunct="1"/>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10002"/>
                  </a:ext>
                </a:extLst>
              </a:tr>
              <a:tr h="883271">
                <a:tc>
                  <a:txBody>
                    <a:bodyPr/>
                    <a:lstStyle/>
                    <a:p>
                      <a:pPr algn="l"/>
                      <a:r>
                        <a:rPr lang="en-ZA" sz="1700" dirty="0" smtClean="0">
                          <a:latin typeface="Arial" panose="020B0604020202020204" pitchFamily="34" charset="0"/>
                          <a:cs typeface="Arial" panose="020B0604020202020204" pitchFamily="34" charset="0"/>
                        </a:rPr>
                        <a:t>80 000 smallholder</a:t>
                      </a:r>
                      <a:r>
                        <a:rPr lang="en-ZA" sz="1700" baseline="0" dirty="0" smtClean="0">
                          <a:latin typeface="Arial" panose="020B0604020202020204" pitchFamily="34" charset="0"/>
                          <a:cs typeface="Arial" panose="020B0604020202020204" pitchFamily="34" charset="0"/>
                        </a:rPr>
                        <a:t> producers </a:t>
                      </a:r>
                      <a:r>
                        <a:rPr lang="en-ZA" sz="1700" baseline="0" dirty="0" smtClean="0">
                          <a:solidFill>
                            <a:schemeClr val="tx1"/>
                          </a:solidFill>
                          <a:latin typeface="Arial" panose="020B0604020202020204" pitchFamily="34" charset="0"/>
                          <a:cs typeface="Arial" panose="020B0604020202020204" pitchFamily="34" charset="0"/>
                        </a:rPr>
                        <a:t>supported</a:t>
                      </a:r>
                      <a:r>
                        <a:rPr lang="en-ZA" sz="1700" baseline="0" dirty="0" smtClean="0">
                          <a:solidFill>
                            <a:srgbClr val="FF0000"/>
                          </a:solidFill>
                          <a:latin typeface="Arial" panose="020B0604020202020204" pitchFamily="34" charset="0"/>
                          <a:cs typeface="Arial" panose="020B0604020202020204" pitchFamily="34" charset="0"/>
                        </a:rPr>
                        <a:t> </a:t>
                      </a:r>
                      <a:endParaRPr lang="en-ZA" sz="1700" baseline="0" dirty="0" smtClean="0">
                        <a:latin typeface="Arial" panose="020B0604020202020204" pitchFamily="34" charset="0"/>
                        <a:cs typeface="Arial" panose="020B0604020202020204" pitchFamily="34" charset="0"/>
                      </a:endParaRPr>
                    </a:p>
                  </a:txBody>
                  <a:tcPr marL="91444" marR="91444" marT="45706" marB="45706"/>
                </a:tc>
                <a:tc>
                  <a:txBody>
                    <a:bodyPr/>
                    <a:lstStyle/>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192 929</a:t>
                      </a:r>
                    </a:p>
                  </a:txBody>
                  <a:tcPr marL="91444" marR="91444" marT="45706" marB="45706"/>
                </a:tc>
                <a:tc>
                  <a:txBody>
                    <a:bodyPr/>
                    <a:lstStyle/>
                    <a:p>
                      <a:pPr marL="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+112 929</a:t>
                      </a:r>
                    </a:p>
                  </a:txBody>
                  <a:tcPr marL="9525" marR="9525" marT="9525" marB="0"/>
                </a:tc>
                <a:tc>
                  <a:txBody>
                    <a:bodyPr/>
                    <a:lstStyle/>
                    <a:p>
                      <a:pPr marL="85725" indent="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Productive and enhanced participation in the economy.</a:t>
                      </a:r>
                    </a:p>
                  </a:txBody>
                  <a:tcPr marL="9525" marR="9525" marT="9525" marB="0"/>
                </a:tc>
                <a:extLst>
                  <a:ext uri="{0D108BD9-81ED-4DB2-BD59-A6C34878D82A}">
                    <a16:rowId xmlns:a16="http://schemas.microsoft.com/office/drawing/2014/main" xmlns="" val="10003"/>
                  </a:ext>
                </a:extLst>
              </a:tr>
              <a:tr h="883271">
                <a:tc>
                  <a:txBody>
                    <a:bodyPr/>
                    <a:lstStyle/>
                    <a:p>
                      <a:pPr algn="l"/>
                      <a:r>
                        <a:rPr lang="en-ZA" sz="1700" dirty="0" smtClean="0">
                          <a:solidFill>
                            <a:schemeClr val="tx1"/>
                          </a:solidFill>
                          <a:latin typeface="Arial" panose="020B0604020202020204" pitchFamily="34" charset="0"/>
                          <a:cs typeface="Arial" panose="020B0604020202020204" pitchFamily="34" charset="0"/>
                        </a:rPr>
                        <a:t>152 500 hectares of land under rehabilitation </a:t>
                      </a:r>
                      <a:endParaRPr lang="en-ZA" sz="1700" dirty="0">
                        <a:solidFill>
                          <a:schemeClr val="tx1"/>
                        </a:solidFill>
                        <a:latin typeface="Arial" panose="020B0604020202020204" pitchFamily="34" charset="0"/>
                        <a:cs typeface="Arial" panose="020B0604020202020204" pitchFamily="34" charset="0"/>
                      </a:endParaRPr>
                    </a:p>
                  </a:txBody>
                  <a:tcPr marL="91437" marR="91437" marT="45708" marB="45708"/>
                </a:tc>
                <a:tc>
                  <a:txBody>
                    <a:bodyPr/>
                    <a:lstStyle/>
                    <a:p>
                      <a:pPr algn="l" rtl="0" fontAlgn="t"/>
                      <a:r>
                        <a:rPr lang="en-ZA" sz="1700" b="0" i="0" u="none" strike="noStrike" dirty="0" smtClean="0">
                          <a:solidFill>
                            <a:schemeClr val="tx1"/>
                          </a:solidFill>
                          <a:latin typeface="Arial" panose="020B0604020202020204" pitchFamily="34" charset="0"/>
                          <a:cs typeface="Arial" panose="020B0604020202020204" pitchFamily="34" charset="0"/>
                        </a:rPr>
                        <a:t>103 093.01 ha</a:t>
                      </a:r>
                    </a:p>
                    <a:p>
                      <a:pPr algn="l" rtl="0" fontAlgn="t"/>
                      <a:endParaRPr lang="en-ZA" sz="1700" b="0" i="0" u="none" strike="noStrike" dirty="0" smtClean="0">
                        <a:solidFill>
                          <a:schemeClr val="tx1"/>
                        </a:solidFill>
                        <a:latin typeface="Arial" panose="020B0604020202020204" pitchFamily="34" charset="0"/>
                        <a:cs typeface="Arial" panose="020B0604020202020204" pitchFamily="34" charset="0"/>
                      </a:endParaRPr>
                    </a:p>
                    <a:p>
                      <a:pPr algn="l" rtl="0" fontAlgn="t"/>
                      <a:endParaRPr lang="en-ZA" sz="1700" b="0" i="0" u="none" strike="noStrike" dirty="0">
                        <a:solidFill>
                          <a:schemeClr val="tx1"/>
                        </a:solidFill>
                        <a:latin typeface="Arial" panose="020B0604020202020204" pitchFamily="34" charset="0"/>
                        <a:cs typeface="Arial" panose="020B0604020202020204" pitchFamily="34" charset="0"/>
                      </a:endParaRPr>
                    </a:p>
                  </a:txBody>
                  <a:tcPr marL="9525" marR="9525" marT="9525" marB="0"/>
                </a:tc>
                <a:tc>
                  <a:txBody>
                    <a:bodyPr/>
                    <a:lstStyle/>
                    <a:p>
                      <a:pPr algn="l" rtl="0" fontAlgn="t"/>
                      <a:r>
                        <a:rPr lang="en-ZA" sz="1700" b="0" i="0" u="none" strike="noStrike" dirty="0" smtClean="0">
                          <a:solidFill>
                            <a:schemeClr val="tx1"/>
                          </a:solidFill>
                          <a:latin typeface="Arial" panose="020B0604020202020204" pitchFamily="34" charset="0"/>
                          <a:cs typeface="Arial" panose="020B0604020202020204" pitchFamily="34" charset="0"/>
                        </a:rPr>
                        <a:t>-49</a:t>
                      </a:r>
                      <a:r>
                        <a:rPr lang="en-ZA" sz="1700" b="0" i="0" u="none" strike="noStrike" baseline="0" dirty="0" smtClean="0">
                          <a:solidFill>
                            <a:schemeClr val="tx1"/>
                          </a:solidFill>
                          <a:latin typeface="Arial" panose="020B0604020202020204" pitchFamily="34" charset="0"/>
                          <a:cs typeface="Arial" panose="020B0604020202020204" pitchFamily="34" charset="0"/>
                        </a:rPr>
                        <a:t> 406.99</a:t>
                      </a:r>
                      <a:endParaRPr lang="en-ZA" sz="1700" b="0" i="0" u="none" strike="noStrike" dirty="0">
                        <a:solidFill>
                          <a:schemeClr val="tx1"/>
                        </a:solidFill>
                        <a:latin typeface="Arial" panose="020B0604020202020204" pitchFamily="34" charset="0"/>
                        <a:cs typeface="Arial" panose="020B0604020202020204" pitchFamily="34" charset="0"/>
                      </a:endParaRPr>
                    </a:p>
                  </a:txBody>
                  <a:tcPr marL="9525" marR="9525" marT="9525" marB="0"/>
                </a:tc>
                <a:tc>
                  <a:txBody>
                    <a:bodyPr/>
                    <a:lstStyle/>
                    <a:p>
                      <a:pPr marL="85725" indent="0" algn="l" rtl="0" fontAlgn="t"/>
                      <a:r>
                        <a:rPr lang="en-ZA" sz="1700" b="0" i="0" u="none" strike="noStrike" dirty="0" smtClean="0">
                          <a:solidFill>
                            <a:schemeClr val="tx1"/>
                          </a:solidFill>
                          <a:latin typeface="Arial" panose="020B0604020202020204" pitchFamily="34" charset="0"/>
                          <a:cs typeface="Arial" panose="020B0604020202020204" pitchFamily="34" charset="0"/>
                        </a:rPr>
                        <a:t>Improved natural resources and improved food security</a:t>
                      </a:r>
                    </a:p>
                  </a:txBody>
                  <a:tcPr marL="9525" marR="9525" marT="9525" marB="0"/>
                </a:tc>
                <a:extLst>
                  <a:ext uri="{0D108BD9-81ED-4DB2-BD59-A6C34878D82A}">
                    <a16:rowId xmlns:a16="http://schemas.microsoft.com/office/drawing/2014/main" xmlns="" val="10004"/>
                  </a:ext>
                </a:extLst>
              </a:tr>
              <a:tr h="756065">
                <a:tc>
                  <a:txBody>
                    <a:bodyPr/>
                    <a:lstStyle/>
                    <a:p>
                      <a:pPr algn="l"/>
                      <a:r>
                        <a:rPr lang="en-ZA" sz="1700" baseline="0" dirty="0" smtClean="0">
                          <a:solidFill>
                            <a:schemeClr val="tx1"/>
                          </a:solidFill>
                          <a:latin typeface="Arial" panose="020B0604020202020204" pitchFamily="34" charset="0"/>
                          <a:cs typeface="Arial" panose="020B0604020202020204" pitchFamily="34" charset="0"/>
                        </a:rPr>
                        <a:t>1.6 million households benefiting </a:t>
                      </a:r>
                      <a:r>
                        <a:rPr kumimoji="0" lang="en-ZA"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from food security and nutrition  initiatives </a:t>
                      </a:r>
                      <a:endParaRPr lang="en-ZA" sz="1700" dirty="0">
                        <a:solidFill>
                          <a:schemeClr val="tx1"/>
                        </a:solidFill>
                        <a:latin typeface="Arial" panose="020B0604020202020204" pitchFamily="34" charset="0"/>
                        <a:cs typeface="Arial" panose="020B0604020202020204" pitchFamily="34" charset="0"/>
                      </a:endParaRPr>
                    </a:p>
                  </a:txBody>
                  <a:tcPr marL="91448" marR="91448" marT="45717" marB="45717"/>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4 010 838</a:t>
                      </a:r>
                    </a:p>
                    <a:p>
                      <a:pPr algn="l"/>
                      <a:endParaRPr lang="en-ZA" sz="1700" dirty="0" smtClean="0">
                        <a:solidFill>
                          <a:schemeClr val="tx1"/>
                        </a:solidFill>
                        <a:latin typeface="Arial" panose="020B0604020202020204" pitchFamily="34" charset="0"/>
                        <a:cs typeface="Arial" panose="020B0604020202020204" pitchFamily="34" charset="0"/>
                      </a:endParaRPr>
                    </a:p>
                  </a:txBody>
                  <a:tcPr marL="91448" marR="91448" marT="45717" marB="45717"/>
                </a:tc>
                <a:tc>
                  <a:txBody>
                    <a:bodyPr/>
                    <a:lstStyle/>
                    <a:p>
                      <a:pPr algn="l" fontAlgn="b"/>
                      <a:r>
                        <a:rPr lang="en-ZA" sz="1700" kern="1200" dirty="0" smtClean="0">
                          <a:solidFill>
                            <a:schemeClr val="tx1"/>
                          </a:solidFill>
                          <a:latin typeface="Arial" panose="020B0604020202020204" pitchFamily="34" charset="0"/>
                          <a:ea typeface="+mn-ea"/>
                          <a:cs typeface="Arial" panose="020B0604020202020204" pitchFamily="34" charset="0"/>
                        </a:rPr>
                        <a:t>+2 </a:t>
                      </a:r>
                      <a:r>
                        <a:rPr lang="en-ZA" sz="1700" kern="1200" baseline="0" dirty="0" smtClean="0">
                          <a:solidFill>
                            <a:schemeClr val="tx1"/>
                          </a:solidFill>
                          <a:latin typeface="Arial" panose="020B0604020202020204" pitchFamily="34" charset="0"/>
                          <a:ea typeface="+mn-ea"/>
                          <a:cs typeface="Arial" panose="020B0604020202020204" pitchFamily="34" charset="0"/>
                        </a:rPr>
                        <a:t>410 838</a:t>
                      </a:r>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tc>
                <a:tc>
                  <a:txBody>
                    <a:bodyPr/>
                    <a:lstStyle/>
                    <a:p>
                      <a:pPr marL="85725" indent="0" algn="l" fontAlgn="b"/>
                      <a:r>
                        <a:rPr lang="en-ZA" sz="1700" kern="1200" dirty="0" smtClean="0">
                          <a:solidFill>
                            <a:schemeClr val="tx1"/>
                          </a:solidFill>
                          <a:latin typeface="Arial" panose="020B0604020202020204" pitchFamily="34" charset="0"/>
                          <a:ea typeface="+mn-ea"/>
                          <a:cs typeface="Arial" panose="020B0604020202020204" pitchFamily="34" charset="0"/>
                        </a:rPr>
                        <a:t>Improved Food security</a:t>
                      </a:r>
                    </a:p>
                  </a:txBody>
                  <a:tcPr marL="9525" marR="9525" marT="9525" marB="0"/>
                </a:tc>
                <a:extLst>
                  <a:ext uri="{0D108BD9-81ED-4DB2-BD59-A6C34878D82A}">
                    <a16:rowId xmlns:a16="http://schemas.microsoft.com/office/drawing/2014/main" xmlns="" val="10005"/>
                  </a:ext>
                </a:extLst>
              </a:tr>
            </a:tbl>
          </a:graphicData>
        </a:graphic>
      </p:graphicFrame>
      <p:sp>
        <p:nvSpPr>
          <p:cNvPr id="2154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034" indent="-285399" eaLnBrk="0" hangingPunct="0">
              <a:defRPr sz="2100">
                <a:solidFill>
                  <a:schemeClr val="tx1"/>
                </a:solidFill>
                <a:latin typeface="Arial" pitchFamily="34" charset="0"/>
                <a:cs typeface="Arial" pitchFamily="34" charset="0"/>
              </a:defRPr>
            </a:lvl2pPr>
            <a:lvl3pPr marL="1141587" indent="-228320" eaLnBrk="0" hangingPunct="0">
              <a:defRPr sz="2100">
                <a:solidFill>
                  <a:schemeClr val="tx1"/>
                </a:solidFill>
                <a:latin typeface="Arial" pitchFamily="34" charset="0"/>
                <a:cs typeface="Arial" pitchFamily="34" charset="0"/>
              </a:defRPr>
            </a:lvl3pPr>
            <a:lvl4pPr marL="1598225" indent="-228320" eaLnBrk="0" hangingPunct="0">
              <a:defRPr sz="2100">
                <a:solidFill>
                  <a:schemeClr val="tx1"/>
                </a:solidFill>
                <a:latin typeface="Arial" pitchFamily="34" charset="0"/>
                <a:cs typeface="Arial" pitchFamily="34" charset="0"/>
              </a:defRPr>
            </a:lvl4pPr>
            <a:lvl5pPr marL="2054860" indent="-228320" eaLnBrk="0" hangingPunct="0">
              <a:defRPr sz="2100">
                <a:solidFill>
                  <a:schemeClr val="tx1"/>
                </a:solidFill>
                <a:latin typeface="Arial" pitchFamily="34" charset="0"/>
                <a:cs typeface="Arial" pitchFamily="34" charset="0"/>
              </a:defRPr>
            </a:lvl5pPr>
            <a:lvl6pPr marL="2511495" indent="-228320" defTabSz="1051212" eaLnBrk="0" fontAlgn="base" hangingPunct="0">
              <a:spcBef>
                <a:spcPct val="0"/>
              </a:spcBef>
              <a:spcAft>
                <a:spcPct val="0"/>
              </a:spcAft>
              <a:defRPr sz="2100">
                <a:solidFill>
                  <a:schemeClr val="tx1"/>
                </a:solidFill>
                <a:latin typeface="Arial" pitchFamily="34" charset="0"/>
                <a:cs typeface="Arial" pitchFamily="34" charset="0"/>
              </a:defRPr>
            </a:lvl6pPr>
            <a:lvl7pPr marL="2968131" indent="-228320" defTabSz="1051212" eaLnBrk="0" fontAlgn="base" hangingPunct="0">
              <a:spcBef>
                <a:spcPct val="0"/>
              </a:spcBef>
              <a:spcAft>
                <a:spcPct val="0"/>
              </a:spcAft>
              <a:defRPr sz="2100">
                <a:solidFill>
                  <a:schemeClr val="tx1"/>
                </a:solidFill>
                <a:latin typeface="Arial" pitchFamily="34" charset="0"/>
                <a:cs typeface="Arial" pitchFamily="34" charset="0"/>
              </a:defRPr>
            </a:lvl7pPr>
            <a:lvl8pPr marL="3424768" indent="-228320" defTabSz="1051212" eaLnBrk="0" fontAlgn="base" hangingPunct="0">
              <a:spcBef>
                <a:spcPct val="0"/>
              </a:spcBef>
              <a:spcAft>
                <a:spcPct val="0"/>
              </a:spcAft>
              <a:defRPr sz="2100">
                <a:solidFill>
                  <a:schemeClr val="tx1"/>
                </a:solidFill>
                <a:latin typeface="Arial" pitchFamily="34" charset="0"/>
                <a:cs typeface="Arial" pitchFamily="34" charset="0"/>
              </a:defRPr>
            </a:lvl8pPr>
            <a:lvl9pPr marL="3881402" indent="-228320" defTabSz="1051212"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A9C7EA21-A91E-4AE0-A0C7-97AC4F5F7682}" type="slidenum">
              <a:rPr lang="en-ZA" altLang="en-US" sz="1300">
                <a:solidFill>
                  <a:srgbClr val="008000"/>
                </a:solidFill>
              </a:rPr>
              <a:pPr eaLnBrk="1" hangingPunct="1"/>
              <a:t>5</a:t>
            </a:fld>
            <a:endParaRPr lang="en-ZA" altLang="en-US" sz="1300" dirty="0">
              <a:solidFill>
                <a:srgbClr val="008000"/>
              </a:solidFill>
            </a:endParaRPr>
          </a:p>
        </p:txBody>
      </p:sp>
    </p:spTree>
    <p:extLst>
      <p:ext uri="{BB962C8B-B14F-4D97-AF65-F5344CB8AC3E}">
        <p14:creationId xmlns:p14="http://schemas.microsoft.com/office/powerpoint/2010/main" xmlns="" val="465690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t>ANTICIPATED IMPACT</a:t>
            </a:r>
          </a:p>
        </p:txBody>
      </p:sp>
      <p:sp>
        <p:nvSpPr>
          <p:cNvPr id="3" name="Content Placeholder 2"/>
          <p:cNvSpPr>
            <a:spLocks noGrp="1"/>
          </p:cNvSpPr>
          <p:nvPr>
            <p:ph idx="1"/>
          </p:nvPr>
        </p:nvSpPr>
        <p:spPr>
          <a:xfrm>
            <a:off x="720725" y="1439863"/>
            <a:ext cx="9178925" cy="5003800"/>
          </a:xfrm>
        </p:spPr>
        <p:txBody>
          <a:bodyPr/>
          <a:lstStyle/>
          <a:p>
            <a:pPr marL="285750" indent="-285750">
              <a:buFont typeface="Wingdings" pitchFamily="2" charset="2"/>
              <a:buChar char="q"/>
              <a:defRPr/>
            </a:pPr>
            <a:endParaRPr lang="en-ZA" dirty="0" smtClean="0"/>
          </a:p>
          <a:p>
            <a:pPr marL="285750" indent="-285750" algn="just">
              <a:buFont typeface="Wingdings" pitchFamily="2" charset="2"/>
              <a:buChar char="q"/>
              <a:defRPr/>
            </a:pPr>
            <a:r>
              <a:rPr lang="en-ZA" dirty="0" smtClean="0"/>
              <a:t>Economic </a:t>
            </a:r>
            <a:r>
              <a:rPr lang="en-ZA" dirty="0"/>
              <a:t>activity depends on the issuing of licenses; granting of permits and concessions; facilitating investments and partnerships through incentives and funding, as well as public sector procurement. </a:t>
            </a:r>
            <a:endParaRPr lang="en-ZA" dirty="0" smtClean="0"/>
          </a:p>
          <a:p>
            <a:pPr algn="just">
              <a:defRPr/>
            </a:pPr>
            <a:endParaRPr lang="en-ZA" dirty="0"/>
          </a:p>
          <a:p>
            <a:pPr marL="285750" indent="-285750" algn="just">
              <a:buFont typeface="Wingdings" pitchFamily="2" charset="2"/>
              <a:buChar char="q"/>
              <a:defRPr/>
            </a:pPr>
            <a:endParaRPr lang="en-ZA" dirty="0" smtClean="0"/>
          </a:p>
          <a:p>
            <a:pPr marL="285750" indent="-285750" algn="just">
              <a:buFont typeface="Wingdings" pitchFamily="2" charset="2"/>
              <a:buChar char="q"/>
              <a:defRPr/>
            </a:pPr>
            <a:r>
              <a:rPr lang="en-ZA" dirty="0" smtClean="0"/>
              <a:t>Enterprises </a:t>
            </a:r>
            <a:r>
              <a:rPr lang="en-ZA" dirty="0"/>
              <a:t>which make use of these levers should contribute to Government’s Programs to address inequality in the economy. The levers are going to be inevitable to speed-up the implementation of the radical socio-economic transformation in the agricultural sector, as they could be used to enforce compliance to the </a:t>
            </a:r>
            <a:r>
              <a:rPr lang="en-ZA" dirty="0" err="1"/>
              <a:t>AgriBEE</a:t>
            </a:r>
            <a:r>
              <a:rPr lang="en-ZA" dirty="0"/>
              <a:t> Sector Code. </a:t>
            </a:r>
          </a:p>
        </p:txBody>
      </p:sp>
      <p:sp>
        <p:nvSpPr>
          <p:cNvPr id="9220"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5CAB1132-2348-4211-8CB9-861DB50F79E7}" type="slidenum">
              <a:rPr lang="en-ZA" altLang="en-US" smtClean="0"/>
              <a:pPr/>
              <a:t>50</a:t>
            </a:fld>
            <a:endParaRPr lang="en-ZA" altLang="en-US" smtClean="0"/>
          </a:p>
        </p:txBody>
      </p:sp>
    </p:spTree>
    <p:extLst>
      <p:ext uri="{BB962C8B-B14F-4D97-AF65-F5344CB8AC3E}">
        <p14:creationId xmlns:p14="http://schemas.microsoft.com/office/powerpoint/2010/main" xmlns="" val="3425872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t>WAYFORWARD</a:t>
            </a:r>
          </a:p>
        </p:txBody>
      </p:sp>
      <p:sp>
        <p:nvSpPr>
          <p:cNvPr id="3" name="Content Placeholder 2"/>
          <p:cNvSpPr>
            <a:spLocks noGrp="1"/>
          </p:cNvSpPr>
          <p:nvPr>
            <p:ph idx="1"/>
          </p:nvPr>
        </p:nvSpPr>
        <p:spPr>
          <a:xfrm>
            <a:off x="720725" y="1439863"/>
            <a:ext cx="9178925" cy="5003800"/>
          </a:xfrm>
        </p:spPr>
        <p:txBody>
          <a:bodyPr/>
          <a:lstStyle/>
          <a:p>
            <a:pPr marL="0" indent="0">
              <a:defRPr/>
            </a:pPr>
            <a:endParaRPr lang="en-ZA" dirty="0"/>
          </a:p>
          <a:p>
            <a:pPr marL="285750" indent="-285750">
              <a:buFont typeface="Wingdings" pitchFamily="2" charset="2"/>
              <a:buChar char="q"/>
              <a:defRPr/>
            </a:pPr>
            <a:r>
              <a:rPr lang="en-ZA" dirty="0" smtClean="0"/>
              <a:t>Advise from the State Law Adviser has been obtained.</a:t>
            </a:r>
          </a:p>
          <a:p>
            <a:pPr marL="285750" indent="-285750">
              <a:buFont typeface="Wingdings" pitchFamily="2" charset="2"/>
              <a:buChar char="q"/>
              <a:defRPr/>
            </a:pPr>
            <a:endParaRPr lang="en-ZA" dirty="0"/>
          </a:p>
          <a:p>
            <a:pPr marL="285750" indent="-285750">
              <a:buFont typeface="Wingdings" pitchFamily="2" charset="2"/>
              <a:buChar char="q"/>
              <a:defRPr/>
            </a:pPr>
            <a:r>
              <a:rPr lang="en-ZA" dirty="0" smtClean="0"/>
              <a:t>DAFF has prioritised a workshop to be held in this last quarter for further deliberation with the relevant regulators.</a:t>
            </a:r>
          </a:p>
          <a:p>
            <a:pPr marL="285750" indent="-285750">
              <a:buFont typeface="Wingdings" pitchFamily="2" charset="2"/>
              <a:buChar char="q"/>
              <a:defRPr/>
            </a:pPr>
            <a:endParaRPr lang="en-ZA" dirty="0"/>
          </a:p>
          <a:p>
            <a:pPr marL="285750" indent="-285750">
              <a:buFont typeface="Wingdings" pitchFamily="2" charset="2"/>
              <a:buChar char="q"/>
              <a:defRPr/>
            </a:pPr>
            <a:r>
              <a:rPr lang="en-ZA" dirty="0" smtClean="0"/>
              <a:t>State </a:t>
            </a:r>
            <a:r>
              <a:rPr lang="en-ZA" dirty="0"/>
              <a:t>and public entities </a:t>
            </a:r>
            <a:r>
              <a:rPr lang="en-ZA" dirty="0" smtClean="0"/>
              <a:t>will </a:t>
            </a:r>
            <a:r>
              <a:rPr lang="en-ZA" dirty="0"/>
              <a:t>play a facilitation role towards implementation of BBBEE Codes of Good Practice in the various </a:t>
            </a:r>
            <a:r>
              <a:rPr lang="en-ZA" dirty="0" smtClean="0"/>
              <a:t>sectors.</a:t>
            </a:r>
          </a:p>
          <a:p>
            <a:pPr marL="285750" indent="-285750">
              <a:buFont typeface="Wingdings" pitchFamily="2" charset="2"/>
              <a:buChar char="q"/>
              <a:defRPr/>
            </a:pPr>
            <a:endParaRPr lang="en-ZA" dirty="0"/>
          </a:p>
          <a:p>
            <a:pPr marL="285750" indent="-285750">
              <a:buFont typeface="Wingdings" pitchFamily="2" charset="2"/>
              <a:buChar char="q"/>
              <a:defRPr/>
            </a:pPr>
            <a:r>
              <a:rPr lang="en-ZA" dirty="0" smtClean="0"/>
              <a:t>The approved guidelines will be shared with the </a:t>
            </a:r>
            <a:r>
              <a:rPr lang="en-ZA" dirty="0" err="1" smtClean="0"/>
              <a:t>AgriBEE</a:t>
            </a:r>
            <a:r>
              <a:rPr lang="en-ZA" dirty="0" smtClean="0"/>
              <a:t> Sector Council.</a:t>
            </a:r>
          </a:p>
          <a:p>
            <a:pPr>
              <a:defRPr/>
            </a:pPr>
            <a:endParaRPr lang="en-ZA" dirty="0"/>
          </a:p>
        </p:txBody>
      </p:sp>
      <p:sp>
        <p:nvSpPr>
          <p:cNvPr id="1024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5D49FD7A-1368-480D-952F-AB6180512903}" type="slidenum">
              <a:rPr lang="en-ZA" altLang="en-US" smtClean="0"/>
              <a:pPr/>
              <a:t>51</a:t>
            </a:fld>
            <a:endParaRPr lang="en-ZA" altLang="en-US" smtClean="0"/>
          </a:p>
        </p:txBody>
      </p:sp>
    </p:spTree>
    <p:extLst>
      <p:ext uri="{BB962C8B-B14F-4D97-AF65-F5344CB8AC3E}">
        <p14:creationId xmlns:p14="http://schemas.microsoft.com/office/powerpoint/2010/main" xmlns="" val="245026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TRANSFORMATION IN THE FOREST SECTOR</a:t>
            </a:r>
            <a:br>
              <a:rPr lang="en-ZA" altLang="en-US" dirty="0" smtClean="0">
                <a:latin typeface="Arial" charset="0"/>
                <a:cs typeface="Arial" charset="0"/>
              </a:rPr>
            </a:br>
            <a:endParaRPr lang="en-ZA" altLang="en-US" dirty="0" smtClean="0">
              <a:latin typeface="Arial" charset="0"/>
              <a:cs typeface="Arial" charset="0"/>
            </a:endParaRPr>
          </a:p>
        </p:txBody>
      </p:sp>
      <p:sp>
        <p:nvSpPr>
          <p:cNvPr id="3" name="Content Placeholder 2"/>
          <p:cNvSpPr>
            <a:spLocks noGrp="1"/>
          </p:cNvSpPr>
          <p:nvPr>
            <p:ph idx="1"/>
          </p:nvPr>
        </p:nvSpPr>
        <p:spPr>
          <a:xfrm>
            <a:off x="720725" y="1439863"/>
            <a:ext cx="9178925" cy="5003800"/>
          </a:xfrm>
        </p:spPr>
        <p:txBody>
          <a:bodyPr vert="horz" wrap="square" numCol="1" anchor="t" anchorCtr="0" compatLnSpc="1">
            <a:prstTxWarp prst="textNoShape">
              <a:avLst/>
            </a:prstTxWarp>
          </a:bodyPr>
          <a:lstStyle/>
          <a:p>
            <a:pPr marL="285750" indent="-285750" algn="just">
              <a:lnSpc>
                <a:spcPct val="150000"/>
              </a:lnSpc>
              <a:spcBef>
                <a:spcPts val="0"/>
              </a:spcBef>
              <a:buFont typeface="Wingdings" pitchFamily="2" charset="2"/>
              <a:buChar char="q"/>
            </a:pPr>
            <a:r>
              <a:rPr lang="en-ZA" altLang="en-US" b="1" dirty="0">
                <a:latin typeface="Arial" charset="0"/>
                <a:cs typeface="Arial" charset="0"/>
              </a:rPr>
              <a:t>Forest sector codes</a:t>
            </a:r>
            <a:endParaRPr lang="en-ZA" altLang="en-US" b="1" dirty="0" smtClean="0">
              <a:latin typeface="Arial" charset="0"/>
              <a:cs typeface="Arial" charset="0"/>
            </a:endParaRPr>
          </a:p>
          <a:p>
            <a:pPr marL="285750" indent="-285750">
              <a:lnSpc>
                <a:spcPct val="150000"/>
              </a:lnSpc>
              <a:spcBef>
                <a:spcPts val="0"/>
              </a:spcBef>
              <a:buClr>
                <a:srgbClr val="CC3300"/>
              </a:buClr>
            </a:pPr>
            <a:r>
              <a:rPr lang="en-GB" altLang="en-US" b="1" dirty="0" smtClean="0">
                <a:latin typeface="Arial" charset="0"/>
                <a:cs typeface="Arial" charset="0"/>
              </a:rPr>
              <a:t>Main objective:</a:t>
            </a:r>
          </a:p>
          <a:p>
            <a:pPr marL="285750" indent="-285750">
              <a:lnSpc>
                <a:spcPct val="150000"/>
              </a:lnSpc>
              <a:spcBef>
                <a:spcPts val="0"/>
              </a:spcBef>
              <a:buClr>
                <a:srgbClr val="CC3300"/>
              </a:buClr>
            </a:pPr>
            <a:r>
              <a:rPr lang="en-GB" altLang="en-US" b="1" dirty="0" smtClean="0">
                <a:latin typeface="Arial" charset="0"/>
                <a:cs typeface="Arial" charset="0"/>
              </a:rPr>
              <a:t>“To extend economic opportunities and  benefits of Forest   </a:t>
            </a:r>
          </a:p>
          <a:p>
            <a:pPr marL="285750" indent="-285750">
              <a:lnSpc>
                <a:spcPct val="150000"/>
              </a:lnSpc>
              <a:spcBef>
                <a:spcPts val="0"/>
              </a:spcBef>
              <a:buClr>
                <a:srgbClr val="CC3300"/>
              </a:buClr>
            </a:pPr>
            <a:r>
              <a:rPr lang="en-GB" altLang="en-US" b="1" dirty="0" smtClean="0">
                <a:latin typeface="Arial" charset="0"/>
                <a:cs typeface="Arial" charset="0"/>
              </a:rPr>
              <a:t>	    Sector to the previously disadvantaged black groups”</a:t>
            </a:r>
          </a:p>
          <a:p>
            <a:pPr marL="285750" indent="-285750">
              <a:lnSpc>
                <a:spcPct val="150000"/>
              </a:lnSpc>
              <a:spcBef>
                <a:spcPts val="0"/>
              </a:spcBef>
              <a:buClr>
                <a:srgbClr val="CC3300"/>
              </a:buClr>
            </a:pPr>
            <a:endParaRPr lang="en-US" altLang="en-US" dirty="0" smtClean="0">
              <a:latin typeface="Arial" charset="0"/>
              <a:cs typeface="Arial" charset="0"/>
            </a:endParaRPr>
          </a:p>
          <a:p>
            <a:pPr marL="285750" indent="-285750">
              <a:lnSpc>
                <a:spcPct val="150000"/>
              </a:lnSpc>
              <a:spcBef>
                <a:spcPts val="0"/>
              </a:spcBef>
              <a:buClr>
                <a:srgbClr val="CC3300"/>
              </a:buClr>
            </a:pPr>
            <a:r>
              <a:rPr lang="en-GB" altLang="en-US" b="1" dirty="0" smtClean="0">
                <a:latin typeface="Arial" charset="0"/>
                <a:cs typeface="Arial" charset="0"/>
              </a:rPr>
              <a:t>Reporting entities</a:t>
            </a:r>
          </a:p>
          <a:p>
            <a:pPr marL="271463" lvl="1" indent="-271463">
              <a:lnSpc>
                <a:spcPct val="150000"/>
              </a:lnSpc>
              <a:spcBef>
                <a:spcPts val="0"/>
              </a:spcBef>
              <a:buClr>
                <a:srgbClr val="CC3300"/>
              </a:buClr>
              <a:buFontTx/>
              <a:buChar char="-"/>
            </a:pPr>
            <a:r>
              <a:rPr lang="en-GB" altLang="en-US" dirty="0" smtClean="0">
                <a:latin typeface="Arial" charset="0"/>
                <a:cs typeface="Arial" charset="0"/>
              </a:rPr>
              <a:t>Growers: plantations, nurseries &amp; indigenous forest.</a:t>
            </a:r>
          </a:p>
          <a:p>
            <a:pPr marL="271463" lvl="1" indent="-271463">
              <a:lnSpc>
                <a:spcPct val="150000"/>
              </a:lnSpc>
              <a:spcBef>
                <a:spcPts val="0"/>
              </a:spcBef>
              <a:buClr>
                <a:srgbClr val="CC3300"/>
              </a:buClr>
              <a:buFontTx/>
              <a:buChar char="-"/>
            </a:pPr>
            <a:r>
              <a:rPr lang="en-GB" altLang="en-US" dirty="0" smtClean="0">
                <a:latin typeface="Arial" charset="0"/>
                <a:cs typeface="Arial" charset="0"/>
              </a:rPr>
              <a:t>Contracting: </a:t>
            </a:r>
            <a:r>
              <a:rPr lang="en-GB" altLang="en-US" dirty="0" err="1" smtClean="0">
                <a:latin typeface="Arial" charset="0"/>
                <a:cs typeface="Arial" charset="0"/>
              </a:rPr>
              <a:t>Silviculture</a:t>
            </a:r>
            <a:r>
              <a:rPr lang="en-GB" altLang="en-US" dirty="0" smtClean="0">
                <a:latin typeface="Arial" charset="0"/>
                <a:cs typeface="Arial" charset="0"/>
              </a:rPr>
              <a:t>, harvesting, fire fighting.</a:t>
            </a:r>
          </a:p>
          <a:p>
            <a:pPr marL="271463" lvl="1" indent="-271463">
              <a:lnSpc>
                <a:spcPct val="150000"/>
              </a:lnSpc>
              <a:spcBef>
                <a:spcPts val="0"/>
              </a:spcBef>
              <a:buClr>
                <a:srgbClr val="CC3300"/>
              </a:buClr>
              <a:buFontTx/>
              <a:buChar char="-"/>
            </a:pPr>
            <a:r>
              <a:rPr lang="en-GB" altLang="en-US" dirty="0" smtClean="0">
                <a:latin typeface="Arial" charset="0"/>
                <a:cs typeface="Arial" charset="0"/>
              </a:rPr>
              <a:t>Fibre: pulp &amp; paper, paper board, timber products etc.</a:t>
            </a:r>
          </a:p>
          <a:p>
            <a:pPr marL="271463" lvl="1" indent="-271463">
              <a:lnSpc>
                <a:spcPct val="150000"/>
              </a:lnSpc>
              <a:spcBef>
                <a:spcPts val="0"/>
              </a:spcBef>
              <a:buClr>
                <a:srgbClr val="CC3300"/>
              </a:buClr>
              <a:buFontTx/>
              <a:buChar char="-"/>
            </a:pPr>
            <a:r>
              <a:rPr lang="en-GB" altLang="en-US" dirty="0" smtClean="0">
                <a:latin typeface="Arial" charset="0"/>
                <a:cs typeface="Arial" charset="0"/>
              </a:rPr>
              <a:t>Sawmilling: industrial, structural &amp; mining timber, match producers</a:t>
            </a:r>
          </a:p>
          <a:p>
            <a:pPr marL="271463" lvl="1" indent="-271463">
              <a:lnSpc>
                <a:spcPct val="150000"/>
              </a:lnSpc>
              <a:spcBef>
                <a:spcPts val="0"/>
              </a:spcBef>
              <a:buClr>
                <a:srgbClr val="CC3300"/>
              </a:buClr>
              <a:buFontTx/>
              <a:buChar char="-"/>
            </a:pPr>
            <a:r>
              <a:rPr lang="en-GB" altLang="en-US" dirty="0" smtClean="0">
                <a:latin typeface="Arial" charset="0"/>
                <a:cs typeface="Arial" charset="0"/>
              </a:rPr>
              <a:t>Pole: Pole treatment plants.</a:t>
            </a:r>
          </a:p>
          <a:p>
            <a:pPr marL="271463" lvl="1" indent="-271463">
              <a:lnSpc>
                <a:spcPct val="150000"/>
              </a:lnSpc>
              <a:spcBef>
                <a:spcPts val="0"/>
              </a:spcBef>
              <a:buClr>
                <a:srgbClr val="CC3300"/>
              </a:buClr>
              <a:buFontTx/>
              <a:buChar char="-"/>
            </a:pPr>
            <a:r>
              <a:rPr lang="en-GB" altLang="en-US" dirty="0" smtClean="0">
                <a:latin typeface="Arial" charset="0"/>
                <a:cs typeface="Arial" charset="0"/>
              </a:rPr>
              <a:t>Charcoal: charcoal producers (not represented &amp; organised).</a:t>
            </a:r>
          </a:p>
          <a:p>
            <a:pPr marL="271463" lvl="1" indent="-271463">
              <a:lnSpc>
                <a:spcPct val="150000"/>
              </a:lnSpc>
              <a:spcBef>
                <a:spcPts val="0"/>
              </a:spcBef>
              <a:buClr>
                <a:srgbClr val="CC3300"/>
              </a:buClr>
              <a:buFont typeface="Wingdings" pitchFamily="2" charset="2"/>
              <a:buNone/>
            </a:pPr>
            <a:endParaRPr lang="en-GB" altLang="en-US" dirty="0" smtClean="0">
              <a:latin typeface="Arial" charset="0"/>
              <a:cs typeface="Arial" charset="0"/>
            </a:endParaRPr>
          </a:p>
        </p:txBody>
      </p:sp>
      <p:sp>
        <p:nvSpPr>
          <p:cNvPr id="7172"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F1454BA2-5EA9-46D2-884B-DA347F36FA3E}" type="slidenum">
              <a:rPr lang="en-ZA" altLang="en-US" smtClean="0">
                <a:latin typeface="Arial" charset="0"/>
              </a:rPr>
              <a:pPr/>
              <a:t>52</a:t>
            </a:fld>
            <a:endParaRPr lang="en-ZA" altLang="en-US" smtClean="0">
              <a:latin typeface="Arial" charset="0"/>
            </a:endParaRPr>
          </a:p>
        </p:txBody>
      </p:sp>
    </p:spTree>
    <p:extLst>
      <p:ext uri="{BB962C8B-B14F-4D97-AF65-F5344CB8AC3E}">
        <p14:creationId xmlns:p14="http://schemas.microsoft.com/office/powerpoint/2010/main" xmlns="" val="4016371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noChangeArrowheads="1"/>
          </p:cNvSpPr>
          <p:nvPr>
            <p:ph type="title"/>
          </p:nvPr>
        </p:nvSpPr>
        <p:spPr bwMode="auto">
          <a:xfrm>
            <a:off x="473075" y="468263"/>
            <a:ext cx="94456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B-BBEE STATUS ON TRANSFORMATION </a:t>
            </a:r>
            <a:r>
              <a:rPr lang="en-US" altLang="en-US" dirty="0">
                <a:latin typeface="Arial" charset="0"/>
                <a:cs typeface="Arial" charset="0"/>
              </a:rPr>
              <a:t>….</a:t>
            </a:r>
            <a:endParaRPr lang="en-US" altLang="en-US" dirty="0" smtClean="0">
              <a:latin typeface="Arial" charset="0"/>
              <a:cs typeface="Arial" charset="0"/>
            </a:endParaRPr>
          </a:p>
        </p:txBody>
      </p:sp>
      <p:sp>
        <p:nvSpPr>
          <p:cNvPr id="8195" name="Rectangle 2">
            <a:extLst/>
          </p:cNvPr>
          <p:cNvSpPr>
            <a:spLocks noGrp="1" noChangeArrowheads="1"/>
          </p:cNvSpPr>
          <p:nvPr>
            <p:ph idx="1"/>
          </p:nvPr>
        </p:nvSpPr>
        <p:spPr>
          <a:xfrm>
            <a:off x="266700" y="1847850"/>
            <a:ext cx="10160000" cy="4873625"/>
          </a:xfrm>
        </p:spPr>
        <p:txBody>
          <a:bodyPr/>
          <a:lstStyle/>
          <a:p>
            <a:pPr>
              <a:lnSpc>
                <a:spcPct val="80000"/>
              </a:lnSpc>
              <a:buClr>
                <a:srgbClr val="CC3300"/>
              </a:buClr>
              <a:defRPr/>
            </a:pPr>
            <a:r>
              <a:rPr lang="en-ZA" altLang="en-US" sz="2500" b="1" dirty="0" smtClean="0"/>
              <a:t>	Certificates </a:t>
            </a:r>
            <a:r>
              <a:rPr lang="en-ZA" altLang="en-US" sz="2500" b="1" dirty="0"/>
              <a:t>received per entity</a:t>
            </a:r>
            <a:endParaRPr lang="en-US" altLang="en-US" sz="2400" dirty="0">
              <a:solidFill>
                <a:srgbClr val="FF0000"/>
              </a:solidFill>
            </a:endParaRPr>
          </a:p>
          <a:p>
            <a:pPr>
              <a:lnSpc>
                <a:spcPct val="80000"/>
              </a:lnSpc>
              <a:buClr>
                <a:srgbClr val="CC3300"/>
              </a:buClr>
              <a:buFontTx/>
              <a:buNone/>
              <a:defRPr/>
            </a:pPr>
            <a:endParaRPr lang="en-US" altLang="en-US" sz="2400" b="1" dirty="0">
              <a:solidFill>
                <a:srgbClr val="92D050"/>
              </a:solidFill>
            </a:endParaRPr>
          </a:p>
          <a:p>
            <a:pPr marL="0" indent="0">
              <a:lnSpc>
                <a:spcPct val="80000"/>
              </a:lnSpc>
              <a:spcBef>
                <a:spcPts val="548"/>
              </a:spcBef>
              <a:spcAft>
                <a:spcPts val="0"/>
              </a:spcAft>
              <a:defRPr/>
            </a:pPr>
            <a:r>
              <a:rPr lang="en-US" sz="2400" b="1" dirty="0">
                <a:solidFill>
                  <a:srgbClr val="92D050"/>
                </a:solidFill>
              </a:rPr>
              <a:t>     </a:t>
            </a:r>
            <a:endParaRPr lang="en-US" altLang="en-US" sz="2400" b="1" dirty="0">
              <a:solidFill>
                <a:srgbClr val="FF0000"/>
              </a:solidFill>
            </a:endParaRPr>
          </a:p>
          <a:p>
            <a:pPr>
              <a:lnSpc>
                <a:spcPct val="80000"/>
              </a:lnSpc>
              <a:buClr>
                <a:srgbClr val="CC3300"/>
              </a:buClr>
              <a:defRPr/>
            </a:pPr>
            <a:endParaRPr lang="en-ZA" altLang="en-US" sz="1400" dirty="0"/>
          </a:p>
          <a:p>
            <a:pPr lvl="2">
              <a:lnSpc>
                <a:spcPct val="80000"/>
              </a:lnSpc>
              <a:buClr>
                <a:srgbClr val="CC3300"/>
              </a:buClr>
              <a:defRPr/>
            </a:pPr>
            <a:endParaRPr lang="en-ZA" altLang="en-US" sz="600" dirty="0"/>
          </a:p>
          <a:p>
            <a:pPr lvl="1">
              <a:lnSpc>
                <a:spcPct val="80000"/>
              </a:lnSpc>
              <a:defRPr/>
            </a:pPr>
            <a:endParaRPr lang="en-ZA" altLang="en-US" sz="2300" dirty="0"/>
          </a:p>
          <a:p>
            <a:pPr>
              <a:lnSpc>
                <a:spcPct val="80000"/>
              </a:lnSpc>
              <a:defRPr/>
            </a:pPr>
            <a:endParaRPr lang="en-ZA" altLang="en-US" sz="2300" dirty="0"/>
          </a:p>
          <a:p>
            <a:pPr lvl="1">
              <a:lnSpc>
                <a:spcPct val="80000"/>
              </a:lnSpc>
              <a:defRPr/>
            </a:pPr>
            <a:endParaRPr lang="en-ZA" altLang="en-US" sz="2100" dirty="0"/>
          </a:p>
          <a:p>
            <a:pPr>
              <a:lnSpc>
                <a:spcPct val="80000"/>
              </a:lnSpc>
              <a:defRPr/>
            </a:pPr>
            <a:endParaRPr lang="en-ZA" altLang="en-US" sz="2300" dirty="0"/>
          </a:p>
          <a:p>
            <a:pPr>
              <a:lnSpc>
                <a:spcPct val="80000"/>
              </a:lnSpc>
              <a:buFontTx/>
              <a:buNone/>
              <a:defRPr/>
            </a:pPr>
            <a:endParaRPr lang="en-GB" altLang="en-US" sz="2700" dirty="0"/>
          </a:p>
        </p:txBody>
      </p:sp>
      <p:graphicFrame>
        <p:nvGraphicFramePr>
          <p:cNvPr id="9222" name="Object 9"/>
          <p:cNvGraphicFramePr>
            <a:graphicFrameLocks/>
          </p:cNvGraphicFramePr>
          <p:nvPr/>
        </p:nvGraphicFramePr>
        <p:xfrm>
          <a:off x="712788" y="2605088"/>
          <a:ext cx="9445625" cy="3948112"/>
        </p:xfrm>
        <a:graphic>
          <a:graphicData uri="http://schemas.openxmlformats.org/presentationml/2006/ole">
            <p:oleObj spid="_x0000_s1190" name="Chart" r:id="rId3" imgW="5510328" imgH="2413816" progId="">
              <p:embed/>
            </p:oleObj>
          </a:graphicData>
        </a:graphic>
      </p:graphicFrame>
      <p:sp>
        <p:nvSpPr>
          <p:cNvPr id="6" name="Slide Number Placeholder 3"/>
          <p:cNvSpPr txBox="1">
            <a:spLocks/>
          </p:cNvSpPr>
          <p:nvPr/>
        </p:nvSpPr>
        <p:spPr>
          <a:xfrm>
            <a:off x="9558338" y="6781800"/>
            <a:ext cx="360362" cy="252413"/>
          </a:xfrm>
          <a:prstGeom prst="rect">
            <a:avLst/>
          </a:prstGeom>
          <a:ln w="12700">
            <a:solidFill>
              <a:srgbClr val="B19935"/>
            </a:solidFill>
          </a:ln>
        </p:spPr>
        <p:txBody>
          <a:bodyPr lIns="0" tIns="0" rIns="0" bIns="0" anchor="ctr" anchorCtr="0"/>
          <a:lstStyle>
            <a:defPPr>
              <a:defRPr lang="en-GB"/>
            </a:defPPr>
            <a:lvl1pPr algn="ctr" defTabSz="1050468" rtl="0" fontAlgn="base">
              <a:spcBef>
                <a:spcPct val="0"/>
              </a:spcBef>
              <a:spcAft>
                <a:spcPct val="0"/>
              </a:spcAft>
              <a:buFontTx/>
              <a:buNone/>
              <a:defRPr sz="1300" kern="1200">
                <a:solidFill>
                  <a:srgbClr val="008000"/>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pPr>
              <a:defRPr/>
            </a:pPr>
            <a:fld id="{E50D4697-A794-47B3-8CA5-9B366F61235B}" type="slidenum">
              <a:rPr lang="en-ZA" smtClean="0"/>
              <a:pPr>
                <a:defRPr/>
              </a:pPr>
              <a:t>53</a:t>
            </a:fld>
            <a:endParaRPr lang="en-ZA" dirty="0"/>
          </a:p>
        </p:txBody>
      </p:sp>
    </p:spTree>
    <p:extLst>
      <p:ext uri="{BB962C8B-B14F-4D97-AF65-F5344CB8AC3E}">
        <p14:creationId xmlns:p14="http://schemas.microsoft.com/office/powerpoint/2010/main" xmlns="" val="1644174488"/>
      </p:ext>
    </p:extLst>
  </p:cSld>
  <p:clrMapOvr>
    <a:masterClrMapping/>
  </p:clrMapOvr>
  <p:transition advTm="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noChangeArrowheads="1"/>
          </p:cNvSpPr>
          <p:nvPr>
            <p:ph type="title"/>
          </p:nvPr>
        </p:nvSpPr>
        <p:spPr bwMode="auto">
          <a:xfrm>
            <a:off x="292894" y="540271"/>
            <a:ext cx="94456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B-BBEE STATUS ON TRANSFORMATION ….</a:t>
            </a:r>
          </a:p>
        </p:txBody>
      </p:sp>
      <p:sp>
        <p:nvSpPr>
          <p:cNvPr id="8195" name="Rectangle 2">
            <a:extLst/>
          </p:cNvPr>
          <p:cNvSpPr>
            <a:spLocks noGrp="1" noChangeArrowheads="1"/>
          </p:cNvSpPr>
          <p:nvPr>
            <p:ph idx="1"/>
          </p:nvPr>
        </p:nvSpPr>
        <p:spPr>
          <a:xfrm>
            <a:off x="266700" y="1847850"/>
            <a:ext cx="10160000" cy="4873625"/>
          </a:xfrm>
        </p:spPr>
        <p:txBody>
          <a:bodyPr/>
          <a:lstStyle/>
          <a:p>
            <a:pPr>
              <a:lnSpc>
                <a:spcPct val="80000"/>
              </a:lnSpc>
              <a:buClr>
                <a:srgbClr val="CC3300"/>
              </a:buClr>
              <a:defRPr/>
            </a:pPr>
            <a:r>
              <a:rPr lang="en-US" altLang="en-US" sz="2700" b="1" dirty="0"/>
              <a:t>MLE average score comparison</a:t>
            </a:r>
            <a:r>
              <a:rPr lang="en-GB" altLang="en-US" sz="2500" b="1" dirty="0"/>
              <a:t>:</a:t>
            </a:r>
          </a:p>
          <a:p>
            <a:pPr>
              <a:lnSpc>
                <a:spcPct val="80000"/>
              </a:lnSpc>
              <a:buClr>
                <a:srgbClr val="CC3300"/>
              </a:buClr>
              <a:buFontTx/>
              <a:buNone/>
              <a:defRPr/>
            </a:pPr>
            <a:endParaRPr lang="en-US" altLang="en-US" sz="2400" b="1" dirty="0">
              <a:solidFill>
                <a:srgbClr val="92D050"/>
              </a:solidFill>
            </a:endParaRPr>
          </a:p>
          <a:p>
            <a:pPr marL="0" indent="0">
              <a:lnSpc>
                <a:spcPct val="80000"/>
              </a:lnSpc>
              <a:spcBef>
                <a:spcPts val="548"/>
              </a:spcBef>
              <a:spcAft>
                <a:spcPts val="0"/>
              </a:spcAft>
              <a:defRPr/>
            </a:pPr>
            <a:r>
              <a:rPr lang="en-US" sz="2400" b="1" dirty="0">
                <a:solidFill>
                  <a:srgbClr val="92D050"/>
                </a:solidFill>
              </a:rPr>
              <a:t>     </a:t>
            </a:r>
            <a:endParaRPr lang="en-US" altLang="en-US" sz="2400" b="1" dirty="0">
              <a:solidFill>
                <a:srgbClr val="FF0000"/>
              </a:solidFill>
            </a:endParaRPr>
          </a:p>
          <a:p>
            <a:pPr>
              <a:lnSpc>
                <a:spcPct val="80000"/>
              </a:lnSpc>
              <a:buClr>
                <a:srgbClr val="CC3300"/>
              </a:buClr>
              <a:defRPr/>
            </a:pPr>
            <a:endParaRPr lang="en-ZA" altLang="en-US" sz="1400" dirty="0"/>
          </a:p>
          <a:p>
            <a:pPr lvl="2">
              <a:lnSpc>
                <a:spcPct val="80000"/>
              </a:lnSpc>
              <a:buClr>
                <a:srgbClr val="CC3300"/>
              </a:buClr>
              <a:defRPr/>
            </a:pPr>
            <a:endParaRPr lang="en-ZA" altLang="en-US" sz="600" dirty="0"/>
          </a:p>
          <a:p>
            <a:pPr lvl="1">
              <a:lnSpc>
                <a:spcPct val="80000"/>
              </a:lnSpc>
              <a:defRPr/>
            </a:pPr>
            <a:endParaRPr lang="en-ZA" altLang="en-US" sz="2300" dirty="0"/>
          </a:p>
          <a:p>
            <a:pPr>
              <a:lnSpc>
                <a:spcPct val="80000"/>
              </a:lnSpc>
              <a:defRPr/>
            </a:pPr>
            <a:endParaRPr lang="en-ZA" altLang="en-US" sz="2300" dirty="0"/>
          </a:p>
          <a:p>
            <a:pPr lvl="1">
              <a:lnSpc>
                <a:spcPct val="80000"/>
              </a:lnSpc>
              <a:defRPr/>
            </a:pPr>
            <a:endParaRPr lang="en-ZA" altLang="en-US" sz="2100" dirty="0"/>
          </a:p>
          <a:p>
            <a:pPr>
              <a:lnSpc>
                <a:spcPct val="80000"/>
              </a:lnSpc>
              <a:defRPr/>
            </a:pPr>
            <a:endParaRPr lang="en-ZA" altLang="en-US" sz="2300" dirty="0"/>
          </a:p>
          <a:p>
            <a:pPr>
              <a:lnSpc>
                <a:spcPct val="80000"/>
              </a:lnSpc>
              <a:buFontTx/>
              <a:buNone/>
              <a:defRPr/>
            </a:pPr>
            <a:endParaRPr lang="en-GB" altLang="en-US" sz="2700" dirty="0"/>
          </a:p>
        </p:txBody>
      </p:sp>
      <p:graphicFrame>
        <p:nvGraphicFramePr>
          <p:cNvPr id="10246" name="Object 12"/>
          <p:cNvGraphicFramePr>
            <a:graphicFrameLocks/>
          </p:cNvGraphicFramePr>
          <p:nvPr/>
        </p:nvGraphicFramePr>
        <p:xfrm>
          <a:off x="623888" y="2436813"/>
          <a:ext cx="9534525" cy="4284662"/>
        </p:xfrm>
        <a:graphic>
          <a:graphicData uri="http://schemas.openxmlformats.org/presentationml/2006/ole">
            <p:oleObj spid="_x0000_s2214" name="Chart" r:id="rId3" imgW="5644429" imgH="3578056" progId="">
              <p:embed/>
            </p:oleObj>
          </a:graphicData>
        </a:graphic>
      </p:graphicFrame>
      <p:sp>
        <p:nvSpPr>
          <p:cNvPr id="6" name="Slide Number Placeholder 3"/>
          <p:cNvSpPr txBox="1">
            <a:spLocks/>
          </p:cNvSpPr>
          <p:nvPr/>
        </p:nvSpPr>
        <p:spPr>
          <a:xfrm>
            <a:off x="9558338" y="6781800"/>
            <a:ext cx="360362" cy="252413"/>
          </a:xfrm>
          <a:prstGeom prst="rect">
            <a:avLst/>
          </a:prstGeom>
          <a:ln w="12700">
            <a:solidFill>
              <a:srgbClr val="B19935"/>
            </a:solidFill>
          </a:ln>
        </p:spPr>
        <p:txBody>
          <a:bodyPr lIns="0" tIns="0" rIns="0" bIns="0" anchor="ctr" anchorCtr="0"/>
          <a:lstStyle>
            <a:defPPr>
              <a:defRPr lang="en-GB"/>
            </a:defPPr>
            <a:lvl1pPr algn="ctr" defTabSz="1050468" rtl="0" fontAlgn="base">
              <a:spcBef>
                <a:spcPct val="0"/>
              </a:spcBef>
              <a:spcAft>
                <a:spcPct val="0"/>
              </a:spcAft>
              <a:buFontTx/>
              <a:buNone/>
              <a:defRPr sz="1300" kern="1200">
                <a:solidFill>
                  <a:srgbClr val="008000"/>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pPr>
              <a:defRPr/>
            </a:pPr>
            <a:fld id="{E50D4697-A794-47B3-8CA5-9B366F61235B}" type="slidenum">
              <a:rPr lang="en-ZA" smtClean="0"/>
              <a:pPr>
                <a:defRPr/>
              </a:pPr>
              <a:t>54</a:t>
            </a:fld>
            <a:endParaRPr lang="en-ZA" dirty="0"/>
          </a:p>
        </p:txBody>
      </p:sp>
    </p:spTree>
    <p:extLst>
      <p:ext uri="{BB962C8B-B14F-4D97-AF65-F5344CB8AC3E}">
        <p14:creationId xmlns:p14="http://schemas.microsoft.com/office/powerpoint/2010/main" xmlns="" val="2723438089"/>
      </p:ext>
    </p:extLst>
  </p:cSld>
  <p:clrMapOvr>
    <a:masterClrMapping/>
  </p:clrMapOvr>
  <p:transition advTm="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noChangeArrowheads="1"/>
          </p:cNvSpPr>
          <p:nvPr>
            <p:ph type="title"/>
          </p:nvPr>
        </p:nvSpPr>
        <p:spPr bwMode="auto">
          <a:xfrm>
            <a:off x="473075" y="684287"/>
            <a:ext cx="94456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B-BBEE STATUS ON TRANSFORMATION ….</a:t>
            </a:r>
          </a:p>
        </p:txBody>
      </p:sp>
      <p:sp>
        <p:nvSpPr>
          <p:cNvPr id="8195" name="Rectangle 2">
            <a:extLst/>
          </p:cNvPr>
          <p:cNvSpPr>
            <a:spLocks noGrp="1" noChangeArrowheads="1"/>
          </p:cNvSpPr>
          <p:nvPr>
            <p:ph idx="1"/>
          </p:nvPr>
        </p:nvSpPr>
        <p:spPr>
          <a:xfrm>
            <a:off x="266700" y="1847850"/>
            <a:ext cx="10160000" cy="4873625"/>
          </a:xfrm>
        </p:spPr>
        <p:txBody>
          <a:bodyPr/>
          <a:lstStyle/>
          <a:p>
            <a:pPr>
              <a:lnSpc>
                <a:spcPct val="80000"/>
              </a:lnSpc>
              <a:buClr>
                <a:srgbClr val="CC3300"/>
              </a:buClr>
              <a:defRPr/>
            </a:pPr>
            <a:r>
              <a:rPr lang="en-GB" altLang="en-US" sz="2500" b="1" dirty="0"/>
              <a:t>MLE Black owned Vs Black Women Owned Averages:</a:t>
            </a:r>
          </a:p>
          <a:p>
            <a:pPr>
              <a:lnSpc>
                <a:spcPct val="80000"/>
              </a:lnSpc>
              <a:buClr>
                <a:srgbClr val="CC3300"/>
              </a:buClr>
              <a:buFontTx/>
              <a:buNone/>
              <a:defRPr/>
            </a:pPr>
            <a:endParaRPr lang="en-US" altLang="en-US" sz="2400" b="1" dirty="0">
              <a:solidFill>
                <a:srgbClr val="92D050"/>
              </a:solidFill>
            </a:endParaRPr>
          </a:p>
          <a:p>
            <a:pPr marL="0" indent="0">
              <a:lnSpc>
                <a:spcPct val="80000"/>
              </a:lnSpc>
              <a:spcBef>
                <a:spcPts val="548"/>
              </a:spcBef>
              <a:spcAft>
                <a:spcPts val="0"/>
              </a:spcAft>
              <a:defRPr/>
            </a:pPr>
            <a:r>
              <a:rPr lang="en-US" sz="2400" b="1" dirty="0">
                <a:solidFill>
                  <a:srgbClr val="92D050"/>
                </a:solidFill>
              </a:rPr>
              <a:t>     </a:t>
            </a:r>
            <a:endParaRPr lang="en-US" altLang="en-US" sz="2400" b="1" dirty="0">
              <a:solidFill>
                <a:srgbClr val="FF0000"/>
              </a:solidFill>
            </a:endParaRPr>
          </a:p>
          <a:p>
            <a:pPr>
              <a:lnSpc>
                <a:spcPct val="80000"/>
              </a:lnSpc>
              <a:buClr>
                <a:srgbClr val="CC3300"/>
              </a:buClr>
              <a:defRPr/>
            </a:pPr>
            <a:endParaRPr lang="en-ZA" altLang="en-US" sz="1400" dirty="0"/>
          </a:p>
          <a:p>
            <a:pPr lvl="2">
              <a:lnSpc>
                <a:spcPct val="80000"/>
              </a:lnSpc>
              <a:buClr>
                <a:srgbClr val="CC3300"/>
              </a:buClr>
              <a:defRPr/>
            </a:pPr>
            <a:endParaRPr lang="en-ZA" altLang="en-US" sz="600" dirty="0"/>
          </a:p>
          <a:p>
            <a:pPr lvl="1">
              <a:lnSpc>
                <a:spcPct val="80000"/>
              </a:lnSpc>
              <a:defRPr/>
            </a:pPr>
            <a:endParaRPr lang="en-ZA" altLang="en-US" sz="2300" dirty="0"/>
          </a:p>
          <a:p>
            <a:pPr>
              <a:lnSpc>
                <a:spcPct val="80000"/>
              </a:lnSpc>
              <a:defRPr/>
            </a:pPr>
            <a:endParaRPr lang="en-ZA" altLang="en-US" sz="2300" dirty="0"/>
          </a:p>
          <a:p>
            <a:pPr lvl="1">
              <a:lnSpc>
                <a:spcPct val="80000"/>
              </a:lnSpc>
              <a:defRPr/>
            </a:pPr>
            <a:endParaRPr lang="en-ZA" altLang="en-US" sz="2100" dirty="0"/>
          </a:p>
          <a:p>
            <a:pPr>
              <a:lnSpc>
                <a:spcPct val="80000"/>
              </a:lnSpc>
              <a:defRPr/>
            </a:pPr>
            <a:endParaRPr lang="en-ZA" altLang="en-US" sz="2300" dirty="0"/>
          </a:p>
          <a:p>
            <a:pPr>
              <a:lnSpc>
                <a:spcPct val="80000"/>
              </a:lnSpc>
              <a:buFontTx/>
              <a:buNone/>
              <a:defRPr/>
            </a:pPr>
            <a:endParaRPr lang="en-GB" altLang="en-US" sz="2700" dirty="0"/>
          </a:p>
        </p:txBody>
      </p:sp>
      <p:graphicFrame>
        <p:nvGraphicFramePr>
          <p:cNvPr id="11270" name="Object 6"/>
          <p:cNvGraphicFramePr>
            <a:graphicFrameLocks/>
          </p:cNvGraphicFramePr>
          <p:nvPr/>
        </p:nvGraphicFramePr>
        <p:xfrm>
          <a:off x="623888" y="2436813"/>
          <a:ext cx="9534525" cy="4275137"/>
        </p:xfrm>
        <a:graphic>
          <a:graphicData uri="http://schemas.openxmlformats.org/presentationml/2006/ole">
            <p:oleObj spid="_x0000_s3238" name="Chart" r:id="rId3" imgW="5668811" imgH="3218422" progId="">
              <p:embed/>
            </p:oleObj>
          </a:graphicData>
        </a:graphic>
      </p:graphicFrame>
      <p:sp>
        <p:nvSpPr>
          <p:cNvPr id="6" name="Slide Number Placeholder 3"/>
          <p:cNvSpPr txBox="1">
            <a:spLocks/>
          </p:cNvSpPr>
          <p:nvPr/>
        </p:nvSpPr>
        <p:spPr>
          <a:xfrm>
            <a:off x="9558338" y="6781800"/>
            <a:ext cx="360362" cy="252413"/>
          </a:xfrm>
          <a:prstGeom prst="rect">
            <a:avLst/>
          </a:prstGeom>
          <a:ln w="12700">
            <a:solidFill>
              <a:srgbClr val="B19935"/>
            </a:solidFill>
          </a:ln>
        </p:spPr>
        <p:txBody>
          <a:bodyPr lIns="0" tIns="0" rIns="0" bIns="0" anchor="ctr" anchorCtr="0"/>
          <a:lstStyle>
            <a:defPPr>
              <a:defRPr lang="en-GB"/>
            </a:defPPr>
            <a:lvl1pPr algn="ctr" defTabSz="1050468" rtl="0" fontAlgn="base">
              <a:spcBef>
                <a:spcPct val="0"/>
              </a:spcBef>
              <a:spcAft>
                <a:spcPct val="0"/>
              </a:spcAft>
              <a:buFontTx/>
              <a:buNone/>
              <a:defRPr sz="1300" kern="1200">
                <a:solidFill>
                  <a:srgbClr val="008000"/>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pPr>
              <a:defRPr/>
            </a:pPr>
            <a:fld id="{E50D4697-A794-47B3-8CA5-9B366F61235B}" type="slidenum">
              <a:rPr lang="en-ZA" smtClean="0"/>
              <a:pPr>
                <a:defRPr/>
              </a:pPr>
              <a:t>55</a:t>
            </a:fld>
            <a:endParaRPr lang="en-ZA" dirty="0"/>
          </a:p>
        </p:txBody>
      </p:sp>
    </p:spTree>
    <p:extLst>
      <p:ext uri="{BB962C8B-B14F-4D97-AF65-F5344CB8AC3E}">
        <p14:creationId xmlns:p14="http://schemas.microsoft.com/office/powerpoint/2010/main" xmlns="" val="2467559485"/>
      </p:ext>
    </p:extLst>
  </p:cSld>
  <p:clrMapOvr>
    <a:masterClrMapping/>
  </p:clrMapOvr>
  <p:transition advTm="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noChangeArrowheads="1"/>
          </p:cNvSpPr>
          <p:nvPr>
            <p:ph type="title"/>
          </p:nvPr>
        </p:nvSpPr>
        <p:spPr bwMode="auto">
          <a:xfrm>
            <a:off x="508169" y="540271"/>
            <a:ext cx="94456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charset="0"/>
                <a:cs typeface="Arial" charset="0"/>
              </a:rPr>
              <a:t>B-BBEE STATUS ON TRANSFORMATION ….</a:t>
            </a:r>
            <a:endParaRPr lang="en-US" altLang="en-US" dirty="0" smtClean="0">
              <a:latin typeface="Arial" charset="0"/>
              <a:cs typeface="Arial" charset="0"/>
            </a:endParaRPr>
          </a:p>
        </p:txBody>
      </p:sp>
      <p:sp>
        <p:nvSpPr>
          <p:cNvPr id="8195" name="Rectangle 2">
            <a:extLst/>
          </p:cNvPr>
          <p:cNvSpPr>
            <a:spLocks noGrp="1" noChangeArrowheads="1"/>
          </p:cNvSpPr>
          <p:nvPr>
            <p:ph idx="1"/>
          </p:nvPr>
        </p:nvSpPr>
        <p:spPr>
          <a:xfrm>
            <a:off x="266700" y="1847850"/>
            <a:ext cx="10160000" cy="4873625"/>
          </a:xfrm>
        </p:spPr>
        <p:txBody>
          <a:bodyPr/>
          <a:lstStyle/>
          <a:p>
            <a:pPr>
              <a:lnSpc>
                <a:spcPct val="80000"/>
              </a:lnSpc>
              <a:buClr>
                <a:srgbClr val="CC3300"/>
              </a:buClr>
              <a:defRPr/>
            </a:pPr>
            <a:r>
              <a:rPr lang="en-GB" altLang="en-US" sz="2500" b="1" dirty="0"/>
              <a:t>QSE Average Score Comparison:</a:t>
            </a:r>
          </a:p>
          <a:p>
            <a:pPr>
              <a:lnSpc>
                <a:spcPct val="80000"/>
              </a:lnSpc>
              <a:buClr>
                <a:srgbClr val="CC3300"/>
              </a:buClr>
              <a:buFontTx/>
              <a:buNone/>
              <a:defRPr/>
            </a:pPr>
            <a:endParaRPr lang="en-US" altLang="en-US" sz="2400" b="1" dirty="0">
              <a:solidFill>
                <a:srgbClr val="92D050"/>
              </a:solidFill>
            </a:endParaRPr>
          </a:p>
          <a:p>
            <a:pPr marL="0" indent="0">
              <a:lnSpc>
                <a:spcPct val="80000"/>
              </a:lnSpc>
              <a:spcBef>
                <a:spcPts val="548"/>
              </a:spcBef>
              <a:spcAft>
                <a:spcPts val="0"/>
              </a:spcAft>
              <a:defRPr/>
            </a:pPr>
            <a:r>
              <a:rPr lang="en-US" sz="2400" b="1" dirty="0">
                <a:solidFill>
                  <a:srgbClr val="92D050"/>
                </a:solidFill>
              </a:rPr>
              <a:t>     </a:t>
            </a:r>
            <a:endParaRPr lang="en-US" altLang="en-US" sz="2400" b="1" dirty="0">
              <a:solidFill>
                <a:srgbClr val="FF0000"/>
              </a:solidFill>
            </a:endParaRPr>
          </a:p>
          <a:p>
            <a:pPr>
              <a:lnSpc>
                <a:spcPct val="80000"/>
              </a:lnSpc>
              <a:buClr>
                <a:srgbClr val="CC3300"/>
              </a:buClr>
              <a:defRPr/>
            </a:pPr>
            <a:endParaRPr lang="en-ZA" altLang="en-US" sz="1400" dirty="0"/>
          </a:p>
          <a:p>
            <a:pPr lvl="2">
              <a:lnSpc>
                <a:spcPct val="80000"/>
              </a:lnSpc>
              <a:buClr>
                <a:srgbClr val="CC3300"/>
              </a:buClr>
              <a:defRPr/>
            </a:pPr>
            <a:endParaRPr lang="en-ZA" altLang="en-US" sz="600" dirty="0"/>
          </a:p>
          <a:p>
            <a:pPr lvl="1">
              <a:lnSpc>
                <a:spcPct val="80000"/>
              </a:lnSpc>
              <a:defRPr/>
            </a:pPr>
            <a:endParaRPr lang="en-ZA" altLang="en-US" sz="2300" dirty="0"/>
          </a:p>
          <a:p>
            <a:pPr>
              <a:lnSpc>
                <a:spcPct val="80000"/>
              </a:lnSpc>
              <a:defRPr/>
            </a:pPr>
            <a:endParaRPr lang="en-ZA" altLang="en-US" sz="2300" dirty="0"/>
          </a:p>
          <a:p>
            <a:pPr lvl="1">
              <a:lnSpc>
                <a:spcPct val="80000"/>
              </a:lnSpc>
              <a:defRPr/>
            </a:pPr>
            <a:endParaRPr lang="en-ZA" altLang="en-US" sz="2100" dirty="0"/>
          </a:p>
          <a:p>
            <a:pPr>
              <a:lnSpc>
                <a:spcPct val="80000"/>
              </a:lnSpc>
              <a:defRPr/>
            </a:pPr>
            <a:endParaRPr lang="en-ZA" altLang="en-US" sz="2300" dirty="0"/>
          </a:p>
          <a:p>
            <a:pPr>
              <a:lnSpc>
                <a:spcPct val="80000"/>
              </a:lnSpc>
              <a:buFontTx/>
              <a:buNone/>
              <a:defRPr/>
            </a:pPr>
            <a:endParaRPr lang="en-GB" altLang="en-US" sz="2700" dirty="0"/>
          </a:p>
        </p:txBody>
      </p:sp>
      <p:graphicFrame>
        <p:nvGraphicFramePr>
          <p:cNvPr id="12294" name="Object 12"/>
          <p:cNvGraphicFramePr>
            <a:graphicFrameLocks/>
          </p:cNvGraphicFramePr>
          <p:nvPr/>
        </p:nvGraphicFramePr>
        <p:xfrm>
          <a:off x="623888" y="2436813"/>
          <a:ext cx="9534525" cy="4052887"/>
        </p:xfrm>
        <a:graphic>
          <a:graphicData uri="http://schemas.openxmlformats.org/presentationml/2006/ole">
            <p:oleObj spid="_x0000_s4262" name="Chart" r:id="rId3" imgW="5681002" imgH="4266847" progId="">
              <p:embed/>
            </p:oleObj>
          </a:graphicData>
        </a:graphic>
      </p:graphicFrame>
      <p:sp>
        <p:nvSpPr>
          <p:cNvPr id="6" name="Slide Number Placeholder 3"/>
          <p:cNvSpPr txBox="1">
            <a:spLocks/>
          </p:cNvSpPr>
          <p:nvPr/>
        </p:nvSpPr>
        <p:spPr>
          <a:xfrm>
            <a:off x="9558338" y="6781800"/>
            <a:ext cx="360362" cy="252413"/>
          </a:xfrm>
          <a:prstGeom prst="rect">
            <a:avLst/>
          </a:prstGeom>
          <a:ln w="12700">
            <a:solidFill>
              <a:srgbClr val="B19935"/>
            </a:solidFill>
          </a:ln>
        </p:spPr>
        <p:txBody>
          <a:bodyPr lIns="0" tIns="0" rIns="0" bIns="0" anchor="ctr" anchorCtr="0"/>
          <a:lstStyle>
            <a:defPPr>
              <a:defRPr lang="en-GB"/>
            </a:defPPr>
            <a:lvl1pPr algn="ctr" defTabSz="1050468" rtl="0" fontAlgn="base">
              <a:spcBef>
                <a:spcPct val="0"/>
              </a:spcBef>
              <a:spcAft>
                <a:spcPct val="0"/>
              </a:spcAft>
              <a:buFontTx/>
              <a:buNone/>
              <a:defRPr sz="1300" kern="1200">
                <a:solidFill>
                  <a:srgbClr val="008000"/>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pPr>
              <a:defRPr/>
            </a:pPr>
            <a:fld id="{E50D4697-A794-47B3-8CA5-9B366F61235B}" type="slidenum">
              <a:rPr lang="en-ZA" smtClean="0"/>
              <a:pPr>
                <a:defRPr/>
              </a:pPr>
              <a:t>56</a:t>
            </a:fld>
            <a:endParaRPr lang="en-ZA" dirty="0"/>
          </a:p>
        </p:txBody>
      </p:sp>
    </p:spTree>
    <p:extLst>
      <p:ext uri="{BB962C8B-B14F-4D97-AF65-F5344CB8AC3E}">
        <p14:creationId xmlns:p14="http://schemas.microsoft.com/office/powerpoint/2010/main" xmlns="" val="2749351599"/>
      </p:ext>
    </p:extLst>
  </p:cSld>
  <p:clrMapOvr>
    <a:masterClrMapping/>
  </p:clrMapOvr>
  <p:transition advTm="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noChangeArrowheads="1"/>
          </p:cNvSpPr>
          <p:nvPr>
            <p:ph type="title"/>
          </p:nvPr>
        </p:nvSpPr>
        <p:spPr bwMode="auto">
          <a:xfrm>
            <a:off x="473075" y="612279"/>
            <a:ext cx="94456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B-BBEE Status of Transformation (cont.)</a:t>
            </a:r>
          </a:p>
        </p:txBody>
      </p:sp>
      <p:sp>
        <p:nvSpPr>
          <p:cNvPr id="8195" name="Rectangle 2">
            <a:extLst/>
          </p:cNvPr>
          <p:cNvSpPr>
            <a:spLocks noGrp="1" noChangeArrowheads="1"/>
          </p:cNvSpPr>
          <p:nvPr>
            <p:ph idx="1"/>
          </p:nvPr>
        </p:nvSpPr>
        <p:spPr>
          <a:xfrm>
            <a:off x="266700" y="1847850"/>
            <a:ext cx="10160000" cy="4873625"/>
          </a:xfrm>
        </p:spPr>
        <p:txBody>
          <a:bodyPr/>
          <a:lstStyle/>
          <a:p>
            <a:pPr>
              <a:lnSpc>
                <a:spcPct val="80000"/>
              </a:lnSpc>
              <a:buClr>
                <a:srgbClr val="CC3300"/>
              </a:buClr>
              <a:defRPr/>
            </a:pPr>
            <a:r>
              <a:rPr lang="en-GB" altLang="en-US" sz="2500" b="1" dirty="0"/>
              <a:t>EME certificates received:</a:t>
            </a:r>
          </a:p>
          <a:p>
            <a:pPr>
              <a:lnSpc>
                <a:spcPct val="80000"/>
              </a:lnSpc>
              <a:buClr>
                <a:srgbClr val="CC3300"/>
              </a:buClr>
              <a:buFontTx/>
              <a:buNone/>
              <a:defRPr/>
            </a:pPr>
            <a:endParaRPr lang="en-US" altLang="en-US" sz="2400" b="1" dirty="0">
              <a:solidFill>
                <a:srgbClr val="92D050"/>
              </a:solidFill>
            </a:endParaRPr>
          </a:p>
          <a:p>
            <a:pPr marL="0" indent="0">
              <a:lnSpc>
                <a:spcPct val="80000"/>
              </a:lnSpc>
              <a:spcBef>
                <a:spcPts val="548"/>
              </a:spcBef>
              <a:spcAft>
                <a:spcPts val="0"/>
              </a:spcAft>
              <a:defRPr/>
            </a:pPr>
            <a:r>
              <a:rPr lang="en-US" sz="2400" b="1" dirty="0">
                <a:solidFill>
                  <a:srgbClr val="92D050"/>
                </a:solidFill>
              </a:rPr>
              <a:t>     </a:t>
            </a:r>
            <a:endParaRPr lang="en-US" altLang="en-US" sz="2400" b="1" dirty="0">
              <a:solidFill>
                <a:srgbClr val="FF0000"/>
              </a:solidFill>
            </a:endParaRPr>
          </a:p>
          <a:p>
            <a:pPr>
              <a:lnSpc>
                <a:spcPct val="80000"/>
              </a:lnSpc>
              <a:buClr>
                <a:srgbClr val="CC3300"/>
              </a:buClr>
              <a:defRPr/>
            </a:pPr>
            <a:endParaRPr lang="en-ZA" altLang="en-US" sz="1400" dirty="0"/>
          </a:p>
          <a:p>
            <a:pPr lvl="2">
              <a:lnSpc>
                <a:spcPct val="80000"/>
              </a:lnSpc>
              <a:buClr>
                <a:srgbClr val="CC3300"/>
              </a:buClr>
              <a:defRPr/>
            </a:pPr>
            <a:endParaRPr lang="en-ZA" altLang="en-US" sz="600" dirty="0"/>
          </a:p>
          <a:p>
            <a:pPr lvl="1">
              <a:lnSpc>
                <a:spcPct val="80000"/>
              </a:lnSpc>
              <a:defRPr/>
            </a:pPr>
            <a:endParaRPr lang="en-ZA" altLang="en-US" sz="2300" dirty="0"/>
          </a:p>
          <a:p>
            <a:pPr>
              <a:lnSpc>
                <a:spcPct val="80000"/>
              </a:lnSpc>
              <a:defRPr/>
            </a:pPr>
            <a:endParaRPr lang="en-ZA" altLang="en-US" sz="2300" dirty="0"/>
          </a:p>
          <a:p>
            <a:pPr lvl="1">
              <a:lnSpc>
                <a:spcPct val="80000"/>
              </a:lnSpc>
              <a:defRPr/>
            </a:pPr>
            <a:endParaRPr lang="en-ZA" altLang="en-US" sz="2100" dirty="0"/>
          </a:p>
          <a:p>
            <a:pPr>
              <a:lnSpc>
                <a:spcPct val="80000"/>
              </a:lnSpc>
              <a:defRPr/>
            </a:pPr>
            <a:endParaRPr lang="en-ZA" altLang="en-US" sz="2300" dirty="0"/>
          </a:p>
          <a:p>
            <a:pPr>
              <a:lnSpc>
                <a:spcPct val="80000"/>
              </a:lnSpc>
              <a:buFontTx/>
              <a:buNone/>
              <a:defRPr/>
            </a:pPr>
            <a:endParaRPr lang="en-GB" altLang="en-US" sz="2700" dirty="0"/>
          </a:p>
        </p:txBody>
      </p:sp>
      <p:graphicFrame>
        <p:nvGraphicFramePr>
          <p:cNvPr id="13318" name="Object 6"/>
          <p:cNvGraphicFramePr>
            <a:graphicFrameLocks/>
          </p:cNvGraphicFramePr>
          <p:nvPr/>
        </p:nvGraphicFramePr>
        <p:xfrm>
          <a:off x="623888" y="2436813"/>
          <a:ext cx="9534525" cy="4224337"/>
        </p:xfrm>
        <a:graphic>
          <a:graphicData uri="http://schemas.openxmlformats.org/presentationml/2006/ole">
            <p:oleObj spid="_x0000_s5285" name="Chart" r:id="rId3" imgW="5663675" imgH="2651990" progId="">
              <p:embed/>
            </p:oleObj>
          </a:graphicData>
        </a:graphic>
      </p:graphicFrame>
      <p:sp>
        <p:nvSpPr>
          <p:cNvPr id="6" name="Slide Number Placeholder 3"/>
          <p:cNvSpPr txBox="1">
            <a:spLocks/>
          </p:cNvSpPr>
          <p:nvPr/>
        </p:nvSpPr>
        <p:spPr>
          <a:xfrm>
            <a:off x="9558338" y="6781800"/>
            <a:ext cx="360362" cy="252413"/>
          </a:xfrm>
          <a:prstGeom prst="rect">
            <a:avLst/>
          </a:prstGeom>
          <a:ln w="12700">
            <a:solidFill>
              <a:srgbClr val="B19935"/>
            </a:solidFill>
          </a:ln>
        </p:spPr>
        <p:txBody>
          <a:bodyPr lIns="0" tIns="0" rIns="0" bIns="0" anchor="ctr" anchorCtr="0"/>
          <a:lstStyle>
            <a:defPPr>
              <a:defRPr lang="en-GB"/>
            </a:defPPr>
            <a:lvl1pPr algn="ctr" defTabSz="1050468" rtl="0" fontAlgn="base">
              <a:spcBef>
                <a:spcPct val="0"/>
              </a:spcBef>
              <a:spcAft>
                <a:spcPct val="0"/>
              </a:spcAft>
              <a:buFontTx/>
              <a:buNone/>
              <a:defRPr sz="1300" kern="1200">
                <a:solidFill>
                  <a:srgbClr val="008000"/>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pPr>
              <a:defRPr/>
            </a:pPr>
            <a:fld id="{E50D4697-A794-47B3-8CA5-9B366F61235B}" type="slidenum">
              <a:rPr lang="en-ZA" smtClean="0"/>
              <a:pPr>
                <a:defRPr/>
              </a:pPr>
              <a:t>57</a:t>
            </a:fld>
            <a:endParaRPr lang="en-ZA" dirty="0"/>
          </a:p>
        </p:txBody>
      </p:sp>
    </p:spTree>
    <p:extLst>
      <p:ext uri="{BB962C8B-B14F-4D97-AF65-F5344CB8AC3E}">
        <p14:creationId xmlns:p14="http://schemas.microsoft.com/office/powerpoint/2010/main" xmlns="" val="4226339733"/>
      </p:ext>
    </p:extLst>
  </p:cSld>
  <p:clrMapOvr>
    <a:masterClrMapping/>
  </p:clrMapOvr>
  <p:transition advTm="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noChangeArrowheads="1"/>
          </p:cNvSpPr>
          <p:nvPr>
            <p:ph type="title"/>
          </p:nvPr>
        </p:nvSpPr>
        <p:spPr bwMode="auto">
          <a:xfrm>
            <a:off x="450156" y="540271"/>
            <a:ext cx="96234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charset="0"/>
                <a:cs typeface="Arial" charset="0"/>
              </a:rPr>
              <a:t>B-BBEE STATUS ON TRANSFORMATION ….</a:t>
            </a:r>
            <a:endParaRPr lang="en-US" altLang="en-US" dirty="0" smtClean="0">
              <a:latin typeface="Arial" charset="0"/>
              <a:cs typeface="Arial" charset="0"/>
            </a:endParaRPr>
          </a:p>
        </p:txBody>
      </p:sp>
      <p:sp>
        <p:nvSpPr>
          <p:cNvPr id="9219" name="Rectangle 2">
            <a:extLst/>
          </p:cNvPr>
          <p:cNvSpPr>
            <a:spLocks noGrp="1" noChangeArrowheads="1"/>
          </p:cNvSpPr>
          <p:nvPr>
            <p:ph idx="1"/>
          </p:nvPr>
        </p:nvSpPr>
        <p:spPr>
          <a:xfrm>
            <a:off x="378148" y="1476375"/>
            <a:ext cx="10160000" cy="4873625"/>
          </a:xfrm>
        </p:spPr>
        <p:txBody>
          <a:bodyPr/>
          <a:lstStyle/>
          <a:p>
            <a:pPr>
              <a:spcBef>
                <a:spcPct val="0"/>
              </a:spcBef>
              <a:buClr>
                <a:srgbClr val="CC3300"/>
              </a:buClr>
              <a:defRPr/>
            </a:pPr>
            <a:r>
              <a:rPr lang="en-GB" altLang="en-US" b="1" dirty="0"/>
              <a:t>Summary- Status</a:t>
            </a:r>
          </a:p>
          <a:p>
            <a:pPr marL="0" indent="0">
              <a:spcBef>
                <a:spcPct val="0"/>
              </a:spcBef>
              <a:buClr>
                <a:srgbClr val="CC3300"/>
              </a:buClr>
              <a:defRPr/>
            </a:pPr>
            <a:endParaRPr lang="en-GB" altLang="en-US" b="1" dirty="0"/>
          </a:p>
          <a:p>
            <a:pPr lvl="1">
              <a:lnSpc>
                <a:spcPct val="80000"/>
              </a:lnSpc>
              <a:buClr>
                <a:srgbClr val="CC3300"/>
              </a:buClr>
              <a:buFontTx/>
              <a:buChar char="-"/>
              <a:defRPr/>
            </a:pPr>
            <a:r>
              <a:rPr lang="en-GB" altLang="en-US" dirty="0"/>
              <a:t>Sector maintained a </a:t>
            </a:r>
            <a:r>
              <a:rPr lang="en-GB" altLang="en-US" b="1" dirty="0"/>
              <a:t>level four B-BBEE status</a:t>
            </a:r>
            <a:endParaRPr lang="en-GB" altLang="en-US" b="1" dirty="0">
              <a:solidFill>
                <a:srgbClr val="00B050"/>
              </a:solidFill>
            </a:endParaRPr>
          </a:p>
          <a:p>
            <a:pPr marL="521528" lvl="1" indent="0">
              <a:lnSpc>
                <a:spcPct val="80000"/>
              </a:lnSpc>
              <a:buClr>
                <a:srgbClr val="CC3300"/>
              </a:buClr>
              <a:buFont typeface="Wingdings" pitchFamily="2" charset="2"/>
              <a:buNone/>
              <a:defRPr/>
            </a:pPr>
            <a:endParaRPr lang="en-ZA" altLang="en-US" dirty="0">
              <a:solidFill>
                <a:srgbClr val="000000"/>
              </a:solidFill>
              <a:ea typeface="ＭＳ Ｐゴシック" pitchFamily="34" charset="-128"/>
            </a:endParaRPr>
          </a:p>
          <a:p>
            <a:pPr lvl="1">
              <a:lnSpc>
                <a:spcPct val="80000"/>
              </a:lnSpc>
              <a:buClr>
                <a:srgbClr val="CC3300"/>
              </a:buClr>
              <a:buFontTx/>
              <a:buChar char="-"/>
              <a:defRPr/>
            </a:pPr>
            <a:r>
              <a:rPr lang="en-ZA" altLang="en-US" dirty="0">
                <a:solidFill>
                  <a:srgbClr val="000000"/>
                </a:solidFill>
                <a:ea typeface="ＭＳ Ｐゴシック" pitchFamily="34" charset="-128"/>
              </a:rPr>
              <a:t>Increase in terms of submission from MLE </a:t>
            </a:r>
          </a:p>
          <a:p>
            <a:pPr lvl="1">
              <a:lnSpc>
                <a:spcPct val="80000"/>
              </a:lnSpc>
              <a:buClr>
                <a:srgbClr val="CC3300"/>
              </a:buClr>
              <a:buFontTx/>
              <a:buChar char="-"/>
              <a:defRPr/>
            </a:pPr>
            <a:endParaRPr lang="en-ZA" altLang="en-US" dirty="0">
              <a:solidFill>
                <a:srgbClr val="000000"/>
              </a:solidFill>
              <a:ea typeface="ＭＳ Ｐゴシック" pitchFamily="34" charset="-128"/>
            </a:endParaRPr>
          </a:p>
          <a:p>
            <a:pPr lvl="1">
              <a:lnSpc>
                <a:spcPct val="80000"/>
              </a:lnSpc>
              <a:buClr>
                <a:srgbClr val="CC3300"/>
              </a:buClr>
              <a:buFontTx/>
              <a:buChar char="-"/>
              <a:defRPr/>
            </a:pPr>
            <a:r>
              <a:rPr lang="en-ZA" altLang="en-US" dirty="0">
                <a:solidFill>
                  <a:srgbClr val="000000"/>
                </a:solidFill>
                <a:ea typeface="ＭＳ Ｐゴシック" pitchFamily="34" charset="-128"/>
              </a:rPr>
              <a:t>QSEs maintained </a:t>
            </a:r>
            <a:r>
              <a:rPr lang="en-ZA" altLang="en-US" b="1" dirty="0">
                <a:solidFill>
                  <a:srgbClr val="000000"/>
                </a:solidFill>
                <a:ea typeface="ＭＳ Ｐゴシック" pitchFamily="34" charset="-128"/>
              </a:rPr>
              <a:t>level 3 B-BBEE status</a:t>
            </a:r>
            <a:endParaRPr lang="en-ZA" altLang="en-US" dirty="0">
              <a:solidFill>
                <a:srgbClr val="000000"/>
              </a:solidFill>
              <a:ea typeface="ＭＳ Ｐゴシック" pitchFamily="34" charset="-128"/>
            </a:endParaRPr>
          </a:p>
          <a:p>
            <a:pPr lvl="1">
              <a:lnSpc>
                <a:spcPct val="80000"/>
              </a:lnSpc>
              <a:buClr>
                <a:srgbClr val="CC3300"/>
              </a:buClr>
              <a:buFontTx/>
              <a:buChar char="-"/>
              <a:defRPr/>
            </a:pPr>
            <a:endParaRPr lang="en-ZA" altLang="en-US" b="1" dirty="0">
              <a:solidFill>
                <a:srgbClr val="000000"/>
              </a:solidFill>
              <a:ea typeface="ＭＳ Ｐゴシック" pitchFamily="34" charset="-128"/>
            </a:endParaRPr>
          </a:p>
          <a:p>
            <a:pPr lvl="1">
              <a:lnSpc>
                <a:spcPct val="80000"/>
              </a:lnSpc>
              <a:buClr>
                <a:srgbClr val="CC3300"/>
              </a:buClr>
              <a:buFontTx/>
              <a:buChar char="-"/>
              <a:defRPr/>
            </a:pPr>
            <a:r>
              <a:rPr lang="en-ZA" altLang="en-US" b="1" dirty="0">
                <a:solidFill>
                  <a:srgbClr val="000000"/>
                </a:solidFill>
                <a:ea typeface="ＭＳ Ｐゴシック" pitchFamily="34" charset="-128"/>
              </a:rPr>
              <a:t>EME’s </a:t>
            </a:r>
            <a:r>
              <a:rPr lang="en-ZA" altLang="en-US" dirty="0">
                <a:solidFill>
                  <a:srgbClr val="000000"/>
                </a:solidFill>
                <a:ea typeface="ＭＳ Ｐゴシック" pitchFamily="34" charset="-128"/>
              </a:rPr>
              <a:t>maintained </a:t>
            </a:r>
            <a:r>
              <a:rPr lang="en-ZA" altLang="en-US" b="1" dirty="0">
                <a:solidFill>
                  <a:srgbClr val="000000"/>
                </a:solidFill>
                <a:ea typeface="ＭＳ Ｐゴシック" pitchFamily="34" charset="-128"/>
              </a:rPr>
              <a:t>level 4 B-BBEE status</a:t>
            </a:r>
          </a:p>
          <a:p>
            <a:pPr marL="521528" lvl="1" indent="0">
              <a:lnSpc>
                <a:spcPct val="80000"/>
              </a:lnSpc>
              <a:buClr>
                <a:srgbClr val="CC3300"/>
              </a:buClr>
              <a:buFont typeface="Wingdings" pitchFamily="2" charset="2"/>
              <a:buNone/>
              <a:defRPr/>
            </a:pPr>
            <a:endParaRPr lang="en-ZA" altLang="en-US" b="1" dirty="0">
              <a:solidFill>
                <a:srgbClr val="000000"/>
              </a:solidFill>
              <a:ea typeface="ＭＳ Ｐゴシック" pitchFamily="34" charset="-128"/>
            </a:endParaRPr>
          </a:p>
          <a:p>
            <a:pPr lvl="2">
              <a:lnSpc>
                <a:spcPct val="80000"/>
              </a:lnSpc>
              <a:buClr>
                <a:srgbClr val="CC3300"/>
              </a:buClr>
              <a:buFontTx/>
              <a:buChar char="-"/>
              <a:defRPr/>
            </a:pPr>
            <a:r>
              <a:rPr lang="en-GB" altLang="en-US" dirty="0"/>
              <a:t>Indication shows most EMEs are non-women owned</a:t>
            </a:r>
          </a:p>
          <a:p>
            <a:pPr lvl="2">
              <a:lnSpc>
                <a:spcPct val="80000"/>
              </a:lnSpc>
              <a:buClr>
                <a:srgbClr val="CC3300"/>
              </a:buClr>
              <a:buFontTx/>
              <a:buChar char="-"/>
              <a:defRPr/>
            </a:pPr>
            <a:r>
              <a:rPr lang="en-GB" altLang="en-US" dirty="0"/>
              <a:t>Non compliance with industry Codes of Good Conduct</a:t>
            </a:r>
          </a:p>
          <a:p>
            <a:pPr lvl="2">
              <a:lnSpc>
                <a:spcPct val="80000"/>
              </a:lnSpc>
              <a:buClr>
                <a:srgbClr val="CC3300"/>
              </a:buClr>
              <a:buFontTx/>
              <a:buChar char="-"/>
              <a:defRPr/>
            </a:pPr>
            <a:endParaRPr lang="en-GB" altLang="en-US" dirty="0"/>
          </a:p>
          <a:p>
            <a:pPr lvl="2">
              <a:lnSpc>
                <a:spcPct val="80000"/>
              </a:lnSpc>
              <a:buClr>
                <a:srgbClr val="CC3300"/>
              </a:buClr>
              <a:buFontTx/>
              <a:buChar char="-"/>
              <a:defRPr/>
            </a:pPr>
            <a:endParaRPr lang="en-ZA" altLang="en-US" dirty="0">
              <a:solidFill>
                <a:srgbClr val="000000"/>
              </a:solidFill>
              <a:ea typeface="ＭＳ Ｐゴシック" pitchFamily="34" charset="-128"/>
            </a:endParaRPr>
          </a:p>
        </p:txBody>
      </p:sp>
      <p:sp>
        <p:nvSpPr>
          <p:cNvPr id="5" name="Slide Number Placeholder 3"/>
          <p:cNvSpPr>
            <a:spLocks noGrp="1"/>
          </p:cNvSpPr>
          <p:nvPr>
            <p:ph type="sldNum" sz="quarter" idx="10"/>
          </p:nvPr>
        </p:nvSpPr>
        <p:spPr>
          <a:xfrm>
            <a:off x="9558338" y="6781800"/>
            <a:ext cx="360362" cy="252413"/>
          </a:xfrm>
        </p:spPr>
        <p:txBody>
          <a:bodyPr/>
          <a:lstStyle/>
          <a:p>
            <a:pPr>
              <a:defRPr/>
            </a:pPr>
            <a:fld id="{E50D4697-A794-47B3-8CA5-9B366F61235B}" type="slidenum">
              <a:rPr lang="en-ZA" smtClean="0"/>
              <a:pPr>
                <a:defRPr/>
              </a:pPr>
              <a:t>58</a:t>
            </a:fld>
            <a:endParaRPr lang="en-ZA" dirty="0"/>
          </a:p>
        </p:txBody>
      </p:sp>
    </p:spTree>
    <p:extLst>
      <p:ext uri="{BB962C8B-B14F-4D97-AF65-F5344CB8AC3E}">
        <p14:creationId xmlns:p14="http://schemas.microsoft.com/office/powerpoint/2010/main" xmlns="" val="24643085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noChangeArrowheads="1"/>
          </p:cNvSpPr>
          <p:nvPr>
            <p:ph type="title"/>
          </p:nvPr>
        </p:nvSpPr>
        <p:spPr bwMode="auto">
          <a:xfrm>
            <a:off x="534988" y="684287"/>
            <a:ext cx="9623425" cy="587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B-BBEE Status of Transformation ( cont.)</a:t>
            </a:r>
          </a:p>
        </p:txBody>
      </p:sp>
      <p:sp>
        <p:nvSpPr>
          <p:cNvPr id="9219" name="Rectangle 2">
            <a:extLst/>
          </p:cNvPr>
          <p:cNvSpPr>
            <a:spLocks noGrp="1" noChangeArrowheads="1"/>
          </p:cNvSpPr>
          <p:nvPr>
            <p:ph idx="1"/>
          </p:nvPr>
        </p:nvSpPr>
        <p:spPr>
          <a:xfrm>
            <a:off x="450156" y="1464692"/>
            <a:ext cx="9976544" cy="5317108"/>
          </a:xfrm>
        </p:spPr>
        <p:txBody>
          <a:bodyPr/>
          <a:lstStyle/>
          <a:p>
            <a:pPr>
              <a:spcBef>
                <a:spcPct val="0"/>
              </a:spcBef>
              <a:buClr>
                <a:srgbClr val="CC3300"/>
              </a:buClr>
              <a:defRPr/>
            </a:pPr>
            <a:r>
              <a:rPr lang="en-ZA" altLang="en-US" sz="2000" b="1" dirty="0">
                <a:solidFill>
                  <a:srgbClr val="000000"/>
                </a:solidFill>
                <a:ea typeface="ＭＳ Ｐゴシック" pitchFamily="34" charset="-128"/>
              </a:rPr>
              <a:t>Challenges</a:t>
            </a:r>
          </a:p>
          <a:p>
            <a:pPr marL="0" indent="0">
              <a:spcBef>
                <a:spcPct val="0"/>
              </a:spcBef>
              <a:buClr>
                <a:srgbClr val="CC3300"/>
              </a:buClr>
              <a:defRPr/>
            </a:pPr>
            <a:endParaRPr lang="en-ZA" altLang="en-US" sz="2000" b="1" dirty="0">
              <a:solidFill>
                <a:srgbClr val="000000"/>
              </a:solidFill>
              <a:ea typeface="ＭＳ Ｐゴシック" pitchFamily="34" charset="-128"/>
            </a:endParaRPr>
          </a:p>
          <a:p>
            <a:pPr lvl="2">
              <a:spcBef>
                <a:spcPct val="0"/>
              </a:spcBef>
              <a:buClr>
                <a:srgbClr val="CC3300"/>
              </a:buClr>
              <a:buFontTx/>
              <a:buChar char="-"/>
              <a:defRPr/>
            </a:pPr>
            <a:r>
              <a:rPr lang="en-GB" altLang="en-US" sz="2000" dirty="0">
                <a:solidFill>
                  <a:srgbClr val="000000"/>
                </a:solidFill>
              </a:rPr>
              <a:t>Inconsistency in terms of submission (B-BBEE Act)</a:t>
            </a:r>
          </a:p>
          <a:p>
            <a:pPr marL="1043056" lvl="2" indent="0">
              <a:spcBef>
                <a:spcPct val="0"/>
              </a:spcBef>
              <a:buClr>
                <a:srgbClr val="CC3300"/>
              </a:buClr>
              <a:buFont typeface="Wingdings" pitchFamily="2" charset="2"/>
              <a:buNone/>
              <a:defRPr/>
            </a:pPr>
            <a:endParaRPr lang="en-GB" altLang="en-US" sz="2000" dirty="0">
              <a:solidFill>
                <a:srgbClr val="000000"/>
              </a:solidFill>
            </a:endParaRPr>
          </a:p>
          <a:p>
            <a:pPr lvl="2">
              <a:spcBef>
                <a:spcPct val="0"/>
              </a:spcBef>
              <a:buClr>
                <a:srgbClr val="CC3300"/>
              </a:buClr>
              <a:buFontTx/>
              <a:buChar char="-"/>
              <a:defRPr/>
            </a:pPr>
            <a:r>
              <a:rPr lang="en-GB" altLang="en-US" sz="2000" dirty="0">
                <a:solidFill>
                  <a:srgbClr val="000000"/>
                </a:solidFill>
              </a:rPr>
              <a:t>Insufficient underlying information making it difficult for in depth analysis- (B-BBEE Act)</a:t>
            </a:r>
          </a:p>
          <a:p>
            <a:pPr marL="1043056" lvl="2" indent="0">
              <a:spcBef>
                <a:spcPct val="0"/>
              </a:spcBef>
              <a:buClr>
                <a:srgbClr val="CC3300"/>
              </a:buClr>
              <a:buFont typeface="Wingdings" pitchFamily="2" charset="2"/>
              <a:buNone/>
              <a:defRPr/>
            </a:pPr>
            <a:endParaRPr lang="en-GB" altLang="en-US" sz="2000" dirty="0">
              <a:solidFill>
                <a:srgbClr val="000000"/>
              </a:solidFill>
            </a:endParaRPr>
          </a:p>
          <a:p>
            <a:pPr lvl="2">
              <a:spcBef>
                <a:spcPct val="0"/>
              </a:spcBef>
              <a:buClr>
                <a:srgbClr val="CC3300"/>
              </a:buClr>
              <a:buFontTx/>
              <a:buChar char="-"/>
              <a:defRPr/>
            </a:pPr>
            <a:r>
              <a:rPr lang="en-GB" altLang="en-US" sz="2000" dirty="0">
                <a:solidFill>
                  <a:srgbClr val="000000"/>
                </a:solidFill>
              </a:rPr>
              <a:t>Inaccurate database (Associations, CEO visits)</a:t>
            </a:r>
          </a:p>
          <a:p>
            <a:pPr marL="1043056" lvl="2" indent="0">
              <a:spcBef>
                <a:spcPct val="0"/>
              </a:spcBef>
              <a:buClr>
                <a:srgbClr val="CC3300"/>
              </a:buClr>
              <a:buFont typeface="Wingdings" pitchFamily="2" charset="2"/>
              <a:buNone/>
              <a:defRPr/>
            </a:pPr>
            <a:endParaRPr lang="en-GB" altLang="en-US" sz="2000" dirty="0">
              <a:solidFill>
                <a:srgbClr val="000000"/>
              </a:solidFill>
            </a:endParaRPr>
          </a:p>
          <a:p>
            <a:pPr lvl="2">
              <a:spcBef>
                <a:spcPct val="0"/>
              </a:spcBef>
              <a:buClr>
                <a:srgbClr val="CC3300"/>
              </a:buClr>
              <a:buFontTx/>
              <a:buChar char="-"/>
              <a:defRPr/>
            </a:pPr>
            <a:r>
              <a:rPr lang="en-GB" altLang="en-US" sz="2000" dirty="0">
                <a:solidFill>
                  <a:srgbClr val="000000"/>
                </a:solidFill>
              </a:rPr>
              <a:t>Verification using Generic scorecard (Regulators)</a:t>
            </a:r>
          </a:p>
          <a:p>
            <a:pPr lvl="2">
              <a:spcBef>
                <a:spcPct val="0"/>
              </a:spcBef>
              <a:buClr>
                <a:srgbClr val="CC3300"/>
              </a:buClr>
              <a:buFontTx/>
              <a:buChar char="-"/>
              <a:defRPr/>
            </a:pPr>
            <a:endParaRPr lang="en-GB" altLang="en-US" sz="2000" dirty="0">
              <a:solidFill>
                <a:srgbClr val="000000"/>
              </a:solidFill>
            </a:endParaRPr>
          </a:p>
          <a:p>
            <a:pPr lvl="2">
              <a:spcBef>
                <a:spcPct val="0"/>
              </a:spcBef>
              <a:buClr>
                <a:srgbClr val="CC3300"/>
              </a:buClr>
              <a:buFontTx/>
              <a:buChar char="-"/>
              <a:defRPr/>
            </a:pPr>
            <a:r>
              <a:rPr lang="en-GB" altLang="en-US" sz="2000" dirty="0">
                <a:solidFill>
                  <a:srgbClr val="000000"/>
                </a:solidFill>
              </a:rPr>
              <a:t>Some entities do not undertake B-BBEE </a:t>
            </a:r>
            <a:r>
              <a:rPr lang="en-GB" altLang="en-US" sz="2000" dirty="0" smtClean="0">
                <a:solidFill>
                  <a:srgbClr val="000000"/>
                </a:solidFill>
              </a:rPr>
              <a:t>verification</a:t>
            </a:r>
          </a:p>
          <a:p>
            <a:pPr marL="261437" lvl="2" indent="0">
              <a:spcBef>
                <a:spcPct val="0"/>
              </a:spcBef>
              <a:buClr>
                <a:srgbClr val="CC3300"/>
              </a:buClr>
              <a:buNone/>
              <a:defRPr/>
            </a:pPr>
            <a:r>
              <a:rPr lang="en-GB" altLang="en-US" sz="2000" b="1" dirty="0" smtClean="0">
                <a:solidFill>
                  <a:srgbClr val="000000"/>
                </a:solidFill>
              </a:rPr>
              <a:t>(SECTION </a:t>
            </a:r>
            <a:r>
              <a:rPr lang="en-GB" altLang="en-US" sz="2000" b="1" dirty="0">
                <a:solidFill>
                  <a:srgbClr val="000000"/>
                </a:solidFill>
              </a:rPr>
              <a:t>10 SUBSTITUTED BY SECTION 6 OF ACT)</a:t>
            </a:r>
          </a:p>
        </p:txBody>
      </p:sp>
      <p:sp>
        <p:nvSpPr>
          <p:cNvPr id="5" name="Slide Number Placeholder 3"/>
          <p:cNvSpPr txBox="1">
            <a:spLocks/>
          </p:cNvSpPr>
          <p:nvPr/>
        </p:nvSpPr>
        <p:spPr>
          <a:xfrm>
            <a:off x="9558338" y="6781800"/>
            <a:ext cx="360362" cy="252413"/>
          </a:xfrm>
          <a:prstGeom prst="rect">
            <a:avLst/>
          </a:prstGeom>
          <a:ln w="12700">
            <a:solidFill>
              <a:srgbClr val="B19935"/>
            </a:solidFill>
          </a:ln>
        </p:spPr>
        <p:txBody>
          <a:bodyPr lIns="0" tIns="0" rIns="0" bIns="0" anchor="ctr" anchorCtr="0"/>
          <a:lstStyle>
            <a:defPPr>
              <a:defRPr lang="en-GB"/>
            </a:defPPr>
            <a:lvl1pPr algn="ctr" defTabSz="1050468" rtl="0" fontAlgn="base">
              <a:spcBef>
                <a:spcPct val="0"/>
              </a:spcBef>
              <a:spcAft>
                <a:spcPct val="0"/>
              </a:spcAft>
              <a:buFontTx/>
              <a:buNone/>
              <a:defRPr sz="1300" kern="1200">
                <a:solidFill>
                  <a:srgbClr val="008000"/>
                </a:solidFill>
                <a:latin typeface="Arial" charset="0"/>
                <a:ea typeface="+mn-ea"/>
                <a:cs typeface="Arial" charset="0"/>
              </a:defRPr>
            </a:lvl1pPr>
            <a:lvl2pPr marL="524446" indent="-68132" algn="l" defTabSz="1050468" rtl="0" fontAlgn="base">
              <a:spcBef>
                <a:spcPct val="0"/>
              </a:spcBef>
              <a:spcAft>
                <a:spcPct val="0"/>
              </a:spcAft>
              <a:defRPr sz="2100" kern="1200">
                <a:solidFill>
                  <a:schemeClr val="tx1"/>
                </a:solidFill>
                <a:latin typeface="Arial" charset="0"/>
                <a:ea typeface="+mn-ea"/>
                <a:cs typeface="Arial" charset="0"/>
              </a:defRPr>
            </a:lvl2pPr>
            <a:lvl3pPr marL="1050468" indent="-137849" algn="l" defTabSz="1050468" rtl="0" fontAlgn="base">
              <a:spcBef>
                <a:spcPct val="0"/>
              </a:spcBef>
              <a:spcAft>
                <a:spcPct val="0"/>
              </a:spcAft>
              <a:defRPr sz="2100" kern="1200">
                <a:solidFill>
                  <a:schemeClr val="tx1"/>
                </a:solidFill>
                <a:latin typeface="Arial" charset="0"/>
                <a:ea typeface="+mn-ea"/>
                <a:cs typeface="Arial" charset="0"/>
              </a:defRPr>
            </a:lvl3pPr>
            <a:lvl4pPr marL="1576500" indent="-207562" algn="l" defTabSz="1050468" rtl="0" fontAlgn="base">
              <a:spcBef>
                <a:spcPct val="0"/>
              </a:spcBef>
              <a:spcAft>
                <a:spcPct val="0"/>
              </a:spcAft>
              <a:defRPr sz="2100" kern="1200">
                <a:solidFill>
                  <a:schemeClr val="tx1"/>
                </a:solidFill>
                <a:latin typeface="Arial" charset="0"/>
                <a:ea typeface="+mn-ea"/>
                <a:cs typeface="Arial" charset="0"/>
              </a:defRPr>
            </a:lvl4pPr>
            <a:lvl5pPr marL="2100940" indent="-275688" algn="l" defTabSz="1050468" rtl="0" fontAlgn="base">
              <a:spcBef>
                <a:spcPct val="0"/>
              </a:spcBef>
              <a:spcAft>
                <a:spcPct val="0"/>
              </a:spcAft>
              <a:defRPr sz="2100" kern="1200">
                <a:solidFill>
                  <a:schemeClr val="tx1"/>
                </a:solidFill>
                <a:latin typeface="Arial" charset="0"/>
                <a:ea typeface="+mn-ea"/>
                <a:cs typeface="Arial" charset="0"/>
              </a:defRPr>
            </a:lvl5pPr>
            <a:lvl6pPr marL="2281568" algn="l" defTabSz="912620" rtl="0" eaLnBrk="1" latinLnBrk="0" hangingPunct="1">
              <a:defRPr sz="2100" kern="1200">
                <a:solidFill>
                  <a:schemeClr val="tx1"/>
                </a:solidFill>
                <a:latin typeface="Arial" charset="0"/>
                <a:ea typeface="+mn-ea"/>
                <a:cs typeface="Arial" charset="0"/>
              </a:defRPr>
            </a:lvl6pPr>
            <a:lvl7pPr marL="2737881" algn="l" defTabSz="912620" rtl="0" eaLnBrk="1" latinLnBrk="0" hangingPunct="1">
              <a:defRPr sz="2100" kern="1200">
                <a:solidFill>
                  <a:schemeClr val="tx1"/>
                </a:solidFill>
                <a:latin typeface="Arial" charset="0"/>
                <a:ea typeface="+mn-ea"/>
                <a:cs typeface="Arial" charset="0"/>
              </a:defRPr>
            </a:lvl7pPr>
            <a:lvl8pPr marL="3194194" algn="l" defTabSz="912620" rtl="0" eaLnBrk="1" latinLnBrk="0" hangingPunct="1">
              <a:defRPr sz="2100" kern="1200">
                <a:solidFill>
                  <a:schemeClr val="tx1"/>
                </a:solidFill>
                <a:latin typeface="Arial" charset="0"/>
                <a:ea typeface="+mn-ea"/>
                <a:cs typeface="Arial" charset="0"/>
              </a:defRPr>
            </a:lvl8pPr>
            <a:lvl9pPr marL="3650506" algn="l" defTabSz="912620" rtl="0" eaLnBrk="1" latinLnBrk="0" hangingPunct="1">
              <a:defRPr sz="2100" kern="1200">
                <a:solidFill>
                  <a:schemeClr val="tx1"/>
                </a:solidFill>
                <a:latin typeface="Arial" charset="0"/>
                <a:ea typeface="+mn-ea"/>
                <a:cs typeface="Arial" charset="0"/>
              </a:defRPr>
            </a:lvl9pPr>
          </a:lstStyle>
          <a:p>
            <a:pPr>
              <a:defRPr/>
            </a:pPr>
            <a:fld id="{E50D4697-A794-47B3-8CA5-9B366F61235B}" type="slidenum">
              <a:rPr lang="en-ZA" smtClean="0"/>
              <a:pPr>
                <a:defRPr/>
              </a:pPr>
              <a:t>59</a:t>
            </a:fld>
            <a:endParaRPr lang="en-ZA" dirty="0"/>
          </a:p>
        </p:txBody>
      </p:sp>
    </p:spTree>
    <p:extLst>
      <p:ext uri="{BB962C8B-B14F-4D97-AF65-F5344CB8AC3E}">
        <p14:creationId xmlns:p14="http://schemas.microsoft.com/office/powerpoint/2010/main" xmlns="" val="269827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108223"/>
            <a:ext cx="9624060" cy="576065"/>
          </a:xfrm>
        </p:spPr>
        <p:txBody>
          <a:bodyPr>
            <a:normAutofit/>
          </a:bodyPr>
          <a:lstStyle/>
          <a:p>
            <a:pPr algn="l"/>
            <a:r>
              <a:rPr lang="en-US" sz="2400" b="1" dirty="0" smtClean="0">
                <a:solidFill>
                  <a:srgbClr val="008000"/>
                </a:solidFill>
                <a:latin typeface="Arial" pitchFamily="34" charset="0"/>
                <a:cs typeface="Arial" pitchFamily="34" charset="0"/>
              </a:rPr>
              <a:t>SUMMARY OF QUARTER 2 PRELIMINARY PERFORMANCE</a:t>
            </a:r>
            <a:endParaRPr lang="en-ZA" sz="2400" b="1" dirty="0">
              <a:solidFill>
                <a:srgbClr val="008000"/>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98968183"/>
              </p:ext>
            </p:extLst>
          </p:nvPr>
        </p:nvGraphicFramePr>
        <p:xfrm>
          <a:off x="234131" y="818662"/>
          <a:ext cx="10153129" cy="5770281"/>
        </p:xfrm>
        <a:graphic>
          <a:graphicData uri="http://schemas.openxmlformats.org/drawingml/2006/table">
            <a:tbl>
              <a:tblPr firstRow="1" firstCol="1" bandRow="1"/>
              <a:tblGrid>
                <a:gridCol w="2153692">
                  <a:extLst>
                    <a:ext uri="{9D8B030D-6E8A-4147-A177-3AD203B41FA5}">
                      <a16:colId xmlns:a16="http://schemas.microsoft.com/office/drawing/2014/main" xmlns="" val="20000"/>
                    </a:ext>
                  </a:extLst>
                </a:gridCol>
                <a:gridCol w="1769106">
                  <a:extLst>
                    <a:ext uri="{9D8B030D-6E8A-4147-A177-3AD203B41FA5}">
                      <a16:colId xmlns:a16="http://schemas.microsoft.com/office/drawing/2014/main" xmlns="" val="20001"/>
                    </a:ext>
                  </a:extLst>
                </a:gridCol>
                <a:gridCol w="1769106">
                  <a:extLst>
                    <a:ext uri="{9D8B030D-6E8A-4147-A177-3AD203B41FA5}">
                      <a16:colId xmlns:a16="http://schemas.microsoft.com/office/drawing/2014/main" xmlns="" val="20002"/>
                    </a:ext>
                  </a:extLst>
                </a:gridCol>
                <a:gridCol w="1538354">
                  <a:extLst>
                    <a:ext uri="{9D8B030D-6E8A-4147-A177-3AD203B41FA5}">
                      <a16:colId xmlns:a16="http://schemas.microsoft.com/office/drawing/2014/main" xmlns="" val="20003"/>
                    </a:ext>
                  </a:extLst>
                </a:gridCol>
                <a:gridCol w="1307600">
                  <a:extLst>
                    <a:ext uri="{9D8B030D-6E8A-4147-A177-3AD203B41FA5}">
                      <a16:colId xmlns:a16="http://schemas.microsoft.com/office/drawing/2014/main" xmlns="" val="20004"/>
                    </a:ext>
                  </a:extLst>
                </a:gridCol>
                <a:gridCol w="1615271">
                  <a:extLst>
                    <a:ext uri="{9D8B030D-6E8A-4147-A177-3AD203B41FA5}">
                      <a16:colId xmlns:a16="http://schemas.microsoft.com/office/drawing/2014/main" xmlns="" val="20005"/>
                    </a:ext>
                  </a:extLst>
                </a:gridCol>
              </a:tblGrid>
              <a:tr h="624688">
                <a:tc gridSpan="6">
                  <a:txBody>
                    <a:bodyPr/>
                    <a:lstStyle/>
                    <a:p>
                      <a:pPr algn="ctr">
                        <a:lnSpc>
                          <a:spcPct val="300000"/>
                        </a:lnSpc>
                        <a:spcAft>
                          <a:spcPts val="0"/>
                        </a:spcAft>
                      </a:pPr>
                      <a:r>
                        <a:rPr lang="en-ZA" sz="1400" dirty="0" smtClean="0">
                          <a:effectLst/>
                          <a:latin typeface="Arial" panose="020B0604020202020204" pitchFamily="34" charset="0"/>
                          <a:ea typeface="Calibri"/>
                          <a:cs typeface="Arial" panose="020B0604020202020204" pitchFamily="34" charset="0"/>
                        </a:rPr>
                        <a:t>QUARTER 2 PRELIMINARY</a:t>
                      </a:r>
                      <a:endParaRPr lang="en-ZA" sz="1400" dirty="0">
                        <a:effectLst/>
                        <a:latin typeface="Arial" panose="020B0604020202020204" pitchFamily="34" charset="0"/>
                        <a:ea typeface="Calibri"/>
                        <a:cs typeface="Arial" panose="020B0604020202020204" pitchFamily="34" charset="0"/>
                      </a:endParaRPr>
                    </a:p>
                  </a:txBody>
                  <a:tcPr marL="53465" marR="53465" marT="8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2679">
                <a:tc>
                  <a:txBody>
                    <a:bodyPr/>
                    <a:lstStyle/>
                    <a:p>
                      <a:pPr algn="ctr">
                        <a:lnSpc>
                          <a:spcPts val="1530"/>
                        </a:lnSpc>
                        <a:spcAft>
                          <a:spcPts val="0"/>
                        </a:spcAft>
                      </a:pPr>
                      <a:r>
                        <a:rPr lang="en-ZA" sz="1200" b="1" kern="1200" dirty="0">
                          <a:solidFill>
                            <a:srgbClr val="000000"/>
                          </a:solidFill>
                          <a:effectLst/>
                          <a:latin typeface="Arial"/>
                          <a:ea typeface="Times New Roman"/>
                          <a:cs typeface="Times New Roman"/>
                        </a:rPr>
                        <a:t>PROGRAMME</a:t>
                      </a:r>
                      <a:endParaRPr lang="en-ZA" sz="1200" dirty="0">
                        <a:effectLst/>
                        <a:latin typeface="Calibri"/>
                        <a:ea typeface="Calibri"/>
                        <a:cs typeface="Times New Roman"/>
                      </a:endParaRPr>
                    </a:p>
                  </a:txBody>
                  <a:tcPr marL="53465" marR="53465" marT="8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ts val="1530"/>
                        </a:lnSpc>
                        <a:spcAft>
                          <a:spcPts val="0"/>
                        </a:spcAft>
                      </a:pPr>
                      <a:r>
                        <a:rPr lang="en-ZA" sz="1200" b="1" kern="1200" dirty="0">
                          <a:solidFill>
                            <a:srgbClr val="000000"/>
                          </a:solidFill>
                          <a:effectLst/>
                          <a:latin typeface="Arial"/>
                          <a:ea typeface="Times New Roman"/>
                          <a:cs typeface="Times New Roman"/>
                        </a:rPr>
                        <a:t>QUARTER </a:t>
                      </a:r>
                      <a:r>
                        <a:rPr lang="en-ZA" sz="1200" b="1" kern="1200" dirty="0" smtClean="0">
                          <a:solidFill>
                            <a:srgbClr val="000000"/>
                          </a:solidFill>
                          <a:effectLst/>
                          <a:latin typeface="Arial"/>
                          <a:ea typeface="Times New Roman"/>
                          <a:cs typeface="Times New Roman"/>
                        </a:rPr>
                        <a:t>2 MILESTONES</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algn="ctr" defTabSz="1041952" rtl="0" eaLnBrk="1" latinLnBrk="0" hangingPunct="1">
                        <a:lnSpc>
                          <a:spcPts val="1530"/>
                        </a:lnSpc>
                        <a:spcAft>
                          <a:spcPts val="0"/>
                        </a:spcAft>
                      </a:pPr>
                      <a:r>
                        <a:rPr lang="en-ZA" sz="1200" b="1" kern="1200" dirty="0">
                          <a:solidFill>
                            <a:srgbClr val="000000"/>
                          </a:solidFill>
                          <a:effectLst/>
                          <a:latin typeface="Arial"/>
                          <a:ea typeface="Times New Roman"/>
                          <a:cs typeface="Times New Roman"/>
                        </a:rPr>
                        <a:t> </a:t>
                      </a:r>
                      <a:r>
                        <a:rPr lang="en-ZA" sz="1200" b="1" kern="1200" dirty="0" smtClean="0">
                          <a:solidFill>
                            <a:srgbClr val="000000"/>
                          </a:solidFill>
                          <a:effectLst/>
                          <a:latin typeface="Arial"/>
                          <a:ea typeface="Times New Roman"/>
                          <a:cs typeface="Times New Roman"/>
                        </a:rPr>
                        <a:t>COMPLETED</a:t>
                      </a:r>
                    </a:p>
                    <a:p>
                      <a:pPr marL="0" algn="ctr" defTabSz="1041952" rtl="0" eaLnBrk="1" latinLnBrk="0" hangingPunct="1">
                        <a:lnSpc>
                          <a:spcPts val="1530"/>
                        </a:lnSpc>
                        <a:spcAft>
                          <a:spcPts val="0"/>
                        </a:spcAft>
                      </a:pPr>
                      <a:endParaRPr lang="en-ZA" sz="1200" b="1" kern="1200" dirty="0">
                        <a:solidFill>
                          <a:srgbClr val="000000"/>
                        </a:solidFill>
                        <a:effectLst/>
                        <a:latin typeface="Arial"/>
                        <a:ea typeface="Times New Roman"/>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algn="ctr" defTabSz="1041952" rtl="0" eaLnBrk="1" latinLnBrk="0" hangingPunct="1">
                        <a:lnSpc>
                          <a:spcPts val="1530"/>
                        </a:lnSpc>
                        <a:spcAft>
                          <a:spcPts val="0"/>
                        </a:spcAft>
                      </a:pPr>
                      <a:r>
                        <a:rPr lang="en-ZA" sz="1200" b="1" kern="1200" dirty="0" smtClean="0">
                          <a:solidFill>
                            <a:srgbClr val="000000"/>
                          </a:solidFill>
                          <a:effectLst/>
                          <a:latin typeface="Arial"/>
                          <a:ea typeface="Times New Roman"/>
                          <a:cs typeface="Times New Roman"/>
                        </a:rPr>
                        <a:t>IN PROGRESS</a:t>
                      </a:r>
                    </a:p>
                  </a:txBody>
                  <a:tcPr marL="53465" marR="53465" marT="8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marL="0" algn="ctr" defTabSz="1041952" rtl="0" eaLnBrk="1" latinLnBrk="0" hangingPunct="1">
                        <a:lnSpc>
                          <a:spcPts val="1530"/>
                        </a:lnSpc>
                        <a:spcAft>
                          <a:spcPts val="0"/>
                        </a:spcAft>
                      </a:pPr>
                      <a:r>
                        <a:rPr lang="en-ZA" sz="1200" b="1" kern="1200" dirty="0" smtClean="0">
                          <a:solidFill>
                            <a:srgbClr val="000000"/>
                          </a:solidFill>
                          <a:effectLst/>
                          <a:latin typeface="Arial"/>
                          <a:ea typeface="Times New Roman"/>
                          <a:cs typeface="Times New Roman"/>
                        </a:rPr>
                        <a:t>NOT DONE</a:t>
                      </a:r>
                    </a:p>
                    <a:p>
                      <a:pPr marL="0" algn="ctr" defTabSz="1041952" rtl="0" eaLnBrk="1" latinLnBrk="0" hangingPunct="1">
                        <a:lnSpc>
                          <a:spcPts val="1530"/>
                        </a:lnSpc>
                        <a:spcAft>
                          <a:spcPts val="0"/>
                        </a:spcAft>
                      </a:pPr>
                      <a:endParaRPr lang="en-ZA" sz="1200" b="1" kern="1200" dirty="0">
                        <a:solidFill>
                          <a:srgbClr val="000000"/>
                        </a:solidFill>
                        <a:effectLst/>
                        <a:latin typeface="Arial"/>
                        <a:ea typeface="Times New Roman"/>
                        <a:cs typeface="Times New Roman"/>
                      </a:endParaRPr>
                    </a:p>
                  </a:txBody>
                  <a:tcPr marL="53465" marR="53465" marT="8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ts val="1530"/>
                        </a:lnSpc>
                        <a:spcAft>
                          <a:spcPts val="0"/>
                        </a:spcAft>
                      </a:pPr>
                      <a:r>
                        <a:rPr lang="en-ZA" sz="1200" b="1" kern="1200" dirty="0">
                          <a:solidFill>
                            <a:srgbClr val="000000"/>
                          </a:solidFill>
                          <a:effectLst/>
                          <a:latin typeface="Arial"/>
                          <a:ea typeface="Times New Roman"/>
                          <a:cs typeface="Times New Roman"/>
                        </a:rPr>
                        <a:t>% COMPLETED</a:t>
                      </a:r>
                      <a:endParaRPr lang="en-ZA" sz="1200" dirty="0">
                        <a:effectLst/>
                        <a:latin typeface="Calibri"/>
                        <a:ea typeface="Calibri"/>
                        <a:cs typeface="Times New Roman"/>
                      </a:endParaRPr>
                    </a:p>
                  </a:txBody>
                  <a:tcPr marL="53465" marR="53465" marT="81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extLst>
                  <a:ext uri="{0D108BD9-81ED-4DB2-BD59-A6C34878D82A}">
                    <a16:rowId xmlns:a16="http://schemas.microsoft.com/office/drawing/2014/main" xmlns="" val="10001"/>
                  </a:ext>
                </a:extLst>
              </a:tr>
              <a:tr h="417537">
                <a:tc>
                  <a:txBody>
                    <a:bodyPr/>
                    <a:lstStyle/>
                    <a:p>
                      <a:pPr>
                        <a:lnSpc>
                          <a:spcPct val="115000"/>
                        </a:lnSpc>
                        <a:spcAft>
                          <a:spcPts val="1000"/>
                        </a:spcAft>
                      </a:pPr>
                      <a:r>
                        <a:rPr lang="en-ZA" sz="1200" dirty="0">
                          <a:effectLst/>
                          <a:latin typeface="Arial"/>
                          <a:ea typeface="Calibri"/>
                          <a:cs typeface="Times New Roman"/>
                        </a:rPr>
                        <a:t>Office of the Director General</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4114">
                <a:tc>
                  <a:txBody>
                    <a:bodyPr/>
                    <a:lstStyle/>
                    <a:p>
                      <a:pPr>
                        <a:lnSpc>
                          <a:spcPct val="115000"/>
                        </a:lnSpc>
                        <a:spcAft>
                          <a:spcPts val="1000"/>
                        </a:spcAft>
                      </a:pPr>
                      <a:r>
                        <a:rPr lang="en-ZA" sz="1200" dirty="0">
                          <a:effectLst/>
                          <a:latin typeface="Arial"/>
                          <a:ea typeface="Calibri"/>
                          <a:cs typeface="Times New Roman"/>
                        </a:rPr>
                        <a:t>Corporate Services</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7537">
                <a:tc>
                  <a:txBody>
                    <a:bodyPr/>
                    <a:lstStyle/>
                    <a:p>
                      <a:pPr>
                        <a:lnSpc>
                          <a:spcPct val="115000"/>
                        </a:lnSpc>
                        <a:spcAft>
                          <a:spcPts val="1000"/>
                        </a:spcAft>
                      </a:pPr>
                      <a:r>
                        <a:rPr lang="en-ZA" sz="1200" dirty="0">
                          <a:effectLst/>
                          <a:latin typeface="Arial"/>
                          <a:ea typeface="Calibri"/>
                          <a:cs typeface="Times New Roman"/>
                        </a:rPr>
                        <a:t>Chief  Financial Office</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22363">
                <a:tc>
                  <a:txBody>
                    <a:bodyPr/>
                    <a:lstStyle/>
                    <a:p>
                      <a:pPr>
                        <a:lnSpc>
                          <a:spcPct val="115000"/>
                        </a:lnSpc>
                        <a:spcAft>
                          <a:spcPts val="1000"/>
                        </a:spcAft>
                      </a:pPr>
                      <a:r>
                        <a:rPr lang="en-ZA" sz="1200" dirty="0">
                          <a:effectLst/>
                          <a:latin typeface="Arial"/>
                          <a:ea typeface="Calibri"/>
                          <a:cs typeface="Times New Roman"/>
                        </a:rPr>
                        <a:t>Policy, Planning and Monitoring </a:t>
                      </a:r>
                      <a:r>
                        <a:rPr lang="en-ZA" sz="1200" dirty="0" smtClean="0">
                          <a:effectLst/>
                          <a:latin typeface="Arial"/>
                          <a:ea typeface="Calibri"/>
                          <a:cs typeface="Times New Roman"/>
                        </a:rPr>
                        <a:t>and Evaluation</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22363">
                <a:tc>
                  <a:txBody>
                    <a:bodyPr/>
                    <a:lstStyle/>
                    <a:p>
                      <a:pPr>
                        <a:lnSpc>
                          <a:spcPct val="115000"/>
                        </a:lnSpc>
                        <a:spcAft>
                          <a:spcPts val="1000"/>
                        </a:spcAft>
                      </a:pPr>
                      <a:r>
                        <a:rPr lang="en-ZA" sz="1200" dirty="0">
                          <a:effectLst/>
                          <a:latin typeface="Arial"/>
                          <a:ea typeface="Calibri"/>
                          <a:cs typeface="Times New Roman"/>
                        </a:rPr>
                        <a:t>Agricultural Production, Health and Food Safety</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7537">
                <a:tc>
                  <a:txBody>
                    <a:bodyPr/>
                    <a:lstStyle/>
                    <a:p>
                      <a:pPr>
                        <a:lnSpc>
                          <a:spcPct val="115000"/>
                        </a:lnSpc>
                        <a:spcAft>
                          <a:spcPts val="1000"/>
                        </a:spcAft>
                      </a:pPr>
                      <a:r>
                        <a:rPr lang="en-ZA" sz="1200">
                          <a:effectLst/>
                          <a:latin typeface="Arial"/>
                          <a:ea typeface="Calibri"/>
                          <a:cs typeface="Times New Roman"/>
                        </a:rPr>
                        <a:t>Food Security and Agrarian Reform</a:t>
                      </a:r>
                      <a:endParaRPr lang="en-ZA" sz="120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7537">
                <a:tc>
                  <a:txBody>
                    <a:bodyPr/>
                    <a:lstStyle/>
                    <a:p>
                      <a:pPr>
                        <a:lnSpc>
                          <a:spcPct val="115000"/>
                        </a:lnSpc>
                        <a:spcAft>
                          <a:spcPts val="1000"/>
                        </a:spcAft>
                      </a:pPr>
                      <a:r>
                        <a:rPr lang="en-ZA" sz="1200">
                          <a:effectLst/>
                          <a:latin typeface="Arial"/>
                          <a:ea typeface="Calibri"/>
                          <a:cs typeface="Times New Roman"/>
                        </a:rPr>
                        <a:t>Trade Promotion and Market Access</a:t>
                      </a:r>
                      <a:endParaRPr lang="en-ZA" sz="120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22363">
                <a:tc>
                  <a:txBody>
                    <a:bodyPr/>
                    <a:lstStyle/>
                    <a:p>
                      <a:pPr>
                        <a:lnSpc>
                          <a:spcPct val="115000"/>
                        </a:lnSpc>
                        <a:spcAft>
                          <a:spcPts val="1000"/>
                        </a:spcAft>
                      </a:pPr>
                      <a:r>
                        <a:rPr lang="en-ZA" sz="1200" dirty="0">
                          <a:effectLst/>
                          <a:latin typeface="Arial"/>
                          <a:ea typeface="Calibri"/>
                          <a:cs typeface="Times New Roman"/>
                        </a:rPr>
                        <a:t>Forestry and Natural Resources Management</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a:solidFill>
                            <a:srgbClr val="000000"/>
                          </a:solidFill>
                          <a:effectLst/>
                          <a:latin typeface="Arial"/>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7537">
                <a:tc>
                  <a:txBody>
                    <a:bodyPr/>
                    <a:lstStyle/>
                    <a:p>
                      <a:pPr>
                        <a:lnSpc>
                          <a:spcPct val="115000"/>
                        </a:lnSpc>
                        <a:spcAft>
                          <a:spcPts val="1000"/>
                        </a:spcAft>
                      </a:pPr>
                      <a:r>
                        <a:rPr lang="en-ZA" sz="1200" dirty="0">
                          <a:effectLst/>
                          <a:latin typeface="Arial"/>
                          <a:ea typeface="Calibri"/>
                          <a:cs typeface="Times New Roman"/>
                        </a:rPr>
                        <a:t>Fisheries Management</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smtClean="0">
                          <a:solidFill>
                            <a:srgbClr val="000000"/>
                          </a:solidFill>
                          <a:effectLst/>
                          <a:latin typeface="Arial"/>
                          <a:ea typeface="Times New Roman"/>
                          <a:cs typeface="Times New Roman"/>
                        </a:rPr>
                        <a:t>1</a:t>
                      </a:r>
                      <a:endParaRPr lang="en-ZA" sz="1200" kern="1200" dirty="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7911">
                <a:tc>
                  <a:txBody>
                    <a:bodyPr/>
                    <a:lstStyle/>
                    <a:p>
                      <a:pPr>
                        <a:lnSpc>
                          <a:spcPct val="115000"/>
                        </a:lnSpc>
                        <a:spcAft>
                          <a:spcPts val="1000"/>
                        </a:spcAft>
                      </a:pPr>
                      <a:r>
                        <a:rPr lang="en-US" sz="1200" b="1" kern="1200" dirty="0" smtClean="0">
                          <a:solidFill>
                            <a:srgbClr val="000000"/>
                          </a:solidFill>
                          <a:effectLst/>
                          <a:latin typeface="Arial"/>
                          <a:ea typeface="Times New Roman"/>
                          <a:cs typeface="Times New Roman"/>
                        </a:rPr>
                        <a:t>TOTAL </a:t>
                      </a:r>
                      <a:endParaRPr lang="en-ZA" sz="1200" dirty="0">
                        <a:effectLst/>
                        <a:latin typeface="Calibri"/>
                        <a:ea typeface="Calibri"/>
                        <a:cs typeface="Times New Roman"/>
                      </a:endParaRPr>
                    </a:p>
                  </a:txBody>
                  <a:tcPr marL="53465" marR="53465" marT="81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1041952" rtl="0" eaLnBrk="1" latinLnBrk="0" hangingPunct="1">
                        <a:lnSpc>
                          <a:spcPct val="115000"/>
                        </a:lnSpc>
                        <a:spcAft>
                          <a:spcPts val="0"/>
                        </a:spcAft>
                      </a:pPr>
                      <a:r>
                        <a:rPr lang="en-ZA" sz="1200" kern="1200" dirty="0">
                          <a:solidFill>
                            <a:srgbClr val="000000"/>
                          </a:solidFill>
                          <a:effectLst/>
                          <a:latin typeface="Arial"/>
                          <a:ea typeface="Times New Roman"/>
                          <a:cs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5" name="Rectangle 1"/>
          <p:cNvSpPr>
            <a:spLocks noChangeArrowheads="1"/>
          </p:cNvSpPr>
          <p:nvPr/>
        </p:nvSpPr>
        <p:spPr bwMode="auto">
          <a:xfrm>
            <a:off x="1111251" y="1780676"/>
            <a:ext cx="184666" cy="36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8" tIns="45704" rIns="91408" bIns="45704" numCol="1" anchor="ctr" anchorCtr="0" compatLnSpc="1">
            <a:prstTxWarp prst="textNoShape">
              <a:avLst/>
            </a:prstTxWarp>
            <a:spAutoFit/>
          </a:bodyPr>
          <a:lstStyle/>
          <a:p>
            <a:pPr defTabSz="914077"/>
            <a:endParaRPr lang="en-US" altLang="en-US" sz="1800">
              <a:latin typeface="Arial" pitchFamily="34" charset="0"/>
              <a:cs typeface="Arial" pitchFamily="34" charset="0"/>
            </a:endParaRPr>
          </a:p>
        </p:txBody>
      </p:sp>
      <p:sp>
        <p:nvSpPr>
          <p:cNvPr id="7" name="Slide Number Placeholder 3"/>
          <p:cNvSpPr>
            <a:spLocks noGrp="1"/>
          </p:cNvSpPr>
          <p:nvPr>
            <p:ph type="sldNum" sz="quarter" idx="10"/>
          </p:nvPr>
        </p:nvSpPr>
        <p:spPr>
          <a:xfrm>
            <a:off x="9558338" y="6781800"/>
            <a:ext cx="360362" cy="252413"/>
          </a:xfrm>
        </p:spPr>
        <p:txBody>
          <a:bodyPr/>
          <a:lstStyle/>
          <a:p>
            <a:pPr>
              <a:defRPr/>
            </a:pPr>
            <a:fld id="{E50D4697-A794-47B3-8CA5-9B366F61235B}" type="slidenum">
              <a:rPr lang="en-ZA" smtClean="0"/>
              <a:pPr>
                <a:defRPr/>
              </a:pPr>
              <a:t>6</a:t>
            </a:fld>
            <a:endParaRPr lang="en-ZA" dirty="0"/>
          </a:p>
        </p:txBody>
      </p:sp>
    </p:spTree>
    <p:extLst>
      <p:ext uri="{BB962C8B-B14F-4D97-AF65-F5344CB8AC3E}">
        <p14:creationId xmlns:p14="http://schemas.microsoft.com/office/powerpoint/2010/main" xmlns="" val="36699076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GUIDING FRAMEWORK FOR THE IMPLEMENTATION AND MONITORING OF CASP FUNDED PROJECTS AND THE USE OF R60 MILLION</a:t>
            </a:r>
            <a:endParaRPr lang="en-ZA" dirty="0"/>
          </a:p>
        </p:txBody>
      </p:sp>
      <p:sp>
        <p:nvSpPr>
          <p:cNvPr id="3" name="Content Placeholder 2"/>
          <p:cNvSpPr>
            <a:spLocks noGrp="1"/>
          </p:cNvSpPr>
          <p:nvPr>
            <p:ph idx="1"/>
          </p:nvPr>
        </p:nvSpPr>
        <p:spPr>
          <a:xfrm>
            <a:off x="522165" y="1404367"/>
            <a:ext cx="9865096" cy="5192032"/>
          </a:xfrm>
        </p:spPr>
        <p:txBody>
          <a:bodyPr/>
          <a:lstStyle/>
          <a:p>
            <a:pPr marL="285750" indent="-285750">
              <a:spcBef>
                <a:spcPts val="0"/>
              </a:spcBef>
              <a:buFont typeface="Arial" panose="020B0604020202020204" pitchFamily="34" charset="0"/>
              <a:buChar char="•"/>
              <a:defRPr/>
            </a:pPr>
            <a:r>
              <a:rPr lang="en-ZA" sz="1600" dirty="0" smtClean="0"/>
              <a:t>The </a:t>
            </a:r>
            <a:r>
              <a:rPr lang="en-ZA" sz="1600" dirty="0"/>
              <a:t>R60 million received from National Treasury (NT) was ring-fenced to strengthen CASP management, oversight and monitoring.</a:t>
            </a:r>
          </a:p>
          <a:p>
            <a:pPr marL="285750" indent="-285750">
              <a:spcBef>
                <a:spcPts val="0"/>
              </a:spcBef>
              <a:buFont typeface="Arial" panose="020B0604020202020204" pitchFamily="34" charset="0"/>
              <a:buChar char="•"/>
              <a:defRPr/>
            </a:pPr>
            <a:r>
              <a:rPr lang="en-ZA" sz="1600" dirty="0"/>
              <a:t>This was allocated as follows: R10 million in 2016/17; R20 million in 2017/18 and R30 million in 2018/19;</a:t>
            </a:r>
          </a:p>
          <a:p>
            <a:pPr marL="285750" lvl="0" indent="-285750">
              <a:spcBef>
                <a:spcPts val="0"/>
              </a:spcBef>
              <a:buFont typeface="Arial" panose="020B0604020202020204" pitchFamily="34" charset="0"/>
              <a:buChar char="•"/>
              <a:defRPr/>
            </a:pPr>
            <a:r>
              <a:rPr lang="en-ZA" sz="1600" dirty="0"/>
              <a:t>The </a:t>
            </a:r>
            <a:r>
              <a:rPr lang="en-ZA" sz="1600" dirty="0" smtClean="0"/>
              <a:t>DDG: </a:t>
            </a:r>
            <a:r>
              <a:rPr lang="en-US" sz="1600" dirty="0"/>
              <a:t>Food Security and Agrarian </a:t>
            </a:r>
            <a:r>
              <a:rPr lang="en-US" sz="1600" dirty="0" smtClean="0"/>
              <a:t>Reform (</a:t>
            </a:r>
            <a:r>
              <a:rPr lang="en-ZA" sz="1600" dirty="0" smtClean="0"/>
              <a:t>FSAR ) </a:t>
            </a:r>
            <a:r>
              <a:rPr lang="en-ZA" sz="1600" dirty="0"/>
              <a:t>ensured that the programme management and oversight role of CASP office is strengthened and identified key positions to be filled; this meant that the structure although falling within the DAFF </a:t>
            </a:r>
            <a:r>
              <a:rPr lang="en-ZA" sz="1600" dirty="0" err="1"/>
              <a:t>CoE</a:t>
            </a:r>
            <a:r>
              <a:rPr lang="en-ZA" sz="1600" dirty="0"/>
              <a:t> budget, must be approved and positions advertised or reorganization happen internally. As such the R10 million was never spent end 2016/17 for this purpose due to HR </a:t>
            </a:r>
            <a:r>
              <a:rPr lang="en-ZA" sz="1600" dirty="0" smtClean="0"/>
              <a:t>related delays </a:t>
            </a:r>
            <a:r>
              <a:rPr lang="en-ZA" sz="1600" dirty="0"/>
              <a:t>in concluding the work study..</a:t>
            </a:r>
          </a:p>
          <a:p>
            <a:pPr marL="285750" indent="-285750">
              <a:spcBef>
                <a:spcPts val="0"/>
              </a:spcBef>
              <a:buFont typeface="Arial" panose="020B0604020202020204" pitchFamily="34" charset="0"/>
              <a:buChar char="•"/>
              <a:defRPr/>
            </a:pPr>
            <a:r>
              <a:rPr lang="en-ZA" sz="1600" dirty="0" smtClean="0"/>
              <a:t>Regarding </a:t>
            </a:r>
            <a:r>
              <a:rPr lang="en-ZA" sz="1600" dirty="0"/>
              <a:t>monitoring, a monitoring schedule was developed and different teams were send out to provinces to monitor and verify implementation of the projects; these included CASP office, programme development support, smallholder, crop and animal production, Extension, Sector Training and capacity building and Internal audit. </a:t>
            </a:r>
          </a:p>
          <a:p>
            <a:pPr marL="285750" indent="-285750">
              <a:spcBef>
                <a:spcPts val="0"/>
              </a:spcBef>
              <a:buFont typeface="Arial" panose="020B0604020202020204" pitchFamily="34" charset="0"/>
              <a:buChar char="•"/>
              <a:defRPr/>
            </a:pPr>
            <a:r>
              <a:rPr lang="en-ZA" sz="1600" dirty="0"/>
              <a:t>As at end September 2017, 314 of the 468 planned projects were initiated (67%) with 39 CASP projects completed. The 3</a:t>
            </a:r>
            <a:r>
              <a:rPr lang="en-ZA" sz="1600" baseline="30000" dirty="0"/>
              <a:t>rd</a:t>
            </a:r>
            <a:r>
              <a:rPr lang="en-ZA" sz="1600" dirty="0"/>
              <a:t> quarter reports are due 31 January 2018.</a:t>
            </a:r>
          </a:p>
          <a:p>
            <a:pPr marL="285750" indent="-285750">
              <a:spcBef>
                <a:spcPts val="0"/>
              </a:spcBef>
              <a:buFont typeface="Arial" panose="020B0604020202020204" pitchFamily="34" charset="0"/>
              <a:buChar char="•"/>
              <a:defRPr/>
            </a:pPr>
            <a:r>
              <a:rPr lang="en-ZA" sz="1600" dirty="0"/>
              <a:t>DAFF has conducted monitoring visits to all nine provinces as at end December </a:t>
            </a:r>
            <a:r>
              <a:rPr lang="en-ZA" sz="1600" dirty="0" smtClean="0"/>
              <a:t>2017; </a:t>
            </a:r>
            <a:r>
              <a:rPr lang="en-ZA" sz="1600" dirty="0"/>
              <a:t>visiting 96 projects.</a:t>
            </a:r>
          </a:p>
          <a:p>
            <a:pPr marL="285750" indent="-285750">
              <a:spcBef>
                <a:spcPts val="0"/>
              </a:spcBef>
              <a:buFont typeface="Arial" panose="020B0604020202020204" pitchFamily="34" charset="0"/>
              <a:buChar char="•"/>
              <a:defRPr/>
            </a:pPr>
            <a:r>
              <a:rPr lang="en-ZA" sz="1600" dirty="0"/>
              <a:t>A quarter one and two performance review meeting was held during 8 – 10 November 2017 hosted by Limpopo and three implemented projects were visited during the visit by all delegates to share lessons and provide constructive criticism to improve performance.  </a:t>
            </a:r>
          </a:p>
          <a:p>
            <a:endParaRPr lang="en-ZA" dirty="0"/>
          </a:p>
          <a:p>
            <a:endParaRPr lang="en-ZA" dirty="0" smtClean="0"/>
          </a:p>
          <a:p>
            <a:endParaRPr lang="en-ZA" dirty="0" smtClean="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60</a:t>
            </a:fld>
            <a:endParaRPr lang="en-ZA" dirty="0"/>
          </a:p>
        </p:txBody>
      </p:sp>
      <p:sp>
        <p:nvSpPr>
          <p:cNvPr id="5" name="Content Placeholder 2"/>
          <p:cNvSpPr txBox="1">
            <a:spLocks/>
          </p:cNvSpPr>
          <p:nvPr/>
        </p:nvSpPr>
        <p:spPr>
          <a:xfrm>
            <a:off x="873125" y="1404367"/>
            <a:ext cx="9178925" cy="5192032"/>
          </a:xfrm>
          <a:prstGeom prst="rect">
            <a:avLst/>
          </a:prstGeom>
        </p:spPr>
        <p:txBody>
          <a:bodyPr lIns="0" tIns="0" rIns="0" bIns="0"/>
          <a:lstStyle>
            <a:lvl1pPr marL="270936" indent="-270936" algn="l" defTabSz="1050468" rtl="0" eaLnBrk="0" fontAlgn="base" hangingPunct="0">
              <a:spcBef>
                <a:spcPct val="20000"/>
              </a:spcBef>
              <a:spcAft>
                <a:spcPct val="0"/>
              </a:spcAft>
              <a:buFont typeface="Wingdings" pitchFamily="2" charset="2"/>
              <a:buNone/>
              <a:defRPr sz="1800" kern="1200">
                <a:solidFill>
                  <a:schemeClr val="tx1"/>
                </a:solidFill>
                <a:latin typeface="Arial" pitchFamily="34" charset="0"/>
                <a:ea typeface="+mn-ea"/>
                <a:cs typeface="Arial" pitchFamily="34" charset="0"/>
              </a:defRPr>
            </a:lvl1pPr>
            <a:lvl2pPr marL="270936" indent="-270936" algn="l" defTabSz="1050468"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2pPr>
            <a:lvl3pPr marL="533951" indent="-272514" algn="l" defTabSz="1050468"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3pPr>
            <a:lvl4pPr marL="806471" indent="-272514" algn="l" defTabSz="1050468"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4pPr>
            <a:lvl5pPr marL="1077405" indent="-263013" algn="l" defTabSz="1050468"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5pPr>
            <a:lvl6pPr marL="2890951"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6578"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2207"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67833" indent="-262812" algn="l" defTabSz="105125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endParaRPr lang="en-ZA" dirty="0" smtClean="0"/>
          </a:p>
        </p:txBody>
      </p:sp>
    </p:spTree>
    <p:extLst>
      <p:ext uri="{BB962C8B-B14F-4D97-AF65-F5344CB8AC3E}">
        <p14:creationId xmlns:p14="http://schemas.microsoft.com/office/powerpoint/2010/main" xmlns="" val="4226756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DISCIPLINARY ACTIONS</a:t>
            </a:r>
            <a:endParaRPr lang="en-ZA" dirty="0"/>
          </a:p>
        </p:txBody>
      </p:sp>
      <p:sp>
        <p:nvSpPr>
          <p:cNvPr id="3" name="Content Placeholder 2"/>
          <p:cNvSpPr>
            <a:spLocks noGrp="1"/>
          </p:cNvSpPr>
          <p:nvPr>
            <p:ph idx="1"/>
          </p:nvPr>
        </p:nvSpPr>
        <p:spPr/>
        <p:txBody>
          <a:bodyPr/>
          <a:lstStyle/>
          <a:p>
            <a:pPr marL="0" indent="0"/>
            <a:r>
              <a:rPr lang="en-ZA" sz="2000" b="1" dirty="0" smtClean="0"/>
              <a:t>Director General</a:t>
            </a:r>
          </a:p>
          <a:p>
            <a:pPr marL="285750" indent="-285750">
              <a:buFont typeface="Arial" panose="020B0604020202020204" pitchFamily="34" charset="0"/>
              <a:buChar char="•"/>
            </a:pPr>
            <a:r>
              <a:rPr lang="en-ZA" sz="2000" dirty="0" smtClean="0"/>
              <a:t>The Minister is addressing the issue of the suspension of the DG.</a:t>
            </a:r>
          </a:p>
          <a:p>
            <a:pPr marL="285750" indent="-285750">
              <a:buFont typeface="Arial" panose="020B0604020202020204" pitchFamily="34" charset="0"/>
              <a:buChar char="•"/>
            </a:pPr>
            <a:endParaRPr lang="en-ZA" sz="2000" dirty="0" smtClean="0"/>
          </a:p>
          <a:p>
            <a:pPr marL="0" indent="0"/>
            <a:r>
              <a:rPr lang="en-ZA" sz="2000" b="1" dirty="0" smtClean="0"/>
              <a:t>Fisheries Management</a:t>
            </a:r>
          </a:p>
          <a:p>
            <a:pPr marL="285750" indent="-285750">
              <a:buFont typeface="Arial" panose="020B0604020202020204" pitchFamily="34" charset="0"/>
              <a:buChar char="•"/>
            </a:pPr>
            <a:r>
              <a:rPr lang="en-ZA" sz="2000" dirty="0" smtClean="0"/>
              <a:t>Harris and Nupen Case:  The matter was referred to the Hawks for investigation.</a:t>
            </a:r>
          </a:p>
          <a:p>
            <a:pPr marL="285750" indent="-285750">
              <a:buFont typeface="Arial" panose="020B0604020202020204" pitchFamily="34" charset="0"/>
              <a:buChar char="•"/>
            </a:pPr>
            <a:r>
              <a:rPr lang="en-ZA" sz="2000" dirty="0" smtClean="0"/>
              <a:t>Abalone :  An investigation on the awarding of a tender for the sale of Abalone is currently underway. The matter is handled by an independent team.</a:t>
            </a:r>
          </a:p>
          <a:p>
            <a:pPr marL="0" indent="0"/>
            <a:endParaRPr lang="en-ZA" sz="2000" dirty="0"/>
          </a:p>
          <a:p>
            <a:pPr marL="0" indent="0"/>
            <a:r>
              <a:rPr lang="en-ZA" sz="2000" b="1" dirty="0" smtClean="0"/>
              <a:t>Agriculture (</a:t>
            </a:r>
            <a:r>
              <a:rPr lang="en-ZA" sz="2000" b="1" dirty="0" err="1" smtClean="0"/>
              <a:t>Ncera</a:t>
            </a:r>
            <a:r>
              <a:rPr lang="en-ZA" sz="2000" b="1" dirty="0" smtClean="0"/>
              <a:t> and DAFF Officials)</a:t>
            </a:r>
          </a:p>
          <a:p>
            <a:pPr marL="285750" indent="-285750">
              <a:buFont typeface="Arial" panose="020B0604020202020204" pitchFamily="34" charset="0"/>
              <a:buChar char="•"/>
            </a:pPr>
            <a:r>
              <a:rPr lang="en-ZA" sz="2000" dirty="0" smtClean="0"/>
              <a:t>The investigation has been completed and recommendations were submitted for consideration.</a:t>
            </a:r>
            <a:endParaRPr lang="en-ZA" sz="2000"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61</a:t>
            </a:fld>
            <a:endParaRPr lang="en-ZA" dirty="0"/>
          </a:p>
        </p:txBody>
      </p:sp>
    </p:spTree>
    <p:extLst>
      <p:ext uri="{BB962C8B-B14F-4D97-AF65-F5344CB8AC3E}">
        <p14:creationId xmlns:p14="http://schemas.microsoft.com/office/powerpoint/2010/main" xmlns="" val="25734673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20725" y="1692275"/>
            <a:ext cx="9178925" cy="1656308"/>
          </a:xfrm>
          <a:solidFill>
            <a:schemeClr val="accent6">
              <a:lumMod val="60000"/>
              <a:lumOff val="40000"/>
            </a:schemeClr>
          </a:solidFill>
          <a:extLst/>
        </p:spPr>
        <p:txBody>
          <a:bodyPr vert="horz" wrap="square" numCol="1" compatLnSpc="1">
            <a:prstTxWarp prst="textNoShape">
              <a:avLst/>
            </a:prstTxWarp>
            <a:normAutofit fontScale="90000"/>
          </a:bodyPr>
          <a:lstStyle/>
          <a:p>
            <a:pPr eaLnBrk="1" hangingPunct="1">
              <a:defRPr/>
            </a:pPr>
            <a:r>
              <a:rPr lang="en-US" altLang="en-US" sz="3100" dirty="0" smtClean="0">
                <a:latin typeface="Arial" charset="0"/>
                <a:cs typeface="Arial" charset="0"/>
              </a:rPr>
              <a:t/>
            </a:r>
            <a:br>
              <a:rPr lang="en-US" altLang="en-US" sz="3100" dirty="0" smtClean="0">
                <a:latin typeface="Arial" charset="0"/>
                <a:cs typeface="Arial" charset="0"/>
              </a:rPr>
            </a:br>
            <a:r>
              <a:rPr lang="en-US" altLang="en-US" sz="3100" dirty="0" smtClean="0">
                <a:latin typeface="Arial" charset="0"/>
                <a:cs typeface="Arial" charset="0"/>
              </a:rPr>
              <a:t>NCERA </a:t>
            </a:r>
            <a:br>
              <a:rPr lang="en-US" altLang="en-US" sz="3100" dirty="0" smtClean="0">
                <a:latin typeface="Arial" charset="0"/>
                <a:cs typeface="Arial" charset="0"/>
              </a:rPr>
            </a:br>
            <a:r>
              <a:rPr lang="en-US" altLang="en-US" sz="3100" dirty="0" smtClean="0">
                <a:latin typeface="Arial" charset="0"/>
                <a:cs typeface="Arial" charset="0"/>
              </a:rPr>
              <a:t/>
            </a:r>
            <a:br>
              <a:rPr lang="en-US" altLang="en-US" sz="3100" dirty="0" smtClean="0">
                <a:latin typeface="Arial" charset="0"/>
                <a:cs typeface="Arial" charset="0"/>
              </a:rPr>
            </a:br>
            <a:r>
              <a:rPr lang="en-US" altLang="en-US" sz="3100" dirty="0" smtClean="0">
                <a:latin typeface="Arial" charset="0"/>
                <a:cs typeface="Arial" charset="0"/>
              </a:rPr>
              <a:t>   </a:t>
            </a:r>
            <a:br>
              <a:rPr lang="en-US" altLang="en-US" sz="3100" dirty="0" smtClean="0">
                <a:latin typeface="Arial" charset="0"/>
                <a:cs typeface="Arial" charset="0"/>
              </a:rPr>
            </a:br>
            <a:r>
              <a:rPr lang="en-US" altLang="en-US" sz="3100" dirty="0" smtClean="0">
                <a:latin typeface="Arial" charset="0"/>
                <a:cs typeface="Arial" charset="0"/>
              </a:rPr>
              <a:t/>
            </a:r>
            <a:br>
              <a:rPr lang="en-US" altLang="en-US" sz="3100" dirty="0" smtClean="0">
                <a:latin typeface="Arial" charset="0"/>
                <a:cs typeface="Arial" charset="0"/>
              </a:rPr>
            </a:br>
            <a:r>
              <a:rPr lang="en-US" altLang="en-US" sz="3100" dirty="0" smtClean="0">
                <a:latin typeface="Arial" charset="0"/>
                <a:cs typeface="Arial" charset="0"/>
              </a:rPr>
              <a:t>NCERA CENTRE DEREGISTRATION AND TRANSFER TO THE AGRICULTURAL RESEARCH COUNCIL (ARC) PROGRESS UPDATE</a:t>
            </a:r>
            <a:r>
              <a:rPr lang="en-US" sz="3200" dirty="0" smtClean="0"/>
              <a:t/>
            </a:r>
            <a:br>
              <a:rPr lang="en-US" sz="3200" dirty="0" smtClean="0"/>
            </a:br>
            <a:r>
              <a:rPr lang="en-US" altLang="en-US" sz="3100" dirty="0">
                <a:latin typeface="Arial" charset="0"/>
                <a:cs typeface="Arial" charset="0"/>
              </a:rPr>
              <a:t/>
            </a:r>
            <a:br>
              <a:rPr lang="en-US" altLang="en-US" sz="3100" dirty="0">
                <a:latin typeface="Arial" charset="0"/>
                <a:cs typeface="Arial" charset="0"/>
              </a:rPr>
            </a:b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
            </a:r>
            <a:br>
              <a:rPr lang="en-US" altLang="en-US" dirty="0" smtClean="0">
                <a:latin typeface="Arial" charset="0"/>
                <a:cs typeface="Arial" charset="0"/>
              </a:rPr>
            </a:br>
            <a:r>
              <a:rPr lang="en-US" altLang="en-US" dirty="0" smtClean="0">
                <a:solidFill>
                  <a:srgbClr val="00B0F0"/>
                </a:solidFill>
                <a:latin typeface="Arial" charset="0"/>
                <a:cs typeface="Arial" charset="0"/>
              </a:rPr>
              <a:t> </a:t>
            </a:r>
          </a:p>
        </p:txBody>
      </p:sp>
    </p:spTree>
    <p:extLst>
      <p:ext uri="{BB962C8B-B14F-4D97-AF65-F5344CB8AC3E}">
        <p14:creationId xmlns:p14="http://schemas.microsoft.com/office/powerpoint/2010/main" xmlns="" val="457171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666180" y="828179"/>
            <a:ext cx="9178925" cy="432172"/>
          </a:xfrm>
          <a:solidFill>
            <a:schemeClr val="accent6">
              <a:lumMod val="60000"/>
              <a:lumOff val="40000"/>
            </a:schemeClr>
          </a:solidFill>
          <a:ln>
            <a:miter lim="800000"/>
            <a:headEnd/>
            <a:tailEnd/>
          </a:ln>
        </p:spPr>
        <p:txBody>
          <a:bodyPr vert="horz" wrap="square" numCol="1" compatLnSpc="1">
            <a:prstTxWarp prst="textNoShape">
              <a:avLst/>
            </a:prstTxWarp>
          </a:bodyPr>
          <a:lstStyle/>
          <a:p>
            <a:pPr eaLnBrk="1" hangingPunct="1">
              <a:defRPr/>
            </a:pPr>
            <a:r>
              <a:rPr lang="en-US" altLang="en-US" dirty="0" smtClean="0">
                <a:latin typeface="Arial" charset="0"/>
                <a:cs typeface="Arial" charset="0"/>
              </a:rPr>
              <a:t> </a:t>
            </a:r>
            <a:r>
              <a:rPr lang="en-US" altLang="en-US" dirty="0"/>
              <a:t>NCERA </a:t>
            </a:r>
            <a:r>
              <a:rPr lang="en-US" altLang="en-US" dirty="0" smtClean="0"/>
              <a:t>BACKGROUND</a:t>
            </a:r>
            <a:endParaRPr lang="en-US" altLang="en-US" dirty="0" smtClean="0">
              <a:latin typeface="Arial" charset="0"/>
              <a:cs typeface="Arial" charset="0"/>
            </a:endParaRPr>
          </a:p>
        </p:txBody>
      </p:sp>
      <p:sp>
        <p:nvSpPr>
          <p:cNvPr id="4099" name="Content Placeholder 2"/>
          <p:cNvSpPr>
            <a:spLocks noGrp="1"/>
          </p:cNvSpPr>
          <p:nvPr>
            <p:ph idx="1"/>
          </p:nvPr>
        </p:nvSpPr>
        <p:spPr bwMode="auto">
          <a:xfrm>
            <a:off x="720725" y="1350963"/>
            <a:ext cx="9450388" cy="5216525"/>
          </a:xfrm>
          <a:extLst/>
        </p:spPr>
        <p:txBody>
          <a:bodyPr vert="horz" wrap="square" numCol="1" anchor="t" anchorCtr="0" compatLnSpc="1">
            <a:prstTxWarp prst="textNoShape">
              <a:avLst/>
            </a:prstTxWarp>
          </a:bodyPr>
          <a:lstStyle/>
          <a:p>
            <a:pPr marL="285750" indent="-285750">
              <a:buFont typeface="Wingdings" pitchFamily="2" charset="2"/>
              <a:buChar char="§"/>
              <a:defRPr/>
            </a:pPr>
            <a:endParaRPr lang="en-US" b="1" dirty="0" smtClean="0"/>
          </a:p>
          <a:p>
            <a:pPr marL="285750" indent="-285750">
              <a:buFont typeface="Wingdings" pitchFamily="2" charset="2"/>
              <a:buChar char="§"/>
              <a:defRPr/>
            </a:pPr>
            <a:r>
              <a:rPr lang="en-US" b="1" dirty="0" err="1" smtClean="0"/>
              <a:t>Ncera</a:t>
            </a:r>
            <a:r>
              <a:rPr lang="en-US" b="1" dirty="0" smtClean="0"/>
              <a:t> comprises of two areas, the centre and the farms surrounding the centre. </a:t>
            </a:r>
          </a:p>
          <a:p>
            <a:pPr>
              <a:defRPr/>
            </a:pPr>
            <a:r>
              <a:rPr lang="en-US" b="1" dirty="0" smtClean="0"/>
              <a:t> </a:t>
            </a:r>
          </a:p>
          <a:p>
            <a:pPr marL="285750" indent="-285750">
              <a:buFont typeface="Wingdings" pitchFamily="2" charset="2"/>
              <a:buChar char="§"/>
              <a:defRPr/>
            </a:pPr>
            <a:r>
              <a:rPr lang="en-US" b="1" dirty="0" smtClean="0"/>
              <a:t>Area 1: The Training Centre.</a:t>
            </a:r>
            <a:r>
              <a:rPr lang="en-US" dirty="0" smtClean="0"/>
              <a:t> The centre is registered as government business entity on 1000ha used to provide the following services and training to the community : Agricultural Extension Services, Mechanization Services, Tractor Maintenance courses, Basic Agricultural Course, Breeding of Nguni type cattle and goats.  </a:t>
            </a:r>
          </a:p>
          <a:p>
            <a:pPr algn="just">
              <a:buFont typeface="Wingdings" pitchFamily="2" charset="2"/>
              <a:buChar char="§"/>
              <a:defRPr/>
            </a:pPr>
            <a:endParaRPr lang="en-ZA" altLang="en-US" b="1" dirty="0" smtClean="0"/>
          </a:p>
          <a:p>
            <a:pPr algn="just">
              <a:buFont typeface="Wingdings" pitchFamily="2" charset="2"/>
              <a:buChar char="§"/>
              <a:defRPr/>
            </a:pPr>
            <a:r>
              <a:rPr lang="en-ZA" altLang="en-US" b="1" dirty="0" smtClean="0"/>
              <a:t>Area 2: The Leased Farms. </a:t>
            </a:r>
            <a:r>
              <a:rPr lang="en-ZA" altLang="en-US" dirty="0" smtClean="0"/>
              <a:t>A total of thirteen (13) properties, consisting of ten (10) economic portions when consolidated were advertised in the Daily Dispatch and the Eastern Province Herald on the 4</a:t>
            </a:r>
            <a:r>
              <a:rPr lang="en-ZA" altLang="en-US" baseline="30000" dirty="0" smtClean="0"/>
              <a:t>th</a:t>
            </a:r>
            <a:r>
              <a:rPr lang="en-ZA" altLang="en-US" dirty="0" smtClean="0"/>
              <a:t> and 11</a:t>
            </a:r>
            <a:r>
              <a:rPr lang="en-ZA" altLang="en-US" baseline="30000" dirty="0" smtClean="0"/>
              <a:t>th</a:t>
            </a:r>
            <a:r>
              <a:rPr lang="en-ZA" altLang="en-US" dirty="0" smtClean="0"/>
              <a:t> of March 2005 respectively. A total of 10 farmers (nine individuals and one Cooperative) were selected and settled on these portions through Permission to Occupy (PTO) letters renewed in September 2017 whilst awaiting the finalisation of the leases from the Department of Public Works. </a:t>
            </a:r>
            <a:endParaRPr lang="en-US" altLang="en-US" dirty="0" smtClean="0"/>
          </a:p>
          <a:p>
            <a:pPr algn="just">
              <a:defRPr/>
            </a:pPr>
            <a:r>
              <a:rPr lang="en-ZA" altLang="en-US" dirty="0" smtClean="0"/>
              <a:t> </a:t>
            </a:r>
            <a:endParaRPr lang="en-US" altLang="en-US" dirty="0" smtClean="0"/>
          </a:p>
          <a:p>
            <a:pPr algn="just">
              <a:defRPr/>
            </a:pPr>
            <a:r>
              <a:rPr lang="en-ZA" altLang="en-US" dirty="0" smtClean="0"/>
              <a:t> </a:t>
            </a:r>
            <a:endParaRPr lang="en-US" dirty="0" smtClean="0"/>
          </a:p>
          <a:p>
            <a:pPr lvl="1" algn="just">
              <a:buFont typeface="Wingdings" pitchFamily="2" charset="2"/>
              <a:buChar char="§"/>
              <a:defRPr/>
            </a:pPr>
            <a:endParaRPr lang="en-US" dirty="0" smtClean="0"/>
          </a:p>
          <a:p>
            <a:pPr marL="285750" indent="-285750" algn="just">
              <a:lnSpc>
                <a:spcPct val="150000"/>
              </a:lnSpc>
              <a:spcAft>
                <a:spcPts val="800"/>
              </a:spcAft>
              <a:buFont typeface="Wingdings" pitchFamily="2" charset="2"/>
              <a:buChar char="Ø"/>
              <a:defRPr/>
            </a:pPr>
            <a:endParaRPr lang="en-ZA" dirty="0" smtClean="0">
              <a:latin typeface="Arial" charset="0"/>
              <a:cs typeface="Times New Roman" pitchFamily="18" charset="0"/>
            </a:endParaRPr>
          </a:p>
          <a:p>
            <a:pPr marL="285750" indent="-285750" algn="just">
              <a:lnSpc>
                <a:spcPct val="150000"/>
              </a:lnSpc>
              <a:spcAft>
                <a:spcPts val="800"/>
              </a:spcAft>
              <a:buFont typeface="Wingdings" pitchFamily="2" charset="2"/>
              <a:buChar char="Ø"/>
              <a:defRPr/>
            </a:pPr>
            <a:endParaRPr lang="en-ZA" dirty="0" smtClean="0">
              <a:latin typeface="Arial" charset="0"/>
              <a:cs typeface="Times New Roman" pitchFamily="18" charset="0"/>
            </a:endParaRPr>
          </a:p>
          <a:p>
            <a:pPr marL="285750" indent="-285750" algn="just">
              <a:lnSpc>
                <a:spcPct val="150000"/>
              </a:lnSpc>
              <a:spcAft>
                <a:spcPts val="800"/>
              </a:spcAft>
              <a:buFont typeface="Wingdings" pitchFamily="2" charset="2"/>
              <a:buChar char="Ø"/>
              <a:defRPr/>
            </a:pPr>
            <a:endParaRPr lang="en-ZA" dirty="0" smtClean="0">
              <a:latin typeface="Calibri" pitchFamily="34" charset="0"/>
              <a:cs typeface="Times New Roman" pitchFamily="18" charset="0"/>
            </a:endParaRPr>
          </a:p>
          <a:p>
            <a:pPr marL="285750" indent="-285750">
              <a:defRPr/>
            </a:pPr>
            <a:endParaRPr lang="en-ZA" dirty="0" smtClean="0">
              <a:latin typeface="Arial" charset="0"/>
              <a:cs typeface="Arial" charset="0"/>
            </a:endParaRPr>
          </a:p>
        </p:txBody>
      </p:sp>
      <p:sp>
        <p:nvSpPr>
          <p:cNvPr id="6148"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fld id="{E79BFDAC-755F-4050-ABE9-828BEFA85197}" type="slidenum">
              <a:rPr lang="en-GB" altLang="en-US" smtClean="0"/>
              <a:pPr/>
              <a:t>63</a:t>
            </a:fld>
            <a:endParaRPr lang="en-GB" altLang="en-US" dirty="0" smtClean="0"/>
          </a:p>
        </p:txBody>
      </p:sp>
    </p:spTree>
    <p:extLst>
      <p:ext uri="{BB962C8B-B14F-4D97-AF65-F5344CB8AC3E}">
        <p14:creationId xmlns:p14="http://schemas.microsoft.com/office/powerpoint/2010/main" xmlns="" val="2693670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64" y="324247"/>
            <a:ext cx="9648825" cy="360164"/>
          </a:xfrm>
          <a:solidFill>
            <a:schemeClr val="accent6">
              <a:lumMod val="60000"/>
              <a:lumOff val="40000"/>
            </a:schemeClr>
          </a:solidFill>
        </p:spPr>
        <p:txBody>
          <a:bodyPr/>
          <a:lstStyle/>
          <a:p>
            <a:pPr lvl="1">
              <a:defRPr/>
            </a:pP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US" sz="2800" dirty="0" smtClean="0"/>
              <a:t/>
            </a:r>
            <a:br>
              <a:rPr lang="en-US" sz="2800" dirty="0" smtClean="0"/>
            </a:br>
            <a:r>
              <a:rPr lang="en-US" altLang="en-US" dirty="0" smtClean="0"/>
              <a:t> NCERA BACKGROUND INFORMATION CONT’</a:t>
            </a:r>
            <a:endParaRPr lang="en-US" dirty="0"/>
          </a:p>
        </p:txBody>
      </p:sp>
      <p:sp>
        <p:nvSpPr>
          <p:cNvPr id="8215"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fld id="{FB3437FC-EA99-4669-9FD1-84D6D03D3BAB}" type="slidenum">
              <a:rPr lang="en-ZA" altLang="en-US" smtClean="0"/>
              <a:pPr/>
              <a:t>64</a:t>
            </a:fld>
            <a:endParaRPr lang="en-ZA" altLang="en-US" dirty="0" smtClean="0"/>
          </a:p>
        </p:txBody>
      </p:sp>
      <p:sp>
        <p:nvSpPr>
          <p:cNvPr id="5" name="Content Placeholder 4"/>
          <p:cNvSpPr>
            <a:spLocks noGrp="1"/>
          </p:cNvSpPr>
          <p:nvPr>
            <p:ph idx="1"/>
          </p:nvPr>
        </p:nvSpPr>
        <p:spPr/>
        <p:txBody>
          <a:bodyPr/>
          <a:lstStyle/>
          <a:p>
            <a:pPr marL="285750" indent="-285750">
              <a:buFont typeface="Arial" pitchFamily="34" charset="0"/>
              <a:buChar char="•"/>
            </a:pPr>
            <a:r>
              <a:rPr lang="en-ZA" dirty="0" smtClean="0"/>
              <a:t>The normal procedure as per State Land Disposal Policy was followed in the allocations of the advertised Ncera properties to the land and agrarian reform beneficiaries. The lessees included Mr Qwabe (the current writer of the complaint on additional invasions) and 8 other members as well as a Cooperative. </a:t>
            </a:r>
          </a:p>
          <a:p>
            <a:pPr marL="285750" indent="-285750">
              <a:buFont typeface="Arial" pitchFamily="34" charset="0"/>
              <a:buChar char="•"/>
            </a:pPr>
            <a:endParaRPr lang="en-ZA" dirty="0" smtClean="0"/>
          </a:p>
          <a:p>
            <a:pPr marL="285750" indent="-285750">
              <a:buFont typeface="Arial" pitchFamily="34" charset="0"/>
              <a:buChar char="•"/>
            </a:pPr>
            <a:r>
              <a:rPr lang="en-ZA" dirty="0" smtClean="0"/>
              <a:t>DAFF held a meeting with the Ncera farmers, including Mr Qwabe on the 22</a:t>
            </a:r>
            <a:r>
              <a:rPr lang="en-ZA" baseline="30000" dirty="0" smtClean="0"/>
              <a:t>nd</a:t>
            </a:r>
            <a:r>
              <a:rPr lang="en-ZA" dirty="0" smtClean="0"/>
              <a:t> November 2017 to deliberate on the use of the farms. All agreed to get into the Macadamia venture. </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ZA" dirty="0" smtClean="0"/>
              <a:t>The Ncera Farms form part of the FALA properties that are in the process of being transferred to the Department of Rural Development and Land Reform (DRDLR). </a:t>
            </a:r>
            <a:endParaRPr lang="en-US" dirty="0"/>
          </a:p>
        </p:txBody>
      </p:sp>
    </p:spTree>
    <p:extLst>
      <p:ext uri="{BB962C8B-B14F-4D97-AF65-F5344CB8AC3E}">
        <p14:creationId xmlns:p14="http://schemas.microsoft.com/office/powerpoint/2010/main" xmlns="" val="3187743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828303"/>
            <a:ext cx="9178925" cy="432172"/>
          </a:xfrm>
          <a:solidFill>
            <a:schemeClr val="accent6">
              <a:lumMod val="60000"/>
              <a:lumOff val="40000"/>
            </a:schemeClr>
          </a:solidFill>
        </p:spPr>
        <p:txBody>
          <a:bodyPr/>
          <a:lstStyle/>
          <a:p>
            <a:pPr>
              <a:defRPr/>
            </a:pPr>
            <a:r>
              <a:rPr lang="en-ZA" sz="2000" dirty="0"/>
              <a:t>NCERA </a:t>
            </a:r>
            <a:r>
              <a:rPr lang="en-ZA" sz="2000" dirty="0" smtClean="0"/>
              <a:t>PTY </a:t>
            </a:r>
            <a:r>
              <a:rPr lang="en-ZA" sz="2000" dirty="0"/>
              <a:t>(</a:t>
            </a:r>
            <a:r>
              <a:rPr lang="en-ZA" sz="2000" dirty="0" smtClean="0"/>
              <a:t>LTD) </a:t>
            </a:r>
            <a:r>
              <a:rPr lang="en-ZA" sz="2000" dirty="0"/>
              <a:t>TRANSFER </a:t>
            </a:r>
            <a:r>
              <a:rPr lang="en-ZA" sz="2000" dirty="0" smtClean="0"/>
              <a:t>AND DEREGISTRATION PROCESS </a:t>
            </a:r>
            <a:endParaRPr lang="en-ZA" sz="2000" dirty="0"/>
          </a:p>
        </p:txBody>
      </p:sp>
      <p:sp>
        <p:nvSpPr>
          <p:cNvPr id="9220"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fld id="{4974910E-D3A9-4545-A271-E946BEA43FAB}" type="slidenum">
              <a:rPr lang="en-ZA" smtClean="0"/>
              <a:pPr/>
              <a:t>65</a:t>
            </a:fld>
            <a:endParaRPr lang="en-ZA" dirty="0" smtClean="0"/>
          </a:p>
        </p:txBody>
      </p:sp>
      <p:sp>
        <p:nvSpPr>
          <p:cNvPr id="4" name="Rectangle 3"/>
          <p:cNvSpPr/>
          <p:nvPr/>
        </p:nvSpPr>
        <p:spPr>
          <a:xfrm>
            <a:off x="4508500" y="1342231"/>
            <a:ext cx="18288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Ncera</a:t>
            </a:r>
            <a:endParaRPr lang="en-US" sz="1600" dirty="0"/>
          </a:p>
        </p:txBody>
      </p:sp>
      <p:sp>
        <p:nvSpPr>
          <p:cNvPr id="6" name="Rectangle 5"/>
          <p:cNvSpPr/>
          <p:nvPr/>
        </p:nvSpPr>
        <p:spPr>
          <a:xfrm>
            <a:off x="2070100" y="2066131"/>
            <a:ext cx="1744035" cy="533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Centre – transfer to</a:t>
            </a:r>
            <a:endParaRPr lang="en-US" sz="1600" dirty="0"/>
          </a:p>
        </p:txBody>
      </p:sp>
      <p:sp>
        <p:nvSpPr>
          <p:cNvPr id="9" name="Rectangle 8"/>
          <p:cNvSpPr/>
          <p:nvPr/>
        </p:nvSpPr>
        <p:spPr>
          <a:xfrm>
            <a:off x="7130755" y="1987143"/>
            <a:ext cx="1676400" cy="609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Farms transfer to </a:t>
            </a:r>
            <a:endParaRPr lang="en-US" sz="1600" dirty="0"/>
          </a:p>
        </p:txBody>
      </p:sp>
      <p:sp>
        <p:nvSpPr>
          <p:cNvPr id="10" name="Rectangle 9"/>
          <p:cNvSpPr/>
          <p:nvPr/>
        </p:nvSpPr>
        <p:spPr>
          <a:xfrm>
            <a:off x="7556500" y="3094831"/>
            <a:ext cx="1981200" cy="9608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DLDLR</a:t>
            </a:r>
          </a:p>
          <a:p>
            <a:pPr algn="ctr"/>
            <a:r>
              <a:rPr lang="en-US" sz="1200" dirty="0" smtClean="0"/>
              <a:t>-Minister’s letter signed</a:t>
            </a:r>
          </a:p>
          <a:p>
            <a:pPr algn="ctr"/>
            <a:r>
              <a:rPr lang="en-US" sz="1200" dirty="0" smtClean="0"/>
              <a:t>-Sent to DPW &amp; DRDLR</a:t>
            </a:r>
          </a:p>
          <a:p>
            <a:pPr algn="ctr"/>
            <a:r>
              <a:rPr lang="en-US" sz="1200" dirty="0" smtClean="0"/>
              <a:t>-DG to DGs</a:t>
            </a:r>
            <a:endParaRPr lang="en-US" sz="1200" dirty="0"/>
          </a:p>
        </p:txBody>
      </p:sp>
      <p:sp>
        <p:nvSpPr>
          <p:cNvPr id="11" name="Rectangle 10"/>
          <p:cNvSpPr/>
          <p:nvPr/>
        </p:nvSpPr>
        <p:spPr>
          <a:xfrm>
            <a:off x="1625304" y="4771231"/>
            <a:ext cx="17526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MoA</a:t>
            </a:r>
            <a:endParaRPr lang="en-US" sz="1600" dirty="0"/>
          </a:p>
        </p:txBody>
      </p:sp>
      <p:sp>
        <p:nvSpPr>
          <p:cNvPr id="12" name="Rectangle 11"/>
          <p:cNvSpPr/>
          <p:nvPr/>
        </p:nvSpPr>
        <p:spPr>
          <a:xfrm>
            <a:off x="1538619" y="2923695"/>
            <a:ext cx="1763528"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ARC</a:t>
            </a:r>
            <a:endParaRPr lang="en-US" sz="1600" dirty="0"/>
          </a:p>
        </p:txBody>
      </p:sp>
      <p:sp>
        <p:nvSpPr>
          <p:cNvPr id="13" name="Rectangle 12"/>
          <p:cNvSpPr/>
          <p:nvPr/>
        </p:nvSpPr>
        <p:spPr>
          <a:xfrm>
            <a:off x="7175500" y="5838031"/>
            <a:ext cx="16764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Ready to transfer farms agreed upon</a:t>
            </a:r>
            <a:endParaRPr lang="en-US" sz="1400" dirty="0"/>
          </a:p>
        </p:txBody>
      </p:sp>
      <p:sp>
        <p:nvSpPr>
          <p:cNvPr id="14" name="Rectangle 13"/>
          <p:cNvSpPr/>
          <p:nvPr/>
        </p:nvSpPr>
        <p:spPr>
          <a:xfrm>
            <a:off x="7362924" y="4443917"/>
            <a:ext cx="2520280" cy="9744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Task Team Appointed</a:t>
            </a:r>
          </a:p>
          <a:p>
            <a:pPr algn="ctr"/>
            <a:r>
              <a:rPr lang="en-US" sz="900" dirty="0" smtClean="0"/>
              <a:t>-DAFF</a:t>
            </a:r>
          </a:p>
          <a:p>
            <a:pPr algn="ctr"/>
            <a:r>
              <a:rPr lang="en-US" sz="900" dirty="0" smtClean="0"/>
              <a:t>-DPW</a:t>
            </a:r>
          </a:p>
          <a:p>
            <a:pPr algn="ctr"/>
            <a:r>
              <a:rPr lang="en-US" sz="900" dirty="0" smtClean="0"/>
              <a:t>-DRDLR</a:t>
            </a:r>
            <a:endParaRPr lang="en-US" sz="900" dirty="0"/>
          </a:p>
        </p:txBody>
      </p:sp>
      <p:sp>
        <p:nvSpPr>
          <p:cNvPr id="15" name="Rectangle 14"/>
          <p:cNvSpPr/>
          <p:nvPr/>
        </p:nvSpPr>
        <p:spPr>
          <a:xfrm>
            <a:off x="1765300" y="5602093"/>
            <a:ext cx="1905000" cy="47187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 Junior Council</a:t>
            </a:r>
            <a:endParaRPr lang="en-US" sz="1600" dirty="0"/>
          </a:p>
        </p:txBody>
      </p:sp>
      <p:sp>
        <p:nvSpPr>
          <p:cNvPr id="16" name="Rectangle 15"/>
          <p:cNvSpPr/>
          <p:nvPr/>
        </p:nvSpPr>
        <p:spPr>
          <a:xfrm>
            <a:off x="1526510" y="3922295"/>
            <a:ext cx="1835298" cy="5216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Deregistration request to NT</a:t>
            </a:r>
            <a:endParaRPr lang="en-US" sz="1600" dirty="0"/>
          </a:p>
        </p:txBody>
      </p:sp>
      <p:sp>
        <p:nvSpPr>
          <p:cNvPr id="17" name="Rectangle 16"/>
          <p:cNvSpPr/>
          <p:nvPr/>
        </p:nvSpPr>
        <p:spPr>
          <a:xfrm>
            <a:off x="4356100" y="3933620"/>
            <a:ext cx="2667000" cy="25286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Meeting called by the Minister on the  25</a:t>
            </a:r>
            <a:r>
              <a:rPr lang="en-US" sz="1400" baseline="30000" dirty="0" smtClean="0"/>
              <a:t>th</a:t>
            </a:r>
            <a:r>
              <a:rPr lang="en-US" sz="1400" dirty="0" smtClean="0"/>
              <a:t> January 2018 </a:t>
            </a:r>
          </a:p>
          <a:p>
            <a:pPr algn="ctr"/>
            <a:r>
              <a:rPr lang="en-US" sz="1400" dirty="0" smtClean="0"/>
              <a:t>Directives from the Minister: </a:t>
            </a:r>
          </a:p>
          <a:p>
            <a:pPr algn="ctr"/>
            <a:r>
              <a:rPr lang="en-US" sz="1400" dirty="0" smtClean="0"/>
              <a:t>due date for concluding on </a:t>
            </a:r>
            <a:r>
              <a:rPr lang="en-US" sz="1400" dirty="0" err="1" smtClean="0"/>
              <a:t>Ncera</a:t>
            </a:r>
            <a:r>
              <a:rPr lang="en-US" sz="1400" dirty="0" smtClean="0"/>
              <a:t>: 15</a:t>
            </a:r>
            <a:r>
              <a:rPr lang="en-US" sz="1400" baseline="30000" dirty="0" smtClean="0"/>
              <a:t>th</a:t>
            </a:r>
            <a:r>
              <a:rPr lang="en-US" sz="1400" dirty="0" smtClean="0"/>
              <a:t> February 2018</a:t>
            </a:r>
          </a:p>
          <a:p>
            <a:pPr algn="ctr"/>
            <a:r>
              <a:rPr lang="en-US" sz="1400" dirty="0" smtClean="0"/>
              <a:t>Recommendations:</a:t>
            </a:r>
          </a:p>
          <a:p>
            <a:pPr algn="ctr"/>
            <a:r>
              <a:rPr lang="en-US" sz="1400" dirty="0" smtClean="0"/>
              <a:t>Pass a special Board resolution; verify assets urgently and lodge papers with CIPC.</a:t>
            </a:r>
          </a:p>
          <a:p>
            <a:pPr algn="ctr"/>
            <a:r>
              <a:rPr lang="en-US" sz="1400" dirty="0" smtClean="0"/>
              <a:t>Update the MOA</a:t>
            </a:r>
            <a:r>
              <a:rPr lang="en-US" sz="1200" dirty="0" smtClean="0"/>
              <a:t>.</a:t>
            </a:r>
            <a:endParaRPr lang="en-US" sz="1200" dirty="0"/>
          </a:p>
        </p:txBody>
      </p:sp>
      <p:cxnSp>
        <p:nvCxnSpPr>
          <p:cNvPr id="30" name="Straight Arrow Connector 29"/>
          <p:cNvCxnSpPr>
            <a:stCxn id="4" idx="3"/>
            <a:endCxn id="9" idx="0"/>
          </p:cNvCxnSpPr>
          <p:nvPr/>
        </p:nvCxnSpPr>
        <p:spPr>
          <a:xfrm>
            <a:off x="6337300" y="1647031"/>
            <a:ext cx="1631655" cy="340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8013700" y="2596743"/>
            <a:ext cx="457200" cy="498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a:endCxn id="14" idx="0"/>
          </p:cNvCxnSpPr>
          <p:nvPr/>
        </p:nvCxnSpPr>
        <p:spPr>
          <a:xfrm>
            <a:off x="8470900" y="4055685"/>
            <a:ext cx="152164" cy="3882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endCxn id="13" idx="0"/>
          </p:cNvCxnSpPr>
          <p:nvPr/>
        </p:nvCxnSpPr>
        <p:spPr>
          <a:xfrm flipH="1">
            <a:off x="8013700" y="5418382"/>
            <a:ext cx="414965" cy="4196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a:endCxn id="6" idx="0"/>
          </p:cNvCxnSpPr>
          <p:nvPr/>
        </p:nvCxnSpPr>
        <p:spPr>
          <a:xfrm flipH="1">
            <a:off x="2942118" y="1574559"/>
            <a:ext cx="1574062" cy="4915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a:endCxn id="12" idx="0"/>
          </p:cNvCxnSpPr>
          <p:nvPr/>
        </p:nvCxnSpPr>
        <p:spPr>
          <a:xfrm flipH="1">
            <a:off x="2420383" y="2599531"/>
            <a:ext cx="297417" cy="3241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0" name="Straight Arrow Connector 59"/>
          <p:cNvCxnSpPr/>
          <p:nvPr/>
        </p:nvCxnSpPr>
        <p:spPr>
          <a:xfrm>
            <a:off x="2352895" y="3533295"/>
            <a:ext cx="1" cy="4003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2" name="Straight Arrow Connector 61"/>
          <p:cNvCxnSpPr>
            <a:stCxn id="16" idx="2"/>
            <a:endCxn id="11" idx="0"/>
          </p:cNvCxnSpPr>
          <p:nvPr/>
        </p:nvCxnSpPr>
        <p:spPr>
          <a:xfrm>
            <a:off x="2444159" y="4443917"/>
            <a:ext cx="57445" cy="3273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a:endCxn id="15" idx="0"/>
          </p:cNvCxnSpPr>
          <p:nvPr/>
        </p:nvCxnSpPr>
        <p:spPr>
          <a:xfrm>
            <a:off x="2569091" y="5322484"/>
            <a:ext cx="148709" cy="2796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a:endCxn id="17" idx="1"/>
          </p:cNvCxnSpPr>
          <p:nvPr/>
        </p:nvCxnSpPr>
        <p:spPr>
          <a:xfrm flipV="1">
            <a:off x="3253120" y="5197964"/>
            <a:ext cx="1102980" cy="8124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40338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ZA" dirty="0" smtClean="0"/>
              <a:t>NCERA TRANSFER PROGRESS TO DATE : CONSULTATIONS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ZA" b="1" i="1" dirty="0" smtClean="0"/>
              <a:t>	</a:t>
            </a:r>
            <a:r>
              <a:rPr lang="en-ZA" b="1" dirty="0" smtClean="0"/>
              <a:t>Consultative meetings were necessary and urgent between ARC, DAFF and Ncera employees and these were undertaken as follows:</a:t>
            </a:r>
          </a:p>
          <a:p>
            <a:pPr algn="just"/>
            <a:endParaRPr lang="en-US" b="1" dirty="0" smtClean="0"/>
          </a:p>
          <a:p>
            <a:pPr marL="285750" indent="-285750" algn="just">
              <a:buFont typeface="Arial" pitchFamily="34" charset="0"/>
              <a:buChar char="•"/>
            </a:pPr>
            <a:r>
              <a:rPr lang="en-ZA" dirty="0" smtClean="0"/>
              <a:t>The meeting of the 17 November 2016 was coordinated by the Directorate: Employee Relations to conduct consultative meetings with the Ncera Centre Management and the Ncera Centre general workers in relation to the process of transferring the Centre to ARC.</a:t>
            </a:r>
            <a:endParaRPr lang="en-US" dirty="0" smtClean="0"/>
          </a:p>
          <a:p>
            <a:pPr marL="285750" lvl="0" indent="-285750" algn="just">
              <a:buFont typeface="Arial" pitchFamily="34" charset="0"/>
              <a:buChar char="•"/>
            </a:pPr>
            <a:r>
              <a:rPr lang="en-ZA" dirty="0" smtClean="0"/>
              <a:t>During the first meeting with the Ncera Management the rationale behind the gathering was explained by the Director Employee Relations. </a:t>
            </a:r>
            <a:endParaRPr lang="en-US" dirty="0" smtClean="0"/>
          </a:p>
          <a:p>
            <a:pPr marL="285750" lvl="0" indent="-285750" algn="just">
              <a:buFont typeface="Arial" pitchFamily="34" charset="0"/>
              <a:buChar char="•"/>
            </a:pPr>
            <a:r>
              <a:rPr lang="en-ZA" dirty="0" smtClean="0"/>
              <a:t>Management was afforded an opportunity to ask questions and their concern was mostly on job security, accommodation as well transportation arrangement of the Ncera workers. The Director Employee Relations responded by explaining how the process of transferring the Ncera Centre will unfold she also gave assurance that no employee will lose their jobs due to the transfer and that all the information regarding the Ncera Centre workers arrangements (accommodation and transport) will be communicated to ARC.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BF08D4-12FE-4F3A-A83F-B7CE44AFD443}" type="slidenum">
              <a:rPr lang="en-ZA" smtClean="0"/>
              <a:pPr>
                <a:defRPr/>
              </a:pPr>
              <a:t>66</a:t>
            </a:fld>
            <a:endParaRPr lang="en-ZA" dirty="0"/>
          </a:p>
        </p:txBody>
      </p:sp>
    </p:spTree>
    <p:extLst>
      <p:ext uri="{BB962C8B-B14F-4D97-AF65-F5344CB8AC3E}">
        <p14:creationId xmlns:p14="http://schemas.microsoft.com/office/powerpoint/2010/main" xmlns="" val="4253273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900311"/>
            <a:ext cx="9178925" cy="360164"/>
          </a:xfrm>
          <a:solidFill>
            <a:schemeClr val="accent6">
              <a:lumMod val="60000"/>
              <a:lumOff val="40000"/>
            </a:schemeClr>
          </a:solidFill>
        </p:spPr>
        <p:txBody>
          <a:bodyPr/>
          <a:lstStyle/>
          <a:p>
            <a:pPr>
              <a:defRPr/>
            </a:pPr>
            <a:r>
              <a:rPr lang="en-US" dirty="0" smtClean="0"/>
              <a:t>WAYFORWARD </a:t>
            </a:r>
            <a:endParaRPr lang="en-US" dirty="0"/>
          </a:p>
        </p:txBody>
      </p:sp>
      <p:sp>
        <p:nvSpPr>
          <p:cNvPr id="16387" name="Content Placeholder 2"/>
          <p:cNvSpPr>
            <a:spLocks noGrp="1"/>
          </p:cNvSpPr>
          <p:nvPr>
            <p:ph idx="1"/>
          </p:nvPr>
        </p:nvSpPr>
        <p:spPr bwMode="auto">
          <a:xfrm>
            <a:off x="720725" y="1439863"/>
            <a:ext cx="9178925" cy="5003800"/>
          </a:xfrm>
          <a:extLst/>
        </p:spPr>
        <p:txBody>
          <a:bodyPr vert="horz" wrap="square" numCol="1" anchor="t" anchorCtr="0" compatLnSpc="1">
            <a:prstTxWarp prst="textNoShape">
              <a:avLst/>
            </a:prstTxWarp>
          </a:bodyPr>
          <a:lstStyle/>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r>
              <a:rPr lang="en-US" altLang="en-US" dirty="0" smtClean="0">
                <a:solidFill>
                  <a:srgbClr val="000000"/>
                </a:solidFill>
              </a:rPr>
              <a:t>Pass a special Board resolution scheduled for 29</a:t>
            </a:r>
            <a:r>
              <a:rPr lang="en-US" altLang="en-US" baseline="30000" dirty="0" smtClean="0">
                <a:solidFill>
                  <a:srgbClr val="000000"/>
                </a:solidFill>
              </a:rPr>
              <a:t>th</a:t>
            </a:r>
            <a:r>
              <a:rPr lang="en-US" altLang="en-US" dirty="0" smtClean="0">
                <a:solidFill>
                  <a:srgbClr val="000000"/>
                </a:solidFill>
              </a:rPr>
              <a:t> January 2018 with the one Director of the Board remaining and the Secretary</a:t>
            </a:r>
          </a:p>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r>
              <a:rPr lang="en-US" altLang="en-US" dirty="0" smtClean="0">
                <a:solidFill>
                  <a:srgbClr val="000000"/>
                </a:solidFill>
              </a:rPr>
              <a:t>Update assets, </a:t>
            </a:r>
            <a:r>
              <a:rPr lang="en-US" altLang="en-US" dirty="0" err="1" smtClean="0">
                <a:solidFill>
                  <a:srgbClr val="000000"/>
                </a:solidFill>
              </a:rPr>
              <a:t>finalise</a:t>
            </a:r>
            <a:r>
              <a:rPr lang="en-US" altLang="en-US" dirty="0" smtClean="0">
                <a:solidFill>
                  <a:srgbClr val="000000"/>
                </a:solidFill>
              </a:rPr>
              <a:t> joint </a:t>
            </a:r>
            <a:r>
              <a:rPr lang="en-US" altLang="en-US" dirty="0" err="1" smtClean="0">
                <a:solidFill>
                  <a:srgbClr val="000000"/>
                </a:solidFill>
              </a:rPr>
              <a:t>Ncera</a:t>
            </a:r>
            <a:r>
              <a:rPr lang="en-US" altLang="en-US" dirty="0" smtClean="0">
                <a:solidFill>
                  <a:srgbClr val="000000"/>
                </a:solidFill>
              </a:rPr>
              <a:t> employee consultations </a:t>
            </a:r>
            <a:r>
              <a:rPr lang="en-US" altLang="en-US" dirty="0">
                <a:solidFill>
                  <a:srgbClr val="000000"/>
                </a:solidFill>
              </a:rPr>
              <a:t>by ARC and DAFF </a:t>
            </a:r>
            <a:r>
              <a:rPr lang="en-US" altLang="en-US" dirty="0" smtClean="0">
                <a:solidFill>
                  <a:srgbClr val="000000"/>
                </a:solidFill>
              </a:rPr>
              <a:t>and report</a:t>
            </a:r>
          </a:p>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r>
              <a:rPr lang="en-US" altLang="en-US" dirty="0" smtClean="0">
                <a:solidFill>
                  <a:srgbClr val="000000"/>
                </a:solidFill>
              </a:rPr>
              <a:t>Lodge deregistration papers with CIPC</a:t>
            </a:r>
          </a:p>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r>
              <a:rPr lang="en-US" altLang="en-US" dirty="0" smtClean="0">
                <a:solidFill>
                  <a:srgbClr val="000000"/>
                </a:solidFill>
              </a:rPr>
              <a:t>Sign </a:t>
            </a:r>
            <a:r>
              <a:rPr lang="en-US" altLang="en-US" dirty="0" err="1">
                <a:solidFill>
                  <a:srgbClr val="000000"/>
                </a:solidFill>
              </a:rPr>
              <a:t>MoA</a:t>
            </a:r>
            <a:r>
              <a:rPr lang="en-US" altLang="en-US" dirty="0">
                <a:solidFill>
                  <a:srgbClr val="000000"/>
                </a:solidFill>
              </a:rPr>
              <a:t> by DAFF and  </a:t>
            </a:r>
            <a:r>
              <a:rPr lang="en-US" altLang="en-US" dirty="0" smtClean="0">
                <a:solidFill>
                  <a:srgbClr val="000000"/>
                </a:solidFill>
              </a:rPr>
              <a:t>ARC</a:t>
            </a:r>
            <a:endParaRPr lang="en-US" altLang="en-US" dirty="0">
              <a:solidFill>
                <a:srgbClr val="000000"/>
              </a:solidFill>
            </a:endParaRPr>
          </a:p>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r>
              <a:rPr lang="en-US" altLang="en-US" dirty="0" smtClean="0">
                <a:solidFill>
                  <a:srgbClr val="000000"/>
                </a:solidFill>
              </a:rPr>
              <a:t>Placement of CEO </a:t>
            </a:r>
            <a:r>
              <a:rPr lang="en-US" altLang="en-US" dirty="0">
                <a:solidFill>
                  <a:srgbClr val="000000"/>
                </a:solidFill>
              </a:rPr>
              <a:t>and </a:t>
            </a:r>
            <a:r>
              <a:rPr lang="en-US" altLang="en-US" dirty="0" smtClean="0">
                <a:solidFill>
                  <a:srgbClr val="000000"/>
                </a:solidFill>
              </a:rPr>
              <a:t>CFO at DAFF.</a:t>
            </a:r>
            <a:endParaRPr lang="en-US" altLang="en-US" dirty="0">
              <a:solidFill>
                <a:srgbClr val="000000"/>
              </a:solidFill>
            </a:endParaRPr>
          </a:p>
          <a:p>
            <a:pPr marL="0" indent="0" algn="just">
              <a:defRPr/>
            </a:pPr>
            <a:endParaRPr lang="en-US" altLang="en-US" dirty="0" smtClean="0">
              <a:solidFill>
                <a:srgbClr val="000000"/>
              </a:solidFill>
            </a:endParaRPr>
          </a:p>
          <a:p>
            <a:pPr algn="just">
              <a:buFont typeface="Wingdings" pitchFamily="2" charset="2"/>
              <a:buChar char="§"/>
              <a:defRPr/>
            </a:pPr>
            <a:r>
              <a:rPr lang="en-US" altLang="en-US" dirty="0" smtClean="0">
                <a:solidFill>
                  <a:srgbClr val="000000"/>
                </a:solidFill>
              </a:rPr>
              <a:t>Finalize the transfer</a:t>
            </a:r>
            <a:r>
              <a:rPr lang="en-US" altLang="en-US" dirty="0">
                <a:solidFill>
                  <a:srgbClr val="000000"/>
                </a:solidFill>
              </a:rPr>
              <a:t> </a:t>
            </a:r>
            <a:r>
              <a:rPr lang="en-US" altLang="en-US" dirty="0" smtClean="0">
                <a:solidFill>
                  <a:srgbClr val="000000"/>
                </a:solidFill>
              </a:rPr>
              <a:t>with Treasury based on signed MoA.</a:t>
            </a:r>
          </a:p>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endParaRPr lang="en-US" altLang="en-US" dirty="0" smtClean="0">
              <a:solidFill>
                <a:srgbClr val="000000"/>
              </a:solidFill>
            </a:endParaRPr>
          </a:p>
          <a:p>
            <a:pPr algn="just">
              <a:buFont typeface="Wingdings" pitchFamily="2" charset="2"/>
              <a:buChar char="§"/>
              <a:defRPr/>
            </a:pPr>
            <a:endParaRPr lang="en-US" altLang="en-US" sz="3200" dirty="0" smtClean="0">
              <a:solidFill>
                <a:srgbClr val="000000"/>
              </a:solidFill>
            </a:endParaRPr>
          </a:p>
          <a:p>
            <a:pPr>
              <a:lnSpc>
                <a:spcPct val="150000"/>
              </a:lnSpc>
              <a:buFont typeface="Courier New" pitchFamily="49" charset="0"/>
              <a:buChar char="o"/>
              <a:defRPr/>
            </a:pPr>
            <a:endParaRPr lang="en-US" altLang="en-US" dirty="0" smtClean="0"/>
          </a:p>
        </p:txBody>
      </p:sp>
      <p:sp>
        <p:nvSpPr>
          <p:cNvPr id="18436"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fld id="{56DC0D82-6CEF-41EA-9809-C82D8ADFEC75}" type="slidenum">
              <a:rPr lang="en-ZA" altLang="en-US" smtClean="0"/>
              <a:pPr/>
              <a:t>67</a:t>
            </a:fld>
            <a:endParaRPr lang="en-ZA" altLang="en-US" dirty="0" smtClean="0"/>
          </a:p>
        </p:txBody>
      </p:sp>
    </p:spTree>
    <p:extLst>
      <p:ext uri="{BB962C8B-B14F-4D97-AF65-F5344CB8AC3E}">
        <p14:creationId xmlns:p14="http://schemas.microsoft.com/office/powerpoint/2010/main" xmlns="" val="54291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PROGRESS ON TRANSFERS OF OTHER DEPARTMENTS</a:t>
            </a:r>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68</a:t>
            </a:fld>
            <a:endParaRPr lang="en-ZA"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658" y="1476375"/>
            <a:ext cx="9443423" cy="5141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64811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PROGRESS REPORT ON THE REVIEW OF THE MARINE LIVING RESOURCES ACT (MLRA) (ACT NO. 18 OF 1998)</a:t>
            </a:r>
            <a:endParaRPr lang="en-ZA" dirty="0"/>
          </a:p>
        </p:txBody>
      </p:sp>
      <p:sp>
        <p:nvSpPr>
          <p:cNvPr id="3" name="Content Placeholder 2"/>
          <p:cNvSpPr>
            <a:spLocks noGrp="1"/>
          </p:cNvSpPr>
          <p:nvPr>
            <p:ph idx="1"/>
          </p:nvPr>
        </p:nvSpPr>
        <p:spPr>
          <a:xfrm>
            <a:off x="263525" y="1550357"/>
            <a:ext cx="9178925" cy="5004000"/>
          </a:xfrm>
        </p:spPr>
        <p:txBody>
          <a:bodyPr/>
          <a:lstStyle/>
          <a:p>
            <a:pPr marL="285750" indent="-285750">
              <a:lnSpc>
                <a:spcPct val="150000"/>
              </a:lnSpc>
              <a:spcBef>
                <a:spcPts val="0"/>
              </a:spcBef>
              <a:buFont typeface="Arial" panose="020B0604020202020204" pitchFamily="34" charset="0"/>
              <a:buChar char="•"/>
            </a:pPr>
            <a:r>
              <a:rPr lang="en-ZA" dirty="0" smtClean="0"/>
              <a:t>The Review of the MLRA has not been started yet.</a:t>
            </a:r>
          </a:p>
          <a:p>
            <a:pPr marL="285750" indent="-285750">
              <a:lnSpc>
                <a:spcPct val="150000"/>
              </a:lnSpc>
              <a:spcBef>
                <a:spcPts val="0"/>
              </a:spcBef>
              <a:buFont typeface="Arial" panose="020B0604020202020204" pitchFamily="34" charset="0"/>
              <a:buChar char="•"/>
            </a:pPr>
            <a:r>
              <a:rPr lang="en-ZA" dirty="0" smtClean="0"/>
              <a:t>Minister has established Fishing Transformation Council who will look into Reviewing of the MLRA.</a:t>
            </a:r>
          </a:p>
          <a:p>
            <a:pPr marL="285750" indent="-285750">
              <a:buFont typeface="Arial" panose="020B0604020202020204" pitchFamily="34" charset="0"/>
              <a:buChar char="•"/>
            </a:pPr>
            <a:endParaRPr lang="en-ZA" dirty="0" smtClean="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69</a:t>
            </a:fld>
            <a:endParaRPr lang="en-ZA" dirty="0"/>
          </a:p>
        </p:txBody>
      </p:sp>
    </p:spTree>
    <p:extLst>
      <p:ext uri="{BB962C8B-B14F-4D97-AF65-F5344CB8AC3E}">
        <p14:creationId xmlns:p14="http://schemas.microsoft.com/office/powerpoint/2010/main" xmlns="" val="258173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48" y="108223"/>
            <a:ext cx="9106917" cy="431968"/>
          </a:xfrm>
        </p:spPr>
        <p:txBody>
          <a:bodyPr/>
          <a:lstStyle/>
          <a:p>
            <a:r>
              <a:rPr lang="en-ZA" dirty="0" smtClean="0"/>
              <a:t>TARGETS ACHIEVED AND NOT ACHIEVED – PROGRAMME 1</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0127992"/>
              </p:ext>
            </p:extLst>
          </p:nvPr>
        </p:nvGraphicFramePr>
        <p:xfrm>
          <a:off x="450156" y="612279"/>
          <a:ext cx="9577064" cy="6039109"/>
        </p:xfrm>
        <a:graphic>
          <a:graphicData uri="http://schemas.openxmlformats.org/drawingml/2006/table">
            <a:tbl>
              <a:tblPr firstRow="1" bandRow="1">
                <a:tableStyleId>{5C22544A-7EE6-4342-B048-85BDC9FD1C3A}</a:tableStyleId>
              </a:tblPr>
              <a:tblGrid>
                <a:gridCol w="4731772">
                  <a:extLst>
                    <a:ext uri="{9D8B030D-6E8A-4147-A177-3AD203B41FA5}">
                      <a16:colId xmlns:a16="http://schemas.microsoft.com/office/drawing/2014/main" xmlns="" val="20000"/>
                    </a:ext>
                  </a:extLst>
                </a:gridCol>
                <a:gridCol w="4845292">
                  <a:extLst>
                    <a:ext uri="{9D8B030D-6E8A-4147-A177-3AD203B41FA5}">
                      <a16:colId xmlns:a16="http://schemas.microsoft.com/office/drawing/2014/main" xmlns="" val="20001"/>
                    </a:ext>
                  </a:extLst>
                </a:gridCol>
              </a:tblGrid>
              <a:tr h="463571">
                <a:tc>
                  <a:txBody>
                    <a:bodyPr/>
                    <a:lstStyle/>
                    <a:p>
                      <a:r>
                        <a:rPr lang="en-ZA" sz="1800" dirty="0" smtClean="0">
                          <a:latin typeface="Arial" panose="020B0604020202020204" pitchFamily="34" charset="0"/>
                          <a:cs typeface="Arial" panose="020B0604020202020204" pitchFamily="34" charset="0"/>
                        </a:rPr>
                        <a:t>Achieved</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59148">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2017/18 Quarter 1 report Approved by the Audit  Committee</a:t>
                      </a: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Conduct project risk Assessment</a:t>
                      </a:r>
                    </a:p>
                  </a:txBody>
                  <a:tcPr/>
                </a:tc>
                <a:extLst>
                  <a:ext uri="{0D108BD9-81ED-4DB2-BD59-A6C34878D82A}">
                    <a16:rowId xmlns:a16="http://schemas.microsoft.com/office/drawing/2014/main" xmlns="" val="10001"/>
                  </a:ext>
                </a:extLst>
              </a:tr>
              <a:tr h="659148">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Approved training quarterly report submitted to PSETA</a:t>
                      </a: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Review of core directorates business continuity</a:t>
                      </a:r>
                    </a:p>
                  </a:txBody>
                  <a:tcPr/>
                </a:tc>
                <a:extLst>
                  <a:ext uri="{0D108BD9-81ED-4DB2-BD59-A6C34878D82A}">
                    <a16:rowId xmlns:a16="http://schemas.microsoft.com/office/drawing/2014/main" xmlns="" val="10002"/>
                  </a:ext>
                </a:extLst>
              </a:tr>
              <a:tr h="1214221">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Structured stakeholder engagements coordinated (CEO’s Forum/Committee, Minister’s Service Delivery Forum, commodity groups/sector stakeholders)</a:t>
                      </a: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100% submission of 2016/17 annual assessments report</a:t>
                      </a:r>
                    </a:p>
                  </a:txBody>
                  <a:tcPr/>
                </a:tc>
                <a:extLst>
                  <a:ext uri="{0D108BD9-81ED-4DB2-BD59-A6C34878D82A}">
                    <a16:rowId xmlns:a16="http://schemas.microsoft.com/office/drawing/2014/main" xmlns="" val="10003"/>
                  </a:ext>
                </a:extLst>
              </a:tr>
              <a:tr h="659148">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Sector economical and statistics baseline information for quarter 2 compiled and updated</a:t>
                      </a: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Training of business continuity champions with accredited service provider</a:t>
                      </a:r>
                    </a:p>
                  </a:txBody>
                  <a:tcPr/>
                </a:tc>
                <a:extLst>
                  <a:ext uri="{0D108BD9-81ED-4DB2-BD59-A6C34878D82A}">
                    <a16:rowId xmlns:a16="http://schemas.microsoft.com/office/drawing/2014/main" xmlns="" val="10004"/>
                  </a:ext>
                </a:extLst>
              </a:tr>
              <a:tr h="1214221">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Present Reviewed ICT DRP to internal stakeholders (ICT Control Advisory Board (CAB) and Departmental Information Technology Committee (DITC)</a:t>
                      </a:r>
                    </a:p>
                  </a:txBody>
                  <a:tcPr/>
                </a:tc>
                <a:tc>
                  <a:txBody>
                    <a:bodyPr/>
                    <a:lstStyle/>
                    <a:p>
                      <a:endParaRPr lang="en-ZA" dirty="0"/>
                    </a:p>
                  </a:txBody>
                  <a:tcPr/>
                </a:tc>
                <a:extLst>
                  <a:ext uri="{0D108BD9-81ED-4DB2-BD59-A6C34878D82A}">
                    <a16:rowId xmlns:a16="http://schemas.microsoft.com/office/drawing/2014/main" xmlns="" val="10005"/>
                  </a:ext>
                </a:extLst>
              </a:tr>
              <a:tr h="468342">
                <a:tc>
                  <a:txBody>
                    <a:bodyPr/>
                    <a:lstStyle/>
                    <a:p>
                      <a:pPr marL="0" marR="0" lvl="0" indent="0" algn="l" defTabSz="1051253" rtl="0" eaLnBrk="1" fontAlgn="auto" latinLnBrk="0" hangingPunct="1">
                        <a:lnSpc>
                          <a:spcPct val="100000"/>
                        </a:lnSpc>
                        <a:spcBef>
                          <a:spcPts val="0"/>
                        </a:spcBef>
                        <a:spcAft>
                          <a:spcPts val="0"/>
                        </a:spcAft>
                        <a:buClrTx/>
                        <a:buSzTx/>
                        <a:buFontTx/>
                        <a:buNone/>
                        <a:tabLst/>
                        <a:defRPr/>
                      </a:pPr>
                      <a:r>
                        <a:rPr lang="en-ZA" sz="1800" b="0" dirty="0" smtClean="0">
                          <a:latin typeface="Arial" panose="020B0604020202020204" pitchFamily="34" charset="0"/>
                          <a:cs typeface="Arial" panose="020B0604020202020204" pitchFamily="34" charset="0"/>
                        </a:rPr>
                        <a:t>Consultation with branches on the of the Master System Plan</a:t>
                      </a:r>
                      <a:r>
                        <a:rPr lang="en-ZA" sz="1800" b="0" baseline="0" dirty="0" smtClean="0">
                          <a:latin typeface="Arial" panose="020B0604020202020204" pitchFamily="34" charset="0"/>
                          <a:cs typeface="Arial" panose="020B0604020202020204" pitchFamily="34" charset="0"/>
                        </a:rPr>
                        <a:t> (</a:t>
                      </a:r>
                      <a:r>
                        <a:rPr lang="en-ZA" sz="1800" b="0" dirty="0" smtClean="0">
                          <a:latin typeface="Arial" panose="020B0604020202020204" pitchFamily="34" charset="0"/>
                          <a:cs typeface="Arial" panose="020B0604020202020204" pitchFamily="34" charset="0"/>
                        </a:rPr>
                        <a:t>MSP)</a:t>
                      </a:r>
                    </a:p>
                    <a:p>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7</a:t>
            </a:fld>
            <a:endParaRPr lang="en-ZA" dirty="0"/>
          </a:p>
        </p:txBody>
      </p:sp>
    </p:spTree>
    <p:extLst>
      <p:ext uri="{BB962C8B-B14F-4D97-AF65-F5344CB8AC3E}">
        <p14:creationId xmlns:p14="http://schemas.microsoft.com/office/powerpoint/2010/main" xmlns="" val="30496191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450157" y="252240"/>
            <a:ext cx="9449494" cy="10082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ZA" dirty="0"/>
              <a:t>PROGRESS REPORT ON DAFF’S AUDIT PLAN </a:t>
            </a:r>
            <a:r>
              <a:rPr lang="en-ZA" dirty="0" smtClean="0"/>
              <a:t/>
            </a:r>
            <a:br>
              <a:rPr lang="en-ZA" dirty="0" smtClean="0"/>
            </a:br>
            <a:endParaRPr lang="en-ZA" altLang="en-US" dirty="0" smtClean="0">
              <a:latin typeface="Arial" charset="0"/>
              <a:cs typeface="Arial" charset="0"/>
            </a:endParaRPr>
          </a:p>
        </p:txBody>
      </p:sp>
      <p:sp>
        <p:nvSpPr>
          <p:cNvPr id="3" name="Content Placeholder 2"/>
          <p:cNvSpPr>
            <a:spLocks noGrp="1"/>
          </p:cNvSpPr>
          <p:nvPr>
            <p:ph idx="1"/>
          </p:nvPr>
        </p:nvSpPr>
        <p:spPr>
          <a:xfrm>
            <a:off x="720725" y="1439863"/>
            <a:ext cx="9178925" cy="5003800"/>
          </a:xfrm>
        </p:spPr>
        <p:txBody>
          <a:bodyPr/>
          <a:lstStyle/>
          <a:p>
            <a:pPr marL="285750" indent="-285750" algn="just" eaLnBrk="1" hangingPunct="1">
              <a:spcBef>
                <a:spcPts val="0"/>
              </a:spcBef>
              <a:buFont typeface="Arial" panose="020B0604020202020204" pitchFamily="34" charset="0"/>
              <a:buChar char="•"/>
              <a:defRPr/>
            </a:pPr>
            <a:r>
              <a:rPr lang="en-ZA" dirty="0" smtClean="0"/>
              <a:t>The Audit Matrix was compiled from the Final Audit Management Report issued by the Auditor General of South Africa (AGSA) on </a:t>
            </a:r>
            <a:r>
              <a:rPr lang="en-ZA" b="1" dirty="0" smtClean="0"/>
              <a:t>31 July 2017</a:t>
            </a:r>
            <a:r>
              <a:rPr lang="en-ZA" dirty="0" smtClean="0"/>
              <a:t>. </a:t>
            </a:r>
          </a:p>
          <a:p>
            <a:pPr marL="285750" indent="-285750" algn="just" eaLnBrk="1" hangingPunct="1">
              <a:spcBef>
                <a:spcPts val="0"/>
              </a:spcBef>
              <a:buFont typeface="Arial" panose="020B0604020202020204" pitchFamily="34" charset="0"/>
              <a:buChar char="•"/>
              <a:defRPr/>
            </a:pPr>
            <a:endParaRPr lang="en-ZA" dirty="0" smtClean="0"/>
          </a:p>
          <a:p>
            <a:pPr marL="285750" indent="-285750" algn="just" eaLnBrk="1" hangingPunct="1">
              <a:spcBef>
                <a:spcPts val="0"/>
              </a:spcBef>
              <a:buFont typeface="Arial" panose="020B0604020202020204" pitchFamily="34" charset="0"/>
              <a:buChar char="•"/>
              <a:defRPr/>
            </a:pPr>
            <a:r>
              <a:rPr lang="en-ZA" dirty="0" smtClean="0"/>
              <a:t>The following programme was implemented to manage the progress of the Audit Matrix:</a:t>
            </a:r>
          </a:p>
          <a:p>
            <a:pPr marL="0" indent="0" algn="just" eaLnBrk="1" hangingPunct="1">
              <a:spcBef>
                <a:spcPts val="0"/>
              </a:spcBef>
              <a:defRPr/>
            </a:pPr>
            <a:endParaRPr lang="en-ZA" dirty="0" smtClean="0"/>
          </a:p>
          <a:p>
            <a:pPr marL="457200" lvl="2" indent="-193675" algn="just" eaLnBrk="1" hangingPunct="1">
              <a:spcBef>
                <a:spcPts val="0"/>
              </a:spcBef>
              <a:buFont typeface="Courier New" panose="02070309020205020404" pitchFamily="49" charset="0"/>
              <a:buChar char="o"/>
              <a:defRPr/>
            </a:pPr>
            <a:r>
              <a:rPr lang="en-ZA" sz="1700" dirty="0" smtClean="0"/>
              <a:t>Directors/Chief Directors/Deputy Directors-General: Submitted an action plan on                 </a:t>
            </a:r>
            <a:r>
              <a:rPr lang="en-ZA" sz="1700" b="1" dirty="0" smtClean="0"/>
              <a:t>28 August 2017.</a:t>
            </a:r>
          </a:p>
          <a:p>
            <a:pPr marL="457200" lvl="2" indent="-193675" algn="just" eaLnBrk="1" hangingPunct="1">
              <a:spcBef>
                <a:spcPts val="0"/>
              </a:spcBef>
              <a:buFont typeface="Courier New" panose="02070309020205020404" pitchFamily="49" charset="0"/>
              <a:buChar char="o"/>
              <a:defRPr/>
            </a:pPr>
            <a:r>
              <a:rPr lang="en-ZA" sz="1700" dirty="0" smtClean="0"/>
              <a:t>Directors/Chief </a:t>
            </a:r>
            <a:r>
              <a:rPr lang="en-ZA" sz="1700" dirty="0"/>
              <a:t>Directors/Deputy Directors-General</a:t>
            </a:r>
            <a:r>
              <a:rPr lang="en-ZA" sz="1700" dirty="0" smtClean="0"/>
              <a:t>: Submitted the first progress report on </a:t>
            </a:r>
            <a:r>
              <a:rPr lang="en-ZA" sz="1700" b="1" dirty="0" smtClean="0"/>
              <a:t>30 September 2017.</a:t>
            </a:r>
          </a:p>
          <a:p>
            <a:pPr marL="457200" lvl="2" indent="-193675" algn="just" eaLnBrk="1" hangingPunct="1">
              <a:spcBef>
                <a:spcPts val="0"/>
              </a:spcBef>
              <a:buFont typeface="Courier New" panose="02070309020205020404" pitchFamily="49" charset="0"/>
              <a:buChar char="o"/>
              <a:defRPr/>
            </a:pPr>
            <a:r>
              <a:rPr lang="en-ZA" sz="1700" dirty="0" smtClean="0"/>
              <a:t>Directors/Chief </a:t>
            </a:r>
            <a:r>
              <a:rPr lang="en-ZA" sz="1700" dirty="0"/>
              <a:t>Directors/Deputy Directors-General</a:t>
            </a:r>
            <a:r>
              <a:rPr lang="en-ZA" sz="1700" dirty="0" smtClean="0"/>
              <a:t>: </a:t>
            </a:r>
            <a:r>
              <a:rPr lang="en-ZA" sz="1700" dirty="0"/>
              <a:t>Submitted the </a:t>
            </a:r>
            <a:r>
              <a:rPr lang="en-ZA" sz="1700" dirty="0" smtClean="0"/>
              <a:t>second </a:t>
            </a:r>
            <a:r>
              <a:rPr lang="en-ZA" sz="1700" dirty="0"/>
              <a:t>progress </a:t>
            </a:r>
            <a:r>
              <a:rPr lang="en-ZA" sz="1700" dirty="0" smtClean="0"/>
              <a:t>report      </a:t>
            </a:r>
            <a:r>
              <a:rPr lang="en-ZA" sz="1700" dirty="0"/>
              <a:t>on </a:t>
            </a:r>
            <a:r>
              <a:rPr lang="en-ZA" sz="1700" b="1" dirty="0" smtClean="0"/>
              <a:t>31 October 2017.</a:t>
            </a:r>
          </a:p>
          <a:p>
            <a:pPr marL="457200" lvl="2" indent="-193675" algn="just" eaLnBrk="1" hangingPunct="1">
              <a:spcBef>
                <a:spcPts val="0"/>
              </a:spcBef>
              <a:buFont typeface="Courier New" panose="02070309020205020404" pitchFamily="49" charset="0"/>
              <a:buChar char="o"/>
              <a:defRPr/>
            </a:pPr>
            <a:r>
              <a:rPr lang="en-ZA" sz="1700" dirty="0" smtClean="0"/>
              <a:t>Directors/Chief </a:t>
            </a:r>
            <a:r>
              <a:rPr lang="en-ZA" sz="1700" dirty="0"/>
              <a:t>Directors/Deputy Directors-General: Submitted the </a:t>
            </a:r>
            <a:r>
              <a:rPr lang="en-ZA" sz="1700" dirty="0" smtClean="0"/>
              <a:t>third and final </a:t>
            </a:r>
            <a:r>
              <a:rPr lang="en-ZA" sz="1700" dirty="0"/>
              <a:t>progress report </a:t>
            </a:r>
            <a:r>
              <a:rPr lang="en-ZA" sz="1700" dirty="0" smtClean="0"/>
              <a:t>on </a:t>
            </a:r>
            <a:r>
              <a:rPr lang="en-ZA" sz="1700" b="1" dirty="0" smtClean="0"/>
              <a:t>30 November 2017.</a:t>
            </a:r>
          </a:p>
          <a:p>
            <a:pPr marL="263525" lvl="2" indent="0" algn="just" eaLnBrk="1" hangingPunct="1">
              <a:spcBef>
                <a:spcPts val="0"/>
              </a:spcBef>
              <a:buFont typeface="Wingdings" pitchFamily="2" charset="2"/>
              <a:buNone/>
              <a:defRPr/>
            </a:pPr>
            <a:endParaRPr lang="en-ZA" b="1" dirty="0" smtClean="0"/>
          </a:p>
          <a:p>
            <a:pPr marL="288925" lvl="2" indent="-288925" algn="just" eaLnBrk="1" hangingPunct="1">
              <a:spcBef>
                <a:spcPts val="0"/>
              </a:spcBef>
              <a:buFont typeface="Arial" panose="020B0604020202020204" pitchFamily="34" charset="0"/>
              <a:buChar char="•"/>
              <a:defRPr/>
            </a:pPr>
            <a:r>
              <a:rPr lang="en-ZA" dirty="0" smtClean="0"/>
              <a:t>Directors/Chief </a:t>
            </a:r>
            <a:r>
              <a:rPr lang="en-ZA" dirty="0"/>
              <a:t>Directors/Deputy Directors-General </a:t>
            </a:r>
            <a:r>
              <a:rPr lang="en-ZA" dirty="0" smtClean="0"/>
              <a:t>were </a:t>
            </a:r>
            <a:r>
              <a:rPr lang="en-ZA" b="1" dirty="0" smtClean="0"/>
              <a:t>responsible</a:t>
            </a:r>
            <a:r>
              <a:rPr lang="en-ZA" dirty="0" smtClean="0"/>
              <a:t> for the </a:t>
            </a:r>
            <a:r>
              <a:rPr lang="en-ZA" b="1" dirty="0" smtClean="0"/>
              <a:t>implementation</a:t>
            </a:r>
            <a:r>
              <a:rPr lang="en-ZA" dirty="0" smtClean="0"/>
              <a:t> and </a:t>
            </a:r>
            <a:r>
              <a:rPr lang="en-ZA" b="1" dirty="0" smtClean="0"/>
              <a:t>content</a:t>
            </a:r>
            <a:r>
              <a:rPr lang="en-ZA" dirty="0" smtClean="0"/>
              <a:t> of the </a:t>
            </a:r>
            <a:r>
              <a:rPr lang="en-ZA" b="1" dirty="0" smtClean="0"/>
              <a:t>action plans </a:t>
            </a:r>
            <a:r>
              <a:rPr lang="en-ZA" dirty="0" smtClean="0"/>
              <a:t>and</a:t>
            </a:r>
            <a:r>
              <a:rPr lang="en-ZA" b="1" dirty="0" smtClean="0"/>
              <a:t> progress reports</a:t>
            </a:r>
            <a:r>
              <a:rPr lang="en-ZA" dirty="0" smtClean="0"/>
              <a:t>.</a:t>
            </a:r>
            <a:r>
              <a:rPr lang="en-ZA" b="1" dirty="0" smtClean="0"/>
              <a:t> </a:t>
            </a:r>
          </a:p>
          <a:p>
            <a:pPr marL="0" lvl="2" indent="0" algn="just" eaLnBrk="1" hangingPunct="1">
              <a:spcBef>
                <a:spcPts val="0"/>
              </a:spcBef>
              <a:buFont typeface="Wingdings" pitchFamily="2" charset="2"/>
              <a:buNone/>
              <a:defRPr/>
            </a:pPr>
            <a:endParaRPr lang="en-ZA" b="1" dirty="0" smtClean="0"/>
          </a:p>
          <a:p>
            <a:pPr marL="288925" lvl="2" indent="-288925" algn="just" eaLnBrk="1" hangingPunct="1">
              <a:spcBef>
                <a:spcPts val="0"/>
              </a:spcBef>
              <a:buFont typeface="Arial" panose="020B0604020202020204" pitchFamily="34" charset="0"/>
              <a:buChar char="•"/>
              <a:defRPr/>
            </a:pPr>
            <a:r>
              <a:rPr lang="en-ZA" dirty="0" smtClean="0"/>
              <a:t>The Audit Matrix was subsequently updated with the action plans and progress reports.</a:t>
            </a:r>
          </a:p>
          <a:p>
            <a:pPr marL="549275" lvl="2" indent="-285750" eaLnBrk="1" hangingPunct="1">
              <a:buFont typeface="Arial" panose="020B0604020202020204" pitchFamily="34" charset="0"/>
              <a:buChar char="•"/>
              <a:defRPr/>
            </a:pPr>
            <a:endParaRPr lang="en-ZA" dirty="0"/>
          </a:p>
          <a:p>
            <a:pPr marL="549275" lvl="2" indent="-285750" eaLnBrk="1" hangingPunct="1">
              <a:buFont typeface="Courier New" panose="02070309020205020404" pitchFamily="49" charset="0"/>
              <a:buChar char="o"/>
              <a:defRPr/>
            </a:pPr>
            <a:endParaRPr lang="en-ZA" dirty="0" smtClean="0"/>
          </a:p>
          <a:p>
            <a:pPr marL="549275" lvl="2" indent="-285750" eaLnBrk="1" hangingPunct="1">
              <a:buFont typeface="Courier New" panose="02070309020205020404" pitchFamily="49" charset="0"/>
              <a:buChar char="o"/>
              <a:defRPr/>
            </a:pPr>
            <a:endParaRPr lang="en-ZA" dirty="0"/>
          </a:p>
        </p:txBody>
      </p:sp>
      <p:sp>
        <p:nvSpPr>
          <p:cNvPr id="5124"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1A2CCEEA-A02B-492E-850A-C470589AA926}" type="slidenum">
              <a:rPr lang="en-GB" altLang="en-US"/>
              <a:pPr/>
              <a:t>70</a:t>
            </a:fld>
            <a:endParaRPr lang="en-GB" altLang="en-US"/>
          </a:p>
        </p:txBody>
      </p:sp>
    </p:spTree>
    <p:extLst>
      <p:ext uri="{BB962C8B-B14F-4D97-AF65-F5344CB8AC3E}">
        <p14:creationId xmlns:p14="http://schemas.microsoft.com/office/powerpoint/2010/main" xmlns="" val="3656989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ZA" altLang="en-US" dirty="0" smtClean="0">
                <a:latin typeface="Arial" charset="0"/>
                <a:cs typeface="Arial" charset="0"/>
              </a:rPr>
              <a:t>SUMMARY OF THE AUDIT FINDINGS AS PER THE AUDIT MATRIX</a:t>
            </a:r>
          </a:p>
        </p:txBody>
      </p:sp>
      <p:sp>
        <p:nvSpPr>
          <p:cNvPr id="3" name="Content Placeholder 2"/>
          <p:cNvSpPr>
            <a:spLocks noGrp="1"/>
          </p:cNvSpPr>
          <p:nvPr>
            <p:ph idx="1"/>
          </p:nvPr>
        </p:nvSpPr>
        <p:spPr>
          <a:xfrm>
            <a:off x="720725" y="1439863"/>
            <a:ext cx="9178925" cy="5003800"/>
          </a:xfrm>
        </p:spPr>
        <p:txBody>
          <a:bodyPr/>
          <a:lstStyle/>
          <a:p>
            <a:pPr marL="119063" indent="-119063" algn="just" eaLnBrk="1" hangingPunct="1">
              <a:buFont typeface="+mj-lt"/>
              <a:buAutoNum type="arabicPeriod"/>
              <a:defRPr/>
            </a:pPr>
            <a:r>
              <a:rPr lang="en-ZA" dirty="0" smtClean="0"/>
              <a:t> Policy, Planning and Monitoring &amp; Evaluation</a:t>
            </a:r>
          </a:p>
          <a:p>
            <a:pPr marL="342900" indent="-114300" algn="just" eaLnBrk="1" hangingPunct="1">
              <a:buFont typeface="Arial" panose="020B0604020202020204" pitchFamily="34" charset="0"/>
              <a:buChar char="•"/>
              <a:defRPr/>
            </a:pPr>
            <a:r>
              <a:rPr lang="en-ZA" dirty="0" smtClean="0"/>
              <a:t>Five repeated audit findings were raised:</a:t>
            </a:r>
          </a:p>
          <a:p>
            <a:pPr marL="514350" indent="-166688" algn="just" eaLnBrk="1" hangingPunct="1">
              <a:buFont typeface="Courier New" panose="02070309020205020404" pitchFamily="49" charset="0"/>
              <a:buChar char="o"/>
              <a:defRPr/>
            </a:pPr>
            <a:r>
              <a:rPr lang="en-ZA" dirty="0" smtClean="0"/>
              <a:t>Targets and indicators not in line with the SMART criteria.</a:t>
            </a:r>
          </a:p>
          <a:p>
            <a:pPr marL="514350" indent="-166688" algn="just" eaLnBrk="1" hangingPunct="1">
              <a:buFont typeface="Courier New" panose="02070309020205020404" pitchFamily="49" charset="0"/>
              <a:buChar char="o"/>
              <a:defRPr/>
            </a:pPr>
            <a:r>
              <a:rPr lang="en-ZA" dirty="0" smtClean="0"/>
              <a:t>Invalid information (households, hectares &amp; entrepreneurs) reported.</a:t>
            </a:r>
          </a:p>
          <a:p>
            <a:pPr marL="514350" indent="-166688" algn="just" eaLnBrk="1" hangingPunct="1">
              <a:buFont typeface="Courier New" panose="02070309020205020404" pitchFamily="49" charset="0"/>
              <a:buChar char="o"/>
              <a:defRPr/>
            </a:pPr>
            <a:r>
              <a:rPr lang="en-ZA" dirty="0" smtClean="0"/>
              <a:t>Supporting documents not corresponding to the reports.</a:t>
            </a:r>
          </a:p>
          <a:p>
            <a:pPr marL="346075" indent="-346075" algn="just" eaLnBrk="1" hangingPunct="1">
              <a:defRPr/>
            </a:pPr>
            <a:r>
              <a:rPr lang="en-ZA" dirty="0" smtClean="0"/>
              <a:t>2. Food Security and Agrarian Reform</a:t>
            </a:r>
          </a:p>
          <a:p>
            <a:pPr marL="346075" indent="-117475" algn="just" eaLnBrk="1" hangingPunct="1">
              <a:buFont typeface="Arial" panose="020B0604020202020204" pitchFamily="34" charset="0"/>
              <a:buChar char="•"/>
              <a:defRPr/>
            </a:pPr>
            <a:r>
              <a:rPr lang="en-ZA" dirty="0" smtClean="0"/>
              <a:t>Two </a:t>
            </a:r>
            <a:r>
              <a:rPr lang="en-ZA" dirty="0"/>
              <a:t>repeated audit findings were </a:t>
            </a:r>
            <a:r>
              <a:rPr lang="en-ZA" dirty="0" smtClean="0"/>
              <a:t>raised:</a:t>
            </a:r>
          </a:p>
          <a:p>
            <a:pPr marL="514350" indent="-166688" algn="just" eaLnBrk="1" hangingPunct="1">
              <a:buFont typeface="Courier New" panose="02070309020205020404" pitchFamily="49" charset="0"/>
              <a:buChar char="o"/>
              <a:defRPr/>
            </a:pPr>
            <a:r>
              <a:rPr lang="en-ZA" dirty="0" smtClean="0"/>
              <a:t>Conditional grants: Only 13% of the project monitoring visits occurred.</a:t>
            </a:r>
          </a:p>
          <a:p>
            <a:pPr marL="514350" indent="-166688" algn="just" eaLnBrk="1" hangingPunct="1">
              <a:buFont typeface="Courier New" panose="02070309020205020404" pitchFamily="49" charset="0"/>
              <a:buChar char="o"/>
              <a:defRPr/>
            </a:pPr>
            <a:r>
              <a:rPr lang="en-ZA" dirty="0"/>
              <a:t>Conditional grants: </a:t>
            </a:r>
            <a:r>
              <a:rPr lang="en-ZA" dirty="0" smtClean="0"/>
              <a:t>Payments not inline with the approved payment schedule.</a:t>
            </a:r>
          </a:p>
          <a:p>
            <a:pPr marL="346075" indent="-346075" algn="just" eaLnBrk="1" hangingPunct="1">
              <a:defRPr/>
            </a:pPr>
            <a:r>
              <a:rPr lang="en-ZA" dirty="0" smtClean="0"/>
              <a:t>3. Chief Financial Office</a:t>
            </a:r>
          </a:p>
          <a:p>
            <a:pPr marL="346075" indent="-117475" algn="just" eaLnBrk="1" hangingPunct="1">
              <a:buFont typeface="Arial" panose="020B0604020202020204" pitchFamily="34" charset="0"/>
              <a:buChar char="•"/>
              <a:defRPr/>
            </a:pPr>
            <a:r>
              <a:rPr lang="en-ZA" dirty="0" smtClean="0"/>
              <a:t>Four </a:t>
            </a:r>
            <a:r>
              <a:rPr lang="en-ZA" dirty="0"/>
              <a:t>repeated audit findings were </a:t>
            </a:r>
            <a:r>
              <a:rPr lang="en-ZA" dirty="0" smtClean="0"/>
              <a:t>raised:</a:t>
            </a:r>
          </a:p>
          <a:p>
            <a:pPr marL="514350" indent="-166688" algn="just" eaLnBrk="1" hangingPunct="1">
              <a:buFont typeface="Courier New" panose="02070309020205020404" pitchFamily="49" charset="0"/>
              <a:buChar char="o"/>
              <a:defRPr/>
            </a:pPr>
            <a:r>
              <a:rPr lang="en-ZA" dirty="0" smtClean="0"/>
              <a:t>Understatement of accruals.</a:t>
            </a:r>
          </a:p>
          <a:p>
            <a:pPr marL="514350" indent="-166688" algn="just" eaLnBrk="1" hangingPunct="1">
              <a:buFont typeface="Courier New" panose="02070309020205020404" pitchFamily="49" charset="0"/>
              <a:buChar char="o"/>
              <a:defRPr/>
            </a:pPr>
            <a:r>
              <a:rPr lang="en-ZA" dirty="0" smtClean="0"/>
              <a:t>Understatement of commitments. </a:t>
            </a:r>
          </a:p>
          <a:p>
            <a:pPr marL="514350" indent="-166688" algn="just" eaLnBrk="1" hangingPunct="1">
              <a:buFont typeface="Courier New" panose="02070309020205020404" pitchFamily="49" charset="0"/>
              <a:buChar char="o"/>
              <a:defRPr/>
            </a:pPr>
            <a:r>
              <a:rPr lang="en-ZA" dirty="0" smtClean="0"/>
              <a:t>Invoices not paid within 30 days.</a:t>
            </a:r>
          </a:p>
          <a:p>
            <a:pPr marL="514350" indent="-166688" algn="just" eaLnBrk="1" hangingPunct="1">
              <a:buFont typeface="Courier New" panose="02070309020205020404" pitchFamily="49" charset="0"/>
              <a:buChar char="o"/>
              <a:defRPr/>
            </a:pPr>
            <a:r>
              <a:rPr lang="en-ZA" dirty="0" smtClean="0"/>
              <a:t>Asset control deficiencies.		</a:t>
            </a:r>
          </a:p>
          <a:p>
            <a:pPr marL="514350" indent="-166688" eaLnBrk="1" hangingPunct="1">
              <a:buFont typeface="Courier New" panose="02070309020205020404" pitchFamily="49" charset="0"/>
              <a:buChar char="o"/>
              <a:defRPr/>
            </a:pPr>
            <a:endParaRPr lang="en-ZA" dirty="0" smtClean="0"/>
          </a:p>
          <a:p>
            <a:pPr marL="514350" indent="-166688" eaLnBrk="1" hangingPunct="1">
              <a:buFont typeface="Courier New" panose="02070309020205020404" pitchFamily="49" charset="0"/>
              <a:buChar char="o"/>
              <a:defRPr/>
            </a:pPr>
            <a:endParaRPr lang="en-ZA" dirty="0" smtClean="0"/>
          </a:p>
          <a:p>
            <a:pPr marL="285750" indent="-285750" eaLnBrk="1" hangingPunct="1">
              <a:buFont typeface="Courier New" panose="02070309020205020404" pitchFamily="49" charset="0"/>
              <a:buChar char="o"/>
              <a:defRPr/>
            </a:pPr>
            <a:endParaRPr lang="en-ZA" dirty="0"/>
          </a:p>
        </p:txBody>
      </p:sp>
      <p:sp>
        <p:nvSpPr>
          <p:cNvPr id="6148"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2746A2D7-F3A5-453E-9A64-EF217337F17C}" type="slidenum">
              <a:rPr lang="en-GB" altLang="en-US"/>
              <a:pPr/>
              <a:t>71</a:t>
            </a:fld>
            <a:endParaRPr lang="en-GB" altLang="en-US"/>
          </a:p>
        </p:txBody>
      </p:sp>
    </p:spTree>
    <p:extLst>
      <p:ext uri="{BB962C8B-B14F-4D97-AF65-F5344CB8AC3E}">
        <p14:creationId xmlns:p14="http://schemas.microsoft.com/office/powerpoint/2010/main" xmlns="" val="39791726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ZA" altLang="en-US" dirty="0" smtClean="0">
                <a:latin typeface="Arial" charset="0"/>
                <a:cs typeface="Arial" charset="0"/>
              </a:rPr>
              <a:t>SUMMARY OF THE AUDIT FINDINGS AS PER THE AUDIT MATRIX ….</a:t>
            </a:r>
            <a:endParaRPr lang="en-ZA" altLang="en-US" sz="1400" i="1" dirty="0" smtClean="0">
              <a:latin typeface="Arial" charset="0"/>
              <a:cs typeface="Arial" charset="0"/>
            </a:endParaRPr>
          </a:p>
        </p:txBody>
      </p:sp>
      <p:sp>
        <p:nvSpPr>
          <p:cNvPr id="3" name="Content Placeholder 2"/>
          <p:cNvSpPr>
            <a:spLocks noGrp="1"/>
          </p:cNvSpPr>
          <p:nvPr>
            <p:ph idx="1"/>
          </p:nvPr>
        </p:nvSpPr>
        <p:spPr>
          <a:xfrm>
            <a:off x="720725" y="1439863"/>
            <a:ext cx="9178925" cy="5003800"/>
          </a:xfrm>
        </p:spPr>
        <p:txBody>
          <a:bodyPr/>
          <a:lstStyle/>
          <a:p>
            <a:pPr algn="just" eaLnBrk="1" hangingPunct="1">
              <a:defRPr/>
            </a:pPr>
            <a:r>
              <a:rPr lang="en-ZA" dirty="0" smtClean="0"/>
              <a:t>4. Forestry &amp; Natural Resources Management</a:t>
            </a:r>
          </a:p>
          <a:p>
            <a:pPr marL="347663" indent="-58738" algn="just" eaLnBrk="1" hangingPunct="1">
              <a:buFont typeface="Arial" panose="020B0604020202020204" pitchFamily="34" charset="0"/>
              <a:buChar char="•"/>
              <a:defRPr/>
            </a:pPr>
            <a:r>
              <a:rPr lang="en-ZA" dirty="0" smtClean="0"/>
              <a:t> One repeated audit finding:</a:t>
            </a:r>
          </a:p>
          <a:p>
            <a:pPr marL="574675" indent="-177800" algn="just" eaLnBrk="1" hangingPunct="1">
              <a:buFont typeface="Courier New" panose="02070309020205020404" pitchFamily="49" charset="0"/>
              <a:buChar char="o"/>
              <a:defRPr/>
            </a:pPr>
            <a:r>
              <a:rPr lang="en-ZA" dirty="0" smtClean="0"/>
              <a:t>Misstatement of biological assets.</a:t>
            </a:r>
          </a:p>
          <a:p>
            <a:pPr marL="396875" indent="-396875" algn="just" eaLnBrk="1" hangingPunct="1">
              <a:defRPr/>
            </a:pPr>
            <a:r>
              <a:rPr lang="en-ZA" dirty="0" smtClean="0"/>
              <a:t>5. Corporate Services</a:t>
            </a:r>
          </a:p>
          <a:p>
            <a:pPr marL="396875" indent="-107950" algn="just" eaLnBrk="1" hangingPunct="1">
              <a:buFont typeface="Arial" panose="020B0604020202020204" pitchFamily="34" charset="0"/>
              <a:buChar char="•"/>
              <a:defRPr/>
            </a:pPr>
            <a:r>
              <a:rPr lang="en-ZA" dirty="0"/>
              <a:t> </a:t>
            </a:r>
            <a:r>
              <a:rPr lang="en-ZA" dirty="0" smtClean="0"/>
              <a:t>Seven repeated audit findings:</a:t>
            </a:r>
          </a:p>
          <a:p>
            <a:pPr marL="574675" indent="-177800" algn="just" eaLnBrk="1" hangingPunct="1">
              <a:buFont typeface="Courier New" panose="02070309020205020404" pitchFamily="49" charset="0"/>
              <a:buChar char="o"/>
              <a:defRPr/>
            </a:pPr>
            <a:r>
              <a:rPr lang="en-ZA" dirty="0" smtClean="0"/>
              <a:t>No approval obtained for remunerative work outside the employment of DAFF.</a:t>
            </a:r>
          </a:p>
          <a:p>
            <a:pPr marL="574675" indent="-177800" algn="just" eaLnBrk="1" hangingPunct="1">
              <a:buFont typeface="Courier New" panose="02070309020205020404" pitchFamily="49" charset="0"/>
              <a:buChar char="o"/>
              <a:defRPr/>
            </a:pPr>
            <a:r>
              <a:rPr lang="en-ZA" dirty="0" smtClean="0"/>
              <a:t>Lack of funding of ICT Master Systems Plan initiatives and projects.</a:t>
            </a:r>
          </a:p>
          <a:p>
            <a:pPr marL="574675" indent="-177800" algn="just" eaLnBrk="1" hangingPunct="1">
              <a:buFont typeface="Courier New" panose="02070309020205020404" pitchFamily="49" charset="0"/>
              <a:buChar char="o"/>
              <a:defRPr/>
            </a:pPr>
            <a:r>
              <a:rPr lang="en-ZA" dirty="0" smtClean="0"/>
              <a:t>Comprehensive disaster recovery test not conducted.</a:t>
            </a:r>
          </a:p>
          <a:p>
            <a:pPr marL="574675" indent="-177800" algn="just" eaLnBrk="1" hangingPunct="1">
              <a:buFont typeface="Courier New" panose="02070309020205020404" pitchFamily="49" charset="0"/>
              <a:buChar char="o"/>
              <a:defRPr/>
            </a:pPr>
            <a:r>
              <a:rPr lang="en-ZA" dirty="0" smtClean="0"/>
              <a:t>Checkpoint firewall logs not stored off site.</a:t>
            </a:r>
          </a:p>
          <a:p>
            <a:pPr marL="574675" indent="-177800" algn="just" eaLnBrk="1" hangingPunct="1">
              <a:buFont typeface="Courier New" panose="02070309020205020404" pitchFamily="49" charset="0"/>
              <a:buChar char="o"/>
              <a:defRPr/>
            </a:pPr>
            <a:r>
              <a:rPr lang="en-ZA" dirty="0" smtClean="0"/>
              <a:t>Firewall recovery process not specified in the Disaster Recovery Plan.</a:t>
            </a:r>
          </a:p>
          <a:p>
            <a:pPr marL="574675" indent="-177800" algn="just" eaLnBrk="1" hangingPunct="1">
              <a:buFont typeface="Courier New" panose="02070309020205020404" pitchFamily="49" charset="0"/>
              <a:buChar char="o"/>
              <a:defRPr/>
            </a:pPr>
            <a:r>
              <a:rPr lang="en-ZA" dirty="0" smtClean="0"/>
              <a:t>A number of HP servers were not regularly being patched.</a:t>
            </a:r>
          </a:p>
          <a:p>
            <a:pPr marL="574675" indent="-177800" algn="just" eaLnBrk="1" hangingPunct="1">
              <a:buFont typeface="Courier New" panose="02070309020205020404" pitchFamily="49" charset="0"/>
              <a:buChar char="o"/>
              <a:defRPr/>
            </a:pPr>
            <a:r>
              <a:rPr lang="en-ZA" dirty="0" smtClean="0"/>
              <a:t>User Account Management standards and procedures had not been designed and implemented for the Forestry Compas System.</a:t>
            </a:r>
          </a:p>
          <a:p>
            <a:pPr marL="285750" indent="-285750" eaLnBrk="1" hangingPunct="1">
              <a:buFont typeface="Courier New" panose="02070309020205020404" pitchFamily="49" charset="0"/>
              <a:buChar char="o"/>
              <a:defRPr/>
            </a:pPr>
            <a:endParaRPr lang="en-ZA" dirty="0"/>
          </a:p>
        </p:txBody>
      </p:sp>
      <p:sp>
        <p:nvSpPr>
          <p:cNvPr id="7172"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B926E66E-146A-4B4B-BD15-D4B5B6943D07}" type="slidenum">
              <a:rPr lang="en-GB" altLang="en-US"/>
              <a:pPr/>
              <a:t>72</a:t>
            </a:fld>
            <a:endParaRPr lang="en-GB" altLang="en-US"/>
          </a:p>
        </p:txBody>
      </p:sp>
    </p:spTree>
    <p:extLst>
      <p:ext uri="{BB962C8B-B14F-4D97-AF65-F5344CB8AC3E}">
        <p14:creationId xmlns:p14="http://schemas.microsoft.com/office/powerpoint/2010/main" xmlns="" val="30018291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ZA" altLang="en-US" dirty="0" smtClean="0">
                <a:latin typeface="Arial" charset="0"/>
                <a:cs typeface="Arial" charset="0"/>
              </a:rPr>
              <a:t>WAY FORWARD TO IMPROVE THE MANAGEMENT OF THE AUDIT MATRIX FOR THE AUDIT FINDINGS RAISED IN THE 2017/18 FINANCIAL YEAR</a:t>
            </a:r>
          </a:p>
        </p:txBody>
      </p:sp>
      <p:sp>
        <p:nvSpPr>
          <p:cNvPr id="3" name="Content Placeholder 2"/>
          <p:cNvSpPr>
            <a:spLocks noGrp="1"/>
          </p:cNvSpPr>
          <p:nvPr>
            <p:ph idx="1"/>
          </p:nvPr>
        </p:nvSpPr>
        <p:spPr>
          <a:xfrm>
            <a:off x="720725" y="1439863"/>
            <a:ext cx="9178925" cy="5003800"/>
          </a:xfrm>
        </p:spPr>
        <p:txBody>
          <a:bodyPr/>
          <a:lstStyle/>
          <a:p>
            <a:pPr marL="285750" indent="-285750" algn="just" eaLnBrk="1" hangingPunct="1">
              <a:buFont typeface="Arial" panose="020B0604020202020204" pitchFamily="34" charset="0"/>
              <a:buChar char="•"/>
              <a:defRPr/>
            </a:pPr>
            <a:r>
              <a:rPr lang="en-ZA" dirty="0" smtClean="0"/>
              <a:t>The action plan to be completed </a:t>
            </a:r>
            <a:r>
              <a:rPr lang="en-ZA" b="1" dirty="0" smtClean="0"/>
              <a:t>immediately</a:t>
            </a:r>
            <a:r>
              <a:rPr lang="en-ZA" dirty="0" smtClean="0"/>
              <a:t> when the audit finding is raised.</a:t>
            </a:r>
          </a:p>
          <a:p>
            <a:pPr marL="0" indent="0" algn="just" eaLnBrk="1" hangingPunct="1">
              <a:defRPr/>
            </a:pPr>
            <a:endParaRPr lang="en-ZA" dirty="0" smtClean="0"/>
          </a:p>
          <a:p>
            <a:pPr marL="285750" indent="-285750" algn="just" eaLnBrk="1" hangingPunct="1">
              <a:buFont typeface="Arial" panose="020B0604020202020204" pitchFamily="34" charset="0"/>
              <a:buChar char="•"/>
              <a:defRPr/>
            </a:pPr>
            <a:r>
              <a:rPr lang="en-ZA" dirty="0" smtClean="0"/>
              <a:t>The action plan to be implemented </a:t>
            </a:r>
            <a:r>
              <a:rPr lang="en-ZA" b="1" dirty="0" smtClean="0"/>
              <a:t>within two months </a:t>
            </a:r>
            <a:r>
              <a:rPr lang="en-ZA" dirty="0" smtClean="0"/>
              <a:t>from raising the audit finding.</a:t>
            </a:r>
          </a:p>
          <a:p>
            <a:pPr marL="0" indent="0" algn="just" eaLnBrk="1" hangingPunct="1">
              <a:defRPr/>
            </a:pPr>
            <a:endParaRPr lang="en-ZA" dirty="0" smtClean="0"/>
          </a:p>
          <a:p>
            <a:pPr marL="285750" indent="-285750" algn="just" eaLnBrk="1" hangingPunct="1">
              <a:buFont typeface="Arial" panose="020B0604020202020204" pitchFamily="34" charset="0"/>
              <a:buChar char="•"/>
              <a:defRPr/>
            </a:pPr>
            <a:r>
              <a:rPr lang="en-ZA" dirty="0" smtClean="0"/>
              <a:t>The audit finding will be incorporated in the Audit Matrix immediately when the management comments are signed off by the relevant deputy director-general, as to waiting for the Final Audit Management report only issued on 31 July 2018. </a:t>
            </a:r>
          </a:p>
          <a:p>
            <a:pPr marL="0" indent="0" algn="just" eaLnBrk="1" hangingPunct="1">
              <a:defRPr/>
            </a:pPr>
            <a:endParaRPr lang="en-ZA" dirty="0" smtClean="0"/>
          </a:p>
          <a:p>
            <a:pPr marL="285750" indent="-285750" algn="just" eaLnBrk="1" hangingPunct="1">
              <a:buFont typeface="Arial" panose="020B0604020202020204" pitchFamily="34" charset="0"/>
              <a:buChar char="•"/>
              <a:defRPr/>
            </a:pPr>
            <a:r>
              <a:rPr lang="en-ZA" dirty="0" smtClean="0"/>
              <a:t>A guideline will accompany all audit findings to ensure:</a:t>
            </a:r>
          </a:p>
          <a:p>
            <a:pPr marL="285750" indent="3175" algn="just" eaLnBrk="1" hangingPunct="1">
              <a:buFont typeface="Courier New" panose="02070309020205020404" pitchFamily="49" charset="0"/>
              <a:buChar char="o"/>
              <a:defRPr/>
            </a:pPr>
            <a:r>
              <a:rPr lang="en-ZA" dirty="0" smtClean="0"/>
              <a:t> That the correct internal control deficiency/root cause is identified; and</a:t>
            </a:r>
          </a:p>
          <a:p>
            <a:pPr marL="457200" indent="-168275" algn="just" eaLnBrk="1" hangingPunct="1">
              <a:buFont typeface="Courier New" panose="02070309020205020404" pitchFamily="49" charset="0"/>
              <a:buChar char="o"/>
              <a:defRPr/>
            </a:pPr>
            <a:r>
              <a:rPr lang="en-ZA" dirty="0" smtClean="0"/>
              <a:t>That the management comments includes adequate responses to timeously address       the audit findings. </a:t>
            </a:r>
          </a:p>
          <a:p>
            <a:pPr marL="285750" indent="-285750" algn="just" eaLnBrk="1" hangingPunct="1">
              <a:buFont typeface="Arial" panose="020B0604020202020204" pitchFamily="34" charset="0"/>
              <a:buChar char="•"/>
              <a:defRPr/>
            </a:pPr>
            <a:endParaRPr lang="en-ZA" dirty="0"/>
          </a:p>
        </p:txBody>
      </p:sp>
      <p:sp>
        <p:nvSpPr>
          <p:cNvPr id="8196"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B0882AA4-2A6A-4608-9CFA-F79A0F166202}" type="slidenum">
              <a:rPr lang="en-GB" altLang="en-US"/>
              <a:pPr/>
              <a:t>73</a:t>
            </a:fld>
            <a:endParaRPr lang="en-GB" altLang="en-US"/>
          </a:p>
        </p:txBody>
      </p:sp>
    </p:spTree>
    <p:extLst>
      <p:ext uri="{BB962C8B-B14F-4D97-AF65-F5344CB8AC3E}">
        <p14:creationId xmlns:p14="http://schemas.microsoft.com/office/powerpoint/2010/main" xmlns="" val="1001095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0" y="540271"/>
            <a:ext cx="9178925" cy="720000"/>
          </a:xfrm>
        </p:spPr>
        <p:txBody>
          <a:bodyPr/>
          <a:lstStyle/>
          <a:p>
            <a:pPr>
              <a:defRPr/>
            </a:pPr>
            <a:r>
              <a:rPr lang="en-ZA" dirty="0" smtClean="0"/>
              <a:t>ASSURANCE PROVIDED BY INTERNAL AUDIT ON THE IMPLEMENTATION OF CORRECTIVE ACTION (AUDIT MATRIX)</a:t>
            </a:r>
            <a:endParaRPr lang="en-ZA" dirty="0">
              <a:ln w="12700">
                <a:solidFill>
                  <a:srgbClr val="008000"/>
                </a:solidFill>
                <a:prstDash val="solid"/>
              </a:ln>
              <a:solidFill>
                <a:schemeClr val="bg1"/>
              </a:solidFill>
            </a:endParaRPr>
          </a:p>
        </p:txBody>
      </p:sp>
      <p:sp>
        <p:nvSpPr>
          <p:cNvPr id="3" name="Content Placeholder 2"/>
          <p:cNvSpPr>
            <a:spLocks noGrp="1"/>
          </p:cNvSpPr>
          <p:nvPr>
            <p:ph idx="1"/>
          </p:nvPr>
        </p:nvSpPr>
        <p:spPr>
          <a:xfrm>
            <a:off x="720725" y="1331913"/>
            <a:ext cx="9178925" cy="5257800"/>
          </a:xfrm>
        </p:spPr>
        <p:txBody>
          <a:bodyPr/>
          <a:lstStyle/>
          <a:p>
            <a:pPr algn="just">
              <a:spcBef>
                <a:spcPts val="0"/>
              </a:spcBef>
              <a:buFont typeface="Arial" charset="0"/>
              <a:buChar char="•"/>
              <a:defRPr/>
            </a:pPr>
            <a:r>
              <a:rPr lang="en-ZA" dirty="0" smtClean="0"/>
              <a:t>Internal </a:t>
            </a:r>
            <a:r>
              <a:rPr lang="en-ZA" dirty="0"/>
              <a:t>audit </a:t>
            </a:r>
            <a:r>
              <a:rPr lang="en-ZA" dirty="0" smtClean="0"/>
              <a:t>performed follow-up audits </a:t>
            </a:r>
            <a:r>
              <a:rPr lang="en-ZA" dirty="0"/>
              <a:t>on the implementation of corrective action </a:t>
            </a:r>
            <a:r>
              <a:rPr lang="en-ZA" dirty="0" smtClean="0"/>
              <a:t>by the Department for the 2016/17 FY audit matrix. Internal audit is currently busy with a follow-up audit on the implementation of corrective action for the AGSA’s 2016/17 management report issued during July 2017 as documented on the audit matrix for 2017/18 FY</a:t>
            </a:r>
          </a:p>
          <a:p>
            <a:pPr marL="0" indent="0" algn="just">
              <a:spcBef>
                <a:spcPts val="0"/>
              </a:spcBef>
              <a:defRPr/>
            </a:pPr>
            <a:endParaRPr lang="en-ZA" dirty="0" smtClean="0"/>
          </a:p>
          <a:p>
            <a:pPr algn="just">
              <a:spcBef>
                <a:spcPts val="0"/>
              </a:spcBef>
              <a:buFont typeface="Arial" charset="0"/>
              <a:buChar char="•"/>
              <a:defRPr/>
            </a:pPr>
            <a:r>
              <a:rPr lang="en-ZA" dirty="0" smtClean="0"/>
              <a:t>Internal audit did a gap analysis on the audit matrix.</a:t>
            </a:r>
          </a:p>
          <a:p>
            <a:pPr marL="0" indent="0" algn="just">
              <a:spcBef>
                <a:spcPts val="0"/>
              </a:spcBef>
              <a:defRPr/>
            </a:pPr>
            <a:endParaRPr lang="en-ZA" dirty="0"/>
          </a:p>
          <a:p>
            <a:pPr algn="just">
              <a:spcBef>
                <a:spcPts val="0"/>
              </a:spcBef>
              <a:buFont typeface="Arial" charset="0"/>
              <a:buChar char="•"/>
              <a:defRPr/>
            </a:pPr>
            <a:r>
              <a:rPr lang="en-ZA" dirty="0" smtClean="0"/>
              <a:t>Internal audit presented their findings and recommendations to management, EXCO and the Audit Committee.</a:t>
            </a:r>
          </a:p>
          <a:p>
            <a:pPr marL="0" indent="0" algn="just">
              <a:spcBef>
                <a:spcPts val="0"/>
              </a:spcBef>
              <a:defRPr/>
            </a:pPr>
            <a:endParaRPr lang="en-ZA" dirty="0" smtClean="0"/>
          </a:p>
          <a:p>
            <a:pPr algn="just">
              <a:spcBef>
                <a:spcPts val="0"/>
              </a:spcBef>
              <a:buFont typeface="Arial" charset="0"/>
              <a:buChar char="•"/>
              <a:defRPr/>
            </a:pPr>
            <a:r>
              <a:rPr lang="en-ZA" dirty="0" smtClean="0"/>
              <a:t>The Department is in the process of implementing corrective measures as recommended by Internal Audit.</a:t>
            </a:r>
          </a:p>
          <a:p>
            <a:pPr algn="just">
              <a:lnSpc>
                <a:spcPct val="150000"/>
              </a:lnSpc>
              <a:spcBef>
                <a:spcPts val="0"/>
              </a:spcBef>
              <a:buFont typeface="Arial" charset="0"/>
              <a:buChar char="•"/>
              <a:defRPr/>
            </a:pPr>
            <a:endParaRPr lang="en-ZA" sz="2000" dirty="0"/>
          </a:p>
          <a:p>
            <a:pPr algn="just">
              <a:lnSpc>
                <a:spcPct val="150000"/>
              </a:lnSpc>
              <a:spcBef>
                <a:spcPts val="0"/>
              </a:spcBef>
              <a:buFont typeface="Arial" charset="0"/>
              <a:buChar char="•"/>
              <a:defRPr/>
            </a:pPr>
            <a:endParaRPr lang="en-ZA" sz="2000" dirty="0"/>
          </a:p>
          <a:p>
            <a:pPr algn="just">
              <a:lnSpc>
                <a:spcPct val="150000"/>
              </a:lnSpc>
              <a:spcBef>
                <a:spcPts val="0"/>
              </a:spcBef>
              <a:buFont typeface="Arial" charset="0"/>
              <a:buChar char="•"/>
              <a:defRPr/>
            </a:pPr>
            <a:endParaRPr lang="en-ZA" sz="2000" dirty="0"/>
          </a:p>
          <a:p>
            <a:pPr algn="just">
              <a:lnSpc>
                <a:spcPct val="150000"/>
              </a:lnSpc>
              <a:spcBef>
                <a:spcPts val="0"/>
              </a:spcBef>
              <a:buFont typeface="Arial" charset="0"/>
              <a:buChar char="•"/>
              <a:defRPr/>
            </a:pPr>
            <a:endParaRPr lang="en-ZA" sz="2000" dirty="0"/>
          </a:p>
          <a:p>
            <a:pPr algn="just">
              <a:lnSpc>
                <a:spcPct val="150000"/>
              </a:lnSpc>
              <a:spcBef>
                <a:spcPts val="0"/>
              </a:spcBef>
              <a:buFont typeface="Arial" charset="0"/>
              <a:buChar char="•"/>
              <a:defRPr/>
            </a:pPr>
            <a:endParaRPr lang="en-ZA" sz="2000" dirty="0" smtClean="0"/>
          </a:p>
          <a:p>
            <a:pPr marL="0" indent="0" algn="just">
              <a:lnSpc>
                <a:spcPct val="150000"/>
              </a:lnSpc>
              <a:spcBef>
                <a:spcPts val="0"/>
              </a:spcBef>
              <a:defRPr/>
            </a:pPr>
            <a:endParaRPr lang="en-ZA" sz="1600" dirty="0"/>
          </a:p>
        </p:txBody>
      </p:sp>
      <p:sp>
        <p:nvSpPr>
          <p:cNvPr id="9220"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p>
            <a:fld id="{10AA67E8-EEC3-4FEE-BBC4-B2190F545384}" type="slidenum">
              <a:rPr lang="en-ZA" altLang="en-US"/>
              <a:pPr/>
              <a:t>74</a:t>
            </a:fld>
            <a:endParaRPr lang="en-ZA" altLang="en-US"/>
          </a:p>
        </p:txBody>
      </p:sp>
    </p:spTree>
    <p:extLst>
      <p:ext uri="{BB962C8B-B14F-4D97-AF65-F5344CB8AC3E}">
        <p14:creationId xmlns:p14="http://schemas.microsoft.com/office/powerpoint/2010/main" xmlns="" val="32126320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VREDE DAIRY PROJECT </a:t>
            </a:r>
            <a:endParaRPr lang="en-ZA" dirty="0"/>
          </a:p>
        </p:txBody>
      </p:sp>
      <p:sp>
        <p:nvSpPr>
          <p:cNvPr id="3" name="Content Placeholder 2"/>
          <p:cNvSpPr>
            <a:spLocks noGrp="1"/>
          </p:cNvSpPr>
          <p:nvPr>
            <p:ph idx="1"/>
          </p:nvPr>
        </p:nvSpPr>
        <p:spPr>
          <a:xfrm>
            <a:off x="720725" y="1332359"/>
            <a:ext cx="9178925" cy="5004000"/>
          </a:xfrm>
        </p:spPr>
        <p:txBody>
          <a:bodyPr/>
          <a:lstStyle/>
          <a:p>
            <a:pPr marL="285750" indent="-285750" algn="just">
              <a:spcBef>
                <a:spcPts val="0"/>
              </a:spcBef>
              <a:buFont typeface="Arial" panose="020B0604020202020204" pitchFamily="34" charset="0"/>
              <a:buChar char="•"/>
            </a:pPr>
            <a:r>
              <a:rPr lang="en-ZA" dirty="0"/>
              <a:t>The National Assessment Panel (NAP) for the 2013/14 financial year (30-31 January 2013) approved a CASP allocation of R53 million towards the implementation of the </a:t>
            </a:r>
            <a:r>
              <a:rPr lang="en-ZA" dirty="0" err="1"/>
              <a:t>Vrede</a:t>
            </a:r>
            <a:r>
              <a:rPr lang="en-ZA" dirty="0"/>
              <a:t> Dairy Project and the total budget identified by the Free State Department of Agriculture and Rural Development (FSDARD) to completed the project was R525 million. </a:t>
            </a:r>
            <a:endParaRPr lang="en-ZA" dirty="0" smtClean="0"/>
          </a:p>
          <a:p>
            <a:pPr marL="285750" indent="-285750" algn="just">
              <a:spcBef>
                <a:spcPts val="0"/>
              </a:spcBef>
              <a:buFont typeface="Arial" panose="020B0604020202020204" pitchFamily="34" charset="0"/>
              <a:buChar char="•"/>
            </a:pPr>
            <a:r>
              <a:rPr lang="en-ZA" dirty="0"/>
              <a:t>In July 2013 the Department of Agriculture, Forestry and Fisheries (DAFF) received a letter from National Treasury raising procedural concerns on the partnership entered </a:t>
            </a:r>
            <a:r>
              <a:rPr lang="en-ZA" dirty="0" smtClean="0"/>
              <a:t>into.</a:t>
            </a:r>
          </a:p>
          <a:p>
            <a:pPr marL="285750" indent="-285750" algn="just">
              <a:spcBef>
                <a:spcPts val="0"/>
              </a:spcBef>
              <a:buFont typeface="Arial" panose="020B0604020202020204" pitchFamily="34" charset="0"/>
              <a:buChar char="•"/>
            </a:pPr>
            <a:r>
              <a:rPr lang="en-ZA" dirty="0" smtClean="0"/>
              <a:t>According </a:t>
            </a:r>
            <a:r>
              <a:rPr lang="en-ZA" dirty="0"/>
              <a:t>to National Treasury, the nature of the arrangement for this project was that of a Public Private Partnership (PPP) and was subject to the provisions of the Treasury Regulation 16.3.1 which states that as soon as an institution identifies a project that may be concluded as a PPP, the accounting officer or accounting authority must in </a:t>
            </a:r>
            <a:r>
              <a:rPr lang="en-ZA" dirty="0" smtClean="0"/>
              <a:t>writing :</a:t>
            </a:r>
          </a:p>
          <a:p>
            <a:pPr marL="548765" lvl="2" indent="-285750" algn="just">
              <a:spcBef>
                <a:spcPts val="0"/>
              </a:spcBef>
              <a:buFont typeface="Arial" panose="020B0604020202020204" pitchFamily="34" charset="0"/>
              <a:buChar char="•"/>
            </a:pPr>
            <a:r>
              <a:rPr lang="en-ZA" dirty="0" smtClean="0"/>
              <a:t>Register </a:t>
            </a:r>
            <a:r>
              <a:rPr lang="en-ZA" dirty="0"/>
              <a:t>the PPP with the relevant treasury; and </a:t>
            </a:r>
            <a:endParaRPr lang="en-ZA" dirty="0" smtClean="0"/>
          </a:p>
          <a:p>
            <a:pPr marL="548765" lvl="2" indent="-285750" algn="just">
              <a:spcBef>
                <a:spcPts val="0"/>
              </a:spcBef>
              <a:buFont typeface="Arial" panose="020B0604020202020204" pitchFamily="34" charset="0"/>
              <a:buChar char="•"/>
            </a:pPr>
            <a:r>
              <a:rPr lang="en-ZA" dirty="0" smtClean="0"/>
              <a:t>Inform </a:t>
            </a:r>
            <a:r>
              <a:rPr lang="en-ZA" dirty="0"/>
              <a:t>the relevant treasury of the expertise within that institution to proceed with a </a:t>
            </a:r>
            <a:r>
              <a:rPr lang="en-ZA" dirty="0" smtClean="0"/>
              <a:t>PPP. </a:t>
            </a:r>
          </a:p>
          <a:p>
            <a:pPr marL="263015" lvl="2" indent="0" algn="just">
              <a:spcBef>
                <a:spcPts val="0"/>
              </a:spcBef>
              <a:buNone/>
            </a:pPr>
            <a:r>
              <a:rPr lang="en-ZA" dirty="0" smtClean="0"/>
              <a:t>According </a:t>
            </a:r>
            <a:r>
              <a:rPr lang="en-ZA" dirty="0"/>
              <a:t>to National Treasury, this regulation was violated by FSDARD and DAFF needed to act to ensure CASP is not used unlawfully.</a:t>
            </a:r>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75</a:t>
            </a:fld>
            <a:endParaRPr lang="en-ZA" dirty="0"/>
          </a:p>
        </p:txBody>
      </p:sp>
    </p:spTree>
    <p:extLst>
      <p:ext uri="{BB962C8B-B14F-4D97-AF65-F5344CB8AC3E}">
        <p14:creationId xmlns:p14="http://schemas.microsoft.com/office/powerpoint/2010/main" xmlns="" val="2712234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VREDE DAIRY PROJECT </a:t>
            </a:r>
            <a:r>
              <a:rPr lang="en-ZA" dirty="0" smtClean="0"/>
              <a:t> ….</a:t>
            </a:r>
            <a:endParaRPr lang="en-ZA" dirty="0"/>
          </a:p>
        </p:txBody>
      </p:sp>
      <p:sp>
        <p:nvSpPr>
          <p:cNvPr id="3" name="Content Placeholder 2"/>
          <p:cNvSpPr>
            <a:spLocks noGrp="1"/>
          </p:cNvSpPr>
          <p:nvPr>
            <p:ph idx="1"/>
          </p:nvPr>
        </p:nvSpPr>
        <p:spPr/>
        <p:txBody>
          <a:bodyPr/>
          <a:lstStyle/>
          <a:p>
            <a:pPr marL="285750" indent="-285750" algn="just">
              <a:spcBef>
                <a:spcPts val="0"/>
              </a:spcBef>
              <a:buFont typeface="Arial" panose="020B0604020202020204" pitchFamily="34" charset="0"/>
              <a:buChar char="•"/>
            </a:pPr>
            <a:r>
              <a:rPr lang="en-ZA" dirty="0"/>
              <a:t>On 23 July 2013 DAFF send a letter to the Head of the Department (HOD) of FSDARD informing him of its intention to implement section 17 (1) (a) of the Division of Revenue Act (DORA) of 2013 and withhold the quarter two CASP </a:t>
            </a:r>
            <a:r>
              <a:rPr lang="en-ZA" dirty="0" smtClean="0"/>
              <a:t>allocation.</a:t>
            </a:r>
          </a:p>
          <a:p>
            <a:pPr marL="285750" indent="-285750" algn="just">
              <a:spcBef>
                <a:spcPts val="0"/>
              </a:spcBef>
              <a:buFont typeface="Arial" panose="020B0604020202020204" pitchFamily="34" charset="0"/>
              <a:buChar char="•"/>
            </a:pPr>
            <a:r>
              <a:rPr lang="en-ZA" dirty="0"/>
              <a:t>A letter of representation was received from the HOD dated 2 August 2013 stating reasons why the funds should not be withheld from the province. </a:t>
            </a:r>
            <a:endParaRPr lang="en-ZA" dirty="0" smtClean="0"/>
          </a:p>
          <a:p>
            <a:pPr marL="285750" indent="-285750" algn="just">
              <a:spcBef>
                <a:spcPts val="0"/>
              </a:spcBef>
              <a:buFont typeface="Arial" panose="020B0604020202020204" pitchFamily="34" charset="0"/>
              <a:buChar char="•"/>
            </a:pPr>
            <a:r>
              <a:rPr lang="en-ZA" dirty="0"/>
              <a:t>However this representation did not adequately respond to the concerns by National Treasury and DAFF withheld the second CASP transfer to the province for a period not exceeding 30 days; and arranged a site visit with the province to garner more </a:t>
            </a:r>
            <a:r>
              <a:rPr lang="en-ZA" dirty="0" smtClean="0"/>
              <a:t>information.</a:t>
            </a:r>
          </a:p>
          <a:p>
            <a:pPr marL="285750" indent="-285750" algn="just">
              <a:spcBef>
                <a:spcPts val="0"/>
              </a:spcBef>
              <a:buFont typeface="Arial" panose="020B0604020202020204" pitchFamily="34" charset="0"/>
              <a:buChar char="•"/>
            </a:pPr>
            <a:r>
              <a:rPr lang="en-ZA" dirty="0"/>
              <a:t>The DAFF undertook a technical visit to the Free State </a:t>
            </a:r>
            <a:r>
              <a:rPr lang="en-ZA" dirty="0" err="1"/>
              <a:t>Vrede</a:t>
            </a:r>
            <a:r>
              <a:rPr lang="en-ZA" dirty="0"/>
              <a:t> integrated dairy project on the 13 August </a:t>
            </a:r>
            <a:r>
              <a:rPr lang="en-ZA" dirty="0" smtClean="0"/>
              <a:t>2013.</a:t>
            </a:r>
          </a:p>
          <a:p>
            <a:pPr marL="285750" indent="-285750" algn="just">
              <a:spcBef>
                <a:spcPts val="0"/>
              </a:spcBef>
              <a:buFont typeface="Arial" panose="020B0604020202020204" pitchFamily="34" charset="0"/>
              <a:buChar char="•"/>
            </a:pPr>
            <a:r>
              <a:rPr lang="en-ZA" dirty="0" smtClean="0"/>
              <a:t>The </a:t>
            </a:r>
            <a:r>
              <a:rPr lang="en-ZA" dirty="0"/>
              <a:t>DAFF technical team requested </a:t>
            </a:r>
            <a:r>
              <a:rPr lang="en-ZA" dirty="0" smtClean="0"/>
              <a:t>certain documentation of which the Province only provided the feasibility </a:t>
            </a:r>
            <a:r>
              <a:rPr lang="en-ZA" dirty="0"/>
              <a:t>study and </a:t>
            </a:r>
            <a:r>
              <a:rPr lang="en-ZA" dirty="0" smtClean="0"/>
              <a:t>a copy of the MOU with </a:t>
            </a:r>
            <a:r>
              <a:rPr lang="en-ZA" dirty="0" err="1" smtClean="0"/>
              <a:t>Estina</a:t>
            </a:r>
            <a:r>
              <a:rPr lang="en-ZA" dirty="0" smtClean="0"/>
              <a:t>.</a:t>
            </a:r>
            <a:endParaRPr lang="en-ZA" sz="1600" dirty="0"/>
          </a:p>
          <a:p>
            <a:pPr marL="285750" indent="-285750" algn="just">
              <a:spcBef>
                <a:spcPts val="0"/>
              </a:spcBef>
              <a:buFont typeface="Arial" panose="020B0604020202020204" pitchFamily="34" charset="0"/>
              <a:buChar char="•"/>
            </a:pPr>
            <a:r>
              <a:rPr lang="en-ZA" dirty="0"/>
              <a:t>The province was presented with a letter indicating DAFF’s intention to implement Section 17 (1) ( a ) of the Division of Revenue Act 2012 and withhold the second quarter allocation of both CASP and </a:t>
            </a:r>
            <a:r>
              <a:rPr lang="en-ZA" dirty="0" err="1"/>
              <a:t>Ilima</a:t>
            </a:r>
            <a:r>
              <a:rPr lang="en-ZA" dirty="0"/>
              <a:t>/</a:t>
            </a:r>
            <a:r>
              <a:rPr lang="en-ZA" dirty="0" err="1"/>
              <a:t>Letsema</a:t>
            </a:r>
            <a:r>
              <a:rPr lang="en-ZA" dirty="0"/>
              <a:t> for 2013/14 to DARD for a period longer than 30 days but not exceeding 120 days. The province was given 7 days to submit a representation stating why funds should not be withheld from the </a:t>
            </a:r>
            <a:r>
              <a:rPr lang="en-ZA" dirty="0" smtClean="0"/>
              <a:t>province.</a:t>
            </a:r>
          </a:p>
          <a:p>
            <a:pPr marL="285750" indent="-285750" algn="just">
              <a:spcBef>
                <a:spcPts val="0"/>
              </a:spcBef>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76</a:t>
            </a:fld>
            <a:endParaRPr lang="en-ZA" dirty="0"/>
          </a:p>
        </p:txBody>
      </p:sp>
    </p:spTree>
    <p:extLst>
      <p:ext uri="{BB962C8B-B14F-4D97-AF65-F5344CB8AC3E}">
        <p14:creationId xmlns:p14="http://schemas.microsoft.com/office/powerpoint/2010/main" xmlns="" val="17711542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VREDE DAIRY PROJECT </a:t>
            </a:r>
            <a:r>
              <a:rPr lang="en-ZA" dirty="0" smtClean="0"/>
              <a:t> ….</a:t>
            </a:r>
            <a:endParaRPr lang="en-ZA"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ZA" dirty="0" smtClean="0"/>
              <a:t>A follow </a:t>
            </a:r>
            <a:r>
              <a:rPr lang="en-ZA" dirty="0"/>
              <a:t>up technical meeting was held with the province on 22 October 2013 in an attempt to offer technical support </a:t>
            </a:r>
            <a:r>
              <a:rPr lang="en-ZA" dirty="0" smtClean="0"/>
              <a:t>.</a:t>
            </a:r>
          </a:p>
          <a:p>
            <a:pPr marL="285750" indent="-285750">
              <a:buFont typeface="Arial" panose="020B0604020202020204" pitchFamily="34" charset="0"/>
              <a:buChar char="•"/>
            </a:pPr>
            <a:r>
              <a:rPr lang="en-ZA" dirty="0" smtClean="0"/>
              <a:t>The DAFF’s confirmed its non-participation </a:t>
            </a:r>
            <a:r>
              <a:rPr lang="en-ZA" dirty="0"/>
              <a:t>in funding the project </a:t>
            </a:r>
            <a:r>
              <a:rPr lang="en-ZA" dirty="0" smtClean="0"/>
              <a:t>and this was communicated to </a:t>
            </a:r>
            <a:r>
              <a:rPr lang="en-ZA" dirty="0"/>
              <a:t>the Head of the Provincial </a:t>
            </a:r>
            <a:r>
              <a:rPr lang="en-ZA" dirty="0" smtClean="0"/>
              <a:t>Treasury.</a:t>
            </a:r>
          </a:p>
          <a:p>
            <a:pPr marL="285750" indent="-285750">
              <a:buFont typeface="Arial" panose="020B0604020202020204" pitchFamily="34" charset="0"/>
              <a:buChar char="•"/>
            </a:pPr>
            <a:r>
              <a:rPr lang="en-ZA" dirty="0" smtClean="0"/>
              <a:t>National Treasury also commissioned a forensic audit on this project.</a:t>
            </a:r>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77</a:t>
            </a:fld>
            <a:endParaRPr lang="en-ZA" dirty="0"/>
          </a:p>
        </p:txBody>
      </p:sp>
    </p:spTree>
    <p:extLst>
      <p:ext uri="{BB962C8B-B14F-4D97-AF65-F5344CB8AC3E}">
        <p14:creationId xmlns:p14="http://schemas.microsoft.com/office/powerpoint/2010/main" xmlns="" val="2237168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ISSUES</a:t>
            </a:r>
            <a:endParaRPr lang="en-ZA" dirty="0"/>
          </a:p>
        </p:txBody>
      </p:sp>
      <p:sp>
        <p:nvSpPr>
          <p:cNvPr id="3" name="Content Placeholder 2"/>
          <p:cNvSpPr>
            <a:spLocks noGrp="1"/>
          </p:cNvSpPr>
          <p:nvPr>
            <p:ph idx="1"/>
          </p:nvPr>
        </p:nvSpPr>
        <p:spPr/>
        <p:txBody>
          <a:bodyPr/>
          <a:lstStyle/>
          <a:p>
            <a:pPr marL="457200" indent="-457200" algn="just">
              <a:spcBef>
                <a:spcPct val="0"/>
              </a:spcBef>
              <a:defRPr/>
            </a:pPr>
            <a:endParaRPr lang="en-ZA" altLang="en-US" dirty="0" smtClean="0">
              <a:latin typeface="Arial" charset="0"/>
              <a:cs typeface="Arial" charset="0"/>
            </a:endParaRPr>
          </a:p>
          <a:p>
            <a:pPr marL="457200" indent="-457200" algn="just">
              <a:spcBef>
                <a:spcPct val="0"/>
              </a:spcBef>
              <a:defRPr/>
            </a:pPr>
            <a:r>
              <a:rPr lang="en-GB" b="1" dirty="0">
                <a:latin typeface="Arial" charset="0"/>
                <a:cs typeface="Arial" charset="0"/>
              </a:rPr>
              <a:t>Preservation and Development of Agricultural Land Bill</a:t>
            </a:r>
            <a:endParaRPr lang="en-ZA" altLang="en-US" b="1" dirty="0">
              <a:latin typeface="Arial" charset="0"/>
              <a:cs typeface="Arial" charset="0"/>
            </a:endParaRPr>
          </a:p>
          <a:p>
            <a:pPr marL="457200" indent="-457200" algn="just">
              <a:spcBef>
                <a:spcPct val="0"/>
              </a:spcBef>
              <a:defRPr/>
            </a:pPr>
            <a:endParaRPr lang="en-ZA" altLang="en-US" dirty="0" smtClean="0">
              <a:latin typeface="Arial" charset="0"/>
              <a:cs typeface="Arial" charset="0"/>
            </a:endParaRPr>
          </a:p>
          <a:p>
            <a:pPr lvl="1" algn="just">
              <a:spcBef>
                <a:spcPct val="0"/>
              </a:spcBef>
              <a:buFont typeface="Arial" panose="020B0604020202020204" pitchFamily="34" charset="0"/>
              <a:buChar char="•"/>
              <a:defRPr/>
            </a:pPr>
            <a:r>
              <a:rPr lang="en-ZA" altLang="en-US" dirty="0" smtClean="0">
                <a:latin typeface="Arial" charset="0"/>
                <a:cs typeface="Arial" charset="0"/>
              </a:rPr>
              <a:t>On 21 </a:t>
            </a:r>
            <a:r>
              <a:rPr lang="en-ZA" altLang="en-US" dirty="0">
                <a:latin typeface="Arial" charset="0"/>
                <a:cs typeface="Arial" charset="0"/>
              </a:rPr>
              <a:t>September 2017 DAFF received an opinion from Office of the Chief State Law Adviser (OCSLA). </a:t>
            </a:r>
            <a:r>
              <a:rPr lang="en-ZA" altLang="en-US" dirty="0" smtClean="0">
                <a:latin typeface="Arial" charset="0"/>
                <a:cs typeface="Arial" charset="0"/>
              </a:rPr>
              <a:t>The OCSLA </a:t>
            </a:r>
            <a:r>
              <a:rPr lang="en-ZA" altLang="en-US" dirty="0">
                <a:latin typeface="Arial" charset="0"/>
                <a:cs typeface="Arial" charset="0"/>
              </a:rPr>
              <a:t>raised </a:t>
            </a:r>
            <a:r>
              <a:rPr lang="en-ZA" altLang="en-US" dirty="0" smtClean="0">
                <a:latin typeface="Arial" charset="0"/>
                <a:cs typeface="Arial" charset="0"/>
              </a:rPr>
              <a:t>concerns amongst </a:t>
            </a:r>
            <a:r>
              <a:rPr lang="en-ZA" altLang="en-US" dirty="0">
                <a:latin typeface="Arial" charset="0"/>
                <a:cs typeface="Arial" charset="0"/>
              </a:rPr>
              <a:t>others </a:t>
            </a:r>
            <a:r>
              <a:rPr lang="en-ZA" altLang="en-US" dirty="0" smtClean="0">
                <a:latin typeface="Arial" charset="0"/>
                <a:cs typeface="Arial" charset="0"/>
              </a:rPr>
              <a:t>on the </a:t>
            </a:r>
            <a:r>
              <a:rPr lang="en-ZA" altLang="en-US" dirty="0">
                <a:latin typeface="Arial" charset="0"/>
                <a:cs typeface="Arial" charset="0"/>
              </a:rPr>
              <a:t>concurrent mandate to be shared between the three spheres of Government and the need to clearly define the roles and responsibilities of each sphere without infringing on the powers of the other. It is the opinion of the OCSLA that the Bill is not </a:t>
            </a:r>
            <a:r>
              <a:rPr lang="en-ZA" altLang="en-US" dirty="0" smtClean="0">
                <a:latin typeface="Arial" charset="0"/>
                <a:cs typeface="Arial" charset="0"/>
              </a:rPr>
              <a:t>constitutionally </a:t>
            </a:r>
            <a:r>
              <a:rPr lang="en-ZA" altLang="en-US" dirty="0">
                <a:latin typeface="Arial" charset="0"/>
                <a:cs typeface="Arial" charset="0"/>
              </a:rPr>
              <a:t>sound</a:t>
            </a:r>
            <a:r>
              <a:rPr lang="en-ZA" altLang="en-US" dirty="0" smtClean="0">
                <a:latin typeface="Arial" charset="0"/>
                <a:cs typeface="Arial" charset="0"/>
              </a:rPr>
              <a:t>.</a:t>
            </a:r>
          </a:p>
          <a:p>
            <a:pPr lvl="1" algn="just">
              <a:spcBef>
                <a:spcPct val="0"/>
              </a:spcBef>
              <a:buFont typeface="Arial" panose="020B0604020202020204" pitchFamily="34" charset="0"/>
              <a:buChar char="•"/>
              <a:defRPr/>
            </a:pPr>
            <a:endParaRPr lang="en-ZA" altLang="en-US" dirty="0">
              <a:latin typeface="Arial" charset="0"/>
              <a:cs typeface="Arial" charset="0"/>
            </a:endParaRPr>
          </a:p>
          <a:p>
            <a:pPr marL="457200" indent="-457200" algn="just">
              <a:spcBef>
                <a:spcPct val="0"/>
              </a:spcBef>
              <a:buFont typeface="Arial" panose="020B0604020202020204" pitchFamily="34" charset="0"/>
              <a:buChar char="•"/>
              <a:defRPr/>
            </a:pPr>
            <a:r>
              <a:rPr lang="en-ZA" altLang="en-US" dirty="0">
                <a:latin typeface="Arial" charset="0"/>
                <a:cs typeface="Arial" charset="0"/>
              </a:rPr>
              <a:t>DAFF shall be appointing a Technical Task Team and legal expert to re-consider and redraft the Bill.</a:t>
            </a:r>
          </a:p>
          <a:p>
            <a:pPr marL="457200" indent="-457200" algn="just">
              <a:spcBef>
                <a:spcPct val="0"/>
              </a:spcBef>
              <a:defRPr/>
            </a:pPr>
            <a:endParaRPr lang="en-ZA" altLang="en-US" dirty="0">
              <a:latin typeface="Arial" charset="0"/>
              <a:cs typeface="Arial" charset="0"/>
            </a:endParaRPr>
          </a:p>
          <a:p>
            <a:pPr marL="285750" indent="-285750" algn="just">
              <a:spcBef>
                <a:spcPct val="0"/>
              </a:spcBef>
              <a:buFont typeface="Arial" panose="020B0604020202020204" pitchFamily="34" charset="0"/>
              <a:buChar char="•"/>
              <a:defRPr/>
            </a:pPr>
            <a:r>
              <a:rPr lang="en-ZA" altLang="en-US" dirty="0" smtClean="0">
                <a:latin typeface="Arial" charset="0"/>
                <a:cs typeface="Arial" charset="0"/>
              </a:rPr>
              <a:t>   In </a:t>
            </a:r>
            <a:r>
              <a:rPr lang="en-ZA" altLang="en-US" dirty="0">
                <a:latin typeface="Arial" charset="0"/>
                <a:cs typeface="Arial" charset="0"/>
              </a:rPr>
              <a:t>light of the above it is unlikely that PDALB will be submitted to Parliament on or </a:t>
            </a:r>
            <a:r>
              <a:rPr lang="en-ZA" altLang="en-US" dirty="0" smtClean="0">
                <a:latin typeface="Arial" charset="0"/>
                <a:cs typeface="Arial" charset="0"/>
              </a:rPr>
              <a:t> before </a:t>
            </a:r>
            <a:r>
              <a:rPr lang="en-ZA" altLang="en-US" dirty="0">
                <a:latin typeface="Arial" charset="0"/>
                <a:cs typeface="Arial" charset="0"/>
              </a:rPr>
              <a:t>31 March 2018 as envisaged.</a:t>
            </a:r>
          </a:p>
          <a:p>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78</a:t>
            </a:fld>
            <a:endParaRPr lang="en-ZA" dirty="0"/>
          </a:p>
        </p:txBody>
      </p:sp>
    </p:spTree>
    <p:extLst>
      <p:ext uri="{BB962C8B-B14F-4D97-AF65-F5344CB8AC3E}">
        <p14:creationId xmlns:p14="http://schemas.microsoft.com/office/powerpoint/2010/main" xmlns="" val="36388610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a:t>
            </a:r>
            <a:r>
              <a:rPr lang="en-ZA" dirty="0" smtClean="0"/>
              <a:t>ISSUES (continuation)</a:t>
            </a:r>
            <a:endParaRPr lang="en-ZA" dirty="0"/>
          </a:p>
        </p:txBody>
      </p:sp>
      <p:sp>
        <p:nvSpPr>
          <p:cNvPr id="3" name="Content Placeholder 2"/>
          <p:cNvSpPr>
            <a:spLocks noGrp="1"/>
          </p:cNvSpPr>
          <p:nvPr>
            <p:ph idx="1"/>
          </p:nvPr>
        </p:nvSpPr>
        <p:spPr/>
        <p:txBody>
          <a:bodyPr/>
          <a:lstStyle/>
          <a:p>
            <a:pPr marL="457200" indent="-457200" algn="just">
              <a:spcBef>
                <a:spcPct val="0"/>
              </a:spcBef>
              <a:defRPr/>
            </a:pPr>
            <a:r>
              <a:rPr lang="en-ZA" altLang="en-US" b="1" dirty="0">
                <a:latin typeface="Arial" charset="0"/>
                <a:cs typeface="Arial" charset="0"/>
              </a:rPr>
              <a:t>Aquaculture Development Bill</a:t>
            </a:r>
          </a:p>
          <a:p>
            <a:pPr marL="457200" indent="-457200" algn="just">
              <a:spcBef>
                <a:spcPct val="0"/>
              </a:spcBef>
              <a:defRPr/>
            </a:pPr>
            <a:endParaRPr lang="en-ZA" altLang="en-US" dirty="0" smtClean="0">
              <a:latin typeface="Arial" charset="0"/>
              <a:cs typeface="Arial" charset="0"/>
            </a:endParaRPr>
          </a:p>
          <a:p>
            <a:pPr marL="457200" indent="-457200" algn="just">
              <a:spcBef>
                <a:spcPct val="0"/>
              </a:spcBef>
              <a:defRPr/>
            </a:pPr>
            <a:r>
              <a:rPr lang="en-ZA" altLang="en-US" dirty="0">
                <a:latin typeface="Arial" charset="0"/>
                <a:cs typeface="Arial" charset="0"/>
              </a:rPr>
              <a:t>	As per the Economic Sectors, Employment and Infrastructure Development (ESEID) cluster programme this Bill </a:t>
            </a:r>
            <a:r>
              <a:rPr lang="en-ZA" altLang="en-US" dirty="0" smtClean="0">
                <a:latin typeface="Arial" charset="0"/>
                <a:cs typeface="Arial" charset="0"/>
              </a:rPr>
              <a:t>was presented </a:t>
            </a:r>
            <a:r>
              <a:rPr lang="en-ZA" altLang="en-US" dirty="0">
                <a:latin typeface="Arial" charset="0"/>
                <a:cs typeface="Arial" charset="0"/>
              </a:rPr>
              <a:t>to </a:t>
            </a:r>
            <a:r>
              <a:rPr lang="en-ZA" altLang="en-US" dirty="0" smtClean="0">
                <a:latin typeface="Arial" charset="0"/>
                <a:cs typeface="Arial" charset="0"/>
              </a:rPr>
              <a:t>the DGs </a:t>
            </a:r>
            <a:r>
              <a:rPr lang="en-ZA" altLang="en-US" dirty="0">
                <a:latin typeface="Arial" charset="0"/>
                <a:cs typeface="Arial" charset="0"/>
              </a:rPr>
              <a:t>ESEID cluster on 18 January </a:t>
            </a:r>
            <a:r>
              <a:rPr lang="en-ZA" altLang="en-US" dirty="0" smtClean="0">
                <a:latin typeface="Arial" charset="0"/>
                <a:cs typeface="Arial" charset="0"/>
              </a:rPr>
              <a:t>2018 and it was recommended to Cabinet.</a:t>
            </a:r>
          </a:p>
          <a:p>
            <a:pPr marL="457200" indent="-457200" algn="just">
              <a:spcBef>
                <a:spcPct val="0"/>
              </a:spcBef>
              <a:defRPr/>
            </a:pPr>
            <a:endParaRPr lang="en-ZA" altLang="en-US" dirty="0">
              <a:latin typeface="Arial" charset="0"/>
              <a:cs typeface="Arial" charset="0"/>
            </a:endParaRPr>
          </a:p>
          <a:p>
            <a:pPr marL="457200" indent="-457200" algn="just">
              <a:spcBef>
                <a:spcPct val="0"/>
              </a:spcBef>
              <a:defRPr/>
            </a:pPr>
            <a:r>
              <a:rPr lang="en-ZA" b="1" dirty="0" smtClean="0"/>
              <a:t>Policy on Comprehensive Producer Development Support</a:t>
            </a:r>
          </a:p>
          <a:p>
            <a:pPr marL="457200" indent="-457200" algn="just">
              <a:spcBef>
                <a:spcPct val="0"/>
              </a:spcBef>
              <a:defRPr/>
            </a:pPr>
            <a:endParaRPr lang="en-ZA" altLang="en-US" dirty="0" smtClean="0">
              <a:latin typeface="Arial" charset="0"/>
              <a:cs typeface="Arial" charset="0"/>
            </a:endParaRPr>
          </a:p>
          <a:p>
            <a:pPr lvl="1" algn="just">
              <a:spcBef>
                <a:spcPct val="0"/>
              </a:spcBef>
              <a:buFont typeface="Arial" panose="020B0604020202020204" pitchFamily="34" charset="0"/>
              <a:buChar char="•"/>
              <a:defRPr/>
            </a:pPr>
            <a:r>
              <a:rPr lang="en-ZA" altLang="en-US" dirty="0" smtClean="0">
                <a:latin typeface="Arial" charset="0"/>
                <a:cs typeface="Arial" charset="0"/>
              </a:rPr>
              <a:t>Draft 5 of the </a:t>
            </a:r>
            <a:r>
              <a:rPr lang="en-ZA" dirty="0"/>
              <a:t>Policy on Comprehensive Producer Development </a:t>
            </a:r>
            <a:r>
              <a:rPr lang="en-ZA" dirty="0" smtClean="0"/>
              <a:t>Support has been developed and tabled at MINTECH which has recommended that the Policy should be tabled at MINMEC and routed to Cabinet for approval.</a:t>
            </a:r>
          </a:p>
          <a:p>
            <a:pPr marL="457200" indent="-457200" algn="just">
              <a:spcBef>
                <a:spcPct val="0"/>
              </a:spcBef>
              <a:buFont typeface="Arial" panose="020B0604020202020204" pitchFamily="34" charset="0"/>
              <a:buChar char="•"/>
              <a:defRPr/>
            </a:pPr>
            <a:endParaRPr lang="en-ZA" dirty="0"/>
          </a:p>
          <a:p>
            <a:pPr lvl="1" algn="just">
              <a:spcBef>
                <a:spcPct val="0"/>
              </a:spcBef>
              <a:buFont typeface="Arial" panose="020B0604020202020204" pitchFamily="34" charset="0"/>
              <a:buChar char="•"/>
              <a:defRPr/>
            </a:pPr>
            <a:r>
              <a:rPr lang="en-ZA" dirty="0" smtClean="0"/>
              <a:t>The </a:t>
            </a:r>
            <a:r>
              <a:rPr lang="en-ZA" dirty="0"/>
              <a:t>Policy on Comprehensive Producer Development </a:t>
            </a:r>
            <a:r>
              <a:rPr lang="en-ZA" dirty="0" smtClean="0"/>
              <a:t>Support will be tabled at the Social Protection, Community and Health Development and Economic Sector, Employment and Infrastructure Development Clusters in 2018.</a:t>
            </a:r>
            <a:endParaRPr lang="en-ZA" dirty="0"/>
          </a:p>
          <a:p>
            <a:pPr marL="457200" indent="-457200" algn="just">
              <a:spcBef>
                <a:spcPct val="0"/>
              </a:spcBef>
              <a:buFont typeface="Arial" panose="020B0604020202020204" pitchFamily="34" charset="0"/>
              <a:buChar char="•"/>
              <a:defRPr/>
            </a:pPr>
            <a:endParaRPr lang="en-ZA" altLang="en-US" dirty="0" smtClean="0">
              <a:latin typeface="Arial" charset="0"/>
              <a:cs typeface="Arial" charset="0"/>
            </a:endParaRPr>
          </a:p>
          <a:p>
            <a:pPr lvl="1" algn="just">
              <a:spcBef>
                <a:spcPct val="0"/>
              </a:spcBef>
              <a:buFont typeface="Arial" panose="020B0604020202020204" pitchFamily="34" charset="0"/>
              <a:buChar char="•"/>
              <a:defRPr/>
            </a:pPr>
            <a:r>
              <a:rPr lang="en-ZA" altLang="en-US" dirty="0" smtClean="0">
                <a:latin typeface="Arial" charset="0"/>
                <a:cs typeface="Arial" charset="0"/>
              </a:rPr>
              <a:t>The Policy has been approved by MINTECH and will be introduced to the DGs Cluster in 2018.</a:t>
            </a:r>
            <a:endParaRPr lang="en-ZA" altLang="en-US" dirty="0">
              <a:latin typeface="Arial" charset="0"/>
              <a:cs typeface="Arial" charset="0"/>
            </a:endParaRPr>
          </a:p>
          <a:p>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79</a:t>
            </a:fld>
            <a:endParaRPr lang="en-ZA" dirty="0"/>
          </a:p>
        </p:txBody>
      </p:sp>
    </p:spTree>
    <p:extLst>
      <p:ext uri="{BB962C8B-B14F-4D97-AF65-F5344CB8AC3E}">
        <p14:creationId xmlns:p14="http://schemas.microsoft.com/office/powerpoint/2010/main" xmlns="" val="1377284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TARGETS ACHIEVED AND NOT ACHIEVED – PROGRAMME 1</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60184016"/>
              </p:ext>
            </p:extLst>
          </p:nvPr>
        </p:nvGraphicFramePr>
        <p:xfrm>
          <a:off x="720725" y="1439863"/>
          <a:ext cx="9178926" cy="5125720"/>
        </p:xfrm>
        <a:graphic>
          <a:graphicData uri="http://schemas.openxmlformats.org/drawingml/2006/table">
            <a:tbl>
              <a:tblPr firstRow="1" bandRow="1">
                <a:tableStyleId>{5C22544A-7EE6-4342-B048-85BDC9FD1C3A}</a:tableStyleId>
              </a:tblPr>
              <a:tblGrid>
                <a:gridCol w="4589463">
                  <a:extLst>
                    <a:ext uri="{9D8B030D-6E8A-4147-A177-3AD203B41FA5}">
                      <a16:colId xmlns:a16="http://schemas.microsoft.com/office/drawing/2014/main" xmlns="" val="20000"/>
                    </a:ext>
                  </a:extLst>
                </a:gridCol>
                <a:gridCol w="4589463">
                  <a:extLst>
                    <a:ext uri="{9D8B030D-6E8A-4147-A177-3AD203B41FA5}">
                      <a16:colId xmlns:a16="http://schemas.microsoft.com/office/drawing/2014/main" xmlns="" val="20001"/>
                    </a:ext>
                  </a:extLst>
                </a:gridCol>
              </a:tblGrid>
              <a:tr h="370840">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Achieved</a:t>
                      </a: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1 quarterly project on verified projects with recommendations submitted to EXCO for approval</a:t>
                      </a:r>
                    </a:p>
                    <a:p>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Submission to EXCO for approval and recommendation to MINMEC</a:t>
                      </a:r>
                      <a:r>
                        <a:rPr lang="en-ZA" sz="1800" kern="1200" baseline="0" dirty="0" smtClean="0">
                          <a:solidFill>
                            <a:schemeClr val="dk1"/>
                          </a:solidFill>
                          <a:effectLst/>
                          <a:latin typeface="Arial" panose="020B0604020202020204" pitchFamily="34" charset="0"/>
                          <a:ea typeface="+mn-ea"/>
                          <a:cs typeface="Arial" panose="020B0604020202020204" pitchFamily="34" charset="0"/>
                        </a:rPr>
                        <a:t> on the Draft Integrated AFF Finance Policy</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Report on the monitoring of the Sector Research Agenda</a:t>
                      </a:r>
                    </a:p>
                    <a:p>
                      <a:endParaRPr lang="en-ZA" sz="1800" dirty="0">
                        <a:latin typeface="Arial" panose="020B0604020202020204" pitchFamily="34" charset="0"/>
                        <a:cs typeface="Arial" panose="020B0604020202020204" pitchFamily="34" charset="0"/>
                      </a:endParaRP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Key strategic intergovernmental engagements coordinated (MINMEC, MINTECH, IGR Forum, </a:t>
                      </a:r>
                      <a:r>
                        <a:rPr lang="en-ZA" sz="1800" dirty="0" err="1" smtClean="0">
                          <a:latin typeface="Arial" panose="020B0604020202020204" pitchFamily="34" charset="0"/>
                          <a:cs typeface="Arial" panose="020B0604020202020204" pitchFamily="34" charset="0"/>
                        </a:rPr>
                        <a:t>Imbizo</a:t>
                      </a:r>
                      <a:r>
                        <a:rPr lang="en-ZA" sz="1800"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0002"/>
                  </a:ext>
                </a:extLst>
              </a:tr>
              <a:tr h="370840">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Implemented the media plans as captured in the APPs - Nelson Mandela Day; #YAFF; DAFF Female Entrepreneur Awards and </a:t>
                      </a:r>
                      <a:r>
                        <a:rPr lang="en-ZA" sz="1800" dirty="0" err="1" smtClean="0">
                          <a:latin typeface="Arial" panose="020B0604020202020204" pitchFamily="34" charset="0"/>
                          <a:cs typeface="Arial" panose="020B0604020202020204" pitchFamily="34" charset="0"/>
                        </a:rPr>
                        <a:t>Arbor</a:t>
                      </a:r>
                      <a:r>
                        <a:rPr lang="en-ZA" sz="1800" dirty="0" smtClean="0">
                          <a:latin typeface="Arial" panose="020B0604020202020204" pitchFamily="34" charset="0"/>
                          <a:cs typeface="Arial" panose="020B0604020202020204" pitchFamily="34" charset="0"/>
                        </a:rPr>
                        <a:t> Week</a:t>
                      </a:r>
                    </a:p>
                    <a:p>
                      <a:endParaRPr lang="en-ZA" sz="1800" dirty="0">
                        <a:latin typeface="Arial" panose="020B0604020202020204" pitchFamily="34" charset="0"/>
                        <a:cs typeface="Arial" panose="020B0604020202020204" pitchFamily="34" charset="0"/>
                      </a:endParaRPr>
                    </a:p>
                  </a:txBody>
                  <a:tcPr/>
                </a:tc>
                <a:tc>
                  <a:txBody>
                    <a:bodyPr/>
                    <a:lstStyle/>
                    <a:p>
                      <a:endParaRPr lang="en-ZA" dirty="0"/>
                    </a:p>
                  </a:txBody>
                  <a:tcPr/>
                </a:tc>
                <a:extLst>
                  <a:ext uri="{0D108BD9-81ED-4DB2-BD59-A6C34878D82A}">
                    <a16:rowId xmlns:a16="http://schemas.microsoft.com/office/drawing/2014/main" xmlns="" val="10003"/>
                  </a:ext>
                </a:extLst>
              </a:tr>
              <a:tr h="370840">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Annual report on the implementation of the Sector Research Agenda through the RTF programme submitted to EXCO</a:t>
                      </a:r>
                    </a:p>
                    <a:p>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8</a:t>
            </a:fld>
            <a:endParaRPr lang="en-ZA" dirty="0"/>
          </a:p>
        </p:txBody>
      </p:sp>
    </p:spTree>
    <p:extLst>
      <p:ext uri="{BB962C8B-B14F-4D97-AF65-F5344CB8AC3E}">
        <p14:creationId xmlns:p14="http://schemas.microsoft.com/office/powerpoint/2010/main" xmlns="" val="1975052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ACRONYMS</a:t>
            </a:r>
            <a:endParaRPr lang="en-ZA" dirty="0"/>
          </a:p>
        </p:txBody>
      </p:sp>
      <p:sp>
        <p:nvSpPr>
          <p:cNvPr id="3" name="Content Placeholder 2"/>
          <p:cNvSpPr>
            <a:spLocks noGrp="1"/>
          </p:cNvSpPr>
          <p:nvPr>
            <p:ph idx="1"/>
          </p:nvPr>
        </p:nvSpPr>
        <p:spPr>
          <a:xfrm>
            <a:off x="738188" y="1332359"/>
            <a:ext cx="9289032" cy="5184576"/>
          </a:xfrm>
        </p:spPr>
        <p:txBody>
          <a:bodyPr/>
          <a:lstStyle/>
          <a:p>
            <a:pPr lvl="0">
              <a:buFont typeface="Wingdings" pitchFamily="2" charset="2"/>
              <a:buChar char="Ø"/>
            </a:pPr>
            <a:r>
              <a:rPr lang="en-ZA" dirty="0" smtClean="0">
                <a:solidFill>
                  <a:prstClr val="black"/>
                </a:solidFill>
              </a:rPr>
              <a:t>ADG		Acting Director General</a:t>
            </a:r>
          </a:p>
          <a:p>
            <a:pPr lvl="0">
              <a:buFont typeface="Wingdings" pitchFamily="2" charset="2"/>
              <a:buChar char="Ø"/>
            </a:pPr>
            <a:r>
              <a:rPr lang="en-ZA" dirty="0" smtClean="0">
                <a:solidFill>
                  <a:prstClr val="black"/>
                </a:solidFill>
              </a:rPr>
              <a:t>AFF	</a:t>
            </a:r>
            <a:r>
              <a:rPr lang="en-ZA" dirty="0" smtClean="0">
                <a:solidFill>
                  <a:srgbClr val="FF0000"/>
                </a:solidFill>
              </a:rPr>
              <a:t>	</a:t>
            </a:r>
            <a:r>
              <a:rPr lang="en-ZA" dirty="0" smtClean="0"/>
              <a:t>Agriculture, Forestry and Fisheries</a:t>
            </a:r>
          </a:p>
          <a:p>
            <a:pPr lvl="0">
              <a:buFont typeface="Wingdings" pitchFamily="2" charset="2"/>
              <a:buChar char="Ø"/>
            </a:pPr>
            <a:r>
              <a:rPr lang="en-ZA" dirty="0" smtClean="0"/>
              <a:t>APP		Annual Performance Plan</a:t>
            </a:r>
          </a:p>
          <a:p>
            <a:pPr lvl="0">
              <a:buFont typeface="Wingdings" pitchFamily="2" charset="2"/>
              <a:buChar char="Ø"/>
            </a:pPr>
            <a:r>
              <a:rPr lang="en-ZA" dirty="0" smtClean="0"/>
              <a:t>APAP		Agricultural Production Action Plan</a:t>
            </a:r>
          </a:p>
          <a:p>
            <a:pPr lvl="0">
              <a:buFont typeface="Wingdings" pitchFamily="2" charset="2"/>
              <a:buChar char="Ø"/>
            </a:pPr>
            <a:r>
              <a:rPr lang="en-ZA" dirty="0" smtClean="0"/>
              <a:t>ASRD/STC	Agriculture and Sustainable Rural Development/Science and </a:t>
            </a:r>
          </a:p>
          <a:p>
            <a:pPr marL="0" indent="0"/>
            <a:r>
              <a:rPr lang="en-ZA" dirty="0"/>
              <a:t>	</a:t>
            </a:r>
            <a:r>
              <a:rPr lang="en-ZA" dirty="0" smtClean="0"/>
              <a:t>	Technology Committee </a:t>
            </a:r>
          </a:p>
          <a:p>
            <a:pPr>
              <a:buFont typeface="Wingdings" pitchFamily="2" charset="2"/>
              <a:buChar char="Ø"/>
            </a:pPr>
            <a:r>
              <a:rPr lang="en-GB" dirty="0" smtClean="0"/>
              <a:t>AI		Avian </a:t>
            </a:r>
            <a:r>
              <a:rPr lang="en-GB" dirty="0"/>
              <a:t>Influenza </a:t>
            </a:r>
          </a:p>
          <a:p>
            <a:pPr lvl="0">
              <a:buFont typeface="Wingdings" pitchFamily="2" charset="2"/>
              <a:buChar char="Ø"/>
            </a:pPr>
            <a:r>
              <a:rPr lang="en-US" dirty="0" smtClean="0"/>
              <a:t>AU		Africa Union</a:t>
            </a:r>
          </a:p>
          <a:p>
            <a:pPr lvl="0">
              <a:buFont typeface="Wingdings" pitchFamily="2" charset="2"/>
              <a:buChar char="Ø"/>
            </a:pPr>
            <a:r>
              <a:rPr lang="en-ZA" dirty="0" smtClean="0"/>
              <a:t>BBBEE		Broad </a:t>
            </a:r>
            <a:r>
              <a:rPr lang="en-ZA" dirty="0"/>
              <a:t>Based Black Economic </a:t>
            </a:r>
            <a:r>
              <a:rPr lang="en-ZA" dirty="0" smtClean="0"/>
              <a:t>Empowerment</a:t>
            </a:r>
            <a:endParaRPr lang="en-US" dirty="0" smtClean="0"/>
          </a:p>
          <a:p>
            <a:pPr lvl="0">
              <a:buFont typeface="Wingdings" pitchFamily="2" charset="2"/>
              <a:buChar char="Ø"/>
            </a:pPr>
            <a:r>
              <a:rPr lang="en-ZA" dirty="0" smtClean="0"/>
              <a:t>CASP</a:t>
            </a:r>
            <a:r>
              <a:rPr lang="en-ZA" dirty="0"/>
              <a:t>		Comprehensive Agricultural Support Programme</a:t>
            </a:r>
          </a:p>
          <a:p>
            <a:pPr lvl="0">
              <a:buFont typeface="Wingdings" pitchFamily="2" charset="2"/>
              <a:buChar char="Ø"/>
            </a:pPr>
            <a:r>
              <a:rPr lang="en-ZA" dirty="0"/>
              <a:t>CEO		Chief  Executive Officer </a:t>
            </a:r>
          </a:p>
          <a:p>
            <a:pPr lvl="0">
              <a:buFont typeface="Wingdings" pitchFamily="2" charset="2"/>
              <a:buChar char="Ø"/>
            </a:pPr>
            <a:r>
              <a:rPr lang="en-ZA" dirty="0"/>
              <a:t>CFO		Chief Financial </a:t>
            </a:r>
            <a:r>
              <a:rPr lang="en-ZA" dirty="0" smtClean="0"/>
              <a:t>Office</a:t>
            </a:r>
          </a:p>
          <a:p>
            <a:pPr lvl="0">
              <a:buFont typeface="Wingdings" pitchFamily="2" charset="2"/>
              <a:buChar char="Ø"/>
            </a:pPr>
            <a:r>
              <a:rPr lang="en-ZA" dirty="0" smtClean="0"/>
              <a:t>COE		Cost of Expenditure</a:t>
            </a:r>
            <a:endParaRPr lang="en-ZA" dirty="0"/>
          </a:p>
          <a:p>
            <a:pPr lvl="0">
              <a:buFont typeface="Wingdings" pitchFamily="2" charset="2"/>
              <a:buChar char="Ø"/>
            </a:pPr>
            <a:r>
              <a:rPr lang="en-ZA" dirty="0"/>
              <a:t>CS		Corporate Services</a:t>
            </a:r>
          </a:p>
          <a:p>
            <a:pPr lvl="0">
              <a:buFont typeface="Wingdings" pitchFamily="2" charset="2"/>
              <a:buChar char="Ø"/>
            </a:pPr>
            <a:r>
              <a:rPr lang="en-GB" altLang="en-US" dirty="0" smtClean="0">
                <a:ea typeface="Times New Roman" pitchFamily="18" charset="0"/>
              </a:rPr>
              <a:t>CC		Close Corporations</a:t>
            </a:r>
          </a:p>
          <a:p>
            <a:pPr lvl="0">
              <a:buFont typeface="Wingdings" pitchFamily="2" charset="2"/>
              <a:buChar char="Ø"/>
            </a:pPr>
            <a:endParaRPr lang="en-ZA" b="1" dirty="0"/>
          </a:p>
          <a:p>
            <a:pPr lvl="0">
              <a:buFont typeface="Wingdings" pitchFamily="2" charset="2"/>
              <a:buChar char="Ø"/>
            </a:pPr>
            <a:endParaRPr lang="en-US" b="1" dirty="0" smtClean="0">
              <a:solidFill>
                <a:srgbClr val="FF0000"/>
              </a:solidFill>
            </a:endParaRPr>
          </a:p>
          <a:p>
            <a:endParaRPr lang="en-ZA" dirty="0">
              <a:solidFill>
                <a:srgbClr val="FF0000"/>
              </a:solidFill>
            </a:endParaRPr>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80</a:t>
            </a:fld>
            <a:endParaRPr lang="en-ZA" dirty="0"/>
          </a:p>
        </p:txBody>
      </p:sp>
    </p:spTree>
    <p:extLst>
      <p:ext uri="{BB962C8B-B14F-4D97-AF65-F5344CB8AC3E}">
        <p14:creationId xmlns:p14="http://schemas.microsoft.com/office/powerpoint/2010/main" xmlns="" val="5858762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Acronyms </a:t>
            </a:r>
            <a:endParaRPr lang="en-ZA" dirty="0"/>
          </a:p>
        </p:txBody>
      </p:sp>
      <p:sp>
        <p:nvSpPr>
          <p:cNvPr id="3" name="Content Placeholder 2"/>
          <p:cNvSpPr>
            <a:spLocks noGrp="1"/>
          </p:cNvSpPr>
          <p:nvPr>
            <p:ph idx="1"/>
          </p:nvPr>
        </p:nvSpPr>
        <p:spPr>
          <a:xfrm>
            <a:off x="720725" y="1440927"/>
            <a:ext cx="9378503" cy="5076008"/>
          </a:xfrm>
        </p:spPr>
        <p:txBody>
          <a:bodyPr/>
          <a:lstStyle/>
          <a:p>
            <a:pPr lvl="0">
              <a:buFont typeface="Wingdings" pitchFamily="2" charset="2"/>
              <a:buChar char="Ø"/>
            </a:pPr>
            <a:r>
              <a:rPr lang="en-US" altLang="en-US" dirty="0" smtClean="0">
                <a:latin typeface="Arial" charset="0"/>
                <a:cs typeface="Arial" charset="0"/>
              </a:rPr>
              <a:t>CIPC</a:t>
            </a:r>
            <a:r>
              <a:rPr lang="en-US" altLang="en-US" dirty="0">
                <a:latin typeface="Arial" charset="0"/>
                <a:cs typeface="Arial" charset="0"/>
              </a:rPr>
              <a:t>		Companies and Intellectual Property Commission</a:t>
            </a:r>
          </a:p>
          <a:p>
            <a:pPr lvl="0">
              <a:buFont typeface="Wingdings" pitchFamily="2" charset="2"/>
              <a:buChar char="Ø"/>
            </a:pPr>
            <a:r>
              <a:rPr lang="en-US" altLang="en-US" dirty="0">
                <a:latin typeface="Arial" charset="0"/>
                <a:cs typeface="Arial" charset="0"/>
              </a:rPr>
              <a:t>COSMIN	Chief of Staff in Ministry</a:t>
            </a:r>
          </a:p>
          <a:p>
            <a:pPr lvl="0">
              <a:buFont typeface="Wingdings" pitchFamily="2" charset="2"/>
              <a:buChar char="Ø"/>
            </a:pPr>
            <a:r>
              <a:rPr lang="en-ZA" dirty="0" smtClean="0"/>
              <a:t>CCS</a:t>
            </a:r>
            <a:r>
              <a:rPr lang="en-ZA" dirty="0"/>
              <a:t>		Compulsory Community Service</a:t>
            </a:r>
          </a:p>
          <a:p>
            <a:pPr lvl="0">
              <a:buFont typeface="Wingdings" pitchFamily="2" charset="2"/>
              <a:buChar char="Ø"/>
            </a:pPr>
            <a:r>
              <a:rPr lang="en-ZA" dirty="0" smtClean="0"/>
              <a:t>DAFF </a:t>
            </a:r>
            <a:r>
              <a:rPr lang="en-ZA" dirty="0"/>
              <a:t>		Department of Agriculture, Forestry and Fisheries</a:t>
            </a:r>
          </a:p>
          <a:p>
            <a:pPr lvl="0">
              <a:buFont typeface="Wingdings" pitchFamily="2" charset="2"/>
              <a:buChar char="Ø"/>
            </a:pPr>
            <a:r>
              <a:rPr lang="en-ZA" dirty="0"/>
              <a:t>DDG		Deputy Director General</a:t>
            </a:r>
          </a:p>
          <a:p>
            <a:pPr lvl="0">
              <a:buFont typeface="Wingdings" pitchFamily="2" charset="2"/>
              <a:buChar char="Ø"/>
            </a:pPr>
            <a:r>
              <a:rPr lang="en-ZA" dirty="0"/>
              <a:t>DG		Director General</a:t>
            </a:r>
          </a:p>
          <a:p>
            <a:pPr lvl="0">
              <a:buFont typeface="Wingdings" pitchFamily="2" charset="2"/>
              <a:buChar char="Ø"/>
            </a:pPr>
            <a:r>
              <a:rPr lang="en-US" dirty="0"/>
              <a:t>FS		Free State</a:t>
            </a:r>
          </a:p>
          <a:p>
            <a:pPr lvl="0">
              <a:buFont typeface="Wingdings" pitchFamily="2" charset="2"/>
              <a:buChar char="Ø"/>
            </a:pPr>
            <a:r>
              <a:rPr lang="en-US" dirty="0" smtClean="0"/>
              <a:t>FY		Financial Year</a:t>
            </a:r>
          </a:p>
          <a:p>
            <a:pPr lvl="0">
              <a:buFont typeface="Wingdings" pitchFamily="2" charset="2"/>
              <a:buChar char="Ø"/>
            </a:pPr>
            <a:r>
              <a:rPr lang="en-US" dirty="0" smtClean="0"/>
              <a:t>HPAI</a:t>
            </a:r>
            <a:r>
              <a:rPr lang="en-US" dirty="0"/>
              <a:t>		Highly Pathogenic Avian </a:t>
            </a:r>
            <a:r>
              <a:rPr lang="en-US" dirty="0" smtClean="0"/>
              <a:t>Influenza</a:t>
            </a:r>
          </a:p>
          <a:p>
            <a:pPr lvl="0">
              <a:buFont typeface="Wingdings" pitchFamily="2" charset="2"/>
              <a:buChar char="Ø"/>
            </a:pPr>
            <a:r>
              <a:rPr lang="en-US" dirty="0" smtClean="0"/>
              <a:t>HOD		Head of Department</a:t>
            </a:r>
            <a:endParaRPr lang="en-US" dirty="0"/>
          </a:p>
          <a:p>
            <a:pPr lvl="0">
              <a:buFont typeface="Wingdings" pitchFamily="2" charset="2"/>
              <a:buChar char="Ø"/>
            </a:pPr>
            <a:r>
              <a:rPr lang="en-US" dirty="0"/>
              <a:t>HR		Human Resources</a:t>
            </a:r>
          </a:p>
          <a:p>
            <a:pPr lvl="0">
              <a:buFont typeface="Wingdings" pitchFamily="2" charset="2"/>
              <a:buChar char="Ø"/>
            </a:pPr>
            <a:r>
              <a:rPr lang="en-ZA" dirty="0"/>
              <a:t>DDG:SC	Deputy Director General: Corporate Services</a:t>
            </a:r>
          </a:p>
          <a:p>
            <a:pPr lvl="0">
              <a:buFont typeface="Wingdings" pitchFamily="2" charset="2"/>
              <a:buChar char="Ø"/>
            </a:pPr>
            <a:r>
              <a:rPr lang="en-ZA" dirty="0"/>
              <a:t>DITC		Departmental Information Technology Committee </a:t>
            </a:r>
          </a:p>
          <a:p>
            <a:pPr lvl="0">
              <a:buFont typeface="Wingdings" pitchFamily="2" charset="2"/>
              <a:buChar char="Ø"/>
            </a:pPr>
            <a:r>
              <a:rPr lang="en-US" dirty="0" smtClean="0"/>
              <a:t>DRDLR	Department of Rural Development and Land Reform</a:t>
            </a:r>
            <a:endParaRPr lang="en-US" dirty="0"/>
          </a:p>
          <a:p>
            <a:pPr lvl="0">
              <a:spcBef>
                <a:spcPts val="0"/>
              </a:spcBef>
              <a:buFont typeface="Wingdings" pitchFamily="2" charset="2"/>
              <a:buChar char="Ø"/>
            </a:pPr>
            <a:r>
              <a:rPr lang="en-US" dirty="0"/>
              <a:t>DPW		Department of Public Works</a:t>
            </a:r>
          </a:p>
          <a:p>
            <a:pPr lvl="0">
              <a:spcBef>
                <a:spcPts val="0"/>
              </a:spcBef>
              <a:buFont typeface="Wingdings" pitchFamily="2" charset="2"/>
              <a:buChar char="Ø"/>
            </a:pPr>
            <a:r>
              <a:rPr lang="en-US" dirty="0"/>
              <a:t>EC		Eastern Cape</a:t>
            </a:r>
          </a:p>
          <a:p>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81</a:t>
            </a:fld>
            <a:endParaRPr lang="en-ZA" dirty="0"/>
          </a:p>
        </p:txBody>
      </p:sp>
    </p:spTree>
    <p:extLst>
      <p:ext uri="{BB962C8B-B14F-4D97-AF65-F5344CB8AC3E}">
        <p14:creationId xmlns:p14="http://schemas.microsoft.com/office/powerpoint/2010/main" xmlns="" val="14380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ACRONYMS</a:t>
            </a:r>
            <a:endParaRPr lang="en-ZA" dirty="0"/>
          </a:p>
        </p:txBody>
      </p:sp>
      <p:sp>
        <p:nvSpPr>
          <p:cNvPr id="3" name="Content Placeholder 2"/>
          <p:cNvSpPr>
            <a:spLocks noGrp="1"/>
          </p:cNvSpPr>
          <p:nvPr>
            <p:ph idx="1"/>
          </p:nvPr>
        </p:nvSpPr>
        <p:spPr>
          <a:xfrm>
            <a:off x="666181" y="1332359"/>
            <a:ext cx="9178925" cy="5161776"/>
          </a:xfrm>
        </p:spPr>
        <p:txBody>
          <a:bodyPr/>
          <a:lstStyle/>
          <a:p>
            <a:pPr lvl="0">
              <a:spcBef>
                <a:spcPts val="0"/>
              </a:spcBef>
              <a:buFont typeface="Wingdings" pitchFamily="2" charset="2"/>
              <a:buChar char="Ø"/>
            </a:pPr>
            <a:r>
              <a:rPr lang="en-ZA" altLang="en-US" dirty="0" smtClean="0">
                <a:latin typeface="Arial" charset="0"/>
                <a:cs typeface="Arial" charset="0"/>
              </a:rPr>
              <a:t>ESEID</a:t>
            </a:r>
            <a:r>
              <a:rPr lang="en-ZA" altLang="en-US" dirty="0">
                <a:latin typeface="Arial" charset="0"/>
                <a:cs typeface="Arial" charset="0"/>
              </a:rPr>
              <a:t>		Economic Sectors, Employment and Infrastructure Development</a:t>
            </a:r>
            <a:endParaRPr lang="en-US" dirty="0"/>
          </a:p>
          <a:p>
            <a:pPr lvl="0">
              <a:spcBef>
                <a:spcPts val="0"/>
              </a:spcBef>
              <a:buFont typeface="Wingdings" pitchFamily="2" charset="2"/>
              <a:buChar char="Ø"/>
            </a:pPr>
            <a:r>
              <a:rPr lang="en-US" dirty="0"/>
              <a:t>EXCO		Executive Committee</a:t>
            </a:r>
          </a:p>
          <a:p>
            <a:pPr lvl="0">
              <a:spcBef>
                <a:spcPts val="0"/>
              </a:spcBef>
              <a:buFont typeface="Wingdings" pitchFamily="2" charset="2"/>
              <a:buChar char="Ø"/>
            </a:pPr>
            <a:r>
              <a:rPr lang="en-US" dirty="0" smtClean="0"/>
              <a:t>FALA		</a:t>
            </a:r>
            <a:r>
              <a:rPr lang="en-US" altLang="en-US" dirty="0" smtClean="0">
                <a:latin typeface="Arial" charset="0"/>
                <a:cs typeface="Arial" charset="0"/>
              </a:rPr>
              <a:t>Financial </a:t>
            </a:r>
            <a:r>
              <a:rPr lang="en-US" altLang="en-US" dirty="0">
                <a:latin typeface="Arial" charset="0"/>
                <a:cs typeface="Arial" charset="0"/>
              </a:rPr>
              <a:t>Assistance Land</a:t>
            </a:r>
            <a:endParaRPr lang="en-US" dirty="0" smtClean="0"/>
          </a:p>
          <a:p>
            <a:pPr lvl="0">
              <a:spcBef>
                <a:spcPts val="0"/>
              </a:spcBef>
              <a:buFont typeface="Wingdings" pitchFamily="2" charset="2"/>
              <a:buChar char="Ø"/>
            </a:pPr>
            <a:r>
              <a:rPr lang="en-US" dirty="0" smtClean="0"/>
              <a:t>FSAR</a:t>
            </a:r>
            <a:r>
              <a:rPr lang="en-US" dirty="0"/>
              <a:t>		Food Security and Agrarian Reform</a:t>
            </a:r>
          </a:p>
          <a:p>
            <a:pPr lvl="0">
              <a:spcBef>
                <a:spcPts val="0"/>
              </a:spcBef>
              <a:buFont typeface="Wingdings" pitchFamily="2" charset="2"/>
              <a:buChar char="Ø"/>
            </a:pPr>
            <a:r>
              <a:rPr lang="en-US" dirty="0"/>
              <a:t>FM		Fisheries Management</a:t>
            </a:r>
          </a:p>
          <a:p>
            <a:pPr lvl="0">
              <a:spcBef>
                <a:spcPts val="0"/>
              </a:spcBef>
              <a:buFont typeface="Wingdings" pitchFamily="2" charset="2"/>
              <a:buChar char="Ø"/>
            </a:pPr>
            <a:r>
              <a:rPr lang="en-US" dirty="0" smtClean="0"/>
              <a:t>FNRM</a:t>
            </a:r>
            <a:r>
              <a:rPr lang="en-US" dirty="0"/>
              <a:t>		Forestry and Natural Resources Management</a:t>
            </a:r>
          </a:p>
          <a:p>
            <a:pPr lvl="0">
              <a:spcBef>
                <a:spcPts val="0"/>
              </a:spcBef>
              <a:buFont typeface="Wingdings" pitchFamily="2" charset="2"/>
              <a:buChar char="Ø"/>
            </a:pPr>
            <a:r>
              <a:rPr lang="en-US" dirty="0" smtClean="0"/>
              <a:t>HR		Human Resources</a:t>
            </a:r>
          </a:p>
          <a:p>
            <a:pPr>
              <a:spcBef>
                <a:spcPts val="0"/>
              </a:spcBef>
              <a:buFont typeface="Wingdings" pitchFamily="2" charset="2"/>
              <a:buChar char="Ø"/>
            </a:pPr>
            <a:r>
              <a:rPr lang="en-US" altLang="en-US" dirty="0">
                <a:latin typeface="Arial" charset="0"/>
                <a:cs typeface="Arial" charset="0"/>
              </a:rPr>
              <a:t>HA       		</a:t>
            </a:r>
            <a:r>
              <a:rPr lang="en-US" altLang="en-US" dirty="0" smtClean="0">
                <a:latin typeface="Arial" charset="0"/>
                <a:cs typeface="Arial" charset="0"/>
              </a:rPr>
              <a:t>Hectares</a:t>
            </a:r>
            <a:endParaRPr lang="en-US" altLang="en-US" dirty="0">
              <a:latin typeface="Arial" charset="0"/>
              <a:cs typeface="Arial" charset="0"/>
            </a:endParaRPr>
          </a:p>
          <a:p>
            <a:pPr lvl="0">
              <a:spcBef>
                <a:spcPts val="0"/>
              </a:spcBef>
              <a:buFont typeface="Wingdings" pitchFamily="2" charset="2"/>
              <a:buChar char="Ø"/>
            </a:pPr>
            <a:r>
              <a:rPr lang="en-ZA" dirty="0" smtClean="0"/>
              <a:t>IAFFDFP</a:t>
            </a:r>
            <a:r>
              <a:rPr lang="en-ZA" dirty="0"/>
              <a:t>	Integrated Agriculture, Forestry And Fisheries Development 		</a:t>
            </a:r>
            <a:r>
              <a:rPr lang="en-ZA" dirty="0" smtClean="0"/>
              <a:t>	Finance </a:t>
            </a:r>
            <a:r>
              <a:rPr lang="en-ZA" dirty="0"/>
              <a:t>Policy</a:t>
            </a:r>
          </a:p>
          <a:p>
            <a:pPr lvl="0">
              <a:spcBef>
                <a:spcPts val="0"/>
              </a:spcBef>
              <a:buFont typeface="Wingdings" pitchFamily="2" charset="2"/>
              <a:buChar char="Ø"/>
            </a:pPr>
            <a:r>
              <a:rPr lang="en-ZA" dirty="0"/>
              <a:t>ICT		Information and Communication Technology</a:t>
            </a:r>
          </a:p>
          <a:p>
            <a:pPr>
              <a:spcBef>
                <a:spcPts val="0"/>
              </a:spcBef>
              <a:buFont typeface="Wingdings" pitchFamily="2" charset="2"/>
              <a:buChar char="Ø"/>
            </a:pPr>
            <a:r>
              <a:rPr lang="en-ZA" dirty="0"/>
              <a:t>ICT CAB	Information and Communication Technology Control Advisory 		</a:t>
            </a:r>
            <a:r>
              <a:rPr lang="en-ZA" dirty="0" smtClean="0"/>
              <a:t>	Board </a:t>
            </a:r>
            <a:endParaRPr lang="en-ZA" dirty="0"/>
          </a:p>
          <a:p>
            <a:pPr lvl="0">
              <a:spcBef>
                <a:spcPts val="0"/>
              </a:spcBef>
              <a:buFont typeface="Wingdings" pitchFamily="2" charset="2"/>
              <a:buChar char="Ø"/>
            </a:pPr>
            <a:r>
              <a:rPr lang="en-ZA" dirty="0"/>
              <a:t>ICT DRP	Information and Communication Technology Disaster Recovery 		Plan </a:t>
            </a:r>
          </a:p>
          <a:p>
            <a:pPr lvl="0">
              <a:spcBef>
                <a:spcPts val="0"/>
              </a:spcBef>
              <a:buFont typeface="Wingdings" pitchFamily="2" charset="2"/>
              <a:buChar char="Ø"/>
            </a:pPr>
            <a:r>
              <a:rPr lang="en-ZA" dirty="0"/>
              <a:t>IGR		</a:t>
            </a:r>
            <a:r>
              <a:rPr lang="en-ZA" dirty="0" smtClean="0"/>
              <a:t>Inter-Governmental Relations</a:t>
            </a:r>
            <a:endParaRPr lang="en-ZA" dirty="0"/>
          </a:p>
          <a:p>
            <a:pPr lvl="0">
              <a:spcBef>
                <a:spcPts val="0"/>
              </a:spcBef>
              <a:buFont typeface="Wingdings" pitchFamily="2" charset="2"/>
              <a:buChar char="Ø"/>
            </a:pPr>
            <a:r>
              <a:rPr lang="en-ZA" dirty="0"/>
              <a:t>KZN		</a:t>
            </a:r>
            <a:r>
              <a:rPr lang="en-ZA" dirty="0" smtClean="0"/>
              <a:t>KwaZulu-Natal</a:t>
            </a:r>
            <a:endParaRPr lang="en-ZA" dirty="0"/>
          </a:p>
          <a:p>
            <a:pPr lvl="0">
              <a:spcBef>
                <a:spcPts val="0"/>
              </a:spcBef>
              <a:buFont typeface="Wingdings" pitchFamily="2" charset="2"/>
              <a:buChar char="Ø"/>
            </a:pPr>
            <a:r>
              <a:rPr lang="en-ZA" dirty="0" err="1"/>
              <a:t>KyD</a:t>
            </a:r>
            <a:r>
              <a:rPr lang="en-ZA" dirty="0"/>
              <a:t>		</a:t>
            </a:r>
            <a:r>
              <a:rPr lang="en-ZA" dirty="0" err="1"/>
              <a:t>Kaonafatso</a:t>
            </a:r>
            <a:r>
              <a:rPr lang="en-ZA" dirty="0"/>
              <a:t> </a:t>
            </a:r>
            <a:r>
              <a:rPr lang="en-ZA" dirty="0" err="1"/>
              <a:t>ya</a:t>
            </a:r>
            <a:r>
              <a:rPr lang="en-ZA" dirty="0"/>
              <a:t> </a:t>
            </a:r>
            <a:r>
              <a:rPr lang="en-ZA" dirty="0" err="1"/>
              <a:t>Dikgomo</a:t>
            </a:r>
            <a:endParaRPr lang="en-ZA" dirty="0"/>
          </a:p>
          <a:p>
            <a:pPr lvl="0">
              <a:spcBef>
                <a:spcPts val="0"/>
              </a:spcBef>
              <a:buFont typeface="Wingdings" pitchFamily="2" charset="2"/>
              <a:buChar char="Ø"/>
            </a:pPr>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82</a:t>
            </a:fld>
            <a:endParaRPr lang="en-ZA" dirty="0"/>
          </a:p>
        </p:txBody>
      </p:sp>
    </p:spTree>
    <p:extLst>
      <p:ext uri="{BB962C8B-B14F-4D97-AF65-F5344CB8AC3E}">
        <p14:creationId xmlns:p14="http://schemas.microsoft.com/office/powerpoint/2010/main" xmlns="" val="19699305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ACRONYMS</a:t>
            </a:r>
            <a:endParaRPr lang="en-ZA" dirty="0"/>
          </a:p>
        </p:txBody>
      </p:sp>
      <p:sp>
        <p:nvSpPr>
          <p:cNvPr id="3" name="Content Placeholder 2"/>
          <p:cNvSpPr>
            <a:spLocks noGrp="1"/>
          </p:cNvSpPr>
          <p:nvPr>
            <p:ph idx="1"/>
          </p:nvPr>
        </p:nvSpPr>
        <p:spPr>
          <a:xfrm>
            <a:off x="720725" y="1404367"/>
            <a:ext cx="9666535" cy="5040560"/>
          </a:xfrm>
        </p:spPr>
        <p:txBody>
          <a:bodyPr/>
          <a:lstStyle/>
          <a:p>
            <a:pPr lvl="0">
              <a:spcBef>
                <a:spcPts val="0"/>
              </a:spcBef>
              <a:buFont typeface="Wingdings" pitchFamily="2" charset="2"/>
              <a:buChar char="Ø"/>
            </a:pPr>
            <a:r>
              <a:rPr lang="en-ZA" dirty="0"/>
              <a:t>LP		Limpopo Province</a:t>
            </a:r>
          </a:p>
          <a:p>
            <a:pPr lvl="0">
              <a:spcBef>
                <a:spcPts val="0"/>
              </a:spcBef>
              <a:buFont typeface="Wingdings" pitchFamily="2" charset="2"/>
              <a:buChar char="Ø"/>
            </a:pPr>
            <a:r>
              <a:rPr lang="en-ZA" altLang="en-US" dirty="0" err="1">
                <a:latin typeface="Arial" charset="0"/>
                <a:cs typeface="Arial" charset="0"/>
              </a:rPr>
              <a:t>MoA</a:t>
            </a:r>
            <a:r>
              <a:rPr lang="en-ZA" altLang="en-US" dirty="0">
                <a:latin typeface="Arial" charset="0"/>
                <a:cs typeface="Arial" charset="0"/>
              </a:rPr>
              <a:t>		Memorandum of Agreement</a:t>
            </a:r>
          </a:p>
          <a:p>
            <a:pPr lvl="0">
              <a:spcBef>
                <a:spcPts val="0"/>
              </a:spcBef>
              <a:buFont typeface="Wingdings" pitchFamily="2" charset="2"/>
              <a:buChar char="Ø"/>
            </a:pPr>
            <a:r>
              <a:rPr lang="en-ZA" altLang="en-US" dirty="0" err="1" smtClean="0">
                <a:latin typeface="Arial" charset="0"/>
                <a:cs typeface="Arial" charset="0"/>
              </a:rPr>
              <a:t>MoU</a:t>
            </a:r>
            <a:r>
              <a:rPr lang="en-ZA" altLang="en-US" dirty="0">
                <a:latin typeface="Arial" charset="0"/>
                <a:cs typeface="Arial" charset="0"/>
              </a:rPr>
              <a:t>		Memorandum of Understanding</a:t>
            </a:r>
          </a:p>
          <a:p>
            <a:pPr lvl="0">
              <a:spcBef>
                <a:spcPts val="0"/>
              </a:spcBef>
              <a:buFont typeface="Wingdings" pitchFamily="2" charset="2"/>
              <a:buChar char="Ø"/>
            </a:pPr>
            <a:r>
              <a:rPr lang="en-ZA" dirty="0"/>
              <a:t>MINMEC	Ministers and Members of Executive Councils</a:t>
            </a:r>
          </a:p>
          <a:p>
            <a:pPr lvl="0">
              <a:spcBef>
                <a:spcPts val="0"/>
              </a:spcBef>
              <a:buFont typeface="Wingdings" pitchFamily="2" charset="2"/>
              <a:buChar char="Ø"/>
            </a:pPr>
            <a:r>
              <a:rPr lang="en-ZA" dirty="0" smtClean="0"/>
              <a:t>MINTECH	Ministerial Technical Committee</a:t>
            </a:r>
          </a:p>
          <a:p>
            <a:pPr lvl="0">
              <a:spcBef>
                <a:spcPts val="0"/>
              </a:spcBef>
              <a:buFont typeface="Wingdings" pitchFamily="2" charset="2"/>
              <a:buChar char="Ø"/>
            </a:pPr>
            <a:r>
              <a:rPr lang="en-US" dirty="0"/>
              <a:t>MINCOMBUD </a:t>
            </a:r>
            <a:r>
              <a:rPr lang="en-US" dirty="0" smtClean="0"/>
              <a:t>	Ministers </a:t>
            </a:r>
            <a:r>
              <a:rPr lang="en-US" dirty="0"/>
              <a:t>Committee on the </a:t>
            </a:r>
            <a:r>
              <a:rPr lang="en-US" dirty="0" smtClean="0"/>
              <a:t>Budget</a:t>
            </a:r>
            <a:endParaRPr lang="en-ZA" dirty="0" smtClean="0"/>
          </a:p>
          <a:p>
            <a:pPr lvl="0">
              <a:spcBef>
                <a:spcPts val="0"/>
              </a:spcBef>
              <a:buFont typeface="Wingdings" pitchFamily="2" charset="2"/>
              <a:buChar char="Ø"/>
            </a:pPr>
            <a:r>
              <a:rPr lang="en-ZA" dirty="0" smtClean="0"/>
              <a:t>MLRA		Marine Living Resources Act </a:t>
            </a:r>
          </a:p>
          <a:p>
            <a:pPr lvl="0">
              <a:spcBef>
                <a:spcPts val="0"/>
              </a:spcBef>
              <a:buFont typeface="Wingdings" pitchFamily="2" charset="2"/>
              <a:buChar char="Ø"/>
            </a:pPr>
            <a:r>
              <a:rPr lang="en-ZA" dirty="0" smtClean="0"/>
              <a:t>MP		Mpumalanga Province</a:t>
            </a:r>
          </a:p>
          <a:p>
            <a:pPr lvl="0">
              <a:spcBef>
                <a:spcPts val="0"/>
              </a:spcBef>
              <a:buFont typeface="Wingdings" pitchFamily="2" charset="2"/>
              <a:buChar char="Ø"/>
            </a:pPr>
            <a:r>
              <a:rPr lang="en-ZA" dirty="0" smtClean="0"/>
              <a:t>MSP		Master System Plan</a:t>
            </a:r>
            <a:endParaRPr lang="en-ZA" dirty="0"/>
          </a:p>
          <a:p>
            <a:pPr lvl="0">
              <a:spcBef>
                <a:spcPts val="0"/>
              </a:spcBef>
              <a:buFont typeface="Wingdings" pitchFamily="2" charset="2"/>
              <a:buChar char="Ø"/>
            </a:pPr>
            <a:r>
              <a:rPr lang="en-ZA" dirty="0"/>
              <a:t>MTSF		Medium Term Strategic </a:t>
            </a:r>
            <a:r>
              <a:rPr lang="en-ZA" dirty="0" smtClean="0"/>
              <a:t>Framework</a:t>
            </a:r>
          </a:p>
          <a:p>
            <a:pPr lvl="0">
              <a:buFont typeface="Wingdings" pitchFamily="2" charset="2"/>
              <a:buChar char="Ø"/>
            </a:pPr>
            <a:r>
              <a:rPr lang="en-ZA" dirty="0"/>
              <a:t>NT		National Treasury</a:t>
            </a:r>
          </a:p>
          <a:p>
            <a:pPr lvl="0">
              <a:buFont typeface="Wingdings" pitchFamily="2" charset="2"/>
              <a:buChar char="Ø"/>
            </a:pPr>
            <a:r>
              <a:rPr lang="en-ZA" dirty="0"/>
              <a:t>NW		North West</a:t>
            </a:r>
          </a:p>
          <a:p>
            <a:pPr lvl="0">
              <a:buFont typeface="Wingdings" pitchFamily="2" charset="2"/>
              <a:buChar char="Ø"/>
            </a:pPr>
            <a:r>
              <a:rPr lang="en-ZA" dirty="0">
                <a:solidFill>
                  <a:prstClr val="black"/>
                </a:solidFill>
              </a:rPr>
              <a:t>OCSLA	</a:t>
            </a:r>
            <a:r>
              <a:rPr lang="en-ZA" dirty="0" smtClean="0">
                <a:solidFill>
                  <a:prstClr val="black"/>
                </a:solidFill>
              </a:rPr>
              <a:t>	Office </a:t>
            </a:r>
            <a:r>
              <a:rPr lang="en-ZA" dirty="0">
                <a:solidFill>
                  <a:prstClr val="black"/>
                </a:solidFill>
              </a:rPr>
              <a:t>of the Chief State Law Advisor</a:t>
            </a:r>
          </a:p>
          <a:p>
            <a:pPr lvl="0">
              <a:buFont typeface="Wingdings" pitchFamily="2" charset="2"/>
              <a:buChar char="Ø"/>
            </a:pPr>
            <a:r>
              <a:rPr lang="en-ZA" dirty="0" smtClean="0"/>
              <a:t>PGRFA 	Plan </a:t>
            </a:r>
            <a:r>
              <a:rPr lang="en-ZA" dirty="0"/>
              <a:t>for Conservation and Sustainable Use of Plant Genetic </a:t>
            </a:r>
            <a:r>
              <a:rPr lang="en-ZA" dirty="0" smtClean="0"/>
              <a:t>Resources </a:t>
            </a:r>
            <a:r>
              <a:rPr lang="en-ZA" dirty="0"/>
              <a:t>for </a:t>
            </a:r>
            <a:r>
              <a:rPr lang="en-ZA" dirty="0" smtClean="0"/>
              <a:t>		Food</a:t>
            </a:r>
            <a:endParaRPr lang="en-ZA" dirty="0">
              <a:solidFill>
                <a:prstClr val="black"/>
              </a:solidFill>
            </a:endParaRPr>
          </a:p>
          <a:p>
            <a:pPr lvl="0">
              <a:spcBef>
                <a:spcPts val="0"/>
              </a:spcBef>
              <a:buFont typeface="Wingdings" pitchFamily="2" charset="2"/>
              <a:buChar char="Ø"/>
            </a:pPr>
            <a:endParaRPr lang="en-ZA" b="1" u="sng" dirty="0" smtClean="0"/>
          </a:p>
          <a:p>
            <a:pPr marL="0" lvl="0" indent="0">
              <a:spcBef>
                <a:spcPts val="0"/>
              </a:spcBef>
            </a:pPr>
            <a:endParaRPr lang="en-ZA" b="1" dirty="0" smtClean="0"/>
          </a:p>
          <a:p>
            <a:pPr lvl="0">
              <a:buFont typeface="Wingdings" pitchFamily="2" charset="2"/>
              <a:buChar char="Ø"/>
            </a:pPr>
            <a:endParaRPr lang="en-ZA" b="1" dirty="0" smtClean="0"/>
          </a:p>
          <a:p>
            <a:pPr lvl="0">
              <a:buFont typeface="Wingdings" pitchFamily="2" charset="2"/>
              <a:buChar char="Ø"/>
            </a:pPr>
            <a:endParaRPr lang="en-US" b="1" dirty="0">
              <a:solidFill>
                <a:srgbClr val="FF0000"/>
              </a:solidFill>
            </a:endParaRPr>
          </a:p>
          <a:p>
            <a:pPr marL="0" indent="0"/>
            <a:endParaRPr lang="en-US" b="1" dirty="0" smtClean="0">
              <a:solidFill>
                <a:srgbClr val="FF0000"/>
              </a:solidFill>
            </a:endParaRPr>
          </a:p>
          <a:p>
            <a:pPr lvl="0">
              <a:buFont typeface="Wingdings" pitchFamily="2" charset="2"/>
              <a:buChar char="Ø"/>
            </a:pPr>
            <a:endParaRPr lang="en-US" b="1" dirty="0">
              <a:solidFill>
                <a:prstClr val="black"/>
              </a:solidFill>
            </a:endParaRPr>
          </a:p>
          <a:p>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83</a:t>
            </a:fld>
            <a:endParaRPr lang="en-ZA" dirty="0"/>
          </a:p>
        </p:txBody>
      </p:sp>
    </p:spTree>
    <p:extLst>
      <p:ext uri="{BB962C8B-B14F-4D97-AF65-F5344CB8AC3E}">
        <p14:creationId xmlns:p14="http://schemas.microsoft.com/office/powerpoint/2010/main" xmlns="" val="14984816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ACRONYMS</a:t>
            </a:r>
            <a:endParaRPr lang="en-ZA" dirty="0"/>
          </a:p>
        </p:txBody>
      </p:sp>
      <p:sp>
        <p:nvSpPr>
          <p:cNvPr id="3" name="Content Placeholder 2"/>
          <p:cNvSpPr>
            <a:spLocks noGrp="1"/>
          </p:cNvSpPr>
          <p:nvPr>
            <p:ph idx="1"/>
          </p:nvPr>
        </p:nvSpPr>
        <p:spPr>
          <a:xfrm>
            <a:off x="720725" y="1404367"/>
            <a:ext cx="9178925" cy="5004000"/>
          </a:xfrm>
        </p:spPr>
        <p:txBody>
          <a:bodyPr/>
          <a:lstStyle/>
          <a:p>
            <a:pPr lvl="0">
              <a:buFont typeface="Wingdings" pitchFamily="2" charset="2"/>
              <a:buChar char="Ø"/>
            </a:pPr>
            <a:r>
              <a:rPr lang="en-ZA" dirty="0">
                <a:solidFill>
                  <a:prstClr val="black"/>
                </a:solidFill>
              </a:rPr>
              <a:t>Q1		Quarter 1</a:t>
            </a:r>
          </a:p>
          <a:p>
            <a:pPr lvl="0">
              <a:buFont typeface="Wingdings" pitchFamily="2" charset="2"/>
              <a:buChar char="Ø"/>
            </a:pPr>
            <a:r>
              <a:rPr lang="en-ZA" dirty="0">
                <a:solidFill>
                  <a:prstClr val="black"/>
                </a:solidFill>
              </a:rPr>
              <a:t>Q2		Quarter 2</a:t>
            </a:r>
          </a:p>
          <a:p>
            <a:pPr lvl="0">
              <a:buFont typeface="Wingdings" pitchFamily="2" charset="2"/>
              <a:buChar char="Ø"/>
            </a:pPr>
            <a:r>
              <a:rPr lang="en-ZA" dirty="0">
                <a:solidFill>
                  <a:prstClr val="black"/>
                </a:solidFill>
              </a:rPr>
              <a:t>Q 3		Quarter 3</a:t>
            </a:r>
          </a:p>
          <a:p>
            <a:pPr lvl="0">
              <a:buFont typeface="Wingdings" pitchFamily="2" charset="2"/>
              <a:buChar char="Ø"/>
            </a:pPr>
            <a:r>
              <a:rPr lang="en-ZA" dirty="0">
                <a:solidFill>
                  <a:prstClr val="black"/>
                </a:solidFill>
              </a:rPr>
              <a:t>Q 4		Quarter 4</a:t>
            </a:r>
          </a:p>
          <a:p>
            <a:pPr lvl="0">
              <a:buFont typeface="Wingdings" pitchFamily="2" charset="2"/>
              <a:buChar char="Ø"/>
            </a:pPr>
            <a:r>
              <a:rPr lang="en-ZA" dirty="0">
                <a:solidFill>
                  <a:prstClr val="black"/>
                </a:solidFill>
              </a:rPr>
              <a:t>RTF		Research Technology Fund</a:t>
            </a:r>
          </a:p>
          <a:p>
            <a:pPr lvl="0">
              <a:buFont typeface="Wingdings" pitchFamily="2" charset="2"/>
              <a:buChar char="Ø"/>
            </a:pPr>
            <a:r>
              <a:rPr lang="en-ZA" dirty="0" smtClean="0">
                <a:solidFill>
                  <a:prstClr val="black"/>
                </a:solidFill>
              </a:rPr>
              <a:t>RSA		Republic of South Africa</a:t>
            </a:r>
          </a:p>
          <a:p>
            <a:pPr lvl="0">
              <a:buFont typeface="Wingdings" pitchFamily="2" charset="2"/>
              <a:buChar char="Ø"/>
            </a:pPr>
            <a:r>
              <a:rPr lang="en-ZA" dirty="0" smtClean="0">
                <a:solidFill>
                  <a:prstClr val="black"/>
                </a:solidFill>
              </a:rPr>
              <a:t>SA-GAP</a:t>
            </a:r>
            <a:r>
              <a:rPr lang="en-ZA" dirty="0">
                <a:solidFill>
                  <a:prstClr val="black"/>
                </a:solidFill>
              </a:rPr>
              <a:t>	South Africa Good Agriculture </a:t>
            </a:r>
            <a:r>
              <a:rPr lang="en-ZA" dirty="0" smtClean="0">
                <a:solidFill>
                  <a:prstClr val="black"/>
                </a:solidFill>
              </a:rPr>
              <a:t>Practices</a:t>
            </a:r>
          </a:p>
          <a:p>
            <a:pPr lvl="0">
              <a:buFont typeface="Wingdings" pitchFamily="2" charset="2"/>
              <a:buChar char="Ø"/>
            </a:pPr>
            <a:r>
              <a:rPr lang="en-ZA" dirty="0" smtClean="0">
                <a:solidFill>
                  <a:prstClr val="black"/>
                </a:solidFill>
              </a:rPr>
              <a:t>SADC		Southern African Development Community</a:t>
            </a:r>
          </a:p>
          <a:p>
            <a:pPr lvl="0">
              <a:buFont typeface="Wingdings" pitchFamily="2" charset="2"/>
              <a:buChar char="Ø"/>
            </a:pPr>
            <a:r>
              <a:rPr lang="en-ZA" dirty="0" smtClean="0">
                <a:solidFill>
                  <a:prstClr val="black"/>
                </a:solidFill>
              </a:rPr>
              <a:t>SAVC		SA Veterinary Council</a:t>
            </a:r>
          </a:p>
          <a:p>
            <a:pPr lvl="0">
              <a:buFont typeface="Wingdings" pitchFamily="2" charset="2"/>
              <a:buChar char="Ø"/>
            </a:pPr>
            <a:r>
              <a:rPr lang="en-ZA" dirty="0" smtClean="0">
                <a:solidFill>
                  <a:prstClr val="black"/>
                </a:solidFill>
              </a:rPr>
              <a:t>TAC		Total Allowable Catch</a:t>
            </a:r>
          </a:p>
          <a:p>
            <a:pPr lvl="0">
              <a:buFont typeface="Wingdings" pitchFamily="2" charset="2"/>
              <a:buChar char="Ø"/>
            </a:pPr>
            <a:r>
              <a:rPr lang="en-GB" altLang="en-US" dirty="0" smtClean="0">
                <a:ea typeface="Times New Roman" pitchFamily="18" charset="0"/>
              </a:rPr>
              <a:t>TAE		Total Applied Effort</a:t>
            </a:r>
          </a:p>
          <a:p>
            <a:pPr>
              <a:buFont typeface="Wingdings" pitchFamily="2" charset="2"/>
              <a:buChar char="Ø"/>
            </a:pPr>
            <a:r>
              <a:rPr lang="en-ZA" dirty="0">
                <a:solidFill>
                  <a:prstClr val="black"/>
                </a:solidFill>
              </a:rPr>
              <a:t>TUP		Temporary Unplanted Plantations </a:t>
            </a:r>
          </a:p>
          <a:p>
            <a:pPr lvl="0">
              <a:buFont typeface="Wingdings" pitchFamily="2" charset="2"/>
              <a:buChar char="Ø"/>
            </a:pPr>
            <a:r>
              <a:rPr lang="en-US" dirty="0" smtClean="0">
                <a:solidFill>
                  <a:prstClr val="black"/>
                </a:solidFill>
              </a:rPr>
              <a:t>YAFF		Youth in Agriculture, Forestry and Fisheries</a:t>
            </a:r>
            <a:endParaRPr lang="en-ZA" dirty="0" smtClean="0">
              <a:solidFill>
                <a:prstClr val="black"/>
              </a:solidFill>
            </a:endParaRPr>
          </a:p>
          <a:p>
            <a:pPr lvl="0">
              <a:buFont typeface="Wingdings" pitchFamily="2" charset="2"/>
              <a:buChar char="Ø"/>
            </a:pPr>
            <a:endParaRPr lang="en-US" b="1" dirty="0" smtClean="0">
              <a:solidFill>
                <a:prstClr val="black"/>
              </a:solidFill>
            </a:endParaRPr>
          </a:p>
          <a:p>
            <a:pPr lvl="0">
              <a:buFont typeface="Wingdings" pitchFamily="2" charset="2"/>
              <a:buChar char="Ø"/>
            </a:pPr>
            <a:endParaRPr lang="en-US" b="1" dirty="0">
              <a:solidFill>
                <a:prstClr val="black"/>
              </a:solidFill>
            </a:endParaRPr>
          </a:p>
          <a:p>
            <a:pPr lvl="0">
              <a:buFont typeface="Wingdings" pitchFamily="2" charset="2"/>
              <a:buChar char="Ø"/>
            </a:pPr>
            <a:endParaRPr lang="fr-FR" b="1" dirty="0">
              <a:solidFill>
                <a:prstClr val="black"/>
              </a:solidFill>
            </a:endParaRPr>
          </a:p>
          <a:p>
            <a:pPr lvl="0">
              <a:buFont typeface="Wingdings" pitchFamily="2" charset="2"/>
              <a:buChar char="Ø"/>
            </a:pPr>
            <a:endParaRPr lang="en-ZA" b="1" dirty="0">
              <a:solidFill>
                <a:prstClr val="black"/>
              </a:solidFill>
            </a:endParaRPr>
          </a:p>
          <a:p>
            <a:pPr lvl="0">
              <a:buFont typeface="Wingdings" pitchFamily="2" charset="2"/>
              <a:buChar char="Ø"/>
            </a:pPr>
            <a:endParaRPr lang="en-ZA" b="1" dirty="0">
              <a:solidFill>
                <a:prstClr val="black"/>
              </a:solidFill>
            </a:endParaRPr>
          </a:p>
          <a:p>
            <a:pPr lvl="0">
              <a:buFont typeface="Wingdings" pitchFamily="2" charset="2"/>
              <a:buChar char="Ø"/>
            </a:pPr>
            <a:endParaRPr lang="en-ZA" b="1" dirty="0">
              <a:solidFill>
                <a:prstClr val="black"/>
              </a:solidFill>
            </a:endParaRPr>
          </a:p>
          <a:p>
            <a:endParaRPr lang="en-ZA" dirty="0"/>
          </a:p>
        </p:txBody>
      </p:sp>
      <p:sp>
        <p:nvSpPr>
          <p:cNvPr id="4" name="Slide Number Placeholder 3"/>
          <p:cNvSpPr>
            <a:spLocks noGrp="1"/>
          </p:cNvSpPr>
          <p:nvPr>
            <p:ph type="sldNum" sz="quarter" idx="10"/>
          </p:nvPr>
        </p:nvSpPr>
        <p:spPr/>
        <p:txBody>
          <a:bodyPr/>
          <a:lstStyle/>
          <a:p>
            <a:pPr>
              <a:defRPr/>
            </a:pPr>
            <a:fld id="{E50D4697-A794-47B3-8CA5-9B366F61235B}" type="slidenum">
              <a:rPr lang="en-ZA" smtClean="0"/>
              <a:pPr>
                <a:defRPr/>
              </a:pPr>
              <a:t>84</a:t>
            </a:fld>
            <a:endParaRPr lang="en-ZA" dirty="0"/>
          </a:p>
        </p:txBody>
      </p:sp>
    </p:spTree>
    <p:extLst>
      <p:ext uri="{BB962C8B-B14F-4D97-AF65-F5344CB8AC3E}">
        <p14:creationId xmlns:p14="http://schemas.microsoft.com/office/powerpoint/2010/main" xmlns="" val="397747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52239"/>
            <a:ext cx="9178925" cy="720000"/>
          </a:xfrm>
        </p:spPr>
        <p:txBody>
          <a:bodyPr/>
          <a:lstStyle/>
          <a:p>
            <a:r>
              <a:rPr lang="en-ZA" dirty="0"/>
              <a:t>LIST OF TARGETS (</a:t>
            </a:r>
            <a:r>
              <a:rPr lang="en-ZA" dirty="0" smtClean="0"/>
              <a:t>ACHIEVED AND NOT ACHIEVED – PROGRAMME 2</a:t>
            </a:r>
            <a:endParaRPr lang="en-ZA" dirty="0"/>
          </a:p>
        </p:txBody>
      </p:sp>
      <p:sp>
        <p:nvSpPr>
          <p:cNvPr id="3" name="Content Placeholder 2"/>
          <p:cNvSpPr>
            <a:spLocks noGrp="1"/>
          </p:cNvSpPr>
          <p:nvPr>
            <p:ph idx="1"/>
          </p:nvPr>
        </p:nvSpPr>
        <p:spPr>
          <a:xfrm>
            <a:off x="738188" y="1260351"/>
            <a:ext cx="9161462" cy="4679592"/>
          </a:xfrm>
        </p:spPr>
        <p:txBody>
          <a:bodyPr/>
          <a:lstStyle/>
          <a:p>
            <a:endParaRPr lang="en-ZA" b="1" u="sng" dirty="0"/>
          </a:p>
        </p:txBody>
      </p:sp>
      <p:sp>
        <p:nvSpPr>
          <p:cNvPr id="4" name="Slide Number Placeholder 3"/>
          <p:cNvSpPr>
            <a:spLocks noGrp="1"/>
          </p:cNvSpPr>
          <p:nvPr>
            <p:ph type="sldNum" sz="quarter" idx="10"/>
          </p:nvPr>
        </p:nvSpPr>
        <p:spPr>
          <a:xfrm>
            <a:off x="9558338" y="7128618"/>
            <a:ext cx="360362" cy="252413"/>
          </a:xfrm>
        </p:spPr>
        <p:txBody>
          <a:bodyPr/>
          <a:lstStyle/>
          <a:p>
            <a:pPr>
              <a:defRPr/>
            </a:pPr>
            <a:fld id="{E50D4697-A794-47B3-8CA5-9B366F61235B}" type="slidenum">
              <a:rPr lang="en-ZA" smtClean="0"/>
              <a:pPr>
                <a:defRPr/>
              </a:pPr>
              <a:t>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964090717"/>
              </p:ext>
            </p:extLst>
          </p:nvPr>
        </p:nvGraphicFramePr>
        <p:xfrm>
          <a:off x="594172" y="1188344"/>
          <a:ext cx="9361040" cy="5472609"/>
        </p:xfrm>
        <a:graphic>
          <a:graphicData uri="http://schemas.openxmlformats.org/drawingml/2006/table">
            <a:tbl>
              <a:tblPr firstRow="1" bandRow="1">
                <a:tableStyleId>{5C22544A-7EE6-4342-B048-85BDC9FD1C3A}</a:tableStyleId>
              </a:tblPr>
              <a:tblGrid>
                <a:gridCol w="4680520">
                  <a:extLst>
                    <a:ext uri="{9D8B030D-6E8A-4147-A177-3AD203B41FA5}">
                      <a16:colId xmlns:a16="http://schemas.microsoft.com/office/drawing/2014/main" xmlns="" val="20000"/>
                    </a:ext>
                  </a:extLst>
                </a:gridCol>
                <a:gridCol w="4680520">
                  <a:extLst>
                    <a:ext uri="{9D8B030D-6E8A-4147-A177-3AD203B41FA5}">
                      <a16:colId xmlns:a16="http://schemas.microsoft.com/office/drawing/2014/main" xmlns="" val="20001"/>
                    </a:ext>
                  </a:extLst>
                </a:gridCol>
              </a:tblGrid>
              <a:tr h="505705">
                <a:tc>
                  <a:txBody>
                    <a:bodyPr/>
                    <a:lstStyle/>
                    <a:p>
                      <a:r>
                        <a:rPr lang="en-ZA" sz="1800" dirty="0" smtClean="0">
                          <a:latin typeface="Arial" panose="020B0604020202020204" pitchFamily="34" charset="0"/>
                          <a:cs typeface="Arial" panose="020B0604020202020204" pitchFamily="34" charset="0"/>
                        </a:rPr>
                        <a:t>Achieved </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Not Achieved</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993381">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Monitoring report on seed crops and seed potato schemes</a:t>
                      </a:r>
                    </a:p>
                  </a:txBody>
                  <a:tcPr/>
                </a:tc>
                <a:tc>
                  <a:txBody>
                    <a:bodyPr/>
                    <a:lstStyle/>
                    <a:p>
                      <a:pPr marL="0" marR="0" indent="0" algn="l" defTabSz="1051253"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Collect data from </a:t>
                      </a:r>
                      <a:r>
                        <a:rPr lang="en-ZA" sz="1800" dirty="0" err="1" smtClean="0">
                          <a:latin typeface="Arial" panose="020B0604020202020204" pitchFamily="34" charset="0"/>
                          <a:cs typeface="Arial" panose="020B0604020202020204" pitchFamily="34" charset="0"/>
                        </a:rPr>
                        <a:t>KyD</a:t>
                      </a:r>
                      <a:r>
                        <a:rPr lang="en-ZA" sz="1800" dirty="0" smtClean="0">
                          <a:latin typeface="Arial" panose="020B0604020202020204" pitchFamily="34" charset="0"/>
                          <a:cs typeface="Arial" panose="020B0604020202020204" pitchFamily="34" charset="0"/>
                        </a:rPr>
                        <a:t> and poultry participants</a:t>
                      </a:r>
                    </a:p>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91047">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Document and analyse surveillance results</a:t>
                      </a:r>
                      <a:endParaRPr lang="en-ZA" sz="1800"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Manage surveillance actions, verify and analyse collected information</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993381">
                <a:tc>
                  <a:txBody>
                    <a:bodyPr/>
                    <a:lstStyle/>
                    <a:p>
                      <a:r>
                        <a:rPr lang="en-ZA" sz="1800" b="0" kern="1200" dirty="0" smtClean="0">
                          <a:solidFill>
                            <a:schemeClr val="dk1"/>
                          </a:solidFill>
                          <a:effectLst/>
                          <a:latin typeface="Arial" panose="020B0604020202020204" pitchFamily="34" charset="0"/>
                          <a:ea typeface="+mn-ea"/>
                          <a:cs typeface="Arial" panose="020B0604020202020204" pitchFamily="34" charset="0"/>
                        </a:rPr>
                        <a:t>Quarterly report on regulatory interventions implemented (Quarantine inspections, surveillance and testing)</a:t>
                      </a:r>
                      <a:endParaRPr lang="en-ZA" sz="1800" b="0" dirty="0">
                        <a:latin typeface="Arial" panose="020B0604020202020204" pitchFamily="34" charset="0"/>
                        <a:cs typeface="Arial" panose="020B0604020202020204" pitchFamily="34" charset="0"/>
                      </a:endParaRPr>
                    </a:p>
                  </a:txBody>
                  <a:tcPr/>
                </a:tc>
                <a:tc>
                  <a:txBody>
                    <a:bodyPr/>
                    <a:lstStyle/>
                    <a:p>
                      <a:r>
                        <a:rPr lang="en-ZA" sz="1800" b="0" kern="1200" dirty="0" smtClean="0">
                          <a:solidFill>
                            <a:schemeClr val="dk1"/>
                          </a:solidFill>
                          <a:effectLst/>
                          <a:latin typeface="Arial" panose="020B0604020202020204" pitchFamily="34" charset="0"/>
                          <a:ea typeface="+mn-ea"/>
                          <a:cs typeface="Arial" panose="020B0604020202020204" pitchFamily="34" charset="0"/>
                        </a:rPr>
                        <a:t>Notification to applicants on approved placements</a:t>
                      </a:r>
                      <a:endParaRPr lang="en-ZA"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1295714">
                <a:tc>
                  <a:txBody>
                    <a:bodyPr/>
                    <a:lstStyle/>
                    <a:p>
                      <a:r>
                        <a:rPr lang="en-ZA" sz="1800" b="0" kern="1200" dirty="0" smtClean="0">
                          <a:solidFill>
                            <a:schemeClr val="dk1"/>
                          </a:solidFill>
                          <a:effectLst/>
                          <a:latin typeface="Arial" panose="020B0604020202020204" pitchFamily="34" charset="0"/>
                          <a:ea typeface="+mn-ea"/>
                          <a:cs typeface="Arial" panose="020B0604020202020204" pitchFamily="34" charset="0"/>
                        </a:rPr>
                        <a:t>Document and characterise prioritised accessions of PGRFA (Plan for Conservation and Sustainable Use of Plant Genetic Resources for Food and )</a:t>
                      </a:r>
                      <a:endParaRPr lang="en-ZA" sz="1800" b="0" dirty="0">
                        <a:latin typeface="Arial" panose="020B0604020202020204" pitchFamily="34" charset="0"/>
                        <a:cs typeface="Arial" panose="020B0604020202020204" pitchFamily="34" charset="0"/>
                      </a:endParaRPr>
                    </a:p>
                  </a:txBody>
                  <a:tcPr/>
                </a:tc>
                <a:tc>
                  <a:txBody>
                    <a:bodyPr/>
                    <a:lstStyle/>
                    <a:p>
                      <a:endParaRPr lang="en-ZA"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993381">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Conduct research on cultural and economic importance of indigenous breeds</a:t>
                      </a:r>
                      <a:endParaRPr lang="en-ZA" sz="1800" dirty="0">
                        <a:latin typeface="Arial" panose="020B0604020202020204" pitchFamily="34" charset="0"/>
                        <a:cs typeface="Arial" panose="020B0604020202020204" pitchFamily="34" charset="0"/>
                      </a:endParaRPr>
                    </a:p>
                  </a:txBody>
                  <a:tcPr/>
                </a:tc>
                <a:tc>
                  <a:txBody>
                    <a:bodyPr/>
                    <a:lstStyle/>
                    <a:p>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15363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19116</TotalTime>
  <Words>7609</Words>
  <Application>Microsoft Office PowerPoint</Application>
  <PresentationFormat>Custom</PresentationFormat>
  <Paragraphs>2042</Paragraphs>
  <Slides>84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1_DAFF presentation 1_Coat on all pages_PP2003</vt:lpstr>
      <vt:lpstr>Chart</vt:lpstr>
      <vt:lpstr> PRESENTATION TO THE PORTFOLIO COMMITTEE ON AGRICULTURE, FORESTRY AND FISHERIES ON 30 JANUARY 2018</vt:lpstr>
      <vt:lpstr>PRESENTATION OUTLINE</vt:lpstr>
      <vt:lpstr>PRESENTATION OUTLINE</vt:lpstr>
      <vt:lpstr>STRUCTURAL ARRANGEMENTS DAFF has six programmes</vt:lpstr>
      <vt:lpstr>SECTOR MTSF PROGRESS</vt:lpstr>
      <vt:lpstr>SUMMARY OF QUARTER 2 PRELIMINARY PERFORMANCE</vt:lpstr>
      <vt:lpstr>TARGETS ACHIEVED AND NOT ACHIEVED – PROGRAMME 1</vt:lpstr>
      <vt:lpstr>TARGETS ACHIEVED AND NOT ACHIEVED – PROGRAMME 1</vt:lpstr>
      <vt:lpstr>LIST OF TARGETS (ACHIEVED AND NOT ACHIEVED – PROGRAMME 2</vt:lpstr>
      <vt:lpstr>TARGETS ACHIEVED AND NOT ACHIEVED - PROGRAMME 3</vt:lpstr>
      <vt:lpstr>TARGETS ACHIEVED AND NOT ACHIEVED - PROGRAMME 4</vt:lpstr>
      <vt:lpstr>TARGETS ACHIEVED AND NOT ACHIEVED - PROGRAMME 5</vt:lpstr>
      <vt:lpstr>TARGETS ACHIEVED AND NOT ACHIEVED - PROGRAMME 6</vt:lpstr>
      <vt:lpstr>CHALLENGES AFFECTING NON-ACHIEVEMENTS</vt:lpstr>
      <vt:lpstr>CHALLENGES AFFECTING NON-ACHIEVEMENTS …. </vt:lpstr>
      <vt:lpstr>CHALLENGES AFFECTING NON-ACHIEVEMENTS ….</vt:lpstr>
      <vt:lpstr>CHALLENGES AFFECTING NON-ACHIEVEMENTS ….</vt:lpstr>
      <vt:lpstr>CHALLENGES AFFECTING NON-ACHIEVEMENTS ….</vt:lpstr>
      <vt:lpstr>DAFF EXPENDITURE PER ECONOMIC CLASSIFICATION AS AT  29 JANUARY 2018</vt:lpstr>
      <vt:lpstr>    FINANCIAL STATEMENTS  PROGRAMME 1: ADMINISTRATION</vt:lpstr>
      <vt:lpstr>    PROGRAMME 1: ADMINISTRATION .…</vt:lpstr>
      <vt:lpstr>        PROGRAMME 2: AGRICULTURAL PRODUCTION, HEALTH AND FOOD SAFETY</vt:lpstr>
      <vt:lpstr>        PROGRAMME 2: AGRICULTURAL PRODUCTION, HEALTH AND FOOD SAFETY .…</vt:lpstr>
      <vt:lpstr>        PROGRAMME 3: FOOD SECURITY AND AGRARIAN REFORM</vt:lpstr>
      <vt:lpstr> PROGRAMME 4: TRADE PROMOTION AND MARKET ACCESS</vt:lpstr>
      <vt:lpstr> PROGRAMME 4: TRADE PROMOTION AND MARKET ACCESS CONT…</vt:lpstr>
      <vt:lpstr> PROGRAMME 5: FORESTRY AND NATURAL RESOURCES MANAGEMENT</vt:lpstr>
      <vt:lpstr>  PROGRAMME 6: FISHERIES</vt:lpstr>
      <vt:lpstr>TARGET V BUDGET V ACTUAL 2017/18 DAFF</vt:lpstr>
      <vt:lpstr>EXPENDITURE QUARTER 2: PER PROGRAMME</vt:lpstr>
      <vt:lpstr>EXPENDITURE QUARTER 2: PER ECONOMIC CLASSIFICATION</vt:lpstr>
      <vt:lpstr>Reasons for over/underspending against 25% target</vt:lpstr>
      <vt:lpstr>REASONS FOR OVER/UNDER SPENDING AGAINST THE 25% TARGET</vt:lpstr>
      <vt:lpstr>EXPENDITURE QUARTERS 1 AND 2: PER PROGRAMME</vt:lpstr>
      <vt:lpstr>HIGHLY PATHOGENIC AVIAN INFLUENZA H5N8 IN SOUTH AFRICA </vt:lpstr>
      <vt:lpstr>HPAI H5N8 OVERVIEW </vt:lpstr>
      <vt:lpstr>CURRENT STATUS OF  HPAI H5N8 OUTBREAKS IN SOUTH AFRICA</vt:lpstr>
      <vt:lpstr>BREAKDOWN OF OUTBREAK PER PROVINCE</vt:lpstr>
      <vt:lpstr>Slide 39</vt:lpstr>
      <vt:lpstr>Slide 40</vt:lpstr>
      <vt:lpstr>Slide 41</vt:lpstr>
      <vt:lpstr>BANS PLACED ON RSA DUE TO OUTBREAK</vt:lpstr>
      <vt:lpstr>VACCINATION</vt:lpstr>
      <vt:lpstr>COMPENSATION</vt:lpstr>
      <vt:lpstr>TRANSFORMATION IN THE FISHING SECTOR</vt:lpstr>
      <vt:lpstr>TRANSFORMATION IN THE FISHING SECTOR (continuation)</vt:lpstr>
      <vt:lpstr>TRANSFORMATION IN THE AGRICULTURAL SECTOR </vt:lpstr>
      <vt:lpstr>INTERVENTIONS</vt:lpstr>
      <vt:lpstr>INTERVENTIONS (CONTINUATION)</vt:lpstr>
      <vt:lpstr>ANTICIPATED IMPACT</vt:lpstr>
      <vt:lpstr>WAYFORWARD</vt:lpstr>
      <vt:lpstr>TRANSFORMATION IN THE FOREST SECTOR </vt:lpstr>
      <vt:lpstr>B-BBEE STATUS ON TRANSFORMATION ….</vt:lpstr>
      <vt:lpstr>B-BBEE STATUS ON TRANSFORMATION ….</vt:lpstr>
      <vt:lpstr>B-BBEE STATUS ON TRANSFORMATION ….</vt:lpstr>
      <vt:lpstr>B-BBEE STATUS ON TRANSFORMATION ….</vt:lpstr>
      <vt:lpstr>B-BBEE Status of Transformation (cont.)</vt:lpstr>
      <vt:lpstr>B-BBEE STATUS ON TRANSFORMATION ….</vt:lpstr>
      <vt:lpstr>B-BBEE Status of Transformation ( cont.)</vt:lpstr>
      <vt:lpstr>GUIDING FRAMEWORK FOR THE IMPLEMENTATION AND MONITORING OF CASP FUNDED PROJECTS AND THE USE OF R60 MILLION</vt:lpstr>
      <vt:lpstr>DISCIPLINARY ACTIONS</vt:lpstr>
      <vt:lpstr> NCERA        NCERA CENTRE DEREGISTRATION AND TRANSFER TO THE AGRICULTURAL RESEARCH COUNCIL (ARC) PROGRESS UPDATE      </vt:lpstr>
      <vt:lpstr> NCERA BACKGROUND</vt:lpstr>
      <vt:lpstr>          NCERA BACKGROUND INFORMATION CONT’</vt:lpstr>
      <vt:lpstr>NCERA PTY (LTD) TRANSFER AND DEREGISTRATION PROCESS </vt:lpstr>
      <vt:lpstr>NCERA TRANSFER PROGRESS TO DATE : CONSULTATIONS  </vt:lpstr>
      <vt:lpstr>WAYFORWARD </vt:lpstr>
      <vt:lpstr>PROGRESS ON TRANSFERS OF OTHER DEPARTMENTS</vt:lpstr>
      <vt:lpstr>PROGRESS REPORT ON THE REVIEW OF THE MARINE LIVING RESOURCES ACT (MLRA) (ACT NO. 18 OF 1998)</vt:lpstr>
      <vt:lpstr>PROGRESS REPORT ON DAFF’S AUDIT PLAN  </vt:lpstr>
      <vt:lpstr>SUMMARY OF THE AUDIT FINDINGS AS PER THE AUDIT MATRIX</vt:lpstr>
      <vt:lpstr>SUMMARY OF THE AUDIT FINDINGS AS PER THE AUDIT MATRIX ….</vt:lpstr>
      <vt:lpstr>WAY FORWARD TO IMPROVE THE MANAGEMENT OF THE AUDIT MATRIX FOR THE AUDIT FINDINGS RAISED IN THE 2017/18 FINANCIAL YEAR</vt:lpstr>
      <vt:lpstr>ASSURANCE PROVIDED BY INTERNAL AUDIT ON THE IMPLEMENTATION OF CORRECTIVE ACTION (AUDIT MATRIX)</vt:lpstr>
      <vt:lpstr>VREDE DAIRY PROJECT </vt:lpstr>
      <vt:lpstr>VREDE DAIRY PROJECT  ….</vt:lpstr>
      <vt:lpstr>VREDE DAIRY PROJECT  ….</vt:lpstr>
      <vt:lpstr>OTHER ISSUES</vt:lpstr>
      <vt:lpstr>OTHER ISSUES (continuation)</vt:lpstr>
      <vt:lpstr>ACRONYMS</vt:lpstr>
      <vt:lpstr>Acronyms </vt:lpstr>
      <vt:lpstr>ACRONYMS</vt:lpstr>
      <vt:lpstr>ACRONYMS</vt:lpstr>
      <vt:lpstr>ACRONYMS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ThabishoK</dc:creator>
  <cp:lastModifiedBy>PUMZA</cp:lastModifiedBy>
  <cp:revision>2763</cp:revision>
  <cp:lastPrinted>2018-01-29T15:02:04Z</cp:lastPrinted>
  <dcterms:created xsi:type="dcterms:W3CDTF">2010-03-30T13:47:28Z</dcterms:created>
  <dcterms:modified xsi:type="dcterms:W3CDTF">2018-01-31T08:43:01Z</dcterms:modified>
</cp:coreProperties>
</file>