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2" r:id="rId27"/>
    <p:sldId id="334" r:id="rId28"/>
    <p:sldId id="331" r:id="rId29"/>
    <p:sldId id="33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The Association of Debt Recovery Agents (NPC)</a:t>
            </a:r>
            <a:endParaRPr lang="en-ZA" dirty="0"/>
          </a:p>
        </p:txBody>
      </p:sp>
      <p:sp>
        <p:nvSpPr>
          <p:cNvPr id="3" name="Subtitle 2"/>
          <p:cNvSpPr>
            <a:spLocks noGrp="1"/>
          </p:cNvSpPr>
          <p:nvPr>
            <p:ph type="subTitle" idx="1"/>
          </p:nvPr>
        </p:nvSpPr>
        <p:spPr/>
        <p:txBody>
          <a:bodyPr/>
          <a:lstStyle/>
          <a:p>
            <a:r>
              <a:rPr lang="en-ZA" dirty="0" smtClean="0"/>
              <a:t>Submissions to the Department of Trae and Industry Parliamentary Portfolio Committee on the National Credit Amendment Bill of 2018</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60676" y="0"/>
            <a:ext cx="1631324" cy="1889949"/>
          </a:xfrm>
          <a:prstGeom prst="rect">
            <a:avLst/>
          </a:prstGeom>
        </p:spPr>
      </p:pic>
    </p:spTree>
    <p:extLst>
      <p:ext uri="{BB962C8B-B14F-4D97-AF65-F5344CB8AC3E}">
        <p14:creationId xmlns:p14="http://schemas.microsoft.com/office/powerpoint/2010/main" xmlns="" val="3712859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Substantive constitutionality</a:t>
            </a:r>
            <a:br>
              <a:rPr lang="en-ZA" b="1" dirty="0" smtClean="0"/>
            </a:br>
            <a:r>
              <a:rPr lang="en-ZA" b="1" dirty="0" smtClean="0"/>
              <a:t>Relevant legal principles</a:t>
            </a:r>
            <a:endParaRPr lang="en-ZA" b="1" dirty="0"/>
          </a:p>
        </p:txBody>
      </p:sp>
      <p:sp>
        <p:nvSpPr>
          <p:cNvPr id="3" name="Content Placeholder 2"/>
          <p:cNvSpPr>
            <a:spLocks noGrp="1"/>
          </p:cNvSpPr>
          <p:nvPr>
            <p:ph idx="1"/>
          </p:nvPr>
        </p:nvSpPr>
        <p:spPr/>
        <p:txBody>
          <a:bodyPr>
            <a:normAutofit/>
          </a:bodyPr>
          <a:lstStyle/>
          <a:p>
            <a:pPr marL="0" indent="0" algn="just">
              <a:buNone/>
            </a:pPr>
            <a:r>
              <a:rPr lang="en-ZA" dirty="0" smtClean="0"/>
              <a:t>Section 25 (1) of the Constitution</a:t>
            </a:r>
          </a:p>
          <a:p>
            <a:pPr marL="0" indent="0" algn="just">
              <a:buNone/>
            </a:pPr>
            <a:r>
              <a:rPr lang="en-ZA" dirty="0" smtClean="0"/>
              <a:t>“No one may be deprived of property except in terms of a law of general application, and no law may permit arbitrary deprivation of property”.</a:t>
            </a:r>
          </a:p>
          <a:p>
            <a:pPr marL="0" indent="0" algn="just">
              <a:buNone/>
            </a:pPr>
            <a:endParaRPr lang="en-ZA" dirty="0"/>
          </a:p>
          <a:p>
            <a:pPr marL="0" indent="0" algn="just">
              <a:buNone/>
            </a:pPr>
            <a:r>
              <a:rPr lang="en-ZA" dirty="0" smtClean="0"/>
              <a:t>In applying the Constitutional Court principles set out in the </a:t>
            </a:r>
            <a:r>
              <a:rPr lang="en-ZA" b="1" u="sng" dirty="0" smtClean="0"/>
              <a:t>Wesbank </a:t>
            </a:r>
            <a:r>
              <a:rPr lang="en-ZA" dirty="0" smtClean="0"/>
              <a:t>matter, the following questions arise:</a:t>
            </a:r>
          </a:p>
          <a:p>
            <a:pPr marL="514350" indent="-514350" algn="just">
              <a:buAutoNum type="arabicPeriod"/>
            </a:pPr>
            <a:r>
              <a:rPr lang="en-ZA" dirty="0" smtClean="0"/>
              <a:t>Does that which is taken away amount to “property”?</a:t>
            </a:r>
          </a:p>
          <a:p>
            <a:pPr marL="514350" indent="-514350" algn="just">
              <a:buAutoNum type="arabicPeriod"/>
            </a:pPr>
            <a:r>
              <a:rPr lang="en-ZA" dirty="0" smtClean="0"/>
              <a:t>Has there been a deprivation of such property?</a:t>
            </a:r>
          </a:p>
          <a:p>
            <a:pPr marL="514350" indent="-514350" algn="just">
              <a:buAutoNum type="arabicPeriod"/>
            </a:pPr>
            <a:r>
              <a:rPr lang="en-ZA" dirty="0" smtClean="0"/>
              <a:t>If so, was such deprivation consistent with sec 25(1)?</a:t>
            </a:r>
          </a:p>
          <a:p>
            <a:pPr marL="514350" indent="-514350" algn="just">
              <a:buAutoNum type="arabicPeriod"/>
            </a:pPr>
            <a:r>
              <a:rPr lang="en-ZA" dirty="0" smtClean="0"/>
              <a:t>If not, is just deprivation justified under section 36 of the Constitution?</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4006130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Substantive constitutionality</a:t>
            </a:r>
            <a:br>
              <a:rPr lang="en-ZA" b="1" dirty="0" smtClean="0"/>
            </a:br>
            <a:r>
              <a:rPr lang="en-ZA" b="1" dirty="0" smtClean="0"/>
              <a:t>Relevant legal principles</a:t>
            </a:r>
            <a:endParaRPr lang="en-ZA" dirty="0"/>
          </a:p>
        </p:txBody>
      </p:sp>
      <p:sp>
        <p:nvSpPr>
          <p:cNvPr id="3" name="Content Placeholder 2"/>
          <p:cNvSpPr>
            <a:spLocks noGrp="1"/>
          </p:cNvSpPr>
          <p:nvPr>
            <p:ph idx="1"/>
          </p:nvPr>
        </p:nvSpPr>
        <p:spPr/>
        <p:txBody>
          <a:bodyPr>
            <a:normAutofit/>
          </a:bodyPr>
          <a:lstStyle/>
          <a:p>
            <a:pPr marL="0" indent="0" algn="just">
              <a:buNone/>
            </a:pPr>
            <a:r>
              <a:rPr lang="en-ZA" b="1" u="sng" dirty="0" smtClean="0"/>
              <a:t>Off-It</a:t>
            </a:r>
            <a:r>
              <a:rPr lang="en-ZA" dirty="0" smtClean="0"/>
              <a:t> matter</a:t>
            </a:r>
          </a:p>
          <a:p>
            <a:pPr marL="0" indent="0" algn="just">
              <a:buNone/>
            </a:pPr>
            <a:r>
              <a:rPr lang="en-ZA" dirty="0" smtClean="0"/>
              <a:t>“ Our jurisprudence is clear that the physical taking of property is not required to constitute a deprivation, and it suffices for one or more of the entitlements of ownership to be impacted upon.”</a:t>
            </a:r>
          </a:p>
          <a:p>
            <a:pPr marL="0" indent="0" algn="just">
              <a:buNone/>
            </a:pPr>
            <a:r>
              <a:rPr lang="en-ZA" b="1" u="sng" dirty="0" smtClean="0"/>
              <a:t>Opperman</a:t>
            </a:r>
            <a:r>
              <a:rPr lang="en-ZA" dirty="0" smtClean="0"/>
              <a:t> matter</a:t>
            </a:r>
          </a:p>
          <a:p>
            <a:pPr marL="0" indent="0" algn="just">
              <a:buNone/>
            </a:pPr>
            <a:r>
              <a:rPr lang="en-ZA" dirty="0" smtClean="0"/>
              <a:t>“Interference significant enough to have a legally relevant impact on the rights of the affected party amount to deprivation.”</a:t>
            </a:r>
          </a:p>
          <a:p>
            <a:pPr marL="0" indent="0" algn="just">
              <a:buNone/>
            </a:pPr>
            <a:endParaRPr lang="en-ZA" dirty="0" smtClean="0"/>
          </a:p>
          <a:p>
            <a:pPr marL="0" indent="0" algn="just">
              <a:buNone/>
            </a:pPr>
            <a:r>
              <a:rPr lang="en-ZA" dirty="0" smtClean="0"/>
              <a:t>Constitutional Court also found (par 61 – 64) that personal rights to payment in terms of sec 89(5)(c) of the NCA amounts to property as contemplated in sec 25(1).</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4277779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8"/>
            <a:ext cx="10515600" cy="1325563"/>
          </a:xfrm>
        </p:spPr>
        <p:txBody>
          <a:bodyPr/>
          <a:lstStyle/>
          <a:p>
            <a:pPr algn="r"/>
            <a:r>
              <a:rPr lang="en-ZA" b="1" dirty="0" smtClean="0"/>
              <a:t>Is the procedure arbitrary or fair?</a:t>
            </a:r>
            <a:endParaRPr lang="en-ZA" b="1" dirty="0"/>
          </a:p>
        </p:txBody>
      </p:sp>
      <p:sp>
        <p:nvSpPr>
          <p:cNvPr id="3" name="Content Placeholder 2"/>
          <p:cNvSpPr>
            <a:spLocks noGrp="1"/>
          </p:cNvSpPr>
          <p:nvPr>
            <p:ph idx="1"/>
          </p:nvPr>
        </p:nvSpPr>
        <p:spPr>
          <a:xfrm>
            <a:off x="1866900" y="1260764"/>
            <a:ext cx="9677400" cy="4916199"/>
          </a:xfrm>
        </p:spPr>
        <p:txBody>
          <a:bodyPr>
            <a:normAutofit fontScale="92500" lnSpcReduction="10000"/>
          </a:bodyPr>
          <a:lstStyle/>
          <a:p>
            <a:pPr marL="0" indent="0" algn="just">
              <a:buNone/>
            </a:pPr>
            <a:r>
              <a:rPr lang="en-ZA" b="1" dirty="0" smtClean="0"/>
              <a:t>Sec 88B(4)</a:t>
            </a:r>
            <a:r>
              <a:rPr lang="en-ZA" dirty="0"/>
              <a:t>:</a:t>
            </a:r>
            <a:r>
              <a:rPr lang="en-ZA" dirty="0" smtClean="0"/>
              <a:t>  The NCR may only consider information the consumer must provide [Sec 88(A)(4)] and information requested at the sole discretion of the NCR from the credit provider [Sec 88(A)(4)].</a:t>
            </a:r>
          </a:p>
          <a:p>
            <a:pPr marL="0" indent="0" algn="just">
              <a:buNone/>
            </a:pPr>
            <a:r>
              <a:rPr lang="en-ZA" b="1" dirty="0" smtClean="0"/>
              <a:t>Sec 88C(1):  </a:t>
            </a:r>
            <a:r>
              <a:rPr lang="en-ZA" dirty="0" smtClean="0"/>
              <a:t>The  Tribunal may consider an application for debt intervention “…with reference to the documents included in the referral from the National Credit Regulator only, without further evidence being led.”</a:t>
            </a:r>
          </a:p>
          <a:p>
            <a:pPr marL="0" indent="0" algn="just">
              <a:buNone/>
            </a:pPr>
            <a:endParaRPr lang="en-ZA" dirty="0"/>
          </a:p>
          <a:p>
            <a:pPr marL="0" indent="0" algn="just">
              <a:buNone/>
            </a:pPr>
            <a:r>
              <a:rPr lang="en-ZA" b="1" dirty="0" smtClean="0"/>
              <a:t>Conclusion:</a:t>
            </a:r>
            <a:r>
              <a:rPr lang="en-ZA" dirty="0" smtClean="0"/>
              <a:t> The party whose property is deprived has as matter of right no participation in the application and process in terms whereof its rights are deprived. </a:t>
            </a:r>
          </a:p>
          <a:p>
            <a:pPr marL="0" indent="0" algn="just">
              <a:buNone/>
            </a:pPr>
            <a:endParaRPr lang="en-ZA" dirty="0" smtClean="0"/>
          </a:p>
          <a:p>
            <a:pPr marL="0" indent="0" algn="just">
              <a:buNone/>
            </a:pPr>
            <a:r>
              <a:rPr lang="en-ZA" dirty="0" smtClean="0"/>
              <a:t>In </a:t>
            </a:r>
            <a:r>
              <a:rPr lang="en-ZA" b="1" u="sng" dirty="0" smtClean="0"/>
              <a:t>Tshwane City</a:t>
            </a:r>
            <a:r>
              <a:rPr lang="en-ZA" dirty="0" smtClean="0"/>
              <a:t> matter the Constitutional Court found that:</a:t>
            </a:r>
          </a:p>
          <a:p>
            <a:pPr marL="0" indent="0" algn="just">
              <a:buNone/>
            </a:pPr>
            <a:r>
              <a:rPr lang="en-ZA" dirty="0" smtClean="0"/>
              <a:t>“This section authorises the licensee to enter private land and build its electronic infrastructure without notice to and permission of the landowner.  The landowner’s property rights are rendered subservient to the licensee’s.  This section places the rights it creates above the constitutional rights of the landowner without a procedurally fair process.  In fact it does so without any process at all.  This is not in line with our Constitution which does not rank any of the rights it guarantees above other rights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966536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pPr algn="r"/>
            <a:r>
              <a:rPr lang="en-ZA" b="1" dirty="0" smtClean="0"/>
              <a:t>Is the deprivation substantively fair?</a:t>
            </a:r>
            <a:endParaRPr lang="en-ZA" b="1" dirty="0"/>
          </a:p>
        </p:txBody>
      </p:sp>
      <p:sp>
        <p:nvSpPr>
          <p:cNvPr id="3" name="Content Placeholder 2"/>
          <p:cNvSpPr>
            <a:spLocks noGrp="1"/>
          </p:cNvSpPr>
          <p:nvPr>
            <p:ph idx="1"/>
          </p:nvPr>
        </p:nvSpPr>
        <p:spPr>
          <a:xfrm>
            <a:off x="838200" y="1339403"/>
            <a:ext cx="10515600" cy="4837560"/>
          </a:xfrm>
        </p:spPr>
        <p:txBody>
          <a:bodyPr>
            <a:normAutofit fontScale="92500" lnSpcReduction="20000"/>
          </a:bodyPr>
          <a:lstStyle/>
          <a:p>
            <a:pPr marL="0" indent="0" algn="just">
              <a:buNone/>
            </a:pPr>
            <a:r>
              <a:rPr lang="en-ZA" dirty="0" smtClean="0"/>
              <a:t>Debt intervention does not comply with the following considerations stated as relevant to determining whether a deprivation is arbitrary as contemplated in Section 25(1) in the </a:t>
            </a:r>
            <a:r>
              <a:rPr lang="en-ZA" b="1" u="sng" dirty="0" smtClean="0"/>
              <a:t>Reflect-All 1025CC</a:t>
            </a:r>
            <a:r>
              <a:rPr lang="en-ZA" dirty="0" smtClean="0"/>
              <a:t> matter:</a:t>
            </a:r>
          </a:p>
          <a:p>
            <a:pPr marL="514350" indent="-514350" algn="just">
              <a:buAutoNum type="arabicPeriod"/>
            </a:pPr>
            <a:r>
              <a:rPr lang="en-ZA" dirty="0" smtClean="0"/>
              <a:t>It ignores and disregards the rights of and impact on the credit provider in respect of repayment.</a:t>
            </a:r>
          </a:p>
          <a:p>
            <a:pPr marL="514350" indent="-514350" algn="just">
              <a:buAutoNum type="arabicPeriod"/>
            </a:pPr>
            <a:r>
              <a:rPr lang="en-ZA" dirty="0" smtClean="0"/>
              <a:t>Beneficiary faces no adverse consequences and even retains assets he/she purchased/obtained with unsecured credit.</a:t>
            </a:r>
          </a:p>
          <a:p>
            <a:pPr marL="514350" indent="-514350" algn="just">
              <a:buAutoNum type="arabicPeriod"/>
            </a:pPr>
            <a:r>
              <a:rPr lang="en-ZA" dirty="0" smtClean="0"/>
              <a:t>The threshold of R7500 is completely arbitrary.</a:t>
            </a:r>
          </a:p>
          <a:p>
            <a:pPr marL="514350" indent="-514350" algn="just">
              <a:buAutoNum type="arabicPeriod"/>
            </a:pPr>
            <a:r>
              <a:rPr lang="en-ZA" dirty="0" smtClean="0"/>
              <a:t>The Bill ignores the circumstances which rendered the applicant incapable of satisfying his/her obligations.</a:t>
            </a:r>
          </a:p>
          <a:p>
            <a:pPr marL="514350" indent="-514350" algn="just">
              <a:buAutoNum type="arabicPeriod"/>
            </a:pPr>
            <a:r>
              <a:rPr lang="en-ZA" dirty="0" smtClean="0"/>
              <a:t>There is no nexus between the deprivation and the reason for such deprivation.</a:t>
            </a:r>
          </a:p>
          <a:p>
            <a:pPr marL="514350" indent="-514350" algn="just">
              <a:buAutoNum type="arabicPeriod"/>
            </a:pPr>
            <a:r>
              <a:rPr lang="en-ZA" dirty="0" smtClean="0"/>
              <a:t>The sanctity of contract and the rule of law is ignored.</a:t>
            </a:r>
          </a:p>
          <a:p>
            <a:pPr marL="514350" indent="-514350" algn="just">
              <a:buAutoNum type="arabicPeriod"/>
            </a:pPr>
            <a:r>
              <a:rPr lang="en-ZA" dirty="0" smtClean="0"/>
              <a:t>It draws an arbitrary and irrational distinction between unsecured credit providers and all other creditors. </a:t>
            </a:r>
          </a:p>
          <a:p>
            <a:pPr marL="514350" indent="-514350" algn="just">
              <a:buAutoNum type="arabicPeriod"/>
            </a:pPr>
            <a:r>
              <a:rPr lang="en-ZA" dirty="0" smtClean="0"/>
              <a:t>It ignores the rights of credit consumers as the Bill will have the effect of directing access to credit away from consumers who qualify or potentially qualify for future interventions, i.e.. consumers in the sub R7500 income category.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29313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The doctrine of vagueness and the rule of law</a:t>
            </a:r>
            <a:endParaRPr lang="en-ZA" b="1" dirty="0"/>
          </a:p>
        </p:txBody>
      </p:sp>
      <p:sp>
        <p:nvSpPr>
          <p:cNvPr id="3" name="Content Placeholder 2"/>
          <p:cNvSpPr>
            <a:spLocks noGrp="1"/>
          </p:cNvSpPr>
          <p:nvPr>
            <p:ph idx="1"/>
          </p:nvPr>
        </p:nvSpPr>
        <p:spPr>
          <a:xfrm>
            <a:off x="2278966" y="1589649"/>
            <a:ext cx="9225646" cy="4768948"/>
          </a:xfrm>
        </p:spPr>
        <p:txBody>
          <a:bodyPr>
            <a:normAutofit fontScale="70000" lnSpcReduction="20000"/>
          </a:bodyPr>
          <a:lstStyle/>
          <a:p>
            <a:pPr marL="0" indent="0" algn="just">
              <a:buNone/>
            </a:pPr>
            <a:r>
              <a:rPr lang="en-ZA" b="1" u="sng" dirty="0" smtClean="0"/>
              <a:t>Affordable Medicines Trust</a:t>
            </a:r>
            <a:r>
              <a:rPr lang="en-ZA" dirty="0" smtClean="0"/>
              <a:t> matter.</a:t>
            </a:r>
          </a:p>
          <a:p>
            <a:pPr marL="0" indent="0" algn="just">
              <a:buNone/>
            </a:pPr>
            <a:r>
              <a:rPr lang="en-ZA" dirty="0" smtClean="0"/>
              <a:t>“The doctrine of vagueness is </a:t>
            </a:r>
            <a:r>
              <a:rPr lang="en-ZA" b="1" u="sng" dirty="0" smtClean="0"/>
              <a:t>founded on the rule of law</a:t>
            </a:r>
            <a:r>
              <a:rPr lang="en-ZA" dirty="0" smtClean="0"/>
              <a:t>, which, as pointed out earlier, </a:t>
            </a:r>
            <a:r>
              <a:rPr lang="en-ZA" b="1" u="sng" dirty="0" smtClean="0"/>
              <a:t>is the foundational value of our constitutional democracy.</a:t>
            </a:r>
            <a:r>
              <a:rPr lang="en-ZA" dirty="0" smtClean="0"/>
              <a:t>  It requires that laws must be written in a clear and accessible manner.”</a:t>
            </a:r>
          </a:p>
          <a:p>
            <a:pPr marL="0" indent="0" algn="just">
              <a:buNone/>
            </a:pPr>
            <a:endParaRPr lang="en-ZA" dirty="0"/>
          </a:p>
          <a:p>
            <a:pPr marL="0" indent="0" algn="just">
              <a:buNone/>
            </a:pPr>
            <a:r>
              <a:rPr lang="en-ZA" b="1" dirty="0" smtClean="0"/>
              <a:t>Sec 88A(b):</a:t>
            </a:r>
            <a:r>
              <a:rPr lang="en-ZA" dirty="0" smtClean="0"/>
              <a:t> The definition of “realisable assets” is central to the determination on whether a consumer qualifies for debt intervention.</a:t>
            </a:r>
          </a:p>
          <a:p>
            <a:pPr marL="0" indent="0" algn="just">
              <a:buNone/>
            </a:pPr>
            <a:r>
              <a:rPr lang="en-ZA" dirty="0" smtClean="0"/>
              <a:t>But what does “…assets that can </a:t>
            </a:r>
            <a:r>
              <a:rPr lang="en-ZA" b="1" u="sng" dirty="0" smtClean="0"/>
              <a:t>swiftly</a:t>
            </a:r>
            <a:r>
              <a:rPr lang="en-ZA" dirty="0" smtClean="0"/>
              <a:t> be converted into cash at a value that </a:t>
            </a:r>
            <a:r>
              <a:rPr lang="en-ZA" b="1" u="sng" dirty="0" smtClean="0"/>
              <a:t>reasonably reflect market value</a:t>
            </a:r>
            <a:r>
              <a:rPr lang="en-ZA" dirty="0" smtClean="0"/>
              <a:t>…” mean? </a:t>
            </a:r>
          </a:p>
          <a:p>
            <a:pPr marL="0" indent="0" algn="just">
              <a:buNone/>
            </a:pPr>
            <a:endParaRPr lang="en-ZA" dirty="0" smtClean="0"/>
          </a:p>
          <a:p>
            <a:pPr marL="0" indent="0" algn="just">
              <a:buNone/>
            </a:pPr>
            <a:r>
              <a:rPr lang="en-ZA" b="1" dirty="0" smtClean="0"/>
              <a:t>Section 88C(4)</a:t>
            </a:r>
            <a:r>
              <a:rPr lang="en-ZA" dirty="0"/>
              <a:t>:</a:t>
            </a:r>
            <a:r>
              <a:rPr lang="en-ZA" dirty="0" smtClean="0"/>
              <a:t>  That “…the financial circumstances of the debt intervention applicant did not sufficiently improve…” is central to the Tribunal declaring a debt extinguished.</a:t>
            </a:r>
          </a:p>
          <a:p>
            <a:pPr marL="0" indent="0" algn="just">
              <a:buNone/>
            </a:pPr>
            <a:r>
              <a:rPr lang="en-ZA" dirty="0" smtClean="0"/>
              <a:t>In lieu of a statutory guideline, what does sufficient improvement entail and how is this provision to be interpreted.</a:t>
            </a:r>
          </a:p>
          <a:p>
            <a:pPr marL="0" indent="0" algn="just">
              <a:buNone/>
            </a:pPr>
            <a:r>
              <a:rPr lang="en-ZA" b="1" dirty="0" smtClean="0"/>
              <a:t>Section 88F:</a:t>
            </a:r>
            <a:r>
              <a:rPr lang="en-ZA" dirty="0" smtClean="0"/>
              <a:t> The Minister may prescribe future debt intervention.  In addition to the arbitrary income requirement, such beneficiary must in terms of Section 88F(3)(a) also be “Indigent”.</a:t>
            </a:r>
          </a:p>
          <a:p>
            <a:pPr marL="0" indent="0" algn="just">
              <a:buNone/>
            </a:pPr>
            <a:r>
              <a:rPr lang="en-ZA" dirty="0" smtClean="0"/>
              <a:t>Based on what criteria is the determination made of what renders a person “indigent”.</a:t>
            </a:r>
          </a:p>
          <a:p>
            <a:pPr marL="0" indent="0" algn="just">
              <a:buNone/>
            </a:pPr>
            <a:endParaRPr lang="en-ZA" dirty="0" smtClean="0"/>
          </a:p>
          <a:p>
            <a:pPr marL="0" indent="0" algn="just">
              <a:buNone/>
            </a:pPr>
            <a:r>
              <a:rPr lang="en-ZA" dirty="0" smtClean="0"/>
              <a:t>Similarly, what constitutes “and unforeseen loss of income“  (Sec88F(3)(c)) or “adverse conditions” (Sec88F(3)(d) or “household debt”</a:t>
            </a:r>
          </a:p>
          <a:p>
            <a:pPr marL="0" indent="0">
              <a:buNone/>
            </a:pPr>
            <a:endParaRPr lang="en-ZA" dirty="0" smtClean="0"/>
          </a:p>
          <a:p>
            <a:pPr marL="0" indent="0">
              <a:buNone/>
            </a:pP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021058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Legal nature of prescription</a:t>
            </a:r>
            <a:endParaRPr lang="en-ZA" b="1" dirty="0"/>
          </a:p>
        </p:txBody>
      </p:sp>
      <p:sp>
        <p:nvSpPr>
          <p:cNvPr id="3" name="Content Placeholder 2"/>
          <p:cNvSpPr>
            <a:spLocks noGrp="1"/>
          </p:cNvSpPr>
          <p:nvPr>
            <p:ph idx="1"/>
          </p:nvPr>
        </p:nvSpPr>
        <p:spPr>
          <a:xfrm>
            <a:off x="838200" y="2203221"/>
            <a:ext cx="10515600" cy="3596147"/>
          </a:xfrm>
        </p:spPr>
        <p:txBody>
          <a:bodyPr>
            <a:normAutofit/>
          </a:bodyPr>
          <a:lstStyle/>
          <a:p>
            <a:pPr marL="0" indent="0" algn="just">
              <a:buNone/>
            </a:pPr>
            <a:r>
              <a:rPr lang="en-ZA" dirty="0" smtClean="0"/>
              <a:t>Prescription is a defence</a:t>
            </a:r>
          </a:p>
          <a:p>
            <a:pPr marL="0" indent="0" algn="just">
              <a:buNone/>
            </a:pPr>
            <a:r>
              <a:rPr lang="en-ZA" dirty="0" smtClean="0"/>
              <a:t>Prescription terms are suspended by a variety of factors (Section 13 of the Prescription Act)</a:t>
            </a:r>
          </a:p>
          <a:p>
            <a:pPr marL="0" indent="0" algn="just">
              <a:buNone/>
            </a:pPr>
            <a:r>
              <a:rPr lang="en-ZA" dirty="0" smtClean="0"/>
              <a:t>Prescription terms are interrupted by a variety of factors (Section 14 of the Prescription Act)</a:t>
            </a:r>
          </a:p>
          <a:p>
            <a:pPr marL="0" indent="0" algn="just">
              <a:buNone/>
            </a:pPr>
            <a:r>
              <a:rPr lang="en-ZA" dirty="0" smtClean="0"/>
              <a:t>Section 13 and 14 factors are often not within the knowledge of the credit provider, i.e.. whether the consumer has been abroad.</a:t>
            </a:r>
          </a:p>
          <a:p>
            <a:pPr marL="0" indent="0" algn="just">
              <a:buNone/>
            </a:pPr>
            <a:r>
              <a:rPr lang="en-ZA" dirty="0" smtClean="0"/>
              <a:t>The legal question of whether a debt has prescribed or not is a complex question and the topic of regular litigation.</a:t>
            </a:r>
          </a:p>
          <a:p>
            <a:pPr marL="0" indent="0" algn="just">
              <a:buNone/>
            </a:pPr>
            <a:endParaRPr lang="en-ZA"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79959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Purpose of the defence of prescription</a:t>
            </a:r>
            <a:endParaRPr lang="en-ZA" b="1" dirty="0"/>
          </a:p>
        </p:txBody>
      </p:sp>
      <p:sp>
        <p:nvSpPr>
          <p:cNvPr id="3" name="Content Placeholder 2"/>
          <p:cNvSpPr>
            <a:spLocks noGrp="1"/>
          </p:cNvSpPr>
          <p:nvPr>
            <p:ph idx="1"/>
          </p:nvPr>
        </p:nvSpPr>
        <p:spPr/>
        <p:txBody>
          <a:bodyPr>
            <a:normAutofit/>
          </a:bodyPr>
          <a:lstStyle/>
          <a:p>
            <a:pPr marL="0" indent="0" algn="just">
              <a:buNone/>
            </a:pPr>
            <a:r>
              <a:rPr lang="en-ZA" b="1" dirty="0" smtClean="0"/>
              <a:t>The purpose of prescription</a:t>
            </a:r>
            <a:r>
              <a:rPr lang="en-ZA" dirty="0" smtClean="0"/>
              <a:t> is to avoid legal uncertainty and thereby prejudice to a litigation party.</a:t>
            </a:r>
          </a:p>
          <a:p>
            <a:pPr marL="0" indent="0" algn="just">
              <a:buNone/>
            </a:pPr>
            <a:r>
              <a:rPr lang="en-ZA" dirty="0" smtClean="0"/>
              <a:t>Q:	What causes prescript periods to commence?</a:t>
            </a:r>
          </a:p>
          <a:p>
            <a:pPr marL="0" indent="0" algn="just">
              <a:buNone/>
            </a:pPr>
            <a:r>
              <a:rPr lang="en-ZA" dirty="0" smtClean="0"/>
              <a:t>A:	Breach of contract by the credit consumer.</a:t>
            </a:r>
          </a:p>
          <a:p>
            <a:pPr marL="0" indent="0" algn="just">
              <a:buNone/>
            </a:pPr>
            <a:endParaRPr lang="en-ZA" dirty="0" smtClean="0"/>
          </a:p>
          <a:p>
            <a:pPr marL="0" indent="0" algn="just">
              <a:buNone/>
            </a:pPr>
            <a:r>
              <a:rPr lang="en-ZA" dirty="0" smtClean="0"/>
              <a:t>Q:	Does a lapse of time cause legal uncertainty and prejudice to the 	credit consumer in his/her defence.?</a:t>
            </a:r>
          </a:p>
          <a:p>
            <a:pPr marL="0" indent="0" algn="just">
              <a:buNone/>
            </a:pPr>
            <a:r>
              <a:rPr lang="en-ZA" dirty="0" smtClean="0"/>
              <a:t>A:	No.  The credit provider must file all evidence upon which a 	cause 	of action arising from the NCA is based.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713709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Recovery of prescribed debt and constitutional equality before the law </a:t>
            </a:r>
            <a:endParaRPr lang="en-ZA" b="1" dirty="0"/>
          </a:p>
        </p:txBody>
      </p:sp>
      <p:sp>
        <p:nvSpPr>
          <p:cNvPr id="3" name="Content Placeholder 2"/>
          <p:cNvSpPr>
            <a:spLocks noGrp="1"/>
          </p:cNvSpPr>
          <p:nvPr>
            <p:ph idx="1"/>
          </p:nvPr>
        </p:nvSpPr>
        <p:spPr/>
        <p:txBody>
          <a:bodyPr>
            <a:normAutofit/>
          </a:bodyPr>
          <a:lstStyle/>
          <a:p>
            <a:pPr marL="0" indent="0" algn="just">
              <a:buNone/>
            </a:pPr>
            <a:r>
              <a:rPr lang="en-ZA" b="1" dirty="0" smtClean="0"/>
              <a:t>“Equality</a:t>
            </a:r>
          </a:p>
          <a:p>
            <a:pPr marL="0" indent="0" algn="just">
              <a:buNone/>
            </a:pPr>
            <a:r>
              <a:rPr lang="en-ZA" dirty="0" smtClean="0"/>
              <a:t>Section 9(1)  Everyone </a:t>
            </a:r>
            <a:r>
              <a:rPr lang="en-ZA" dirty="0"/>
              <a:t>is equal before the law and has the right to equal protection and benefit of the law</a:t>
            </a:r>
            <a:r>
              <a:rPr lang="en-ZA" dirty="0" smtClean="0"/>
              <a:t>.”</a:t>
            </a:r>
          </a:p>
          <a:p>
            <a:pPr marL="0" indent="0" algn="just">
              <a:buNone/>
            </a:pPr>
            <a:endParaRPr lang="en-ZA" dirty="0"/>
          </a:p>
          <a:p>
            <a:pPr marL="0" indent="0" algn="just">
              <a:buNone/>
            </a:pPr>
            <a:r>
              <a:rPr lang="en-ZA" dirty="0" smtClean="0"/>
              <a:t>Does the criminalisation of a contravention of Section 126B by the introduction of Section 157B(2) and (3) and the penalties imposed in terms of section 161(1)(aB) (a fine of R1m or 10% of annual turnover whichever is the greater) read with 157D(1) (the criminalising of each director and/or prescribed officer) render credit provider and credit consumer “…equal before the law” and do they have “equal protection and benefit of the law”?</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677284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Recovery of prescribed debt and constitutional equality before the law </a:t>
            </a:r>
            <a:endParaRPr lang="en-Z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ZA" dirty="0" smtClean="0"/>
              <a:t>The effect of the Bill on credit provider’s right to have a dispute on prescription adjudicated by a court of law:</a:t>
            </a:r>
          </a:p>
          <a:p>
            <a:pPr marL="514350" indent="-514350" algn="just">
              <a:buAutoNum type="arabicPeriod"/>
            </a:pPr>
            <a:r>
              <a:rPr lang="en-ZA" dirty="0" smtClean="0"/>
              <a:t>If the court finds the debt has not prescribed there are no consequences for the consumer, other than that the trial proceeds.</a:t>
            </a:r>
          </a:p>
          <a:p>
            <a:pPr marL="514350" indent="-514350" algn="just">
              <a:buAutoNum type="arabicPeriod"/>
            </a:pPr>
            <a:r>
              <a:rPr lang="en-ZA" dirty="0" smtClean="0"/>
              <a:t>If the court finds that the debt did prescribe, the credit provider, its directors and  prescribed officers face criminal prosecution, imprisonment of not more than 10 years and a fine not exceeding R1m or 10% of annual turnover, whichever is the greatest.</a:t>
            </a:r>
          </a:p>
          <a:p>
            <a:pPr marL="0" indent="0" algn="just">
              <a:buNone/>
            </a:pPr>
            <a:r>
              <a:rPr lang="en-ZA" dirty="0" smtClean="0"/>
              <a:t>Does the consequences of a technical legal defence the consumer may or may not raise, based on facts the credit provider may not have access to justify the risk of enforcing a contractual obligation?</a:t>
            </a:r>
          </a:p>
          <a:p>
            <a:pPr marL="0" indent="0" algn="just">
              <a:buNone/>
            </a:pPr>
            <a:endParaRPr lang="en-ZA" dirty="0"/>
          </a:p>
          <a:p>
            <a:pPr marL="0" indent="0" algn="just">
              <a:buNone/>
            </a:pPr>
            <a:r>
              <a:rPr lang="en-ZA" b="1" u="sng" dirty="0" smtClean="0"/>
              <a:t>Credit provider and credit consumer is not rendered equal before the law.</a:t>
            </a:r>
            <a:endParaRPr lang="en-ZA" b="1" u="sng"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454414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Policy of criminalisation</a:t>
            </a:r>
            <a:endParaRPr lang="en-ZA" b="1" dirty="0"/>
          </a:p>
        </p:txBody>
      </p:sp>
      <p:sp>
        <p:nvSpPr>
          <p:cNvPr id="3" name="Content Placeholder 2"/>
          <p:cNvSpPr>
            <a:spLocks noGrp="1"/>
          </p:cNvSpPr>
          <p:nvPr>
            <p:ph idx="1"/>
          </p:nvPr>
        </p:nvSpPr>
        <p:spPr/>
        <p:txBody>
          <a:bodyPr>
            <a:normAutofit/>
          </a:bodyPr>
          <a:lstStyle/>
          <a:p>
            <a:pPr marL="0" indent="0">
              <a:buNone/>
            </a:pPr>
            <a:r>
              <a:rPr lang="en-ZA" dirty="0" smtClean="0"/>
              <a:t>LAWSA Vo 11 Criminal Law (3</a:t>
            </a:r>
            <a:r>
              <a:rPr lang="en-ZA" baseline="30000" dirty="0" smtClean="0"/>
              <a:t>rd</a:t>
            </a:r>
            <a:r>
              <a:rPr lang="en-ZA" dirty="0" smtClean="0"/>
              <a:t> ed), par 9 titled</a:t>
            </a:r>
          </a:p>
          <a:p>
            <a:pPr marL="0" indent="0">
              <a:buNone/>
            </a:pPr>
            <a:r>
              <a:rPr lang="en-ZA" b="1" u="sng" dirty="0" smtClean="0"/>
              <a:t>“Criminalisation, its limits, and over criminalisation”</a:t>
            </a:r>
          </a:p>
          <a:p>
            <a:pPr marL="0" indent="0">
              <a:buNone/>
            </a:pPr>
            <a:endParaRPr lang="en-ZA" dirty="0"/>
          </a:p>
          <a:p>
            <a:pPr marL="0" indent="0" algn="just">
              <a:buNone/>
            </a:pPr>
            <a:r>
              <a:rPr lang="en-ZA" dirty="0" smtClean="0"/>
              <a:t>“One of the most serious problems facing criminal law is the fact that legislatures have abused the criminal sanction to such an extent that over-criminalisation has taken place.  The criminal sanction, which have been the ultimate weapon against assaults threatening societal coexistence, has become a blunt instrument through it having been used indiscriminately by legislatures as a device to censure any kind of deviant conduct or as a convenient disciplinary tool to secure obedience to any kind of legislative prescription.”</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1848119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964014"/>
          </a:xfrm>
        </p:spPr>
        <p:txBody>
          <a:bodyPr/>
          <a:lstStyle/>
          <a:p>
            <a:pPr algn="r"/>
            <a:r>
              <a:rPr lang="en-ZA" b="1" dirty="0" smtClean="0"/>
              <a:t>About ADRA</a:t>
            </a:r>
            <a:endParaRPr lang="en-ZA" b="1" dirty="0"/>
          </a:p>
        </p:txBody>
      </p:sp>
      <p:sp>
        <p:nvSpPr>
          <p:cNvPr id="3" name="Subtitle 2"/>
          <p:cNvSpPr>
            <a:spLocks noGrp="1"/>
          </p:cNvSpPr>
          <p:nvPr>
            <p:ph type="subTitle" idx="1"/>
          </p:nvPr>
        </p:nvSpPr>
        <p:spPr>
          <a:xfrm>
            <a:off x="2532184" y="1970468"/>
            <a:ext cx="8135815" cy="4159876"/>
          </a:xfrm>
        </p:spPr>
        <p:txBody>
          <a:bodyPr>
            <a:normAutofit/>
          </a:bodyPr>
          <a:lstStyle/>
          <a:p>
            <a:pPr algn="just"/>
            <a:r>
              <a:rPr lang="en-ZA" dirty="0" smtClean="0"/>
              <a:t>Association of Debt Recovery Agents (NPC)</a:t>
            </a:r>
          </a:p>
          <a:p>
            <a:pPr algn="just"/>
            <a:r>
              <a:rPr lang="en-ZA" dirty="0" smtClean="0"/>
              <a:t>Represent 230 business entities</a:t>
            </a:r>
          </a:p>
          <a:p>
            <a:pPr algn="just"/>
            <a:endParaRPr lang="en-ZA" dirty="0" smtClean="0"/>
          </a:p>
          <a:p>
            <a:pPr algn="just"/>
            <a:r>
              <a:rPr lang="en-ZA" b="1" u="sng" dirty="0" smtClean="0">
                <a:effectLst>
                  <a:outerShdw blurRad="38100" dist="38100" dir="2700000" algn="tl">
                    <a:srgbClr val="000000">
                      <a:alpha val="43137"/>
                    </a:srgbClr>
                  </a:outerShdw>
                </a:effectLst>
              </a:rPr>
              <a:t>Why does ADRA participate?</a:t>
            </a:r>
          </a:p>
          <a:p>
            <a:pPr algn="just"/>
            <a:endParaRPr lang="en-ZA" dirty="0" smtClean="0"/>
          </a:p>
          <a:p>
            <a:pPr algn="just"/>
            <a:r>
              <a:rPr lang="en-ZA" dirty="0" smtClean="0"/>
              <a:t>Household over-indebtedness and socio economic depravation requires urgent redress, which intervention must:</a:t>
            </a:r>
          </a:p>
          <a:p>
            <a:pPr marL="914400" lvl="1" indent="-457200" algn="just">
              <a:buAutoNum type="arabicPeriod"/>
            </a:pPr>
            <a:r>
              <a:rPr lang="en-ZA" dirty="0" smtClean="0"/>
              <a:t>Correct fundamental underlying causes of consumer over-indebtedness, and</a:t>
            </a:r>
          </a:p>
          <a:p>
            <a:pPr marL="914400" lvl="1" indent="-457200" algn="just">
              <a:buAutoNum type="arabicPeriod"/>
            </a:pPr>
            <a:r>
              <a:rPr lang="en-ZA" dirty="0" smtClean="0"/>
              <a:t>Preserve principles upon which our democracy is based.</a:t>
            </a:r>
          </a:p>
          <a:p>
            <a:pPr algn="just"/>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1688788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Consequences of over-criminalisation</a:t>
            </a:r>
            <a:endParaRPr lang="en-ZA" b="1" dirty="0"/>
          </a:p>
        </p:txBody>
      </p:sp>
      <p:sp>
        <p:nvSpPr>
          <p:cNvPr id="3" name="Content Placeholder 2"/>
          <p:cNvSpPr>
            <a:spLocks noGrp="1"/>
          </p:cNvSpPr>
          <p:nvPr>
            <p:ph idx="1"/>
          </p:nvPr>
        </p:nvSpPr>
        <p:spPr/>
        <p:txBody>
          <a:bodyPr/>
          <a:lstStyle/>
          <a:p>
            <a:pPr marL="514350" indent="-514350" algn="just">
              <a:buAutoNum type="arabicPeriod"/>
            </a:pPr>
            <a:r>
              <a:rPr lang="en-ZA" dirty="0" smtClean="0"/>
              <a:t>Creating too many criminals threatens collapse of the criminal justice system.  The system cannot cope with the influx.</a:t>
            </a:r>
          </a:p>
          <a:p>
            <a:pPr marL="514350" indent="-514350" algn="just">
              <a:buAutoNum type="arabicPeriod"/>
            </a:pPr>
            <a:endParaRPr lang="en-ZA" dirty="0" smtClean="0"/>
          </a:p>
          <a:p>
            <a:pPr marL="514350" indent="-514350" algn="just">
              <a:buAutoNum type="arabicPeriod"/>
            </a:pPr>
            <a:r>
              <a:rPr lang="en-ZA" dirty="0" smtClean="0"/>
              <a:t>Deterrent effect of criminalisation and punishment has been severely diluted as everyone is rendered a criminal.</a:t>
            </a:r>
          </a:p>
          <a:p>
            <a:pPr marL="514350" indent="-514350" algn="just">
              <a:buAutoNum type="arabicPeriod"/>
            </a:pPr>
            <a:endParaRPr lang="en-ZA" dirty="0" smtClean="0"/>
          </a:p>
          <a:p>
            <a:pPr marL="514350" indent="-514350" algn="just">
              <a:buAutoNum type="arabicPeriod"/>
            </a:pPr>
            <a:r>
              <a:rPr lang="en-ZA" dirty="0" smtClean="0"/>
              <a:t>Criminal justice system image has been impaired and result in an erosion of respect for the law.</a:t>
            </a:r>
          </a:p>
          <a:p>
            <a:pPr marL="0" indent="0" algn="just">
              <a:buNone/>
            </a:pP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34453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Does the Bill support its own objective?</a:t>
            </a:r>
            <a:endParaRPr lang="en-ZA" b="1" dirty="0"/>
          </a:p>
        </p:txBody>
      </p:sp>
      <p:sp>
        <p:nvSpPr>
          <p:cNvPr id="3" name="Content Placeholder 2"/>
          <p:cNvSpPr>
            <a:spLocks noGrp="1"/>
          </p:cNvSpPr>
          <p:nvPr>
            <p:ph idx="1"/>
          </p:nvPr>
        </p:nvSpPr>
        <p:spPr/>
        <p:txBody>
          <a:bodyPr/>
          <a:lstStyle/>
          <a:p>
            <a:pPr marL="0" indent="0" algn="just">
              <a:buNone/>
            </a:pPr>
            <a:r>
              <a:rPr lang="en-ZA" dirty="0" smtClean="0"/>
              <a:t>Will debt intervention:</a:t>
            </a:r>
          </a:p>
          <a:p>
            <a:pPr marL="514350" indent="-514350" algn="just">
              <a:buAutoNum type="arabicPeriod"/>
            </a:pPr>
            <a:endParaRPr lang="en-ZA" dirty="0" smtClean="0"/>
          </a:p>
          <a:p>
            <a:pPr marL="514350" indent="-514350" algn="just">
              <a:buAutoNum type="arabicPeriod"/>
            </a:pPr>
            <a:r>
              <a:rPr lang="en-ZA" dirty="0" smtClean="0"/>
              <a:t>Sustainably improve credit consumer behaviour?</a:t>
            </a:r>
          </a:p>
          <a:p>
            <a:pPr marL="514350" indent="-514350" algn="just">
              <a:buAutoNum type="arabicPeriod"/>
            </a:pPr>
            <a:endParaRPr lang="en-ZA" dirty="0" smtClean="0"/>
          </a:p>
          <a:p>
            <a:pPr marL="514350" indent="-514350" algn="just">
              <a:buAutoNum type="arabicPeriod"/>
            </a:pPr>
            <a:r>
              <a:rPr lang="en-ZA" dirty="0" smtClean="0"/>
              <a:t>Sustainably improve the socio-economic circumstances of consumer?</a:t>
            </a:r>
          </a:p>
          <a:p>
            <a:pPr marL="514350" indent="-514350" algn="just">
              <a:buAutoNum type="arabicPeriod"/>
            </a:pPr>
            <a:endParaRPr lang="en-ZA" dirty="0" smtClean="0"/>
          </a:p>
          <a:p>
            <a:pPr marL="514350" indent="-514350" algn="just">
              <a:buAutoNum type="arabicPeriod"/>
            </a:pPr>
            <a:r>
              <a:rPr lang="en-ZA" dirty="0" smtClean="0"/>
              <a:t>Promote the values and objectives of the NCA?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319138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91" y="0"/>
            <a:ext cx="10515600" cy="1325563"/>
          </a:xfrm>
        </p:spPr>
        <p:txBody>
          <a:bodyPr/>
          <a:lstStyle/>
          <a:p>
            <a:r>
              <a:rPr lang="en-ZA" b="1" dirty="0" smtClean="0"/>
              <a:t>Comparative foreign jurisdiction interventions</a:t>
            </a:r>
            <a:endParaRPr lang="en-ZA" b="1" dirty="0"/>
          </a:p>
        </p:txBody>
      </p:sp>
      <p:graphicFrame>
        <p:nvGraphicFramePr>
          <p:cNvPr id="4" name="Content Placeholder 3"/>
          <p:cNvGraphicFramePr>
            <a:graphicFrameLocks noGrp="1"/>
          </p:cNvGraphicFramePr>
          <p:nvPr>
            <p:ph idx="1"/>
            <p:extLst/>
          </p:nvPr>
        </p:nvGraphicFramePr>
        <p:xfrm>
          <a:off x="2161308" y="1454725"/>
          <a:ext cx="7342909" cy="5237019"/>
        </p:xfrm>
        <a:graphic>
          <a:graphicData uri="http://schemas.openxmlformats.org/drawingml/2006/table">
            <a:tbl>
              <a:tblPr firstRow="1" firstCol="1" bandRow="1">
                <a:tableStyleId>{5C22544A-7EE6-4342-B048-85BDC9FD1C3A}</a:tableStyleId>
              </a:tblPr>
              <a:tblGrid>
                <a:gridCol w="1208615">
                  <a:extLst>
                    <a:ext uri="{9D8B030D-6E8A-4147-A177-3AD203B41FA5}">
                      <a16:colId xmlns:a16="http://schemas.microsoft.com/office/drawing/2014/main" xmlns="" val="20000"/>
                    </a:ext>
                  </a:extLst>
                </a:gridCol>
                <a:gridCol w="1181739">
                  <a:extLst>
                    <a:ext uri="{9D8B030D-6E8A-4147-A177-3AD203B41FA5}">
                      <a16:colId xmlns:a16="http://schemas.microsoft.com/office/drawing/2014/main" xmlns="" val="20001"/>
                    </a:ext>
                  </a:extLst>
                </a:gridCol>
                <a:gridCol w="1411409">
                  <a:extLst>
                    <a:ext uri="{9D8B030D-6E8A-4147-A177-3AD203B41FA5}">
                      <a16:colId xmlns:a16="http://schemas.microsoft.com/office/drawing/2014/main" xmlns="" val="20002"/>
                    </a:ext>
                  </a:extLst>
                </a:gridCol>
                <a:gridCol w="1110885">
                  <a:extLst>
                    <a:ext uri="{9D8B030D-6E8A-4147-A177-3AD203B41FA5}">
                      <a16:colId xmlns:a16="http://schemas.microsoft.com/office/drawing/2014/main" xmlns="" val="20003"/>
                    </a:ext>
                  </a:extLst>
                </a:gridCol>
                <a:gridCol w="1368243">
                  <a:extLst>
                    <a:ext uri="{9D8B030D-6E8A-4147-A177-3AD203B41FA5}">
                      <a16:colId xmlns:a16="http://schemas.microsoft.com/office/drawing/2014/main" xmlns="" val="20004"/>
                    </a:ext>
                  </a:extLst>
                </a:gridCol>
                <a:gridCol w="1062018">
                  <a:extLst>
                    <a:ext uri="{9D8B030D-6E8A-4147-A177-3AD203B41FA5}">
                      <a16:colId xmlns:a16="http://schemas.microsoft.com/office/drawing/2014/main" xmlns="" val="20005"/>
                    </a:ext>
                  </a:extLst>
                </a:gridCol>
              </a:tblGrid>
              <a:tr h="837923">
                <a:tc>
                  <a:txBody>
                    <a:bodyPr/>
                    <a:lstStyle/>
                    <a:p>
                      <a:pPr>
                        <a:lnSpc>
                          <a:spcPct val="115000"/>
                        </a:lnSpc>
                        <a:spcAft>
                          <a:spcPts val="0"/>
                        </a:spcAft>
                      </a:pPr>
                      <a:r>
                        <a:rPr lang="en-ZA" sz="1000" dirty="0">
                          <a:effectLst/>
                        </a:rPr>
                        <a:t>Jurisdiction</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Type of Debt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Creditor Rights Protected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Application made to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Frequency of Intervention</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Appropriate Benchmark</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0"/>
                  </a:ext>
                </a:extLst>
              </a:tr>
              <a:tr h="837923">
                <a:tc>
                  <a:txBody>
                    <a:bodyPr/>
                    <a:lstStyle/>
                    <a:p>
                      <a:pPr>
                        <a:lnSpc>
                          <a:spcPct val="115000"/>
                        </a:lnSpc>
                        <a:spcAft>
                          <a:spcPts val="0"/>
                        </a:spcAft>
                      </a:pPr>
                      <a:r>
                        <a:rPr lang="en-ZA" sz="1000" dirty="0">
                          <a:effectLst/>
                        </a:rPr>
                        <a:t>Croatia</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Various, included governmental</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Voluntary process for creditors compensate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Creditor (regulator audits creditor)</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Once-off</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Not comparable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1"/>
                  </a:ext>
                </a:extLst>
              </a:tr>
              <a:tr h="837923">
                <a:tc>
                  <a:txBody>
                    <a:bodyPr/>
                    <a:lstStyle/>
                    <a:p>
                      <a:pPr>
                        <a:lnSpc>
                          <a:spcPct val="115000"/>
                        </a:lnSpc>
                        <a:spcAft>
                          <a:spcPts val="0"/>
                        </a:spcAft>
                      </a:pPr>
                      <a:r>
                        <a:rPr lang="en-ZA" sz="1000" dirty="0">
                          <a:effectLst/>
                        </a:rPr>
                        <a:t>India</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Secured agricultural land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Creditors compensate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Creditor</a:t>
                      </a:r>
                      <a:endParaRPr lang="en-ZA" sz="900" dirty="0">
                        <a:effectLst/>
                      </a:endParaRPr>
                    </a:p>
                    <a:p>
                      <a:pPr>
                        <a:lnSpc>
                          <a:spcPct val="115000"/>
                        </a:lnSpc>
                        <a:spcAft>
                          <a:spcPts val="0"/>
                        </a:spcAft>
                      </a:pPr>
                      <a:r>
                        <a:rPr lang="en-ZA" sz="1000" dirty="0">
                          <a:effectLst/>
                        </a:rPr>
                        <a:t>(regulator audits creditor)</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Once-off</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Not comparable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2"/>
                  </a:ext>
                </a:extLst>
              </a:tr>
              <a:tr h="628442">
                <a:tc>
                  <a:txBody>
                    <a:bodyPr/>
                    <a:lstStyle/>
                    <a:p>
                      <a:pPr>
                        <a:lnSpc>
                          <a:spcPct val="115000"/>
                        </a:lnSpc>
                        <a:spcAft>
                          <a:spcPts val="0"/>
                        </a:spcAft>
                      </a:pPr>
                      <a:r>
                        <a:rPr lang="en-ZA" sz="1000" dirty="0">
                          <a:effectLst/>
                        </a:rPr>
                        <a:t>USA</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Government Student Loans</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Government &amp; creditor same party</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N/a</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Once-off</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Not comparable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3"/>
                  </a:ext>
                </a:extLst>
              </a:tr>
              <a:tr h="1047404">
                <a:tc>
                  <a:txBody>
                    <a:bodyPr/>
                    <a:lstStyle/>
                    <a:p>
                      <a:pPr>
                        <a:lnSpc>
                          <a:spcPct val="115000"/>
                        </a:lnSpc>
                        <a:spcAft>
                          <a:spcPts val="0"/>
                        </a:spcAft>
                      </a:pPr>
                      <a:r>
                        <a:rPr lang="en-ZA" sz="1000" dirty="0">
                          <a:effectLst/>
                        </a:rPr>
                        <a:t>New Zealand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All debt included, including government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Court driven process. Full creditor participation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Courts process.</a:t>
                      </a:r>
                      <a:endParaRPr lang="en-ZA" sz="900" dirty="0">
                        <a:effectLst/>
                      </a:endParaRPr>
                    </a:p>
                    <a:p>
                      <a:pPr>
                        <a:lnSpc>
                          <a:spcPct val="115000"/>
                        </a:lnSpc>
                        <a:spcAft>
                          <a:spcPts val="0"/>
                        </a:spcAft>
                      </a:pPr>
                      <a:r>
                        <a:rPr lang="en-ZA" sz="1000" dirty="0">
                          <a:effectLst/>
                        </a:rPr>
                        <a:t>Quasi sequestration</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Ongoing</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Similarities</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4"/>
                  </a:ext>
                </a:extLst>
              </a:tr>
              <a:tr h="1047404">
                <a:tc>
                  <a:txBody>
                    <a:bodyPr/>
                    <a:lstStyle/>
                    <a:p>
                      <a:pPr>
                        <a:lnSpc>
                          <a:spcPct val="115000"/>
                        </a:lnSpc>
                        <a:spcAft>
                          <a:spcPts val="0"/>
                        </a:spcAft>
                      </a:pPr>
                      <a:r>
                        <a:rPr lang="en-ZA" sz="1000" dirty="0">
                          <a:effectLst/>
                        </a:rPr>
                        <a:t>England, Wales, Northern Ireland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All debt included, including government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Court driven process.  Full creditor participation</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Court process</a:t>
                      </a:r>
                      <a:endParaRPr lang="en-ZA" sz="900" dirty="0">
                        <a:effectLst/>
                      </a:endParaRPr>
                    </a:p>
                    <a:p>
                      <a:pPr>
                        <a:lnSpc>
                          <a:spcPct val="115000"/>
                        </a:lnSpc>
                        <a:spcAft>
                          <a:spcPts val="0"/>
                        </a:spcAft>
                      </a:pPr>
                      <a:r>
                        <a:rPr lang="en-ZA" sz="1000" dirty="0">
                          <a:effectLst/>
                        </a:rPr>
                        <a:t>Quasi sequestration</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Ongoing</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a:lnSpc>
                          <a:spcPct val="115000"/>
                        </a:lnSpc>
                        <a:spcAft>
                          <a:spcPts val="0"/>
                        </a:spcAft>
                      </a:pPr>
                      <a:r>
                        <a:rPr lang="en-ZA" sz="1000" dirty="0">
                          <a:effectLst/>
                        </a:rPr>
                        <a:t>Similarities</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3727450" y="1811338"/>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Arial" panose="020B0604020202020204" pitchFamily="34" charset="0"/>
              </a:rPr>
              <a:t/>
            </a:r>
            <a:br>
              <a:rPr kumimoji="0" lang="en-ZA" altLang="en-US" sz="1800" b="0" i="0" u="none" strike="noStrike" cap="none" normalizeH="0" baseline="0" dirty="0" smtClean="0">
                <a:ln>
                  <a:noFill/>
                </a:ln>
                <a:solidFill>
                  <a:schemeClr val="tx1"/>
                </a:solidFill>
                <a:effectLst/>
                <a:latin typeface="Arial" panose="020B0604020202020204" pitchFamily="34" charset="0"/>
              </a:rPr>
            </a:b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204683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Scientific study results suggest objective will not be achieved</a:t>
            </a:r>
            <a:endParaRPr lang="en-ZA" b="1"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ZA" b="1" dirty="0" smtClean="0"/>
              <a:t>Quotes from Xavier Gine &amp; Martin Kanz report to the World Bank</a:t>
            </a:r>
          </a:p>
          <a:p>
            <a:pPr marL="0" indent="0" algn="just">
              <a:buNone/>
            </a:pPr>
            <a:endParaRPr lang="en-ZA" dirty="0"/>
          </a:p>
          <a:p>
            <a:pPr marL="0" indent="0" algn="just">
              <a:buNone/>
            </a:pPr>
            <a:r>
              <a:rPr lang="en-ZA" dirty="0" smtClean="0"/>
              <a:t>“</a:t>
            </a:r>
            <a:r>
              <a:rPr lang="en-ZA" dirty="0"/>
              <a:t>First, we show that </a:t>
            </a:r>
            <a:r>
              <a:rPr lang="en-ZA" u="sng" dirty="0"/>
              <a:t>the bailout led to a significant reallocation of bank lending away from districts with greater exposure to the bailout</a:t>
            </a:r>
            <a:r>
              <a:rPr lang="en-ZA" dirty="0" smtClean="0"/>
              <a:t>.”</a:t>
            </a:r>
          </a:p>
          <a:p>
            <a:pPr marL="0" indent="0" algn="just">
              <a:buNone/>
            </a:pPr>
            <a:endParaRPr lang="en-ZA" dirty="0" smtClean="0"/>
          </a:p>
          <a:p>
            <a:pPr marL="0" indent="0" algn="just">
              <a:buNone/>
            </a:pPr>
            <a:r>
              <a:rPr lang="en-ZA" dirty="0" smtClean="0"/>
              <a:t>“Second</a:t>
            </a:r>
            <a:r>
              <a:rPr lang="en-ZA" dirty="0"/>
              <a:t>, </a:t>
            </a:r>
            <a:r>
              <a:rPr lang="en-ZA" u="sng" dirty="0"/>
              <a:t>we find that the program had no positive impact on productivity, consumption or labor market outcomes, but led to significant moral hazard in loan </a:t>
            </a:r>
            <a:r>
              <a:rPr lang="en-ZA" u="sng" dirty="0" smtClean="0"/>
              <a:t>repayment</a:t>
            </a:r>
            <a:r>
              <a:rPr lang="en-ZA" dirty="0" smtClean="0"/>
              <a:t>.”</a:t>
            </a:r>
          </a:p>
          <a:p>
            <a:pPr marL="0" indent="0" algn="just">
              <a:buNone/>
            </a:pPr>
            <a:endParaRPr lang="en-ZA" u="sng" dirty="0" smtClean="0"/>
          </a:p>
          <a:p>
            <a:pPr marL="0" indent="0" algn="just">
              <a:buNone/>
            </a:pPr>
            <a:r>
              <a:rPr lang="en-ZA" u="sng" dirty="0" smtClean="0"/>
              <a:t>“…increase </a:t>
            </a:r>
            <a:r>
              <a:rPr lang="en-ZA" u="sng" dirty="0"/>
              <a:t>in defaults is concentrated among borrowers that were previously in good </a:t>
            </a:r>
            <a:r>
              <a:rPr lang="en-ZA" u="sng" dirty="0" smtClean="0"/>
              <a:t>standing,”</a:t>
            </a:r>
          </a:p>
          <a:p>
            <a:pPr marL="0" indent="0" algn="just">
              <a:buNone/>
            </a:pPr>
            <a:endParaRPr lang="en-ZA" u="sng" dirty="0" smtClean="0"/>
          </a:p>
          <a:p>
            <a:pPr marL="0" indent="0" algn="just">
              <a:buNone/>
            </a:pPr>
            <a:r>
              <a:rPr lang="en-ZA" u="sng" dirty="0" smtClean="0"/>
              <a:t>“…moral </a:t>
            </a:r>
            <a:r>
              <a:rPr lang="en-ZA" u="sng" dirty="0"/>
              <a:t>hazard in loan repayment is </a:t>
            </a:r>
            <a:r>
              <a:rPr lang="en-ZA" u="sng" dirty="0" smtClean="0"/>
              <a:t>intensified.”</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682310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Unintended consequence</a:t>
            </a:r>
            <a:endParaRPr lang="en-ZA" b="1" dirty="0"/>
          </a:p>
        </p:txBody>
      </p:sp>
      <p:sp>
        <p:nvSpPr>
          <p:cNvPr id="3" name="Content Placeholder 2"/>
          <p:cNvSpPr>
            <a:spLocks noGrp="1"/>
          </p:cNvSpPr>
          <p:nvPr>
            <p:ph idx="1"/>
          </p:nvPr>
        </p:nvSpPr>
        <p:spPr/>
        <p:txBody>
          <a:bodyPr/>
          <a:lstStyle/>
          <a:p>
            <a:pPr marL="0" indent="0">
              <a:buNone/>
            </a:pPr>
            <a:r>
              <a:rPr lang="en-ZA" dirty="0" smtClean="0"/>
              <a:t>Knock on effect of depreciation of credit provider asset value</a:t>
            </a:r>
          </a:p>
          <a:p>
            <a:pPr>
              <a:buFont typeface="Wingdings" panose="05000000000000000000" pitchFamily="2" charset="2"/>
              <a:buChar char="Ø"/>
            </a:pPr>
            <a:r>
              <a:rPr lang="en-ZA" dirty="0" smtClean="0"/>
              <a:t>Credit providers rendered legally insolvent</a:t>
            </a:r>
          </a:p>
          <a:p>
            <a:pPr>
              <a:buFont typeface="Wingdings" panose="05000000000000000000" pitchFamily="2" charset="2"/>
              <a:buChar char="Ø"/>
            </a:pPr>
            <a:r>
              <a:rPr lang="en-ZA" dirty="0" smtClean="0"/>
              <a:t>Can the employee afford the Bill</a:t>
            </a:r>
          </a:p>
          <a:p>
            <a:pPr>
              <a:buFont typeface="Wingdings" panose="05000000000000000000" pitchFamily="2" charset="2"/>
              <a:buChar char="Ø"/>
            </a:pPr>
            <a:r>
              <a:rPr lang="en-ZA" dirty="0" smtClean="0"/>
              <a:t>Can the poor labour market support the Bill.</a:t>
            </a:r>
          </a:p>
          <a:p>
            <a:pPr>
              <a:buFont typeface="Wingdings" panose="05000000000000000000" pitchFamily="2" charset="2"/>
              <a:buChar char="Ø"/>
            </a:pPr>
            <a:r>
              <a:rPr lang="en-ZA" dirty="0" smtClean="0"/>
              <a:t>Can investor confidence afford the Bill.</a:t>
            </a:r>
          </a:p>
          <a:p>
            <a:pPr>
              <a:buFont typeface="Wingdings" panose="05000000000000000000" pitchFamily="2" charset="2"/>
              <a:buChar char="Ø"/>
            </a:pPr>
            <a:r>
              <a:rPr lang="en-ZA" dirty="0" smtClean="0"/>
              <a:t>Can the strained economy afford the Bill.</a:t>
            </a:r>
          </a:p>
          <a:p>
            <a:pPr marL="0" indent="0">
              <a:buNone/>
            </a:pP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699150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Unintended consequence</a:t>
            </a:r>
            <a:endParaRPr lang="en-ZA" b="1" dirty="0"/>
          </a:p>
        </p:txBody>
      </p:sp>
      <p:sp>
        <p:nvSpPr>
          <p:cNvPr id="3" name="Content Placeholder 2"/>
          <p:cNvSpPr>
            <a:spLocks noGrp="1"/>
          </p:cNvSpPr>
          <p:nvPr>
            <p:ph idx="1"/>
          </p:nvPr>
        </p:nvSpPr>
        <p:spPr/>
        <p:txBody>
          <a:bodyPr>
            <a:normAutofit lnSpcReduction="10000"/>
          </a:bodyPr>
          <a:lstStyle/>
          <a:p>
            <a:pPr marL="0" indent="0" algn="just">
              <a:buNone/>
            </a:pPr>
            <a:r>
              <a:rPr lang="en-ZA" b="1" dirty="0" smtClean="0"/>
              <a:t>Legal Action</a:t>
            </a:r>
          </a:p>
          <a:p>
            <a:pPr marL="0" indent="0" algn="just">
              <a:buNone/>
            </a:pPr>
            <a:r>
              <a:rPr lang="en-ZA" dirty="0" smtClean="0"/>
              <a:t>Legal action is the only debt enforcement process which safeguard the credit provider, its directors and prescribed officers against the overwhelming consequences of criminalisation and its pursuant sanction.</a:t>
            </a:r>
          </a:p>
          <a:p>
            <a:pPr marL="0" indent="0" algn="just">
              <a:buNone/>
            </a:pPr>
            <a:endParaRPr lang="en-ZA" dirty="0"/>
          </a:p>
          <a:p>
            <a:pPr marL="0" indent="0" algn="just">
              <a:buNone/>
            </a:pPr>
            <a:r>
              <a:rPr lang="en-ZA" dirty="0" smtClean="0"/>
              <a:t>What effect will this have on:</a:t>
            </a:r>
          </a:p>
          <a:p>
            <a:pPr marL="514350" indent="-514350" algn="just">
              <a:buAutoNum type="arabicPeriod"/>
            </a:pPr>
            <a:r>
              <a:rPr lang="en-ZA" dirty="0" smtClean="0"/>
              <a:t>Escalation in credit consumer liability due to legal costs?</a:t>
            </a:r>
          </a:p>
          <a:p>
            <a:pPr marL="514350" indent="-514350" algn="just">
              <a:buAutoNum type="arabicPeriod"/>
            </a:pPr>
            <a:r>
              <a:rPr lang="en-ZA" dirty="0" smtClean="0"/>
              <a:t>Enforcement of judgements through either EAO’s or attachment of assets?</a:t>
            </a:r>
          </a:p>
          <a:p>
            <a:pPr marL="514350" indent="-514350" algn="just">
              <a:buAutoNum type="arabicPeriod"/>
            </a:pPr>
            <a:r>
              <a:rPr lang="en-ZA" dirty="0" smtClean="0"/>
              <a:t>An over extended court system?</a:t>
            </a:r>
          </a:p>
          <a:p>
            <a:pPr marL="514350" indent="-514350" algn="just">
              <a:buAutoNum type="arabicPeriod"/>
            </a:pPr>
            <a:r>
              <a:rPr lang="en-ZA" dirty="0" smtClean="0"/>
              <a:t>Consumers ability to access credit and employment?</a:t>
            </a:r>
          </a:p>
          <a:p>
            <a:pPr marL="514350" indent="-514350" algn="just">
              <a:buAutoNum type="arabicPeriod"/>
            </a:pPr>
            <a:endParaRPr lang="en-ZA" dirty="0"/>
          </a:p>
          <a:p>
            <a:pPr marL="0" indent="0" algn="just">
              <a:buNone/>
            </a:pP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053960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Proposed solution</a:t>
            </a:r>
            <a:endParaRPr lang="en-ZA" b="1" dirty="0"/>
          </a:p>
        </p:txBody>
      </p:sp>
      <p:sp>
        <p:nvSpPr>
          <p:cNvPr id="3" name="Content Placeholder 2"/>
          <p:cNvSpPr>
            <a:spLocks noGrp="1"/>
          </p:cNvSpPr>
          <p:nvPr>
            <p:ph idx="1"/>
          </p:nvPr>
        </p:nvSpPr>
        <p:spPr/>
        <p:txBody>
          <a:bodyPr>
            <a:normAutofit/>
          </a:bodyPr>
          <a:lstStyle/>
          <a:p>
            <a:pPr marL="0" indent="0" algn="just">
              <a:buNone/>
            </a:pPr>
            <a:r>
              <a:rPr lang="en-ZA" b="1" u="sng" dirty="0"/>
              <a:t>Dr Predrag </a:t>
            </a:r>
            <a:r>
              <a:rPr lang="en-ZA" b="1" u="sng" dirty="0" smtClean="0"/>
              <a:t>Bejaković</a:t>
            </a:r>
            <a:r>
              <a:rPr lang="en-ZA" dirty="0" smtClean="0"/>
              <a:t> identified the causes of over-indebtedness to be:</a:t>
            </a:r>
          </a:p>
          <a:p>
            <a:pPr lvl="0" algn="just">
              <a:buAutoNum type="arabicPeriod"/>
            </a:pPr>
            <a:endParaRPr lang="en-ZA" dirty="0" smtClean="0"/>
          </a:p>
          <a:p>
            <a:pPr lvl="0" algn="just">
              <a:buAutoNum type="arabicPeriod"/>
            </a:pPr>
            <a:r>
              <a:rPr lang="en-ZA" dirty="0" smtClean="0"/>
              <a:t>“There </a:t>
            </a:r>
            <a:r>
              <a:rPr lang="en-ZA" dirty="0"/>
              <a:t>is a need to develop and/or improve consumer protection measures. Of particular importance are disclosure guidelines for product terms and </a:t>
            </a:r>
            <a:r>
              <a:rPr lang="en-ZA" dirty="0" smtClean="0"/>
              <a:t>pricing.</a:t>
            </a:r>
          </a:p>
          <a:p>
            <a:pPr lvl="0" algn="just">
              <a:buAutoNum type="arabicPeriod"/>
            </a:pPr>
            <a:endParaRPr lang="en-ZA" dirty="0"/>
          </a:p>
          <a:p>
            <a:pPr lvl="0" algn="just">
              <a:buAutoNum type="arabicPeriod"/>
            </a:pPr>
            <a:r>
              <a:rPr lang="en-ZA" dirty="0" smtClean="0"/>
              <a:t>Furthermore</a:t>
            </a:r>
            <a:r>
              <a:rPr lang="en-ZA" dirty="0"/>
              <a:t>, there is a need to promote further financial literacy training so that individuals can make better informed decisions about the products and services they use.”</a:t>
            </a:r>
          </a:p>
          <a:p>
            <a:pPr marL="0" indent="0">
              <a:buNone/>
            </a:pPr>
            <a:endParaRPr lang="en-ZA"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017886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Proposed solution</a:t>
            </a:r>
            <a:endParaRPr lang="en-ZA"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ZA" dirty="0" smtClean="0"/>
              <a:t>In line with </a:t>
            </a:r>
            <a:r>
              <a:rPr lang="en-ZA" b="1" u="sng" dirty="0" smtClean="0"/>
              <a:t>Dr </a:t>
            </a:r>
            <a:r>
              <a:rPr lang="en-ZA" b="1" u="sng" dirty="0"/>
              <a:t>Predrag </a:t>
            </a:r>
            <a:r>
              <a:rPr lang="en-ZA" b="1" u="sng" dirty="0" smtClean="0"/>
              <a:t>Bejaković</a:t>
            </a:r>
            <a:r>
              <a:rPr lang="en-ZA" dirty="0" smtClean="0"/>
              <a:t> findings:</a:t>
            </a:r>
          </a:p>
          <a:p>
            <a:pPr lvl="0" algn="just">
              <a:buAutoNum type="arabicPeriod"/>
            </a:pPr>
            <a:endParaRPr lang="en-ZA" dirty="0" smtClean="0"/>
          </a:p>
          <a:p>
            <a:pPr marL="0" lvl="0" indent="0" algn="just">
              <a:buNone/>
            </a:pPr>
            <a:r>
              <a:rPr lang="en-ZA" dirty="0" smtClean="0"/>
              <a:t>Unlike Croatia, SA already has “consumer </a:t>
            </a:r>
            <a:r>
              <a:rPr lang="en-ZA" dirty="0"/>
              <a:t>protection </a:t>
            </a:r>
            <a:r>
              <a:rPr lang="en-ZA" dirty="0" smtClean="0"/>
              <a:t>measures” including “disclosure </a:t>
            </a:r>
            <a:r>
              <a:rPr lang="en-ZA" dirty="0"/>
              <a:t>guidelines for product terms and </a:t>
            </a:r>
            <a:r>
              <a:rPr lang="en-ZA" dirty="0" smtClean="0"/>
              <a:t>pricing”, i.e. the NCA, CPA, POPIA, Twin Peaks etc.</a:t>
            </a:r>
          </a:p>
          <a:p>
            <a:pPr marL="0" lvl="0" indent="0" algn="just">
              <a:buNone/>
            </a:pPr>
            <a:endParaRPr lang="en-ZA" dirty="0"/>
          </a:p>
          <a:p>
            <a:pPr marL="0" lvl="0" indent="0" algn="just">
              <a:buNone/>
            </a:pPr>
            <a:r>
              <a:rPr lang="en-ZA" b="1" dirty="0"/>
              <a:t>What SA lack is:</a:t>
            </a:r>
          </a:p>
          <a:p>
            <a:pPr lvl="0" algn="just">
              <a:buAutoNum type="arabicPeriod"/>
            </a:pPr>
            <a:r>
              <a:rPr lang="en-ZA" dirty="0"/>
              <a:t>Due enforcement and execution of existing regulatory mandate, and</a:t>
            </a:r>
          </a:p>
          <a:p>
            <a:pPr lvl="0" algn="just">
              <a:buAutoNum type="arabicPeriod"/>
            </a:pPr>
            <a:r>
              <a:rPr lang="en-ZA" dirty="0"/>
              <a:t>A structured and concerted national education </a:t>
            </a:r>
            <a:r>
              <a:rPr lang="en-ZA" dirty="0" smtClean="0"/>
              <a:t>plan as per Sec 3 of the NCA.</a:t>
            </a:r>
            <a:endParaRPr lang="en-ZA" dirty="0"/>
          </a:p>
          <a:p>
            <a:pPr marL="0" lvl="0" indent="0" algn="just">
              <a:buNone/>
            </a:pPr>
            <a:endParaRPr lang="en-ZA" dirty="0" smtClean="0"/>
          </a:p>
          <a:p>
            <a:pPr marL="0" lvl="0" indent="0" algn="just">
              <a:buNone/>
            </a:pPr>
            <a:r>
              <a:rPr lang="en-ZA" dirty="0" smtClean="0"/>
              <a:t>In considering any additional intervention, the principles upon which our democracy is based must be reserved and promoted.</a:t>
            </a:r>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850125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49" y="126244"/>
            <a:ext cx="8911687" cy="1280890"/>
          </a:xfrm>
        </p:spPr>
        <p:txBody>
          <a:bodyPr/>
          <a:lstStyle/>
          <a:p>
            <a:pPr algn="r"/>
            <a:r>
              <a:rPr lang="en-ZA" b="1" dirty="0" smtClean="0"/>
              <a:t>Summary</a:t>
            </a:r>
            <a:endParaRPr lang="en-ZA" b="1" dirty="0"/>
          </a:p>
        </p:txBody>
      </p:sp>
      <p:sp>
        <p:nvSpPr>
          <p:cNvPr id="3" name="Content Placeholder 2"/>
          <p:cNvSpPr>
            <a:spLocks noGrp="1"/>
          </p:cNvSpPr>
          <p:nvPr>
            <p:ph idx="1"/>
          </p:nvPr>
        </p:nvSpPr>
        <p:spPr>
          <a:xfrm>
            <a:off x="2232903" y="1109022"/>
            <a:ext cx="9762978" cy="4982289"/>
          </a:xfrm>
        </p:spPr>
        <p:txBody>
          <a:bodyPr>
            <a:normAutofit fontScale="92500" lnSpcReduction="10000"/>
          </a:bodyPr>
          <a:lstStyle/>
          <a:p>
            <a:pPr marL="0" indent="0" algn="just">
              <a:buNone/>
            </a:pPr>
            <a:r>
              <a:rPr lang="en-ZA" b="1" dirty="0" smtClean="0"/>
              <a:t>ADRA submit that:</a:t>
            </a:r>
          </a:p>
          <a:p>
            <a:pPr algn="just">
              <a:buAutoNum type="arabicPeriod"/>
            </a:pPr>
            <a:r>
              <a:rPr lang="en-ZA" b="1" dirty="0" smtClean="0"/>
              <a:t>The legislative process does not provide a reasonable opportunity for stakeholder participation due to the truncated timeline and may as a result render the entire Bill constitutionally invalid.</a:t>
            </a:r>
          </a:p>
          <a:p>
            <a:pPr algn="just">
              <a:buAutoNum type="arabicPeriod"/>
            </a:pPr>
            <a:r>
              <a:rPr lang="en-ZA" b="1" dirty="0" smtClean="0"/>
              <a:t>Debt intervention might amount to an “arbitrary deprivation of property” without compensation not justified in terms of Sec 36 rendering the relevant provisions constitutionally invalid.</a:t>
            </a:r>
          </a:p>
          <a:p>
            <a:pPr algn="just">
              <a:buAutoNum type="arabicPeriod"/>
            </a:pPr>
            <a:r>
              <a:rPr lang="en-ZA" b="1" dirty="0" smtClean="0"/>
              <a:t>The criminalising of a transgression of Sec 126B of the NCA is not justified from a moral and/or policy perspective and may be found to not consider all parties equal before the law, and as such, Constitutionally invalid.</a:t>
            </a:r>
          </a:p>
          <a:p>
            <a:pPr algn="just">
              <a:buAutoNum type="arabicPeriod"/>
            </a:pPr>
            <a:r>
              <a:rPr lang="en-ZA" b="1" dirty="0" smtClean="0"/>
              <a:t>Debt intervention as structured in the Bill will not achieve its statutory objectives.  All researched indications are that the outcome will be the exact opposite.</a:t>
            </a:r>
          </a:p>
          <a:p>
            <a:pPr algn="just">
              <a:buAutoNum type="arabicPeriod"/>
            </a:pPr>
            <a:r>
              <a:rPr lang="en-ZA" b="1" dirty="0" smtClean="0"/>
              <a:t>The speculative nature of the objective might not justify an infringement upon rights guaranteed in the Constitution and might render the relevant provisions unconstitutional.</a:t>
            </a:r>
          </a:p>
          <a:p>
            <a:pPr algn="just">
              <a:buAutoNum type="arabicPeriod"/>
            </a:pPr>
            <a:r>
              <a:rPr lang="en-ZA" b="1" dirty="0" smtClean="0"/>
              <a:t>A sustainable solution must focus upon existing statutory obligations of regulatory enforcement and effective credit consumer education.</a:t>
            </a:r>
          </a:p>
          <a:p>
            <a:pPr marL="0" indent="0">
              <a:buNone/>
            </a:pP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090413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ZA" b="1" dirty="0"/>
          </a:p>
        </p:txBody>
      </p:sp>
      <p:sp>
        <p:nvSpPr>
          <p:cNvPr id="3" name="Content Placeholder 2"/>
          <p:cNvSpPr>
            <a:spLocks noGrp="1"/>
          </p:cNvSpPr>
          <p:nvPr>
            <p:ph idx="1"/>
          </p:nvPr>
        </p:nvSpPr>
        <p:spPr>
          <a:xfrm>
            <a:off x="2589212" y="1336431"/>
            <a:ext cx="8915400" cy="4951827"/>
          </a:xfrm>
        </p:spPr>
        <p:txBody>
          <a:bodyPr>
            <a:normAutofit/>
          </a:bodyPr>
          <a:lstStyle/>
          <a:p>
            <a:pPr marL="0" indent="0">
              <a:buNone/>
            </a:pPr>
            <a:endParaRPr lang="en-ZA" b="1" dirty="0" smtClean="0"/>
          </a:p>
          <a:p>
            <a:pPr marL="0" indent="0">
              <a:buNone/>
            </a:pPr>
            <a:endParaRPr lang="en-ZA" b="1" dirty="0"/>
          </a:p>
          <a:p>
            <a:pPr marL="0" indent="0">
              <a:buNone/>
            </a:pPr>
            <a:endParaRPr lang="en-ZA" b="1" dirty="0" smtClean="0"/>
          </a:p>
          <a:p>
            <a:pPr marL="0" indent="0">
              <a:buNone/>
            </a:pPr>
            <a:endParaRPr lang="en-ZA" b="1" dirty="0"/>
          </a:p>
          <a:p>
            <a:pPr marL="0" indent="0" algn="ctr">
              <a:buNone/>
            </a:pPr>
            <a:r>
              <a:rPr lang="en-ZA" sz="6000" b="1" dirty="0" smtClean="0"/>
              <a:t>ADRA </a:t>
            </a:r>
            <a:r>
              <a:rPr lang="en-ZA" sz="6000" b="1" dirty="0"/>
              <a:t>THANKS YOU</a:t>
            </a:r>
            <a:endParaRPr lang="en-ZA" sz="6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753964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1325563"/>
          </a:xfrm>
        </p:spPr>
        <p:txBody>
          <a:bodyPr/>
          <a:lstStyle/>
          <a:p>
            <a:pPr algn="r"/>
            <a:r>
              <a:rPr lang="en-ZA" b="1" dirty="0" smtClean="0"/>
              <a:t>Presentation overview</a:t>
            </a:r>
            <a:endParaRPr lang="en-ZA" b="1" dirty="0"/>
          </a:p>
        </p:txBody>
      </p:sp>
      <p:sp>
        <p:nvSpPr>
          <p:cNvPr id="3" name="Content Placeholder 2"/>
          <p:cNvSpPr>
            <a:spLocks noGrp="1"/>
          </p:cNvSpPr>
          <p:nvPr>
            <p:ph idx="1"/>
          </p:nvPr>
        </p:nvSpPr>
        <p:spPr>
          <a:xfrm>
            <a:off x="2278965" y="1441306"/>
            <a:ext cx="9692641" cy="4917930"/>
          </a:xfrm>
        </p:spPr>
        <p:txBody>
          <a:bodyPr>
            <a:normAutofit/>
          </a:bodyPr>
          <a:lstStyle/>
          <a:p>
            <a:pPr algn="just"/>
            <a:r>
              <a:rPr lang="en-ZA" dirty="0" smtClean="0"/>
              <a:t>Does the Bill promote and preserve the principles upon which our democracy is based as codified in The Constitution?</a:t>
            </a:r>
          </a:p>
          <a:p>
            <a:pPr marL="0" indent="0" algn="just">
              <a:buNone/>
            </a:pPr>
            <a:endParaRPr lang="en-ZA" dirty="0" smtClean="0"/>
          </a:p>
          <a:p>
            <a:pPr algn="just"/>
            <a:r>
              <a:rPr lang="en-ZA" dirty="0" smtClean="0"/>
              <a:t>Will the Bill achieve its objectives by correcting the fundamental underlying causes of household over-indebtedness?</a:t>
            </a:r>
          </a:p>
          <a:p>
            <a:pPr algn="just"/>
            <a:endParaRPr lang="en-ZA" dirty="0" smtClean="0"/>
          </a:p>
          <a:p>
            <a:pPr algn="just"/>
            <a:r>
              <a:rPr lang="en-ZA" dirty="0" smtClean="0"/>
              <a:t>What unintended consequences, not intended by the Bill, will result and what will the impact be?</a:t>
            </a:r>
          </a:p>
          <a:p>
            <a:pPr algn="just"/>
            <a:endParaRPr lang="en-ZA" dirty="0" smtClean="0"/>
          </a:p>
          <a:p>
            <a:pPr algn="just"/>
            <a:r>
              <a:rPr lang="en-ZA" dirty="0" smtClean="0"/>
              <a:t>Are there solutions which promote the objectives of the Bill and our democracy?</a:t>
            </a:r>
          </a:p>
          <a:p>
            <a:endParaRPr lang="en-ZA" dirty="0"/>
          </a:p>
        </p:txBody>
      </p:sp>
      <p:pic>
        <p:nvPicPr>
          <p:cNvPr id="5"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1010712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Does the Bill promote our democracy?</a:t>
            </a:r>
            <a:endParaRPr lang="en-ZA" b="1" dirty="0"/>
          </a:p>
        </p:txBody>
      </p:sp>
      <p:sp>
        <p:nvSpPr>
          <p:cNvPr id="3" name="Content Placeholder 2"/>
          <p:cNvSpPr>
            <a:spLocks noGrp="1"/>
          </p:cNvSpPr>
          <p:nvPr>
            <p:ph idx="1"/>
          </p:nvPr>
        </p:nvSpPr>
        <p:spPr/>
        <p:txBody>
          <a:bodyPr>
            <a:normAutofit/>
          </a:bodyPr>
          <a:lstStyle/>
          <a:p>
            <a:pPr marL="0" indent="0">
              <a:buNone/>
            </a:pPr>
            <a:r>
              <a:rPr lang="en-ZA" sz="2800" dirty="0" smtClean="0"/>
              <a:t>Does the Bill preserve and promote The Constitution of South Africa</a:t>
            </a:r>
          </a:p>
          <a:p>
            <a:pPr marL="0" indent="0">
              <a:buNone/>
            </a:pPr>
            <a:endParaRPr lang="en-ZA" sz="2800" dirty="0" smtClean="0"/>
          </a:p>
          <a:p>
            <a:pPr lvl="1"/>
            <a:r>
              <a:rPr lang="en-ZA" sz="2800" dirty="0" smtClean="0"/>
              <a:t>Legislative Process</a:t>
            </a:r>
          </a:p>
          <a:p>
            <a:pPr lvl="1"/>
            <a:endParaRPr lang="en-ZA" sz="2800" dirty="0" smtClean="0"/>
          </a:p>
          <a:p>
            <a:pPr lvl="1"/>
            <a:r>
              <a:rPr lang="en-ZA" sz="2800" dirty="0" smtClean="0"/>
              <a:t>Substantive content of the Bill</a:t>
            </a:r>
            <a:endParaRPr lang="en-ZA" sz="28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122190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Constitutional Compliance of legislative process</a:t>
            </a:r>
            <a:endParaRPr lang="en-ZA" b="1" dirty="0"/>
          </a:p>
        </p:txBody>
      </p:sp>
      <p:sp>
        <p:nvSpPr>
          <p:cNvPr id="3" name="Content Placeholder 2"/>
          <p:cNvSpPr>
            <a:spLocks noGrp="1"/>
          </p:cNvSpPr>
          <p:nvPr>
            <p:ph idx="1"/>
          </p:nvPr>
        </p:nvSpPr>
        <p:spPr/>
        <p:txBody>
          <a:bodyPr>
            <a:normAutofit/>
          </a:bodyPr>
          <a:lstStyle/>
          <a:p>
            <a:pPr marL="0" indent="0" algn="just">
              <a:buNone/>
            </a:pPr>
            <a:r>
              <a:rPr lang="en-ZA" b="1" u="sng" dirty="0" smtClean="0"/>
              <a:t>Sec 59(1)</a:t>
            </a:r>
          </a:p>
          <a:p>
            <a:pPr marL="0" indent="0" algn="just">
              <a:buNone/>
            </a:pPr>
            <a:r>
              <a:rPr lang="en-ZA" dirty="0" smtClean="0"/>
              <a:t>“The National Assembly must –</a:t>
            </a:r>
          </a:p>
          <a:p>
            <a:pPr marL="514350" indent="-514350" algn="just">
              <a:buAutoNum type="alphaLcParenBoth"/>
            </a:pPr>
            <a:r>
              <a:rPr lang="en-ZA" dirty="0" smtClean="0"/>
              <a:t>facilitate public involvement in the legislative and other processes of the Assembly and its committees;”</a:t>
            </a:r>
          </a:p>
          <a:p>
            <a:pPr marL="0" indent="0" algn="just">
              <a:buNone/>
            </a:pPr>
            <a:endParaRPr lang="en-ZA" dirty="0"/>
          </a:p>
          <a:p>
            <a:pPr marL="0" indent="0" algn="just">
              <a:buNone/>
            </a:pPr>
            <a:r>
              <a:rPr lang="en-ZA" b="1" u="sng" dirty="0" smtClean="0">
                <a:effectLst>
                  <a:outerShdw blurRad="38100" dist="38100" dir="2700000" algn="tl">
                    <a:srgbClr val="000000">
                      <a:alpha val="43137"/>
                    </a:srgbClr>
                  </a:outerShdw>
                </a:effectLst>
              </a:rPr>
              <a:t>What does the Constitutional Court say this means?</a:t>
            </a:r>
          </a:p>
          <a:p>
            <a:pPr marL="0" indent="0" algn="just">
              <a:buNone/>
            </a:pPr>
            <a:endParaRPr lang="en-ZA" b="1" u="sng" dirty="0" smtClean="0"/>
          </a:p>
          <a:p>
            <a:pPr marL="0" indent="0" algn="just">
              <a:buNone/>
            </a:pPr>
            <a:r>
              <a:rPr lang="en-ZA" b="1" u="sng" dirty="0" smtClean="0"/>
              <a:t>New Clicks</a:t>
            </a:r>
            <a:r>
              <a:rPr lang="en-ZA" dirty="0" smtClean="0"/>
              <a:t> matter -  “What matters is that at the end of the day a </a:t>
            </a:r>
            <a:r>
              <a:rPr lang="en-ZA" u="sng" dirty="0" smtClean="0"/>
              <a:t>reasonable opportunity</a:t>
            </a:r>
            <a:r>
              <a:rPr lang="en-ZA" dirty="0" smtClean="0"/>
              <a:t> is offered to members of the public and all interested parties to know about the issues and to have an adequate say.”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1067332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u="sng" dirty="0" smtClean="0"/>
              <a:t>Constitutional Compliance of legislative process</a:t>
            </a:r>
            <a:endParaRPr lang="en-ZA"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ZA" b="1" u="sng" dirty="0" smtClean="0"/>
              <a:t>The Land Access Movement of South Africa</a:t>
            </a:r>
            <a:r>
              <a:rPr lang="en-ZA" dirty="0" smtClean="0"/>
              <a:t> matter ruled as follow on what “reasonableness” constitutes:</a:t>
            </a:r>
          </a:p>
          <a:p>
            <a:pPr marL="0" indent="0" algn="just">
              <a:buNone/>
            </a:pPr>
            <a:r>
              <a:rPr lang="en-ZA" dirty="0" smtClean="0"/>
              <a:t>“Given the gravitas of the legislation and the thoroughgoing public participation that it warranted, the </a:t>
            </a:r>
            <a:r>
              <a:rPr lang="en-ZA" u="sng" dirty="0" smtClean="0"/>
              <a:t>truncated timeline was inherently unreasonable</a:t>
            </a:r>
            <a:r>
              <a:rPr lang="en-ZA" dirty="0" smtClean="0"/>
              <a:t>.”</a:t>
            </a:r>
          </a:p>
          <a:p>
            <a:pPr marL="0" indent="0" algn="just">
              <a:buNone/>
            </a:pPr>
            <a:endParaRPr lang="en-ZA" dirty="0"/>
          </a:p>
          <a:p>
            <a:pPr marL="0" indent="0" algn="just">
              <a:buNone/>
            </a:pPr>
            <a:r>
              <a:rPr lang="en-ZA" dirty="0" smtClean="0"/>
              <a:t>and</a:t>
            </a:r>
          </a:p>
          <a:p>
            <a:pPr marL="0" indent="0" algn="just">
              <a:buNone/>
            </a:pPr>
            <a:endParaRPr lang="en-ZA" dirty="0" smtClean="0"/>
          </a:p>
          <a:p>
            <a:pPr marL="0" indent="0" algn="just">
              <a:buNone/>
            </a:pPr>
            <a:r>
              <a:rPr lang="en-ZA" dirty="0" smtClean="0"/>
              <a:t>“For the reasons I have given, the NCOP </a:t>
            </a:r>
            <a:r>
              <a:rPr lang="en-ZA" u="sng" dirty="0" smtClean="0"/>
              <a:t>public participation process was unreasonable and thus constitutionally invalid</a:t>
            </a:r>
            <a:r>
              <a:rPr lang="en-ZA" dirty="0" smtClean="0"/>
              <a:t>.  Failure by one house of Parliament to comply with a constitutional obligation amounts to a failure by Parliament.  The deficient conduct of the NCOP in facilitating public participation in passing the Bill taints the entire legislative process and is a lapse by Parliament as a whole.”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835128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Was 24 Nov 2017 to 15 Jan 18 “reasonable”?</a:t>
            </a:r>
            <a:endParaRPr lang="en-ZA" b="1" dirty="0"/>
          </a:p>
        </p:txBody>
      </p:sp>
      <p:sp>
        <p:nvSpPr>
          <p:cNvPr id="3" name="Content Placeholder 2"/>
          <p:cNvSpPr>
            <a:spLocks noGrp="1"/>
          </p:cNvSpPr>
          <p:nvPr>
            <p:ph idx="1"/>
          </p:nvPr>
        </p:nvSpPr>
        <p:spPr/>
        <p:txBody>
          <a:bodyPr/>
          <a:lstStyle/>
          <a:p>
            <a:pPr algn="just"/>
            <a:r>
              <a:rPr lang="en-ZA" dirty="0" smtClean="0"/>
              <a:t>Given the gravitas which is sourced from The Bill of Rights</a:t>
            </a:r>
          </a:p>
          <a:p>
            <a:pPr algn="just"/>
            <a:r>
              <a:rPr lang="en-ZA" dirty="0" smtClean="0"/>
              <a:t>Lack of exiting industry research and impact assessment</a:t>
            </a:r>
          </a:p>
          <a:p>
            <a:pPr algn="just"/>
            <a:r>
              <a:rPr lang="en-ZA" dirty="0" smtClean="0"/>
              <a:t>Truncated timeline including festive season and </a:t>
            </a:r>
            <a:r>
              <a:rPr lang="en-ZA" b="1" i="1" dirty="0" smtClean="0"/>
              <a:t>dies non</a:t>
            </a:r>
            <a:endParaRPr lang="en-ZA" b="1" i="1" dirty="0"/>
          </a:p>
          <a:p>
            <a:pPr marL="0" indent="0" algn="just">
              <a:buNone/>
            </a:pPr>
            <a:endParaRPr lang="en-ZA" dirty="0" smtClean="0"/>
          </a:p>
          <a:p>
            <a:pPr marL="0" indent="0" algn="just">
              <a:buNone/>
            </a:pPr>
            <a:r>
              <a:rPr lang="en-ZA" dirty="0" smtClean="0"/>
              <a:t>ADRA was prejudiced in that it was not given a “reasonable opportunity” to consider, research and ventilate all aspects of the Bill</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1987413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u="sng" dirty="0" smtClean="0"/>
              <a:t>Substantive constitutionality</a:t>
            </a:r>
            <a:endParaRPr lang="en-ZA" b="1" u="sng" dirty="0"/>
          </a:p>
        </p:txBody>
      </p:sp>
      <p:sp>
        <p:nvSpPr>
          <p:cNvPr id="3" name="Content Placeholder 2"/>
          <p:cNvSpPr>
            <a:spLocks noGrp="1"/>
          </p:cNvSpPr>
          <p:nvPr>
            <p:ph idx="1"/>
          </p:nvPr>
        </p:nvSpPr>
        <p:spPr/>
        <p:txBody>
          <a:bodyPr/>
          <a:lstStyle/>
          <a:p>
            <a:pPr marL="0" indent="0" algn="just">
              <a:buNone/>
            </a:pPr>
            <a:r>
              <a:rPr lang="en-ZA" dirty="0" smtClean="0"/>
              <a:t>ADRA evaluates the questions:</a:t>
            </a:r>
          </a:p>
          <a:p>
            <a:pPr marL="514350" indent="-514350" algn="just">
              <a:buFont typeface="+mj-lt"/>
              <a:buAutoNum type="arabicPeriod"/>
            </a:pPr>
            <a:r>
              <a:rPr lang="en-ZA" dirty="0" smtClean="0"/>
              <a:t>Does debt intervention in terms of section 88A promote and uphold the Constitution?</a:t>
            </a:r>
          </a:p>
          <a:p>
            <a:pPr marL="514350" indent="-514350" algn="just">
              <a:buFont typeface="+mj-lt"/>
              <a:buAutoNum type="arabicPeriod"/>
            </a:pPr>
            <a:endParaRPr lang="en-ZA" dirty="0"/>
          </a:p>
          <a:p>
            <a:pPr marL="514350" indent="-514350" algn="just">
              <a:buFont typeface="+mj-lt"/>
              <a:buAutoNum type="arabicPeriod"/>
            </a:pPr>
            <a:r>
              <a:rPr lang="en-ZA" dirty="0" smtClean="0"/>
              <a:t>Does debt intervention in terms of section 88F promote and uphold the Constitution?</a:t>
            </a:r>
          </a:p>
          <a:p>
            <a:pPr marL="514350" indent="-514350" algn="just">
              <a:buFont typeface="+mj-lt"/>
              <a:buAutoNum type="arabicPeriod"/>
            </a:pPr>
            <a:endParaRPr lang="en-ZA" dirty="0"/>
          </a:p>
          <a:p>
            <a:pPr marL="514350" indent="-514350" algn="just">
              <a:buFont typeface="+mj-lt"/>
              <a:buAutoNum type="arabicPeriod"/>
            </a:pPr>
            <a:r>
              <a:rPr lang="en-ZA" dirty="0" smtClean="0"/>
              <a:t>Does criminalising a transgression of sec 126B and the pursuant sanction promote and uphold the Constitution</a:t>
            </a:r>
            <a:r>
              <a:rPr lang="en-ZA" dirty="0"/>
              <a:t>?</a:t>
            </a:r>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2463679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dirty="0" smtClean="0"/>
              <a:t>Substantive constitutionality</a:t>
            </a:r>
            <a:br>
              <a:rPr lang="en-ZA" b="1" dirty="0" smtClean="0"/>
            </a:br>
            <a:r>
              <a:rPr lang="en-ZA" b="1" dirty="0" smtClean="0"/>
              <a:t>Core concerns</a:t>
            </a:r>
            <a:endParaRPr lang="en-ZA" b="1" dirty="0"/>
          </a:p>
        </p:txBody>
      </p:sp>
      <p:sp>
        <p:nvSpPr>
          <p:cNvPr id="3" name="Content Placeholder 2"/>
          <p:cNvSpPr>
            <a:spLocks noGrp="1"/>
          </p:cNvSpPr>
          <p:nvPr>
            <p:ph idx="1"/>
          </p:nvPr>
        </p:nvSpPr>
        <p:spPr/>
        <p:txBody>
          <a:bodyPr/>
          <a:lstStyle/>
          <a:p>
            <a:pPr marL="514350" indent="-514350" algn="just">
              <a:buAutoNum type="arabicPeriod"/>
            </a:pPr>
            <a:r>
              <a:rPr lang="en-ZA" dirty="0" smtClean="0"/>
              <a:t>Notwithstanding strict compliance with the prescripts of the NCA and the statutory duty to grant credit, the credit providers rights are infringed upon, and is infringed upon retrospectively.</a:t>
            </a:r>
          </a:p>
          <a:p>
            <a:pPr marL="514350" indent="-514350" algn="just">
              <a:buAutoNum type="arabicPeriod"/>
            </a:pPr>
            <a:endParaRPr lang="en-ZA" dirty="0" smtClean="0"/>
          </a:p>
          <a:p>
            <a:pPr marL="514350" indent="-514350" algn="just">
              <a:buAutoNum type="arabicPeriod"/>
            </a:pPr>
            <a:r>
              <a:rPr lang="en-ZA" dirty="0" smtClean="0"/>
              <a:t>The criteria in respect of who may benefit from debt intervention are vague and draws an arbitrary distinction between different consumers and credit providers.</a:t>
            </a:r>
          </a:p>
          <a:p>
            <a:pPr marL="514350" indent="-514350" algn="just">
              <a:buAutoNum type="arabicPeriod"/>
            </a:pPr>
            <a:endParaRPr lang="en-ZA" dirty="0" smtClean="0"/>
          </a:p>
          <a:p>
            <a:pPr marL="514350" indent="-514350" algn="just">
              <a:buAutoNum type="arabicPeriod"/>
            </a:pPr>
            <a:r>
              <a:rPr lang="en-ZA" dirty="0" smtClean="0"/>
              <a:t>The process by which debt intervention is enforced, is unfair.   </a:t>
            </a:r>
            <a:endParaRPr lang="en-ZA"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28721" y="5742000"/>
            <a:ext cx="963279" cy="1116000"/>
          </a:xfrm>
          <a:prstGeom prst="rect">
            <a:avLst/>
          </a:prstGeom>
        </p:spPr>
      </p:pic>
    </p:spTree>
    <p:extLst>
      <p:ext uri="{BB962C8B-B14F-4D97-AF65-F5344CB8AC3E}">
        <p14:creationId xmlns:p14="http://schemas.microsoft.com/office/powerpoint/2010/main" xmlns="" val="3024921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TotalTime>
  <Words>2636</Words>
  <Application>Microsoft Office PowerPoint</Application>
  <PresentationFormat>Custom</PresentationFormat>
  <Paragraphs>246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Wisp</vt:lpstr>
      <vt:lpstr>The Association of Debt Recovery Agents (NPC)</vt:lpstr>
      <vt:lpstr>About ADRA</vt:lpstr>
      <vt:lpstr>Presentation overview</vt:lpstr>
      <vt:lpstr>Does the Bill promote our democracy?</vt:lpstr>
      <vt:lpstr>Constitutional Compliance of legislative process</vt:lpstr>
      <vt:lpstr>Constitutional Compliance of legislative process</vt:lpstr>
      <vt:lpstr>Was 24 Nov 2017 to 15 Jan 18 “reasonable”?</vt:lpstr>
      <vt:lpstr>Substantive constitutionality</vt:lpstr>
      <vt:lpstr>Substantive constitutionality Core concerns</vt:lpstr>
      <vt:lpstr>Substantive constitutionality Relevant legal principles</vt:lpstr>
      <vt:lpstr>Substantive constitutionality Relevant legal principles</vt:lpstr>
      <vt:lpstr>Is the procedure arbitrary or fair?</vt:lpstr>
      <vt:lpstr>Is the deprivation substantively fair?</vt:lpstr>
      <vt:lpstr>The doctrine of vagueness and the rule of law</vt:lpstr>
      <vt:lpstr>Legal nature of prescription</vt:lpstr>
      <vt:lpstr>Purpose of the defence of prescription</vt:lpstr>
      <vt:lpstr>Recovery of prescribed debt and constitutional equality before the law </vt:lpstr>
      <vt:lpstr>Recovery of prescribed debt and constitutional equality before the law </vt:lpstr>
      <vt:lpstr>Policy of criminalisation</vt:lpstr>
      <vt:lpstr>Consequences of over-criminalisation</vt:lpstr>
      <vt:lpstr>Does the Bill support its own objective?</vt:lpstr>
      <vt:lpstr>Comparative foreign jurisdiction interventions</vt:lpstr>
      <vt:lpstr>Scientific study results suggest objective will not be achieved</vt:lpstr>
      <vt:lpstr>Unintended consequence</vt:lpstr>
      <vt:lpstr>Unintended consequence</vt:lpstr>
      <vt:lpstr>Proposed solution</vt:lpstr>
      <vt:lpstr>Proposed solution</vt:lpstr>
      <vt:lpstr>Summary</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Association of Debt Recovery Agents (NPC)</dc:title>
  <dc:creator>Marius Jonker</dc:creator>
  <cp:lastModifiedBy>PUMZA</cp:lastModifiedBy>
  <cp:revision>8</cp:revision>
  <dcterms:created xsi:type="dcterms:W3CDTF">2018-01-25T09:37:12Z</dcterms:created>
  <dcterms:modified xsi:type="dcterms:W3CDTF">2018-01-31T12:59:26Z</dcterms:modified>
</cp:coreProperties>
</file>