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59" r:id="rId3"/>
    <p:sldId id="257" r:id="rId4"/>
    <p:sldId id="260" r:id="rId5"/>
    <p:sldId id="261" r:id="rId6"/>
    <p:sldId id="263" r:id="rId7"/>
    <p:sldId id="264" r:id="rId8"/>
    <p:sldId id="265" r:id="rId9"/>
    <p:sldId id="266" r:id="rId10"/>
    <p:sldId id="267" r:id="rId11"/>
    <p:sldId id="268"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9533A35-8D19-4676-9F71-8FE367C4889A}" type="datetimeFigureOut">
              <a:rPr lang="en-US" smtClean="0"/>
              <a:pPr/>
              <a:t>11/30/2017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295BA7E-906E-4567-B48E-5E36F916D437}" type="slidenum">
              <a:rPr lang="en-US" smtClean="0"/>
              <a:pPr/>
              <a:t>‹#›</a:t>
            </a:fld>
            <a:endParaRPr lang="en-US"/>
          </a:p>
        </p:txBody>
      </p:sp>
    </p:spTree>
    <p:extLst>
      <p:ext uri="{BB962C8B-B14F-4D97-AF65-F5344CB8AC3E}">
        <p14:creationId xmlns:p14="http://schemas.microsoft.com/office/powerpoint/2010/main" xmlns="" val="34615459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879360-7226-4ED7-8FB1-650464AE0CD4}" type="datetimeFigureOut">
              <a:rPr lang="en-US" smtClean="0"/>
              <a:pPr/>
              <a:t>11/30/2017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74F451-428D-4487-84DC-4159320AD69F}" type="slidenum">
              <a:rPr lang="en-US" smtClean="0"/>
              <a:pPr/>
              <a:t>‹#›</a:t>
            </a:fld>
            <a:endParaRPr lang="en-US"/>
          </a:p>
        </p:txBody>
      </p:sp>
    </p:spTree>
    <p:extLst>
      <p:ext uri="{BB962C8B-B14F-4D97-AF65-F5344CB8AC3E}">
        <p14:creationId xmlns:p14="http://schemas.microsoft.com/office/powerpoint/2010/main" xmlns="" val="268739563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74F451-428D-4487-84DC-4159320AD69F}" type="slidenum">
              <a:rPr lang="en-US" smtClean="0"/>
              <a:pPr/>
              <a:t>1</a:t>
            </a:fld>
            <a:endParaRPr lang="en-US"/>
          </a:p>
        </p:txBody>
      </p:sp>
    </p:spTree>
    <p:extLst>
      <p:ext uri="{BB962C8B-B14F-4D97-AF65-F5344CB8AC3E}">
        <p14:creationId xmlns:p14="http://schemas.microsoft.com/office/powerpoint/2010/main" xmlns="" val="3756388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09CAB0-5D29-49A3-9B7F-28183C10FE61}" type="datetimeFigureOut">
              <a:rPr lang="en-US" smtClean="0"/>
              <a:pPr/>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B7675-B867-497F-9637-1440640973C6}" type="slidenum">
              <a:rPr lang="en-US" smtClean="0"/>
              <a:pPr/>
              <a:t>‹#›</a:t>
            </a:fld>
            <a:endParaRPr lang="en-US"/>
          </a:p>
        </p:txBody>
      </p:sp>
    </p:spTree>
    <p:extLst>
      <p:ext uri="{BB962C8B-B14F-4D97-AF65-F5344CB8AC3E}">
        <p14:creationId xmlns:p14="http://schemas.microsoft.com/office/powerpoint/2010/main" xmlns="" val="1890345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09CAB0-5D29-49A3-9B7F-28183C10FE61}" type="datetimeFigureOut">
              <a:rPr lang="en-US" smtClean="0"/>
              <a:pPr/>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B7675-B867-497F-9637-1440640973C6}" type="slidenum">
              <a:rPr lang="en-US" smtClean="0"/>
              <a:pPr/>
              <a:t>‹#›</a:t>
            </a:fld>
            <a:endParaRPr lang="en-US"/>
          </a:p>
        </p:txBody>
      </p:sp>
    </p:spTree>
    <p:extLst>
      <p:ext uri="{BB962C8B-B14F-4D97-AF65-F5344CB8AC3E}">
        <p14:creationId xmlns:p14="http://schemas.microsoft.com/office/powerpoint/2010/main" xmlns="" val="2846810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09CAB0-5D29-49A3-9B7F-28183C10FE61}" type="datetimeFigureOut">
              <a:rPr lang="en-US" smtClean="0"/>
              <a:pPr/>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B7675-B867-497F-9637-1440640973C6}" type="slidenum">
              <a:rPr lang="en-US" smtClean="0"/>
              <a:pPr/>
              <a:t>‹#›</a:t>
            </a:fld>
            <a:endParaRPr lang="en-US"/>
          </a:p>
        </p:txBody>
      </p:sp>
    </p:spTree>
    <p:extLst>
      <p:ext uri="{BB962C8B-B14F-4D97-AF65-F5344CB8AC3E}">
        <p14:creationId xmlns:p14="http://schemas.microsoft.com/office/powerpoint/2010/main" xmlns="" val="1294402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09CAB0-5D29-49A3-9B7F-28183C10FE61}" type="datetimeFigureOut">
              <a:rPr lang="en-US" smtClean="0"/>
              <a:pPr/>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B7675-B867-497F-9637-1440640973C6}" type="slidenum">
              <a:rPr lang="en-US" smtClean="0"/>
              <a:pPr/>
              <a:t>‹#›</a:t>
            </a:fld>
            <a:endParaRPr lang="en-US"/>
          </a:p>
        </p:txBody>
      </p:sp>
    </p:spTree>
    <p:extLst>
      <p:ext uri="{BB962C8B-B14F-4D97-AF65-F5344CB8AC3E}">
        <p14:creationId xmlns:p14="http://schemas.microsoft.com/office/powerpoint/2010/main" xmlns="" val="1173936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09CAB0-5D29-49A3-9B7F-28183C10FE61}" type="datetimeFigureOut">
              <a:rPr lang="en-US" smtClean="0"/>
              <a:pPr/>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B7675-B867-497F-9637-1440640973C6}" type="slidenum">
              <a:rPr lang="en-US" smtClean="0"/>
              <a:pPr/>
              <a:t>‹#›</a:t>
            </a:fld>
            <a:endParaRPr lang="en-US"/>
          </a:p>
        </p:txBody>
      </p:sp>
    </p:spTree>
    <p:extLst>
      <p:ext uri="{BB962C8B-B14F-4D97-AF65-F5344CB8AC3E}">
        <p14:creationId xmlns:p14="http://schemas.microsoft.com/office/powerpoint/2010/main" xmlns="" val="143723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09CAB0-5D29-49A3-9B7F-28183C10FE61}" type="datetimeFigureOut">
              <a:rPr lang="en-US" smtClean="0"/>
              <a:pPr/>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B7675-B867-497F-9637-1440640973C6}" type="slidenum">
              <a:rPr lang="en-US" smtClean="0"/>
              <a:pPr/>
              <a:t>‹#›</a:t>
            </a:fld>
            <a:endParaRPr lang="en-US"/>
          </a:p>
        </p:txBody>
      </p:sp>
    </p:spTree>
    <p:extLst>
      <p:ext uri="{BB962C8B-B14F-4D97-AF65-F5344CB8AC3E}">
        <p14:creationId xmlns:p14="http://schemas.microsoft.com/office/powerpoint/2010/main" xmlns="" val="3944732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09CAB0-5D29-49A3-9B7F-28183C10FE61}" type="datetimeFigureOut">
              <a:rPr lang="en-US" smtClean="0"/>
              <a:pPr/>
              <a:t>11/30/2017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4B7675-B867-497F-9637-1440640973C6}" type="slidenum">
              <a:rPr lang="en-US" smtClean="0"/>
              <a:pPr/>
              <a:t>‹#›</a:t>
            </a:fld>
            <a:endParaRPr lang="en-US"/>
          </a:p>
        </p:txBody>
      </p:sp>
    </p:spTree>
    <p:extLst>
      <p:ext uri="{BB962C8B-B14F-4D97-AF65-F5344CB8AC3E}">
        <p14:creationId xmlns:p14="http://schemas.microsoft.com/office/powerpoint/2010/main" xmlns="" val="1727475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09CAB0-5D29-49A3-9B7F-28183C10FE61}" type="datetimeFigureOut">
              <a:rPr lang="en-US" smtClean="0"/>
              <a:pPr/>
              <a:t>11/30/2017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4B7675-B867-497F-9637-1440640973C6}" type="slidenum">
              <a:rPr lang="en-US" smtClean="0"/>
              <a:pPr/>
              <a:t>‹#›</a:t>
            </a:fld>
            <a:endParaRPr lang="en-US"/>
          </a:p>
        </p:txBody>
      </p:sp>
    </p:spTree>
    <p:extLst>
      <p:ext uri="{BB962C8B-B14F-4D97-AF65-F5344CB8AC3E}">
        <p14:creationId xmlns:p14="http://schemas.microsoft.com/office/powerpoint/2010/main" xmlns="" val="2297617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09CAB0-5D29-49A3-9B7F-28183C10FE61}" type="datetimeFigureOut">
              <a:rPr lang="en-US" smtClean="0"/>
              <a:pPr/>
              <a:t>11/30/2017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4B7675-B867-497F-9637-1440640973C6}" type="slidenum">
              <a:rPr lang="en-US" smtClean="0"/>
              <a:pPr/>
              <a:t>‹#›</a:t>
            </a:fld>
            <a:endParaRPr lang="en-US"/>
          </a:p>
        </p:txBody>
      </p:sp>
    </p:spTree>
    <p:extLst>
      <p:ext uri="{BB962C8B-B14F-4D97-AF65-F5344CB8AC3E}">
        <p14:creationId xmlns:p14="http://schemas.microsoft.com/office/powerpoint/2010/main" xmlns="" val="2649578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09CAB0-5D29-49A3-9B7F-28183C10FE61}" type="datetimeFigureOut">
              <a:rPr lang="en-US" smtClean="0"/>
              <a:pPr/>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B7675-B867-497F-9637-1440640973C6}" type="slidenum">
              <a:rPr lang="en-US" smtClean="0"/>
              <a:pPr/>
              <a:t>‹#›</a:t>
            </a:fld>
            <a:endParaRPr lang="en-US"/>
          </a:p>
        </p:txBody>
      </p:sp>
    </p:spTree>
    <p:extLst>
      <p:ext uri="{BB962C8B-B14F-4D97-AF65-F5344CB8AC3E}">
        <p14:creationId xmlns:p14="http://schemas.microsoft.com/office/powerpoint/2010/main" xmlns="" val="842323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09CAB0-5D29-49A3-9B7F-28183C10FE61}" type="datetimeFigureOut">
              <a:rPr lang="en-US" smtClean="0"/>
              <a:pPr/>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B7675-B867-497F-9637-1440640973C6}" type="slidenum">
              <a:rPr lang="en-US" smtClean="0"/>
              <a:pPr/>
              <a:t>‹#›</a:t>
            </a:fld>
            <a:endParaRPr lang="en-US"/>
          </a:p>
        </p:txBody>
      </p:sp>
    </p:spTree>
    <p:extLst>
      <p:ext uri="{BB962C8B-B14F-4D97-AF65-F5344CB8AC3E}">
        <p14:creationId xmlns:p14="http://schemas.microsoft.com/office/powerpoint/2010/main" xmlns="" val="985259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09CAB0-5D29-49A3-9B7F-28183C10FE61}" type="datetimeFigureOut">
              <a:rPr lang="en-US" smtClean="0"/>
              <a:pPr/>
              <a:t>11/30/2017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4B7675-B867-497F-9637-1440640973C6}" type="slidenum">
              <a:rPr lang="en-US" smtClean="0"/>
              <a:pPr/>
              <a:t>‹#›</a:t>
            </a:fld>
            <a:endParaRPr lang="en-US"/>
          </a:p>
        </p:txBody>
      </p:sp>
    </p:spTree>
    <p:extLst>
      <p:ext uri="{BB962C8B-B14F-4D97-AF65-F5344CB8AC3E}">
        <p14:creationId xmlns:p14="http://schemas.microsoft.com/office/powerpoint/2010/main" xmlns="" val="4050822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Xoliswa.singiswa@gmail.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mailto:sive.akanandi@gmail.com"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2057400"/>
            <a:ext cx="7162800" cy="3962400"/>
          </a:xfrm>
        </p:spPr>
        <p:txBody>
          <a:bodyPr>
            <a:normAutofit fontScale="25000" lnSpcReduction="20000"/>
          </a:bodyPr>
          <a:lstStyle/>
          <a:p>
            <a:r>
              <a:rPr lang="en-ZA" sz="11200" b="1" dirty="0" smtClean="0">
                <a:latin typeface="Arial" panose="020B0604020202020204" pitchFamily="34" charset="0"/>
                <a:cs typeface="Arial" panose="020B0604020202020204" pitchFamily="34" charset="0"/>
              </a:rPr>
              <a:t>PROVINCE</a:t>
            </a:r>
            <a:endParaRPr lang="en-US" sz="11200" b="1" dirty="0" smtClean="0">
              <a:latin typeface="Arial" panose="020B0604020202020204" pitchFamily="34" charset="0"/>
              <a:cs typeface="Arial" panose="020B0604020202020204" pitchFamily="34" charset="0"/>
            </a:endParaRPr>
          </a:p>
          <a:p>
            <a:r>
              <a:rPr lang="en-ZA" sz="11200" b="1" dirty="0" smtClean="0">
                <a:latin typeface="Arial" panose="020B0604020202020204" pitchFamily="34" charset="0"/>
                <a:cs typeface="Arial" panose="020B0604020202020204" pitchFamily="34" charset="0"/>
              </a:rPr>
              <a:t> </a:t>
            </a:r>
            <a:endParaRPr lang="en-US" sz="11200" b="1" dirty="0" smtClean="0">
              <a:latin typeface="Arial" panose="020B0604020202020204" pitchFamily="34" charset="0"/>
              <a:cs typeface="Arial" panose="020B0604020202020204" pitchFamily="34" charset="0"/>
            </a:endParaRPr>
          </a:p>
          <a:p>
            <a:r>
              <a:rPr lang="en-ZA" sz="11200" b="1" dirty="0" smtClean="0">
                <a:latin typeface="Arial" panose="020B0604020202020204" pitchFamily="34" charset="0"/>
                <a:cs typeface="Arial" panose="020B0604020202020204" pitchFamily="34" charset="0"/>
              </a:rPr>
              <a:t>OF</a:t>
            </a:r>
            <a:endParaRPr lang="en-US" sz="11200" b="1" dirty="0" smtClean="0">
              <a:latin typeface="Arial" panose="020B0604020202020204" pitchFamily="34" charset="0"/>
              <a:cs typeface="Arial" panose="020B0604020202020204" pitchFamily="34" charset="0"/>
            </a:endParaRPr>
          </a:p>
          <a:p>
            <a:r>
              <a:rPr lang="en-ZA" sz="11200" b="1" dirty="0" smtClean="0">
                <a:latin typeface="Arial" panose="020B0604020202020204" pitchFamily="34" charset="0"/>
                <a:cs typeface="Arial" panose="020B0604020202020204" pitchFamily="34" charset="0"/>
              </a:rPr>
              <a:t> </a:t>
            </a:r>
            <a:endParaRPr lang="en-US" sz="11200" b="1" dirty="0" smtClean="0">
              <a:latin typeface="Arial" panose="020B0604020202020204" pitchFamily="34" charset="0"/>
              <a:cs typeface="Arial" panose="020B0604020202020204" pitchFamily="34" charset="0"/>
            </a:endParaRPr>
          </a:p>
          <a:p>
            <a:r>
              <a:rPr lang="en-ZA" sz="11200" b="1" dirty="0" smtClean="0">
                <a:latin typeface="Arial" panose="020B0604020202020204" pitchFamily="34" charset="0"/>
                <a:cs typeface="Arial" panose="020B0604020202020204" pitchFamily="34" charset="0"/>
              </a:rPr>
              <a:t>WESTERN CAPE</a:t>
            </a:r>
            <a:endParaRPr lang="en-US" sz="11200" b="1" dirty="0" smtClean="0">
              <a:latin typeface="Arial" panose="020B0604020202020204" pitchFamily="34" charset="0"/>
              <a:cs typeface="Arial" panose="020B0604020202020204" pitchFamily="34" charset="0"/>
            </a:endParaRPr>
          </a:p>
          <a:p>
            <a:pPr algn="l"/>
            <a:endParaRPr lang="en-ZA" sz="8600" b="1" dirty="0" smtClean="0">
              <a:latin typeface="Arial" panose="020B0604020202020204" pitchFamily="34" charset="0"/>
              <a:cs typeface="Arial" panose="020B0604020202020204" pitchFamily="34" charset="0"/>
            </a:endParaRPr>
          </a:p>
          <a:p>
            <a:pPr algn="l"/>
            <a:endParaRPr lang="en-ZA" sz="8600" dirty="0"/>
          </a:p>
          <a:p>
            <a:pPr algn="l"/>
            <a:endParaRPr lang="en-ZA" sz="1700" dirty="0" smtClean="0"/>
          </a:p>
          <a:p>
            <a:pPr algn="l"/>
            <a:endParaRPr lang="en-ZA" sz="1700" dirty="0" smtClean="0"/>
          </a:p>
          <a:p>
            <a:pPr algn="l"/>
            <a:r>
              <a:rPr lang="en-ZA" sz="4000" dirty="0" smtClean="0">
                <a:latin typeface="Arial" panose="020B0604020202020204" pitchFamily="34" charset="0"/>
                <a:cs typeface="Arial" panose="020B0604020202020204" pitchFamily="34" charset="0"/>
              </a:rPr>
              <a:t>CHAIRPERSON: MS X HULLA</a:t>
            </a:r>
          </a:p>
          <a:p>
            <a:pPr algn="l"/>
            <a:r>
              <a:rPr lang="en-ZA" sz="4000" dirty="0" smtClean="0">
                <a:latin typeface="Arial" panose="020B0604020202020204" pitchFamily="34" charset="0"/>
                <a:cs typeface="Arial" panose="020B0604020202020204" pitchFamily="34" charset="0"/>
              </a:rPr>
              <a:t>CONTACT NO:  072 680 4682</a:t>
            </a:r>
          </a:p>
          <a:p>
            <a:pPr algn="l"/>
            <a:r>
              <a:rPr lang="en-ZA" sz="4000" dirty="0" smtClean="0">
                <a:latin typeface="Arial" panose="020B0604020202020204" pitchFamily="34" charset="0"/>
                <a:cs typeface="Arial" panose="020B0604020202020204" pitchFamily="34" charset="0"/>
                <a:hlinkClick r:id="rId3"/>
              </a:rPr>
              <a:t>Xoliswa.singiswa@gmail.com</a:t>
            </a:r>
            <a:r>
              <a:rPr lang="en-ZA" sz="4000" dirty="0" smtClean="0">
                <a:latin typeface="Arial" panose="020B0604020202020204" pitchFamily="34" charset="0"/>
                <a:cs typeface="Arial" panose="020B0604020202020204" pitchFamily="34" charset="0"/>
              </a:rPr>
              <a:t> 		 </a:t>
            </a:r>
          </a:p>
          <a:p>
            <a:pPr algn="l"/>
            <a:endParaRPr lang="en-ZA" sz="4000" dirty="0" smtClean="0">
              <a:latin typeface="Arial" panose="020B0604020202020204" pitchFamily="34" charset="0"/>
              <a:cs typeface="Arial" panose="020B0604020202020204" pitchFamily="34" charset="0"/>
            </a:endParaRPr>
          </a:p>
          <a:p>
            <a:pPr algn="l"/>
            <a:r>
              <a:rPr lang="en-ZA" sz="4000" dirty="0" smtClean="0">
                <a:latin typeface="Arial" panose="020B0604020202020204" pitchFamily="34" charset="0"/>
                <a:cs typeface="Arial" panose="020B0604020202020204" pitchFamily="34" charset="0"/>
              </a:rPr>
              <a:t>SECRETORY: MS N.L SIGONYELA </a:t>
            </a:r>
            <a:endParaRPr lang="en-US" sz="4000" dirty="0">
              <a:latin typeface="Arial" panose="020B0604020202020204" pitchFamily="34" charset="0"/>
              <a:cs typeface="Arial" panose="020B0604020202020204" pitchFamily="34" charset="0"/>
            </a:endParaRPr>
          </a:p>
          <a:p>
            <a:pPr algn="l"/>
            <a:r>
              <a:rPr lang="en-ZA" sz="4000" dirty="0" smtClean="0">
                <a:latin typeface="Arial" panose="020B0604020202020204" pitchFamily="34" charset="0"/>
                <a:cs typeface="Arial" panose="020B0604020202020204" pitchFamily="34" charset="0"/>
              </a:rPr>
              <a:t>CONTACT NO:  074 797 8517		 </a:t>
            </a:r>
          </a:p>
          <a:p>
            <a:pPr algn="l"/>
            <a:r>
              <a:rPr lang="en-ZA" sz="4000" dirty="0" smtClean="0">
                <a:latin typeface="Arial" panose="020B0604020202020204" pitchFamily="34" charset="0"/>
                <a:cs typeface="Arial" panose="020B0604020202020204" pitchFamily="34" charset="0"/>
              </a:rPr>
              <a:t>email:  </a:t>
            </a:r>
            <a:r>
              <a:rPr lang="en-ZA" sz="4000" dirty="0" smtClean="0">
                <a:latin typeface="Arial" panose="020B0604020202020204" pitchFamily="34" charset="0"/>
                <a:cs typeface="Arial" panose="020B0604020202020204" pitchFamily="34" charset="0"/>
                <a:hlinkClick r:id="rId4"/>
              </a:rPr>
              <a:t>sive.akanandi@gmail.com</a:t>
            </a:r>
            <a:r>
              <a:rPr lang="en-ZA" sz="4000" dirty="0" smtClean="0">
                <a:latin typeface="Arial" panose="020B0604020202020204" pitchFamily="34" charset="0"/>
                <a:cs typeface="Arial" panose="020B0604020202020204" pitchFamily="34" charset="0"/>
              </a:rPr>
              <a:t> </a:t>
            </a:r>
            <a:r>
              <a:rPr lang="en-ZA" sz="2600" dirty="0" smtClean="0">
                <a:latin typeface="Arial" panose="020B0604020202020204" pitchFamily="34" charset="0"/>
                <a:cs typeface="Arial" panose="020B0604020202020204" pitchFamily="34" charset="0"/>
              </a:rPr>
              <a:t>	</a:t>
            </a:r>
            <a:endParaRPr lang="en-US" sz="2600" dirty="0">
              <a:latin typeface="Arial" panose="020B0604020202020204" pitchFamily="34" charset="0"/>
              <a:cs typeface="Arial" panose="020B0604020202020204" pitchFamily="34" charset="0"/>
            </a:endParaRPr>
          </a:p>
          <a:p>
            <a:pPr algn="l"/>
            <a:r>
              <a:rPr lang="en-ZA" sz="2600" dirty="0" smtClean="0">
                <a:latin typeface="Arial" panose="020B0604020202020204" pitchFamily="34" charset="0"/>
                <a:cs typeface="Arial" panose="020B0604020202020204" pitchFamily="34" charset="0"/>
              </a:rPr>
              <a:t>	    </a:t>
            </a:r>
            <a:endParaRPr lang="en-US" sz="2600" dirty="0" smtClean="0">
              <a:latin typeface="Arial" panose="020B0604020202020204" pitchFamily="34" charset="0"/>
              <a:cs typeface="Arial" panose="020B0604020202020204" pitchFamily="34" charset="0"/>
            </a:endParaRPr>
          </a:p>
          <a:p>
            <a:endParaRPr lang="en-US" dirty="0"/>
          </a:p>
        </p:txBody>
      </p:sp>
      <p:pic>
        <p:nvPicPr>
          <p:cNvPr id="4" name="Picture 3"/>
          <p:cNvPicPr/>
          <p:nvPr/>
        </p:nvPicPr>
        <p:blipFill>
          <a:blip r:embed="rId5" cstate="print"/>
          <a:stretch>
            <a:fillRect/>
          </a:stretch>
        </p:blipFill>
        <p:spPr>
          <a:xfrm>
            <a:off x="1524000" y="381000"/>
            <a:ext cx="5743575" cy="1371600"/>
          </a:xfrm>
          <a:prstGeom prst="rect">
            <a:avLst/>
          </a:prstGeom>
        </p:spPr>
      </p:pic>
    </p:spTree>
    <p:extLst>
      <p:ext uri="{BB962C8B-B14F-4D97-AF65-F5344CB8AC3E}">
        <p14:creationId xmlns:p14="http://schemas.microsoft.com/office/powerpoint/2010/main" xmlns="" val="1178952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ZA" sz="1800" dirty="0" smtClean="0">
                <a:latin typeface="Arial" panose="020B0604020202020204" pitchFamily="34" charset="0"/>
                <a:cs typeface="Arial" panose="020B0604020202020204" pitchFamily="34" charset="0"/>
              </a:rPr>
              <a:t>Enrolment of bridging students in January every year as per tradition especially in the centres that had already implemented these classes.. This is done to combat crime moreover assisting in developing better communities as this is our Core business.</a:t>
            </a:r>
          </a:p>
          <a:p>
            <a:pPr marL="0" indent="0">
              <a:buNone/>
            </a:pPr>
            <a:endParaRPr lang="en-US" sz="1800" dirty="0" smtClean="0">
              <a:latin typeface="Arial" panose="020B0604020202020204" pitchFamily="34" charset="0"/>
              <a:cs typeface="Arial" panose="020B0604020202020204" pitchFamily="34" charset="0"/>
            </a:endParaRPr>
          </a:p>
          <a:p>
            <a:r>
              <a:rPr lang="en-ZA" sz="1800" dirty="0" smtClean="0">
                <a:latin typeface="Arial" panose="020B0604020202020204" pitchFamily="34" charset="0"/>
                <a:cs typeface="Arial" panose="020B0604020202020204" pitchFamily="34" charset="0"/>
              </a:rPr>
              <a:t>Immediately stop commercialising education by making poor students in townships pay, contrary to the country’s laws.</a:t>
            </a:r>
          </a:p>
          <a:p>
            <a:pPr marL="0" indent="0">
              <a:buNone/>
            </a:pPr>
            <a:endParaRPr lang="en-US" sz="1800" dirty="0" smtClean="0">
              <a:latin typeface="Arial" panose="020B0604020202020204" pitchFamily="34" charset="0"/>
              <a:cs typeface="Arial" panose="020B0604020202020204" pitchFamily="34" charset="0"/>
            </a:endParaRPr>
          </a:p>
          <a:p>
            <a:r>
              <a:rPr lang="en-ZA" sz="1800" dirty="0" smtClean="0">
                <a:latin typeface="Arial" panose="020B0604020202020204" pitchFamily="34" charset="0"/>
                <a:cs typeface="Arial" panose="020B0604020202020204" pitchFamily="34" charset="0"/>
              </a:rPr>
              <a:t>Do away with double parkers with immediate effect. Abet </a:t>
            </a:r>
            <a:r>
              <a:rPr lang="en-ZA" sz="1800" dirty="0" err="1" smtClean="0">
                <a:latin typeface="Arial" panose="020B0604020202020204" pitchFamily="34" charset="0"/>
                <a:cs typeface="Arial" panose="020B0604020202020204" pitchFamily="34" charset="0"/>
              </a:rPr>
              <a:t>graduets</a:t>
            </a:r>
            <a:r>
              <a:rPr lang="en-ZA" sz="1800" dirty="0" smtClean="0">
                <a:latin typeface="Arial" panose="020B0604020202020204" pitchFamily="34" charset="0"/>
                <a:cs typeface="Arial" panose="020B0604020202020204" pitchFamily="34" charset="0"/>
              </a:rPr>
              <a:t> are available and unemployed all over in this country.</a:t>
            </a:r>
          </a:p>
          <a:p>
            <a:pPr marL="0" indent="0">
              <a:buNone/>
            </a:pPr>
            <a:endParaRPr lang="en-ZA" sz="1800" dirty="0" smtClean="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PERMANANCY by 1 APRIL 2018 WITH BACKPAY TO ALL QUALIFYING EDUCATORS.</a:t>
            </a:r>
          </a:p>
          <a:p>
            <a:pPr marL="0" indent="0">
              <a:buNone/>
            </a:pPr>
            <a:endParaRPr lang="en-US" sz="1800" dirty="0" smtClean="0">
              <a:latin typeface="Arial" panose="020B0604020202020204" pitchFamily="34" charset="0"/>
              <a:cs typeface="Arial" panose="020B0604020202020204" pitchFamily="34" charset="0"/>
            </a:endParaRPr>
          </a:p>
          <a:p>
            <a:pPr lvl="0"/>
            <a:r>
              <a:rPr lang="en-ZA" sz="1800" dirty="0" smtClean="0">
                <a:latin typeface="Arial" panose="020B0604020202020204" pitchFamily="34" charset="0"/>
                <a:cs typeface="Arial" panose="020B0604020202020204" pitchFamily="34" charset="0"/>
              </a:rPr>
              <a:t>Advertisements of all posts to be cascaded to all </a:t>
            </a:r>
            <a:r>
              <a:rPr lang="en-ZA" sz="1800" dirty="0" err="1" smtClean="0">
                <a:latin typeface="Arial" panose="020B0604020202020204" pitchFamily="34" charset="0"/>
                <a:cs typeface="Arial" panose="020B0604020202020204" pitchFamily="34" charset="0"/>
              </a:rPr>
              <a:t>clc’s</a:t>
            </a:r>
            <a:endParaRPr lang="en-US" sz="1800" dirty="0" smtClean="0">
              <a:latin typeface="Arial" panose="020B0604020202020204" pitchFamily="34" charset="0"/>
              <a:cs typeface="Arial" panose="020B0604020202020204" pitchFamily="34" charset="0"/>
            </a:endParaRPr>
          </a:p>
          <a:p>
            <a:endParaRPr lang="en-US" sz="1800" dirty="0"/>
          </a:p>
        </p:txBody>
      </p:sp>
      <p:pic>
        <p:nvPicPr>
          <p:cNvPr id="4" name="Picture 3"/>
          <p:cNvPicPr/>
          <p:nvPr/>
        </p:nvPicPr>
        <p:blipFill>
          <a:blip r:embed="rId2" cstate="print"/>
          <a:stretch>
            <a:fillRect/>
          </a:stretch>
        </p:blipFill>
        <p:spPr>
          <a:xfrm>
            <a:off x="1524000" y="381000"/>
            <a:ext cx="5743575" cy="990600"/>
          </a:xfrm>
          <a:prstGeom prst="rect">
            <a:avLst/>
          </a:prstGeom>
        </p:spPr>
      </p:pic>
    </p:spTree>
    <p:extLst>
      <p:ext uri="{BB962C8B-B14F-4D97-AF65-F5344CB8AC3E}">
        <p14:creationId xmlns:p14="http://schemas.microsoft.com/office/powerpoint/2010/main" xmlns="" val="3980273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lvl="0"/>
            <a:r>
              <a:rPr lang="en-ZA" dirty="0" smtClean="0">
                <a:latin typeface="Arial" panose="020B0604020202020204" pitchFamily="34" charset="0"/>
                <a:cs typeface="Arial" panose="020B0604020202020204" pitchFamily="34" charset="0"/>
              </a:rPr>
              <a:t>Recognition of ABET profession by DHET &amp; Universities in the WC in order to further once qualifications</a:t>
            </a:r>
          </a:p>
          <a:p>
            <a:pPr marL="0" indent="0">
              <a:buNone/>
            </a:pPr>
            <a:r>
              <a:rPr lang="en-ZA" dirty="0" smtClean="0"/>
              <a:t> </a:t>
            </a:r>
            <a:endParaRPr lang="en-US" dirty="0"/>
          </a:p>
          <a:p>
            <a:pPr lvl="0"/>
            <a:r>
              <a:rPr lang="en-ZA" dirty="0">
                <a:latin typeface="Arial" panose="020B0604020202020204" pitchFamily="34" charset="0"/>
                <a:cs typeface="Arial" panose="020B0604020202020204" pitchFamily="34" charset="0"/>
              </a:rPr>
              <a:t>Centre managers must be on basic administrative law, human rights, and constitutionalism and labour rights, stop bullying of educators learners</a:t>
            </a:r>
            <a:r>
              <a:rPr lang="en-ZA" dirty="0" smtClean="0">
                <a:latin typeface="Arial" panose="020B0604020202020204" pitchFamily="34" charset="0"/>
                <a:cs typeface="Arial" panose="020B0604020202020204" pitchFamily="34" charset="0"/>
              </a:rPr>
              <a:t>.</a:t>
            </a:r>
          </a:p>
          <a:p>
            <a:pPr lvl="0"/>
            <a:endParaRPr lang="en-US" dirty="0">
              <a:latin typeface="Arial" panose="020B0604020202020204" pitchFamily="34" charset="0"/>
              <a:cs typeface="Arial" panose="020B0604020202020204" pitchFamily="34" charset="0"/>
            </a:endParaRPr>
          </a:p>
          <a:p>
            <a:pPr lvl="0"/>
            <a:r>
              <a:rPr lang="en-ZA" dirty="0">
                <a:latin typeface="Arial" panose="020B0604020202020204" pitchFamily="34" charset="0"/>
                <a:cs typeface="Arial" panose="020B0604020202020204" pitchFamily="34" charset="0"/>
              </a:rPr>
              <a:t>Creation of more full time adult centres to meet the rising demand of adult students</a:t>
            </a:r>
            <a:r>
              <a:rPr lang="en-ZA" dirty="0" smtClean="0">
                <a:latin typeface="Arial" panose="020B0604020202020204" pitchFamily="34" charset="0"/>
                <a:cs typeface="Arial" panose="020B0604020202020204" pitchFamily="34" charset="0"/>
              </a:rPr>
              <a:t>.</a:t>
            </a:r>
          </a:p>
          <a:p>
            <a:pPr lvl="0"/>
            <a:endParaRPr lang="en-US" dirty="0">
              <a:latin typeface="Arial" panose="020B0604020202020204" pitchFamily="34" charset="0"/>
              <a:cs typeface="Arial" panose="020B0604020202020204" pitchFamily="34" charset="0"/>
            </a:endParaRPr>
          </a:p>
          <a:p>
            <a:pPr lvl="0"/>
            <a:r>
              <a:rPr lang="en-ZA" dirty="0" smtClean="0">
                <a:latin typeface="Arial" panose="020B0604020202020204" pitchFamily="34" charset="0"/>
                <a:cs typeface="Arial" panose="020B0604020202020204" pitchFamily="34" charset="0"/>
              </a:rPr>
              <a:t>Provision ALL BASIC TOOLS IN EDUCATION TO BOTH EDUCATORS AND STUDENTS( </a:t>
            </a:r>
            <a:r>
              <a:rPr lang="en-ZA" dirty="0">
                <a:latin typeface="Arial" panose="020B0604020202020204" pitchFamily="34" charset="0"/>
                <a:cs typeface="Arial" panose="020B0604020202020204" pitchFamily="34" charset="0"/>
              </a:rPr>
              <a:t>stationery such as textbooks for learners, teacher’s guides, chalks and other necessities for proper </a:t>
            </a:r>
            <a:r>
              <a:rPr lang="en-ZA" dirty="0" smtClean="0">
                <a:latin typeface="Arial" panose="020B0604020202020204" pitchFamily="34" charset="0"/>
                <a:cs typeface="Arial" panose="020B0604020202020204" pitchFamily="34" charset="0"/>
              </a:rPr>
              <a:t>learning).</a:t>
            </a:r>
          </a:p>
          <a:p>
            <a:pPr lvl="0"/>
            <a:endParaRPr lang="en-US" dirty="0">
              <a:latin typeface="Arial" panose="020B0604020202020204" pitchFamily="34" charset="0"/>
              <a:cs typeface="Arial" panose="020B0604020202020204" pitchFamily="34" charset="0"/>
            </a:endParaRPr>
          </a:p>
          <a:p>
            <a:pPr lvl="0"/>
            <a:r>
              <a:rPr lang="en-ZA" dirty="0">
                <a:latin typeface="Arial" panose="020B0604020202020204" pitchFamily="34" charset="0"/>
                <a:cs typeface="Arial" panose="020B0604020202020204" pitchFamily="34" charset="0"/>
              </a:rPr>
              <a:t>Monthly distribution of basic necessities, toilet paper, dishwasher, toilet sanitizers, maintenance of toilets at adult education </a:t>
            </a:r>
            <a:r>
              <a:rPr lang="en-ZA" dirty="0" smtClean="0">
                <a:latin typeface="Arial" panose="020B0604020202020204" pitchFamily="34" charset="0"/>
                <a:cs typeface="Arial" panose="020B0604020202020204" pitchFamily="34" charset="0"/>
              </a:rPr>
              <a:t>centres</a:t>
            </a:r>
          </a:p>
          <a:p>
            <a:pPr marL="0" lvl="0" indent="0">
              <a:buNone/>
            </a:pPr>
            <a:endParaRPr lang="en-US" dirty="0">
              <a:latin typeface="Arial" panose="020B0604020202020204" pitchFamily="34" charset="0"/>
              <a:cs typeface="Arial" panose="020B0604020202020204" pitchFamily="34" charset="0"/>
            </a:endParaRPr>
          </a:p>
        </p:txBody>
      </p:sp>
      <p:pic>
        <p:nvPicPr>
          <p:cNvPr id="4" name="Picture 3"/>
          <p:cNvPicPr/>
          <p:nvPr/>
        </p:nvPicPr>
        <p:blipFill>
          <a:blip r:embed="rId2" cstate="print"/>
          <a:stretch>
            <a:fillRect/>
          </a:stretch>
        </p:blipFill>
        <p:spPr>
          <a:xfrm>
            <a:off x="1524000" y="381000"/>
            <a:ext cx="5743575" cy="990600"/>
          </a:xfrm>
          <a:prstGeom prst="rect">
            <a:avLst/>
          </a:prstGeom>
        </p:spPr>
      </p:pic>
    </p:spTree>
    <p:extLst>
      <p:ext uri="{BB962C8B-B14F-4D97-AF65-F5344CB8AC3E}">
        <p14:creationId xmlns:p14="http://schemas.microsoft.com/office/powerpoint/2010/main" xmlns="" val="3196040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ZA" sz="1900" dirty="0" smtClean="0">
                <a:latin typeface="Arial" panose="020B0604020202020204" pitchFamily="34" charset="0"/>
                <a:cs typeface="Arial" panose="020B0604020202020204" pitchFamily="34" charset="0"/>
              </a:rPr>
              <a:t>In need of more support staff such as security support at adult education centres as lecturers and students’ lives is in danger.</a:t>
            </a:r>
          </a:p>
          <a:p>
            <a:pPr marL="0" lvl="0" indent="0">
              <a:buNone/>
            </a:pPr>
            <a:endParaRPr lang="en-US" sz="1900" dirty="0" smtClean="0">
              <a:latin typeface="Arial" panose="020B0604020202020204" pitchFamily="34" charset="0"/>
              <a:cs typeface="Arial" panose="020B0604020202020204" pitchFamily="34" charset="0"/>
            </a:endParaRPr>
          </a:p>
          <a:p>
            <a:pPr lvl="0"/>
            <a:r>
              <a:rPr lang="en-ZA" sz="1900" dirty="0" smtClean="0">
                <a:latin typeface="Arial" panose="020B0604020202020204" pitchFamily="34" charset="0"/>
                <a:cs typeface="Arial" panose="020B0604020202020204" pitchFamily="34" charset="0"/>
              </a:rPr>
              <a:t>Long term service recognition in adult education.</a:t>
            </a:r>
          </a:p>
          <a:p>
            <a:pPr marL="0" lvl="0" indent="0">
              <a:buNone/>
            </a:pPr>
            <a:endParaRPr lang="en-US" sz="1900" dirty="0" smtClean="0">
              <a:latin typeface="Arial" panose="020B0604020202020204" pitchFamily="34" charset="0"/>
              <a:cs typeface="Arial" panose="020B0604020202020204" pitchFamily="34" charset="0"/>
            </a:endParaRPr>
          </a:p>
          <a:p>
            <a:r>
              <a:rPr lang="en-ZA" sz="1900" dirty="0" smtClean="0">
                <a:latin typeface="Arial" panose="020B0604020202020204" pitchFamily="34" charset="0"/>
                <a:cs typeface="Arial" panose="020B0604020202020204" pitchFamily="34" charset="0"/>
              </a:rPr>
              <a:t>BRING BACK of practical skills and vocational subjects in adult education such as building, agriculture, carpentry, fashion and fabrics among others</a:t>
            </a:r>
            <a:endParaRPr lang="en-US" sz="1900" dirty="0" smtClean="0">
              <a:latin typeface="Arial" panose="020B0604020202020204" pitchFamily="34" charset="0"/>
              <a:cs typeface="Arial" panose="020B0604020202020204" pitchFamily="34" charset="0"/>
            </a:endParaRPr>
          </a:p>
          <a:p>
            <a:r>
              <a:rPr lang="en-US" sz="1900" dirty="0" smtClean="0">
                <a:latin typeface="Arial" panose="020B0604020202020204" pitchFamily="34" charset="0"/>
                <a:cs typeface="Arial" panose="020B0604020202020204" pitchFamily="34" charset="0"/>
              </a:rPr>
              <a:t>LAST BUT NOT LIST SAAEU WC MEMBER BE PART OF THE WC EDUCATION COUNCIL</a:t>
            </a:r>
          </a:p>
          <a:p>
            <a:endParaRPr lang="en-US" sz="1900" dirty="0">
              <a:latin typeface="Arial" panose="020B0604020202020204" pitchFamily="34" charset="0"/>
              <a:cs typeface="Arial" panose="020B0604020202020204" pitchFamily="34" charset="0"/>
            </a:endParaRPr>
          </a:p>
          <a:p>
            <a:pPr marL="0" indent="0" algn="ctr">
              <a:buNone/>
            </a:pPr>
            <a:r>
              <a:rPr lang="en-US" sz="2400" dirty="0" smtClean="0">
                <a:latin typeface="Arial" panose="020B0604020202020204" pitchFamily="34" charset="0"/>
                <a:cs typeface="Arial" panose="020B0604020202020204" pitchFamily="34" charset="0"/>
              </a:rPr>
              <a:t>THANK YOU</a:t>
            </a:r>
          </a:p>
          <a:p>
            <a:pPr marL="0" indent="0">
              <a:buNone/>
            </a:pPr>
            <a:endParaRPr lang="en-US" dirty="0"/>
          </a:p>
        </p:txBody>
      </p:sp>
      <p:pic>
        <p:nvPicPr>
          <p:cNvPr id="4" name="Picture 3"/>
          <p:cNvPicPr/>
          <p:nvPr/>
        </p:nvPicPr>
        <p:blipFill>
          <a:blip r:embed="rId2" cstate="print"/>
          <a:stretch>
            <a:fillRect/>
          </a:stretch>
        </p:blipFill>
        <p:spPr>
          <a:xfrm>
            <a:off x="1524000" y="381000"/>
            <a:ext cx="5743575" cy="990600"/>
          </a:xfrm>
          <a:prstGeom prst="rect">
            <a:avLst/>
          </a:prstGeom>
        </p:spPr>
      </p:pic>
    </p:spTree>
    <p:extLst>
      <p:ext uri="{BB962C8B-B14F-4D97-AF65-F5344CB8AC3E}">
        <p14:creationId xmlns:p14="http://schemas.microsoft.com/office/powerpoint/2010/main" xmlns="" val="3781858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ZA" sz="4800" dirty="0" smtClean="0"/>
              <a:t>CHALLENGES FACED BY EDUCATORS AND STUDENTS WITHIN THE COMMUNITY EDUCATION AND TRAINING SPACE IN THE WESTERN CAPE PROVINCE</a:t>
            </a:r>
            <a:endParaRPr lang="en-US" sz="4800" dirty="0"/>
          </a:p>
        </p:txBody>
      </p:sp>
      <p:pic>
        <p:nvPicPr>
          <p:cNvPr id="4" name="Picture 3"/>
          <p:cNvPicPr/>
          <p:nvPr/>
        </p:nvPicPr>
        <p:blipFill>
          <a:blip r:embed="rId2" cstate="print"/>
          <a:stretch>
            <a:fillRect/>
          </a:stretch>
        </p:blipFill>
        <p:spPr>
          <a:xfrm>
            <a:off x="1524000" y="228600"/>
            <a:ext cx="5743575" cy="1143000"/>
          </a:xfrm>
          <a:prstGeom prst="rect">
            <a:avLst/>
          </a:prstGeom>
        </p:spPr>
      </p:pic>
    </p:spTree>
    <p:extLst>
      <p:ext uri="{BB962C8B-B14F-4D97-AF65-F5344CB8AC3E}">
        <p14:creationId xmlns:p14="http://schemas.microsoft.com/office/powerpoint/2010/main" xmlns="" val="4113207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1800" dirty="0" smtClean="0">
                <a:latin typeface="Arial" panose="020B0604020202020204" pitchFamily="34" charset="0"/>
                <a:cs typeface="Arial" panose="020B0604020202020204" pitchFamily="34" charset="0"/>
              </a:rPr>
              <a:t>Underpayment </a:t>
            </a:r>
            <a:r>
              <a:rPr lang="en-US" sz="1800" dirty="0">
                <a:latin typeface="Arial" panose="020B0604020202020204" pitchFamily="34" charset="0"/>
                <a:cs typeface="Arial" panose="020B0604020202020204" pitchFamily="34" charset="0"/>
              </a:rPr>
              <a:t>of educators with no regards to their RSQV standards. We have Educators who are earning 6000 a month which is far below the poverty D</a:t>
            </a:r>
            <a:r>
              <a:rPr lang="en-US" sz="1800" dirty="0" smtClean="0">
                <a:latin typeface="Arial" panose="020B0604020202020204" pitchFamily="34" charset="0"/>
                <a:cs typeface="Arial" panose="020B0604020202020204" pitchFamily="34" charset="0"/>
              </a:rPr>
              <a:t>atum Line </a:t>
            </a:r>
            <a:r>
              <a:rPr lang="en-US" sz="1800" dirty="0">
                <a:latin typeface="Arial" panose="020B0604020202020204" pitchFamily="34" charset="0"/>
                <a:cs typeface="Arial" panose="020B0604020202020204" pitchFamily="34" charset="0"/>
              </a:rPr>
              <a:t>(PDL).</a:t>
            </a:r>
          </a:p>
          <a:p>
            <a:pPr marL="0" indent="0" algn="just">
              <a:buNone/>
            </a:pPr>
            <a:endParaRPr lang="en-US" sz="1800" dirty="0" smtClean="0">
              <a:latin typeface="Arial" panose="020B0604020202020204" pitchFamily="34" charset="0"/>
              <a:cs typeface="Arial" panose="020B0604020202020204" pitchFamily="34" charset="0"/>
            </a:endParaRPr>
          </a:p>
          <a:p>
            <a:pPr algn="just"/>
            <a:r>
              <a:rPr lang="en-US" sz="1800" dirty="0" smtClean="0">
                <a:latin typeface="Arial" panose="020B0604020202020204" pitchFamily="34" charset="0"/>
                <a:cs typeface="Arial" panose="020B0604020202020204" pitchFamily="34" charset="0"/>
              </a:rPr>
              <a:t>Discrepancies </a:t>
            </a:r>
            <a:r>
              <a:rPr lang="en-US" sz="1800" dirty="0">
                <a:latin typeface="Arial" panose="020B0604020202020204" pitchFamily="34" charset="0"/>
                <a:cs typeface="Arial" panose="020B0604020202020204" pitchFamily="34" charset="0"/>
              </a:rPr>
              <a:t>in salary scales at </a:t>
            </a:r>
            <a:r>
              <a:rPr lang="en-US" sz="1800" dirty="0" smtClean="0">
                <a:latin typeface="Arial" panose="020B0604020202020204" pitchFamily="34" charset="0"/>
                <a:cs typeface="Arial" panose="020B0604020202020204" pitchFamily="34" charset="0"/>
              </a:rPr>
              <a:t>Local , Regional and even Provincial levels. </a:t>
            </a:r>
            <a:r>
              <a:rPr lang="en-US" sz="1800" dirty="0">
                <a:latin typeface="Arial" panose="020B0604020202020204" pitchFamily="34" charset="0"/>
                <a:cs typeface="Arial" panose="020B0604020202020204" pitchFamily="34" charset="0"/>
              </a:rPr>
              <a:t>We have Educators who are earning </a:t>
            </a:r>
            <a:r>
              <a:rPr lang="en-US" sz="1800" dirty="0" smtClean="0">
                <a:latin typeface="Arial" panose="020B0604020202020204" pitchFamily="34" charset="0"/>
                <a:cs typeface="Arial" panose="020B0604020202020204" pitchFamily="34" charset="0"/>
              </a:rPr>
              <a:t>R15K a </a:t>
            </a:r>
            <a:r>
              <a:rPr lang="en-US" sz="1800" dirty="0">
                <a:latin typeface="Arial" panose="020B0604020202020204" pitchFamily="34" charset="0"/>
                <a:cs typeface="Arial" panose="020B0604020202020204" pitchFamily="34" charset="0"/>
              </a:rPr>
              <a:t>month while others are taking home </a:t>
            </a:r>
            <a:r>
              <a:rPr lang="en-US" sz="1800" dirty="0" smtClean="0">
                <a:latin typeface="Arial" panose="020B0604020202020204" pitchFamily="34" charset="0"/>
                <a:cs typeface="Arial" panose="020B0604020202020204" pitchFamily="34" charset="0"/>
              </a:rPr>
              <a:t>R6k </a:t>
            </a:r>
            <a:r>
              <a:rPr lang="en-US" sz="1800" dirty="0">
                <a:latin typeface="Arial" panose="020B0604020202020204" pitchFamily="34" charset="0"/>
                <a:cs typeface="Arial" panose="020B0604020202020204" pitchFamily="34" charset="0"/>
              </a:rPr>
              <a:t>a month. Such discrepancies are noticed at even the same </a:t>
            </a:r>
            <a:r>
              <a:rPr lang="en-US" sz="1800" dirty="0" smtClean="0">
                <a:latin typeface="Arial" panose="020B0604020202020204" pitchFamily="34" charset="0"/>
                <a:cs typeface="Arial" panose="020B0604020202020204" pitchFamily="34" charset="0"/>
              </a:rPr>
              <a:t>Centre. It </a:t>
            </a:r>
            <a:r>
              <a:rPr lang="en-US" sz="1800" dirty="0">
                <a:latin typeface="Arial" panose="020B0604020202020204" pitchFamily="34" charset="0"/>
                <a:cs typeface="Arial" panose="020B0604020202020204" pitchFamily="34" charset="0"/>
              </a:rPr>
              <a:t>is unfortunate that such difference have created disharmony and demotivated other staff </a:t>
            </a:r>
            <a:r>
              <a:rPr lang="en-US" sz="1800" dirty="0" smtClean="0">
                <a:latin typeface="Arial" panose="020B0604020202020204" pitchFamily="34" charset="0"/>
                <a:cs typeface="Arial" panose="020B0604020202020204" pitchFamily="34" charset="0"/>
              </a:rPr>
              <a:t>members</a:t>
            </a:r>
            <a:r>
              <a:rPr lang="en-US" sz="1800" dirty="0" smtClean="0"/>
              <a:t> </a:t>
            </a:r>
            <a:r>
              <a:rPr lang="en-US" sz="1800" dirty="0" smtClean="0">
                <a:latin typeface="Arial" panose="020B0604020202020204" pitchFamily="34" charset="0"/>
                <a:cs typeface="Arial" panose="020B0604020202020204" pitchFamily="34" charset="0"/>
              </a:rPr>
              <a:t>is such a high failure rate in the </a:t>
            </a:r>
            <a:r>
              <a:rPr lang="en-US" sz="1800" dirty="0" err="1" smtClean="0">
                <a:latin typeface="Arial" panose="020B0604020202020204" pitchFamily="34" charset="0"/>
                <a:cs typeface="Arial" panose="020B0604020202020204" pitchFamily="34" charset="0"/>
              </a:rPr>
              <a:t>Clc’s</a:t>
            </a:r>
            <a:r>
              <a:rPr lang="en-US" sz="1800" dirty="0" smtClean="0">
                <a:latin typeface="Arial" panose="020B0604020202020204" pitchFamily="34" charset="0"/>
                <a:cs typeface="Arial" panose="020B0604020202020204" pitchFamily="34" charset="0"/>
              </a:rPr>
              <a:t>.</a:t>
            </a:r>
          </a:p>
          <a:p>
            <a:pPr algn="just"/>
            <a:r>
              <a:rPr lang="en-US" sz="1800" dirty="0" smtClean="0">
                <a:latin typeface="Arial" panose="020B0604020202020204" pitchFamily="34" charset="0"/>
                <a:cs typeface="Arial" panose="020B0604020202020204" pitchFamily="34" charset="0"/>
              </a:rPr>
              <a:t>Educators employed in 2 jobs, by WCED and DHET while having ABET graduates only earning R2k a month because his or her space is filled by someone with 2 jobs. Not only that others have been unemployed since graduation many donkey years ago,</a:t>
            </a:r>
            <a:endParaRPr lang="en-US" sz="1800"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p:txBody>
      </p:sp>
      <p:pic>
        <p:nvPicPr>
          <p:cNvPr id="4" name="Picture 3"/>
          <p:cNvPicPr/>
          <p:nvPr/>
        </p:nvPicPr>
        <p:blipFill>
          <a:blip r:embed="rId2" cstate="print"/>
          <a:stretch>
            <a:fillRect/>
          </a:stretch>
        </p:blipFill>
        <p:spPr>
          <a:xfrm>
            <a:off x="1524000" y="381000"/>
            <a:ext cx="5743575" cy="990600"/>
          </a:xfrm>
          <a:prstGeom prst="rect">
            <a:avLst/>
          </a:prstGeom>
        </p:spPr>
      </p:pic>
    </p:spTree>
    <p:extLst>
      <p:ext uri="{BB962C8B-B14F-4D97-AF65-F5344CB8AC3E}">
        <p14:creationId xmlns:p14="http://schemas.microsoft.com/office/powerpoint/2010/main" xmlns="" val="3138263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sz="1900" dirty="0" smtClean="0">
                <a:latin typeface="Arial" panose="020B0604020202020204" pitchFamily="34" charset="0"/>
                <a:cs typeface="Arial" panose="020B0604020202020204" pitchFamily="34" charset="0"/>
              </a:rPr>
              <a:t>There is extensive evidence of heavily </a:t>
            </a:r>
            <a:r>
              <a:rPr lang="en-US" sz="1900" dirty="0" err="1" smtClean="0">
                <a:latin typeface="Arial" panose="020B0604020202020204" pitchFamily="34" charset="0"/>
                <a:cs typeface="Arial" panose="020B0604020202020204" pitchFamily="34" charset="0"/>
              </a:rPr>
              <a:t>casualised</a:t>
            </a:r>
            <a:r>
              <a:rPr lang="en-US" sz="1900" dirty="0" smtClean="0">
                <a:latin typeface="Arial" panose="020B0604020202020204" pitchFamily="34" charset="0"/>
                <a:cs typeface="Arial" panose="020B0604020202020204" pitchFamily="34" charset="0"/>
              </a:rPr>
              <a:t> </a:t>
            </a:r>
            <a:r>
              <a:rPr lang="en-US" sz="1900" dirty="0" err="1" smtClean="0">
                <a:latin typeface="Arial" panose="020B0604020202020204" pitchFamily="34" charset="0"/>
                <a:cs typeface="Arial" panose="020B0604020202020204" pitchFamily="34" charset="0"/>
              </a:rPr>
              <a:t>labour</a:t>
            </a:r>
            <a:r>
              <a:rPr lang="en-US" sz="1900" dirty="0" smtClean="0">
                <a:latin typeface="Arial" panose="020B0604020202020204" pitchFamily="34" charset="0"/>
                <a:cs typeface="Arial" panose="020B0604020202020204" pitchFamily="34" charset="0"/>
              </a:rPr>
              <a:t>. Educators with more than 10 years in this space but are still regarded as contract workers. This surely goes against the supreme law of the Country (Our Constitution)  and the </a:t>
            </a:r>
            <a:r>
              <a:rPr lang="en-US" sz="1900" dirty="0" err="1" smtClean="0">
                <a:latin typeface="Arial" panose="020B0604020202020204" pitchFamily="34" charset="0"/>
                <a:cs typeface="Arial" panose="020B0604020202020204" pitchFamily="34" charset="0"/>
              </a:rPr>
              <a:t>Labour</a:t>
            </a:r>
            <a:r>
              <a:rPr lang="en-US" sz="1900" dirty="0" smtClean="0">
                <a:latin typeface="Arial" panose="020B0604020202020204" pitchFamily="34" charset="0"/>
                <a:cs typeface="Arial" panose="020B0604020202020204" pitchFamily="34" charset="0"/>
              </a:rPr>
              <a:t> Act.</a:t>
            </a:r>
          </a:p>
          <a:p>
            <a:endParaRPr lang="en-US" sz="1900" dirty="0" smtClean="0">
              <a:latin typeface="Arial" panose="020B0604020202020204" pitchFamily="34" charset="0"/>
              <a:cs typeface="Arial" panose="020B0604020202020204" pitchFamily="34" charset="0"/>
            </a:endParaRPr>
          </a:p>
          <a:p>
            <a:r>
              <a:rPr lang="en-US" sz="1900" dirty="0" smtClean="0">
                <a:latin typeface="Arial" panose="020B0604020202020204" pitchFamily="34" charset="0"/>
                <a:cs typeface="Arial" panose="020B0604020202020204" pitchFamily="34" charset="0"/>
              </a:rPr>
              <a:t>Increased cases of </a:t>
            </a:r>
            <a:r>
              <a:rPr lang="en-US" sz="1900" dirty="0" err="1" smtClean="0">
                <a:latin typeface="Arial" panose="020B0604020202020204" pitchFamily="34" charset="0"/>
                <a:cs typeface="Arial" panose="020B0604020202020204" pitchFamily="34" charset="0"/>
              </a:rPr>
              <a:t>victimisation</a:t>
            </a:r>
            <a:r>
              <a:rPr lang="en-US" sz="1900" dirty="0" smtClean="0">
                <a:latin typeface="Arial" panose="020B0604020202020204" pitchFamily="34" charset="0"/>
                <a:cs typeface="Arial" panose="020B0604020202020204" pitchFamily="34" charset="0"/>
              </a:rPr>
              <a:t>, intimidation and harassment by </a:t>
            </a:r>
            <a:r>
              <a:rPr lang="en-US" sz="1900" dirty="0">
                <a:latin typeface="Arial" panose="020B0604020202020204" pitchFamily="34" charset="0"/>
                <a:cs typeface="Arial" panose="020B0604020202020204" pitchFamily="34" charset="0"/>
              </a:rPr>
              <a:t>C</a:t>
            </a:r>
            <a:r>
              <a:rPr lang="en-US" sz="1900" dirty="0" smtClean="0">
                <a:latin typeface="Arial" panose="020B0604020202020204" pitchFamily="34" charset="0"/>
                <a:cs typeface="Arial" panose="020B0604020202020204" pitchFamily="34" charset="0"/>
              </a:rPr>
              <a:t>entre managers given such powers by the contracts they let Lectures to sign on employment knowing very well that these individuals have been discriminated against for a very long time in the job market. The CM have powers to hire and fire, those perceived to be unfriendly.  </a:t>
            </a:r>
          </a:p>
          <a:p>
            <a:endParaRPr lang="en-US" sz="1900" dirty="0">
              <a:latin typeface="Arial" panose="020B0604020202020204" pitchFamily="34" charset="0"/>
              <a:cs typeface="Arial" panose="020B0604020202020204" pitchFamily="34" charset="0"/>
            </a:endParaRPr>
          </a:p>
          <a:p>
            <a:r>
              <a:rPr lang="en-US" sz="1900" dirty="0" smtClean="0">
                <a:latin typeface="Arial" panose="020B0604020202020204" pitchFamily="34" charset="0"/>
                <a:cs typeface="Arial" panose="020B0604020202020204" pitchFamily="34" charset="0"/>
              </a:rPr>
              <a:t>ABET graduates all over WC have to work as Domestic workers or Cleaners </a:t>
            </a:r>
            <a:r>
              <a:rPr lang="en-US" sz="1900" dirty="0" err="1" smtClean="0">
                <a:latin typeface="Arial" panose="020B0604020202020204" pitchFamily="34" charset="0"/>
                <a:cs typeface="Arial" panose="020B0604020202020204" pitchFamily="34" charset="0"/>
              </a:rPr>
              <a:t>becouse</a:t>
            </a:r>
            <a:r>
              <a:rPr lang="en-US" sz="1900" dirty="0" smtClean="0">
                <a:latin typeface="Arial" panose="020B0604020202020204" pitchFamily="34" charset="0"/>
                <a:cs typeface="Arial" panose="020B0604020202020204" pitchFamily="34" charset="0"/>
              </a:rPr>
              <a:t> of being bullied by CM by not allowing them to own their space. Instead when there are open </a:t>
            </a:r>
            <a:r>
              <a:rPr lang="en-US" sz="1900" dirty="0" err="1" smtClean="0">
                <a:latin typeface="Arial" panose="020B0604020202020204" pitchFamily="34" charset="0"/>
                <a:cs typeface="Arial" panose="020B0604020202020204" pitchFamily="34" charset="0"/>
              </a:rPr>
              <a:t>vecancies</a:t>
            </a:r>
            <a:r>
              <a:rPr lang="en-US" sz="1900" dirty="0" smtClean="0">
                <a:latin typeface="Arial" panose="020B0604020202020204" pitchFamily="34" charset="0"/>
                <a:cs typeface="Arial" panose="020B0604020202020204" pitchFamily="34" charset="0"/>
              </a:rPr>
              <a:t> they call their fellow friends from main stream schools. This results to an Abet </a:t>
            </a:r>
            <a:r>
              <a:rPr lang="en-US" sz="1900" dirty="0" err="1" smtClean="0">
                <a:latin typeface="Arial" panose="020B0604020202020204" pitchFamily="34" charset="0"/>
                <a:cs typeface="Arial" panose="020B0604020202020204" pitchFamily="34" charset="0"/>
              </a:rPr>
              <a:t>graduet</a:t>
            </a:r>
            <a:r>
              <a:rPr lang="en-US" sz="1900" dirty="0" smtClean="0">
                <a:latin typeface="Arial" panose="020B0604020202020204" pitchFamily="34" charset="0"/>
                <a:cs typeface="Arial" panose="020B0604020202020204" pitchFamily="34" charset="0"/>
              </a:rPr>
              <a:t> having to share their </a:t>
            </a:r>
            <a:r>
              <a:rPr lang="en-US" sz="1900" dirty="0" err="1" smtClean="0">
                <a:latin typeface="Arial" panose="020B0604020202020204" pitchFamily="34" charset="0"/>
                <a:cs typeface="Arial" panose="020B0604020202020204" pitchFamily="34" charset="0"/>
              </a:rPr>
              <a:t>hrs</a:t>
            </a:r>
            <a:r>
              <a:rPr lang="en-US" sz="1900" dirty="0" smtClean="0">
                <a:latin typeface="Arial" panose="020B0604020202020204" pitchFamily="34" charset="0"/>
                <a:cs typeface="Arial" panose="020B0604020202020204" pitchFamily="34" charset="0"/>
              </a:rPr>
              <a:t> of work with individuals with already permanent jobs. This is called “the claim system theory</a:t>
            </a:r>
            <a:r>
              <a:rPr lang="en-US" sz="2100" dirty="0" smtClean="0">
                <a:latin typeface="Arial" panose="020B0604020202020204" pitchFamily="34" charset="0"/>
                <a:cs typeface="Arial" panose="020B0604020202020204" pitchFamily="34" charset="0"/>
              </a:rPr>
              <a:t>.”</a:t>
            </a:r>
          </a:p>
          <a:p>
            <a:endParaRPr lang="en-US" sz="2100" dirty="0">
              <a:latin typeface="Arial" panose="020B0604020202020204" pitchFamily="34" charset="0"/>
              <a:cs typeface="Arial" panose="020B0604020202020204" pitchFamily="34" charset="0"/>
            </a:endParaRPr>
          </a:p>
        </p:txBody>
      </p:sp>
      <p:pic>
        <p:nvPicPr>
          <p:cNvPr id="4" name="Picture 3"/>
          <p:cNvPicPr/>
          <p:nvPr/>
        </p:nvPicPr>
        <p:blipFill>
          <a:blip r:embed="rId2" cstate="print"/>
          <a:stretch>
            <a:fillRect/>
          </a:stretch>
        </p:blipFill>
        <p:spPr>
          <a:xfrm>
            <a:off x="1524000" y="381000"/>
            <a:ext cx="5743575" cy="914400"/>
          </a:xfrm>
          <a:prstGeom prst="rect">
            <a:avLst/>
          </a:prstGeom>
        </p:spPr>
      </p:pic>
    </p:spTree>
    <p:extLst>
      <p:ext uri="{BB962C8B-B14F-4D97-AF65-F5344CB8AC3E}">
        <p14:creationId xmlns:p14="http://schemas.microsoft.com/office/powerpoint/2010/main" xmlns="" val="2231085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en-US" sz="1200" dirty="0" smtClean="0"/>
          </a:p>
          <a:p>
            <a:r>
              <a:rPr lang="en-US" sz="1800" dirty="0" smtClean="0">
                <a:latin typeface="Arial" panose="020B0604020202020204" pitchFamily="34" charset="0"/>
                <a:cs typeface="Arial" panose="020B0604020202020204" pitchFamily="34" charset="0"/>
              </a:rPr>
              <a:t>It could about 90% of Centre managers in the WC are double parkers (hold 2 jobs) thus this problem of such discrimination of ABET </a:t>
            </a:r>
            <a:r>
              <a:rPr lang="en-US" sz="1800" dirty="0" err="1" smtClean="0">
                <a:latin typeface="Arial" panose="020B0604020202020204" pitchFamily="34" charset="0"/>
                <a:cs typeface="Arial" panose="020B0604020202020204" pitchFamily="34" charset="0"/>
              </a:rPr>
              <a:t>graduets</a:t>
            </a:r>
            <a:r>
              <a:rPr lang="en-US" sz="1800" dirty="0" smtClean="0">
                <a:latin typeface="Arial" panose="020B0604020202020204" pitchFamily="34" charset="0"/>
                <a:cs typeface="Arial" panose="020B0604020202020204" pitchFamily="34" charset="0"/>
              </a:rPr>
              <a:t>.</a:t>
            </a:r>
          </a:p>
          <a:p>
            <a:pPr marL="0" indent="0">
              <a:buNone/>
            </a:pPr>
            <a:endParaRPr lang="en-US" sz="1800" dirty="0" smtClean="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Security for both Educators and Student is under threat due to lack of security support staff in many </a:t>
            </a:r>
            <a:r>
              <a:rPr lang="en-US" sz="1800" dirty="0" err="1" smtClean="0">
                <a:latin typeface="Arial" panose="020B0604020202020204" pitchFamily="34" charset="0"/>
                <a:cs typeface="Arial" panose="020B0604020202020204" pitchFamily="34" charset="0"/>
              </a:rPr>
              <a:t>centres</a:t>
            </a:r>
            <a:r>
              <a:rPr lang="en-US" sz="1800" dirty="0" smtClean="0">
                <a:latin typeface="Arial" panose="020B0604020202020204" pitchFamily="34" charset="0"/>
                <a:cs typeface="Arial" panose="020B0604020202020204" pitchFamily="34" charset="0"/>
              </a:rPr>
              <a:t>. We have cases of thieves breaking into a number of </a:t>
            </a:r>
            <a:r>
              <a:rPr lang="en-US" sz="1800" dirty="0" err="1" smtClean="0">
                <a:latin typeface="Arial" panose="020B0604020202020204" pitchFamily="34" charset="0"/>
                <a:cs typeface="Arial" panose="020B0604020202020204" pitchFamily="34" charset="0"/>
              </a:rPr>
              <a:t>centres</a:t>
            </a:r>
            <a:r>
              <a:rPr lang="en-US" sz="1800" dirty="0" smtClean="0">
                <a:latin typeface="Arial" panose="020B0604020202020204" pitchFamily="34" charset="0"/>
                <a:cs typeface="Arial" panose="020B0604020202020204" pitchFamily="34" charset="0"/>
              </a:rPr>
              <a:t>.</a:t>
            </a:r>
          </a:p>
          <a:p>
            <a:endParaRPr lang="en-US" sz="1800" dirty="0" smtClean="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Scraping of the bridging gap program that was giving level 4 students the opportunity to be occupied from January to September when they start their year. Not only them but those who last were at school decades ago. The DHET is merely saying these youths must go back to their old ways drug abuse, </a:t>
            </a:r>
            <a:r>
              <a:rPr lang="en-US" sz="1800" dirty="0" err="1" smtClean="0">
                <a:latin typeface="Arial" panose="020B0604020202020204" pitchFamily="34" charset="0"/>
                <a:cs typeface="Arial" panose="020B0604020202020204" pitchFamily="34" charset="0"/>
              </a:rPr>
              <a:t>gangsterism</a:t>
            </a:r>
            <a:r>
              <a:rPr lang="en-US" sz="1800" dirty="0" smtClean="0">
                <a:latin typeface="Arial" panose="020B0604020202020204" pitchFamily="34" charset="0"/>
                <a:cs typeface="Arial" panose="020B0604020202020204" pitchFamily="34" charset="0"/>
              </a:rPr>
              <a:t> and crime since they will be free and await the next grade 12 registration circle.</a:t>
            </a:r>
          </a:p>
          <a:p>
            <a:endParaRPr lang="en-US" sz="1800" dirty="0" smtClean="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p:txBody>
      </p:sp>
      <p:pic>
        <p:nvPicPr>
          <p:cNvPr id="4" name="Picture 3"/>
          <p:cNvPicPr/>
          <p:nvPr/>
        </p:nvPicPr>
        <p:blipFill>
          <a:blip r:embed="rId2" cstate="print"/>
          <a:stretch>
            <a:fillRect/>
          </a:stretch>
        </p:blipFill>
        <p:spPr>
          <a:xfrm>
            <a:off x="1524000" y="348343"/>
            <a:ext cx="5743575" cy="1023257"/>
          </a:xfrm>
          <a:prstGeom prst="rect">
            <a:avLst/>
          </a:prstGeom>
        </p:spPr>
      </p:pic>
    </p:spTree>
    <p:extLst>
      <p:ext uri="{BB962C8B-B14F-4D97-AF65-F5344CB8AC3E}">
        <p14:creationId xmlns:p14="http://schemas.microsoft.com/office/powerpoint/2010/main" xmlns="" val="1525631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1800" dirty="0" smtClean="0">
                <a:latin typeface="Arial" panose="020B0604020202020204" pitchFamily="34" charset="0"/>
                <a:cs typeface="Arial" panose="020B0604020202020204" pitchFamily="34" charset="0"/>
              </a:rPr>
              <a:t>Lack of resources at Adult Education </a:t>
            </a:r>
            <a:r>
              <a:rPr lang="en-US" sz="1800" dirty="0" err="1" smtClean="0">
                <a:latin typeface="Arial" panose="020B0604020202020204" pitchFamily="34" charset="0"/>
                <a:cs typeface="Arial" panose="020B0604020202020204" pitchFamily="34" charset="0"/>
              </a:rPr>
              <a:t>Centres</a:t>
            </a:r>
            <a:r>
              <a:rPr lang="en-US" sz="1800" dirty="0" smtClean="0">
                <a:latin typeface="Arial" panose="020B0604020202020204" pitchFamily="34" charset="0"/>
                <a:cs typeface="Arial" panose="020B0604020202020204" pitchFamily="34" charset="0"/>
              </a:rPr>
              <a:t> for proper teaching and learning. </a:t>
            </a:r>
            <a:r>
              <a:rPr lang="en-US" sz="1800" dirty="0" err="1" smtClean="0">
                <a:latin typeface="Arial" panose="020B0604020202020204" pitchFamily="34" charset="0"/>
                <a:cs typeface="Arial" panose="020B0604020202020204" pitchFamily="34" charset="0"/>
              </a:rPr>
              <a:t>Centres</a:t>
            </a:r>
            <a:r>
              <a:rPr lang="en-US" sz="1800" dirty="0" smtClean="0">
                <a:latin typeface="Arial" panose="020B0604020202020204" pitchFamily="34" charset="0"/>
                <a:cs typeface="Arial" panose="020B0604020202020204" pitchFamily="34" charset="0"/>
              </a:rPr>
              <a:t> with not even basic needs such as toilet papers, photocopying papers let alone the prescribed books for grade 12’s.</a:t>
            </a:r>
          </a:p>
          <a:p>
            <a:endParaRPr lang="en-US" sz="1800" dirty="0" smtClean="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Delayed </a:t>
            </a:r>
            <a:r>
              <a:rPr lang="en-US" sz="1800" dirty="0">
                <a:latin typeface="Arial" panose="020B0604020202020204" pitchFamily="34" charset="0"/>
                <a:cs typeface="Arial" panose="020B0604020202020204" pitchFamily="34" charset="0"/>
              </a:rPr>
              <a:t>payment of educators on grounds that claims have not reached Pretoria, or that the </a:t>
            </a:r>
            <a:r>
              <a:rPr lang="en-US" sz="1800" dirty="0" err="1">
                <a:latin typeface="Arial" panose="020B0604020202020204" pitchFamily="34" charset="0"/>
                <a:cs typeface="Arial" panose="020B0604020202020204" pitchFamily="34" charset="0"/>
              </a:rPr>
              <a:t>centre</a:t>
            </a:r>
            <a:r>
              <a:rPr lang="en-US" sz="1800" dirty="0">
                <a:latin typeface="Arial" panose="020B0604020202020204" pitchFamily="34" charset="0"/>
                <a:cs typeface="Arial" panose="020B0604020202020204" pitchFamily="34" charset="0"/>
              </a:rPr>
              <a:t> manager or district official forgot to sign. We have cases of educators who have gone for 10 months without </a:t>
            </a:r>
            <a:r>
              <a:rPr lang="en-US" sz="1800" dirty="0" smtClean="0">
                <a:latin typeface="Arial" panose="020B0604020202020204" pitchFamily="34" charset="0"/>
                <a:cs typeface="Arial" panose="020B0604020202020204" pitchFamily="34" charset="0"/>
              </a:rPr>
              <a:t>any salaries.</a:t>
            </a:r>
          </a:p>
          <a:p>
            <a:pPr marL="0" indent="0">
              <a:buNone/>
            </a:pPr>
            <a:endParaRPr lang="en-US" sz="1800" dirty="0" smtClean="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Educators dying and leaving their children with nothing after teaching for years in the ABET space.</a:t>
            </a:r>
          </a:p>
          <a:p>
            <a:endParaRPr lang="en-US" sz="1800" dirty="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Unsecured </a:t>
            </a:r>
            <a:r>
              <a:rPr lang="en-US" sz="1800" dirty="0" err="1" smtClean="0">
                <a:latin typeface="Arial" panose="020B0604020202020204" pitchFamily="34" charset="0"/>
                <a:cs typeface="Arial" panose="020B0604020202020204" pitchFamily="34" charset="0"/>
              </a:rPr>
              <a:t>centres</a:t>
            </a:r>
            <a:r>
              <a:rPr lang="en-US" sz="1800" dirty="0" smtClean="0">
                <a:latin typeface="Arial" panose="020B0604020202020204" pitchFamily="34" charset="0"/>
                <a:cs typeface="Arial" panose="020B0604020202020204" pitchFamily="34" charset="0"/>
              </a:rPr>
              <a:t> where students and educators are robbed going or coming from school.</a:t>
            </a:r>
          </a:p>
          <a:p>
            <a:r>
              <a:rPr lang="en-US" sz="1800" dirty="0">
                <a:latin typeface="Arial" panose="020B0604020202020204" pitchFamily="34" charset="0"/>
                <a:cs typeface="Arial" panose="020B0604020202020204" pitchFamily="34" charset="0"/>
              </a:rPr>
              <a:t>Educators holding 2 jobs (WCED &amp; DHET)in this high unemployment in the WC </a:t>
            </a:r>
            <a:endParaRPr lang="en-US" sz="1800" dirty="0" smtClean="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p:txBody>
      </p:sp>
      <p:pic>
        <p:nvPicPr>
          <p:cNvPr id="4" name="Picture 3"/>
          <p:cNvPicPr/>
          <p:nvPr/>
        </p:nvPicPr>
        <p:blipFill>
          <a:blip r:embed="rId2" cstate="print"/>
          <a:stretch>
            <a:fillRect/>
          </a:stretch>
        </p:blipFill>
        <p:spPr>
          <a:xfrm>
            <a:off x="1524000" y="381000"/>
            <a:ext cx="5743575" cy="990600"/>
          </a:xfrm>
          <a:prstGeom prst="rect">
            <a:avLst/>
          </a:prstGeom>
        </p:spPr>
      </p:pic>
    </p:spTree>
    <p:extLst>
      <p:ext uri="{BB962C8B-B14F-4D97-AF65-F5344CB8AC3E}">
        <p14:creationId xmlns:p14="http://schemas.microsoft.com/office/powerpoint/2010/main" xmlns="" val="2482725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endParaRPr lang="en-US" dirty="0"/>
          </a:p>
          <a:p>
            <a:r>
              <a:rPr lang="en-US" sz="1800" dirty="0" smtClean="0">
                <a:latin typeface="Arial" panose="020B0604020202020204" pitchFamily="34" charset="0"/>
                <a:cs typeface="Arial" panose="020B0604020202020204" pitchFamily="34" charset="0"/>
              </a:rPr>
              <a:t>Qualifications: Abet Diploma not </a:t>
            </a:r>
            <a:r>
              <a:rPr lang="en-US" sz="1800" dirty="0" err="1" smtClean="0">
                <a:latin typeface="Arial" panose="020B0604020202020204" pitchFamily="34" charset="0"/>
                <a:cs typeface="Arial" panose="020B0604020202020204" pitchFamily="34" charset="0"/>
              </a:rPr>
              <a:t>recognised</a:t>
            </a:r>
            <a:r>
              <a:rPr lang="en-US" sz="1800" dirty="0" smtClean="0">
                <a:latin typeface="Arial" panose="020B0604020202020204" pitchFamily="34" charset="0"/>
                <a:cs typeface="Arial" panose="020B0604020202020204" pitchFamily="34" charset="0"/>
              </a:rPr>
              <a:t> by tertiary Institutions </a:t>
            </a:r>
            <a:r>
              <a:rPr lang="en-US" sz="1800" dirty="0" err="1" smtClean="0">
                <a:latin typeface="Arial" panose="020B0604020202020204" pitchFamily="34" charset="0"/>
                <a:cs typeface="Arial" panose="020B0604020202020204" pitchFamily="34" charset="0"/>
              </a:rPr>
              <a:t>reslting</a:t>
            </a:r>
            <a:r>
              <a:rPr lang="en-US" sz="1800" dirty="0" smtClean="0">
                <a:latin typeface="Arial" panose="020B0604020202020204" pitchFamily="34" charset="0"/>
                <a:cs typeface="Arial" panose="020B0604020202020204" pitchFamily="34" charset="0"/>
              </a:rPr>
              <a:t> in a struggle to further studies in Adult Education.</a:t>
            </a:r>
          </a:p>
          <a:p>
            <a:endParaRPr lang="en-US" sz="1800" dirty="0" smtClean="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DHET delays approving proposed coursed by Universities, resulting to Educators doing courses which later are disregarded as a qualification in the space.</a:t>
            </a:r>
          </a:p>
          <a:p>
            <a:pPr marL="0" indent="0">
              <a:buNone/>
            </a:pPr>
            <a:endParaRPr lang="en-US" sz="1800" dirty="0" smtClean="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No bursaries allocated for abet Educators to further their education in the field</a:t>
            </a:r>
          </a:p>
          <a:p>
            <a:pPr marL="0" indent="0">
              <a:buNone/>
            </a:pPr>
            <a:endParaRPr lang="en-US" sz="1800" dirty="0" smtClean="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Non existing service conditions</a:t>
            </a:r>
          </a:p>
          <a:p>
            <a:pPr marL="0" indent="0">
              <a:buNone/>
            </a:pPr>
            <a:endParaRPr lang="en-US" sz="1800" dirty="0" smtClean="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Policies implemented by DHET Provincially in Centre’s local and Provincial level with no consultation with the Union</a:t>
            </a:r>
          </a:p>
          <a:p>
            <a:pPr marL="0" indent="0">
              <a:buNone/>
            </a:pPr>
            <a:r>
              <a:rPr lang="en-US" sz="1800" dirty="0" smtClean="0">
                <a:latin typeface="Arial" panose="020B0604020202020204" pitchFamily="34" charset="0"/>
                <a:cs typeface="Arial" panose="020B0604020202020204" pitchFamily="34" charset="0"/>
              </a:rPr>
              <a:t/>
            </a:r>
            <a:br>
              <a:rPr lang="en-US" sz="1800" dirty="0" smtClean="0">
                <a:latin typeface="Arial" panose="020B0604020202020204" pitchFamily="34" charset="0"/>
                <a:cs typeface="Arial" panose="020B0604020202020204" pitchFamily="34" charset="0"/>
              </a:rPr>
            </a:br>
            <a:endParaRPr lang="en-US" sz="1800" dirty="0" smtClean="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p:txBody>
      </p:sp>
      <p:pic>
        <p:nvPicPr>
          <p:cNvPr id="4" name="Picture 3"/>
          <p:cNvPicPr/>
          <p:nvPr/>
        </p:nvPicPr>
        <p:blipFill>
          <a:blip r:embed="rId2" cstate="print"/>
          <a:stretch>
            <a:fillRect/>
          </a:stretch>
        </p:blipFill>
        <p:spPr>
          <a:xfrm>
            <a:off x="1545771" y="348343"/>
            <a:ext cx="5743575" cy="1023257"/>
          </a:xfrm>
          <a:prstGeom prst="rect">
            <a:avLst/>
          </a:prstGeom>
        </p:spPr>
      </p:pic>
    </p:spTree>
    <p:extLst>
      <p:ext uri="{BB962C8B-B14F-4D97-AF65-F5344CB8AC3E}">
        <p14:creationId xmlns:p14="http://schemas.microsoft.com/office/powerpoint/2010/main" xmlns="" val="2874648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en-US" sz="1800" dirty="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Posts filled without any advertisements</a:t>
            </a:r>
          </a:p>
          <a:p>
            <a:pPr marL="0" indent="0">
              <a:buNone/>
            </a:pPr>
            <a:endParaRPr lang="en-US" sz="1800" dirty="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Lectures without salaries for 8-10 months</a:t>
            </a:r>
            <a:br>
              <a:rPr lang="en-US" sz="1800" dirty="0" smtClean="0">
                <a:latin typeface="Arial" panose="020B0604020202020204" pitchFamily="34" charset="0"/>
                <a:cs typeface="Arial" panose="020B0604020202020204" pitchFamily="34" charset="0"/>
              </a:rPr>
            </a:br>
            <a:endParaRPr lang="en-US" sz="1800" dirty="0" smtClean="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In some </a:t>
            </a:r>
            <a:r>
              <a:rPr lang="en-US" sz="1800" dirty="0" err="1" smtClean="0">
                <a:latin typeface="Arial" panose="020B0604020202020204" pitchFamily="34" charset="0"/>
                <a:cs typeface="Arial" panose="020B0604020202020204" pitchFamily="34" charset="0"/>
              </a:rPr>
              <a:t>Centres</a:t>
            </a:r>
            <a:r>
              <a:rPr lang="en-US" sz="1800" dirty="0" smtClean="0">
                <a:latin typeface="Arial" panose="020B0604020202020204" pitchFamily="34" charset="0"/>
                <a:cs typeface="Arial" panose="020B0604020202020204" pitchFamily="34" charset="0"/>
              </a:rPr>
              <a:t> no increments while others </a:t>
            </a:r>
            <a:r>
              <a:rPr lang="en-US" sz="1800" dirty="0" err="1" smtClean="0">
                <a:latin typeface="Arial" panose="020B0604020202020204" pitchFamily="34" charset="0"/>
                <a:cs typeface="Arial" panose="020B0604020202020204" pitchFamily="34" charset="0"/>
              </a:rPr>
              <a:t>centres</a:t>
            </a:r>
            <a:r>
              <a:rPr lang="en-US" sz="1800" dirty="0" smtClean="0">
                <a:latin typeface="Arial" panose="020B0604020202020204" pitchFamily="34" charset="0"/>
                <a:cs typeface="Arial" panose="020B0604020202020204" pitchFamily="34" charset="0"/>
              </a:rPr>
              <a:t> receive increments yearly.</a:t>
            </a:r>
          </a:p>
          <a:p>
            <a:pPr marL="0" indent="0">
              <a:buNone/>
            </a:pPr>
            <a:endParaRPr lang="en-US" sz="1800" dirty="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Low budget allocated to </a:t>
            </a:r>
            <a:r>
              <a:rPr lang="en-US" sz="1800" dirty="0" err="1" smtClean="0">
                <a:latin typeface="Arial" panose="020B0604020202020204" pitchFamily="34" charset="0"/>
                <a:cs typeface="Arial" panose="020B0604020202020204" pitchFamily="34" charset="0"/>
              </a:rPr>
              <a:t>centres</a:t>
            </a:r>
            <a:r>
              <a:rPr lang="en-US" sz="1800" dirty="0" smtClean="0">
                <a:latin typeface="Arial" panose="020B0604020202020204" pitchFamily="34" charset="0"/>
                <a:cs typeface="Arial" panose="020B0604020202020204" pitchFamily="34" charset="0"/>
              </a:rPr>
              <a:t> leafing to </a:t>
            </a:r>
            <a:r>
              <a:rPr lang="en-US" sz="1800" dirty="0" err="1" smtClean="0">
                <a:latin typeface="Arial" panose="020B0604020202020204" pitchFamily="34" charset="0"/>
                <a:cs typeface="Arial" panose="020B0604020202020204" pitchFamily="34" charset="0"/>
              </a:rPr>
              <a:t>Centres</a:t>
            </a:r>
            <a:r>
              <a:rPr lang="en-US" sz="1800" dirty="0" smtClean="0">
                <a:latin typeface="Arial" panose="020B0604020202020204" pitchFamily="34" charset="0"/>
                <a:cs typeface="Arial" panose="020B0604020202020204" pitchFamily="34" charset="0"/>
              </a:rPr>
              <a:t> operating with no resources </a:t>
            </a:r>
            <a:r>
              <a:rPr lang="en-US" sz="1800" dirty="0" err="1" smtClean="0">
                <a:latin typeface="Arial" panose="020B0604020202020204" pitchFamily="34" charset="0"/>
                <a:cs typeface="Arial" panose="020B0604020202020204" pitchFamily="34" charset="0"/>
              </a:rPr>
              <a:t>e.g</a:t>
            </a:r>
            <a:r>
              <a:rPr lang="en-US" sz="1800" dirty="0" smtClean="0">
                <a:latin typeface="Arial" panose="020B0604020202020204" pitchFamily="34" charset="0"/>
                <a:cs typeface="Arial" panose="020B0604020202020204" pitchFamily="34" charset="0"/>
              </a:rPr>
              <a:t> Toilet papers, stationery, working machinery, leading to </a:t>
            </a:r>
            <a:r>
              <a:rPr lang="en-US" sz="1800" dirty="0" err="1" smtClean="0">
                <a:latin typeface="Arial" panose="020B0604020202020204" pitchFamily="34" charset="0"/>
                <a:cs typeface="Arial" panose="020B0604020202020204" pitchFamily="34" charset="0"/>
              </a:rPr>
              <a:t>demoralised</a:t>
            </a:r>
            <a:r>
              <a:rPr lang="en-US" sz="1800" dirty="0" smtClean="0">
                <a:latin typeface="Arial" panose="020B0604020202020204" pitchFamily="34" charset="0"/>
                <a:cs typeface="Arial" panose="020B0604020202020204" pitchFamily="34" charset="0"/>
              </a:rPr>
              <a:t> Lecture's leafing to high failure rate</a:t>
            </a:r>
          </a:p>
          <a:p>
            <a:endParaRPr lang="en-US" sz="1800" dirty="0">
              <a:latin typeface="Arial" panose="020B0604020202020204" pitchFamily="34" charset="0"/>
              <a:cs typeface="Arial" panose="020B0604020202020204" pitchFamily="34" charset="0"/>
            </a:endParaRPr>
          </a:p>
        </p:txBody>
      </p:sp>
      <p:pic>
        <p:nvPicPr>
          <p:cNvPr id="4" name="Picture 3"/>
          <p:cNvPicPr/>
          <p:nvPr/>
        </p:nvPicPr>
        <p:blipFill>
          <a:blip r:embed="rId2" cstate="print"/>
          <a:stretch>
            <a:fillRect/>
          </a:stretch>
        </p:blipFill>
        <p:spPr>
          <a:xfrm>
            <a:off x="1524000" y="381000"/>
            <a:ext cx="5743575" cy="990600"/>
          </a:xfrm>
          <a:prstGeom prst="rect">
            <a:avLst/>
          </a:prstGeom>
        </p:spPr>
      </p:pic>
    </p:spTree>
    <p:extLst>
      <p:ext uri="{BB962C8B-B14F-4D97-AF65-F5344CB8AC3E}">
        <p14:creationId xmlns:p14="http://schemas.microsoft.com/office/powerpoint/2010/main" xmlns="" val="3219606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lgn="ctr">
              <a:buNone/>
            </a:pPr>
            <a:r>
              <a:rPr lang="en-US" b="1" u="sng" dirty="0" smtClean="0">
                <a:latin typeface="Arial" panose="020B0604020202020204" pitchFamily="34" charset="0"/>
                <a:cs typeface="Arial" panose="020B0604020202020204" pitchFamily="34" charset="0"/>
              </a:rPr>
              <a:t>RECOMMENDATIONS</a:t>
            </a:r>
          </a:p>
          <a:p>
            <a:pPr marL="0" indent="0" algn="ctr">
              <a:buNone/>
            </a:pPr>
            <a:endParaRPr lang="en-US" b="1" u="sng" dirty="0" smtClean="0">
              <a:latin typeface="Arial" panose="020B0604020202020204" pitchFamily="34" charset="0"/>
              <a:cs typeface="Arial" panose="020B0604020202020204" pitchFamily="34" charset="0"/>
            </a:endParaRPr>
          </a:p>
          <a:p>
            <a:r>
              <a:rPr lang="en-ZA" sz="1900" dirty="0" smtClean="0">
                <a:latin typeface="Arial" panose="020B0604020202020204" pitchFamily="34" charset="0"/>
                <a:cs typeface="Arial" panose="020B0604020202020204" pitchFamily="34" charset="0"/>
              </a:rPr>
              <a:t>Stop double parking immediately- with such a high unemployment rate and they are still individuals earning 2/3 salaries.</a:t>
            </a:r>
          </a:p>
          <a:p>
            <a:endParaRPr lang="en-ZA" sz="1900" dirty="0" smtClean="0">
              <a:latin typeface="Arial" panose="020B0604020202020204" pitchFamily="34" charset="0"/>
              <a:cs typeface="Arial" panose="020B0604020202020204" pitchFamily="34" charset="0"/>
            </a:endParaRPr>
          </a:p>
          <a:p>
            <a:r>
              <a:rPr lang="en-ZA" sz="1900" dirty="0" smtClean="0">
                <a:latin typeface="Arial" panose="020B0604020202020204" pitchFamily="34" charset="0"/>
                <a:cs typeface="Arial" panose="020B0604020202020204" pitchFamily="34" charset="0"/>
              </a:rPr>
              <a:t>Employment of all unemployed ABET </a:t>
            </a:r>
            <a:r>
              <a:rPr lang="en-ZA" sz="1900" dirty="0" err="1" smtClean="0">
                <a:latin typeface="Arial" panose="020B0604020202020204" pitchFamily="34" charset="0"/>
                <a:cs typeface="Arial" panose="020B0604020202020204" pitchFamily="34" charset="0"/>
              </a:rPr>
              <a:t>Graduets</a:t>
            </a:r>
            <a:r>
              <a:rPr lang="en-ZA" sz="1900" dirty="0" smtClean="0">
                <a:latin typeface="Arial" panose="020B0604020202020204" pitchFamily="34" charset="0"/>
                <a:cs typeface="Arial" panose="020B0604020202020204" pitchFamily="34" charset="0"/>
              </a:rPr>
              <a:t> out there.</a:t>
            </a:r>
          </a:p>
          <a:p>
            <a:pPr marL="0" indent="0">
              <a:buNone/>
            </a:pPr>
            <a:endParaRPr lang="en-ZA" sz="1900" dirty="0" smtClean="0">
              <a:latin typeface="Arial" panose="020B0604020202020204" pitchFamily="34" charset="0"/>
              <a:cs typeface="Arial" panose="020B0604020202020204" pitchFamily="34" charset="0"/>
            </a:endParaRPr>
          </a:p>
          <a:p>
            <a:r>
              <a:rPr lang="en-ZA" sz="1900" dirty="0" smtClean="0">
                <a:latin typeface="Arial" panose="020B0604020202020204" pitchFamily="34" charset="0"/>
                <a:cs typeface="Arial" panose="020B0604020202020204" pitchFamily="34" charset="0"/>
              </a:rPr>
              <a:t>Abet qualified educators must be involved in developing Abet Curriculum</a:t>
            </a:r>
          </a:p>
          <a:p>
            <a:pPr marL="0" indent="0">
              <a:buNone/>
            </a:pPr>
            <a:endParaRPr lang="en-ZA" sz="1900" dirty="0" smtClean="0">
              <a:latin typeface="Arial" panose="020B0604020202020204" pitchFamily="34" charset="0"/>
              <a:cs typeface="Arial" panose="020B0604020202020204" pitchFamily="34" charset="0"/>
            </a:endParaRPr>
          </a:p>
          <a:p>
            <a:r>
              <a:rPr lang="en-ZA" sz="1900" dirty="0" smtClean="0">
                <a:latin typeface="Arial" panose="020B0604020202020204" pitchFamily="34" charset="0"/>
                <a:cs typeface="Arial" panose="020B0604020202020204" pitchFamily="34" charset="0"/>
              </a:rPr>
              <a:t>Standardization </a:t>
            </a:r>
            <a:r>
              <a:rPr lang="en-ZA" sz="1900" dirty="0">
                <a:latin typeface="Arial" panose="020B0604020202020204" pitchFamily="34" charset="0"/>
                <a:cs typeface="Arial" panose="020B0604020202020204" pitchFamily="34" charset="0"/>
              </a:rPr>
              <a:t>of salaries based on REQV’s </a:t>
            </a:r>
            <a:r>
              <a:rPr lang="en-ZA" sz="1900" dirty="0" smtClean="0">
                <a:latin typeface="Arial" panose="020B0604020202020204" pitchFamily="34" charset="0"/>
                <a:cs typeface="Arial" panose="020B0604020202020204" pitchFamily="34" charset="0"/>
              </a:rPr>
              <a:t>standard immediately- by the next payday all educators in the </a:t>
            </a:r>
            <a:r>
              <a:rPr lang="en-ZA" sz="1900" dirty="0" err="1" smtClean="0">
                <a:latin typeface="Arial" panose="020B0604020202020204" pitchFamily="34" charset="0"/>
                <a:cs typeface="Arial" panose="020B0604020202020204" pitchFamily="34" charset="0"/>
              </a:rPr>
              <a:t>payrole</a:t>
            </a:r>
            <a:r>
              <a:rPr lang="en-ZA" sz="1900" dirty="0" smtClean="0">
                <a:latin typeface="Arial" panose="020B0604020202020204" pitchFamily="34" charset="0"/>
                <a:cs typeface="Arial" panose="020B0604020202020204" pitchFamily="34" charset="0"/>
              </a:rPr>
              <a:t> must be paid according to the qualifications- we do not foresee any delays in this as  DHET has all the qualifications of Lectures thus they are already paying them.</a:t>
            </a:r>
            <a:endParaRPr lang="en-US" sz="1900" dirty="0">
              <a:latin typeface="Arial" panose="020B0604020202020204" pitchFamily="34" charset="0"/>
              <a:cs typeface="Arial" panose="020B0604020202020204" pitchFamily="34" charset="0"/>
            </a:endParaRPr>
          </a:p>
          <a:p>
            <a:pPr marL="0" indent="0">
              <a:buNone/>
            </a:pPr>
            <a:r>
              <a:rPr lang="en-ZA" sz="1900" dirty="0" smtClean="0">
                <a:latin typeface="Arial" panose="020B0604020202020204" pitchFamily="34" charset="0"/>
                <a:cs typeface="Arial" panose="020B0604020202020204" pitchFamily="34" charset="0"/>
              </a:rPr>
              <a:t> </a:t>
            </a:r>
            <a:endParaRPr lang="en-US" sz="1800" dirty="0">
              <a:latin typeface="Arial" panose="020B0604020202020204" pitchFamily="34" charset="0"/>
              <a:cs typeface="Arial" panose="020B0604020202020204" pitchFamily="34" charset="0"/>
            </a:endParaRPr>
          </a:p>
          <a:p>
            <a:pPr marL="0" indent="0">
              <a:buNone/>
            </a:pPr>
            <a:endParaRPr lang="en-US" sz="1800" b="1" u="sng" dirty="0">
              <a:latin typeface="Arial" panose="020B0604020202020204" pitchFamily="34" charset="0"/>
              <a:cs typeface="Arial" panose="020B0604020202020204" pitchFamily="34" charset="0"/>
            </a:endParaRPr>
          </a:p>
        </p:txBody>
      </p:sp>
      <p:pic>
        <p:nvPicPr>
          <p:cNvPr id="4" name="Picture 3"/>
          <p:cNvPicPr/>
          <p:nvPr/>
        </p:nvPicPr>
        <p:blipFill>
          <a:blip r:embed="rId2" cstate="print"/>
          <a:stretch>
            <a:fillRect/>
          </a:stretch>
        </p:blipFill>
        <p:spPr>
          <a:xfrm>
            <a:off x="1524000" y="381000"/>
            <a:ext cx="5743575" cy="914400"/>
          </a:xfrm>
          <a:prstGeom prst="rect">
            <a:avLst/>
          </a:prstGeom>
        </p:spPr>
      </p:pic>
    </p:spTree>
    <p:extLst>
      <p:ext uri="{BB962C8B-B14F-4D97-AF65-F5344CB8AC3E}">
        <p14:creationId xmlns:p14="http://schemas.microsoft.com/office/powerpoint/2010/main" xmlns="" val="11634481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980</Words>
  <Application>Microsoft Office PowerPoint</Application>
  <PresentationFormat>On-screen Show (4:3)</PresentationFormat>
  <Paragraphs>96</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Account</dc:creator>
  <cp:lastModifiedBy>PUMZA</cp:lastModifiedBy>
  <cp:revision>8</cp:revision>
  <dcterms:created xsi:type="dcterms:W3CDTF">2017-11-28T15:04:11Z</dcterms:created>
  <dcterms:modified xsi:type="dcterms:W3CDTF">2017-11-30T09:01:05Z</dcterms:modified>
</cp:coreProperties>
</file>