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6" r:id="rId2"/>
    <p:sldId id="270" r:id="rId3"/>
    <p:sldId id="271" r:id="rId4"/>
    <p:sldId id="272" r:id="rId5"/>
    <p:sldId id="300" r:id="rId6"/>
    <p:sldId id="273" r:id="rId7"/>
    <p:sldId id="287" r:id="rId8"/>
    <p:sldId id="305" r:id="rId9"/>
    <p:sldId id="283" r:id="rId10"/>
    <p:sldId id="294" r:id="rId11"/>
    <p:sldId id="288" r:id="rId12"/>
    <p:sldId id="322" r:id="rId13"/>
    <p:sldId id="289" r:id="rId14"/>
    <p:sldId id="290" r:id="rId15"/>
    <p:sldId id="291" r:id="rId16"/>
    <p:sldId id="292" r:id="rId17"/>
    <p:sldId id="293" r:id="rId18"/>
    <p:sldId id="285" r:id="rId19"/>
    <p:sldId id="301" r:id="rId20"/>
    <p:sldId id="302" r:id="rId21"/>
    <p:sldId id="303" r:id="rId22"/>
    <p:sldId id="304" r:id="rId23"/>
    <p:sldId id="321" r:id="rId24"/>
    <p:sldId id="307" r:id="rId25"/>
    <p:sldId id="309" r:id="rId26"/>
    <p:sldId id="310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284" r:id="rId35"/>
    <p:sldId id="323" r:id="rId36"/>
    <p:sldId id="324" r:id="rId37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BD69B22-E45E-4AAD-BDC1-A652CE5F90BC}">
          <p14:sldIdLst>
            <p14:sldId id="326"/>
          </p14:sldIdLst>
        </p14:section>
        <p14:section name="Untitled Section" id="{D39C9E56-5FCE-4531-8934-D7126E7E210E}">
          <p14:sldIdLst>
            <p14:sldId id="270"/>
            <p14:sldId id="271"/>
            <p14:sldId id="272"/>
            <p14:sldId id="300"/>
            <p14:sldId id="273"/>
            <p14:sldId id="287"/>
            <p14:sldId id="305"/>
            <p14:sldId id="283"/>
            <p14:sldId id="294"/>
            <p14:sldId id="288"/>
            <p14:sldId id="322"/>
            <p14:sldId id="289"/>
            <p14:sldId id="290"/>
            <p14:sldId id="291"/>
            <p14:sldId id="292"/>
            <p14:sldId id="293"/>
            <p14:sldId id="285"/>
            <p14:sldId id="301"/>
            <p14:sldId id="302"/>
            <p14:sldId id="303"/>
            <p14:sldId id="304"/>
            <p14:sldId id="321"/>
            <p14:sldId id="307"/>
            <p14:sldId id="309"/>
            <p14:sldId id="310"/>
            <p14:sldId id="313"/>
            <p14:sldId id="314"/>
            <p14:sldId id="315"/>
            <p14:sldId id="316"/>
            <p14:sldId id="317"/>
            <p14:sldId id="318"/>
            <p14:sldId id="319"/>
            <p14:sldId id="284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1"/>
    <p:restoredTop sz="94652"/>
  </p:normalViewPr>
  <p:slideViewPr>
    <p:cSldViewPr snapToGrid="0" snapToObjects="1">
      <p:cViewPr varScale="1">
        <p:scale>
          <a:sx n="110" d="100"/>
          <a:sy n="110" d="100"/>
        </p:scale>
        <p:origin x="-19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D9D28-A310-9048-89A8-609F942B89DC}" type="doc">
      <dgm:prSet loTypeId="urn:microsoft.com/office/officeart/2005/8/layout/pyramid4#1" loCatId="relationship" qsTypeId="urn:microsoft.com/office/officeart/2005/8/quickstyle/simple4" qsCatId="simple" csTypeId="urn:microsoft.com/office/officeart/2005/8/colors/accent1_2" csCatId="accent1" phldr="1"/>
      <dgm:spPr/>
    </dgm:pt>
    <dgm:pt modelId="{E8D72EAF-F035-8D44-AF04-D00EA610BCFC}">
      <dgm:prSet phldrT="[Text]"/>
      <dgm:spPr/>
      <dgm:t>
        <a:bodyPr/>
        <a:lstStyle/>
        <a:p>
          <a:r>
            <a:rPr lang="en-GB" dirty="0"/>
            <a:t>Formal General Education qualifications</a:t>
          </a:r>
        </a:p>
      </dgm:t>
    </dgm:pt>
    <dgm:pt modelId="{E1805A44-736A-D440-B460-550C9F926877}" type="parTrans" cxnId="{F20BAB60-D625-CF49-AA1E-058B14CBDDC1}">
      <dgm:prSet/>
      <dgm:spPr/>
      <dgm:t>
        <a:bodyPr/>
        <a:lstStyle/>
        <a:p>
          <a:endParaRPr lang="en-GB"/>
        </a:p>
      </dgm:t>
    </dgm:pt>
    <dgm:pt modelId="{1BA5F978-95B3-7B43-B3FC-70400801E5F8}" type="sibTrans" cxnId="{F20BAB60-D625-CF49-AA1E-058B14CBDDC1}">
      <dgm:prSet/>
      <dgm:spPr/>
      <dgm:t>
        <a:bodyPr/>
        <a:lstStyle/>
        <a:p>
          <a:endParaRPr lang="en-GB"/>
        </a:p>
      </dgm:t>
    </dgm:pt>
    <dgm:pt modelId="{30C8BB0F-BEA3-3947-AD84-E834B25FB51C}">
      <dgm:prSet phldrT="[Text]"/>
      <dgm:spPr/>
      <dgm:t>
        <a:bodyPr/>
        <a:lstStyle/>
        <a:p>
          <a:r>
            <a:rPr lang="en-GB" dirty="0"/>
            <a:t> Community-based programmes</a:t>
          </a:r>
        </a:p>
      </dgm:t>
    </dgm:pt>
    <dgm:pt modelId="{EE389936-1B2D-1C4D-A878-14B6A45F3104}" type="parTrans" cxnId="{B85645C2-9619-1A48-81F3-F65D7A27814A}">
      <dgm:prSet/>
      <dgm:spPr/>
      <dgm:t>
        <a:bodyPr/>
        <a:lstStyle/>
        <a:p>
          <a:endParaRPr lang="en-GB"/>
        </a:p>
      </dgm:t>
    </dgm:pt>
    <dgm:pt modelId="{F804B2AF-2637-CA40-B3AC-3E1D16CF8312}" type="sibTrans" cxnId="{B85645C2-9619-1A48-81F3-F65D7A27814A}">
      <dgm:prSet/>
      <dgm:spPr/>
      <dgm:t>
        <a:bodyPr/>
        <a:lstStyle/>
        <a:p>
          <a:endParaRPr lang="en-GB"/>
        </a:p>
      </dgm:t>
    </dgm:pt>
    <dgm:pt modelId="{7800937B-17CE-1C42-A004-291FE16131E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Community Education and Training</a:t>
          </a:r>
        </a:p>
      </dgm:t>
    </dgm:pt>
    <dgm:pt modelId="{CF47BAB8-BDED-F44A-8987-7B0E36958D39}" type="parTrans" cxnId="{E1412DF0-27A5-854E-BD08-3A2CD73164A6}">
      <dgm:prSet/>
      <dgm:spPr/>
      <dgm:t>
        <a:bodyPr/>
        <a:lstStyle/>
        <a:p>
          <a:endParaRPr lang="en-GB"/>
        </a:p>
      </dgm:t>
    </dgm:pt>
    <dgm:pt modelId="{D089E98B-CE2E-344E-AEA8-CBBAFB855EA4}" type="sibTrans" cxnId="{E1412DF0-27A5-854E-BD08-3A2CD73164A6}">
      <dgm:prSet/>
      <dgm:spPr/>
      <dgm:t>
        <a:bodyPr/>
        <a:lstStyle/>
        <a:p>
          <a:endParaRPr lang="en-GB"/>
        </a:p>
      </dgm:t>
    </dgm:pt>
    <dgm:pt modelId="{7D9A69A0-D3E2-D340-A59D-454823322239}">
      <dgm:prSet/>
      <dgm:spPr/>
      <dgm:t>
        <a:bodyPr/>
        <a:lstStyle/>
        <a:p>
          <a:r>
            <a:rPr lang="en-GB" dirty="0"/>
            <a:t>Formal occupational qualifications</a:t>
          </a:r>
        </a:p>
      </dgm:t>
    </dgm:pt>
    <dgm:pt modelId="{1453575E-F3EA-544B-98B2-0C894F81812F}" type="parTrans" cxnId="{1D8C64F0-911C-6E44-93BD-A159CBB0CA9E}">
      <dgm:prSet/>
      <dgm:spPr/>
      <dgm:t>
        <a:bodyPr/>
        <a:lstStyle/>
        <a:p>
          <a:endParaRPr lang="en-GB"/>
        </a:p>
      </dgm:t>
    </dgm:pt>
    <dgm:pt modelId="{E7DC6E51-C742-4F4C-9AAD-CF61C8D2B374}" type="sibTrans" cxnId="{1D8C64F0-911C-6E44-93BD-A159CBB0CA9E}">
      <dgm:prSet/>
      <dgm:spPr/>
      <dgm:t>
        <a:bodyPr/>
        <a:lstStyle/>
        <a:p>
          <a:endParaRPr lang="en-GB"/>
        </a:p>
      </dgm:t>
    </dgm:pt>
    <dgm:pt modelId="{8FE45BCF-F3EC-A246-85DA-4D76F9472EF1}" type="pres">
      <dgm:prSet presAssocID="{AFFD9D28-A310-9048-89A8-609F942B89DC}" presName="compositeShape" presStyleCnt="0">
        <dgm:presLayoutVars>
          <dgm:chMax/>
          <dgm:chPref/>
          <dgm:dir/>
          <dgm:resizeHandles val="exact"/>
        </dgm:presLayoutVars>
      </dgm:prSet>
      <dgm:spPr/>
    </dgm:pt>
    <dgm:pt modelId="{C2BD6C3A-3D36-D640-9AE3-F9423755097C}" type="pres">
      <dgm:prSet presAssocID="{AFFD9D28-A310-9048-89A8-609F942B89DC}" presName="triangle1" presStyleLbl="node1" presStyleIdx="0" presStyleCnt="4">
        <dgm:presLayoutVars>
          <dgm:chMax/>
          <dgm:chPref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F62A2-EF26-254F-AA0E-C656FBE24908}" type="pres">
      <dgm:prSet presAssocID="{AFFD9D28-A310-9048-89A8-609F942B89DC}" presName="triangle2" presStyleLbl="node1" presStyleIdx="1" presStyleCnt="4">
        <dgm:presLayoutVars>
          <dgm:chMax/>
          <dgm:chPref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11EDE-FEAE-3349-99A7-26E2EE850216}" type="pres">
      <dgm:prSet presAssocID="{AFFD9D28-A310-9048-89A8-609F942B89DC}" presName="triangle3" presStyleLbl="node1" presStyleIdx="2" presStyleCnt="4">
        <dgm:presLayoutVars>
          <dgm:chMax/>
          <dgm:chPref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3E4866-669B-BB4E-9605-A6E54981D5EE}" type="pres">
      <dgm:prSet presAssocID="{AFFD9D28-A310-9048-89A8-609F942B89DC}" presName="triangle4" presStyleLbl="node1" presStyleIdx="3" presStyleCnt="4">
        <dgm:presLayoutVars>
          <dgm:chMax/>
          <dgm:chPref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FEF813-91E8-431C-9129-5CF715098897}" type="presOf" srcId="{30C8BB0F-BEA3-3947-AD84-E834B25FB51C}" destId="{D9DF62A2-EF26-254F-AA0E-C656FBE24908}" srcOrd="0" destOrd="0" presId="urn:microsoft.com/office/officeart/2005/8/layout/pyramid4#1"/>
    <dgm:cxn modelId="{B85645C2-9619-1A48-81F3-F65D7A27814A}" srcId="{AFFD9D28-A310-9048-89A8-609F942B89DC}" destId="{30C8BB0F-BEA3-3947-AD84-E834B25FB51C}" srcOrd="1" destOrd="0" parTransId="{EE389936-1B2D-1C4D-A878-14B6A45F3104}" sibTransId="{F804B2AF-2637-CA40-B3AC-3E1D16CF8312}"/>
    <dgm:cxn modelId="{7A5E10BB-B2C2-4D19-87A1-585A3A21ACE7}" type="presOf" srcId="{AFFD9D28-A310-9048-89A8-609F942B89DC}" destId="{8FE45BCF-F3EC-A246-85DA-4D76F9472EF1}" srcOrd="0" destOrd="0" presId="urn:microsoft.com/office/officeart/2005/8/layout/pyramid4#1"/>
    <dgm:cxn modelId="{1D8C64F0-911C-6E44-93BD-A159CBB0CA9E}" srcId="{AFFD9D28-A310-9048-89A8-609F942B89DC}" destId="{7D9A69A0-D3E2-D340-A59D-454823322239}" srcOrd="3" destOrd="0" parTransId="{1453575E-F3EA-544B-98B2-0C894F81812F}" sibTransId="{E7DC6E51-C742-4F4C-9AAD-CF61C8D2B374}"/>
    <dgm:cxn modelId="{C971A330-2ACF-4425-8B2D-2CC36F08AA4A}" type="presOf" srcId="{E8D72EAF-F035-8D44-AF04-D00EA610BCFC}" destId="{C2BD6C3A-3D36-D640-9AE3-F9423755097C}" srcOrd="0" destOrd="0" presId="urn:microsoft.com/office/officeart/2005/8/layout/pyramid4#1"/>
    <dgm:cxn modelId="{D90EF384-7AE3-4221-B88D-7ADA5F3DE85B}" type="presOf" srcId="{7D9A69A0-D3E2-D340-A59D-454823322239}" destId="{5B3E4866-669B-BB4E-9605-A6E54981D5EE}" srcOrd="0" destOrd="0" presId="urn:microsoft.com/office/officeart/2005/8/layout/pyramid4#1"/>
    <dgm:cxn modelId="{94807457-A992-4234-BDCF-17FC09935621}" type="presOf" srcId="{7800937B-17CE-1C42-A004-291FE16131E5}" destId="{5D311EDE-FEAE-3349-99A7-26E2EE850216}" srcOrd="0" destOrd="0" presId="urn:microsoft.com/office/officeart/2005/8/layout/pyramid4#1"/>
    <dgm:cxn modelId="{F20BAB60-D625-CF49-AA1E-058B14CBDDC1}" srcId="{AFFD9D28-A310-9048-89A8-609F942B89DC}" destId="{E8D72EAF-F035-8D44-AF04-D00EA610BCFC}" srcOrd="0" destOrd="0" parTransId="{E1805A44-736A-D440-B460-550C9F926877}" sibTransId="{1BA5F978-95B3-7B43-B3FC-70400801E5F8}"/>
    <dgm:cxn modelId="{E1412DF0-27A5-854E-BD08-3A2CD73164A6}" srcId="{AFFD9D28-A310-9048-89A8-609F942B89DC}" destId="{7800937B-17CE-1C42-A004-291FE16131E5}" srcOrd="2" destOrd="0" parTransId="{CF47BAB8-BDED-F44A-8987-7B0E36958D39}" sibTransId="{D089E98B-CE2E-344E-AEA8-CBBAFB855EA4}"/>
    <dgm:cxn modelId="{70D095EE-43C2-4A89-8D2F-AF8D8456EB39}" type="presParOf" srcId="{8FE45BCF-F3EC-A246-85DA-4D76F9472EF1}" destId="{C2BD6C3A-3D36-D640-9AE3-F9423755097C}" srcOrd="0" destOrd="0" presId="urn:microsoft.com/office/officeart/2005/8/layout/pyramid4#1"/>
    <dgm:cxn modelId="{0E3D6DB1-99F6-4D95-BE8E-F8A50CC446DA}" type="presParOf" srcId="{8FE45BCF-F3EC-A246-85DA-4D76F9472EF1}" destId="{D9DF62A2-EF26-254F-AA0E-C656FBE24908}" srcOrd="1" destOrd="0" presId="urn:microsoft.com/office/officeart/2005/8/layout/pyramid4#1"/>
    <dgm:cxn modelId="{588FC85E-CDE4-44CE-9A18-087AA60F0E9F}" type="presParOf" srcId="{8FE45BCF-F3EC-A246-85DA-4D76F9472EF1}" destId="{5D311EDE-FEAE-3349-99A7-26E2EE850216}" srcOrd="2" destOrd="0" presId="urn:microsoft.com/office/officeart/2005/8/layout/pyramid4#1"/>
    <dgm:cxn modelId="{6A1A6261-7EA6-49DD-924B-B0351F64EEC5}" type="presParOf" srcId="{8FE45BCF-F3EC-A246-85DA-4D76F9472EF1}" destId="{5B3E4866-669B-BB4E-9605-A6E54981D5EE}" srcOrd="3" destOrd="0" presId="urn:microsoft.com/office/officeart/2005/8/layout/pyramid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#1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/>
      <dgm:chPref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chMax/>
            <dgm:chPref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chMax/>
            <dgm:chPref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chMax/>
            <dgm:chPref/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chMax/>
            <dgm:chPref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4E80-C1BF-4B01-9645-601E2AE6464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2D869-37DD-48E3-B24B-0F3058FD8C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015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0313B-0406-CB48-8D0A-134627A44831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429B-EC2C-3642-9DB6-00F7E66398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7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19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0320-F699-4A12-8EEF-9F28E5E72B3B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9903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0320-F699-4A12-8EEF-9F28E5E72B3B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7505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0320-F699-4A12-8EEF-9F28E5E72B3B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940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9689-0D7E-4035-AE0B-3F645657573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333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0310-EC2D-4CE5-8FF3-40FDDC67FB58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6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B7A1-43CC-45B3-9292-8DFD3C2CC1EC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71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9ED9-1136-4BAE-A162-CE1522344C21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2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9404-EE9F-4CA4-984E-B75BF682A90F}" type="datetime1">
              <a:rPr lang="en-ZA" smtClean="0"/>
              <a:pPr>
                <a:defRPr/>
              </a:pPr>
              <a:t>2017/11/30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3ADB-96F8-4156-97E2-5C0DFFF4514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47813" y="9080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885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452813" y="64516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36522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B7C-9427-463C-A000-F06CDBF6047C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78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2259-1FE4-435E-8C01-DD0ADC3B1CC8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44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9575-DCB7-43A0-ABB6-CDE1CD10C5B7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82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7314-7610-4A82-A4BA-6EA96226694A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3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FD0-D8EF-42D6-86E1-83D7C75FF84A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14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537C-5EBE-43D5-B4A2-C29A5B8EC5F5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3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7F6B-51DD-4493-8B69-523665CF41FB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03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A904-DBD8-4289-8884-EC9E73A2C1D2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60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2643-C38C-4063-9A71-858879DB17B7}" type="datetime1">
              <a:rPr lang="en-ZA" smtClean="0"/>
              <a:pPr/>
              <a:t>2017/11/30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62B0-44DF-3E46-B4FA-1EC087BE4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440" y="1866899"/>
            <a:ext cx="8991600" cy="3060004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Department of Higher Education and Training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100" kern="0" dirty="0">
              <a:solidFill>
                <a:srgbClr val="FF0000"/>
              </a:solidFill>
              <a:latin typeface="+mj-lt"/>
              <a:cs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 kern="0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2425" y="2667000"/>
            <a:ext cx="8382000" cy="14859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400"/>
              </a:spcAft>
              <a:buFont typeface="Arial" charset="0"/>
              <a:buNone/>
              <a:defRPr/>
            </a:pPr>
            <a:r>
              <a:rPr lang="en-ZA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 in </a:t>
            </a:r>
            <a:br>
              <a:rPr lang="en-ZA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Education and Training</a:t>
            </a:r>
            <a:endParaRPr lang="en-US" sz="3600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28600" y="4648200"/>
            <a:ext cx="86868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+mn-cs"/>
            </a:endParaRPr>
          </a:p>
          <a:p>
            <a:pPr marL="342900" indent="-342900" algn="ctr">
              <a:defRPr/>
            </a:pPr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Presentation </a:t>
            </a:r>
            <a:r>
              <a:rPr lang="en-US" sz="2800" i="1" dirty="0">
                <a:solidFill>
                  <a:srgbClr val="00B050"/>
                </a:solidFill>
                <a:latin typeface="+mn-lt"/>
              </a:rPr>
              <a:t>to the Portfolio </a:t>
            </a:r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Committee</a:t>
            </a:r>
            <a:endParaRPr lang="en-US" sz="2800" i="1" dirty="0">
              <a:solidFill>
                <a:srgbClr val="00B050"/>
              </a:solidFill>
              <a:latin typeface="+mn-lt"/>
            </a:endParaRPr>
          </a:p>
          <a:p>
            <a:pPr marL="342900" indent="-342900" algn="ctr">
              <a:defRPr/>
            </a:pPr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29 November 2017</a:t>
            </a:r>
            <a:endParaRPr lang="en-US" sz="2800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214" y="152400"/>
            <a:ext cx="1452051" cy="16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72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0777"/>
            <a:ext cx="9144000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ZA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Limpopo salary cuts</a:t>
            </a:r>
            <a:endParaRPr lang="en-US" alt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0226655"/>
              </p:ext>
            </p:extLst>
          </p:nvPr>
        </p:nvGraphicFramePr>
        <p:xfrm>
          <a:off x="157747" y="917217"/>
          <a:ext cx="8812463" cy="434058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164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8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No of employees affected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>
                          <a:effectLst/>
                        </a:rPr>
                        <a:t>                   2 088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Total salary</a:t>
                      </a:r>
                      <a:r>
                        <a:rPr lang="en-ZA" sz="1900" u="none" strike="noStrike" baseline="0" dirty="0" smtClean="0">
                          <a:effectLst/>
                        </a:rPr>
                        <a:t> in </a:t>
                      </a:r>
                      <a:r>
                        <a:rPr lang="en-ZA" sz="1900" u="none" strike="noStrike" dirty="0" smtClean="0">
                          <a:effectLst/>
                        </a:rPr>
                        <a:t>September 2014 before salary cuts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>
                          <a:effectLst/>
                        </a:rPr>
                        <a:t>         12 067 789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Total salary in October 2014 after salary cuts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>
                          <a:effectLst/>
                        </a:rPr>
                        <a:t>            9 293 167 </a:t>
                      </a:r>
                      <a:endParaRPr lang="en-ZA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Difference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>
                          <a:effectLst/>
                        </a:rPr>
                        <a:t>            2 774 622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Average salary cut per person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>
                          <a:effectLst/>
                        </a:rPr>
                        <a:t>                   1 329 </a:t>
                      </a:r>
                      <a:endParaRPr lang="en-ZA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844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Total arrears for 6 months</a:t>
                      </a:r>
                      <a:br>
                        <a:rPr lang="en-ZA" sz="1900" u="none" strike="noStrike" dirty="0" smtClean="0">
                          <a:effectLst/>
                        </a:rPr>
                      </a:br>
                      <a:r>
                        <a:rPr lang="en-ZA" sz="1900" u="none" strike="noStrike" dirty="0" smtClean="0">
                          <a:effectLst/>
                        </a:rPr>
                        <a:t>( if we implement the adjustment from October 2017)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>
                          <a:effectLst/>
                        </a:rPr>
                        <a:t>         16 647 731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Total arrear for 6 months (October 2014 to March 2015) </a:t>
                      </a:r>
                      <a:br>
                        <a:rPr lang="en-ZA" sz="1900" u="none" strike="noStrike" dirty="0" smtClean="0">
                          <a:effectLst/>
                        </a:rPr>
                      </a:br>
                      <a:r>
                        <a:rPr lang="en-ZA" sz="1900" u="none" strike="noStrike" dirty="0" smtClean="0">
                          <a:effectLst/>
                        </a:rPr>
                        <a:t>required to pay arrears from October 2014 (Limpopo DBE debt)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>
                          <a:effectLst/>
                        </a:rPr>
                        <a:t>         16 647 731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Total arrear for 29  months (April 2015 to sept 2017)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>
                          <a:effectLst/>
                        </a:rPr>
                        <a:t>         80 464 035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989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Overall total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>
                          <a:effectLst/>
                        </a:rPr>
                        <a:t>       113 759 498 </a:t>
                      </a:r>
                      <a:endParaRPr lang="en-ZA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376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 smtClean="0">
                          <a:effectLst/>
                        </a:rPr>
                        <a:t>Arrear per person (29 months) October 2014 to September 2017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 dirty="0">
                          <a:effectLst/>
                        </a:rPr>
                        <a:t>                 38 536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24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75858"/>
            <a:ext cx="8934450" cy="3977640"/>
          </a:xfrm>
        </p:spPr>
        <p:txBody>
          <a:bodyPr>
            <a:normAutofit/>
          </a:bodyPr>
          <a:lstStyle/>
          <a:p>
            <a:pPr marL="5143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Personnel Administration Measures (1999) provides for minimum requirements for employment in Education – Matric plus three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Provincial Education Departments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did not comply with the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requirements, as shown by REQV levels below as at 28 November 2016.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19160"/>
            <a:ext cx="9144000" cy="830997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Outstanding matter relating to the function shift</a:t>
            </a:r>
            <a:b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standardisation</a:t>
            </a:r>
            <a:endParaRPr lang="en-US" altLang="en-US" sz="2300" b="1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88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73616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2825"/>
            <a:ext cx="9046464" cy="5223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28715"/>
            <a:ext cx="9144000" cy="430887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100" i="1" dirty="0" smtClean="0">
                <a:latin typeface="Arial Black"/>
                <a:cs typeface="Arial Black"/>
              </a:rPr>
              <a:t>Lecturers by REQV levels in 2017</a:t>
            </a:r>
            <a:endParaRPr lang="en-US" altLang="en-US" sz="2100" i="1" dirty="0"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350643"/>
              </p:ext>
            </p:extLst>
          </p:nvPr>
        </p:nvGraphicFramePr>
        <p:xfrm>
          <a:off x="225551" y="870569"/>
          <a:ext cx="8658566" cy="4556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50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9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1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25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5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94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26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Name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Unclassified 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REQV</a:t>
                      </a:r>
                    </a:p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REQV </a:t>
                      </a:r>
                    </a:p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REQV </a:t>
                      </a:r>
                    </a:p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REQV </a:t>
                      </a:r>
                    </a:p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REQV </a:t>
                      </a:r>
                    </a:p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14+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</a:t>
                      </a:r>
                      <a:endParaRPr lang="en-ZA" sz="17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CET College</a:t>
                      </a:r>
                      <a:endParaRPr lang="en-ZA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</a:t>
                      </a:r>
                      <a:endParaRPr lang="en-ZA" sz="1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1149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2937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 CET College</a:t>
                      </a:r>
                      <a:endParaRPr lang="en-ZA" sz="17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1029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CET College</a:t>
                      </a:r>
                      <a:endParaRPr lang="en-ZA" sz="17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</a:t>
                      </a:r>
                      <a:endParaRPr lang="en-ZA" sz="1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2410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 CET College</a:t>
                      </a:r>
                      <a:endParaRPr lang="en-ZA" sz="17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2254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2568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785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6522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 CET College</a:t>
                      </a:r>
                      <a:endParaRPr lang="en-ZA" sz="17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1530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 CET College</a:t>
                      </a:r>
                      <a:endParaRPr lang="en-ZA" sz="17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1339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 CET College</a:t>
                      </a:r>
                      <a:endParaRPr lang="en-ZA" sz="17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 CET College</a:t>
                      </a:r>
                      <a:endParaRPr lang="en-ZA" sz="17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1171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r>
                        <a:rPr lang="en-ZA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 College</a:t>
                      </a:r>
                      <a:endParaRPr lang="en-ZA" sz="17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ZA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1382</a:t>
                      </a:r>
                      <a:endParaRPr lang="en-ZA" sz="1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2940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2194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1007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7190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3041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17754</a:t>
                      </a:r>
                      <a:endParaRPr lang="en-Z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03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0289042"/>
              </p:ext>
            </p:extLst>
          </p:nvPr>
        </p:nvGraphicFramePr>
        <p:xfrm>
          <a:off x="1205834" y="1037836"/>
          <a:ext cx="6680866" cy="340081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37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6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8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ZA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4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6310679"/>
              </p:ext>
            </p:extLst>
          </p:nvPr>
        </p:nvGraphicFramePr>
        <p:xfrm>
          <a:off x="671948" y="4631690"/>
          <a:ext cx="7767202" cy="158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2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8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1568"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 Educator</a:t>
                      </a:r>
                      <a:r>
                        <a:rPr lang="en-ZA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Temporary</a:t>
                      </a:r>
                      <a:endParaRPr lang="en-Z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568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Periodical Appointments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Abnormal Appointments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400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 Educator: Permanent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 Educator: Part-time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389-7061-5F40-9C18-9A6CD34FEB2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-19050" y="4312"/>
            <a:ext cx="9144000" cy="415498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GB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of appointments per province</a:t>
            </a:r>
            <a:endParaRPr lang="en-ZA" sz="21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88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6408"/>
            <a:ext cx="9144000" cy="415498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ZA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 costing (averaged from May to July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endParaRPr lang="en-US" altLang="en-US" sz="2100" b="1" i="1" dirty="0"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898378"/>
              </p:ext>
            </p:extLst>
          </p:nvPr>
        </p:nvGraphicFramePr>
        <p:xfrm>
          <a:off x="133350" y="776448"/>
          <a:ext cx="8758991" cy="43060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486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9402">
                <a:tc>
                  <a:txBody>
                    <a:bodyPr/>
                    <a:lstStyle/>
                    <a:p>
                      <a:pPr algn="r" fontAlgn="t"/>
                      <a:r>
                        <a:rPr lang="en-ZA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hours/</a:t>
                      </a:r>
                    </a:p>
                    <a:p>
                      <a:pPr algn="r" rtl="0" fontAlgn="ctr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Notch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ZA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150 249.21</a:t>
                      </a:r>
                      <a:endParaRPr lang="en-ZA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3063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460 213 321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170 274.44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180 831 454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195 480.59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483 228 016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54 198.72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4576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248 013 336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64 439.92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107 743 545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96 012.24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1404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134 801 182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ZA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144 744.36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173 693 235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ZA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185 893.90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ZA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30 486 600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ZA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151 534.51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n-ZA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59 856 130 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0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16 008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1 878 866 819 </a:t>
                      </a:r>
                      <a:endParaRPr lang="en-ZA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5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350" y="774594"/>
            <a:ext cx="8820150" cy="530320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Place Lecturers on NoA (07) Part time (Public Service Act).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ZA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Appoint </a:t>
            </a: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all staff on part time on 5/8 per day on the following salary level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14388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ZA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Lecturers </a:t>
            </a: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– (SL6 with REQV13)</a:t>
            </a:r>
          </a:p>
          <a:p>
            <a:pPr marL="814388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Satellite Supervisors – SL7</a:t>
            </a:r>
          </a:p>
          <a:p>
            <a:pPr marL="814388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Centre Managers – SL8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6409"/>
            <a:ext cx="9144000" cy="415498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ZA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Standardisation proposal</a:t>
            </a:r>
            <a:endParaRPr lang="en-US" altLang="en-US" sz="2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99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17359"/>
            <a:ext cx="9144000" cy="415498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ZA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costing</a:t>
            </a:r>
            <a:endParaRPr lang="en-US" altLang="en-US" sz="2100" b="1" i="1" dirty="0"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215870"/>
              </p:ext>
            </p:extLst>
          </p:nvPr>
        </p:nvGraphicFramePr>
        <p:xfrm>
          <a:off x="95251" y="459083"/>
          <a:ext cx="8991600" cy="6113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5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0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59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5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215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CLASS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TIME </a:t>
                      </a:r>
                      <a:b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NOTCH 8/8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ALLOWANCE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PACKAGE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MANAGER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312 333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26 028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40 603.29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435 904.04 </a:t>
                      </a:r>
                      <a:endParaRPr lang="en-ZA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SATELITE SUPERVISOR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247 785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20 649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32 212.05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357 585.80 </a:t>
                      </a:r>
                      <a:endParaRPr lang="en-ZA" sz="15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LECTURER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186 315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15 526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24 220.95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283 002.20 </a:t>
                      </a:r>
                      <a:endParaRPr lang="en-ZA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15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CLASS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</a:t>
                      </a:r>
                      <a:b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6/8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ALLOWANCE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PACKAGE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MANAGER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234 249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19 520.75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30 452.37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341 162.12 </a:t>
                      </a:r>
                      <a:endParaRPr lang="en-ZA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SATELITE SUPERVISOR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185 838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15 486.50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24 158.94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282 423.44 </a:t>
                      </a:r>
                      <a:endParaRPr lang="en-ZA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LECTURER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139 737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11 644.75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18 165.81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226 487.56 </a:t>
                      </a:r>
                      <a:endParaRPr lang="en-ZA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215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CLASS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</a:t>
                      </a:r>
                      <a:b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5/8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ALLOWANCE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PACKAGE</a:t>
                      </a:r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MANAGER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195 207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16 267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25 376.91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293 791.16 </a:t>
                      </a:r>
                      <a:endParaRPr lang="en-ZA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SATELITE SUPERVISOR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154 866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12 906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20 132.58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244 844.08 </a:t>
                      </a:r>
                      <a:endParaRPr lang="en-ZA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8522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LECTURER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116 448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9 704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15 138.24 </a:t>
                      </a:r>
                      <a:endParaRPr lang="en-ZA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15 312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42 540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198 230.24 </a:t>
                      </a:r>
                      <a:endParaRPr lang="en-ZA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878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-1691"/>
            <a:ext cx="9144000" cy="415498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implications</a:t>
            </a:r>
            <a:endParaRPr lang="en-US" altLang="en-US" sz="2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598472"/>
              </p:ext>
            </p:extLst>
          </p:nvPr>
        </p:nvGraphicFramePr>
        <p:xfrm>
          <a:off x="152400" y="963083"/>
          <a:ext cx="8836526" cy="33239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13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5141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class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Salary level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notch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package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of employees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4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Coordinator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ZA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done later with PPN model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1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Manager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154 866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245 756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3 139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771 428 335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Lecturer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116 448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199 142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16 008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3 187 868 978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148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3 959 297 313 </a:t>
                      </a:r>
                      <a:endParaRPr lang="en-ZA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45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1 878 866 819 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Deficit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2 080 430 494 </a:t>
                      </a:r>
                      <a:endParaRPr lang="en-ZA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59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90681"/>
            <a:ext cx="8686800" cy="504031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Compensation of Employees (</a:t>
            </a:r>
            <a:r>
              <a:rPr lang="en-Z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and Learning Materials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Conduct, Management and Administration of Examinations</a:t>
            </a:r>
          </a:p>
          <a:p>
            <a:pPr>
              <a:spcAft>
                <a:spcPts val="1200"/>
              </a:spcAft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Capital/Machinery</a:t>
            </a:r>
          </a:p>
          <a:p>
            <a:pPr>
              <a:spcAft>
                <a:spcPts val="1200"/>
              </a:spcAft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(Development, Maintenance and Acquisition)</a:t>
            </a:r>
          </a:p>
          <a:p>
            <a:pPr>
              <a:spcAft>
                <a:spcPts val="1200"/>
              </a:spcAft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Costs: Management, HRD, Councils</a:t>
            </a:r>
          </a:p>
          <a:p>
            <a:pPr>
              <a:spcAft>
                <a:spcPts val="1200"/>
              </a:spcAft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Departmental and institutional operational cost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4. FUNDING OF THE CET SYSTEM: MAJOR COST DRIVERS</a:t>
            </a:r>
            <a:endParaRPr lang="en-US" altLang="en-US" sz="23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13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2648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4. FUNDING OF THE CET COLLEGE SECTOR </a:t>
            </a:r>
            <a:endParaRPr lang="en-US" altLang="en-US" sz="23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76" y="829618"/>
            <a:ext cx="8944482" cy="502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9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379" y="854161"/>
            <a:ext cx="8542421" cy="56966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Outstanding payments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Education and Training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(CET) college lecturers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the development and implementation of the new policies and regulations for the CET sector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Outstanding matter relating to the function shift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of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CET Colleges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Curriculum of CET colleges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on the issuance of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and proposed prioritization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042" y="3847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dirty="0">
                <a:solidFill>
                  <a:srgbClr val="FFFFFF"/>
                </a:solidFill>
                <a:latin typeface="Arial"/>
                <a:cs typeface="Arial"/>
              </a:rPr>
              <a:t>PRESENTATION OUTLINE</a:t>
            </a:r>
            <a:endParaRPr lang="en-US" altLang="en-US" sz="2300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356123-E011-0C49-8BC3-4BECCD2F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29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2376"/>
            <a:ext cx="9144000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4. FUNDING OF THE CET COLLEGE SECTOR</a:t>
            </a:r>
            <a:endParaRPr lang="en-US" altLang="en-US" sz="23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0" y="568217"/>
            <a:ext cx="8970440" cy="526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68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1325" y="283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p footer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0" y="23546"/>
            <a:ext cx="9144000" cy="400110"/>
          </a:xfrm>
          <a:prstGeom prst="rect">
            <a:avLst/>
          </a:prstGeom>
          <a:solidFill>
            <a:srgbClr val="008000"/>
          </a:solidFill>
          <a:ln w="25400" cap="flat" cmpd="sng" algn="ctr">
            <a:solidFill>
              <a:srgbClr val="008E40"/>
            </a:solidFill>
            <a:prstDash val="solid"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4. FUNDING OF THE CET COLLEGE SECTOR: CET COLLEGES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4" y="556489"/>
            <a:ext cx="8453386" cy="542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75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0" y="34548"/>
            <a:ext cx="9144000" cy="400110"/>
          </a:xfrm>
          <a:prstGeom prst="rect">
            <a:avLst/>
          </a:prstGeom>
          <a:solidFill>
            <a:srgbClr val="008000"/>
          </a:solidFill>
          <a:ln w="25400" cap="flat" cmpd="sng" algn="ctr">
            <a:solidFill>
              <a:srgbClr val="008E40"/>
            </a:solidFill>
            <a:prstDash val="solid"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4. FUNDING OF THE CET COLLEGE SECTOR: TRANSFERS TO CLCS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Picture 7" descr="pp footer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58" y="547582"/>
            <a:ext cx="8547234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36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7"/>
          <p:cNvSpPr txBox="1">
            <a:spLocks/>
          </p:cNvSpPr>
          <p:nvPr/>
        </p:nvSpPr>
        <p:spPr bwMode="auto">
          <a:xfrm>
            <a:off x="6929438" y="65722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r" eaLnBrk="1" hangingPunct="1"/>
            <a:fld id="{2D6905B5-5A80-410C-8867-6D47D2F60B3E}" type="slidenum">
              <a:rPr lang="en-US" sz="1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 algn="r" eaLnBrk="1" hangingPunct="1"/>
              <a:t>23</a:t>
            </a:fld>
            <a:endParaRPr lang="en-US" sz="14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16434053"/>
              </p:ext>
            </p:extLst>
          </p:nvPr>
        </p:nvGraphicFramePr>
        <p:xfrm>
          <a:off x="323528" y="531903"/>
          <a:ext cx="8739510" cy="541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23</a:t>
            </a:fld>
            <a:endParaRPr lang="en-ZA"/>
          </a:p>
        </p:txBody>
      </p:sp>
      <p:pic>
        <p:nvPicPr>
          <p:cNvPr id="8" name="Picture 7" descr="pp footer-02.jpg">
            <a:extLst>
              <a:ext uri="{FF2B5EF4-FFF2-40B4-BE49-F238E27FC236}">
                <a16:creationId xmlns:a16="http://schemas.microsoft.com/office/drawing/2014/main" xmlns="" id="{09B1B40D-F4AC-784D-A0F0-75994DA17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7230"/>
            <a:ext cx="9144000" cy="800770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0" y="1361"/>
            <a:ext cx="9144000" cy="400110"/>
          </a:xfrm>
          <a:prstGeom prst="rect">
            <a:avLst/>
          </a:prstGeom>
          <a:solidFill>
            <a:srgbClr val="008000"/>
          </a:solidFill>
          <a:ln w="25400" cap="flat" cmpd="sng" algn="ctr">
            <a:solidFill>
              <a:srgbClr val="008E40"/>
            </a:solidFill>
            <a:prstDash val="solid"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5. PROGRAMME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, QUALIFICATION MODEL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94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22960"/>
            <a:ext cx="8839200" cy="5303203"/>
          </a:xfrm>
        </p:spPr>
        <p:txBody>
          <a:bodyPr>
            <a:noAutofit/>
          </a:bodyPr>
          <a:lstStyle/>
          <a:p>
            <a:pPr marL="457200" lvl="0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current programmes and curriculum in the CET Colleges is primary inherited from the Provincial Education Departments as party of the previous Adult Education and Training system. </a:t>
            </a:r>
          </a:p>
          <a:p>
            <a:pPr marL="457200" lvl="0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Pursuant to the Constitution and the Triad above, CET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Colleges provides learning opportunities to adults and out-of-school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from basic literacy, basic education for adults up to matric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education exit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qualifications are provided at National Qualifications Framework (NQF) level 1 and 4.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Education and Training Certificate: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Adult Basic Education and Training (GETC: ABET) at NQF level 1 and the Senior Certificate at NQF level 4.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CURRENT PROVISION</a:t>
            </a:r>
            <a:endParaRPr lang="en-US" altLang="en-US" sz="23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5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1970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SENIOR CERTIFICATE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724019"/>
            <a:ext cx="89725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last Senior Certificate examination based on the policy document,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Resume of instructional programmes in schools (Report 550),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conducted 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 is the third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year of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administering the Senior Certificate (amended)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Senior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Certificate retained  its qualification structure, but utilized National Curriculum Statement (NCS) subjects to support the qualification.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Examination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question papers were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CAPs.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 languages plus 22 Languages (all eleven official languages offered at HL and FAL level )  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2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847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SENIOR CERTIFICATE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548" y="582388"/>
            <a:ext cx="89904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09587" algn="just">
              <a:buFont typeface="+mj-lt"/>
              <a:buAutoNum type="alphaLcParenR" startAt="6"/>
              <a:defRPr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Adult learners 21 years and older with a GETC or Grade 9 school report or old standard seven or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equivalent qualification obtained at NQF Level 1.</a:t>
            </a:r>
          </a:p>
          <a:p>
            <a:pPr algn="just">
              <a:buFont typeface="+mj-lt"/>
              <a:buAutoNum type="alphaLcParenR" startAt="6"/>
              <a:defRPr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learners 21 years and older with an incomplete Senior Certificate qualification.</a:t>
            </a:r>
          </a:p>
          <a:p>
            <a:pPr algn="just">
              <a:buFont typeface="+mj-lt"/>
              <a:buAutoNum type="alphaLcParenR" startAt="6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Adult learners 21 years and older with an incomplete National Senior Certificate and whose School-Based Assessment (SBA) validity has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expired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+mj-lt"/>
              <a:buAutoNum type="alphaLcParenR" startAt="6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 exceptional cases, out of school youth, aged 18-21, who were unable to complete their secondary school education due to circumstances beyond their control, as verified by the HOD of the 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PED.</a:t>
            </a:r>
          </a:p>
          <a:p>
            <a:pPr algn="just">
              <a:buFont typeface="+mj-lt"/>
              <a:buAutoNum type="alphaLcParenR" startAt="10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No School Based assessment </a:t>
            </a:r>
          </a:p>
          <a:p>
            <a:pPr algn="just">
              <a:buFont typeface="+mj-lt"/>
              <a:buAutoNum type="alphaLcParenR" startAt="10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Pass 3 subjects at 40% and 2 subjects at 30%, of which the Home Language must be passed at 40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4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847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EXAMINATIONS REGIME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549" y="791479"/>
            <a:ext cx="856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en-US" sz="28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en-GB" sz="2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549" y="708101"/>
            <a:ext cx="849956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GETC: ABET examinations are administered through the Provincial Education Departments (PEDs)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Department has entered into a protocol with PEDs for the conduct, administration and management of the GETC examinations till the year 2022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Department of Basic Education administers the Senior Certificate.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Department lacks capacity to run examinations at this stage. This has had implications for delayed resulting and certification of candidates.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3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A SHIFT IN POLICY_WP-PSET INNOVATION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350" y="726005"/>
            <a:ext cx="901065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education qualifications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Education and Training Certificate Adults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Senior Certificate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Senior Certificate repeaters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Senior Certificate Adults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Non-formal programmes: context and community driven</a:t>
            </a:r>
          </a:p>
          <a:p>
            <a:pPr algn="just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determined to suit regional needs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Inter-action with local authorities to drive the local development agenda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Also linked to EPWP, CWP, CDW programmes</a:t>
            </a:r>
          </a:p>
        </p:txBody>
      </p:sp>
    </p:spTree>
    <p:extLst>
      <p:ext uri="{BB962C8B-B14F-4D97-AF65-F5344CB8AC3E}">
        <p14:creationId xmlns:p14="http://schemas.microsoft.com/office/powerpoint/2010/main" xmlns="" val="38062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59120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NATIONAL SENIOR CERTIFICATE FOR </a:t>
            </a:r>
            <a:r>
              <a:rPr lang="en-US" altLang="en-US" sz="2300" b="1" i="1" dirty="0">
                <a:solidFill>
                  <a:srgbClr val="FFFFFF"/>
                </a:solidFill>
                <a:latin typeface="Arial"/>
                <a:cs typeface="Arial"/>
              </a:rPr>
              <a:t>ADULTS (NASCA )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" y="672474"/>
            <a:ext cx="889913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NASCA provides a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educational pathway for adults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who have completed the GETC for Adults (NQF Level 1), and for people who have left school without an exit-level qualification, and provides the opportunity to acquire a school-leaving certificate, one which allows for the possibility of access to higher education also.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an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 qualification to the National Senior Certificate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structure of the NASCA allows for a variety of learning delivery options-face-to-face, distance, or a combination of the two-as well as the possibility of private tuition or self-study.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NASCA 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120-credit qualification registered at Level 4 on the NQF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This qualification provides an alternative mode for adults for the achievement of the National Senior Certificate.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qualification is, in every respect, intended as an equivalent qualification to the school-based National Senior Certificate. The </a:t>
            </a:r>
            <a:r>
              <a:rPr lang="en-ZA" sz="1900" i="1" dirty="0">
                <a:latin typeface="Arial" panose="020B0604020202020204" pitchFamily="34" charset="0"/>
                <a:cs typeface="Arial" panose="020B0604020202020204" pitchFamily="34" charset="0"/>
              </a:rPr>
              <a:t>NASCA 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underpinned by curricula for every subject, and which is nationally, externally assessed, and certified by </a:t>
            </a:r>
            <a:r>
              <a:rPr lang="en-ZA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Umalusi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4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888" y="614344"/>
            <a:ext cx="8443912" cy="551182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700"/>
              </a:spcAft>
              <a:buNone/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outstanding lecturer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 has three categories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on which the Department is working, namely:</a:t>
            </a:r>
          </a:p>
          <a:p>
            <a:pPr marL="442913" lvl="1" indent="-2571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Lecturers who are paid through the claim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442913" lvl="1" indent="-2571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Delays in processing applications for and updating REQVs and payment thereof</a:t>
            </a:r>
          </a:p>
          <a:p>
            <a:pPr marL="442913" lvl="1" indent="-257175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Outstanding reversal of the Limpopo CET college lecturer salary cuts dating back to September 2014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of lecturers through the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claim system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affect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6522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lecturers of the KZN CET College as well as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lecturers of the Western Cape CET college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respect, due to the submission of claims, there is always a lapse of </a:t>
            </a:r>
            <a:b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2-4 weeks in the processing of salary payment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enquiries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in this regard are dealt with on submission of the enquiry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permanent solutions to the problem is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eliminating the claim system</a:t>
            </a:r>
            <a:endParaRPr lang="en-ZA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Z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847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1. OUTSTANDING CET LECTURER PAYMENTS</a:t>
            </a:r>
            <a:endParaRPr lang="en-US" altLang="en-US" sz="23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01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25830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en-US" sz="2300" b="1" i="1" dirty="0">
                <a:solidFill>
                  <a:srgbClr val="FFFFFF"/>
                </a:solidFill>
                <a:latin typeface="Arial"/>
                <a:cs typeface="Arial"/>
              </a:rPr>
              <a:t>NATIONAL SENIOR CERTIFICATE FOR ADULTS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50" y="529628"/>
            <a:ext cx="885825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900"/>
              </a:spcAft>
            </a:pPr>
            <a:r>
              <a:rPr lang="en-GB" sz="19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Compulsory:</a:t>
            </a:r>
          </a:p>
          <a:p>
            <a:pPr lvl="0" algn="just">
              <a:spcAft>
                <a:spcPts val="900"/>
              </a:spcAf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from Organising Field 4, </a:t>
            </a: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Studies and Language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may be offered either as a Home Language </a:t>
            </a:r>
            <a:r>
              <a:rPr lang="en-GB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as a First Additional Language.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900"/>
              </a:spcAf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Either </a:t>
            </a: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Mathematics </a:t>
            </a:r>
            <a:r>
              <a:rPr lang="en-GB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Mathematical / Quantitative Literacy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from Organising Field 10, </a:t>
            </a: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Physical, Mathematical, Computer and Life Sciences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900"/>
              </a:spcAft>
            </a:pPr>
            <a:r>
              <a:rPr lang="en-GB" sz="19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  <a:endParaRPr lang="en-GB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900"/>
              </a:spcAft>
            </a:pP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official Language (Home or 1</a:t>
            </a:r>
            <a:r>
              <a:rPr lang="en-GB" sz="1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Language)</a:t>
            </a:r>
          </a:p>
          <a:p>
            <a:pPr lvl="0" algn="just">
              <a:spcAft>
                <a:spcPts val="900"/>
              </a:spcAft>
            </a:pP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Sciences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from Organising Field 10, </a:t>
            </a: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Physical, Mathematical, Computer and Life Sciences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900"/>
              </a:spcAft>
            </a:pP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and Communication Technology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Organising Field 10, </a:t>
            </a: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Physical, Mathematical, Computer and Life Sciences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GB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900"/>
              </a:spcAft>
            </a:pP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and Social Sciences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from Organising Field 7, </a:t>
            </a: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and Social Studies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900"/>
              </a:spcAft>
            </a:pP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and Management Sciences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Organising Field 3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22469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PROGRESS – NASCA AND GETCA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7334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Senior Certificate for Adults (NASCA)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registered by SAQA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 finalized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gazetted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 development for African languages is in process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LTSM development is on process-Development and Adaptation of materials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Education and Training Certificate for Adults (GETCA)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on the GETCA published by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Umalusi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October 2015;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GETCA registration of the qualification by SAQA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 developed and finalized for the GETCA except African Languages.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is not in a position to determine the implementation date for the two qualifications as funding has not been allocated, despite submission of funding bids to National Treasury since 2015.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0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847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LECTURER DEVELOPMENT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" y="770021"/>
            <a:ext cx="89915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Training and orientation of CET College lecturers is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priority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/>
              <a:buChar char="•"/>
            </a:pPr>
            <a:endParaRPr lang="en-GB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the CET College system to provide quality education and training, lecturers are a valuable and critical resource. </a:t>
            </a:r>
            <a:endParaRPr lang="en-GB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/>
              <a:buChar char="•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 proper lecturer management and support system needs to be put in place. A critical sub-activity in the establishment of a new management and support system is the professional development of lecturers within the CET College space.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The Department intends establishing a support system that will deal with the supply, utilisation, development and evaluation of lecturers in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CET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Colleges.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1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LECTURERS DEVELOPMENT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77" y="696268"/>
            <a:ext cx="900924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White Paper for Post School Education and Training proposes a number of strategies to address lecturer development:</a:t>
            </a:r>
          </a:p>
          <a:p>
            <a:pPr lvl="0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Training of lecturers in methodologies appropriate for teaching adults and youth;</a:t>
            </a:r>
          </a:p>
          <a:p>
            <a:pPr lvl="0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development of a qualifications policy that provides for minimum standards for qualifications for those to teach in CET Colleges;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support Universities and TVET Colleges to develop capacity to train lecturers within the CET Colleges; and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develop guidelines for the recognition of capacities and experience that exists within communities and to draw on them to strengthen College capacity for the provision of non-formal programmes.</a:t>
            </a:r>
          </a:p>
          <a:p>
            <a:pPr marL="285750" lvl="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9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3078946"/>
              </p:ext>
            </p:extLst>
          </p:nvPr>
        </p:nvGraphicFramePr>
        <p:xfrm>
          <a:off x="2679032" y="846826"/>
          <a:ext cx="3721768" cy="437287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7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763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CERTIFICATES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024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14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654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284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indent="0" algn="l"/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1844/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847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i="1" dirty="0" smtClean="0">
                <a:solidFill>
                  <a:srgbClr val="FFFFFF"/>
                </a:solidFill>
                <a:latin typeface="Arial"/>
                <a:cs typeface="Arial"/>
              </a:rPr>
              <a:t>6. PROGRESS: ISSUANCE OF CERTIFICATES</a:t>
            </a:r>
            <a:endParaRPr lang="en-US" altLang="en-US" sz="2300" i="1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12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59120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3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en-US" alt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. CONCLUSION AND PROPOSED PRIORITISATION</a:t>
            </a:r>
            <a:endParaRPr lang="en-US" altLang="en-US" sz="23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168"/>
            <a:ext cx="91440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In summary, in the context of limited fiscal space and if the department was to prioritise for 2018, the following would be its priorities in dealing with the CET colleges’ challenges:</a:t>
            </a:r>
          </a:p>
          <a:p>
            <a:pPr marL="266700" lvl="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Secure funding to the value of about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R114-m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for the adjustment of the Limpopo CET lecturers to their initial salary scales before the cut.</a:t>
            </a:r>
          </a:p>
          <a:p>
            <a:pPr marL="266700" lvl="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Standardisation of the conditions of the CET college staff at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R2.2 billion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in 2018/19 and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R6.9 billion over the 2018 MTEF.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Rental and maintenance of TLI of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R1.5 billion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in 2018/19 and just over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R5.1 billion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over the 2018 MTEF period.</a:t>
            </a:r>
          </a:p>
          <a:p>
            <a:pPr marL="26670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Conduct, management and administration of the GETCA/GETC and NASCA examination of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R639-m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in 2018/19 and just over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R2.2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billion over the 2018 MTEF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8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56316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GB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/>
          </p:cNvSpPr>
          <p:nvPr/>
        </p:nvSpPr>
        <p:spPr bwMode="auto">
          <a:xfrm>
            <a:off x="19050" y="596819"/>
            <a:ext cx="8782049" cy="53889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185738" defTabSz="914400">
              <a:spcBef>
                <a:spcPts val="400"/>
              </a:spcBef>
              <a:buSzPct val="100000"/>
            </a:pPr>
            <a:r>
              <a:rPr lang="en-US" sz="19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The second cause relate to the delays in the processing and capturing of applications for upgrading REQVs and the Payment.</a:t>
            </a:r>
            <a:endParaRPr lang="en-US" sz="19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6637259"/>
              </p:ext>
            </p:extLst>
          </p:nvPr>
        </p:nvGraphicFramePr>
        <p:xfrm>
          <a:off x="304800" y="1371598"/>
          <a:ext cx="8382000" cy="424994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82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3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5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97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425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College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No of APP.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No. Processed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No. Outstanding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EC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384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118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266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FS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201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139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62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GP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894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790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104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KZN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182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69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113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LP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1001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301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700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MP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191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80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111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NC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115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77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38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NW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168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114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54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38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WC</a:t>
                      </a:r>
                      <a:endParaRPr lang="en-ZA" sz="18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133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39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94</a:t>
                      </a:r>
                      <a:endParaRPr lang="en-ZA" sz="1800" b="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252">
                <a:tc>
                  <a:txBody>
                    <a:bodyPr/>
                    <a:lstStyle/>
                    <a:p>
                      <a:r>
                        <a:rPr lang="en-ZA" sz="1800" b="1" dirty="0" smtClean="0"/>
                        <a:t>TOTAL</a:t>
                      </a:r>
                      <a:endParaRPr lang="en-ZA" sz="1800" b="1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 smtClean="0"/>
                        <a:t>3269</a:t>
                      </a:r>
                      <a:endParaRPr lang="en-ZA" sz="1800" b="1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 smtClean="0"/>
                        <a:t>1727</a:t>
                      </a:r>
                      <a:endParaRPr lang="en-ZA" sz="1800" b="1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 smtClean="0"/>
                        <a:t>1542</a:t>
                      </a:r>
                      <a:endParaRPr lang="en-ZA" sz="1800" b="1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C3ADB-96F8-4156-97E2-5C0DFFF4514D}" type="slidenum"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4"/>
          <p:cNvSpPr txBox="1">
            <a:spLocks noGrp="1"/>
          </p:cNvSpPr>
          <p:nvPr>
            <p:ph type="title"/>
          </p:nvPr>
        </p:nvSpPr>
        <p:spPr>
          <a:xfrm>
            <a:off x="0" y="30777"/>
            <a:ext cx="9144000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1. OUTSTANDING CET LECTURER PAYMENTS</a:t>
            </a:r>
            <a:endParaRPr lang="en-US" altLang="en-US" sz="2300" dirty="0">
              <a:latin typeface="Arial"/>
              <a:cs typeface="Arial"/>
            </a:endParaRPr>
          </a:p>
        </p:txBody>
      </p:sp>
      <p:pic>
        <p:nvPicPr>
          <p:cNvPr id="12" name="Picture 1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11944"/>
            <a:ext cx="9144000" cy="10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77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/>
          </p:cNvSpPr>
          <p:nvPr/>
        </p:nvSpPr>
        <p:spPr bwMode="auto">
          <a:xfrm>
            <a:off x="19051" y="1155455"/>
            <a:ext cx="8667749" cy="43596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29 Finance and governance policies: Not implemented yet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 Service Delivery Framework: due for implementation in 2018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Strategy for Partnership in CET colleges: being implemented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National Policy on Curriculum Development and Implementation: being implemented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National Policy for Monitoring and Evaluation of CET colleges: being implemented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Policy and procedures for opening, merging, and closing community learning </a:t>
            </a:r>
            <a:r>
              <a:rPr lang="en-US" sz="21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centres</a:t>
            </a: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: being implemented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+mj-lt"/>
              <a:buAutoNum type="arabicParenR"/>
            </a:pPr>
            <a:endParaRPr lang="en-US" sz="20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  <a:sym typeface="Arial" charset="0"/>
            </a:endParaRP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spcAft>
                <a:spcPts val="1200"/>
              </a:spcAft>
              <a:buSzPct val="100000"/>
            </a:pPr>
            <a:endParaRPr lang="en-US" sz="20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  <p:pic>
        <p:nvPicPr>
          <p:cNvPr id="8" name="Picture 7" descr="pp footer-02.jpg">
            <a:extLst>
              <a:ext uri="{FF2B5EF4-FFF2-40B4-BE49-F238E27FC236}">
                <a16:creationId xmlns:a16="http://schemas.microsoft.com/office/drawing/2014/main" xmlns="" id="{4810BA75-D92E-4549-9D29-4D301895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7848"/>
            <a:ext cx="9144000" cy="822052"/>
          </a:xfrm>
          <a:prstGeom prst="rect">
            <a:avLst/>
          </a:prstGeom>
        </p:spPr>
      </p:pic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xfrm>
            <a:off x="0" y="50223"/>
            <a:ext cx="9144000" cy="800219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914400"/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2. DEVELOPMENT AND IMPLEMENTATION OF NEW CET POLICIES AND REGULATION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90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/>
          </p:cNvSpPr>
          <p:nvPr/>
        </p:nvSpPr>
        <p:spPr bwMode="auto">
          <a:xfrm>
            <a:off x="71988" y="894691"/>
            <a:ext cx="8614812" cy="5316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Norms and Standards for Staffing CET colleges: pending availability of funding and collective bargaining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Policy Framework for Funding CET colleges: Finalised and will be used in 2018/2019 as a basis for the development of Norms and Standards for Funding CET Colleges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National Teaching and Learning Improvement Plan: being implemented and reported on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Standard Operating Procedures for Student Enrolment Verification: used for the first time in 2017.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Regulations for the conduct, administration, and management of the examination and Assessment of the NASCA: pending the implementation of this qualification</a:t>
            </a:r>
          </a:p>
          <a:p>
            <a:pPr marL="642938" indent="-457200" algn="just" defTabSz="914400">
              <a:spcBef>
                <a:spcPts val="4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sz="21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  <a:sym typeface="Arial" charset="0"/>
            </a:endParaRP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spcAft>
                <a:spcPts val="1200"/>
              </a:spcAft>
              <a:buSzPct val="100000"/>
            </a:pPr>
            <a:endParaRPr lang="en-US" sz="21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0" y="50223"/>
            <a:ext cx="9144000" cy="800219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914400"/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2. DEVELOPMENT AND IMPLEMENTATION OF NEW CET POLICIES AND REGULATION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pp footer-02.jpg">
            <a:extLst>
              <a:ext uri="{FF2B5EF4-FFF2-40B4-BE49-F238E27FC236}">
                <a16:creationId xmlns:a16="http://schemas.microsoft.com/office/drawing/2014/main" xmlns="" id="{4810BA75-D92E-4549-9D29-4D301895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7848"/>
            <a:ext cx="9144000" cy="8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02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002" y="933651"/>
            <a:ext cx="8361146" cy="4897344"/>
          </a:xfrm>
        </p:spPr>
        <p:txBody>
          <a:bodyPr>
            <a:noAutofit/>
          </a:bodyPr>
          <a:lstStyle/>
          <a:p>
            <a:pPr marL="514350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three major residual matters relating to the function of the erstwhile adult education and training, namely: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AutoNum type="alphaLcParenR"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Absence of a collective bargaining structure for CET college lecturers</a:t>
            </a:r>
          </a:p>
          <a:p>
            <a:pPr marL="914400" lvl="1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AutoNum type="alphaLcParenR"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Outstanding reversal of the Limpopo CET College lecturer cuts of 2014</a:t>
            </a:r>
          </a:p>
          <a:p>
            <a:pPr marL="914400" lvl="1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AutoNum type="alphaLcParenR"/>
            </a:pPr>
            <a:endParaRPr lang="en-ZA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847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OUTSTANDING MATTER RELATING TO THE FUNCTION SHIFT</a:t>
            </a:r>
            <a:endParaRPr lang="en-US" alt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00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002" y="523220"/>
            <a:ext cx="8361146" cy="5307775"/>
          </a:xfrm>
        </p:spPr>
        <p:txBody>
          <a:bodyPr>
            <a:noAutofit/>
          </a:bodyPr>
          <a:lstStyle/>
          <a:p>
            <a:pPr marL="914400" lvl="1" indent="-457200" algn="just">
              <a:lnSpc>
                <a:spcPct val="120000"/>
              </a:lnSpc>
              <a:spcBef>
                <a:spcPts val="600"/>
              </a:spcBef>
              <a:buFont typeface="+mj-lt"/>
              <a:buAutoNum type="alphaLcParenR" startAt="3"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standardisation of the CET college lecturer conditions of service, which include the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following: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61950" algn="just">
              <a:lnSpc>
                <a:spcPct val="120000"/>
              </a:lnSpc>
              <a:spcBef>
                <a:spcPts val="600"/>
              </a:spcBef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Application of the minimum requirements for appointment</a:t>
            </a:r>
          </a:p>
          <a:p>
            <a:pPr marL="1257300" lvl="2" indent="-361950" algn="just">
              <a:lnSpc>
                <a:spcPct val="120000"/>
              </a:lnSpc>
              <a:spcBef>
                <a:spcPts val="600"/>
              </a:spcBef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Nature of appointment</a:t>
            </a:r>
          </a:p>
          <a:p>
            <a:pPr marL="1257300" lvl="2" indent="-361950" algn="just">
              <a:lnSpc>
                <a:spcPct val="120000"/>
              </a:lnSpc>
              <a:spcBef>
                <a:spcPts val="600"/>
              </a:spcBef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Salaries and types of payment</a:t>
            </a:r>
          </a:p>
          <a:p>
            <a:pPr marL="1257300" lvl="2" indent="-361950" algn="just">
              <a:lnSpc>
                <a:spcPct val="120000"/>
              </a:lnSpc>
              <a:spcBef>
                <a:spcPts val="600"/>
              </a:spcBef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Working Hours</a:t>
            </a:r>
          </a:p>
          <a:p>
            <a:pPr marL="1257300" lvl="2" indent="-361950" algn="just">
              <a:lnSpc>
                <a:spcPct val="120000"/>
              </a:lnSpc>
              <a:spcBef>
                <a:spcPts val="600"/>
              </a:spcBef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</a:p>
          <a:p>
            <a:pPr marL="1257300" lvl="2" indent="-361950" algn="just">
              <a:lnSpc>
                <a:spcPct val="120000"/>
              </a:lnSpc>
              <a:spcBef>
                <a:spcPts val="600"/>
              </a:spcBef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Performance management</a:t>
            </a:r>
          </a:p>
          <a:p>
            <a:pPr marL="1257300" lvl="2" indent="-361950" algn="just">
              <a:lnSpc>
                <a:spcPct val="120000"/>
              </a:lnSpc>
              <a:spcBef>
                <a:spcPts val="600"/>
              </a:spcBef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Allowances</a:t>
            </a:r>
            <a:endParaRPr lang="en-ZA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20000"/>
              </a:lnSpc>
              <a:spcBef>
                <a:spcPts val="600"/>
              </a:spcBef>
              <a:buAutoNum type="alphaLcParenR" startAt="3"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38472"/>
            <a:ext cx="9144000" cy="446276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OUTSTANDING MATTER RELATING TO THE FUNCTION SHIFT</a:t>
            </a:r>
            <a:endParaRPr lang="en-US" alt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8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footer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0994"/>
            <a:ext cx="9144000" cy="10270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822960"/>
            <a:ext cx="8503920" cy="5303203"/>
          </a:xfrm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establishment of a collective bargaining structure/council falls under the jurisdiction of the Minister for Public Service and Administration together with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Public Service Co-ordinating Bargaining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Council.</a:t>
            </a:r>
          </a:p>
          <a:p>
            <a:pPr marL="514350" lvl="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DHET has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taken the necessary steps towards ensuring that the matter is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resolved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is worth noting that all staff who were transferred in terms of the Public Service Act of 1996, as amended,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by virtue of their new status as public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servants,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their conditions of service must, by law,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dealt with in the General Public Service Sector Bargaining Council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(GPSSBC).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only the Public Service Co-ordinating Bargaining Council (PSCBC) has the prerogative on the variation and/or designation of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sectoral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bargaining councils in the public service.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15369"/>
            <a:ext cx="9144000" cy="461665"/>
          </a:xfrm>
          <a:prstGeom prst="rect">
            <a:avLst/>
          </a:prstGeom>
          <a:solidFill>
            <a:srgbClr val="008000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a) Absence of the collective bargaining structure</a:t>
            </a:r>
            <a:endParaRPr lang="en-US" altLang="en-US" sz="23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2B0-44DF-3E46-B4FA-1EC087BE41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40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2859</Words>
  <Application>Microsoft Office PowerPoint</Application>
  <PresentationFormat>On-screen Show (4:3)</PresentationFormat>
  <Paragraphs>672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PRESENTATION OUTLINE</vt:lpstr>
      <vt:lpstr>1. OUTSTANDING CET LECTURER PAYMENTS</vt:lpstr>
      <vt:lpstr>1. OUTSTANDING CET LECTURER PAYMENTS</vt:lpstr>
      <vt:lpstr>2. DEVELOPMENT AND IMPLEMENTATION OF NEW CET POLICIES AND REGULATION</vt:lpstr>
      <vt:lpstr>2. DEVELOPMENT AND IMPLEMENTATION OF NEW CET POLICIES AND REGULATION</vt:lpstr>
      <vt:lpstr>3. OUTSTANDING MATTER RELATING TO THE FUNCTION SHIFT</vt:lpstr>
      <vt:lpstr>3. OUTSTANDING MATTER RELATING TO THE FUNCTION SHIFT</vt:lpstr>
      <vt:lpstr>a) Absence of the collective bargaining structure</vt:lpstr>
      <vt:lpstr>b) Limpopo salary cuts</vt:lpstr>
      <vt:lpstr>c) Outstanding matter relating to the function shift standardisation</vt:lpstr>
      <vt:lpstr>Lecturers by REQV levels in 2017</vt:lpstr>
      <vt:lpstr>Nature of appointments per province</vt:lpstr>
      <vt:lpstr>Actual costing (averaged from May to July, 2017</vt:lpstr>
      <vt:lpstr>Standardisation proposal</vt:lpstr>
      <vt:lpstr>Proposed costing</vt:lpstr>
      <vt:lpstr>Financial implications</vt:lpstr>
      <vt:lpstr>4. FUNDING OF THE CET SYSTEM: MAJOR COST DRIVERS</vt:lpstr>
      <vt:lpstr>4. FUNDING OF THE CET COLLEGE SECTOR </vt:lpstr>
      <vt:lpstr>4. FUNDING OF THE CET COLLEGE SECTOR</vt:lpstr>
      <vt:lpstr>Slide 21</vt:lpstr>
      <vt:lpstr>Slide 22</vt:lpstr>
      <vt:lpstr>Slide 23</vt:lpstr>
      <vt:lpstr>CURRENT PROVISION</vt:lpstr>
      <vt:lpstr>SENIOR CERTIFICATE</vt:lpstr>
      <vt:lpstr>SENIOR CERTIFICATE</vt:lpstr>
      <vt:lpstr>EXAMINATIONS REGIME</vt:lpstr>
      <vt:lpstr>A SHIFT IN POLICY_WP-PSET INNOVATION</vt:lpstr>
      <vt:lpstr>NATIONAL SENIOR CERTIFICATE FOR ADULTS (NASCA )</vt:lpstr>
      <vt:lpstr>NATIONAL SENIOR CERTIFICATE FOR ADULTS</vt:lpstr>
      <vt:lpstr>PROGRESS – NASCA AND GETCA</vt:lpstr>
      <vt:lpstr>LECTURER DEVELOPMENT</vt:lpstr>
      <vt:lpstr>LECTURERS DEVELOPMENT</vt:lpstr>
      <vt:lpstr>6. PROGRESS: ISSUANCE OF CERTIFICATES</vt:lpstr>
      <vt:lpstr>7. CONCLUSION AND PROPOSED PRIORITISATION</vt:lpstr>
      <vt:lpstr>Slide 36</vt:lpstr>
    </vt:vector>
  </TitlesOfParts>
  <Company>DHET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Mntambo N</dc:creator>
  <cp:lastModifiedBy>PUMZA</cp:lastModifiedBy>
  <cp:revision>161</cp:revision>
  <cp:lastPrinted>2017-11-28T11:15:49Z</cp:lastPrinted>
  <dcterms:created xsi:type="dcterms:W3CDTF">2017-10-10T11:54:29Z</dcterms:created>
  <dcterms:modified xsi:type="dcterms:W3CDTF">2017-11-30T09:01:30Z</dcterms:modified>
</cp:coreProperties>
</file>