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2" r:id="rId2"/>
    <p:sldMasterId id="2147483745" r:id="rId3"/>
  </p:sldMasterIdLst>
  <p:notesMasterIdLst>
    <p:notesMasterId r:id="rId21"/>
  </p:notesMasterIdLst>
  <p:handoutMasterIdLst>
    <p:handoutMasterId r:id="rId22"/>
  </p:handoutMasterIdLst>
  <p:sldIdLst>
    <p:sldId id="277" r:id="rId4"/>
    <p:sldId id="357" r:id="rId5"/>
    <p:sldId id="392" r:id="rId6"/>
    <p:sldId id="393" r:id="rId7"/>
    <p:sldId id="394" r:id="rId8"/>
    <p:sldId id="395" r:id="rId9"/>
    <p:sldId id="320" r:id="rId10"/>
    <p:sldId id="370" r:id="rId11"/>
    <p:sldId id="396" r:id="rId12"/>
    <p:sldId id="397" r:id="rId13"/>
    <p:sldId id="398" r:id="rId14"/>
    <p:sldId id="399" r:id="rId15"/>
    <p:sldId id="400" r:id="rId16"/>
    <p:sldId id="401" r:id="rId17"/>
    <p:sldId id="375" r:id="rId18"/>
    <p:sldId id="377" r:id="rId19"/>
    <p:sldId id="354" r:id="rId20"/>
  </p:sldIdLst>
  <p:sldSz cx="9144000" cy="6858000" type="screen4x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wie Bosch 4" initials="DB4 "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2" autoAdjust="0"/>
    <p:restoredTop sz="94660" autoAdjust="0"/>
  </p:normalViewPr>
  <p:slideViewPr>
    <p:cSldViewPr snapToGrid="0">
      <p:cViewPr varScale="1">
        <p:scale>
          <a:sx n="116" d="100"/>
          <a:sy n="116" d="100"/>
        </p:scale>
        <p:origin x="-14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62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4813" cy="495301"/>
          </a:xfrm>
          <a:prstGeom prst="rect">
            <a:avLst/>
          </a:prstGeom>
        </p:spPr>
        <p:txBody>
          <a:bodyPr vert="horz" lIns="91430" tIns="45714" rIns="91430" bIns="45714" rtlCol="0"/>
          <a:lstStyle>
            <a:lvl1pPr algn="l">
              <a:defRPr sz="1200"/>
            </a:lvl1pPr>
          </a:lstStyle>
          <a:p>
            <a:endParaRPr lang="en-US"/>
          </a:p>
        </p:txBody>
      </p:sp>
      <p:sp>
        <p:nvSpPr>
          <p:cNvPr id="3" name="Date Placeholder 2"/>
          <p:cNvSpPr>
            <a:spLocks noGrp="1"/>
          </p:cNvSpPr>
          <p:nvPr>
            <p:ph type="dt" sz="quarter" idx="1"/>
          </p:nvPr>
        </p:nvSpPr>
        <p:spPr>
          <a:xfrm>
            <a:off x="3848102" y="1"/>
            <a:ext cx="2944813" cy="495301"/>
          </a:xfrm>
          <a:prstGeom prst="rect">
            <a:avLst/>
          </a:prstGeom>
        </p:spPr>
        <p:txBody>
          <a:bodyPr vert="horz" lIns="91430" tIns="45714" rIns="91430" bIns="45714" rtlCol="0"/>
          <a:lstStyle>
            <a:lvl1pPr algn="r">
              <a:defRPr sz="1200"/>
            </a:lvl1pPr>
          </a:lstStyle>
          <a:p>
            <a:fld id="{EC99522C-A6CF-4FE0-9E0D-ACA0C23A391E}" type="datetimeFigureOut">
              <a:rPr lang="en-US" smtClean="0"/>
              <a:pPr/>
              <a:t>11/29/2017</a:t>
            </a:fld>
            <a:endParaRPr lang="en-US"/>
          </a:p>
        </p:txBody>
      </p:sp>
      <p:sp>
        <p:nvSpPr>
          <p:cNvPr id="4" name="Footer Placeholder 3"/>
          <p:cNvSpPr>
            <a:spLocks noGrp="1"/>
          </p:cNvSpPr>
          <p:nvPr>
            <p:ph type="ftr" sz="quarter" idx="2"/>
          </p:nvPr>
        </p:nvSpPr>
        <p:spPr>
          <a:xfrm>
            <a:off x="2" y="9409113"/>
            <a:ext cx="2944813" cy="495301"/>
          </a:xfrm>
          <a:prstGeom prst="rect">
            <a:avLst/>
          </a:prstGeom>
        </p:spPr>
        <p:txBody>
          <a:bodyPr vert="horz" lIns="91430" tIns="45714" rIns="91430"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48102" y="9409113"/>
            <a:ext cx="2944813" cy="495301"/>
          </a:xfrm>
          <a:prstGeom prst="rect">
            <a:avLst/>
          </a:prstGeom>
        </p:spPr>
        <p:txBody>
          <a:bodyPr vert="horz" lIns="91430" tIns="45714" rIns="91430" bIns="45714" rtlCol="0" anchor="b"/>
          <a:lstStyle>
            <a:lvl1pPr algn="r">
              <a:defRPr sz="1200"/>
            </a:lvl1pPr>
          </a:lstStyle>
          <a:p>
            <a:fld id="{7B4C33B8-A088-4F9F-9619-15CB7C7F5452}" type="slidenum">
              <a:rPr lang="en-US" smtClean="0"/>
              <a:pPr/>
              <a:t>‹#›</a:t>
            </a:fld>
            <a:endParaRPr lang="en-US"/>
          </a:p>
        </p:txBody>
      </p:sp>
    </p:spTree>
    <p:extLst>
      <p:ext uri="{BB962C8B-B14F-4D97-AF65-F5344CB8AC3E}">
        <p14:creationId xmlns:p14="http://schemas.microsoft.com/office/powerpoint/2010/main" xmlns="" val="585084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4284" cy="497020"/>
          </a:xfrm>
          <a:prstGeom prst="rect">
            <a:avLst/>
          </a:prstGeom>
        </p:spPr>
        <p:txBody>
          <a:bodyPr vert="horz" lIns="91430" tIns="45714" rIns="91430" bIns="45714" rtlCol="0"/>
          <a:lstStyle>
            <a:lvl1pPr algn="l">
              <a:defRPr sz="1200"/>
            </a:lvl1pPr>
          </a:lstStyle>
          <a:p>
            <a:endParaRPr lang="en-US"/>
          </a:p>
        </p:txBody>
      </p:sp>
      <p:sp>
        <p:nvSpPr>
          <p:cNvPr id="3" name="Date Placeholder 2"/>
          <p:cNvSpPr>
            <a:spLocks noGrp="1"/>
          </p:cNvSpPr>
          <p:nvPr>
            <p:ph type="dt" idx="1"/>
          </p:nvPr>
        </p:nvSpPr>
        <p:spPr>
          <a:xfrm>
            <a:off x="3848645" y="3"/>
            <a:ext cx="2944284" cy="497020"/>
          </a:xfrm>
          <a:prstGeom prst="rect">
            <a:avLst/>
          </a:prstGeom>
        </p:spPr>
        <p:txBody>
          <a:bodyPr vert="horz" lIns="91430" tIns="45714" rIns="91430" bIns="45714" rtlCol="0"/>
          <a:lstStyle>
            <a:lvl1pPr algn="r">
              <a:defRPr sz="1200"/>
            </a:lvl1pPr>
          </a:lstStyle>
          <a:p>
            <a:fld id="{670349A8-AF5E-46A5-9A19-0088F2A07718}" type="datetimeFigureOut">
              <a:rPr lang="en-US" smtClean="0"/>
              <a:pPr/>
              <a:t>11/29/2017</a:t>
            </a:fld>
            <a:endParaRPr lang="en-US"/>
          </a:p>
        </p:txBody>
      </p:sp>
      <p:sp>
        <p:nvSpPr>
          <p:cNvPr id="4" name="Slide Image Placeholder 3"/>
          <p:cNvSpPr>
            <a:spLocks noGrp="1" noRot="1" noChangeAspect="1"/>
          </p:cNvSpPr>
          <p:nvPr>
            <p:ph type="sldImg" idx="2"/>
          </p:nvPr>
        </p:nvSpPr>
        <p:spPr>
          <a:xfrm>
            <a:off x="1168400" y="1238250"/>
            <a:ext cx="4457700" cy="3343275"/>
          </a:xfrm>
          <a:prstGeom prst="rect">
            <a:avLst/>
          </a:prstGeom>
          <a:noFill/>
          <a:ln w="12700">
            <a:solidFill>
              <a:prstClr val="black"/>
            </a:solidFill>
          </a:ln>
        </p:spPr>
        <p:txBody>
          <a:bodyPr vert="horz" lIns="91430" tIns="45714" rIns="91430" bIns="45714" rtlCol="0" anchor="ctr"/>
          <a:lstStyle/>
          <a:p>
            <a:endParaRPr lang="en-US"/>
          </a:p>
        </p:txBody>
      </p:sp>
      <p:sp>
        <p:nvSpPr>
          <p:cNvPr id="5" name="Notes Placeholder 4"/>
          <p:cNvSpPr>
            <a:spLocks noGrp="1"/>
          </p:cNvSpPr>
          <p:nvPr>
            <p:ph type="body" sz="quarter" idx="3"/>
          </p:nvPr>
        </p:nvSpPr>
        <p:spPr>
          <a:xfrm>
            <a:off x="679451" y="4767263"/>
            <a:ext cx="5435600" cy="3900489"/>
          </a:xfrm>
          <a:prstGeom prst="rect">
            <a:avLst/>
          </a:prstGeom>
        </p:spPr>
        <p:txBody>
          <a:bodyPr vert="horz" lIns="91430" tIns="45714" rIns="91430" bIns="457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4" cy="497019"/>
          </a:xfrm>
          <a:prstGeom prst="rect">
            <a:avLst/>
          </a:prstGeom>
        </p:spPr>
        <p:txBody>
          <a:bodyPr vert="horz" lIns="91430" tIns="45714" rIns="91430"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4" cy="497019"/>
          </a:xfrm>
          <a:prstGeom prst="rect">
            <a:avLst/>
          </a:prstGeom>
        </p:spPr>
        <p:txBody>
          <a:bodyPr vert="horz" lIns="91430" tIns="45714" rIns="91430" bIns="45714" rtlCol="0" anchor="b"/>
          <a:lstStyle>
            <a:lvl1pPr algn="r">
              <a:defRPr sz="1200"/>
            </a:lvl1pPr>
          </a:lstStyle>
          <a:p>
            <a:fld id="{AC97A126-A402-4107-8205-EA6047933E9F}" type="slidenum">
              <a:rPr lang="en-US" smtClean="0"/>
              <a:pPr/>
              <a:t>‹#›</a:t>
            </a:fld>
            <a:endParaRPr lang="en-US"/>
          </a:p>
        </p:txBody>
      </p:sp>
    </p:spTree>
    <p:extLst>
      <p:ext uri="{BB962C8B-B14F-4D97-AF65-F5344CB8AC3E}">
        <p14:creationId xmlns:p14="http://schemas.microsoft.com/office/powerpoint/2010/main" xmlns="" val="1840076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 TDM: Improved reverse flow, seat renewal, reduction in travel distance and demand, peak spreading</a:t>
            </a:r>
          </a:p>
          <a:p>
            <a:r>
              <a:rPr lang="en-US" dirty="0"/>
              <a:t>Rail: High volume, peak, long distances – capacity</a:t>
            </a:r>
            <a:r>
              <a:rPr lang="en-US" baseline="0" dirty="0"/>
              <a:t> and operational efficiency, north south links, PRASA responsibility</a:t>
            </a:r>
          </a:p>
          <a:p>
            <a:r>
              <a:rPr lang="en-US" baseline="0" dirty="0"/>
              <a:t>BRT: High volume movers, create precincts and corridors for TOD</a:t>
            </a:r>
          </a:p>
          <a:p>
            <a:r>
              <a:rPr lang="en-US" baseline="0" dirty="0"/>
              <a:t>Quality Bus: Core feeders and direct services, peak only depending on design, integrated ticketing and services</a:t>
            </a:r>
          </a:p>
          <a:p>
            <a:r>
              <a:rPr lang="en-US" baseline="0" dirty="0"/>
              <a:t>MBT: Part of IPTN, demand responsive and flexible, e-hailing technology, infrastructure support to increase mobility</a:t>
            </a:r>
          </a:p>
          <a:p>
            <a:r>
              <a:rPr lang="en-US" baseline="0" dirty="0"/>
              <a:t>NMT: walking and cycling</a:t>
            </a:r>
          </a:p>
          <a:p>
            <a:r>
              <a:rPr lang="en-US" baseline="0" dirty="0"/>
              <a:t>Technology: Integrated ticketing, route planning, match supply and demand, collectivized services</a:t>
            </a:r>
          </a:p>
          <a:p>
            <a:r>
              <a:rPr lang="en-US" baseline="0" dirty="0"/>
              <a:t>Physical priority for all public transport, BMT lanes – mixed 11% capacity of BMT lanes</a:t>
            </a:r>
          </a:p>
          <a:p>
            <a:r>
              <a:rPr lang="en-US" baseline="0" dirty="0"/>
              <a:t>Revenue optimization</a:t>
            </a:r>
          </a:p>
          <a:p>
            <a:r>
              <a:rPr lang="en-US" baseline="0" dirty="0"/>
              <a:t>Regulation, enforcement and network management – local government functional alignment</a:t>
            </a:r>
          </a:p>
          <a:p>
            <a:endParaRPr lang="en-ZA" dirty="0"/>
          </a:p>
        </p:txBody>
      </p:sp>
      <p:sp>
        <p:nvSpPr>
          <p:cNvPr id="4" name="Slide Number Placeholder 3"/>
          <p:cNvSpPr>
            <a:spLocks noGrp="1"/>
          </p:cNvSpPr>
          <p:nvPr>
            <p:ph type="sldNum" sz="quarter" idx="10"/>
          </p:nvPr>
        </p:nvSpPr>
        <p:spPr/>
        <p:txBody>
          <a:bodyPr/>
          <a:lstStyle/>
          <a:p>
            <a:fld id="{C81908AA-47D8-4D29-8CCA-5563B161A569}" type="slidenum">
              <a:rPr lang="en-ZA" smtClean="0">
                <a:solidFill>
                  <a:prstClr val="black"/>
                </a:solidFill>
              </a:rPr>
              <a:pPr/>
              <a:t>7</a:t>
            </a:fld>
            <a:endParaRPr lang="en-ZA" dirty="0">
              <a:solidFill>
                <a:prstClr val="black"/>
              </a:solidFill>
            </a:endParaRPr>
          </a:p>
        </p:txBody>
      </p:sp>
    </p:spTree>
    <p:extLst>
      <p:ext uri="{BB962C8B-B14F-4D97-AF65-F5344CB8AC3E}">
        <p14:creationId xmlns:p14="http://schemas.microsoft.com/office/powerpoint/2010/main" xmlns="" val="272045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07A6EA-45A2-4F4D-8D27-352DE58402B3}" type="datetimeFigureOut">
              <a:rPr lang="en-US" smtClean="0"/>
              <a:pPr/>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CC7C6-28B0-417D-85A8-ACBACEBE55B4}" type="slidenum">
              <a:rPr lang="en-US" smtClean="0"/>
              <a:pPr/>
              <a:t>‹#›</a:t>
            </a:fld>
            <a:endParaRPr lang="en-US"/>
          </a:p>
        </p:txBody>
      </p:sp>
    </p:spTree>
    <p:extLst>
      <p:ext uri="{BB962C8B-B14F-4D97-AF65-F5344CB8AC3E}">
        <p14:creationId xmlns:p14="http://schemas.microsoft.com/office/powerpoint/2010/main" xmlns="" val="3545219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7A6EA-45A2-4F4D-8D27-352DE58402B3}" type="datetimeFigureOut">
              <a:rPr lang="en-US" smtClean="0"/>
              <a:pPr/>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CC7C6-28B0-417D-85A8-ACBACEBE55B4}" type="slidenum">
              <a:rPr lang="en-US" smtClean="0"/>
              <a:pPr/>
              <a:t>‹#›</a:t>
            </a:fld>
            <a:endParaRPr lang="en-US"/>
          </a:p>
        </p:txBody>
      </p:sp>
    </p:spTree>
    <p:extLst>
      <p:ext uri="{BB962C8B-B14F-4D97-AF65-F5344CB8AC3E}">
        <p14:creationId xmlns:p14="http://schemas.microsoft.com/office/powerpoint/2010/main" xmlns="" val="18967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7A6EA-45A2-4F4D-8D27-352DE58402B3}" type="datetimeFigureOut">
              <a:rPr lang="en-US" smtClean="0"/>
              <a:pPr/>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CC7C6-28B0-417D-85A8-ACBACEBE55B4}" type="slidenum">
              <a:rPr lang="en-US" smtClean="0"/>
              <a:pPr/>
              <a:t>‹#›</a:t>
            </a:fld>
            <a:endParaRPr lang="en-US"/>
          </a:p>
        </p:txBody>
      </p:sp>
    </p:spTree>
    <p:extLst>
      <p:ext uri="{BB962C8B-B14F-4D97-AF65-F5344CB8AC3E}">
        <p14:creationId xmlns:p14="http://schemas.microsoft.com/office/powerpoint/2010/main" xmlns="" val="3472828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272"/>
            <a:ext cx="9144000" cy="6857463"/>
          </a:xfrm>
          <a:prstGeom prst="rect">
            <a:avLst/>
          </a:prstGeom>
        </p:spPr>
      </p:pic>
    </p:spTree>
    <p:extLst>
      <p:ext uri="{BB962C8B-B14F-4D97-AF65-F5344CB8AC3E}">
        <p14:creationId xmlns:p14="http://schemas.microsoft.com/office/powerpoint/2010/main" xmlns="" val="399414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200809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061" y="2285"/>
            <a:ext cx="9135879" cy="6853430"/>
          </a:xfrm>
          <a:prstGeom prst="rect">
            <a:avLst/>
          </a:prstGeom>
        </p:spPr>
      </p:pic>
    </p:spTree>
    <p:extLst>
      <p:ext uri="{BB962C8B-B14F-4D97-AF65-F5344CB8AC3E}">
        <p14:creationId xmlns:p14="http://schemas.microsoft.com/office/powerpoint/2010/main" xmlns="" val="2623658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852914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061" y="0"/>
            <a:ext cx="9135879" cy="6858000"/>
          </a:xfrm>
          <a:prstGeom prst="rect">
            <a:avLst/>
          </a:prstGeom>
        </p:spPr>
      </p:pic>
    </p:spTree>
    <p:extLst>
      <p:ext uri="{BB962C8B-B14F-4D97-AF65-F5344CB8AC3E}">
        <p14:creationId xmlns:p14="http://schemas.microsoft.com/office/powerpoint/2010/main" xmlns="" val="2649987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061" y="0"/>
            <a:ext cx="9135879" cy="6858000"/>
          </a:xfrm>
          <a:prstGeom prst="rect">
            <a:avLst/>
          </a:prstGeom>
        </p:spPr>
      </p:pic>
    </p:spTree>
    <p:extLst>
      <p:ext uri="{BB962C8B-B14F-4D97-AF65-F5344CB8AC3E}">
        <p14:creationId xmlns:p14="http://schemas.microsoft.com/office/powerpoint/2010/main" xmlns="" val="2843873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061" y="2285"/>
            <a:ext cx="9135879" cy="6853430"/>
          </a:xfrm>
          <a:prstGeom prst="rect">
            <a:avLst/>
          </a:prstGeom>
        </p:spPr>
      </p:pic>
    </p:spTree>
    <p:extLst>
      <p:ext uri="{BB962C8B-B14F-4D97-AF65-F5344CB8AC3E}">
        <p14:creationId xmlns:p14="http://schemas.microsoft.com/office/powerpoint/2010/main" xmlns="" val="2468593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061" y="2285"/>
            <a:ext cx="9135879" cy="6853430"/>
          </a:xfrm>
          <a:prstGeom prst="rect">
            <a:avLst/>
          </a:prstGeom>
        </p:spPr>
      </p:pic>
    </p:spTree>
    <p:extLst>
      <p:ext uri="{BB962C8B-B14F-4D97-AF65-F5344CB8AC3E}">
        <p14:creationId xmlns:p14="http://schemas.microsoft.com/office/powerpoint/2010/main" xmlns="" val="401447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7A6EA-45A2-4F4D-8D27-352DE58402B3}" type="datetimeFigureOut">
              <a:rPr lang="en-US" smtClean="0"/>
              <a:pPr/>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CC7C6-28B0-417D-85A8-ACBACEBE55B4}" type="slidenum">
              <a:rPr lang="en-US" smtClean="0"/>
              <a:pPr/>
              <a:t>‹#›</a:t>
            </a:fld>
            <a:endParaRPr lang="en-US"/>
          </a:p>
        </p:txBody>
      </p:sp>
    </p:spTree>
    <p:extLst>
      <p:ext uri="{BB962C8B-B14F-4D97-AF65-F5344CB8AC3E}">
        <p14:creationId xmlns:p14="http://schemas.microsoft.com/office/powerpoint/2010/main" xmlns="" val="338484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061" y="2285"/>
            <a:ext cx="9135879" cy="6853430"/>
          </a:xfrm>
          <a:prstGeom prst="rect">
            <a:avLst/>
          </a:prstGeom>
        </p:spPr>
      </p:pic>
    </p:spTree>
    <p:extLst>
      <p:ext uri="{BB962C8B-B14F-4D97-AF65-F5344CB8AC3E}">
        <p14:creationId xmlns:p14="http://schemas.microsoft.com/office/powerpoint/2010/main" xmlns="" val="1125231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12914" y="4"/>
            <a:ext cx="9131119" cy="6857999"/>
          </a:xfrm>
          <a:prstGeom prst="rect">
            <a:avLst/>
          </a:prstGeom>
        </p:spPr>
      </p:pic>
    </p:spTree>
    <p:extLst>
      <p:ext uri="{BB962C8B-B14F-4D97-AF65-F5344CB8AC3E}">
        <p14:creationId xmlns:p14="http://schemas.microsoft.com/office/powerpoint/2010/main" xmlns="" val="4209567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07489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444"/>
            <a:ext cx="2133600" cy="365125"/>
          </a:xfrm>
          <a:prstGeom prst="rect">
            <a:avLst/>
          </a:prstGeom>
        </p:spPr>
        <p:txBody>
          <a:bodyPr/>
          <a:lstStyle/>
          <a:p>
            <a:fld id="{26AC6A12-1049-4C8E-9D50-13301CF86C6D}" type="datetimeFigureOut">
              <a:rPr lang="en-US" smtClean="0">
                <a:solidFill>
                  <a:prstClr val="black"/>
                </a:solidFill>
              </a:rPr>
              <a:pPr/>
              <a:t>11/29/2017</a:t>
            </a:fld>
            <a:endParaRPr lang="en-US">
              <a:solidFill>
                <a:prstClr val="black"/>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444"/>
            <a:ext cx="2133600" cy="365125"/>
          </a:xfrm>
          <a:prstGeom prst="rect">
            <a:avLst/>
          </a:prstGeom>
        </p:spPr>
        <p:txBody>
          <a:bodyPr/>
          <a:lstStyle/>
          <a:p>
            <a:fld id="{52AC5C10-BF0C-49D1-B473-7DEF64BEBB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1056232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B07A6EA-45A2-4F4D-8D27-352DE58402B3}" type="datetimeFigureOut">
              <a:rPr lang="en-US" smtClean="0"/>
              <a:pPr/>
              <a:t>11/29/2017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3BCC7C6-28B0-417D-85A8-ACBACEBE55B4}" type="slidenum">
              <a:rPr lang="en-US" smtClean="0"/>
              <a:pPr/>
              <a:t>‹#›</a:t>
            </a:fld>
            <a:endParaRPr lang="en-US"/>
          </a:p>
        </p:txBody>
      </p:sp>
    </p:spTree>
    <p:extLst>
      <p:ext uri="{BB962C8B-B14F-4D97-AF65-F5344CB8AC3E}">
        <p14:creationId xmlns:p14="http://schemas.microsoft.com/office/powerpoint/2010/main" xmlns="" val="1605880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FB07A6EA-45A2-4F4D-8D27-352DE58402B3}" type="datetimeFigureOut">
              <a:rPr lang="en-US" smtClean="0">
                <a:solidFill>
                  <a:prstClr val="black"/>
                </a:solidFill>
              </a:rPr>
              <a:pPr/>
              <a:t>11/29/2017</a:t>
            </a:fld>
            <a:endParaRPr lang="en-US">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23BCC7C6-28B0-417D-85A8-ACBACEBE55B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1787505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896133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061" y="0"/>
            <a:ext cx="9135879" cy="6858000"/>
          </a:xfrm>
          <a:prstGeom prst="rect">
            <a:avLst/>
          </a:prstGeom>
        </p:spPr>
      </p:pic>
    </p:spTree>
    <p:extLst>
      <p:ext uri="{BB962C8B-B14F-4D97-AF65-F5344CB8AC3E}">
        <p14:creationId xmlns:p14="http://schemas.microsoft.com/office/powerpoint/2010/main" xmlns="" val="4033320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061" y="0"/>
            <a:ext cx="9135879" cy="6858000"/>
          </a:xfrm>
          <a:prstGeom prst="rect">
            <a:avLst/>
          </a:prstGeom>
        </p:spPr>
      </p:pic>
    </p:spTree>
    <p:extLst>
      <p:ext uri="{BB962C8B-B14F-4D97-AF65-F5344CB8AC3E}">
        <p14:creationId xmlns:p14="http://schemas.microsoft.com/office/powerpoint/2010/main" xmlns="" val="3004054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061" y="2285"/>
            <a:ext cx="9135879" cy="6853430"/>
          </a:xfrm>
          <a:prstGeom prst="rect">
            <a:avLst/>
          </a:prstGeom>
        </p:spPr>
      </p:pic>
    </p:spTree>
    <p:extLst>
      <p:ext uri="{BB962C8B-B14F-4D97-AF65-F5344CB8AC3E}">
        <p14:creationId xmlns:p14="http://schemas.microsoft.com/office/powerpoint/2010/main" xmlns="" val="411790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07A6EA-45A2-4F4D-8D27-352DE58402B3}" type="datetimeFigureOut">
              <a:rPr lang="en-US" smtClean="0"/>
              <a:pPr/>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CC7C6-28B0-417D-85A8-ACBACEBE55B4}" type="slidenum">
              <a:rPr lang="en-US" smtClean="0"/>
              <a:pPr/>
              <a:t>‹#›</a:t>
            </a:fld>
            <a:endParaRPr lang="en-US"/>
          </a:p>
        </p:txBody>
      </p:sp>
    </p:spTree>
    <p:extLst>
      <p:ext uri="{BB962C8B-B14F-4D97-AF65-F5344CB8AC3E}">
        <p14:creationId xmlns:p14="http://schemas.microsoft.com/office/powerpoint/2010/main" xmlns="" val="1655579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061" y="2285"/>
            <a:ext cx="9135879" cy="6853430"/>
          </a:xfrm>
          <a:prstGeom prst="rect">
            <a:avLst/>
          </a:prstGeom>
        </p:spPr>
      </p:pic>
    </p:spTree>
    <p:extLst>
      <p:ext uri="{BB962C8B-B14F-4D97-AF65-F5344CB8AC3E}">
        <p14:creationId xmlns:p14="http://schemas.microsoft.com/office/powerpoint/2010/main" xmlns="" val="3504249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061" y="2285"/>
            <a:ext cx="9135879" cy="6853430"/>
          </a:xfrm>
          <a:prstGeom prst="rect">
            <a:avLst/>
          </a:prstGeom>
        </p:spPr>
      </p:pic>
    </p:spTree>
    <p:extLst>
      <p:ext uri="{BB962C8B-B14F-4D97-AF65-F5344CB8AC3E}">
        <p14:creationId xmlns:p14="http://schemas.microsoft.com/office/powerpoint/2010/main" xmlns="" val="3131978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12914" y="4"/>
            <a:ext cx="9131119" cy="6857999"/>
          </a:xfrm>
          <a:prstGeom prst="rect">
            <a:avLst/>
          </a:prstGeom>
        </p:spPr>
      </p:pic>
    </p:spTree>
    <p:extLst>
      <p:ext uri="{BB962C8B-B14F-4D97-AF65-F5344CB8AC3E}">
        <p14:creationId xmlns:p14="http://schemas.microsoft.com/office/powerpoint/2010/main" xmlns="" val="3057425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93340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FB07A6EA-45A2-4F4D-8D27-352DE58402B3}" type="datetimeFigureOut">
              <a:rPr lang="en-US" smtClean="0">
                <a:solidFill>
                  <a:prstClr val="black"/>
                </a:solidFill>
              </a:rPr>
              <a:pPr/>
              <a:t>11/29/2017</a:t>
            </a:fld>
            <a:endParaRPr lang="en-US">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23BCC7C6-28B0-417D-85A8-ACBACEBE55B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404767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444"/>
            <a:ext cx="2133600" cy="365125"/>
          </a:xfrm>
          <a:prstGeom prst="rect">
            <a:avLst/>
          </a:prstGeom>
        </p:spPr>
        <p:txBody>
          <a:bodyPr/>
          <a:lstStyle/>
          <a:p>
            <a:fld id="{26AC6A12-1049-4C8E-9D50-13301CF86C6D}" type="datetimeFigureOut">
              <a:rPr lang="en-US" smtClean="0">
                <a:solidFill>
                  <a:prstClr val="black"/>
                </a:solidFill>
              </a:rPr>
              <a:pPr/>
              <a:t>11/29/2017</a:t>
            </a:fld>
            <a:endParaRPr lang="en-US">
              <a:solidFill>
                <a:prstClr val="black"/>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444"/>
            <a:ext cx="2133600" cy="365125"/>
          </a:xfrm>
          <a:prstGeom prst="rect">
            <a:avLst/>
          </a:prstGeom>
        </p:spPr>
        <p:txBody>
          <a:bodyPr/>
          <a:lstStyle/>
          <a:p>
            <a:fld id="{52AC5C10-BF0C-49D1-B473-7DEF64BEBB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2522715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07A6EA-45A2-4F4D-8D27-352DE58402B3}" type="datetimeFigureOut">
              <a:rPr lang="en-US" smtClean="0"/>
              <a:pPr/>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CC7C6-28B0-417D-85A8-ACBACEBE55B4}" type="slidenum">
              <a:rPr lang="en-US" smtClean="0"/>
              <a:pPr/>
              <a:t>‹#›</a:t>
            </a:fld>
            <a:endParaRPr lang="en-US"/>
          </a:p>
        </p:txBody>
      </p:sp>
    </p:spTree>
    <p:extLst>
      <p:ext uri="{BB962C8B-B14F-4D97-AF65-F5344CB8AC3E}">
        <p14:creationId xmlns:p14="http://schemas.microsoft.com/office/powerpoint/2010/main" xmlns="" val="369450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07A6EA-45A2-4F4D-8D27-352DE58402B3}" type="datetimeFigureOut">
              <a:rPr lang="en-US" smtClean="0"/>
              <a:pPr/>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CC7C6-28B0-417D-85A8-ACBACEBE55B4}" type="slidenum">
              <a:rPr lang="en-US" smtClean="0"/>
              <a:pPr/>
              <a:t>‹#›</a:t>
            </a:fld>
            <a:endParaRPr lang="en-US"/>
          </a:p>
        </p:txBody>
      </p:sp>
    </p:spTree>
    <p:extLst>
      <p:ext uri="{BB962C8B-B14F-4D97-AF65-F5344CB8AC3E}">
        <p14:creationId xmlns:p14="http://schemas.microsoft.com/office/powerpoint/2010/main" xmlns="" val="414938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07A6EA-45A2-4F4D-8D27-352DE58402B3}" type="datetimeFigureOut">
              <a:rPr lang="en-US" smtClean="0"/>
              <a:pPr/>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CC7C6-28B0-417D-85A8-ACBACEBE55B4}" type="slidenum">
              <a:rPr lang="en-US" smtClean="0"/>
              <a:pPr/>
              <a:t>‹#›</a:t>
            </a:fld>
            <a:endParaRPr lang="en-US"/>
          </a:p>
        </p:txBody>
      </p:sp>
    </p:spTree>
    <p:extLst>
      <p:ext uri="{BB962C8B-B14F-4D97-AF65-F5344CB8AC3E}">
        <p14:creationId xmlns:p14="http://schemas.microsoft.com/office/powerpoint/2010/main" xmlns="" val="115166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7A6EA-45A2-4F4D-8D27-352DE58402B3}" type="datetimeFigureOut">
              <a:rPr lang="en-US" smtClean="0"/>
              <a:pPr/>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CC7C6-28B0-417D-85A8-ACBACEBE55B4}" type="slidenum">
              <a:rPr lang="en-US" smtClean="0"/>
              <a:pPr/>
              <a:t>‹#›</a:t>
            </a:fld>
            <a:endParaRPr lang="en-US"/>
          </a:p>
        </p:txBody>
      </p:sp>
    </p:spTree>
    <p:extLst>
      <p:ext uri="{BB962C8B-B14F-4D97-AF65-F5344CB8AC3E}">
        <p14:creationId xmlns:p14="http://schemas.microsoft.com/office/powerpoint/2010/main" xmlns="" val="331024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07A6EA-45A2-4F4D-8D27-352DE58402B3}" type="datetimeFigureOut">
              <a:rPr lang="en-US" smtClean="0"/>
              <a:pPr/>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CC7C6-28B0-417D-85A8-ACBACEBE55B4}" type="slidenum">
              <a:rPr lang="en-US" smtClean="0"/>
              <a:pPr/>
              <a:t>‹#›</a:t>
            </a:fld>
            <a:endParaRPr lang="en-US"/>
          </a:p>
        </p:txBody>
      </p:sp>
    </p:spTree>
    <p:extLst>
      <p:ext uri="{BB962C8B-B14F-4D97-AF65-F5344CB8AC3E}">
        <p14:creationId xmlns:p14="http://schemas.microsoft.com/office/powerpoint/2010/main" xmlns="" val="31998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07A6EA-45A2-4F4D-8D27-352DE58402B3}" type="datetimeFigureOut">
              <a:rPr lang="en-US" smtClean="0"/>
              <a:pPr/>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CC7C6-28B0-417D-85A8-ACBACEBE55B4}" type="slidenum">
              <a:rPr lang="en-US" smtClean="0"/>
              <a:pPr/>
              <a:t>‹#›</a:t>
            </a:fld>
            <a:endParaRPr lang="en-US"/>
          </a:p>
        </p:txBody>
      </p:sp>
    </p:spTree>
    <p:extLst>
      <p:ext uri="{BB962C8B-B14F-4D97-AF65-F5344CB8AC3E}">
        <p14:creationId xmlns:p14="http://schemas.microsoft.com/office/powerpoint/2010/main" xmlns="" val="79003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7A6EA-45A2-4F4D-8D27-352DE58402B3}" type="datetimeFigureOut">
              <a:rPr lang="en-US" smtClean="0"/>
              <a:pPr/>
              <a:t>11/29/2017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CC7C6-28B0-417D-85A8-ACBACEBE55B4}" type="slidenum">
              <a:rPr lang="en-US" smtClean="0"/>
              <a:pPr/>
              <a:t>‹#›</a:t>
            </a:fld>
            <a:endParaRPr lang="en-US"/>
          </a:p>
        </p:txBody>
      </p:sp>
    </p:spTree>
    <p:extLst>
      <p:ext uri="{BB962C8B-B14F-4D97-AF65-F5344CB8AC3E}">
        <p14:creationId xmlns:p14="http://schemas.microsoft.com/office/powerpoint/2010/main" xmlns="" val="3750552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3" r:id="rId12"/>
    <p:sldLayoutId id="2147483695" r:id="rId13"/>
    <p:sldLayoutId id="214748374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6258887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2" r:id="rId9"/>
    <p:sldLayoutId id="2147483743" r:id="rId10"/>
    <p:sldLayoutId id="21474837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4493607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9487" y="522566"/>
            <a:ext cx="5018201" cy="3854901"/>
          </a:xfrm>
          <a:prstGeom prst="rect">
            <a:avLst/>
          </a:prstGeom>
          <a:noFill/>
        </p:spPr>
        <p:txBody>
          <a:bodyPr wrap="square" rtlCol="0">
            <a:spAutoFit/>
          </a:bodyPr>
          <a:lstStyle/>
          <a:p>
            <a:pPr algn="r">
              <a:spcAft>
                <a:spcPts val="300"/>
              </a:spcAft>
            </a:pPr>
            <a:r>
              <a:rPr lang="en-ZA" sz="3200" b="1" dirty="0" smtClean="0">
                <a:solidFill>
                  <a:schemeClr val="bg1"/>
                </a:solidFill>
                <a:latin typeface="Century Gothic"/>
                <a:cs typeface="Century Gothic"/>
              </a:rPr>
              <a:t>PRESENTATION</a:t>
            </a:r>
          </a:p>
          <a:p>
            <a:pPr algn="r">
              <a:spcAft>
                <a:spcPts val="300"/>
              </a:spcAft>
            </a:pPr>
            <a:r>
              <a:rPr lang="en-ZA" sz="3200" b="1" dirty="0" smtClean="0">
                <a:solidFill>
                  <a:schemeClr val="bg1"/>
                </a:solidFill>
                <a:latin typeface="Century Gothic"/>
                <a:cs typeface="Century Gothic"/>
              </a:rPr>
              <a:t>TO </a:t>
            </a:r>
            <a:r>
              <a:rPr lang="en-ZA" sz="3200" b="1" dirty="0">
                <a:solidFill>
                  <a:schemeClr val="bg1"/>
                </a:solidFill>
                <a:latin typeface="Century Gothic"/>
                <a:cs typeface="Century Gothic"/>
              </a:rPr>
              <a:t>PORTFOLIO COMMITTEE </a:t>
            </a:r>
            <a:r>
              <a:rPr lang="en-ZA" sz="3200" b="1" dirty="0" smtClean="0">
                <a:solidFill>
                  <a:schemeClr val="bg1"/>
                </a:solidFill>
                <a:latin typeface="Century Gothic"/>
                <a:cs typeface="Century Gothic"/>
              </a:rPr>
              <a:t>ON THE </a:t>
            </a:r>
            <a:r>
              <a:rPr lang="en-ZA" sz="3200" b="1" dirty="0">
                <a:solidFill>
                  <a:schemeClr val="bg1"/>
                </a:solidFill>
                <a:latin typeface="Century Gothic"/>
                <a:cs typeface="Century Gothic"/>
              </a:rPr>
              <a:t>PROPOSED NLTA </a:t>
            </a:r>
            <a:r>
              <a:rPr lang="en-ZA" sz="3200" b="1" dirty="0" smtClean="0">
                <a:solidFill>
                  <a:schemeClr val="bg1"/>
                </a:solidFill>
                <a:latin typeface="Century Gothic"/>
                <a:cs typeface="Century Gothic"/>
              </a:rPr>
              <a:t>AMENDMENTS</a:t>
            </a:r>
          </a:p>
          <a:p>
            <a:pPr algn="r">
              <a:spcAft>
                <a:spcPts val="300"/>
              </a:spcAft>
            </a:pPr>
            <a:endParaRPr lang="en-ZA" sz="3200" b="1" dirty="0">
              <a:solidFill>
                <a:schemeClr val="bg1"/>
              </a:solidFill>
              <a:latin typeface="Century Gothic"/>
              <a:cs typeface="Century Gothic"/>
            </a:endParaRPr>
          </a:p>
          <a:p>
            <a:pPr algn="r">
              <a:spcAft>
                <a:spcPts val="300"/>
              </a:spcAft>
            </a:pPr>
            <a:r>
              <a:rPr lang="en-ZA" sz="3200" b="1" dirty="0" smtClean="0">
                <a:solidFill>
                  <a:schemeClr val="bg1"/>
                </a:solidFill>
                <a:latin typeface="Century Gothic"/>
                <a:cs typeface="Century Gothic"/>
              </a:rPr>
              <a:t>THE CITY OF CAPE TOWN </a:t>
            </a:r>
            <a:endParaRPr lang="en-ZA" sz="3200" b="1" dirty="0">
              <a:solidFill>
                <a:schemeClr val="bg1"/>
              </a:solidFill>
              <a:latin typeface="Century Gothic"/>
              <a:cs typeface="Century Gothic"/>
            </a:endParaRPr>
          </a:p>
          <a:p>
            <a:pPr algn="r">
              <a:spcAft>
                <a:spcPts val="300"/>
              </a:spcAft>
            </a:pPr>
            <a:endParaRPr lang="en-US" sz="1050" b="1" dirty="0">
              <a:solidFill>
                <a:srgbClr val="E0193B"/>
              </a:solidFill>
              <a:latin typeface="Century Gothic"/>
              <a:cs typeface="Century Gothic"/>
            </a:endParaRPr>
          </a:p>
        </p:txBody>
      </p:sp>
      <p:sp>
        <p:nvSpPr>
          <p:cNvPr id="3" name="TextBox 2"/>
          <p:cNvSpPr txBox="1"/>
          <p:nvPr/>
        </p:nvSpPr>
        <p:spPr>
          <a:xfrm>
            <a:off x="360700" y="5093229"/>
            <a:ext cx="7073932" cy="1315745"/>
          </a:xfrm>
          <a:prstGeom prst="rect">
            <a:avLst/>
          </a:prstGeom>
          <a:noFill/>
        </p:spPr>
        <p:txBody>
          <a:bodyPr wrap="square" rtlCol="0">
            <a:spAutoFit/>
          </a:bodyPr>
          <a:lstStyle/>
          <a:p>
            <a:pPr>
              <a:spcAft>
                <a:spcPts val="300"/>
              </a:spcAft>
            </a:pPr>
            <a:r>
              <a:rPr lang="en-US" b="1" dirty="0" smtClean="0">
                <a:solidFill>
                  <a:srgbClr val="E91A30"/>
                </a:solidFill>
                <a:latin typeface="Century Gothic"/>
                <a:cs typeface="Century Gothic"/>
              </a:rPr>
              <a:t>Melissa Whitehead</a:t>
            </a:r>
          </a:p>
          <a:p>
            <a:pPr>
              <a:spcAft>
                <a:spcPts val="300"/>
              </a:spcAft>
            </a:pPr>
            <a:r>
              <a:rPr lang="en-US" b="1" dirty="0" smtClean="0">
                <a:solidFill>
                  <a:srgbClr val="E91A30"/>
                </a:solidFill>
                <a:latin typeface="Century Gothic"/>
                <a:cs typeface="Century Gothic"/>
              </a:rPr>
              <a:t>Commissioner</a:t>
            </a:r>
          </a:p>
          <a:p>
            <a:pPr>
              <a:spcAft>
                <a:spcPts val="300"/>
              </a:spcAft>
            </a:pPr>
            <a:r>
              <a:rPr lang="en-US" b="1" dirty="0" smtClean="0">
                <a:solidFill>
                  <a:srgbClr val="E91A30"/>
                </a:solidFill>
                <a:latin typeface="Century Gothic"/>
                <a:cs typeface="Century Gothic"/>
              </a:rPr>
              <a:t>Transport and Urban Development Authority</a:t>
            </a:r>
            <a:endParaRPr lang="en-US" b="1" dirty="0">
              <a:latin typeface="Century Gothic"/>
              <a:cs typeface="Century Gothic"/>
            </a:endParaRPr>
          </a:p>
          <a:p>
            <a:pPr>
              <a:spcAft>
                <a:spcPts val="300"/>
              </a:spcAft>
            </a:pPr>
            <a:r>
              <a:rPr lang="en-US" b="1" dirty="0">
                <a:solidFill>
                  <a:srgbClr val="3F4A55"/>
                </a:solidFill>
                <a:latin typeface="Century Gothic"/>
                <a:cs typeface="Century Gothic"/>
              </a:rPr>
              <a:t>28</a:t>
            </a:r>
            <a:r>
              <a:rPr lang="en-US" b="1" baseline="30000" dirty="0">
                <a:solidFill>
                  <a:srgbClr val="3F4A55"/>
                </a:solidFill>
                <a:latin typeface="Century Gothic"/>
                <a:cs typeface="Century Gothic"/>
              </a:rPr>
              <a:t>th</a:t>
            </a:r>
            <a:r>
              <a:rPr lang="en-US" b="1" dirty="0">
                <a:solidFill>
                  <a:srgbClr val="3F4A55"/>
                </a:solidFill>
                <a:latin typeface="Century Gothic"/>
                <a:cs typeface="Century Gothic"/>
              </a:rPr>
              <a:t> November </a:t>
            </a:r>
            <a:r>
              <a:rPr lang="en-US" b="1" dirty="0" smtClean="0">
                <a:solidFill>
                  <a:srgbClr val="3F4A55"/>
                </a:solidFill>
                <a:latin typeface="Century Gothic"/>
                <a:cs typeface="Century Gothic"/>
              </a:rPr>
              <a:t>2017</a:t>
            </a:r>
            <a:endParaRPr lang="en-US" b="1" dirty="0">
              <a:solidFill>
                <a:srgbClr val="3F4A55"/>
              </a:solidFill>
              <a:latin typeface="Century Gothic"/>
              <a:cs typeface="Century Gothic"/>
            </a:endParaRPr>
          </a:p>
        </p:txBody>
      </p:sp>
    </p:spTree>
    <p:extLst>
      <p:ext uri="{BB962C8B-B14F-4D97-AF65-F5344CB8AC3E}">
        <p14:creationId xmlns:p14="http://schemas.microsoft.com/office/powerpoint/2010/main" xmlns="" val="875171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587" y="219561"/>
            <a:ext cx="7073932" cy="977191"/>
          </a:xfrm>
          <a:prstGeom prst="rect">
            <a:avLst/>
          </a:prstGeom>
          <a:noFill/>
        </p:spPr>
        <p:txBody>
          <a:bodyPr wrap="square" rtlCol="0">
            <a:spAutoFit/>
          </a:bodyPr>
          <a:lstStyle/>
          <a:p>
            <a:pPr>
              <a:spcAft>
                <a:spcPts val="300"/>
              </a:spcAft>
            </a:pPr>
            <a:r>
              <a:rPr lang="en-US" sz="3000" b="1" dirty="0" smtClean="0">
                <a:solidFill>
                  <a:srgbClr val="3F4A55"/>
                </a:solidFill>
                <a:latin typeface="Century Gothic"/>
                <a:cs typeface="Century Gothic"/>
              </a:rPr>
              <a:t>SPECIFIC COMMENTS</a:t>
            </a:r>
          </a:p>
          <a:p>
            <a:pPr>
              <a:spcAft>
                <a:spcPts val="300"/>
              </a:spcAft>
            </a:pPr>
            <a:r>
              <a:rPr lang="en-US" sz="2500" b="1" dirty="0" smtClean="0">
                <a:solidFill>
                  <a:srgbClr val="E91A30"/>
                </a:solidFill>
                <a:latin typeface="Century Gothic"/>
                <a:cs typeface="Century Gothic"/>
              </a:rPr>
              <a:t>Continued…</a:t>
            </a:r>
            <a:endParaRPr lang="en-US" sz="2500" b="1" dirty="0">
              <a:solidFill>
                <a:srgbClr val="E91A30"/>
              </a:solidFill>
              <a:latin typeface="Century Gothic"/>
              <a:cs typeface="Century Gothic"/>
            </a:endParaRPr>
          </a:p>
        </p:txBody>
      </p:sp>
      <p:sp>
        <p:nvSpPr>
          <p:cNvPr id="3" name="Rectangle 2"/>
          <p:cNvSpPr/>
          <p:nvPr/>
        </p:nvSpPr>
        <p:spPr>
          <a:xfrm>
            <a:off x="611560" y="1196752"/>
            <a:ext cx="7848872" cy="5355312"/>
          </a:xfrm>
          <a:prstGeom prst="rect">
            <a:avLst/>
          </a:prstGeom>
        </p:spPr>
        <p:txBody>
          <a:bodyPr wrap="square">
            <a:spAutoFit/>
          </a:bodyPr>
          <a:lstStyle/>
          <a:p>
            <a:pPr lvl="0">
              <a:tabLst>
                <a:tab pos="742950" algn="l"/>
              </a:tabLst>
            </a:pPr>
            <a:r>
              <a:rPr lang="en-GB" dirty="0" smtClean="0">
                <a:solidFill>
                  <a:srgbClr val="000000"/>
                </a:solidFill>
                <a:latin typeface="Century Gothic" panose="020B0502020202020204" pitchFamily="34" charset="0"/>
                <a:cs typeface="Arial" panose="020B0604020202020204" pitchFamily="34" charset="0"/>
              </a:rPr>
              <a:t>7.	Section </a:t>
            </a:r>
            <a:r>
              <a:rPr lang="en-GB" dirty="0">
                <a:solidFill>
                  <a:srgbClr val="000000"/>
                </a:solidFill>
                <a:latin typeface="Century Gothic" panose="020B0502020202020204" pitchFamily="34" charset="0"/>
                <a:cs typeface="Arial" panose="020B0604020202020204" pitchFamily="34" charset="0"/>
              </a:rPr>
              <a:t>11 (10) (d) (ii): It would be useful if more clarity as to </a:t>
            </a:r>
            <a:r>
              <a:rPr lang="en-GB" dirty="0" smtClean="0">
                <a:solidFill>
                  <a:srgbClr val="000000"/>
                </a:solidFill>
                <a:latin typeface="Century Gothic" panose="020B0502020202020204" pitchFamily="34" charset="0"/>
                <a:cs typeface="Arial" panose="020B0604020202020204" pitchFamily="34" charset="0"/>
              </a:rPr>
              <a:t>	what </a:t>
            </a:r>
            <a:r>
              <a:rPr lang="en-GB" dirty="0">
                <a:solidFill>
                  <a:srgbClr val="000000"/>
                </a:solidFill>
                <a:latin typeface="Century Gothic" panose="020B0502020202020204" pitchFamily="34" charset="0"/>
                <a:cs typeface="Arial" panose="020B0604020202020204" pitchFamily="34" charset="0"/>
              </a:rPr>
              <a:t>is expected by Municipalities in relation to “necessary </a:t>
            </a:r>
            <a:r>
              <a:rPr lang="en-GB" dirty="0" smtClean="0">
                <a:solidFill>
                  <a:srgbClr val="000000"/>
                </a:solidFill>
                <a:latin typeface="Century Gothic" panose="020B0502020202020204" pitchFamily="34" charset="0"/>
                <a:cs typeface="Arial" panose="020B0604020202020204" pitchFamily="34" charset="0"/>
              </a:rPr>
              <a:t>	capacity</a:t>
            </a:r>
            <a:r>
              <a:rPr lang="en-GB" dirty="0">
                <a:solidFill>
                  <a:srgbClr val="000000"/>
                </a:solidFill>
                <a:latin typeface="Century Gothic" panose="020B0502020202020204" pitchFamily="34" charset="0"/>
                <a:cs typeface="Arial" panose="020B0604020202020204" pitchFamily="34" charset="0"/>
              </a:rPr>
              <a:t>”. It is recommended that Chapter 6 of the CITP’s of </a:t>
            </a:r>
            <a:r>
              <a:rPr lang="en-GB" dirty="0" smtClean="0">
                <a:solidFill>
                  <a:srgbClr val="000000"/>
                </a:solidFill>
                <a:latin typeface="Century Gothic" panose="020B0502020202020204" pitchFamily="34" charset="0"/>
                <a:cs typeface="Arial" panose="020B0604020202020204" pitchFamily="34" charset="0"/>
              </a:rPr>
              <a:t>	each </a:t>
            </a:r>
            <a:r>
              <a:rPr lang="en-GB" dirty="0">
                <a:solidFill>
                  <a:srgbClr val="000000"/>
                </a:solidFill>
                <a:latin typeface="Century Gothic" panose="020B0502020202020204" pitchFamily="34" charset="0"/>
                <a:cs typeface="Arial" panose="020B0604020202020204" pitchFamily="34" charset="0"/>
              </a:rPr>
              <a:t>Municipality should elaborate on their </a:t>
            </a:r>
            <a:r>
              <a:rPr lang="en-GB" dirty="0" smtClean="0">
                <a:solidFill>
                  <a:srgbClr val="000000"/>
                </a:solidFill>
                <a:latin typeface="Century Gothic" panose="020B0502020202020204" pitchFamily="34" charset="0"/>
                <a:cs typeface="Arial" panose="020B0604020202020204" pitchFamily="34" charset="0"/>
              </a:rPr>
              <a:t>capacity.</a:t>
            </a:r>
          </a:p>
          <a:p>
            <a:pPr lvl="0">
              <a:tabLst>
                <a:tab pos="742950" algn="l"/>
              </a:tabLst>
            </a:pPr>
            <a:endParaRPr lang="en-GB" dirty="0">
              <a:solidFill>
                <a:srgbClr val="000000"/>
              </a:solidFill>
              <a:latin typeface="Century Gothic" panose="020B0502020202020204" pitchFamily="34" charset="0"/>
              <a:cs typeface="Arial" panose="020B0604020202020204" pitchFamily="34" charset="0"/>
            </a:endParaRPr>
          </a:p>
          <a:p>
            <a:pPr lvl="0">
              <a:tabLst>
                <a:tab pos="742950" algn="l"/>
              </a:tabLst>
            </a:pPr>
            <a:r>
              <a:rPr lang="en-GB" dirty="0" smtClean="0">
                <a:solidFill>
                  <a:srgbClr val="000000"/>
                </a:solidFill>
                <a:latin typeface="Century Gothic" panose="020B0502020202020204" pitchFamily="34" charset="0"/>
                <a:cs typeface="Arial" panose="020B0604020202020204" pitchFamily="34" charset="0"/>
              </a:rPr>
              <a:t>8 &amp; 9.	There </a:t>
            </a:r>
            <a:r>
              <a:rPr lang="en-GB" dirty="0">
                <a:solidFill>
                  <a:srgbClr val="000000"/>
                </a:solidFill>
                <a:latin typeface="Century Gothic" panose="020B0502020202020204" pitchFamily="34" charset="0"/>
                <a:cs typeface="Arial" panose="020B0604020202020204" pitchFamily="34" charset="0"/>
              </a:rPr>
              <a:t>is agreement to the proposed amendments to Section </a:t>
            </a:r>
            <a:r>
              <a:rPr lang="en-GB" dirty="0" smtClean="0">
                <a:solidFill>
                  <a:srgbClr val="000000"/>
                </a:solidFill>
                <a:latin typeface="Century Gothic" panose="020B0502020202020204" pitchFamily="34" charset="0"/>
                <a:cs typeface="Arial" panose="020B0604020202020204" pitchFamily="34" charset="0"/>
              </a:rPr>
              <a:t>	15 and 17 </a:t>
            </a:r>
            <a:r>
              <a:rPr lang="en-GB" dirty="0">
                <a:solidFill>
                  <a:srgbClr val="000000"/>
                </a:solidFill>
                <a:latin typeface="Century Gothic" panose="020B0502020202020204" pitchFamily="34" charset="0"/>
                <a:cs typeface="Arial" panose="020B0604020202020204" pitchFamily="34" charset="0"/>
              </a:rPr>
              <a:t>of the principal </a:t>
            </a:r>
            <a:r>
              <a:rPr lang="en-GB" dirty="0" smtClean="0">
                <a:solidFill>
                  <a:srgbClr val="000000"/>
                </a:solidFill>
                <a:latin typeface="Century Gothic" panose="020B0502020202020204" pitchFamily="34" charset="0"/>
                <a:cs typeface="Arial" panose="020B0604020202020204" pitchFamily="34" charset="0"/>
              </a:rPr>
              <a:t>Act.</a:t>
            </a:r>
          </a:p>
          <a:p>
            <a:pPr lvl="0">
              <a:tabLst>
                <a:tab pos="742950" algn="l"/>
              </a:tabLst>
            </a:pPr>
            <a:r>
              <a:rPr lang="en-ZA" dirty="0" smtClean="0"/>
              <a:t/>
            </a:r>
            <a:br>
              <a:rPr lang="en-ZA" dirty="0" smtClean="0"/>
            </a:br>
            <a:r>
              <a:rPr lang="en-ZA" dirty="0" smtClean="0"/>
              <a:t>10.	</a:t>
            </a:r>
            <a: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Section </a:t>
            </a:r>
            <a:r>
              <a:rPr lang="en-GB"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18(1) – The amendments proposed are NOT agreed </a:t>
            </a:r>
            <a: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	to</a:t>
            </a:r>
            <a:r>
              <a:rPr lang="en-GB"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The amendment should rather state: “A Municipal </a:t>
            </a:r>
            <a: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	Regulatory </a:t>
            </a:r>
            <a:r>
              <a:rPr lang="en-GB"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Entity must receive and decide on applications </a:t>
            </a:r>
            <a: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	relating </a:t>
            </a:r>
            <a:r>
              <a:rPr lang="en-GB"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to operating licences for services wholly within </a:t>
            </a:r>
            <a:r>
              <a:rPr lang="en-GB" u="sng"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or </a:t>
            </a:r>
            <a: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r>
              <a:rPr lang="en-GB" u="sng"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emanating </a:t>
            </a:r>
            <a:r>
              <a:rPr lang="en-GB" u="sng"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from</a:t>
            </a:r>
            <a:r>
              <a:rPr lang="en-GB"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the area of jurisdiction of the Municipality </a:t>
            </a:r>
            <a: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	concerned </a:t>
            </a:r>
            <a:r>
              <a:rPr lang="en-GB"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so long as it does not go outside the boundaries of </a:t>
            </a:r>
            <a: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	the </a:t>
            </a:r>
            <a:r>
              <a:rPr lang="en-GB"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Province. Further the word </a:t>
            </a:r>
            <a:r>
              <a:rPr lang="en-GB" u="sng"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intraprovincial</a:t>
            </a:r>
            <a:r>
              <a:rPr lang="en-GB"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should be </a:t>
            </a:r>
            <a: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	changed </a:t>
            </a:r>
            <a:r>
              <a:rPr lang="en-GB"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to interprovincial services where the services cross </a:t>
            </a:r>
            <a: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	the </a:t>
            </a:r>
            <a:r>
              <a:rPr lang="en-GB"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boundaries of the </a:t>
            </a:r>
            <a:r>
              <a:rPr lang="en-GB" u="sng"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Province</a:t>
            </a:r>
            <a:r>
              <a:rPr lang="en-GB"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This also relates to </a:t>
            </a:r>
            <a: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
            </a:r>
            <a:b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br>
            <a: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	Section 24(1</a:t>
            </a:r>
            <a:r>
              <a:rPr lang="en-GB"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)(b). It is also recommended that this </a:t>
            </a:r>
            <a:endPar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lvl="0">
              <a:tabLst>
                <a:tab pos="742950" algn="l"/>
              </a:tabLst>
            </a:pPr>
            <a:r>
              <a:rPr lang="en-GB"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also </a:t>
            </a:r>
            <a:r>
              <a:rPr lang="en-GB"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relates to </a:t>
            </a:r>
            <a: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Charter </a:t>
            </a:r>
            <a:r>
              <a:rPr lang="en-GB"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Services (Section 67</a:t>
            </a:r>
            <a: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xmlns="" val="1897359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587" y="396480"/>
            <a:ext cx="7073932" cy="977191"/>
          </a:xfrm>
          <a:prstGeom prst="rect">
            <a:avLst/>
          </a:prstGeom>
          <a:noFill/>
        </p:spPr>
        <p:txBody>
          <a:bodyPr wrap="square" rtlCol="0">
            <a:spAutoFit/>
          </a:bodyPr>
          <a:lstStyle/>
          <a:p>
            <a:pPr>
              <a:spcAft>
                <a:spcPts val="300"/>
              </a:spcAft>
            </a:pPr>
            <a:r>
              <a:rPr lang="en-US" sz="3000" b="1" dirty="0" smtClean="0">
                <a:solidFill>
                  <a:srgbClr val="3F4A55"/>
                </a:solidFill>
                <a:latin typeface="Century Gothic"/>
                <a:cs typeface="Century Gothic"/>
              </a:rPr>
              <a:t>SPECIFIC COMMENTS</a:t>
            </a:r>
          </a:p>
          <a:p>
            <a:pPr>
              <a:spcAft>
                <a:spcPts val="300"/>
              </a:spcAft>
            </a:pPr>
            <a:r>
              <a:rPr lang="en-US" sz="2500" b="1" dirty="0" smtClean="0">
                <a:solidFill>
                  <a:srgbClr val="E91A30"/>
                </a:solidFill>
                <a:latin typeface="Century Gothic"/>
                <a:cs typeface="Century Gothic"/>
              </a:rPr>
              <a:t>NLTA Amendment Bill</a:t>
            </a:r>
            <a:endParaRPr lang="en-US" sz="2500" b="1" dirty="0">
              <a:solidFill>
                <a:srgbClr val="E91A30"/>
              </a:solidFill>
              <a:latin typeface="Century Gothic"/>
              <a:cs typeface="Century Gothic"/>
            </a:endParaRPr>
          </a:p>
        </p:txBody>
      </p:sp>
      <p:sp>
        <p:nvSpPr>
          <p:cNvPr id="3" name="Rectangle 2"/>
          <p:cNvSpPr/>
          <p:nvPr/>
        </p:nvSpPr>
        <p:spPr>
          <a:xfrm>
            <a:off x="442587" y="1480280"/>
            <a:ext cx="7776864" cy="5078313"/>
          </a:xfrm>
          <a:prstGeom prst="rect">
            <a:avLst/>
          </a:prstGeom>
        </p:spPr>
        <p:txBody>
          <a:bodyPr wrap="square">
            <a:spAutoFit/>
          </a:bodyPr>
          <a:lstStyle/>
          <a:p>
            <a:pPr marL="531813" lvl="0" indent="-531813">
              <a:buAutoNum type="arabicPeriod" startAt="11"/>
              <a:tabLst>
                <a:tab pos="742950" algn="l"/>
              </a:tabLst>
            </a:pPr>
            <a:r>
              <a:rPr lang="en-GB" dirty="0" smtClean="0">
                <a:solidFill>
                  <a:srgbClr val="000000"/>
                </a:solidFill>
                <a:latin typeface="Century Gothic" panose="020B0502020202020204" pitchFamily="34" charset="0"/>
                <a:cs typeface="Arial" panose="020B0604020202020204" pitchFamily="34" charset="0"/>
              </a:rPr>
              <a:t>Section </a:t>
            </a:r>
            <a:r>
              <a:rPr lang="en-GB" dirty="0">
                <a:solidFill>
                  <a:srgbClr val="000000"/>
                </a:solidFill>
                <a:latin typeface="Century Gothic" panose="020B0502020202020204" pitchFamily="34" charset="0"/>
                <a:cs typeface="Arial" panose="020B0604020202020204" pitchFamily="34" charset="0"/>
              </a:rPr>
              <a:t>20 prescribes the National Public Transport Regulator function and Sections 23 &amp; 24 prescribe the Provincial Regulatory Entity </a:t>
            </a:r>
            <a:r>
              <a:rPr lang="en-GB" u="sng" dirty="0">
                <a:solidFill>
                  <a:srgbClr val="000000"/>
                </a:solidFill>
                <a:latin typeface="Century Gothic" panose="020B0502020202020204" pitchFamily="34" charset="0"/>
                <a:cs typeface="Arial" panose="020B0604020202020204" pitchFamily="34" charset="0"/>
              </a:rPr>
              <a:t>BUT</a:t>
            </a:r>
            <a:r>
              <a:rPr lang="en-GB" dirty="0">
                <a:solidFill>
                  <a:srgbClr val="000000"/>
                </a:solidFill>
                <a:latin typeface="Century Gothic" panose="020B0502020202020204" pitchFamily="34" charset="0"/>
                <a:cs typeface="Arial" panose="020B0604020202020204" pitchFamily="34" charset="0"/>
              </a:rPr>
              <a:t> there are no clauses that prescribe the Municipal Regulatory </a:t>
            </a:r>
            <a:r>
              <a:rPr lang="en-GB" dirty="0" smtClean="0">
                <a:solidFill>
                  <a:srgbClr val="000000"/>
                </a:solidFill>
                <a:latin typeface="Century Gothic" panose="020B0502020202020204" pitchFamily="34" charset="0"/>
                <a:cs typeface="Arial" panose="020B0604020202020204" pitchFamily="34" charset="0"/>
              </a:rPr>
              <a:t>Entity.</a:t>
            </a:r>
            <a:br>
              <a:rPr lang="en-GB" dirty="0" smtClean="0">
                <a:solidFill>
                  <a:srgbClr val="000000"/>
                </a:solidFill>
                <a:latin typeface="Century Gothic" panose="020B0502020202020204" pitchFamily="34" charset="0"/>
                <a:cs typeface="Arial" panose="020B0604020202020204" pitchFamily="34" charset="0"/>
              </a:rPr>
            </a:br>
            <a:endParaRPr lang="en-GB" dirty="0" smtClean="0">
              <a:solidFill>
                <a:srgbClr val="000000"/>
              </a:solidFill>
              <a:latin typeface="Century Gothic" panose="020B0502020202020204" pitchFamily="34" charset="0"/>
              <a:cs typeface="Arial" panose="020B0604020202020204" pitchFamily="34" charset="0"/>
            </a:endParaRPr>
          </a:p>
          <a:p>
            <a:pPr marL="531813" lvl="0" indent="-531813">
              <a:buAutoNum type="arabicPeriod" startAt="11"/>
              <a:tabLst>
                <a:tab pos="742950" algn="l"/>
              </a:tabLst>
            </a:pPr>
            <a:r>
              <a:rPr lang="en-GB" dirty="0" smtClean="0">
                <a:solidFill>
                  <a:srgbClr val="000000"/>
                </a:solidFill>
                <a:latin typeface="Century Gothic" panose="020B0502020202020204" pitchFamily="34" charset="0"/>
                <a:cs typeface="Arial" panose="020B0604020202020204" pitchFamily="34" charset="0"/>
              </a:rPr>
              <a:t>There </a:t>
            </a:r>
            <a:r>
              <a:rPr lang="en-GB" dirty="0">
                <a:solidFill>
                  <a:srgbClr val="000000"/>
                </a:solidFill>
                <a:latin typeface="Century Gothic" panose="020B0502020202020204" pitchFamily="34" charset="0"/>
                <a:cs typeface="Arial" panose="020B0604020202020204" pitchFamily="34" charset="0"/>
              </a:rPr>
              <a:t>is agreement to the proposed amendment to Section 27 of the principal </a:t>
            </a:r>
            <a:r>
              <a:rPr lang="en-GB" dirty="0" smtClean="0">
                <a:solidFill>
                  <a:srgbClr val="000000"/>
                </a:solidFill>
                <a:latin typeface="Century Gothic" panose="020B0502020202020204" pitchFamily="34" charset="0"/>
                <a:cs typeface="Arial" panose="020B0604020202020204" pitchFamily="34" charset="0"/>
              </a:rPr>
              <a:t>Act.</a:t>
            </a:r>
            <a:r>
              <a:rPr lang="en-ZA" dirty="0" smtClean="0"/>
              <a:t/>
            </a:r>
            <a:br>
              <a:rPr lang="en-ZA" dirty="0" smtClean="0"/>
            </a:br>
            <a:endParaRPr lang="en-ZA" dirty="0" smtClean="0"/>
          </a:p>
          <a:p>
            <a:pPr marL="531813" lvl="0" indent="-531813">
              <a:buAutoNum type="arabicPeriod" startAt="11"/>
              <a:tabLst>
                <a:tab pos="742950" algn="l"/>
              </a:tabLst>
            </a:pPr>
            <a:r>
              <a:rPr lang="en-GB" dirty="0" smtClean="0">
                <a:solidFill>
                  <a:srgbClr val="000000"/>
                </a:solidFill>
                <a:latin typeface="Century Gothic" panose="020B0502020202020204" pitchFamily="34" charset="0"/>
                <a:cs typeface="Arial" panose="020B0604020202020204" pitchFamily="34" charset="0"/>
              </a:rPr>
              <a:t>There </a:t>
            </a:r>
            <a:r>
              <a:rPr lang="en-GB" dirty="0">
                <a:solidFill>
                  <a:srgbClr val="000000"/>
                </a:solidFill>
                <a:latin typeface="Century Gothic" panose="020B0502020202020204" pitchFamily="34" charset="0"/>
                <a:cs typeface="Arial" panose="020B0604020202020204" pitchFamily="34" charset="0"/>
              </a:rPr>
              <a:t>is agreement to the proposed amendments to Section 36 of the principal </a:t>
            </a:r>
            <a:r>
              <a:rPr lang="en-GB" dirty="0" smtClean="0">
                <a:solidFill>
                  <a:srgbClr val="000000"/>
                </a:solidFill>
                <a:latin typeface="Century Gothic" panose="020B0502020202020204" pitchFamily="34" charset="0"/>
                <a:cs typeface="Arial" panose="020B0604020202020204" pitchFamily="34" charset="0"/>
              </a:rPr>
              <a:t>Act.</a:t>
            </a:r>
            <a:r>
              <a:rPr lang="en-ZA" dirty="0" smtClean="0"/>
              <a:t/>
            </a:r>
            <a:br>
              <a:rPr lang="en-ZA" dirty="0" smtClean="0"/>
            </a:br>
            <a:endParaRPr lang="en-ZA" dirty="0" smtClean="0"/>
          </a:p>
          <a:p>
            <a:pPr marL="531813" lvl="0" indent="-531813">
              <a:buAutoNum type="arabicPeriod" startAt="11"/>
              <a:tabLst>
                <a:tab pos="742950" algn="l"/>
              </a:tabLst>
            </a:pPr>
            <a:r>
              <a:rPr lang="en-GB" dirty="0" smtClean="0">
                <a:solidFill>
                  <a:srgbClr val="000000"/>
                </a:solidFill>
                <a:latin typeface="Century Gothic" panose="020B0502020202020204" pitchFamily="34" charset="0"/>
                <a:cs typeface="Arial" panose="020B0604020202020204" pitchFamily="34" charset="0"/>
              </a:rPr>
              <a:t>Section </a:t>
            </a:r>
            <a:r>
              <a:rPr lang="en-GB" dirty="0">
                <a:solidFill>
                  <a:srgbClr val="000000"/>
                </a:solidFill>
                <a:latin typeface="Century Gothic" panose="020B0502020202020204" pitchFamily="34" charset="0"/>
                <a:cs typeface="Arial" panose="020B0604020202020204" pitchFamily="34" charset="0"/>
              </a:rPr>
              <a:t>39(3): the planning authority cannot take steps to cancel operating licences and permits – it should rather state that, upon recommendation/request of the planning authority, </a:t>
            </a:r>
            <a:r>
              <a:rPr lang="en-GB" u="sng" dirty="0">
                <a:solidFill>
                  <a:srgbClr val="000000"/>
                </a:solidFill>
                <a:latin typeface="Century Gothic" panose="020B0502020202020204" pitchFamily="34" charset="0"/>
                <a:cs typeface="Arial" panose="020B0604020202020204" pitchFamily="34" charset="0"/>
              </a:rPr>
              <a:t>the regulatory entity shall</a:t>
            </a:r>
            <a:r>
              <a:rPr lang="en-GB" dirty="0">
                <a:solidFill>
                  <a:srgbClr val="000000"/>
                </a:solidFill>
                <a:latin typeface="Century Gothic" panose="020B0502020202020204" pitchFamily="34" charset="0"/>
                <a:cs typeface="Arial" panose="020B0604020202020204" pitchFamily="34" charset="0"/>
              </a:rPr>
              <a:t> take steps/measures to cancel </a:t>
            </a:r>
            <a:r>
              <a:rPr lang="en-GB" dirty="0" smtClean="0">
                <a:solidFill>
                  <a:srgbClr val="000000"/>
                </a:solidFill>
                <a:latin typeface="Century Gothic" panose="020B0502020202020204" pitchFamily="34" charset="0"/>
                <a:cs typeface="Arial" panose="020B0604020202020204" pitchFamily="34" charset="0"/>
              </a:rPr>
              <a:t>….</a:t>
            </a:r>
            <a:r>
              <a:rPr lang="en-ZA" dirty="0"/>
              <a:t/>
            </a:r>
            <a:br>
              <a:rPr lang="en-ZA" dirty="0"/>
            </a:br>
            <a:endParaRPr lang="en-ZA" dirty="0" smtClean="0"/>
          </a:p>
          <a:p>
            <a:pPr marL="531813" lvl="0" indent="-531813">
              <a:buAutoNum type="arabicPeriod" startAt="11"/>
              <a:tabLst>
                <a:tab pos="742950" algn="l"/>
              </a:tabLst>
            </a:pPr>
            <a: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There </a:t>
            </a:r>
            <a:r>
              <a:rPr lang="en-GB"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is agreement with the proposed new </a:t>
            </a:r>
            <a: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
            </a:r>
            <a:b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br>
            <a: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Section </a:t>
            </a:r>
            <a:r>
              <a:rPr lang="en-GB"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41A – stopgap Contracts.</a:t>
            </a:r>
            <a:endParaRPr lang="en-ZA" dirty="0"/>
          </a:p>
        </p:txBody>
      </p:sp>
    </p:spTree>
    <p:extLst>
      <p:ext uri="{BB962C8B-B14F-4D97-AF65-F5344CB8AC3E}">
        <p14:creationId xmlns:p14="http://schemas.microsoft.com/office/powerpoint/2010/main" xmlns="" val="1666787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6109" y="273650"/>
            <a:ext cx="7073932" cy="977191"/>
          </a:xfrm>
          <a:prstGeom prst="rect">
            <a:avLst/>
          </a:prstGeom>
          <a:noFill/>
        </p:spPr>
        <p:txBody>
          <a:bodyPr wrap="square" rtlCol="0">
            <a:spAutoFit/>
          </a:bodyPr>
          <a:lstStyle/>
          <a:p>
            <a:pPr>
              <a:spcAft>
                <a:spcPts val="300"/>
              </a:spcAft>
            </a:pPr>
            <a:r>
              <a:rPr lang="en-US" sz="3000" b="1" dirty="0" smtClean="0">
                <a:solidFill>
                  <a:srgbClr val="3F4A55"/>
                </a:solidFill>
                <a:latin typeface="Century Gothic"/>
                <a:cs typeface="Century Gothic"/>
              </a:rPr>
              <a:t>SPECIFIC COMMENTS</a:t>
            </a:r>
          </a:p>
          <a:p>
            <a:pPr>
              <a:spcAft>
                <a:spcPts val="300"/>
              </a:spcAft>
            </a:pPr>
            <a:r>
              <a:rPr lang="en-US" sz="2500" b="1" dirty="0" smtClean="0">
                <a:solidFill>
                  <a:srgbClr val="E91A30"/>
                </a:solidFill>
                <a:latin typeface="Century Gothic"/>
                <a:cs typeface="Century Gothic"/>
              </a:rPr>
              <a:t>NLTA Amendment Bill</a:t>
            </a:r>
            <a:endParaRPr lang="en-US" sz="2500" b="1" dirty="0">
              <a:solidFill>
                <a:srgbClr val="E91A30"/>
              </a:solidFill>
              <a:latin typeface="Century Gothic"/>
              <a:cs typeface="Century Gothic"/>
            </a:endParaRPr>
          </a:p>
        </p:txBody>
      </p:sp>
      <p:sp>
        <p:nvSpPr>
          <p:cNvPr id="3" name="Rectangle 2"/>
          <p:cNvSpPr/>
          <p:nvPr/>
        </p:nvSpPr>
        <p:spPr>
          <a:xfrm>
            <a:off x="442587" y="1250841"/>
            <a:ext cx="7937138" cy="5078313"/>
          </a:xfrm>
          <a:prstGeom prst="rect">
            <a:avLst/>
          </a:prstGeom>
        </p:spPr>
        <p:txBody>
          <a:bodyPr wrap="square">
            <a:spAutoFit/>
          </a:bodyPr>
          <a:lstStyle/>
          <a:p>
            <a:pPr>
              <a:tabLst>
                <a:tab pos="742950" algn="l"/>
              </a:tabLst>
            </a:pPr>
            <a:r>
              <a:rPr lang="en-GB" dirty="0" smtClean="0">
                <a:solidFill>
                  <a:srgbClr val="000000"/>
                </a:solidFill>
                <a:latin typeface="Century Gothic" panose="020B0502020202020204" pitchFamily="34" charset="0"/>
                <a:cs typeface="Arial" panose="020B0604020202020204" pitchFamily="34" charset="0"/>
              </a:rPr>
              <a:t>16.	The </a:t>
            </a:r>
            <a:r>
              <a:rPr lang="en-GB" dirty="0">
                <a:solidFill>
                  <a:srgbClr val="000000"/>
                </a:solidFill>
                <a:latin typeface="Century Gothic" panose="020B0502020202020204" pitchFamily="34" charset="0"/>
                <a:cs typeface="Arial" panose="020B0604020202020204" pitchFamily="34" charset="0"/>
              </a:rPr>
              <a:t>proposed amendments to Section 46 are agreed </a:t>
            </a:r>
            <a:r>
              <a:rPr lang="en-GB" dirty="0" smtClean="0">
                <a:solidFill>
                  <a:srgbClr val="000000"/>
                </a:solidFill>
                <a:latin typeface="Century Gothic" panose="020B0502020202020204" pitchFamily="34" charset="0"/>
                <a:cs typeface="Arial" panose="020B0604020202020204" pitchFamily="34" charset="0"/>
              </a:rPr>
              <a:t>to.</a:t>
            </a:r>
          </a:p>
          <a:p>
            <a:pPr lvl="0">
              <a:tabLst>
                <a:tab pos="742950" algn="l"/>
              </a:tabLst>
            </a:pPr>
            <a:endParaRPr lang="en-GB" dirty="0" smtClean="0">
              <a:solidFill>
                <a:srgbClr val="000000"/>
              </a:solidFill>
              <a:latin typeface="Century Gothic" panose="020B0502020202020204" pitchFamily="34" charset="0"/>
              <a:cs typeface="Arial" panose="020B0604020202020204" pitchFamily="34" charset="0"/>
            </a:endParaRPr>
          </a:p>
          <a:p>
            <a:pPr>
              <a:tabLst>
                <a:tab pos="742950" algn="l"/>
              </a:tabLst>
            </a:pPr>
            <a:r>
              <a:rPr lang="en-ZA" dirty="0" smtClean="0">
                <a:latin typeface="Century Gothic" panose="020B0502020202020204" pitchFamily="34" charset="0"/>
              </a:rPr>
              <a:t>17.	Section </a:t>
            </a:r>
            <a:r>
              <a:rPr lang="en-ZA" dirty="0">
                <a:latin typeface="Century Gothic" panose="020B0502020202020204" pitchFamily="34" charset="0"/>
              </a:rPr>
              <a:t>41(6): While there is scope for the provision of </a:t>
            </a:r>
            <a:r>
              <a:rPr lang="en-ZA" dirty="0" smtClean="0">
                <a:latin typeface="Century Gothic" panose="020B0502020202020204" pitchFamily="34" charset="0"/>
              </a:rPr>
              <a:t>	guidelines</a:t>
            </a:r>
            <a:r>
              <a:rPr lang="en-ZA" dirty="0">
                <a:latin typeface="Century Gothic" panose="020B0502020202020204" pitchFamily="34" charset="0"/>
              </a:rPr>
              <a:t>, this will undermine a contracting authority’s </a:t>
            </a:r>
            <a:r>
              <a:rPr lang="en-ZA" dirty="0" smtClean="0">
                <a:latin typeface="Century Gothic" panose="020B0502020202020204" pitchFamily="34" charset="0"/>
              </a:rPr>
              <a:t>	ability 	to </a:t>
            </a:r>
            <a:r>
              <a:rPr lang="en-ZA" dirty="0">
                <a:latin typeface="Century Gothic" panose="020B0502020202020204" pitchFamily="34" charset="0"/>
              </a:rPr>
              <a:t>negotiate the most appropriate contract for its </a:t>
            </a:r>
            <a:r>
              <a:rPr lang="en-ZA" dirty="0" smtClean="0">
                <a:latin typeface="Century Gothic" panose="020B0502020202020204" pitchFamily="34" charset="0"/>
              </a:rPr>
              <a:t>situation</a:t>
            </a:r>
            <a:r>
              <a:rPr lang="en-ZA" dirty="0">
                <a:latin typeface="Century Gothic" panose="020B0502020202020204" pitchFamily="34" charset="0"/>
              </a:rPr>
              <a:t>. It is </a:t>
            </a:r>
            <a:r>
              <a:rPr lang="en-ZA" dirty="0" smtClean="0">
                <a:latin typeface="Century Gothic" panose="020B0502020202020204" pitchFamily="34" charset="0"/>
              </a:rPr>
              <a:t>	proposed </a:t>
            </a:r>
            <a:r>
              <a:rPr lang="en-ZA" dirty="0">
                <a:latin typeface="Century Gothic" panose="020B0502020202020204" pitchFamily="34" charset="0"/>
              </a:rPr>
              <a:t>that the wording is amended to </a:t>
            </a:r>
            <a:r>
              <a:rPr lang="en-ZA" dirty="0" smtClean="0">
                <a:latin typeface="Century Gothic" panose="020B0502020202020204" pitchFamily="34" charset="0"/>
              </a:rPr>
              <a:t>refer </a:t>
            </a:r>
            <a:r>
              <a:rPr lang="en-ZA" dirty="0">
                <a:latin typeface="Century Gothic" panose="020B0502020202020204" pitchFamily="34" charset="0"/>
              </a:rPr>
              <a:t>to the power </a:t>
            </a:r>
            <a:r>
              <a:rPr lang="en-ZA" dirty="0" smtClean="0">
                <a:latin typeface="Century Gothic" panose="020B0502020202020204" pitchFamily="34" charset="0"/>
              </a:rPr>
              <a:t>	to </a:t>
            </a:r>
            <a:r>
              <a:rPr lang="en-ZA" dirty="0">
                <a:latin typeface="Century Gothic" panose="020B0502020202020204" pitchFamily="34" charset="0"/>
              </a:rPr>
              <a:t>issue guidelines, without a </a:t>
            </a:r>
            <a:r>
              <a:rPr lang="en-ZA" dirty="0" smtClean="0">
                <a:latin typeface="Century Gothic" panose="020B0502020202020204" pitchFamily="34" charset="0"/>
              </a:rPr>
              <a:t>requirement </a:t>
            </a:r>
            <a:r>
              <a:rPr lang="en-ZA" dirty="0">
                <a:latin typeface="Century Gothic" panose="020B0502020202020204" pitchFamily="34" charset="0"/>
              </a:rPr>
              <a:t>that the contract </a:t>
            </a:r>
            <a:r>
              <a:rPr lang="en-ZA" dirty="0" smtClean="0">
                <a:latin typeface="Century Gothic" panose="020B0502020202020204" pitchFamily="34" charset="0"/>
              </a:rPr>
              <a:t>	may </a:t>
            </a:r>
            <a:r>
              <a:rPr lang="en-ZA" dirty="0">
                <a:latin typeface="Century Gothic" panose="020B0502020202020204" pitchFamily="34" charset="0"/>
              </a:rPr>
              <a:t>not deviate.</a:t>
            </a:r>
          </a:p>
          <a:p>
            <a:pPr lvl="0">
              <a:tabLst>
                <a:tab pos="742950" algn="l"/>
              </a:tabLst>
            </a:pPr>
            <a:endParaRPr lang="en-GB" dirty="0">
              <a:solidFill>
                <a:srgbClr val="000000"/>
              </a:solidFill>
              <a:latin typeface="Century Gothic" panose="020B0502020202020204" pitchFamily="34" charset="0"/>
              <a:cs typeface="Arial" panose="020B0604020202020204" pitchFamily="34" charset="0"/>
            </a:endParaRPr>
          </a:p>
          <a:p>
            <a:pPr lvl="0">
              <a:tabLst>
                <a:tab pos="742950" algn="l"/>
              </a:tabLst>
            </a:pPr>
            <a:r>
              <a:rPr lang="en-GB" dirty="0" smtClean="0">
                <a:solidFill>
                  <a:srgbClr val="000000"/>
                </a:solidFill>
                <a:latin typeface="Century Gothic" panose="020B0502020202020204" pitchFamily="34" charset="0"/>
                <a:cs typeface="Arial" panose="020B0604020202020204" pitchFamily="34" charset="0"/>
              </a:rPr>
              <a:t>18.	The </a:t>
            </a:r>
            <a:r>
              <a:rPr lang="en-GB" dirty="0">
                <a:solidFill>
                  <a:srgbClr val="000000"/>
                </a:solidFill>
                <a:latin typeface="Century Gothic" panose="020B0502020202020204" pitchFamily="34" charset="0"/>
                <a:cs typeface="Arial" panose="020B0604020202020204" pitchFamily="34" charset="0"/>
              </a:rPr>
              <a:t>amendments proposed in Section 47 have the </a:t>
            </a:r>
            <a:r>
              <a:rPr lang="en-GB" dirty="0" smtClean="0">
                <a:solidFill>
                  <a:srgbClr val="000000"/>
                </a:solidFill>
                <a:latin typeface="Century Gothic" panose="020B0502020202020204" pitchFamily="34" charset="0"/>
                <a:cs typeface="Arial" panose="020B0604020202020204" pitchFamily="34" charset="0"/>
              </a:rPr>
              <a:t>	following 	implications:</a:t>
            </a:r>
            <a:endParaRPr lang="en-ZA" dirty="0"/>
          </a:p>
          <a:p>
            <a:pPr marL="982663" lvl="2" indent="-258763">
              <a:buFont typeface="Symbol" panose="05050102010706020507" pitchFamily="18" charset="2"/>
              <a:buChar char=""/>
              <a:tabLst>
                <a:tab pos="571500" algn="l"/>
              </a:tabLst>
            </a:pPr>
            <a:r>
              <a:rPr lang="en-GB" dirty="0">
                <a:solidFill>
                  <a:srgbClr val="000000"/>
                </a:solidFill>
                <a:latin typeface="Century Gothic" panose="020B0502020202020204" pitchFamily="34" charset="0"/>
                <a:cs typeface="Arial" panose="020B0604020202020204" pitchFamily="34" charset="0"/>
              </a:rPr>
              <a:t>The principal Act said 7 (seven) years from the commencement of that Act which is 2016 – the current year</a:t>
            </a:r>
            <a:r>
              <a:rPr lang="en-GB" dirty="0" smtClean="0">
                <a:solidFill>
                  <a:srgbClr val="000000"/>
                </a:solidFill>
                <a:latin typeface="Century Gothic" panose="020B0502020202020204" pitchFamily="34" charset="0"/>
                <a:cs typeface="Arial" panose="020B0604020202020204" pitchFamily="34" charset="0"/>
              </a:rPr>
              <a:t>.</a:t>
            </a:r>
            <a:endParaRPr lang="en-ZA" dirty="0"/>
          </a:p>
          <a:p>
            <a:pPr marL="982663" lvl="2" indent="-258763">
              <a:buFont typeface="Symbol" panose="05050102010706020507" pitchFamily="18" charset="2"/>
              <a:buChar char=""/>
              <a:tabLst>
                <a:tab pos="571500" algn="l"/>
              </a:tabLst>
            </a:pPr>
            <a:r>
              <a:rPr lang="en-GB" dirty="0">
                <a:solidFill>
                  <a:srgbClr val="000000"/>
                </a:solidFill>
                <a:latin typeface="Century Gothic" panose="020B0502020202020204" pitchFamily="34" charset="0"/>
                <a:cs typeface="Arial" panose="020B0604020202020204" pitchFamily="34" charset="0"/>
              </a:rPr>
              <a:t>If this amendment goes through it will mean that this time period if moved from 2016 – 5 (five) years on to 2020</a:t>
            </a:r>
            <a:r>
              <a:rPr lang="en-GB" dirty="0" smtClean="0">
                <a:solidFill>
                  <a:srgbClr val="000000"/>
                </a:solidFill>
                <a:latin typeface="Century Gothic" panose="020B0502020202020204" pitchFamily="34" charset="0"/>
                <a:cs typeface="Arial" panose="020B0604020202020204" pitchFamily="34" charset="0"/>
              </a:rPr>
              <a:t>.</a:t>
            </a:r>
            <a:endParaRPr lang="en-ZA" dirty="0"/>
          </a:p>
          <a:p>
            <a:pPr marL="982663" lvl="2" indent="-258763">
              <a:buFont typeface="Symbol" panose="05050102010706020507" pitchFamily="18" charset="2"/>
              <a:buChar char=""/>
              <a:tabLst>
                <a:tab pos="571500" algn="l"/>
              </a:tabLst>
            </a:pPr>
            <a:r>
              <a:rPr lang="en-GB" dirty="0">
                <a:solidFill>
                  <a:srgbClr val="000000"/>
                </a:solidFill>
                <a:latin typeface="Century Gothic" panose="020B0502020202020204" pitchFamily="34" charset="0"/>
                <a:cs typeface="Arial" panose="020B0604020202020204" pitchFamily="34" charset="0"/>
              </a:rPr>
              <a:t>This will have serious financial and operating consequences</a:t>
            </a:r>
            <a:r>
              <a:rPr lang="en-GB" dirty="0" smtClean="0">
                <a:solidFill>
                  <a:srgbClr val="000000"/>
                </a:solidFill>
                <a:latin typeface="Century Gothic" panose="020B0502020202020204" pitchFamily="34" charset="0"/>
                <a:cs typeface="Arial" panose="020B0604020202020204" pitchFamily="34" charset="0"/>
              </a:rPr>
              <a:t>.</a:t>
            </a:r>
            <a:endParaRPr lang="en-ZA" dirty="0"/>
          </a:p>
          <a:p>
            <a:pPr marL="982663" lvl="2" indent="-258763">
              <a:buFont typeface="Symbol" panose="05050102010706020507" pitchFamily="18" charset="2"/>
              <a:buChar char=""/>
              <a:tabLst>
                <a:tab pos="571500" algn="l"/>
              </a:tabLst>
            </a:pPr>
            <a:r>
              <a:rPr lang="en-GB" u="sng" dirty="0">
                <a:solidFill>
                  <a:srgbClr val="000000"/>
                </a:solidFill>
                <a:latin typeface="Century Gothic" panose="020B0502020202020204" pitchFamily="34" charset="0"/>
                <a:cs typeface="Arial" panose="020B0604020202020204" pitchFamily="34" charset="0"/>
              </a:rPr>
              <a:t>It is rather recommended to change it to </a:t>
            </a:r>
            <a:r>
              <a:rPr lang="en-GB" u="sng" dirty="0" smtClean="0">
                <a:solidFill>
                  <a:srgbClr val="000000"/>
                </a:solidFill>
                <a:latin typeface="Century Gothic" panose="020B0502020202020204" pitchFamily="34" charset="0"/>
                <a:cs typeface="Arial" panose="020B0604020202020204" pitchFamily="34" charset="0"/>
              </a:rPr>
              <a:t/>
            </a:r>
            <a:br>
              <a:rPr lang="en-GB" u="sng" dirty="0" smtClean="0">
                <a:solidFill>
                  <a:srgbClr val="000000"/>
                </a:solidFill>
                <a:latin typeface="Century Gothic" panose="020B0502020202020204" pitchFamily="34" charset="0"/>
                <a:cs typeface="Arial" panose="020B0604020202020204" pitchFamily="34" charset="0"/>
              </a:rPr>
            </a:br>
            <a:r>
              <a:rPr lang="en-GB" u="sng" dirty="0" smtClean="0">
                <a:solidFill>
                  <a:srgbClr val="000000"/>
                </a:solidFill>
                <a:latin typeface="Century Gothic" panose="020B0502020202020204" pitchFamily="34" charset="0"/>
                <a:cs typeface="Arial" panose="020B0604020202020204" pitchFamily="34" charset="0"/>
              </a:rPr>
              <a:t>2 </a:t>
            </a:r>
            <a:r>
              <a:rPr lang="en-GB" u="sng" dirty="0">
                <a:solidFill>
                  <a:srgbClr val="000000"/>
                </a:solidFill>
                <a:latin typeface="Century Gothic" panose="020B0502020202020204" pitchFamily="34" charset="0"/>
                <a:cs typeface="Arial" panose="020B0604020202020204" pitchFamily="34" charset="0"/>
              </a:rPr>
              <a:t>(two) years, unless already concluded</a:t>
            </a:r>
            <a:r>
              <a:rPr lang="en-GB" dirty="0" smtClean="0">
                <a:solidFill>
                  <a:srgbClr val="000000"/>
                </a:solidFill>
                <a:latin typeface="Century Gothic" panose="020B0502020202020204" pitchFamily="34" charset="0"/>
                <a:cs typeface="Arial" panose="020B0604020202020204" pitchFamily="34" charset="0"/>
              </a:rPr>
              <a:t>.</a:t>
            </a:r>
            <a:endParaRPr lang="en-ZA" dirty="0"/>
          </a:p>
        </p:txBody>
      </p:sp>
    </p:spTree>
    <p:extLst>
      <p:ext uri="{BB962C8B-B14F-4D97-AF65-F5344CB8AC3E}">
        <p14:creationId xmlns:p14="http://schemas.microsoft.com/office/powerpoint/2010/main" xmlns="" val="240201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587" y="291569"/>
            <a:ext cx="7073932" cy="977191"/>
          </a:xfrm>
          <a:prstGeom prst="rect">
            <a:avLst/>
          </a:prstGeom>
          <a:noFill/>
        </p:spPr>
        <p:txBody>
          <a:bodyPr wrap="square" rtlCol="0">
            <a:spAutoFit/>
          </a:bodyPr>
          <a:lstStyle/>
          <a:p>
            <a:pPr>
              <a:spcAft>
                <a:spcPts val="300"/>
              </a:spcAft>
            </a:pPr>
            <a:r>
              <a:rPr lang="en-US" sz="3000" b="1" dirty="0" smtClean="0">
                <a:solidFill>
                  <a:srgbClr val="3F4A55"/>
                </a:solidFill>
                <a:latin typeface="Century Gothic"/>
                <a:cs typeface="Century Gothic"/>
              </a:rPr>
              <a:t>SPECIFIC COMMENTS</a:t>
            </a:r>
          </a:p>
          <a:p>
            <a:pPr>
              <a:spcAft>
                <a:spcPts val="300"/>
              </a:spcAft>
            </a:pPr>
            <a:r>
              <a:rPr lang="en-US" sz="2500" b="1" dirty="0" smtClean="0">
                <a:solidFill>
                  <a:srgbClr val="E91A30"/>
                </a:solidFill>
                <a:latin typeface="Century Gothic"/>
                <a:cs typeface="Century Gothic"/>
              </a:rPr>
              <a:t>NLTA Amendment Bill</a:t>
            </a:r>
            <a:endParaRPr lang="en-US" sz="2500" b="1" dirty="0">
              <a:solidFill>
                <a:srgbClr val="E91A30"/>
              </a:solidFill>
              <a:latin typeface="Century Gothic"/>
              <a:cs typeface="Century Gothic"/>
            </a:endParaRPr>
          </a:p>
        </p:txBody>
      </p:sp>
      <p:sp>
        <p:nvSpPr>
          <p:cNvPr id="3" name="Rectangle 2"/>
          <p:cNvSpPr/>
          <p:nvPr/>
        </p:nvSpPr>
        <p:spPr>
          <a:xfrm>
            <a:off x="442587" y="1295574"/>
            <a:ext cx="7560840" cy="5078313"/>
          </a:xfrm>
          <a:prstGeom prst="rect">
            <a:avLst/>
          </a:prstGeom>
        </p:spPr>
        <p:txBody>
          <a:bodyPr wrap="square">
            <a:spAutoFit/>
          </a:bodyPr>
          <a:lstStyle/>
          <a:p>
            <a:pPr marL="723900" lvl="0" indent="-723900">
              <a:buAutoNum type="arabicPeriod" startAt="19"/>
              <a:tabLst>
                <a:tab pos="742950" algn="l"/>
              </a:tabLst>
            </a:pPr>
            <a:r>
              <a:rPr lang="en-GB" dirty="0" smtClean="0">
                <a:solidFill>
                  <a:srgbClr val="000000"/>
                </a:solidFill>
                <a:latin typeface="Century Gothic" panose="020B0502020202020204" pitchFamily="34" charset="0"/>
                <a:cs typeface="Arial" panose="020B0604020202020204" pitchFamily="34" charset="0"/>
              </a:rPr>
              <a:t>There </a:t>
            </a:r>
            <a:r>
              <a:rPr lang="en-GB" dirty="0">
                <a:solidFill>
                  <a:srgbClr val="000000"/>
                </a:solidFill>
                <a:latin typeface="Century Gothic" panose="020B0502020202020204" pitchFamily="34" charset="0"/>
                <a:cs typeface="Arial" panose="020B0604020202020204" pitchFamily="34" charset="0"/>
              </a:rPr>
              <a:t>is agreement with the proposed amendments of </a:t>
            </a:r>
            <a:r>
              <a:rPr lang="en-GB" dirty="0" smtClean="0">
                <a:solidFill>
                  <a:srgbClr val="000000"/>
                </a:solidFill>
                <a:latin typeface="Century Gothic" panose="020B0502020202020204" pitchFamily="34" charset="0"/>
                <a:cs typeface="Arial" panose="020B0604020202020204" pitchFamily="34" charset="0"/>
              </a:rPr>
              <a:t>	Section 51 </a:t>
            </a:r>
            <a:r>
              <a:rPr lang="en-GB" dirty="0">
                <a:solidFill>
                  <a:srgbClr val="000000"/>
                </a:solidFill>
                <a:latin typeface="Century Gothic" panose="020B0502020202020204" pitchFamily="34" charset="0"/>
                <a:cs typeface="Arial" panose="020B0604020202020204" pitchFamily="34" charset="0"/>
              </a:rPr>
              <a:t>and 53 of the principal </a:t>
            </a:r>
            <a:r>
              <a:rPr lang="en-GB" dirty="0" smtClean="0">
                <a:solidFill>
                  <a:srgbClr val="000000"/>
                </a:solidFill>
                <a:latin typeface="Century Gothic" panose="020B0502020202020204" pitchFamily="34" charset="0"/>
                <a:cs typeface="Arial" panose="020B0604020202020204" pitchFamily="34" charset="0"/>
              </a:rPr>
              <a:t>Act.</a:t>
            </a:r>
            <a:br>
              <a:rPr lang="en-GB" dirty="0" smtClean="0">
                <a:solidFill>
                  <a:srgbClr val="000000"/>
                </a:solidFill>
                <a:latin typeface="Century Gothic" panose="020B0502020202020204" pitchFamily="34" charset="0"/>
                <a:cs typeface="Arial" panose="020B0604020202020204" pitchFamily="34" charset="0"/>
              </a:rPr>
            </a:br>
            <a:endParaRPr lang="en-GB" dirty="0" smtClean="0">
              <a:solidFill>
                <a:srgbClr val="000000"/>
              </a:solidFill>
              <a:latin typeface="Century Gothic" panose="020B0502020202020204" pitchFamily="34" charset="0"/>
              <a:cs typeface="Arial" panose="020B0604020202020204" pitchFamily="34" charset="0"/>
            </a:endParaRPr>
          </a:p>
          <a:p>
            <a:pPr marL="723900" lvl="0" indent="-723900">
              <a:buAutoNum type="arabicPeriod" startAt="19"/>
              <a:tabLst>
                <a:tab pos="742950" algn="l"/>
              </a:tabLst>
            </a:pPr>
            <a:r>
              <a:rPr lang="en-GB" dirty="0" smtClean="0">
                <a:solidFill>
                  <a:srgbClr val="000000"/>
                </a:solidFill>
                <a:latin typeface="Century Gothic" panose="020B0502020202020204" pitchFamily="34" charset="0"/>
                <a:cs typeface="Arial" panose="020B0604020202020204" pitchFamily="34" charset="0"/>
              </a:rPr>
              <a:t>Section </a:t>
            </a:r>
            <a:r>
              <a:rPr lang="en-GB" dirty="0">
                <a:solidFill>
                  <a:srgbClr val="000000"/>
                </a:solidFill>
                <a:latin typeface="Century Gothic" panose="020B0502020202020204" pitchFamily="34" charset="0"/>
                <a:cs typeface="Arial" panose="020B0604020202020204" pitchFamily="34" charset="0"/>
              </a:rPr>
              <a:t>54(2): after the word “wholly within the area </a:t>
            </a:r>
            <a:r>
              <a:rPr lang="en-GB" dirty="0" smtClean="0">
                <a:solidFill>
                  <a:srgbClr val="000000"/>
                </a:solidFill>
                <a:latin typeface="Century Gothic" panose="020B0502020202020204" pitchFamily="34" charset="0"/>
                <a:cs typeface="Arial" panose="020B0604020202020204" pitchFamily="34" charset="0"/>
              </a:rPr>
              <a:t>of jurisdiction</a:t>
            </a:r>
            <a:r>
              <a:rPr lang="en-GB" dirty="0">
                <a:solidFill>
                  <a:srgbClr val="000000"/>
                </a:solidFill>
                <a:latin typeface="Century Gothic" panose="020B0502020202020204" pitchFamily="34" charset="0"/>
                <a:cs typeface="Arial" panose="020B0604020202020204" pitchFamily="34" charset="0"/>
              </a:rPr>
              <a:t>” add the words </a:t>
            </a:r>
            <a:r>
              <a:rPr lang="en-GB" u="sng" dirty="0">
                <a:solidFill>
                  <a:srgbClr val="000000"/>
                </a:solidFill>
                <a:latin typeface="Century Gothic" panose="020B0502020202020204" pitchFamily="34" charset="0"/>
                <a:cs typeface="Arial" panose="020B0604020202020204" pitchFamily="34" charset="0"/>
              </a:rPr>
              <a:t>or emanating from the area but </a:t>
            </a:r>
            <a:r>
              <a:rPr lang="en-GB" u="sng" dirty="0" smtClean="0">
                <a:solidFill>
                  <a:srgbClr val="000000"/>
                </a:solidFill>
                <a:latin typeface="Century Gothic" panose="020B0502020202020204" pitchFamily="34" charset="0"/>
                <a:cs typeface="Arial" panose="020B0604020202020204" pitchFamily="34" charset="0"/>
              </a:rPr>
              <a:t>within </a:t>
            </a:r>
            <a:r>
              <a:rPr lang="en-GB" u="sng" dirty="0">
                <a:solidFill>
                  <a:srgbClr val="000000"/>
                </a:solidFill>
                <a:latin typeface="Century Gothic" panose="020B0502020202020204" pitchFamily="34" charset="0"/>
                <a:cs typeface="Arial" panose="020B0604020202020204" pitchFamily="34" charset="0"/>
              </a:rPr>
              <a:t>the boundaries of the Province in which the </a:t>
            </a:r>
            <a:r>
              <a:rPr lang="en-GB" u="sng" dirty="0" smtClean="0">
                <a:solidFill>
                  <a:srgbClr val="000000"/>
                </a:solidFill>
                <a:latin typeface="Century Gothic" panose="020B0502020202020204" pitchFamily="34" charset="0"/>
                <a:cs typeface="Arial" panose="020B0604020202020204" pitchFamily="34" charset="0"/>
              </a:rPr>
              <a:t>Municipality </a:t>
            </a:r>
            <a:r>
              <a:rPr lang="en-GB" u="sng" dirty="0">
                <a:solidFill>
                  <a:srgbClr val="000000"/>
                </a:solidFill>
                <a:latin typeface="Century Gothic" panose="020B0502020202020204" pitchFamily="34" charset="0"/>
                <a:cs typeface="Arial" panose="020B0604020202020204" pitchFamily="34" charset="0"/>
              </a:rPr>
              <a:t>is </a:t>
            </a:r>
            <a:r>
              <a:rPr lang="en-GB" u="sng" dirty="0" smtClean="0">
                <a:solidFill>
                  <a:srgbClr val="000000"/>
                </a:solidFill>
                <a:latin typeface="Century Gothic" panose="020B0502020202020204" pitchFamily="34" charset="0"/>
                <a:cs typeface="Arial" panose="020B0604020202020204" pitchFamily="34" charset="0"/>
              </a:rPr>
              <a:t>situated.</a:t>
            </a:r>
            <a:br>
              <a:rPr lang="en-GB" u="sng" dirty="0" smtClean="0">
                <a:solidFill>
                  <a:srgbClr val="000000"/>
                </a:solidFill>
                <a:latin typeface="Century Gothic" panose="020B0502020202020204" pitchFamily="34" charset="0"/>
                <a:cs typeface="Arial" panose="020B0604020202020204" pitchFamily="34" charset="0"/>
              </a:rPr>
            </a:br>
            <a:endParaRPr lang="en-GB" u="sng" dirty="0" smtClean="0">
              <a:solidFill>
                <a:srgbClr val="000000"/>
              </a:solidFill>
              <a:latin typeface="Century Gothic" panose="020B0502020202020204" pitchFamily="34" charset="0"/>
              <a:cs typeface="Arial" panose="020B0604020202020204" pitchFamily="34" charset="0"/>
            </a:endParaRPr>
          </a:p>
          <a:p>
            <a:pPr marL="723900" lvl="0" indent="-723900">
              <a:buAutoNum type="arabicPeriod" startAt="19"/>
              <a:tabLst>
                <a:tab pos="742950" algn="l"/>
              </a:tabLst>
            </a:pPr>
            <a:r>
              <a:rPr lang="en-GB" dirty="0" smtClean="0">
                <a:solidFill>
                  <a:srgbClr val="000000"/>
                </a:solidFill>
                <a:latin typeface="Century Gothic" panose="020B0502020202020204" pitchFamily="34" charset="0"/>
                <a:cs typeface="Arial" panose="020B0604020202020204" pitchFamily="34" charset="0"/>
              </a:rPr>
              <a:t>Section </a:t>
            </a:r>
            <a:r>
              <a:rPr lang="en-GB" dirty="0">
                <a:solidFill>
                  <a:srgbClr val="000000"/>
                </a:solidFill>
                <a:latin typeface="Century Gothic" panose="020B0502020202020204" pitchFamily="34" charset="0"/>
                <a:cs typeface="Arial" panose="020B0604020202020204" pitchFamily="34" charset="0"/>
              </a:rPr>
              <a:t>62: The deletion of paragraph (f) of Section 62(1) is questioned – if there is no proof of insurance cover there will be a potential increase in liabilities and safety risks. </a:t>
            </a:r>
            <a:r>
              <a:rPr lang="en-GB" u="sng" dirty="0">
                <a:solidFill>
                  <a:srgbClr val="000000"/>
                </a:solidFill>
                <a:latin typeface="Century Gothic" panose="020B0502020202020204" pitchFamily="34" charset="0"/>
                <a:cs typeface="Arial" panose="020B0604020202020204" pitchFamily="34" charset="0"/>
              </a:rPr>
              <a:t>This deletion is not agreed </a:t>
            </a:r>
            <a:r>
              <a:rPr lang="en-GB" u="sng" dirty="0" smtClean="0">
                <a:solidFill>
                  <a:srgbClr val="000000"/>
                </a:solidFill>
                <a:latin typeface="Century Gothic" panose="020B0502020202020204" pitchFamily="34" charset="0"/>
                <a:cs typeface="Arial" panose="020B0604020202020204" pitchFamily="34" charset="0"/>
              </a:rPr>
              <a:t>to</a:t>
            </a:r>
            <a:r>
              <a:rPr lang="en-GB" dirty="0" smtClean="0">
                <a:solidFill>
                  <a:srgbClr val="000000"/>
                </a:solidFill>
                <a:latin typeface="Century Gothic" panose="020B0502020202020204" pitchFamily="34" charset="0"/>
                <a:cs typeface="Arial" panose="020B0604020202020204" pitchFamily="34" charset="0"/>
              </a:rPr>
              <a:t>.</a:t>
            </a:r>
            <a:r>
              <a:rPr lang="en-ZA" dirty="0" smtClean="0"/>
              <a:t/>
            </a:r>
            <a:br>
              <a:rPr lang="en-ZA" dirty="0" smtClean="0"/>
            </a:br>
            <a:endParaRPr lang="en-ZA" dirty="0" smtClean="0"/>
          </a:p>
          <a:p>
            <a:pPr marL="723900" lvl="0" indent="-723900">
              <a:buAutoNum type="arabicPeriod" startAt="19"/>
              <a:tabLst>
                <a:tab pos="742950" algn="l"/>
              </a:tabLst>
            </a:pPr>
            <a:r>
              <a:rPr lang="en-GB" dirty="0" smtClean="0">
                <a:solidFill>
                  <a:srgbClr val="000000"/>
                </a:solidFill>
                <a:latin typeface="Century Gothic" panose="020B0502020202020204" pitchFamily="34" charset="0"/>
                <a:cs typeface="Arial" panose="020B0604020202020204" pitchFamily="34" charset="0"/>
              </a:rPr>
              <a:t>Section </a:t>
            </a:r>
            <a:r>
              <a:rPr lang="en-GB" dirty="0">
                <a:solidFill>
                  <a:srgbClr val="000000"/>
                </a:solidFill>
                <a:latin typeface="Century Gothic" panose="020B0502020202020204" pitchFamily="34" charset="0"/>
                <a:cs typeface="Arial" panose="020B0604020202020204" pitchFamily="34" charset="0"/>
              </a:rPr>
              <a:t>66 proposed amendments and additions are agreed </a:t>
            </a:r>
            <a:r>
              <a:rPr lang="en-GB" dirty="0" smtClean="0">
                <a:solidFill>
                  <a:srgbClr val="000000"/>
                </a:solidFill>
                <a:latin typeface="Century Gothic" panose="020B0502020202020204" pitchFamily="34" charset="0"/>
                <a:cs typeface="Arial" panose="020B0604020202020204" pitchFamily="34" charset="0"/>
              </a:rPr>
              <a:t>to.</a:t>
            </a:r>
            <a:r>
              <a:rPr lang="en-ZA" dirty="0" smtClean="0"/>
              <a:t/>
            </a:r>
            <a:br>
              <a:rPr lang="en-ZA" dirty="0" smtClean="0"/>
            </a:br>
            <a:endParaRPr lang="en-ZA" dirty="0" smtClean="0"/>
          </a:p>
          <a:p>
            <a:pPr marL="723900" lvl="0" indent="-723900">
              <a:buAutoNum type="arabicPeriod" startAt="19"/>
              <a:tabLst>
                <a:tab pos="742950" algn="l"/>
              </a:tabLst>
            </a:pPr>
            <a:r>
              <a:rPr lang="en-GB"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There </a:t>
            </a:r>
            <a:r>
              <a:rPr lang="en-GB"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is agreement to the proposed amendments to Section 86 of the principal Act.</a:t>
            </a:r>
            <a:endParaRPr lang="en-ZA" dirty="0"/>
          </a:p>
        </p:txBody>
      </p:sp>
    </p:spTree>
    <p:extLst>
      <p:ext uri="{BB962C8B-B14F-4D97-AF65-F5344CB8AC3E}">
        <p14:creationId xmlns:p14="http://schemas.microsoft.com/office/powerpoint/2010/main" xmlns="" val="1162557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587" y="291569"/>
            <a:ext cx="7073932" cy="977191"/>
          </a:xfrm>
          <a:prstGeom prst="rect">
            <a:avLst/>
          </a:prstGeom>
          <a:noFill/>
        </p:spPr>
        <p:txBody>
          <a:bodyPr wrap="square" rtlCol="0">
            <a:spAutoFit/>
          </a:bodyPr>
          <a:lstStyle/>
          <a:p>
            <a:pPr>
              <a:spcAft>
                <a:spcPts val="300"/>
              </a:spcAft>
            </a:pPr>
            <a:r>
              <a:rPr lang="en-US" sz="3000" b="1" dirty="0" smtClean="0">
                <a:solidFill>
                  <a:srgbClr val="3F4A55"/>
                </a:solidFill>
                <a:latin typeface="Century Gothic"/>
                <a:cs typeface="Century Gothic"/>
              </a:rPr>
              <a:t>SPECIFIC COMMENTS</a:t>
            </a:r>
          </a:p>
          <a:p>
            <a:pPr>
              <a:spcAft>
                <a:spcPts val="300"/>
              </a:spcAft>
            </a:pPr>
            <a:r>
              <a:rPr lang="en-US" sz="2500" b="1" dirty="0" smtClean="0">
                <a:solidFill>
                  <a:srgbClr val="E91A30"/>
                </a:solidFill>
                <a:latin typeface="Century Gothic"/>
                <a:cs typeface="Century Gothic"/>
              </a:rPr>
              <a:t>NLTA Amendment Bill</a:t>
            </a:r>
            <a:endParaRPr lang="en-US" sz="2500" b="1" dirty="0">
              <a:solidFill>
                <a:srgbClr val="E91A30"/>
              </a:solidFill>
              <a:latin typeface="Century Gothic"/>
              <a:cs typeface="Century Gothic"/>
            </a:endParaRPr>
          </a:p>
        </p:txBody>
      </p:sp>
      <p:sp>
        <p:nvSpPr>
          <p:cNvPr id="4" name="Content Placeholder 2"/>
          <p:cNvSpPr txBox="1">
            <a:spLocks/>
          </p:cNvSpPr>
          <p:nvPr/>
        </p:nvSpPr>
        <p:spPr>
          <a:xfrm>
            <a:off x="442587" y="1407994"/>
            <a:ext cx="7886700" cy="48275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ZA" sz="1800" dirty="0" smtClean="0">
                <a:latin typeface="Century Gothic" panose="020B0502020202020204" pitchFamily="34" charset="0"/>
              </a:rPr>
              <a:t>24.	Section </a:t>
            </a:r>
            <a:r>
              <a:rPr lang="en-ZA" sz="1800" dirty="0">
                <a:latin typeface="Century Gothic" panose="020B0502020202020204" pitchFamily="34" charset="0"/>
              </a:rPr>
              <a:t>8(1)(y): </a:t>
            </a:r>
            <a:endParaRPr lang="en-ZA" sz="1800" dirty="0" smtClean="0">
              <a:latin typeface="Century Gothic" panose="020B0502020202020204" pitchFamily="34" charset="0"/>
            </a:endParaRPr>
          </a:p>
          <a:p>
            <a:pPr marL="914400" lvl="1" indent="-457200">
              <a:buFont typeface="+mj-lt"/>
              <a:buAutoNum type="arabicPeriod"/>
            </a:pPr>
            <a:r>
              <a:rPr lang="en-ZA" sz="1800" dirty="0" smtClean="0">
                <a:latin typeface="Century Gothic" panose="020B0502020202020204" pitchFamily="34" charset="0"/>
              </a:rPr>
              <a:t>Unreasonable </a:t>
            </a:r>
            <a:r>
              <a:rPr lang="en-ZA" sz="1800" dirty="0">
                <a:latin typeface="Century Gothic" panose="020B0502020202020204" pitchFamily="34" charset="0"/>
              </a:rPr>
              <a:t>for the Minister to impose timeframes for vehicles and facilities to accommodate the needs of targeted categories of </a:t>
            </a:r>
            <a:r>
              <a:rPr lang="en-ZA" sz="1800" dirty="0" smtClean="0">
                <a:latin typeface="Century Gothic" panose="020B0502020202020204" pitchFamily="34" charset="0"/>
              </a:rPr>
              <a:t>passengers. The </a:t>
            </a:r>
            <a:r>
              <a:rPr lang="en-ZA" sz="1800" dirty="0">
                <a:latin typeface="Century Gothic" panose="020B0502020202020204" pitchFamily="34" charset="0"/>
              </a:rPr>
              <a:t>ability to implement changes will be largely determined by funding availability. </a:t>
            </a:r>
            <a:endParaRPr lang="en-ZA" sz="1800" dirty="0" smtClean="0">
              <a:latin typeface="Century Gothic" panose="020B0502020202020204" pitchFamily="34" charset="0"/>
            </a:endParaRPr>
          </a:p>
          <a:p>
            <a:pPr marL="914400" lvl="1" indent="-457200">
              <a:buFont typeface="+mj-lt"/>
              <a:buAutoNum type="arabicPeriod"/>
            </a:pPr>
            <a:r>
              <a:rPr lang="en-ZA" sz="1800" dirty="0" smtClean="0">
                <a:latin typeface="Century Gothic" panose="020B0502020202020204" pitchFamily="34" charset="0"/>
              </a:rPr>
              <a:t>The </a:t>
            </a:r>
            <a:r>
              <a:rPr lang="en-ZA" sz="1800" dirty="0">
                <a:latin typeface="Century Gothic" panose="020B0502020202020204" pitchFamily="34" charset="0"/>
              </a:rPr>
              <a:t>Minister’s power </a:t>
            </a:r>
            <a:r>
              <a:rPr lang="en-ZA" sz="1800" dirty="0" smtClean="0">
                <a:latin typeface="Century Gothic" panose="020B0502020202020204" pitchFamily="34" charset="0"/>
              </a:rPr>
              <a:t>should </a:t>
            </a:r>
            <a:r>
              <a:rPr lang="en-ZA" sz="1800" dirty="0">
                <a:latin typeface="Century Gothic" panose="020B0502020202020204" pitchFamily="34" charset="0"/>
              </a:rPr>
              <a:t>be limited to issuing </a:t>
            </a:r>
            <a:r>
              <a:rPr lang="en-ZA" sz="1800" dirty="0" smtClean="0">
                <a:latin typeface="Century Gothic" panose="020B0502020202020204" pitchFamily="34" charset="0"/>
              </a:rPr>
              <a:t>guidelines </a:t>
            </a:r>
            <a:r>
              <a:rPr lang="en-ZA" sz="1800" dirty="0">
                <a:latin typeface="Century Gothic" panose="020B0502020202020204" pitchFamily="34" charset="0"/>
              </a:rPr>
              <a:t>that can be implemented subject to available funds.</a:t>
            </a:r>
          </a:p>
          <a:p>
            <a:pPr marL="514350" indent="-514350">
              <a:buFont typeface="+mj-lt"/>
              <a:buAutoNum type="arabicPeriod"/>
            </a:pPr>
            <a:endParaRPr lang="en-ZA" sz="1800" dirty="0">
              <a:latin typeface="Century Gothic" panose="020B0502020202020204" pitchFamily="34" charset="0"/>
            </a:endParaRPr>
          </a:p>
          <a:p>
            <a:pPr marL="0" indent="0">
              <a:buNone/>
            </a:pPr>
            <a:r>
              <a:rPr lang="en-ZA" sz="1800" dirty="0" smtClean="0">
                <a:latin typeface="Century Gothic" panose="020B0502020202020204" pitchFamily="34" charset="0"/>
              </a:rPr>
              <a:t>25.	Section </a:t>
            </a:r>
            <a:r>
              <a:rPr lang="en-ZA" sz="1800" dirty="0">
                <a:latin typeface="Century Gothic" panose="020B0502020202020204" pitchFamily="34" charset="0"/>
              </a:rPr>
              <a:t>11(1)(c)(5) and section (11)(1)(c)(xix): </a:t>
            </a:r>
            <a:endParaRPr lang="en-ZA" sz="1800" dirty="0" smtClean="0">
              <a:latin typeface="Century Gothic" panose="020B0502020202020204" pitchFamily="34" charset="0"/>
            </a:endParaRPr>
          </a:p>
          <a:p>
            <a:pPr marL="914400" lvl="1" indent="-457200">
              <a:buFont typeface="+mj-lt"/>
              <a:buAutoNum type="arabicPeriod"/>
            </a:pPr>
            <a:r>
              <a:rPr lang="en-ZA" sz="1800" dirty="0" smtClean="0">
                <a:latin typeface="Century Gothic" panose="020B0502020202020204" pitchFamily="34" charset="0"/>
              </a:rPr>
              <a:t>Seem to be contrary </a:t>
            </a:r>
            <a:r>
              <a:rPr lang="en-ZA" sz="1800" dirty="0">
                <a:latin typeface="Century Gothic" panose="020B0502020202020204" pitchFamily="34" charset="0"/>
              </a:rPr>
              <a:t>to the Draft White Paper on Rail. </a:t>
            </a:r>
            <a:endParaRPr lang="en-ZA" sz="1800" dirty="0" smtClean="0">
              <a:latin typeface="Century Gothic" panose="020B0502020202020204" pitchFamily="34" charset="0"/>
            </a:endParaRPr>
          </a:p>
          <a:p>
            <a:pPr marL="914400" lvl="1" indent="-457200">
              <a:buFont typeface="+mj-lt"/>
              <a:buAutoNum type="arabicPeriod"/>
            </a:pPr>
            <a:r>
              <a:rPr lang="en-ZA" sz="1800" dirty="0" smtClean="0">
                <a:latin typeface="Century Gothic" panose="020B0502020202020204" pitchFamily="34" charset="0"/>
              </a:rPr>
              <a:t>Agree with </a:t>
            </a:r>
            <a:r>
              <a:rPr lang="en-ZA" sz="1800" dirty="0">
                <a:latin typeface="Century Gothic" panose="020B0502020202020204" pitchFamily="34" charset="0"/>
              </a:rPr>
              <a:t>the consultation until such time as devolution is effected. </a:t>
            </a:r>
            <a:endParaRPr lang="en-ZA" sz="1800" dirty="0" smtClean="0">
              <a:latin typeface="Century Gothic" panose="020B0502020202020204" pitchFamily="34" charset="0"/>
            </a:endParaRPr>
          </a:p>
          <a:p>
            <a:pPr marL="914400" lvl="1" indent="-457200">
              <a:buFont typeface="+mj-lt"/>
              <a:buAutoNum type="arabicPeriod"/>
            </a:pPr>
            <a:r>
              <a:rPr lang="en-ZA" sz="1800" dirty="0" smtClean="0">
                <a:latin typeface="Century Gothic" panose="020B0502020202020204" pitchFamily="34" charset="0"/>
              </a:rPr>
              <a:t>Due </a:t>
            </a:r>
            <a:r>
              <a:rPr lang="en-ZA" sz="1800" dirty="0">
                <a:latin typeface="Century Gothic" panose="020B0502020202020204" pitchFamily="34" charset="0"/>
              </a:rPr>
              <a:t>consideration needs to be given to this potential long term conflict. </a:t>
            </a:r>
            <a:endParaRPr lang="en-US" sz="1800" dirty="0">
              <a:latin typeface="Century Gothic" panose="020B0502020202020204" pitchFamily="34" charset="0"/>
            </a:endParaRPr>
          </a:p>
        </p:txBody>
      </p:sp>
    </p:spTree>
    <p:extLst>
      <p:ext uri="{BB962C8B-B14F-4D97-AF65-F5344CB8AC3E}">
        <p14:creationId xmlns:p14="http://schemas.microsoft.com/office/powerpoint/2010/main" xmlns="" val="4140541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1DF5CE1-3094-49FF-8DDC-39BE1329A2C2}"/>
              </a:ext>
            </a:extLst>
          </p:cNvPr>
          <p:cNvSpPr>
            <a:spLocks noGrp="1"/>
          </p:cNvSpPr>
          <p:nvPr>
            <p:ph type="title" idx="4294967295"/>
          </p:nvPr>
        </p:nvSpPr>
        <p:spPr>
          <a:xfrm>
            <a:off x="724183" y="411163"/>
            <a:ext cx="8201451" cy="579437"/>
          </a:xfrm>
          <a:prstGeom prst="rect">
            <a:avLst/>
          </a:prstGeom>
        </p:spPr>
        <p:txBody>
          <a:bodyPr/>
          <a:lstStyle/>
          <a:p>
            <a:pPr algn="l"/>
            <a:r>
              <a:rPr lang="en-US" sz="2800" b="1" dirty="0" smtClean="0">
                <a:latin typeface="Century Gothic" panose="020B0502020202020204" pitchFamily="34" charset="0"/>
                <a:ea typeface="+mn-ea"/>
                <a:cs typeface="+mn-cs"/>
              </a:rPr>
              <a:t>Contradicts </a:t>
            </a:r>
            <a:r>
              <a:rPr lang="en-US" sz="2800" b="1" dirty="0">
                <a:latin typeface="Century Gothic" panose="020B0502020202020204" pitchFamily="34" charset="0"/>
                <a:ea typeface="+mn-ea"/>
                <a:cs typeface="+mn-cs"/>
              </a:rPr>
              <a:t>national policy </a:t>
            </a:r>
            <a:r>
              <a:rPr lang="en-US" sz="2800" b="1" dirty="0" smtClean="0">
                <a:latin typeface="Century Gothic" panose="020B0502020202020204" pitchFamily="34" charset="0"/>
                <a:ea typeface="+mn-ea"/>
                <a:cs typeface="+mn-cs"/>
              </a:rPr>
              <a:t/>
            </a:r>
            <a:br>
              <a:rPr lang="en-US" sz="2800" b="1" dirty="0" smtClean="0">
                <a:latin typeface="Century Gothic" panose="020B0502020202020204" pitchFamily="34" charset="0"/>
                <a:ea typeface="+mn-ea"/>
                <a:cs typeface="+mn-cs"/>
              </a:rPr>
            </a:br>
            <a:r>
              <a:rPr lang="en-US" sz="2800" b="1" dirty="0" smtClean="0">
                <a:latin typeface="Century Gothic" panose="020B0502020202020204" pitchFamily="34" charset="0"/>
                <a:ea typeface="+mn-ea"/>
                <a:cs typeface="+mn-cs"/>
              </a:rPr>
              <a:t>… Arguably </a:t>
            </a:r>
            <a:r>
              <a:rPr lang="en-US" sz="2800" b="1" dirty="0">
                <a:latin typeface="Century Gothic" panose="020B0502020202020204" pitchFamily="34" charset="0"/>
                <a:ea typeface="+mn-ea"/>
                <a:cs typeface="+mn-cs"/>
              </a:rPr>
              <a:t>unconstitutional </a:t>
            </a:r>
          </a:p>
        </p:txBody>
      </p:sp>
      <p:sp>
        <p:nvSpPr>
          <p:cNvPr id="2" name="Rectangle 1">
            <a:extLst>
              <a:ext uri="{FF2B5EF4-FFF2-40B4-BE49-F238E27FC236}">
                <a16:creationId xmlns:a16="http://schemas.microsoft.com/office/drawing/2014/main" xmlns="" id="{F4732B69-0BCC-4DDE-8988-0BA563C82520}"/>
              </a:ext>
            </a:extLst>
          </p:cNvPr>
          <p:cNvSpPr/>
          <p:nvPr/>
        </p:nvSpPr>
        <p:spPr>
          <a:xfrm>
            <a:off x="724183" y="1464296"/>
            <a:ext cx="7886700" cy="1631216"/>
          </a:xfrm>
          <a:prstGeom prst="rect">
            <a:avLst/>
          </a:prstGeom>
        </p:spPr>
        <p:txBody>
          <a:bodyPr wrap="square">
            <a:spAutoFit/>
          </a:bodyPr>
          <a:lstStyle/>
          <a:p>
            <a:r>
              <a:rPr lang="en-US" sz="2000" dirty="0">
                <a:latin typeface="Century Gothic" panose="020B0502020202020204" pitchFamily="34" charset="0"/>
              </a:rPr>
              <a:t>s156. Powers and functions of municipalities.-</a:t>
            </a:r>
          </a:p>
          <a:p>
            <a:r>
              <a:rPr lang="en-US" sz="2000" dirty="0">
                <a:latin typeface="Century Gothic" panose="020B0502020202020204" pitchFamily="34" charset="0"/>
              </a:rPr>
              <a:t>1) A municipality has executive authority in respect of, and has the right to administer</a:t>
            </a:r>
          </a:p>
          <a:p>
            <a:pPr lvl="1"/>
            <a:r>
              <a:rPr lang="en-US" sz="2000" dirty="0">
                <a:latin typeface="Century Gothic" panose="020B0502020202020204" pitchFamily="34" charset="0"/>
              </a:rPr>
              <a:t>(a) the local government matters listed in Part B of Schedule 4 and Part B of Schedule 5</a:t>
            </a:r>
          </a:p>
        </p:txBody>
      </p:sp>
      <p:sp>
        <p:nvSpPr>
          <p:cNvPr id="5" name="Rectangle 4">
            <a:extLst>
              <a:ext uri="{FF2B5EF4-FFF2-40B4-BE49-F238E27FC236}">
                <a16:creationId xmlns:a16="http://schemas.microsoft.com/office/drawing/2014/main" xmlns="" id="{BF09440B-D54F-40FB-A951-BAEE595FE054}"/>
              </a:ext>
            </a:extLst>
          </p:cNvPr>
          <p:cNvSpPr/>
          <p:nvPr/>
        </p:nvSpPr>
        <p:spPr>
          <a:xfrm>
            <a:off x="724183" y="3170893"/>
            <a:ext cx="7361694" cy="1359886"/>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tx1"/>
                </a:solidFill>
                <a:latin typeface="Century Gothic" panose="020B0502020202020204" pitchFamily="34" charset="0"/>
              </a:rPr>
              <a:t>‘Municipal Public Transport’ is  Schedule 4 Part B function</a:t>
            </a:r>
          </a:p>
          <a:p>
            <a:pPr marL="285750" indent="-285750">
              <a:buFont typeface="Arial" panose="020B0604020202020204" pitchFamily="34" charset="0"/>
              <a:buChar char="•"/>
            </a:pPr>
            <a:r>
              <a:rPr lang="en-US" sz="2000" dirty="0">
                <a:solidFill>
                  <a:schemeClr val="tx1"/>
                </a:solidFill>
                <a:latin typeface="Century Gothic" panose="020B0502020202020204" pitchFamily="34" charset="0"/>
              </a:rPr>
              <a:t>Legislation cannot give power to the national Minister to decide whether to assign such an authority </a:t>
            </a:r>
          </a:p>
        </p:txBody>
      </p:sp>
      <p:sp>
        <p:nvSpPr>
          <p:cNvPr id="3" name="Rectangle 2"/>
          <p:cNvSpPr/>
          <p:nvPr/>
        </p:nvSpPr>
        <p:spPr>
          <a:xfrm>
            <a:off x="724183" y="4737501"/>
            <a:ext cx="7361694" cy="1631216"/>
          </a:xfrm>
          <a:prstGeom prst="rect">
            <a:avLst/>
          </a:prstGeom>
        </p:spPr>
        <p:txBody>
          <a:bodyPr wrap="square">
            <a:spAutoFit/>
          </a:bodyPr>
          <a:lstStyle/>
          <a:p>
            <a:r>
              <a:rPr lang="en-US" sz="2000" dirty="0" smtClean="0">
                <a:latin typeface="Century Gothic" panose="020B0502020202020204" pitchFamily="34" charset="0"/>
              </a:rPr>
              <a:t>Further, while </a:t>
            </a:r>
            <a:r>
              <a:rPr lang="en-US" sz="2000" dirty="0">
                <a:latin typeface="Century Gothic" panose="020B0502020202020204" pitchFamily="34" charset="0"/>
              </a:rPr>
              <a:t>the NLTA cannot provide for </a:t>
            </a:r>
            <a:r>
              <a:rPr lang="en-US" sz="2000" dirty="0" smtClean="0">
                <a:latin typeface="Century Gothic" panose="020B0502020202020204" pitchFamily="34" charset="0"/>
              </a:rPr>
              <a:t>revenue </a:t>
            </a:r>
            <a:r>
              <a:rPr lang="en-US" sz="2000" dirty="0">
                <a:latin typeface="Century Gothic" panose="020B0502020202020204" pitchFamily="34" charset="0"/>
              </a:rPr>
              <a:t>sources since it is not that type of legislation, </a:t>
            </a:r>
            <a:r>
              <a:rPr lang="en-US" sz="2000" dirty="0" smtClean="0">
                <a:latin typeface="Century Gothic" panose="020B0502020202020204" pitchFamily="34" charset="0"/>
              </a:rPr>
              <a:t>it is requested that the NLTA Amendment Bill recognize that </a:t>
            </a:r>
            <a:r>
              <a:rPr lang="en-US" sz="2000" dirty="0">
                <a:latin typeface="Century Gothic" panose="020B0502020202020204" pitchFamily="34" charset="0"/>
              </a:rPr>
              <a:t>the devolution of funding </a:t>
            </a:r>
            <a:r>
              <a:rPr lang="en-US" sz="2000" dirty="0" smtClean="0">
                <a:latin typeface="Century Gothic" panose="020B0502020202020204" pitchFamily="34" charset="0"/>
              </a:rPr>
              <a:t>sources be directly aligned </a:t>
            </a:r>
            <a:br>
              <a:rPr lang="en-US" sz="2000" dirty="0" smtClean="0">
                <a:latin typeface="Century Gothic" panose="020B0502020202020204" pitchFamily="34" charset="0"/>
              </a:rPr>
            </a:br>
            <a:r>
              <a:rPr lang="en-US" sz="2000" dirty="0" smtClean="0">
                <a:latin typeface="Century Gothic" panose="020B0502020202020204" pitchFamily="34" charset="0"/>
              </a:rPr>
              <a:t>to the </a:t>
            </a:r>
            <a:r>
              <a:rPr lang="en-US" sz="2000" dirty="0">
                <a:latin typeface="Century Gothic" panose="020B0502020202020204" pitchFamily="34" charset="0"/>
              </a:rPr>
              <a:t>devolution of responsibilities  </a:t>
            </a:r>
          </a:p>
        </p:txBody>
      </p:sp>
    </p:spTree>
    <p:extLst>
      <p:ext uri="{BB962C8B-B14F-4D97-AF65-F5344CB8AC3E}">
        <p14:creationId xmlns:p14="http://schemas.microsoft.com/office/powerpoint/2010/main" xmlns="" val="2006514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D78A25E-06CA-4902-8868-9BE5BC403031}"/>
              </a:ext>
            </a:extLst>
          </p:cNvPr>
          <p:cNvSpPr>
            <a:spLocks noGrp="1"/>
          </p:cNvSpPr>
          <p:nvPr>
            <p:ph type="title" idx="4294967295"/>
          </p:nvPr>
        </p:nvSpPr>
        <p:spPr>
          <a:xfrm>
            <a:off x="518614" y="501721"/>
            <a:ext cx="7886700" cy="936625"/>
          </a:xfrm>
          <a:prstGeom prst="rect">
            <a:avLst/>
          </a:prstGeom>
        </p:spPr>
        <p:txBody>
          <a:bodyPr/>
          <a:lstStyle/>
          <a:p>
            <a:pPr algn="l"/>
            <a:r>
              <a:rPr lang="en-US" sz="3200" b="1" dirty="0" smtClean="0"/>
              <a:t>PROPOSED CHANGES REQUIRED</a:t>
            </a:r>
            <a:br>
              <a:rPr lang="en-US" sz="3200" b="1" dirty="0" smtClean="0"/>
            </a:br>
            <a:r>
              <a:rPr lang="en-US" sz="2800" b="1" dirty="0" smtClean="0">
                <a:solidFill>
                  <a:srgbClr val="FF0000"/>
                </a:solidFill>
              </a:rPr>
              <a:t>To the NLTA Amendment Bill</a:t>
            </a:r>
            <a:endParaRPr lang="en-US" sz="2800" b="1" dirty="0">
              <a:solidFill>
                <a:srgbClr val="FF0000"/>
              </a:solidFill>
            </a:endParaRPr>
          </a:p>
        </p:txBody>
      </p:sp>
      <p:sp>
        <p:nvSpPr>
          <p:cNvPr id="4" name="Content Placeholder 3">
            <a:extLst>
              <a:ext uri="{FF2B5EF4-FFF2-40B4-BE49-F238E27FC236}">
                <a16:creationId xmlns:a16="http://schemas.microsoft.com/office/drawing/2014/main" xmlns="" id="{1D9DE875-4DE2-4630-90AD-F79981FB400E}"/>
              </a:ext>
            </a:extLst>
          </p:cNvPr>
          <p:cNvSpPr>
            <a:spLocks noGrp="1"/>
          </p:cNvSpPr>
          <p:nvPr>
            <p:ph idx="4294967295"/>
          </p:nvPr>
        </p:nvSpPr>
        <p:spPr>
          <a:xfrm>
            <a:off x="641444" y="1711303"/>
            <a:ext cx="7886700" cy="4084637"/>
          </a:xfrm>
          <a:prstGeom prst="rect">
            <a:avLst/>
          </a:prstGeom>
        </p:spPr>
        <p:txBody>
          <a:bodyPr/>
          <a:lstStyle/>
          <a:p>
            <a:r>
              <a:rPr lang="en-US" sz="1800" dirty="0">
                <a:latin typeface="Century Gothic" panose="020B0502020202020204" pitchFamily="34" charset="0"/>
              </a:rPr>
              <a:t>The legislation should be revised to make (at least) metropolitan governments the default locus of power – unless:</a:t>
            </a:r>
          </a:p>
          <a:p>
            <a:pPr marL="457200" lvl="1" indent="0">
              <a:buNone/>
            </a:pPr>
            <a:r>
              <a:rPr lang="en-US" sz="1800" dirty="0">
                <a:latin typeface="Century Gothic" panose="020B0502020202020204" pitchFamily="34" charset="0"/>
              </a:rPr>
              <a:t>a) they request provinces to exercise a power on their behalf</a:t>
            </a:r>
          </a:p>
          <a:p>
            <a:pPr marL="457200" lvl="1" indent="0">
              <a:buNone/>
            </a:pPr>
            <a:r>
              <a:rPr lang="en-US" sz="1800" dirty="0">
                <a:latin typeface="Century Gothic" panose="020B0502020202020204" pitchFamily="34" charset="0"/>
              </a:rPr>
              <a:t>b) they are shown not to have the capacity to exercise the power</a:t>
            </a:r>
          </a:p>
          <a:p>
            <a:pPr marL="457200" lvl="1" indent="0">
              <a:buNone/>
            </a:pPr>
            <a:r>
              <a:rPr lang="en-US" sz="1800" dirty="0">
                <a:latin typeface="Century Gothic" panose="020B0502020202020204" pitchFamily="34" charset="0"/>
              </a:rPr>
              <a:t>c) they have created a joint arrangement, such as a Transport Authority, in which case this authority exercises the power    </a:t>
            </a:r>
          </a:p>
          <a:p>
            <a:pPr lvl="1"/>
            <a:endParaRPr lang="en-US" sz="1800" dirty="0">
              <a:latin typeface="Century Gothic" panose="020B0502020202020204" pitchFamily="34" charset="0"/>
            </a:endParaRPr>
          </a:p>
          <a:p>
            <a:r>
              <a:rPr lang="en-US" sz="1800" dirty="0">
                <a:latin typeface="Century Gothic" panose="020B0502020202020204" pitchFamily="34" charset="0"/>
              </a:rPr>
              <a:t>The following sections of the Bill should be reviewed in light of the above:</a:t>
            </a:r>
          </a:p>
          <a:p>
            <a:pPr lvl="1"/>
            <a:r>
              <a:rPr lang="en-US" sz="1800" dirty="0">
                <a:latin typeface="Century Gothic" panose="020B0502020202020204" pitchFamily="34" charset="0"/>
              </a:rPr>
              <a:t>1, 11(1)(a)(xi), 11(1)(b)(</a:t>
            </a:r>
            <a:r>
              <a:rPr lang="en-US" sz="1800" dirty="0" err="1">
                <a:latin typeface="Century Gothic" panose="020B0502020202020204" pitchFamily="34" charset="0"/>
              </a:rPr>
              <a:t>viiA</a:t>
            </a:r>
            <a:r>
              <a:rPr lang="en-US" sz="1800" dirty="0">
                <a:latin typeface="Century Gothic" panose="020B0502020202020204" pitchFamily="34" charset="0"/>
              </a:rPr>
              <a:t>), 11(1)(c)(xxvi), 11(2), deletion of 11(3), 11(4), deletion of 11(5), 11(6), 11(8), 11(10)</a:t>
            </a:r>
          </a:p>
          <a:p>
            <a:pPr lvl="1"/>
            <a:endParaRPr lang="en-US" sz="1800" dirty="0">
              <a:latin typeface="Century Gothic" panose="020B0502020202020204" pitchFamily="34" charset="0"/>
            </a:endParaRPr>
          </a:p>
        </p:txBody>
      </p:sp>
    </p:spTree>
    <p:extLst>
      <p:ext uri="{BB962C8B-B14F-4D97-AF65-F5344CB8AC3E}">
        <p14:creationId xmlns:p14="http://schemas.microsoft.com/office/powerpoint/2010/main" xmlns="" val="4169864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3756" y="1835952"/>
            <a:ext cx="7073932" cy="1361911"/>
          </a:xfrm>
          <a:prstGeom prst="rect">
            <a:avLst/>
          </a:prstGeom>
          <a:noFill/>
        </p:spPr>
        <p:txBody>
          <a:bodyPr wrap="square" rtlCol="0">
            <a:spAutoFit/>
          </a:bodyPr>
          <a:lstStyle/>
          <a:p>
            <a:pPr algn="r">
              <a:spcAft>
                <a:spcPts val="300"/>
              </a:spcAft>
            </a:pPr>
            <a:r>
              <a:rPr lang="en-US" sz="4000" b="1">
                <a:solidFill>
                  <a:schemeClr val="bg1"/>
                </a:solidFill>
                <a:latin typeface="Century Gothic"/>
                <a:cs typeface="Century Gothic"/>
              </a:rPr>
              <a:t>THANK </a:t>
            </a:r>
          </a:p>
          <a:p>
            <a:pPr algn="r">
              <a:spcAft>
                <a:spcPts val="300"/>
              </a:spcAft>
            </a:pPr>
            <a:r>
              <a:rPr lang="en-US" sz="4000" b="1">
                <a:solidFill>
                  <a:schemeClr val="bg1"/>
                </a:solidFill>
                <a:latin typeface="Century Gothic"/>
                <a:cs typeface="Century Gothic"/>
              </a:rPr>
              <a:t>YOU</a:t>
            </a:r>
            <a:endParaRPr lang="en-US" sz="3000" b="1">
              <a:solidFill>
                <a:srgbClr val="E0193B"/>
              </a:solidFill>
              <a:latin typeface="Century Gothic"/>
              <a:cs typeface="Century Gothic"/>
            </a:endParaRPr>
          </a:p>
        </p:txBody>
      </p:sp>
    </p:spTree>
    <p:extLst>
      <p:ext uri="{BB962C8B-B14F-4D97-AF65-F5344CB8AC3E}">
        <p14:creationId xmlns:p14="http://schemas.microsoft.com/office/powerpoint/2010/main" xmlns="" val="393593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3561" y="276031"/>
            <a:ext cx="5283674" cy="646331"/>
          </a:xfrm>
          <a:prstGeom prst="rect">
            <a:avLst/>
          </a:prstGeom>
        </p:spPr>
        <p:txBody>
          <a:bodyPr wrap="square">
            <a:spAutoFit/>
          </a:bodyPr>
          <a:lstStyle/>
          <a:p>
            <a:r>
              <a:rPr lang="en-ZA" sz="3600" b="1" dirty="0" smtClean="0">
                <a:solidFill>
                  <a:prstClr val="black"/>
                </a:solidFill>
                <a:latin typeface="Century Gothic" panose="020B0502020202020204" pitchFamily="34" charset="0"/>
              </a:rPr>
              <a:t>OVERVIEW</a:t>
            </a:r>
            <a:endParaRPr lang="en-ZA" sz="2400" dirty="0">
              <a:solidFill>
                <a:prstClr val="black"/>
              </a:solidFill>
              <a:latin typeface="Century Gothic" panose="020B0502020202020204" pitchFamily="34" charset="0"/>
            </a:endParaRPr>
          </a:p>
        </p:txBody>
      </p:sp>
      <p:sp>
        <p:nvSpPr>
          <p:cNvPr id="3" name="Rectangle 2"/>
          <p:cNvSpPr/>
          <p:nvPr/>
        </p:nvSpPr>
        <p:spPr>
          <a:xfrm>
            <a:off x="2673561" y="1107846"/>
            <a:ext cx="5859399" cy="5078313"/>
          </a:xfrm>
          <a:prstGeom prst="rect">
            <a:avLst/>
          </a:prstGeom>
        </p:spPr>
        <p:txBody>
          <a:bodyPr wrap="square">
            <a:spAutoFit/>
          </a:bodyPr>
          <a:lstStyle/>
          <a:p>
            <a:r>
              <a:rPr lang="en-GB" dirty="0">
                <a:latin typeface="Century Gothic" panose="020B0502020202020204" pitchFamily="34" charset="0"/>
              </a:rPr>
              <a:t>T</a:t>
            </a:r>
            <a:r>
              <a:rPr lang="en-GB" dirty="0" smtClean="0">
                <a:latin typeface="Century Gothic" panose="020B0502020202020204" pitchFamily="34" charset="0"/>
              </a:rPr>
              <a:t>he </a:t>
            </a:r>
            <a:r>
              <a:rPr lang="en-GB" dirty="0">
                <a:latin typeface="Century Gothic" panose="020B0502020202020204" pitchFamily="34" charset="0"/>
              </a:rPr>
              <a:t>City of Cape </a:t>
            </a:r>
            <a:r>
              <a:rPr lang="en-GB" dirty="0" smtClean="0">
                <a:latin typeface="Century Gothic" panose="020B0502020202020204" pitchFamily="34" charset="0"/>
              </a:rPr>
              <a:t>Town’s comments are made taking into account the need for Local Government, and especially major metropolitan cities, to deliver sustainable , integrated, efficient, safe and affordable public transport for the citizens that they serve.</a:t>
            </a:r>
          </a:p>
          <a:p>
            <a:endParaRPr lang="en-GB" dirty="0">
              <a:latin typeface="Century Gothic" panose="020B0502020202020204" pitchFamily="34" charset="0"/>
            </a:endParaRPr>
          </a:p>
          <a:p>
            <a:r>
              <a:rPr lang="en-GB" dirty="0" smtClean="0">
                <a:latin typeface="Century Gothic" panose="020B0502020202020204" pitchFamily="34" charset="0"/>
              </a:rPr>
              <a:t>This task of local government has been conferred on it by a number of legislative and policy directives coming from national government, namely:</a:t>
            </a:r>
          </a:p>
          <a:p>
            <a:endParaRPr lang="en-GB" dirty="0">
              <a:latin typeface="Century Gothic" panose="020B0502020202020204" pitchFamily="34" charset="0"/>
            </a:endParaRPr>
          </a:p>
          <a:p>
            <a:pPr marL="285750" indent="-285750">
              <a:buFont typeface="Arial" panose="020B0604020202020204" pitchFamily="34" charset="0"/>
              <a:buChar char="•"/>
            </a:pPr>
            <a:r>
              <a:rPr lang="en-GB" dirty="0" smtClean="0">
                <a:latin typeface="Century Gothic" panose="020B0502020202020204" pitchFamily="34" charset="0"/>
              </a:rPr>
              <a:t>The Constitution of South Africa</a:t>
            </a:r>
          </a:p>
          <a:p>
            <a:pPr marL="285750" indent="-285750">
              <a:buFont typeface="Arial" panose="020B0604020202020204" pitchFamily="34" charset="0"/>
              <a:buChar char="•"/>
            </a:pPr>
            <a:r>
              <a:rPr lang="en-GB" dirty="0" smtClean="0">
                <a:latin typeface="Century Gothic" panose="020B0502020202020204" pitchFamily="34" charset="0"/>
              </a:rPr>
              <a:t>The National Development Plan</a:t>
            </a:r>
          </a:p>
          <a:p>
            <a:pPr marL="285750" indent="-285750">
              <a:buFont typeface="Arial" panose="020B0604020202020204" pitchFamily="34" charset="0"/>
              <a:buChar char="•"/>
            </a:pPr>
            <a:r>
              <a:rPr lang="en-GB" dirty="0" smtClean="0">
                <a:latin typeface="Century Gothic" panose="020B0502020202020204" pitchFamily="34" charset="0"/>
              </a:rPr>
              <a:t>The Integrated Urban Development Framework</a:t>
            </a:r>
            <a:endParaRPr lang="en-GB" dirty="0">
              <a:latin typeface="Century Gothic" panose="020B0502020202020204" pitchFamily="34" charset="0"/>
            </a:endParaRPr>
          </a:p>
          <a:p>
            <a:pPr marL="285750" indent="-285750">
              <a:buFont typeface="Arial" panose="020B0604020202020204" pitchFamily="34" charset="0"/>
              <a:buChar char="•"/>
            </a:pPr>
            <a:r>
              <a:rPr lang="en-GB" dirty="0" smtClean="0">
                <a:latin typeface="Century Gothic" panose="020B0502020202020204" pitchFamily="34" charset="0"/>
              </a:rPr>
              <a:t>The National Land Transport Act, 2009 itself</a:t>
            </a:r>
          </a:p>
          <a:p>
            <a:pPr marL="285750" indent="-285750">
              <a:buFont typeface="Arial" panose="020B0604020202020204" pitchFamily="34" charset="0"/>
              <a:buChar char="•"/>
            </a:pPr>
            <a:r>
              <a:rPr lang="en-GB" dirty="0" smtClean="0">
                <a:latin typeface="Century Gothic" panose="020B0502020202020204" pitchFamily="34" charset="0"/>
              </a:rPr>
              <a:t>The National Transport Masterplan (NATMAP) 2050</a:t>
            </a:r>
          </a:p>
        </p:txBody>
      </p:sp>
    </p:spTree>
    <p:extLst>
      <p:ext uri="{BB962C8B-B14F-4D97-AF65-F5344CB8AC3E}">
        <p14:creationId xmlns:p14="http://schemas.microsoft.com/office/powerpoint/2010/main" xmlns="" val="87169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587" y="396480"/>
            <a:ext cx="7073932" cy="977191"/>
          </a:xfrm>
          <a:prstGeom prst="rect">
            <a:avLst/>
          </a:prstGeom>
          <a:noFill/>
        </p:spPr>
        <p:txBody>
          <a:bodyPr wrap="square" rtlCol="0">
            <a:spAutoFit/>
          </a:bodyPr>
          <a:lstStyle/>
          <a:p>
            <a:pPr>
              <a:spcAft>
                <a:spcPts val="300"/>
              </a:spcAft>
            </a:pPr>
            <a:r>
              <a:rPr lang="en-US" sz="3000" b="1" dirty="0" smtClean="0">
                <a:solidFill>
                  <a:srgbClr val="3F4A55"/>
                </a:solidFill>
                <a:latin typeface="Century Gothic"/>
                <a:cs typeface="Century Gothic"/>
              </a:rPr>
              <a:t>SPECIFIC COMMENTS</a:t>
            </a:r>
          </a:p>
          <a:p>
            <a:pPr>
              <a:spcAft>
                <a:spcPts val="300"/>
              </a:spcAft>
            </a:pPr>
            <a:r>
              <a:rPr lang="en-US" sz="2500" b="1" dirty="0" smtClean="0">
                <a:solidFill>
                  <a:srgbClr val="E91A30"/>
                </a:solidFill>
                <a:latin typeface="Century Gothic"/>
                <a:cs typeface="Century Gothic"/>
              </a:rPr>
              <a:t>NLTA Amendment Bill</a:t>
            </a:r>
            <a:endParaRPr lang="en-US" sz="2500" b="1" dirty="0">
              <a:solidFill>
                <a:srgbClr val="E91A30"/>
              </a:solidFill>
              <a:latin typeface="Century Gothic"/>
              <a:cs typeface="Century Gothic"/>
            </a:endParaRPr>
          </a:p>
        </p:txBody>
      </p:sp>
      <p:sp>
        <p:nvSpPr>
          <p:cNvPr id="4" name="Rectangle 3"/>
          <p:cNvSpPr/>
          <p:nvPr/>
        </p:nvSpPr>
        <p:spPr>
          <a:xfrm>
            <a:off x="442587" y="1383137"/>
            <a:ext cx="7746070" cy="4524315"/>
          </a:xfrm>
          <a:prstGeom prst="rect">
            <a:avLst/>
          </a:prstGeom>
        </p:spPr>
        <p:txBody>
          <a:bodyPr wrap="square">
            <a:spAutoFit/>
          </a:bodyPr>
          <a:lstStyle/>
          <a:p>
            <a:pPr marL="342900" lvl="0" indent="-342900">
              <a:buFont typeface="+mj-lt"/>
              <a:buAutoNum type="arabicPeriod"/>
              <a:tabLst>
                <a:tab pos="742950" algn="l"/>
              </a:tabLst>
            </a:pPr>
            <a:r>
              <a:rPr lang="en-GB" dirty="0">
                <a:solidFill>
                  <a:srgbClr val="000000"/>
                </a:solidFill>
                <a:latin typeface="Century Gothic" panose="020B0502020202020204" pitchFamily="34" charset="0"/>
                <a:cs typeface="Arial" panose="020B0604020202020204" pitchFamily="34" charset="0"/>
              </a:rPr>
              <a:t>Reference is made to the IPTN definition amendment. It is agreed to, except for the words, [if road based] when referring to dedicated rights of way. It should not just be road based but also rail. The definition should be amended to make it clear that the IPTN includes road and rail</a:t>
            </a:r>
            <a:r>
              <a:rPr lang="en-GB" dirty="0" smtClean="0">
                <a:solidFill>
                  <a:srgbClr val="000000"/>
                </a:solidFill>
                <a:latin typeface="Century Gothic" panose="020B0502020202020204" pitchFamily="34" charset="0"/>
                <a:cs typeface="Arial" panose="020B0604020202020204" pitchFamily="34" charset="0"/>
              </a:rPr>
              <a:t>.</a:t>
            </a:r>
            <a:r>
              <a:rPr lang="en-ZA" dirty="0" smtClean="0"/>
              <a:t/>
            </a:r>
            <a:br>
              <a:rPr lang="en-ZA" dirty="0" smtClean="0"/>
            </a:br>
            <a:endParaRPr lang="en-ZA" dirty="0"/>
          </a:p>
          <a:p>
            <a:pPr marL="342900" lvl="0" indent="-342900">
              <a:buFont typeface="+mj-lt"/>
              <a:buAutoNum type="arabicPeriod"/>
              <a:tabLst>
                <a:tab pos="742950" algn="l"/>
              </a:tabLst>
            </a:pPr>
            <a:r>
              <a:rPr lang="en-GB" dirty="0">
                <a:solidFill>
                  <a:srgbClr val="000000"/>
                </a:solidFill>
                <a:latin typeface="Century Gothic" panose="020B0502020202020204" pitchFamily="34" charset="0"/>
                <a:cs typeface="Arial" panose="020B0604020202020204" pitchFamily="34" charset="0"/>
              </a:rPr>
              <a:t>There is full agreement with the insertion of the definition of Municipal Regulatory </a:t>
            </a:r>
            <a:r>
              <a:rPr lang="en-GB" dirty="0" smtClean="0">
                <a:solidFill>
                  <a:srgbClr val="000000"/>
                </a:solidFill>
                <a:latin typeface="Century Gothic" panose="020B0502020202020204" pitchFamily="34" charset="0"/>
                <a:cs typeface="Arial" panose="020B0604020202020204" pitchFamily="34" charset="0"/>
              </a:rPr>
              <a:t>Entity.</a:t>
            </a:r>
            <a:r>
              <a:rPr lang="en-ZA" dirty="0" smtClean="0"/>
              <a:t/>
            </a:r>
            <a:br>
              <a:rPr lang="en-ZA" dirty="0" smtClean="0"/>
            </a:br>
            <a:endParaRPr lang="en-ZA" dirty="0" smtClean="0"/>
          </a:p>
          <a:p>
            <a:pPr marL="342900" lvl="0" indent="-342900">
              <a:buFont typeface="+mj-lt"/>
              <a:buAutoNum type="arabicPeriod"/>
              <a:tabLst>
                <a:tab pos="742950" algn="l"/>
              </a:tabLst>
            </a:pPr>
            <a:r>
              <a:rPr lang="en-GB" dirty="0" smtClean="0">
                <a:solidFill>
                  <a:srgbClr val="000000"/>
                </a:solidFill>
                <a:latin typeface="Century Gothic" panose="020B0502020202020204" pitchFamily="34" charset="0"/>
                <a:cs typeface="Arial" panose="020B0604020202020204" pitchFamily="34" charset="0"/>
              </a:rPr>
              <a:t>The </a:t>
            </a:r>
            <a:r>
              <a:rPr lang="en-GB" dirty="0">
                <a:solidFill>
                  <a:srgbClr val="000000"/>
                </a:solidFill>
                <a:latin typeface="Century Gothic" panose="020B0502020202020204" pitchFamily="34" charset="0"/>
                <a:cs typeface="Arial" panose="020B0604020202020204" pitchFamily="34" charset="0"/>
              </a:rPr>
              <a:t>definition of ‘non-motorised transport’ should state …… and </a:t>
            </a:r>
            <a:r>
              <a:rPr lang="en-GB" u="sng" dirty="0">
                <a:solidFill>
                  <a:srgbClr val="000000"/>
                </a:solidFill>
                <a:latin typeface="Century Gothic" panose="020B0502020202020204" pitchFamily="34" charset="0"/>
                <a:cs typeface="Arial" panose="020B0604020202020204" pitchFamily="34" charset="0"/>
              </a:rPr>
              <a:t>both non-motorised</a:t>
            </a:r>
            <a:r>
              <a:rPr lang="en-GB" dirty="0">
                <a:solidFill>
                  <a:srgbClr val="000000"/>
                </a:solidFill>
                <a:latin typeface="Century Gothic" panose="020B0502020202020204" pitchFamily="34" charset="0"/>
                <a:cs typeface="Arial" panose="020B0604020202020204" pitchFamily="34" charset="0"/>
              </a:rPr>
              <a:t> and motorised wheelchairs </a:t>
            </a:r>
            <a:r>
              <a:rPr lang="en-GB" u="sng" dirty="0">
                <a:solidFill>
                  <a:srgbClr val="000000"/>
                </a:solidFill>
                <a:latin typeface="Century Gothic" panose="020B0502020202020204" pitchFamily="34" charset="0"/>
                <a:cs typeface="Arial" panose="020B0604020202020204" pitchFamily="34" charset="0"/>
              </a:rPr>
              <a:t>and/or other similar </a:t>
            </a:r>
            <a:r>
              <a:rPr lang="en-GB" u="sng" dirty="0" smtClean="0">
                <a:solidFill>
                  <a:srgbClr val="000000"/>
                </a:solidFill>
                <a:latin typeface="Century Gothic" panose="020B0502020202020204" pitchFamily="34" charset="0"/>
                <a:cs typeface="Arial" panose="020B0604020202020204" pitchFamily="34" charset="0"/>
              </a:rPr>
              <a:t>modes</a:t>
            </a:r>
            <a:r>
              <a:rPr lang="en-GB" dirty="0" smtClean="0">
                <a:solidFill>
                  <a:srgbClr val="000000"/>
                </a:solidFill>
                <a:latin typeface="Century Gothic" panose="020B0502020202020204" pitchFamily="34" charset="0"/>
                <a:cs typeface="Arial" panose="020B0604020202020204" pitchFamily="34" charset="0"/>
              </a:rPr>
              <a:t>.</a:t>
            </a:r>
            <a:r>
              <a:rPr lang="en-ZA" dirty="0" smtClean="0"/>
              <a:t/>
            </a:r>
            <a:br>
              <a:rPr lang="en-ZA" dirty="0" smtClean="0"/>
            </a:br>
            <a:endParaRPr lang="en-ZA" dirty="0" smtClean="0"/>
          </a:p>
          <a:p>
            <a:pPr marL="342900" lvl="0" indent="-342900">
              <a:buFont typeface="+mj-lt"/>
              <a:buAutoNum type="arabicPeriod"/>
              <a:tabLst>
                <a:tab pos="742950" algn="l"/>
              </a:tabLst>
            </a:pPr>
            <a:r>
              <a:rPr lang="en-GB" dirty="0" smtClean="0">
                <a:solidFill>
                  <a:srgbClr val="000000"/>
                </a:solidFill>
                <a:latin typeface="Century Gothic" panose="020B0502020202020204" pitchFamily="34" charset="0"/>
                <a:cs typeface="Arial" panose="020B0604020202020204" pitchFamily="34" charset="0"/>
              </a:rPr>
              <a:t>Section </a:t>
            </a:r>
            <a:r>
              <a:rPr lang="en-GB" dirty="0">
                <a:solidFill>
                  <a:srgbClr val="000000"/>
                </a:solidFill>
                <a:latin typeface="Century Gothic" panose="020B0502020202020204" pitchFamily="34" charset="0"/>
                <a:cs typeface="Arial" panose="020B0604020202020204" pitchFamily="34" charset="0"/>
              </a:rPr>
              <a:t>8(1)(h) amendment: The Act should also make it clear that Municipalities can also have their own branding as it relates to their public transport system, as is the case at the moment.</a:t>
            </a:r>
            <a:endParaRPr lang="en-ZA" dirty="0">
              <a:effectLst/>
            </a:endParaRPr>
          </a:p>
        </p:txBody>
      </p:sp>
    </p:spTree>
    <p:extLst>
      <p:ext uri="{BB962C8B-B14F-4D97-AF65-F5344CB8AC3E}">
        <p14:creationId xmlns:p14="http://schemas.microsoft.com/office/powerpoint/2010/main" xmlns="" val="1792720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699" y="221748"/>
            <a:ext cx="7073932" cy="977191"/>
          </a:xfrm>
          <a:prstGeom prst="rect">
            <a:avLst/>
          </a:prstGeom>
          <a:noFill/>
        </p:spPr>
        <p:txBody>
          <a:bodyPr wrap="square" rtlCol="0">
            <a:spAutoFit/>
          </a:bodyPr>
          <a:lstStyle/>
          <a:p>
            <a:pPr>
              <a:spcAft>
                <a:spcPts val="300"/>
              </a:spcAft>
            </a:pPr>
            <a:r>
              <a:rPr lang="en-US" sz="3000" b="1" dirty="0" smtClean="0">
                <a:solidFill>
                  <a:srgbClr val="3F4A55"/>
                </a:solidFill>
                <a:latin typeface="Century Gothic"/>
                <a:cs typeface="Century Gothic"/>
              </a:rPr>
              <a:t>SPECIFIC COMMENTS</a:t>
            </a:r>
          </a:p>
          <a:p>
            <a:pPr>
              <a:spcAft>
                <a:spcPts val="300"/>
              </a:spcAft>
            </a:pPr>
            <a:r>
              <a:rPr lang="en-US" sz="2500" b="1" dirty="0" smtClean="0">
                <a:solidFill>
                  <a:srgbClr val="E91A30"/>
                </a:solidFill>
                <a:latin typeface="Century Gothic"/>
                <a:cs typeface="Century Gothic"/>
              </a:rPr>
              <a:t>NLTA Amendment Bill</a:t>
            </a:r>
            <a:endParaRPr lang="en-US" sz="2500" b="1" dirty="0">
              <a:solidFill>
                <a:srgbClr val="E91A30"/>
              </a:solidFill>
              <a:latin typeface="Century Gothic"/>
              <a:cs typeface="Century Gothic"/>
            </a:endParaRPr>
          </a:p>
        </p:txBody>
      </p:sp>
      <p:sp>
        <p:nvSpPr>
          <p:cNvPr id="3" name="Rectangle 2"/>
          <p:cNvSpPr/>
          <p:nvPr/>
        </p:nvSpPr>
        <p:spPr>
          <a:xfrm>
            <a:off x="401643" y="1222486"/>
            <a:ext cx="6653462" cy="5539978"/>
          </a:xfrm>
          <a:prstGeom prst="rect">
            <a:avLst/>
          </a:prstGeom>
        </p:spPr>
        <p:txBody>
          <a:bodyPr wrap="square">
            <a:spAutoFit/>
          </a:bodyPr>
          <a:lstStyle/>
          <a:p>
            <a:pPr marL="342900" lvl="0" indent="-342900">
              <a:buAutoNum type="arabicPeriod" startAt="5"/>
              <a:tabLst>
                <a:tab pos="742950" algn="l"/>
              </a:tabLst>
            </a:pPr>
            <a:r>
              <a:rPr lang="en-GB" dirty="0" smtClean="0">
                <a:solidFill>
                  <a:srgbClr val="000000"/>
                </a:solidFill>
                <a:latin typeface="Century Gothic" panose="020B0502020202020204" pitchFamily="34" charset="0"/>
                <a:cs typeface="Arial" panose="020B0604020202020204" pitchFamily="34" charset="0"/>
              </a:rPr>
              <a:t>Section </a:t>
            </a:r>
            <a:r>
              <a:rPr lang="en-GB" dirty="0">
                <a:solidFill>
                  <a:srgbClr val="000000"/>
                </a:solidFill>
                <a:latin typeface="Century Gothic" panose="020B0502020202020204" pitchFamily="34" charset="0"/>
                <a:cs typeface="Arial" panose="020B0604020202020204" pitchFamily="34" charset="0"/>
              </a:rPr>
              <a:t>11(1)(a)xi) – reference is made to Section 41A but there is no Section 41A in the principal Act – it needs to say [the new Section 41A</a:t>
            </a:r>
            <a:r>
              <a:rPr lang="en-GB" dirty="0" smtClean="0">
                <a:solidFill>
                  <a:srgbClr val="000000"/>
                </a:solidFill>
                <a:latin typeface="Century Gothic" panose="020B0502020202020204" pitchFamily="34" charset="0"/>
                <a:cs typeface="Arial" panose="020B0604020202020204" pitchFamily="34" charset="0"/>
              </a:rPr>
              <a:t>].</a:t>
            </a:r>
            <a:br>
              <a:rPr lang="en-GB" dirty="0" smtClean="0">
                <a:solidFill>
                  <a:srgbClr val="000000"/>
                </a:solidFill>
                <a:latin typeface="Century Gothic" panose="020B0502020202020204" pitchFamily="34" charset="0"/>
                <a:cs typeface="Arial" panose="020B0604020202020204" pitchFamily="34" charset="0"/>
              </a:rPr>
            </a:br>
            <a:endParaRPr lang="en-GB" dirty="0" smtClean="0">
              <a:solidFill>
                <a:srgbClr val="000000"/>
              </a:solidFill>
              <a:latin typeface="Century Gothic" panose="020B0502020202020204" pitchFamily="34" charset="0"/>
              <a:cs typeface="Arial" panose="020B0604020202020204" pitchFamily="34" charset="0"/>
            </a:endParaRPr>
          </a:p>
          <a:p>
            <a:pPr marL="342900" lvl="0" indent="-342900">
              <a:buAutoNum type="arabicPeriod" startAt="5"/>
              <a:tabLst>
                <a:tab pos="742950" algn="l"/>
              </a:tabLst>
            </a:pPr>
            <a:r>
              <a:rPr lang="en-GB" dirty="0" smtClean="0">
                <a:solidFill>
                  <a:srgbClr val="000000"/>
                </a:solidFill>
                <a:latin typeface="Century Gothic" panose="020B0502020202020204" pitchFamily="34" charset="0"/>
                <a:cs typeface="Arial" panose="020B0604020202020204" pitchFamily="34" charset="0"/>
              </a:rPr>
              <a:t>Section </a:t>
            </a:r>
            <a:r>
              <a:rPr lang="en-GB" dirty="0">
                <a:solidFill>
                  <a:srgbClr val="000000"/>
                </a:solidFill>
                <a:latin typeface="Century Gothic" panose="020B0502020202020204" pitchFamily="34" charset="0"/>
                <a:cs typeface="Arial" panose="020B0604020202020204" pitchFamily="34" charset="0"/>
              </a:rPr>
              <a:t>11(6) – </a:t>
            </a:r>
            <a:r>
              <a:rPr lang="en-GB" u="sng" dirty="0">
                <a:solidFill>
                  <a:srgbClr val="000000"/>
                </a:solidFill>
                <a:latin typeface="Century Gothic" panose="020B0502020202020204" pitchFamily="34" charset="0"/>
                <a:cs typeface="Arial" panose="020B0604020202020204" pitchFamily="34" charset="0"/>
              </a:rPr>
              <a:t>This proposed amendment is NOT agreed to</a:t>
            </a:r>
            <a:r>
              <a:rPr lang="en-GB" dirty="0">
                <a:solidFill>
                  <a:srgbClr val="000000"/>
                </a:solidFill>
                <a:latin typeface="Century Gothic" panose="020B0502020202020204" pitchFamily="34" charset="0"/>
                <a:cs typeface="Arial" panose="020B0604020202020204" pitchFamily="34" charset="0"/>
              </a:rPr>
              <a:t> – the statement (unless that function is assigned to a Municipality by the Minister) cannot be deleted but rather after Minister the words [and/or] can be added. This deletion contradicts Section 11(4) as well as the new 11(8) et al</a:t>
            </a:r>
            <a:r>
              <a:rPr lang="en-GB" dirty="0" smtClean="0">
                <a:solidFill>
                  <a:srgbClr val="000000"/>
                </a:solidFill>
                <a:latin typeface="Century Gothic" panose="020B0502020202020204" pitchFamily="34" charset="0"/>
                <a:cs typeface="Arial" panose="020B0604020202020204" pitchFamily="34" charset="0"/>
              </a:rPr>
              <a:t>.</a:t>
            </a:r>
            <a:br>
              <a:rPr lang="en-GB" dirty="0" smtClean="0">
                <a:solidFill>
                  <a:srgbClr val="000000"/>
                </a:solidFill>
                <a:latin typeface="Century Gothic" panose="020B0502020202020204" pitchFamily="34" charset="0"/>
                <a:cs typeface="Arial" panose="020B0604020202020204" pitchFamily="34" charset="0"/>
              </a:rPr>
            </a:br>
            <a:r>
              <a:rPr lang="en-GB" dirty="0" smtClean="0">
                <a:solidFill>
                  <a:srgbClr val="000000"/>
                </a:solidFill>
                <a:latin typeface="Century Gothic" panose="020B0502020202020204" pitchFamily="34" charset="0"/>
                <a:cs typeface="Arial" panose="020B0604020202020204" pitchFamily="34" charset="0"/>
              </a:rPr>
              <a:t/>
            </a:r>
            <a:br>
              <a:rPr lang="en-GB" dirty="0" smtClean="0">
                <a:solidFill>
                  <a:srgbClr val="000000"/>
                </a:solidFill>
                <a:latin typeface="Century Gothic" panose="020B0502020202020204" pitchFamily="34" charset="0"/>
                <a:cs typeface="Arial" panose="020B0604020202020204" pitchFamily="34" charset="0"/>
              </a:rPr>
            </a:br>
            <a:r>
              <a:rPr lang="en-GB" b="1" dirty="0" smtClean="0">
                <a:solidFill>
                  <a:srgbClr val="C00000"/>
                </a:solidFill>
                <a:latin typeface="Century Gothic" panose="020B0502020202020204" pitchFamily="34" charset="0"/>
                <a:cs typeface="Arial" panose="020B0604020202020204" pitchFamily="34" charset="0"/>
              </a:rPr>
              <a:t>It should be noted that this also contradicts the Constitution, NDP, IUDF, the NATMAP and most recently the draft Rail White Paper.  </a:t>
            </a:r>
            <a:br>
              <a:rPr lang="en-GB" b="1" dirty="0" smtClean="0">
                <a:solidFill>
                  <a:srgbClr val="C00000"/>
                </a:solidFill>
                <a:latin typeface="Century Gothic" panose="020B0502020202020204" pitchFamily="34" charset="0"/>
                <a:cs typeface="Arial" panose="020B0604020202020204" pitchFamily="34" charset="0"/>
              </a:rPr>
            </a:br>
            <a:r>
              <a:rPr lang="en-GB" b="1" dirty="0" smtClean="0">
                <a:solidFill>
                  <a:srgbClr val="C00000"/>
                </a:solidFill>
                <a:latin typeface="Century Gothic" panose="020B0502020202020204" pitchFamily="34" charset="0"/>
                <a:cs typeface="Arial" panose="020B0604020202020204" pitchFamily="34" charset="0"/>
              </a:rPr>
              <a:t/>
            </a:r>
            <a:br>
              <a:rPr lang="en-GB" b="1" dirty="0" smtClean="0">
                <a:solidFill>
                  <a:srgbClr val="C00000"/>
                </a:solidFill>
                <a:latin typeface="Century Gothic" panose="020B0502020202020204" pitchFamily="34" charset="0"/>
                <a:cs typeface="Arial" panose="020B0604020202020204" pitchFamily="34" charset="0"/>
              </a:rPr>
            </a:br>
            <a:r>
              <a:rPr lang="en-GB" b="1" dirty="0" smtClean="0">
                <a:solidFill>
                  <a:srgbClr val="C00000"/>
                </a:solidFill>
                <a:latin typeface="Century Gothic" panose="020B0502020202020204" pitchFamily="34" charset="0"/>
                <a:cs typeface="Arial" panose="020B0604020202020204" pitchFamily="34" charset="0"/>
              </a:rPr>
              <a:t>It also goes against best practice that confirms that public transport should be manages by one sphere of local government, for the benefit of the commuter and to enable land use integration.</a:t>
            </a:r>
            <a:endParaRPr lang="en-ZA" b="1" dirty="0">
              <a:solidFill>
                <a:srgbClr val="C00000"/>
              </a:solidFill>
            </a:endParaRPr>
          </a:p>
          <a:p>
            <a:pPr marL="457200" algn="just">
              <a:spcAft>
                <a:spcPts val="0"/>
              </a:spcAft>
            </a:pPr>
            <a:r>
              <a:rPr lang="en-GB" sz="1200" b="1" dirty="0">
                <a:solidFill>
                  <a:srgbClr val="C00000"/>
                </a:solidFill>
                <a:latin typeface="Century Gothic" panose="020B0502020202020204" pitchFamily="34" charset="0"/>
                <a:ea typeface="Times New Roman" panose="02020603050405020304" pitchFamily="18" charset="0"/>
                <a:cs typeface="Arial" panose="020B0604020202020204" pitchFamily="34" charset="0"/>
              </a:rPr>
              <a:t> </a:t>
            </a:r>
            <a:endParaRPr lang="en-ZA" sz="12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triped Right Arrow 3"/>
          <p:cNvSpPr/>
          <p:nvPr/>
        </p:nvSpPr>
        <p:spPr>
          <a:xfrm>
            <a:off x="7096049" y="2975211"/>
            <a:ext cx="1365563" cy="2455504"/>
          </a:xfrm>
          <a:prstGeom prst="stripedRightArrow">
            <a:avLst>
              <a:gd name="adj1" fmla="val 50000"/>
              <a:gd name="adj2" fmla="val 53159"/>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4113477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587" y="396480"/>
            <a:ext cx="7073932" cy="977191"/>
          </a:xfrm>
          <a:prstGeom prst="rect">
            <a:avLst/>
          </a:prstGeom>
          <a:noFill/>
        </p:spPr>
        <p:txBody>
          <a:bodyPr wrap="square" rtlCol="0">
            <a:spAutoFit/>
          </a:bodyPr>
          <a:lstStyle/>
          <a:p>
            <a:pPr>
              <a:spcAft>
                <a:spcPts val="300"/>
              </a:spcAft>
            </a:pPr>
            <a:r>
              <a:rPr lang="en-US" sz="3000" b="1" dirty="0" smtClean="0">
                <a:solidFill>
                  <a:srgbClr val="3F4A55"/>
                </a:solidFill>
                <a:latin typeface="Century Gothic"/>
                <a:cs typeface="Century Gothic"/>
              </a:rPr>
              <a:t>SPECIFIC COMMENTS</a:t>
            </a:r>
          </a:p>
          <a:p>
            <a:pPr>
              <a:spcAft>
                <a:spcPts val="300"/>
              </a:spcAft>
            </a:pPr>
            <a:r>
              <a:rPr lang="en-US" sz="2500" b="1" dirty="0" smtClean="0">
                <a:solidFill>
                  <a:srgbClr val="E91A30"/>
                </a:solidFill>
                <a:latin typeface="Century Gothic"/>
                <a:cs typeface="Century Gothic"/>
              </a:rPr>
              <a:t>Constitution of South Africa</a:t>
            </a:r>
            <a:endParaRPr lang="en-US" sz="2500" b="1" dirty="0">
              <a:solidFill>
                <a:srgbClr val="E91A30"/>
              </a:solidFill>
              <a:latin typeface="Century Gothic"/>
              <a:cs typeface="Century Gothic"/>
            </a:endParaRPr>
          </a:p>
        </p:txBody>
      </p:sp>
      <p:sp>
        <p:nvSpPr>
          <p:cNvPr id="3" name="Rectangle 2"/>
          <p:cNvSpPr/>
          <p:nvPr/>
        </p:nvSpPr>
        <p:spPr>
          <a:xfrm>
            <a:off x="3367610" y="2237546"/>
            <a:ext cx="5164830" cy="3416320"/>
          </a:xfrm>
          <a:prstGeom prst="rect">
            <a:avLst/>
          </a:prstGeom>
        </p:spPr>
        <p:txBody>
          <a:bodyPr wrap="square">
            <a:spAutoFit/>
          </a:bodyPr>
          <a:lstStyle/>
          <a:p>
            <a:pPr>
              <a:spcAft>
                <a:spcPts val="0"/>
              </a:spcAft>
            </a:pPr>
            <a:r>
              <a:rPr lang="en-ZA" dirty="0">
                <a:solidFill>
                  <a:srgbClr val="1F497D"/>
                </a:solidFill>
                <a:latin typeface="Century Gothic" panose="020B0502020202020204" pitchFamily="34" charset="0"/>
                <a:ea typeface="Calibri" panose="020F0502020204030204" pitchFamily="34" charset="0"/>
              </a:rPr>
              <a:t>Section 156(4) of the Constitution of the Republic of South Africa:</a:t>
            </a:r>
            <a:endParaRPr lang="en-ZA" sz="2400" dirty="0">
              <a:latin typeface="Calibri" panose="020F0502020204030204" pitchFamily="34" charset="0"/>
              <a:ea typeface="Calibri" panose="020F0502020204030204" pitchFamily="34" charset="0"/>
            </a:endParaRPr>
          </a:p>
          <a:p>
            <a:pPr>
              <a:spcAft>
                <a:spcPts val="0"/>
              </a:spcAft>
            </a:pPr>
            <a:r>
              <a:rPr lang="en-ZA" dirty="0">
                <a:solidFill>
                  <a:srgbClr val="1F497D"/>
                </a:solidFill>
                <a:latin typeface="Century Gothic" panose="020B0502020202020204" pitchFamily="34" charset="0"/>
                <a:ea typeface="Calibri" panose="020F0502020204030204" pitchFamily="34" charset="0"/>
              </a:rPr>
              <a:t>The national and provincial governments </a:t>
            </a:r>
            <a:r>
              <a:rPr lang="en-ZA" b="1" dirty="0">
                <a:solidFill>
                  <a:srgbClr val="1F497D"/>
                </a:solidFill>
                <a:latin typeface="Century Gothic" panose="020B0502020202020204" pitchFamily="34" charset="0"/>
                <a:ea typeface="Calibri" panose="020F0502020204030204" pitchFamily="34" charset="0"/>
              </a:rPr>
              <a:t>must</a:t>
            </a:r>
            <a:r>
              <a:rPr lang="en-ZA" dirty="0">
                <a:solidFill>
                  <a:srgbClr val="1F497D"/>
                </a:solidFill>
                <a:latin typeface="Century Gothic" panose="020B0502020202020204" pitchFamily="34" charset="0"/>
                <a:ea typeface="Calibri" panose="020F0502020204030204" pitchFamily="34" charset="0"/>
              </a:rPr>
              <a:t> assign to a municipality, by agreement and subject to any conditions, the administration of a matter listed in Part A of Schedule 4 or Part A of Schedule 5 which necessarily relates to local government, if – </a:t>
            </a:r>
            <a:endParaRPr lang="en-ZA" sz="2400" dirty="0">
              <a:latin typeface="Calibri" panose="020F0502020204030204" pitchFamily="34" charset="0"/>
              <a:ea typeface="Calibri" panose="020F0502020204030204" pitchFamily="34" charset="0"/>
            </a:endParaRPr>
          </a:p>
          <a:p>
            <a:pPr marL="457200" indent="-228600">
              <a:spcAft>
                <a:spcPts val="0"/>
              </a:spcAft>
            </a:pPr>
            <a:r>
              <a:rPr lang="en-ZA" dirty="0">
                <a:solidFill>
                  <a:srgbClr val="1F497D"/>
                </a:solidFill>
                <a:latin typeface="Century Gothic" panose="020B0502020202020204" pitchFamily="34" charset="0"/>
                <a:ea typeface="Calibri" panose="020F0502020204030204" pitchFamily="34" charset="0"/>
              </a:rPr>
              <a:t>(a)</a:t>
            </a:r>
            <a:r>
              <a:rPr lang="en-ZA" sz="800" dirty="0">
                <a:solidFill>
                  <a:srgbClr val="1F497D"/>
                </a:solidFill>
                <a:latin typeface="Times New Roman" panose="02020603050405020304" pitchFamily="18" charset="0"/>
                <a:ea typeface="Calibri" panose="020F0502020204030204" pitchFamily="34" charset="0"/>
              </a:rPr>
              <a:t>  </a:t>
            </a:r>
            <a:r>
              <a:rPr lang="en-ZA" dirty="0">
                <a:solidFill>
                  <a:srgbClr val="1F497D"/>
                </a:solidFill>
                <a:latin typeface="Century Gothic" panose="020B0502020202020204" pitchFamily="34" charset="0"/>
                <a:ea typeface="Calibri" panose="020F0502020204030204" pitchFamily="34" charset="0"/>
              </a:rPr>
              <a:t>That matter would be most effectively be administered locally; and</a:t>
            </a:r>
            <a:endParaRPr lang="en-ZA" sz="2400" dirty="0">
              <a:latin typeface="Calibri" panose="020F0502020204030204" pitchFamily="34" charset="0"/>
              <a:ea typeface="Calibri" panose="020F0502020204030204" pitchFamily="34" charset="0"/>
            </a:endParaRPr>
          </a:p>
          <a:p>
            <a:pPr marL="457200" indent="-228600">
              <a:spcAft>
                <a:spcPts val="0"/>
              </a:spcAft>
            </a:pPr>
            <a:r>
              <a:rPr lang="en-ZA" dirty="0">
                <a:solidFill>
                  <a:srgbClr val="1F497D"/>
                </a:solidFill>
                <a:latin typeface="Century Gothic" panose="020B0502020202020204" pitchFamily="34" charset="0"/>
                <a:ea typeface="Calibri" panose="020F0502020204030204" pitchFamily="34" charset="0"/>
              </a:rPr>
              <a:t>(b)</a:t>
            </a:r>
            <a:r>
              <a:rPr lang="en-ZA" sz="800" dirty="0">
                <a:solidFill>
                  <a:srgbClr val="1F497D"/>
                </a:solidFill>
                <a:latin typeface="Times New Roman" panose="02020603050405020304" pitchFamily="18" charset="0"/>
                <a:ea typeface="Calibri" panose="020F0502020204030204" pitchFamily="34" charset="0"/>
              </a:rPr>
              <a:t>  </a:t>
            </a:r>
            <a:r>
              <a:rPr lang="en-ZA" dirty="0">
                <a:solidFill>
                  <a:srgbClr val="1F497D"/>
                </a:solidFill>
                <a:latin typeface="Century Gothic" panose="020B0502020202020204" pitchFamily="34" charset="0"/>
                <a:ea typeface="Calibri" panose="020F0502020204030204" pitchFamily="34" charset="0"/>
              </a:rPr>
              <a:t>The municipality has the capacity to administer it.</a:t>
            </a:r>
            <a:endParaRPr lang="en-ZA" sz="2400" dirty="0">
              <a:effectLst/>
              <a:latin typeface="Calibri" panose="020F0502020204030204" pitchFamily="34" charset="0"/>
              <a:ea typeface="Calibri" panose="020F0502020204030204" pitchFamily="34" charset="0"/>
            </a:endParaRPr>
          </a:p>
        </p:txBody>
      </p:sp>
      <p:sp>
        <p:nvSpPr>
          <p:cNvPr id="4" name="Rectangle 3"/>
          <p:cNvSpPr/>
          <p:nvPr/>
        </p:nvSpPr>
        <p:spPr>
          <a:xfrm>
            <a:off x="3275856" y="2118293"/>
            <a:ext cx="5256584" cy="3528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Striped Right Arrow 5"/>
          <p:cNvSpPr/>
          <p:nvPr/>
        </p:nvSpPr>
        <p:spPr>
          <a:xfrm>
            <a:off x="1331640" y="2622349"/>
            <a:ext cx="1584176" cy="2232248"/>
          </a:xfrm>
          <a:prstGeom prst="stripedRightArrow">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94100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926" y="300945"/>
            <a:ext cx="7073932" cy="977191"/>
          </a:xfrm>
          <a:prstGeom prst="rect">
            <a:avLst/>
          </a:prstGeom>
          <a:noFill/>
        </p:spPr>
        <p:txBody>
          <a:bodyPr wrap="square" rtlCol="0">
            <a:spAutoFit/>
          </a:bodyPr>
          <a:lstStyle/>
          <a:p>
            <a:pPr>
              <a:spcAft>
                <a:spcPts val="300"/>
              </a:spcAft>
            </a:pPr>
            <a:r>
              <a:rPr lang="en-US" sz="3000" b="1" dirty="0" smtClean="0">
                <a:solidFill>
                  <a:srgbClr val="3F4A55"/>
                </a:solidFill>
                <a:latin typeface="Century Gothic"/>
                <a:cs typeface="Century Gothic"/>
              </a:rPr>
              <a:t>SPECIFIC COMMENTS</a:t>
            </a:r>
          </a:p>
          <a:p>
            <a:pPr>
              <a:spcAft>
                <a:spcPts val="300"/>
              </a:spcAft>
            </a:pPr>
            <a:r>
              <a:rPr lang="en-US" sz="2500" b="1" dirty="0" smtClean="0">
                <a:solidFill>
                  <a:srgbClr val="E91A30"/>
                </a:solidFill>
                <a:latin typeface="Century Gothic"/>
                <a:cs typeface="Century Gothic"/>
              </a:rPr>
              <a:t>Background</a:t>
            </a:r>
            <a:endParaRPr lang="en-US" sz="2500" b="1" dirty="0">
              <a:solidFill>
                <a:srgbClr val="E91A30"/>
              </a:solidFill>
              <a:latin typeface="Century Gothic"/>
              <a:cs typeface="Century Gothic"/>
            </a:endParaRPr>
          </a:p>
        </p:txBody>
      </p:sp>
      <p:sp>
        <p:nvSpPr>
          <p:cNvPr id="3" name="Rectangle 2"/>
          <p:cNvSpPr/>
          <p:nvPr/>
        </p:nvSpPr>
        <p:spPr>
          <a:xfrm>
            <a:off x="1553776" y="1336711"/>
            <a:ext cx="6984776" cy="5078313"/>
          </a:xfrm>
          <a:prstGeom prst="rect">
            <a:avLst/>
          </a:prstGeom>
        </p:spPr>
        <p:txBody>
          <a:bodyPr wrap="square">
            <a:spAutoFit/>
          </a:bodyPr>
          <a:lstStyle/>
          <a:p>
            <a:pPr>
              <a:spcAft>
                <a:spcPts val="0"/>
              </a:spcAft>
            </a:pPr>
            <a:r>
              <a:rPr lang="en-US" b="1" dirty="0" smtClean="0">
                <a:solidFill>
                  <a:srgbClr val="1F497D"/>
                </a:solidFill>
                <a:latin typeface="Century Gothic" panose="020B0502020202020204" pitchFamily="34" charset="0"/>
                <a:ea typeface="Calibri" panose="020F0502020204030204" pitchFamily="34" charset="0"/>
              </a:rPr>
              <a:t>INTEGRATED HUMAN SETTLEMENTS FRAMEWORK: 2016-2019</a:t>
            </a:r>
            <a:endParaRPr lang="en-ZA" b="1" dirty="0" smtClean="0">
              <a:solidFill>
                <a:srgbClr val="1F497D"/>
              </a:solidFill>
              <a:latin typeface="Century Gothic" panose="020B0502020202020204" pitchFamily="34" charset="0"/>
              <a:ea typeface="Calibri" panose="020F0502020204030204" pitchFamily="34" charset="0"/>
            </a:endParaRPr>
          </a:p>
          <a:p>
            <a:r>
              <a:rPr lang="en-ZA" dirty="0" smtClean="0">
                <a:solidFill>
                  <a:schemeClr val="accent5">
                    <a:lumMod val="50000"/>
                  </a:schemeClr>
                </a:solidFill>
                <a:latin typeface="Century Gothic" panose="020B0502020202020204" pitchFamily="34" charset="0"/>
              </a:rPr>
              <a:t>(</a:t>
            </a:r>
            <a:r>
              <a:rPr lang="en-ZA" dirty="0">
                <a:solidFill>
                  <a:schemeClr val="accent5">
                    <a:lumMod val="50000"/>
                  </a:schemeClr>
                </a:solidFill>
                <a:latin typeface="Century Gothic" panose="020B0502020202020204" pitchFamily="34" charset="0"/>
              </a:rPr>
              <a:t>Approved by Cabinet) highlights </a:t>
            </a:r>
            <a:r>
              <a:rPr lang="en-ZA" dirty="0" smtClean="0">
                <a:solidFill>
                  <a:schemeClr val="accent5">
                    <a:lumMod val="50000"/>
                  </a:schemeClr>
                </a:solidFill>
                <a:latin typeface="Century Gothic" panose="020B0502020202020204" pitchFamily="34" charset="0"/>
              </a:rPr>
              <a:t>problems </a:t>
            </a:r>
            <a:r>
              <a:rPr lang="en-ZA" dirty="0">
                <a:solidFill>
                  <a:schemeClr val="accent5">
                    <a:lumMod val="50000"/>
                  </a:schemeClr>
                </a:solidFill>
                <a:latin typeface="Century Gothic" panose="020B0502020202020204" pitchFamily="34" charset="0"/>
              </a:rPr>
              <a:t>relating to a fragmented public transport system: (p. 54</a:t>
            </a:r>
            <a:r>
              <a:rPr lang="en-ZA" dirty="0" smtClean="0">
                <a:solidFill>
                  <a:schemeClr val="accent5">
                    <a:lumMod val="50000"/>
                  </a:schemeClr>
                </a:solidFill>
                <a:latin typeface="Century Gothic" panose="020B0502020202020204" pitchFamily="34" charset="0"/>
              </a:rPr>
              <a:t>) and requires that Local Government be assigned the public transport functions and that they deliver integrated transport along with integrated development</a:t>
            </a:r>
            <a:endParaRPr lang="en-ZA" dirty="0">
              <a:solidFill>
                <a:schemeClr val="accent5">
                  <a:lumMod val="50000"/>
                </a:schemeClr>
              </a:solidFill>
              <a:latin typeface="Century Gothic" panose="020B0502020202020204" pitchFamily="34" charset="0"/>
            </a:endParaRPr>
          </a:p>
          <a:p>
            <a:pPr>
              <a:spcAft>
                <a:spcPts val="0"/>
              </a:spcAft>
            </a:pPr>
            <a:endParaRPr lang="en-ZA" b="1" dirty="0">
              <a:solidFill>
                <a:srgbClr val="1F497D"/>
              </a:solidFill>
              <a:latin typeface="Century Gothic" panose="020B0502020202020204" pitchFamily="34" charset="0"/>
              <a:ea typeface="Calibri" panose="020F0502020204030204" pitchFamily="34" charset="0"/>
            </a:endParaRPr>
          </a:p>
          <a:p>
            <a:pPr>
              <a:spcAft>
                <a:spcPts val="0"/>
              </a:spcAft>
            </a:pPr>
            <a:r>
              <a:rPr lang="en-ZA" b="1" dirty="0" smtClean="0">
                <a:solidFill>
                  <a:srgbClr val="C00000"/>
                </a:solidFill>
                <a:latin typeface="Century Gothic" panose="020B0502020202020204" pitchFamily="34" charset="0"/>
                <a:ea typeface="Calibri" panose="020F0502020204030204" pitchFamily="34" charset="0"/>
              </a:rPr>
              <a:t>NATMAP 2050: Draft </a:t>
            </a:r>
            <a:r>
              <a:rPr lang="en-ZA" b="1" dirty="0">
                <a:solidFill>
                  <a:srgbClr val="C00000"/>
                </a:solidFill>
                <a:latin typeface="Century Gothic" panose="020B0502020202020204" pitchFamily="34" charset="0"/>
                <a:ea typeface="Calibri" panose="020F0502020204030204" pitchFamily="34" charset="0"/>
              </a:rPr>
              <a:t>Final Report, 17 June 2016 </a:t>
            </a:r>
            <a:endParaRPr lang="en-ZA" sz="2400" dirty="0">
              <a:solidFill>
                <a:srgbClr val="C00000"/>
              </a:solidFill>
              <a:latin typeface="Calibri" panose="020F0502020204030204" pitchFamily="34" charset="0"/>
              <a:ea typeface="Calibri" panose="020F0502020204030204" pitchFamily="34" charset="0"/>
            </a:endParaRPr>
          </a:p>
          <a:p>
            <a:pPr>
              <a:spcAft>
                <a:spcPts val="0"/>
              </a:spcAft>
            </a:pPr>
            <a:r>
              <a:rPr lang="en-ZA" dirty="0">
                <a:solidFill>
                  <a:srgbClr val="C00000"/>
                </a:solidFill>
                <a:latin typeface="Century Gothic" panose="020B0502020202020204" pitchFamily="34" charset="0"/>
                <a:ea typeface="Calibri" panose="020F0502020204030204" pitchFamily="34" charset="0"/>
              </a:rPr>
              <a:t> </a:t>
            </a:r>
            <a:r>
              <a:rPr lang="en-ZA" dirty="0" smtClean="0">
                <a:solidFill>
                  <a:srgbClr val="C00000"/>
                </a:solidFill>
                <a:latin typeface="Century Gothic" panose="020B0502020202020204" pitchFamily="34" charset="0"/>
                <a:ea typeface="Calibri" panose="020F0502020204030204" pitchFamily="34" charset="0"/>
              </a:rPr>
              <a:t>In terms of </a:t>
            </a:r>
            <a:r>
              <a:rPr lang="en-ZA" dirty="0">
                <a:solidFill>
                  <a:srgbClr val="C00000"/>
                </a:solidFill>
                <a:latin typeface="Century Gothic" panose="020B0502020202020204" pitchFamily="34" charset="0"/>
                <a:ea typeface="Calibri" panose="020F0502020204030204" pitchFamily="34" charset="0"/>
              </a:rPr>
              <a:t>the Minister of Transport Outcomes  (Outcome 6) agreement with the President in terms of the Medium Term Strategic </a:t>
            </a:r>
            <a:r>
              <a:rPr lang="en-ZA" dirty="0" smtClean="0">
                <a:solidFill>
                  <a:srgbClr val="C00000"/>
                </a:solidFill>
                <a:latin typeface="Century Gothic" panose="020B0502020202020204" pitchFamily="34" charset="0"/>
                <a:ea typeface="Calibri" panose="020F0502020204030204" pitchFamily="34" charset="0"/>
              </a:rPr>
              <a:t>Framework.  </a:t>
            </a:r>
            <a:r>
              <a:rPr lang="en-ZA" dirty="0" smtClean="0">
                <a:solidFill>
                  <a:srgbClr val="C00000"/>
                </a:solidFill>
                <a:latin typeface="Century Gothic" panose="020B0502020202020204" pitchFamily="34" charset="0"/>
              </a:rPr>
              <a:t>Chapter </a:t>
            </a:r>
            <a:r>
              <a:rPr lang="en-ZA" dirty="0">
                <a:solidFill>
                  <a:srgbClr val="C00000"/>
                </a:solidFill>
                <a:latin typeface="Century Gothic" panose="020B0502020202020204" pitchFamily="34" charset="0"/>
              </a:rPr>
              <a:t>8: Passenger Transport: Proposed Interventions for Passenger Transport (p.8-19): </a:t>
            </a:r>
          </a:p>
          <a:p>
            <a:r>
              <a:rPr lang="en-ZA" dirty="0">
                <a:solidFill>
                  <a:srgbClr val="C00000"/>
                </a:solidFill>
                <a:latin typeface="Century Gothic" panose="020B0502020202020204" pitchFamily="34" charset="0"/>
              </a:rPr>
              <a:t>“In dealing with the issue of the role of the different spheres of government in passenger transport and the fragmented and uncoordinated delivery of passenger transport, it is proposed that devolution responsibilities be </a:t>
            </a:r>
            <a:r>
              <a:rPr lang="en-ZA" dirty="0" smtClean="0">
                <a:solidFill>
                  <a:srgbClr val="C00000"/>
                </a:solidFill>
                <a:latin typeface="Century Gothic" panose="020B0502020202020204" pitchFamily="34" charset="0"/>
              </a:rPr>
              <a:t/>
            </a:r>
            <a:br>
              <a:rPr lang="en-ZA" dirty="0" smtClean="0">
                <a:solidFill>
                  <a:srgbClr val="C00000"/>
                </a:solidFill>
                <a:latin typeface="Century Gothic" panose="020B0502020202020204" pitchFamily="34" charset="0"/>
              </a:rPr>
            </a:br>
            <a:r>
              <a:rPr lang="en-ZA" dirty="0" smtClean="0">
                <a:solidFill>
                  <a:srgbClr val="C00000"/>
                </a:solidFill>
                <a:latin typeface="Century Gothic" panose="020B0502020202020204" pitchFamily="34" charset="0"/>
              </a:rPr>
              <a:t>assigned </a:t>
            </a:r>
            <a:r>
              <a:rPr lang="en-ZA" dirty="0">
                <a:solidFill>
                  <a:srgbClr val="C00000"/>
                </a:solidFill>
                <a:latin typeface="Century Gothic" panose="020B0502020202020204" pitchFamily="34" charset="0"/>
              </a:rPr>
              <a:t>to authorities as foreseen in the </a:t>
            </a:r>
            <a:r>
              <a:rPr lang="en-ZA" dirty="0" smtClean="0">
                <a:solidFill>
                  <a:srgbClr val="C00000"/>
                </a:solidFill>
                <a:latin typeface="Century Gothic" panose="020B0502020202020204" pitchFamily="34" charset="0"/>
              </a:rPr>
              <a:t/>
            </a:r>
            <a:br>
              <a:rPr lang="en-ZA" dirty="0" smtClean="0">
                <a:solidFill>
                  <a:srgbClr val="C00000"/>
                </a:solidFill>
                <a:latin typeface="Century Gothic" panose="020B0502020202020204" pitchFamily="34" charset="0"/>
              </a:rPr>
            </a:br>
            <a:r>
              <a:rPr lang="en-ZA" dirty="0" smtClean="0">
                <a:solidFill>
                  <a:srgbClr val="C00000"/>
                </a:solidFill>
                <a:latin typeface="Century Gothic" panose="020B0502020202020204" pitchFamily="34" charset="0"/>
              </a:rPr>
              <a:t>Constitution </a:t>
            </a:r>
            <a:r>
              <a:rPr lang="en-ZA" dirty="0">
                <a:solidFill>
                  <a:srgbClr val="C00000"/>
                </a:solidFill>
                <a:latin typeface="Century Gothic" panose="020B0502020202020204" pitchFamily="34" charset="0"/>
              </a:rPr>
              <a:t>and prescribed by the NLTA</a:t>
            </a:r>
            <a:r>
              <a:rPr lang="en-ZA" dirty="0" smtClean="0">
                <a:solidFill>
                  <a:srgbClr val="C00000"/>
                </a:solidFill>
                <a:latin typeface="Century Gothic" panose="020B0502020202020204" pitchFamily="34" charset="0"/>
              </a:rPr>
              <a:t>”.</a:t>
            </a:r>
            <a:endParaRPr lang="en-ZA" dirty="0">
              <a:solidFill>
                <a:srgbClr val="C00000"/>
              </a:solidFill>
              <a:latin typeface="Century Gothic" panose="020B0502020202020204" pitchFamily="34" charset="0"/>
            </a:endParaRPr>
          </a:p>
        </p:txBody>
      </p:sp>
      <p:sp>
        <p:nvSpPr>
          <p:cNvPr id="4" name="Striped Right Arrow 3"/>
          <p:cNvSpPr/>
          <p:nvPr/>
        </p:nvSpPr>
        <p:spPr>
          <a:xfrm>
            <a:off x="321926" y="2276872"/>
            <a:ext cx="1081722" cy="2952328"/>
          </a:xfrm>
          <a:prstGeom prst="stripedRightArrow">
            <a:avLst>
              <a:gd name="adj1" fmla="val 50000"/>
              <a:gd name="adj2" fmla="val 51296"/>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559064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545915" y="2210244"/>
            <a:ext cx="1902645" cy="1049615"/>
          </a:xfrm>
          <a:prstGeom prst="ellipse">
            <a:avLst/>
          </a:prstGeom>
          <a:solidFill>
            <a:srgbClr val="70AD47">
              <a:lumMod val="60000"/>
              <a:lumOff val="40000"/>
            </a:srgbClr>
          </a:solidFill>
          <a:ln w="12700" cap="flat" cmpd="sng" algn="ctr">
            <a:solidFill>
              <a:srgbClr val="5B9BD5">
                <a:shade val="50000"/>
              </a:srgbClr>
            </a:solidFill>
            <a:prstDash val="solid"/>
            <a:miter lim="800000"/>
          </a:ln>
          <a:effectLst/>
        </p:spPr>
        <p:txBody>
          <a:bodyPr rtlCol="0" anchor="ctr"/>
          <a:lstStyle/>
          <a:p>
            <a:pPr algn="ctr" defTabSz="914400">
              <a:defRPr/>
            </a:pPr>
            <a:r>
              <a:rPr lang="en-US" sz="1300" b="1" kern="0" dirty="0">
                <a:solidFill>
                  <a:prstClr val="black"/>
                </a:solidFill>
                <a:latin typeface="Century Gothic" panose="020B0502020202020204" pitchFamily="34" charset="0"/>
              </a:rPr>
              <a:t>1. Enhancing demand patterns (TOD* and TDM) </a:t>
            </a:r>
          </a:p>
        </p:txBody>
      </p:sp>
      <p:sp>
        <p:nvSpPr>
          <p:cNvPr id="21" name="Oval 20"/>
          <p:cNvSpPr/>
          <p:nvPr/>
        </p:nvSpPr>
        <p:spPr>
          <a:xfrm>
            <a:off x="155518" y="3323560"/>
            <a:ext cx="1819160" cy="1049615"/>
          </a:xfrm>
          <a:prstGeom prst="ellipse">
            <a:avLst/>
          </a:prstGeom>
          <a:solidFill>
            <a:srgbClr val="70AD47">
              <a:lumMod val="60000"/>
              <a:lumOff val="40000"/>
            </a:srgbClr>
          </a:solidFill>
          <a:ln w="12700" cap="flat" cmpd="sng" algn="ctr">
            <a:solidFill>
              <a:srgbClr val="5B9BD5">
                <a:shade val="50000"/>
              </a:srgbClr>
            </a:solidFill>
            <a:prstDash val="solid"/>
            <a:miter lim="800000"/>
          </a:ln>
          <a:effectLst/>
        </p:spPr>
        <p:txBody>
          <a:bodyPr rtlCol="0" anchor="ctr"/>
          <a:lstStyle/>
          <a:p>
            <a:pPr algn="ctr" defTabSz="914400">
              <a:defRPr/>
            </a:pPr>
            <a:r>
              <a:rPr lang="en-US" sz="1300" b="1" kern="0" dirty="0">
                <a:solidFill>
                  <a:prstClr val="black"/>
                </a:solidFill>
                <a:latin typeface="Century Gothic" panose="020B0502020202020204" pitchFamily="34" charset="0"/>
              </a:rPr>
              <a:t>2. Rail</a:t>
            </a:r>
          </a:p>
        </p:txBody>
      </p:sp>
      <p:sp>
        <p:nvSpPr>
          <p:cNvPr id="22" name="Oval 21"/>
          <p:cNvSpPr/>
          <p:nvPr/>
        </p:nvSpPr>
        <p:spPr>
          <a:xfrm>
            <a:off x="69045" y="995324"/>
            <a:ext cx="8945593" cy="5046455"/>
          </a:xfrm>
          <a:prstGeom prst="ellipse">
            <a:avLst/>
          </a:prstGeom>
          <a:noFill/>
          <a:ln w="57150" cap="flat" cmpd="sng" algn="ctr">
            <a:solidFill>
              <a:srgbClr val="C00000"/>
            </a:solidFill>
            <a:prstDash val="solid"/>
            <a:miter lim="800000"/>
          </a:ln>
          <a:effectLst/>
        </p:spPr>
        <p:txBody>
          <a:bodyPr rtlCol="0" anchor="ctr"/>
          <a:lstStyle/>
          <a:p>
            <a:pPr algn="ctr" defTabSz="914400">
              <a:defRPr/>
            </a:pPr>
            <a:r>
              <a:rPr lang="en-US" sz="3200" b="1" kern="0" dirty="0">
                <a:solidFill>
                  <a:srgbClr val="C00000"/>
                </a:solidFill>
                <a:latin typeface="Century Gothic" panose="020B0502020202020204" pitchFamily="34" charset="0"/>
              </a:rPr>
              <a:t>ONE integrated, </a:t>
            </a:r>
          </a:p>
          <a:p>
            <a:pPr algn="ctr" defTabSz="914400">
              <a:defRPr/>
            </a:pPr>
            <a:r>
              <a:rPr lang="en-US" sz="3200" b="1" kern="0" dirty="0">
                <a:solidFill>
                  <a:srgbClr val="C00000"/>
                </a:solidFill>
                <a:latin typeface="Century Gothic" panose="020B0502020202020204" pitchFamily="34" charset="0"/>
              </a:rPr>
              <a:t>multimodal network  </a:t>
            </a:r>
          </a:p>
        </p:txBody>
      </p:sp>
      <p:sp>
        <p:nvSpPr>
          <p:cNvPr id="23" name="Oval 22"/>
          <p:cNvSpPr/>
          <p:nvPr/>
        </p:nvSpPr>
        <p:spPr>
          <a:xfrm>
            <a:off x="5999490" y="1582954"/>
            <a:ext cx="1826158" cy="1049615"/>
          </a:xfrm>
          <a:prstGeom prst="ellipse">
            <a:avLst/>
          </a:prstGeom>
          <a:solidFill>
            <a:srgbClr val="70AD47">
              <a:lumMod val="60000"/>
              <a:lumOff val="40000"/>
            </a:srgbClr>
          </a:solidFill>
          <a:ln w="12700" cap="flat" cmpd="sng" algn="ctr">
            <a:solidFill>
              <a:srgbClr val="5B9BD5">
                <a:shade val="50000"/>
              </a:srgbClr>
            </a:solidFill>
            <a:prstDash val="solid"/>
            <a:miter lim="800000"/>
          </a:ln>
          <a:effectLst/>
        </p:spPr>
        <p:txBody>
          <a:bodyPr rtlCol="0" anchor="ctr"/>
          <a:lstStyle/>
          <a:p>
            <a:pPr algn="ctr" defTabSz="914400">
              <a:defRPr/>
            </a:pPr>
            <a:r>
              <a:rPr lang="en-US" sz="1300" b="1" kern="0" dirty="0">
                <a:solidFill>
                  <a:prstClr val="black"/>
                </a:solidFill>
                <a:latin typeface="Century Gothic" panose="020B0502020202020204" pitchFamily="34" charset="0"/>
              </a:rPr>
              <a:t>8. Physical priority for  public transport </a:t>
            </a:r>
          </a:p>
        </p:txBody>
      </p:sp>
      <p:sp>
        <p:nvSpPr>
          <p:cNvPr id="24" name="Oval 23"/>
          <p:cNvSpPr/>
          <p:nvPr/>
        </p:nvSpPr>
        <p:spPr>
          <a:xfrm>
            <a:off x="4061286" y="1160628"/>
            <a:ext cx="1863474" cy="1049615"/>
          </a:xfrm>
          <a:prstGeom prst="ellipse">
            <a:avLst/>
          </a:prstGeom>
          <a:solidFill>
            <a:srgbClr val="70AD47">
              <a:lumMod val="60000"/>
              <a:lumOff val="40000"/>
            </a:srgbClr>
          </a:solidFill>
          <a:ln w="12700" cap="flat" cmpd="sng" algn="ctr">
            <a:solidFill>
              <a:srgbClr val="5B9BD5">
                <a:shade val="50000"/>
              </a:srgbClr>
            </a:solidFill>
            <a:prstDash val="solid"/>
            <a:miter lim="800000"/>
          </a:ln>
          <a:effectLst/>
        </p:spPr>
        <p:txBody>
          <a:bodyPr rtlCol="0" anchor="ctr"/>
          <a:lstStyle/>
          <a:p>
            <a:pPr algn="ctr" defTabSz="914400">
              <a:defRPr/>
            </a:pPr>
            <a:r>
              <a:rPr lang="en-US" sz="1300" b="1" kern="0" dirty="0">
                <a:solidFill>
                  <a:prstClr val="black"/>
                </a:solidFill>
                <a:latin typeface="Century Gothic" panose="020B0502020202020204" pitchFamily="34" charset="0"/>
              </a:rPr>
              <a:t>9. Revenue optimization </a:t>
            </a:r>
          </a:p>
        </p:txBody>
      </p:sp>
      <p:sp>
        <p:nvSpPr>
          <p:cNvPr id="25" name="Oval 24"/>
          <p:cNvSpPr/>
          <p:nvPr/>
        </p:nvSpPr>
        <p:spPr>
          <a:xfrm>
            <a:off x="6874323" y="3848365"/>
            <a:ext cx="1737532" cy="1049615"/>
          </a:xfrm>
          <a:prstGeom prst="ellipse">
            <a:avLst/>
          </a:prstGeom>
          <a:solidFill>
            <a:srgbClr val="70AD47">
              <a:lumMod val="60000"/>
              <a:lumOff val="40000"/>
            </a:srgbClr>
          </a:solidFill>
          <a:ln w="12700" cap="flat" cmpd="sng" algn="ctr">
            <a:solidFill>
              <a:srgbClr val="5B9BD5">
                <a:shade val="50000"/>
              </a:srgbClr>
            </a:solidFill>
            <a:prstDash val="solid"/>
            <a:miter lim="800000"/>
          </a:ln>
          <a:effectLst/>
        </p:spPr>
        <p:txBody>
          <a:bodyPr rtlCol="0" anchor="ctr"/>
          <a:lstStyle/>
          <a:p>
            <a:pPr algn="ctr" defTabSz="914400">
              <a:defRPr/>
            </a:pPr>
            <a:r>
              <a:rPr lang="en-US" sz="1300" b="1" kern="0" dirty="0">
                <a:solidFill>
                  <a:prstClr val="black"/>
                </a:solidFill>
                <a:latin typeface="Century Gothic" panose="020B0502020202020204" pitchFamily="34" charset="0"/>
              </a:rPr>
              <a:t>6. NMT  </a:t>
            </a:r>
          </a:p>
        </p:txBody>
      </p:sp>
      <p:sp>
        <p:nvSpPr>
          <p:cNvPr id="26" name="Oval 25"/>
          <p:cNvSpPr/>
          <p:nvPr/>
        </p:nvSpPr>
        <p:spPr>
          <a:xfrm>
            <a:off x="1468289" y="4373241"/>
            <a:ext cx="1756191" cy="1049615"/>
          </a:xfrm>
          <a:prstGeom prst="ellipse">
            <a:avLst/>
          </a:prstGeom>
          <a:solidFill>
            <a:srgbClr val="70AD47">
              <a:lumMod val="60000"/>
              <a:lumOff val="40000"/>
            </a:srgbClr>
          </a:solidFill>
          <a:ln w="12700" cap="flat" cmpd="sng" algn="ctr">
            <a:solidFill>
              <a:srgbClr val="5B9BD5">
                <a:shade val="50000"/>
              </a:srgbClr>
            </a:solidFill>
            <a:prstDash val="solid"/>
            <a:miter lim="800000"/>
          </a:ln>
          <a:effectLst/>
        </p:spPr>
        <p:txBody>
          <a:bodyPr rtlCol="0" anchor="ctr"/>
          <a:lstStyle/>
          <a:p>
            <a:pPr algn="ctr" defTabSz="914400">
              <a:defRPr/>
            </a:pPr>
            <a:r>
              <a:rPr lang="en-US" sz="1300" b="1" kern="0" dirty="0">
                <a:solidFill>
                  <a:prstClr val="black"/>
                </a:solidFill>
                <a:latin typeface="Century Gothic" panose="020B0502020202020204" pitchFamily="34" charset="0"/>
              </a:rPr>
              <a:t>3. BRT along key corridors </a:t>
            </a:r>
          </a:p>
        </p:txBody>
      </p:sp>
      <p:sp>
        <p:nvSpPr>
          <p:cNvPr id="27" name="Oval 26"/>
          <p:cNvSpPr/>
          <p:nvPr/>
        </p:nvSpPr>
        <p:spPr>
          <a:xfrm>
            <a:off x="5309194" y="4637282"/>
            <a:ext cx="1805168" cy="1049615"/>
          </a:xfrm>
          <a:prstGeom prst="ellipse">
            <a:avLst/>
          </a:prstGeom>
          <a:solidFill>
            <a:srgbClr val="70AD47">
              <a:lumMod val="60000"/>
              <a:lumOff val="40000"/>
            </a:srgbClr>
          </a:solidFill>
          <a:ln w="12700" cap="flat" cmpd="sng" algn="ctr">
            <a:solidFill>
              <a:srgbClr val="5B9BD5">
                <a:shade val="50000"/>
              </a:srgbClr>
            </a:solidFill>
            <a:prstDash val="solid"/>
            <a:miter lim="800000"/>
          </a:ln>
          <a:effectLst/>
        </p:spPr>
        <p:txBody>
          <a:bodyPr rtlCol="0" anchor="ctr"/>
          <a:lstStyle/>
          <a:p>
            <a:pPr algn="ctr" defTabSz="914400">
              <a:defRPr/>
            </a:pPr>
            <a:r>
              <a:rPr lang="en-US" sz="1300" b="1" kern="0" dirty="0">
                <a:solidFill>
                  <a:prstClr val="black"/>
                </a:solidFill>
                <a:latin typeface="Century Gothic" panose="020B0502020202020204" pitchFamily="34" charset="0"/>
              </a:rPr>
              <a:t>5. ‘Hybrid’ minibus taxi solutions </a:t>
            </a:r>
          </a:p>
        </p:txBody>
      </p:sp>
      <p:sp>
        <p:nvSpPr>
          <p:cNvPr id="28" name="Oval 27"/>
          <p:cNvSpPr/>
          <p:nvPr/>
        </p:nvSpPr>
        <p:spPr>
          <a:xfrm>
            <a:off x="7117109" y="2632637"/>
            <a:ext cx="1763185" cy="1049615"/>
          </a:xfrm>
          <a:prstGeom prst="ellipse">
            <a:avLst/>
          </a:prstGeom>
          <a:solidFill>
            <a:srgbClr val="70AD47">
              <a:lumMod val="60000"/>
              <a:lumOff val="40000"/>
            </a:srgbClr>
          </a:solidFill>
          <a:ln w="12700" cap="flat" cmpd="sng" algn="ctr">
            <a:solidFill>
              <a:srgbClr val="5B9BD5">
                <a:shade val="50000"/>
              </a:srgbClr>
            </a:solidFill>
            <a:prstDash val="solid"/>
            <a:miter lim="800000"/>
          </a:ln>
          <a:effectLst/>
        </p:spPr>
        <p:txBody>
          <a:bodyPr rtlCol="0" anchor="ctr"/>
          <a:lstStyle/>
          <a:p>
            <a:pPr algn="ctr" defTabSz="914400">
              <a:defRPr/>
            </a:pPr>
            <a:r>
              <a:rPr lang="en-US" sz="1300" b="1" kern="0" dirty="0">
                <a:solidFill>
                  <a:prstClr val="black"/>
                </a:solidFill>
                <a:latin typeface="Century Gothic" panose="020B0502020202020204" pitchFamily="34" charset="0"/>
              </a:rPr>
              <a:t>7. IT/tech strategies/ AFC  </a:t>
            </a:r>
          </a:p>
        </p:txBody>
      </p:sp>
      <p:sp>
        <p:nvSpPr>
          <p:cNvPr id="29" name="Oval 28"/>
          <p:cNvSpPr/>
          <p:nvPr/>
        </p:nvSpPr>
        <p:spPr>
          <a:xfrm>
            <a:off x="1974678" y="1330394"/>
            <a:ext cx="1964950" cy="1049615"/>
          </a:xfrm>
          <a:prstGeom prst="ellipse">
            <a:avLst/>
          </a:prstGeom>
          <a:solidFill>
            <a:srgbClr val="70AD47">
              <a:lumMod val="60000"/>
              <a:lumOff val="40000"/>
            </a:srgbClr>
          </a:solidFill>
          <a:ln w="12700" cap="flat" cmpd="sng" algn="ctr">
            <a:solidFill>
              <a:srgbClr val="5B9BD5">
                <a:shade val="50000"/>
              </a:srgbClr>
            </a:solidFill>
            <a:prstDash val="solid"/>
            <a:miter lim="800000"/>
          </a:ln>
          <a:effectLst/>
        </p:spPr>
        <p:txBody>
          <a:bodyPr rtlCol="0" anchor="ctr"/>
          <a:lstStyle/>
          <a:p>
            <a:pPr algn="ctr" defTabSz="914400">
              <a:defRPr/>
            </a:pPr>
            <a:r>
              <a:rPr lang="en-US" sz="1300" b="1" kern="0" dirty="0">
                <a:solidFill>
                  <a:prstClr val="black"/>
                </a:solidFill>
                <a:latin typeface="Century Gothic" panose="020B0502020202020204" pitchFamily="34" charset="0"/>
              </a:rPr>
              <a:t>10. Regulation,  Enforcement, Network Management </a:t>
            </a:r>
          </a:p>
        </p:txBody>
      </p:sp>
      <p:sp>
        <p:nvSpPr>
          <p:cNvPr id="30" name="Oval 29"/>
          <p:cNvSpPr/>
          <p:nvPr/>
        </p:nvSpPr>
        <p:spPr>
          <a:xfrm>
            <a:off x="3364346" y="4898048"/>
            <a:ext cx="1756191" cy="1049615"/>
          </a:xfrm>
          <a:prstGeom prst="ellipse">
            <a:avLst/>
          </a:prstGeom>
          <a:solidFill>
            <a:srgbClr val="70AD47">
              <a:lumMod val="60000"/>
              <a:lumOff val="40000"/>
            </a:srgbClr>
          </a:solidFill>
          <a:ln w="12700" cap="flat" cmpd="sng" algn="ctr">
            <a:solidFill>
              <a:srgbClr val="5B9BD5">
                <a:shade val="50000"/>
              </a:srgbClr>
            </a:solidFill>
            <a:prstDash val="solid"/>
            <a:miter lim="800000"/>
          </a:ln>
          <a:effectLst/>
        </p:spPr>
        <p:txBody>
          <a:bodyPr rtlCol="0" anchor="ctr"/>
          <a:lstStyle/>
          <a:p>
            <a:pPr algn="ctr" defTabSz="914400">
              <a:defRPr/>
            </a:pPr>
            <a:r>
              <a:rPr lang="en-US" sz="1300" b="1" kern="0" dirty="0">
                <a:solidFill>
                  <a:prstClr val="black"/>
                </a:solidFill>
                <a:latin typeface="Century Gothic" panose="020B0502020202020204" pitchFamily="34" charset="0"/>
              </a:rPr>
              <a:t>4. Quality Bus</a:t>
            </a:r>
          </a:p>
        </p:txBody>
      </p:sp>
      <p:sp>
        <p:nvSpPr>
          <p:cNvPr id="15" name="Title 1"/>
          <p:cNvSpPr txBox="1">
            <a:spLocks/>
          </p:cNvSpPr>
          <p:nvPr/>
        </p:nvSpPr>
        <p:spPr>
          <a:xfrm>
            <a:off x="296406" y="388766"/>
            <a:ext cx="8847594" cy="433526"/>
          </a:xfrm>
          <a:prstGeom prst="rect">
            <a:avLst/>
          </a:prstGeom>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latin typeface="Century Gothic" panose="020B0502020202020204" pitchFamily="34" charset="0"/>
              </a:rPr>
              <a:t>This approach forms basis of Cape Town’s </a:t>
            </a:r>
            <a:r>
              <a:rPr lang="en-US" b="1" dirty="0" smtClean="0">
                <a:latin typeface="Century Gothic" panose="020B0502020202020204" pitchFamily="34" charset="0"/>
              </a:rPr>
              <a:t>approved IPTN</a:t>
            </a:r>
            <a:endParaRPr lang="en-US" b="1" dirty="0">
              <a:latin typeface="Century Gothic" panose="020B0502020202020204" pitchFamily="34" charset="0"/>
            </a:endParaRPr>
          </a:p>
        </p:txBody>
      </p:sp>
    </p:spTree>
    <p:extLst>
      <p:ext uri="{BB962C8B-B14F-4D97-AF65-F5344CB8AC3E}">
        <p14:creationId xmlns:p14="http://schemas.microsoft.com/office/powerpoint/2010/main" xmlns="" val="2930681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545910" y="419099"/>
            <a:ext cx="7683690" cy="923925"/>
          </a:xfrm>
          <a:prstGeom prst="rect">
            <a:avLst/>
          </a:prstGeom>
          <a:noFill/>
          <a:ln>
            <a:noFill/>
          </a:ln>
        </p:spPr>
        <p:txBody>
          <a:bodyPr>
            <a:noAutofit/>
          </a:bodyPr>
          <a:lstStyle/>
          <a:p>
            <a:pPr algn="l"/>
            <a:r>
              <a:rPr lang="en-US" sz="2800" b="1" dirty="0" smtClean="0">
                <a:latin typeface="Century Gothic"/>
                <a:ea typeface="+mn-ea"/>
                <a:cs typeface="+mn-cs"/>
              </a:rPr>
              <a:t>INTEGRATED TRANSPORT</a:t>
            </a:r>
            <a:br>
              <a:rPr lang="en-US" sz="2800" b="1" dirty="0" smtClean="0">
                <a:latin typeface="Century Gothic"/>
                <a:ea typeface="+mn-ea"/>
                <a:cs typeface="+mn-cs"/>
              </a:rPr>
            </a:br>
            <a:r>
              <a:rPr lang="en-US" sz="2400" b="1" dirty="0">
                <a:solidFill>
                  <a:srgbClr val="FF0000"/>
                </a:solidFill>
                <a:latin typeface="Century Gothic"/>
                <a:ea typeface="+mn-ea"/>
                <a:cs typeface="+mn-cs"/>
              </a:rPr>
              <a:t>T</a:t>
            </a:r>
            <a:r>
              <a:rPr lang="en-US" sz="2400" b="1" dirty="0" smtClean="0">
                <a:solidFill>
                  <a:srgbClr val="FF0000"/>
                </a:solidFill>
                <a:latin typeface="Century Gothic"/>
                <a:ea typeface="+mn-ea"/>
                <a:cs typeface="+mn-cs"/>
              </a:rPr>
              <a:t>he Need for Integration</a:t>
            </a:r>
            <a:endParaRPr lang="en-US" sz="2000" b="1" dirty="0">
              <a:latin typeface="Century Gothic"/>
              <a:ea typeface="+mn-ea"/>
              <a:cs typeface="+mn-cs"/>
            </a:endParaRPr>
          </a:p>
        </p:txBody>
      </p:sp>
      <p:sp>
        <p:nvSpPr>
          <p:cNvPr id="12" name="Content Placeholder 2"/>
          <p:cNvSpPr txBox="1">
            <a:spLocks/>
          </p:cNvSpPr>
          <p:nvPr/>
        </p:nvSpPr>
        <p:spPr>
          <a:xfrm>
            <a:off x="545910" y="1506797"/>
            <a:ext cx="7886700" cy="462104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a:solidFill>
                  <a:srgbClr val="C00000"/>
                </a:solidFill>
                <a:latin typeface="Century Gothic" panose="020B0502020202020204" pitchFamily="34" charset="0"/>
              </a:rPr>
              <a:t>Fare integration:</a:t>
            </a:r>
            <a:r>
              <a:rPr lang="en-US" sz="1800" b="1" dirty="0">
                <a:latin typeface="Century Gothic" panose="020B0502020202020204" pitchFamily="34" charset="0"/>
              </a:rPr>
              <a:t> </a:t>
            </a:r>
            <a:r>
              <a:rPr lang="en-US" sz="1800" dirty="0">
                <a:latin typeface="Century Gothic" panose="020B0502020202020204" pitchFamily="34" charset="0"/>
              </a:rPr>
              <a:t>cash/</a:t>
            </a:r>
            <a:r>
              <a:rPr lang="en-US" sz="1800" dirty="0" err="1">
                <a:latin typeface="Century Gothic" panose="020B0502020202020204" pitchFamily="34" charset="0"/>
              </a:rPr>
              <a:t>clipcard</a:t>
            </a:r>
            <a:r>
              <a:rPr lang="en-US" sz="1800" dirty="0">
                <a:latin typeface="Century Gothic" panose="020B0502020202020204" pitchFamily="34" charset="0"/>
              </a:rPr>
              <a:t> to AFC system</a:t>
            </a:r>
          </a:p>
          <a:p>
            <a:r>
              <a:rPr lang="en-US" sz="1800" b="1" dirty="0">
                <a:solidFill>
                  <a:srgbClr val="C00000"/>
                </a:solidFill>
                <a:latin typeface="Century Gothic" panose="020B0502020202020204" pitchFamily="34" charset="0"/>
              </a:rPr>
              <a:t>Route and timetable integration:</a:t>
            </a:r>
            <a:r>
              <a:rPr lang="en-US" sz="1800" b="1" dirty="0">
                <a:latin typeface="Century Gothic" panose="020B0502020202020204" pitchFamily="34" charset="0"/>
              </a:rPr>
              <a:t> </a:t>
            </a:r>
            <a:r>
              <a:rPr lang="en-ZA" sz="1800" dirty="0">
                <a:latin typeface="Century Gothic" panose="020B0502020202020204" pitchFamily="34" charset="0"/>
              </a:rPr>
              <a:t>routes and schedules of provincially subsidised services cannot be optimally aligned with MyCiTi routes</a:t>
            </a:r>
          </a:p>
          <a:p>
            <a:r>
              <a:rPr lang="en-ZA" sz="1800" b="1" dirty="0">
                <a:solidFill>
                  <a:srgbClr val="C00000"/>
                </a:solidFill>
                <a:latin typeface="Century Gothic" panose="020B0502020202020204" pitchFamily="34" charset="0"/>
              </a:rPr>
              <a:t>Service quality standards:</a:t>
            </a:r>
            <a:r>
              <a:rPr lang="en-ZA" sz="1800" dirty="0">
                <a:latin typeface="Century Gothic" panose="020B0502020202020204" pitchFamily="34" charset="0"/>
              </a:rPr>
              <a:t> appropriate contractual mechanisms not in place to ensure high quality of service, and </a:t>
            </a:r>
            <a:r>
              <a:rPr lang="en-US" sz="1800" dirty="0">
                <a:latin typeface="Century Gothic" panose="020B0502020202020204" pitchFamily="34" charset="0"/>
              </a:rPr>
              <a:t>real time information and monitoring  between modes not possible</a:t>
            </a:r>
          </a:p>
          <a:p>
            <a:r>
              <a:rPr lang="en-ZA" sz="1800" b="1" dirty="0">
                <a:solidFill>
                  <a:srgbClr val="C00000"/>
                </a:solidFill>
                <a:latin typeface="Century Gothic" panose="020B0502020202020204" pitchFamily="34" charset="0"/>
              </a:rPr>
              <a:t>Vehicle re-capitalisation:</a:t>
            </a:r>
            <a:r>
              <a:rPr lang="en-ZA" sz="1800" dirty="0">
                <a:latin typeface="Century Gothic" panose="020B0502020202020204" pitchFamily="34" charset="0"/>
              </a:rPr>
              <a:t> ensuring appropriate bus types are purchased to enable s(46) contracted service to use MyCiTi infrastructure, to dock at stations; and provide universal access</a:t>
            </a:r>
          </a:p>
          <a:p>
            <a:r>
              <a:rPr lang="en-US" sz="1800" b="1" dirty="0">
                <a:solidFill>
                  <a:srgbClr val="C00000"/>
                </a:solidFill>
                <a:latin typeface="Century Gothic" panose="020B0502020202020204" pitchFamily="34" charset="0"/>
              </a:rPr>
              <a:t>Branding </a:t>
            </a:r>
            <a:r>
              <a:rPr lang="en-US" sz="1800" b="1" dirty="0" smtClean="0">
                <a:solidFill>
                  <a:srgbClr val="C00000"/>
                </a:solidFill>
                <a:latin typeface="Century Gothic" panose="020B0502020202020204" pitchFamily="34" charset="0"/>
              </a:rPr>
              <a:t>integration</a:t>
            </a:r>
            <a:br>
              <a:rPr lang="en-US" sz="1800" b="1" dirty="0" smtClean="0">
                <a:solidFill>
                  <a:srgbClr val="C00000"/>
                </a:solidFill>
                <a:latin typeface="Century Gothic" panose="020B0502020202020204" pitchFamily="34" charset="0"/>
              </a:rPr>
            </a:br>
            <a:endParaRPr lang="en-US" sz="1800" b="1" dirty="0" smtClean="0">
              <a:solidFill>
                <a:srgbClr val="C00000"/>
              </a:solidFill>
              <a:latin typeface="Century Gothic" panose="020B0502020202020204" pitchFamily="34" charset="0"/>
            </a:endParaRPr>
          </a:p>
          <a:p>
            <a:pPr marL="0" indent="0">
              <a:buNone/>
            </a:pPr>
            <a:r>
              <a:rPr lang="en-US" sz="1800" b="1" dirty="0" smtClean="0">
                <a:solidFill>
                  <a:srgbClr val="C00000"/>
                </a:solidFill>
                <a:latin typeface="Century Gothic" panose="020B0502020202020204" pitchFamily="34" charset="0"/>
              </a:rPr>
              <a:t>This will enable the reduction in the public transport user costs, which have been determined in Cape Town.  Low income household spend on average 43% of their household income on access</a:t>
            </a:r>
            <a:endParaRPr lang="en-US" sz="1800" b="1" dirty="0">
              <a:solidFill>
                <a:srgbClr val="C00000"/>
              </a:solidFill>
              <a:latin typeface="Century Gothic" panose="020B0502020202020204" pitchFamily="34" charset="0"/>
            </a:endParaRPr>
          </a:p>
          <a:p>
            <a:pPr lvl="1"/>
            <a:endParaRPr lang="en-US" sz="1800" dirty="0">
              <a:latin typeface="Century Gothic" panose="020B0502020202020204" pitchFamily="34" charset="0"/>
            </a:endParaRPr>
          </a:p>
          <a:p>
            <a:endParaRPr lang="en-US" sz="1800" dirty="0">
              <a:latin typeface="Century Gothic" panose="020B0502020202020204" pitchFamily="34" charset="0"/>
            </a:endParaRPr>
          </a:p>
          <a:p>
            <a:endParaRPr lang="en-US" sz="1800" dirty="0">
              <a:latin typeface="Century Gothic" panose="020B0502020202020204" pitchFamily="34" charset="0"/>
            </a:endParaRPr>
          </a:p>
          <a:p>
            <a:pPr marL="400050" lvl="1" indent="0">
              <a:spcBef>
                <a:spcPts val="400"/>
              </a:spcBef>
              <a:spcAft>
                <a:spcPts val="400"/>
              </a:spcAft>
              <a:buFont typeface="Arial"/>
              <a:buNone/>
            </a:pPr>
            <a:endParaRPr lang="en-US" sz="1800" dirty="0">
              <a:latin typeface="Century Gothic" panose="020B0502020202020204" pitchFamily="34" charset="0"/>
            </a:endParaRPr>
          </a:p>
        </p:txBody>
      </p:sp>
    </p:spTree>
    <p:extLst>
      <p:ext uri="{BB962C8B-B14F-4D97-AF65-F5344CB8AC3E}">
        <p14:creationId xmlns:p14="http://schemas.microsoft.com/office/powerpoint/2010/main" xmlns="" val="348904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587" y="396480"/>
            <a:ext cx="7073932" cy="553998"/>
          </a:xfrm>
          <a:prstGeom prst="rect">
            <a:avLst/>
          </a:prstGeom>
          <a:noFill/>
        </p:spPr>
        <p:txBody>
          <a:bodyPr wrap="square" rtlCol="0">
            <a:spAutoFit/>
          </a:bodyPr>
          <a:lstStyle/>
          <a:p>
            <a:pPr>
              <a:spcAft>
                <a:spcPts val="300"/>
              </a:spcAft>
            </a:pPr>
            <a:r>
              <a:rPr lang="en-US" sz="3000" b="1" dirty="0" smtClean="0">
                <a:solidFill>
                  <a:srgbClr val="3F4A55"/>
                </a:solidFill>
                <a:latin typeface="Century Gothic"/>
                <a:cs typeface="Century Gothic"/>
              </a:rPr>
              <a:t>REASONS FOR THE ASSIGNMENTS</a:t>
            </a:r>
            <a:endParaRPr lang="en-US" sz="2500" b="1" dirty="0">
              <a:solidFill>
                <a:srgbClr val="E91A30"/>
              </a:solidFill>
              <a:latin typeface="Century Gothic"/>
              <a:cs typeface="Century Gothic"/>
            </a:endParaRPr>
          </a:p>
        </p:txBody>
      </p:sp>
      <p:sp>
        <p:nvSpPr>
          <p:cNvPr id="3" name="Rectangle 2"/>
          <p:cNvSpPr/>
          <p:nvPr/>
        </p:nvSpPr>
        <p:spPr>
          <a:xfrm>
            <a:off x="442587" y="1101217"/>
            <a:ext cx="7920880" cy="5355312"/>
          </a:xfrm>
          <a:prstGeom prst="rect">
            <a:avLst/>
          </a:prstGeom>
        </p:spPr>
        <p:txBody>
          <a:bodyPr wrap="square">
            <a:spAutoFit/>
          </a:bodyPr>
          <a:lstStyle/>
          <a:p>
            <a:r>
              <a:rPr lang="en-ZA" dirty="0">
                <a:latin typeface="Century Gothic" panose="020B0502020202020204" pitchFamily="34" charset="0"/>
              </a:rPr>
              <a:t>The proposed </a:t>
            </a:r>
            <a:r>
              <a:rPr lang="en-ZA" dirty="0" smtClean="0">
                <a:latin typeface="Century Gothic" panose="020B0502020202020204" pitchFamily="34" charset="0"/>
              </a:rPr>
              <a:t>assignments are </a:t>
            </a:r>
            <a:r>
              <a:rPr lang="en-ZA" dirty="0">
                <a:latin typeface="Century Gothic" panose="020B0502020202020204" pitchFamily="34" charset="0"/>
              </a:rPr>
              <a:t>based on the challenges </a:t>
            </a:r>
            <a:r>
              <a:rPr lang="en-ZA" dirty="0" smtClean="0">
                <a:latin typeface="Century Gothic" panose="020B0502020202020204" pitchFamily="34" charset="0"/>
              </a:rPr>
              <a:t>(</a:t>
            </a:r>
            <a:r>
              <a:rPr lang="en-ZA" dirty="0">
                <a:latin typeface="Century Gothic" panose="020B0502020202020204" pitchFamily="34" charset="0"/>
              </a:rPr>
              <a:t>p. 8-18):</a:t>
            </a:r>
          </a:p>
          <a:p>
            <a:pPr marL="285750" indent="-285750">
              <a:buFont typeface="Arial" panose="020B0604020202020204" pitchFamily="34" charset="0"/>
              <a:buChar char="•"/>
            </a:pPr>
            <a:r>
              <a:rPr lang="en-ZA" dirty="0" smtClean="0">
                <a:latin typeface="Century Gothic" panose="020B0502020202020204" pitchFamily="34" charset="0"/>
              </a:rPr>
              <a:t>A </a:t>
            </a:r>
            <a:r>
              <a:rPr lang="en-ZA" dirty="0">
                <a:latin typeface="Century Gothic" panose="020B0502020202020204" pitchFamily="34" charset="0"/>
              </a:rPr>
              <a:t>lack of integration between passenger transport modes</a:t>
            </a:r>
          </a:p>
          <a:p>
            <a:pPr marL="285750" indent="-285750">
              <a:buFont typeface="Arial" panose="020B0604020202020204" pitchFamily="34" charset="0"/>
              <a:buChar char="•"/>
            </a:pPr>
            <a:r>
              <a:rPr lang="en-ZA" dirty="0" smtClean="0">
                <a:latin typeface="Century Gothic" panose="020B0502020202020204" pitchFamily="34" charset="0"/>
              </a:rPr>
              <a:t>Infrastructure </a:t>
            </a:r>
            <a:r>
              <a:rPr lang="en-ZA" dirty="0">
                <a:latin typeface="Century Gothic" panose="020B0502020202020204" pitchFamily="34" charset="0"/>
              </a:rPr>
              <a:t>and rolling stock reliability issues</a:t>
            </a:r>
          </a:p>
          <a:p>
            <a:pPr marL="285750" indent="-285750">
              <a:buFont typeface="Arial" panose="020B0604020202020204" pitchFamily="34" charset="0"/>
              <a:buChar char="•"/>
            </a:pPr>
            <a:r>
              <a:rPr lang="en-ZA" dirty="0" smtClean="0">
                <a:latin typeface="Century Gothic" panose="020B0502020202020204" pitchFamily="34" charset="0"/>
              </a:rPr>
              <a:t>Inappropriate </a:t>
            </a:r>
            <a:r>
              <a:rPr lang="en-ZA" dirty="0">
                <a:latin typeface="Century Gothic" panose="020B0502020202020204" pitchFamily="34" charset="0"/>
              </a:rPr>
              <a:t>modal </a:t>
            </a:r>
            <a:r>
              <a:rPr lang="en-ZA" dirty="0" smtClean="0">
                <a:latin typeface="Century Gothic" panose="020B0502020202020204" pitchFamily="34" charset="0"/>
              </a:rPr>
              <a:t>choices and negative, costly competition </a:t>
            </a:r>
            <a:r>
              <a:rPr lang="en-ZA" dirty="0">
                <a:latin typeface="Century Gothic" panose="020B0502020202020204" pitchFamily="34" charset="0"/>
              </a:rPr>
              <a:t>between  modes  and on-corridor competition</a:t>
            </a:r>
          </a:p>
          <a:p>
            <a:pPr marL="285750" indent="-285750">
              <a:buFont typeface="Arial" panose="020B0604020202020204" pitchFamily="34" charset="0"/>
              <a:buChar char="•"/>
            </a:pPr>
            <a:r>
              <a:rPr lang="en-ZA" dirty="0" smtClean="0">
                <a:latin typeface="Century Gothic" panose="020B0502020202020204" pitchFamily="34" charset="0"/>
              </a:rPr>
              <a:t>Inefficient management and division of government subsidies for passenger transport and no </a:t>
            </a:r>
            <a:r>
              <a:rPr lang="en-ZA" dirty="0">
                <a:latin typeface="Century Gothic" panose="020B0502020202020204" pitchFamily="34" charset="0"/>
              </a:rPr>
              <a:t>operational subsidy policy to guide services which are currently inequitable, inefficient and uneconomical</a:t>
            </a:r>
          </a:p>
          <a:p>
            <a:pPr marL="285750" indent="-285750">
              <a:buFont typeface="Arial" panose="020B0604020202020204" pitchFamily="34" charset="0"/>
              <a:buChar char="•"/>
            </a:pPr>
            <a:r>
              <a:rPr lang="en-ZA" dirty="0" smtClean="0">
                <a:latin typeface="Century Gothic" panose="020B0502020202020204" pitchFamily="34" charset="0"/>
              </a:rPr>
              <a:t>Lack </a:t>
            </a:r>
            <a:r>
              <a:rPr lang="en-ZA" dirty="0">
                <a:latin typeface="Century Gothic" panose="020B0502020202020204" pitchFamily="34" charset="0"/>
              </a:rPr>
              <a:t>of land use and transport integration to address access needs </a:t>
            </a:r>
            <a:r>
              <a:rPr lang="en-ZA" dirty="0" smtClean="0">
                <a:latin typeface="Century Gothic" panose="020B0502020202020204" pitchFamily="34" charset="0"/>
              </a:rPr>
              <a:t>resulting in increased costs for citizens and urban </a:t>
            </a:r>
            <a:r>
              <a:rPr lang="en-ZA" dirty="0">
                <a:latin typeface="Century Gothic" panose="020B0502020202020204" pitchFamily="34" charset="0"/>
              </a:rPr>
              <a:t>sprawl due </a:t>
            </a:r>
            <a:endParaRPr lang="en-ZA" dirty="0" smtClean="0">
              <a:latin typeface="Century Gothic" panose="020B0502020202020204" pitchFamily="34" charset="0"/>
            </a:endParaRPr>
          </a:p>
          <a:p>
            <a:pPr marL="285750" indent="-285750">
              <a:buFont typeface="Arial" panose="020B0604020202020204" pitchFamily="34" charset="0"/>
              <a:buChar char="•"/>
            </a:pPr>
            <a:r>
              <a:rPr lang="en-ZA" dirty="0" smtClean="0">
                <a:latin typeface="Century Gothic" panose="020B0502020202020204" pitchFamily="34" charset="0"/>
              </a:rPr>
              <a:t>Disjoined </a:t>
            </a:r>
            <a:r>
              <a:rPr lang="en-ZA" dirty="0">
                <a:latin typeface="Century Gothic" panose="020B0502020202020204" pitchFamily="34" charset="0"/>
              </a:rPr>
              <a:t>and inadequate provision of learner </a:t>
            </a:r>
            <a:r>
              <a:rPr lang="en-ZA" dirty="0" smtClean="0">
                <a:latin typeface="Century Gothic" panose="020B0502020202020204" pitchFamily="34" charset="0"/>
              </a:rPr>
              <a:t>transport</a:t>
            </a:r>
            <a:endParaRPr lang="en-ZA" dirty="0">
              <a:latin typeface="Century Gothic" panose="020B0502020202020204" pitchFamily="34" charset="0"/>
            </a:endParaRPr>
          </a:p>
          <a:p>
            <a:pPr marL="285750" indent="-285750">
              <a:buFont typeface="Arial" panose="020B0604020202020204" pitchFamily="34" charset="0"/>
              <a:buChar char="•"/>
            </a:pPr>
            <a:r>
              <a:rPr lang="en-ZA" dirty="0" smtClean="0">
                <a:latin typeface="Century Gothic" panose="020B0502020202020204" pitchFamily="34" charset="0"/>
              </a:rPr>
              <a:t>Quality</a:t>
            </a:r>
            <a:r>
              <a:rPr lang="en-ZA" dirty="0">
                <a:latin typeface="Century Gothic" panose="020B0502020202020204" pitchFamily="34" charset="0"/>
              </a:rPr>
              <a:t>, safety and convenience not provided across all </a:t>
            </a:r>
            <a:r>
              <a:rPr lang="en-ZA" dirty="0" smtClean="0">
                <a:latin typeface="Century Gothic" panose="020B0502020202020204" pitchFamily="34" charset="0"/>
              </a:rPr>
              <a:t>services</a:t>
            </a:r>
            <a:endParaRPr lang="en-ZA" dirty="0">
              <a:latin typeface="Century Gothic" panose="020B0502020202020204" pitchFamily="34" charset="0"/>
            </a:endParaRPr>
          </a:p>
          <a:p>
            <a:pPr marL="285750" indent="-285750">
              <a:buFont typeface="Arial" panose="020B0604020202020204" pitchFamily="34" charset="0"/>
              <a:buChar char="•"/>
            </a:pPr>
            <a:r>
              <a:rPr lang="en-ZA" dirty="0" smtClean="0">
                <a:latin typeface="Century Gothic" panose="020B0502020202020204" pitchFamily="34" charset="0"/>
              </a:rPr>
              <a:t>Lack </a:t>
            </a:r>
            <a:r>
              <a:rPr lang="en-ZA" dirty="0">
                <a:latin typeface="Century Gothic" panose="020B0502020202020204" pitchFamily="34" charset="0"/>
              </a:rPr>
              <a:t>of maintenance of public transport facilities</a:t>
            </a:r>
          </a:p>
          <a:p>
            <a:pPr marL="285750" indent="-285750">
              <a:buFont typeface="Arial" panose="020B0604020202020204" pitchFamily="34" charset="0"/>
              <a:buChar char="•"/>
            </a:pPr>
            <a:r>
              <a:rPr lang="en-ZA" dirty="0" smtClean="0">
                <a:latin typeface="Century Gothic" panose="020B0502020202020204" pitchFamily="34" charset="0"/>
              </a:rPr>
              <a:t>Lack </a:t>
            </a:r>
            <a:r>
              <a:rPr lang="en-ZA" dirty="0">
                <a:latin typeface="Century Gothic" panose="020B0502020202020204" pitchFamily="34" charset="0"/>
              </a:rPr>
              <a:t>of integrated </a:t>
            </a:r>
            <a:r>
              <a:rPr lang="en-ZA" dirty="0" smtClean="0">
                <a:latin typeface="Century Gothic" panose="020B0502020202020204" pitchFamily="34" charset="0"/>
              </a:rPr>
              <a:t>ticketing, which is not possible when there is more than one contracting authority</a:t>
            </a:r>
            <a:endParaRPr lang="en-ZA" dirty="0">
              <a:latin typeface="Century Gothic" panose="020B0502020202020204" pitchFamily="34" charset="0"/>
            </a:endParaRPr>
          </a:p>
          <a:p>
            <a:pPr marL="285750" indent="-285750">
              <a:buFont typeface="Arial" panose="020B0604020202020204" pitchFamily="34" charset="0"/>
              <a:buChar char="•"/>
            </a:pPr>
            <a:r>
              <a:rPr lang="en-ZA" dirty="0" smtClean="0">
                <a:latin typeface="Century Gothic" panose="020B0502020202020204" pitchFamily="34" charset="0"/>
              </a:rPr>
              <a:t>Lack </a:t>
            </a:r>
            <a:r>
              <a:rPr lang="en-ZA" dirty="0">
                <a:latin typeface="Century Gothic" panose="020B0502020202020204" pitchFamily="34" charset="0"/>
              </a:rPr>
              <a:t>of universally accessible passenger transport</a:t>
            </a:r>
          </a:p>
          <a:p>
            <a:pPr marL="285750" indent="-285750">
              <a:buFont typeface="Arial" panose="020B0604020202020204" pitchFamily="34" charset="0"/>
              <a:buChar char="•"/>
            </a:pPr>
            <a:r>
              <a:rPr lang="en-ZA" dirty="0" smtClean="0">
                <a:latin typeface="Century Gothic" panose="020B0502020202020204" pitchFamily="34" charset="0"/>
              </a:rPr>
              <a:t>Lack </a:t>
            </a:r>
            <a:r>
              <a:rPr lang="en-ZA" dirty="0">
                <a:latin typeface="Century Gothic" panose="020B0502020202020204" pitchFamily="34" charset="0"/>
              </a:rPr>
              <a:t>of reliable public transport data to inform </a:t>
            </a:r>
            <a:r>
              <a:rPr lang="en-ZA" dirty="0" smtClean="0">
                <a:latin typeface="Century Gothic" panose="020B0502020202020204" pitchFamily="34" charset="0"/>
              </a:rPr>
              <a:t>planning </a:t>
            </a:r>
            <a:br>
              <a:rPr lang="en-ZA" dirty="0" smtClean="0">
                <a:latin typeface="Century Gothic" panose="020B0502020202020204" pitchFamily="34" charset="0"/>
              </a:rPr>
            </a:br>
            <a:r>
              <a:rPr lang="en-ZA" dirty="0" smtClean="0">
                <a:latin typeface="Century Gothic" panose="020B0502020202020204" pitchFamily="34" charset="0"/>
              </a:rPr>
              <a:t>that is integrated for the commuters</a:t>
            </a:r>
            <a:endParaRPr lang="en-ZA" dirty="0">
              <a:latin typeface="Century Gothic" panose="020B0502020202020204" pitchFamily="34" charset="0"/>
            </a:endParaRPr>
          </a:p>
        </p:txBody>
      </p:sp>
    </p:spTree>
    <p:extLst>
      <p:ext uri="{BB962C8B-B14F-4D97-AF65-F5344CB8AC3E}">
        <p14:creationId xmlns:p14="http://schemas.microsoft.com/office/powerpoint/2010/main" xmlns="" val="3796864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7321</TotalTime>
  <Words>1006</Words>
  <Application>Microsoft Office PowerPoint</Application>
  <PresentationFormat>On-screen Show (4:3)</PresentationFormat>
  <Paragraphs>148</Paragraphs>
  <Slides>17</Slides>
  <Notes>1</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3_Office Theme</vt:lpstr>
      <vt:lpstr>7_Office Theme</vt:lpstr>
      <vt:lpstr>Slide 1</vt:lpstr>
      <vt:lpstr>Slide 2</vt:lpstr>
      <vt:lpstr>Slide 3</vt:lpstr>
      <vt:lpstr>Slide 4</vt:lpstr>
      <vt:lpstr>Slide 5</vt:lpstr>
      <vt:lpstr>Slide 6</vt:lpstr>
      <vt:lpstr>Slide 7</vt:lpstr>
      <vt:lpstr>INTEGRATED TRANSPORT The Need for Integration</vt:lpstr>
      <vt:lpstr>Slide 9</vt:lpstr>
      <vt:lpstr>Slide 10</vt:lpstr>
      <vt:lpstr>Slide 11</vt:lpstr>
      <vt:lpstr>Slide 12</vt:lpstr>
      <vt:lpstr>Slide 13</vt:lpstr>
      <vt:lpstr>Slide 14</vt:lpstr>
      <vt:lpstr>Contradicts national policy  … Arguably unconstitutional </vt:lpstr>
      <vt:lpstr>PROPOSED CHANGES REQUIRED To the NLTA Amendment Bill</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Spending since inception with outputs</dc:title>
  <dc:creator>Philip van Ryneveld</dc:creator>
  <cp:lastModifiedBy>PUMZA</cp:lastModifiedBy>
  <cp:revision>162</cp:revision>
  <cp:lastPrinted>2017-11-27T15:43:05Z</cp:lastPrinted>
  <dcterms:created xsi:type="dcterms:W3CDTF">2017-03-07T17:31:36Z</dcterms:created>
  <dcterms:modified xsi:type="dcterms:W3CDTF">2017-11-29T08:46:17Z</dcterms:modified>
</cp:coreProperties>
</file>