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79" r:id="rId3"/>
    <p:sldId id="280" r:id="rId4"/>
    <p:sldId id="287" r:id="rId5"/>
    <p:sldId id="288" r:id="rId6"/>
    <p:sldId id="289" r:id="rId7"/>
    <p:sldId id="290" r:id="rId8"/>
    <p:sldId id="291" r:id="rId9"/>
    <p:sldId id="264"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1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9" autoAdjust="0"/>
    <p:restoredTop sz="94660"/>
  </p:normalViewPr>
  <p:slideViewPr>
    <p:cSldViewPr snapToGrid="0" snapToObjects="1" showGuides="1">
      <p:cViewPr>
        <p:scale>
          <a:sx n="92" d="100"/>
          <a:sy n="92" d="100"/>
        </p:scale>
        <p:origin x="-930" y="18"/>
      </p:cViewPr>
      <p:guideLst>
        <p:guide orient="horz" pos="917"/>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A8A94C-E510-F14E-9EAB-29FBEF20172D}"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78ED2-92FC-EE43-BEC0-E28BBA6F1BBD}" type="slidenum">
              <a:rPr lang="en-US" smtClean="0"/>
              <a:t>‹#›</a:t>
            </a:fld>
            <a:endParaRPr lang="en-US"/>
          </a:p>
        </p:txBody>
      </p:sp>
      <p:pic>
        <p:nvPicPr>
          <p:cNvPr id="7" name="Picture 6" descr="Untitle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699760"/>
          </a:xfrm>
          <a:prstGeom prst="rect">
            <a:avLst/>
          </a:prstGeom>
        </p:spPr>
      </p:pic>
    </p:spTree>
    <p:extLst>
      <p:ext uri="{BB962C8B-B14F-4D97-AF65-F5344CB8AC3E}">
        <p14:creationId xmlns:p14="http://schemas.microsoft.com/office/powerpoint/2010/main" val="111811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5501"/>
            <a:ext cx="8229600" cy="952500"/>
          </a:xfrm>
        </p:spPr>
        <p:txBody>
          <a:bodyPr>
            <a:normAutofit/>
          </a:bodyPr>
          <a:lstStyle>
            <a:lvl1pPr algn="l">
              <a:defRPr sz="40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0886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03677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457200" y="265501"/>
            <a:ext cx="8229600" cy="952500"/>
          </a:xfrm>
        </p:spPr>
        <p:txBody>
          <a:bodyPr>
            <a:normAutofit/>
          </a:bodyPr>
          <a:lstStyle>
            <a:lvl1pPr algn="l">
              <a:defRPr sz="400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0509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048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048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265501"/>
            <a:ext cx="8229600" cy="952500"/>
          </a:xfrm>
        </p:spPr>
        <p:txBody>
          <a:bodyPr>
            <a:normAutofit/>
          </a:bodyPr>
          <a:lstStyle>
            <a:lvl1pPr algn="l">
              <a:defRPr sz="400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1690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65501"/>
            <a:ext cx="8229600" cy="952500"/>
          </a:xfrm>
        </p:spPr>
        <p:txBody>
          <a:bodyPr>
            <a:normAutofit/>
          </a:bodyPr>
          <a:lstStyle>
            <a:lvl1pPr algn="l">
              <a:defRPr sz="400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35088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41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290114"/>
            <a:ext cx="3008313" cy="80031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0114"/>
            <a:ext cx="5111750" cy="3579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74458"/>
            <a:ext cx="3008313" cy="26953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txBox="1">
            <a:spLocks/>
          </p:cNvSpPr>
          <p:nvPr userDrawn="1"/>
        </p:nvSpPr>
        <p:spPr>
          <a:xfrm>
            <a:off x="457200" y="265501"/>
            <a:ext cx="8229600" cy="9525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kern="1200">
                <a:solidFill>
                  <a:schemeClr val="bg1"/>
                </a:solidFill>
                <a:latin typeface="+mj-lt"/>
                <a:ea typeface="+mj-ea"/>
                <a:cs typeface="+mj-cs"/>
              </a:defRPr>
            </a:lvl1pPr>
          </a:lstStyle>
          <a:p>
            <a:r>
              <a:rPr lang="en-GB" smtClean="0"/>
              <a:t>Click to edit Master title style</a:t>
            </a:r>
            <a:endParaRPr lang="en-US" dirty="0"/>
          </a:p>
        </p:txBody>
      </p:sp>
    </p:spTree>
    <p:extLst>
      <p:ext uri="{BB962C8B-B14F-4D97-AF65-F5344CB8AC3E}">
        <p14:creationId xmlns:p14="http://schemas.microsoft.com/office/powerpoint/2010/main" val="74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5166" y="3666964"/>
            <a:ext cx="4987636" cy="429347"/>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505166" y="1300427"/>
            <a:ext cx="4987636" cy="230386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5166" y="4134276"/>
            <a:ext cx="4987636" cy="3299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txBox="1">
            <a:spLocks/>
          </p:cNvSpPr>
          <p:nvPr userDrawn="1"/>
        </p:nvSpPr>
        <p:spPr>
          <a:xfrm>
            <a:off x="457200" y="265501"/>
            <a:ext cx="8229600" cy="9525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kern="1200">
                <a:solidFill>
                  <a:schemeClr val="bg1"/>
                </a:solidFill>
                <a:latin typeface="+mj-lt"/>
                <a:ea typeface="+mj-ea"/>
                <a:cs typeface="+mj-cs"/>
              </a:defRPr>
            </a:lvl1pPr>
          </a:lstStyle>
          <a:p>
            <a:r>
              <a:rPr lang="en-GB" smtClean="0"/>
              <a:t>Click to edit Master title style</a:t>
            </a:r>
            <a:endParaRPr lang="en-US" dirty="0"/>
          </a:p>
        </p:txBody>
      </p:sp>
    </p:spTree>
    <p:extLst>
      <p:ext uri="{BB962C8B-B14F-4D97-AF65-F5344CB8AC3E}">
        <p14:creationId xmlns:p14="http://schemas.microsoft.com/office/powerpoint/2010/main" val="349164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DA8A94C-E510-F14E-9EAB-29FBEF20172D}" type="datetimeFigureOut">
              <a:rPr lang="en-US" smtClean="0"/>
              <a:t>12/1/2017</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9178ED2-92FC-EE43-BEC0-E28BBA6F1BBD}" type="slidenum">
              <a:rPr lang="en-US" smtClean="0"/>
              <a:t>‹#›</a:t>
            </a:fld>
            <a:endParaRPr lang="en-US"/>
          </a:p>
        </p:txBody>
      </p:sp>
      <p:pic>
        <p:nvPicPr>
          <p:cNvPr id="7" name="Picture 6" descr="FPP10559-NBI-background.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5703562"/>
          </a:xfrm>
          <a:prstGeom prst="rect">
            <a:avLst/>
          </a:prstGeom>
        </p:spPr>
      </p:pic>
    </p:spTree>
    <p:extLst>
      <p:ext uri="{BB962C8B-B14F-4D97-AF65-F5344CB8AC3E}">
        <p14:creationId xmlns:p14="http://schemas.microsoft.com/office/powerpoint/2010/main" val="3788639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78539" y="2391833"/>
            <a:ext cx="8242128" cy="1200328"/>
          </a:xfrm>
          <a:prstGeom prst="rect">
            <a:avLst/>
          </a:prstGeom>
          <a:noFill/>
        </p:spPr>
        <p:txBody>
          <a:bodyPr wrap="square" rtlCol="0">
            <a:spAutoFit/>
          </a:bodyPr>
          <a:lstStyle/>
          <a:p>
            <a:pPr algn="ctr"/>
            <a:r>
              <a:rPr lang="en-US" sz="2400" b="1" dirty="0" smtClean="0">
                <a:solidFill>
                  <a:srgbClr val="FFFFFF"/>
                </a:solidFill>
              </a:rPr>
              <a:t>Presentation to Parliamentary Colloquium on climate finance:</a:t>
            </a:r>
            <a:endParaRPr lang="en-US" sz="2400" b="1" dirty="0">
              <a:solidFill>
                <a:srgbClr val="FFFFFF"/>
              </a:solidFill>
            </a:endParaRPr>
          </a:p>
          <a:p>
            <a:pPr algn="ctr"/>
            <a:r>
              <a:rPr lang="en-US" sz="2400" b="1" dirty="0" smtClean="0">
                <a:solidFill>
                  <a:srgbClr val="FFFFFF"/>
                </a:solidFill>
              </a:rPr>
              <a:t>Should the  Private sector do more and if so what and how?</a:t>
            </a:r>
          </a:p>
          <a:p>
            <a:pPr algn="ctr"/>
            <a:r>
              <a:rPr lang="en-US" sz="2400" b="1" dirty="0" smtClean="0">
                <a:solidFill>
                  <a:srgbClr val="FFFFFF"/>
                </a:solidFill>
              </a:rPr>
              <a:t>28</a:t>
            </a:r>
            <a:r>
              <a:rPr lang="en-US" sz="2400" b="1" baseline="30000" dirty="0" smtClean="0">
                <a:solidFill>
                  <a:srgbClr val="FFFFFF"/>
                </a:solidFill>
              </a:rPr>
              <a:t>th</a:t>
            </a:r>
            <a:r>
              <a:rPr lang="en-US" sz="2400" b="1" dirty="0" smtClean="0">
                <a:solidFill>
                  <a:srgbClr val="FFFFFF"/>
                </a:solidFill>
              </a:rPr>
              <a:t> November 2017</a:t>
            </a:r>
          </a:p>
        </p:txBody>
      </p:sp>
    </p:spTree>
    <p:extLst>
      <p:ext uri="{BB962C8B-B14F-4D97-AF65-F5344CB8AC3E}">
        <p14:creationId xmlns:p14="http://schemas.microsoft.com/office/powerpoint/2010/main" val="680301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18000"/>
            <a:ext cx="8229600" cy="3480999"/>
          </a:xfrm>
        </p:spPr>
        <p:txBody>
          <a:bodyPr/>
          <a:lstStyle/>
          <a:p>
            <a:r>
              <a:rPr lang="en-US" dirty="0" smtClean="0"/>
              <a:t>Is business doing enough?</a:t>
            </a:r>
            <a:endParaRPr lang="en-ZA" dirty="0"/>
          </a:p>
        </p:txBody>
      </p:sp>
      <p:sp>
        <p:nvSpPr>
          <p:cNvPr id="3" name="TextBox 2"/>
          <p:cNvSpPr txBox="1"/>
          <p:nvPr/>
        </p:nvSpPr>
        <p:spPr>
          <a:xfrm>
            <a:off x="613832" y="1428750"/>
            <a:ext cx="7768167" cy="4154983"/>
          </a:xfrm>
          <a:prstGeom prst="rect">
            <a:avLst/>
          </a:prstGeom>
          <a:noFill/>
        </p:spPr>
        <p:txBody>
          <a:bodyPr wrap="square" rtlCol="0">
            <a:spAutoFit/>
          </a:bodyPr>
          <a:lstStyle/>
          <a:p>
            <a:r>
              <a:rPr lang="en-US" sz="2000" dirty="0" smtClean="0"/>
              <a:t>In answer to the question posed…Yes….and No… </a:t>
            </a:r>
          </a:p>
          <a:p>
            <a:endParaRPr lang="en-US" sz="2000" dirty="0" smtClean="0"/>
          </a:p>
          <a:p>
            <a:r>
              <a:rPr lang="en-US" sz="2000" dirty="0" smtClean="0"/>
              <a:t>Some path-breaking </a:t>
            </a:r>
            <a:r>
              <a:rPr lang="en-US" sz="2000" dirty="0" err="1" smtClean="0"/>
              <a:t>programmes</a:t>
            </a:r>
            <a:r>
              <a:rPr lang="en-US" sz="2000" dirty="0" smtClean="0"/>
              <a:t> have demonstrated success, but we are not taking them forward and building on them.</a:t>
            </a:r>
          </a:p>
          <a:p>
            <a:endParaRPr lang="en-US" sz="2000" dirty="0"/>
          </a:p>
          <a:p>
            <a:r>
              <a:rPr lang="en-US" sz="2000" dirty="0" smtClean="0"/>
              <a:t>At a time of stagnant economic growth with low investment levels, green economy and climate mitigation </a:t>
            </a:r>
            <a:r>
              <a:rPr lang="en-US" sz="2000" smtClean="0"/>
              <a:t>and adaptation </a:t>
            </a:r>
            <a:r>
              <a:rPr lang="en-US" sz="2000" dirty="0" smtClean="0"/>
              <a:t>interventions could change the picture</a:t>
            </a:r>
            <a:endParaRPr lang="en-US" sz="2000" dirty="0"/>
          </a:p>
          <a:p>
            <a:endParaRPr lang="en-US" sz="2000" dirty="0" smtClean="0"/>
          </a:p>
          <a:p>
            <a:r>
              <a:rPr lang="en-US" sz="2000" dirty="0" smtClean="0"/>
              <a:t>So what are the issues and how can we address them?</a:t>
            </a:r>
          </a:p>
          <a:p>
            <a:endParaRPr lang="en-US" sz="3200" dirty="0"/>
          </a:p>
          <a:p>
            <a:endParaRPr lang="en-US" sz="3200" dirty="0"/>
          </a:p>
        </p:txBody>
      </p:sp>
    </p:spTree>
    <p:extLst>
      <p:ext uri="{BB962C8B-B14F-4D97-AF65-F5344CB8AC3E}">
        <p14:creationId xmlns:p14="http://schemas.microsoft.com/office/powerpoint/2010/main" val="1410482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350" y="265501"/>
            <a:ext cx="8229600" cy="952500"/>
          </a:xfrm>
        </p:spPr>
        <p:txBody>
          <a:bodyPr/>
          <a:lstStyle/>
          <a:p>
            <a:r>
              <a:rPr lang="en-US" dirty="0" smtClean="0"/>
              <a:t>Requirements for Investment</a:t>
            </a:r>
            <a:endParaRPr lang="en-ZA" dirty="0"/>
          </a:p>
        </p:txBody>
      </p:sp>
      <p:sp>
        <p:nvSpPr>
          <p:cNvPr id="4" name="Rounded Rectangle 3"/>
          <p:cNvSpPr/>
          <p:nvPr/>
        </p:nvSpPr>
        <p:spPr>
          <a:xfrm>
            <a:off x="628650" y="1218001"/>
            <a:ext cx="7658100" cy="1597589"/>
          </a:xfrm>
          <a:prstGeom prst="roundRect">
            <a:avLst/>
          </a:prstGeom>
          <a:noFill/>
          <a:ln>
            <a:solidFill>
              <a:srgbClr val="006F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sz="1400" dirty="0">
              <a:solidFill>
                <a:schemeClr val="tx1">
                  <a:lumMod val="50000"/>
                  <a:lumOff val="50000"/>
                </a:schemeClr>
              </a:solidFill>
            </a:endParaRPr>
          </a:p>
        </p:txBody>
      </p:sp>
      <p:sp>
        <p:nvSpPr>
          <p:cNvPr id="5" name="Rounded Rectangle 4"/>
          <p:cNvSpPr/>
          <p:nvPr/>
        </p:nvSpPr>
        <p:spPr>
          <a:xfrm>
            <a:off x="628650" y="3058583"/>
            <a:ext cx="7783830" cy="1598507"/>
          </a:xfrm>
          <a:prstGeom prst="roundRect">
            <a:avLst>
              <a:gd name="adj" fmla="val 10907"/>
            </a:avLst>
          </a:prstGeom>
          <a:noFill/>
          <a:ln>
            <a:solidFill>
              <a:srgbClr val="006F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sz="1400" dirty="0">
              <a:solidFill>
                <a:schemeClr val="tx1">
                  <a:lumMod val="50000"/>
                  <a:lumOff val="50000"/>
                </a:schemeClr>
              </a:solidFill>
            </a:endParaRPr>
          </a:p>
        </p:txBody>
      </p:sp>
      <p:sp>
        <p:nvSpPr>
          <p:cNvPr id="3" name="TextBox 2"/>
          <p:cNvSpPr txBox="1"/>
          <p:nvPr/>
        </p:nvSpPr>
        <p:spPr>
          <a:xfrm>
            <a:off x="941917" y="1218001"/>
            <a:ext cx="6868583" cy="1477328"/>
          </a:xfrm>
          <a:prstGeom prst="rect">
            <a:avLst/>
          </a:prstGeom>
          <a:noFill/>
        </p:spPr>
        <p:txBody>
          <a:bodyPr wrap="square" rtlCol="0">
            <a:spAutoFit/>
          </a:bodyPr>
          <a:lstStyle/>
          <a:p>
            <a:r>
              <a:rPr lang="en-US" dirty="0" smtClean="0"/>
              <a:t>From Government…..</a:t>
            </a:r>
          </a:p>
          <a:p>
            <a:pPr marL="285750" indent="-285750">
              <a:buFont typeface="Arial"/>
              <a:buChar char="•"/>
            </a:pPr>
            <a:r>
              <a:rPr lang="en-US" dirty="0" smtClean="0"/>
              <a:t>Clear Policy Signals </a:t>
            </a:r>
            <a:r>
              <a:rPr lang="en-US" dirty="0"/>
              <a:t>and long Term Policy </a:t>
            </a:r>
            <a:r>
              <a:rPr lang="en-US" dirty="0" smtClean="0"/>
              <a:t>Certainty</a:t>
            </a:r>
            <a:endParaRPr lang="en-US" dirty="0"/>
          </a:p>
          <a:p>
            <a:pPr marL="285750" indent="-285750">
              <a:buFont typeface="Arial"/>
              <a:buChar char="•"/>
            </a:pPr>
            <a:r>
              <a:rPr lang="en-US" dirty="0" smtClean="0"/>
              <a:t>Enabling Regulatory Framework</a:t>
            </a:r>
          </a:p>
          <a:p>
            <a:pPr marL="285750" indent="-285750">
              <a:buFont typeface="Arial"/>
              <a:buChar char="•"/>
            </a:pPr>
            <a:r>
              <a:rPr lang="en-US" dirty="0" smtClean="0"/>
              <a:t>Clear processes for leveraging public sector finance with private.</a:t>
            </a:r>
          </a:p>
          <a:p>
            <a:pPr marL="285750" indent="-285750">
              <a:buFont typeface="Arial"/>
              <a:buChar char="•"/>
            </a:pPr>
            <a:r>
              <a:rPr lang="en-US" dirty="0" smtClean="0"/>
              <a:t>Clarity on priorities for investment and time frames</a:t>
            </a:r>
            <a:endParaRPr lang="en-US" dirty="0"/>
          </a:p>
        </p:txBody>
      </p:sp>
      <p:sp>
        <p:nvSpPr>
          <p:cNvPr id="6" name="TextBox 5"/>
          <p:cNvSpPr txBox="1"/>
          <p:nvPr/>
        </p:nvSpPr>
        <p:spPr>
          <a:xfrm>
            <a:off x="1016000" y="2815590"/>
            <a:ext cx="7270749" cy="3139321"/>
          </a:xfrm>
          <a:prstGeom prst="rect">
            <a:avLst/>
          </a:prstGeom>
          <a:noFill/>
        </p:spPr>
        <p:txBody>
          <a:bodyPr wrap="square" rtlCol="0">
            <a:spAutoFit/>
          </a:bodyPr>
          <a:lstStyle/>
          <a:p>
            <a:endParaRPr lang="en-US" dirty="0" smtClean="0"/>
          </a:p>
          <a:p>
            <a:r>
              <a:rPr lang="en-US" dirty="0" smtClean="0"/>
              <a:t>From the Private Sector</a:t>
            </a:r>
          </a:p>
          <a:p>
            <a:pPr marL="285750" indent="-285750">
              <a:buFont typeface="Arial"/>
              <a:buChar char="•"/>
            </a:pPr>
            <a:r>
              <a:rPr lang="en-US" dirty="0" smtClean="0"/>
              <a:t>Enabling financing framework -  project scale  and levels of risk</a:t>
            </a:r>
          </a:p>
          <a:p>
            <a:pPr marL="285750" indent="-285750">
              <a:buFont typeface="Arial"/>
              <a:buChar char="•"/>
            </a:pPr>
            <a:r>
              <a:rPr lang="en-US" dirty="0" smtClean="0"/>
              <a:t>Mix of financing instruments that can be accessed easily and speedily</a:t>
            </a:r>
          </a:p>
          <a:p>
            <a:pPr marL="285750" indent="-285750">
              <a:buFont typeface="Arial"/>
              <a:buChar char="•"/>
            </a:pPr>
            <a:r>
              <a:rPr lang="en-US" dirty="0" smtClean="0"/>
              <a:t>Appropriate levels of risk tolerance</a:t>
            </a:r>
          </a:p>
          <a:p>
            <a:pPr marL="285750" indent="-285750">
              <a:buFont typeface="Arial"/>
              <a:buChar char="•"/>
            </a:pPr>
            <a:r>
              <a:rPr lang="en-US" dirty="0" smtClean="0"/>
              <a:t>Ability to understand and engage with Governmental  processes</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5831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Facilitated process for consensus on  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National priorities in terms of building pipelines </a:t>
            </a:r>
          </a:p>
          <a:p>
            <a:r>
              <a:rPr lang="en-US" dirty="0" smtClean="0"/>
              <a:t>Both governmental and private sector priorities and existing investment priorities  (IPPs and buildings)</a:t>
            </a:r>
          </a:p>
          <a:p>
            <a:r>
              <a:rPr lang="en-US" dirty="0" smtClean="0"/>
              <a:t>Where current blockages and impediments to project development and investments lie</a:t>
            </a:r>
          </a:p>
          <a:p>
            <a:r>
              <a:rPr lang="en-US" dirty="0" smtClean="0"/>
              <a:t>What the current financing frameworks can and cannot support and how we fund more “risky” and </a:t>
            </a:r>
            <a:r>
              <a:rPr lang="en-US" dirty="0" err="1" smtClean="0"/>
              <a:t>entrepeneurially</a:t>
            </a:r>
            <a:r>
              <a:rPr lang="en-US" dirty="0" smtClean="0"/>
              <a:t> led investments</a:t>
            </a:r>
          </a:p>
          <a:p>
            <a:r>
              <a:rPr lang="en-US" dirty="0" smtClean="0"/>
              <a:t>Time frames</a:t>
            </a:r>
          </a:p>
          <a:p>
            <a:r>
              <a:rPr lang="en-US" dirty="0" smtClean="0"/>
              <a:t>Processes</a:t>
            </a:r>
          </a:p>
          <a:p>
            <a:r>
              <a:rPr lang="en-US" dirty="0" smtClean="0"/>
              <a:t>What the financing mechanisms can and cannot do (often source of major confusion for the private sector)</a:t>
            </a:r>
          </a:p>
          <a:p>
            <a:endParaRPr lang="en-US" dirty="0"/>
          </a:p>
        </p:txBody>
      </p:sp>
    </p:spTree>
    <p:extLst>
      <p:ext uri="{BB962C8B-B14F-4D97-AF65-F5344CB8AC3E}">
        <p14:creationId xmlns:p14="http://schemas.microsoft.com/office/powerpoint/2010/main" val="413903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Pipelines</a:t>
            </a:r>
            <a:endParaRPr lang="en-US" dirty="0"/>
          </a:p>
        </p:txBody>
      </p:sp>
      <p:sp>
        <p:nvSpPr>
          <p:cNvPr id="3" name="Content Placeholder 2"/>
          <p:cNvSpPr>
            <a:spLocks noGrp="1"/>
          </p:cNvSpPr>
          <p:nvPr>
            <p:ph idx="1"/>
          </p:nvPr>
        </p:nvSpPr>
        <p:spPr>
          <a:xfrm>
            <a:off x="296333" y="1218001"/>
            <a:ext cx="8390467" cy="3887135"/>
          </a:xfrm>
        </p:spPr>
        <p:txBody>
          <a:bodyPr>
            <a:normAutofit fontScale="92500" lnSpcReduction="10000"/>
          </a:bodyPr>
          <a:lstStyle/>
          <a:p>
            <a:r>
              <a:rPr lang="en-US" dirty="0" smtClean="0"/>
              <a:t>Facilitated process to bring in private sector partners, generate scale and build consensus with public sector partners – building pipelines requires resourced intermediation</a:t>
            </a:r>
            <a:endParaRPr lang="en-US" dirty="0"/>
          </a:p>
          <a:p>
            <a:r>
              <a:rPr lang="en-US" dirty="0" smtClean="0"/>
              <a:t>Clarity on areas for investment – what and where and over what time frame</a:t>
            </a:r>
          </a:p>
          <a:p>
            <a:r>
              <a:rPr lang="en-US" dirty="0" smtClean="0"/>
              <a:t>Process to create infrastructure for agglomeration –  to allow small and medium size company involvement</a:t>
            </a:r>
          </a:p>
          <a:p>
            <a:r>
              <a:rPr lang="en-US" dirty="0" smtClean="0"/>
              <a:t>Upfront agreement on environmental and socio-economic and empowerment issues</a:t>
            </a:r>
          </a:p>
          <a:p>
            <a:r>
              <a:rPr lang="en-US" dirty="0" smtClean="0"/>
              <a:t>Hard conversation on </a:t>
            </a:r>
            <a:r>
              <a:rPr lang="en-US" dirty="0" err="1" smtClean="0"/>
              <a:t>localisation</a:t>
            </a:r>
            <a:endParaRPr lang="en-US" dirty="0" smtClean="0"/>
          </a:p>
          <a:p>
            <a:r>
              <a:rPr lang="en-US" dirty="0" smtClean="0"/>
              <a:t>Address vested interests upfront</a:t>
            </a:r>
          </a:p>
          <a:p>
            <a:endParaRPr lang="en-US" dirty="0"/>
          </a:p>
        </p:txBody>
      </p:sp>
    </p:spTree>
    <p:extLst>
      <p:ext uri="{BB962C8B-B14F-4D97-AF65-F5344CB8AC3E}">
        <p14:creationId xmlns:p14="http://schemas.microsoft.com/office/powerpoint/2010/main" val="219474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Pipeline areas</a:t>
            </a:r>
            <a:endParaRPr lang="en-US" dirty="0"/>
          </a:p>
        </p:txBody>
      </p:sp>
      <p:sp>
        <p:nvSpPr>
          <p:cNvPr id="3" name="Content Placeholder 2"/>
          <p:cNvSpPr>
            <a:spLocks noGrp="1"/>
          </p:cNvSpPr>
          <p:nvPr>
            <p:ph idx="1"/>
          </p:nvPr>
        </p:nvSpPr>
        <p:spPr/>
        <p:txBody>
          <a:bodyPr>
            <a:normAutofit lnSpcReduction="10000"/>
          </a:bodyPr>
          <a:lstStyle/>
          <a:p>
            <a:r>
              <a:rPr lang="en-US" dirty="0" smtClean="0"/>
              <a:t>Energy Efficiency – underway VNAMA project, GCF EE Fund proposal as a continuation to PSEE.</a:t>
            </a:r>
          </a:p>
          <a:p>
            <a:r>
              <a:rPr lang="en-US" dirty="0" smtClean="0"/>
              <a:t>Revival of solar water heating roll-out</a:t>
            </a:r>
          </a:p>
          <a:p>
            <a:r>
              <a:rPr lang="en-US" dirty="0" smtClean="0"/>
              <a:t>Transmission infrastructure for renewables</a:t>
            </a:r>
          </a:p>
          <a:p>
            <a:r>
              <a:rPr lang="en-US" dirty="0" smtClean="0"/>
              <a:t>Off-grid solutions including </a:t>
            </a:r>
            <a:r>
              <a:rPr lang="en-US" dirty="0" err="1" smtClean="0"/>
              <a:t>biogass</a:t>
            </a:r>
            <a:r>
              <a:rPr lang="en-US" dirty="0" smtClean="0"/>
              <a:t>, small grids</a:t>
            </a:r>
          </a:p>
          <a:p>
            <a:r>
              <a:rPr lang="en-US" dirty="0" smtClean="0"/>
              <a:t>Smart grids</a:t>
            </a:r>
          </a:p>
          <a:p>
            <a:r>
              <a:rPr lang="en-US" dirty="0" smtClean="0"/>
              <a:t>Rooftop solar</a:t>
            </a:r>
          </a:p>
          <a:p>
            <a:r>
              <a:rPr lang="en-US" dirty="0" smtClean="0"/>
              <a:t>Retrofit of electrical infrastructure no longer in use for renewables</a:t>
            </a:r>
          </a:p>
          <a:p>
            <a:endParaRPr lang="en-US" dirty="0"/>
          </a:p>
        </p:txBody>
      </p:sp>
    </p:spTree>
    <p:extLst>
      <p:ext uri="{BB962C8B-B14F-4D97-AF65-F5344CB8AC3E}">
        <p14:creationId xmlns:p14="http://schemas.microsoft.com/office/powerpoint/2010/main" val="128169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areas…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Climate resilient water infrastructure</a:t>
            </a:r>
          </a:p>
          <a:p>
            <a:r>
              <a:rPr lang="en-US" dirty="0" smtClean="0"/>
              <a:t>Water conservation infrastructure including mass roll-out of rainwater harvesting systems</a:t>
            </a:r>
          </a:p>
          <a:p>
            <a:r>
              <a:rPr lang="en-US" dirty="0" smtClean="0"/>
              <a:t>Retrofit of existing water infrastructure to address climate change considerations</a:t>
            </a:r>
          </a:p>
          <a:p>
            <a:r>
              <a:rPr lang="en-US" dirty="0" smtClean="0"/>
              <a:t>“Green” infrastructure projects</a:t>
            </a:r>
          </a:p>
          <a:p>
            <a:r>
              <a:rPr lang="en-US" dirty="0" smtClean="0"/>
              <a:t>Low carbon transportation infrastructure to support  electric, hybrid and hydrogen vehicles </a:t>
            </a:r>
          </a:p>
          <a:p>
            <a:r>
              <a:rPr lang="en-US" dirty="0" smtClean="0"/>
              <a:t>Support for climate proofed agricultural </a:t>
            </a:r>
            <a:r>
              <a:rPr lang="en-US" dirty="0" err="1" smtClean="0"/>
              <a:t>infrastucture</a:t>
            </a:r>
            <a:r>
              <a:rPr lang="en-US" dirty="0" smtClean="0"/>
              <a:t> and technologies. </a:t>
            </a:r>
          </a:p>
          <a:p>
            <a:r>
              <a:rPr lang="en-US" dirty="0" smtClean="0"/>
              <a:t>Waste management and circular economy interventions</a:t>
            </a:r>
          </a:p>
          <a:p>
            <a:endParaRPr lang="en-US" dirty="0"/>
          </a:p>
        </p:txBody>
      </p:sp>
    </p:spTree>
    <p:extLst>
      <p:ext uri="{BB962C8B-B14F-4D97-AF65-F5344CB8AC3E}">
        <p14:creationId xmlns:p14="http://schemas.microsoft.com/office/powerpoint/2010/main" val="1614745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5400" dirty="0"/>
          </a:p>
          <a:p>
            <a:pPr marL="0" indent="0" algn="ctr">
              <a:buNone/>
            </a:pPr>
            <a:r>
              <a:rPr lang="en-US" sz="5400" dirty="0" smtClean="0"/>
              <a:t>THANK YOU FOR LISTENING</a:t>
            </a:r>
            <a:endParaRPr lang="en-US" sz="5400" dirty="0"/>
          </a:p>
        </p:txBody>
      </p:sp>
    </p:spTree>
    <p:extLst>
      <p:ext uri="{BB962C8B-B14F-4D97-AF65-F5344CB8AC3E}">
        <p14:creationId xmlns:p14="http://schemas.microsoft.com/office/powerpoint/2010/main" val="2058650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0614" y="286593"/>
            <a:ext cx="8229600" cy="952500"/>
          </a:xfrm>
        </p:spPr>
        <p:txBody>
          <a:bodyPr/>
          <a:lstStyle/>
          <a:p>
            <a:endParaRPr lang="en-US"/>
          </a:p>
        </p:txBody>
      </p:sp>
      <p:sp>
        <p:nvSpPr>
          <p:cNvPr id="5" name="Content Placeholder 2"/>
          <p:cNvSpPr>
            <a:spLocks noGrp="1"/>
          </p:cNvSpPr>
          <p:nvPr>
            <p:ph idx="1"/>
          </p:nvPr>
        </p:nvSpPr>
        <p:spPr/>
        <p:txBody>
          <a:bodyPr/>
          <a:lstStyle/>
          <a:p>
            <a:endParaRPr lang="en-US"/>
          </a:p>
        </p:txBody>
      </p:sp>
      <p:pic>
        <p:nvPicPr>
          <p:cNvPr id="6" name="Picture 5" descr="Untitled-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699760"/>
          </a:xfrm>
          <a:prstGeom prst="rect">
            <a:avLst/>
          </a:prstGeom>
        </p:spPr>
      </p:pic>
      <p:sp>
        <p:nvSpPr>
          <p:cNvPr id="7" name="Rectangle 6"/>
          <p:cNvSpPr/>
          <p:nvPr/>
        </p:nvSpPr>
        <p:spPr>
          <a:xfrm>
            <a:off x="0" y="527004"/>
            <a:ext cx="6979920" cy="903837"/>
          </a:xfrm>
          <a:prstGeom prst="rect">
            <a:avLst/>
          </a:prstGeom>
        </p:spPr>
        <p:txBody>
          <a:bodyPr wrap="square">
            <a:spAutoFit/>
          </a:bodyPr>
          <a:lstStyle/>
          <a:p>
            <a:pPr marL="270510" algn="r">
              <a:lnSpc>
                <a:spcPct val="110000"/>
              </a:lnSpc>
              <a:spcBef>
                <a:spcPts val="200"/>
              </a:spcBef>
              <a:spcAft>
                <a:spcPts val="600"/>
              </a:spcAft>
            </a:pPr>
            <a:r>
              <a:rPr lang="en-ZA" sz="1200" dirty="0">
                <a:cs typeface="Times New Roman"/>
              </a:rPr>
              <a:t>3rd Floor, Building D, Sunnyside Office Park, 32 Princess of Wales Terrace, Parktown, 2193</a:t>
            </a:r>
          </a:p>
          <a:p>
            <a:pPr marL="270510" algn="r">
              <a:lnSpc>
                <a:spcPct val="110000"/>
              </a:lnSpc>
              <a:spcBef>
                <a:spcPts val="200"/>
              </a:spcBef>
              <a:spcAft>
                <a:spcPts val="600"/>
              </a:spcAft>
            </a:pPr>
            <a:r>
              <a:rPr lang="en-ZA" sz="1200" dirty="0">
                <a:cs typeface="Times New Roman"/>
              </a:rPr>
              <a:t>PO Box 294, Auckland Park, Johannesburg 2006, South Africa</a:t>
            </a:r>
          </a:p>
          <a:p>
            <a:pPr marL="270510" algn="r">
              <a:lnSpc>
                <a:spcPct val="110000"/>
              </a:lnSpc>
              <a:spcBef>
                <a:spcPts val="200"/>
              </a:spcBef>
              <a:spcAft>
                <a:spcPts val="600"/>
              </a:spcAft>
            </a:pPr>
            <a:r>
              <a:rPr lang="en-ZA" sz="1200" dirty="0">
                <a:cs typeface="Times New Roman"/>
              </a:rPr>
              <a:t>0861 123 624 (0861 123 NBI) | Tel: +27 11 544 6000 | Fax: +27 86 505 5678</a:t>
            </a:r>
          </a:p>
        </p:txBody>
      </p:sp>
      <p:sp>
        <p:nvSpPr>
          <p:cNvPr id="8" name="Rectangle 7"/>
          <p:cNvSpPr/>
          <p:nvPr/>
        </p:nvSpPr>
        <p:spPr>
          <a:xfrm>
            <a:off x="-254000" y="2051759"/>
            <a:ext cx="9530080" cy="2122632"/>
          </a:xfrm>
          <a:prstGeom prst="rect">
            <a:avLst/>
          </a:prstGeom>
        </p:spPr>
        <p:txBody>
          <a:bodyPr wrap="square">
            <a:spAutoFit/>
          </a:bodyPr>
          <a:lstStyle/>
          <a:p>
            <a:pPr marL="1073150" marR="929640" lvl="0" algn="just">
              <a:lnSpc>
                <a:spcPct val="110000"/>
              </a:lnSpc>
              <a:spcBef>
                <a:spcPts val="200"/>
              </a:spcBef>
              <a:spcAft>
                <a:spcPts val="600"/>
              </a:spcAft>
            </a:pPr>
            <a:r>
              <a:rPr lang="en-ZA" sz="1200" dirty="0" smtClean="0">
                <a:solidFill>
                  <a:srgbClr val="FFFFFF"/>
                </a:solidFill>
                <a:cs typeface="Times New Roman"/>
              </a:rPr>
              <a:t>The National Business Initiative is a voluntary coalition of South African and multinational companies, working towards sustainable growth and development in South Africa and the shaping of a sustainable future through responsible business action. Since our inception in 1995, the NBI has made a distinct impact in the spheres of housing delivery, crime prevention, local economic development, public sector capacity building, Further Education and Training, schooling, public private partnerships, energy efficiency and climate change. </a:t>
            </a:r>
            <a:endParaRPr lang="en-ZA" sz="1200" dirty="0" smtClean="0">
              <a:cs typeface="Times New Roman"/>
            </a:endParaRPr>
          </a:p>
          <a:p>
            <a:pPr marL="1073150" marR="929640" lvl="0" algn="just">
              <a:lnSpc>
                <a:spcPct val="110000"/>
              </a:lnSpc>
              <a:spcBef>
                <a:spcPts val="200"/>
              </a:spcBef>
              <a:spcAft>
                <a:spcPts val="600"/>
              </a:spcAft>
            </a:pPr>
            <a:r>
              <a:rPr lang="en-ZA" sz="1200" dirty="0" smtClean="0">
                <a:solidFill>
                  <a:srgbClr val="FFFFFF"/>
                </a:solidFill>
                <a:cs typeface="Times New Roman"/>
              </a:rPr>
              <a:t>The NBI is a global network partner of the World Business Council for Sustainable Development (WBCSD), the focal point of the United Nations Global Compact (UNGC) Local Network in South Africa and an implementation partner of the CEO Water Mandate, We Mean Business and the CDP. </a:t>
            </a:r>
            <a:endParaRPr lang="en-ZA" sz="1200" dirty="0" smtClean="0">
              <a:cs typeface="Times New Roman"/>
            </a:endParaRPr>
          </a:p>
          <a:p>
            <a:pPr marL="1073150" marR="929640" lvl="0" algn="just">
              <a:lnSpc>
                <a:spcPct val="110000"/>
              </a:lnSpc>
              <a:spcBef>
                <a:spcPts val="200"/>
              </a:spcBef>
              <a:spcAft>
                <a:spcPts val="600"/>
              </a:spcAft>
            </a:pPr>
            <a:r>
              <a:rPr lang="en-ZA" sz="1200" b="1" dirty="0" smtClean="0">
                <a:solidFill>
                  <a:srgbClr val="FFFFFF"/>
                </a:solidFill>
                <a:cs typeface="Times New Roman"/>
              </a:rPr>
              <a:t>www.nbi.org.za                     www.facebook.com/NationalBusinessInitiative                        @NBISA</a:t>
            </a:r>
            <a:endParaRPr lang="en-ZA" sz="1200" b="1" dirty="0">
              <a:solidFill>
                <a:srgbClr val="FFFFFF"/>
              </a:solidFill>
              <a:cs typeface="Times New Roman"/>
            </a:endParaRPr>
          </a:p>
        </p:txBody>
      </p:sp>
    </p:spTree>
    <p:extLst>
      <p:ext uri="{BB962C8B-B14F-4D97-AF65-F5344CB8AC3E}">
        <p14:creationId xmlns:p14="http://schemas.microsoft.com/office/powerpoint/2010/main" val="700192536"/>
      </p:ext>
    </p:extLst>
  </p:cSld>
  <p:clrMapOvr>
    <a:masterClrMapping/>
  </p:clrMapOvr>
</p:sld>
</file>

<file path=ppt/theme/theme1.xml><?xml version="1.0" encoding="utf-8"?>
<a:theme xmlns:a="http://schemas.openxmlformats.org/drawingml/2006/main" name="NBI PowerPoint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5699</TotalTime>
  <Words>632</Words>
  <Application>Microsoft Office PowerPoint</Application>
  <PresentationFormat>On-screen Show (16:10)</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NBI PowerPoint 2016</vt:lpstr>
      <vt:lpstr>PowerPoint Presentation</vt:lpstr>
      <vt:lpstr>Is business doing enough?</vt:lpstr>
      <vt:lpstr>Requirements for Investment</vt:lpstr>
      <vt:lpstr>Facilitated process for consensus on  on….</vt:lpstr>
      <vt:lpstr>Building Pipelines</vt:lpstr>
      <vt:lpstr>Potential Pipeline areas</vt:lpstr>
      <vt:lpstr>Pipeline areas…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Stanford</dc:creator>
  <cp:lastModifiedBy>Asanda</cp:lastModifiedBy>
  <cp:revision>95</cp:revision>
  <dcterms:created xsi:type="dcterms:W3CDTF">2016-03-30T12:45:51Z</dcterms:created>
  <dcterms:modified xsi:type="dcterms:W3CDTF">2017-12-01T10:30:04Z</dcterms:modified>
</cp:coreProperties>
</file>