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9" r:id="rId2"/>
    <p:sldId id="313" r:id="rId3"/>
    <p:sldId id="310" r:id="rId4"/>
    <p:sldId id="311" r:id="rId5"/>
    <p:sldId id="306" r:id="rId6"/>
    <p:sldId id="301" r:id="rId7"/>
    <p:sldId id="303" r:id="rId8"/>
    <p:sldId id="305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F40"/>
    <a:srgbClr val="5A150E"/>
    <a:srgbClr val="73CAC2"/>
    <a:srgbClr val="FF0066"/>
    <a:srgbClr val="5A160C"/>
    <a:srgbClr val="59150F"/>
    <a:srgbClr val="6068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4" autoAdjust="0"/>
    <p:restoredTop sz="95274" autoAdjust="0"/>
  </p:normalViewPr>
  <p:slideViewPr>
    <p:cSldViewPr snapToGrid="0" snapToObjects="1">
      <p:cViewPr varScale="1">
        <p:scale>
          <a:sx n="111" d="100"/>
          <a:sy n="111" d="100"/>
        </p:scale>
        <p:origin x="-18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67C3-43EA-0146-80C4-93E55F4DAD65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812EC-381C-404B-95E4-8FBB1FD2D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52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DBD8-7C56-4790-83A0-2F7EDAECEB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1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0AF38-8AC5-0747-8B0E-3EEAD00CA7FC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A139-107E-7945-A104-41850ABAFE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164500"/>
            <a:ext cx="9144000" cy="7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tiff"/><Relationship Id="rId5" Type="http://schemas.openxmlformats.org/officeDocument/2006/relationships/image" Target="../media/image6.png"/><Relationship Id="rId10" Type="http://schemas.openxmlformats.org/officeDocument/2006/relationships/image" Target="../media/image12.tiff"/><Relationship Id="rId4" Type="http://schemas.openxmlformats.org/officeDocument/2006/relationships/image" Target="../media/image8.png"/><Relationship Id="rId9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32.png"/><Relationship Id="rId10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630" y="473166"/>
            <a:ext cx="6816997" cy="5537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A160C"/>
                </a:solidFill>
                <a:latin typeface="+mj-lt"/>
                <a:ea typeface="+mj-ea"/>
                <a:cs typeface="+mj-cs"/>
              </a:rPr>
              <a:t>Transforming MTO Holistically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669144"/>
            <a:ext cx="9144000" cy="3896231"/>
          </a:xfrm>
          <a:prstGeom prst="rect">
            <a:avLst/>
          </a:prstGeom>
          <a:ln>
            <a:solidFill>
              <a:srgbClr val="D5DF4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7350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stonpaternity.com/wp-content/uploads/dna-storage_1.jpg">
            <a:extLst>
              <a:ext uri="{FF2B5EF4-FFF2-40B4-BE49-F238E27FC236}">
                <a16:creationId xmlns="" xmlns:a16="http://schemas.microsoft.com/office/drawing/2014/main" id="{BBDF5813-2743-44D7-A95E-10E95BA9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" y="100418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7678C9A8-2E32-46C9-AE7A-1CF60AA3CF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4237" y="103742"/>
            <a:ext cx="2253215" cy="1199488"/>
          </a:xfrm>
          <a:prstGeom prst="ellipse">
            <a:avLst/>
          </a:prstGeom>
          <a:ln>
            <a:solidFill>
              <a:srgbClr val="D5DF40"/>
            </a:solidFill>
          </a:ln>
          <a:effectLst>
            <a:outerShdw blurRad="3175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8803D7F-8974-4CB4-976D-01D2D244E6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" y="4248128"/>
            <a:ext cx="3670589" cy="2019344"/>
          </a:xfrm>
          <a:prstGeom prst="ellipse">
            <a:avLst/>
          </a:prstGeom>
          <a:ln>
            <a:solidFill>
              <a:srgbClr val="D5DF40"/>
            </a:solidFill>
          </a:ln>
          <a:effectLst>
            <a:outerShdw blurRad="1257300" dist="50800" dir="5400000" sx="133000" sy="13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6BD081-E72F-4EE5-9AFB-8B6E14902D88}"/>
              </a:ext>
            </a:extLst>
          </p:cNvPr>
          <p:cNvSpPr txBox="1"/>
          <p:nvPr/>
        </p:nvSpPr>
        <p:spPr>
          <a:xfrm>
            <a:off x="4572000" y="1368613"/>
            <a:ext cx="403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 is in </a:t>
            </a:r>
            <a:r>
              <a:rPr lang="en-ZA" dirty="0"/>
              <a:t>MTO’s DNA to continuously transform</a:t>
            </a:r>
          </a:p>
          <a:p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9F4BB7-346B-42ED-9B89-2785C3FC0A1E}"/>
              </a:ext>
            </a:extLst>
          </p:cNvPr>
          <p:cNvSpPr txBox="1"/>
          <p:nvPr/>
        </p:nvSpPr>
        <p:spPr>
          <a:xfrm>
            <a:off x="4572000" y="4530415"/>
            <a:ext cx="376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We are committed to reshape and transform </a:t>
            </a:r>
            <a:r>
              <a:rPr lang="en-ZA" dirty="0" smtClean="0"/>
              <a:t>the African </a:t>
            </a:r>
            <a:r>
              <a:rPr lang="en-ZA" dirty="0"/>
              <a:t>timber landscape, responsibly</a:t>
            </a:r>
          </a:p>
          <a:p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779051-A43D-483A-9264-303239074259}"/>
              </a:ext>
            </a:extLst>
          </p:cNvPr>
          <p:cNvSpPr txBox="1"/>
          <p:nvPr/>
        </p:nvSpPr>
        <p:spPr>
          <a:xfrm>
            <a:off x="4572000" y="3761648"/>
            <a:ext cx="376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We see transformation as inclusive and a strategic imperative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FB25A1-79C1-44A4-BFF0-EA4EE4374822}"/>
              </a:ext>
            </a:extLst>
          </p:cNvPr>
          <p:cNvSpPr txBox="1"/>
          <p:nvPr/>
        </p:nvSpPr>
        <p:spPr>
          <a:xfrm>
            <a:off x="4572000" y="3335873"/>
            <a:ext cx="376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Transformation is a exciting journey</a:t>
            </a:r>
          </a:p>
          <a:p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920B57-8008-4951-8D44-03CCF9690EAB}"/>
              </a:ext>
            </a:extLst>
          </p:cNvPr>
          <p:cNvSpPr txBox="1"/>
          <p:nvPr/>
        </p:nvSpPr>
        <p:spPr>
          <a:xfrm>
            <a:off x="4572000" y="2057299"/>
            <a:ext cx="3877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Responsible transformation is interdependent, </a:t>
            </a:r>
            <a:r>
              <a:rPr lang="en-ZA" dirty="0" smtClean="0"/>
              <a:t>co-dependent </a:t>
            </a:r>
            <a:r>
              <a:rPr lang="en-ZA" dirty="0"/>
              <a:t>and holistic and cannot be achieved in isolation</a:t>
            </a:r>
          </a:p>
          <a:p>
            <a:endParaRPr lang="en-ZA" dirty="0"/>
          </a:p>
        </p:txBody>
      </p:sp>
      <p:sp>
        <p:nvSpPr>
          <p:cNvPr id="17" name="Title 29">
            <a:extLst>
              <a:ext uri="{FF2B5EF4-FFF2-40B4-BE49-F238E27FC236}">
                <a16:creationId xmlns="" xmlns:a16="http://schemas.microsoft.com/office/drawing/2014/main" id="{245AA61B-A527-40D7-831C-CAED307D2BAA}"/>
              </a:ext>
            </a:extLst>
          </p:cNvPr>
          <p:cNvSpPr txBox="1">
            <a:spLocks/>
          </p:cNvSpPr>
          <p:nvPr/>
        </p:nvSpPr>
        <p:spPr>
          <a:xfrm>
            <a:off x="3597453" y="496100"/>
            <a:ext cx="5546548" cy="62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3CAC2"/>
                </a:solidFill>
              </a:rPr>
              <a:t>Transformation Debunked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="" xmlns:a16="http://schemas.microsoft.com/office/drawing/2014/main" id="{46E3EA4C-9F00-4A4E-9411-7EF4927CB5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63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073" y="225021"/>
            <a:ext cx="970107" cy="989412"/>
          </a:xfrm>
          <a:prstGeom prst="ellipse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="" xmlns:a16="http://schemas.microsoft.com/office/drawing/2014/main" id="{1B2A8DA9-C3F3-48F4-912F-FC62D1DD37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79571" y="5014089"/>
            <a:ext cx="1130098" cy="1124184"/>
          </a:xfrm>
          <a:prstGeom prst="donu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45171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782" y="963278"/>
            <a:ext cx="2253215" cy="1199488"/>
          </a:xfrm>
          <a:prstGeom prst="ellipse">
            <a:avLst/>
          </a:prstGeom>
          <a:effectLst>
            <a:outerShdw blurRad="3175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3068" y="949665"/>
            <a:ext cx="2473337" cy="1360686"/>
          </a:xfrm>
          <a:prstGeom prst="ellipse">
            <a:avLst/>
          </a:prstGeom>
          <a:effectLst>
            <a:outerShdw blurRad="1257300" dist="50800" dir="5400000" sx="133000" sy="13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alphaModFix amt="63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0011" y="2110296"/>
            <a:ext cx="970107" cy="989412"/>
          </a:xfrm>
          <a:prstGeom prst="ellipse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54875" y="209709"/>
            <a:ext cx="1130098" cy="1124184"/>
          </a:xfrm>
          <a:prstGeom prst="donut">
            <a:avLst>
              <a:gd name="adj" fmla="val 50000"/>
            </a:avLst>
          </a:prstGeom>
        </p:spPr>
      </p:pic>
      <p:sp>
        <p:nvSpPr>
          <p:cNvPr id="27" name="Trapezoid 26"/>
          <p:cNvSpPr/>
          <p:nvPr/>
        </p:nvSpPr>
        <p:spPr>
          <a:xfrm rot="15664617">
            <a:off x="3062349" y="173129"/>
            <a:ext cx="2107096" cy="426720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695" y="2082581"/>
            <a:ext cx="951562" cy="10884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hqprint">
            <a:alphaModFix amt="1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742" b="-1"/>
          <a:stretch/>
        </p:blipFill>
        <p:spPr>
          <a:xfrm rot="21034338">
            <a:off x="2642248" y="2362403"/>
            <a:ext cx="1404206" cy="535998"/>
          </a:xfrm>
          <a:prstGeom prst="rect">
            <a:avLst/>
          </a:prstGeom>
        </p:spPr>
      </p:pic>
      <p:sp>
        <p:nvSpPr>
          <p:cNvPr id="34" name="Title 29"/>
          <p:cNvSpPr>
            <a:spLocks noGrp="1"/>
          </p:cNvSpPr>
          <p:nvPr>
            <p:ph type="title" idx="4294967295"/>
          </p:nvPr>
        </p:nvSpPr>
        <p:spPr>
          <a:xfrm>
            <a:off x="110911" y="185813"/>
            <a:ext cx="6472157" cy="6208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3CAC2"/>
                </a:solidFill>
              </a:rPr>
              <a:t>Our Transformation Landscape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6265" y="3370764"/>
            <a:ext cx="3923432" cy="2792530"/>
          </a:xfrm>
          <a:prstGeom prst="rect">
            <a:avLst/>
          </a:prstGeom>
          <a:solidFill>
            <a:srgbClr val="D5D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/>
          <p:cNvSpPr/>
          <p:nvPr/>
        </p:nvSpPr>
        <p:spPr>
          <a:xfrm flipH="1">
            <a:off x="2984740" y="4676564"/>
            <a:ext cx="1484957" cy="14863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8627495">
            <a:off x="3560799" y="5367911"/>
            <a:ext cx="84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Old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World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94583" y="3041882"/>
            <a:ext cx="110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5446" y="1761008"/>
            <a:ext cx="496816" cy="6370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0424" y="1932947"/>
            <a:ext cx="657019" cy="7508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 cstate="hqprint">
            <a:alphaModFix amt="1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742" b="-1"/>
          <a:stretch/>
        </p:blipFill>
        <p:spPr>
          <a:xfrm rot="21034338">
            <a:off x="1997047" y="2217386"/>
            <a:ext cx="1134407" cy="4330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 cstate="hqprint">
            <a:alphaModFix amt="1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742" b="-5576"/>
          <a:stretch/>
        </p:blipFill>
        <p:spPr>
          <a:xfrm rot="18526325">
            <a:off x="3791039" y="2187163"/>
            <a:ext cx="934183" cy="5618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hqprint">
            <a:alphaModFix amt="1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742" b="-1"/>
          <a:stretch/>
        </p:blipFill>
        <p:spPr>
          <a:xfrm rot="20215044">
            <a:off x="4224730" y="1199378"/>
            <a:ext cx="1815607" cy="693033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779895" y="3362265"/>
            <a:ext cx="3923432" cy="2795656"/>
          </a:xfrm>
          <a:prstGeom prst="rect">
            <a:avLst/>
          </a:prstGeom>
          <a:solidFill>
            <a:srgbClr val="D5DF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59468" y="3411214"/>
            <a:ext cx="2481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Simplicity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Command and Control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Separation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Uniformity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Certainty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Cause and Effect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Empiricism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Efficiency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1603" y="3491372"/>
            <a:ext cx="3740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Complexity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Influence, delegation, empowerment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Integration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Diversity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Enquiry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Multi Cause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Intuition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Effectiveness and Adaptability</a:t>
            </a:r>
          </a:p>
        </p:txBody>
      </p:sp>
      <p:sp>
        <p:nvSpPr>
          <p:cNvPr id="38" name="Right Triangle 37"/>
          <p:cNvSpPr/>
          <p:nvPr/>
        </p:nvSpPr>
        <p:spPr>
          <a:xfrm flipH="1">
            <a:off x="7218370" y="4676565"/>
            <a:ext cx="1484957" cy="14863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8880888">
            <a:off x="7333519" y="5367912"/>
            <a:ext cx="196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Transformed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110658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587964"/>
            <a:ext cx="9144000" cy="14959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659055"/>
            <a:ext cx="9143999" cy="144959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24" y="146693"/>
            <a:ext cx="6351876" cy="3409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3CAC2"/>
                </a:solidFill>
              </a:rPr>
              <a:t>MTO Transformation Strategy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361" y="3702189"/>
            <a:ext cx="1267450" cy="12674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4361" y="749813"/>
            <a:ext cx="1223299" cy="12450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hq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772" y="978672"/>
            <a:ext cx="810455" cy="81045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44361" y="5198090"/>
            <a:ext cx="1188289" cy="11778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000" y="5337092"/>
            <a:ext cx="1139010" cy="83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318" y="1066995"/>
            <a:ext cx="18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Economic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5957" y="4064770"/>
            <a:ext cx="18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5957" y="5496677"/>
            <a:ext cx="18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Digital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9893" y="2612776"/>
            <a:ext cx="18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Cultural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hqprint">
            <a:alphaModFix amt="9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70" t="1038" b="6961"/>
          <a:stretch/>
        </p:blipFill>
        <p:spPr>
          <a:xfrm>
            <a:off x="544361" y="2275894"/>
            <a:ext cx="1242188" cy="1229048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 flipH="1">
            <a:off x="7905509" y="636080"/>
            <a:ext cx="1238490" cy="1472566"/>
          </a:xfrm>
          <a:prstGeom prst="rtTriangle">
            <a:avLst/>
          </a:prstGeom>
          <a:solidFill>
            <a:srgbClr val="73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flipH="1">
            <a:off x="7905509" y="2138373"/>
            <a:ext cx="1238490" cy="1436556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7773828" y="3581446"/>
            <a:ext cx="1370172" cy="1508936"/>
          </a:xfrm>
          <a:prstGeom prst="rtTriangle">
            <a:avLst/>
          </a:prstGeom>
          <a:solidFill>
            <a:srgbClr val="73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flipH="1">
            <a:off x="7731888" y="5103690"/>
            <a:ext cx="1412109" cy="143414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8398347">
            <a:off x="8276291" y="1369340"/>
            <a:ext cx="79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431957">
            <a:off x="8247927" y="2861403"/>
            <a:ext cx="9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dentity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69511">
            <a:off x="7879731" y="4355409"/>
            <a:ext cx="151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69511">
            <a:off x="7952682" y="5702489"/>
            <a:ext cx="151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922" y="672951"/>
            <a:ext cx="2314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Procurement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Industrial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JV’s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Agro-forestry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“business model”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3964" y="2383652"/>
            <a:ext cx="231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The “MTO Way”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Our Values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“Operating model”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3963" y="3753587"/>
            <a:ext cx="303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Enterprise Development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Socio-Economic Development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Employment Equity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8515" y="5294373"/>
            <a:ext cx="31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System processes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Systems, BI, </a:t>
            </a:r>
            <a:r>
              <a:rPr lang="en-US" dirty="0" err="1"/>
              <a:t>Digitisation</a:t>
            </a:r>
            <a:r>
              <a:rPr lang="en-US" dirty="0"/>
              <a:t>, AI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5904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5AB56711-3F90-44C2-BE0D-8C941A0F5C91}"/>
              </a:ext>
            </a:extLst>
          </p:cNvPr>
          <p:cNvSpPr/>
          <p:nvPr/>
        </p:nvSpPr>
        <p:spPr>
          <a:xfrm>
            <a:off x="5080000" y="2559050"/>
            <a:ext cx="1149350" cy="1003300"/>
          </a:xfrm>
          <a:custGeom>
            <a:avLst/>
            <a:gdLst>
              <a:gd name="connsiteX0" fmla="*/ 0 w 1149350"/>
              <a:gd name="connsiteY0" fmla="*/ 1003300 h 1003300"/>
              <a:gd name="connsiteX1" fmla="*/ 533400 w 1149350"/>
              <a:gd name="connsiteY1" fmla="*/ 317500 h 1003300"/>
              <a:gd name="connsiteX2" fmla="*/ 1149350 w 1149350"/>
              <a:gd name="connsiteY2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1003300">
                <a:moveTo>
                  <a:pt x="0" y="1003300"/>
                </a:moveTo>
                <a:cubicBezTo>
                  <a:pt x="170921" y="744008"/>
                  <a:pt x="341842" y="484717"/>
                  <a:pt x="533400" y="317500"/>
                </a:cubicBezTo>
                <a:cubicBezTo>
                  <a:pt x="724958" y="150283"/>
                  <a:pt x="937154" y="75141"/>
                  <a:pt x="114935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9A82B9F2-D62C-4CB7-8A10-E544875E8907}"/>
              </a:ext>
            </a:extLst>
          </p:cNvPr>
          <p:cNvSpPr/>
          <p:nvPr/>
        </p:nvSpPr>
        <p:spPr>
          <a:xfrm>
            <a:off x="3746500" y="3181350"/>
            <a:ext cx="666750" cy="400050"/>
          </a:xfrm>
          <a:custGeom>
            <a:avLst/>
            <a:gdLst>
              <a:gd name="connsiteX0" fmla="*/ 666750 w 666750"/>
              <a:gd name="connsiteY0" fmla="*/ 0 h 400050"/>
              <a:gd name="connsiteX1" fmla="*/ 0 w 66675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400050">
                <a:moveTo>
                  <a:pt x="666750" y="0"/>
                </a:moveTo>
                <a:lnTo>
                  <a:pt x="0" y="40005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28B2DA7-21F9-423F-AA70-A283BA0CB764}"/>
              </a:ext>
            </a:extLst>
          </p:cNvPr>
          <p:cNvSpPr/>
          <p:nvPr/>
        </p:nvSpPr>
        <p:spPr>
          <a:xfrm>
            <a:off x="4413250" y="3206750"/>
            <a:ext cx="654050" cy="361950"/>
          </a:xfrm>
          <a:custGeom>
            <a:avLst/>
            <a:gdLst>
              <a:gd name="connsiteX0" fmla="*/ 0 w 654050"/>
              <a:gd name="connsiteY0" fmla="*/ 0 h 361950"/>
              <a:gd name="connsiteX1" fmla="*/ 654050 w 654050"/>
              <a:gd name="connsiteY1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050" h="361950">
                <a:moveTo>
                  <a:pt x="0" y="0"/>
                </a:moveTo>
                <a:lnTo>
                  <a:pt x="654050" y="36195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B4BDDC2-528C-4BA0-81FB-FD979E42181D}"/>
              </a:ext>
            </a:extLst>
          </p:cNvPr>
          <p:cNvSpPr/>
          <p:nvPr/>
        </p:nvSpPr>
        <p:spPr>
          <a:xfrm>
            <a:off x="5080000" y="3150506"/>
            <a:ext cx="1231900" cy="456294"/>
          </a:xfrm>
          <a:custGeom>
            <a:avLst/>
            <a:gdLst>
              <a:gd name="connsiteX0" fmla="*/ 0 w 1231900"/>
              <a:gd name="connsiteY0" fmla="*/ 456294 h 456294"/>
              <a:gd name="connsiteX1" fmla="*/ 781050 w 1231900"/>
              <a:gd name="connsiteY1" fmla="*/ 81644 h 456294"/>
              <a:gd name="connsiteX2" fmla="*/ 1231900 w 1231900"/>
              <a:gd name="connsiteY2" fmla="*/ 5444 h 45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900" h="456294">
                <a:moveTo>
                  <a:pt x="0" y="456294"/>
                </a:moveTo>
                <a:cubicBezTo>
                  <a:pt x="287867" y="306540"/>
                  <a:pt x="575734" y="156786"/>
                  <a:pt x="781050" y="81644"/>
                </a:cubicBezTo>
                <a:cubicBezTo>
                  <a:pt x="986366" y="6502"/>
                  <a:pt x="1185333" y="-10431"/>
                  <a:pt x="1231900" y="5444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0C2AFB9-F6F2-49A5-9BE7-AD5E37B26013}"/>
              </a:ext>
            </a:extLst>
          </p:cNvPr>
          <p:cNvSpPr/>
          <p:nvPr/>
        </p:nvSpPr>
        <p:spPr>
          <a:xfrm>
            <a:off x="5086350" y="3581400"/>
            <a:ext cx="1123950" cy="184150"/>
          </a:xfrm>
          <a:custGeom>
            <a:avLst/>
            <a:gdLst>
              <a:gd name="connsiteX0" fmla="*/ 0 w 1123950"/>
              <a:gd name="connsiteY0" fmla="*/ 0 h 184150"/>
              <a:gd name="connsiteX1" fmla="*/ 920750 w 1123950"/>
              <a:gd name="connsiteY1" fmla="*/ 120650 h 184150"/>
              <a:gd name="connsiteX2" fmla="*/ 1123950 w 1123950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184150">
                <a:moveTo>
                  <a:pt x="0" y="0"/>
                </a:moveTo>
                <a:lnTo>
                  <a:pt x="920750" y="120650"/>
                </a:lnTo>
                <a:cubicBezTo>
                  <a:pt x="1108075" y="151342"/>
                  <a:pt x="1116012" y="167746"/>
                  <a:pt x="1123950" y="1841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F239FA20-D5C6-4239-98D9-39B5A753F4A0}"/>
              </a:ext>
            </a:extLst>
          </p:cNvPr>
          <p:cNvSpPr/>
          <p:nvPr/>
        </p:nvSpPr>
        <p:spPr>
          <a:xfrm>
            <a:off x="5080000" y="3562350"/>
            <a:ext cx="876300" cy="692150"/>
          </a:xfrm>
          <a:custGeom>
            <a:avLst/>
            <a:gdLst>
              <a:gd name="connsiteX0" fmla="*/ 0 w 876300"/>
              <a:gd name="connsiteY0" fmla="*/ 0 h 692150"/>
              <a:gd name="connsiteX1" fmla="*/ 546100 w 876300"/>
              <a:gd name="connsiteY1" fmla="*/ 508000 h 692150"/>
              <a:gd name="connsiteX2" fmla="*/ 876300 w 876300"/>
              <a:gd name="connsiteY2" fmla="*/ 69215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692150">
                <a:moveTo>
                  <a:pt x="0" y="0"/>
                </a:moveTo>
                <a:cubicBezTo>
                  <a:pt x="200025" y="196321"/>
                  <a:pt x="400050" y="392642"/>
                  <a:pt x="546100" y="508000"/>
                </a:cubicBezTo>
                <a:cubicBezTo>
                  <a:pt x="692150" y="623358"/>
                  <a:pt x="784225" y="657754"/>
                  <a:pt x="876300" y="6921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5" name="Freeform: Shape 254">
            <a:extLst>
              <a:ext uri="{FF2B5EF4-FFF2-40B4-BE49-F238E27FC236}">
                <a16:creationId xmlns="" xmlns:a16="http://schemas.microsoft.com/office/drawing/2014/main" id="{68CCFFC3-EE45-4CFB-8595-016A305D9113}"/>
              </a:ext>
            </a:extLst>
          </p:cNvPr>
          <p:cNvSpPr/>
          <p:nvPr/>
        </p:nvSpPr>
        <p:spPr>
          <a:xfrm>
            <a:off x="5080000" y="3568700"/>
            <a:ext cx="495300" cy="1085850"/>
          </a:xfrm>
          <a:custGeom>
            <a:avLst/>
            <a:gdLst>
              <a:gd name="connsiteX0" fmla="*/ 0 w 495300"/>
              <a:gd name="connsiteY0" fmla="*/ 0 h 1085850"/>
              <a:gd name="connsiteX1" fmla="*/ 177800 w 495300"/>
              <a:gd name="connsiteY1" fmla="*/ 717550 h 1085850"/>
              <a:gd name="connsiteX2" fmla="*/ 495300 w 495300"/>
              <a:gd name="connsiteY2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1085850">
                <a:moveTo>
                  <a:pt x="0" y="0"/>
                </a:moveTo>
                <a:cubicBezTo>
                  <a:pt x="47625" y="268287"/>
                  <a:pt x="95250" y="536575"/>
                  <a:pt x="177800" y="717550"/>
                </a:cubicBezTo>
                <a:cubicBezTo>
                  <a:pt x="260350" y="898525"/>
                  <a:pt x="377825" y="992187"/>
                  <a:pt x="495300" y="10858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9500A0BA-7EE3-4764-B088-E0AAB4CBCB56}"/>
              </a:ext>
            </a:extLst>
          </p:cNvPr>
          <p:cNvSpPr/>
          <p:nvPr/>
        </p:nvSpPr>
        <p:spPr>
          <a:xfrm>
            <a:off x="3746500" y="3600450"/>
            <a:ext cx="1327150" cy="1320800"/>
          </a:xfrm>
          <a:custGeom>
            <a:avLst/>
            <a:gdLst>
              <a:gd name="connsiteX0" fmla="*/ 0 w 1327150"/>
              <a:gd name="connsiteY0" fmla="*/ 0 h 1320800"/>
              <a:gd name="connsiteX1" fmla="*/ 342900 w 1327150"/>
              <a:gd name="connsiteY1" fmla="*/ 387350 h 1320800"/>
              <a:gd name="connsiteX2" fmla="*/ 1054100 w 1327150"/>
              <a:gd name="connsiteY2" fmla="*/ 844550 h 1320800"/>
              <a:gd name="connsiteX3" fmla="*/ 1327150 w 1327150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50" h="1320800">
                <a:moveTo>
                  <a:pt x="0" y="0"/>
                </a:moveTo>
                <a:cubicBezTo>
                  <a:pt x="83608" y="123296"/>
                  <a:pt x="167217" y="246592"/>
                  <a:pt x="342900" y="387350"/>
                </a:cubicBezTo>
                <a:cubicBezTo>
                  <a:pt x="518583" y="528108"/>
                  <a:pt x="890058" y="688975"/>
                  <a:pt x="1054100" y="844550"/>
                </a:cubicBezTo>
                <a:cubicBezTo>
                  <a:pt x="1218142" y="1000125"/>
                  <a:pt x="1272646" y="1160462"/>
                  <a:pt x="1327150" y="13208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C56143FB-3952-4C8E-83B6-F89BFC157AA7}"/>
              </a:ext>
            </a:extLst>
          </p:cNvPr>
          <p:cNvSpPr/>
          <p:nvPr/>
        </p:nvSpPr>
        <p:spPr>
          <a:xfrm>
            <a:off x="3740150" y="3594100"/>
            <a:ext cx="725762" cy="1460501"/>
          </a:xfrm>
          <a:custGeom>
            <a:avLst/>
            <a:gdLst>
              <a:gd name="connsiteX0" fmla="*/ 0 w 725762"/>
              <a:gd name="connsiteY0" fmla="*/ 0 h 1460501"/>
              <a:gd name="connsiteX1" fmla="*/ 120650 w 725762"/>
              <a:gd name="connsiteY1" fmla="*/ 400050 h 1460501"/>
              <a:gd name="connsiteX2" fmla="*/ 463550 w 725762"/>
              <a:gd name="connsiteY2" fmla="*/ 850900 h 1460501"/>
              <a:gd name="connsiteX3" fmla="*/ 723900 w 725762"/>
              <a:gd name="connsiteY3" fmla="*/ 1460500 h 146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762" h="1460501">
                <a:moveTo>
                  <a:pt x="0" y="0"/>
                </a:moveTo>
                <a:cubicBezTo>
                  <a:pt x="21696" y="129116"/>
                  <a:pt x="43392" y="258233"/>
                  <a:pt x="120650" y="400050"/>
                </a:cubicBezTo>
                <a:cubicBezTo>
                  <a:pt x="197908" y="541867"/>
                  <a:pt x="363008" y="674158"/>
                  <a:pt x="463550" y="850900"/>
                </a:cubicBezTo>
                <a:cubicBezTo>
                  <a:pt x="564092" y="1027642"/>
                  <a:pt x="746125" y="1461558"/>
                  <a:pt x="723900" y="14605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DD6630DA-813F-4DE6-8F7F-024BD0324AF9}"/>
              </a:ext>
            </a:extLst>
          </p:cNvPr>
          <p:cNvSpPr/>
          <p:nvPr/>
        </p:nvSpPr>
        <p:spPr>
          <a:xfrm>
            <a:off x="3721100" y="3587750"/>
            <a:ext cx="99400" cy="1333500"/>
          </a:xfrm>
          <a:custGeom>
            <a:avLst/>
            <a:gdLst>
              <a:gd name="connsiteX0" fmla="*/ 0 w 99400"/>
              <a:gd name="connsiteY0" fmla="*/ 0 h 1333500"/>
              <a:gd name="connsiteX1" fmla="*/ 19050 w 99400"/>
              <a:gd name="connsiteY1" fmla="*/ 311150 h 1333500"/>
              <a:gd name="connsiteX2" fmla="*/ 95250 w 99400"/>
              <a:gd name="connsiteY2" fmla="*/ 990600 h 1333500"/>
              <a:gd name="connsiteX3" fmla="*/ 82550 w 99400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00" h="1333500">
                <a:moveTo>
                  <a:pt x="0" y="0"/>
                </a:moveTo>
                <a:cubicBezTo>
                  <a:pt x="1587" y="73025"/>
                  <a:pt x="3175" y="146050"/>
                  <a:pt x="19050" y="311150"/>
                </a:cubicBezTo>
                <a:cubicBezTo>
                  <a:pt x="34925" y="476250"/>
                  <a:pt x="84667" y="820208"/>
                  <a:pt x="95250" y="990600"/>
                </a:cubicBezTo>
                <a:cubicBezTo>
                  <a:pt x="105833" y="1160992"/>
                  <a:pt x="94191" y="1247246"/>
                  <a:pt x="82550" y="13335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8794C361-2423-4D55-8C26-E603803C7CDF}"/>
              </a:ext>
            </a:extLst>
          </p:cNvPr>
          <p:cNvSpPr/>
          <p:nvPr/>
        </p:nvSpPr>
        <p:spPr>
          <a:xfrm>
            <a:off x="3289300" y="3587750"/>
            <a:ext cx="438150" cy="1079500"/>
          </a:xfrm>
          <a:custGeom>
            <a:avLst/>
            <a:gdLst>
              <a:gd name="connsiteX0" fmla="*/ 438150 w 438150"/>
              <a:gd name="connsiteY0" fmla="*/ 0 h 1079500"/>
              <a:gd name="connsiteX1" fmla="*/ 279400 w 438150"/>
              <a:gd name="connsiteY1" fmla="*/ 488950 h 1079500"/>
              <a:gd name="connsiteX2" fmla="*/ 133350 w 438150"/>
              <a:gd name="connsiteY2" fmla="*/ 914400 h 1079500"/>
              <a:gd name="connsiteX3" fmla="*/ 0 w 438150"/>
              <a:gd name="connsiteY3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1079500">
                <a:moveTo>
                  <a:pt x="438150" y="0"/>
                </a:moveTo>
                <a:cubicBezTo>
                  <a:pt x="384175" y="168275"/>
                  <a:pt x="330200" y="336550"/>
                  <a:pt x="279400" y="488950"/>
                </a:cubicBezTo>
                <a:cubicBezTo>
                  <a:pt x="228600" y="641350"/>
                  <a:pt x="179917" y="815975"/>
                  <a:pt x="133350" y="914400"/>
                </a:cubicBezTo>
                <a:cubicBezTo>
                  <a:pt x="86783" y="1012825"/>
                  <a:pt x="43391" y="1046162"/>
                  <a:pt x="0" y="10795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6A4C59C7-6C46-4E70-8C98-B26E59854764}"/>
              </a:ext>
            </a:extLst>
          </p:cNvPr>
          <p:cNvSpPr/>
          <p:nvPr/>
        </p:nvSpPr>
        <p:spPr>
          <a:xfrm>
            <a:off x="2940050" y="3581400"/>
            <a:ext cx="793750" cy="654050"/>
          </a:xfrm>
          <a:custGeom>
            <a:avLst/>
            <a:gdLst>
              <a:gd name="connsiteX0" fmla="*/ 793750 w 793750"/>
              <a:gd name="connsiteY0" fmla="*/ 0 h 654050"/>
              <a:gd name="connsiteX1" fmla="*/ 425450 w 793750"/>
              <a:gd name="connsiteY1" fmla="*/ 330200 h 654050"/>
              <a:gd name="connsiteX2" fmla="*/ 0 w 793750"/>
              <a:gd name="connsiteY2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0" h="654050">
                <a:moveTo>
                  <a:pt x="793750" y="0"/>
                </a:moveTo>
                <a:cubicBezTo>
                  <a:pt x="675746" y="110596"/>
                  <a:pt x="557742" y="221192"/>
                  <a:pt x="425450" y="330200"/>
                </a:cubicBezTo>
                <a:cubicBezTo>
                  <a:pt x="293158" y="439208"/>
                  <a:pt x="146579" y="546629"/>
                  <a:pt x="0" y="6540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E8ED11E1-6A31-44C9-84D9-2F2E7AD0104A}"/>
              </a:ext>
            </a:extLst>
          </p:cNvPr>
          <p:cNvSpPr/>
          <p:nvPr/>
        </p:nvSpPr>
        <p:spPr>
          <a:xfrm>
            <a:off x="2660650" y="3581400"/>
            <a:ext cx="1066800" cy="171450"/>
          </a:xfrm>
          <a:custGeom>
            <a:avLst/>
            <a:gdLst>
              <a:gd name="connsiteX0" fmla="*/ 1066800 w 1066800"/>
              <a:gd name="connsiteY0" fmla="*/ 0 h 171450"/>
              <a:gd name="connsiteX1" fmla="*/ 323850 w 1066800"/>
              <a:gd name="connsiteY1" fmla="*/ 82550 h 171450"/>
              <a:gd name="connsiteX2" fmla="*/ 0 w 106680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171450">
                <a:moveTo>
                  <a:pt x="1066800" y="0"/>
                </a:moveTo>
                <a:cubicBezTo>
                  <a:pt x="784225" y="26987"/>
                  <a:pt x="501650" y="53975"/>
                  <a:pt x="323850" y="82550"/>
                </a:cubicBezTo>
                <a:cubicBezTo>
                  <a:pt x="146050" y="111125"/>
                  <a:pt x="73025" y="141287"/>
                  <a:pt x="0" y="1714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E3EAD9A5-9CAD-4477-BC74-4B179403AFAA}"/>
              </a:ext>
            </a:extLst>
          </p:cNvPr>
          <p:cNvSpPr/>
          <p:nvPr/>
        </p:nvSpPr>
        <p:spPr>
          <a:xfrm>
            <a:off x="2571746" y="3155950"/>
            <a:ext cx="1149354" cy="381000"/>
          </a:xfrm>
          <a:custGeom>
            <a:avLst/>
            <a:gdLst>
              <a:gd name="connsiteX0" fmla="*/ 1149354 w 1149354"/>
              <a:gd name="connsiteY0" fmla="*/ 381000 h 381000"/>
              <a:gd name="connsiteX1" fmla="*/ 361954 w 1149354"/>
              <a:gd name="connsiteY1" fmla="*/ 203200 h 381000"/>
              <a:gd name="connsiteX2" fmla="*/ 4 w 1149354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4" h="381000">
                <a:moveTo>
                  <a:pt x="1149354" y="381000"/>
                </a:moveTo>
                <a:cubicBezTo>
                  <a:pt x="851433" y="323850"/>
                  <a:pt x="553512" y="266700"/>
                  <a:pt x="361954" y="203200"/>
                </a:cubicBezTo>
                <a:cubicBezTo>
                  <a:pt x="170396" y="139700"/>
                  <a:pt x="-1054" y="49742"/>
                  <a:pt x="4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8694F001-D78E-4239-AD9B-6B6F284F792A}"/>
              </a:ext>
            </a:extLst>
          </p:cNvPr>
          <p:cNvSpPr/>
          <p:nvPr/>
        </p:nvSpPr>
        <p:spPr>
          <a:xfrm>
            <a:off x="2654300" y="2584450"/>
            <a:ext cx="1054100" cy="951469"/>
          </a:xfrm>
          <a:custGeom>
            <a:avLst/>
            <a:gdLst>
              <a:gd name="connsiteX0" fmla="*/ 0 w 1054100"/>
              <a:gd name="connsiteY0" fmla="*/ 0 h 951469"/>
              <a:gd name="connsiteX1" fmla="*/ 361950 w 1054100"/>
              <a:gd name="connsiteY1" fmla="*/ 552450 h 951469"/>
              <a:gd name="connsiteX2" fmla="*/ 1054100 w 1054100"/>
              <a:gd name="connsiteY2" fmla="*/ 946150 h 95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951469">
                <a:moveTo>
                  <a:pt x="0" y="0"/>
                </a:moveTo>
                <a:cubicBezTo>
                  <a:pt x="93133" y="197379"/>
                  <a:pt x="186267" y="394758"/>
                  <a:pt x="361950" y="552450"/>
                </a:cubicBezTo>
                <a:cubicBezTo>
                  <a:pt x="537633" y="710142"/>
                  <a:pt x="999067" y="993775"/>
                  <a:pt x="1054100" y="9461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271651F4-CE76-4B3D-A54A-4321DB8E9120}"/>
              </a:ext>
            </a:extLst>
          </p:cNvPr>
          <p:cNvSpPr/>
          <p:nvPr/>
        </p:nvSpPr>
        <p:spPr>
          <a:xfrm>
            <a:off x="2911475" y="2041525"/>
            <a:ext cx="815975" cy="1511300"/>
          </a:xfrm>
          <a:custGeom>
            <a:avLst/>
            <a:gdLst>
              <a:gd name="connsiteX0" fmla="*/ 0 w 815975"/>
              <a:gd name="connsiteY0" fmla="*/ 0 h 1511300"/>
              <a:gd name="connsiteX1" fmla="*/ 187325 w 815975"/>
              <a:gd name="connsiteY1" fmla="*/ 381000 h 1511300"/>
              <a:gd name="connsiteX2" fmla="*/ 314325 w 815975"/>
              <a:gd name="connsiteY2" fmla="*/ 885825 h 1511300"/>
              <a:gd name="connsiteX3" fmla="*/ 815975 w 815975"/>
              <a:gd name="connsiteY3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975" h="1511300">
                <a:moveTo>
                  <a:pt x="0" y="0"/>
                </a:moveTo>
                <a:cubicBezTo>
                  <a:pt x="67469" y="116681"/>
                  <a:pt x="134938" y="233363"/>
                  <a:pt x="187325" y="381000"/>
                </a:cubicBezTo>
                <a:cubicBezTo>
                  <a:pt x="239712" y="528637"/>
                  <a:pt x="209550" y="697442"/>
                  <a:pt x="314325" y="885825"/>
                </a:cubicBezTo>
                <a:cubicBezTo>
                  <a:pt x="419100" y="1074208"/>
                  <a:pt x="774171" y="1461558"/>
                  <a:pt x="815975" y="15113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2" name="Freeform: Shape 261">
            <a:extLst>
              <a:ext uri="{FF2B5EF4-FFF2-40B4-BE49-F238E27FC236}">
                <a16:creationId xmlns="" xmlns:a16="http://schemas.microsoft.com/office/drawing/2014/main" id="{14E0051B-BE04-4391-B3D9-EC96916AB72E}"/>
              </a:ext>
            </a:extLst>
          </p:cNvPr>
          <p:cNvSpPr/>
          <p:nvPr/>
        </p:nvSpPr>
        <p:spPr>
          <a:xfrm>
            <a:off x="4394200" y="1620005"/>
            <a:ext cx="1187450" cy="755650"/>
          </a:xfrm>
          <a:custGeom>
            <a:avLst/>
            <a:gdLst>
              <a:gd name="connsiteX0" fmla="*/ 0 w 1187450"/>
              <a:gd name="connsiteY0" fmla="*/ 755650 h 755650"/>
              <a:gd name="connsiteX1" fmla="*/ 736600 w 1187450"/>
              <a:gd name="connsiteY1" fmla="*/ 482600 h 755650"/>
              <a:gd name="connsiteX2" fmla="*/ 1187450 w 1187450"/>
              <a:gd name="connsiteY2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450" h="755650">
                <a:moveTo>
                  <a:pt x="0" y="755650"/>
                </a:moveTo>
                <a:cubicBezTo>
                  <a:pt x="269346" y="682096"/>
                  <a:pt x="538692" y="608542"/>
                  <a:pt x="736600" y="482600"/>
                </a:cubicBezTo>
                <a:cubicBezTo>
                  <a:pt x="934508" y="356658"/>
                  <a:pt x="1060979" y="178329"/>
                  <a:pt x="118745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3" name="Freeform: Shape 262">
            <a:extLst>
              <a:ext uri="{FF2B5EF4-FFF2-40B4-BE49-F238E27FC236}">
                <a16:creationId xmlns="" xmlns:a16="http://schemas.microsoft.com/office/drawing/2014/main" id="{7859B382-16AC-40A6-9547-05C781B02293}"/>
              </a:ext>
            </a:extLst>
          </p:cNvPr>
          <p:cNvSpPr/>
          <p:nvPr/>
        </p:nvSpPr>
        <p:spPr>
          <a:xfrm>
            <a:off x="4432300" y="2032755"/>
            <a:ext cx="1498600" cy="350100"/>
          </a:xfrm>
          <a:custGeom>
            <a:avLst/>
            <a:gdLst>
              <a:gd name="connsiteX0" fmla="*/ 0 w 1498600"/>
              <a:gd name="connsiteY0" fmla="*/ 342900 h 350100"/>
              <a:gd name="connsiteX1" fmla="*/ 825500 w 1498600"/>
              <a:gd name="connsiteY1" fmla="*/ 304800 h 350100"/>
              <a:gd name="connsiteX2" fmla="*/ 1498600 w 1498600"/>
              <a:gd name="connsiteY2" fmla="*/ 0 h 35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350100">
                <a:moveTo>
                  <a:pt x="0" y="342900"/>
                </a:moveTo>
                <a:cubicBezTo>
                  <a:pt x="287866" y="352425"/>
                  <a:pt x="575733" y="361950"/>
                  <a:pt x="825500" y="304800"/>
                </a:cubicBezTo>
                <a:cubicBezTo>
                  <a:pt x="1075267" y="247650"/>
                  <a:pt x="1408642" y="7408"/>
                  <a:pt x="149860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4" name="Freeform: Shape 263">
            <a:extLst>
              <a:ext uri="{FF2B5EF4-FFF2-40B4-BE49-F238E27FC236}">
                <a16:creationId xmlns="" xmlns:a16="http://schemas.microsoft.com/office/drawing/2014/main" id="{5376852A-6FBF-45AD-A3E6-DA93BBEBCB62}"/>
              </a:ext>
            </a:extLst>
          </p:cNvPr>
          <p:cNvSpPr/>
          <p:nvPr/>
        </p:nvSpPr>
        <p:spPr>
          <a:xfrm>
            <a:off x="4394200" y="2407405"/>
            <a:ext cx="0" cy="723900"/>
          </a:xfrm>
          <a:custGeom>
            <a:avLst/>
            <a:gdLst>
              <a:gd name="connsiteX0" fmla="*/ 0 w 0"/>
              <a:gd name="connsiteY0" fmla="*/ 0 h 723900"/>
              <a:gd name="connsiteX1" fmla="*/ 0 w 0"/>
              <a:gd name="connsiteY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5" name="Freeform: Shape 264">
            <a:extLst>
              <a:ext uri="{FF2B5EF4-FFF2-40B4-BE49-F238E27FC236}">
                <a16:creationId xmlns="" xmlns:a16="http://schemas.microsoft.com/office/drawing/2014/main" id="{85A363BD-246F-433E-87F4-BF24973C7250}"/>
              </a:ext>
            </a:extLst>
          </p:cNvPr>
          <p:cNvSpPr/>
          <p:nvPr/>
        </p:nvSpPr>
        <p:spPr>
          <a:xfrm>
            <a:off x="4406900" y="1270755"/>
            <a:ext cx="12700" cy="1136650"/>
          </a:xfrm>
          <a:custGeom>
            <a:avLst/>
            <a:gdLst>
              <a:gd name="connsiteX0" fmla="*/ 0 w 12700"/>
              <a:gd name="connsiteY0" fmla="*/ 1136650 h 1136650"/>
              <a:gd name="connsiteX1" fmla="*/ 12700 w 12700"/>
              <a:gd name="connsiteY1" fmla="*/ 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1136650">
                <a:moveTo>
                  <a:pt x="0" y="1136650"/>
                </a:moveTo>
                <a:lnTo>
                  <a:pt x="12700" y="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6" name="Freeform: Shape 265">
            <a:extLst>
              <a:ext uri="{FF2B5EF4-FFF2-40B4-BE49-F238E27FC236}">
                <a16:creationId xmlns="" xmlns:a16="http://schemas.microsoft.com/office/drawing/2014/main" id="{10CFC90A-4E7D-4685-9B74-644A3AFE7DF9}"/>
              </a:ext>
            </a:extLst>
          </p:cNvPr>
          <p:cNvSpPr/>
          <p:nvPr/>
        </p:nvSpPr>
        <p:spPr>
          <a:xfrm>
            <a:off x="3790950" y="1391405"/>
            <a:ext cx="622300" cy="984250"/>
          </a:xfrm>
          <a:custGeom>
            <a:avLst/>
            <a:gdLst>
              <a:gd name="connsiteX0" fmla="*/ 622300 w 622300"/>
              <a:gd name="connsiteY0" fmla="*/ 984250 h 984250"/>
              <a:gd name="connsiteX1" fmla="*/ 184150 w 622300"/>
              <a:gd name="connsiteY1" fmla="*/ 488950 h 984250"/>
              <a:gd name="connsiteX2" fmla="*/ 0 w 622300"/>
              <a:gd name="connsiteY2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00" h="984250">
                <a:moveTo>
                  <a:pt x="622300" y="984250"/>
                </a:moveTo>
                <a:cubicBezTo>
                  <a:pt x="455083" y="818621"/>
                  <a:pt x="287867" y="652992"/>
                  <a:pt x="184150" y="488950"/>
                </a:cubicBezTo>
                <a:cubicBezTo>
                  <a:pt x="80433" y="324908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7" name="Freeform: Shape 266">
            <a:extLst>
              <a:ext uri="{FF2B5EF4-FFF2-40B4-BE49-F238E27FC236}">
                <a16:creationId xmlns="" xmlns:a16="http://schemas.microsoft.com/office/drawing/2014/main" id="{C6062226-DE6B-4CE4-9321-6F7444F7416D}"/>
              </a:ext>
            </a:extLst>
          </p:cNvPr>
          <p:cNvSpPr/>
          <p:nvPr/>
        </p:nvSpPr>
        <p:spPr>
          <a:xfrm>
            <a:off x="3302000" y="1645405"/>
            <a:ext cx="1136650" cy="742950"/>
          </a:xfrm>
          <a:custGeom>
            <a:avLst/>
            <a:gdLst>
              <a:gd name="connsiteX0" fmla="*/ 1136650 w 1136650"/>
              <a:gd name="connsiteY0" fmla="*/ 742950 h 742950"/>
              <a:gd name="connsiteX1" fmla="*/ 336550 w 1136650"/>
              <a:gd name="connsiteY1" fmla="*/ 406400 h 742950"/>
              <a:gd name="connsiteX2" fmla="*/ 0 w 113665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650" h="742950">
                <a:moveTo>
                  <a:pt x="1136650" y="742950"/>
                </a:moveTo>
                <a:cubicBezTo>
                  <a:pt x="831321" y="636587"/>
                  <a:pt x="525992" y="530225"/>
                  <a:pt x="336550" y="406400"/>
                </a:cubicBezTo>
                <a:cubicBezTo>
                  <a:pt x="147108" y="282575"/>
                  <a:pt x="73554" y="141287"/>
                  <a:pt x="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8" name="Freeform: Shape 267">
            <a:extLst>
              <a:ext uri="{FF2B5EF4-FFF2-40B4-BE49-F238E27FC236}">
                <a16:creationId xmlns="" xmlns:a16="http://schemas.microsoft.com/office/drawing/2014/main" id="{91899556-D28F-44C2-8912-99B77E15708B}"/>
              </a:ext>
            </a:extLst>
          </p:cNvPr>
          <p:cNvSpPr/>
          <p:nvPr/>
        </p:nvSpPr>
        <p:spPr>
          <a:xfrm>
            <a:off x="4445000" y="1385055"/>
            <a:ext cx="641350" cy="977900"/>
          </a:xfrm>
          <a:custGeom>
            <a:avLst/>
            <a:gdLst>
              <a:gd name="connsiteX0" fmla="*/ 0 w 641350"/>
              <a:gd name="connsiteY0" fmla="*/ 977900 h 977900"/>
              <a:gd name="connsiteX1" fmla="*/ 425450 w 641350"/>
              <a:gd name="connsiteY1" fmla="*/ 425450 h 977900"/>
              <a:gd name="connsiteX2" fmla="*/ 641350 w 641350"/>
              <a:gd name="connsiteY2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" h="977900">
                <a:moveTo>
                  <a:pt x="0" y="977900"/>
                </a:moveTo>
                <a:cubicBezTo>
                  <a:pt x="159279" y="783166"/>
                  <a:pt x="318558" y="588433"/>
                  <a:pt x="425450" y="425450"/>
                </a:cubicBezTo>
                <a:cubicBezTo>
                  <a:pt x="532342" y="262467"/>
                  <a:pt x="612775" y="41275"/>
                  <a:pt x="64135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625C877-C56A-409B-821C-09F190B3DAB8}"/>
              </a:ext>
            </a:extLst>
          </p:cNvPr>
          <p:cNvSpPr/>
          <p:nvPr/>
        </p:nvSpPr>
        <p:spPr>
          <a:xfrm>
            <a:off x="3627819" y="2400698"/>
            <a:ext cx="1547584" cy="1529418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A042E68-34F6-4D66-A50E-6CFC0AFAA693}"/>
              </a:ext>
            </a:extLst>
          </p:cNvPr>
          <p:cNvSpPr/>
          <p:nvPr/>
        </p:nvSpPr>
        <p:spPr>
          <a:xfrm>
            <a:off x="2543233" y="1265677"/>
            <a:ext cx="3764909" cy="3763144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6708E82-4188-4977-B53E-28711E45436A}"/>
              </a:ext>
            </a:extLst>
          </p:cNvPr>
          <p:cNvSpPr/>
          <p:nvPr/>
        </p:nvSpPr>
        <p:spPr>
          <a:xfrm>
            <a:off x="3686051" y="3500082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0E8F122-562F-4825-A40A-A85CB5F87BE9}"/>
              </a:ext>
            </a:extLst>
          </p:cNvPr>
          <p:cNvSpPr/>
          <p:nvPr/>
        </p:nvSpPr>
        <p:spPr>
          <a:xfrm>
            <a:off x="5006236" y="3500082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C46E696-4EBD-4FB6-9701-8931F60D8EA4}"/>
              </a:ext>
            </a:extLst>
          </p:cNvPr>
          <p:cNvSpPr/>
          <p:nvPr/>
        </p:nvSpPr>
        <p:spPr>
          <a:xfrm>
            <a:off x="4333982" y="2330352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5E67BAAA-DDF7-426F-973B-E26BC648378A}"/>
              </a:ext>
            </a:extLst>
          </p:cNvPr>
          <p:cNvSpPr txBox="1"/>
          <p:nvPr/>
        </p:nvSpPr>
        <p:spPr>
          <a:xfrm>
            <a:off x="4062003" y="2036440"/>
            <a:ext cx="81446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Socio Economic Development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F58B7186-7BD3-4B90-B6DE-617F7B0E953B}"/>
              </a:ext>
            </a:extLst>
          </p:cNvPr>
          <p:cNvSpPr txBox="1"/>
          <p:nvPr/>
        </p:nvSpPr>
        <p:spPr>
          <a:xfrm>
            <a:off x="5209315" y="3522634"/>
            <a:ext cx="814467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Enterprise and Supplier Development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258948EB-617D-404C-9C9F-ABB6AAE3F68C}"/>
              </a:ext>
            </a:extLst>
          </p:cNvPr>
          <p:cNvSpPr txBox="1"/>
          <p:nvPr/>
        </p:nvSpPr>
        <p:spPr>
          <a:xfrm>
            <a:off x="2998268" y="3627026"/>
            <a:ext cx="6537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Development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="" xmlns:a16="http://schemas.microsoft.com/office/drawing/2014/main" id="{CB9637C7-086D-41AC-8783-755D2789AA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7118" y="3726109"/>
            <a:ext cx="510970" cy="147912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="" xmlns:a16="http://schemas.microsoft.com/office/drawing/2014/main" id="{91DA2DDC-8BF4-4E00-8A2C-0002FA3145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98264">
            <a:off x="2091519" y="2268095"/>
            <a:ext cx="481012" cy="356108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="" xmlns:a16="http://schemas.microsoft.com/office/drawing/2014/main" id="{BA26A5A7-1AE8-4ECC-AAE0-F04E65FBE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08142">
            <a:off x="2365828" y="4935141"/>
            <a:ext cx="1015169" cy="297735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="" xmlns:a16="http://schemas.microsoft.com/office/drawing/2014/main" id="{2240198B-50AE-4878-8CFE-1C37E7AF7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034139" y="5397343"/>
            <a:ext cx="809021" cy="25597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="" xmlns:a16="http://schemas.microsoft.com/office/drawing/2014/main" id="{3A1D92B7-B2D3-4CC2-9988-78B1E3F2850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00425">
            <a:off x="2384657" y="1735779"/>
            <a:ext cx="449911" cy="220914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="" xmlns:a16="http://schemas.microsoft.com/office/drawing/2014/main" id="{8F82237B-1D07-40FC-AE59-B359F4459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2701">
            <a:off x="4871373" y="5281521"/>
            <a:ext cx="736755" cy="219035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="" xmlns:a16="http://schemas.microsoft.com/office/drawing/2014/main" id="{F0A02CA6-66FE-4A25-9A0A-C92E93F2153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21224" y="3039349"/>
            <a:ext cx="536453" cy="222314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="" xmlns:a16="http://schemas.microsoft.com/office/drawing/2014/main" id="{24E4C352-0063-4BFE-8F1C-7E9973268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436967">
            <a:off x="3137940" y="5296297"/>
            <a:ext cx="837671" cy="229289"/>
          </a:xfrm>
          <a:prstGeom prst="rect">
            <a:avLst/>
          </a:prstGeom>
        </p:spPr>
      </p:pic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8C1F138F-CEE0-4A26-B55E-BBB71A6D2CF2}"/>
              </a:ext>
            </a:extLst>
          </p:cNvPr>
          <p:cNvSpPr/>
          <p:nvPr/>
        </p:nvSpPr>
        <p:spPr>
          <a:xfrm>
            <a:off x="4365764" y="123904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6" name="Oval 235">
            <a:extLst>
              <a:ext uri="{FF2B5EF4-FFF2-40B4-BE49-F238E27FC236}">
                <a16:creationId xmlns="" xmlns:a16="http://schemas.microsoft.com/office/drawing/2014/main" id="{CBC1075E-AB20-4571-B9F7-6963677159AB}"/>
              </a:ext>
            </a:extLst>
          </p:cNvPr>
          <p:cNvSpPr/>
          <p:nvPr/>
        </p:nvSpPr>
        <p:spPr>
          <a:xfrm>
            <a:off x="4401609" y="499840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80643E27-6BA5-4F88-A07A-AFFDBA2902D3}"/>
              </a:ext>
            </a:extLst>
          </p:cNvPr>
          <p:cNvSpPr/>
          <p:nvPr/>
        </p:nvSpPr>
        <p:spPr>
          <a:xfrm>
            <a:off x="6267465" y="310426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8" name="Oval 237">
            <a:extLst>
              <a:ext uri="{FF2B5EF4-FFF2-40B4-BE49-F238E27FC236}">
                <a16:creationId xmlns="" xmlns:a16="http://schemas.microsoft.com/office/drawing/2014/main" id="{12F754E2-A9AF-4589-98ED-F3D4413E73AA}"/>
              </a:ext>
            </a:extLst>
          </p:cNvPr>
          <p:cNvSpPr/>
          <p:nvPr/>
        </p:nvSpPr>
        <p:spPr>
          <a:xfrm>
            <a:off x="2511662" y="310243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9" name="Oval 238">
            <a:extLst>
              <a:ext uri="{FF2B5EF4-FFF2-40B4-BE49-F238E27FC236}">
                <a16:creationId xmlns="" xmlns:a16="http://schemas.microsoft.com/office/drawing/2014/main" id="{1AB8FC89-6890-46C7-93C6-43F16BABB22A}"/>
              </a:ext>
            </a:extLst>
          </p:cNvPr>
          <p:cNvSpPr/>
          <p:nvPr/>
        </p:nvSpPr>
        <p:spPr>
          <a:xfrm>
            <a:off x="2612159" y="372231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0" name="Oval 239">
            <a:extLst>
              <a:ext uri="{FF2B5EF4-FFF2-40B4-BE49-F238E27FC236}">
                <a16:creationId xmlns="" xmlns:a16="http://schemas.microsoft.com/office/drawing/2014/main" id="{02237219-18D6-4281-B718-8A36CAE6D5EC}"/>
              </a:ext>
            </a:extLst>
          </p:cNvPr>
          <p:cNvSpPr/>
          <p:nvPr/>
        </p:nvSpPr>
        <p:spPr>
          <a:xfrm>
            <a:off x="2866390" y="421838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1" name="Oval 240">
            <a:extLst>
              <a:ext uri="{FF2B5EF4-FFF2-40B4-BE49-F238E27FC236}">
                <a16:creationId xmlns="" xmlns:a16="http://schemas.microsoft.com/office/drawing/2014/main" id="{8F413904-E45F-43F5-BC10-EC4EE3D0AC47}"/>
              </a:ext>
            </a:extLst>
          </p:cNvPr>
          <p:cNvSpPr/>
          <p:nvPr/>
        </p:nvSpPr>
        <p:spPr>
          <a:xfrm>
            <a:off x="3243790" y="461485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2" name="Oval 241">
            <a:extLst>
              <a:ext uri="{FF2B5EF4-FFF2-40B4-BE49-F238E27FC236}">
                <a16:creationId xmlns="" xmlns:a16="http://schemas.microsoft.com/office/drawing/2014/main" id="{D59FCE44-E5C5-4EF5-A534-3D26D2534D28}"/>
              </a:ext>
            </a:extLst>
          </p:cNvPr>
          <p:cNvSpPr/>
          <p:nvPr/>
        </p:nvSpPr>
        <p:spPr>
          <a:xfrm>
            <a:off x="3753678" y="4886712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462E85ED-ACD2-4309-ABA4-DBC7850FBA85}"/>
              </a:ext>
            </a:extLst>
          </p:cNvPr>
          <p:cNvSpPr/>
          <p:nvPr/>
        </p:nvSpPr>
        <p:spPr>
          <a:xfrm>
            <a:off x="5033186" y="488250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4" name="Oval 243">
            <a:extLst>
              <a:ext uri="{FF2B5EF4-FFF2-40B4-BE49-F238E27FC236}">
                <a16:creationId xmlns="" xmlns:a16="http://schemas.microsoft.com/office/drawing/2014/main" id="{FF43A755-7DE0-4CAE-8E34-191FC96CE04D}"/>
              </a:ext>
            </a:extLst>
          </p:cNvPr>
          <p:cNvSpPr/>
          <p:nvPr/>
        </p:nvSpPr>
        <p:spPr>
          <a:xfrm>
            <a:off x="5535195" y="460890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5" name="Oval 244">
            <a:extLst>
              <a:ext uri="{FF2B5EF4-FFF2-40B4-BE49-F238E27FC236}">
                <a16:creationId xmlns="" xmlns:a16="http://schemas.microsoft.com/office/drawing/2014/main" id="{17290230-BC7C-4433-A7C4-5CCCC7A90049}"/>
              </a:ext>
            </a:extLst>
          </p:cNvPr>
          <p:cNvSpPr/>
          <p:nvPr/>
        </p:nvSpPr>
        <p:spPr>
          <a:xfrm>
            <a:off x="5902324" y="421354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6" name="Oval 245">
            <a:extLst>
              <a:ext uri="{FF2B5EF4-FFF2-40B4-BE49-F238E27FC236}">
                <a16:creationId xmlns="" xmlns:a16="http://schemas.microsoft.com/office/drawing/2014/main" id="{A132660E-9AF8-4867-AFF5-5727DD3C25E4}"/>
              </a:ext>
            </a:extLst>
          </p:cNvPr>
          <p:cNvSpPr/>
          <p:nvPr/>
        </p:nvSpPr>
        <p:spPr>
          <a:xfrm>
            <a:off x="6174493" y="372055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7" name="Oval 246">
            <a:extLst>
              <a:ext uri="{FF2B5EF4-FFF2-40B4-BE49-F238E27FC236}">
                <a16:creationId xmlns="" xmlns:a16="http://schemas.microsoft.com/office/drawing/2014/main" id="{02AFCF27-9523-4C30-9522-6C031B753908}"/>
              </a:ext>
            </a:extLst>
          </p:cNvPr>
          <p:cNvSpPr/>
          <p:nvPr/>
        </p:nvSpPr>
        <p:spPr>
          <a:xfrm>
            <a:off x="6174493" y="2536301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8" name="Oval 247">
            <a:extLst>
              <a:ext uri="{FF2B5EF4-FFF2-40B4-BE49-F238E27FC236}">
                <a16:creationId xmlns="" xmlns:a16="http://schemas.microsoft.com/office/drawing/2014/main" id="{8EFABEA8-A650-4008-A91D-4643DD88A97D}"/>
              </a:ext>
            </a:extLst>
          </p:cNvPr>
          <p:cNvSpPr/>
          <p:nvPr/>
        </p:nvSpPr>
        <p:spPr>
          <a:xfrm>
            <a:off x="5902324" y="199756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9" name="Oval 248">
            <a:extLst>
              <a:ext uri="{FF2B5EF4-FFF2-40B4-BE49-F238E27FC236}">
                <a16:creationId xmlns="" xmlns:a16="http://schemas.microsoft.com/office/drawing/2014/main" id="{5716A74C-30C5-48C4-B662-4F9B8A2B89DF}"/>
              </a:ext>
            </a:extLst>
          </p:cNvPr>
          <p:cNvSpPr/>
          <p:nvPr/>
        </p:nvSpPr>
        <p:spPr>
          <a:xfrm>
            <a:off x="5540945" y="160749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0" name="Oval 249">
            <a:extLst>
              <a:ext uri="{FF2B5EF4-FFF2-40B4-BE49-F238E27FC236}">
                <a16:creationId xmlns="" xmlns:a16="http://schemas.microsoft.com/office/drawing/2014/main" id="{5E5BE99E-C7AA-4087-8CAC-AA97A0952924}"/>
              </a:ext>
            </a:extLst>
          </p:cNvPr>
          <p:cNvSpPr/>
          <p:nvPr/>
        </p:nvSpPr>
        <p:spPr>
          <a:xfrm>
            <a:off x="5039507" y="135167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1" name="Oval 250">
            <a:extLst>
              <a:ext uri="{FF2B5EF4-FFF2-40B4-BE49-F238E27FC236}">
                <a16:creationId xmlns="" xmlns:a16="http://schemas.microsoft.com/office/drawing/2014/main" id="{22BC52D6-D126-4E1E-B19E-9CB03D3B2BE2}"/>
              </a:ext>
            </a:extLst>
          </p:cNvPr>
          <p:cNvSpPr/>
          <p:nvPr/>
        </p:nvSpPr>
        <p:spPr>
          <a:xfrm>
            <a:off x="3734431" y="135167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2" name="Oval 251">
            <a:extLst>
              <a:ext uri="{FF2B5EF4-FFF2-40B4-BE49-F238E27FC236}">
                <a16:creationId xmlns="" xmlns:a16="http://schemas.microsoft.com/office/drawing/2014/main" id="{6B7B148A-49C0-4042-8995-2C95642CF94D}"/>
              </a:ext>
            </a:extLst>
          </p:cNvPr>
          <p:cNvSpPr/>
          <p:nvPr/>
        </p:nvSpPr>
        <p:spPr>
          <a:xfrm>
            <a:off x="2606616" y="2536301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3" name="Oval 252">
            <a:extLst>
              <a:ext uri="{FF2B5EF4-FFF2-40B4-BE49-F238E27FC236}">
                <a16:creationId xmlns="" xmlns:a16="http://schemas.microsoft.com/office/drawing/2014/main" id="{F16B9018-D286-41D5-B131-7D7B4E6A2FB3}"/>
              </a:ext>
            </a:extLst>
          </p:cNvPr>
          <p:cNvSpPr/>
          <p:nvPr/>
        </p:nvSpPr>
        <p:spPr>
          <a:xfrm>
            <a:off x="2866390" y="199756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4" name="Oval 253">
            <a:extLst>
              <a:ext uri="{FF2B5EF4-FFF2-40B4-BE49-F238E27FC236}">
                <a16:creationId xmlns="" xmlns:a16="http://schemas.microsoft.com/office/drawing/2014/main" id="{79A7B2E7-A451-499B-A950-37CB8CBBE150}"/>
              </a:ext>
            </a:extLst>
          </p:cNvPr>
          <p:cNvSpPr/>
          <p:nvPr/>
        </p:nvSpPr>
        <p:spPr>
          <a:xfrm>
            <a:off x="3243789" y="160749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3ECA9D-9606-486A-AB9F-B24AA3E98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7967" y="2861272"/>
            <a:ext cx="678758" cy="678758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B0304DCC-23C1-4F30-A15B-C6A2AE588915}"/>
              </a:ext>
            </a:extLst>
          </p:cNvPr>
          <p:cNvSpPr txBox="1"/>
          <p:nvPr/>
        </p:nvSpPr>
        <p:spPr>
          <a:xfrm>
            <a:off x="5209315" y="3504339"/>
            <a:ext cx="814467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Enterprise and Supplier Development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="" xmlns:a16="http://schemas.microsoft.com/office/drawing/2014/main" id="{3FD2FFAB-16AB-42BB-9677-32DA4AF8FA87}"/>
              </a:ext>
            </a:extLst>
          </p:cNvPr>
          <p:cNvSpPr txBox="1"/>
          <p:nvPr/>
        </p:nvSpPr>
        <p:spPr>
          <a:xfrm>
            <a:off x="2997134" y="3488527"/>
            <a:ext cx="24328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Skills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C62D9F29-0BB4-45B3-82E4-BA0C71F34B9B}"/>
              </a:ext>
            </a:extLst>
          </p:cNvPr>
          <p:cNvSpPr txBox="1"/>
          <p:nvPr/>
        </p:nvSpPr>
        <p:spPr>
          <a:xfrm rot="19653805">
            <a:off x="2012338" y="4462090"/>
            <a:ext cx="84654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Technical Training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53A1EC02-BE42-4CD1-BC58-C69378D8FC46}"/>
              </a:ext>
            </a:extLst>
          </p:cNvPr>
          <p:cNvSpPr txBox="1"/>
          <p:nvPr/>
        </p:nvSpPr>
        <p:spPr>
          <a:xfrm rot="3201288">
            <a:off x="2556774" y="1139674"/>
            <a:ext cx="84654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ZA" sz="900" dirty="0"/>
          </a:p>
        </p:txBody>
      </p:sp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3E0A3431-CFF6-4FBC-9CA4-ECDD0DCD906E}"/>
              </a:ext>
            </a:extLst>
          </p:cNvPr>
          <p:cNvSpPr txBox="1"/>
          <p:nvPr/>
        </p:nvSpPr>
        <p:spPr>
          <a:xfrm rot="17484896">
            <a:off x="4968535" y="986699"/>
            <a:ext cx="47587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Education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="" xmlns:a16="http://schemas.microsoft.com/office/drawing/2014/main" id="{2B148651-5FDD-47C6-8287-56F920819581}"/>
              </a:ext>
            </a:extLst>
          </p:cNvPr>
          <p:cNvSpPr txBox="1"/>
          <p:nvPr/>
        </p:nvSpPr>
        <p:spPr>
          <a:xfrm rot="18820241">
            <a:off x="5498216" y="1138193"/>
            <a:ext cx="102701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Job Opportunities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="" xmlns:a16="http://schemas.microsoft.com/office/drawing/2014/main" id="{ED6A8988-0676-4838-8D6E-FA94881EEC45}"/>
              </a:ext>
            </a:extLst>
          </p:cNvPr>
          <p:cNvSpPr txBox="1"/>
          <p:nvPr/>
        </p:nvSpPr>
        <p:spPr>
          <a:xfrm rot="16200000">
            <a:off x="4109110" y="755674"/>
            <a:ext cx="57017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Community</a:t>
            </a:r>
          </a:p>
          <a:p>
            <a:r>
              <a:rPr lang="en-ZA" sz="900" dirty="0"/>
              <a:t>upliftment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="" xmlns:a16="http://schemas.microsoft.com/office/drawing/2014/main" id="{F89C702C-77A8-4649-9B25-620B82AE701F}"/>
              </a:ext>
            </a:extLst>
          </p:cNvPr>
          <p:cNvSpPr txBox="1"/>
          <p:nvPr/>
        </p:nvSpPr>
        <p:spPr>
          <a:xfrm rot="4226831">
            <a:off x="3329967" y="973218"/>
            <a:ext cx="60488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Job Creation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="" xmlns:a16="http://schemas.microsoft.com/office/drawing/2014/main" id="{D2389DBB-02D2-4CA6-820F-6EB738338849}"/>
              </a:ext>
            </a:extLst>
          </p:cNvPr>
          <p:cNvSpPr txBox="1"/>
          <p:nvPr/>
        </p:nvSpPr>
        <p:spPr>
          <a:xfrm rot="19667842">
            <a:off x="5965322" y="1562380"/>
            <a:ext cx="104752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Community</a:t>
            </a:r>
          </a:p>
          <a:p>
            <a:r>
              <a:rPr lang="en-ZA" sz="900" dirty="0"/>
              <a:t>Infrastructure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="" xmlns:a16="http://schemas.microsoft.com/office/drawing/2014/main" id="{B775A4BB-3F44-4377-8A22-6CCA019FAD40}"/>
              </a:ext>
            </a:extLst>
          </p:cNvPr>
          <p:cNvSpPr txBox="1"/>
          <p:nvPr/>
        </p:nvSpPr>
        <p:spPr>
          <a:xfrm rot="3209280">
            <a:off x="2475454" y="1057289"/>
            <a:ext cx="97823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Community</a:t>
            </a:r>
          </a:p>
          <a:p>
            <a:r>
              <a:rPr lang="en-ZA" sz="900" dirty="0"/>
              <a:t>Health and Safety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="" xmlns:a16="http://schemas.microsoft.com/office/drawing/2014/main" id="{2FFF2CC8-2F98-42B9-B526-9531D841B3C9}"/>
              </a:ext>
            </a:extLst>
          </p:cNvPr>
          <p:cNvSpPr txBox="1"/>
          <p:nvPr/>
        </p:nvSpPr>
        <p:spPr>
          <a:xfrm rot="3060171">
            <a:off x="5547019" y="4856445"/>
            <a:ext cx="65380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Development </a:t>
            </a:r>
          </a:p>
          <a:p>
            <a:r>
              <a:rPr lang="en-ZA" sz="900" dirty="0"/>
              <a:t>Support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B52F07ED-3EE0-4B26-B761-34A090102E41}"/>
              </a:ext>
            </a:extLst>
          </p:cNvPr>
          <p:cNvSpPr txBox="1"/>
          <p:nvPr/>
        </p:nvSpPr>
        <p:spPr>
          <a:xfrm rot="1050704">
            <a:off x="6272226" y="3817228"/>
            <a:ext cx="113754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Institutional Capacity</a:t>
            </a:r>
          </a:p>
          <a:p>
            <a:r>
              <a:rPr lang="en-ZA" sz="900" dirty="0"/>
              <a:t>Building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="" xmlns:a16="http://schemas.microsoft.com/office/drawing/2014/main" id="{D4DB43A9-E92D-44D2-B1D0-D1BE2E6BA77F}"/>
              </a:ext>
            </a:extLst>
          </p:cNvPr>
          <p:cNvSpPr txBox="1"/>
          <p:nvPr/>
        </p:nvSpPr>
        <p:spPr>
          <a:xfrm rot="2078389">
            <a:off x="5991198" y="4403297"/>
            <a:ext cx="7240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Market Access</a:t>
            </a:r>
          </a:p>
          <a:p>
            <a:r>
              <a:rPr lang="en-ZA" sz="900" dirty="0"/>
              <a:t>And Expansion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1F89D7DD-FA98-49E9-83B7-6BDFFC670506}"/>
              </a:ext>
            </a:extLst>
          </p:cNvPr>
          <p:cNvSpPr txBox="1"/>
          <p:nvPr/>
        </p:nvSpPr>
        <p:spPr>
          <a:xfrm>
            <a:off x="6436049" y="3077728"/>
            <a:ext cx="4049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Funding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85255FDF-01B1-47E3-B4BD-4DB70D41AD4D}"/>
              </a:ext>
            </a:extLst>
          </p:cNvPr>
          <p:cNvSpPr txBox="1"/>
          <p:nvPr/>
        </p:nvSpPr>
        <p:spPr>
          <a:xfrm rot="20675437">
            <a:off x="6320564" y="2388266"/>
            <a:ext cx="55919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Ownership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9DDDCD-41D8-4BD6-892A-6736DAB4D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836" y="359845"/>
            <a:ext cx="2086696" cy="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3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C3BB60CC-E99C-43A6-9A75-9FDA091CB9BA}"/>
              </a:ext>
            </a:extLst>
          </p:cNvPr>
          <p:cNvSpPr/>
          <p:nvPr/>
        </p:nvSpPr>
        <p:spPr>
          <a:xfrm>
            <a:off x="5016500" y="4521200"/>
            <a:ext cx="933450" cy="990009"/>
          </a:xfrm>
          <a:custGeom>
            <a:avLst/>
            <a:gdLst>
              <a:gd name="connsiteX0" fmla="*/ 0 w 933450"/>
              <a:gd name="connsiteY0" fmla="*/ 0 h 990009"/>
              <a:gd name="connsiteX1" fmla="*/ 323850 w 933450"/>
              <a:gd name="connsiteY1" fmla="*/ 603250 h 990009"/>
              <a:gd name="connsiteX2" fmla="*/ 774700 w 933450"/>
              <a:gd name="connsiteY2" fmla="*/ 685800 h 990009"/>
              <a:gd name="connsiteX3" fmla="*/ 933450 w 933450"/>
              <a:gd name="connsiteY3" fmla="*/ 977900 h 99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990009">
                <a:moveTo>
                  <a:pt x="0" y="0"/>
                </a:moveTo>
                <a:cubicBezTo>
                  <a:pt x="97366" y="244475"/>
                  <a:pt x="194733" y="488950"/>
                  <a:pt x="323850" y="603250"/>
                </a:cubicBezTo>
                <a:cubicBezTo>
                  <a:pt x="452967" y="717550"/>
                  <a:pt x="673100" y="623358"/>
                  <a:pt x="774700" y="685800"/>
                </a:cubicBezTo>
                <a:cubicBezTo>
                  <a:pt x="876300" y="748242"/>
                  <a:pt x="894292" y="1054100"/>
                  <a:pt x="933450" y="97790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604D8AB7-31DF-430A-A90E-4D33A537C700}"/>
              </a:ext>
            </a:extLst>
          </p:cNvPr>
          <p:cNvSpPr/>
          <p:nvPr/>
        </p:nvSpPr>
        <p:spPr>
          <a:xfrm>
            <a:off x="2650088" y="1866900"/>
            <a:ext cx="1166262" cy="641350"/>
          </a:xfrm>
          <a:custGeom>
            <a:avLst/>
            <a:gdLst>
              <a:gd name="connsiteX0" fmla="*/ 1166262 w 1166262"/>
              <a:gd name="connsiteY0" fmla="*/ 641350 h 641350"/>
              <a:gd name="connsiteX1" fmla="*/ 785262 w 1166262"/>
              <a:gd name="connsiteY1" fmla="*/ 165100 h 641350"/>
              <a:gd name="connsiteX2" fmla="*/ 169312 w 1166262"/>
              <a:gd name="connsiteY2" fmla="*/ 152400 h 641350"/>
              <a:gd name="connsiteX3" fmla="*/ 10562 w 1166262"/>
              <a:gd name="connsiteY3" fmla="*/ 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262" h="641350">
                <a:moveTo>
                  <a:pt x="1166262" y="641350"/>
                </a:moveTo>
                <a:cubicBezTo>
                  <a:pt x="1058841" y="443971"/>
                  <a:pt x="951420" y="246592"/>
                  <a:pt x="785262" y="165100"/>
                </a:cubicBezTo>
                <a:cubicBezTo>
                  <a:pt x="619104" y="83608"/>
                  <a:pt x="298429" y="179917"/>
                  <a:pt x="169312" y="152400"/>
                </a:cubicBezTo>
                <a:cubicBezTo>
                  <a:pt x="40195" y="124883"/>
                  <a:pt x="-27538" y="33867"/>
                  <a:pt x="10562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B0CBE2E-CBA4-4921-B977-F04E1AFFBFD4}"/>
              </a:ext>
            </a:extLst>
          </p:cNvPr>
          <p:cNvSpPr/>
          <p:nvPr/>
        </p:nvSpPr>
        <p:spPr>
          <a:xfrm>
            <a:off x="5705475" y="2692378"/>
            <a:ext cx="1235075" cy="434997"/>
          </a:xfrm>
          <a:custGeom>
            <a:avLst/>
            <a:gdLst>
              <a:gd name="connsiteX0" fmla="*/ 0 w 1235075"/>
              <a:gd name="connsiteY0" fmla="*/ 434997 h 434997"/>
              <a:gd name="connsiteX1" fmla="*/ 425450 w 1235075"/>
              <a:gd name="connsiteY1" fmla="*/ 50822 h 434997"/>
              <a:gd name="connsiteX2" fmla="*/ 974725 w 1235075"/>
              <a:gd name="connsiteY2" fmla="*/ 152422 h 434997"/>
              <a:gd name="connsiteX3" fmla="*/ 1235075 w 1235075"/>
              <a:gd name="connsiteY3" fmla="*/ 22 h 4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075" h="434997">
                <a:moveTo>
                  <a:pt x="0" y="434997"/>
                </a:moveTo>
                <a:cubicBezTo>
                  <a:pt x="131498" y="266457"/>
                  <a:pt x="262996" y="97918"/>
                  <a:pt x="425450" y="50822"/>
                </a:cubicBezTo>
                <a:cubicBezTo>
                  <a:pt x="587904" y="3726"/>
                  <a:pt x="839788" y="160889"/>
                  <a:pt x="974725" y="152422"/>
                </a:cubicBezTo>
                <a:cubicBezTo>
                  <a:pt x="1109662" y="143955"/>
                  <a:pt x="1181100" y="-2095"/>
                  <a:pt x="1235075" y="22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1BC22AA-797D-4F57-831F-247CD3870259}"/>
              </a:ext>
            </a:extLst>
          </p:cNvPr>
          <p:cNvSpPr/>
          <p:nvPr/>
        </p:nvSpPr>
        <p:spPr>
          <a:xfrm>
            <a:off x="5206994" y="1073150"/>
            <a:ext cx="152406" cy="1454150"/>
          </a:xfrm>
          <a:custGeom>
            <a:avLst/>
            <a:gdLst>
              <a:gd name="connsiteX0" fmla="*/ 101606 w 152406"/>
              <a:gd name="connsiteY0" fmla="*/ 1454150 h 1454150"/>
              <a:gd name="connsiteX1" fmla="*/ 146056 w 152406"/>
              <a:gd name="connsiteY1" fmla="*/ 1098550 h 1454150"/>
              <a:gd name="connsiteX2" fmla="*/ 6 w 152406"/>
              <a:gd name="connsiteY2" fmla="*/ 450850 h 1454150"/>
              <a:gd name="connsiteX3" fmla="*/ 152406 w 152406"/>
              <a:gd name="connsiteY3" fmla="*/ 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6" h="1454150">
                <a:moveTo>
                  <a:pt x="101606" y="1454150"/>
                </a:moveTo>
                <a:cubicBezTo>
                  <a:pt x="132297" y="1359958"/>
                  <a:pt x="162989" y="1265767"/>
                  <a:pt x="146056" y="1098550"/>
                </a:cubicBezTo>
                <a:cubicBezTo>
                  <a:pt x="129123" y="931333"/>
                  <a:pt x="-1052" y="633942"/>
                  <a:pt x="6" y="450850"/>
                </a:cubicBezTo>
                <a:cubicBezTo>
                  <a:pt x="1064" y="267758"/>
                  <a:pt x="113248" y="45508"/>
                  <a:pt x="152406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53B00BD-F305-4298-822B-DB551992FB54}"/>
              </a:ext>
            </a:extLst>
          </p:cNvPr>
          <p:cNvSpPr/>
          <p:nvPr/>
        </p:nvSpPr>
        <p:spPr>
          <a:xfrm>
            <a:off x="3790950" y="1054100"/>
            <a:ext cx="774700" cy="1162050"/>
          </a:xfrm>
          <a:custGeom>
            <a:avLst/>
            <a:gdLst>
              <a:gd name="connsiteX0" fmla="*/ 774700 w 774700"/>
              <a:gd name="connsiteY0" fmla="*/ 1162050 h 1162050"/>
              <a:gd name="connsiteX1" fmla="*/ 266700 w 774700"/>
              <a:gd name="connsiteY1" fmla="*/ 920750 h 1162050"/>
              <a:gd name="connsiteX2" fmla="*/ 0 w 77470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1162050">
                <a:moveTo>
                  <a:pt x="774700" y="1162050"/>
                </a:moveTo>
                <a:cubicBezTo>
                  <a:pt x="585258" y="1138237"/>
                  <a:pt x="395817" y="1114425"/>
                  <a:pt x="266700" y="920750"/>
                </a:cubicBezTo>
                <a:cubicBezTo>
                  <a:pt x="137583" y="727075"/>
                  <a:pt x="14817" y="100542"/>
                  <a:pt x="0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FDC46D4-9023-4289-989F-56370BCEBD7F}"/>
              </a:ext>
            </a:extLst>
          </p:cNvPr>
          <p:cNvSpPr/>
          <p:nvPr/>
        </p:nvSpPr>
        <p:spPr>
          <a:xfrm>
            <a:off x="4102100" y="4533900"/>
            <a:ext cx="431800" cy="1403350"/>
          </a:xfrm>
          <a:custGeom>
            <a:avLst/>
            <a:gdLst>
              <a:gd name="connsiteX0" fmla="*/ 0 w 431800"/>
              <a:gd name="connsiteY0" fmla="*/ 0 h 1403350"/>
              <a:gd name="connsiteX1" fmla="*/ 355600 w 431800"/>
              <a:gd name="connsiteY1" fmla="*/ 571500 h 1403350"/>
              <a:gd name="connsiteX2" fmla="*/ 431800 w 431800"/>
              <a:gd name="connsiteY2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1403350">
                <a:moveTo>
                  <a:pt x="0" y="0"/>
                </a:moveTo>
                <a:cubicBezTo>
                  <a:pt x="141816" y="168804"/>
                  <a:pt x="283633" y="337608"/>
                  <a:pt x="355600" y="571500"/>
                </a:cubicBezTo>
                <a:cubicBezTo>
                  <a:pt x="427567" y="805392"/>
                  <a:pt x="404283" y="1346200"/>
                  <a:pt x="431800" y="140335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9803E9A-1E3E-471C-B1CC-61A4FFECB4F5}"/>
              </a:ext>
            </a:extLst>
          </p:cNvPr>
          <p:cNvSpPr/>
          <p:nvPr/>
        </p:nvSpPr>
        <p:spPr>
          <a:xfrm>
            <a:off x="2746718" y="3956050"/>
            <a:ext cx="771182" cy="1193800"/>
          </a:xfrm>
          <a:custGeom>
            <a:avLst/>
            <a:gdLst>
              <a:gd name="connsiteX0" fmla="*/ 771182 w 771182"/>
              <a:gd name="connsiteY0" fmla="*/ 0 h 1193800"/>
              <a:gd name="connsiteX1" fmla="*/ 612432 w 771182"/>
              <a:gd name="connsiteY1" fmla="*/ 571500 h 1193800"/>
              <a:gd name="connsiteX2" fmla="*/ 117132 w 771182"/>
              <a:gd name="connsiteY2" fmla="*/ 882650 h 1193800"/>
              <a:gd name="connsiteX3" fmla="*/ 15532 w 771182"/>
              <a:gd name="connsiteY3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182" h="1193800">
                <a:moveTo>
                  <a:pt x="771182" y="0"/>
                </a:moveTo>
                <a:cubicBezTo>
                  <a:pt x="746311" y="212196"/>
                  <a:pt x="721440" y="424392"/>
                  <a:pt x="612432" y="571500"/>
                </a:cubicBezTo>
                <a:cubicBezTo>
                  <a:pt x="503424" y="718608"/>
                  <a:pt x="216615" y="778933"/>
                  <a:pt x="117132" y="882650"/>
                </a:cubicBezTo>
                <a:cubicBezTo>
                  <a:pt x="17649" y="986367"/>
                  <a:pt x="-25743" y="1165225"/>
                  <a:pt x="15532" y="119380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5F50E649-D423-40E9-A8DF-77DEA5CB1BA3}"/>
              </a:ext>
            </a:extLst>
          </p:cNvPr>
          <p:cNvSpPr/>
          <p:nvPr/>
        </p:nvSpPr>
        <p:spPr>
          <a:xfrm>
            <a:off x="5600700" y="3600549"/>
            <a:ext cx="1428750" cy="368201"/>
          </a:xfrm>
          <a:custGeom>
            <a:avLst/>
            <a:gdLst>
              <a:gd name="connsiteX0" fmla="*/ 0 w 1428750"/>
              <a:gd name="connsiteY0" fmla="*/ 368201 h 368201"/>
              <a:gd name="connsiteX1" fmla="*/ 723900 w 1428750"/>
              <a:gd name="connsiteY1" fmla="*/ 6251 h 368201"/>
              <a:gd name="connsiteX2" fmla="*/ 1428750 w 1428750"/>
              <a:gd name="connsiteY2" fmla="*/ 126901 h 36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68201">
                <a:moveTo>
                  <a:pt x="0" y="368201"/>
                </a:moveTo>
                <a:cubicBezTo>
                  <a:pt x="242887" y="207334"/>
                  <a:pt x="485775" y="46468"/>
                  <a:pt x="723900" y="6251"/>
                </a:cubicBezTo>
                <a:cubicBezTo>
                  <a:pt x="962025" y="-33966"/>
                  <a:pt x="1328208" y="133251"/>
                  <a:pt x="1428750" y="126901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553BE51F-E1D9-4427-B930-4A31054D33D9}"/>
              </a:ext>
            </a:extLst>
          </p:cNvPr>
          <p:cNvSpPr/>
          <p:nvPr/>
        </p:nvSpPr>
        <p:spPr>
          <a:xfrm>
            <a:off x="5305425" y="1485900"/>
            <a:ext cx="823913" cy="1019175"/>
          </a:xfrm>
          <a:custGeom>
            <a:avLst/>
            <a:gdLst>
              <a:gd name="connsiteX0" fmla="*/ 0 w 823913"/>
              <a:gd name="connsiteY0" fmla="*/ 1019175 h 1019175"/>
              <a:gd name="connsiteX1" fmla="*/ 552450 w 823913"/>
              <a:gd name="connsiteY1" fmla="*/ 600075 h 1019175"/>
              <a:gd name="connsiteX2" fmla="*/ 823913 w 823913"/>
              <a:gd name="connsiteY2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913" h="1019175">
                <a:moveTo>
                  <a:pt x="0" y="1019175"/>
                </a:moveTo>
                <a:cubicBezTo>
                  <a:pt x="207565" y="894556"/>
                  <a:pt x="415131" y="769937"/>
                  <a:pt x="552450" y="600075"/>
                </a:cubicBezTo>
                <a:cubicBezTo>
                  <a:pt x="689769" y="430213"/>
                  <a:pt x="748507" y="26194"/>
                  <a:pt x="823913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924227B0-B4A7-4333-8F68-56CDAB740DF6}"/>
              </a:ext>
            </a:extLst>
          </p:cNvPr>
          <p:cNvSpPr/>
          <p:nvPr/>
        </p:nvSpPr>
        <p:spPr>
          <a:xfrm>
            <a:off x="2152650" y="2924175"/>
            <a:ext cx="1276350" cy="327747"/>
          </a:xfrm>
          <a:custGeom>
            <a:avLst/>
            <a:gdLst>
              <a:gd name="connsiteX0" fmla="*/ 0 w 1276350"/>
              <a:gd name="connsiteY0" fmla="*/ 0 h 327747"/>
              <a:gd name="connsiteX1" fmla="*/ 490538 w 1276350"/>
              <a:gd name="connsiteY1" fmla="*/ 314325 h 327747"/>
              <a:gd name="connsiteX2" fmla="*/ 1276350 w 1276350"/>
              <a:gd name="connsiteY2" fmla="*/ 190500 h 3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327747">
                <a:moveTo>
                  <a:pt x="0" y="0"/>
                </a:moveTo>
                <a:cubicBezTo>
                  <a:pt x="138906" y="141287"/>
                  <a:pt x="277813" y="282575"/>
                  <a:pt x="490538" y="314325"/>
                </a:cubicBezTo>
                <a:cubicBezTo>
                  <a:pt x="703263" y="346075"/>
                  <a:pt x="1191419" y="327818"/>
                  <a:pt x="1276350" y="19050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902C232-451F-4D84-8C17-C4A340135C27}"/>
              </a:ext>
            </a:extLst>
          </p:cNvPr>
          <p:cNvSpPr/>
          <p:nvPr/>
        </p:nvSpPr>
        <p:spPr>
          <a:xfrm>
            <a:off x="2083842" y="3284280"/>
            <a:ext cx="1269123" cy="544398"/>
          </a:xfrm>
          <a:custGeom>
            <a:avLst/>
            <a:gdLst>
              <a:gd name="connsiteX0" fmla="*/ 0 w 1138238"/>
              <a:gd name="connsiteY0" fmla="*/ 557212 h 557212"/>
              <a:gd name="connsiteX1" fmla="*/ 371475 w 1138238"/>
              <a:gd name="connsiteY1" fmla="*/ 133350 h 557212"/>
              <a:gd name="connsiteX2" fmla="*/ 847725 w 1138238"/>
              <a:gd name="connsiteY2" fmla="*/ 185737 h 557212"/>
              <a:gd name="connsiteX3" fmla="*/ 1138238 w 1138238"/>
              <a:gd name="connsiteY3" fmla="*/ 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238" h="557212">
                <a:moveTo>
                  <a:pt x="0" y="557212"/>
                </a:moveTo>
                <a:cubicBezTo>
                  <a:pt x="115093" y="376237"/>
                  <a:pt x="230187" y="195263"/>
                  <a:pt x="371475" y="133350"/>
                </a:cubicBezTo>
                <a:cubicBezTo>
                  <a:pt x="512763" y="71437"/>
                  <a:pt x="719931" y="207962"/>
                  <a:pt x="847725" y="185737"/>
                </a:cubicBezTo>
                <a:cubicBezTo>
                  <a:pt x="975519" y="163512"/>
                  <a:pt x="1085851" y="154781"/>
                  <a:pt x="1138238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0B379C2B-BC95-4B9D-901B-587271DCC3EF}"/>
              </a:ext>
            </a:extLst>
          </p:cNvPr>
          <p:cNvSpPr/>
          <p:nvPr/>
        </p:nvSpPr>
        <p:spPr>
          <a:xfrm>
            <a:off x="5634038" y="3952875"/>
            <a:ext cx="1157287" cy="578768"/>
          </a:xfrm>
          <a:custGeom>
            <a:avLst/>
            <a:gdLst>
              <a:gd name="connsiteX0" fmla="*/ 0 w 1157287"/>
              <a:gd name="connsiteY0" fmla="*/ 0 h 578768"/>
              <a:gd name="connsiteX1" fmla="*/ 385762 w 1157287"/>
              <a:gd name="connsiteY1" fmla="*/ 395288 h 578768"/>
              <a:gd name="connsiteX2" fmla="*/ 819150 w 1157287"/>
              <a:gd name="connsiteY2" fmla="*/ 395288 h 578768"/>
              <a:gd name="connsiteX3" fmla="*/ 1157287 w 1157287"/>
              <a:gd name="connsiteY3" fmla="*/ 571500 h 5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87" h="578768">
                <a:moveTo>
                  <a:pt x="0" y="0"/>
                </a:moveTo>
                <a:cubicBezTo>
                  <a:pt x="124618" y="164703"/>
                  <a:pt x="249237" y="329407"/>
                  <a:pt x="385762" y="395288"/>
                </a:cubicBezTo>
                <a:cubicBezTo>
                  <a:pt x="522287" y="461169"/>
                  <a:pt x="690563" y="365919"/>
                  <a:pt x="819150" y="395288"/>
                </a:cubicBezTo>
                <a:cubicBezTo>
                  <a:pt x="947737" y="424657"/>
                  <a:pt x="1131093" y="618331"/>
                  <a:pt x="1157287" y="57150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0B67E4-E911-40C8-963A-C42908C07FB0}"/>
              </a:ext>
            </a:extLst>
          </p:cNvPr>
          <p:cNvSpPr txBox="1"/>
          <p:nvPr/>
        </p:nvSpPr>
        <p:spPr>
          <a:xfrm rot="286796">
            <a:off x="7095267" y="3620479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60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CE9C410-6C21-4806-A1A2-4AD7A0708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04" y="2930428"/>
            <a:ext cx="773592" cy="10064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D625C877-C56A-409B-821C-09F190B3DAB8}"/>
              </a:ext>
            </a:extLst>
          </p:cNvPr>
          <p:cNvSpPr/>
          <p:nvPr/>
        </p:nvSpPr>
        <p:spPr>
          <a:xfrm>
            <a:off x="3398389" y="2231525"/>
            <a:ext cx="2347222" cy="2394949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A042E68-34F6-4D66-A50E-6CFC0AFAA693}"/>
              </a:ext>
            </a:extLst>
          </p:cNvPr>
          <p:cNvSpPr/>
          <p:nvPr/>
        </p:nvSpPr>
        <p:spPr>
          <a:xfrm>
            <a:off x="2094372" y="935672"/>
            <a:ext cx="4955256" cy="4986782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FEDC05-9D59-443A-9A85-77F07699F6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64340" y="4062169"/>
            <a:ext cx="510970" cy="14791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6708E82-4188-4977-B53E-28711E45436A}"/>
              </a:ext>
            </a:extLst>
          </p:cNvPr>
          <p:cNvSpPr/>
          <p:nvPr/>
        </p:nvSpPr>
        <p:spPr>
          <a:xfrm>
            <a:off x="5638781" y="3050066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C0442F2-CE68-4441-9F64-0E3AB3B16881}"/>
              </a:ext>
            </a:extLst>
          </p:cNvPr>
          <p:cNvSpPr/>
          <p:nvPr/>
        </p:nvSpPr>
        <p:spPr>
          <a:xfrm>
            <a:off x="3442390" y="3883507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0E8F122-562F-4825-A40A-A85CB5F87BE9}"/>
              </a:ext>
            </a:extLst>
          </p:cNvPr>
          <p:cNvSpPr/>
          <p:nvPr/>
        </p:nvSpPr>
        <p:spPr>
          <a:xfrm>
            <a:off x="4958796" y="4458823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C46E696-4EBD-4FB6-9701-8931F60D8EA4}"/>
              </a:ext>
            </a:extLst>
          </p:cNvPr>
          <p:cNvSpPr/>
          <p:nvPr/>
        </p:nvSpPr>
        <p:spPr>
          <a:xfrm>
            <a:off x="5248075" y="2437236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FC018F4-EC02-42BF-B036-42E7A2EF4395}"/>
              </a:ext>
            </a:extLst>
          </p:cNvPr>
          <p:cNvSpPr/>
          <p:nvPr/>
        </p:nvSpPr>
        <p:spPr>
          <a:xfrm>
            <a:off x="3374763" y="3046115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BF32644-7007-41B1-9325-BE4C9F3A291F}"/>
              </a:ext>
            </a:extLst>
          </p:cNvPr>
          <p:cNvSpPr/>
          <p:nvPr/>
        </p:nvSpPr>
        <p:spPr>
          <a:xfrm>
            <a:off x="5550798" y="3883507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5D3530A-82A7-4B9A-B55E-494BBCC7B986}"/>
              </a:ext>
            </a:extLst>
          </p:cNvPr>
          <p:cNvSpPr/>
          <p:nvPr/>
        </p:nvSpPr>
        <p:spPr>
          <a:xfrm>
            <a:off x="4042272" y="4458822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AD8602F8-ABB2-46E5-8ED8-5FFF285824C0}"/>
              </a:ext>
            </a:extLst>
          </p:cNvPr>
          <p:cNvSpPr/>
          <p:nvPr/>
        </p:nvSpPr>
        <p:spPr>
          <a:xfrm>
            <a:off x="3753976" y="2432829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DBF5F3B-FD8C-4B00-A942-CF5F1F26CFE3}"/>
              </a:ext>
            </a:extLst>
          </p:cNvPr>
          <p:cNvSpPr/>
          <p:nvPr/>
        </p:nvSpPr>
        <p:spPr>
          <a:xfrm>
            <a:off x="4396740" y="944880"/>
            <a:ext cx="167640" cy="1280160"/>
          </a:xfrm>
          <a:custGeom>
            <a:avLst/>
            <a:gdLst>
              <a:gd name="connsiteX0" fmla="*/ 167640 w 167640"/>
              <a:gd name="connsiteY0" fmla="*/ 1280160 h 1280160"/>
              <a:gd name="connsiteX1" fmla="*/ 0 w 167640"/>
              <a:gd name="connsiteY1" fmla="*/ 518160 h 1280160"/>
              <a:gd name="connsiteX2" fmla="*/ 167640 w 167640"/>
              <a:gd name="connsiteY2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" h="1280160">
                <a:moveTo>
                  <a:pt x="167640" y="1280160"/>
                </a:moveTo>
                <a:cubicBezTo>
                  <a:pt x="83820" y="1005840"/>
                  <a:pt x="0" y="731520"/>
                  <a:pt x="0" y="518160"/>
                </a:cubicBezTo>
                <a:cubicBezTo>
                  <a:pt x="0" y="304800"/>
                  <a:pt x="127000" y="43180"/>
                  <a:pt x="167640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0BDA96C-148E-4007-AF82-61D5C631D8F8}"/>
              </a:ext>
            </a:extLst>
          </p:cNvPr>
          <p:cNvSpPr/>
          <p:nvPr/>
        </p:nvSpPr>
        <p:spPr>
          <a:xfrm>
            <a:off x="2621541" y="1804020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70A6611D-DF96-4559-85F8-20AC826D148E}"/>
              </a:ext>
            </a:extLst>
          </p:cNvPr>
          <p:cNvSpPr/>
          <p:nvPr/>
        </p:nvSpPr>
        <p:spPr>
          <a:xfrm>
            <a:off x="4524599" y="893577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95217362-5C54-4C4B-8C99-F81E9E569B97}"/>
              </a:ext>
            </a:extLst>
          </p:cNvPr>
          <p:cNvSpPr/>
          <p:nvPr/>
        </p:nvSpPr>
        <p:spPr>
          <a:xfrm>
            <a:off x="6081284" y="1445127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9C7A8A7-8C06-44EA-8950-D56A12921369}"/>
              </a:ext>
            </a:extLst>
          </p:cNvPr>
          <p:cNvSpPr/>
          <p:nvPr/>
        </p:nvSpPr>
        <p:spPr>
          <a:xfrm rot="21108528">
            <a:off x="6904807" y="2643932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7B88FA74-7901-4045-8084-AD80012DB425}"/>
              </a:ext>
            </a:extLst>
          </p:cNvPr>
          <p:cNvSpPr/>
          <p:nvPr/>
        </p:nvSpPr>
        <p:spPr>
          <a:xfrm>
            <a:off x="2094372" y="2889556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7ED031A-429B-40D7-A2D0-207022D14DB5}"/>
              </a:ext>
            </a:extLst>
          </p:cNvPr>
          <p:cNvSpPr/>
          <p:nvPr/>
        </p:nvSpPr>
        <p:spPr>
          <a:xfrm>
            <a:off x="2308602" y="4489843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E7321003-1985-406A-BD18-48EDC92E2AD6}"/>
              </a:ext>
            </a:extLst>
          </p:cNvPr>
          <p:cNvSpPr/>
          <p:nvPr/>
        </p:nvSpPr>
        <p:spPr>
          <a:xfrm>
            <a:off x="6755376" y="4487199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8A49293-A776-4A28-B68B-5D62AE307988}"/>
              </a:ext>
            </a:extLst>
          </p:cNvPr>
          <p:cNvSpPr/>
          <p:nvPr/>
        </p:nvSpPr>
        <p:spPr>
          <a:xfrm>
            <a:off x="4499574" y="2161179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9D8409A-7811-43B8-AA54-6E127D83B0D4}"/>
              </a:ext>
            </a:extLst>
          </p:cNvPr>
          <p:cNvSpPr txBox="1"/>
          <p:nvPr/>
        </p:nvSpPr>
        <p:spPr>
          <a:xfrm>
            <a:off x="4977918" y="4708720"/>
            <a:ext cx="549477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ZA" sz="1100" dirty="0"/>
              <a:t>Technical</a:t>
            </a:r>
          </a:p>
          <a:p>
            <a:pPr algn="r"/>
            <a:r>
              <a:rPr lang="en-ZA" sz="1100" dirty="0"/>
              <a:t>Training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0B089A-C76E-4F55-89A8-23E1B5A271D0}"/>
              </a:ext>
            </a:extLst>
          </p:cNvPr>
          <p:cNvSpPr txBox="1"/>
          <p:nvPr/>
        </p:nvSpPr>
        <p:spPr>
          <a:xfrm rot="537901">
            <a:off x="1177178" y="2640348"/>
            <a:ext cx="92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Internal Skills Programme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43170F7-8152-497D-B806-D36B193F505D}"/>
              </a:ext>
            </a:extLst>
          </p:cNvPr>
          <p:cNvSpPr txBox="1"/>
          <p:nvPr/>
        </p:nvSpPr>
        <p:spPr>
          <a:xfrm rot="19980685">
            <a:off x="800869" y="4690763"/>
            <a:ext cx="191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Unemployment Skills Development Programme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FEA806B-243A-417B-9A33-4FDBA26B696A}"/>
              </a:ext>
            </a:extLst>
          </p:cNvPr>
          <p:cNvSpPr txBox="1"/>
          <p:nvPr/>
        </p:nvSpPr>
        <p:spPr>
          <a:xfrm rot="18519470">
            <a:off x="5890119" y="796026"/>
            <a:ext cx="127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Mentorship Programme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BFC97BC-CD42-4D74-9A2A-CBD16BF3BDC6}"/>
              </a:ext>
            </a:extLst>
          </p:cNvPr>
          <p:cNvSpPr/>
          <p:nvPr/>
        </p:nvSpPr>
        <p:spPr>
          <a:xfrm>
            <a:off x="6991350" y="3683729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42320E27-A1BE-4427-A432-B5132D213D1D}"/>
              </a:ext>
            </a:extLst>
          </p:cNvPr>
          <p:cNvSpPr/>
          <p:nvPr/>
        </p:nvSpPr>
        <p:spPr>
          <a:xfrm>
            <a:off x="5904741" y="5452784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FB5DD2A3-8BEE-4F05-8539-ED0605E9DA8A}"/>
              </a:ext>
            </a:extLst>
          </p:cNvPr>
          <p:cNvSpPr/>
          <p:nvPr/>
        </p:nvSpPr>
        <p:spPr>
          <a:xfrm>
            <a:off x="4481997" y="5879293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86BB048-95EC-4A22-88C1-154880171587}"/>
              </a:ext>
            </a:extLst>
          </p:cNvPr>
          <p:cNvSpPr/>
          <p:nvPr/>
        </p:nvSpPr>
        <p:spPr>
          <a:xfrm>
            <a:off x="2709228" y="5086302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76ACA0BE-BFD9-41A4-A12D-226EE351A3C2}"/>
              </a:ext>
            </a:extLst>
          </p:cNvPr>
          <p:cNvSpPr/>
          <p:nvPr/>
        </p:nvSpPr>
        <p:spPr>
          <a:xfrm>
            <a:off x="3748350" y="1023481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190F1A32-1B8A-412A-ABB1-17052D2C5A8A}"/>
              </a:ext>
            </a:extLst>
          </p:cNvPr>
          <p:cNvSpPr/>
          <p:nvPr/>
        </p:nvSpPr>
        <p:spPr>
          <a:xfrm>
            <a:off x="5334032" y="1032506"/>
            <a:ext cx="85203" cy="83936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6F00A14-35B6-4C9A-924F-64BD73DFFF9D}"/>
              </a:ext>
            </a:extLst>
          </p:cNvPr>
          <p:cNvSpPr txBox="1"/>
          <p:nvPr/>
        </p:nvSpPr>
        <p:spPr>
          <a:xfrm rot="1608585">
            <a:off x="6766020" y="4655754"/>
            <a:ext cx="140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Emotional Intelligence</a:t>
            </a:r>
          </a:p>
          <a:p>
            <a:r>
              <a:rPr lang="en-ZA" sz="1000" dirty="0"/>
              <a:t> Development Program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664A72-B8FB-4209-8859-0467F271D9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5553">
            <a:off x="7388734" y="3688745"/>
            <a:ext cx="149065" cy="23707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EC956F4-B2A5-42B6-AD5A-5003D17F9A2B}"/>
              </a:ext>
            </a:extLst>
          </p:cNvPr>
          <p:cNvSpPr txBox="1"/>
          <p:nvPr/>
        </p:nvSpPr>
        <p:spPr>
          <a:xfrm rot="20740637">
            <a:off x="6964242" y="2478992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30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80F22A2D-D47C-4B78-BC2F-29B9054AA9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99394">
            <a:off x="7268012" y="2480714"/>
            <a:ext cx="149065" cy="23707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BCA1824-6BD8-4383-9F02-5450A33B2990}"/>
              </a:ext>
            </a:extLst>
          </p:cNvPr>
          <p:cNvSpPr txBox="1"/>
          <p:nvPr/>
        </p:nvSpPr>
        <p:spPr>
          <a:xfrm rot="17413133">
            <a:off x="5229606" y="692716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48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63A07AC4-7397-459D-9E59-6126C5520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371890">
            <a:off x="5453172" y="588267"/>
            <a:ext cx="149065" cy="23707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27B1079-5CC6-4BCB-83DB-2826C52FE44D}"/>
              </a:ext>
            </a:extLst>
          </p:cNvPr>
          <p:cNvSpPr txBox="1"/>
          <p:nvPr/>
        </p:nvSpPr>
        <p:spPr>
          <a:xfrm rot="4219691">
            <a:off x="3476179" y="822227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30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CCACBFCD-3567-4ED6-8D89-19096DB9E6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178448">
            <a:off x="3562968" y="616151"/>
            <a:ext cx="149065" cy="23707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FC075DF5-73AE-4A5B-B1F8-6C793F1E2EFE}"/>
              </a:ext>
            </a:extLst>
          </p:cNvPr>
          <p:cNvSpPr txBox="1"/>
          <p:nvPr/>
        </p:nvSpPr>
        <p:spPr>
          <a:xfrm rot="16200000">
            <a:off x="3921926" y="125993"/>
            <a:ext cx="127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 Leadership For</a:t>
            </a:r>
          </a:p>
          <a:p>
            <a:r>
              <a:rPr lang="en-ZA" sz="1000" dirty="0"/>
              <a:t>Supervisors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32E3987-2B53-4CC6-A649-D5642F4F02B7}"/>
              </a:ext>
            </a:extLst>
          </p:cNvPr>
          <p:cNvSpPr txBox="1"/>
          <p:nvPr/>
        </p:nvSpPr>
        <p:spPr>
          <a:xfrm rot="2358024">
            <a:off x="2331314" y="1652743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24 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79F3D554-92F4-482C-824D-7EB998C9FB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316781">
            <a:off x="2319271" y="1529091"/>
            <a:ext cx="149065" cy="23707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38B713F-0396-476D-8D3F-B14EB1B4B5A2}"/>
              </a:ext>
            </a:extLst>
          </p:cNvPr>
          <p:cNvSpPr txBox="1"/>
          <p:nvPr/>
        </p:nvSpPr>
        <p:spPr>
          <a:xfrm rot="18987226">
            <a:off x="2359241" y="5118024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180 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6E01172D-36AE-4E0A-910F-4754192E16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945983">
            <a:off x="2355478" y="5305047"/>
            <a:ext cx="149065" cy="23707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0AE7D79-19B8-4F71-BA49-3E4A81C83858}"/>
              </a:ext>
            </a:extLst>
          </p:cNvPr>
          <p:cNvSpPr txBox="1"/>
          <p:nvPr/>
        </p:nvSpPr>
        <p:spPr>
          <a:xfrm rot="16200000">
            <a:off x="4289317" y="5807920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6 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353A1009-DCD3-4F97-9429-6E700CB23E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158757">
            <a:off x="4462284" y="6079380"/>
            <a:ext cx="149065" cy="23707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34F40880-6A03-42FB-9B29-90965C8CD50B}"/>
              </a:ext>
            </a:extLst>
          </p:cNvPr>
          <p:cNvSpPr txBox="1"/>
          <p:nvPr/>
        </p:nvSpPr>
        <p:spPr>
          <a:xfrm rot="3205351">
            <a:off x="5821918" y="5620698"/>
            <a:ext cx="68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13000 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34A972A9-39AF-4715-8584-4895216612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64108">
            <a:off x="6289733" y="5877988"/>
            <a:ext cx="149065" cy="23707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138B713F-0396-476D-8D3F-B14EB1B4B5A2}"/>
              </a:ext>
            </a:extLst>
          </p:cNvPr>
          <p:cNvSpPr txBox="1"/>
          <p:nvPr/>
        </p:nvSpPr>
        <p:spPr>
          <a:xfrm rot="21102719">
            <a:off x="1616148" y="3697622"/>
            <a:ext cx="4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120 </a:t>
            </a:r>
          </a:p>
        </p:txBody>
      </p:sp>
      <p:sp>
        <p:nvSpPr>
          <p:cNvPr id="90" name="Freeform: Shape 51">
            <a:extLst>
              <a:ext uri="{FF2B5EF4-FFF2-40B4-BE49-F238E27FC236}">
                <a16:creationId xmlns="" xmlns:a16="http://schemas.microsoft.com/office/drawing/2014/main" id="{5902C232-451F-4D84-8C17-C4A340135C27}"/>
              </a:ext>
            </a:extLst>
          </p:cNvPr>
          <p:cNvSpPr/>
          <p:nvPr/>
        </p:nvSpPr>
        <p:spPr>
          <a:xfrm>
            <a:off x="2371950" y="3917835"/>
            <a:ext cx="1138238" cy="557212"/>
          </a:xfrm>
          <a:custGeom>
            <a:avLst/>
            <a:gdLst>
              <a:gd name="connsiteX0" fmla="*/ 0 w 1138238"/>
              <a:gd name="connsiteY0" fmla="*/ 557212 h 557212"/>
              <a:gd name="connsiteX1" fmla="*/ 371475 w 1138238"/>
              <a:gd name="connsiteY1" fmla="*/ 133350 h 557212"/>
              <a:gd name="connsiteX2" fmla="*/ 847725 w 1138238"/>
              <a:gd name="connsiteY2" fmla="*/ 185737 h 557212"/>
              <a:gd name="connsiteX3" fmla="*/ 1138238 w 1138238"/>
              <a:gd name="connsiteY3" fmla="*/ 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238" h="557212">
                <a:moveTo>
                  <a:pt x="0" y="557212"/>
                </a:moveTo>
                <a:cubicBezTo>
                  <a:pt x="115093" y="376237"/>
                  <a:pt x="230187" y="195263"/>
                  <a:pt x="371475" y="133350"/>
                </a:cubicBezTo>
                <a:cubicBezTo>
                  <a:pt x="512763" y="71437"/>
                  <a:pt x="719931" y="207962"/>
                  <a:pt x="847725" y="185737"/>
                </a:cubicBezTo>
                <a:cubicBezTo>
                  <a:pt x="975519" y="163512"/>
                  <a:pt x="1085851" y="154781"/>
                  <a:pt x="1138238" y="0"/>
                </a:cubicBezTo>
              </a:path>
            </a:pathLst>
          </a:custGeom>
          <a:noFill/>
          <a:ln w="19050"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95664A72-B8FB-4209-8859-0467F271D9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5553">
            <a:off x="1538373" y="3726657"/>
            <a:ext cx="149065" cy="237076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="" xmlns:a16="http://schemas.microsoft.com/office/drawing/2014/main" id="{7B88FA74-7901-4045-8084-AD80012DB425}"/>
              </a:ext>
            </a:extLst>
          </p:cNvPr>
          <p:cNvSpPr/>
          <p:nvPr/>
        </p:nvSpPr>
        <p:spPr>
          <a:xfrm>
            <a:off x="2048883" y="3782892"/>
            <a:ext cx="79423" cy="93027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41FAF1-624B-4476-A049-6D8D2757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62" y="381847"/>
            <a:ext cx="1634238" cy="516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E73AF5-D3EB-49CF-A6A7-CCF9CDB4A9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9331" y="2013650"/>
            <a:ext cx="481012" cy="35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5ED2F4-443D-46BC-A128-63C8FF5E8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194" y="4716340"/>
            <a:ext cx="1015169" cy="297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E9E0F60-1FF1-47E3-B307-309240E8F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027" y="3037710"/>
            <a:ext cx="809021" cy="255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9E01B38-0CA2-4EC1-ADAC-9092E4A3FDB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7763" y="1892541"/>
            <a:ext cx="449911" cy="2209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EFAEFD-0AA5-49CD-B0C5-EAFE52E9C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8072" y="2154297"/>
            <a:ext cx="736755" cy="2190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65E058EC-6BE3-4C9C-8CC4-E897BF9F981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2625" y="3048275"/>
            <a:ext cx="536453" cy="2223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629D464-1843-4A0C-B53D-D8E8335C5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5567" y="3988231"/>
            <a:ext cx="837671" cy="2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38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: Shape 1024">
            <a:extLst>
              <a:ext uri="{FF2B5EF4-FFF2-40B4-BE49-F238E27FC236}">
                <a16:creationId xmlns="" xmlns:a16="http://schemas.microsoft.com/office/drawing/2014/main" id="{CB7B83E3-8B7D-4B09-BBB0-9ABA6179FDA6}"/>
              </a:ext>
            </a:extLst>
          </p:cNvPr>
          <p:cNvSpPr/>
          <p:nvPr/>
        </p:nvSpPr>
        <p:spPr>
          <a:xfrm>
            <a:off x="3454400" y="4943475"/>
            <a:ext cx="457200" cy="539750"/>
          </a:xfrm>
          <a:custGeom>
            <a:avLst/>
            <a:gdLst>
              <a:gd name="connsiteX0" fmla="*/ 457200 w 457200"/>
              <a:gd name="connsiteY0" fmla="*/ 0 h 539750"/>
              <a:gd name="connsiteX1" fmla="*/ 165100 w 457200"/>
              <a:gd name="connsiteY1" fmla="*/ 269875 h 539750"/>
              <a:gd name="connsiteX2" fmla="*/ 0 w 457200"/>
              <a:gd name="connsiteY2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539750">
                <a:moveTo>
                  <a:pt x="457200" y="0"/>
                </a:moveTo>
                <a:cubicBezTo>
                  <a:pt x="349250" y="89958"/>
                  <a:pt x="241300" y="179917"/>
                  <a:pt x="165100" y="269875"/>
                </a:cubicBezTo>
                <a:cubicBezTo>
                  <a:pt x="88900" y="359833"/>
                  <a:pt x="44450" y="449791"/>
                  <a:pt x="0" y="5397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27" name="Freeform: Shape 1026">
            <a:extLst>
              <a:ext uri="{FF2B5EF4-FFF2-40B4-BE49-F238E27FC236}">
                <a16:creationId xmlns="" xmlns:a16="http://schemas.microsoft.com/office/drawing/2014/main" id="{57602A2C-0A37-46DA-B9D7-6C54D4433A5E}"/>
              </a:ext>
            </a:extLst>
          </p:cNvPr>
          <p:cNvSpPr/>
          <p:nvPr/>
        </p:nvSpPr>
        <p:spPr>
          <a:xfrm>
            <a:off x="3898900" y="4962525"/>
            <a:ext cx="82843" cy="650875"/>
          </a:xfrm>
          <a:custGeom>
            <a:avLst/>
            <a:gdLst>
              <a:gd name="connsiteX0" fmla="*/ 0 w 82843"/>
              <a:gd name="connsiteY0" fmla="*/ 0 h 650875"/>
              <a:gd name="connsiteX1" fmla="*/ 82550 w 82843"/>
              <a:gd name="connsiteY1" fmla="*/ 288925 h 650875"/>
              <a:gd name="connsiteX2" fmla="*/ 22225 w 82843"/>
              <a:gd name="connsiteY2" fmla="*/ 650875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43" h="650875">
                <a:moveTo>
                  <a:pt x="0" y="0"/>
                </a:moveTo>
                <a:cubicBezTo>
                  <a:pt x="39423" y="90223"/>
                  <a:pt x="78846" y="180446"/>
                  <a:pt x="82550" y="288925"/>
                </a:cubicBezTo>
                <a:cubicBezTo>
                  <a:pt x="86254" y="397404"/>
                  <a:pt x="54239" y="524139"/>
                  <a:pt x="22225" y="65087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4" name="Freeform: Shape 153">
            <a:extLst>
              <a:ext uri="{FF2B5EF4-FFF2-40B4-BE49-F238E27FC236}">
                <a16:creationId xmlns="" xmlns:a16="http://schemas.microsoft.com/office/drawing/2014/main" id="{5AF65984-AF7C-4A3D-90A7-EC3DA7DCF8A1}"/>
              </a:ext>
            </a:extLst>
          </p:cNvPr>
          <p:cNvSpPr/>
          <p:nvPr/>
        </p:nvSpPr>
        <p:spPr>
          <a:xfrm>
            <a:off x="3346450" y="3940175"/>
            <a:ext cx="1038225" cy="736600"/>
          </a:xfrm>
          <a:custGeom>
            <a:avLst/>
            <a:gdLst>
              <a:gd name="connsiteX0" fmla="*/ 1038225 w 1038225"/>
              <a:gd name="connsiteY0" fmla="*/ 0 h 736600"/>
              <a:gd name="connsiteX1" fmla="*/ 422275 w 1038225"/>
              <a:gd name="connsiteY1" fmla="*/ 311150 h 736600"/>
              <a:gd name="connsiteX2" fmla="*/ 0 w 1038225"/>
              <a:gd name="connsiteY2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736600">
                <a:moveTo>
                  <a:pt x="1038225" y="0"/>
                </a:moveTo>
                <a:cubicBezTo>
                  <a:pt x="816768" y="94191"/>
                  <a:pt x="595312" y="188383"/>
                  <a:pt x="422275" y="311150"/>
                </a:cubicBezTo>
                <a:cubicBezTo>
                  <a:pt x="249238" y="433917"/>
                  <a:pt x="124619" y="585258"/>
                  <a:pt x="0" y="7366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5" name="Freeform: Shape 154">
            <a:extLst>
              <a:ext uri="{FF2B5EF4-FFF2-40B4-BE49-F238E27FC236}">
                <a16:creationId xmlns="" xmlns:a16="http://schemas.microsoft.com/office/drawing/2014/main" id="{AC274AC5-D689-4D06-9E88-9E4600CF4B47}"/>
              </a:ext>
            </a:extLst>
          </p:cNvPr>
          <p:cNvSpPr/>
          <p:nvPr/>
        </p:nvSpPr>
        <p:spPr>
          <a:xfrm>
            <a:off x="3898900" y="3946525"/>
            <a:ext cx="485775" cy="1006475"/>
          </a:xfrm>
          <a:custGeom>
            <a:avLst/>
            <a:gdLst>
              <a:gd name="connsiteX0" fmla="*/ 485775 w 485775"/>
              <a:gd name="connsiteY0" fmla="*/ 0 h 1006475"/>
              <a:gd name="connsiteX1" fmla="*/ 107950 w 485775"/>
              <a:gd name="connsiteY1" fmla="*/ 676275 h 1006475"/>
              <a:gd name="connsiteX2" fmla="*/ 0 w 485775"/>
              <a:gd name="connsiteY2" fmla="*/ 1006475 h 10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1006475">
                <a:moveTo>
                  <a:pt x="485775" y="0"/>
                </a:moveTo>
                <a:cubicBezTo>
                  <a:pt x="337343" y="254264"/>
                  <a:pt x="188912" y="508529"/>
                  <a:pt x="107950" y="676275"/>
                </a:cubicBezTo>
                <a:cubicBezTo>
                  <a:pt x="26987" y="844021"/>
                  <a:pt x="13493" y="925248"/>
                  <a:pt x="0" y="100647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6" name="Freeform: Shape 155">
            <a:extLst>
              <a:ext uri="{FF2B5EF4-FFF2-40B4-BE49-F238E27FC236}">
                <a16:creationId xmlns="" xmlns:a16="http://schemas.microsoft.com/office/drawing/2014/main" id="{F42D85C9-34D7-4020-862E-7BF1C866294E}"/>
              </a:ext>
            </a:extLst>
          </p:cNvPr>
          <p:cNvSpPr/>
          <p:nvPr/>
        </p:nvSpPr>
        <p:spPr>
          <a:xfrm>
            <a:off x="4384675" y="3959225"/>
            <a:ext cx="57150" cy="1085850"/>
          </a:xfrm>
          <a:custGeom>
            <a:avLst/>
            <a:gdLst>
              <a:gd name="connsiteX0" fmla="*/ 0 w 57150"/>
              <a:gd name="connsiteY0" fmla="*/ 0 h 1085850"/>
              <a:gd name="connsiteX1" fmla="*/ 57150 w 57150"/>
              <a:gd name="connsiteY1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1085850">
                <a:moveTo>
                  <a:pt x="0" y="0"/>
                </a:moveTo>
                <a:lnTo>
                  <a:pt x="57150" y="108585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7" name="Freeform: Shape 156">
            <a:extLst>
              <a:ext uri="{FF2B5EF4-FFF2-40B4-BE49-F238E27FC236}">
                <a16:creationId xmlns="" xmlns:a16="http://schemas.microsoft.com/office/drawing/2014/main" id="{5E55376F-C4F6-4F9E-954D-A1243B52D88C}"/>
              </a:ext>
            </a:extLst>
          </p:cNvPr>
          <p:cNvSpPr/>
          <p:nvPr/>
        </p:nvSpPr>
        <p:spPr>
          <a:xfrm>
            <a:off x="2968625" y="4686300"/>
            <a:ext cx="361950" cy="542925"/>
          </a:xfrm>
          <a:custGeom>
            <a:avLst/>
            <a:gdLst>
              <a:gd name="connsiteX0" fmla="*/ 361950 w 361950"/>
              <a:gd name="connsiteY0" fmla="*/ 0 h 542925"/>
              <a:gd name="connsiteX1" fmla="*/ 0 w 361950"/>
              <a:gd name="connsiteY1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 h="542925">
                <a:moveTo>
                  <a:pt x="361950" y="0"/>
                </a:moveTo>
                <a:lnTo>
                  <a:pt x="0" y="542925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302D0DC5-E51D-44F0-8637-5D3C4C98B3B8}"/>
              </a:ext>
            </a:extLst>
          </p:cNvPr>
          <p:cNvSpPr/>
          <p:nvPr/>
        </p:nvSpPr>
        <p:spPr>
          <a:xfrm>
            <a:off x="4900613" y="638175"/>
            <a:ext cx="190500" cy="685800"/>
          </a:xfrm>
          <a:custGeom>
            <a:avLst/>
            <a:gdLst>
              <a:gd name="connsiteX0" fmla="*/ 190500 w 190500"/>
              <a:gd name="connsiteY0" fmla="*/ 0 h 685800"/>
              <a:gd name="connsiteX1" fmla="*/ 76200 w 190500"/>
              <a:gd name="connsiteY1" fmla="*/ 223838 h 685800"/>
              <a:gd name="connsiteX2" fmla="*/ 0 w 19050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85800">
                <a:moveTo>
                  <a:pt x="190500" y="0"/>
                </a:moveTo>
                <a:cubicBezTo>
                  <a:pt x="149225" y="54769"/>
                  <a:pt x="107950" y="109538"/>
                  <a:pt x="76200" y="223838"/>
                </a:cubicBezTo>
                <a:cubicBezTo>
                  <a:pt x="44450" y="338138"/>
                  <a:pt x="0" y="685800"/>
                  <a:pt x="0" y="6858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94B4882-0423-4962-A4D1-DB4D23069609}"/>
              </a:ext>
            </a:extLst>
          </p:cNvPr>
          <p:cNvSpPr txBox="1"/>
          <p:nvPr/>
        </p:nvSpPr>
        <p:spPr>
          <a:xfrm rot="16942887">
            <a:off x="4773033" y="914795"/>
            <a:ext cx="44980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Nutrition</a:t>
            </a:r>
          </a:p>
          <a:p>
            <a:r>
              <a:rPr lang="en-ZA" sz="700" dirty="0"/>
              <a:t>Programme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D16002E4-B96D-4772-B5F2-C403E1FFB526}"/>
              </a:ext>
            </a:extLst>
          </p:cNvPr>
          <p:cNvSpPr/>
          <p:nvPr/>
        </p:nvSpPr>
        <p:spPr>
          <a:xfrm>
            <a:off x="3405188" y="781050"/>
            <a:ext cx="338137" cy="614363"/>
          </a:xfrm>
          <a:custGeom>
            <a:avLst/>
            <a:gdLst>
              <a:gd name="connsiteX0" fmla="*/ 0 w 338137"/>
              <a:gd name="connsiteY0" fmla="*/ 0 h 614363"/>
              <a:gd name="connsiteX1" fmla="*/ 166687 w 338137"/>
              <a:gd name="connsiteY1" fmla="*/ 361950 h 614363"/>
              <a:gd name="connsiteX2" fmla="*/ 338137 w 338137"/>
              <a:gd name="connsiteY2" fmla="*/ 614363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37" h="614363">
                <a:moveTo>
                  <a:pt x="0" y="0"/>
                </a:moveTo>
                <a:cubicBezTo>
                  <a:pt x="55165" y="129778"/>
                  <a:pt x="110331" y="259556"/>
                  <a:pt x="166687" y="361950"/>
                </a:cubicBezTo>
                <a:cubicBezTo>
                  <a:pt x="223043" y="464344"/>
                  <a:pt x="295275" y="609601"/>
                  <a:pt x="338137" y="614363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5" name="Freeform: Shape 114">
            <a:extLst>
              <a:ext uri="{FF2B5EF4-FFF2-40B4-BE49-F238E27FC236}">
                <a16:creationId xmlns="" xmlns:a16="http://schemas.microsoft.com/office/drawing/2014/main" id="{66324F2D-0267-4750-AA2C-57A28C15E87F}"/>
              </a:ext>
            </a:extLst>
          </p:cNvPr>
          <p:cNvSpPr/>
          <p:nvPr/>
        </p:nvSpPr>
        <p:spPr>
          <a:xfrm>
            <a:off x="4376738" y="576263"/>
            <a:ext cx="23812" cy="690562"/>
          </a:xfrm>
          <a:custGeom>
            <a:avLst/>
            <a:gdLst>
              <a:gd name="connsiteX0" fmla="*/ 0 w 23812"/>
              <a:gd name="connsiteY0" fmla="*/ 0 h 690562"/>
              <a:gd name="connsiteX1" fmla="*/ 4762 w 23812"/>
              <a:gd name="connsiteY1" fmla="*/ 490537 h 690562"/>
              <a:gd name="connsiteX2" fmla="*/ 23812 w 23812"/>
              <a:gd name="connsiteY2" fmla="*/ 690562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" h="690562">
                <a:moveTo>
                  <a:pt x="0" y="0"/>
                </a:moveTo>
                <a:cubicBezTo>
                  <a:pt x="396" y="187721"/>
                  <a:pt x="793" y="375443"/>
                  <a:pt x="4762" y="490537"/>
                </a:cubicBezTo>
                <a:cubicBezTo>
                  <a:pt x="8731" y="605631"/>
                  <a:pt x="-2382" y="668337"/>
                  <a:pt x="23812" y="690562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B74AD526-1FED-4EF0-8673-D0B6F379BB08}"/>
              </a:ext>
            </a:extLst>
          </p:cNvPr>
          <p:cNvSpPr/>
          <p:nvPr/>
        </p:nvSpPr>
        <p:spPr>
          <a:xfrm>
            <a:off x="5500688" y="1042988"/>
            <a:ext cx="361950" cy="552450"/>
          </a:xfrm>
          <a:custGeom>
            <a:avLst/>
            <a:gdLst>
              <a:gd name="connsiteX0" fmla="*/ 361950 w 361950"/>
              <a:gd name="connsiteY0" fmla="*/ 0 h 552450"/>
              <a:gd name="connsiteX1" fmla="*/ 0 w 361950"/>
              <a:gd name="connsiteY1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 h="552450">
                <a:moveTo>
                  <a:pt x="361950" y="0"/>
                </a:moveTo>
                <a:lnTo>
                  <a:pt x="0" y="55245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1" name="Freeform: Shape 120">
            <a:extLst>
              <a:ext uri="{FF2B5EF4-FFF2-40B4-BE49-F238E27FC236}">
                <a16:creationId xmlns="" xmlns:a16="http://schemas.microsoft.com/office/drawing/2014/main" id="{C42E1507-1ADF-487A-9244-A6DD2F1C011C}"/>
              </a:ext>
            </a:extLst>
          </p:cNvPr>
          <p:cNvSpPr/>
          <p:nvPr/>
        </p:nvSpPr>
        <p:spPr>
          <a:xfrm>
            <a:off x="5919788" y="1604963"/>
            <a:ext cx="509587" cy="385762"/>
          </a:xfrm>
          <a:custGeom>
            <a:avLst/>
            <a:gdLst>
              <a:gd name="connsiteX0" fmla="*/ 509587 w 509587"/>
              <a:gd name="connsiteY0" fmla="*/ 0 h 385762"/>
              <a:gd name="connsiteX1" fmla="*/ 0 w 509587"/>
              <a:gd name="connsiteY1" fmla="*/ 385762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587" h="385762">
                <a:moveTo>
                  <a:pt x="509587" y="0"/>
                </a:moveTo>
                <a:lnTo>
                  <a:pt x="0" y="385762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70C72576-2A51-4F51-BB3A-D005597BAF66}"/>
              </a:ext>
            </a:extLst>
          </p:cNvPr>
          <p:cNvSpPr/>
          <p:nvPr/>
        </p:nvSpPr>
        <p:spPr>
          <a:xfrm>
            <a:off x="6238875" y="2395538"/>
            <a:ext cx="585788" cy="209550"/>
          </a:xfrm>
          <a:custGeom>
            <a:avLst/>
            <a:gdLst>
              <a:gd name="connsiteX0" fmla="*/ 0 w 585788"/>
              <a:gd name="connsiteY0" fmla="*/ 209550 h 209550"/>
              <a:gd name="connsiteX1" fmla="*/ 585788 w 585788"/>
              <a:gd name="connsiteY1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788" h="209550">
                <a:moveTo>
                  <a:pt x="0" y="209550"/>
                </a:moveTo>
                <a:lnTo>
                  <a:pt x="585788" y="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D7013825-A010-458F-BB3D-8D0482F11796}"/>
              </a:ext>
            </a:extLst>
          </p:cNvPr>
          <p:cNvSpPr/>
          <p:nvPr/>
        </p:nvSpPr>
        <p:spPr>
          <a:xfrm>
            <a:off x="6305550" y="3214688"/>
            <a:ext cx="619125" cy="47625"/>
          </a:xfrm>
          <a:custGeom>
            <a:avLst/>
            <a:gdLst>
              <a:gd name="connsiteX0" fmla="*/ 0 w 619125"/>
              <a:gd name="connsiteY0" fmla="*/ 0 h 47625"/>
              <a:gd name="connsiteX1" fmla="*/ 619125 w 619125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5" h="47625">
                <a:moveTo>
                  <a:pt x="0" y="0"/>
                </a:moveTo>
                <a:cubicBezTo>
                  <a:pt x="241697" y="2381"/>
                  <a:pt x="483394" y="4763"/>
                  <a:pt x="619125" y="476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F34E66A6-23A3-4797-9F16-A123B90EEE32}"/>
              </a:ext>
            </a:extLst>
          </p:cNvPr>
          <p:cNvSpPr/>
          <p:nvPr/>
        </p:nvSpPr>
        <p:spPr>
          <a:xfrm>
            <a:off x="6162675" y="3862388"/>
            <a:ext cx="500063" cy="390525"/>
          </a:xfrm>
          <a:custGeom>
            <a:avLst/>
            <a:gdLst>
              <a:gd name="connsiteX0" fmla="*/ 0 w 500063"/>
              <a:gd name="connsiteY0" fmla="*/ 0 h 390525"/>
              <a:gd name="connsiteX1" fmla="*/ 500063 w 500063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063" h="390525">
                <a:moveTo>
                  <a:pt x="0" y="0"/>
                </a:moveTo>
                <a:cubicBezTo>
                  <a:pt x="223044" y="156369"/>
                  <a:pt x="446088" y="312738"/>
                  <a:pt x="500063" y="3905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E028C2ED-D929-45EC-B10B-26777D27D7B5}"/>
              </a:ext>
            </a:extLst>
          </p:cNvPr>
          <p:cNvSpPr/>
          <p:nvPr/>
        </p:nvSpPr>
        <p:spPr>
          <a:xfrm>
            <a:off x="5829300" y="4381500"/>
            <a:ext cx="557213" cy="314325"/>
          </a:xfrm>
          <a:custGeom>
            <a:avLst/>
            <a:gdLst>
              <a:gd name="connsiteX0" fmla="*/ 0 w 557213"/>
              <a:gd name="connsiteY0" fmla="*/ 0 h 314325"/>
              <a:gd name="connsiteX1" fmla="*/ 557213 w 557213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7213" h="314325">
                <a:moveTo>
                  <a:pt x="0" y="0"/>
                </a:moveTo>
                <a:cubicBezTo>
                  <a:pt x="235744" y="150018"/>
                  <a:pt x="471488" y="300037"/>
                  <a:pt x="557213" y="3143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2DABA94B-0C61-4BB4-8854-1C2F50C0B3BF}"/>
              </a:ext>
            </a:extLst>
          </p:cNvPr>
          <p:cNvSpPr/>
          <p:nvPr/>
        </p:nvSpPr>
        <p:spPr>
          <a:xfrm>
            <a:off x="5834063" y="4386263"/>
            <a:ext cx="252412" cy="666750"/>
          </a:xfrm>
          <a:custGeom>
            <a:avLst/>
            <a:gdLst>
              <a:gd name="connsiteX0" fmla="*/ 0 w 252412"/>
              <a:gd name="connsiteY0" fmla="*/ 0 h 666750"/>
              <a:gd name="connsiteX1" fmla="*/ 119062 w 252412"/>
              <a:gd name="connsiteY1" fmla="*/ 447675 h 666750"/>
              <a:gd name="connsiteX2" fmla="*/ 252412 w 252412"/>
              <a:gd name="connsiteY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2" h="666750">
                <a:moveTo>
                  <a:pt x="0" y="0"/>
                </a:moveTo>
                <a:cubicBezTo>
                  <a:pt x="38496" y="168275"/>
                  <a:pt x="76993" y="336550"/>
                  <a:pt x="119062" y="447675"/>
                </a:cubicBezTo>
                <a:cubicBezTo>
                  <a:pt x="161131" y="558800"/>
                  <a:pt x="206771" y="612775"/>
                  <a:pt x="252412" y="6667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EB1BEC35-39A9-4EE4-A732-C3F8596BBF02}"/>
              </a:ext>
            </a:extLst>
          </p:cNvPr>
          <p:cNvSpPr/>
          <p:nvPr/>
        </p:nvSpPr>
        <p:spPr>
          <a:xfrm>
            <a:off x="5019727" y="4872038"/>
            <a:ext cx="180923" cy="723900"/>
          </a:xfrm>
          <a:custGeom>
            <a:avLst/>
            <a:gdLst>
              <a:gd name="connsiteX0" fmla="*/ 180923 w 180923"/>
              <a:gd name="connsiteY0" fmla="*/ 0 h 723900"/>
              <a:gd name="connsiteX1" fmla="*/ 9473 w 180923"/>
              <a:gd name="connsiteY1" fmla="*/ 490537 h 723900"/>
              <a:gd name="connsiteX2" fmla="*/ 38048 w 180923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23" h="723900">
                <a:moveTo>
                  <a:pt x="180923" y="0"/>
                </a:moveTo>
                <a:cubicBezTo>
                  <a:pt x="107104" y="184943"/>
                  <a:pt x="33285" y="369887"/>
                  <a:pt x="9473" y="490537"/>
                </a:cubicBezTo>
                <a:cubicBezTo>
                  <a:pt x="-14339" y="611187"/>
                  <a:pt x="11060" y="709613"/>
                  <a:pt x="38048" y="7239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6" name="Freeform: Shape 135">
            <a:extLst>
              <a:ext uri="{FF2B5EF4-FFF2-40B4-BE49-F238E27FC236}">
                <a16:creationId xmlns="" xmlns:a16="http://schemas.microsoft.com/office/drawing/2014/main" id="{4DD1522F-0B96-4320-9882-7FB874F2B571}"/>
              </a:ext>
            </a:extLst>
          </p:cNvPr>
          <p:cNvSpPr/>
          <p:nvPr/>
        </p:nvSpPr>
        <p:spPr>
          <a:xfrm>
            <a:off x="5214938" y="4867275"/>
            <a:ext cx="209550" cy="571500"/>
          </a:xfrm>
          <a:custGeom>
            <a:avLst/>
            <a:gdLst>
              <a:gd name="connsiteX0" fmla="*/ 0 w 209550"/>
              <a:gd name="connsiteY0" fmla="*/ 0 h 571500"/>
              <a:gd name="connsiteX1" fmla="*/ 209550 w 209550"/>
              <a:gd name="connsiteY1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571500">
                <a:moveTo>
                  <a:pt x="0" y="0"/>
                </a:moveTo>
                <a:lnTo>
                  <a:pt x="209550" y="571500"/>
                </a:ln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7" name="Freeform: Shape 136">
            <a:extLst>
              <a:ext uri="{FF2B5EF4-FFF2-40B4-BE49-F238E27FC236}">
                <a16:creationId xmlns="" xmlns:a16="http://schemas.microsoft.com/office/drawing/2014/main" id="{2BD53AA2-D4FE-4137-A773-822BF20A918E}"/>
              </a:ext>
            </a:extLst>
          </p:cNvPr>
          <p:cNvSpPr/>
          <p:nvPr/>
        </p:nvSpPr>
        <p:spPr>
          <a:xfrm>
            <a:off x="5210175" y="4862513"/>
            <a:ext cx="542925" cy="419100"/>
          </a:xfrm>
          <a:custGeom>
            <a:avLst/>
            <a:gdLst>
              <a:gd name="connsiteX0" fmla="*/ 0 w 542925"/>
              <a:gd name="connsiteY0" fmla="*/ 0 h 419100"/>
              <a:gd name="connsiteX1" fmla="*/ 376238 w 542925"/>
              <a:gd name="connsiteY1" fmla="*/ 242887 h 419100"/>
              <a:gd name="connsiteX2" fmla="*/ 542925 w 542925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" h="419100">
                <a:moveTo>
                  <a:pt x="0" y="0"/>
                </a:moveTo>
                <a:cubicBezTo>
                  <a:pt x="142875" y="86518"/>
                  <a:pt x="285751" y="173037"/>
                  <a:pt x="376238" y="242887"/>
                </a:cubicBezTo>
                <a:cubicBezTo>
                  <a:pt x="466726" y="312737"/>
                  <a:pt x="504825" y="365918"/>
                  <a:pt x="542925" y="4191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401CA17D-361C-42F2-8735-4C572E3F9C6A}"/>
              </a:ext>
            </a:extLst>
          </p:cNvPr>
          <p:cNvSpPr/>
          <p:nvPr/>
        </p:nvSpPr>
        <p:spPr>
          <a:xfrm>
            <a:off x="4424639" y="5042220"/>
            <a:ext cx="12231" cy="619125"/>
          </a:xfrm>
          <a:custGeom>
            <a:avLst/>
            <a:gdLst>
              <a:gd name="connsiteX0" fmla="*/ 12231 w 12231"/>
              <a:gd name="connsiteY0" fmla="*/ 0 h 619125"/>
              <a:gd name="connsiteX1" fmla="*/ 2706 w 12231"/>
              <a:gd name="connsiteY1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31" h="619125">
                <a:moveTo>
                  <a:pt x="12231" y="0"/>
                </a:moveTo>
                <a:cubicBezTo>
                  <a:pt x="3896" y="263128"/>
                  <a:pt x="-4438" y="526256"/>
                  <a:pt x="2706" y="6191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3" name="Freeform: Shape 142">
            <a:extLst>
              <a:ext uri="{FF2B5EF4-FFF2-40B4-BE49-F238E27FC236}">
                <a16:creationId xmlns="" xmlns:a16="http://schemas.microsoft.com/office/drawing/2014/main" id="{12345968-BD1B-4885-BE49-669CA0D076C4}"/>
              </a:ext>
            </a:extLst>
          </p:cNvPr>
          <p:cNvSpPr/>
          <p:nvPr/>
        </p:nvSpPr>
        <p:spPr>
          <a:xfrm>
            <a:off x="2376488" y="4219575"/>
            <a:ext cx="514350" cy="390525"/>
          </a:xfrm>
          <a:custGeom>
            <a:avLst/>
            <a:gdLst>
              <a:gd name="connsiteX0" fmla="*/ 514350 w 514350"/>
              <a:gd name="connsiteY0" fmla="*/ 0 h 390525"/>
              <a:gd name="connsiteX1" fmla="*/ 0 w 514350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390525">
                <a:moveTo>
                  <a:pt x="514350" y="0"/>
                </a:moveTo>
                <a:cubicBezTo>
                  <a:pt x="291306" y="173037"/>
                  <a:pt x="68263" y="346075"/>
                  <a:pt x="0" y="3905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5" name="Freeform: Shape 144">
            <a:extLst>
              <a:ext uri="{FF2B5EF4-FFF2-40B4-BE49-F238E27FC236}">
                <a16:creationId xmlns="" xmlns:a16="http://schemas.microsoft.com/office/drawing/2014/main" id="{CFDAF24D-E72B-4BBA-8A89-2A2D70672723}"/>
              </a:ext>
            </a:extLst>
          </p:cNvPr>
          <p:cNvSpPr/>
          <p:nvPr/>
        </p:nvSpPr>
        <p:spPr>
          <a:xfrm>
            <a:off x="1957388" y="3600450"/>
            <a:ext cx="633412" cy="152400"/>
          </a:xfrm>
          <a:custGeom>
            <a:avLst/>
            <a:gdLst>
              <a:gd name="connsiteX0" fmla="*/ 633412 w 633412"/>
              <a:gd name="connsiteY0" fmla="*/ 0 h 152400"/>
              <a:gd name="connsiteX1" fmla="*/ 0 w 633412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412" h="152400">
                <a:moveTo>
                  <a:pt x="633412" y="0"/>
                </a:moveTo>
                <a:cubicBezTo>
                  <a:pt x="341312" y="49609"/>
                  <a:pt x="49212" y="99219"/>
                  <a:pt x="0" y="1524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7" name="Freeform: Shape 146">
            <a:extLst>
              <a:ext uri="{FF2B5EF4-FFF2-40B4-BE49-F238E27FC236}">
                <a16:creationId xmlns="" xmlns:a16="http://schemas.microsoft.com/office/drawing/2014/main" id="{FE08F6FE-DA10-42CE-BA3D-131BF699F498}"/>
              </a:ext>
            </a:extLst>
          </p:cNvPr>
          <p:cNvSpPr/>
          <p:nvPr/>
        </p:nvSpPr>
        <p:spPr>
          <a:xfrm>
            <a:off x="1924050" y="2624138"/>
            <a:ext cx="676275" cy="114300"/>
          </a:xfrm>
          <a:custGeom>
            <a:avLst/>
            <a:gdLst>
              <a:gd name="connsiteX0" fmla="*/ 0 w 676275"/>
              <a:gd name="connsiteY0" fmla="*/ 0 h 114300"/>
              <a:gd name="connsiteX1" fmla="*/ 676275 w 676275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6275" h="114300">
                <a:moveTo>
                  <a:pt x="0" y="0"/>
                </a:moveTo>
                <a:cubicBezTo>
                  <a:pt x="288528" y="40084"/>
                  <a:pt x="577056" y="80169"/>
                  <a:pt x="676275" y="1143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9" name="Freeform: Shape 148">
            <a:extLst>
              <a:ext uri="{FF2B5EF4-FFF2-40B4-BE49-F238E27FC236}">
                <a16:creationId xmlns="" xmlns:a16="http://schemas.microsoft.com/office/drawing/2014/main" id="{AE91BDF5-456B-48EF-99EF-04AB275AE9B1}"/>
              </a:ext>
            </a:extLst>
          </p:cNvPr>
          <p:cNvSpPr/>
          <p:nvPr/>
        </p:nvSpPr>
        <p:spPr>
          <a:xfrm>
            <a:off x="2181225" y="1909736"/>
            <a:ext cx="642938" cy="300064"/>
          </a:xfrm>
          <a:custGeom>
            <a:avLst/>
            <a:gdLst>
              <a:gd name="connsiteX0" fmla="*/ 642938 w 642938"/>
              <a:gd name="connsiteY0" fmla="*/ 300064 h 300064"/>
              <a:gd name="connsiteX1" fmla="*/ 0 w 642938"/>
              <a:gd name="connsiteY1" fmla="*/ 27 h 30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8" h="300064">
                <a:moveTo>
                  <a:pt x="642938" y="300064"/>
                </a:moveTo>
                <a:cubicBezTo>
                  <a:pt x="366316" y="148855"/>
                  <a:pt x="89694" y="-2354"/>
                  <a:pt x="0" y="27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1" name="Freeform: Shape 150">
            <a:extLst>
              <a:ext uri="{FF2B5EF4-FFF2-40B4-BE49-F238E27FC236}">
                <a16:creationId xmlns="" xmlns:a16="http://schemas.microsoft.com/office/drawing/2014/main" id="{19D1A137-8612-49D9-A221-CE657D1D6724}"/>
              </a:ext>
            </a:extLst>
          </p:cNvPr>
          <p:cNvSpPr/>
          <p:nvPr/>
        </p:nvSpPr>
        <p:spPr>
          <a:xfrm>
            <a:off x="2709863" y="1223963"/>
            <a:ext cx="514350" cy="481012"/>
          </a:xfrm>
          <a:custGeom>
            <a:avLst/>
            <a:gdLst>
              <a:gd name="connsiteX0" fmla="*/ 0 w 514350"/>
              <a:gd name="connsiteY0" fmla="*/ 0 h 481012"/>
              <a:gd name="connsiteX1" fmla="*/ 514350 w 514350"/>
              <a:gd name="connsiteY1" fmla="*/ 481012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481012">
                <a:moveTo>
                  <a:pt x="0" y="0"/>
                </a:moveTo>
                <a:cubicBezTo>
                  <a:pt x="231775" y="193675"/>
                  <a:pt x="463550" y="387350"/>
                  <a:pt x="514350" y="481012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8C5216D6-F736-4DF1-AE47-89D579C84B1B}"/>
              </a:ext>
            </a:extLst>
          </p:cNvPr>
          <p:cNvSpPr/>
          <p:nvPr/>
        </p:nvSpPr>
        <p:spPr>
          <a:xfrm>
            <a:off x="4367213" y="3933825"/>
            <a:ext cx="838200" cy="952500"/>
          </a:xfrm>
          <a:custGeom>
            <a:avLst/>
            <a:gdLst>
              <a:gd name="connsiteX0" fmla="*/ 0 w 838200"/>
              <a:gd name="connsiteY0" fmla="*/ 0 h 952500"/>
              <a:gd name="connsiteX1" fmla="*/ 309562 w 838200"/>
              <a:gd name="connsiteY1" fmla="*/ 457200 h 952500"/>
              <a:gd name="connsiteX2" fmla="*/ 838200 w 838200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952500">
                <a:moveTo>
                  <a:pt x="0" y="0"/>
                </a:moveTo>
                <a:cubicBezTo>
                  <a:pt x="84931" y="149225"/>
                  <a:pt x="169862" y="298450"/>
                  <a:pt x="309562" y="457200"/>
                </a:cubicBezTo>
                <a:cubicBezTo>
                  <a:pt x="449262" y="615950"/>
                  <a:pt x="643731" y="784225"/>
                  <a:pt x="838200" y="9525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81C1E8B3-0028-47D7-84E7-F7454E678A6F}"/>
              </a:ext>
            </a:extLst>
          </p:cNvPr>
          <p:cNvSpPr/>
          <p:nvPr/>
        </p:nvSpPr>
        <p:spPr>
          <a:xfrm>
            <a:off x="5068577" y="3548063"/>
            <a:ext cx="141598" cy="1323975"/>
          </a:xfrm>
          <a:custGeom>
            <a:avLst/>
            <a:gdLst>
              <a:gd name="connsiteX0" fmla="*/ 3486 w 141598"/>
              <a:gd name="connsiteY0" fmla="*/ 0 h 1323975"/>
              <a:gd name="connsiteX1" fmla="*/ 17773 w 141598"/>
              <a:gd name="connsiteY1" fmla="*/ 514350 h 1323975"/>
              <a:gd name="connsiteX2" fmla="*/ 141598 w 141598"/>
              <a:gd name="connsiteY2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598" h="1323975">
                <a:moveTo>
                  <a:pt x="3486" y="0"/>
                </a:moveTo>
                <a:cubicBezTo>
                  <a:pt x="-880" y="146844"/>
                  <a:pt x="-5246" y="293688"/>
                  <a:pt x="17773" y="514350"/>
                </a:cubicBezTo>
                <a:cubicBezTo>
                  <a:pt x="40792" y="735012"/>
                  <a:pt x="91195" y="1029493"/>
                  <a:pt x="141598" y="132397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C62A688A-9724-47F8-8BFA-0B8AD47FE7F5}"/>
              </a:ext>
            </a:extLst>
          </p:cNvPr>
          <p:cNvSpPr/>
          <p:nvPr/>
        </p:nvSpPr>
        <p:spPr>
          <a:xfrm>
            <a:off x="4702032" y="2781300"/>
            <a:ext cx="498618" cy="2105025"/>
          </a:xfrm>
          <a:custGeom>
            <a:avLst/>
            <a:gdLst>
              <a:gd name="connsiteX0" fmla="*/ 498618 w 498618"/>
              <a:gd name="connsiteY0" fmla="*/ 2105025 h 2105025"/>
              <a:gd name="connsiteX1" fmla="*/ 131906 w 498618"/>
              <a:gd name="connsiteY1" fmla="*/ 1352550 h 2105025"/>
              <a:gd name="connsiteX2" fmla="*/ 8081 w 498618"/>
              <a:gd name="connsiteY2" fmla="*/ 481013 h 2105025"/>
              <a:gd name="connsiteX3" fmla="*/ 331931 w 498618"/>
              <a:gd name="connsiteY3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618" h="2105025">
                <a:moveTo>
                  <a:pt x="498618" y="2105025"/>
                </a:moveTo>
                <a:cubicBezTo>
                  <a:pt x="356140" y="1864122"/>
                  <a:pt x="213662" y="1623219"/>
                  <a:pt x="131906" y="1352550"/>
                </a:cubicBezTo>
                <a:cubicBezTo>
                  <a:pt x="50150" y="1081881"/>
                  <a:pt x="-25257" y="706438"/>
                  <a:pt x="8081" y="481013"/>
                </a:cubicBezTo>
                <a:cubicBezTo>
                  <a:pt x="41418" y="255588"/>
                  <a:pt x="186674" y="127794"/>
                  <a:pt x="331931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6FBFA402-90A3-4421-B14A-4306F23BFFB1}"/>
              </a:ext>
            </a:extLst>
          </p:cNvPr>
          <p:cNvSpPr/>
          <p:nvPr/>
        </p:nvSpPr>
        <p:spPr>
          <a:xfrm>
            <a:off x="2595563" y="3480739"/>
            <a:ext cx="1152525" cy="114949"/>
          </a:xfrm>
          <a:custGeom>
            <a:avLst/>
            <a:gdLst>
              <a:gd name="connsiteX0" fmla="*/ 0 w 1152525"/>
              <a:gd name="connsiteY0" fmla="*/ 114949 h 114949"/>
              <a:gd name="connsiteX1" fmla="*/ 471487 w 1152525"/>
              <a:gd name="connsiteY1" fmla="*/ 649 h 114949"/>
              <a:gd name="connsiteX2" fmla="*/ 1152525 w 1152525"/>
              <a:gd name="connsiteY2" fmla="*/ 76849 h 1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525" h="114949">
                <a:moveTo>
                  <a:pt x="0" y="114949"/>
                </a:moveTo>
                <a:cubicBezTo>
                  <a:pt x="139700" y="60974"/>
                  <a:pt x="279400" y="6999"/>
                  <a:pt x="471487" y="649"/>
                </a:cubicBezTo>
                <a:cubicBezTo>
                  <a:pt x="663574" y="-5701"/>
                  <a:pt x="908049" y="35574"/>
                  <a:pt x="1152525" y="76849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1282B108-316E-4D42-81F7-99530AAAFFF9}"/>
              </a:ext>
            </a:extLst>
          </p:cNvPr>
          <p:cNvSpPr/>
          <p:nvPr/>
        </p:nvSpPr>
        <p:spPr>
          <a:xfrm>
            <a:off x="2614613" y="3614738"/>
            <a:ext cx="1757362" cy="323850"/>
          </a:xfrm>
          <a:custGeom>
            <a:avLst/>
            <a:gdLst>
              <a:gd name="connsiteX0" fmla="*/ 0 w 1757362"/>
              <a:gd name="connsiteY0" fmla="*/ 0 h 323850"/>
              <a:gd name="connsiteX1" fmla="*/ 581025 w 1757362"/>
              <a:gd name="connsiteY1" fmla="*/ 271462 h 323850"/>
              <a:gd name="connsiteX2" fmla="*/ 1757362 w 175736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362" h="323850">
                <a:moveTo>
                  <a:pt x="0" y="0"/>
                </a:moveTo>
                <a:cubicBezTo>
                  <a:pt x="144065" y="108743"/>
                  <a:pt x="288131" y="217487"/>
                  <a:pt x="581025" y="271462"/>
                </a:cubicBezTo>
                <a:cubicBezTo>
                  <a:pt x="873919" y="325437"/>
                  <a:pt x="1570037" y="310356"/>
                  <a:pt x="1757362" y="3238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1D935EB0-B7D6-4878-BC86-FF6BC365382D}"/>
              </a:ext>
            </a:extLst>
          </p:cNvPr>
          <p:cNvSpPr/>
          <p:nvPr/>
        </p:nvSpPr>
        <p:spPr>
          <a:xfrm>
            <a:off x="2871788" y="3957638"/>
            <a:ext cx="1509712" cy="266700"/>
          </a:xfrm>
          <a:custGeom>
            <a:avLst/>
            <a:gdLst>
              <a:gd name="connsiteX0" fmla="*/ 1509712 w 1509712"/>
              <a:gd name="connsiteY0" fmla="*/ 0 h 266700"/>
              <a:gd name="connsiteX1" fmla="*/ 704850 w 1509712"/>
              <a:gd name="connsiteY1" fmla="*/ 80962 h 266700"/>
              <a:gd name="connsiteX2" fmla="*/ 195262 w 1509712"/>
              <a:gd name="connsiteY2" fmla="*/ 142875 h 266700"/>
              <a:gd name="connsiteX3" fmla="*/ 0 w 1509712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712" h="266700">
                <a:moveTo>
                  <a:pt x="1509712" y="0"/>
                </a:moveTo>
                <a:lnTo>
                  <a:pt x="704850" y="80962"/>
                </a:lnTo>
                <a:cubicBezTo>
                  <a:pt x="485775" y="104774"/>
                  <a:pt x="312737" y="111919"/>
                  <a:pt x="195262" y="142875"/>
                </a:cubicBezTo>
                <a:cubicBezTo>
                  <a:pt x="77787" y="173831"/>
                  <a:pt x="25400" y="253206"/>
                  <a:pt x="0" y="2667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43F5C782-7D71-4B28-AFF0-321B8AD15CF4}"/>
              </a:ext>
            </a:extLst>
          </p:cNvPr>
          <p:cNvSpPr/>
          <p:nvPr/>
        </p:nvSpPr>
        <p:spPr>
          <a:xfrm>
            <a:off x="5100638" y="3557588"/>
            <a:ext cx="1076325" cy="323850"/>
          </a:xfrm>
          <a:custGeom>
            <a:avLst/>
            <a:gdLst>
              <a:gd name="connsiteX0" fmla="*/ 0 w 1076325"/>
              <a:gd name="connsiteY0" fmla="*/ 0 h 323850"/>
              <a:gd name="connsiteX1" fmla="*/ 638175 w 1076325"/>
              <a:gd name="connsiteY1" fmla="*/ 114300 h 323850"/>
              <a:gd name="connsiteX2" fmla="*/ 1076325 w 107632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323850">
                <a:moveTo>
                  <a:pt x="0" y="0"/>
                </a:moveTo>
                <a:cubicBezTo>
                  <a:pt x="229394" y="30162"/>
                  <a:pt x="458788" y="60325"/>
                  <a:pt x="638175" y="114300"/>
                </a:cubicBezTo>
                <a:cubicBezTo>
                  <a:pt x="817562" y="168275"/>
                  <a:pt x="1048544" y="284162"/>
                  <a:pt x="1076325" y="3238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7277E80F-DCE1-4CBF-893A-000D8FB84A75}"/>
              </a:ext>
            </a:extLst>
          </p:cNvPr>
          <p:cNvSpPr/>
          <p:nvPr/>
        </p:nvSpPr>
        <p:spPr>
          <a:xfrm>
            <a:off x="4378319" y="3933825"/>
            <a:ext cx="1465269" cy="476250"/>
          </a:xfrm>
          <a:custGeom>
            <a:avLst/>
            <a:gdLst>
              <a:gd name="connsiteX0" fmla="*/ 1465269 w 1465269"/>
              <a:gd name="connsiteY0" fmla="*/ 476250 h 476250"/>
              <a:gd name="connsiteX1" fmla="*/ 1169994 w 1465269"/>
              <a:gd name="connsiteY1" fmla="*/ 385763 h 476250"/>
              <a:gd name="connsiteX2" fmla="*/ 684219 w 1465269"/>
              <a:gd name="connsiteY2" fmla="*/ 261938 h 476250"/>
              <a:gd name="connsiteX3" fmla="*/ 331794 w 1465269"/>
              <a:gd name="connsiteY3" fmla="*/ 76200 h 476250"/>
              <a:gd name="connsiteX4" fmla="*/ 3181 w 1465269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269" h="476250">
                <a:moveTo>
                  <a:pt x="1465269" y="476250"/>
                </a:moveTo>
                <a:cubicBezTo>
                  <a:pt x="1382719" y="448866"/>
                  <a:pt x="1300169" y="421482"/>
                  <a:pt x="1169994" y="385763"/>
                </a:cubicBezTo>
                <a:cubicBezTo>
                  <a:pt x="1039819" y="350044"/>
                  <a:pt x="823919" y="313532"/>
                  <a:pt x="684219" y="261938"/>
                </a:cubicBezTo>
                <a:cubicBezTo>
                  <a:pt x="544519" y="210344"/>
                  <a:pt x="445300" y="119856"/>
                  <a:pt x="331794" y="76200"/>
                </a:cubicBezTo>
                <a:cubicBezTo>
                  <a:pt x="218288" y="32544"/>
                  <a:pt x="-30950" y="10319"/>
                  <a:pt x="3181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9F402416-9C6B-4F9D-93B8-273DA6A8B931}"/>
              </a:ext>
            </a:extLst>
          </p:cNvPr>
          <p:cNvSpPr/>
          <p:nvPr/>
        </p:nvSpPr>
        <p:spPr>
          <a:xfrm>
            <a:off x="5095875" y="3576638"/>
            <a:ext cx="757238" cy="833437"/>
          </a:xfrm>
          <a:custGeom>
            <a:avLst/>
            <a:gdLst>
              <a:gd name="connsiteX0" fmla="*/ 0 w 757238"/>
              <a:gd name="connsiteY0" fmla="*/ 0 h 833437"/>
              <a:gd name="connsiteX1" fmla="*/ 147638 w 757238"/>
              <a:gd name="connsiteY1" fmla="*/ 276225 h 833437"/>
              <a:gd name="connsiteX2" fmla="*/ 400050 w 757238"/>
              <a:gd name="connsiteY2" fmla="*/ 538162 h 833437"/>
              <a:gd name="connsiteX3" fmla="*/ 757238 w 757238"/>
              <a:gd name="connsiteY3" fmla="*/ 833437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38" h="833437">
                <a:moveTo>
                  <a:pt x="0" y="0"/>
                </a:moveTo>
                <a:cubicBezTo>
                  <a:pt x="40481" y="93265"/>
                  <a:pt x="80963" y="186531"/>
                  <a:pt x="147638" y="276225"/>
                </a:cubicBezTo>
                <a:cubicBezTo>
                  <a:pt x="214313" y="365919"/>
                  <a:pt x="298450" y="445293"/>
                  <a:pt x="400050" y="538162"/>
                </a:cubicBezTo>
                <a:cubicBezTo>
                  <a:pt x="501650" y="631031"/>
                  <a:pt x="629444" y="732234"/>
                  <a:pt x="757238" y="833437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D20BB107-7BEA-4416-BAB2-25AA77CB072D}"/>
              </a:ext>
            </a:extLst>
          </p:cNvPr>
          <p:cNvSpPr/>
          <p:nvPr/>
        </p:nvSpPr>
        <p:spPr>
          <a:xfrm>
            <a:off x="5062495" y="3219451"/>
            <a:ext cx="1257343" cy="347662"/>
          </a:xfrm>
          <a:custGeom>
            <a:avLst/>
            <a:gdLst>
              <a:gd name="connsiteX0" fmla="*/ 1257343 w 1257343"/>
              <a:gd name="connsiteY0" fmla="*/ 4762 h 347662"/>
              <a:gd name="connsiteX1" fmla="*/ 538205 w 1257343"/>
              <a:gd name="connsiteY1" fmla="*/ 47624 h 347662"/>
              <a:gd name="connsiteX2" fmla="*/ 4805 w 1257343"/>
              <a:gd name="connsiteY2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43" h="347662">
                <a:moveTo>
                  <a:pt x="1257343" y="4762"/>
                </a:moveTo>
                <a:cubicBezTo>
                  <a:pt x="1002152" y="-2382"/>
                  <a:pt x="746961" y="-9526"/>
                  <a:pt x="538205" y="47624"/>
                </a:cubicBezTo>
                <a:cubicBezTo>
                  <a:pt x="329449" y="104774"/>
                  <a:pt x="-46789" y="319087"/>
                  <a:pt x="4805" y="347662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4AEF94C3-A86C-4AAA-9699-12AB6D8714EF}"/>
              </a:ext>
            </a:extLst>
          </p:cNvPr>
          <p:cNvSpPr/>
          <p:nvPr/>
        </p:nvSpPr>
        <p:spPr>
          <a:xfrm>
            <a:off x="5038725" y="1604963"/>
            <a:ext cx="457200" cy="1157287"/>
          </a:xfrm>
          <a:custGeom>
            <a:avLst/>
            <a:gdLst>
              <a:gd name="connsiteX0" fmla="*/ 457200 w 457200"/>
              <a:gd name="connsiteY0" fmla="*/ 0 h 1157287"/>
              <a:gd name="connsiteX1" fmla="*/ 200025 w 457200"/>
              <a:gd name="connsiteY1" fmla="*/ 376237 h 1157287"/>
              <a:gd name="connsiteX2" fmla="*/ 0 w 457200"/>
              <a:gd name="connsiteY2" fmla="*/ 1157287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157287">
                <a:moveTo>
                  <a:pt x="457200" y="0"/>
                </a:moveTo>
                <a:cubicBezTo>
                  <a:pt x="366712" y="91678"/>
                  <a:pt x="276225" y="183356"/>
                  <a:pt x="200025" y="376237"/>
                </a:cubicBezTo>
                <a:cubicBezTo>
                  <a:pt x="123825" y="569118"/>
                  <a:pt x="61912" y="863202"/>
                  <a:pt x="0" y="1157287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EB2416E9-5E43-4366-8539-ECDBEEAC50CF}"/>
              </a:ext>
            </a:extLst>
          </p:cNvPr>
          <p:cNvSpPr/>
          <p:nvPr/>
        </p:nvSpPr>
        <p:spPr>
          <a:xfrm>
            <a:off x="5048250" y="2005013"/>
            <a:ext cx="862013" cy="766762"/>
          </a:xfrm>
          <a:custGeom>
            <a:avLst/>
            <a:gdLst>
              <a:gd name="connsiteX0" fmla="*/ 862013 w 862013"/>
              <a:gd name="connsiteY0" fmla="*/ 0 h 766762"/>
              <a:gd name="connsiteX1" fmla="*/ 419100 w 862013"/>
              <a:gd name="connsiteY1" fmla="*/ 381000 h 766762"/>
              <a:gd name="connsiteX2" fmla="*/ 0 w 862013"/>
              <a:gd name="connsiteY2" fmla="*/ 766762 h 76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013" h="766762">
                <a:moveTo>
                  <a:pt x="862013" y="0"/>
                </a:moveTo>
                <a:cubicBezTo>
                  <a:pt x="712391" y="126603"/>
                  <a:pt x="562769" y="253206"/>
                  <a:pt x="419100" y="381000"/>
                </a:cubicBezTo>
                <a:cubicBezTo>
                  <a:pt x="275431" y="508794"/>
                  <a:pt x="137715" y="637778"/>
                  <a:pt x="0" y="766762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85B1EA5-F919-435F-9888-AD49C41D3B6B}"/>
              </a:ext>
            </a:extLst>
          </p:cNvPr>
          <p:cNvSpPr/>
          <p:nvPr/>
        </p:nvSpPr>
        <p:spPr>
          <a:xfrm>
            <a:off x="5057775" y="2609850"/>
            <a:ext cx="1176338" cy="171450"/>
          </a:xfrm>
          <a:custGeom>
            <a:avLst/>
            <a:gdLst>
              <a:gd name="connsiteX0" fmla="*/ 1176338 w 1176338"/>
              <a:gd name="connsiteY0" fmla="*/ 0 h 171450"/>
              <a:gd name="connsiteX1" fmla="*/ 600075 w 1176338"/>
              <a:gd name="connsiteY1" fmla="*/ 100013 h 171450"/>
              <a:gd name="connsiteX2" fmla="*/ 0 w 1176338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338" h="171450">
                <a:moveTo>
                  <a:pt x="1176338" y="0"/>
                </a:moveTo>
                <a:cubicBezTo>
                  <a:pt x="986234" y="35719"/>
                  <a:pt x="796131" y="71438"/>
                  <a:pt x="600075" y="100013"/>
                </a:cubicBezTo>
                <a:cubicBezTo>
                  <a:pt x="404019" y="128588"/>
                  <a:pt x="202009" y="150019"/>
                  <a:pt x="0" y="1714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3E76D6DC-3629-4362-AC35-3D1D7A3D88B0}"/>
              </a:ext>
            </a:extLst>
          </p:cNvPr>
          <p:cNvSpPr/>
          <p:nvPr/>
        </p:nvSpPr>
        <p:spPr>
          <a:xfrm>
            <a:off x="5053013" y="2776538"/>
            <a:ext cx="1257300" cy="452437"/>
          </a:xfrm>
          <a:custGeom>
            <a:avLst/>
            <a:gdLst>
              <a:gd name="connsiteX0" fmla="*/ 0 w 1257300"/>
              <a:gd name="connsiteY0" fmla="*/ 0 h 452437"/>
              <a:gd name="connsiteX1" fmla="*/ 614362 w 1257300"/>
              <a:gd name="connsiteY1" fmla="*/ 252412 h 452437"/>
              <a:gd name="connsiteX2" fmla="*/ 1257300 w 1257300"/>
              <a:gd name="connsiteY2" fmla="*/ 452437 h 4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52437">
                <a:moveTo>
                  <a:pt x="0" y="0"/>
                </a:moveTo>
                <a:cubicBezTo>
                  <a:pt x="202406" y="88503"/>
                  <a:pt x="404812" y="177006"/>
                  <a:pt x="614362" y="252412"/>
                </a:cubicBezTo>
                <a:cubicBezTo>
                  <a:pt x="823912" y="327818"/>
                  <a:pt x="1189831" y="422275"/>
                  <a:pt x="1257300" y="452437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EE6DA27-499E-4CCE-B127-885B3A3DC0C4}"/>
              </a:ext>
            </a:extLst>
          </p:cNvPr>
          <p:cNvSpPr/>
          <p:nvPr/>
        </p:nvSpPr>
        <p:spPr>
          <a:xfrm>
            <a:off x="4391025" y="1323975"/>
            <a:ext cx="514350" cy="1076325"/>
          </a:xfrm>
          <a:custGeom>
            <a:avLst/>
            <a:gdLst>
              <a:gd name="connsiteX0" fmla="*/ 514350 w 514350"/>
              <a:gd name="connsiteY0" fmla="*/ 0 h 1076325"/>
              <a:gd name="connsiteX1" fmla="*/ 357188 w 514350"/>
              <a:gd name="connsiteY1" fmla="*/ 647700 h 1076325"/>
              <a:gd name="connsiteX2" fmla="*/ 0 w 514350"/>
              <a:gd name="connsiteY2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076325">
                <a:moveTo>
                  <a:pt x="514350" y="0"/>
                </a:moveTo>
                <a:cubicBezTo>
                  <a:pt x="478631" y="234156"/>
                  <a:pt x="442913" y="468313"/>
                  <a:pt x="357188" y="647700"/>
                </a:cubicBezTo>
                <a:cubicBezTo>
                  <a:pt x="271463" y="827088"/>
                  <a:pt x="135731" y="951706"/>
                  <a:pt x="0" y="10763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6EA6F35-4A98-4E37-87A1-45E516B7B9AE}"/>
              </a:ext>
            </a:extLst>
          </p:cNvPr>
          <p:cNvSpPr/>
          <p:nvPr/>
        </p:nvSpPr>
        <p:spPr>
          <a:xfrm>
            <a:off x="4386263" y="1262063"/>
            <a:ext cx="58352" cy="1123950"/>
          </a:xfrm>
          <a:custGeom>
            <a:avLst/>
            <a:gdLst>
              <a:gd name="connsiteX0" fmla="*/ 33337 w 58352"/>
              <a:gd name="connsiteY0" fmla="*/ 0 h 1123950"/>
              <a:gd name="connsiteX1" fmla="*/ 57150 w 58352"/>
              <a:gd name="connsiteY1" fmla="*/ 471487 h 1123950"/>
              <a:gd name="connsiteX2" fmla="*/ 0 w 58352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2" h="1123950">
                <a:moveTo>
                  <a:pt x="33337" y="0"/>
                </a:moveTo>
                <a:cubicBezTo>
                  <a:pt x="48021" y="142081"/>
                  <a:pt x="62706" y="284162"/>
                  <a:pt x="57150" y="471487"/>
                </a:cubicBezTo>
                <a:cubicBezTo>
                  <a:pt x="51594" y="658812"/>
                  <a:pt x="25797" y="891381"/>
                  <a:pt x="0" y="11239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56322453-D473-49AA-9E90-D5ED25083C53}"/>
              </a:ext>
            </a:extLst>
          </p:cNvPr>
          <p:cNvSpPr/>
          <p:nvPr/>
        </p:nvSpPr>
        <p:spPr>
          <a:xfrm>
            <a:off x="3738563" y="1409700"/>
            <a:ext cx="650714" cy="990600"/>
          </a:xfrm>
          <a:custGeom>
            <a:avLst/>
            <a:gdLst>
              <a:gd name="connsiteX0" fmla="*/ 0 w 650714"/>
              <a:gd name="connsiteY0" fmla="*/ 0 h 990600"/>
              <a:gd name="connsiteX1" fmla="*/ 171450 w 650714"/>
              <a:gd name="connsiteY1" fmla="*/ 400050 h 990600"/>
              <a:gd name="connsiteX2" fmla="*/ 647700 w 650714"/>
              <a:gd name="connsiteY2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714" h="990600">
                <a:moveTo>
                  <a:pt x="0" y="0"/>
                </a:moveTo>
                <a:cubicBezTo>
                  <a:pt x="31750" y="117475"/>
                  <a:pt x="63500" y="234950"/>
                  <a:pt x="171450" y="400050"/>
                </a:cubicBezTo>
                <a:cubicBezTo>
                  <a:pt x="279400" y="565150"/>
                  <a:pt x="689769" y="972344"/>
                  <a:pt x="647700" y="9906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F7815161-D861-4ED7-8472-CBA20E99F85F}"/>
              </a:ext>
            </a:extLst>
          </p:cNvPr>
          <p:cNvSpPr/>
          <p:nvPr/>
        </p:nvSpPr>
        <p:spPr>
          <a:xfrm>
            <a:off x="3224213" y="1709738"/>
            <a:ext cx="1162064" cy="690562"/>
          </a:xfrm>
          <a:custGeom>
            <a:avLst/>
            <a:gdLst>
              <a:gd name="connsiteX0" fmla="*/ 0 w 1162064"/>
              <a:gd name="connsiteY0" fmla="*/ 0 h 690562"/>
              <a:gd name="connsiteX1" fmla="*/ 461962 w 1162064"/>
              <a:gd name="connsiteY1" fmla="*/ 409575 h 690562"/>
              <a:gd name="connsiteX2" fmla="*/ 1162050 w 1162064"/>
              <a:gd name="connsiteY2" fmla="*/ 690562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64" h="690562">
                <a:moveTo>
                  <a:pt x="0" y="0"/>
                </a:moveTo>
                <a:cubicBezTo>
                  <a:pt x="134143" y="147240"/>
                  <a:pt x="268287" y="294481"/>
                  <a:pt x="461962" y="409575"/>
                </a:cubicBezTo>
                <a:cubicBezTo>
                  <a:pt x="655637" y="524669"/>
                  <a:pt x="1165225" y="652462"/>
                  <a:pt x="1162050" y="690562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772ADE-268D-4AB8-A72D-299298DDCDA2}"/>
              </a:ext>
            </a:extLst>
          </p:cNvPr>
          <p:cNvSpPr/>
          <p:nvPr/>
        </p:nvSpPr>
        <p:spPr>
          <a:xfrm>
            <a:off x="2795588" y="2219325"/>
            <a:ext cx="957262" cy="542925"/>
          </a:xfrm>
          <a:custGeom>
            <a:avLst/>
            <a:gdLst>
              <a:gd name="connsiteX0" fmla="*/ 0 w 957262"/>
              <a:gd name="connsiteY0" fmla="*/ 0 h 542925"/>
              <a:gd name="connsiteX1" fmla="*/ 581025 w 957262"/>
              <a:gd name="connsiteY1" fmla="*/ 276225 h 542925"/>
              <a:gd name="connsiteX2" fmla="*/ 957262 w 957262"/>
              <a:gd name="connsiteY2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262" h="542925">
                <a:moveTo>
                  <a:pt x="0" y="0"/>
                </a:moveTo>
                <a:cubicBezTo>
                  <a:pt x="210740" y="92869"/>
                  <a:pt x="421481" y="185738"/>
                  <a:pt x="581025" y="276225"/>
                </a:cubicBezTo>
                <a:cubicBezTo>
                  <a:pt x="740569" y="366712"/>
                  <a:pt x="905668" y="531813"/>
                  <a:pt x="957262" y="542925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C85F91A6-9AF7-4085-A372-7E45C7777975}"/>
              </a:ext>
            </a:extLst>
          </p:cNvPr>
          <p:cNvSpPr/>
          <p:nvPr/>
        </p:nvSpPr>
        <p:spPr>
          <a:xfrm>
            <a:off x="2590800" y="2747963"/>
            <a:ext cx="1152525" cy="166740"/>
          </a:xfrm>
          <a:custGeom>
            <a:avLst/>
            <a:gdLst>
              <a:gd name="connsiteX0" fmla="*/ 0 w 1152525"/>
              <a:gd name="connsiteY0" fmla="*/ 0 h 166740"/>
              <a:gd name="connsiteX1" fmla="*/ 457200 w 1152525"/>
              <a:gd name="connsiteY1" fmla="*/ 166687 h 166740"/>
              <a:gd name="connsiteX2" fmla="*/ 1152525 w 1152525"/>
              <a:gd name="connsiteY2" fmla="*/ 14287 h 1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525" h="166740">
                <a:moveTo>
                  <a:pt x="0" y="0"/>
                </a:moveTo>
                <a:cubicBezTo>
                  <a:pt x="132556" y="82153"/>
                  <a:pt x="265113" y="164306"/>
                  <a:pt x="457200" y="166687"/>
                </a:cubicBezTo>
                <a:cubicBezTo>
                  <a:pt x="649287" y="169068"/>
                  <a:pt x="900906" y="91677"/>
                  <a:pt x="1152525" y="14287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625C877-C56A-409B-821C-09F190B3DAB8}"/>
              </a:ext>
            </a:extLst>
          </p:cNvPr>
          <p:cNvSpPr/>
          <p:nvPr/>
        </p:nvSpPr>
        <p:spPr>
          <a:xfrm>
            <a:off x="3627819" y="2400698"/>
            <a:ext cx="1547584" cy="1529418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A042E68-34F6-4D66-A50E-6CFC0AFAA693}"/>
              </a:ext>
            </a:extLst>
          </p:cNvPr>
          <p:cNvSpPr/>
          <p:nvPr/>
        </p:nvSpPr>
        <p:spPr>
          <a:xfrm>
            <a:off x="2543233" y="1265677"/>
            <a:ext cx="3764909" cy="3763144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6708E82-4188-4977-B53E-28711E45436A}"/>
              </a:ext>
            </a:extLst>
          </p:cNvPr>
          <p:cNvSpPr/>
          <p:nvPr/>
        </p:nvSpPr>
        <p:spPr>
          <a:xfrm>
            <a:off x="3686051" y="2695844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C0442F2-CE68-4441-9F64-0E3AB3B16881}"/>
              </a:ext>
            </a:extLst>
          </p:cNvPr>
          <p:cNvSpPr/>
          <p:nvPr/>
        </p:nvSpPr>
        <p:spPr>
          <a:xfrm>
            <a:off x="3687499" y="3498798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0E8F122-562F-4825-A40A-A85CB5F87BE9}"/>
              </a:ext>
            </a:extLst>
          </p:cNvPr>
          <p:cNvSpPr/>
          <p:nvPr/>
        </p:nvSpPr>
        <p:spPr>
          <a:xfrm>
            <a:off x="5006236" y="3500082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C46E696-4EBD-4FB6-9701-8931F60D8EA4}"/>
              </a:ext>
            </a:extLst>
          </p:cNvPr>
          <p:cNvSpPr/>
          <p:nvPr/>
        </p:nvSpPr>
        <p:spPr>
          <a:xfrm>
            <a:off x="4973721" y="2700837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5D3530A-82A7-4B9A-B55E-494BBCC7B986}"/>
              </a:ext>
            </a:extLst>
          </p:cNvPr>
          <p:cNvSpPr/>
          <p:nvPr/>
        </p:nvSpPr>
        <p:spPr>
          <a:xfrm>
            <a:off x="4316533" y="3864281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8A49293-A776-4A28-B68B-5D62AE307988}"/>
              </a:ext>
            </a:extLst>
          </p:cNvPr>
          <p:cNvSpPr/>
          <p:nvPr/>
        </p:nvSpPr>
        <p:spPr>
          <a:xfrm>
            <a:off x="4316533" y="2315615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09232A-9A53-4E2F-B281-0716FDEF5C81}"/>
              </a:ext>
            </a:extLst>
          </p:cNvPr>
          <p:cNvSpPr txBox="1"/>
          <p:nvPr/>
        </p:nvSpPr>
        <p:spPr>
          <a:xfrm>
            <a:off x="4153086" y="4035322"/>
            <a:ext cx="47587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Education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CCACBFCD-3567-4ED6-8D89-19096DB9E6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1455" y="4751093"/>
            <a:ext cx="149065" cy="237076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31BA2B1-8D43-4B8F-9F73-97AD30779E97}"/>
              </a:ext>
            </a:extLst>
          </p:cNvPr>
          <p:cNvSpPr txBox="1"/>
          <p:nvPr/>
        </p:nvSpPr>
        <p:spPr>
          <a:xfrm>
            <a:off x="3055039" y="3558812"/>
            <a:ext cx="191014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Job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EB9F753-0C3D-4CBD-BC3A-9E5F8F50C799}"/>
              </a:ext>
            </a:extLst>
          </p:cNvPr>
          <p:cNvSpPr txBox="1"/>
          <p:nvPr/>
        </p:nvSpPr>
        <p:spPr>
          <a:xfrm>
            <a:off x="3042537" y="3702918"/>
            <a:ext cx="76695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Opportunities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F3CB0D0-E6D0-48EB-9180-72460C0CEA7F}"/>
              </a:ext>
            </a:extLst>
          </p:cNvPr>
          <p:cNvSpPr txBox="1"/>
          <p:nvPr/>
        </p:nvSpPr>
        <p:spPr>
          <a:xfrm>
            <a:off x="5218609" y="3460987"/>
            <a:ext cx="57017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Community</a:t>
            </a:r>
          </a:p>
          <a:p>
            <a:r>
              <a:rPr lang="en-ZA" sz="900" dirty="0"/>
              <a:t>upliftment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C87A7B8-8C68-46F0-84D9-ECEFBCD4F338}"/>
              </a:ext>
            </a:extLst>
          </p:cNvPr>
          <p:cNvSpPr txBox="1"/>
          <p:nvPr/>
        </p:nvSpPr>
        <p:spPr>
          <a:xfrm>
            <a:off x="5146219" y="2529664"/>
            <a:ext cx="55493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Job Creation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7328354-C205-42F8-AA88-EA30E02F5DB2}"/>
              </a:ext>
            </a:extLst>
          </p:cNvPr>
          <p:cNvSpPr txBox="1"/>
          <p:nvPr/>
        </p:nvSpPr>
        <p:spPr>
          <a:xfrm>
            <a:off x="2978565" y="2610527"/>
            <a:ext cx="65380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Community</a:t>
            </a:r>
          </a:p>
          <a:p>
            <a:r>
              <a:rPr lang="en-ZA" sz="900" dirty="0"/>
              <a:t>Infrastructure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F741575-993D-4571-942C-F40169B9328F}"/>
              </a:ext>
            </a:extLst>
          </p:cNvPr>
          <p:cNvSpPr txBox="1"/>
          <p:nvPr/>
        </p:nvSpPr>
        <p:spPr>
          <a:xfrm>
            <a:off x="4025144" y="1832106"/>
            <a:ext cx="581014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Community</a:t>
            </a:r>
          </a:p>
          <a:p>
            <a:r>
              <a:rPr lang="en-ZA" sz="900" dirty="0"/>
              <a:t>Health and Safety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C07A05F9-4208-4C1B-AFFF-397E709A156A}"/>
              </a:ext>
            </a:extLst>
          </p:cNvPr>
          <p:cNvSpPr/>
          <p:nvPr/>
        </p:nvSpPr>
        <p:spPr>
          <a:xfrm>
            <a:off x="2547975" y="2705491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65BA565-69F3-4345-9C21-9EF2B17250D8}"/>
              </a:ext>
            </a:extLst>
          </p:cNvPr>
          <p:cNvSpPr txBox="1"/>
          <p:nvPr/>
        </p:nvSpPr>
        <p:spPr>
          <a:xfrm rot="1532087">
            <a:off x="2430343" y="2031141"/>
            <a:ext cx="33202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Housing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14BE2D64-B0C9-4DE0-8AEA-0D8280D65F12}"/>
              </a:ext>
            </a:extLst>
          </p:cNvPr>
          <p:cNvSpPr txBox="1"/>
          <p:nvPr/>
        </p:nvSpPr>
        <p:spPr>
          <a:xfrm rot="783216">
            <a:off x="2177507" y="2562547"/>
            <a:ext cx="33617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Clinic Upgrade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6E448B0-E25D-42E6-930D-664D816915BA}"/>
              </a:ext>
            </a:extLst>
          </p:cNvPr>
          <p:cNvSpPr txBox="1"/>
          <p:nvPr/>
        </p:nvSpPr>
        <p:spPr>
          <a:xfrm rot="2581038">
            <a:off x="2782837" y="1414278"/>
            <a:ext cx="44654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Donation of</a:t>
            </a:r>
          </a:p>
          <a:p>
            <a:r>
              <a:rPr lang="en-ZA" sz="700" dirty="0"/>
              <a:t>Wheelchair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408A6FA-8C25-4870-8FDF-9FCE985A73E3}"/>
              </a:ext>
            </a:extLst>
          </p:cNvPr>
          <p:cNvSpPr txBox="1"/>
          <p:nvPr/>
        </p:nvSpPr>
        <p:spPr>
          <a:xfrm rot="3401226">
            <a:off x="3376044" y="1041143"/>
            <a:ext cx="41838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Fire</a:t>
            </a:r>
          </a:p>
          <a:p>
            <a:r>
              <a:rPr lang="en-ZA" sz="700" dirty="0"/>
              <a:t>Protection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B5251D-E718-4D25-9891-088BB3274F79}"/>
              </a:ext>
            </a:extLst>
          </p:cNvPr>
          <p:cNvSpPr txBox="1"/>
          <p:nvPr/>
        </p:nvSpPr>
        <p:spPr>
          <a:xfrm rot="16200000">
            <a:off x="4160299" y="813733"/>
            <a:ext cx="43621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Wellness</a:t>
            </a:r>
          </a:p>
          <a:p>
            <a:r>
              <a:rPr lang="en-ZA" sz="700" dirty="0"/>
              <a:t>Programme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DFFE570E-1FD8-4920-90DF-7A8616C505EF}"/>
              </a:ext>
            </a:extLst>
          </p:cNvPr>
          <p:cNvSpPr/>
          <p:nvPr/>
        </p:nvSpPr>
        <p:spPr>
          <a:xfrm>
            <a:off x="1874869" y="572258"/>
            <a:ext cx="5053483" cy="5096642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5B09665-E038-48AD-9DFC-2E77A1BBC181}"/>
              </a:ext>
            </a:extLst>
          </p:cNvPr>
          <p:cNvSpPr/>
          <p:nvPr/>
        </p:nvSpPr>
        <p:spPr>
          <a:xfrm>
            <a:off x="2764261" y="217857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C9529A92-82FB-4DBA-BD80-BE91506FC3BC}"/>
              </a:ext>
            </a:extLst>
          </p:cNvPr>
          <p:cNvSpPr/>
          <p:nvPr/>
        </p:nvSpPr>
        <p:spPr>
          <a:xfrm>
            <a:off x="3181051" y="166681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C42FC8EA-A8B3-44FE-867F-3DD7D6142BB7}"/>
              </a:ext>
            </a:extLst>
          </p:cNvPr>
          <p:cNvSpPr/>
          <p:nvPr/>
        </p:nvSpPr>
        <p:spPr>
          <a:xfrm>
            <a:off x="3707740" y="135153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F7E9637C-12F2-4504-A4D1-3DDBCB2E9036}"/>
              </a:ext>
            </a:extLst>
          </p:cNvPr>
          <p:cNvSpPr/>
          <p:nvPr/>
        </p:nvSpPr>
        <p:spPr>
          <a:xfrm>
            <a:off x="4360933" y="122537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999DDA88-E8DA-40D9-B068-820A4DBBA17D}"/>
              </a:ext>
            </a:extLst>
          </p:cNvPr>
          <p:cNvSpPr/>
          <p:nvPr/>
        </p:nvSpPr>
        <p:spPr>
          <a:xfrm>
            <a:off x="4862897" y="128522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2707CC4-3A09-49B5-9C62-D453F2918BBA}"/>
              </a:ext>
            </a:extLst>
          </p:cNvPr>
          <p:cNvSpPr/>
          <p:nvPr/>
        </p:nvSpPr>
        <p:spPr>
          <a:xfrm>
            <a:off x="5450952" y="156087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5CF28657-EC54-49DB-ABFE-32050FFB077B}"/>
              </a:ext>
            </a:extLst>
          </p:cNvPr>
          <p:cNvSpPr/>
          <p:nvPr/>
        </p:nvSpPr>
        <p:spPr>
          <a:xfrm>
            <a:off x="6267465" y="318420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6931F50D-F19D-4DCF-820F-525674C8AB51}"/>
              </a:ext>
            </a:extLst>
          </p:cNvPr>
          <p:cNvSpPr/>
          <p:nvPr/>
        </p:nvSpPr>
        <p:spPr>
          <a:xfrm>
            <a:off x="6178636" y="256317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40084936-2ACC-4D30-A5A7-446A37D51335}"/>
              </a:ext>
            </a:extLst>
          </p:cNvPr>
          <p:cNvSpPr/>
          <p:nvPr/>
        </p:nvSpPr>
        <p:spPr>
          <a:xfrm>
            <a:off x="5866468" y="196210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1C5017F-346C-4DAE-8330-6E4424B642D6}"/>
              </a:ext>
            </a:extLst>
          </p:cNvPr>
          <p:cNvSpPr txBox="1"/>
          <p:nvPr/>
        </p:nvSpPr>
        <p:spPr>
          <a:xfrm rot="18059919">
            <a:off x="5447308" y="1246893"/>
            <a:ext cx="4078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Groundnut</a:t>
            </a:r>
          </a:p>
          <a:p>
            <a:r>
              <a:rPr lang="en-ZA" sz="700" dirty="0"/>
              <a:t>Project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5F4733C-CDA0-45AF-A289-F483DA723CE2}"/>
              </a:ext>
            </a:extLst>
          </p:cNvPr>
          <p:cNvSpPr txBox="1"/>
          <p:nvPr/>
        </p:nvSpPr>
        <p:spPr>
          <a:xfrm rot="19366115">
            <a:off x="5943656" y="1699842"/>
            <a:ext cx="28130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Ground Beans</a:t>
            </a:r>
          </a:p>
          <a:p>
            <a:r>
              <a:rPr lang="en-ZA" sz="700" dirty="0"/>
              <a:t>Project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5515605-47DB-4946-B788-453BC9DBE297}"/>
              </a:ext>
            </a:extLst>
          </p:cNvPr>
          <p:cNvSpPr txBox="1"/>
          <p:nvPr/>
        </p:nvSpPr>
        <p:spPr>
          <a:xfrm rot="20648854">
            <a:off x="6284025" y="2403276"/>
            <a:ext cx="50812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Wetland</a:t>
            </a:r>
          </a:p>
          <a:p>
            <a:r>
              <a:rPr lang="en-ZA" sz="700" dirty="0"/>
              <a:t>Rehabilitation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DAD496E-6F8C-4DA2-B828-13AF6A4A1FCB}"/>
              </a:ext>
            </a:extLst>
          </p:cNvPr>
          <p:cNvSpPr txBox="1"/>
          <p:nvPr/>
        </p:nvSpPr>
        <p:spPr>
          <a:xfrm rot="222004">
            <a:off x="6382062" y="3134662"/>
            <a:ext cx="4434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Community</a:t>
            </a:r>
          </a:p>
          <a:p>
            <a:r>
              <a:rPr lang="en-ZA" sz="700" dirty="0"/>
              <a:t>Worker</a:t>
            </a:r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8393CB15-42B3-4CB4-AB16-0082F7D5848D}"/>
              </a:ext>
            </a:extLst>
          </p:cNvPr>
          <p:cNvSpPr/>
          <p:nvPr/>
        </p:nvSpPr>
        <p:spPr>
          <a:xfrm rot="420967">
            <a:off x="5164979" y="483763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C8C6165-9EA4-4A61-B421-BAE76EDC41A5}"/>
              </a:ext>
            </a:extLst>
          </p:cNvPr>
          <p:cNvSpPr txBox="1"/>
          <p:nvPr/>
        </p:nvSpPr>
        <p:spPr>
          <a:xfrm rot="3974136">
            <a:off x="5119290" y="5050064"/>
            <a:ext cx="4684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Community</a:t>
            </a:r>
          </a:p>
          <a:p>
            <a:r>
              <a:rPr lang="en-ZA" sz="700" dirty="0"/>
              <a:t>Creches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75077849-2B08-4F0B-ABA2-4DB4C780BF15}"/>
              </a:ext>
            </a:extLst>
          </p:cNvPr>
          <p:cNvSpPr/>
          <p:nvPr/>
        </p:nvSpPr>
        <p:spPr>
          <a:xfrm>
            <a:off x="5802538" y="436040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229E31B-C9CD-4357-A272-922B4D0AC111}"/>
              </a:ext>
            </a:extLst>
          </p:cNvPr>
          <p:cNvSpPr txBox="1"/>
          <p:nvPr/>
        </p:nvSpPr>
        <p:spPr>
          <a:xfrm rot="2671609">
            <a:off x="5831153" y="4564145"/>
            <a:ext cx="46843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Bursaries</a:t>
            </a: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97F87469-95EE-4CE8-8AD0-EEA9BB7B59B8}"/>
              </a:ext>
            </a:extLst>
          </p:cNvPr>
          <p:cNvSpPr/>
          <p:nvPr/>
        </p:nvSpPr>
        <p:spPr>
          <a:xfrm>
            <a:off x="6127000" y="3834651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357397B-7464-4A04-90B4-5B40B653A82F}"/>
              </a:ext>
            </a:extLst>
          </p:cNvPr>
          <p:cNvSpPr txBox="1"/>
          <p:nvPr/>
        </p:nvSpPr>
        <p:spPr>
          <a:xfrm rot="1695227">
            <a:off x="6192402" y="3803809"/>
            <a:ext cx="49217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Sports Uniforms and Equipment for Clubs</a:t>
            </a: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D9D32764-1C72-4079-B26D-2EDD87DB492D}"/>
              </a:ext>
            </a:extLst>
          </p:cNvPr>
          <p:cNvSpPr/>
          <p:nvPr/>
        </p:nvSpPr>
        <p:spPr>
          <a:xfrm>
            <a:off x="4399667" y="500244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68E71D8-26B4-4DC3-B628-25ED39AC9284}"/>
              </a:ext>
            </a:extLst>
          </p:cNvPr>
          <p:cNvSpPr txBox="1"/>
          <p:nvPr/>
        </p:nvSpPr>
        <p:spPr>
          <a:xfrm rot="16200000">
            <a:off x="4278132" y="5210428"/>
            <a:ext cx="29805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Schools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D1DE6C9D-44D9-4A10-AB5F-40D2B589A9F0}"/>
              </a:ext>
            </a:extLst>
          </p:cNvPr>
          <p:cNvSpPr/>
          <p:nvPr/>
        </p:nvSpPr>
        <p:spPr>
          <a:xfrm>
            <a:off x="2557315" y="355758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19FD343-022C-4199-935D-634612775363}"/>
              </a:ext>
            </a:extLst>
          </p:cNvPr>
          <p:cNvSpPr txBox="1"/>
          <p:nvPr/>
        </p:nvSpPr>
        <p:spPr>
          <a:xfrm rot="20894586">
            <a:off x="2167034" y="3581475"/>
            <a:ext cx="33617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 err="1"/>
              <a:t>Edunova</a:t>
            </a:r>
            <a:endParaRPr lang="en-ZA" sz="700" dirty="0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85F8DC95-02A4-4D5A-9530-9142897AA968}"/>
              </a:ext>
            </a:extLst>
          </p:cNvPr>
          <p:cNvSpPr/>
          <p:nvPr/>
        </p:nvSpPr>
        <p:spPr>
          <a:xfrm>
            <a:off x="2845613" y="418496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D19EDE5-C3AC-4821-9230-F46AB3249226}"/>
              </a:ext>
            </a:extLst>
          </p:cNvPr>
          <p:cNvSpPr txBox="1"/>
          <p:nvPr/>
        </p:nvSpPr>
        <p:spPr>
          <a:xfrm rot="19460374">
            <a:off x="2481008" y="4213995"/>
            <a:ext cx="408651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Transport of School Learners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38D150DB-5A8D-4E7E-B232-B86DCA8E4904}"/>
              </a:ext>
            </a:extLst>
          </p:cNvPr>
          <p:cNvSpPr/>
          <p:nvPr/>
        </p:nvSpPr>
        <p:spPr>
          <a:xfrm>
            <a:off x="3292759" y="463615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CFEE17C1-9CA5-4C15-9289-729B01EB942E}"/>
              </a:ext>
            </a:extLst>
          </p:cNvPr>
          <p:cNvSpPr txBox="1"/>
          <p:nvPr/>
        </p:nvSpPr>
        <p:spPr>
          <a:xfrm rot="18269102">
            <a:off x="2940919" y="4810705"/>
            <a:ext cx="47096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/>
              <a:t>Wilderness</a:t>
            </a:r>
          </a:p>
          <a:p>
            <a:r>
              <a:rPr lang="en-ZA" sz="700" dirty="0"/>
              <a:t>Foundation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7AC1DC14-5DEE-4457-8D88-F394D6576B35}"/>
              </a:ext>
            </a:extLst>
          </p:cNvPr>
          <p:cNvSpPr/>
          <p:nvPr/>
        </p:nvSpPr>
        <p:spPr>
          <a:xfrm>
            <a:off x="3350621" y="73202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A474CD02-17A8-44BC-9468-F0E831433792}"/>
              </a:ext>
            </a:extLst>
          </p:cNvPr>
          <p:cNvSpPr/>
          <p:nvPr/>
        </p:nvSpPr>
        <p:spPr>
          <a:xfrm>
            <a:off x="4340823" y="53231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78477349-934E-48AF-A08F-CBE6F1506616}"/>
              </a:ext>
            </a:extLst>
          </p:cNvPr>
          <p:cNvSpPr/>
          <p:nvPr/>
        </p:nvSpPr>
        <p:spPr>
          <a:xfrm>
            <a:off x="5050683" y="62559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DB0147F2-CB04-4C02-8C00-4000764AB20D}"/>
              </a:ext>
            </a:extLst>
          </p:cNvPr>
          <p:cNvSpPr/>
          <p:nvPr/>
        </p:nvSpPr>
        <p:spPr>
          <a:xfrm>
            <a:off x="5812436" y="100093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111A6409-CE19-44DA-9E39-5461F8FB5BF8}"/>
              </a:ext>
            </a:extLst>
          </p:cNvPr>
          <p:cNvSpPr/>
          <p:nvPr/>
        </p:nvSpPr>
        <p:spPr>
          <a:xfrm>
            <a:off x="6388992" y="156087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2" name="Oval 121">
            <a:extLst>
              <a:ext uri="{FF2B5EF4-FFF2-40B4-BE49-F238E27FC236}">
                <a16:creationId xmlns="" xmlns:a16="http://schemas.microsoft.com/office/drawing/2014/main" id="{C72B6592-771C-4839-B7B7-9CF490445AA2}"/>
              </a:ext>
            </a:extLst>
          </p:cNvPr>
          <p:cNvSpPr/>
          <p:nvPr/>
        </p:nvSpPr>
        <p:spPr>
          <a:xfrm>
            <a:off x="6793216" y="236142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4" name="Oval 123">
            <a:extLst>
              <a:ext uri="{FF2B5EF4-FFF2-40B4-BE49-F238E27FC236}">
                <a16:creationId xmlns="" xmlns:a16="http://schemas.microsoft.com/office/drawing/2014/main" id="{CECFF556-8BB4-4D5A-ADD6-AA7FA6B8F002}"/>
              </a:ext>
            </a:extLst>
          </p:cNvPr>
          <p:cNvSpPr/>
          <p:nvPr/>
        </p:nvSpPr>
        <p:spPr>
          <a:xfrm>
            <a:off x="6881517" y="322968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5062E9AE-7F97-4F9A-B6EF-8D9F6D0E69DC}"/>
              </a:ext>
            </a:extLst>
          </p:cNvPr>
          <p:cNvSpPr/>
          <p:nvPr/>
        </p:nvSpPr>
        <p:spPr>
          <a:xfrm>
            <a:off x="6625648" y="421005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ACF24AE0-D232-4807-B8DF-4B92612FFD3D}"/>
              </a:ext>
            </a:extLst>
          </p:cNvPr>
          <p:cNvSpPr/>
          <p:nvPr/>
        </p:nvSpPr>
        <p:spPr>
          <a:xfrm>
            <a:off x="6344865" y="466333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9" name="Oval 128">
            <a:extLst>
              <a:ext uri="{FF2B5EF4-FFF2-40B4-BE49-F238E27FC236}">
                <a16:creationId xmlns="" xmlns:a16="http://schemas.microsoft.com/office/drawing/2014/main" id="{24879034-B7F9-4BF5-B6D1-2BE9EE180AB3}"/>
              </a:ext>
            </a:extLst>
          </p:cNvPr>
          <p:cNvSpPr/>
          <p:nvPr/>
        </p:nvSpPr>
        <p:spPr>
          <a:xfrm>
            <a:off x="6038381" y="499617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2" name="Oval 131">
            <a:extLst>
              <a:ext uri="{FF2B5EF4-FFF2-40B4-BE49-F238E27FC236}">
                <a16:creationId xmlns="" xmlns:a16="http://schemas.microsoft.com/office/drawing/2014/main" id="{2F86B99A-9378-4966-B5B7-89ACDB341AE6}"/>
              </a:ext>
            </a:extLst>
          </p:cNvPr>
          <p:cNvSpPr/>
          <p:nvPr/>
        </p:nvSpPr>
        <p:spPr>
          <a:xfrm>
            <a:off x="5383009" y="541005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E555F9E2-6E17-4BBA-88C3-D4FD7438702E}"/>
              </a:ext>
            </a:extLst>
          </p:cNvPr>
          <p:cNvSpPr/>
          <p:nvPr/>
        </p:nvSpPr>
        <p:spPr>
          <a:xfrm>
            <a:off x="5721185" y="524640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E650E6BB-C2F5-4095-87A7-EE660E583D3A}"/>
              </a:ext>
            </a:extLst>
          </p:cNvPr>
          <p:cNvSpPr/>
          <p:nvPr/>
        </p:nvSpPr>
        <p:spPr>
          <a:xfrm>
            <a:off x="5014522" y="555912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9BE817A5-6139-4E1B-BDA7-57E2C79091A7}"/>
              </a:ext>
            </a:extLst>
          </p:cNvPr>
          <p:cNvSpPr/>
          <p:nvPr/>
        </p:nvSpPr>
        <p:spPr>
          <a:xfrm>
            <a:off x="4386277" y="563817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CEF8888B-95B6-44B3-A8F7-FDBEAFD6A893}"/>
              </a:ext>
            </a:extLst>
          </p:cNvPr>
          <p:cNvSpPr/>
          <p:nvPr/>
        </p:nvSpPr>
        <p:spPr>
          <a:xfrm>
            <a:off x="2919767" y="5189571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9D683C25-4A56-4B01-861F-A3FBBB9AF5A2}"/>
              </a:ext>
            </a:extLst>
          </p:cNvPr>
          <p:cNvSpPr/>
          <p:nvPr/>
        </p:nvSpPr>
        <p:spPr>
          <a:xfrm>
            <a:off x="2312598" y="458710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1FD32E5E-3B25-42F8-AAD9-7058288872EC}"/>
              </a:ext>
            </a:extLst>
          </p:cNvPr>
          <p:cNvSpPr/>
          <p:nvPr/>
        </p:nvSpPr>
        <p:spPr>
          <a:xfrm>
            <a:off x="1960052" y="387989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07D070F0-7CBD-40EE-BF9C-7C4766E3FAA8}"/>
              </a:ext>
            </a:extLst>
          </p:cNvPr>
          <p:cNvSpPr/>
          <p:nvPr/>
        </p:nvSpPr>
        <p:spPr>
          <a:xfrm>
            <a:off x="1892795" y="256621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949DA1D3-D97D-49C5-A86A-D88C453A476E}"/>
              </a:ext>
            </a:extLst>
          </p:cNvPr>
          <p:cNvSpPr/>
          <p:nvPr/>
        </p:nvSpPr>
        <p:spPr>
          <a:xfrm>
            <a:off x="2145173" y="186142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0" name="Oval 149">
            <a:extLst>
              <a:ext uri="{FF2B5EF4-FFF2-40B4-BE49-F238E27FC236}">
                <a16:creationId xmlns="" xmlns:a16="http://schemas.microsoft.com/office/drawing/2014/main" id="{B784D087-060B-4F08-9DC8-A87E7C3D54FB}"/>
              </a:ext>
            </a:extLst>
          </p:cNvPr>
          <p:cNvSpPr/>
          <p:nvPr/>
        </p:nvSpPr>
        <p:spPr>
          <a:xfrm>
            <a:off x="2678487" y="119341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6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FFF36D08-567B-4780-8194-00C86106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3560" y="5087741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>
            <a:extLst>
              <a:ext uri="{FF2B5EF4-FFF2-40B4-BE49-F238E27FC236}">
                <a16:creationId xmlns="" xmlns:a16="http://schemas.microsoft.com/office/drawing/2014/main" id="{C322C3BC-52D1-47E4-86E1-A013DE24B0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8728" y="5398357"/>
            <a:ext cx="139510" cy="254794"/>
          </a:xfrm>
          <a:prstGeom prst="rect">
            <a:avLst/>
          </a:prstGeom>
        </p:spPr>
      </p:pic>
      <p:pic>
        <p:nvPicPr>
          <p:cNvPr id="1032" name="Picture 8" descr="http://www.glendon.yorku.ca/futurestudents/wp-content/uploads/sites/12/acad.jpg">
            <a:extLst>
              <a:ext uri="{FF2B5EF4-FFF2-40B4-BE49-F238E27FC236}">
                <a16:creationId xmlns="" xmlns:a16="http://schemas.microsoft.com/office/drawing/2014/main" id="{BCCB8320-6BA2-4EA2-AA56-6FA41EE8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7687" y="5724465"/>
            <a:ext cx="170269" cy="1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7034CB59-3F63-4ED1-89AB-78A10647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2709" y="5328098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82CDF7C3-D37D-42BA-A7A8-B3B97B8D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8088" y="5701982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8324C74C-1522-4B1F-885A-DDB802D80431}"/>
              </a:ext>
            </a:extLst>
          </p:cNvPr>
          <p:cNvSpPr/>
          <p:nvPr/>
        </p:nvSpPr>
        <p:spPr>
          <a:xfrm>
            <a:off x="3861139" y="491239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1C08961B-D267-40A9-895B-0818AEF6C048}"/>
              </a:ext>
            </a:extLst>
          </p:cNvPr>
          <p:cNvSpPr/>
          <p:nvPr/>
        </p:nvSpPr>
        <p:spPr>
          <a:xfrm>
            <a:off x="3411941" y="544103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D2B4D07F-D2F0-44BB-8951-52FB56AE0462}"/>
              </a:ext>
            </a:extLst>
          </p:cNvPr>
          <p:cNvSpPr txBox="1"/>
          <p:nvPr/>
        </p:nvSpPr>
        <p:spPr>
          <a:xfrm rot="17130235">
            <a:off x="3628708" y="5134614"/>
            <a:ext cx="4261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700" dirty="0" err="1"/>
              <a:t>Songo</a:t>
            </a:r>
            <a:r>
              <a:rPr lang="en-ZA" sz="700" dirty="0"/>
              <a:t> and</a:t>
            </a:r>
          </a:p>
          <a:p>
            <a:r>
              <a:rPr lang="en-ZA" sz="700" dirty="0" err="1"/>
              <a:t>Kwano</a:t>
            </a:r>
            <a:endParaRPr lang="en-ZA" sz="700" dirty="0"/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E4C997CB-B2BD-4510-9B2D-0B95E0A7F09A}"/>
              </a:ext>
            </a:extLst>
          </p:cNvPr>
          <p:cNvSpPr/>
          <p:nvPr/>
        </p:nvSpPr>
        <p:spPr>
          <a:xfrm>
            <a:off x="3874592" y="557796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2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E8BD4EE6-5F51-4EC9-BC71-33C7E814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3721" y="5686737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8363812B-9079-445E-A9DA-137115C3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47337" y="4584329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84C10145-05FA-4686-8012-2C74ED0A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70655" y="4218328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www.clker.com/cliparts/a/n/m/f/K/D/mother-child-logo-hi.png">
            <a:extLst>
              <a:ext uri="{FF2B5EF4-FFF2-40B4-BE49-F238E27FC236}">
                <a16:creationId xmlns="" xmlns:a16="http://schemas.microsoft.com/office/drawing/2014/main" id="{B52F8F9D-01BF-42B5-BEB0-A11A10E8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9961" y="5041319"/>
            <a:ext cx="221723" cy="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="" xmlns:a16="http://schemas.microsoft.com/office/drawing/2014/main" id="{2E49E229-7C95-42EA-99EE-E93122BACF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4995" y="1209675"/>
            <a:ext cx="139510" cy="25479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="" xmlns:a16="http://schemas.microsoft.com/office/drawing/2014/main" id="{FA52C1CA-3810-41D8-9933-09D11656E2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0222" y="595357"/>
            <a:ext cx="139510" cy="25479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="" xmlns:a16="http://schemas.microsoft.com/office/drawing/2014/main" id="{530F12E5-C395-47AD-9180-54957F63E9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0933" y="5512928"/>
            <a:ext cx="139510" cy="254794"/>
          </a:xfrm>
          <a:prstGeom prst="rect">
            <a:avLst/>
          </a:prstGeom>
        </p:spPr>
      </p:pic>
      <p:pic>
        <p:nvPicPr>
          <p:cNvPr id="179" name="Picture 8" descr="http://www.glendon.yorku.ca/futurestudents/wp-content/uploads/sites/12/acad.jpg">
            <a:extLst>
              <a:ext uri="{FF2B5EF4-FFF2-40B4-BE49-F238E27FC236}">
                <a16:creationId xmlns="" xmlns:a16="http://schemas.microsoft.com/office/drawing/2014/main" id="{3F9F19F9-EE82-4454-9473-5707A8C9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193" y="3875177"/>
            <a:ext cx="170269" cy="1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A44E1760-0529-4368-AF14-AB001ACF63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8348" y="2296852"/>
            <a:ext cx="149065" cy="23707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11B1D622-C8DD-45BB-A94A-C12673D2DD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6215" y="3150016"/>
            <a:ext cx="149065" cy="23707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023CD93A-BAE1-4846-9D92-E8E127D0E5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5685" y="4667743"/>
            <a:ext cx="149065" cy="237076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94E8D83A-1C61-4E58-8C8D-DD99FDFF9F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6041" y="5736911"/>
            <a:ext cx="149065" cy="23707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="" xmlns:a16="http://schemas.microsoft.com/office/drawing/2014/main" id="{A8FBE90A-DE03-4B30-B1F0-FC1B87B923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9013" y="5514106"/>
            <a:ext cx="149065" cy="237076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="" xmlns:a16="http://schemas.microsoft.com/office/drawing/2014/main" id="{2C6C83F9-FCD9-4E09-8BE1-00A9FC0673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7497" y="2452602"/>
            <a:ext cx="149065" cy="237076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="" xmlns:a16="http://schemas.microsoft.com/office/drawing/2014/main" id="{093DFFA6-B6C2-4BEC-B0E5-0DA4F07FF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4047" y="1595556"/>
            <a:ext cx="149065" cy="237076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="" xmlns:a16="http://schemas.microsoft.com/office/drawing/2014/main" id="{315925D0-EC98-4CBF-B0D5-5EBD6A02C5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7507" y="836417"/>
            <a:ext cx="149065" cy="237076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="" xmlns:a16="http://schemas.microsoft.com/office/drawing/2014/main" id="{FDA64E13-AF05-4D04-A780-7CC69357C7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1744" y="114300"/>
            <a:ext cx="149065" cy="237076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="" xmlns:a16="http://schemas.microsoft.com/office/drawing/2014/main" id="{3BFD04A3-4CB8-4972-AE37-617F55B711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6105" y="200024"/>
            <a:ext cx="149065" cy="237076"/>
          </a:xfrm>
          <a:prstGeom prst="rect">
            <a:avLst/>
          </a:prstGeom>
        </p:spPr>
      </p:pic>
      <p:pic>
        <p:nvPicPr>
          <p:cNvPr id="1034" name="Picture 10" descr="http://www.deke.com/files/images/DT-189-infinity-symbol-graphics-for-web/DT-09-final-infinity.png">
            <a:extLst>
              <a:ext uri="{FF2B5EF4-FFF2-40B4-BE49-F238E27FC236}">
                <a16:creationId xmlns="" xmlns:a16="http://schemas.microsoft.com/office/drawing/2014/main" id="{D081A15A-EF8D-4981-B22C-952ABAF7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4761" y="5995375"/>
            <a:ext cx="193780" cy="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0" descr="http://www.deke.com/files/images/DT-189-infinity-symbol-graphics-for-web/DT-09-final-infinity.png">
            <a:extLst>
              <a:ext uri="{FF2B5EF4-FFF2-40B4-BE49-F238E27FC236}">
                <a16:creationId xmlns="" xmlns:a16="http://schemas.microsoft.com/office/drawing/2014/main" id="{4B6118F9-3250-464B-BAFC-1C747DD4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4213" y="590476"/>
            <a:ext cx="193780" cy="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8D86E5FD-168F-48B3-BEA8-1BBCEAB0A565}"/>
              </a:ext>
            </a:extLst>
          </p:cNvPr>
          <p:cNvSpPr txBox="1"/>
          <p:nvPr/>
        </p:nvSpPr>
        <p:spPr>
          <a:xfrm>
            <a:off x="8026795" y="4810613"/>
            <a:ext cx="5549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People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68EA9B68-F5FA-4F1C-8935-1B46935E99C3}"/>
              </a:ext>
            </a:extLst>
          </p:cNvPr>
          <p:cNvSpPr txBox="1"/>
          <p:nvPr/>
        </p:nvSpPr>
        <p:spPr>
          <a:xfrm>
            <a:off x="8032884" y="5128890"/>
            <a:ext cx="5549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Children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66302D55-9B8A-4683-AC07-626271F19EE5}"/>
              </a:ext>
            </a:extLst>
          </p:cNvPr>
          <p:cNvSpPr txBox="1"/>
          <p:nvPr/>
        </p:nvSpPr>
        <p:spPr>
          <a:xfrm>
            <a:off x="8032884" y="5448299"/>
            <a:ext cx="5549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Jobs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8A6D8BF9-F382-4272-85F0-FEC1CD209566}"/>
              </a:ext>
            </a:extLst>
          </p:cNvPr>
          <p:cNvSpPr txBox="1"/>
          <p:nvPr/>
        </p:nvSpPr>
        <p:spPr>
          <a:xfrm>
            <a:off x="8032884" y="5709975"/>
            <a:ext cx="5549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Scholars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2CE5EE87-42F0-459C-A97B-BE9D3E038CBC}"/>
              </a:ext>
            </a:extLst>
          </p:cNvPr>
          <p:cNvSpPr txBox="1"/>
          <p:nvPr/>
        </p:nvSpPr>
        <p:spPr>
          <a:xfrm>
            <a:off x="8027035" y="5938901"/>
            <a:ext cx="61864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Undefinable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="" xmlns:a16="http://schemas.microsoft.com/office/drawing/2014/main" id="{386A10CF-E541-42D9-B209-24C953F12ECC}"/>
              </a:ext>
            </a:extLst>
          </p:cNvPr>
          <p:cNvSpPr/>
          <p:nvPr/>
        </p:nvSpPr>
        <p:spPr>
          <a:xfrm>
            <a:off x="7506004" y="4386263"/>
            <a:ext cx="1262924" cy="1858765"/>
          </a:xfrm>
          <a:prstGeom prst="rect">
            <a:avLst/>
          </a:prstGeom>
          <a:noFill/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EDDBFC99-89D9-40B3-ACC0-1CD723DCB86C}"/>
              </a:ext>
            </a:extLst>
          </p:cNvPr>
          <p:cNvSpPr txBox="1"/>
          <p:nvPr/>
        </p:nvSpPr>
        <p:spPr>
          <a:xfrm>
            <a:off x="8026795" y="4466535"/>
            <a:ext cx="26677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1050" b="1" u="sng" dirty="0"/>
              <a:t>Key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6298C1CF-E285-463B-99A9-71EC13D72D7B}"/>
              </a:ext>
            </a:extLst>
          </p:cNvPr>
          <p:cNvSpPr txBox="1"/>
          <p:nvPr/>
        </p:nvSpPr>
        <p:spPr>
          <a:xfrm>
            <a:off x="6149195" y="5274818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40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05AAA144-143E-4E6E-9FB1-6A6763066109}"/>
              </a:ext>
            </a:extLst>
          </p:cNvPr>
          <p:cNvSpPr txBox="1"/>
          <p:nvPr/>
        </p:nvSpPr>
        <p:spPr>
          <a:xfrm>
            <a:off x="6460332" y="4914325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40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8D443AF3-C6B7-4B4B-9450-A8807D6E60CC}"/>
              </a:ext>
            </a:extLst>
          </p:cNvPr>
          <p:cNvSpPr txBox="1"/>
          <p:nvPr/>
        </p:nvSpPr>
        <p:spPr>
          <a:xfrm>
            <a:off x="6807315" y="4432900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42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2A55BAAC-A3EC-4D77-851C-4A8A6AEC7068}"/>
              </a:ext>
            </a:extLst>
          </p:cNvPr>
          <p:cNvSpPr txBox="1"/>
          <p:nvPr/>
        </p:nvSpPr>
        <p:spPr>
          <a:xfrm>
            <a:off x="7006215" y="3409564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200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2FD74838-B462-49B7-A6C8-5A78F5E88C3B}"/>
              </a:ext>
            </a:extLst>
          </p:cNvPr>
          <p:cNvSpPr txBox="1"/>
          <p:nvPr/>
        </p:nvSpPr>
        <p:spPr>
          <a:xfrm>
            <a:off x="6944443" y="2554888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30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EB43CAE2-4E05-4D69-AE35-C131FAE64C2A}"/>
              </a:ext>
            </a:extLst>
          </p:cNvPr>
          <p:cNvSpPr txBox="1"/>
          <p:nvPr/>
        </p:nvSpPr>
        <p:spPr>
          <a:xfrm>
            <a:off x="6536437" y="1473975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260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DD663D7F-B83F-4DEB-9015-455F2369C147}"/>
              </a:ext>
            </a:extLst>
          </p:cNvPr>
          <p:cNvSpPr txBox="1"/>
          <p:nvPr/>
        </p:nvSpPr>
        <p:spPr>
          <a:xfrm>
            <a:off x="5853249" y="834447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200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90B82093-2706-4680-A2C5-990DF2DC77F6}"/>
              </a:ext>
            </a:extLst>
          </p:cNvPr>
          <p:cNvSpPr txBox="1"/>
          <p:nvPr/>
        </p:nvSpPr>
        <p:spPr>
          <a:xfrm>
            <a:off x="4975957" y="441224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1400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CB0D05E0-0B8B-45E3-9C16-FD5702AE631A}"/>
              </a:ext>
            </a:extLst>
          </p:cNvPr>
          <p:cNvSpPr txBox="1"/>
          <p:nvPr/>
        </p:nvSpPr>
        <p:spPr>
          <a:xfrm>
            <a:off x="4283465" y="367850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5000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AF43657A-474C-4010-9D8A-1CBD1C39AD24}"/>
              </a:ext>
            </a:extLst>
          </p:cNvPr>
          <p:cNvSpPr txBox="1"/>
          <p:nvPr/>
        </p:nvSpPr>
        <p:spPr>
          <a:xfrm>
            <a:off x="2498052" y="1109341"/>
            <a:ext cx="16355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1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6613A4EA-E765-48CA-9FA0-692F595A1D90}"/>
              </a:ext>
            </a:extLst>
          </p:cNvPr>
          <p:cNvSpPr txBox="1"/>
          <p:nvPr/>
        </p:nvSpPr>
        <p:spPr>
          <a:xfrm>
            <a:off x="1882008" y="1843915"/>
            <a:ext cx="23829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1000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452DF8FB-5CF4-461A-A8F8-BAD1FD393382}"/>
              </a:ext>
            </a:extLst>
          </p:cNvPr>
          <p:cNvSpPr txBox="1"/>
          <p:nvPr/>
        </p:nvSpPr>
        <p:spPr>
          <a:xfrm>
            <a:off x="1695007" y="2695844"/>
            <a:ext cx="17509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300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E60B8611-0B9D-4E23-9C8A-B95A52E4C3A3}"/>
              </a:ext>
            </a:extLst>
          </p:cNvPr>
          <p:cNvSpPr txBox="1"/>
          <p:nvPr/>
        </p:nvSpPr>
        <p:spPr>
          <a:xfrm>
            <a:off x="1753001" y="4081076"/>
            <a:ext cx="2205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800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D5D9E897-886B-4785-B7C4-2ACC78EF8A54}"/>
              </a:ext>
            </a:extLst>
          </p:cNvPr>
          <p:cNvSpPr txBox="1"/>
          <p:nvPr/>
        </p:nvSpPr>
        <p:spPr>
          <a:xfrm>
            <a:off x="2112425" y="4792069"/>
            <a:ext cx="26406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32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9BF6D17C-FD4D-48AC-8C15-70E14E566307}"/>
              </a:ext>
            </a:extLst>
          </p:cNvPr>
          <p:cNvSpPr txBox="1"/>
          <p:nvPr/>
        </p:nvSpPr>
        <p:spPr>
          <a:xfrm>
            <a:off x="2766902" y="5587958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3000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45142B70-377A-4AC1-A2D7-6648BC0FFD16}"/>
              </a:ext>
            </a:extLst>
          </p:cNvPr>
          <p:cNvSpPr txBox="1"/>
          <p:nvPr/>
        </p:nvSpPr>
        <p:spPr>
          <a:xfrm>
            <a:off x="3321710" y="5768293"/>
            <a:ext cx="24526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18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129A5DF2-69CA-40F3-9F80-93D7D1D6A665}"/>
              </a:ext>
            </a:extLst>
          </p:cNvPr>
          <p:cNvSpPr txBox="1"/>
          <p:nvPr/>
        </p:nvSpPr>
        <p:spPr>
          <a:xfrm>
            <a:off x="3837890" y="5938901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6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2602D1E7-DFFD-4345-8990-0EFB4B953084}"/>
              </a:ext>
            </a:extLst>
          </p:cNvPr>
          <p:cNvSpPr txBox="1"/>
          <p:nvPr/>
        </p:nvSpPr>
        <p:spPr>
          <a:xfrm>
            <a:off x="4360933" y="5988490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40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C0728F39-E1F7-4738-85D5-6C28395E6F1C}"/>
              </a:ext>
            </a:extLst>
          </p:cNvPr>
          <p:cNvSpPr txBox="1"/>
          <p:nvPr/>
        </p:nvSpPr>
        <p:spPr>
          <a:xfrm>
            <a:off x="5045330" y="5963984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45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2036E5CD-988E-42FE-9A66-1F90D2B63EFC}"/>
              </a:ext>
            </a:extLst>
          </p:cNvPr>
          <p:cNvSpPr txBox="1"/>
          <p:nvPr/>
        </p:nvSpPr>
        <p:spPr>
          <a:xfrm>
            <a:off x="5479386" y="5770524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="" xmlns:a16="http://schemas.microsoft.com/office/drawing/2014/main" id="{BE6294B2-FD82-4FFF-B6BE-68576E04DD3B}"/>
              </a:ext>
            </a:extLst>
          </p:cNvPr>
          <p:cNvSpPr/>
          <p:nvPr/>
        </p:nvSpPr>
        <p:spPr>
          <a:xfrm>
            <a:off x="1841109" y="314724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23" name="Picture 222">
            <a:extLst>
              <a:ext uri="{FF2B5EF4-FFF2-40B4-BE49-F238E27FC236}">
                <a16:creationId xmlns="" xmlns:a16="http://schemas.microsoft.com/office/drawing/2014/main" id="{21C6630B-75C8-476D-BBC2-5E2E916B73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5252" y="3038010"/>
            <a:ext cx="139510" cy="254794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8FCC19E-EAAD-40A4-9E87-950777B70392}"/>
              </a:ext>
            </a:extLst>
          </p:cNvPr>
          <p:cNvSpPr txBox="1"/>
          <p:nvPr/>
        </p:nvSpPr>
        <p:spPr>
          <a:xfrm>
            <a:off x="1635972" y="3306697"/>
            <a:ext cx="2205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30</a:t>
            </a:r>
          </a:p>
        </p:txBody>
      </p:sp>
      <p:pic>
        <p:nvPicPr>
          <p:cNvPr id="1035" name="Picture 1034">
            <a:extLst>
              <a:ext uri="{FF2B5EF4-FFF2-40B4-BE49-F238E27FC236}">
                <a16:creationId xmlns="" xmlns:a16="http://schemas.microsoft.com/office/drawing/2014/main" id="{25594C63-B11C-48A1-AA2F-8838598C140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997" y="347509"/>
            <a:ext cx="1701408" cy="581332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="" xmlns:a16="http://schemas.microsoft.com/office/drawing/2014/main" id="{D95A0DF6-8221-406A-B1E8-17D83CC514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9204" y="5374110"/>
            <a:ext cx="149065" cy="237076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7092C92A-DDA8-43C0-8775-0091461DC7B2}"/>
              </a:ext>
            </a:extLst>
          </p:cNvPr>
          <p:cNvSpPr txBox="1"/>
          <p:nvPr/>
        </p:nvSpPr>
        <p:spPr>
          <a:xfrm>
            <a:off x="5749204" y="5633658"/>
            <a:ext cx="46843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xmlns="" val="302063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AF8F298-4823-474B-BA50-EB2CC3D5B195}"/>
              </a:ext>
            </a:extLst>
          </p:cNvPr>
          <p:cNvSpPr/>
          <p:nvPr/>
        </p:nvSpPr>
        <p:spPr>
          <a:xfrm>
            <a:off x="4591049" y="1577350"/>
            <a:ext cx="139700" cy="1174750"/>
          </a:xfrm>
          <a:custGeom>
            <a:avLst/>
            <a:gdLst>
              <a:gd name="connsiteX0" fmla="*/ 0 w 139700"/>
              <a:gd name="connsiteY0" fmla="*/ 1174750 h 1174750"/>
              <a:gd name="connsiteX1" fmla="*/ 114300 w 139700"/>
              <a:gd name="connsiteY1" fmla="*/ 482600 h 1174750"/>
              <a:gd name="connsiteX2" fmla="*/ 139700 w 139700"/>
              <a:gd name="connsiteY2" fmla="*/ 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1174750">
                <a:moveTo>
                  <a:pt x="0" y="1174750"/>
                </a:moveTo>
                <a:cubicBezTo>
                  <a:pt x="45508" y="926571"/>
                  <a:pt x="91017" y="678392"/>
                  <a:pt x="114300" y="482600"/>
                </a:cubicBezTo>
                <a:cubicBezTo>
                  <a:pt x="137583" y="286808"/>
                  <a:pt x="138641" y="143404"/>
                  <a:pt x="13970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155CD93-1D9B-4E48-834C-3C47D2F01FF2}"/>
              </a:ext>
            </a:extLst>
          </p:cNvPr>
          <p:cNvSpPr/>
          <p:nvPr/>
        </p:nvSpPr>
        <p:spPr>
          <a:xfrm>
            <a:off x="4355437" y="1583700"/>
            <a:ext cx="210212" cy="1174750"/>
          </a:xfrm>
          <a:custGeom>
            <a:avLst/>
            <a:gdLst>
              <a:gd name="connsiteX0" fmla="*/ 210212 w 210212"/>
              <a:gd name="connsiteY0" fmla="*/ 1174750 h 1174750"/>
              <a:gd name="connsiteX1" fmla="*/ 32412 w 210212"/>
              <a:gd name="connsiteY1" fmla="*/ 469900 h 1174750"/>
              <a:gd name="connsiteX2" fmla="*/ 662 w 210212"/>
              <a:gd name="connsiteY2" fmla="*/ 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12" h="1174750">
                <a:moveTo>
                  <a:pt x="210212" y="1174750"/>
                </a:moveTo>
                <a:cubicBezTo>
                  <a:pt x="138774" y="920221"/>
                  <a:pt x="67337" y="665692"/>
                  <a:pt x="32412" y="469900"/>
                </a:cubicBezTo>
                <a:cubicBezTo>
                  <a:pt x="-2513" y="274108"/>
                  <a:pt x="-926" y="137054"/>
                  <a:pt x="662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EE34F84-83F2-49B6-ADFA-91F59B6AC626}"/>
              </a:ext>
            </a:extLst>
          </p:cNvPr>
          <p:cNvSpPr/>
          <p:nvPr/>
        </p:nvSpPr>
        <p:spPr>
          <a:xfrm>
            <a:off x="5134387" y="1729750"/>
            <a:ext cx="123412" cy="1422400"/>
          </a:xfrm>
          <a:custGeom>
            <a:avLst/>
            <a:gdLst>
              <a:gd name="connsiteX0" fmla="*/ 15462 w 123412"/>
              <a:gd name="connsiteY0" fmla="*/ 1422400 h 1422400"/>
              <a:gd name="connsiteX1" fmla="*/ 9112 w 123412"/>
              <a:gd name="connsiteY1" fmla="*/ 476250 h 1422400"/>
              <a:gd name="connsiteX2" fmla="*/ 123412 w 123412"/>
              <a:gd name="connsiteY2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12" h="1422400">
                <a:moveTo>
                  <a:pt x="15462" y="1422400"/>
                </a:moveTo>
                <a:cubicBezTo>
                  <a:pt x="3291" y="1067858"/>
                  <a:pt x="-8880" y="713317"/>
                  <a:pt x="9112" y="476250"/>
                </a:cubicBezTo>
                <a:cubicBezTo>
                  <a:pt x="27104" y="239183"/>
                  <a:pt x="75258" y="119591"/>
                  <a:pt x="123412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4D4088C-3809-4870-BFC9-96FABB497235}"/>
              </a:ext>
            </a:extLst>
          </p:cNvPr>
          <p:cNvSpPr/>
          <p:nvPr/>
        </p:nvSpPr>
        <p:spPr>
          <a:xfrm>
            <a:off x="5118099" y="1952000"/>
            <a:ext cx="527050" cy="1206500"/>
          </a:xfrm>
          <a:custGeom>
            <a:avLst/>
            <a:gdLst>
              <a:gd name="connsiteX0" fmla="*/ 0 w 527050"/>
              <a:gd name="connsiteY0" fmla="*/ 1206500 h 1206500"/>
              <a:gd name="connsiteX1" fmla="*/ 323850 w 527050"/>
              <a:gd name="connsiteY1" fmla="*/ 298450 h 1206500"/>
              <a:gd name="connsiteX2" fmla="*/ 527050 w 527050"/>
              <a:gd name="connsiteY2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050" h="1206500">
                <a:moveTo>
                  <a:pt x="0" y="1206500"/>
                </a:moveTo>
                <a:cubicBezTo>
                  <a:pt x="118004" y="853016"/>
                  <a:pt x="236008" y="499533"/>
                  <a:pt x="323850" y="298450"/>
                </a:cubicBezTo>
                <a:cubicBezTo>
                  <a:pt x="411692" y="97367"/>
                  <a:pt x="469371" y="48683"/>
                  <a:pt x="52705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A3E774A-8D5F-44A8-9AA9-AAE2C8DA3040}"/>
              </a:ext>
            </a:extLst>
          </p:cNvPr>
          <p:cNvSpPr/>
          <p:nvPr/>
        </p:nvSpPr>
        <p:spPr>
          <a:xfrm>
            <a:off x="5149849" y="2275850"/>
            <a:ext cx="838200" cy="882650"/>
          </a:xfrm>
          <a:custGeom>
            <a:avLst/>
            <a:gdLst>
              <a:gd name="connsiteX0" fmla="*/ 0 w 838200"/>
              <a:gd name="connsiteY0" fmla="*/ 882650 h 882650"/>
              <a:gd name="connsiteX1" fmla="*/ 558800 w 838200"/>
              <a:gd name="connsiteY1" fmla="*/ 215900 h 882650"/>
              <a:gd name="connsiteX2" fmla="*/ 838200 w 838200"/>
              <a:gd name="connsiteY2" fmla="*/ 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882650">
                <a:moveTo>
                  <a:pt x="0" y="882650"/>
                </a:moveTo>
                <a:cubicBezTo>
                  <a:pt x="209550" y="622829"/>
                  <a:pt x="419100" y="363008"/>
                  <a:pt x="558800" y="215900"/>
                </a:cubicBezTo>
                <a:cubicBezTo>
                  <a:pt x="698500" y="68792"/>
                  <a:pt x="768350" y="34396"/>
                  <a:pt x="83820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2DA6915-3794-447C-8CC7-A61261FEE22D}"/>
              </a:ext>
            </a:extLst>
          </p:cNvPr>
          <p:cNvSpPr/>
          <p:nvPr/>
        </p:nvSpPr>
        <p:spPr>
          <a:xfrm>
            <a:off x="5162549" y="2720350"/>
            <a:ext cx="1085850" cy="469900"/>
          </a:xfrm>
          <a:custGeom>
            <a:avLst/>
            <a:gdLst>
              <a:gd name="connsiteX0" fmla="*/ 0 w 1085850"/>
              <a:gd name="connsiteY0" fmla="*/ 469900 h 469900"/>
              <a:gd name="connsiteX1" fmla="*/ 692150 w 1085850"/>
              <a:gd name="connsiteY1" fmla="*/ 120650 h 469900"/>
              <a:gd name="connsiteX2" fmla="*/ 1085850 w 108585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469900">
                <a:moveTo>
                  <a:pt x="0" y="469900"/>
                </a:moveTo>
                <a:cubicBezTo>
                  <a:pt x="255587" y="334433"/>
                  <a:pt x="511175" y="198967"/>
                  <a:pt x="692150" y="120650"/>
                </a:cubicBezTo>
                <a:cubicBezTo>
                  <a:pt x="873125" y="42333"/>
                  <a:pt x="979487" y="21166"/>
                  <a:pt x="108585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6330679-ACF6-4B66-9A8D-E49375E89BF6}"/>
              </a:ext>
            </a:extLst>
          </p:cNvPr>
          <p:cNvSpPr/>
          <p:nvPr/>
        </p:nvSpPr>
        <p:spPr>
          <a:xfrm>
            <a:off x="5137149" y="3190250"/>
            <a:ext cx="1231900" cy="74788"/>
          </a:xfrm>
          <a:custGeom>
            <a:avLst/>
            <a:gdLst>
              <a:gd name="connsiteX0" fmla="*/ 0 w 1231900"/>
              <a:gd name="connsiteY0" fmla="*/ 0 h 74788"/>
              <a:gd name="connsiteX1" fmla="*/ 781050 w 1231900"/>
              <a:gd name="connsiteY1" fmla="*/ 69850 h 74788"/>
              <a:gd name="connsiteX2" fmla="*/ 1231900 w 1231900"/>
              <a:gd name="connsiteY2" fmla="*/ 63500 h 7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900" h="74788">
                <a:moveTo>
                  <a:pt x="0" y="0"/>
                </a:moveTo>
                <a:cubicBezTo>
                  <a:pt x="287866" y="29633"/>
                  <a:pt x="575733" y="59267"/>
                  <a:pt x="781050" y="69850"/>
                </a:cubicBezTo>
                <a:cubicBezTo>
                  <a:pt x="986367" y="80433"/>
                  <a:pt x="1109133" y="71966"/>
                  <a:pt x="1231900" y="635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99CA95F-C683-4760-8244-9038B919D433}"/>
              </a:ext>
            </a:extLst>
          </p:cNvPr>
          <p:cNvSpPr/>
          <p:nvPr/>
        </p:nvSpPr>
        <p:spPr>
          <a:xfrm>
            <a:off x="5162549" y="3171200"/>
            <a:ext cx="1155700" cy="628650"/>
          </a:xfrm>
          <a:custGeom>
            <a:avLst/>
            <a:gdLst>
              <a:gd name="connsiteX0" fmla="*/ 0 w 1155700"/>
              <a:gd name="connsiteY0" fmla="*/ 0 h 628650"/>
              <a:gd name="connsiteX1" fmla="*/ 444500 w 1155700"/>
              <a:gd name="connsiteY1" fmla="*/ 279400 h 628650"/>
              <a:gd name="connsiteX2" fmla="*/ 1155700 w 1155700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5700" h="628650">
                <a:moveTo>
                  <a:pt x="0" y="0"/>
                </a:moveTo>
                <a:cubicBezTo>
                  <a:pt x="125941" y="87312"/>
                  <a:pt x="251883" y="174625"/>
                  <a:pt x="444500" y="279400"/>
                </a:cubicBezTo>
                <a:cubicBezTo>
                  <a:pt x="637117" y="384175"/>
                  <a:pt x="1080558" y="563033"/>
                  <a:pt x="1155700" y="6286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DD0C633-F69A-4C58-B1CC-8F90EDD0A98F}"/>
              </a:ext>
            </a:extLst>
          </p:cNvPr>
          <p:cNvSpPr/>
          <p:nvPr/>
        </p:nvSpPr>
        <p:spPr>
          <a:xfrm>
            <a:off x="4914899" y="3831600"/>
            <a:ext cx="1219200" cy="419100"/>
          </a:xfrm>
          <a:custGeom>
            <a:avLst/>
            <a:gdLst>
              <a:gd name="connsiteX0" fmla="*/ 0 w 1219200"/>
              <a:gd name="connsiteY0" fmla="*/ 0 h 419100"/>
              <a:gd name="connsiteX1" fmla="*/ 628650 w 1219200"/>
              <a:gd name="connsiteY1" fmla="*/ 133350 h 419100"/>
              <a:gd name="connsiteX2" fmla="*/ 1219200 w 121920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419100">
                <a:moveTo>
                  <a:pt x="0" y="0"/>
                </a:moveTo>
                <a:cubicBezTo>
                  <a:pt x="212725" y="31750"/>
                  <a:pt x="425450" y="63500"/>
                  <a:pt x="628650" y="133350"/>
                </a:cubicBezTo>
                <a:cubicBezTo>
                  <a:pt x="831850" y="203200"/>
                  <a:pt x="1025525" y="311150"/>
                  <a:pt x="1219200" y="4191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6FD19EE-EBB1-4031-AEB3-ECA5E8D1CC45}"/>
              </a:ext>
            </a:extLst>
          </p:cNvPr>
          <p:cNvSpPr/>
          <p:nvPr/>
        </p:nvSpPr>
        <p:spPr>
          <a:xfrm>
            <a:off x="4933949" y="3831600"/>
            <a:ext cx="908050" cy="787400"/>
          </a:xfrm>
          <a:custGeom>
            <a:avLst/>
            <a:gdLst>
              <a:gd name="connsiteX0" fmla="*/ 0 w 908050"/>
              <a:gd name="connsiteY0" fmla="*/ 0 h 787400"/>
              <a:gd name="connsiteX1" fmla="*/ 177800 w 908050"/>
              <a:gd name="connsiteY1" fmla="*/ 323850 h 787400"/>
              <a:gd name="connsiteX2" fmla="*/ 908050 w 908050"/>
              <a:gd name="connsiteY2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050" h="787400">
                <a:moveTo>
                  <a:pt x="0" y="0"/>
                </a:moveTo>
                <a:cubicBezTo>
                  <a:pt x="13229" y="96308"/>
                  <a:pt x="26458" y="192617"/>
                  <a:pt x="177800" y="323850"/>
                </a:cubicBezTo>
                <a:cubicBezTo>
                  <a:pt x="329142" y="455083"/>
                  <a:pt x="618596" y="621241"/>
                  <a:pt x="908050" y="7874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7DEF8DB-ADB6-4497-9022-112B67B68BF9}"/>
              </a:ext>
            </a:extLst>
          </p:cNvPr>
          <p:cNvSpPr/>
          <p:nvPr/>
        </p:nvSpPr>
        <p:spPr>
          <a:xfrm>
            <a:off x="4909308" y="3850650"/>
            <a:ext cx="519941" cy="1098550"/>
          </a:xfrm>
          <a:custGeom>
            <a:avLst/>
            <a:gdLst>
              <a:gd name="connsiteX0" fmla="*/ 24641 w 519941"/>
              <a:gd name="connsiteY0" fmla="*/ 0 h 1098550"/>
              <a:gd name="connsiteX1" fmla="*/ 56391 w 519941"/>
              <a:gd name="connsiteY1" fmla="*/ 406400 h 1098550"/>
              <a:gd name="connsiteX2" fmla="*/ 519941 w 519941"/>
              <a:gd name="connsiteY2" fmla="*/ 109855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941" h="1098550">
                <a:moveTo>
                  <a:pt x="24641" y="0"/>
                </a:moveTo>
                <a:cubicBezTo>
                  <a:pt x="-759" y="111654"/>
                  <a:pt x="-26159" y="223309"/>
                  <a:pt x="56391" y="406400"/>
                </a:cubicBezTo>
                <a:cubicBezTo>
                  <a:pt x="138941" y="589491"/>
                  <a:pt x="488191" y="1039283"/>
                  <a:pt x="519941" y="10985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8CBA5C9-DB43-452F-8A3F-7C09BDBF78B4}"/>
              </a:ext>
            </a:extLst>
          </p:cNvPr>
          <p:cNvSpPr/>
          <p:nvPr/>
        </p:nvSpPr>
        <p:spPr>
          <a:xfrm>
            <a:off x="4831895" y="3857000"/>
            <a:ext cx="57604" cy="1263650"/>
          </a:xfrm>
          <a:custGeom>
            <a:avLst/>
            <a:gdLst>
              <a:gd name="connsiteX0" fmla="*/ 57604 w 57604"/>
              <a:gd name="connsiteY0" fmla="*/ 0 h 1263650"/>
              <a:gd name="connsiteX1" fmla="*/ 454 w 57604"/>
              <a:gd name="connsiteY1" fmla="*/ 406400 h 1263650"/>
              <a:gd name="connsiteX2" fmla="*/ 32204 w 57604"/>
              <a:gd name="connsiteY2" fmla="*/ 126365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04" h="1263650">
                <a:moveTo>
                  <a:pt x="57604" y="0"/>
                </a:moveTo>
                <a:cubicBezTo>
                  <a:pt x="31145" y="97896"/>
                  <a:pt x="4687" y="195792"/>
                  <a:pt x="454" y="406400"/>
                </a:cubicBezTo>
                <a:cubicBezTo>
                  <a:pt x="-3779" y="617008"/>
                  <a:pt x="22679" y="1129242"/>
                  <a:pt x="32204" y="12636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F608634-F2FA-48C3-ABB1-571189A5B545}"/>
              </a:ext>
            </a:extLst>
          </p:cNvPr>
          <p:cNvSpPr/>
          <p:nvPr/>
        </p:nvSpPr>
        <p:spPr>
          <a:xfrm>
            <a:off x="3695699" y="3857000"/>
            <a:ext cx="508000" cy="1054100"/>
          </a:xfrm>
          <a:custGeom>
            <a:avLst/>
            <a:gdLst>
              <a:gd name="connsiteX0" fmla="*/ 508000 w 508000"/>
              <a:gd name="connsiteY0" fmla="*/ 0 h 1054100"/>
              <a:gd name="connsiteX1" fmla="*/ 266700 w 508000"/>
              <a:gd name="connsiteY1" fmla="*/ 685800 h 1054100"/>
              <a:gd name="connsiteX2" fmla="*/ 0 w 508000"/>
              <a:gd name="connsiteY2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1054100">
                <a:moveTo>
                  <a:pt x="508000" y="0"/>
                </a:moveTo>
                <a:cubicBezTo>
                  <a:pt x="429683" y="255058"/>
                  <a:pt x="351367" y="510117"/>
                  <a:pt x="266700" y="685800"/>
                </a:cubicBezTo>
                <a:cubicBezTo>
                  <a:pt x="182033" y="861483"/>
                  <a:pt x="91016" y="957791"/>
                  <a:pt x="0" y="10541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85455EF-B44C-4D6D-9B1F-2D32E8127FFC}"/>
              </a:ext>
            </a:extLst>
          </p:cNvPr>
          <p:cNvSpPr/>
          <p:nvPr/>
        </p:nvSpPr>
        <p:spPr>
          <a:xfrm>
            <a:off x="3270249" y="3844300"/>
            <a:ext cx="958850" cy="723900"/>
          </a:xfrm>
          <a:custGeom>
            <a:avLst/>
            <a:gdLst>
              <a:gd name="connsiteX0" fmla="*/ 958850 w 958850"/>
              <a:gd name="connsiteY0" fmla="*/ 0 h 723900"/>
              <a:gd name="connsiteX1" fmla="*/ 361950 w 958850"/>
              <a:gd name="connsiteY1" fmla="*/ 438150 h 723900"/>
              <a:gd name="connsiteX2" fmla="*/ 0 w 95885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723900">
                <a:moveTo>
                  <a:pt x="958850" y="0"/>
                </a:moveTo>
                <a:lnTo>
                  <a:pt x="361950" y="438150"/>
                </a:lnTo>
                <a:cubicBezTo>
                  <a:pt x="202142" y="558800"/>
                  <a:pt x="101071" y="641350"/>
                  <a:pt x="0" y="72390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B0F6EAE-96A8-451A-B99F-8CD9FA6B8456}"/>
              </a:ext>
            </a:extLst>
          </p:cNvPr>
          <p:cNvSpPr/>
          <p:nvPr/>
        </p:nvSpPr>
        <p:spPr>
          <a:xfrm>
            <a:off x="2984499" y="3857000"/>
            <a:ext cx="1200150" cy="374650"/>
          </a:xfrm>
          <a:custGeom>
            <a:avLst/>
            <a:gdLst>
              <a:gd name="connsiteX0" fmla="*/ 1200150 w 1200150"/>
              <a:gd name="connsiteY0" fmla="*/ 0 h 374650"/>
              <a:gd name="connsiteX1" fmla="*/ 603250 w 1200150"/>
              <a:gd name="connsiteY1" fmla="*/ 76200 h 374650"/>
              <a:gd name="connsiteX2" fmla="*/ 0 w 1200150"/>
              <a:gd name="connsiteY2" fmla="*/ 3746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374650">
                <a:moveTo>
                  <a:pt x="1200150" y="0"/>
                </a:moveTo>
                <a:cubicBezTo>
                  <a:pt x="1001712" y="6879"/>
                  <a:pt x="803275" y="13758"/>
                  <a:pt x="603250" y="76200"/>
                </a:cubicBezTo>
                <a:cubicBezTo>
                  <a:pt x="403225" y="138642"/>
                  <a:pt x="201612" y="256646"/>
                  <a:pt x="0" y="3746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231C279-EA61-4B7C-97C5-5540F66BE214}"/>
              </a:ext>
            </a:extLst>
          </p:cNvPr>
          <p:cNvSpPr/>
          <p:nvPr/>
        </p:nvSpPr>
        <p:spPr>
          <a:xfrm>
            <a:off x="4229099" y="3857000"/>
            <a:ext cx="115951" cy="1263650"/>
          </a:xfrm>
          <a:custGeom>
            <a:avLst/>
            <a:gdLst>
              <a:gd name="connsiteX0" fmla="*/ 0 w 115951"/>
              <a:gd name="connsiteY0" fmla="*/ 0 h 1263650"/>
              <a:gd name="connsiteX1" fmla="*/ 114300 w 115951"/>
              <a:gd name="connsiteY1" fmla="*/ 850900 h 1263650"/>
              <a:gd name="connsiteX2" fmla="*/ 57150 w 115951"/>
              <a:gd name="connsiteY2" fmla="*/ 126365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51" h="1263650">
                <a:moveTo>
                  <a:pt x="0" y="0"/>
                </a:moveTo>
                <a:cubicBezTo>
                  <a:pt x="52387" y="320146"/>
                  <a:pt x="104775" y="640292"/>
                  <a:pt x="114300" y="850900"/>
                </a:cubicBezTo>
                <a:cubicBezTo>
                  <a:pt x="123825" y="1061508"/>
                  <a:pt x="90487" y="1162579"/>
                  <a:pt x="57150" y="12636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5F5F4D38-4A91-498A-88E0-214E7877386E}"/>
              </a:ext>
            </a:extLst>
          </p:cNvPr>
          <p:cNvSpPr/>
          <p:nvPr/>
        </p:nvSpPr>
        <p:spPr>
          <a:xfrm>
            <a:off x="3047999" y="2453650"/>
            <a:ext cx="958850" cy="723900"/>
          </a:xfrm>
          <a:custGeom>
            <a:avLst/>
            <a:gdLst>
              <a:gd name="connsiteX0" fmla="*/ 958850 w 958850"/>
              <a:gd name="connsiteY0" fmla="*/ 723900 h 723900"/>
              <a:gd name="connsiteX1" fmla="*/ 463550 w 958850"/>
              <a:gd name="connsiteY1" fmla="*/ 273050 h 723900"/>
              <a:gd name="connsiteX2" fmla="*/ 0 w 95885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723900">
                <a:moveTo>
                  <a:pt x="958850" y="723900"/>
                </a:moveTo>
                <a:cubicBezTo>
                  <a:pt x="791104" y="558800"/>
                  <a:pt x="623358" y="393700"/>
                  <a:pt x="463550" y="273050"/>
                </a:cubicBezTo>
                <a:cubicBezTo>
                  <a:pt x="303742" y="152400"/>
                  <a:pt x="151871" y="76200"/>
                  <a:pt x="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1ABC22C1-FE41-43A2-8F42-DAD95C92C226}"/>
              </a:ext>
            </a:extLst>
          </p:cNvPr>
          <p:cNvSpPr/>
          <p:nvPr/>
        </p:nvSpPr>
        <p:spPr>
          <a:xfrm>
            <a:off x="2863849" y="2860050"/>
            <a:ext cx="1174750" cy="323850"/>
          </a:xfrm>
          <a:custGeom>
            <a:avLst/>
            <a:gdLst>
              <a:gd name="connsiteX0" fmla="*/ 1174750 w 1174750"/>
              <a:gd name="connsiteY0" fmla="*/ 323850 h 323850"/>
              <a:gd name="connsiteX1" fmla="*/ 450850 w 1174750"/>
              <a:gd name="connsiteY1" fmla="*/ 247650 h 323850"/>
              <a:gd name="connsiteX2" fmla="*/ 0 w 1174750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750" h="323850">
                <a:moveTo>
                  <a:pt x="1174750" y="323850"/>
                </a:moveTo>
                <a:cubicBezTo>
                  <a:pt x="910696" y="312737"/>
                  <a:pt x="646642" y="301625"/>
                  <a:pt x="450850" y="247650"/>
                </a:cubicBezTo>
                <a:cubicBezTo>
                  <a:pt x="255058" y="193675"/>
                  <a:pt x="127529" y="96837"/>
                  <a:pt x="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823A5FC7-CA1F-4DE6-BC36-78DAC18D4E87}"/>
              </a:ext>
            </a:extLst>
          </p:cNvPr>
          <p:cNvSpPr/>
          <p:nvPr/>
        </p:nvSpPr>
        <p:spPr>
          <a:xfrm>
            <a:off x="2768599" y="3171200"/>
            <a:ext cx="1270000" cy="133350"/>
          </a:xfrm>
          <a:custGeom>
            <a:avLst/>
            <a:gdLst>
              <a:gd name="connsiteX0" fmla="*/ 1270000 w 1270000"/>
              <a:gd name="connsiteY0" fmla="*/ 0 h 133350"/>
              <a:gd name="connsiteX1" fmla="*/ 520700 w 1270000"/>
              <a:gd name="connsiteY1" fmla="*/ 101600 h 133350"/>
              <a:gd name="connsiteX2" fmla="*/ 0 w 127000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133350">
                <a:moveTo>
                  <a:pt x="1270000" y="0"/>
                </a:moveTo>
                <a:cubicBezTo>
                  <a:pt x="1001183" y="39687"/>
                  <a:pt x="732366" y="79375"/>
                  <a:pt x="520700" y="101600"/>
                </a:cubicBezTo>
                <a:cubicBezTo>
                  <a:pt x="309034" y="123825"/>
                  <a:pt x="154517" y="128587"/>
                  <a:pt x="0" y="1333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4" name="Freeform: Shape 223">
            <a:extLst>
              <a:ext uri="{FF2B5EF4-FFF2-40B4-BE49-F238E27FC236}">
                <a16:creationId xmlns="" xmlns:a16="http://schemas.microsoft.com/office/drawing/2014/main" id="{DE0C1344-B8B9-4995-9FEF-DBA9D89B356D}"/>
              </a:ext>
            </a:extLst>
          </p:cNvPr>
          <p:cNvSpPr/>
          <p:nvPr/>
        </p:nvSpPr>
        <p:spPr>
          <a:xfrm>
            <a:off x="2832099" y="3190250"/>
            <a:ext cx="1181100" cy="615950"/>
          </a:xfrm>
          <a:custGeom>
            <a:avLst/>
            <a:gdLst>
              <a:gd name="connsiteX0" fmla="*/ 1181100 w 1181100"/>
              <a:gd name="connsiteY0" fmla="*/ 0 h 615950"/>
              <a:gd name="connsiteX1" fmla="*/ 495300 w 1181100"/>
              <a:gd name="connsiteY1" fmla="*/ 412750 h 615950"/>
              <a:gd name="connsiteX2" fmla="*/ 0 w 1181100"/>
              <a:gd name="connsiteY2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615950">
                <a:moveTo>
                  <a:pt x="1181100" y="0"/>
                </a:moveTo>
                <a:cubicBezTo>
                  <a:pt x="936625" y="155046"/>
                  <a:pt x="692150" y="310092"/>
                  <a:pt x="495300" y="412750"/>
                </a:cubicBezTo>
                <a:cubicBezTo>
                  <a:pt x="298450" y="515408"/>
                  <a:pt x="149225" y="565679"/>
                  <a:pt x="0" y="61595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6" name="Freeform: Shape 225">
            <a:extLst>
              <a:ext uri="{FF2B5EF4-FFF2-40B4-BE49-F238E27FC236}">
                <a16:creationId xmlns="" xmlns:a16="http://schemas.microsoft.com/office/drawing/2014/main" id="{C2A798D3-5C49-4838-AD72-46A8BDF0528A}"/>
              </a:ext>
            </a:extLst>
          </p:cNvPr>
          <p:cNvSpPr/>
          <p:nvPr/>
        </p:nvSpPr>
        <p:spPr>
          <a:xfrm>
            <a:off x="3352799" y="2066300"/>
            <a:ext cx="666750" cy="1092200"/>
          </a:xfrm>
          <a:custGeom>
            <a:avLst/>
            <a:gdLst>
              <a:gd name="connsiteX0" fmla="*/ 666750 w 666750"/>
              <a:gd name="connsiteY0" fmla="*/ 1092200 h 1092200"/>
              <a:gd name="connsiteX1" fmla="*/ 431800 w 666750"/>
              <a:gd name="connsiteY1" fmla="*/ 444500 h 1092200"/>
              <a:gd name="connsiteX2" fmla="*/ 0 w 666750"/>
              <a:gd name="connsiteY2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092200">
                <a:moveTo>
                  <a:pt x="666750" y="1092200"/>
                </a:moveTo>
                <a:cubicBezTo>
                  <a:pt x="604837" y="859366"/>
                  <a:pt x="542925" y="626533"/>
                  <a:pt x="431800" y="444500"/>
                </a:cubicBezTo>
                <a:cubicBezTo>
                  <a:pt x="320675" y="262467"/>
                  <a:pt x="160337" y="131233"/>
                  <a:pt x="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3" name="Freeform: Shape 232">
            <a:extLst>
              <a:ext uri="{FF2B5EF4-FFF2-40B4-BE49-F238E27FC236}">
                <a16:creationId xmlns="" xmlns:a16="http://schemas.microsoft.com/office/drawing/2014/main" id="{A7E38694-F969-4CD0-BFE3-AB6E7D98B174}"/>
              </a:ext>
            </a:extLst>
          </p:cNvPr>
          <p:cNvSpPr/>
          <p:nvPr/>
        </p:nvSpPr>
        <p:spPr>
          <a:xfrm>
            <a:off x="3822699" y="1780550"/>
            <a:ext cx="220788" cy="1365250"/>
          </a:xfrm>
          <a:custGeom>
            <a:avLst/>
            <a:gdLst>
              <a:gd name="connsiteX0" fmla="*/ 196850 w 220788"/>
              <a:gd name="connsiteY0" fmla="*/ 1365250 h 1365250"/>
              <a:gd name="connsiteX1" fmla="*/ 203200 w 220788"/>
              <a:gd name="connsiteY1" fmla="*/ 590550 h 1365250"/>
              <a:gd name="connsiteX2" fmla="*/ 0 w 220788"/>
              <a:gd name="connsiteY2" fmla="*/ 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88" h="1365250">
                <a:moveTo>
                  <a:pt x="196850" y="1365250"/>
                </a:moveTo>
                <a:cubicBezTo>
                  <a:pt x="216429" y="1091671"/>
                  <a:pt x="236008" y="818092"/>
                  <a:pt x="203200" y="590550"/>
                </a:cubicBezTo>
                <a:cubicBezTo>
                  <a:pt x="170392" y="363008"/>
                  <a:pt x="29633" y="76200"/>
                  <a:pt x="0" y="0"/>
                </a:cubicBezTo>
              </a:path>
            </a:pathLst>
          </a:custGeom>
          <a:noFill/>
          <a:ln>
            <a:solidFill>
              <a:srgbClr val="D5DF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625C877-C56A-409B-821C-09F190B3DAB8}"/>
              </a:ext>
            </a:extLst>
          </p:cNvPr>
          <p:cNvSpPr/>
          <p:nvPr/>
        </p:nvSpPr>
        <p:spPr>
          <a:xfrm>
            <a:off x="3970197" y="2737468"/>
            <a:ext cx="1199935" cy="1231406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7328354-C205-42F8-AA88-EA30E02F5DB2}"/>
              </a:ext>
            </a:extLst>
          </p:cNvPr>
          <p:cNvSpPr txBox="1"/>
          <p:nvPr/>
        </p:nvSpPr>
        <p:spPr>
          <a:xfrm>
            <a:off x="3262534" y="2980726"/>
            <a:ext cx="65380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Development </a:t>
            </a:r>
          </a:p>
          <a:p>
            <a:r>
              <a:rPr lang="en-ZA" sz="900" dirty="0"/>
              <a:t>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28F56F-5583-4A97-B000-B1203AA0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1" y="380273"/>
            <a:ext cx="2320120" cy="567838"/>
          </a:xfrm>
          <a:prstGeom prst="rect">
            <a:avLst/>
          </a:prstGeom>
        </p:spPr>
      </p:pic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7D8E56B1-F409-44CF-9058-517D922D23C7}"/>
              </a:ext>
            </a:extLst>
          </p:cNvPr>
          <p:cNvSpPr/>
          <p:nvPr/>
        </p:nvSpPr>
        <p:spPr>
          <a:xfrm>
            <a:off x="3945105" y="3096684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8970B142-D9F6-415D-836A-96E1C095E3AF}"/>
              </a:ext>
            </a:extLst>
          </p:cNvPr>
          <p:cNvSpPr/>
          <p:nvPr/>
        </p:nvSpPr>
        <p:spPr>
          <a:xfrm>
            <a:off x="5063639" y="3096685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DA481B10-9303-4A20-848A-0FC76B4CF7ED}"/>
              </a:ext>
            </a:extLst>
          </p:cNvPr>
          <p:cNvSpPr/>
          <p:nvPr/>
        </p:nvSpPr>
        <p:spPr>
          <a:xfrm>
            <a:off x="4504006" y="2682076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9" name="Oval 198">
            <a:extLst>
              <a:ext uri="{FF2B5EF4-FFF2-40B4-BE49-F238E27FC236}">
                <a16:creationId xmlns="" xmlns:a16="http://schemas.microsoft.com/office/drawing/2014/main" id="{4FE36178-406B-4628-8252-18071CBE7B00}"/>
              </a:ext>
            </a:extLst>
          </p:cNvPr>
          <p:cNvSpPr/>
          <p:nvPr/>
        </p:nvSpPr>
        <p:spPr>
          <a:xfrm>
            <a:off x="4145229" y="3768563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CBE897A7-7BF8-4F3E-BDEF-74D4B64256D7}"/>
              </a:ext>
            </a:extLst>
          </p:cNvPr>
          <p:cNvSpPr txBox="1"/>
          <p:nvPr/>
        </p:nvSpPr>
        <p:spPr>
          <a:xfrm>
            <a:off x="5107752" y="3846710"/>
            <a:ext cx="591768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Institutional</a:t>
            </a:r>
          </a:p>
          <a:p>
            <a:r>
              <a:rPr lang="en-ZA" sz="900" dirty="0"/>
              <a:t>Capacity</a:t>
            </a:r>
          </a:p>
          <a:p>
            <a:r>
              <a:rPr lang="en-ZA" sz="900" dirty="0"/>
              <a:t>Building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1AF43143-4A0D-4FCB-8EFA-E597950F422C}"/>
              </a:ext>
            </a:extLst>
          </p:cNvPr>
          <p:cNvSpPr txBox="1"/>
          <p:nvPr/>
        </p:nvSpPr>
        <p:spPr>
          <a:xfrm>
            <a:off x="3547160" y="3985209"/>
            <a:ext cx="7240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Market Access</a:t>
            </a:r>
          </a:p>
          <a:p>
            <a:r>
              <a:rPr lang="en-ZA" sz="900" dirty="0"/>
              <a:t>And Expansion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F385F1A6-C285-4E27-8810-EBF2A443F2C8}"/>
              </a:ext>
            </a:extLst>
          </p:cNvPr>
          <p:cNvSpPr txBox="1"/>
          <p:nvPr/>
        </p:nvSpPr>
        <p:spPr>
          <a:xfrm>
            <a:off x="5301383" y="3067048"/>
            <a:ext cx="4049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Funding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="" xmlns:a16="http://schemas.microsoft.com/office/drawing/2014/main" id="{D559BE51-6039-4D83-BCDF-6130302CA4AD}"/>
              </a:ext>
            </a:extLst>
          </p:cNvPr>
          <p:cNvSpPr/>
          <p:nvPr/>
        </p:nvSpPr>
        <p:spPr>
          <a:xfrm>
            <a:off x="2773602" y="1562421"/>
            <a:ext cx="3593796" cy="3586339"/>
          </a:xfrm>
          <a:prstGeom prst="ellipse">
            <a:avLst/>
          </a:prstGeom>
          <a:noFill/>
          <a:ln w="19050">
            <a:solidFill>
              <a:srgbClr val="D5DF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1" name="Oval 230">
            <a:extLst>
              <a:ext uri="{FF2B5EF4-FFF2-40B4-BE49-F238E27FC236}">
                <a16:creationId xmlns="" xmlns:a16="http://schemas.microsoft.com/office/drawing/2014/main" id="{F622AD80-D38E-4AB1-9C1D-9C0F8A1CE8AD}"/>
              </a:ext>
            </a:extLst>
          </p:cNvPr>
          <p:cNvSpPr/>
          <p:nvPr/>
        </p:nvSpPr>
        <p:spPr>
          <a:xfrm>
            <a:off x="4317258" y="153477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C37E2AC9-115F-4841-8F0E-CFB12A869658}"/>
              </a:ext>
            </a:extLst>
          </p:cNvPr>
          <p:cNvSpPr txBox="1"/>
          <p:nvPr/>
        </p:nvSpPr>
        <p:spPr>
          <a:xfrm rot="16460577">
            <a:off x="4040035" y="609807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Black Women in Forestry Trust (</a:t>
            </a:r>
            <a:r>
              <a:rPr lang="en-ZA" sz="1000" b="1" dirty="0"/>
              <a:t>51% owned</a:t>
            </a:r>
            <a:r>
              <a:rPr lang="en-ZA" sz="1000" dirty="0"/>
              <a:t>)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="" xmlns:a16="http://schemas.microsoft.com/office/drawing/2014/main" id="{2B0A0671-AF05-4B92-8CA4-8F6264FD604F}"/>
              </a:ext>
            </a:extLst>
          </p:cNvPr>
          <p:cNvSpPr/>
          <p:nvPr/>
        </p:nvSpPr>
        <p:spPr>
          <a:xfrm>
            <a:off x="4869520" y="3768564"/>
            <a:ext cx="135255" cy="140691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F50E2094-7210-465A-BE13-B644D41363C5}"/>
              </a:ext>
            </a:extLst>
          </p:cNvPr>
          <p:cNvSpPr txBox="1"/>
          <p:nvPr/>
        </p:nvSpPr>
        <p:spPr>
          <a:xfrm>
            <a:off x="4317258" y="2488369"/>
            <a:ext cx="55919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900" dirty="0"/>
              <a:t>Ownership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F8EC40A-F744-47D8-B51F-1766D6A949F0}"/>
              </a:ext>
            </a:extLst>
          </p:cNvPr>
          <p:cNvSpPr/>
          <p:nvPr/>
        </p:nvSpPr>
        <p:spPr>
          <a:xfrm>
            <a:off x="4681576" y="1534773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7ADC27C-655F-4C55-9390-2E1C04B4C509}"/>
              </a:ext>
            </a:extLst>
          </p:cNvPr>
          <p:cNvSpPr txBox="1"/>
          <p:nvPr/>
        </p:nvSpPr>
        <p:spPr>
          <a:xfrm rot="15811348">
            <a:off x="3530734" y="652076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MTO Forestry (Pty)Ltd</a:t>
            </a:r>
          </a:p>
          <a:p>
            <a:r>
              <a:rPr lang="en-ZA" sz="1000" dirty="0"/>
              <a:t>(</a:t>
            </a:r>
            <a:r>
              <a:rPr lang="en-ZA" sz="1000" b="1" dirty="0"/>
              <a:t>49% owned</a:t>
            </a:r>
            <a:r>
              <a:rPr lang="en-ZA" sz="1000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835C809-E925-455E-ACA4-AE040505E5DB}"/>
              </a:ext>
            </a:extLst>
          </p:cNvPr>
          <p:cNvSpPr txBox="1"/>
          <p:nvPr/>
        </p:nvSpPr>
        <p:spPr>
          <a:xfrm>
            <a:off x="4174205" y="2968190"/>
            <a:ext cx="791918" cy="6771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1100" dirty="0"/>
              <a:t>MTO Enterprise Development (Pty)Ltd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C82A7B5-ADB5-4C8D-8EBC-A2465D863E2A}"/>
              </a:ext>
            </a:extLst>
          </p:cNvPr>
          <p:cNvSpPr/>
          <p:nvPr/>
        </p:nvSpPr>
        <p:spPr>
          <a:xfrm>
            <a:off x="5220030" y="1678872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1C733AC-C436-41F7-9208-062861E7D3FE}"/>
              </a:ext>
            </a:extLst>
          </p:cNvPr>
          <p:cNvSpPr/>
          <p:nvPr/>
        </p:nvSpPr>
        <p:spPr>
          <a:xfrm>
            <a:off x="6259750" y="376116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6B4A621-213A-462C-88D6-ED11072423D0}"/>
              </a:ext>
            </a:extLst>
          </p:cNvPr>
          <p:cNvSpPr/>
          <p:nvPr/>
        </p:nvSpPr>
        <p:spPr>
          <a:xfrm>
            <a:off x="4239807" y="5083231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41127B9-5267-44C0-88B2-D284E2A76946}"/>
              </a:ext>
            </a:extLst>
          </p:cNvPr>
          <p:cNvSpPr/>
          <p:nvPr/>
        </p:nvSpPr>
        <p:spPr>
          <a:xfrm>
            <a:off x="2829192" y="279956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BEEAF92-568C-49D2-ACAE-986CA5CF86AD}"/>
              </a:ext>
            </a:extLst>
          </p:cNvPr>
          <p:cNvSpPr/>
          <p:nvPr/>
        </p:nvSpPr>
        <p:spPr>
          <a:xfrm>
            <a:off x="2999290" y="241579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C9CE9D07-A359-4167-9104-2DEEFE628A41}"/>
              </a:ext>
            </a:extLst>
          </p:cNvPr>
          <p:cNvSpPr/>
          <p:nvPr/>
        </p:nvSpPr>
        <p:spPr>
          <a:xfrm>
            <a:off x="3302715" y="202144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A3795C9-F1B8-4A5B-9934-24B22E11726A}"/>
              </a:ext>
            </a:extLst>
          </p:cNvPr>
          <p:cNvSpPr/>
          <p:nvPr/>
        </p:nvSpPr>
        <p:spPr>
          <a:xfrm>
            <a:off x="3758908" y="171846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FE76B44-8482-4ED9-8ECE-F50DD558A4FB}"/>
              </a:ext>
            </a:extLst>
          </p:cNvPr>
          <p:cNvSpPr/>
          <p:nvPr/>
        </p:nvSpPr>
        <p:spPr>
          <a:xfrm>
            <a:off x="2732925" y="325772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BFD87569-0E65-484E-B35A-E6B04FAB38FD}"/>
              </a:ext>
            </a:extLst>
          </p:cNvPr>
          <p:cNvSpPr/>
          <p:nvPr/>
        </p:nvSpPr>
        <p:spPr>
          <a:xfrm>
            <a:off x="2788515" y="3761874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957F2A0-1F01-4031-88BB-81B8476CEC15}"/>
              </a:ext>
            </a:extLst>
          </p:cNvPr>
          <p:cNvSpPr/>
          <p:nvPr/>
        </p:nvSpPr>
        <p:spPr>
          <a:xfrm>
            <a:off x="2956925" y="418841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EAE5CC78-359D-4E82-A306-2C05D90C3570}"/>
              </a:ext>
            </a:extLst>
          </p:cNvPr>
          <p:cNvSpPr/>
          <p:nvPr/>
        </p:nvSpPr>
        <p:spPr>
          <a:xfrm>
            <a:off x="3221857" y="4539128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FDD18747-FD08-46A5-A1F3-C908B1281F70}"/>
              </a:ext>
            </a:extLst>
          </p:cNvPr>
          <p:cNvSpPr/>
          <p:nvPr/>
        </p:nvSpPr>
        <p:spPr>
          <a:xfrm>
            <a:off x="3654254" y="4870695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FCF8479D-1FD0-458F-8874-2E671ECA88E5}"/>
              </a:ext>
            </a:extLst>
          </p:cNvPr>
          <p:cNvSpPr/>
          <p:nvPr/>
        </p:nvSpPr>
        <p:spPr>
          <a:xfrm>
            <a:off x="6096434" y="419322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5645448-A3DD-4CF4-BBCD-7E2DAF39DBF5}"/>
              </a:ext>
            </a:extLst>
          </p:cNvPr>
          <p:cNvSpPr/>
          <p:nvPr/>
        </p:nvSpPr>
        <p:spPr>
          <a:xfrm>
            <a:off x="5800113" y="4578002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D3B6EFC-C017-404D-96DC-AFB514ABEA4E}"/>
              </a:ext>
            </a:extLst>
          </p:cNvPr>
          <p:cNvSpPr/>
          <p:nvPr/>
        </p:nvSpPr>
        <p:spPr>
          <a:xfrm>
            <a:off x="5386987" y="490956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FFEEF1E-494F-4F9C-AFFC-2EF22A92025A}"/>
              </a:ext>
            </a:extLst>
          </p:cNvPr>
          <p:cNvSpPr/>
          <p:nvPr/>
        </p:nvSpPr>
        <p:spPr>
          <a:xfrm>
            <a:off x="4816932" y="509377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26D928C1-AE52-45D7-A776-B96A7AC8030B}"/>
              </a:ext>
            </a:extLst>
          </p:cNvPr>
          <p:cNvSpPr/>
          <p:nvPr/>
        </p:nvSpPr>
        <p:spPr>
          <a:xfrm>
            <a:off x="5954728" y="2215319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533755B6-8958-441E-9C51-4C939428DC18}"/>
              </a:ext>
            </a:extLst>
          </p:cNvPr>
          <p:cNvSpPr/>
          <p:nvPr/>
        </p:nvSpPr>
        <p:spPr>
          <a:xfrm>
            <a:off x="6204372" y="2667586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99BFCEF3-0639-4774-9276-EB3E09766B7C}"/>
              </a:ext>
            </a:extLst>
          </p:cNvPr>
          <p:cNvSpPr/>
          <p:nvPr/>
        </p:nvSpPr>
        <p:spPr>
          <a:xfrm>
            <a:off x="5618167" y="1909020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663D746F-7923-4AE9-B368-7F97C7C3031B}"/>
              </a:ext>
            </a:extLst>
          </p:cNvPr>
          <p:cNvSpPr/>
          <p:nvPr/>
        </p:nvSpPr>
        <p:spPr>
          <a:xfrm>
            <a:off x="6332967" y="3205547"/>
            <a:ext cx="81353" cy="77748"/>
          </a:xfrm>
          <a:prstGeom prst="ellipse">
            <a:avLst/>
          </a:prstGeom>
          <a:solidFill>
            <a:srgbClr val="D5DF4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C9A9F9D-1AA9-4964-85AF-C32990CD5106}"/>
              </a:ext>
            </a:extLst>
          </p:cNvPr>
          <p:cNvSpPr txBox="1"/>
          <p:nvPr/>
        </p:nvSpPr>
        <p:spPr>
          <a:xfrm rot="17339259">
            <a:off x="4774823" y="878209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Asset Financing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2F3326F-7CA6-47A5-8426-828A913618C9}"/>
              </a:ext>
            </a:extLst>
          </p:cNvPr>
          <p:cNvSpPr txBox="1"/>
          <p:nvPr/>
        </p:nvSpPr>
        <p:spPr>
          <a:xfrm rot="18161816">
            <a:off x="5337811" y="1127109"/>
            <a:ext cx="1596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Work Capital requirements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FFECA23-08BA-49F2-9C21-9D3D89E9ADF4}"/>
              </a:ext>
            </a:extLst>
          </p:cNvPr>
          <p:cNvSpPr txBox="1"/>
          <p:nvPr/>
        </p:nvSpPr>
        <p:spPr>
          <a:xfrm rot="19083421">
            <a:off x="5834321" y="1633509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Equity Funding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ACAD0CB-FC67-448F-B086-559C635D60CD}"/>
              </a:ext>
            </a:extLst>
          </p:cNvPr>
          <p:cNvSpPr txBox="1"/>
          <p:nvPr/>
        </p:nvSpPr>
        <p:spPr>
          <a:xfrm rot="20079800">
            <a:off x="6178394" y="2268476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Start Up Capital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80B44FF-8AE9-4200-844A-92F2FA1F3E06}"/>
              </a:ext>
            </a:extLst>
          </p:cNvPr>
          <p:cNvSpPr txBox="1"/>
          <p:nvPr/>
        </p:nvSpPr>
        <p:spPr>
          <a:xfrm>
            <a:off x="6387036" y="3113308"/>
            <a:ext cx="1641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Preferential Payment Terms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2D758A5-8A2F-4C8C-A857-394FAC629F4B}"/>
              </a:ext>
            </a:extLst>
          </p:cNvPr>
          <p:cNvSpPr txBox="1"/>
          <p:nvPr/>
        </p:nvSpPr>
        <p:spPr>
          <a:xfrm rot="995207">
            <a:off x="6275639" y="3896070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Interest Free Loans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7364F50-9DE5-4FB4-8976-353E7EDB492E}"/>
              </a:ext>
            </a:extLst>
          </p:cNvPr>
          <p:cNvSpPr txBox="1"/>
          <p:nvPr/>
        </p:nvSpPr>
        <p:spPr>
          <a:xfrm rot="1779238">
            <a:off x="6043366" y="4427519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Statutory Requirements and Reporting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F001C40-3C4D-4D79-B42A-10BE2B8E4B0F}"/>
              </a:ext>
            </a:extLst>
          </p:cNvPr>
          <p:cNvSpPr txBox="1"/>
          <p:nvPr/>
        </p:nvSpPr>
        <p:spPr>
          <a:xfrm rot="2478159">
            <a:off x="5622328" y="5085977"/>
            <a:ext cx="1791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Governance and Compliance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B02B4DA-C946-489E-B3B9-D6DDBA16DDD6}"/>
              </a:ext>
            </a:extLst>
          </p:cNvPr>
          <p:cNvSpPr txBox="1"/>
          <p:nvPr/>
        </p:nvSpPr>
        <p:spPr>
          <a:xfrm rot="3465290">
            <a:off x="5101630" y="5453649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HSE Requirements Contractual Obligations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61E9605-865F-446F-B9FF-06A28A80552A}"/>
              </a:ext>
            </a:extLst>
          </p:cNvPr>
          <p:cNvSpPr txBox="1"/>
          <p:nvPr/>
        </p:nvSpPr>
        <p:spPr>
          <a:xfrm rot="4950272">
            <a:off x="4337357" y="5444316"/>
            <a:ext cx="1213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Create a Safe Working Environment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70DC2A0-461A-442C-AFB4-2A9DDEBBD485}"/>
              </a:ext>
            </a:extLst>
          </p:cNvPr>
          <p:cNvSpPr txBox="1"/>
          <p:nvPr/>
        </p:nvSpPr>
        <p:spPr>
          <a:xfrm rot="16704022">
            <a:off x="3728782" y="5292118"/>
            <a:ext cx="903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Market Assessment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E27083A-E701-4418-8E56-6E38E90D47CA}"/>
              </a:ext>
            </a:extLst>
          </p:cNvPr>
          <p:cNvSpPr txBox="1"/>
          <p:nvPr/>
        </p:nvSpPr>
        <p:spPr>
          <a:xfrm rot="18065747">
            <a:off x="2662694" y="5304310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Contractor Forums and Networking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5443C2C-0321-48F6-A42B-B0E5EE28A2D0}"/>
              </a:ext>
            </a:extLst>
          </p:cNvPr>
          <p:cNvSpPr txBox="1"/>
          <p:nvPr/>
        </p:nvSpPr>
        <p:spPr>
          <a:xfrm rot="19070580">
            <a:off x="1966886" y="4964078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Corporate Supply Chains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020FC74-B369-490F-914A-4CEED0FB98E4}"/>
              </a:ext>
            </a:extLst>
          </p:cNvPr>
          <p:cNvSpPr txBox="1"/>
          <p:nvPr/>
        </p:nvSpPr>
        <p:spPr>
          <a:xfrm rot="19637810">
            <a:off x="2064397" y="4194080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Marketing Plan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703DF402-BBE2-435D-BCB3-30C935A34EAC}"/>
              </a:ext>
            </a:extLst>
          </p:cNvPr>
          <p:cNvSpPr txBox="1"/>
          <p:nvPr/>
        </p:nvSpPr>
        <p:spPr>
          <a:xfrm rot="20618991">
            <a:off x="1306456" y="3871365"/>
            <a:ext cx="1641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Training and Development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31A2920-1BE6-4CE5-A244-670E201679B3}"/>
              </a:ext>
            </a:extLst>
          </p:cNvPr>
          <p:cNvSpPr txBox="1"/>
          <p:nvPr/>
        </p:nvSpPr>
        <p:spPr>
          <a:xfrm>
            <a:off x="1280277" y="3083240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Development Driven through industry experts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66CFEAEA-122C-441F-88CA-C8D1EDDE25C8}"/>
              </a:ext>
            </a:extLst>
          </p:cNvPr>
          <p:cNvSpPr txBox="1"/>
          <p:nvPr/>
        </p:nvSpPr>
        <p:spPr>
          <a:xfrm rot="1129588">
            <a:off x="1591374" y="2460738"/>
            <a:ext cx="148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Financial, Legal and Technical Assistance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0BE0295C-62BE-41FB-AC38-AD3698402F2A}"/>
              </a:ext>
            </a:extLst>
          </p:cNvPr>
          <p:cNvSpPr txBox="1"/>
          <p:nvPr/>
        </p:nvSpPr>
        <p:spPr>
          <a:xfrm rot="1544140">
            <a:off x="1328014" y="1931012"/>
            <a:ext cx="1819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QSE and EME Business Support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1A6B574-593A-4507-A713-AB1CA9CA3D9D}"/>
              </a:ext>
            </a:extLst>
          </p:cNvPr>
          <p:cNvSpPr txBox="1"/>
          <p:nvPr/>
        </p:nvSpPr>
        <p:spPr>
          <a:xfrm rot="2445610">
            <a:off x="1834458" y="1323347"/>
            <a:ext cx="1693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Business Advice and Business Plan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67C5CA0-6A2B-4791-B246-53FB5E175611}"/>
              </a:ext>
            </a:extLst>
          </p:cNvPr>
          <p:cNvSpPr txBox="1"/>
          <p:nvPr/>
        </p:nvSpPr>
        <p:spPr>
          <a:xfrm rot="3936558">
            <a:off x="2817005" y="1152557"/>
            <a:ext cx="1481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Business 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315227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1175728-9048-4134-A789-48592EF1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61015">
            <a:off x="537648" y="1008030"/>
            <a:ext cx="3121917" cy="61610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MTO Transformation </a:t>
            </a:r>
            <a:b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319259-1207-48C5-8D2F-3269FF286017}"/>
              </a:ext>
            </a:extLst>
          </p:cNvPr>
          <p:cNvSpPr txBox="1"/>
          <p:nvPr/>
        </p:nvSpPr>
        <p:spPr>
          <a:xfrm>
            <a:off x="569594" y="41501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70 000 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8D4F30-29A2-4282-88A4-027274088F95}"/>
              </a:ext>
            </a:extLst>
          </p:cNvPr>
          <p:cNvSpPr txBox="1"/>
          <p:nvPr/>
        </p:nvSpPr>
        <p:spPr>
          <a:xfrm>
            <a:off x="502550" y="4670201"/>
            <a:ext cx="131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/>
              <a:t>Sustainable </a:t>
            </a:r>
          </a:p>
          <a:p>
            <a:pPr algn="ctr"/>
            <a:r>
              <a:rPr lang="en-ZA" dirty="0"/>
              <a:t>Harvest </a:t>
            </a:r>
          </a:p>
          <a:p>
            <a:pPr algn="ctr"/>
            <a:r>
              <a:rPr lang="en-ZA" dirty="0"/>
              <a:t>Markets</a:t>
            </a:r>
          </a:p>
          <a:p>
            <a:pPr algn="ctr"/>
            <a:r>
              <a:rPr lang="en-ZA" dirty="0" smtClean="0"/>
              <a:t>650K </a:t>
            </a:r>
            <a:r>
              <a:rPr lang="en-ZA" dirty="0"/>
              <a:t>m</a:t>
            </a:r>
            <a:r>
              <a:rPr lang="en-ZA" baseline="300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0E6959-DCFE-40F3-860B-E21082B0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53930">
            <a:off x="1665142" y="4167952"/>
            <a:ext cx="367102" cy="369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07F04B-39B8-40B1-99FF-9BA9ED6C42BC}"/>
              </a:ext>
            </a:extLst>
          </p:cNvPr>
          <p:cNvSpPr/>
          <p:nvPr/>
        </p:nvSpPr>
        <p:spPr>
          <a:xfrm>
            <a:off x="427392" y="4673862"/>
            <a:ext cx="1392400" cy="1196668"/>
          </a:xfrm>
          <a:prstGeom prst="rect">
            <a:avLst/>
          </a:prstGeom>
          <a:noFill/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A56876-5A0A-44F3-9806-C68CBF8A55E6}"/>
              </a:ext>
            </a:extLst>
          </p:cNvPr>
          <p:cNvSpPr txBox="1"/>
          <p:nvPr/>
        </p:nvSpPr>
        <p:spPr>
          <a:xfrm rot="16200000">
            <a:off x="1797024" y="3049940"/>
            <a:ext cx="97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Markets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0EC55E-3939-4802-A2AF-1FBB9C278A85}"/>
              </a:ext>
            </a:extLst>
          </p:cNvPr>
          <p:cNvSpPr txBox="1"/>
          <p:nvPr/>
        </p:nvSpPr>
        <p:spPr>
          <a:xfrm>
            <a:off x="2725753" y="1959520"/>
            <a:ext cx="691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Housing</a:t>
            </a:r>
          </a:p>
          <a:p>
            <a:r>
              <a:rPr lang="en-ZA" sz="900" dirty="0"/>
              <a:t>(</a:t>
            </a:r>
            <a:r>
              <a:rPr lang="en-ZA" sz="900" dirty="0" err="1"/>
              <a:t>Sawlogs</a:t>
            </a:r>
            <a:r>
              <a:rPr lang="en-ZA" sz="10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0F83E9-05BA-4667-9E90-3A70EE36E2D0}"/>
              </a:ext>
            </a:extLst>
          </p:cNvPr>
          <p:cNvSpPr txBox="1"/>
          <p:nvPr/>
        </p:nvSpPr>
        <p:spPr>
          <a:xfrm>
            <a:off x="2713531" y="2479186"/>
            <a:ext cx="104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Infrastructure</a:t>
            </a:r>
          </a:p>
          <a:p>
            <a:r>
              <a:rPr lang="en-ZA" sz="1000" dirty="0"/>
              <a:t>(</a:t>
            </a:r>
            <a:r>
              <a:rPr lang="en-ZA" sz="900" dirty="0"/>
              <a:t>Poles</a:t>
            </a:r>
            <a:r>
              <a:rPr lang="en-ZA" sz="10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7A2AE9-005A-40DC-9AF7-311ED16D31E6}"/>
              </a:ext>
            </a:extLst>
          </p:cNvPr>
          <p:cNvSpPr txBox="1"/>
          <p:nvPr/>
        </p:nvSpPr>
        <p:spPr>
          <a:xfrm>
            <a:off x="2713531" y="2994065"/>
            <a:ext cx="9460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Mining</a:t>
            </a:r>
          </a:p>
          <a:p>
            <a:r>
              <a:rPr lang="en-ZA" sz="900" dirty="0"/>
              <a:t>(Mining Timber)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A599797-027E-4942-A08D-7969B3235437}"/>
              </a:ext>
            </a:extLst>
          </p:cNvPr>
          <p:cNvSpPr txBox="1"/>
          <p:nvPr/>
        </p:nvSpPr>
        <p:spPr>
          <a:xfrm>
            <a:off x="2713531" y="4023823"/>
            <a:ext cx="10518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Other</a:t>
            </a:r>
          </a:p>
          <a:p>
            <a:r>
              <a:rPr lang="en-ZA" sz="1000" dirty="0"/>
              <a:t>(</a:t>
            </a:r>
            <a:r>
              <a:rPr lang="en-ZA" sz="900" dirty="0"/>
              <a:t>Pulp, Panels, Etc.)</a:t>
            </a:r>
            <a:endParaRPr lang="en-ZA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4A379E-2584-4EA1-B449-E9211A60F8B4}"/>
              </a:ext>
            </a:extLst>
          </p:cNvPr>
          <p:cNvSpPr txBox="1"/>
          <p:nvPr/>
        </p:nvSpPr>
        <p:spPr>
          <a:xfrm>
            <a:off x="2725753" y="3508944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Energy</a:t>
            </a:r>
          </a:p>
          <a:p>
            <a:r>
              <a:rPr lang="en-ZA" sz="1000" dirty="0"/>
              <a:t>(</a:t>
            </a:r>
            <a:r>
              <a:rPr lang="en-ZA" sz="900" dirty="0"/>
              <a:t>Biomass</a:t>
            </a:r>
            <a:r>
              <a:rPr lang="en-ZA" sz="1000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BCCC09E-BA3B-48A9-8144-B99C418EA354}"/>
              </a:ext>
            </a:extLst>
          </p:cNvPr>
          <p:cNvSpPr txBox="1"/>
          <p:nvPr/>
        </p:nvSpPr>
        <p:spPr>
          <a:xfrm>
            <a:off x="4183261" y="2847445"/>
            <a:ext cx="1009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/>
              <a:t>Revenue</a:t>
            </a:r>
          </a:p>
          <a:p>
            <a:pPr algn="ctr"/>
            <a:r>
              <a:rPr lang="en-ZA" sz="1400" dirty="0"/>
              <a:t>R1.3 </a:t>
            </a:r>
            <a:r>
              <a:rPr lang="en-ZA" sz="1400" dirty="0" err="1"/>
              <a:t>bn</a:t>
            </a:r>
            <a:endParaRPr lang="en-ZA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9F7B88F-9176-42C3-AB15-A6365FE6A2B3}"/>
              </a:ext>
            </a:extLst>
          </p:cNvPr>
          <p:cNvSpPr txBox="1"/>
          <p:nvPr/>
        </p:nvSpPr>
        <p:spPr>
          <a:xfrm>
            <a:off x="5783139" y="564644"/>
            <a:ext cx="30619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Wages and Salaries: 	circa R200m</a:t>
            </a:r>
          </a:p>
          <a:p>
            <a:endParaRPr lang="en-ZA" sz="1000" dirty="0"/>
          </a:p>
          <a:p>
            <a:r>
              <a:rPr lang="en-ZA" sz="1000" dirty="0"/>
              <a:t>Wages and Salaries to Forest </a:t>
            </a:r>
          </a:p>
          <a:p>
            <a:r>
              <a:rPr lang="en-ZA" sz="1000" dirty="0"/>
              <a:t>Communities: 		circa R140m</a:t>
            </a:r>
          </a:p>
          <a:p>
            <a:r>
              <a:rPr lang="en-ZA" sz="1000" b="1" dirty="0"/>
              <a:t>1445</a:t>
            </a:r>
            <a:r>
              <a:rPr lang="en-ZA" sz="1000" dirty="0"/>
              <a:t> Jobs Supported</a:t>
            </a:r>
          </a:p>
          <a:p>
            <a:r>
              <a:rPr lang="en-ZA" sz="1000" dirty="0"/>
              <a:t>Skills Development: 	circa R8,5m</a:t>
            </a:r>
          </a:p>
          <a:p>
            <a:r>
              <a:rPr lang="en-ZA" sz="1000" b="1" dirty="0"/>
              <a:t>12000</a:t>
            </a:r>
            <a:r>
              <a:rPr lang="en-ZA" sz="1000" dirty="0"/>
              <a:t> </a:t>
            </a:r>
            <a:r>
              <a:rPr lang="en-ZA" sz="1000" dirty="0" err="1"/>
              <a:t>Mandays</a:t>
            </a:r>
            <a:r>
              <a:rPr lang="en-ZA" sz="1000" dirty="0"/>
              <a:t> trained</a:t>
            </a:r>
          </a:p>
          <a:p>
            <a:endParaRPr lang="en-ZA" sz="1000" dirty="0"/>
          </a:p>
          <a:p>
            <a:endParaRPr lang="en-ZA" sz="1000" dirty="0"/>
          </a:p>
          <a:p>
            <a:r>
              <a:rPr lang="en-ZA" sz="1000" dirty="0"/>
              <a:t>Procurement: 		circa R800m</a:t>
            </a:r>
          </a:p>
          <a:p>
            <a:r>
              <a:rPr lang="en-ZA" sz="1000" dirty="0"/>
              <a:t>Generic: 		circa R130m</a:t>
            </a:r>
          </a:p>
          <a:p>
            <a:r>
              <a:rPr lang="en-ZA" sz="1000" dirty="0"/>
              <a:t>QSE: 		circa R150m</a:t>
            </a:r>
          </a:p>
          <a:p>
            <a:r>
              <a:rPr lang="en-ZA" sz="1000" dirty="0"/>
              <a:t>EME: 		circa R170m</a:t>
            </a:r>
          </a:p>
          <a:p>
            <a:r>
              <a:rPr lang="en-ZA" sz="1000" dirty="0"/>
              <a:t>Black Owned: 		circa R100m</a:t>
            </a:r>
          </a:p>
          <a:p>
            <a:r>
              <a:rPr lang="en-ZA" sz="1000" dirty="0"/>
              <a:t>30% Black Women owned:	circa R20m</a:t>
            </a:r>
          </a:p>
          <a:p>
            <a:endParaRPr lang="en-ZA" sz="1000" dirty="0"/>
          </a:p>
          <a:p>
            <a:r>
              <a:rPr lang="en-ZA" sz="1000" dirty="0"/>
              <a:t>Black owned contractor: 	circa R90m</a:t>
            </a:r>
          </a:p>
          <a:p>
            <a:r>
              <a:rPr lang="en-ZA" sz="1000" b="1" dirty="0"/>
              <a:t>2950</a:t>
            </a:r>
            <a:r>
              <a:rPr lang="en-ZA" sz="1000" dirty="0"/>
              <a:t> Jobs supported via contractors</a:t>
            </a:r>
          </a:p>
          <a:p>
            <a:endParaRPr lang="en-ZA" sz="1000" dirty="0"/>
          </a:p>
          <a:p>
            <a:endParaRPr lang="en-ZA" sz="1000" dirty="0"/>
          </a:p>
          <a:p>
            <a:endParaRPr lang="en-ZA" sz="1000" dirty="0"/>
          </a:p>
          <a:p>
            <a:r>
              <a:rPr lang="en-ZA" sz="1000" dirty="0"/>
              <a:t>Enterprise and Supplier Development: circa R14m</a:t>
            </a:r>
          </a:p>
          <a:p>
            <a:r>
              <a:rPr lang="en-ZA" sz="1000" b="1" dirty="0"/>
              <a:t>36</a:t>
            </a:r>
            <a:r>
              <a:rPr lang="en-ZA" sz="1000" dirty="0"/>
              <a:t> Black Contractors</a:t>
            </a:r>
          </a:p>
          <a:p>
            <a:endParaRPr lang="en-ZA" sz="1000" dirty="0"/>
          </a:p>
          <a:p>
            <a:endParaRPr lang="en-ZA" sz="1000" dirty="0"/>
          </a:p>
          <a:p>
            <a:endParaRPr lang="en-ZA" sz="1000" dirty="0"/>
          </a:p>
          <a:p>
            <a:r>
              <a:rPr lang="en-ZA" sz="1000" dirty="0"/>
              <a:t>Socio Economic Development: 	circa R4.2m</a:t>
            </a:r>
          </a:p>
          <a:p>
            <a:endParaRPr lang="en-ZA" sz="1000" dirty="0"/>
          </a:p>
          <a:p>
            <a:endParaRPr lang="en-ZA" sz="1000" dirty="0"/>
          </a:p>
          <a:p>
            <a:endParaRPr lang="en-ZA" sz="1000" dirty="0"/>
          </a:p>
          <a:p>
            <a:r>
              <a:rPr lang="en-ZA" sz="1000" dirty="0"/>
              <a:t>Taxes Paid: 		circa </a:t>
            </a:r>
            <a:r>
              <a:rPr lang="en-ZA" sz="1000" dirty="0" smtClean="0"/>
              <a:t>R105m</a:t>
            </a:r>
            <a:endParaRPr lang="en-ZA" sz="1000" dirty="0"/>
          </a:p>
          <a:p>
            <a:endParaRPr lang="en-ZA" sz="1000" dirty="0"/>
          </a:p>
          <a:p>
            <a:endParaRPr lang="en-ZA" sz="1000" dirty="0"/>
          </a:p>
          <a:p>
            <a:endParaRPr lang="en-ZA" sz="1000" dirty="0"/>
          </a:p>
          <a:p>
            <a:r>
              <a:rPr lang="en-ZA" sz="1000" dirty="0"/>
              <a:t>Retained Earnings: 	circa –R3m</a:t>
            </a:r>
          </a:p>
          <a:p>
            <a:endParaRPr lang="en-ZA" sz="1000" dirty="0"/>
          </a:p>
          <a:p>
            <a:endParaRPr lang="en-ZA" sz="900" dirty="0"/>
          </a:p>
          <a:p>
            <a:endParaRPr lang="en-ZA" sz="900" dirty="0"/>
          </a:p>
          <a:p>
            <a:endParaRPr lang="en-ZA" sz="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9C3F700-BAD0-4EAA-9413-47B645C407E5}"/>
              </a:ext>
            </a:extLst>
          </p:cNvPr>
          <p:cNvCxnSpPr>
            <a:cxnSpLocks/>
          </p:cNvCxnSpPr>
          <p:nvPr/>
        </p:nvCxnSpPr>
        <p:spPr>
          <a:xfrm flipH="1">
            <a:off x="2537578" y="2171117"/>
            <a:ext cx="12222" cy="2056608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0F1E285C-A3F9-4C6A-9F33-AB139A070B34}"/>
              </a:ext>
            </a:extLst>
          </p:cNvPr>
          <p:cNvCxnSpPr>
            <a:cxnSpLocks/>
          </p:cNvCxnSpPr>
          <p:nvPr/>
        </p:nvCxnSpPr>
        <p:spPr>
          <a:xfrm>
            <a:off x="2549800" y="2171117"/>
            <a:ext cx="180700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F2D8B92B-66C4-4967-B45F-0F6210681B8D}"/>
              </a:ext>
            </a:extLst>
          </p:cNvPr>
          <p:cNvCxnSpPr>
            <a:cxnSpLocks/>
          </p:cNvCxnSpPr>
          <p:nvPr/>
        </p:nvCxnSpPr>
        <p:spPr>
          <a:xfrm>
            <a:off x="2549800" y="2688855"/>
            <a:ext cx="180700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7D0BF65-DCD2-487C-8773-90118371DCF0}"/>
              </a:ext>
            </a:extLst>
          </p:cNvPr>
          <p:cNvCxnSpPr>
            <a:cxnSpLocks/>
          </p:cNvCxnSpPr>
          <p:nvPr/>
        </p:nvCxnSpPr>
        <p:spPr>
          <a:xfrm>
            <a:off x="2500313" y="3197967"/>
            <a:ext cx="224076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D478F9C-A143-49DA-88D6-DD09E69A78A9}"/>
              </a:ext>
            </a:extLst>
          </p:cNvPr>
          <p:cNvCxnSpPr>
            <a:cxnSpLocks/>
          </p:cNvCxnSpPr>
          <p:nvPr/>
        </p:nvCxnSpPr>
        <p:spPr>
          <a:xfrm>
            <a:off x="2537578" y="3732658"/>
            <a:ext cx="180700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C1EB1F46-03FF-4CF2-B2A2-28EB503F39C9}"/>
              </a:ext>
            </a:extLst>
          </p:cNvPr>
          <p:cNvCxnSpPr>
            <a:cxnSpLocks/>
          </p:cNvCxnSpPr>
          <p:nvPr/>
        </p:nvCxnSpPr>
        <p:spPr>
          <a:xfrm>
            <a:off x="2535650" y="4227725"/>
            <a:ext cx="180700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5B756285-7E5D-4972-B19A-323B3DA431EB}"/>
              </a:ext>
            </a:extLst>
          </p:cNvPr>
          <p:cNvCxnSpPr>
            <a:cxnSpLocks/>
          </p:cNvCxnSpPr>
          <p:nvPr/>
        </p:nvCxnSpPr>
        <p:spPr>
          <a:xfrm flipH="1">
            <a:off x="4060011" y="2171117"/>
            <a:ext cx="12222" cy="2056608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98A6E710-51FA-44E3-B6CC-BCC07BB1792E}"/>
              </a:ext>
            </a:extLst>
          </p:cNvPr>
          <p:cNvCxnSpPr>
            <a:cxnSpLocks/>
          </p:cNvCxnSpPr>
          <p:nvPr/>
        </p:nvCxnSpPr>
        <p:spPr>
          <a:xfrm>
            <a:off x="3543300" y="2171117"/>
            <a:ext cx="528933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C014279C-4F2D-4D60-82E4-5898CB4C7A73}"/>
              </a:ext>
            </a:extLst>
          </p:cNvPr>
          <p:cNvCxnSpPr>
            <a:cxnSpLocks/>
          </p:cNvCxnSpPr>
          <p:nvPr/>
        </p:nvCxnSpPr>
        <p:spPr>
          <a:xfrm>
            <a:off x="3702050" y="2688855"/>
            <a:ext cx="370183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2FE69B00-12C9-454F-A68F-3821275C662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659624" y="3197967"/>
            <a:ext cx="483751" cy="3847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322830FD-B150-4078-AA01-21DAE3552A60}"/>
              </a:ext>
            </a:extLst>
          </p:cNvPr>
          <p:cNvCxnSpPr>
            <a:cxnSpLocks/>
          </p:cNvCxnSpPr>
          <p:nvPr/>
        </p:nvCxnSpPr>
        <p:spPr>
          <a:xfrm>
            <a:off x="3467100" y="3732658"/>
            <a:ext cx="592911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A669310F-9D40-42A0-B5D9-A9C5B9FCBA3E}"/>
              </a:ext>
            </a:extLst>
          </p:cNvPr>
          <p:cNvCxnSpPr>
            <a:cxnSpLocks/>
          </p:cNvCxnSpPr>
          <p:nvPr/>
        </p:nvCxnSpPr>
        <p:spPr>
          <a:xfrm>
            <a:off x="3879311" y="4227725"/>
            <a:ext cx="180700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rc 1023">
            <a:extLst>
              <a:ext uri="{FF2B5EF4-FFF2-40B4-BE49-F238E27FC236}">
                <a16:creationId xmlns="" xmlns:a16="http://schemas.microsoft.com/office/drawing/2014/main" id="{422FD830-FF41-4E99-A5C4-A71C46CFDFE4}"/>
              </a:ext>
            </a:extLst>
          </p:cNvPr>
          <p:cNvSpPr/>
          <p:nvPr/>
        </p:nvSpPr>
        <p:spPr>
          <a:xfrm rot="16359288">
            <a:off x="1007466" y="3306238"/>
            <a:ext cx="1976561" cy="1773981"/>
          </a:xfrm>
          <a:prstGeom prst="arc">
            <a:avLst>
              <a:gd name="adj1" fmla="val 16892228"/>
              <a:gd name="adj2" fmla="val 0"/>
            </a:avLst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27" name="Rectangle 1026">
            <a:extLst>
              <a:ext uri="{FF2B5EF4-FFF2-40B4-BE49-F238E27FC236}">
                <a16:creationId xmlns="" xmlns:a16="http://schemas.microsoft.com/office/drawing/2014/main" id="{F02428E8-85BC-474A-BE3A-31B29A117272}"/>
              </a:ext>
            </a:extLst>
          </p:cNvPr>
          <p:cNvSpPr/>
          <p:nvPr/>
        </p:nvSpPr>
        <p:spPr>
          <a:xfrm>
            <a:off x="5386836" y="1895047"/>
            <a:ext cx="370183" cy="1560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9E3C4FA1-99BD-4179-9C35-7E5DDEABF771}"/>
              </a:ext>
            </a:extLst>
          </p:cNvPr>
          <p:cNvSpPr/>
          <p:nvPr/>
        </p:nvSpPr>
        <p:spPr>
          <a:xfrm>
            <a:off x="5392147" y="3674010"/>
            <a:ext cx="370183" cy="652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80E5A9C6-F6A0-4AFA-98A7-3CAF378EBCA2}"/>
              </a:ext>
            </a:extLst>
          </p:cNvPr>
          <p:cNvSpPr/>
          <p:nvPr/>
        </p:nvSpPr>
        <p:spPr>
          <a:xfrm>
            <a:off x="5386836" y="4488712"/>
            <a:ext cx="370183" cy="312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82D1F8B-E7CF-46E0-BBAB-53ED76DC0520}"/>
              </a:ext>
            </a:extLst>
          </p:cNvPr>
          <p:cNvSpPr/>
          <p:nvPr/>
        </p:nvSpPr>
        <p:spPr>
          <a:xfrm>
            <a:off x="5392147" y="4965874"/>
            <a:ext cx="370183" cy="5113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217BFF53-EF22-4FC2-819D-47BFBD66105E}"/>
              </a:ext>
            </a:extLst>
          </p:cNvPr>
          <p:cNvSpPr/>
          <p:nvPr/>
        </p:nvSpPr>
        <p:spPr>
          <a:xfrm>
            <a:off x="5386835" y="5772037"/>
            <a:ext cx="370183" cy="200677"/>
          </a:xfrm>
          <a:prstGeom prst="rect">
            <a:avLst/>
          </a:prstGeom>
          <a:solidFill>
            <a:schemeClr val="bg1"/>
          </a:solidFill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3650C0E-3EFC-46CA-988E-5EEF70CF6FED}"/>
              </a:ext>
            </a:extLst>
          </p:cNvPr>
          <p:cNvSpPr/>
          <p:nvPr/>
        </p:nvSpPr>
        <p:spPr>
          <a:xfrm>
            <a:off x="5392201" y="635427"/>
            <a:ext cx="370183" cy="9647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31" name="Straight Connector 1030">
            <a:extLst>
              <a:ext uri="{FF2B5EF4-FFF2-40B4-BE49-F238E27FC236}">
                <a16:creationId xmlns="" xmlns:a16="http://schemas.microsoft.com/office/drawing/2014/main" id="{DCDA8495-85C1-4470-A59A-9D5F09683333}"/>
              </a:ext>
            </a:extLst>
          </p:cNvPr>
          <p:cNvCxnSpPr/>
          <p:nvPr/>
        </p:nvCxnSpPr>
        <p:spPr>
          <a:xfrm flipV="1">
            <a:off x="4688239" y="1026830"/>
            <a:ext cx="0" cy="1789522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="" xmlns:a16="http://schemas.microsoft.com/office/drawing/2014/main" id="{7C130427-73AA-44D4-AC53-D11A4483C875}"/>
              </a:ext>
            </a:extLst>
          </p:cNvPr>
          <p:cNvCxnSpPr/>
          <p:nvPr/>
        </p:nvCxnSpPr>
        <p:spPr>
          <a:xfrm>
            <a:off x="4688239" y="2258568"/>
            <a:ext cx="313529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43174D71-4A31-42CA-8290-0AA401CDE676}"/>
              </a:ext>
            </a:extLst>
          </p:cNvPr>
          <p:cNvCxnSpPr/>
          <p:nvPr/>
        </p:nvCxnSpPr>
        <p:spPr>
          <a:xfrm>
            <a:off x="4688239" y="1026830"/>
            <a:ext cx="313529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6178DD04-B2A5-4AAC-AC50-44632D75780C}"/>
              </a:ext>
            </a:extLst>
          </p:cNvPr>
          <p:cNvCxnSpPr>
            <a:cxnSpLocks/>
          </p:cNvCxnSpPr>
          <p:nvPr/>
        </p:nvCxnSpPr>
        <p:spPr>
          <a:xfrm flipV="1">
            <a:off x="4705625" y="3540919"/>
            <a:ext cx="0" cy="1780953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A3ABFE8F-A823-40A7-B11C-143B533545B7}"/>
              </a:ext>
            </a:extLst>
          </p:cNvPr>
          <p:cNvCxnSpPr/>
          <p:nvPr/>
        </p:nvCxnSpPr>
        <p:spPr>
          <a:xfrm>
            <a:off x="4701259" y="5321871"/>
            <a:ext cx="313529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980DD021-334D-437D-B9C9-B4593F3F353B}"/>
              </a:ext>
            </a:extLst>
          </p:cNvPr>
          <p:cNvCxnSpPr/>
          <p:nvPr/>
        </p:nvCxnSpPr>
        <p:spPr>
          <a:xfrm>
            <a:off x="4705625" y="3622518"/>
            <a:ext cx="313529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A1E0301F-C02D-4AA6-BE1F-002307D2BA66}"/>
              </a:ext>
            </a:extLst>
          </p:cNvPr>
          <p:cNvCxnSpPr/>
          <p:nvPr/>
        </p:nvCxnSpPr>
        <p:spPr>
          <a:xfrm>
            <a:off x="4705625" y="4800973"/>
            <a:ext cx="313529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C5D98487-38AE-4032-8C6D-5D78692DFB02}"/>
              </a:ext>
            </a:extLst>
          </p:cNvPr>
          <p:cNvCxnSpPr/>
          <p:nvPr/>
        </p:nvCxnSpPr>
        <p:spPr>
          <a:xfrm>
            <a:off x="4705625" y="4237780"/>
            <a:ext cx="313529" cy="0"/>
          </a:xfrm>
          <a:prstGeom prst="line">
            <a:avLst/>
          </a:prstGeom>
          <a:ln>
            <a:solidFill>
              <a:srgbClr val="D5D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="" xmlns:a16="http://schemas.microsoft.com/office/drawing/2014/main" id="{1821CF45-C949-4477-AC74-0EC4FB6A78C1}"/>
              </a:ext>
            </a:extLst>
          </p:cNvPr>
          <p:cNvSpPr/>
          <p:nvPr/>
        </p:nvSpPr>
        <p:spPr>
          <a:xfrm>
            <a:off x="4183261" y="2886990"/>
            <a:ext cx="1007361" cy="568629"/>
          </a:xfrm>
          <a:prstGeom prst="rect">
            <a:avLst/>
          </a:prstGeom>
          <a:noFill/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40" name="Rectangle 1039">
            <a:extLst>
              <a:ext uri="{FF2B5EF4-FFF2-40B4-BE49-F238E27FC236}">
                <a16:creationId xmlns="" xmlns:a16="http://schemas.microsoft.com/office/drawing/2014/main" id="{75341745-82EC-4D00-96E4-7BC0901543DB}"/>
              </a:ext>
            </a:extLst>
          </p:cNvPr>
          <p:cNvSpPr/>
          <p:nvPr/>
        </p:nvSpPr>
        <p:spPr>
          <a:xfrm>
            <a:off x="2133985" y="2738746"/>
            <a:ext cx="333640" cy="971867"/>
          </a:xfrm>
          <a:prstGeom prst="rect">
            <a:avLst/>
          </a:prstGeom>
          <a:noFill/>
          <a:ln>
            <a:solidFill>
              <a:srgbClr val="D5D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5205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to bottom logo" id="{10B12664-7B62-8D40-B758-4144AC48D300}" vid="{916C21E8-1E22-154C-8A42-2D928943D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mto bottom logo</Template>
  <TotalTime>2936</TotalTime>
  <Words>433</Words>
  <Application>Microsoft Office PowerPoint</Application>
  <PresentationFormat>On-screen Show (4:3)</PresentationFormat>
  <Paragraphs>249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Our Transformation Landscape</vt:lpstr>
      <vt:lpstr>MTO Transformation Strategy</vt:lpstr>
      <vt:lpstr>Slide 5</vt:lpstr>
      <vt:lpstr>Slide 6</vt:lpstr>
      <vt:lpstr>Slide 7</vt:lpstr>
      <vt:lpstr>Slide 8</vt:lpstr>
      <vt:lpstr>MTO Transformation  Impact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Rogers</dc:creator>
  <cp:lastModifiedBy>PUMZA</cp:lastModifiedBy>
  <cp:revision>156</cp:revision>
  <dcterms:created xsi:type="dcterms:W3CDTF">2017-11-13T21:11:09Z</dcterms:created>
  <dcterms:modified xsi:type="dcterms:W3CDTF">2017-12-05T10:08:05Z</dcterms:modified>
</cp:coreProperties>
</file>