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89"/>
  </p:notesMasterIdLst>
  <p:handoutMasterIdLst>
    <p:handoutMasterId r:id="rId90"/>
  </p:handoutMasterIdLst>
  <p:sldIdLst>
    <p:sldId id="328" r:id="rId2"/>
    <p:sldId id="393" r:id="rId3"/>
    <p:sldId id="394" r:id="rId4"/>
    <p:sldId id="395" r:id="rId5"/>
    <p:sldId id="396" r:id="rId6"/>
    <p:sldId id="397" r:id="rId7"/>
    <p:sldId id="331" r:id="rId8"/>
    <p:sldId id="332" r:id="rId9"/>
    <p:sldId id="333" r:id="rId10"/>
    <p:sldId id="334" r:id="rId11"/>
    <p:sldId id="335" r:id="rId12"/>
    <p:sldId id="336" r:id="rId13"/>
    <p:sldId id="337" r:id="rId14"/>
    <p:sldId id="338" r:id="rId15"/>
    <p:sldId id="345" r:id="rId16"/>
    <p:sldId id="346" r:id="rId17"/>
    <p:sldId id="339" r:id="rId18"/>
    <p:sldId id="340" r:id="rId19"/>
    <p:sldId id="347" r:id="rId20"/>
    <p:sldId id="341" r:id="rId21"/>
    <p:sldId id="342" r:id="rId22"/>
    <p:sldId id="343" r:id="rId23"/>
    <p:sldId id="348" r:id="rId24"/>
    <p:sldId id="349" r:id="rId25"/>
    <p:sldId id="350"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51" r:id="rId50"/>
    <p:sldId id="316" r:id="rId51"/>
    <p:sldId id="318" r:id="rId52"/>
    <p:sldId id="320" r:id="rId53"/>
    <p:sldId id="322" r:id="rId54"/>
    <p:sldId id="281" r:id="rId55"/>
    <p:sldId id="324" r:id="rId56"/>
    <p:sldId id="326" r:id="rId57"/>
    <p:sldId id="310" r:id="rId58"/>
    <p:sldId id="302" r:id="rId59"/>
    <p:sldId id="304" r:id="rId60"/>
    <p:sldId id="309" r:id="rId61"/>
    <p:sldId id="307" r:id="rId62"/>
    <p:sldId id="308" r:id="rId63"/>
    <p:sldId id="288" r:id="rId64"/>
    <p:sldId id="289" r:id="rId65"/>
    <p:sldId id="290" r:id="rId66"/>
    <p:sldId id="265" r:id="rId67"/>
    <p:sldId id="268" r:id="rId68"/>
    <p:sldId id="274" r:id="rId69"/>
    <p:sldId id="398" r:id="rId70"/>
    <p:sldId id="392"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5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332"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Users\ZMkhize\AppData\Local\Microsoft\Windows\INetCache\IE\JOXS88YI\TIA%20Afria%20Strategy%20Dat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88463651345906"/>
          <c:y val="0.15213272750881168"/>
          <c:w val="0.86365378746261356"/>
          <c:h val="0.64928995138323875"/>
        </c:manualLayout>
      </c:layout>
      <c:barChart>
        <c:barDir val="col"/>
        <c:grouping val="clustered"/>
        <c:varyColors val="0"/>
        <c:ser>
          <c:idx val="1"/>
          <c:order val="1"/>
          <c:tx>
            <c:strRef>
              <c:f>'Trade with World'!$B$13</c:f>
              <c:strCache>
                <c:ptCount val="1"/>
                <c:pt idx="0">
                  <c:v>SA imports % shares from the World</c:v>
                </c:pt>
              </c:strCache>
            </c:strRef>
          </c:tx>
          <c:spPr>
            <a:solidFill>
              <a:schemeClr val="tx2">
                <a:lumMod val="60000"/>
                <a:lumOff val="40000"/>
              </a:schemeClr>
            </a:solidFill>
            <a:ln w="25400">
              <a:noFill/>
            </a:ln>
          </c:spPr>
          <c:invertIfNegative val="0"/>
          <c:dLbls>
            <c:dLbl>
              <c:idx val="0"/>
              <c:layout>
                <c:manualLayout>
                  <c:x val="-2.5641025641025641E-3"/>
                  <c:y val="0.2392156862745098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051-4ABE-B98F-BB4915881AE2}"/>
                </c:ext>
              </c:extLst>
            </c:dLbl>
            <c:dLbl>
              <c:idx val="1"/>
              <c:layout>
                <c:manualLayout>
                  <c:x val="-5.128205128205175E-3"/>
                  <c:y val="0.2392156862745097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051-4ABE-B98F-BB4915881AE2}"/>
                </c:ext>
              </c:extLst>
            </c:dLbl>
            <c:dLbl>
              <c:idx val="2"/>
              <c:layout>
                <c:manualLayout>
                  <c:x val="7.6923076923076927E-3"/>
                  <c:y val="0.2784313725490196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051-4ABE-B98F-BB4915881AE2}"/>
                </c:ext>
              </c:extLst>
            </c:dLbl>
            <c:dLbl>
              <c:idx val="3"/>
              <c:layout>
                <c:manualLayout>
                  <c:x val="-5.1282051282052219E-3"/>
                  <c:y val="0.3686274509803921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051-4ABE-B98F-BB4915881AE2}"/>
                </c:ext>
              </c:extLst>
            </c:dLbl>
            <c:dLbl>
              <c:idx val="4"/>
              <c:layout>
                <c:manualLayout>
                  <c:x val="7.6923076923076927E-3"/>
                  <c:y val="0.3960784313725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051-4ABE-B98F-BB4915881AE2}"/>
                </c:ext>
              </c:extLst>
            </c:dLbl>
            <c:dLbl>
              <c:idx val="5"/>
              <c:layout>
                <c:manualLayout>
                  <c:x val="2.103049421661409E-3"/>
                  <c:y val="0.3684210526315789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051-4ABE-B98F-BB4915881AE2}"/>
                </c:ext>
              </c:extLst>
            </c:dLbl>
            <c:dLbl>
              <c:idx val="6"/>
              <c:layout>
                <c:manualLayout>
                  <c:x val="-2.103049421661409E-3"/>
                  <c:y val="0.3122807017543859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051-4ABE-B98F-BB4915881AE2}"/>
                </c:ext>
              </c:extLst>
            </c:dLbl>
            <c:spPr>
              <a:noFill/>
              <a:ln w="25400">
                <a:noFill/>
              </a:ln>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'Trade with World'!$C$11:$I$11</c:f>
              <c:numCache>
                <c:formatCode>General</c:formatCode>
                <c:ptCount val="7"/>
                <c:pt idx="0">
                  <c:v>2010</c:v>
                </c:pt>
                <c:pt idx="1">
                  <c:v>2011</c:v>
                </c:pt>
                <c:pt idx="2">
                  <c:v>2012</c:v>
                </c:pt>
                <c:pt idx="3">
                  <c:v>2013</c:v>
                </c:pt>
                <c:pt idx="4">
                  <c:v>2014</c:v>
                </c:pt>
                <c:pt idx="5">
                  <c:v>2015</c:v>
                </c:pt>
                <c:pt idx="6">
                  <c:v>2016</c:v>
                </c:pt>
              </c:numCache>
            </c:numRef>
          </c:cat>
          <c:val>
            <c:numRef>
              <c:f>'Trade with World'!$C$13:$I$13</c:f>
              <c:numCache>
                <c:formatCode>#,##0.00</c:formatCode>
                <c:ptCount val="7"/>
                <c:pt idx="0">
                  <c:v>0.54310451087896205</c:v>
                </c:pt>
                <c:pt idx="1">
                  <c:v>0.56640784206428529</c:v>
                </c:pt>
                <c:pt idx="2">
                  <c:v>0.56179012678683171</c:v>
                </c:pt>
                <c:pt idx="3">
                  <c:v>0.54733460512003251</c:v>
                </c:pt>
                <c:pt idx="4">
                  <c:v>0.52673187522057419</c:v>
                </c:pt>
                <c:pt idx="5">
                  <c:v>0.51443277890734151</c:v>
                </c:pt>
                <c:pt idx="6">
                  <c:v>0.46745745642852354</c:v>
                </c:pt>
              </c:numCache>
            </c:numRef>
          </c:val>
          <c:extLst xmlns:c16r2="http://schemas.microsoft.com/office/drawing/2015/06/chart">
            <c:ext xmlns:c16="http://schemas.microsoft.com/office/drawing/2014/chart" uri="{C3380CC4-5D6E-409C-BE32-E72D297353CC}">
              <c16:uniqueId val="{00000007-0051-4ABE-B98F-BB4915881AE2}"/>
            </c:ext>
          </c:extLst>
        </c:ser>
        <c:dLbls>
          <c:showLegendKey val="0"/>
          <c:showVal val="0"/>
          <c:showCatName val="0"/>
          <c:showSerName val="0"/>
          <c:showPercent val="0"/>
          <c:showBubbleSize val="0"/>
        </c:dLbls>
        <c:gapWidth val="150"/>
        <c:axId val="39539072"/>
        <c:axId val="39540608"/>
      </c:barChart>
      <c:lineChart>
        <c:grouping val="standard"/>
        <c:varyColors val="0"/>
        <c:ser>
          <c:idx val="0"/>
          <c:order val="0"/>
          <c:tx>
            <c:strRef>
              <c:f>'Trade with World'!$B$12</c:f>
              <c:strCache>
                <c:ptCount val="1"/>
                <c:pt idx="0">
                  <c:v>SA exports % shares to the World</c:v>
                </c:pt>
              </c:strCache>
            </c:strRef>
          </c:tx>
          <c:spPr>
            <a:ln w="28575" cap="rnd">
              <a:solidFill>
                <a:srgbClr val="FF0000"/>
              </a:solidFill>
              <a:round/>
            </a:ln>
            <a:effectLst/>
          </c:spPr>
          <c:marker>
            <c:symbol val="circle"/>
            <c:size val="5"/>
            <c:spPr>
              <a:solidFill>
                <a:srgbClr val="FF0000"/>
              </a:solidFill>
              <a:ln w="9525">
                <a:solidFill>
                  <a:schemeClr val="accent1"/>
                </a:solidFill>
              </a:ln>
              <a:effectLst/>
            </c:spPr>
          </c:marker>
          <c:dLbls>
            <c:dLbl>
              <c:idx val="0"/>
              <c:layout>
                <c:manualLayout>
                  <c:x val="-5.4048370136698214E-2"/>
                  <c:y val="-4.99483354054427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0051-4ABE-B98F-BB4915881AE2}"/>
                </c:ext>
              </c:extLst>
            </c:dLbl>
            <c:dLbl>
              <c:idx val="1"/>
              <c:layout>
                <c:manualLayout>
                  <c:x val="-3.0769395104681716E-2"/>
                  <c:y val="-4.236410207760174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0051-4ABE-B98F-BB4915881AE2}"/>
                </c:ext>
              </c:extLst>
            </c:dLbl>
            <c:dLbl>
              <c:idx val="2"/>
              <c:layout>
                <c:manualLayout>
                  <c:x val="-2.9386058603873253E-2"/>
                  <c:y val="-8.75129161486393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0051-4ABE-B98F-BB4915881AE2}"/>
                </c:ext>
              </c:extLst>
            </c:dLbl>
            <c:dLbl>
              <c:idx val="3"/>
              <c:layout>
                <c:manualLayout>
                  <c:x val="-3.0769089910272843E-2"/>
                  <c:y val="-5.5658223444960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0051-4ABE-B98F-BB4915881AE2}"/>
                </c:ext>
              </c:extLst>
            </c:dLbl>
            <c:dLbl>
              <c:idx val="4"/>
              <c:layout>
                <c:manualLayout>
                  <c:x val="-3.3333333333333333E-2"/>
                  <c:y val="-6.36903519590171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0051-4ABE-B98F-BB4915881AE2}"/>
                </c:ext>
              </c:extLst>
            </c:dLbl>
            <c:dLbl>
              <c:idx val="5"/>
              <c:layout>
                <c:manualLayout>
                  <c:x val="-3.3318684001709085E-2"/>
                  <c:y val="-4.67134680454099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0051-4ABE-B98F-BB4915881AE2}"/>
                </c:ext>
              </c:extLst>
            </c:dLbl>
            <c:dLbl>
              <c:idx val="6"/>
              <c:layout>
                <c:manualLayout>
                  <c:x val="-5.5790911310504794E-2"/>
                  <c:y val="-4.7935047275717041E-2"/>
                </c:manualLayout>
              </c:layout>
              <c:spPr>
                <a:noFill/>
                <a:ln w="25400">
                  <a:noFill/>
                </a:ln>
              </c:spPr>
              <c:txPr>
                <a:bodyPr wrap="square" lIns="38100" tIns="19050" rIns="38100" bIns="19050" anchor="ctr">
                  <a:noAutofit/>
                </a:bodyPr>
                <a:lstStyle/>
                <a:p>
                  <a:pPr>
                    <a:defRPr sz="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4230466954342572E-2"/>
                      <c:h val="7.8209286044710946E-2"/>
                    </c:manualLayout>
                  </c15:layout>
                </c:ext>
                <c:ext xmlns:c16="http://schemas.microsoft.com/office/drawing/2014/chart" uri="{C3380CC4-5D6E-409C-BE32-E72D297353CC}">
                  <c16:uniqueId val="{0000000E-0051-4ABE-B98F-BB4915881AE2}"/>
                </c:ext>
              </c:extLst>
            </c:dLbl>
            <c:spPr>
              <a:noFill/>
              <a:ln w="25400">
                <a:noFill/>
              </a:ln>
            </c:spPr>
            <c:txPr>
              <a:bodyPr wrap="square" lIns="38100" tIns="19050" rIns="38100" bIns="19050" anchor="ctr">
                <a:spAutoFit/>
              </a:bodyPr>
              <a:lstStyle/>
              <a:p>
                <a:pPr>
                  <a:defRPr sz="7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'Trade with World'!$C$11:$I$11</c:f>
              <c:numCache>
                <c:formatCode>General</c:formatCode>
                <c:ptCount val="7"/>
                <c:pt idx="0">
                  <c:v>2010</c:v>
                </c:pt>
                <c:pt idx="1">
                  <c:v>2011</c:v>
                </c:pt>
                <c:pt idx="2">
                  <c:v>2012</c:v>
                </c:pt>
                <c:pt idx="3">
                  <c:v>2013</c:v>
                </c:pt>
                <c:pt idx="4">
                  <c:v>2014</c:v>
                </c:pt>
                <c:pt idx="5">
                  <c:v>2015</c:v>
                </c:pt>
                <c:pt idx="6">
                  <c:v>2016</c:v>
                </c:pt>
              </c:numCache>
            </c:numRef>
          </c:cat>
          <c:val>
            <c:numRef>
              <c:f>'Trade with World'!$C$12:$I$12</c:f>
              <c:numCache>
                <c:formatCode>#,##0.00</c:formatCode>
                <c:ptCount val="7"/>
                <c:pt idx="0">
                  <c:v>0.60710883888425815</c:v>
                </c:pt>
                <c:pt idx="1">
                  <c:v>0.60783288886952413</c:v>
                </c:pt>
                <c:pt idx="2">
                  <c:v>0.54113752436869345</c:v>
                </c:pt>
                <c:pt idx="3">
                  <c:v>0.51022430101728511</c:v>
                </c:pt>
                <c:pt idx="4">
                  <c:v>0.48725385463140286</c:v>
                </c:pt>
                <c:pt idx="5">
                  <c:v>0.49432201834197947</c:v>
                </c:pt>
                <c:pt idx="6">
                  <c:v>0.47143529441306509</c:v>
                </c:pt>
              </c:numCache>
            </c:numRef>
          </c:val>
          <c:smooth val="0"/>
          <c:extLst xmlns:c16r2="http://schemas.microsoft.com/office/drawing/2015/06/chart">
            <c:ext xmlns:c16="http://schemas.microsoft.com/office/drawing/2014/chart" uri="{C3380CC4-5D6E-409C-BE32-E72D297353CC}">
              <c16:uniqueId val="{0000000F-0051-4ABE-B98F-BB4915881AE2}"/>
            </c:ext>
          </c:extLst>
        </c:ser>
        <c:dLbls>
          <c:showLegendKey val="0"/>
          <c:showVal val="0"/>
          <c:showCatName val="0"/>
          <c:showSerName val="0"/>
          <c:showPercent val="0"/>
          <c:showBubbleSize val="0"/>
        </c:dLbls>
        <c:marker val="1"/>
        <c:smooth val="0"/>
        <c:axId val="39539072"/>
        <c:axId val="39540608"/>
      </c:lineChart>
      <c:catAx>
        <c:axId val="395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540608"/>
        <c:crosses val="autoZero"/>
        <c:auto val="1"/>
        <c:lblAlgn val="ctr"/>
        <c:lblOffset val="100"/>
        <c:noMultiLvlLbl val="0"/>
      </c:catAx>
      <c:valAx>
        <c:axId val="39540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n-ZA" sz="800" b="1">
                    <a:solidFill>
                      <a:schemeClr val="tx1"/>
                    </a:solidFill>
                    <a:latin typeface="Arial" panose="020B0604020202020204" pitchFamily="34" charset="0"/>
                    <a:cs typeface="Arial" panose="020B0604020202020204" pitchFamily="34" charset="0"/>
                  </a:rPr>
                  <a:t>%</a:t>
                </a:r>
              </a:p>
            </c:rich>
          </c:tx>
          <c:layout/>
          <c:overlay val="0"/>
          <c:spPr>
            <a:noFill/>
            <a:ln w="25400">
              <a:noFill/>
            </a:ln>
          </c:spPr>
        </c:title>
        <c:numFmt formatCode="0.0" sourceLinked="0"/>
        <c:majorTickMark val="none"/>
        <c:minorTickMark val="none"/>
        <c:tickLblPos val="nextTo"/>
        <c:spPr>
          <a:ln w="6350">
            <a:noFill/>
          </a:ln>
        </c:spPr>
        <c:txPr>
          <a:bodyPr rot="-60000000" spcFirstLastPara="1" vertOverflow="ellipsis" vert="horz" wrap="square" anchor="ctr" anchorCtr="1"/>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539072"/>
        <c:crosses val="autoZero"/>
        <c:crossBetween val="between"/>
      </c:valAx>
      <c:spPr>
        <a:noFill/>
        <a:ln>
          <a:solidFill>
            <a:schemeClr val="accent1"/>
          </a:solidFill>
        </a:ln>
      </c:spPr>
    </c:plotArea>
    <c:legend>
      <c:legendPos val="r"/>
      <c:layout>
        <c:manualLayout>
          <c:xMode val="edge"/>
          <c:yMode val="edge"/>
          <c:x val="3.8463956540316188E-2"/>
          <c:y val="3.9313158144388578E-3"/>
          <c:w val="0.95730563340599373"/>
          <c:h val="0.14473110617238108"/>
        </c:manualLayout>
      </c:layout>
      <c:overlay val="0"/>
      <c:spPr>
        <a:noFill/>
        <a:ln w="25400">
          <a:noFill/>
        </a:ln>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DECDB"/>
    </a:solidFill>
    <a:ln w="19050" cap="flat" cmpd="sng" algn="ctr">
      <a:solidFill>
        <a:schemeClr val="accent2">
          <a:lumMod val="60000"/>
          <a:lumOff val="40000"/>
          <a:alpha val="99000"/>
        </a:schemeClr>
      </a:solidFill>
      <a:round/>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'[TIA Afria Strategy Data.xlsx]Sheet1'!$A$3</c:f>
              <c:strCache>
                <c:ptCount val="1"/>
                <c:pt idx="0">
                  <c:v>Asia</c:v>
                </c:pt>
              </c:strCache>
            </c:strRef>
          </c:tx>
          <c:cat>
            <c:strRef>
              <c:f>'[TIA Afria Strategy Data.xlsx]Sheet1'!$B$2:$X$2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'[TIA Afria Strategy Data.xlsx]Sheet1'!$B$3:$X$3</c:f>
              <c:numCache>
                <c:formatCode>"R"\ #\ ##0</c:formatCode>
                <c:ptCount val="23"/>
                <c:pt idx="0">
                  <c:v>17878641208</c:v>
                </c:pt>
                <c:pt idx="1">
                  <c:v>21235447098</c:v>
                </c:pt>
                <c:pt idx="2">
                  <c:v>27610167667</c:v>
                </c:pt>
                <c:pt idx="3">
                  <c:v>30348544602</c:v>
                </c:pt>
                <c:pt idx="4">
                  <c:v>27507368491</c:v>
                </c:pt>
                <c:pt idx="5">
                  <c:v>35810869886</c:v>
                </c:pt>
                <c:pt idx="6">
                  <c:v>45499717075</c:v>
                </c:pt>
                <c:pt idx="7">
                  <c:v>53108301429</c:v>
                </c:pt>
                <c:pt idx="8">
                  <c:v>67320941385</c:v>
                </c:pt>
                <c:pt idx="9">
                  <c:v>65155825893</c:v>
                </c:pt>
                <c:pt idx="10">
                  <c:v>73147247864</c:v>
                </c:pt>
                <c:pt idx="11">
                  <c:v>87843947814</c:v>
                </c:pt>
                <c:pt idx="12">
                  <c:v>102041757173</c:v>
                </c:pt>
                <c:pt idx="13">
                  <c:v>140620482087</c:v>
                </c:pt>
                <c:pt idx="14">
                  <c:v>194468855317</c:v>
                </c:pt>
                <c:pt idx="15">
                  <c:v>159610341201</c:v>
                </c:pt>
                <c:pt idx="16">
                  <c:v>196834737063</c:v>
                </c:pt>
                <c:pt idx="17">
                  <c:v>250021979034</c:v>
                </c:pt>
                <c:pt idx="18">
                  <c:v>251680451276</c:v>
                </c:pt>
                <c:pt idx="19">
                  <c:v>298477233585</c:v>
                </c:pt>
                <c:pt idx="20">
                  <c:v>304869197021</c:v>
                </c:pt>
                <c:pt idx="21">
                  <c:v>298046830375</c:v>
                </c:pt>
                <c:pt idx="22" formatCode="&quot;R&quot;#\ ##0">
                  <c:v>327555472638</c:v>
                </c:pt>
              </c:numCache>
            </c:numRef>
          </c:val>
          <c:smooth val="0"/>
          <c:extLst xmlns:c16r2="http://schemas.microsoft.com/office/drawing/2015/06/chart">
            <c:ext xmlns:c16="http://schemas.microsoft.com/office/drawing/2014/chart" uri="{C3380CC4-5D6E-409C-BE32-E72D297353CC}">
              <c16:uniqueId val="{00000000-C4D5-40B3-867E-9CE066CF831A}"/>
            </c:ext>
          </c:extLst>
        </c:ser>
        <c:ser>
          <c:idx val="1"/>
          <c:order val="1"/>
          <c:tx>
            <c:strRef>
              <c:f>'[TIA Afria Strategy Data.xlsx]Sheet1'!$A$4</c:f>
              <c:strCache>
                <c:ptCount val="1"/>
                <c:pt idx="0">
                  <c:v>Africa</c:v>
                </c:pt>
              </c:strCache>
            </c:strRef>
          </c:tx>
          <c:cat>
            <c:strRef>
              <c:f>'[TIA Afria Strategy Data.xlsx]Sheet1'!$B$2:$X$2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'[TIA Afria Strategy Data.xlsx]Sheet1'!$B$4:$X$4</c:f>
              <c:numCache>
                <c:formatCode>"R"\ #\ ##0</c:formatCode>
                <c:ptCount val="23"/>
                <c:pt idx="0">
                  <c:v>9666707936</c:v>
                </c:pt>
                <c:pt idx="1">
                  <c:v>13125547589</c:v>
                </c:pt>
                <c:pt idx="2">
                  <c:v>16438819943</c:v>
                </c:pt>
                <c:pt idx="3">
                  <c:v>19629814484</c:v>
                </c:pt>
                <c:pt idx="4">
                  <c:v>20271395553</c:v>
                </c:pt>
                <c:pt idx="5">
                  <c:v>22725827425</c:v>
                </c:pt>
                <c:pt idx="6">
                  <c:v>28271133701</c:v>
                </c:pt>
                <c:pt idx="7">
                  <c:v>34702098937</c:v>
                </c:pt>
                <c:pt idx="8">
                  <c:v>44484508029</c:v>
                </c:pt>
                <c:pt idx="9">
                  <c:v>39002844467</c:v>
                </c:pt>
                <c:pt idx="10">
                  <c:v>39041294324</c:v>
                </c:pt>
                <c:pt idx="11">
                  <c:v>46773678718</c:v>
                </c:pt>
                <c:pt idx="12">
                  <c:v>53446512925</c:v>
                </c:pt>
                <c:pt idx="13">
                  <c:v>68088311528</c:v>
                </c:pt>
                <c:pt idx="14">
                  <c:v>104402076049</c:v>
                </c:pt>
                <c:pt idx="15">
                  <c:v>163048873632</c:v>
                </c:pt>
                <c:pt idx="16">
                  <c:v>170916152304</c:v>
                </c:pt>
                <c:pt idx="17">
                  <c:v>194315994986</c:v>
                </c:pt>
                <c:pt idx="18">
                  <c:v>230310391227</c:v>
                </c:pt>
                <c:pt idx="19">
                  <c:v>264854108514</c:v>
                </c:pt>
                <c:pt idx="20">
                  <c:v>299814540739</c:v>
                </c:pt>
                <c:pt idx="21">
                  <c:v>301452546171</c:v>
                </c:pt>
                <c:pt idx="22" formatCode="&quot;R&quot;#\ ##0">
                  <c:v>314720119641</c:v>
                </c:pt>
              </c:numCache>
            </c:numRef>
          </c:val>
          <c:smooth val="0"/>
          <c:extLst xmlns:c16r2="http://schemas.microsoft.com/office/drawing/2015/06/chart">
            <c:ext xmlns:c16="http://schemas.microsoft.com/office/drawing/2014/chart" uri="{C3380CC4-5D6E-409C-BE32-E72D297353CC}">
              <c16:uniqueId val="{00000001-C4D5-40B3-867E-9CE066CF831A}"/>
            </c:ext>
          </c:extLst>
        </c:ser>
        <c:ser>
          <c:idx val="2"/>
          <c:order val="2"/>
          <c:tx>
            <c:strRef>
              <c:f>'[TIA Afria Strategy Data.xlsx]Sheet1'!$A$5</c:f>
              <c:strCache>
                <c:ptCount val="1"/>
                <c:pt idx="0">
                  <c:v>Europe</c:v>
                </c:pt>
              </c:strCache>
            </c:strRef>
          </c:tx>
          <c:cat>
            <c:strRef>
              <c:f>'[TIA Afria Strategy Data.xlsx]Sheet1'!$B$2:$X$2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'[TIA Afria Strategy Data.xlsx]Sheet1'!$B$5:$X$5</c:f>
              <c:numCache>
                <c:formatCode>"R"\ #\ ##0</c:formatCode>
                <c:ptCount val="23"/>
                <c:pt idx="0">
                  <c:v>28216986371</c:v>
                </c:pt>
                <c:pt idx="1">
                  <c:v>33365139331</c:v>
                </c:pt>
                <c:pt idx="2">
                  <c:v>31543951383</c:v>
                </c:pt>
                <c:pt idx="3">
                  <c:v>35605824801</c:v>
                </c:pt>
                <c:pt idx="4">
                  <c:v>47240858770</c:v>
                </c:pt>
                <c:pt idx="5">
                  <c:v>56353156306</c:v>
                </c:pt>
                <c:pt idx="6">
                  <c:v>70338834354</c:v>
                </c:pt>
                <c:pt idx="7">
                  <c:v>85659191955</c:v>
                </c:pt>
                <c:pt idx="8">
                  <c:v>105557284457</c:v>
                </c:pt>
                <c:pt idx="9">
                  <c:v>92033542119</c:v>
                </c:pt>
                <c:pt idx="10">
                  <c:v>103048742970</c:v>
                </c:pt>
                <c:pt idx="11">
                  <c:v>116954641893</c:v>
                </c:pt>
                <c:pt idx="12">
                  <c:v>139624091670</c:v>
                </c:pt>
                <c:pt idx="13">
                  <c:v>163100941499</c:v>
                </c:pt>
                <c:pt idx="14">
                  <c:v>212743742641</c:v>
                </c:pt>
                <c:pt idx="15">
                  <c:v>146112615654</c:v>
                </c:pt>
                <c:pt idx="16">
                  <c:v>159450784855</c:v>
                </c:pt>
                <c:pt idx="17">
                  <c:v>178838606433</c:v>
                </c:pt>
                <c:pt idx="18">
                  <c:v>165008646360</c:v>
                </c:pt>
                <c:pt idx="19">
                  <c:v>197369187516</c:v>
                </c:pt>
                <c:pt idx="20">
                  <c:v>221519078481</c:v>
                </c:pt>
                <c:pt idx="21">
                  <c:v>239238065429</c:v>
                </c:pt>
                <c:pt idx="22" formatCode="&quot;R&quot;#\ ##0">
                  <c:v>270664973152</c:v>
                </c:pt>
              </c:numCache>
            </c:numRef>
          </c:val>
          <c:smooth val="0"/>
          <c:extLst xmlns:c16r2="http://schemas.microsoft.com/office/drawing/2015/06/chart">
            <c:ext xmlns:c16="http://schemas.microsoft.com/office/drawing/2014/chart" uri="{C3380CC4-5D6E-409C-BE32-E72D297353CC}">
              <c16:uniqueId val="{00000002-C4D5-40B3-867E-9CE066CF831A}"/>
            </c:ext>
          </c:extLst>
        </c:ser>
        <c:ser>
          <c:idx val="3"/>
          <c:order val="3"/>
          <c:tx>
            <c:strRef>
              <c:f>'[TIA Afria Strategy Data.xlsx]Sheet1'!$A$6</c:f>
              <c:strCache>
                <c:ptCount val="1"/>
                <c:pt idx="0">
                  <c:v>Americas</c:v>
                </c:pt>
              </c:strCache>
            </c:strRef>
          </c:tx>
          <c:cat>
            <c:strRef>
              <c:f>'[TIA Afria Strategy Data.xlsx]Sheet1'!$B$2:$X$2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'[TIA Afria Strategy Data.xlsx]Sheet1'!$B$6:$X$6</c:f>
              <c:numCache>
                <c:formatCode>"R"\ #\ ##0</c:formatCode>
                <c:ptCount val="23"/>
                <c:pt idx="0">
                  <c:v>9316668543</c:v>
                </c:pt>
                <c:pt idx="1">
                  <c:v>10572046116</c:v>
                </c:pt>
                <c:pt idx="2">
                  <c:v>13330852956</c:v>
                </c:pt>
                <c:pt idx="3">
                  <c:v>15417648375</c:v>
                </c:pt>
                <c:pt idx="4">
                  <c:v>19826828418</c:v>
                </c:pt>
                <c:pt idx="5">
                  <c:v>21140084520</c:v>
                </c:pt>
                <c:pt idx="6">
                  <c:v>31014724670</c:v>
                </c:pt>
                <c:pt idx="7">
                  <c:v>37367150805</c:v>
                </c:pt>
                <c:pt idx="8">
                  <c:v>42934152049</c:v>
                </c:pt>
                <c:pt idx="9">
                  <c:v>34167145358</c:v>
                </c:pt>
                <c:pt idx="10">
                  <c:v>36591419111</c:v>
                </c:pt>
                <c:pt idx="11">
                  <c:v>38548500941</c:v>
                </c:pt>
                <c:pt idx="12">
                  <c:v>51243530222</c:v>
                </c:pt>
                <c:pt idx="13">
                  <c:v>68191149017</c:v>
                </c:pt>
                <c:pt idx="14">
                  <c:v>82780320538</c:v>
                </c:pt>
                <c:pt idx="15">
                  <c:v>51934678214</c:v>
                </c:pt>
                <c:pt idx="16">
                  <c:v>68061241552</c:v>
                </c:pt>
                <c:pt idx="17">
                  <c:v>79371968183</c:v>
                </c:pt>
                <c:pt idx="18">
                  <c:v>84958505897</c:v>
                </c:pt>
                <c:pt idx="19">
                  <c:v>86459076231</c:v>
                </c:pt>
                <c:pt idx="20">
                  <c:v>92610528367</c:v>
                </c:pt>
                <c:pt idx="21">
                  <c:v>100723592197</c:v>
                </c:pt>
                <c:pt idx="22" formatCode="&quot;R&quot;#\ ##0">
                  <c:v>103224808945</c:v>
                </c:pt>
              </c:numCache>
            </c:numRef>
          </c:val>
          <c:smooth val="0"/>
          <c:extLst xmlns:c16r2="http://schemas.microsoft.com/office/drawing/2015/06/chart">
            <c:ext xmlns:c16="http://schemas.microsoft.com/office/drawing/2014/chart" uri="{C3380CC4-5D6E-409C-BE32-E72D297353CC}">
              <c16:uniqueId val="{00000003-C4D5-40B3-867E-9CE066CF831A}"/>
            </c:ext>
          </c:extLst>
        </c:ser>
        <c:ser>
          <c:idx val="4"/>
          <c:order val="4"/>
          <c:tx>
            <c:strRef>
              <c:f>'[TIA Afria Strategy Data.xlsx]Sheet1'!$A$7</c:f>
              <c:strCache>
                <c:ptCount val="1"/>
                <c:pt idx="0">
                  <c:v>Oceania</c:v>
                </c:pt>
              </c:strCache>
            </c:strRef>
          </c:tx>
          <c:cat>
            <c:strRef>
              <c:f>'[TIA Afria Strategy Data.xlsx]Sheet1'!$B$2:$X$2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'[TIA Afria Strategy Data.xlsx]Sheet1'!$B$7:$X$7</c:f>
              <c:numCache>
                <c:formatCode>"R"\ #\ ##0</c:formatCode>
                <c:ptCount val="23"/>
                <c:pt idx="0">
                  <c:v>864641768</c:v>
                </c:pt>
                <c:pt idx="1">
                  <c:v>1582546649</c:v>
                </c:pt>
                <c:pt idx="2">
                  <c:v>1917572627</c:v>
                </c:pt>
                <c:pt idx="3">
                  <c:v>1966880858</c:v>
                </c:pt>
                <c:pt idx="4">
                  <c:v>2236415438</c:v>
                </c:pt>
                <c:pt idx="5">
                  <c:v>2948175284</c:v>
                </c:pt>
                <c:pt idx="6">
                  <c:v>3797585985</c:v>
                </c:pt>
                <c:pt idx="7">
                  <c:v>4358289666</c:v>
                </c:pt>
                <c:pt idx="8">
                  <c:v>5774753140</c:v>
                </c:pt>
                <c:pt idx="9">
                  <c:v>6358700184</c:v>
                </c:pt>
                <c:pt idx="10">
                  <c:v>8002686940</c:v>
                </c:pt>
                <c:pt idx="11">
                  <c:v>10488599251</c:v>
                </c:pt>
                <c:pt idx="12">
                  <c:v>9831911652</c:v>
                </c:pt>
                <c:pt idx="13">
                  <c:v>11001506559</c:v>
                </c:pt>
                <c:pt idx="14">
                  <c:v>13791605053</c:v>
                </c:pt>
                <c:pt idx="15">
                  <c:v>7313211292</c:v>
                </c:pt>
                <c:pt idx="16">
                  <c:v>7720753561</c:v>
                </c:pt>
                <c:pt idx="17">
                  <c:v>6978025406</c:v>
                </c:pt>
                <c:pt idx="18">
                  <c:v>8591716488</c:v>
                </c:pt>
                <c:pt idx="19">
                  <c:v>9235488137</c:v>
                </c:pt>
                <c:pt idx="20">
                  <c:v>10872401736</c:v>
                </c:pt>
                <c:pt idx="21">
                  <c:v>12649338203</c:v>
                </c:pt>
                <c:pt idx="22" formatCode="&quot;R&quot;#\ ##0">
                  <c:v>12972415439</c:v>
                </c:pt>
              </c:numCache>
            </c:numRef>
          </c:val>
          <c:smooth val="0"/>
          <c:extLst xmlns:c16r2="http://schemas.microsoft.com/office/drawing/2015/06/chart">
            <c:ext xmlns:c16="http://schemas.microsoft.com/office/drawing/2014/chart" uri="{C3380CC4-5D6E-409C-BE32-E72D297353CC}">
              <c16:uniqueId val="{00000004-C4D5-40B3-867E-9CE066CF831A}"/>
            </c:ext>
          </c:extLst>
        </c:ser>
        <c:ser>
          <c:idx val="5"/>
          <c:order val="5"/>
          <c:tx>
            <c:strRef>
              <c:f>'[TIA Afria Strategy Data.xlsx]Sheet1'!$A$8</c:f>
              <c:strCache>
                <c:ptCount val="1"/>
                <c:pt idx="0">
                  <c:v>Unallocated</c:v>
                </c:pt>
              </c:strCache>
            </c:strRef>
          </c:tx>
          <c:cat>
            <c:strRef>
              <c:f>'[TIA Afria Strategy Data.xlsx]Sheet1'!$B$2:$X$2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'[TIA Afria Strategy Data.xlsx]Sheet1'!$B$8:$X$8</c:f>
              <c:numCache>
                <c:formatCode>"R"\ #\ ##0</c:formatCode>
                <c:ptCount val="23"/>
                <c:pt idx="0">
                  <c:v>22790042858</c:v>
                </c:pt>
                <c:pt idx="1">
                  <c:v>20346353367</c:v>
                </c:pt>
                <c:pt idx="2">
                  <c:v>22771801296</c:v>
                </c:pt>
                <c:pt idx="3">
                  <c:v>25905441445</c:v>
                </c:pt>
                <c:pt idx="4">
                  <c:v>25874303898</c:v>
                </c:pt>
                <c:pt idx="5">
                  <c:v>24091813475</c:v>
                </c:pt>
                <c:pt idx="6">
                  <c:v>27407894817</c:v>
                </c:pt>
                <c:pt idx="7">
                  <c:v>31042695123</c:v>
                </c:pt>
                <c:pt idx="8">
                  <c:v>42412625718</c:v>
                </c:pt>
                <c:pt idx="9">
                  <c:v>34984975391</c:v>
                </c:pt>
                <c:pt idx="10">
                  <c:v>34615815141</c:v>
                </c:pt>
                <c:pt idx="11">
                  <c:v>28726853102</c:v>
                </c:pt>
                <c:pt idx="12">
                  <c:v>35609252896</c:v>
                </c:pt>
                <c:pt idx="13">
                  <c:v>40781345379</c:v>
                </c:pt>
                <c:pt idx="14">
                  <c:v>49462709374</c:v>
                </c:pt>
                <c:pt idx="15">
                  <c:v>55002919717</c:v>
                </c:pt>
                <c:pt idx="16">
                  <c:v>61939363200</c:v>
                </c:pt>
                <c:pt idx="17">
                  <c:v>79234168658</c:v>
                </c:pt>
                <c:pt idx="18">
                  <c:v>78707337074</c:v>
                </c:pt>
                <c:pt idx="19">
                  <c:v>69229625859</c:v>
                </c:pt>
                <c:pt idx="20">
                  <c:v>69999852689</c:v>
                </c:pt>
                <c:pt idx="21">
                  <c:v>75874462208</c:v>
                </c:pt>
                <c:pt idx="22" formatCode="&quot;R&quot;#\ ##0">
                  <c:v>61047876012</c:v>
                </c:pt>
              </c:numCache>
            </c:numRef>
          </c:val>
          <c:smooth val="0"/>
          <c:extLst xmlns:c16r2="http://schemas.microsoft.com/office/drawing/2015/06/chart">
            <c:ext xmlns:c16="http://schemas.microsoft.com/office/drawing/2014/chart" uri="{C3380CC4-5D6E-409C-BE32-E72D297353CC}">
              <c16:uniqueId val="{00000005-C4D5-40B3-867E-9CE066CF831A}"/>
            </c:ext>
          </c:extLst>
        </c:ser>
        <c:dLbls>
          <c:showLegendKey val="0"/>
          <c:showVal val="0"/>
          <c:showCatName val="0"/>
          <c:showSerName val="0"/>
          <c:showPercent val="0"/>
          <c:showBubbleSize val="0"/>
        </c:dLbls>
        <c:marker val="1"/>
        <c:smooth val="0"/>
        <c:axId val="92934528"/>
        <c:axId val="92936448"/>
      </c:lineChart>
      <c:catAx>
        <c:axId val="92934528"/>
        <c:scaling>
          <c:orientation val="minMax"/>
        </c:scaling>
        <c:delete val="0"/>
        <c:axPos val="b"/>
        <c:title>
          <c:tx>
            <c:rich>
              <a:bodyPr/>
              <a:lstStyle/>
              <a:p>
                <a:pPr>
                  <a:defRPr/>
                </a:pPr>
                <a:r>
                  <a:rPr lang="en-US"/>
                  <a:t>Year</a:t>
                </a:r>
              </a:p>
            </c:rich>
          </c:tx>
          <c:overlay val="0"/>
        </c:title>
        <c:numFmt formatCode="General" sourceLinked="0"/>
        <c:majorTickMark val="out"/>
        <c:minorTickMark val="none"/>
        <c:tickLblPos val="nextTo"/>
        <c:crossAx val="92936448"/>
        <c:crosses val="autoZero"/>
        <c:auto val="1"/>
        <c:lblAlgn val="ctr"/>
        <c:lblOffset val="100"/>
        <c:noMultiLvlLbl val="0"/>
      </c:catAx>
      <c:valAx>
        <c:axId val="92936448"/>
        <c:scaling>
          <c:orientation val="minMax"/>
        </c:scaling>
        <c:delete val="0"/>
        <c:axPos val="l"/>
        <c:majorGridlines/>
        <c:title>
          <c:tx>
            <c:rich>
              <a:bodyPr rot="-5400000" vert="horz"/>
              <a:lstStyle/>
              <a:p>
                <a:pPr>
                  <a:defRPr/>
                </a:pPr>
                <a:r>
                  <a:rPr lang="en-US"/>
                  <a:t>Export Value</a:t>
                </a:r>
              </a:p>
            </c:rich>
          </c:tx>
          <c:overlay val="0"/>
        </c:title>
        <c:numFmt formatCode="&quot;R&quot;\ #\ ##0" sourceLinked="1"/>
        <c:majorTickMark val="out"/>
        <c:minorTickMark val="none"/>
        <c:tickLblPos val="nextTo"/>
        <c:crossAx val="92934528"/>
        <c:crosses val="autoZero"/>
        <c:crossBetween val="between"/>
      </c:valAx>
    </c:plotArea>
    <c:legend>
      <c:legendPos val="t"/>
      <c:overlay val="0"/>
    </c:legend>
    <c:plotVisOnly val="1"/>
    <c:dispBlanksAs val="gap"/>
    <c:showDLblsOverMax val="0"/>
  </c:chart>
  <c:spPr>
    <a:noFill/>
    <a:ln cmpd="sng">
      <a:gradFill flip="none" rotWithShape="1">
        <a:gsLst>
          <a:gs pos="0">
            <a:srgbClr val="D6B19C">
              <a:lumMod val="85000"/>
              <a:lumOff val="15000"/>
            </a:srgbClr>
          </a:gs>
          <a:gs pos="30000">
            <a:srgbClr val="D49E6C"/>
          </a:gs>
          <a:gs pos="70000">
            <a:srgbClr val="A65528"/>
          </a:gs>
          <a:gs pos="100000">
            <a:srgbClr val="663012"/>
          </a:gs>
        </a:gsLst>
        <a:lin ang="5400000" scaled="0"/>
        <a:tileRect r="-100000" b="-100000"/>
      </a:gradFill>
    </a:ln>
  </c:spPr>
  <c:externalData r:id="rId2">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B3C70-3EC5-45EA-BC64-D3130238355E}" type="doc">
      <dgm:prSet loTypeId="urn:microsoft.com/office/officeart/2005/8/layout/radial1" loCatId="relationship" qsTypeId="urn:microsoft.com/office/officeart/2005/8/quickstyle/simple5" qsCatId="simple" csTypeId="urn:microsoft.com/office/officeart/2005/8/colors/accent1_2" csCatId="accent1" phldr="1"/>
      <dgm:spPr/>
      <dgm:t>
        <a:bodyPr/>
        <a:lstStyle/>
        <a:p>
          <a:endParaRPr lang="en-ZA"/>
        </a:p>
      </dgm:t>
    </dgm:pt>
    <dgm:pt modelId="{59C53154-A147-4B02-8319-F512EEB5DDCA}">
      <dgm:prSet phldrT="[Text]"/>
      <dgm:spPr>
        <a:xfrm>
          <a:off x="0" y="1310836"/>
          <a:ext cx="2371124" cy="257254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ZA" b="1" dirty="0" smtClean="0">
              <a:solidFill>
                <a:srgbClr val="FFFFFF"/>
              </a:solidFill>
              <a:latin typeface="Arial" panose="020B0604020202020204" pitchFamily="34" charset="0"/>
              <a:ea typeface="+mn-ea"/>
              <a:cs typeface="Arial" panose="020B0604020202020204" pitchFamily="34" charset="0"/>
            </a:rPr>
            <a:t>INES</a:t>
          </a:r>
        </a:p>
        <a:p>
          <a:r>
            <a:rPr lang="en-ZA" b="1" dirty="0" smtClean="0">
              <a:solidFill>
                <a:srgbClr val="FFFFFF"/>
              </a:solidFill>
              <a:latin typeface="Arial" panose="020B0604020202020204" pitchFamily="34" charset="0"/>
              <a:ea typeface="+mn-ea"/>
              <a:cs typeface="Arial" panose="020B0604020202020204" pitchFamily="34" charset="0"/>
            </a:rPr>
            <a:t>Three Year Rolling Plan</a:t>
          </a:r>
        </a:p>
        <a:p>
          <a:r>
            <a:rPr lang="en-ZA" b="1" dirty="0" smtClean="0">
              <a:solidFill>
                <a:srgbClr val="FFFFFF"/>
              </a:solidFill>
              <a:latin typeface="Arial" panose="020B0604020202020204" pitchFamily="34" charset="0"/>
              <a:ea typeface="+mn-ea"/>
              <a:cs typeface="Arial" panose="020B0604020202020204" pitchFamily="34" charset="0"/>
            </a:rPr>
            <a:t>Annual Budget</a:t>
          </a:r>
          <a:endParaRPr lang="en-ZA" b="1" dirty="0">
            <a:solidFill>
              <a:srgbClr val="FFFFFF"/>
            </a:solidFill>
            <a:latin typeface="Arial" panose="020B0604020202020204" pitchFamily="34" charset="0"/>
            <a:ea typeface="+mn-ea"/>
            <a:cs typeface="Arial" panose="020B0604020202020204" pitchFamily="34" charset="0"/>
          </a:endParaRPr>
        </a:p>
      </dgm:t>
    </dgm:pt>
    <dgm:pt modelId="{A73A4070-BC03-4E07-8342-58D2BDEB1E65}" type="parTrans" cxnId="{314A3BD3-9187-4922-903D-D6FF1C3F24AE}">
      <dgm:prSet/>
      <dgm:spPr/>
      <dgm:t>
        <a:bodyPr/>
        <a:lstStyle/>
        <a:p>
          <a:endParaRPr lang="en-ZA"/>
        </a:p>
      </dgm:t>
    </dgm:pt>
    <dgm:pt modelId="{FA8FBDD6-6651-459D-91BA-6C9A723DFE31}" type="sibTrans" cxnId="{314A3BD3-9187-4922-903D-D6FF1C3F24AE}">
      <dgm:prSet/>
      <dgm:spPr/>
      <dgm:t>
        <a:bodyPr/>
        <a:lstStyle/>
        <a:p>
          <a:endParaRPr lang="en-ZA"/>
        </a:p>
      </dgm:t>
    </dgm:pt>
    <dgm:pt modelId="{506C345E-DCFD-42C0-9092-D1C207D2CD71}">
      <dgm:prSet phldrT="[Text]"/>
      <dgm:spPr>
        <a:xfrm>
          <a:off x="3744407" y="0"/>
          <a:ext cx="1565439" cy="156543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ZA" b="1" dirty="0" smtClean="0">
              <a:solidFill>
                <a:srgbClr val="FFFFFF"/>
              </a:solidFill>
              <a:latin typeface="Arial" panose="020B0604020202020204" pitchFamily="34" charset="0"/>
              <a:ea typeface="+mn-ea"/>
              <a:cs typeface="Arial" panose="020B0604020202020204" pitchFamily="34" charset="0"/>
            </a:rPr>
            <a:t>Country Export Plans (FSM)</a:t>
          </a:r>
          <a:endParaRPr lang="en-ZA" b="1" dirty="0">
            <a:solidFill>
              <a:srgbClr val="FFFFFF"/>
            </a:solidFill>
            <a:latin typeface="Arial" panose="020B0604020202020204" pitchFamily="34" charset="0"/>
            <a:ea typeface="+mn-ea"/>
            <a:cs typeface="Arial" panose="020B0604020202020204" pitchFamily="34" charset="0"/>
          </a:endParaRPr>
        </a:p>
      </dgm:t>
    </dgm:pt>
    <dgm:pt modelId="{6B942364-47EC-47F1-A450-2A361C241DE1}" type="parTrans" cxnId="{C2B9DFEE-A683-47FC-9F2A-9E448FDF4540}">
      <dgm:prSet/>
      <dgm:spPr>
        <a:xfrm rot="19889944">
          <a:off x="2135890" y="1568087"/>
          <a:ext cx="1813249" cy="41484"/>
        </a:xfrm>
        <a:noFill/>
        <a:ln w="25400" cap="flat" cmpd="sng" algn="ctr">
          <a:solidFill>
            <a:srgbClr val="BBE0E3">
              <a:shade val="60000"/>
              <a:hueOff val="0"/>
              <a:satOff val="0"/>
              <a:lumOff val="0"/>
              <a:alphaOff val="0"/>
            </a:srgbClr>
          </a:solidFill>
          <a:prstDash val="solid"/>
        </a:ln>
        <a:effectLst/>
      </dgm:spPr>
      <dgm:t>
        <a:bodyPr/>
        <a:lstStyle/>
        <a:p>
          <a:endParaRPr lang="en-ZA">
            <a:solidFill>
              <a:srgbClr val="000000">
                <a:hueOff val="0"/>
                <a:satOff val="0"/>
                <a:lumOff val="0"/>
                <a:alphaOff val="0"/>
              </a:srgbClr>
            </a:solidFill>
            <a:latin typeface="Times"/>
            <a:ea typeface="+mn-ea"/>
            <a:cs typeface="+mn-cs"/>
          </a:endParaRPr>
        </a:p>
      </dgm:t>
    </dgm:pt>
    <dgm:pt modelId="{2A39077A-4134-4851-A3CB-6249748B499D}" type="sibTrans" cxnId="{C2B9DFEE-A683-47FC-9F2A-9E448FDF4540}">
      <dgm:prSet/>
      <dgm:spPr/>
      <dgm:t>
        <a:bodyPr/>
        <a:lstStyle/>
        <a:p>
          <a:endParaRPr lang="en-ZA"/>
        </a:p>
      </dgm:t>
    </dgm:pt>
    <dgm:pt modelId="{BE52B64D-A7D6-443E-BD1E-897BCCEDE028}">
      <dgm:prSet phldrT="[Text]"/>
      <dgm:spPr>
        <a:xfrm>
          <a:off x="5226976" y="1773566"/>
          <a:ext cx="1565439" cy="156543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ZA" b="1" dirty="0" smtClean="0">
              <a:solidFill>
                <a:srgbClr val="FFFFFF"/>
              </a:solidFill>
              <a:latin typeface="Arial" panose="020B0604020202020204" pitchFamily="34" charset="0"/>
              <a:ea typeface="+mn-ea"/>
              <a:cs typeface="Arial" panose="020B0604020202020204" pitchFamily="34" charset="0"/>
            </a:rPr>
            <a:t>Provincial Export Plans (PIPAs)</a:t>
          </a:r>
          <a:endParaRPr lang="en-ZA" b="1" dirty="0">
            <a:solidFill>
              <a:srgbClr val="FFFFFF"/>
            </a:solidFill>
            <a:latin typeface="Arial" panose="020B0604020202020204" pitchFamily="34" charset="0"/>
            <a:ea typeface="+mn-ea"/>
            <a:cs typeface="Arial" panose="020B0604020202020204" pitchFamily="34" charset="0"/>
          </a:endParaRPr>
        </a:p>
      </dgm:t>
    </dgm:pt>
    <dgm:pt modelId="{D1082E26-F6F5-4F90-AA80-A5759BD80DF4}" type="parTrans" cxnId="{751B5EEC-8987-4549-8D37-04BE5EFED06D}">
      <dgm:prSet/>
      <dgm:spPr>
        <a:xfrm rot="21570908">
          <a:off x="2371037" y="2554252"/>
          <a:ext cx="2856018" cy="41484"/>
        </a:xfrm>
        <a:noFill/>
        <a:ln w="25400" cap="flat" cmpd="sng" algn="ctr">
          <a:solidFill>
            <a:srgbClr val="BBE0E3">
              <a:shade val="60000"/>
              <a:hueOff val="0"/>
              <a:satOff val="0"/>
              <a:lumOff val="0"/>
              <a:alphaOff val="0"/>
            </a:srgbClr>
          </a:solidFill>
          <a:prstDash val="solid"/>
        </a:ln>
        <a:effectLst/>
      </dgm:spPr>
      <dgm:t>
        <a:bodyPr/>
        <a:lstStyle/>
        <a:p>
          <a:endParaRPr lang="en-ZA">
            <a:solidFill>
              <a:srgbClr val="000000">
                <a:hueOff val="0"/>
                <a:satOff val="0"/>
                <a:lumOff val="0"/>
                <a:alphaOff val="0"/>
              </a:srgbClr>
            </a:solidFill>
            <a:latin typeface="Times"/>
            <a:ea typeface="+mn-ea"/>
            <a:cs typeface="+mn-cs"/>
          </a:endParaRPr>
        </a:p>
      </dgm:t>
    </dgm:pt>
    <dgm:pt modelId="{FEB32B93-D5BF-4F43-9556-7C82F430CD42}" type="sibTrans" cxnId="{751B5EEC-8987-4549-8D37-04BE5EFED06D}">
      <dgm:prSet/>
      <dgm:spPr/>
      <dgm:t>
        <a:bodyPr/>
        <a:lstStyle/>
        <a:p>
          <a:endParaRPr lang="en-ZA"/>
        </a:p>
      </dgm:t>
    </dgm:pt>
    <dgm:pt modelId="{0E5A2522-00F0-4777-ABCE-14AA84FC1778}">
      <dgm:prSet phldrT="[Text]"/>
      <dgm:spPr/>
      <dgm:t>
        <a:bodyPr/>
        <a:lstStyle/>
        <a:p>
          <a:endParaRPr lang="en-ZA"/>
        </a:p>
      </dgm:t>
    </dgm:pt>
    <dgm:pt modelId="{746927C9-4588-4772-9DE5-093B3DCA49AB}" type="parTrans" cxnId="{066945B2-48FD-4B35-9DBF-4F44AC71B56A}">
      <dgm:prSet/>
      <dgm:spPr/>
      <dgm:t>
        <a:bodyPr/>
        <a:lstStyle/>
        <a:p>
          <a:endParaRPr lang="en-ZA"/>
        </a:p>
      </dgm:t>
    </dgm:pt>
    <dgm:pt modelId="{7120EA42-DF24-4A46-AA1E-D1F76B3DB889}" type="sibTrans" cxnId="{066945B2-48FD-4B35-9DBF-4F44AC71B56A}">
      <dgm:prSet/>
      <dgm:spPr/>
      <dgm:t>
        <a:bodyPr/>
        <a:lstStyle/>
        <a:p>
          <a:endParaRPr lang="en-ZA"/>
        </a:p>
      </dgm:t>
    </dgm:pt>
    <dgm:pt modelId="{5DE5F97B-310D-48F7-8BA3-A5CCAC99816D}">
      <dgm:prSet phldrT="[Text]"/>
      <dgm:spPr/>
      <dgm:t>
        <a:bodyPr/>
        <a:lstStyle/>
        <a:p>
          <a:endParaRPr lang="en-ZA"/>
        </a:p>
      </dgm:t>
    </dgm:pt>
    <dgm:pt modelId="{3DBCEB2D-C116-49A5-AC45-925C9A0B2A9A}" type="parTrans" cxnId="{15EF7D0C-AEBE-46D6-A877-8BEFF3BD34C3}">
      <dgm:prSet/>
      <dgm:spPr/>
      <dgm:t>
        <a:bodyPr/>
        <a:lstStyle/>
        <a:p>
          <a:endParaRPr lang="en-ZA"/>
        </a:p>
      </dgm:t>
    </dgm:pt>
    <dgm:pt modelId="{309127A6-2F26-450C-9F3D-284C451B2DCE}" type="sibTrans" cxnId="{15EF7D0C-AEBE-46D6-A877-8BEFF3BD34C3}">
      <dgm:prSet/>
      <dgm:spPr/>
      <dgm:t>
        <a:bodyPr/>
        <a:lstStyle/>
        <a:p>
          <a:endParaRPr lang="en-ZA"/>
        </a:p>
      </dgm:t>
    </dgm:pt>
    <dgm:pt modelId="{CA0110D7-6E2F-4416-92E1-7E63808CA7F0}">
      <dgm:prSet phldrT="[Text]"/>
      <dgm:spPr/>
      <dgm:t>
        <a:bodyPr/>
        <a:lstStyle/>
        <a:p>
          <a:endParaRPr lang="en-ZA"/>
        </a:p>
      </dgm:t>
    </dgm:pt>
    <dgm:pt modelId="{619A22E7-8554-4FD5-BDF3-33AE84DACAA1}" type="parTrans" cxnId="{FBBCD0AD-6A86-4EC6-BC4C-3EED5E59BF9F}">
      <dgm:prSet/>
      <dgm:spPr/>
      <dgm:t>
        <a:bodyPr/>
        <a:lstStyle/>
        <a:p>
          <a:endParaRPr lang="en-ZA"/>
        </a:p>
      </dgm:t>
    </dgm:pt>
    <dgm:pt modelId="{0E1F0228-7896-4AAE-8D89-8A5EDC9D0CEA}" type="sibTrans" cxnId="{FBBCD0AD-6A86-4EC6-BC4C-3EED5E59BF9F}">
      <dgm:prSet/>
      <dgm:spPr/>
      <dgm:t>
        <a:bodyPr/>
        <a:lstStyle/>
        <a:p>
          <a:endParaRPr lang="en-ZA"/>
        </a:p>
      </dgm:t>
    </dgm:pt>
    <dgm:pt modelId="{59749279-36DF-437E-ACB5-63E4E55E8CAB}">
      <dgm:prSet phldrT="[Text]"/>
      <dgm:spPr/>
      <dgm:t>
        <a:bodyPr/>
        <a:lstStyle/>
        <a:p>
          <a:endParaRPr lang="en-ZA"/>
        </a:p>
      </dgm:t>
    </dgm:pt>
    <dgm:pt modelId="{457A1E0C-C4EE-49DC-A323-12457ECBD9A6}" type="parTrans" cxnId="{585F200D-5420-47A8-AA1E-4C76A0DCF670}">
      <dgm:prSet/>
      <dgm:spPr/>
      <dgm:t>
        <a:bodyPr/>
        <a:lstStyle/>
        <a:p>
          <a:endParaRPr lang="en-ZA"/>
        </a:p>
      </dgm:t>
    </dgm:pt>
    <dgm:pt modelId="{7B04A3CC-28C2-4CF1-9D7F-119626D24F0E}" type="sibTrans" cxnId="{585F200D-5420-47A8-AA1E-4C76A0DCF670}">
      <dgm:prSet/>
      <dgm:spPr/>
      <dgm:t>
        <a:bodyPr/>
        <a:lstStyle/>
        <a:p>
          <a:endParaRPr lang="en-ZA"/>
        </a:p>
      </dgm:t>
    </dgm:pt>
    <dgm:pt modelId="{F79F2B0D-3AA5-4FDF-A464-5556557F8402}">
      <dgm:prSet phldrT="[Text]"/>
      <dgm:spPr/>
      <dgm:t>
        <a:bodyPr/>
        <a:lstStyle/>
        <a:p>
          <a:endParaRPr lang="en-ZA"/>
        </a:p>
      </dgm:t>
    </dgm:pt>
    <dgm:pt modelId="{5671C995-2DC0-4115-854D-3F83018C51A3}" type="parTrans" cxnId="{74B3ECEC-ECF3-4A02-848B-8E0B3E0800CD}">
      <dgm:prSet/>
      <dgm:spPr/>
      <dgm:t>
        <a:bodyPr/>
        <a:lstStyle/>
        <a:p>
          <a:endParaRPr lang="en-ZA"/>
        </a:p>
      </dgm:t>
    </dgm:pt>
    <dgm:pt modelId="{89DCDBB7-2C3F-4DA5-80BF-B37A0211807A}" type="sibTrans" cxnId="{74B3ECEC-ECF3-4A02-848B-8E0B3E0800CD}">
      <dgm:prSet/>
      <dgm:spPr/>
      <dgm:t>
        <a:bodyPr/>
        <a:lstStyle/>
        <a:p>
          <a:endParaRPr lang="en-ZA"/>
        </a:p>
      </dgm:t>
    </dgm:pt>
    <dgm:pt modelId="{AD20117F-8651-4E2E-9132-09A7AC05E9E1}">
      <dgm:prSet phldrT="[Text]"/>
      <dgm:spPr/>
      <dgm:t>
        <a:bodyPr/>
        <a:lstStyle/>
        <a:p>
          <a:endParaRPr lang="en-ZA"/>
        </a:p>
      </dgm:t>
    </dgm:pt>
    <dgm:pt modelId="{608ADA4F-E3DD-42B6-A061-9CD5DBD0F313}" type="parTrans" cxnId="{5A7CB4CC-466D-4936-82C5-BC1721645146}">
      <dgm:prSet/>
      <dgm:spPr/>
      <dgm:t>
        <a:bodyPr/>
        <a:lstStyle/>
        <a:p>
          <a:endParaRPr lang="en-ZA"/>
        </a:p>
      </dgm:t>
    </dgm:pt>
    <dgm:pt modelId="{E981E47E-358A-4893-8C07-319A223AC725}" type="sibTrans" cxnId="{5A7CB4CC-466D-4936-82C5-BC1721645146}">
      <dgm:prSet/>
      <dgm:spPr/>
      <dgm:t>
        <a:bodyPr/>
        <a:lstStyle/>
        <a:p>
          <a:endParaRPr lang="en-ZA"/>
        </a:p>
      </dgm:t>
    </dgm:pt>
    <dgm:pt modelId="{F0B2B8B1-C48A-4868-AC92-11CEC8FAE43C}">
      <dgm:prSet phldrT="[Text]"/>
      <dgm:spPr>
        <a:xfrm>
          <a:off x="3685920" y="3058848"/>
          <a:ext cx="1565439" cy="156543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ZA" b="1" dirty="0" smtClean="0">
              <a:solidFill>
                <a:srgbClr val="FFFFFF"/>
              </a:solidFill>
              <a:latin typeface="Arial" panose="020B0604020202020204" pitchFamily="34" charset="0"/>
              <a:ea typeface="+mn-ea"/>
              <a:cs typeface="Arial" panose="020B0604020202020204" pitchFamily="34" charset="0"/>
            </a:rPr>
            <a:t>Sector Export Plans (Export Councils)</a:t>
          </a:r>
          <a:endParaRPr lang="en-ZA" b="1" dirty="0">
            <a:solidFill>
              <a:srgbClr val="FFFFFF"/>
            </a:solidFill>
            <a:latin typeface="Arial" panose="020B0604020202020204" pitchFamily="34" charset="0"/>
            <a:ea typeface="+mn-ea"/>
            <a:cs typeface="Arial" panose="020B0604020202020204" pitchFamily="34" charset="0"/>
          </a:endParaRPr>
        </a:p>
      </dgm:t>
    </dgm:pt>
    <dgm:pt modelId="{D8DCE6EB-51B4-4DD5-839D-B5CA0EE379B1}" type="parTrans" cxnId="{4CD98708-9F1E-4A09-9984-C31E20255715}">
      <dgm:prSet/>
      <dgm:spPr>
        <a:xfrm rot="1245558">
          <a:off x="2255073" y="3272004"/>
          <a:ext cx="1531373" cy="41484"/>
        </a:xfrm>
        <a:noFill/>
        <a:ln w="25400" cap="flat" cmpd="sng" algn="ctr">
          <a:solidFill>
            <a:srgbClr val="BBE0E3">
              <a:shade val="60000"/>
              <a:hueOff val="0"/>
              <a:satOff val="0"/>
              <a:lumOff val="0"/>
              <a:alphaOff val="0"/>
            </a:srgbClr>
          </a:solidFill>
          <a:prstDash val="solid"/>
        </a:ln>
        <a:effectLst/>
      </dgm:spPr>
      <dgm:t>
        <a:bodyPr/>
        <a:lstStyle/>
        <a:p>
          <a:endParaRPr lang="en-ZA">
            <a:solidFill>
              <a:srgbClr val="000000">
                <a:hueOff val="0"/>
                <a:satOff val="0"/>
                <a:lumOff val="0"/>
                <a:alphaOff val="0"/>
              </a:srgbClr>
            </a:solidFill>
            <a:latin typeface="Times"/>
            <a:ea typeface="+mn-ea"/>
            <a:cs typeface="+mn-cs"/>
          </a:endParaRPr>
        </a:p>
      </dgm:t>
    </dgm:pt>
    <dgm:pt modelId="{1D03BC91-A0BC-48AE-9869-506FD8B6FBEF}" type="sibTrans" cxnId="{4CD98708-9F1E-4A09-9984-C31E20255715}">
      <dgm:prSet/>
      <dgm:spPr/>
      <dgm:t>
        <a:bodyPr/>
        <a:lstStyle/>
        <a:p>
          <a:endParaRPr lang="en-ZA"/>
        </a:p>
      </dgm:t>
    </dgm:pt>
    <dgm:pt modelId="{B168EAE7-7055-4D6F-8654-23BC53FAEF9D}">
      <dgm:prSet phldrT="[Text]" custScaleX="151467" custScaleY="164334" custLinFactNeighborX="-77151" custLinFactNeighborY="-5504"/>
      <dgm:spPr>
        <a:solidFill>
          <a:srgbClr val="FF9900"/>
        </a:solidFill>
      </dgm:spPr>
      <dgm:t>
        <a:bodyPr/>
        <a:lstStyle/>
        <a:p>
          <a:endParaRPr lang="en-ZA"/>
        </a:p>
      </dgm:t>
    </dgm:pt>
    <dgm:pt modelId="{840BE640-1D25-444D-8AD4-890FBD3300BF}" type="parTrans" cxnId="{F6E9CACB-2BE5-480C-A6FC-49141334D81B}">
      <dgm:prSet/>
      <dgm:spPr/>
      <dgm:t>
        <a:bodyPr/>
        <a:lstStyle/>
        <a:p>
          <a:endParaRPr lang="en-ZA"/>
        </a:p>
      </dgm:t>
    </dgm:pt>
    <dgm:pt modelId="{0CAFF930-5EA0-471A-A4DB-9F5A6B3CBB96}" type="sibTrans" cxnId="{F6E9CACB-2BE5-480C-A6FC-49141334D81B}">
      <dgm:prSet/>
      <dgm:spPr/>
      <dgm:t>
        <a:bodyPr/>
        <a:lstStyle/>
        <a:p>
          <a:endParaRPr lang="en-ZA"/>
        </a:p>
      </dgm:t>
    </dgm:pt>
    <dgm:pt modelId="{B81D53EC-CFA2-4242-B1DC-0C042AE79911}">
      <dgm:prSet phldrT="[Text]" custScaleX="151467" custScaleY="164334" custLinFactNeighborX="-77151" custLinFactNeighborY="-5504"/>
      <dgm:spPr>
        <a:solidFill>
          <a:srgbClr val="FF9900"/>
        </a:solidFill>
      </dgm:spPr>
      <dgm:t>
        <a:bodyPr/>
        <a:lstStyle/>
        <a:p>
          <a:endParaRPr lang="en-ZA"/>
        </a:p>
      </dgm:t>
    </dgm:pt>
    <dgm:pt modelId="{D1BECEDD-773E-4DC2-9438-B668B4769396}" type="parTrans" cxnId="{E1F63E65-F670-4566-91F7-569CBA47C16C}">
      <dgm:prSet/>
      <dgm:spPr/>
      <dgm:t>
        <a:bodyPr/>
        <a:lstStyle/>
        <a:p>
          <a:endParaRPr lang="en-ZA"/>
        </a:p>
      </dgm:t>
    </dgm:pt>
    <dgm:pt modelId="{E398AEBF-23E0-441C-8F07-D1131395BAC3}" type="sibTrans" cxnId="{E1F63E65-F670-4566-91F7-569CBA47C16C}">
      <dgm:prSet/>
      <dgm:spPr/>
      <dgm:t>
        <a:bodyPr/>
        <a:lstStyle/>
        <a:p>
          <a:endParaRPr lang="en-ZA"/>
        </a:p>
      </dgm:t>
    </dgm:pt>
    <dgm:pt modelId="{C07168DD-C871-4414-BA7E-19887FAE2694}" type="pres">
      <dgm:prSet presAssocID="{A8DB3C70-3EC5-45EA-BC64-D3130238355E}" presName="cycle" presStyleCnt="0">
        <dgm:presLayoutVars>
          <dgm:chMax val="1"/>
          <dgm:dir/>
          <dgm:animLvl val="ctr"/>
          <dgm:resizeHandles val="exact"/>
        </dgm:presLayoutVars>
      </dgm:prSet>
      <dgm:spPr/>
      <dgm:t>
        <a:bodyPr/>
        <a:lstStyle/>
        <a:p>
          <a:endParaRPr lang="en-ZA"/>
        </a:p>
      </dgm:t>
    </dgm:pt>
    <dgm:pt modelId="{D3914F90-DFC1-41B7-B3D4-BD580616320D}" type="pres">
      <dgm:prSet presAssocID="{59C53154-A147-4B02-8319-F512EEB5DDCA}" presName="centerShape" presStyleLbl="node0" presStyleIdx="0" presStyleCnt="1" custScaleX="151467" custScaleY="164334" custLinFactNeighborX="-77151" custLinFactNeighborY="-5504"/>
      <dgm:spPr>
        <a:prstGeom prst="ellipse">
          <a:avLst/>
        </a:prstGeom>
      </dgm:spPr>
      <dgm:t>
        <a:bodyPr/>
        <a:lstStyle/>
        <a:p>
          <a:endParaRPr lang="en-ZA"/>
        </a:p>
      </dgm:t>
    </dgm:pt>
    <dgm:pt modelId="{3D358608-FDE4-47BE-AD65-614CA762EF7F}" type="pres">
      <dgm:prSet presAssocID="{6B942364-47EC-47F1-A450-2A361C241DE1}" presName="Name9" presStyleLbl="parChTrans1D2" presStyleIdx="0" presStyleCnt="3"/>
      <dgm:spPr>
        <a:custGeom>
          <a:avLst/>
          <a:gdLst/>
          <a:ahLst/>
          <a:cxnLst/>
          <a:rect l="0" t="0" r="0" b="0"/>
          <a:pathLst>
            <a:path>
              <a:moveTo>
                <a:pt x="0" y="20742"/>
              </a:moveTo>
              <a:lnTo>
                <a:pt x="1813249" y="20742"/>
              </a:lnTo>
            </a:path>
          </a:pathLst>
        </a:custGeom>
      </dgm:spPr>
      <dgm:t>
        <a:bodyPr/>
        <a:lstStyle/>
        <a:p>
          <a:endParaRPr lang="en-ZA"/>
        </a:p>
      </dgm:t>
    </dgm:pt>
    <dgm:pt modelId="{548F3205-2AA7-419C-8815-96E744E2C0FF}" type="pres">
      <dgm:prSet presAssocID="{6B942364-47EC-47F1-A450-2A361C241DE1}" presName="connTx" presStyleLbl="parChTrans1D2" presStyleIdx="0" presStyleCnt="3"/>
      <dgm:spPr/>
      <dgm:t>
        <a:bodyPr/>
        <a:lstStyle/>
        <a:p>
          <a:endParaRPr lang="en-ZA"/>
        </a:p>
      </dgm:t>
    </dgm:pt>
    <dgm:pt modelId="{31BE00AF-152C-4A1A-9AF3-A2882F6D7AEF}" type="pres">
      <dgm:prSet presAssocID="{506C345E-DCFD-42C0-9092-D1C207D2CD71}" presName="node" presStyleLbl="node1" presStyleIdx="0" presStyleCnt="3" custRadScaleRad="117570" custRadScaleInc="46973">
        <dgm:presLayoutVars>
          <dgm:bulletEnabled val="1"/>
        </dgm:presLayoutVars>
      </dgm:prSet>
      <dgm:spPr>
        <a:prstGeom prst="ellipse">
          <a:avLst/>
        </a:prstGeom>
      </dgm:spPr>
      <dgm:t>
        <a:bodyPr/>
        <a:lstStyle/>
        <a:p>
          <a:endParaRPr lang="en-ZA"/>
        </a:p>
      </dgm:t>
    </dgm:pt>
    <dgm:pt modelId="{9E4EFD8D-D200-4F7B-A362-3878EF0DE2E1}" type="pres">
      <dgm:prSet presAssocID="{D1082E26-F6F5-4F90-AA80-A5759BD80DF4}" presName="Name9" presStyleLbl="parChTrans1D2" presStyleIdx="1" presStyleCnt="3"/>
      <dgm:spPr>
        <a:custGeom>
          <a:avLst/>
          <a:gdLst/>
          <a:ahLst/>
          <a:cxnLst/>
          <a:rect l="0" t="0" r="0" b="0"/>
          <a:pathLst>
            <a:path>
              <a:moveTo>
                <a:pt x="0" y="20742"/>
              </a:moveTo>
              <a:lnTo>
                <a:pt x="2856018" y="20742"/>
              </a:lnTo>
            </a:path>
          </a:pathLst>
        </a:custGeom>
      </dgm:spPr>
      <dgm:t>
        <a:bodyPr/>
        <a:lstStyle/>
        <a:p>
          <a:endParaRPr lang="en-ZA"/>
        </a:p>
      </dgm:t>
    </dgm:pt>
    <dgm:pt modelId="{4FB88849-FB30-4D59-A7DD-2CB914539FF8}" type="pres">
      <dgm:prSet presAssocID="{D1082E26-F6F5-4F90-AA80-A5759BD80DF4}" presName="connTx" presStyleLbl="parChTrans1D2" presStyleIdx="1" presStyleCnt="3"/>
      <dgm:spPr/>
      <dgm:t>
        <a:bodyPr/>
        <a:lstStyle/>
        <a:p>
          <a:endParaRPr lang="en-ZA"/>
        </a:p>
      </dgm:t>
    </dgm:pt>
    <dgm:pt modelId="{FBEF9534-5284-4712-B163-20B406029F7E}" type="pres">
      <dgm:prSet presAssocID="{BE52B64D-A7D6-443E-BD1E-897BCCEDE028}" presName="node" presStyleLbl="node1" presStyleIdx="1" presStyleCnt="3" custRadScaleRad="130428" custRadScaleInc="-59543">
        <dgm:presLayoutVars>
          <dgm:bulletEnabled val="1"/>
        </dgm:presLayoutVars>
      </dgm:prSet>
      <dgm:spPr>
        <a:prstGeom prst="ellipse">
          <a:avLst/>
        </a:prstGeom>
      </dgm:spPr>
      <dgm:t>
        <a:bodyPr/>
        <a:lstStyle/>
        <a:p>
          <a:endParaRPr lang="en-ZA"/>
        </a:p>
      </dgm:t>
    </dgm:pt>
    <dgm:pt modelId="{8A08B2BF-82EE-4A4E-91ED-211619B2A974}" type="pres">
      <dgm:prSet presAssocID="{D8DCE6EB-51B4-4DD5-839D-B5CA0EE379B1}" presName="Name9" presStyleLbl="parChTrans1D2" presStyleIdx="2" presStyleCnt="3"/>
      <dgm:spPr>
        <a:custGeom>
          <a:avLst/>
          <a:gdLst/>
          <a:ahLst/>
          <a:cxnLst/>
          <a:rect l="0" t="0" r="0" b="0"/>
          <a:pathLst>
            <a:path>
              <a:moveTo>
                <a:pt x="0" y="20742"/>
              </a:moveTo>
              <a:lnTo>
                <a:pt x="1531373" y="20742"/>
              </a:lnTo>
            </a:path>
          </a:pathLst>
        </a:custGeom>
      </dgm:spPr>
      <dgm:t>
        <a:bodyPr/>
        <a:lstStyle/>
        <a:p>
          <a:endParaRPr lang="en-ZA"/>
        </a:p>
      </dgm:t>
    </dgm:pt>
    <dgm:pt modelId="{46A8408C-B393-4BAA-B4AF-3E4E6199691A}" type="pres">
      <dgm:prSet presAssocID="{D8DCE6EB-51B4-4DD5-839D-B5CA0EE379B1}" presName="connTx" presStyleLbl="parChTrans1D2" presStyleIdx="2" presStyleCnt="3"/>
      <dgm:spPr/>
      <dgm:t>
        <a:bodyPr/>
        <a:lstStyle/>
        <a:p>
          <a:endParaRPr lang="en-ZA"/>
        </a:p>
      </dgm:t>
    </dgm:pt>
    <dgm:pt modelId="{C44E594C-6175-4B00-92F2-8A422E20EAFA}" type="pres">
      <dgm:prSet presAssocID="{F0B2B8B1-C48A-4868-AC92-11CEC8FAE43C}" presName="node" presStyleLbl="node1" presStyleIdx="2" presStyleCnt="3" custRadScaleRad="79086" custRadScaleInc="-169575">
        <dgm:presLayoutVars>
          <dgm:bulletEnabled val="1"/>
        </dgm:presLayoutVars>
      </dgm:prSet>
      <dgm:spPr>
        <a:prstGeom prst="ellipse">
          <a:avLst/>
        </a:prstGeom>
      </dgm:spPr>
      <dgm:t>
        <a:bodyPr/>
        <a:lstStyle/>
        <a:p>
          <a:endParaRPr lang="en-ZA"/>
        </a:p>
      </dgm:t>
    </dgm:pt>
  </dgm:ptLst>
  <dgm:cxnLst>
    <dgm:cxn modelId="{FA43BF27-7D59-4BF9-A1F9-105754B51F1A}" type="presOf" srcId="{59C53154-A147-4B02-8319-F512EEB5DDCA}" destId="{D3914F90-DFC1-41B7-B3D4-BD580616320D}" srcOrd="0" destOrd="0" presId="urn:microsoft.com/office/officeart/2005/8/layout/radial1"/>
    <dgm:cxn modelId="{314A3BD3-9187-4922-903D-D6FF1C3F24AE}" srcId="{A8DB3C70-3EC5-45EA-BC64-D3130238355E}" destId="{59C53154-A147-4B02-8319-F512EEB5DDCA}" srcOrd="0" destOrd="0" parTransId="{A73A4070-BC03-4E07-8342-58D2BDEB1E65}" sibTransId="{FA8FBDD6-6651-459D-91BA-6C9A723DFE31}"/>
    <dgm:cxn modelId="{BCA6F24D-1B13-40EE-9808-66A9413CD6DE}" type="presOf" srcId="{6B942364-47EC-47F1-A450-2A361C241DE1}" destId="{3D358608-FDE4-47BE-AD65-614CA762EF7F}" srcOrd="0" destOrd="0" presId="urn:microsoft.com/office/officeart/2005/8/layout/radial1"/>
    <dgm:cxn modelId="{D81B7EB3-C3FF-4D93-98E7-D04E8FDEFF1B}" type="presOf" srcId="{A8DB3C70-3EC5-45EA-BC64-D3130238355E}" destId="{C07168DD-C871-4414-BA7E-19887FAE2694}" srcOrd="0" destOrd="0" presId="urn:microsoft.com/office/officeart/2005/8/layout/radial1"/>
    <dgm:cxn modelId="{C9724DFF-8CC5-4B2A-968E-28FEE3317996}" type="presOf" srcId="{D8DCE6EB-51B4-4DD5-839D-B5CA0EE379B1}" destId="{8A08B2BF-82EE-4A4E-91ED-211619B2A974}" srcOrd="0" destOrd="0" presId="urn:microsoft.com/office/officeart/2005/8/layout/radial1"/>
    <dgm:cxn modelId="{2B3C4529-8CD5-453C-843F-D718B49019A6}" type="presOf" srcId="{506C345E-DCFD-42C0-9092-D1C207D2CD71}" destId="{31BE00AF-152C-4A1A-9AF3-A2882F6D7AEF}" srcOrd="0" destOrd="0" presId="urn:microsoft.com/office/officeart/2005/8/layout/radial1"/>
    <dgm:cxn modelId="{F9766AD3-9E3A-497B-B80C-B37363480707}" type="presOf" srcId="{F0B2B8B1-C48A-4868-AC92-11CEC8FAE43C}" destId="{C44E594C-6175-4B00-92F2-8A422E20EAFA}" srcOrd="0" destOrd="0" presId="urn:microsoft.com/office/officeart/2005/8/layout/radial1"/>
    <dgm:cxn modelId="{74B3ECEC-ECF3-4A02-848B-8E0B3E0800CD}" srcId="{59749279-36DF-437E-ACB5-63E4E55E8CAB}" destId="{F79F2B0D-3AA5-4FDF-A464-5556557F8402}" srcOrd="0" destOrd="0" parTransId="{5671C995-2DC0-4115-854D-3F83018C51A3}" sibTransId="{89DCDBB7-2C3F-4DA5-80BF-B37A0211807A}"/>
    <dgm:cxn modelId="{15EF7D0C-AEBE-46D6-A877-8BEFF3BD34C3}" srcId="{0E5A2522-00F0-4777-ABCE-14AA84FC1778}" destId="{5DE5F97B-310D-48F7-8BA3-A5CCAC99816D}" srcOrd="0" destOrd="0" parTransId="{3DBCEB2D-C116-49A5-AC45-925C9A0B2A9A}" sibTransId="{309127A6-2F26-450C-9F3D-284C451B2DCE}"/>
    <dgm:cxn modelId="{751B5EEC-8987-4549-8D37-04BE5EFED06D}" srcId="{59C53154-A147-4B02-8319-F512EEB5DDCA}" destId="{BE52B64D-A7D6-443E-BD1E-897BCCEDE028}" srcOrd="1" destOrd="0" parTransId="{D1082E26-F6F5-4F90-AA80-A5759BD80DF4}" sibTransId="{FEB32B93-D5BF-4F43-9556-7C82F430CD42}"/>
    <dgm:cxn modelId="{4CD98708-9F1E-4A09-9984-C31E20255715}" srcId="{59C53154-A147-4B02-8319-F512EEB5DDCA}" destId="{F0B2B8B1-C48A-4868-AC92-11CEC8FAE43C}" srcOrd="2" destOrd="0" parTransId="{D8DCE6EB-51B4-4DD5-839D-B5CA0EE379B1}" sibTransId="{1D03BC91-A0BC-48AE-9869-506FD8B6FBEF}"/>
    <dgm:cxn modelId="{E1F63E65-F670-4566-91F7-569CBA47C16C}" srcId="{A8DB3C70-3EC5-45EA-BC64-D3130238355E}" destId="{B81D53EC-CFA2-4242-B1DC-0C042AE79911}" srcOrd="4" destOrd="0" parTransId="{D1BECEDD-773E-4DC2-9438-B668B4769396}" sibTransId="{E398AEBF-23E0-441C-8F07-D1131395BAC3}"/>
    <dgm:cxn modelId="{585F200D-5420-47A8-AA1E-4C76A0DCF670}" srcId="{A8DB3C70-3EC5-45EA-BC64-D3130238355E}" destId="{59749279-36DF-437E-ACB5-63E4E55E8CAB}" srcOrd="3" destOrd="0" parTransId="{457A1E0C-C4EE-49DC-A323-12457ECBD9A6}" sibTransId="{7B04A3CC-28C2-4CF1-9D7F-119626D24F0E}"/>
    <dgm:cxn modelId="{066945B2-48FD-4B35-9DBF-4F44AC71B56A}" srcId="{A8DB3C70-3EC5-45EA-BC64-D3130238355E}" destId="{0E5A2522-00F0-4777-ABCE-14AA84FC1778}" srcOrd="2" destOrd="0" parTransId="{746927C9-4588-4772-9DE5-093B3DCA49AB}" sibTransId="{7120EA42-DF24-4A46-AA1E-D1F76B3DB889}"/>
    <dgm:cxn modelId="{C6242E97-465F-48C8-8253-5C5204E08D57}" type="presOf" srcId="{D1082E26-F6F5-4F90-AA80-A5759BD80DF4}" destId="{4FB88849-FB30-4D59-A7DD-2CB914539FF8}" srcOrd="1" destOrd="0" presId="urn:microsoft.com/office/officeart/2005/8/layout/radial1"/>
    <dgm:cxn modelId="{A09A5372-66D5-49EB-A1CC-D81552DF7EF2}" type="presOf" srcId="{6B942364-47EC-47F1-A450-2A361C241DE1}" destId="{548F3205-2AA7-419C-8815-96E744E2C0FF}" srcOrd="1" destOrd="0" presId="urn:microsoft.com/office/officeart/2005/8/layout/radial1"/>
    <dgm:cxn modelId="{C7AD1E1F-0C82-4F0C-B90E-E8D4BAFA4CF3}" type="presOf" srcId="{D1082E26-F6F5-4F90-AA80-A5759BD80DF4}" destId="{9E4EFD8D-D200-4F7B-A362-3878EF0DE2E1}" srcOrd="0" destOrd="0" presId="urn:microsoft.com/office/officeart/2005/8/layout/radial1"/>
    <dgm:cxn modelId="{6236B24C-792B-4EB1-BE0D-C57690943CAA}" type="presOf" srcId="{D8DCE6EB-51B4-4DD5-839D-B5CA0EE379B1}" destId="{46A8408C-B393-4BAA-B4AF-3E4E6199691A}" srcOrd="1" destOrd="0" presId="urn:microsoft.com/office/officeart/2005/8/layout/radial1"/>
    <dgm:cxn modelId="{FBBCD0AD-6A86-4EC6-BC4C-3EED5E59BF9F}" srcId="{0E5A2522-00F0-4777-ABCE-14AA84FC1778}" destId="{CA0110D7-6E2F-4416-92E1-7E63808CA7F0}" srcOrd="1" destOrd="0" parTransId="{619A22E7-8554-4FD5-BDF3-33AE84DACAA1}" sibTransId="{0E1F0228-7896-4AAE-8D89-8A5EDC9D0CEA}"/>
    <dgm:cxn modelId="{5A7CB4CC-466D-4936-82C5-BC1721645146}" srcId="{59749279-36DF-437E-ACB5-63E4E55E8CAB}" destId="{AD20117F-8651-4E2E-9132-09A7AC05E9E1}" srcOrd="1" destOrd="0" parTransId="{608ADA4F-E3DD-42B6-A061-9CD5DBD0F313}" sibTransId="{E981E47E-358A-4893-8C07-319A223AC725}"/>
    <dgm:cxn modelId="{C2B9DFEE-A683-47FC-9F2A-9E448FDF4540}" srcId="{59C53154-A147-4B02-8319-F512EEB5DDCA}" destId="{506C345E-DCFD-42C0-9092-D1C207D2CD71}" srcOrd="0" destOrd="0" parTransId="{6B942364-47EC-47F1-A450-2A361C241DE1}" sibTransId="{2A39077A-4134-4851-A3CB-6249748B499D}"/>
    <dgm:cxn modelId="{F6E9CACB-2BE5-480C-A6FC-49141334D81B}" srcId="{A8DB3C70-3EC5-45EA-BC64-D3130238355E}" destId="{B168EAE7-7055-4D6F-8654-23BC53FAEF9D}" srcOrd="1" destOrd="0" parTransId="{840BE640-1D25-444D-8AD4-890FBD3300BF}" sibTransId="{0CAFF930-5EA0-471A-A4DB-9F5A6B3CBB96}"/>
    <dgm:cxn modelId="{DCEF6530-B878-498E-8D87-83E37EE3AB6F}" type="presOf" srcId="{BE52B64D-A7D6-443E-BD1E-897BCCEDE028}" destId="{FBEF9534-5284-4712-B163-20B406029F7E}" srcOrd="0" destOrd="0" presId="urn:microsoft.com/office/officeart/2005/8/layout/radial1"/>
    <dgm:cxn modelId="{9D77AB07-3CB6-4030-8E66-B6FAB6AF0DF6}" type="presParOf" srcId="{C07168DD-C871-4414-BA7E-19887FAE2694}" destId="{D3914F90-DFC1-41B7-B3D4-BD580616320D}" srcOrd="0" destOrd="0" presId="urn:microsoft.com/office/officeart/2005/8/layout/radial1"/>
    <dgm:cxn modelId="{6B6AE536-981A-40E3-B632-2284702E9C6C}" type="presParOf" srcId="{C07168DD-C871-4414-BA7E-19887FAE2694}" destId="{3D358608-FDE4-47BE-AD65-614CA762EF7F}" srcOrd="1" destOrd="0" presId="urn:microsoft.com/office/officeart/2005/8/layout/radial1"/>
    <dgm:cxn modelId="{E4F152E1-0257-4C7F-9B44-77F7B79A05CB}" type="presParOf" srcId="{3D358608-FDE4-47BE-AD65-614CA762EF7F}" destId="{548F3205-2AA7-419C-8815-96E744E2C0FF}" srcOrd="0" destOrd="0" presId="urn:microsoft.com/office/officeart/2005/8/layout/radial1"/>
    <dgm:cxn modelId="{F1EBC3B1-9706-4982-8D7F-FFFC15D51F8B}" type="presParOf" srcId="{C07168DD-C871-4414-BA7E-19887FAE2694}" destId="{31BE00AF-152C-4A1A-9AF3-A2882F6D7AEF}" srcOrd="2" destOrd="0" presId="urn:microsoft.com/office/officeart/2005/8/layout/radial1"/>
    <dgm:cxn modelId="{2C167449-5700-443E-9A92-791E0F899EFB}" type="presParOf" srcId="{C07168DD-C871-4414-BA7E-19887FAE2694}" destId="{9E4EFD8D-D200-4F7B-A362-3878EF0DE2E1}" srcOrd="3" destOrd="0" presId="urn:microsoft.com/office/officeart/2005/8/layout/radial1"/>
    <dgm:cxn modelId="{BC72C823-423F-48D5-8BEE-F7132CA1702E}" type="presParOf" srcId="{9E4EFD8D-D200-4F7B-A362-3878EF0DE2E1}" destId="{4FB88849-FB30-4D59-A7DD-2CB914539FF8}" srcOrd="0" destOrd="0" presId="urn:microsoft.com/office/officeart/2005/8/layout/radial1"/>
    <dgm:cxn modelId="{A5BE9331-3648-40C1-9D21-B8492D5852E0}" type="presParOf" srcId="{C07168DD-C871-4414-BA7E-19887FAE2694}" destId="{FBEF9534-5284-4712-B163-20B406029F7E}" srcOrd="4" destOrd="0" presId="urn:microsoft.com/office/officeart/2005/8/layout/radial1"/>
    <dgm:cxn modelId="{5765F92C-EA82-4250-9614-44E14904C824}" type="presParOf" srcId="{C07168DD-C871-4414-BA7E-19887FAE2694}" destId="{8A08B2BF-82EE-4A4E-91ED-211619B2A974}" srcOrd="5" destOrd="0" presId="urn:microsoft.com/office/officeart/2005/8/layout/radial1"/>
    <dgm:cxn modelId="{0F14763E-42A4-4BAB-9D4E-93DA3AB7B26C}" type="presParOf" srcId="{8A08B2BF-82EE-4A4E-91ED-211619B2A974}" destId="{46A8408C-B393-4BAA-B4AF-3E4E6199691A}" srcOrd="0" destOrd="0" presId="urn:microsoft.com/office/officeart/2005/8/layout/radial1"/>
    <dgm:cxn modelId="{B5E29054-500F-436D-BB6F-C52A54A9131F}" type="presParOf" srcId="{C07168DD-C871-4414-BA7E-19887FAE2694}" destId="{C44E594C-6175-4B00-92F2-8A422E20EAFA}"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2809-6F53-4008-AD44-2B383C04ED3D}"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ZA"/>
        </a:p>
      </dgm:t>
    </dgm:pt>
    <dgm:pt modelId="{0C9A97AB-B8CC-4EFA-8899-852686FAE6BC}">
      <dgm:prSet phldrT="[Text]" custT="1"/>
      <dgm:spPr>
        <a:solidFill>
          <a:schemeClr val="accent6">
            <a:lumMod val="75000"/>
          </a:schemeClr>
        </a:solidFill>
      </dgm:spPr>
      <dgm:t>
        <a:bodyPr/>
        <a:lstStyle/>
        <a:p>
          <a:r>
            <a:rPr lang="en-ZA" sz="1800" b="1" dirty="0" smtClean="0"/>
            <a:t>Industrial Development</a:t>
          </a:r>
          <a:endParaRPr lang="en-ZA" sz="1800" b="1" dirty="0"/>
        </a:p>
      </dgm:t>
    </dgm:pt>
    <dgm:pt modelId="{54AA67C5-1DAE-4CE4-93F5-4F918F854A44}" type="parTrans" cxnId="{2EC5F646-CB0B-499A-9953-D363EFD416F3}">
      <dgm:prSet/>
      <dgm:spPr/>
      <dgm:t>
        <a:bodyPr/>
        <a:lstStyle/>
        <a:p>
          <a:endParaRPr lang="en-ZA"/>
        </a:p>
      </dgm:t>
    </dgm:pt>
    <dgm:pt modelId="{4FCE8576-1EAA-4851-AEFC-99046BE93015}" type="sibTrans" cxnId="{2EC5F646-CB0B-499A-9953-D363EFD416F3}">
      <dgm:prSet/>
      <dgm:spPr/>
      <dgm:t>
        <a:bodyPr/>
        <a:lstStyle/>
        <a:p>
          <a:endParaRPr lang="en-ZA"/>
        </a:p>
      </dgm:t>
    </dgm:pt>
    <dgm:pt modelId="{9E7671C0-1019-430D-AECE-8753D2562E99}">
      <dgm:prSet phldrT="[Text]" custT="1"/>
      <dgm:spPr>
        <a:solidFill>
          <a:schemeClr val="accent6">
            <a:lumMod val="75000"/>
          </a:schemeClr>
        </a:solidFill>
      </dgm:spPr>
      <dgm:t>
        <a:bodyPr/>
        <a:lstStyle/>
        <a:p>
          <a:r>
            <a:rPr lang="en-ZA" sz="1800" b="1" dirty="0" smtClean="0"/>
            <a:t>Market Integration</a:t>
          </a:r>
          <a:endParaRPr lang="en-ZA" sz="1800" b="1" dirty="0"/>
        </a:p>
      </dgm:t>
    </dgm:pt>
    <dgm:pt modelId="{106B5EED-BC87-4546-B9EA-74A4FDE40BC4}" type="parTrans" cxnId="{2C1E3AF0-6E0F-4060-A206-FC61EEB35287}">
      <dgm:prSet/>
      <dgm:spPr/>
      <dgm:t>
        <a:bodyPr/>
        <a:lstStyle/>
        <a:p>
          <a:endParaRPr lang="en-ZA"/>
        </a:p>
      </dgm:t>
    </dgm:pt>
    <dgm:pt modelId="{5246045B-0312-4582-908F-0522F9755130}" type="sibTrans" cxnId="{2C1E3AF0-6E0F-4060-A206-FC61EEB35287}">
      <dgm:prSet/>
      <dgm:spPr/>
      <dgm:t>
        <a:bodyPr/>
        <a:lstStyle/>
        <a:p>
          <a:endParaRPr lang="en-ZA"/>
        </a:p>
      </dgm:t>
    </dgm:pt>
    <dgm:pt modelId="{61219083-D563-43BC-8BB6-B8022F0C1191}">
      <dgm:prSet phldrT="[Text]" custT="1"/>
      <dgm:spPr>
        <a:solidFill>
          <a:schemeClr val="accent6">
            <a:lumMod val="75000"/>
          </a:schemeClr>
        </a:solidFill>
      </dgm:spPr>
      <dgm:t>
        <a:bodyPr/>
        <a:lstStyle/>
        <a:p>
          <a:r>
            <a:rPr lang="en-ZA" sz="1800" b="1" dirty="0" smtClean="0"/>
            <a:t>Infrastructure Development</a:t>
          </a:r>
          <a:endParaRPr lang="en-ZA" sz="1800" b="1" dirty="0"/>
        </a:p>
      </dgm:t>
    </dgm:pt>
    <dgm:pt modelId="{2DB5CDAC-E5CB-4357-8F0D-6A4687B7E15F}" type="parTrans" cxnId="{7AAD6297-1D71-40D8-8E65-79ABABE583E4}">
      <dgm:prSet/>
      <dgm:spPr/>
      <dgm:t>
        <a:bodyPr/>
        <a:lstStyle/>
        <a:p>
          <a:endParaRPr lang="en-ZA"/>
        </a:p>
      </dgm:t>
    </dgm:pt>
    <dgm:pt modelId="{5E41728B-A67E-40E0-AFE2-F008E308B692}" type="sibTrans" cxnId="{7AAD6297-1D71-40D8-8E65-79ABABE583E4}">
      <dgm:prSet/>
      <dgm:spPr/>
      <dgm:t>
        <a:bodyPr/>
        <a:lstStyle/>
        <a:p>
          <a:endParaRPr lang="en-ZA"/>
        </a:p>
      </dgm:t>
    </dgm:pt>
    <dgm:pt modelId="{D65E1FE6-C7A3-433D-AD4F-96B38AE5E1AC}" type="pres">
      <dgm:prSet presAssocID="{BF102809-6F53-4008-AD44-2B383C04ED3D}" presName="compositeShape" presStyleCnt="0">
        <dgm:presLayoutVars>
          <dgm:chMax val="7"/>
          <dgm:dir/>
          <dgm:resizeHandles val="exact"/>
        </dgm:presLayoutVars>
      </dgm:prSet>
      <dgm:spPr/>
      <dgm:t>
        <a:bodyPr/>
        <a:lstStyle/>
        <a:p>
          <a:endParaRPr lang="en-ZA"/>
        </a:p>
      </dgm:t>
    </dgm:pt>
    <dgm:pt modelId="{19CC768F-A4DD-42D0-9B68-E73D98552F10}" type="pres">
      <dgm:prSet presAssocID="{BF102809-6F53-4008-AD44-2B383C04ED3D}" presName="wedge1" presStyleLbl="node1" presStyleIdx="0" presStyleCnt="3" custScaleY="100618" custLinFactNeighborY="-2402"/>
      <dgm:spPr/>
      <dgm:t>
        <a:bodyPr/>
        <a:lstStyle/>
        <a:p>
          <a:endParaRPr lang="en-ZA"/>
        </a:p>
      </dgm:t>
    </dgm:pt>
    <dgm:pt modelId="{C0A47D2C-2AE6-4AEF-9A20-0B5E28284D2D}" type="pres">
      <dgm:prSet presAssocID="{BF102809-6F53-4008-AD44-2B383C04ED3D}" presName="wedge1Tx" presStyleLbl="node1" presStyleIdx="0" presStyleCnt="3">
        <dgm:presLayoutVars>
          <dgm:chMax val="0"/>
          <dgm:chPref val="0"/>
          <dgm:bulletEnabled val="1"/>
        </dgm:presLayoutVars>
      </dgm:prSet>
      <dgm:spPr/>
      <dgm:t>
        <a:bodyPr/>
        <a:lstStyle/>
        <a:p>
          <a:endParaRPr lang="en-ZA"/>
        </a:p>
      </dgm:t>
    </dgm:pt>
    <dgm:pt modelId="{F72DB7BA-D0B6-4EC3-BB67-ED3B93D1F690}" type="pres">
      <dgm:prSet presAssocID="{BF102809-6F53-4008-AD44-2B383C04ED3D}" presName="wedge2" presStyleLbl="node1" presStyleIdx="1" presStyleCnt="3"/>
      <dgm:spPr/>
      <dgm:t>
        <a:bodyPr/>
        <a:lstStyle/>
        <a:p>
          <a:endParaRPr lang="en-ZA"/>
        </a:p>
      </dgm:t>
    </dgm:pt>
    <dgm:pt modelId="{99A45097-1E66-40E4-B4F2-8C8C6FE5B63B}" type="pres">
      <dgm:prSet presAssocID="{BF102809-6F53-4008-AD44-2B383C04ED3D}" presName="wedge2Tx" presStyleLbl="node1" presStyleIdx="1" presStyleCnt="3">
        <dgm:presLayoutVars>
          <dgm:chMax val="0"/>
          <dgm:chPref val="0"/>
          <dgm:bulletEnabled val="1"/>
        </dgm:presLayoutVars>
      </dgm:prSet>
      <dgm:spPr/>
      <dgm:t>
        <a:bodyPr/>
        <a:lstStyle/>
        <a:p>
          <a:endParaRPr lang="en-ZA"/>
        </a:p>
      </dgm:t>
    </dgm:pt>
    <dgm:pt modelId="{374BB248-1E54-46DE-921C-D728B17E7A3B}" type="pres">
      <dgm:prSet presAssocID="{BF102809-6F53-4008-AD44-2B383C04ED3D}" presName="wedge3" presStyleLbl="node1" presStyleIdx="2" presStyleCnt="3"/>
      <dgm:spPr/>
      <dgm:t>
        <a:bodyPr/>
        <a:lstStyle/>
        <a:p>
          <a:endParaRPr lang="en-ZA"/>
        </a:p>
      </dgm:t>
    </dgm:pt>
    <dgm:pt modelId="{DCF57507-0B7B-4081-902E-2F71EAB27A76}" type="pres">
      <dgm:prSet presAssocID="{BF102809-6F53-4008-AD44-2B383C04ED3D}" presName="wedge3Tx" presStyleLbl="node1" presStyleIdx="2" presStyleCnt="3">
        <dgm:presLayoutVars>
          <dgm:chMax val="0"/>
          <dgm:chPref val="0"/>
          <dgm:bulletEnabled val="1"/>
        </dgm:presLayoutVars>
      </dgm:prSet>
      <dgm:spPr/>
      <dgm:t>
        <a:bodyPr/>
        <a:lstStyle/>
        <a:p>
          <a:endParaRPr lang="en-ZA"/>
        </a:p>
      </dgm:t>
    </dgm:pt>
  </dgm:ptLst>
  <dgm:cxnLst>
    <dgm:cxn modelId="{1145ED6D-63CB-4C8B-8357-913194391554}" type="presOf" srcId="{0C9A97AB-B8CC-4EFA-8899-852686FAE6BC}" destId="{19CC768F-A4DD-42D0-9B68-E73D98552F10}" srcOrd="0" destOrd="0" presId="urn:microsoft.com/office/officeart/2005/8/layout/chart3"/>
    <dgm:cxn modelId="{A6E9E403-CA47-4968-AEC9-74350242343C}" type="presOf" srcId="{BF102809-6F53-4008-AD44-2B383C04ED3D}" destId="{D65E1FE6-C7A3-433D-AD4F-96B38AE5E1AC}" srcOrd="0" destOrd="0" presId="urn:microsoft.com/office/officeart/2005/8/layout/chart3"/>
    <dgm:cxn modelId="{EF2E8366-3AA4-4415-935F-01E85A27689B}" type="presOf" srcId="{61219083-D563-43BC-8BB6-B8022F0C1191}" destId="{DCF57507-0B7B-4081-902E-2F71EAB27A76}" srcOrd="1" destOrd="0" presId="urn:microsoft.com/office/officeart/2005/8/layout/chart3"/>
    <dgm:cxn modelId="{2C1E3AF0-6E0F-4060-A206-FC61EEB35287}" srcId="{BF102809-6F53-4008-AD44-2B383C04ED3D}" destId="{9E7671C0-1019-430D-AECE-8753D2562E99}" srcOrd="1" destOrd="0" parTransId="{106B5EED-BC87-4546-B9EA-74A4FDE40BC4}" sibTransId="{5246045B-0312-4582-908F-0522F9755130}"/>
    <dgm:cxn modelId="{A7AFD954-0BBC-4C57-896C-00ABEF250581}" type="presOf" srcId="{9E7671C0-1019-430D-AECE-8753D2562E99}" destId="{99A45097-1E66-40E4-B4F2-8C8C6FE5B63B}" srcOrd="1" destOrd="0" presId="urn:microsoft.com/office/officeart/2005/8/layout/chart3"/>
    <dgm:cxn modelId="{2EC5F646-CB0B-499A-9953-D363EFD416F3}" srcId="{BF102809-6F53-4008-AD44-2B383C04ED3D}" destId="{0C9A97AB-B8CC-4EFA-8899-852686FAE6BC}" srcOrd="0" destOrd="0" parTransId="{54AA67C5-1DAE-4CE4-93F5-4F918F854A44}" sibTransId="{4FCE8576-1EAA-4851-AEFC-99046BE93015}"/>
    <dgm:cxn modelId="{7AAD6297-1D71-40D8-8E65-79ABABE583E4}" srcId="{BF102809-6F53-4008-AD44-2B383C04ED3D}" destId="{61219083-D563-43BC-8BB6-B8022F0C1191}" srcOrd="2" destOrd="0" parTransId="{2DB5CDAC-E5CB-4357-8F0D-6A4687B7E15F}" sibTransId="{5E41728B-A67E-40E0-AFE2-F008E308B692}"/>
    <dgm:cxn modelId="{F222BB6C-752C-4092-A964-11017D84F4F7}" type="presOf" srcId="{9E7671C0-1019-430D-AECE-8753D2562E99}" destId="{F72DB7BA-D0B6-4EC3-BB67-ED3B93D1F690}" srcOrd="0" destOrd="0" presId="urn:microsoft.com/office/officeart/2005/8/layout/chart3"/>
    <dgm:cxn modelId="{68DBE01A-0782-41E6-B9CA-BED9155E1E53}" type="presOf" srcId="{61219083-D563-43BC-8BB6-B8022F0C1191}" destId="{374BB248-1E54-46DE-921C-D728B17E7A3B}" srcOrd="0" destOrd="0" presId="urn:microsoft.com/office/officeart/2005/8/layout/chart3"/>
    <dgm:cxn modelId="{59BCC7A7-0742-47AC-9ECF-79EB53AC446C}" type="presOf" srcId="{0C9A97AB-B8CC-4EFA-8899-852686FAE6BC}" destId="{C0A47D2C-2AE6-4AEF-9A20-0B5E28284D2D}" srcOrd="1" destOrd="0" presId="urn:microsoft.com/office/officeart/2005/8/layout/chart3"/>
    <dgm:cxn modelId="{469ABDA2-9C65-4D6C-872F-C1073E58331B}" type="presParOf" srcId="{D65E1FE6-C7A3-433D-AD4F-96B38AE5E1AC}" destId="{19CC768F-A4DD-42D0-9B68-E73D98552F10}" srcOrd="0" destOrd="0" presId="urn:microsoft.com/office/officeart/2005/8/layout/chart3"/>
    <dgm:cxn modelId="{F1D7F6F5-0D65-4A65-8C07-B9A623D6A0AB}" type="presParOf" srcId="{D65E1FE6-C7A3-433D-AD4F-96B38AE5E1AC}" destId="{C0A47D2C-2AE6-4AEF-9A20-0B5E28284D2D}" srcOrd="1" destOrd="0" presId="urn:microsoft.com/office/officeart/2005/8/layout/chart3"/>
    <dgm:cxn modelId="{2FF664CC-9AAD-4AAA-9C91-79D5C0ABE307}" type="presParOf" srcId="{D65E1FE6-C7A3-433D-AD4F-96B38AE5E1AC}" destId="{F72DB7BA-D0B6-4EC3-BB67-ED3B93D1F690}" srcOrd="2" destOrd="0" presId="urn:microsoft.com/office/officeart/2005/8/layout/chart3"/>
    <dgm:cxn modelId="{2565DF30-B84A-45C7-A848-1F740102C820}" type="presParOf" srcId="{D65E1FE6-C7A3-433D-AD4F-96B38AE5E1AC}" destId="{99A45097-1E66-40E4-B4F2-8C8C6FE5B63B}" srcOrd="3" destOrd="0" presId="urn:microsoft.com/office/officeart/2005/8/layout/chart3"/>
    <dgm:cxn modelId="{B41940C9-1D5E-4938-9FE1-970E4E3705EB}" type="presParOf" srcId="{D65E1FE6-C7A3-433D-AD4F-96B38AE5E1AC}" destId="{374BB248-1E54-46DE-921C-D728B17E7A3B}" srcOrd="4" destOrd="0" presId="urn:microsoft.com/office/officeart/2005/8/layout/chart3"/>
    <dgm:cxn modelId="{9AF29336-73E4-4655-A234-4DDE176F6E98}" type="presParOf" srcId="{D65E1FE6-C7A3-433D-AD4F-96B38AE5E1AC}" destId="{DCF57507-0B7B-4081-902E-2F71EAB27A7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E1238-6C11-494F-BCDA-C0E1B6D69DC3}" type="doc">
      <dgm:prSet loTypeId="urn:microsoft.com/office/officeart/2005/8/layout/hList7#1" loCatId="list" qsTypeId="urn:microsoft.com/office/officeart/2005/8/quickstyle/3d1" qsCatId="3D" csTypeId="urn:microsoft.com/office/officeart/2005/8/colors/accent1_2" csCatId="accent1" phldr="1"/>
      <dgm:spPr/>
    </dgm:pt>
    <dgm:pt modelId="{5A773BCE-2F3C-470C-B3AA-D3807D6CAB23}">
      <dgm:prSet phldrT="[Text]"/>
      <dgm:spPr>
        <a:solidFill>
          <a:schemeClr val="tx1"/>
        </a:solidFill>
      </dgm:spPr>
      <dgm:t>
        <a:bodyPr/>
        <a:lstStyle/>
        <a:p>
          <a:r>
            <a:rPr lang="en-US" dirty="0" smtClean="0"/>
            <a:t>GREEN ECONOMY</a:t>
          </a:r>
          <a:endParaRPr lang="en-US" dirty="0"/>
        </a:p>
      </dgm:t>
    </dgm:pt>
    <dgm:pt modelId="{67A342E9-AEB2-4EB5-B00C-4398C8E18E81}" type="parTrans" cxnId="{803B8A1C-DFC4-4A5F-B402-AE0D881657AA}">
      <dgm:prSet/>
      <dgm:spPr/>
      <dgm:t>
        <a:bodyPr/>
        <a:lstStyle/>
        <a:p>
          <a:endParaRPr lang="en-US"/>
        </a:p>
      </dgm:t>
    </dgm:pt>
    <dgm:pt modelId="{4B1A4AA2-EA1D-4B67-8ED8-81EA764AF28E}" type="sibTrans" cxnId="{803B8A1C-DFC4-4A5F-B402-AE0D881657AA}">
      <dgm:prSet/>
      <dgm:spPr/>
      <dgm:t>
        <a:bodyPr/>
        <a:lstStyle/>
        <a:p>
          <a:endParaRPr lang="en-US"/>
        </a:p>
      </dgm:t>
    </dgm:pt>
    <dgm:pt modelId="{02EDB325-C120-4A3F-B29F-6158D054E404}">
      <dgm:prSet phldrT="[Text]"/>
      <dgm:spPr>
        <a:solidFill>
          <a:schemeClr val="tx1"/>
        </a:solidFill>
      </dgm:spPr>
      <dgm:t>
        <a:bodyPr/>
        <a:lstStyle/>
        <a:p>
          <a:r>
            <a:rPr lang="en-US" dirty="0" smtClean="0"/>
            <a:t>SERVICES</a:t>
          </a:r>
          <a:endParaRPr lang="en-US" dirty="0"/>
        </a:p>
      </dgm:t>
    </dgm:pt>
    <dgm:pt modelId="{808B2FF7-A6EE-4E1D-BB36-059071D9F625}" type="parTrans" cxnId="{897AC7E3-FA41-4069-801A-A22937710195}">
      <dgm:prSet/>
      <dgm:spPr/>
      <dgm:t>
        <a:bodyPr/>
        <a:lstStyle/>
        <a:p>
          <a:endParaRPr lang="en-US"/>
        </a:p>
      </dgm:t>
    </dgm:pt>
    <dgm:pt modelId="{8027C4DA-A2C3-44B7-8F70-F0AD3B6E1FC5}" type="sibTrans" cxnId="{897AC7E3-FA41-4069-801A-A22937710195}">
      <dgm:prSet/>
      <dgm:spPr/>
      <dgm:t>
        <a:bodyPr/>
        <a:lstStyle/>
        <a:p>
          <a:endParaRPr lang="en-US"/>
        </a:p>
      </dgm:t>
    </dgm:pt>
    <dgm:pt modelId="{045FDC98-7B7F-43B1-AECA-1B93655EC63C}">
      <dgm:prSet phldrT="[Text]"/>
      <dgm:spPr>
        <a:solidFill>
          <a:schemeClr val="tx1"/>
        </a:solidFill>
      </dgm:spPr>
      <dgm:t>
        <a:bodyPr/>
        <a:lstStyle/>
        <a:p>
          <a:r>
            <a:rPr lang="en-US" dirty="0" smtClean="0"/>
            <a:t>MANUFACTURING</a:t>
          </a:r>
          <a:endParaRPr lang="en-US" dirty="0"/>
        </a:p>
      </dgm:t>
    </dgm:pt>
    <dgm:pt modelId="{E5C69520-4311-423C-8C6F-EEF69D2803E5}" type="parTrans" cxnId="{962A7E0D-0FAA-42C4-B34B-FD797E74D2FE}">
      <dgm:prSet/>
      <dgm:spPr/>
      <dgm:t>
        <a:bodyPr/>
        <a:lstStyle/>
        <a:p>
          <a:endParaRPr lang="en-US"/>
        </a:p>
      </dgm:t>
    </dgm:pt>
    <dgm:pt modelId="{76837F1B-EDBB-4A01-85E9-AB45DDB8E161}" type="sibTrans" cxnId="{962A7E0D-0FAA-42C4-B34B-FD797E74D2FE}">
      <dgm:prSet/>
      <dgm:spPr/>
      <dgm:t>
        <a:bodyPr/>
        <a:lstStyle/>
        <a:p>
          <a:endParaRPr lang="en-US"/>
        </a:p>
      </dgm:t>
    </dgm:pt>
    <dgm:pt modelId="{BDBE3C4B-04E4-4813-846F-8C85E91BE577}">
      <dgm:prSet/>
      <dgm:spPr>
        <a:solidFill>
          <a:schemeClr val="tx1"/>
        </a:solidFill>
      </dgm:spPr>
      <dgm:t>
        <a:bodyPr/>
        <a:lstStyle/>
        <a:p>
          <a:r>
            <a:rPr lang="en-US" dirty="0" smtClean="0"/>
            <a:t>ADVANCED MANUFACTURING</a:t>
          </a:r>
          <a:endParaRPr lang="en-US" dirty="0"/>
        </a:p>
      </dgm:t>
    </dgm:pt>
    <dgm:pt modelId="{36C43774-EC09-44F8-830C-3C37E438CBF2}" type="parTrans" cxnId="{F050B8F4-FBEB-4B7D-B1A3-FD0DE5DAD1A0}">
      <dgm:prSet/>
      <dgm:spPr/>
      <dgm:t>
        <a:bodyPr/>
        <a:lstStyle/>
        <a:p>
          <a:endParaRPr lang="en-US"/>
        </a:p>
      </dgm:t>
    </dgm:pt>
    <dgm:pt modelId="{32DE0428-FDA8-4A4C-B56D-3F151332ABFD}" type="sibTrans" cxnId="{F050B8F4-FBEB-4B7D-B1A3-FD0DE5DAD1A0}">
      <dgm:prSet/>
      <dgm:spPr/>
      <dgm:t>
        <a:bodyPr/>
        <a:lstStyle/>
        <a:p>
          <a:endParaRPr lang="en-US"/>
        </a:p>
      </dgm:t>
    </dgm:pt>
    <dgm:pt modelId="{B4A5BB99-C176-43E0-A4B7-0D88D829B823}">
      <dgm:prSet/>
      <dgm:spPr>
        <a:solidFill>
          <a:schemeClr val="tx1"/>
        </a:solidFill>
      </dgm:spPr>
      <dgm:t>
        <a:bodyPr/>
        <a:lstStyle/>
        <a:p>
          <a:r>
            <a:rPr lang="en-US" dirty="0" smtClean="0"/>
            <a:t>RESOURCE BASED INDUSTRIES</a:t>
          </a:r>
          <a:endParaRPr lang="en-US" dirty="0"/>
        </a:p>
      </dgm:t>
    </dgm:pt>
    <dgm:pt modelId="{DCA656BE-571A-423D-8BA9-AF03B77AEC39}" type="parTrans" cxnId="{EEF17B43-28B0-4E99-B9F4-D197EC2A4E48}">
      <dgm:prSet/>
      <dgm:spPr/>
      <dgm:t>
        <a:bodyPr/>
        <a:lstStyle/>
        <a:p>
          <a:endParaRPr lang="en-US"/>
        </a:p>
      </dgm:t>
    </dgm:pt>
    <dgm:pt modelId="{C9138857-E72F-4901-AF25-90DE23E1480F}" type="sibTrans" cxnId="{EEF17B43-28B0-4E99-B9F4-D197EC2A4E48}">
      <dgm:prSet/>
      <dgm:spPr/>
      <dgm:t>
        <a:bodyPr/>
        <a:lstStyle/>
        <a:p>
          <a:endParaRPr lang="en-US"/>
        </a:p>
      </dgm:t>
    </dgm:pt>
    <dgm:pt modelId="{C32F77D3-56AA-4650-97DF-9E170952A64A}" type="pres">
      <dgm:prSet presAssocID="{304E1238-6C11-494F-BCDA-C0E1B6D69DC3}" presName="Name0" presStyleCnt="0">
        <dgm:presLayoutVars>
          <dgm:dir/>
          <dgm:resizeHandles val="exact"/>
        </dgm:presLayoutVars>
      </dgm:prSet>
      <dgm:spPr/>
    </dgm:pt>
    <dgm:pt modelId="{3A4B1019-5052-469D-8A57-8E69CB9DC469}" type="pres">
      <dgm:prSet presAssocID="{304E1238-6C11-494F-BCDA-C0E1B6D69DC3}" presName="fgShape" presStyleLbl="fgShp" presStyleIdx="0" presStyleCnt="1"/>
      <dgm:spPr>
        <a:solidFill>
          <a:srgbClr val="00B050"/>
        </a:solidFill>
      </dgm:spPr>
    </dgm:pt>
    <dgm:pt modelId="{943932CF-97F6-4526-890B-3B4C2A15D665}" type="pres">
      <dgm:prSet presAssocID="{304E1238-6C11-494F-BCDA-C0E1B6D69DC3}" presName="linComp" presStyleCnt="0"/>
      <dgm:spPr/>
    </dgm:pt>
    <dgm:pt modelId="{8784CAEE-2516-42B8-95A8-9C51494166FC}" type="pres">
      <dgm:prSet presAssocID="{5A773BCE-2F3C-470C-B3AA-D3807D6CAB23}" presName="compNode" presStyleCnt="0"/>
      <dgm:spPr/>
    </dgm:pt>
    <dgm:pt modelId="{462E4349-B5F9-406C-A050-0ACC6882FC08}" type="pres">
      <dgm:prSet presAssocID="{5A773BCE-2F3C-470C-B3AA-D3807D6CAB23}" presName="bkgdShape" presStyleLbl="node1" presStyleIdx="0" presStyleCnt="5" custLinFactNeighborX="1783"/>
      <dgm:spPr/>
      <dgm:t>
        <a:bodyPr/>
        <a:lstStyle/>
        <a:p>
          <a:endParaRPr lang="en-US"/>
        </a:p>
      </dgm:t>
    </dgm:pt>
    <dgm:pt modelId="{D6FAFFF3-33D5-42C7-B136-50866E1652FC}" type="pres">
      <dgm:prSet presAssocID="{5A773BCE-2F3C-470C-B3AA-D3807D6CAB23}" presName="nodeTx" presStyleLbl="node1" presStyleIdx="0" presStyleCnt="5">
        <dgm:presLayoutVars>
          <dgm:bulletEnabled val="1"/>
        </dgm:presLayoutVars>
      </dgm:prSet>
      <dgm:spPr/>
      <dgm:t>
        <a:bodyPr/>
        <a:lstStyle/>
        <a:p>
          <a:endParaRPr lang="en-US"/>
        </a:p>
      </dgm:t>
    </dgm:pt>
    <dgm:pt modelId="{6CB645BF-7D91-40F5-9675-04CDBF1DAB4C}" type="pres">
      <dgm:prSet presAssocID="{5A773BCE-2F3C-470C-B3AA-D3807D6CAB23}" presName="invisiNode" presStyleLbl="node1" presStyleIdx="0" presStyleCnt="5"/>
      <dgm:spPr/>
    </dgm:pt>
    <dgm:pt modelId="{153AD6DE-1976-440B-ADA5-3117D3CC3A81}" type="pres">
      <dgm:prSet presAssocID="{5A773BCE-2F3C-470C-B3AA-D3807D6CAB23}"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842EA013-19F2-4D0E-9EB0-E1E545741AF3}" type="pres">
      <dgm:prSet presAssocID="{4B1A4AA2-EA1D-4B67-8ED8-81EA764AF28E}" presName="sibTrans" presStyleLbl="sibTrans2D1" presStyleIdx="0" presStyleCnt="0"/>
      <dgm:spPr/>
      <dgm:t>
        <a:bodyPr/>
        <a:lstStyle/>
        <a:p>
          <a:endParaRPr lang="en-US"/>
        </a:p>
      </dgm:t>
    </dgm:pt>
    <dgm:pt modelId="{7EC14FA6-9D65-4F49-A7A3-434F972A32F6}" type="pres">
      <dgm:prSet presAssocID="{02EDB325-C120-4A3F-B29F-6158D054E404}" presName="compNode" presStyleCnt="0"/>
      <dgm:spPr/>
    </dgm:pt>
    <dgm:pt modelId="{B5FF252B-FFE3-4F1B-91D2-2B9EEA9641A8}" type="pres">
      <dgm:prSet presAssocID="{02EDB325-C120-4A3F-B29F-6158D054E404}" presName="bkgdShape" presStyleLbl="node1" presStyleIdx="1" presStyleCnt="5"/>
      <dgm:spPr/>
      <dgm:t>
        <a:bodyPr/>
        <a:lstStyle/>
        <a:p>
          <a:endParaRPr lang="en-US"/>
        </a:p>
      </dgm:t>
    </dgm:pt>
    <dgm:pt modelId="{9636E21D-EC57-463F-8F5E-9E5AA31CD309}" type="pres">
      <dgm:prSet presAssocID="{02EDB325-C120-4A3F-B29F-6158D054E404}" presName="nodeTx" presStyleLbl="node1" presStyleIdx="1" presStyleCnt="5">
        <dgm:presLayoutVars>
          <dgm:bulletEnabled val="1"/>
        </dgm:presLayoutVars>
      </dgm:prSet>
      <dgm:spPr/>
      <dgm:t>
        <a:bodyPr/>
        <a:lstStyle/>
        <a:p>
          <a:endParaRPr lang="en-US"/>
        </a:p>
      </dgm:t>
    </dgm:pt>
    <dgm:pt modelId="{C8F84AF3-CE88-4780-84CE-133DCC80243E}" type="pres">
      <dgm:prSet presAssocID="{02EDB325-C120-4A3F-B29F-6158D054E404}" presName="invisiNode" presStyleLbl="node1" presStyleIdx="1" presStyleCnt="5"/>
      <dgm:spPr/>
    </dgm:pt>
    <dgm:pt modelId="{26B19971-6744-4688-99A3-5684CF7CB5AE}" type="pres">
      <dgm:prSet presAssocID="{02EDB325-C120-4A3F-B29F-6158D054E40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D642FC96-19C5-40A6-86BB-B475A4BF3F2C}" type="pres">
      <dgm:prSet presAssocID="{8027C4DA-A2C3-44B7-8F70-F0AD3B6E1FC5}" presName="sibTrans" presStyleLbl="sibTrans2D1" presStyleIdx="0" presStyleCnt="0"/>
      <dgm:spPr/>
      <dgm:t>
        <a:bodyPr/>
        <a:lstStyle/>
        <a:p>
          <a:endParaRPr lang="en-US"/>
        </a:p>
      </dgm:t>
    </dgm:pt>
    <dgm:pt modelId="{77619141-3B0A-43BE-98AF-33306372C91C}" type="pres">
      <dgm:prSet presAssocID="{045FDC98-7B7F-43B1-AECA-1B93655EC63C}" presName="compNode" presStyleCnt="0"/>
      <dgm:spPr/>
    </dgm:pt>
    <dgm:pt modelId="{73E4D1C0-E563-4DBD-AD2F-48A316769912}" type="pres">
      <dgm:prSet presAssocID="{045FDC98-7B7F-43B1-AECA-1B93655EC63C}" presName="bkgdShape" presStyleLbl="node1" presStyleIdx="2" presStyleCnt="5"/>
      <dgm:spPr/>
      <dgm:t>
        <a:bodyPr/>
        <a:lstStyle/>
        <a:p>
          <a:endParaRPr lang="en-US"/>
        </a:p>
      </dgm:t>
    </dgm:pt>
    <dgm:pt modelId="{D97FA842-3709-48C8-A0E3-C92D5079C348}" type="pres">
      <dgm:prSet presAssocID="{045FDC98-7B7F-43B1-AECA-1B93655EC63C}" presName="nodeTx" presStyleLbl="node1" presStyleIdx="2" presStyleCnt="5">
        <dgm:presLayoutVars>
          <dgm:bulletEnabled val="1"/>
        </dgm:presLayoutVars>
      </dgm:prSet>
      <dgm:spPr/>
      <dgm:t>
        <a:bodyPr/>
        <a:lstStyle/>
        <a:p>
          <a:endParaRPr lang="en-US"/>
        </a:p>
      </dgm:t>
    </dgm:pt>
    <dgm:pt modelId="{285F6163-3ED3-44E4-B4AB-A117CDFBF4F4}" type="pres">
      <dgm:prSet presAssocID="{045FDC98-7B7F-43B1-AECA-1B93655EC63C}" presName="invisiNode" presStyleLbl="node1" presStyleIdx="2" presStyleCnt="5"/>
      <dgm:spPr/>
    </dgm:pt>
    <dgm:pt modelId="{1B20A209-C5CE-4A1A-BD20-D553980FF76F}" type="pres">
      <dgm:prSet presAssocID="{045FDC98-7B7F-43B1-AECA-1B93655EC63C}"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32C7B81A-FBB4-4253-B143-03B7271D912D}" type="pres">
      <dgm:prSet presAssocID="{76837F1B-EDBB-4A01-85E9-AB45DDB8E161}" presName="sibTrans" presStyleLbl="sibTrans2D1" presStyleIdx="0" presStyleCnt="0"/>
      <dgm:spPr/>
      <dgm:t>
        <a:bodyPr/>
        <a:lstStyle/>
        <a:p>
          <a:endParaRPr lang="en-US"/>
        </a:p>
      </dgm:t>
    </dgm:pt>
    <dgm:pt modelId="{31FFCF85-9004-463A-8E44-884D788ECF20}" type="pres">
      <dgm:prSet presAssocID="{BDBE3C4B-04E4-4813-846F-8C85E91BE577}" presName="compNode" presStyleCnt="0"/>
      <dgm:spPr/>
    </dgm:pt>
    <dgm:pt modelId="{9E974C94-9121-4547-84DC-EC183F41404B}" type="pres">
      <dgm:prSet presAssocID="{BDBE3C4B-04E4-4813-846F-8C85E91BE577}" presName="bkgdShape" presStyleLbl="node1" presStyleIdx="3" presStyleCnt="5"/>
      <dgm:spPr/>
      <dgm:t>
        <a:bodyPr/>
        <a:lstStyle/>
        <a:p>
          <a:endParaRPr lang="en-US"/>
        </a:p>
      </dgm:t>
    </dgm:pt>
    <dgm:pt modelId="{82B60A59-8172-46EC-8846-0948A9A94006}" type="pres">
      <dgm:prSet presAssocID="{BDBE3C4B-04E4-4813-846F-8C85E91BE577}" presName="nodeTx" presStyleLbl="node1" presStyleIdx="3" presStyleCnt="5">
        <dgm:presLayoutVars>
          <dgm:bulletEnabled val="1"/>
        </dgm:presLayoutVars>
      </dgm:prSet>
      <dgm:spPr/>
      <dgm:t>
        <a:bodyPr/>
        <a:lstStyle/>
        <a:p>
          <a:endParaRPr lang="en-US"/>
        </a:p>
      </dgm:t>
    </dgm:pt>
    <dgm:pt modelId="{D9CF3E49-2E19-48B8-B64B-DDEC896B2DAC}" type="pres">
      <dgm:prSet presAssocID="{BDBE3C4B-04E4-4813-846F-8C85E91BE577}" presName="invisiNode" presStyleLbl="node1" presStyleIdx="3" presStyleCnt="5"/>
      <dgm:spPr/>
    </dgm:pt>
    <dgm:pt modelId="{6A073FCA-91CF-4420-9223-0A9F47FDD606}" type="pres">
      <dgm:prSet presAssocID="{BDBE3C4B-04E4-4813-846F-8C85E91BE577}"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4058195-B6C9-4321-9EEA-8400ED079EF5}" type="pres">
      <dgm:prSet presAssocID="{32DE0428-FDA8-4A4C-B56D-3F151332ABFD}" presName="sibTrans" presStyleLbl="sibTrans2D1" presStyleIdx="0" presStyleCnt="0"/>
      <dgm:spPr/>
      <dgm:t>
        <a:bodyPr/>
        <a:lstStyle/>
        <a:p>
          <a:endParaRPr lang="en-US"/>
        </a:p>
      </dgm:t>
    </dgm:pt>
    <dgm:pt modelId="{DDB6BA2E-E750-4C96-B05C-6D42F0793C4A}" type="pres">
      <dgm:prSet presAssocID="{B4A5BB99-C176-43E0-A4B7-0D88D829B823}" presName="compNode" presStyleCnt="0"/>
      <dgm:spPr/>
    </dgm:pt>
    <dgm:pt modelId="{D9778C5B-FFE3-4094-BC31-09E4FC3B7B52}" type="pres">
      <dgm:prSet presAssocID="{B4A5BB99-C176-43E0-A4B7-0D88D829B823}" presName="bkgdShape" presStyleLbl="node1" presStyleIdx="4" presStyleCnt="5"/>
      <dgm:spPr/>
      <dgm:t>
        <a:bodyPr/>
        <a:lstStyle/>
        <a:p>
          <a:endParaRPr lang="en-US"/>
        </a:p>
      </dgm:t>
    </dgm:pt>
    <dgm:pt modelId="{F7E855E6-DF9D-4234-840D-DD0C14F6CDEF}" type="pres">
      <dgm:prSet presAssocID="{B4A5BB99-C176-43E0-A4B7-0D88D829B823}" presName="nodeTx" presStyleLbl="node1" presStyleIdx="4" presStyleCnt="5">
        <dgm:presLayoutVars>
          <dgm:bulletEnabled val="1"/>
        </dgm:presLayoutVars>
      </dgm:prSet>
      <dgm:spPr/>
      <dgm:t>
        <a:bodyPr/>
        <a:lstStyle/>
        <a:p>
          <a:endParaRPr lang="en-US"/>
        </a:p>
      </dgm:t>
    </dgm:pt>
    <dgm:pt modelId="{BEEBFB93-6879-4554-84CC-80794861D20B}" type="pres">
      <dgm:prSet presAssocID="{B4A5BB99-C176-43E0-A4B7-0D88D829B823}" presName="invisiNode" presStyleLbl="node1" presStyleIdx="4" presStyleCnt="5"/>
      <dgm:spPr/>
    </dgm:pt>
    <dgm:pt modelId="{4467B0BC-D7DD-4D6F-B0A5-7C5BDFD5E9DA}" type="pres">
      <dgm:prSet presAssocID="{B4A5BB99-C176-43E0-A4B7-0D88D829B823}"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Lst>
  <dgm:cxnLst>
    <dgm:cxn modelId="{803B8A1C-DFC4-4A5F-B402-AE0D881657AA}" srcId="{304E1238-6C11-494F-BCDA-C0E1B6D69DC3}" destId="{5A773BCE-2F3C-470C-B3AA-D3807D6CAB23}" srcOrd="0" destOrd="0" parTransId="{67A342E9-AEB2-4EB5-B00C-4398C8E18E81}" sibTransId="{4B1A4AA2-EA1D-4B67-8ED8-81EA764AF28E}"/>
    <dgm:cxn modelId="{59595241-B856-A84E-B367-EC89FE6719E1}" type="presOf" srcId="{02EDB325-C120-4A3F-B29F-6158D054E404}" destId="{B5FF252B-FFE3-4F1B-91D2-2B9EEA9641A8}" srcOrd="0" destOrd="0" presId="urn:microsoft.com/office/officeart/2005/8/layout/hList7#1"/>
    <dgm:cxn modelId="{EEF17B43-28B0-4E99-B9F4-D197EC2A4E48}" srcId="{304E1238-6C11-494F-BCDA-C0E1B6D69DC3}" destId="{B4A5BB99-C176-43E0-A4B7-0D88D829B823}" srcOrd="4" destOrd="0" parTransId="{DCA656BE-571A-423D-8BA9-AF03B77AEC39}" sibTransId="{C9138857-E72F-4901-AF25-90DE23E1480F}"/>
    <dgm:cxn modelId="{73A47E40-DFBD-EF46-8868-0BFC18E0AAA7}" type="presOf" srcId="{B4A5BB99-C176-43E0-A4B7-0D88D829B823}" destId="{F7E855E6-DF9D-4234-840D-DD0C14F6CDEF}" srcOrd="1" destOrd="0" presId="urn:microsoft.com/office/officeart/2005/8/layout/hList7#1"/>
    <dgm:cxn modelId="{3914B866-37D8-974E-9D84-DCDC8FA116D1}" type="presOf" srcId="{02EDB325-C120-4A3F-B29F-6158D054E404}" destId="{9636E21D-EC57-463F-8F5E-9E5AA31CD309}" srcOrd="1" destOrd="0" presId="urn:microsoft.com/office/officeart/2005/8/layout/hList7#1"/>
    <dgm:cxn modelId="{F050B8F4-FBEB-4B7D-B1A3-FD0DE5DAD1A0}" srcId="{304E1238-6C11-494F-BCDA-C0E1B6D69DC3}" destId="{BDBE3C4B-04E4-4813-846F-8C85E91BE577}" srcOrd="3" destOrd="0" parTransId="{36C43774-EC09-44F8-830C-3C37E438CBF2}" sibTransId="{32DE0428-FDA8-4A4C-B56D-3F151332ABFD}"/>
    <dgm:cxn modelId="{DBB60F33-7B6B-F94A-B35F-AD769D6F0F91}" type="presOf" srcId="{045FDC98-7B7F-43B1-AECA-1B93655EC63C}" destId="{73E4D1C0-E563-4DBD-AD2F-48A316769912}" srcOrd="0" destOrd="0" presId="urn:microsoft.com/office/officeart/2005/8/layout/hList7#1"/>
    <dgm:cxn modelId="{5DD44C66-801E-2144-82C9-996F980B6C56}" type="presOf" srcId="{B4A5BB99-C176-43E0-A4B7-0D88D829B823}" destId="{D9778C5B-FFE3-4094-BC31-09E4FC3B7B52}" srcOrd="0" destOrd="0" presId="urn:microsoft.com/office/officeart/2005/8/layout/hList7#1"/>
    <dgm:cxn modelId="{C7632177-933A-FF45-A01F-DE38C6E398A2}" type="presOf" srcId="{76837F1B-EDBB-4A01-85E9-AB45DDB8E161}" destId="{32C7B81A-FBB4-4253-B143-03B7271D912D}" srcOrd="0" destOrd="0" presId="urn:microsoft.com/office/officeart/2005/8/layout/hList7#1"/>
    <dgm:cxn modelId="{9BE7327E-EC7E-234F-B280-AB1156E7C7B6}" type="presOf" srcId="{BDBE3C4B-04E4-4813-846F-8C85E91BE577}" destId="{9E974C94-9121-4547-84DC-EC183F41404B}" srcOrd="0" destOrd="0" presId="urn:microsoft.com/office/officeart/2005/8/layout/hList7#1"/>
    <dgm:cxn modelId="{CB00427A-E504-D748-AEEA-456A4B5A1B2F}" type="presOf" srcId="{5A773BCE-2F3C-470C-B3AA-D3807D6CAB23}" destId="{462E4349-B5F9-406C-A050-0ACC6882FC08}" srcOrd="0" destOrd="0" presId="urn:microsoft.com/office/officeart/2005/8/layout/hList7#1"/>
    <dgm:cxn modelId="{E1C6E7B5-F41E-2040-A8C7-76A5705CC783}" type="presOf" srcId="{304E1238-6C11-494F-BCDA-C0E1B6D69DC3}" destId="{C32F77D3-56AA-4650-97DF-9E170952A64A}" srcOrd="0" destOrd="0" presId="urn:microsoft.com/office/officeart/2005/8/layout/hList7#1"/>
    <dgm:cxn modelId="{A45C2ED2-5E81-CB40-8095-B4ED8FDF8BF2}" type="presOf" srcId="{4B1A4AA2-EA1D-4B67-8ED8-81EA764AF28E}" destId="{842EA013-19F2-4D0E-9EB0-E1E545741AF3}" srcOrd="0" destOrd="0" presId="urn:microsoft.com/office/officeart/2005/8/layout/hList7#1"/>
    <dgm:cxn modelId="{4CD65933-9E7F-8C40-B273-DBDB43A4544D}" type="presOf" srcId="{5A773BCE-2F3C-470C-B3AA-D3807D6CAB23}" destId="{D6FAFFF3-33D5-42C7-B136-50866E1652FC}" srcOrd="1" destOrd="0" presId="urn:microsoft.com/office/officeart/2005/8/layout/hList7#1"/>
    <dgm:cxn modelId="{0693C5A6-B565-EA4A-A3BA-2265EF33070C}" type="presOf" srcId="{045FDC98-7B7F-43B1-AECA-1B93655EC63C}" destId="{D97FA842-3709-48C8-A0E3-C92D5079C348}" srcOrd="1" destOrd="0" presId="urn:microsoft.com/office/officeart/2005/8/layout/hList7#1"/>
    <dgm:cxn modelId="{897AC7E3-FA41-4069-801A-A22937710195}" srcId="{304E1238-6C11-494F-BCDA-C0E1B6D69DC3}" destId="{02EDB325-C120-4A3F-B29F-6158D054E404}" srcOrd="1" destOrd="0" parTransId="{808B2FF7-A6EE-4E1D-BB36-059071D9F625}" sibTransId="{8027C4DA-A2C3-44B7-8F70-F0AD3B6E1FC5}"/>
    <dgm:cxn modelId="{962A7E0D-0FAA-42C4-B34B-FD797E74D2FE}" srcId="{304E1238-6C11-494F-BCDA-C0E1B6D69DC3}" destId="{045FDC98-7B7F-43B1-AECA-1B93655EC63C}" srcOrd="2" destOrd="0" parTransId="{E5C69520-4311-423C-8C6F-EEF69D2803E5}" sibTransId="{76837F1B-EDBB-4A01-85E9-AB45DDB8E161}"/>
    <dgm:cxn modelId="{3EC624DB-72DD-3C4D-A038-F4BA38D96088}" type="presOf" srcId="{8027C4DA-A2C3-44B7-8F70-F0AD3B6E1FC5}" destId="{D642FC96-19C5-40A6-86BB-B475A4BF3F2C}" srcOrd="0" destOrd="0" presId="urn:microsoft.com/office/officeart/2005/8/layout/hList7#1"/>
    <dgm:cxn modelId="{C76491EF-BEE4-004C-8241-AAA664C177B5}" type="presOf" srcId="{32DE0428-FDA8-4A4C-B56D-3F151332ABFD}" destId="{24058195-B6C9-4321-9EEA-8400ED079EF5}" srcOrd="0" destOrd="0" presId="urn:microsoft.com/office/officeart/2005/8/layout/hList7#1"/>
    <dgm:cxn modelId="{FD76A065-0C2A-B646-97F4-2A7BB2776BB8}" type="presOf" srcId="{BDBE3C4B-04E4-4813-846F-8C85E91BE577}" destId="{82B60A59-8172-46EC-8846-0948A9A94006}" srcOrd="1" destOrd="0" presId="urn:microsoft.com/office/officeart/2005/8/layout/hList7#1"/>
    <dgm:cxn modelId="{870E898E-461C-424A-A499-E73289E38913}" type="presParOf" srcId="{C32F77D3-56AA-4650-97DF-9E170952A64A}" destId="{3A4B1019-5052-469D-8A57-8E69CB9DC469}" srcOrd="0" destOrd="0" presId="urn:microsoft.com/office/officeart/2005/8/layout/hList7#1"/>
    <dgm:cxn modelId="{BD22E79A-A1A7-464E-AB62-C8023D441701}" type="presParOf" srcId="{C32F77D3-56AA-4650-97DF-9E170952A64A}" destId="{943932CF-97F6-4526-890B-3B4C2A15D665}" srcOrd="1" destOrd="0" presId="urn:microsoft.com/office/officeart/2005/8/layout/hList7#1"/>
    <dgm:cxn modelId="{59C5A73A-57A5-8D49-9321-1E7C4744E03A}" type="presParOf" srcId="{943932CF-97F6-4526-890B-3B4C2A15D665}" destId="{8784CAEE-2516-42B8-95A8-9C51494166FC}" srcOrd="0" destOrd="0" presId="urn:microsoft.com/office/officeart/2005/8/layout/hList7#1"/>
    <dgm:cxn modelId="{270ED543-9908-F14E-8C78-5935C46E5743}" type="presParOf" srcId="{8784CAEE-2516-42B8-95A8-9C51494166FC}" destId="{462E4349-B5F9-406C-A050-0ACC6882FC08}" srcOrd="0" destOrd="0" presId="urn:microsoft.com/office/officeart/2005/8/layout/hList7#1"/>
    <dgm:cxn modelId="{A73AEBBC-4490-2247-B4C8-5A1347C1FAAC}" type="presParOf" srcId="{8784CAEE-2516-42B8-95A8-9C51494166FC}" destId="{D6FAFFF3-33D5-42C7-B136-50866E1652FC}" srcOrd="1" destOrd="0" presId="urn:microsoft.com/office/officeart/2005/8/layout/hList7#1"/>
    <dgm:cxn modelId="{2AAAEAC2-6E0F-6242-8A1E-ABADC89C6154}" type="presParOf" srcId="{8784CAEE-2516-42B8-95A8-9C51494166FC}" destId="{6CB645BF-7D91-40F5-9675-04CDBF1DAB4C}" srcOrd="2" destOrd="0" presId="urn:microsoft.com/office/officeart/2005/8/layout/hList7#1"/>
    <dgm:cxn modelId="{E12A5A6C-2F44-7348-8225-F8442F21D164}" type="presParOf" srcId="{8784CAEE-2516-42B8-95A8-9C51494166FC}" destId="{153AD6DE-1976-440B-ADA5-3117D3CC3A81}" srcOrd="3" destOrd="0" presId="urn:microsoft.com/office/officeart/2005/8/layout/hList7#1"/>
    <dgm:cxn modelId="{A1770BB2-6C37-8C42-9C12-10A9807619CD}" type="presParOf" srcId="{943932CF-97F6-4526-890B-3B4C2A15D665}" destId="{842EA013-19F2-4D0E-9EB0-E1E545741AF3}" srcOrd="1" destOrd="0" presId="urn:microsoft.com/office/officeart/2005/8/layout/hList7#1"/>
    <dgm:cxn modelId="{746D5C66-CA6C-6F44-8933-9035880BDCBE}" type="presParOf" srcId="{943932CF-97F6-4526-890B-3B4C2A15D665}" destId="{7EC14FA6-9D65-4F49-A7A3-434F972A32F6}" srcOrd="2" destOrd="0" presId="urn:microsoft.com/office/officeart/2005/8/layout/hList7#1"/>
    <dgm:cxn modelId="{FA6265C1-D661-914A-9B43-C5ED1E45A8F1}" type="presParOf" srcId="{7EC14FA6-9D65-4F49-A7A3-434F972A32F6}" destId="{B5FF252B-FFE3-4F1B-91D2-2B9EEA9641A8}" srcOrd="0" destOrd="0" presId="urn:microsoft.com/office/officeart/2005/8/layout/hList7#1"/>
    <dgm:cxn modelId="{38E3B5DF-0A0B-3842-81DA-11068151A0CA}" type="presParOf" srcId="{7EC14FA6-9D65-4F49-A7A3-434F972A32F6}" destId="{9636E21D-EC57-463F-8F5E-9E5AA31CD309}" srcOrd="1" destOrd="0" presId="urn:microsoft.com/office/officeart/2005/8/layout/hList7#1"/>
    <dgm:cxn modelId="{7BC8053C-4BCB-9940-AD69-C94C0DAEBF1C}" type="presParOf" srcId="{7EC14FA6-9D65-4F49-A7A3-434F972A32F6}" destId="{C8F84AF3-CE88-4780-84CE-133DCC80243E}" srcOrd="2" destOrd="0" presId="urn:microsoft.com/office/officeart/2005/8/layout/hList7#1"/>
    <dgm:cxn modelId="{03E6639C-E3C1-034F-9B26-5ECBE0DAA159}" type="presParOf" srcId="{7EC14FA6-9D65-4F49-A7A3-434F972A32F6}" destId="{26B19971-6744-4688-99A3-5684CF7CB5AE}" srcOrd="3" destOrd="0" presId="urn:microsoft.com/office/officeart/2005/8/layout/hList7#1"/>
    <dgm:cxn modelId="{A064FB72-D3F1-5C4D-8A45-29EF572F6BA3}" type="presParOf" srcId="{943932CF-97F6-4526-890B-3B4C2A15D665}" destId="{D642FC96-19C5-40A6-86BB-B475A4BF3F2C}" srcOrd="3" destOrd="0" presId="urn:microsoft.com/office/officeart/2005/8/layout/hList7#1"/>
    <dgm:cxn modelId="{0522E88A-6C4F-304F-BD4A-C9F2F7102F81}" type="presParOf" srcId="{943932CF-97F6-4526-890B-3B4C2A15D665}" destId="{77619141-3B0A-43BE-98AF-33306372C91C}" srcOrd="4" destOrd="0" presId="urn:microsoft.com/office/officeart/2005/8/layout/hList7#1"/>
    <dgm:cxn modelId="{B0EA3BD5-F693-F049-B4EB-DA32DF82C071}" type="presParOf" srcId="{77619141-3B0A-43BE-98AF-33306372C91C}" destId="{73E4D1C0-E563-4DBD-AD2F-48A316769912}" srcOrd="0" destOrd="0" presId="urn:microsoft.com/office/officeart/2005/8/layout/hList7#1"/>
    <dgm:cxn modelId="{B91DBD04-B37A-F247-9C54-58D1837E1CA2}" type="presParOf" srcId="{77619141-3B0A-43BE-98AF-33306372C91C}" destId="{D97FA842-3709-48C8-A0E3-C92D5079C348}" srcOrd="1" destOrd="0" presId="urn:microsoft.com/office/officeart/2005/8/layout/hList7#1"/>
    <dgm:cxn modelId="{180277F6-8722-294F-B65E-AA51E77D773A}" type="presParOf" srcId="{77619141-3B0A-43BE-98AF-33306372C91C}" destId="{285F6163-3ED3-44E4-B4AB-A117CDFBF4F4}" srcOrd="2" destOrd="0" presId="urn:microsoft.com/office/officeart/2005/8/layout/hList7#1"/>
    <dgm:cxn modelId="{977698F5-AB97-9E4F-9129-D1F7BC27CB24}" type="presParOf" srcId="{77619141-3B0A-43BE-98AF-33306372C91C}" destId="{1B20A209-C5CE-4A1A-BD20-D553980FF76F}" srcOrd="3" destOrd="0" presId="urn:microsoft.com/office/officeart/2005/8/layout/hList7#1"/>
    <dgm:cxn modelId="{E7AF36E1-84F4-E04C-A4D4-33AB911455FC}" type="presParOf" srcId="{943932CF-97F6-4526-890B-3B4C2A15D665}" destId="{32C7B81A-FBB4-4253-B143-03B7271D912D}" srcOrd="5" destOrd="0" presId="urn:microsoft.com/office/officeart/2005/8/layout/hList7#1"/>
    <dgm:cxn modelId="{3697AD6A-48E9-F24C-B12E-04A95199B120}" type="presParOf" srcId="{943932CF-97F6-4526-890B-3B4C2A15D665}" destId="{31FFCF85-9004-463A-8E44-884D788ECF20}" srcOrd="6" destOrd="0" presId="urn:microsoft.com/office/officeart/2005/8/layout/hList7#1"/>
    <dgm:cxn modelId="{3C559B85-A38E-AA47-A785-BC679ECC1BA6}" type="presParOf" srcId="{31FFCF85-9004-463A-8E44-884D788ECF20}" destId="{9E974C94-9121-4547-84DC-EC183F41404B}" srcOrd="0" destOrd="0" presId="urn:microsoft.com/office/officeart/2005/8/layout/hList7#1"/>
    <dgm:cxn modelId="{FC7790B9-3CAD-E34E-9132-0DB5F4C15C85}" type="presParOf" srcId="{31FFCF85-9004-463A-8E44-884D788ECF20}" destId="{82B60A59-8172-46EC-8846-0948A9A94006}" srcOrd="1" destOrd="0" presId="urn:microsoft.com/office/officeart/2005/8/layout/hList7#1"/>
    <dgm:cxn modelId="{782A7F3A-0FB1-4743-9439-664300E929AF}" type="presParOf" srcId="{31FFCF85-9004-463A-8E44-884D788ECF20}" destId="{D9CF3E49-2E19-48B8-B64B-DDEC896B2DAC}" srcOrd="2" destOrd="0" presId="urn:microsoft.com/office/officeart/2005/8/layout/hList7#1"/>
    <dgm:cxn modelId="{7872098A-3239-BF44-96FF-B27A6063F88F}" type="presParOf" srcId="{31FFCF85-9004-463A-8E44-884D788ECF20}" destId="{6A073FCA-91CF-4420-9223-0A9F47FDD606}" srcOrd="3" destOrd="0" presId="urn:microsoft.com/office/officeart/2005/8/layout/hList7#1"/>
    <dgm:cxn modelId="{6597068D-1DC4-7D4F-95A4-2B38E2DF2752}" type="presParOf" srcId="{943932CF-97F6-4526-890B-3B4C2A15D665}" destId="{24058195-B6C9-4321-9EEA-8400ED079EF5}" srcOrd="7" destOrd="0" presId="urn:microsoft.com/office/officeart/2005/8/layout/hList7#1"/>
    <dgm:cxn modelId="{6019A293-7A44-454E-8BE0-6036F147AC35}" type="presParOf" srcId="{943932CF-97F6-4526-890B-3B4C2A15D665}" destId="{DDB6BA2E-E750-4C96-B05C-6D42F0793C4A}" srcOrd="8" destOrd="0" presId="urn:microsoft.com/office/officeart/2005/8/layout/hList7#1"/>
    <dgm:cxn modelId="{2B35C7F6-6D24-1F49-8DA4-1A81FF0FE2D2}" type="presParOf" srcId="{DDB6BA2E-E750-4C96-B05C-6D42F0793C4A}" destId="{D9778C5B-FFE3-4094-BC31-09E4FC3B7B52}" srcOrd="0" destOrd="0" presId="urn:microsoft.com/office/officeart/2005/8/layout/hList7#1"/>
    <dgm:cxn modelId="{15EAE168-C0C8-554B-ACEA-BA3496E6BFF9}" type="presParOf" srcId="{DDB6BA2E-E750-4C96-B05C-6D42F0793C4A}" destId="{F7E855E6-DF9D-4234-840D-DD0C14F6CDEF}" srcOrd="1" destOrd="0" presId="urn:microsoft.com/office/officeart/2005/8/layout/hList7#1"/>
    <dgm:cxn modelId="{87403DE8-B2D4-0C40-8D02-FA9F877865D4}" type="presParOf" srcId="{DDB6BA2E-E750-4C96-B05C-6D42F0793C4A}" destId="{BEEBFB93-6879-4554-84CC-80794861D20B}" srcOrd="2" destOrd="0" presId="urn:microsoft.com/office/officeart/2005/8/layout/hList7#1"/>
    <dgm:cxn modelId="{22FD65DD-5AB2-454E-963B-DA7BDEE0E818}" type="presParOf" srcId="{DDB6BA2E-E750-4C96-B05C-6D42F0793C4A}" destId="{4467B0BC-D7DD-4D6F-B0A5-7C5BDFD5E9D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E5C57-02D8-4996-BE28-B5AB34E0FF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B4FEBFB0-A333-4A4F-8F8D-2054E567D9BC}">
      <dgm:prSet phldrT="[Text]" custT="1"/>
      <dgm:spPr>
        <a:solidFill>
          <a:schemeClr val="accent5"/>
        </a:solidFill>
        <a:ln>
          <a:solidFill>
            <a:schemeClr val="bg1"/>
          </a:solidFill>
        </a:ln>
      </dgm:spPr>
      <dgm:t>
        <a:bodyPr/>
        <a:lstStyle/>
        <a:p>
          <a:endParaRPr lang="en-ZA" sz="1800" b="0" baseline="0" dirty="0" smtClean="0">
            <a:solidFill>
              <a:schemeClr val="tx1"/>
            </a:solidFill>
            <a:latin typeface="Arial Black" pitchFamily="34" charset="0"/>
          </a:endParaRPr>
        </a:p>
        <a:p>
          <a:r>
            <a:rPr lang="en-ZA" sz="1800" b="0" baseline="0" dirty="0" smtClean="0">
              <a:solidFill>
                <a:schemeClr val="tx1"/>
              </a:solidFill>
              <a:latin typeface="Arial Black" pitchFamily="34" charset="0"/>
            </a:rPr>
            <a:t>Mission</a:t>
          </a:r>
        </a:p>
      </dgm:t>
    </dgm:pt>
    <dgm:pt modelId="{EFEBCDE8-04BC-4F2F-A85C-B8BD6718F7ED}" type="parTrans" cxnId="{1FD5A5FF-60D4-4826-90BB-FA3B88F1730A}">
      <dgm:prSet/>
      <dgm:spPr/>
      <dgm:t>
        <a:bodyPr/>
        <a:lstStyle/>
        <a:p>
          <a:endParaRPr lang="en-ZA"/>
        </a:p>
      </dgm:t>
    </dgm:pt>
    <dgm:pt modelId="{679F982C-7474-4E44-BD91-D13E1DDB9F21}" type="sibTrans" cxnId="{1FD5A5FF-60D4-4826-90BB-FA3B88F1730A}">
      <dgm:prSet/>
      <dgm:spPr/>
      <dgm:t>
        <a:bodyPr/>
        <a:lstStyle/>
        <a:p>
          <a:endParaRPr lang="en-ZA"/>
        </a:p>
      </dgm:t>
    </dgm:pt>
    <dgm:pt modelId="{A95811C9-68C7-4A62-8C2A-6333ABAFCEC6}">
      <dgm:prSet phldrT="[Text]" custT="1"/>
      <dgm:spPr>
        <a:solidFill>
          <a:srgbClr val="FFCC66">
            <a:alpha val="90000"/>
          </a:srgbClr>
        </a:solidFill>
        <a:ln>
          <a:solidFill>
            <a:srgbClr val="FFCC66"/>
          </a:solidFill>
        </a:ln>
      </dgm:spPr>
      <dgm:t>
        <a:bodyPr/>
        <a:lstStyle/>
        <a:p>
          <a:pPr algn="just"/>
          <a:r>
            <a:rPr lang="en-US" sz="1800" b="0" dirty="0" smtClean="0">
              <a:solidFill>
                <a:schemeClr val="tx1"/>
              </a:solidFill>
              <a:latin typeface="Arial" charset="0"/>
            </a:rPr>
            <a:t>To stimulate and facilitate the </a:t>
          </a:r>
          <a:r>
            <a:rPr lang="en-US" sz="1800" b="1" dirty="0" smtClean="0">
              <a:solidFill>
                <a:schemeClr val="tx1"/>
              </a:solidFill>
              <a:latin typeface="Arial" charset="0"/>
            </a:rPr>
            <a:t>development of sustainable, competitive enterprises</a:t>
          </a:r>
          <a:r>
            <a:rPr lang="en-US" sz="1800" b="0" dirty="0" smtClean="0">
              <a:solidFill>
                <a:schemeClr val="tx1"/>
              </a:solidFill>
              <a:latin typeface="Arial" charset="0"/>
            </a:rPr>
            <a:t> through efficient provision of effective and accessible funding mechanisms (i.e. incentive schemes) that support national priorities</a:t>
          </a:r>
          <a:endParaRPr lang="en-ZA" sz="1800" b="0" dirty="0">
            <a:solidFill>
              <a:schemeClr val="tx1"/>
            </a:solidFill>
          </a:endParaRPr>
        </a:p>
      </dgm:t>
    </dgm:pt>
    <dgm:pt modelId="{47B49DC5-4945-4702-9B4E-9D6ECB9FA048}" type="parTrans" cxnId="{F4E086E9-6AD5-4D3F-ABB3-AFBB08F9A69D}">
      <dgm:prSet/>
      <dgm:spPr/>
      <dgm:t>
        <a:bodyPr/>
        <a:lstStyle/>
        <a:p>
          <a:endParaRPr lang="en-ZA"/>
        </a:p>
      </dgm:t>
    </dgm:pt>
    <dgm:pt modelId="{7E93F14C-0BBD-4523-801A-8424FB2F3D60}" type="sibTrans" cxnId="{F4E086E9-6AD5-4D3F-ABB3-AFBB08F9A69D}">
      <dgm:prSet/>
      <dgm:spPr/>
      <dgm:t>
        <a:bodyPr/>
        <a:lstStyle/>
        <a:p>
          <a:endParaRPr lang="en-ZA"/>
        </a:p>
      </dgm:t>
    </dgm:pt>
    <dgm:pt modelId="{2B1E4650-F210-4321-B9DA-9B6E367066D6}">
      <dgm:prSet phldrT="[Text]" custT="1"/>
      <dgm:spPr>
        <a:solidFill>
          <a:schemeClr val="accent5"/>
        </a:solidFill>
        <a:ln>
          <a:solidFill>
            <a:schemeClr val="bg1"/>
          </a:solidFill>
        </a:ln>
      </dgm:spPr>
      <dgm:t>
        <a:bodyPr/>
        <a:lstStyle/>
        <a:p>
          <a:r>
            <a:rPr lang="en-ZA" sz="1800" b="0" dirty="0" smtClean="0">
              <a:solidFill>
                <a:schemeClr val="tx1"/>
              </a:solidFill>
              <a:latin typeface="Arial Black" pitchFamily="34" charset="0"/>
            </a:rPr>
            <a:t>Strategic Objective</a:t>
          </a:r>
          <a:endParaRPr lang="en-ZA" sz="1800" b="0" dirty="0">
            <a:solidFill>
              <a:schemeClr val="tx1"/>
            </a:solidFill>
            <a:latin typeface="Arial Black" pitchFamily="34" charset="0"/>
          </a:endParaRPr>
        </a:p>
      </dgm:t>
    </dgm:pt>
    <dgm:pt modelId="{795AC7F2-B6ED-491A-8772-4E68C0B4A2DC}" type="parTrans" cxnId="{B01D11C1-075A-4178-BA0C-57D10CDD7815}">
      <dgm:prSet/>
      <dgm:spPr/>
      <dgm:t>
        <a:bodyPr/>
        <a:lstStyle/>
        <a:p>
          <a:endParaRPr lang="en-ZA"/>
        </a:p>
      </dgm:t>
    </dgm:pt>
    <dgm:pt modelId="{EE0DB74B-54D5-4557-9C61-F4043AFD7183}" type="sibTrans" cxnId="{B01D11C1-075A-4178-BA0C-57D10CDD7815}">
      <dgm:prSet/>
      <dgm:spPr/>
      <dgm:t>
        <a:bodyPr/>
        <a:lstStyle/>
        <a:p>
          <a:endParaRPr lang="en-ZA"/>
        </a:p>
      </dgm:t>
    </dgm:pt>
    <dgm:pt modelId="{935A1948-E6B4-4E76-919B-B3EBE31CB249}">
      <dgm:prSet phldrT="[Text]" custT="1"/>
      <dgm:spPr>
        <a:solidFill>
          <a:srgbClr val="FFCC66">
            <a:alpha val="90000"/>
          </a:srgbClr>
        </a:solidFill>
        <a:ln>
          <a:solidFill>
            <a:srgbClr val="FFCC66"/>
          </a:solidFill>
        </a:ln>
      </dgm:spPr>
      <dgm:t>
        <a:bodyPr/>
        <a:lstStyle/>
        <a:p>
          <a:pPr algn="just"/>
          <a:r>
            <a:rPr lang="en-ZA" sz="1800" b="0" dirty="0" smtClean="0">
              <a:solidFill>
                <a:schemeClr val="tx1"/>
              </a:solidFill>
              <a:latin typeface="Arial" pitchFamily="34" charset="0"/>
              <a:cs typeface="Arial" pitchFamily="34" charset="0"/>
            </a:rPr>
            <a:t>Facilitate </a:t>
          </a:r>
          <a:r>
            <a:rPr lang="en-ZA" sz="1800" b="1" dirty="0" smtClean="0">
              <a:solidFill>
                <a:schemeClr val="tx1"/>
              </a:solidFill>
              <a:latin typeface="Arial" pitchFamily="34" charset="0"/>
              <a:cs typeface="Arial" pitchFamily="34" charset="0"/>
            </a:rPr>
            <a:t>transformation</a:t>
          </a:r>
          <a:r>
            <a:rPr lang="en-ZA" sz="1800" b="0" dirty="0" smtClean="0">
              <a:solidFill>
                <a:schemeClr val="tx1"/>
              </a:solidFill>
              <a:latin typeface="Arial" pitchFamily="34" charset="0"/>
              <a:cs typeface="Arial" pitchFamily="34" charset="0"/>
            </a:rPr>
            <a:t> in the economy, to promote industrial development, </a:t>
          </a:r>
          <a:r>
            <a:rPr lang="en-ZA" sz="1800" b="1" dirty="0" smtClean="0">
              <a:solidFill>
                <a:schemeClr val="tx1"/>
              </a:solidFill>
              <a:latin typeface="Arial" pitchFamily="34" charset="0"/>
              <a:cs typeface="Arial" pitchFamily="34" charset="0"/>
            </a:rPr>
            <a:t>investment,</a:t>
          </a:r>
          <a:r>
            <a:rPr lang="en-ZA" sz="1800" b="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competitiveness</a:t>
          </a:r>
          <a:r>
            <a:rPr lang="en-ZA" sz="1800" b="0" dirty="0" smtClean="0">
              <a:solidFill>
                <a:schemeClr val="tx1"/>
              </a:solidFill>
              <a:latin typeface="Arial" pitchFamily="34" charset="0"/>
              <a:cs typeface="Arial" pitchFamily="34" charset="0"/>
            </a:rPr>
            <a:t> and </a:t>
          </a:r>
          <a:r>
            <a:rPr lang="en-ZA" sz="1800" b="1" dirty="0" smtClean="0">
              <a:solidFill>
                <a:schemeClr val="tx1"/>
              </a:solidFill>
              <a:latin typeface="Arial" pitchFamily="34" charset="0"/>
              <a:cs typeface="Arial" pitchFamily="34" charset="0"/>
            </a:rPr>
            <a:t>employment</a:t>
          </a:r>
          <a:r>
            <a:rPr lang="en-ZA" sz="1800" b="0" dirty="0" smtClean="0">
              <a:solidFill>
                <a:schemeClr val="tx1"/>
              </a:solidFill>
              <a:latin typeface="Arial" pitchFamily="34" charset="0"/>
              <a:cs typeface="Arial" pitchFamily="34" charset="0"/>
            </a:rPr>
            <a:t> creation </a:t>
          </a:r>
          <a:endParaRPr lang="en-ZA" sz="2100" b="0" dirty="0">
            <a:solidFill>
              <a:schemeClr val="tx1"/>
            </a:solidFill>
            <a:latin typeface="Arial" pitchFamily="34" charset="0"/>
            <a:cs typeface="Arial" pitchFamily="34" charset="0"/>
          </a:endParaRPr>
        </a:p>
      </dgm:t>
    </dgm:pt>
    <dgm:pt modelId="{B97DF34C-CC44-4AAE-B74F-C0E1161B0488}" type="parTrans" cxnId="{BB3BE470-EDB5-4C84-91AF-3879A757A3F5}">
      <dgm:prSet/>
      <dgm:spPr/>
      <dgm:t>
        <a:bodyPr/>
        <a:lstStyle/>
        <a:p>
          <a:endParaRPr lang="en-ZA"/>
        </a:p>
      </dgm:t>
    </dgm:pt>
    <dgm:pt modelId="{1FF65B68-E17A-4B1E-92BD-36F0E1CDD6BD}" type="sibTrans" cxnId="{BB3BE470-EDB5-4C84-91AF-3879A757A3F5}">
      <dgm:prSet/>
      <dgm:spPr/>
      <dgm:t>
        <a:bodyPr/>
        <a:lstStyle/>
        <a:p>
          <a:endParaRPr lang="en-ZA"/>
        </a:p>
      </dgm:t>
    </dgm:pt>
    <dgm:pt modelId="{A82C5703-E3C6-44B3-96E2-8F03E92AB2A9}" type="pres">
      <dgm:prSet presAssocID="{336E5C57-02D8-4996-BE28-B5AB34E0FFE0}" presName="linearFlow" presStyleCnt="0">
        <dgm:presLayoutVars>
          <dgm:dir/>
          <dgm:animLvl val="lvl"/>
          <dgm:resizeHandles val="exact"/>
        </dgm:presLayoutVars>
      </dgm:prSet>
      <dgm:spPr/>
      <dgm:t>
        <a:bodyPr/>
        <a:lstStyle/>
        <a:p>
          <a:endParaRPr lang="en-ZA"/>
        </a:p>
      </dgm:t>
    </dgm:pt>
    <dgm:pt modelId="{CFBB429D-4780-4B02-A214-B09D437E15AB}" type="pres">
      <dgm:prSet presAssocID="{B4FEBFB0-A333-4A4F-8F8D-2054E567D9BC}" presName="composite" presStyleCnt="0"/>
      <dgm:spPr/>
    </dgm:pt>
    <dgm:pt modelId="{40374F7F-D303-4589-9A18-4E3B7868EF32}" type="pres">
      <dgm:prSet presAssocID="{B4FEBFB0-A333-4A4F-8F8D-2054E567D9BC}" presName="parentText" presStyleLbl="alignNode1" presStyleIdx="0" presStyleCnt="2">
        <dgm:presLayoutVars>
          <dgm:chMax val="1"/>
          <dgm:bulletEnabled val="1"/>
        </dgm:presLayoutVars>
      </dgm:prSet>
      <dgm:spPr/>
      <dgm:t>
        <a:bodyPr/>
        <a:lstStyle/>
        <a:p>
          <a:endParaRPr lang="en-ZA"/>
        </a:p>
      </dgm:t>
    </dgm:pt>
    <dgm:pt modelId="{2563F614-70BE-449E-83B3-00FE5553D08A}" type="pres">
      <dgm:prSet presAssocID="{B4FEBFB0-A333-4A4F-8F8D-2054E567D9BC}" presName="descendantText" presStyleLbl="alignAcc1" presStyleIdx="0" presStyleCnt="2" custScaleY="100000" custLinFactNeighborX="789" custLinFactNeighborY="4731">
        <dgm:presLayoutVars>
          <dgm:bulletEnabled val="1"/>
        </dgm:presLayoutVars>
      </dgm:prSet>
      <dgm:spPr/>
      <dgm:t>
        <a:bodyPr/>
        <a:lstStyle/>
        <a:p>
          <a:endParaRPr lang="en-ZA"/>
        </a:p>
      </dgm:t>
    </dgm:pt>
    <dgm:pt modelId="{A4A679C8-AC3B-4201-A007-BB3F645A9B93}" type="pres">
      <dgm:prSet presAssocID="{679F982C-7474-4E44-BD91-D13E1DDB9F21}" presName="sp" presStyleCnt="0"/>
      <dgm:spPr/>
    </dgm:pt>
    <dgm:pt modelId="{6ADC9FDE-2955-4F01-9BEF-2E5FA440E7DB}" type="pres">
      <dgm:prSet presAssocID="{2B1E4650-F210-4321-B9DA-9B6E367066D6}" presName="composite" presStyleCnt="0"/>
      <dgm:spPr/>
    </dgm:pt>
    <dgm:pt modelId="{79E7C0C8-45C7-4A57-B364-DAC525EA9547}" type="pres">
      <dgm:prSet presAssocID="{2B1E4650-F210-4321-B9DA-9B6E367066D6}" presName="parentText" presStyleLbl="alignNode1" presStyleIdx="1" presStyleCnt="2" custLinFactNeighborY="-1748">
        <dgm:presLayoutVars>
          <dgm:chMax val="1"/>
          <dgm:bulletEnabled val="1"/>
        </dgm:presLayoutVars>
      </dgm:prSet>
      <dgm:spPr/>
      <dgm:t>
        <a:bodyPr/>
        <a:lstStyle/>
        <a:p>
          <a:endParaRPr lang="en-ZA"/>
        </a:p>
      </dgm:t>
    </dgm:pt>
    <dgm:pt modelId="{4CB4E24E-3462-4356-847C-FD52C6F61042}" type="pres">
      <dgm:prSet presAssocID="{2B1E4650-F210-4321-B9DA-9B6E367066D6}" presName="descendantText" presStyleLbl="alignAcc1" presStyleIdx="1" presStyleCnt="2" custLinFactNeighborX="1108" custLinFactNeighborY="2155">
        <dgm:presLayoutVars>
          <dgm:bulletEnabled val="1"/>
        </dgm:presLayoutVars>
      </dgm:prSet>
      <dgm:spPr/>
      <dgm:t>
        <a:bodyPr/>
        <a:lstStyle/>
        <a:p>
          <a:endParaRPr lang="en-ZA"/>
        </a:p>
      </dgm:t>
    </dgm:pt>
  </dgm:ptLst>
  <dgm:cxnLst>
    <dgm:cxn modelId="{D5794E7D-B0D6-4256-BDE6-5F2BD49C7620}" type="presOf" srcId="{A95811C9-68C7-4A62-8C2A-6333ABAFCEC6}" destId="{2563F614-70BE-449E-83B3-00FE5553D08A}" srcOrd="0" destOrd="0" presId="urn:microsoft.com/office/officeart/2005/8/layout/chevron2"/>
    <dgm:cxn modelId="{4C1CFDD0-F437-4267-BF68-280B65DBA30B}" type="presOf" srcId="{336E5C57-02D8-4996-BE28-B5AB34E0FFE0}" destId="{A82C5703-E3C6-44B3-96E2-8F03E92AB2A9}" srcOrd="0" destOrd="0" presId="urn:microsoft.com/office/officeart/2005/8/layout/chevron2"/>
    <dgm:cxn modelId="{B01D11C1-075A-4178-BA0C-57D10CDD7815}" srcId="{336E5C57-02D8-4996-BE28-B5AB34E0FFE0}" destId="{2B1E4650-F210-4321-B9DA-9B6E367066D6}" srcOrd="1" destOrd="0" parTransId="{795AC7F2-B6ED-491A-8772-4E68C0B4A2DC}" sibTransId="{EE0DB74B-54D5-4557-9C61-F4043AFD7183}"/>
    <dgm:cxn modelId="{5E42629A-3327-4D22-9167-DF9FA9BAFE57}" type="presOf" srcId="{2B1E4650-F210-4321-B9DA-9B6E367066D6}" destId="{79E7C0C8-45C7-4A57-B364-DAC525EA9547}" srcOrd="0" destOrd="0" presId="urn:microsoft.com/office/officeart/2005/8/layout/chevron2"/>
    <dgm:cxn modelId="{A7815CDF-3072-4B78-B6E1-2768D5B54400}" type="presOf" srcId="{935A1948-E6B4-4E76-919B-B3EBE31CB249}" destId="{4CB4E24E-3462-4356-847C-FD52C6F61042}" srcOrd="0" destOrd="0" presId="urn:microsoft.com/office/officeart/2005/8/layout/chevron2"/>
    <dgm:cxn modelId="{F4E086E9-6AD5-4D3F-ABB3-AFBB08F9A69D}" srcId="{B4FEBFB0-A333-4A4F-8F8D-2054E567D9BC}" destId="{A95811C9-68C7-4A62-8C2A-6333ABAFCEC6}" srcOrd="0" destOrd="0" parTransId="{47B49DC5-4945-4702-9B4E-9D6ECB9FA048}" sibTransId="{7E93F14C-0BBD-4523-801A-8424FB2F3D60}"/>
    <dgm:cxn modelId="{1FD5A5FF-60D4-4826-90BB-FA3B88F1730A}" srcId="{336E5C57-02D8-4996-BE28-B5AB34E0FFE0}" destId="{B4FEBFB0-A333-4A4F-8F8D-2054E567D9BC}" srcOrd="0" destOrd="0" parTransId="{EFEBCDE8-04BC-4F2F-A85C-B8BD6718F7ED}" sibTransId="{679F982C-7474-4E44-BD91-D13E1DDB9F21}"/>
    <dgm:cxn modelId="{BB3BE470-EDB5-4C84-91AF-3879A757A3F5}" srcId="{2B1E4650-F210-4321-B9DA-9B6E367066D6}" destId="{935A1948-E6B4-4E76-919B-B3EBE31CB249}" srcOrd="0" destOrd="0" parTransId="{B97DF34C-CC44-4AAE-B74F-C0E1161B0488}" sibTransId="{1FF65B68-E17A-4B1E-92BD-36F0E1CDD6BD}"/>
    <dgm:cxn modelId="{1F1CFF90-247A-4AD0-BB8B-D3ECF36651B9}" type="presOf" srcId="{B4FEBFB0-A333-4A4F-8F8D-2054E567D9BC}" destId="{40374F7F-D303-4589-9A18-4E3B7868EF32}" srcOrd="0" destOrd="0" presId="urn:microsoft.com/office/officeart/2005/8/layout/chevron2"/>
    <dgm:cxn modelId="{9E1B54D9-691F-4D66-99D3-8B694BEEC0B7}" type="presParOf" srcId="{A82C5703-E3C6-44B3-96E2-8F03E92AB2A9}" destId="{CFBB429D-4780-4B02-A214-B09D437E15AB}" srcOrd="0" destOrd="0" presId="urn:microsoft.com/office/officeart/2005/8/layout/chevron2"/>
    <dgm:cxn modelId="{AF1C7006-6398-4ED5-AD02-9F3F720C4D9F}" type="presParOf" srcId="{CFBB429D-4780-4B02-A214-B09D437E15AB}" destId="{40374F7F-D303-4589-9A18-4E3B7868EF32}" srcOrd="0" destOrd="0" presId="urn:microsoft.com/office/officeart/2005/8/layout/chevron2"/>
    <dgm:cxn modelId="{485BE457-76BF-434B-88EE-6928DCC29B0F}" type="presParOf" srcId="{CFBB429D-4780-4B02-A214-B09D437E15AB}" destId="{2563F614-70BE-449E-83B3-00FE5553D08A}" srcOrd="1" destOrd="0" presId="urn:microsoft.com/office/officeart/2005/8/layout/chevron2"/>
    <dgm:cxn modelId="{CACA766B-C896-49F6-B304-C7A0A92D7B10}" type="presParOf" srcId="{A82C5703-E3C6-44B3-96E2-8F03E92AB2A9}" destId="{A4A679C8-AC3B-4201-A007-BB3F645A9B93}" srcOrd="1" destOrd="0" presId="urn:microsoft.com/office/officeart/2005/8/layout/chevron2"/>
    <dgm:cxn modelId="{A69A5518-654B-4537-B310-AC52A829D9BA}" type="presParOf" srcId="{A82C5703-E3C6-44B3-96E2-8F03E92AB2A9}" destId="{6ADC9FDE-2955-4F01-9BEF-2E5FA440E7DB}" srcOrd="2" destOrd="0" presId="urn:microsoft.com/office/officeart/2005/8/layout/chevron2"/>
    <dgm:cxn modelId="{3B2869C8-4BCA-4F78-A03E-93FB96E1EACB}" type="presParOf" srcId="{6ADC9FDE-2955-4F01-9BEF-2E5FA440E7DB}" destId="{79E7C0C8-45C7-4A57-B364-DAC525EA9547}" srcOrd="0" destOrd="0" presId="urn:microsoft.com/office/officeart/2005/8/layout/chevron2"/>
    <dgm:cxn modelId="{1E2797A4-8BA9-42E7-850D-5594BBDEC708}" type="presParOf" srcId="{6ADC9FDE-2955-4F01-9BEF-2E5FA440E7DB}" destId="{4CB4E24E-3462-4356-847C-FD52C6F61042}"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EFC9DA-1BFF-462B-9F27-1B6E79ED2B3C}" type="doc">
      <dgm:prSet loTypeId="urn:microsoft.com/office/officeart/2008/layout/VerticalCurvedList" loCatId="list" qsTypeId="urn:microsoft.com/office/officeart/2005/8/quickstyle/simple5" qsCatId="simple" csTypeId="urn:microsoft.com/office/officeart/2005/8/colors/accent5_2" csCatId="accent5" phldr="1"/>
      <dgm:spPr/>
      <dgm:t>
        <a:bodyPr/>
        <a:lstStyle/>
        <a:p>
          <a:endParaRPr lang="en-ZA"/>
        </a:p>
      </dgm:t>
    </dgm:pt>
    <dgm:pt modelId="{949C917D-67F8-4244-A02A-84BF065C8441}">
      <dgm:prSet phldrT="[Text]"/>
      <dgm:spPr>
        <a:solidFill>
          <a:srgbClr val="00B0F0"/>
        </a:solidFill>
      </dgm:spPr>
      <dgm:t>
        <a:bodyPr/>
        <a:lstStyle/>
        <a:p>
          <a:r>
            <a:rPr lang="en-ZA" dirty="0" smtClean="0">
              <a:solidFill>
                <a:schemeClr val="tx1"/>
              </a:solidFill>
            </a:rPr>
            <a:t>EMIA Individual Exhibition Assistance (IE &amp; IP)</a:t>
          </a:r>
          <a:endParaRPr lang="en-ZA" dirty="0">
            <a:solidFill>
              <a:schemeClr val="tx1"/>
            </a:solidFill>
          </a:endParaRPr>
        </a:p>
      </dgm:t>
    </dgm:pt>
    <dgm:pt modelId="{59E7AFA9-EC88-42A0-B384-11FBDEB2B176}" type="parTrans" cxnId="{DEECB2D0-726C-4A2F-B6B8-B9F8D3B40F2A}">
      <dgm:prSet/>
      <dgm:spPr/>
      <dgm:t>
        <a:bodyPr/>
        <a:lstStyle/>
        <a:p>
          <a:endParaRPr lang="en-ZA">
            <a:solidFill>
              <a:schemeClr val="tx1"/>
            </a:solidFill>
          </a:endParaRPr>
        </a:p>
      </dgm:t>
    </dgm:pt>
    <dgm:pt modelId="{82A374A9-6E46-4B6B-9C31-8875926147D7}" type="sibTrans" cxnId="{DEECB2D0-726C-4A2F-B6B8-B9F8D3B40F2A}">
      <dgm:prSet/>
      <dgm:spPr/>
      <dgm:t>
        <a:bodyPr/>
        <a:lstStyle/>
        <a:p>
          <a:endParaRPr lang="en-ZA">
            <a:solidFill>
              <a:schemeClr val="tx1"/>
            </a:solidFill>
          </a:endParaRPr>
        </a:p>
      </dgm:t>
    </dgm:pt>
    <dgm:pt modelId="{CACAE406-D1CD-4AEC-8AE8-BEAE2FDB9CE3}">
      <dgm:prSet phldrT="[Text]"/>
      <dgm:spPr>
        <a:solidFill>
          <a:srgbClr val="00B0F0"/>
        </a:solidFill>
      </dgm:spPr>
      <dgm:t>
        <a:bodyPr/>
        <a:lstStyle/>
        <a:p>
          <a:r>
            <a:rPr lang="en-ZA" dirty="0" smtClean="0">
              <a:solidFill>
                <a:schemeClr val="tx1"/>
              </a:solidFill>
            </a:rPr>
            <a:t>EMIA Primary Market Research (PMR &amp; R)</a:t>
          </a:r>
          <a:endParaRPr lang="en-ZA" dirty="0">
            <a:solidFill>
              <a:schemeClr val="tx1"/>
            </a:solidFill>
          </a:endParaRPr>
        </a:p>
      </dgm:t>
    </dgm:pt>
    <dgm:pt modelId="{F5805394-21FF-466C-AEBC-4ADDBB07755A}" type="parTrans" cxnId="{C9DF43A1-A52B-4E9D-A691-0112596D645C}">
      <dgm:prSet/>
      <dgm:spPr/>
      <dgm:t>
        <a:bodyPr/>
        <a:lstStyle/>
        <a:p>
          <a:endParaRPr lang="en-ZA"/>
        </a:p>
      </dgm:t>
    </dgm:pt>
    <dgm:pt modelId="{F6862C40-8240-4639-B880-DDB7FC4AD837}" type="sibTrans" cxnId="{C9DF43A1-A52B-4E9D-A691-0112596D645C}">
      <dgm:prSet/>
      <dgm:spPr/>
      <dgm:t>
        <a:bodyPr/>
        <a:lstStyle/>
        <a:p>
          <a:endParaRPr lang="en-ZA"/>
        </a:p>
      </dgm:t>
    </dgm:pt>
    <dgm:pt modelId="{98BDD0DF-2824-42BA-AB06-C27548EE9D9C}">
      <dgm:prSet phldrT="[Text]"/>
      <dgm:spPr>
        <a:solidFill>
          <a:srgbClr val="00B0F0"/>
        </a:solidFill>
      </dgm:spPr>
      <dgm:t>
        <a:bodyPr/>
        <a:lstStyle/>
        <a:p>
          <a:r>
            <a:rPr lang="en-ZA" dirty="0" smtClean="0">
              <a:solidFill>
                <a:schemeClr val="tx1"/>
              </a:solidFill>
            </a:rPr>
            <a:t>Sector Specific Assistance Scheme (SSAS)</a:t>
          </a:r>
          <a:endParaRPr lang="en-ZA" dirty="0">
            <a:solidFill>
              <a:schemeClr val="tx1"/>
            </a:solidFill>
          </a:endParaRPr>
        </a:p>
      </dgm:t>
    </dgm:pt>
    <dgm:pt modelId="{F7DC2C43-F7FF-4D95-B986-CA5A57437802}" type="parTrans" cxnId="{D48BAA8C-611E-4FDF-B557-8BA25F859D08}">
      <dgm:prSet/>
      <dgm:spPr/>
      <dgm:t>
        <a:bodyPr/>
        <a:lstStyle/>
        <a:p>
          <a:endParaRPr lang="en-ZA"/>
        </a:p>
      </dgm:t>
    </dgm:pt>
    <dgm:pt modelId="{1B363E08-04D7-4CBF-B4CE-C6BA46599C25}" type="sibTrans" cxnId="{D48BAA8C-611E-4FDF-B557-8BA25F859D08}">
      <dgm:prSet/>
      <dgm:spPr/>
      <dgm:t>
        <a:bodyPr/>
        <a:lstStyle/>
        <a:p>
          <a:endParaRPr lang="en-ZA"/>
        </a:p>
      </dgm:t>
    </dgm:pt>
    <dgm:pt modelId="{ABF6C6CE-874C-4A66-88AE-8167186E6856}">
      <dgm:prSet phldrT="[Text]"/>
      <dgm:spPr>
        <a:solidFill>
          <a:srgbClr val="00B0F0"/>
        </a:solidFill>
      </dgm:spPr>
      <dgm:t>
        <a:bodyPr/>
        <a:lstStyle/>
        <a:p>
          <a:r>
            <a:rPr lang="en-US" dirty="0" smtClean="0">
              <a:solidFill>
                <a:schemeClr val="tx1"/>
              </a:solidFill>
            </a:rPr>
            <a:t>Capital projects Feasibility </a:t>
          </a:r>
          <a:r>
            <a:rPr lang="en-US" dirty="0" err="1" smtClean="0">
              <a:solidFill>
                <a:schemeClr val="tx1"/>
              </a:solidFill>
            </a:rPr>
            <a:t>Programme</a:t>
          </a:r>
          <a:r>
            <a:rPr lang="en-US" dirty="0" smtClean="0">
              <a:solidFill>
                <a:schemeClr val="tx1"/>
              </a:solidFill>
            </a:rPr>
            <a:t> (CDP)</a:t>
          </a:r>
          <a:endParaRPr lang="en-ZA" dirty="0">
            <a:solidFill>
              <a:schemeClr val="tx1"/>
            </a:solidFill>
          </a:endParaRPr>
        </a:p>
      </dgm:t>
    </dgm:pt>
    <dgm:pt modelId="{EC733BA5-8664-4EB8-BD10-3AC8AE8D2790}" type="sibTrans" cxnId="{91054EDC-1FD1-483E-8EDB-76F35A4F4A95}">
      <dgm:prSet/>
      <dgm:spPr/>
      <dgm:t>
        <a:bodyPr/>
        <a:lstStyle/>
        <a:p>
          <a:endParaRPr lang="en-US"/>
        </a:p>
      </dgm:t>
    </dgm:pt>
    <dgm:pt modelId="{B483A6C8-039A-4870-80B3-4409B6016F42}" type="parTrans" cxnId="{91054EDC-1FD1-483E-8EDB-76F35A4F4A95}">
      <dgm:prSet/>
      <dgm:spPr/>
      <dgm:t>
        <a:bodyPr/>
        <a:lstStyle/>
        <a:p>
          <a:endParaRPr lang="en-US"/>
        </a:p>
      </dgm:t>
    </dgm:pt>
    <dgm:pt modelId="{C5D925B4-F9C0-4606-9363-A979759FAAFC}">
      <dgm:prSet phldrT="[Text]"/>
      <dgm:spPr>
        <a:solidFill>
          <a:srgbClr val="00B0F0"/>
        </a:solidFill>
      </dgm:spPr>
      <dgm:t>
        <a:bodyPr/>
        <a:lstStyle/>
        <a:p>
          <a:r>
            <a:rPr lang="en-US" dirty="0" smtClean="0">
              <a:solidFill>
                <a:schemeClr val="tx1"/>
              </a:solidFill>
            </a:rPr>
            <a:t>Individual Inward Bound Missions (IIBM)</a:t>
          </a:r>
          <a:endParaRPr lang="en-ZA" dirty="0">
            <a:solidFill>
              <a:schemeClr val="tx1"/>
            </a:solidFill>
          </a:endParaRPr>
        </a:p>
      </dgm:t>
    </dgm:pt>
    <dgm:pt modelId="{BB586C2D-D9F7-4D0E-91D5-C8DFCD2096B8}" type="sibTrans" cxnId="{01891ED8-D4F8-4D94-813E-D43FD27CF27C}">
      <dgm:prSet/>
      <dgm:spPr/>
      <dgm:t>
        <a:bodyPr/>
        <a:lstStyle/>
        <a:p>
          <a:endParaRPr lang="en-US"/>
        </a:p>
      </dgm:t>
    </dgm:pt>
    <dgm:pt modelId="{106D693F-0C38-4DC5-8BD1-0C8CCBC029FE}" type="parTrans" cxnId="{01891ED8-D4F8-4D94-813E-D43FD27CF27C}">
      <dgm:prSet/>
      <dgm:spPr/>
      <dgm:t>
        <a:bodyPr/>
        <a:lstStyle/>
        <a:p>
          <a:endParaRPr lang="en-US"/>
        </a:p>
      </dgm:t>
    </dgm:pt>
    <dgm:pt modelId="{8541F656-5DC7-429A-B279-D68826385DD7}" type="pres">
      <dgm:prSet presAssocID="{47EFC9DA-1BFF-462B-9F27-1B6E79ED2B3C}" presName="Name0" presStyleCnt="0">
        <dgm:presLayoutVars>
          <dgm:chMax val="7"/>
          <dgm:chPref val="7"/>
          <dgm:dir/>
        </dgm:presLayoutVars>
      </dgm:prSet>
      <dgm:spPr/>
      <dgm:t>
        <a:bodyPr/>
        <a:lstStyle/>
        <a:p>
          <a:endParaRPr lang="en-ZA"/>
        </a:p>
      </dgm:t>
    </dgm:pt>
    <dgm:pt modelId="{3F8D1AA6-8E9B-4BE0-8273-630545D339D9}" type="pres">
      <dgm:prSet presAssocID="{47EFC9DA-1BFF-462B-9F27-1B6E79ED2B3C}" presName="Name1" presStyleCnt="0"/>
      <dgm:spPr/>
    </dgm:pt>
    <dgm:pt modelId="{167FD489-E9A8-40DB-B315-85789AA6F458}" type="pres">
      <dgm:prSet presAssocID="{47EFC9DA-1BFF-462B-9F27-1B6E79ED2B3C}" presName="cycle" presStyleCnt="0"/>
      <dgm:spPr/>
    </dgm:pt>
    <dgm:pt modelId="{7D72487E-BE91-419E-A141-960F33E49FF6}" type="pres">
      <dgm:prSet presAssocID="{47EFC9DA-1BFF-462B-9F27-1B6E79ED2B3C}" presName="srcNode" presStyleLbl="node1" presStyleIdx="0" presStyleCnt="5"/>
      <dgm:spPr/>
    </dgm:pt>
    <dgm:pt modelId="{BA3DA9BE-3289-410F-9A2D-1F154F8ABCE0}" type="pres">
      <dgm:prSet presAssocID="{47EFC9DA-1BFF-462B-9F27-1B6E79ED2B3C}" presName="conn" presStyleLbl="parChTrans1D2" presStyleIdx="0" presStyleCnt="1"/>
      <dgm:spPr/>
      <dgm:t>
        <a:bodyPr/>
        <a:lstStyle/>
        <a:p>
          <a:endParaRPr lang="en-ZA"/>
        </a:p>
      </dgm:t>
    </dgm:pt>
    <dgm:pt modelId="{25134638-B4A0-4460-A79A-27CA984242BD}" type="pres">
      <dgm:prSet presAssocID="{47EFC9DA-1BFF-462B-9F27-1B6E79ED2B3C}" presName="extraNode" presStyleLbl="node1" presStyleIdx="0" presStyleCnt="5"/>
      <dgm:spPr/>
    </dgm:pt>
    <dgm:pt modelId="{118026AC-51C6-4865-B186-D834002DB920}" type="pres">
      <dgm:prSet presAssocID="{47EFC9DA-1BFF-462B-9F27-1B6E79ED2B3C}" presName="dstNode" presStyleLbl="node1" presStyleIdx="0" presStyleCnt="5"/>
      <dgm:spPr/>
    </dgm:pt>
    <dgm:pt modelId="{57A5B625-F715-4E16-8DD4-B9298B17D45D}" type="pres">
      <dgm:prSet presAssocID="{CACAE406-D1CD-4AEC-8AE8-BEAE2FDB9CE3}" presName="text_1" presStyleLbl="node1" presStyleIdx="0" presStyleCnt="5">
        <dgm:presLayoutVars>
          <dgm:bulletEnabled val="1"/>
        </dgm:presLayoutVars>
      </dgm:prSet>
      <dgm:spPr/>
      <dgm:t>
        <a:bodyPr/>
        <a:lstStyle/>
        <a:p>
          <a:endParaRPr lang="en-US"/>
        </a:p>
      </dgm:t>
    </dgm:pt>
    <dgm:pt modelId="{46606849-50A9-46AC-B234-688B1CDB9516}" type="pres">
      <dgm:prSet presAssocID="{CACAE406-D1CD-4AEC-8AE8-BEAE2FDB9CE3}" presName="accent_1" presStyleCnt="0"/>
      <dgm:spPr/>
    </dgm:pt>
    <dgm:pt modelId="{86D543E6-ED97-4319-B9B7-44B20F02AAD4}" type="pres">
      <dgm:prSet presAssocID="{CACAE406-D1CD-4AEC-8AE8-BEAE2FDB9CE3}" presName="accentRepeatNode" presStyleLbl="solidFgAcc1" presStyleIdx="0" presStyleCnt="5"/>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0B148F5D-A94C-4DF2-AD80-8200082F2634}" type="pres">
      <dgm:prSet presAssocID="{98BDD0DF-2824-42BA-AB06-C27548EE9D9C}" presName="text_2" presStyleLbl="node1" presStyleIdx="1" presStyleCnt="5">
        <dgm:presLayoutVars>
          <dgm:bulletEnabled val="1"/>
        </dgm:presLayoutVars>
      </dgm:prSet>
      <dgm:spPr/>
      <dgm:t>
        <a:bodyPr/>
        <a:lstStyle/>
        <a:p>
          <a:endParaRPr lang="en-US"/>
        </a:p>
      </dgm:t>
    </dgm:pt>
    <dgm:pt modelId="{686D92B6-FE09-4FF4-97F7-2A08DCDC45F3}" type="pres">
      <dgm:prSet presAssocID="{98BDD0DF-2824-42BA-AB06-C27548EE9D9C}" presName="accent_2" presStyleCnt="0"/>
      <dgm:spPr/>
    </dgm:pt>
    <dgm:pt modelId="{97557D4A-40BB-40F4-BF92-E1BC3E6FA902}" type="pres">
      <dgm:prSet presAssocID="{98BDD0DF-2824-42BA-AB06-C27548EE9D9C}" presName="accentRepeatNode" presStyleLbl="solidFgAcc1" presStyleIdx="1" presStyleCnt="5"/>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50572990-6689-4CC0-85F3-EC301BD58DD8}" type="pres">
      <dgm:prSet presAssocID="{949C917D-67F8-4244-A02A-84BF065C8441}" presName="text_3" presStyleLbl="node1" presStyleIdx="2" presStyleCnt="5">
        <dgm:presLayoutVars>
          <dgm:bulletEnabled val="1"/>
        </dgm:presLayoutVars>
      </dgm:prSet>
      <dgm:spPr/>
      <dgm:t>
        <a:bodyPr/>
        <a:lstStyle/>
        <a:p>
          <a:endParaRPr lang="en-US"/>
        </a:p>
      </dgm:t>
    </dgm:pt>
    <dgm:pt modelId="{F0E45040-AA5B-4308-80A4-3E3FD4C62F80}" type="pres">
      <dgm:prSet presAssocID="{949C917D-67F8-4244-A02A-84BF065C8441}" presName="accent_3" presStyleCnt="0"/>
      <dgm:spPr/>
    </dgm:pt>
    <dgm:pt modelId="{C4CE3899-0F24-4B1E-B0EF-C0013F09117E}" type="pres">
      <dgm:prSet presAssocID="{949C917D-67F8-4244-A02A-84BF065C8441}" presName="accentRepeatNode" presStyleLbl="solidFgAcc1" presStyleIdx="2" presStyleCnt="5"/>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131BD3A6-31B2-40F6-A48A-4176A0650AF7}" type="pres">
      <dgm:prSet presAssocID="{C5D925B4-F9C0-4606-9363-A979759FAAFC}" presName="text_4" presStyleLbl="node1" presStyleIdx="3" presStyleCnt="5">
        <dgm:presLayoutVars>
          <dgm:bulletEnabled val="1"/>
        </dgm:presLayoutVars>
      </dgm:prSet>
      <dgm:spPr/>
      <dgm:t>
        <a:bodyPr/>
        <a:lstStyle/>
        <a:p>
          <a:endParaRPr lang="en-US"/>
        </a:p>
      </dgm:t>
    </dgm:pt>
    <dgm:pt modelId="{9BF36FCC-BBE4-44C9-8757-145865E99B59}" type="pres">
      <dgm:prSet presAssocID="{C5D925B4-F9C0-4606-9363-A979759FAAFC}" presName="accent_4" presStyleCnt="0"/>
      <dgm:spPr/>
    </dgm:pt>
    <dgm:pt modelId="{98E526E8-B9B0-4920-A97A-19BFF3494D48}" type="pres">
      <dgm:prSet presAssocID="{C5D925B4-F9C0-4606-9363-A979759FAAFC}" presName="accentRepeatNode" presStyleLbl="solidFgAcc1" presStyleIdx="3" presStyleCnt="5"/>
      <dgm:spPr>
        <a:solidFill>
          <a:srgbClr val="FFFF00"/>
        </a:solidFill>
      </dgm:spPr>
      <dgm:t>
        <a:bodyPr/>
        <a:lstStyle/>
        <a:p>
          <a:endParaRPr lang="en-US"/>
        </a:p>
      </dgm:t>
    </dgm:pt>
    <dgm:pt modelId="{94C76320-7C6B-449F-AFCC-FC5A5A68EFAE}" type="pres">
      <dgm:prSet presAssocID="{ABF6C6CE-874C-4A66-88AE-8167186E6856}" presName="text_5" presStyleLbl="node1" presStyleIdx="4" presStyleCnt="5">
        <dgm:presLayoutVars>
          <dgm:bulletEnabled val="1"/>
        </dgm:presLayoutVars>
      </dgm:prSet>
      <dgm:spPr/>
      <dgm:t>
        <a:bodyPr/>
        <a:lstStyle/>
        <a:p>
          <a:endParaRPr lang="en-US"/>
        </a:p>
      </dgm:t>
    </dgm:pt>
    <dgm:pt modelId="{567F9711-C54B-4165-BB4A-8E8FB303A9C9}" type="pres">
      <dgm:prSet presAssocID="{ABF6C6CE-874C-4A66-88AE-8167186E6856}" presName="accent_5" presStyleCnt="0"/>
      <dgm:spPr/>
    </dgm:pt>
    <dgm:pt modelId="{5BF69EE2-4976-4F6B-8078-AE0404C693FF}" type="pres">
      <dgm:prSet presAssocID="{ABF6C6CE-874C-4A66-88AE-8167186E6856}" presName="accentRepeatNode" presStyleLbl="solidFgAcc1" presStyleIdx="4" presStyleCnt="5"/>
      <dgm:spPr>
        <a:solidFill>
          <a:srgbClr val="FFFF00"/>
        </a:solidFill>
      </dgm:spPr>
      <dgm:t>
        <a:bodyPr/>
        <a:lstStyle/>
        <a:p>
          <a:endParaRPr lang="en-US"/>
        </a:p>
      </dgm:t>
    </dgm:pt>
  </dgm:ptLst>
  <dgm:cxnLst>
    <dgm:cxn modelId="{56095C5E-B76A-4DE8-B507-1065F798DE09}" type="presOf" srcId="{F6862C40-8240-4639-B880-DDB7FC4AD837}" destId="{BA3DA9BE-3289-410F-9A2D-1F154F8ABCE0}" srcOrd="0" destOrd="0" presId="urn:microsoft.com/office/officeart/2008/layout/VerticalCurvedList"/>
    <dgm:cxn modelId="{79B858A4-7658-444A-8129-FB4C303FC2CA}" type="presOf" srcId="{ABF6C6CE-874C-4A66-88AE-8167186E6856}" destId="{94C76320-7C6B-449F-AFCC-FC5A5A68EFAE}" srcOrd="0" destOrd="0" presId="urn:microsoft.com/office/officeart/2008/layout/VerticalCurvedList"/>
    <dgm:cxn modelId="{91054EDC-1FD1-483E-8EDB-76F35A4F4A95}" srcId="{47EFC9DA-1BFF-462B-9F27-1B6E79ED2B3C}" destId="{ABF6C6CE-874C-4A66-88AE-8167186E6856}" srcOrd="4" destOrd="0" parTransId="{B483A6C8-039A-4870-80B3-4409B6016F42}" sibTransId="{EC733BA5-8664-4EB8-BD10-3AC8AE8D2790}"/>
    <dgm:cxn modelId="{A24A1F88-4225-4FB2-A2C2-207A347821AE}" type="presOf" srcId="{98BDD0DF-2824-42BA-AB06-C27548EE9D9C}" destId="{0B148F5D-A94C-4DF2-AD80-8200082F2634}" srcOrd="0" destOrd="0" presId="urn:microsoft.com/office/officeart/2008/layout/VerticalCurvedList"/>
    <dgm:cxn modelId="{D48BAA8C-611E-4FDF-B557-8BA25F859D08}" srcId="{47EFC9DA-1BFF-462B-9F27-1B6E79ED2B3C}" destId="{98BDD0DF-2824-42BA-AB06-C27548EE9D9C}" srcOrd="1" destOrd="0" parTransId="{F7DC2C43-F7FF-4D95-B986-CA5A57437802}" sibTransId="{1B363E08-04D7-4CBF-B4CE-C6BA46599C25}"/>
    <dgm:cxn modelId="{7075DEC5-4AE7-4E31-B3D8-92D481CFE135}" type="presOf" srcId="{CACAE406-D1CD-4AEC-8AE8-BEAE2FDB9CE3}" destId="{57A5B625-F715-4E16-8DD4-B9298B17D45D}" srcOrd="0" destOrd="0" presId="urn:microsoft.com/office/officeart/2008/layout/VerticalCurvedList"/>
    <dgm:cxn modelId="{88416278-1550-42CE-BC1D-39CD6E08F9B9}" type="presOf" srcId="{949C917D-67F8-4244-A02A-84BF065C8441}" destId="{50572990-6689-4CC0-85F3-EC301BD58DD8}" srcOrd="0" destOrd="0" presId="urn:microsoft.com/office/officeart/2008/layout/VerticalCurvedList"/>
    <dgm:cxn modelId="{8288EEA2-373B-430F-B549-B34A06EB46F8}" type="presOf" srcId="{C5D925B4-F9C0-4606-9363-A979759FAAFC}" destId="{131BD3A6-31B2-40F6-A48A-4176A0650AF7}" srcOrd="0" destOrd="0" presId="urn:microsoft.com/office/officeart/2008/layout/VerticalCurvedList"/>
    <dgm:cxn modelId="{01891ED8-D4F8-4D94-813E-D43FD27CF27C}" srcId="{47EFC9DA-1BFF-462B-9F27-1B6E79ED2B3C}" destId="{C5D925B4-F9C0-4606-9363-A979759FAAFC}" srcOrd="3" destOrd="0" parTransId="{106D693F-0C38-4DC5-8BD1-0C8CCBC029FE}" sibTransId="{BB586C2D-D9F7-4D0E-91D5-C8DFCD2096B8}"/>
    <dgm:cxn modelId="{C9DF43A1-A52B-4E9D-A691-0112596D645C}" srcId="{47EFC9DA-1BFF-462B-9F27-1B6E79ED2B3C}" destId="{CACAE406-D1CD-4AEC-8AE8-BEAE2FDB9CE3}" srcOrd="0" destOrd="0" parTransId="{F5805394-21FF-466C-AEBC-4ADDBB07755A}" sibTransId="{F6862C40-8240-4639-B880-DDB7FC4AD837}"/>
    <dgm:cxn modelId="{DEECB2D0-726C-4A2F-B6B8-B9F8D3B40F2A}" srcId="{47EFC9DA-1BFF-462B-9F27-1B6E79ED2B3C}" destId="{949C917D-67F8-4244-A02A-84BF065C8441}" srcOrd="2" destOrd="0" parTransId="{59E7AFA9-EC88-42A0-B384-11FBDEB2B176}" sibTransId="{82A374A9-6E46-4B6B-9C31-8875926147D7}"/>
    <dgm:cxn modelId="{FF240EC8-6431-41F2-8F3F-225393584F60}" type="presOf" srcId="{47EFC9DA-1BFF-462B-9F27-1B6E79ED2B3C}" destId="{8541F656-5DC7-429A-B279-D68826385DD7}" srcOrd="0" destOrd="0" presId="urn:microsoft.com/office/officeart/2008/layout/VerticalCurvedList"/>
    <dgm:cxn modelId="{BE1CCA8F-27BC-47CF-9222-96A37CAF878B}" type="presParOf" srcId="{8541F656-5DC7-429A-B279-D68826385DD7}" destId="{3F8D1AA6-8E9B-4BE0-8273-630545D339D9}" srcOrd="0" destOrd="0" presId="urn:microsoft.com/office/officeart/2008/layout/VerticalCurvedList"/>
    <dgm:cxn modelId="{211D1644-CC14-4998-B360-FE5913E407AA}" type="presParOf" srcId="{3F8D1AA6-8E9B-4BE0-8273-630545D339D9}" destId="{167FD489-E9A8-40DB-B315-85789AA6F458}" srcOrd="0" destOrd="0" presId="urn:microsoft.com/office/officeart/2008/layout/VerticalCurvedList"/>
    <dgm:cxn modelId="{94C7408A-4F48-40B6-8178-2A4FB1365C4D}" type="presParOf" srcId="{167FD489-E9A8-40DB-B315-85789AA6F458}" destId="{7D72487E-BE91-419E-A141-960F33E49FF6}" srcOrd="0" destOrd="0" presId="urn:microsoft.com/office/officeart/2008/layout/VerticalCurvedList"/>
    <dgm:cxn modelId="{7F792401-8FA6-449E-884E-D5E8640B3D7F}" type="presParOf" srcId="{167FD489-E9A8-40DB-B315-85789AA6F458}" destId="{BA3DA9BE-3289-410F-9A2D-1F154F8ABCE0}" srcOrd="1" destOrd="0" presId="urn:microsoft.com/office/officeart/2008/layout/VerticalCurvedList"/>
    <dgm:cxn modelId="{BD14DDC4-3578-4FFC-A5F0-A6E2157D1B8D}" type="presParOf" srcId="{167FD489-E9A8-40DB-B315-85789AA6F458}" destId="{25134638-B4A0-4460-A79A-27CA984242BD}" srcOrd="2" destOrd="0" presId="urn:microsoft.com/office/officeart/2008/layout/VerticalCurvedList"/>
    <dgm:cxn modelId="{8C8B8DCA-2E5A-44D8-938E-D7106032A59B}" type="presParOf" srcId="{167FD489-E9A8-40DB-B315-85789AA6F458}" destId="{118026AC-51C6-4865-B186-D834002DB920}" srcOrd="3" destOrd="0" presId="urn:microsoft.com/office/officeart/2008/layout/VerticalCurvedList"/>
    <dgm:cxn modelId="{6208B40C-F188-4938-9142-88899F93CDF2}" type="presParOf" srcId="{3F8D1AA6-8E9B-4BE0-8273-630545D339D9}" destId="{57A5B625-F715-4E16-8DD4-B9298B17D45D}" srcOrd="1" destOrd="0" presId="urn:microsoft.com/office/officeart/2008/layout/VerticalCurvedList"/>
    <dgm:cxn modelId="{211D8D02-CBE4-45AE-99C1-8BBD2943B8F1}" type="presParOf" srcId="{3F8D1AA6-8E9B-4BE0-8273-630545D339D9}" destId="{46606849-50A9-46AC-B234-688B1CDB9516}" srcOrd="2" destOrd="0" presId="urn:microsoft.com/office/officeart/2008/layout/VerticalCurvedList"/>
    <dgm:cxn modelId="{FBAA136D-55C2-4AB4-A519-0B58512F636B}" type="presParOf" srcId="{46606849-50A9-46AC-B234-688B1CDB9516}" destId="{86D543E6-ED97-4319-B9B7-44B20F02AAD4}" srcOrd="0" destOrd="0" presId="urn:microsoft.com/office/officeart/2008/layout/VerticalCurvedList"/>
    <dgm:cxn modelId="{A9570006-C718-46B8-AAE1-6140E4526CE1}" type="presParOf" srcId="{3F8D1AA6-8E9B-4BE0-8273-630545D339D9}" destId="{0B148F5D-A94C-4DF2-AD80-8200082F2634}" srcOrd="3" destOrd="0" presId="urn:microsoft.com/office/officeart/2008/layout/VerticalCurvedList"/>
    <dgm:cxn modelId="{3541EEEC-DA8F-4336-8DF2-7871445C1B0A}" type="presParOf" srcId="{3F8D1AA6-8E9B-4BE0-8273-630545D339D9}" destId="{686D92B6-FE09-4FF4-97F7-2A08DCDC45F3}" srcOrd="4" destOrd="0" presId="urn:microsoft.com/office/officeart/2008/layout/VerticalCurvedList"/>
    <dgm:cxn modelId="{B80CA5B3-B736-426C-8A4C-8C2283B0F157}" type="presParOf" srcId="{686D92B6-FE09-4FF4-97F7-2A08DCDC45F3}" destId="{97557D4A-40BB-40F4-BF92-E1BC3E6FA902}" srcOrd="0" destOrd="0" presId="urn:microsoft.com/office/officeart/2008/layout/VerticalCurvedList"/>
    <dgm:cxn modelId="{B83B03E2-D55F-4C31-A8ED-E2C3A8B03EC2}" type="presParOf" srcId="{3F8D1AA6-8E9B-4BE0-8273-630545D339D9}" destId="{50572990-6689-4CC0-85F3-EC301BD58DD8}" srcOrd="5" destOrd="0" presId="urn:microsoft.com/office/officeart/2008/layout/VerticalCurvedList"/>
    <dgm:cxn modelId="{38A015EA-F5D9-4058-BA7A-4B085414F875}" type="presParOf" srcId="{3F8D1AA6-8E9B-4BE0-8273-630545D339D9}" destId="{F0E45040-AA5B-4308-80A4-3E3FD4C62F80}" srcOrd="6" destOrd="0" presId="urn:microsoft.com/office/officeart/2008/layout/VerticalCurvedList"/>
    <dgm:cxn modelId="{3E1AD7E5-4EDF-48C0-999E-35BD17C26D19}" type="presParOf" srcId="{F0E45040-AA5B-4308-80A4-3E3FD4C62F80}" destId="{C4CE3899-0F24-4B1E-B0EF-C0013F09117E}" srcOrd="0" destOrd="0" presId="urn:microsoft.com/office/officeart/2008/layout/VerticalCurvedList"/>
    <dgm:cxn modelId="{0CEDAC1B-8F04-4498-A455-9C767BB85477}" type="presParOf" srcId="{3F8D1AA6-8E9B-4BE0-8273-630545D339D9}" destId="{131BD3A6-31B2-40F6-A48A-4176A0650AF7}" srcOrd="7" destOrd="0" presId="urn:microsoft.com/office/officeart/2008/layout/VerticalCurvedList"/>
    <dgm:cxn modelId="{0740ED8F-A9CA-4A5A-A360-B862807540D7}" type="presParOf" srcId="{3F8D1AA6-8E9B-4BE0-8273-630545D339D9}" destId="{9BF36FCC-BBE4-44C9-8757-145865E99B59}" srcOrd="8" destOrd="0" presId="urn:microsoft.com/office/officeart/2008/layout/VerticalCurvedList"/>
    <dgm:cxn modelId="{91997522-BC58-4A67-9BF7-469FC2A3A420}" type="presParOf" srcId="{9BF36FCC-BBE4-44C9-8757-145865E99B59}" destId="{98E526E8-B9B0-4920-A97A-19BFF3494D48}" srcOrd="0" destOrd="0" presId="urn:microsoft.com/office/officeart/2008/layout/VerticalCurvedList"/>
    <dgm:cxn modelId="{66BFA92C-DA7B-4999-AA39-666F564CC7A6}" type="presParOf" srcId="{3F8D1AA6-8E9B-4BE0-8273-630545D339D9}" destId="{94C76320-7C6B-449F-AFCC-FC5A5A68EFAE}" srcOrd="9" destOrd="0" presId="urn:microsoft.com/office/officeart/2008/layout/VerticalCurvedList"/>
    <dgm:cxn modelId="{9E10AE27-9D6D-40BE-B7FC-A3E2C5BAFDF1}" type="presParOf" srcId="{3F8D1AA6-8E9B-4BE0-8273-630545D339D9}" destId="{567F9711-C54B-4165-BB4A-8E8FB303A9C9}" srcOrd="10" destOrd="0" presId="urn:microsoft.com/office/officeart/2008/layout/VerticalCurvedList"/>
    <dgm:cxn modelId="{B13C68C2-C597-4E61-A6FA-7C098E820AF0}" type="presParOf" srcId="{567F9711-C54B-4165-BB4A-8E8FB303A9C9}" destId="{5BF69EE2-4976-4F6B-8078-AE0404C693F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8CCBC0-DA4D-412A-8135-FF835E336D7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ZA"/>
        </a:p>
      </dgm:t>
    </dgm:pt>
    <dgm:pt modelId="{64859C1A-BB1D-4E1B-A42D-985762B3F0E2}">
      <dgm:prSet phldrT="[Text]" custT="1"/>
      <dgm:spPr>
        <a:solidFill>
          <a:schemeClr val="accent5"/>
        </a:solidFill>
      </dgm:spPr>
      <dgm:t>
        <a:bodyPr/>
        <a:lstStyle/>
        <a:p>
          <a:r>
            <a:rPr lang="en-ZA" sz="2400" b="1" dirty="0" smtClean="0">
              <a:solidFill>
                <a:schemeClr val="tx1"/>
              </a:solidFill>
            </a:rPr>
            <a:t>SSAS</a:t>
          </a:r>
          <a:endParaRPr lang="en-ZA" sz="2400" b="1" dirty="0">
            <a:solidFill>
              <a:schemeClr val="tx1"/>
            </a:solidFill>
          </a:endParaRPr>
        </a:p>
      </dgm:t>
    </dgm:pt>
    <dgm:pt modelId="{CF1D0CCA-4076-494B-81B2-D94ED7D391CD}" type="parTrans" cxnId="{9195A021-7AF6-465B-9FB7-B2034D6A2FEA}">
      <dgm:prSet/>
      <dgm:spPr/>
      <dgm:t>
        <a:bodyPr/>
        <a:lstStyle/>
        <a:p>
          <a:endParaRPr lang="en-ZA" sz="1800">
            <a:solidFill>
              <a:schemeClr val="tx1"/>
            </a:solidFill>
          </a:endParaRPr>
        </a:p>
      </dgm:t>
    </dgm:pt>
    <dgm:pt modelId="{92B03D96-3BA5-4D7E-BABD-502188AA48CF}" type="sibTrans" cxnId="{9195A021-7AF6-465B-9FB7-B2034D6A2FEA}">
      <dgm:prSet/>
      <dgm:spPr/>
      <dgm:t>
        <a:bodyPr/>
        <a:lstStyle/>
        <a:p>
          <a:endParaRPr lang="en-ZA" sz="1800">
            <a:solidFill>
              <a:schemeClr val="tx1"/>
            </a:solidFill>
          </a:endParaRPr>
        </a:p>
      </dgm:t>
    </dgm:pt>
    <dgm:pt modelId="{6FD3B244-D8E3-48F4-BA43-E39180FE2D71}">
      <dgm:prSet phldrT="[Text]" custT="1"/>
      <dgm:spPr>
        <a:solidFill>
          <a:schemeClr val="accent6">
            <a:lumMod val="40000"/>
            <a:lumOff val="60000"/>
            <a:alpha val="90000"/>
          </a:schemeClr>
        </a:solidFill>
      </dgm:spPr>
      <dgm:t>
        <a:bodyPr/>
        <a:lstStyle/>
        <a:p>
          <a:r>
            <a:rPr lang="en-ZA" sz="1800" b="1" dirty="0" smtClean="0">
              <a:solidFill>
                <a:schemeClr val="tx1"/>
              </a:solidFill>
            </a:rPr>
            <a:t>Sector focussed </a:t>
          </a:r>
          <a:r>
            <a:rPr lang="en-ZA" sz="1800" b="1" dirty="0" smtClean="0">
              <a:solidFill>
                <a:srgbClr val="FF0000"/>
              </a:solidFill>
            </a:rPr>
            <a:t>groups</a:t>
          </a:r>
          <a:r>
            <a:rPr lang="en-ZA" sz="1800" b="1" dirty="0" smtClean="0">
              <a:solidFill>
                <a:schemeClr val="tx1"/>
              </a:solidFill>
            </a:rPr>
            <a:t> of </a:t>
          </a:r>
          <a:r>
            <a:rPr lang="en-ZA" sz="1800" b="1" dirty="0" smtClean="0">
              <a:solidFill>
                <a:srgbClr val="FF0000"/>
              </a:solidFill>
            </a:rPr>
            <a:t>emerging exporters </a:t>
          </a:r>
          <a:r>
            <a:rPr lang="en-ZA" sz="1800" b="1" dirty="0" smtClean="0">
              <a:solidFill>
                <a:schemeClr val="tx1"/>
              </a:solidFill>
            </a:rPr>
            <a:t>developing into seasoned exporters and s</a:t>
          </a:r>
          <a:r>
            <a:rPr lang="en-US" sz="1800" b="1" dirty="0" err="1" smtClean="0">
              <a:solidFill>
                <a:schemeClr val="tx1"/>
              </a:solidFill>
            </a:rPr>
            <a:t>ector</a:t>
          </a:r>
          <a:r>
            <a:rPr lang="en-US" sz="1800" b="1" dirty="0" smtClean="0">
              <a:solidFill>
                <a:schemeClr val="tx1"/>
              </a:solidFill>
            </a:rPr>
            <a:t> focused market development/research </a:t>
          </a:r>
          <a:r>
            <a:rPr lang="en-US" sz="1800" b="1" dirty="0" smtClean="0">
              <a:solidFill>
                <a:srgbClr val="FF0000"/>
              </a:solidFill>
            </a:rPr>
            <a:t>projects </a:t>
          </a:r>
          <a:endParaRPr lang="en-ZA" sz="1800" dirty="0">
            <a:solidFill>
              <a:schemeClr val="tx1"/>
            </a:solidFill>
          </a:endParaRPr>
        </a:p>
      </dgm:t>
    </dgm:pt>
    <dgm:pt modelId="{39799594-39B9-4191-969E-0458AE228A8E}" type="parTrans" cxnId="{5B5602C9-08D0-472F-9170-7C06321DAC13}">
      <dgm:prSet/>
      <dgm:spPr/>
      <dgm:t>
        <a:bodyPr/>
        <a:lstStyle/>
        <a:p>
          <a:endParaRPr lang="en-ZA" sz="1800">
            <a:solidFill>
              <a:schemeClr val="tx1"/>
            </a:solidFill>
          </a:endParaRPr>
        </a:p>
      </dgm:t>
    </dgm:pt>
    <dgm:pt modelId="{B983E0A1-92E7-43DF-BC79-6997D3D93EA3}" type="sibTrans" cxnId="{5B5602C9-08D0-472F-9170-7C06321DAC13}">
      <dgm:prSet/>
      <dgm:spPr/>
      <dgm:t>
        <a:bodyPr/>
        <a:lstStyle/>
        <a:p>
          <a:endParaRPr lang="en-ZA" sz="1800">
            <a:solidFill>
              <a:schemeClr val="tx1"/>
            </a:solidFill>
          </a:endParaRPr>
        </a:p>
      </dgm:t>
    </dgm:pt>
    <dgm:pt modelId="{3B113BED-F60D-4FB7-99C4-89C6BB30A577}">
      <dgm:prSet phldrT="[Text]" custT="1"/>
      <dgm:spPr>
        <a:solidFill>
          <a:schemeClr val="accent5"/>
        </a:solidFill>
      </dgm:spPr>
      <dgm:t>
        <a:bodyPr/>
        <a:lstStyle/>
        <a:p>
          <a:r>
            <a:rPr lang="en-ZA" sz="2400" b="1" dirty="0" smtClean="0">
              <a:solidFill>
                <a:schemeClr val="tx1"/>
              </a:solidFill>
            </a:rPr>
            <a:t>IE &amp; IP</a:t>
          </a:r>
          <a:endParaRPr lang="en-ZA" sz="2400" b="1" dirty="0">
            <a:solidFill>
              <a:schemeClr val="tx1"/>
            </a:solidFill>
          </a:endParaRPr>
        </a:p>
      </dgm:t>
    </dgm:pt>
    <dgm:pt modelId="{B2991DDB-E9A3-4696-A713-5ED960767EF7}" type="parTrans" cxnId="{B789434A-833C-4469-9F49-9F5026618CE6}">
      <dgm:prSet/>
      <dgm:spPr/>
      <dgm:t>
        <a:bodyPr/>
        <a:lstStyle/>
        <a:p>
          <a:endParaRPr lang="en-ZA" sz="1800">
            <a:solidFill>
              <a:schemeClr val="tx1"/>
            </a:solidFill>
          </a:endParaRPr>
        </a:p>
      </dgm:t>
    </dgm:pt>
    <dgm:pt modelId="{50B9D0FB-C9D3-4CF3-BEE3-5AFEC861F81E}" type="sibTrans" cxnId="{B789434A-833C-4469-9F49-9F5026618CE6}">
      <dgm:prSet/>
      <dgm:spPr/>
      <dgm:t>
        <a:bodyPr/>
        <a:lstStyle/>
        <a:p>
          <a:endParaRPr lang="en-ZA" sz="1800">
            <a:solidFill>
              <a:schemeClr val="tx1"/>
            </a:solidFill>
          </a:endParaRPr>
        </a:p>
      </dgm:t>
    </dgm:pt>
    <dgm:pt modelId="{9423B9D9-AADE-4E21-8618-9F2671D33631}">
      <dgm:prSet phldrT="[Text]" custT="1"/>
      <dgm:spPr>
        <a:solidFill>
          <a:schemeClr val="accent6">
            <a:lumMod val="40000"/>
            <a:lumOff val="60000"/>
            <a:alpha val="90000"/>
          </a:schemeClr>
        </a:solidFill>
      </dgm:spPr>
      <dgm:t>
        <a:bodyPr/>
        <a:lstStyle/>
        <a:p>
          <a:r>
            <a:rPr lang="en-ZA" sz="1800" b="1" dirty="0" smtClean="0">
              <a:solidFill>
                <a:srgbClr val="FF0000"/>
              </a:solidFill>
            </a:rPr>
            <a:t>Individual entities </a:t>
          </a:r>
          <a:r>
            <a:rPr lang="en-ZA" sz="1800" b="1" dirty="0" smtClean="0"/>
            <a:t>participation at recognised exhibitions abroad where TISA does not provide a national pavilion</a:t>
          </a:r>
          <a:endParaRPr lang="en-ZA" sz="1800" b="1" dirty="0">
            <a:solidFill>
              <a:schemeClr val="tx1"/>
            </a:solidFill>
            <a:latin typeface="Calibri" pitchFamily="34" charset="0"/>
          </a:endParaRPr>
        </a:p>
      </dgm:t>
    </dgm:pt>
    <dgm:pt modelId="{7D09A60A-C504-47E6-9105-C7FB930C7F6C}" type="parTrans" cxnId="{557BE688-14A4-426A-B37A-518CE114636B}">
      <dgm:prSet/>
      <dgm:spPr/>
      <dgm:t>
        <a:bodyPr/>
        <a:lstStyle/>
        <a:p>
          <a:endParaRPr lang="en-ZA" sz="1800">
            <a:solidFill>
              <a:schemeClr val="tx1"/>
            </a:solidFill>
          </a:endParaRPr>
        </a:p>
      </dgm:t>
    </dgm:pt>
    <dgm:pt modelId="{DDE788D5-4327-4A8C-A920-AA9E432FC57A}" type="sibTrans" cxnId="{557BE688-14A4-426A-B37A-518CE114636B}">
      <dgm:prSet/>
      <dgm:spPr/>
      <dgm:t>
        <a:bodyPr/>
        <a:lstStyle/>
        <a:p>
          <a:endParaRPr lang="en-ZA" sz="1800">
            <a:solidFill>
              <a:schemeClr val="tx1"/>
            </a:solidFill>
          </a:endParaRPr>
        </a:p>
      </dgm:t>
    </dgm:pt>
    <dgm:pt modelId="{A9C80240-8EC4-409D-8F39-F1590000EC32}">
      <dgm:prSet phldrT="[Text]" custT="1"/>
      <dgm:spPr>
        <a:solidFill>
          <a:schemeClr val="accent5"/>
        </a:solidFill>
      </dgm:spPr>
      <dgm:t>
        <a:bodyPr/>
        <a:lstStyle/>
        <a:p>
          <a:r>
            <a:rPr lang="en-ZA" sz="2400" b="1" dirty="0" smtClean="0">
              <a:solidFill>
                <a:schemeClr val="tx1"/>
              </a:solidFill>
            </a:rPr>
            <a:t>PMR &amp; PR</a:t>
          </a:r>
          <a:endParaRPr lang="en-ZA" sz="2400" b="1" dirty="0">
            <a:solidFill>
              <a:schemeClr val="tx1"/>
            </a:solidFill>
          </a:endParaRPr>
        </a:p>
      </dgm:t>
    </dgm:pt>
    <dgm:pt modelId="{F47BEE69-DA48-49EE-A050-A924DAE3FA30}" type="parTrans" cxnId="{5F6A0BDF-B1C9-4157-9EC3-29BF22C5AF5F}">
      <dgm:prSet/>
      <dgm:spPr/>
      <dgm:t>
        <a:bodyPr/>
        <a:lstStyle/>
        <a:p>
          <a:endParaRPr lang="en-ZA" sz="1800">
            <a:solidFill>
              <a:schemeClr val="tx1"/>
            </a:solidFill>
          </a:endParaRPr>
        </a:p>
      </dgm:t>
    </dgm:pt>
    <dgm:pt modelId="{8A38B05F-BB60-4422-9F16-6B5886FE3834}" type="sibTrans" cxnId="{5F6A0BDF-B1C9-4157-9EC3-29BF22C5AF5F}">
      <dgm:prSet/>
      <dgm:spPr/>
      <dgm:t>
        <a:bodyPr/>
        <a:lstStyle/>
        <a:p>
          <a:endParaRPr lang="en-ZA" sz="1800">
            <a:solidFill>
              <a:schemeClr val="tx1"/>
            </a:solidFill>
          </a:endParaRPr>
        </a:p>
      </dgm:t>
    </dgm:pt>
    <dgm:pt modelId="{6D6C3F46-2B8F-433B-BC92-EA0EC2793EFD}">
      <dgm:prSet phldrT="[Text]" custT="1"/>
      <dgm:spPr>
        <a:solidFill>
          <a:schemeClr val="accent6">
            <a:lumMod val="40000"/>
            <a:lumOff val="60000"/>
          </a:schemeClr>
        </a:solidFill>
      </dgm:spPr>
      <dgm:t>
        <a:bodyPr/>
        <a:lstStyle/>
        <a:p>
          <a:r>
            <a:rPr lang="en-ZA" sz="1800" b="1" dirty="0" smtClean="0">
              <a:solidFill>
                <a:srgbClr val="FF0000"/>
              </a:solidFill>
            </a:rPr>
            <a:t>Individual entities </a:t>
          </a:r>
          <a:r>
            <a:rPr lang="en-ZA" sz="1800" b="1" dirty="0" smtClean="0">
              <a:solidFill>
                <a:schemeClr val="tx1"/>
              </a:solidFill>
            </a:rPr>
            <a:t>for conducting primary research in foreign countries to develop new export markets</a:t>
          </a:r>
          <a:endParaRPr lang="en-ZA" sz="1800" b="1" dirty="0">
            <a:solidFill>
              <a:schemeClr val="tx1"/>
            </a:solidFill>
          </a:endParaRPr>
        </a:p>
      </dgm:t>
    </dgm:pt>
    <dgm:pt modelId="{6647770E-6F17-4A38-AA8B-653F21C67638}" type="parTrans" cxnId="{9299821E-7DC0-4978-9EF7-BAF7EB3DAF15}">
      <dgm:prSet/>
      <dgm:spPr/>
      <dgm:t>
        <a:bodyPr/>
        <a:lstStyle/>
        <a:p>
          <a:endParaRPr lang="en-ZA" sz="1800">
            <a:solidFill>
              <a:schemeClr val="tx1"/>
            </a:solidFill>
          </a:endParaRPr>
        </a:p>
      </dgm:t>
    </dgm:pt>
    <dgm:pt modelId="{D0BDAD56-11E1-4A3F-8D2A-DB9ACBD50683}" type="sibTrans" cxnId="{9299821E-7DC0-4978-9EF7-BAF7EB3DAF15}">
      <dgm:prSet/>
      <dgm:spPr/>
      <dgm:t>
        <a:bodyPr/>
        <a:lstStyle/>
        <a:p>
          <a:endParaRPr lang="en-ZA" sz="1800">
            <a:solidFill>
              <a:schemeClr val="tx1"/>
            </a:solidFill>
          </a:endParaRPr>
        </a:p>
      </dgm:t>
    </dgm:pt>
    <dgm:pt modelId="{80D619D5-BAD7-41B3-A5C7-1D8A0FBF4951}">
      <dgm:prSet phldrT="[Text]" custT="1"/>
      <dgm:spPr>
        <a:solidFill>
          <a:schemeClr val="accent5">
            <a:alpha val="90000"/>
          </a:schemeClr>
        </a:solidFill>
      </dgm:spPr>
      <dgm:t>
        <a:bodyPr/>
        <a:lstStyle/>
        <a:p>
          <a:r>
            <a:rPr lang="en-US" sz="2400" b="1" dirty="0" smtClean="0">
              <a:solidFill>
                <a:schemeClr val="tx1"/>
              </a:solidFill>
              <a:latin typeface="Calibri" pitchFamily="34" charset="0"/>
            </a:rPr>
            <a:t>CPFP</a:t>
          </a:r>
          <a:endParaRPr lang="en-ZA" sz="2400" b="1" dirty="0">
            <a:solidFill>
              <a:schemeClr val="tx1"/>
            </a:solidFill>
            <a:latin typeface="Calibri" pitchFamily="34" charset="0"/>
          </a:endParaRPr>
        </a:p>
      </dgm:t>
    </dgm:pt>
    <dgm:pt modelId="{4D932539-CE01-457F-B7F7-A812E6A58A73}" type="parTrans" cxnId="{37D95D5A-442A-47CE-A4AF-640728A7E592}">
      <dgm:prSet/>
      <dgm:spPr/>
      <dgm:t>
        <a:bodyPr/>
        <a:lstStyle/>
        <a:p>
          <a:endParaRPr lang="en-US" sz="1800"/>
        </a:p>
      </dgm:t>
    </dgm:pt>
    <dgm:pt modelId="{FC56CBBA-A2E2-437D-9178-932ECA531D55}" type="sibTrans" cxnId="{37D95D5A-442A-47CE-A4AF-640728A7E592}">
      <dgm:prSet/>
      <dgm:spPr/>
      <dgm:t>
        <a:bodyPr/>
        <a:lstStyle/>
        <a:p>
          <a:endParaRPr lang="en-US" sz="1800"/>
        </a:p>
      </dgm:t>
    </dgm:pt>
    <dgm:pt modelId="{587C0A54-0FF3-40F6-ABB2-28C1BCEF7A0E}">
      <dgm:prSet phldrT="[Text]" custT="1"/>
      <dgm:spPr>
        <a:solidFill>
          <a:schemeClr val="accent5">
            <a:alpha val="90000"/>
          </a:schemeClr>
        </a:solidFill>
      </dgm:spPr>
      <dgm:t>
        <a:bodyPr/>
        <a:lstStyle/>
        <a:p>
          <a:r>
            <a:rPr lang="en-US" sz="2400" b="1" dirty="0" smtClean="0">
              <a:solidFill>
                <a:schemeClr val="tx1"/>
              </a:solidFill>
              <a:latin typeface="Calibri" pitchFamily="34" charset="0"/>
            </a:rPr>
            <a:t>IIBM</a:t>
          </a:r>
          <a:endParaRPr lang="en-ZA" sz="2400" b="1" dirty="0">
            <a:solidFill>
              <a:schemeClr val="tx1"/>
            </a:solidFill>
            <a:latin typeface="Calibri" pitchFamily="34" charset="0"/>
          </a:endParaRPr>
        </a:p>
      </dgm:t>
    </dgm:pt>
    <dgm:pt modelId="{F98ADC15-0238-4788-8105-F4D2149EF1B9}" type="sibTrans" cxnId="{99072E55-F9BB-44CF-A27E-61992735930D}">
      <dgm:prSet/>
      <dgm:spPr/>
      <dgm:t>
        <a:bodyPr/>
        <a:lstStyle/>
        <a:p>
          <a:endParaRPr lang="en-US" sz="1800"/>
        </a:p>
      </dgm:t>
    </dgm:pt>
    <dgm:pt modelId="{3B4738C3-EA97-454B-A3F0-10F883372225}" type="parTrans" cxnId="{99072E55-F9BB-44CF-A27E-61992735930D}">
      <dgm:prSet/>
      <dgm:spPr/>
      <dgm:t>
        <a:bodyPr/>
        <a:lstStyle/>
        <a:p>
          <a:endParaRPr lang="en-US" sz="1800"/>
        </a:p>
      </dgm:t>
    </dgm:pt>
    <dgm:pt modelId="{BE0F4876-AAF6-4EBD-8997-8A6CD2D02DC5}">
      <dgm:prSet phldrT="[Text]" custT="1"/>
      <dgm:spPr>
        <a:solidFill>
          <a:schemeClr val="accent6">
            <a:lumMod val="40000"/>
            <a:lumOff val="60000"/>
            <a:alpha val="90000"/>
          </a:schemeClr>
        </a:solidFill>
      </dgm:spPr>
      <dgm:t>
        <a:bodyPr/>
        <a:lstStyle/>
        <a:p>
          <a:r>
            <a:rPr lang="en-ZA" sz="1800" b="1" dirty="0" smtClean="0">
              <a:solidFill>
                <a:schemeClr val="tx1"/>
              </a:solidFill>
              <a:latin typeface="Calibri" pitchFamily="34" charset="0"/>
            </a:rPr>
            <a:t>Groups of </a:t>
          </a:r>
          <a:r>
            <a:rPr lang="en-ZA" sz="1800" b="1" dirty="0" smtClean="0">
              <a:solidFill>
                <a:srgbClr val="FF0000"/>
              </a:solidFill>
              <a:latin typeface="Calibri" pitchFamily="34" charset="0"/>
            </a:rPr>
            <a:t>five or more SMME or HDI </a:t>
          </a:r>
          <a:r>
            <a:rPr lang="en-ZA" sz="1800" b="1" dirty="0" smtClean="0">
              <a:solidFill>
                <a:schemeClr val="tx1"/>
              </a:solidFill>
              <a:latin typeface="Calibri" pitchFamily="34" charset="0"/>
            </a:rPr>
            <a:t>entities to showcase SA manufactured products in targeted retail outlets abroad</a:t>
          </a:r>
          <a:endParaRPr lang="en-ZA" sz="1800" b="1" dirty="0">
            <a:solidFill>
              <a:schemeClr val="tx1"/>
            </a:solidFill>
            <a:latin typeface="Calibri" pitchFamily="34" charset="0"/>
          </a:endParaRPr>
        </a:p>
      </dgm:t>
    </dgm:pt>
    <dgm:pt modelId="{6F4BE8B6-8804-405D-94D3-F709D085FCF9}" type="parTrans" cxnId="{7A95ECC7-E249-4EA0-A98C-FF6055C820D7}">
      <dgm:prSet/>
      <dgm:spPr/>
      <dgm:t>
        <a:bodyPr/>
        <a:lstStyle/>
        <a:p>
          <a:endParaRPr lang="en-US" sz="1800"/>
        </a:p>
      </dgm:t>
    </dgm:pt>
    <dgm:pt modelId="{BDDC3D25-12DB-4E5E-8F0E-0EB65DE9B264}" type="sibTrans" cxnId="{7A95ECC7-E249-4EA0-A98C-FF6055C820D7}">
      <dgm:prSet/>
      <dgm:spPr/>
      <dgm:t>
        <a:bodyPr/>
        <a:lstStyle/>
        <a:p>
          <a:endParaRPr lang="en-US" sz="1800"/>
        </a:p>
      </dgm:t>
    </dgm:pt>
    <dgm:pt modelId="{B1FD9A5F-46F3-4A60-8C4F-6AE83508B350}">
      <dgm:prSet phldrT="[Text]" custT="1"/>
      <dgm:spPr>
        <a:solidFill>
          <a:schemeClr val="accent6">
            <a:lumMod val="40000"/>
            <a:lumOff val="60000"/>
          </a:schemeClr>
        </a:solidFill>
      </dgm:spPr>
      <dgm:t>
        <a:bodyPr/>
        <a:lstStyle/>
        <a:p>
          <a:r>
            <a:rPr lang="en-ZA" sz="1800" b="1" dirty="0" smtClean="0">
              <a:solidFill>
                <a:srgbClr val="FF0000"/>
              </a:solidFill>
            </a:rPr>
            <a:t>Individual entities </a:t>
          </a:r>
          <a:r>
            <a:rPr lang="en-ZA" sz="1800" b="1" dirty="0" smtClean="0">
              <a:solidFill>
                <a:schemeClr val="tx1"/>
              </a:solidFill>
            </a:rPr>
            <a:t>for international patent registration, trademark, copyright and product certifications </a:t>
          </a:r>
          <a:endParaRPr lang="en-ZA" sz="1800" b="1" dirty="0">
            <a:solidFill>
              <a:schemeClr val="tx1"/>
            </a:solidFill>
          </a:endParaRPr>
        </a:p>
      </dgm:t>
    </dgm:pt>
    <dgm:pt modelId="{A78BCD97-F135-41EE-86E6-298DA8BEA776}" type="parTrans" cxnId="{26B5F543-B11F-484E-9924-B65B4B076DDE}">
      <dgm:prSet/>
      <dgm:spPr/>
      <dgm:t>
        <a:bodyPr/>
        <a:lstStyle/>
        <a:p>
          <a:endParaRPr lang="en-US"/>
        </a:p>
      </dgm:t>
    </dgm:pt>
    <dgm:pt modelId="{C23238E1-6E1C-4005-B794-4031AF4A89AA}" type="sibTrans" cxnId="{26B5F543-B11F-484E-9924-B65B4B076DDE}">
      <dgm:prSet/>
      <dgm:spPr/>
      <dgm:t>
        <a:bodyPr/>
        <a:lstStyle/>
        <a:p>
          <a:endParaRPr lang="en-US"/>
        </a:p>
      </dgm:t>
    </dgm:pt>
    <dgm:pt modelId="{0F121B31-F984-4739-8A03-A2B826500625}" type="pres">
      <dgm:prSet presAssocID="{708CCBC0-DA4D-412A-8135-FF835E336D77}" presName="Name0" presStyleCnt="0">
        <dgm:presLayoutVars>
          <dgm:dir/>
          <dgm:animLvl val="lvl"/>
          <dgm:resizeHandles val="exact"/>
        </dgm:presLayoutVars>
      </dgm:prSet>
      <dgm:spPr/>
      <dgm:t>
        <a:bodyPr/>
        <a:lstStyle/>
        <a:p>
          <a:endParaRPr lang="en-ZA"/>
        </a:p>
      </dgm:t>
    </dgm:pt>
    <dgm:pt modelId="{697D504E-10E6-4381-ACE1-B073D39CF0D9}" type="pres">
      <dgm:prSet presAssocID="{A9C80240-8EC4-409D-8F39-F1590000EC32}" presName="linNode" presStyleCnt="0"/>
      <dgm:spPr/>
    </dgm:pt>
    <dgm:pt modelId="{D5183A0C-D6F9-4536-9E79-190C022990B7}" type="pres">
      <dgm:prSet presAssocID="{A9C80240-8EC4-409D-8F39-F1590000EC32}" presName="parentText" presStyleLbl="node1" presStyleIdx="0" presStyleCnt="5" custScaleX="56979" custLinFactNeighborX="-187" custLinFactNeighborY="98">
        <dgm:presLayoutVars>
          <dgm:chMax val="1"/>
          <dgm:bulletEnabled val="1"/>
        </dgm:presLayoutVars>
      </dgm:prSet>
      <dgm:spPr/>
      <dgm:t>
        <a:bodyPr/>
        <a:lstStyle/>
        <a:p>
          <a:endParaRPr lang="en-ZA"/>
        </a:p>
      </dgm:t>
    </dgm:pt>
    <dgm:pt modelId="{0FD38BFF-F64B-4121-8DDB-EE73CE72C6FC}" type="pres">
      <dgm:prSet presAssocID="{A9C80240-8EC4-409D-8F39-F1590000EC32}" presName="descendantText" presStyleLbl="alignAccFollowNode1" presStyleIdx="0" presStyleCnt="3" custScaleX="128568" custScaleY="118858">
        <dgm:presLayoutVars>
          <dgm:bulletEnabled val="1"/>
        </dgm:presLayoutVars>
      </dgm:prSet>
      <dgm:spPr/>
      <dgm:t>
        <a:bodyPr/>
        <a:lstStyle/>
        <a:p>
          <a:endParaRPr lang="en-ZA"/>
        </a:p>
      </dgm:t>
    </dgm:pt>
    <dgm:pt modelId="{84E7F23E-CF14-46A4-AE6C-412937BBF922}" type="pres">
      <dgm:prSet presAssocID="{8A38B05F-BB60-4422-9F16-6B5886FE3834}" presName="sp" presStyleCnt="0"/>
      <dgm:spPr/>
    </dgm:pt>
    <dgm:pt modelId="{0D059170-4B3F-4F88-A9C8-933EA044A73B}" type="pres">
      <dgm:prSet presAssocID="{64859C1A-BB1D-4E1B-A42D-985762B3F0E2}" presName="linNode" presStyleCnt="0"/>
      <dgm:spPr/>
    </dgm:pt>
    <dgm:pt modelId="{7A3BEE6E-641D-4FA6-AA50-B8FC0585C40A}" type="pres">
      <dgm:prSet presAssocID="{64859C1A-BB1D-4E1B-A42D-985762B3F0E2}" presName="parentText" presStyleLbl="node1" presStyleIdx="1" presStyleCnt="5" custScaleX="55450">
        <dgm:presLayoutVars>
          <dgm:chMax val="1"/>
          <dgm:bulletEnabled val="1"/>
        </dgm:presLayoutVars>
      </dgm:prSet>
      <dgm:spPr/>
      <dgm:t>
        <a:bodyPr/>
        <a:lstStyle/>
        <a:p>
          <a:endParaRPr lang="en-ZA"/>
        </a:p>
      </dgm:t>
    </dgm:pt>
    <dgm:pt modelId="{B9A4894B-60D9-4F3D-817A-793257E15210}" type="pres">
      <dgm:prSet presAssocID="{64859C1A-BB1D-4E1B-A42D-985762B3F0E2}" presName="descendantText" presStyleLbl="alignAccFollowNode1" presStyleIdx="1" presStyleCnt="3" custScaleX="124954" custScaleY="106452">
        <dgm:presLayoutVars>
          <dgm:bulletEnabled val="1"/>
        </dgm:presLayoutVars>
      </dgm:prSet>
      <dgm:spPr/>
      <dgm:t>
        <a:bodyPr/>
        <a:lstStyle/>
        <a:p>
          <a:endParaRPr lang="en-ZA"/>
        </a:p>
      </dgm:t>
    </dgm:pt>
    <dgm:pt modelId="{4DB9096D-578E-403D-9A6D-C1DDB77DC57E}" type="pres">
      <dgm:prSet presAssocID="{92B03D96-3BA5-4D7E-BABD-502188AA48CF}" presName="sp" presStyleCnt="0"/>
      <dgm:spPr/>
    </dgm:pt>
    <dgm:pt modelId="{5DBDE77B-8E99-4EF9-87D2-8964778A5CDF}" type="pres">
      <dgm:prSet presAssocID="{3B113BED-F60D-4FB7-99C4-89C6BB30A577}" presName="linNode" presStyleCnt="0"/>
      <dgm:spPr/>
    </dgm:pt>
    <dgm:pt modelId="{CA0190BE-1D97-4D62-8CA7-61750E47719B}" type="pres">
      <dgm:prSet presAssocID="{3B113BED-F60D-4FB7-99C4-89C6BB30A577}" presName="parentText" presStyleLbl="node1" presStyleIdx="2" presStyleCnt="5" custScaleX="55594">
        <dgm:presLayoutVars>
          <dgm:chMax val="1"/>
          <dgm:bulletEnabled val="1"/>
        </dgm:presLayoutVars>
      </dgm:prSet>
      <dgm:spPr/>
      <dgm:t>
        <a:bodyPr/>
        <a:lstStyle/>
        <a:p>
          <a:endParaRPr lang="en-ZA"/>
        </a:p>
      </dgm:t>
    </dgm:pt>
    <dgm:pt modelId="{1D9D0929-3C73-4DE7-B593-8809667625FA}" type="pres">
      <dgm:prSet presAssocID="{3B113BED-F60D-4FB7-99C4-89C6BB30A577}" presName="descendantText" presStyleLbl="alignAccFollowNode1" presStyleIdx="2" presStyleCnt="3" custScaleX="124155" custScaleY="133104" custLinFactNeighborX="696" custLinFactNeighborY="3122">
        <dgm:presLayoutVars>
          <dgm:bulletEnabled val="1"/>
        </dgm:presLayoutVars>
      </dgm:prSet>
      <dgm:spPr/>
      <dgm:t>
        <a:bodyPr/>
        <a:lstStyle/>
        <a:p>
          <a:endParaRPr lang="en-ZA"/>
        </a:p>
      </dgm:t>
    </dgm:pt>
    <dgm:pt modelId="{81C18E0E-F477-4A3E-8C20-B4C90B530354}" type="pres">
      <dgm:prSet presAssocID="{50B9D0FB-C9D3-4CF3-BEE3-5AFEC861F81E}" presName="sp" presStyleCnt="0"/>
      <dgm:spPr/>
    </dgm:pt>
    <dgm:pt modelId="{4F4590D3-0BA8-442E-9761-01DB978FD168}" type="pres">
      <dgm:prSet presAssocID="{587C0A54-0FF3-40F6-ABB2-28C1BCEF7A0E}" presName="linNode" presStyleCnt="0"/>
      <dgm:spPr/>
    </dgm:pt>
    <dgm:pt modelId="{FD478362-0C21-4612-838C-322FC8127BA0}" type="pres">
      <dgm:prSet presAssocID="{587C0A54-0FF3-40F6-ABB2-28C1BCEF7A0E}" presName="parentText" presStyleLbl="node1" presStyleIdx="3" presStyleCnt="5" custScaleX="56201">
        <dgm:presLayoutVars>
          <dgm:chMax val="1"/>
          <dgm:bulletEnabled val="1"/>
        </dgm:presLayoutVars>
      </dgm:prSet>
      <dgm:spPr/>
      <dgm:t>
        <a:bodyPr/>
        <a:lstStyle/>
        <a:p>
          <a:endParaRPr lang="en-US"/>
        </a:p>
      </dgm:t>
    </dgm:pt>
    <dgm:pt modelId="{F1D8AF8B-A817-4A2C-A75B-BB532F352B7E}" type="pres">
      <dgm:prSet presAssocID="{F98ADC15-0238-4788-8105-F4D2149EF1B9}" presName="sp" presStyleCnt="0"/>
      <dgm:spPr/>
    </dgm:pt>
    <dgm:pt modelId="{9478498B-9561-4090-B380-323F0088F5D2}" type="pres">
      <dgm:prSet presAssocID="{80D619D5-BAD7-41B3-A5C7-1D8A0FBF4951}" presName="linNode" presStyleCnt="0"/>
      <dgm:spPr/>
    </dgm:pt>
    <dgm:pt modelId="{A69B0774-6BC7-4FEE-99F7-0508A5389A0C}" type="pres">
      <dgm:prSet presAssocID="{80D619D5-BAD7-41B3-A5C7-1D8A0FBF4951}" presName="parentText" presStyleLbl="node1" presStyleIdx="4" presStyleCnt="5" custScaleX="56861">
        <dgm:presLayoutVars>
          <dgm:chMax val="1"/>
          <dgm:bulletEnabled val="1"/>
        </dgm:presLayoutVars>
      </dgm:prSet>
      <dgm:spPr/>
      <dgm:t>
        <a:bodyPr/>
        <a:lstStyle/>
        <a:p>
          <a:endParaRPr lang="en-US"/>
        </a:p>
      </dgm:t>
    </dgm:pt>
  </dgm:ptLst>
  <dgm:cxnLst>
    <dgm:cxn modelId="{C0035134-D4D1-46F4-A50A-7F0337D77281}" type="presOf" srcId="{6FD3B244-D8E3-48F4-BA43-E39180FE2D71}" destId="{B9A4894B-60D9-4F3D-817A-793257E15210}" srcOrd="0" destOrd="0" presId="urn:microsoft.com/office/officeart/2005/8/layout/vList5"/>
    <dgm:cxn modelId="{99072E55-F9BB-44CF-A27E-61992735930D}" srcId="{708CCBC0-DA4D-412A-8135-FF835E336D77}" destId="{587C0A54-0FF3-40F6-ABB2-28C1BCEF7A0E}" srcOrd="3" destOrd="0" parTransId="{3B4738C3-EA97-454B-A3F0-10F883372225}" sibTransId="{F98ADC15-0238-4788-8105-F4D2149EF1B9}"/>
    <dgm:cxn modelId="{ECB477CD-1680-4CB4-A223-DA8F4FB84DEA}" type="presOf" srcId="{3B113BED-F60D-4FB7-99C4-89C6BB30A577}" destId="{CA0190BE-1D97-4D62-8CA7-61750E47719B}" srcOrd="0" destOrd="0" presId="urn:microsoft.com/office/officeart/2005/8/layout/vList5"/>
    <dgm:cxn modelId="{557BE688-14A4-426A-B37A-518CE114636B}" srcId="{3B113BED-F60D-4FB7-99C4-89C6BB30A577}" destId="{9423B9D9-AADE-4E21-8618-9F2671D33631}" srcOrd="0" destOrd="0" parTransId="{7D09A60A-C504-47E6-9105-C7FB930C7F6C}" sibTransId="{DDE788D5-4327-4A8C-A920-AA9E432FC57A}"/>
    <dgm:cxn modelId="{25A98514-A276-4F48-9107-4B2602A3AAC4}" type="presOf" srcId="{587C0A54-0FF3-40F6-ABB2-28C1BCEF7A0E}" destId="{FD478362-0C21-4612-838C-322FC8127BA0}" srcOrd="0" destOrd="0" presId="urn:microsoft.com/office/officeart/2005/8/layout/vList5"/>
    <dgm:cxn modelId="{9195A021-7AF6-465B-9FB7-B2034D6A2FEA}" srcId="{708CCBC0-DA4D-412A-8135-FF835E336D77}" destId="{64859C1A-BB1D-4E1B-A42D-985762B3F0E2}" srcOrd="1" destOrd="0" parTransId="{CF1D0CCA-4076-494B-81B2-D94ED7D391CD}" sibTransId="{92B03D96-3BA5-4D7E-BABD-502188AA48CF}"/>
    <dgm:cxn modelId="{B789434A-833C-4469-9F49-9F5026618CE6}" srcId="{708CCBC0-DA4D-412A-8135-FF835E336D77}" destId="{3B113BED-F60D-4FB7-99C4-89C6BB30A577}" srcOrd="2" destOrd="0" parTransId="{B2991DDB-E9A3-4696-A713-5ED960767EF7}" sibTransId="{50B9D0FB-C9D3-4CF3-BEE3-5AFEC861F81E}"/>
    <dgm:cxn modelId="{E0D3F349-E5E7-4147-8BD1-EBF4611A1E83}" type="presOf" srcId="{9423B9D9-AADE-4E21-8618-9F2671D33631}" destId="{1D9D0929-3C73-4DE7-B593-8809667625FA}" srcOrd="0" destOrd="0" presId="urn:microsoft.com/office/officeart/2005/8/layout/vList5"/>
    <dgm:cxn modelId="{665BFDF2-C3D0-4D64-A0A9-F6617AA56F22}" type="presOf" srcId="{B1FD9A5F-46F3-4A60-8C4F-6AE83508B350}" destId="{0FD38BFF-F64B-4121-8DDB-EE73CE72C6FC}" srcOrd="0" destOrd="1" presId="urn:microsoft.com/office/officeart/2005/8/layout/vList5"/>
    <dgm:cxn modelId="{D80B6B98-F522-4B05-B90A-05683EE442BC}" type="presOf" srcId="{A9C80240-8EC4-409D-8F39-F1590000EC32}" destId="{D5183A0C-D6F9-4536-9E79-190C022990B7}" srcOrd="0" destOrd="0" presId="urn:microsoft.com/office/officeart/2005/8/layout/vList5"/>
    <dgm:cxn modelId="{B8F55525-2EB0-4252-80EE-D1F15FE14B15}" type="presOf" srcId="{708CCBC0-DA4D-412A-8135-FF835E336D77}" destId="{0F121B31-F984-4739-8A03-A2B826500625}" srcOrd="0" destOrd="0" presId="urn:microsoft.com/office/officeart/2005/8/layout/vList5"/>
    <dgm:cxn modelId="{F6035D12-8218-4F9E-B9D0-403382839F66}" type="presOf" srcId="{BE0F4876-AAF6-4EBD-8997-8A6CD2D02DC5}" destId="{1D9D0929-3C73-4DE7-B593-8809667625FA}" srcOrd="0" destOrd="1" presId="urn:microsoft.com/office/officeart/2005/8/layout/vList5"/>
    <dgm:cxn modelId="{5B5602C9-08D0-472F-9170-7C06321DAC13}" srcId="{64859C1A-BB1D-4E1B-A42D-985762B3F0E2}" destId="{6FD3B244-D8E3-48F4-BA43-E39180FE2D71}" srcOrd="0" destOrd="0" parTransId="{39799594-39B9-4191-969E-0458AE228A8E}" sibTransId="{B983E0A1-92E7-43DF-BC79-6997D3D93EA3}"/>
    <dgm:cxn modelId="{8EEC590D-8098-454D-8C15-B7423308865A}" type="presOf" srcId="{6D6C3F46-2B8F-433B-BC92-EA0EC2793EFD}" destId="{0FD38BFF-F64B-4121-8DDB-EE73CE72C6FC}" srcOrd="0" destOrd="0" presId="urn:microsoft.com/office/officeart/2005/8/layout/vList5"/>
    <dgm:cxn modelId="{37D95D5A-442A-47CE-A4AF-640728A7E592}" srcId="{708CCBC0-DA4D-412A-8135-FF835E336D77}" destId="{80D619D5-BAD7-41B3-A5C7-1D8A0FBF4951}" srcOrd="4" destOrd="0" parTransId="{4D932539-CE01-457F-B7F7-A812E6A58A73}" sibTransId="{FC56CBBA-A2E2-437D-9178-932ECA531D55}"/>
    <dgm:cxn modelId="{9299821E-7DC0-4978-9EF7-BAF7EB3DAF15}" srcId="{A9C80240-8EC4-409D-8F39-F1590000EC32}" destId="{6D6C3F46-2B8F-433B-BC92-EA0EC2793EFD}" srcOrd="0" destOrd="0" parTransId="{6647770E-6F17-4A38-AA8B-653F21C67638}" sibTransId="{D0BDAD56-11E1-4A3F-8D2A-DB9ACBD50683}"/>
    <dgm:cxn modelId="{BBC895D0-9725-478F-AAB8-0487CFCA0502}" type="presOf" srcId="{64859C1A-BB1D-4E1B-A42D-985762B3F0E2}" destId="{7A3BEE6E-641D-4FA6-AA50-B8FC0585C40A}" srcOrd="0" destOrd="0" presId="urn:microsoft.com/office/officeart/2005/8/layout/vList5"/>
    <dgm:cxn modelId="{5263A238-1ED7-4D26-81F3-2A8602B0ED2A}" type="presOf" srcId="{80D619D5-BAD7-41B3-A5C7-1D8A0FBF4951}" destId="{A69B0774-6BC7-4FEE-99F7-0508A5389A0C}" srcOrd="0" destOrd="0" presId="urn:microsoft.com/office/officeart/2005/8/layout/vList5"/>
    <dgm:cxn modelId="{7A95ECC7-E249-4EA0-A98C-FF6055C820D7}" srcId="{3B113BED-F60D-4FB7-99C4-89C6BB30A577}" destId="{BE0F4876-AAF6-4EBD-8997-8A6CD2D02DC5}" srcOrd="1" destOrd="0" parTransId="{6F4BE8B6-8804-405D-94D3-F709D085FCF9}" sibTransId="{BDDC3D25-12DB-4E5E-8F0E-0EB65DE9B264}"/>
    <dgm:cxn modelId="{5F6A0BDF-B1C9-4157-9EC3-29BF22C5AF5F}" srcId="{708CCBC0-DA4D-412A-8135-FF835E336D77}" destId="{A9C80240-8EC4-409D-8F39-F1590000EC32}" srcOrd="0" destOrd="0" parTransId="{F47BEE69-DA48-49EE-A050-A924DAE3FA30}" sibTransId="{8A38B05F-BB60-4422-9F16-6B5886FE3834}"/>
    <dgm:cxn modelId="{26B5F543-B11F-484E-9924-B65B4B076DDE}" srcId="{A9C80240-8EC4-409D-8F39-F1590000EC32}" destId="{B1FD9A5F-46F3-4A60-8C4F-6AE83508B350}" srcOrd="1" destOrd="0" parTransId="{A78BCD97-F135-41EE-86E6-298DA8BEA776}" sibTransId="{C23238E1-6E1C-4005-B794-4031AF4A89AA}"/>
    <dgm:cxn modelId="{2F479D9D-F9DA-4E52-8E16-FDC41CBD85CE}" type="presParOf" srcId="{0F121B31-F984-4739-8A03-A2B826500625}" destId="{697D504E-10E6-4381-ACE1-B073D39CF0D9}" srcOrd="0" destOrd="0" presId="urn:microsoft.com/office/officeart/2005/8/layout/vList5"/>
    <dgm:cxn modelId="{8046A84C-12C6-4846-AEC1-C533CEC6D976}" type="presParOf" srcId="{697D504E-10E6-4381-ACE1-B073D39CF0D9}" destId="{D5183A0C-D6F9-4536-9E79-190C022990B7}" srcOrd="0" destOrd="0" presId="urn:microsoft.com/office/officeart/2005/8/layout/vList5"/>
    <dgm:cxn modelId="{C9B2E9C3-EA35-441E-A9E9-0594509E5352}" type="presParOf" srcId="{697D504E-10E6-4381-ACE1-B073D39CF0D9}" destId="{0FD38BFF-F64B-4121-8DDB-EE73CE72C6FC}" srcOrd="1" destOrd="0" presId="urn:microsoft.com/office/officeart/2005/8/layout/vList5"/>
    <dgm:cxn modelId="{BF3C2917-B6B0-40FC-A83E-648148732A8F}" type="presParOf" srcId="{0F121B31-F984-4739-8A03-A2B826500625}" destId="{84E7F23E-CF14-46A4-AE6C-412937BBF922}" srcOrd="1" destOrd="0" presId="urn:microsoft.com/office/officeart/2005/8/layout/vList5"/>
    <dgm:cxn modelId="{6265C5DA-1AF7-4834-AD64-3C740C8B4B53}" type="presParOf" srcId="{0F121B31-F984-4739-8A03-A2B826500625}" destId="{0D059170-4B3F-4F88-A9C8-933EA044A73B}" srcOrd="2" destOrd="0" presId="urn:microsoft.com/office/officeart/2005/8/layout/vList5"/>
    <dgm:cxn modelId="{7FAC1B46-318B-44CB-ADAD-BAD34632FB2D}" type="presParOf" srcId="{0D059170-4B3F-4F88-A9C8-933EA044A73B}" destId="{7A3BEE6E-641D-4FA6-AA50-B8FC0585C40A}" srcOrd="0" destOrd="0" presId="urn:microsoft.com/office/officeart/2005/8/layout/vList5"/>
    <dgm:cxn modelId="{4C257C4B-5EDF-4418-BAF1-A4B32F833246}" type="presParOf" srcId="{0D059170-4B3F-4F88-A9C8-933EA044A73B}" destId="{B9A4894B-60D9-4F3D-817A-793257E15210}" srcOrd="1" destOrd="0" presId="urn:microsoft.com/office/officeart/2005/8/layout/vList5"/>
    <dgm:cxn modelId="{3BA974DE-D1AA-4427-96C3-850C7120F048}" type="presParOf" srcId="{0F121B31-F984-4739-8A03-A2B826500625}" destId="{4DB9096D-578E-403D-9A6D-C1DDB77DC57E}" srcOrd="3" destOrd="0" presId="urn:microsoft.com/office/officeart/2005/8/layout/vList5"/>
    <dgm:cxn modelId="{1335AF69-9EDE-44FF-837D-2A464370A1A9}" type="presParOf" srcId="{0F121B31-F984-4739-8A03-A2B826500625}" destId="{5DBDE77B-8E99-4EF9-87D2-8964778A5CDF}" srcOrd="4" destOrd="0" presId="urn:microsoft.com/office/officeart/2005/8/layout/vList5"/>
    <dgm:cxn modelId="{CB59ABD3-8ED4-4AC4-92F2-6C2FFD26349C}" type="presParOf" srcId="{5DBDE77B-8E99-4EF9-87D2-8964778A5CDF}" destId="{CA0190BE-1D97-4D62-8CA7-61750E47719B}" srcOrd="0" destOrd="0" presId="urn:microsoft.com/office/officeart/2005/8/layout/vList5"/>
    <dgm:cxn modelId="{91EA9BF5-FB60-42F5-A3A1-781DEBE0827A}" type="presParOf" srcId="{5DBDE77B-8E99-4EF9-87D2-8964778A5CDF}" destId="{1D9D0929-3C73-4DE7-B593-8809667625FA}" srcOrd="1" destOrd="0" presId="urn:microsoft.com/office/officeart/2005/8/layout/vList5"/>
    <dgm:cxn modelId="{B368B23A-8371-4A0C-B560-E646C9F09F53}" type="presParOf" srcId="{0F121B31-F984-4739-8A03-A2B826500625}" destId="{81C18E0E-F477-4A3E-8C20-B4C90B530354}" srcOrd="5" destOrd="0" presId="urn:microsoft.com/office/officeart/2005/8/layout/vList5"/>
    <dgm:cxn modelId="{BB5AF21E-0037-4DE8-BDB7-85738DCE6389}" type="presParOf" srcId="{0F121B31-F984-4739-8A03-A2B826500625}" destId="{4F4590D3-0BA8-442E-9761-01DB978FD168}" srcOrd="6" destOrd="0" presId="urn:microsoft.com/office/officeart/2005/8/layout/vList5"/>
    <dgm:cxn modelId="{448D724B-B144-4426-A5B9-F1DAABD1C15B}" type="presParOf" srcId="{4F4590D3-0BA8-442E-9761-01DB978FD168}" destId="{FD478362-0C21-4612-838C-322FC8127BA0}" srcOrd="0" destOrd="0" presId="urn:microsoft.com/office/officeart/2005/8/layout/vList5"/>
    <dgm:cxn modelId="{0262BA0A-26D0-41DF-8FEE-D92714539A47}" type="presParOf" srcId="{0F121B31-F984-4739-8A03-A2B826500625}" destId="{F1D8AF8B-A817-4A2C-A75B-BB532F352B7E}" srcOrd="7" destOrd="0" presId="urn:microsoft.com/office/officeart/2005/8/layout/vList5"/>
    <dgm:cxn modelId="{FAA0BDDA-4B03-4D23-9E1B-5BD70F004424}" type="presParOf" srcId="{0F121B31-F984-4739-8A03-A2B826500625}" destId="{9478498B-9561-4090-B380-323F0088F5D2}" srcOrd="8" destOrd="0" presId="urn:microsoft.com/office/officeart/2005/8/layout/vList5"/>
    <dgm:cxn modelId="{71963D4E-AD0E-4011-A209-A2A6E80D218C}" type="presParOf" srcId="{9478498B-9561-4090-B380-323F0088F5D2}" destId="{A69B0774-6BC7-4FEE-99F7-0508A5389A0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cdr:x>
      <cdr:y>0.88462</cdr:y>
    </cdr:from>
    <cdr:to>
      <cdr:x>0.28269</cdr:x>
      <cdr:y>1</cdr:y>
    </cdr:to>
    <cdr:sp macro="" textlink="">
      <cdr:nvSpPr>
        <cdr:cNvPr id="2" name="TextBox 1"/>
        <cdr:cNvSpPr txBox="1"/>
      </cdr:nvSpPr>
      <cdr:spPr>
        <a:xfrm xmlns:a="http://schemas.openxmlformats.org/drawingml/2006/main">
          <a:off x="0" y="1533525"/>
          <a:ext cx="953188"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700" b="1" i="1">
              <a:latin typeface="Arial" panose="020B0604020202020204" pitchFamily="34" charset="0"/>
              <a:cs typeface="Arial" panose="020B0604020202020204" pitchFamily="34" charset="0"/>
            </a:rPr>
            <a:t>Source: Data-Trade</a:t>
          </a:r>
          <a:r>
            <a:rPr lang="en-ZA" sz="700" b="1" i="1" baseline="0">
              <a:latin typeface="Arial" panose="020B0604020202020204" pitchFamily="34" charset="0"/>
              <a:cs typeface="Arial" panose="020B0604020202020204" pitchFamily="34" charset="0"/>
            </a:rPr>
            <a:t> Map; Graph-the dti</a:t>
          </a:r>
          <a:endParaRPr lang="en-ZA" sz="700" b="1" i="1">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097D42D-7C19-4952-8A24-8892743093A2}" type="datetimeFigureOut">
              <a:rPr lang="en-ZA" smtClean="0"/>
              <a:t>2017/11/24</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BEA55EF-1523-4583-8369-C0E99898BAC1}" type="slidenum">
              <a:rPr lang="en-ZA" smtClean="0"/>
              <a:t>‹#›</a:t>
            </a:fld>
            <a:endParaRPr lang="en-ZA"/>
          </a:p>
        </p:txBody>
      </p:sp>
    </p:spTree>
    <p:extLst>
      <p:ext uri="{BB962C8B-B14F-4D97-AF65-F5344CB8AC3E}">
        <p14:creationId xmlns:p14="http://schemas.microsoft.com/office/powerpoint/2010/main" val="107057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AB4E3A-05B8-498F-8297-08489038140C}" type="datetimeFigureOut">
              <a:rPr lang="en-ZA" smtClean="0"/>
              <a:t>2017/11/24</a:t>
            </a:fld>
            <a:endParaRPr lang="en-ZA"/>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9107B8-A826-487F-86CD-4DD2EB2ACA50}" type="slidenum">
              <a:rPr lang="en-ZA" smtClean="0"/>
              <a:t>‹#›</a:t>
            </a:fld>
            <a:endParaRPr lang="en-ZA"/>
          </a:p>
        </p:txBody>
      </p:sp>
    </p:spTree>
    <p:extLst>
      <p:ext uri="{BB962C8B-B14F-4D97-AF65-F5344CB8AC3E}">
        <p14:creationId xmlns:p14="http://schemas.microsoft.com/office/powerpoint/2010/main" val="43318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81075" y="1241425"/>
            <a:ext cx="48355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3" indent="-285728">
              <a:defRPr>
                <a:solidFill>
                  <a:schemeClr val="tx1"/>
                </a:solidFill>
                <a:latin typeface="Calibri" pitchFamily="34" charset="0"/>
              </a:defRPr>
            </a:lvl2pPr>
            <a:lvl3pPr marL="1142911" indent="-228583">
              <a:defRPr>
                <a:solidFill>
                  <a:schemeClr val="tx1"/>
                </a:solidFill>
                <a:latin typeface="Calibri" pitchFamily="34" charset="0"/>
              </a:defRPr>
            </a:lvl3pPr>
            <a:lvl4pPr marL="1600076" indent="-228583">
              <a:defRPr>
                <a:solidFill>
                  <a:schemeClr val="tx1"/>
                </a:solidFill>
                <a:latin typeface="Calibri" pitchFamily="34" charset="0"/>
              </a:defRPr>
            </a:lvl4pPr>
            <a:lvl5pPr marL="2057241" indent="-228583">
              <a:defRPr>
                <a:solidFill>
                  <a:schemeClr val="tx1"/>
                </a:solidFill>
                <a:latin typeface="Calibri" pitchFamily="34" charset="0"/>
              </a:defRPr>
            </a:lvl5pPr>
            <a:lvl6pPr marL="2514405" indent="-228583" fontAlgn="base">
              <a:spcBef>
                <a:spcPct val="0"/>
              </a:spcBef>
              <a:spcAft>
                <a:spcPct val="0"/>
              </a:spcAft>
              <a:defRPr>
                <a:solidFill>
                  <a:schemeClr val="tx1"/>
                </a:solidFill>
                <a:latin typeface="Calibri" pitchFamily="34" charset="0"/>
              </a:defRPr>
            </a:lvl6pPr>
            <a:lvl7pPr marL="2971570" indent="-228583" fontAlgn="base">
              <a:spcBef>
                <a:spcPct val="0"/>
              </a:spcBef>
              <a:spcAft>
                <a:spcPct val="0"/>
              </a:spcAft>
              <a:defRPr>
                <a:solidFill>
                  <a:schemeClr val="tx1"/>
                </a:solidFill>
                <a:latin typeface="Calibri" pitchFamily="34" charset="0"/>
              </a:defRPr>
            </a:lvl7pPr>
            <a:lvl8pPr marL="3428734" indent="-228583" fontAlgn="base">
              <a:spcBef>
                <a:spcPct val="0"/>
              </a:spcBef>
              <a:spcAft>
                <a:spcPct val="0"/>
              </a:spcAft>
              <a:defRPr>
                <a:solidFill>
                  <a:schemeClr val="tx1"/>
                </a:solidFill>
                <a:latin typeface="Calibri" pitchFamily="34" charset="0"/>
              </a:defRPr>
            </a:lvl8pPr>
            <a:lvl9pPr marL="3885899" indent="-22858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768A520-4D3C-43F4-B1A4-3D8B7D513738}" type="slidenum">
              <a:rPr lang="en-ZA"/>
              <a:pPr fontAlgn="base">
                <a:spcBef>
                  <a:spcPct val="0"/>
                </a:spcBef>
                <a:spcAft>
                  <a:spcPct val="0"/>
                </a:spcAft>
              </a:pPr>
              <a:t>14</a:t>
            </a:fld>
            <a:endParaRPr lang="en-ZA"/>
          </a:p>
        </p:txBody>
      </p:sp>
    </p:spTree>
    <p:extLst>
      <p:ext uri="{BB962C8B-B14F-4D97-AF65-F5344CB8AC3E}">
        <p14:creationId xmlns:p14="http://schemas.microsoft.com/office/powerpoint/2010/main" val="322650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AA83B74-83DF-40E0-B27C-425040BC923A}" type="slidenum">
              <a:rPr lang="en-ZA" smtClean="0"/>
              <a:t>69</a:t>
            </a:fld>
            <a:endParaRPr lang="en-ZA"/>
          </a:p>
        </p:txBody>
      </p:sp>
    </p:spTree>
    <p:extLst>
      <p:ext uri="{BB962C8B-B14F-4D97-AF65-F5344CB8AC3E}">
        <p14:creationId xmlns:p14="http://schemas.microsoft.com/office/powerpoint/2010/main" val="95164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84E7095-9188-48E9-969A-7A417C0D3C99}" type="slidenum">
              <a:rPr lang="en-US" smtClean="0"/>
              <a:pPr>
                <a:defRPr/>
              </a:pPr>
              <a:t>16</a:t>
            </a:fld>
            <a:endParaRPr lang="en-US" dirty="0"/>
          </a:p>
        </p:txBody>
      </p:sp>
    </p:spTree>
    <p:extLst>
      <p:ext uri="{BB962C8B-B14F-4D97-AF65-F5344CB8AC3E}">
        <p14:creationId xmlns:p14="http://schemas.microsoft.com/office/powerpoint/2010/main" val="205387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4E7095-9188-48E9-969A-7A417C0D3C99}" type="slidenum">
              <a:rPr lang="en-US" smtClean="0"/>
              <a:pPr>
                <a:defRPr/>
              </a:pPr>
              <a:t>20</a:t>
            </a:fld>
            <a:endParaRPr lang="en-US" dirty="0"/>
          </a:p>
        </p:txBody>
      </p:sp>
    </p:spTree>
    <p:extLst>
      <p:ext uri="{BB962C8B-B14F-4D97-AF65-F5344CB8AC3E}">
        <p14:creationId xmlns:p14="http://schemas.microsoft.com/office/powerpoint/2010/main" val="235536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C84E7095-9188-48E9-969A-7A417C0D3C99}" type="slidenum">
              <a:rPr lang="en-US" smtClean="0"/>
              <a:pPr>
                <a:defRPr/>
              </a:pPr>
              <a:t>23</a:t>
            </a:fld>
            <a:endParaRPr lang="en-US" dirty="0"/>
          </a:p>
        </p:txBody>
      </p:sp>
    </p:spTree>
    <p:extLst>
      <p:ext uri="{BB962C8B-B14F-4D97-AF65-F5344CB8AC3E}">
        <p14:creationId xmlns:p14="http://schemas.microsoft.com/office/powerpoint/2010/main" val="170355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981075" y="1241425"/>
            <a:ext cx="48355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Africa as a substantial export market gained momentum since 2002, where it became the 3rd largest market for South African goods and has grown significantly, surpassing Europe and Asia in 2009 and 2015 respectively to become the leading export destination for South Africa (Figure 1).</a:t>
            </a:r>
          </a:p>
          <a:p>
            <a:r>
              <a:rPr lang="en-ZA" altLang="en-US" smtClean="0"/>
              <a:t>• Exports of goods to the African continent rose significantly </a:t>
            </a:r>
            <a:r>
              <a:rPr lang="en-ZA" altLang="en-US" b="1" smtClean="0"/>
              <a:t>from R 9, 66 billion in 1994 to R 301, 45 billion </a:t>
            </a:r>
            <a:r>
              <a:rPr lang="en-ZA" altLang="en-US" smtClean="0"/>
              <a:t>in 2015. Growth in Asia, Europe and Americas also recorded significant amounts but far below the growth of Africa. This highlights the importance of Africa as an attractive market for South Africa’s goods and services.</a:t>
            </a:r>
            <a:endParaRPr lang="en-GB" altLang="en-US" smtClean="0"/>
          </a:p>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352C86B5-BA9E-4A66-A9F5-76AE74E878D8}" type="slidenum">
              <a:rPr lang="en-ZA" altLang="en-US" smtClean="0">
                <a:solidFill>
                  <a:srgbClr val="000000"/>
                </a:solidFill>
              </a:rPr>
              <a:pPr/>
              <a:t>46</a:t>
            </a:fld>
            <a:endParaRPr lang="en-ZA"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81075" y="1241425"/>
            <a:ext cx="48355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Exports to the RoA exceeded the </a:t>
            </a:r>
            <a:r>
              <a:rPr lang="en-ZA" altLang="en-US" b="1" smtClean="0"/>
              <a:t>R 300 billion </a:t>
            </a:r>
            <a:r>
              <a:rPr lang="en-ZA" altLang="en-US" smtClean="0"/>
              <a:t>mark for the first time in 2015, rising </a:t>
            </a:r>
            <a:r>
              <a:rPr lang="en-ZA" altLang="en-US" b="1" smtClean="0"/>
              <a:t>from R 6, 9 billion in 1994.</a:t>
            </a:r>
          </a:p>
          <a:p>
            <a:r>
              <a:rPr lang="en-ZA" altLang="en-US" smtClean="0"/>
              <a:t>• However, imports from the RoA decreased from its peak of R 141 billion in 2014, to </a:t>
            </a:r>
            <a:r>
              <a:rPr lang="en-ZA" altLang="en-US" u="sng" smtClean="0"/>
              <a:t>R 114 billion </a:t>
            </a:r>
            <a:r>
              <a:rPr lang="en-ZA" altLang="en-US" smtClean="0"/>
              <a:t>in 2015. </a:t>
            </a:r>
          </a:p>
          <a:p>
            <a:r>
              <a:rPr lang="en-ZA" altLang="en-US" smtClean="0"/>
              <a:t>• South Africa has consistently enjoyed a trade surplus with the RoA throughout the 21 year period. </a:t>
            </a:r>
          </a:p>
          <a:p>
            <a:r>
              <a:rPr lang="en-ZA" altLang="en-US" smtClean="0"/>
              <a:t>• As illustrated above, </a:t>
            </a:r>
            <a:r>
              <a:rPr lang="en-ZA" altLang="en-US" b="1" smtClean="0"/>
              <a:t>exports to the RoA have continued to grow sharply since 2008, during the financial crises from R 104 billion in 2008 to R 301 billion in 2015.</a:t>
            </a:r>
          </a:p>
          <a:p>
            <a:endParaRPr lang="en-ZA" altLang="en-US" b="1" smtClean="0"/>
          </a:p>
          <a:p>
            <a:endParaRPr lang="en-GB" altLang="en-US" smtClean="0"/>
          </a:p>
          <a:p>
            <a:endParaRPr lang="en-GB" altLang="en-US" smtClean="0"/>
          </a:p>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84DA1B64-AD08-4B15-8048-04E7A550E74B}" type="slidenum">
              <a:rPr lang="en-ZA" altLang="en-US" smtClean="0">
                <a:solidFill>
                  <a:srgbClr val="000000"/>
                </a:solidFill>
              </a:rPr>
              <a:pPr/>
              <a:t>47</a:t>
            </a:fld>
            <a:endParaRPr lang="en-ZA"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81075" y="1241425"/>
            <a:ext cx="48355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 Botswana consumes most exports from South Africa at 17.3% followed by Namibia and Mozambique while Nigeria and Angola as our priority countries registers a low 3,8% and 3,5% respectively. </a:t>
            </a:r>
          </a:p>
          <a:p>
            <a:r>
              <a:rPr lang="en-ZA" altLang="en-US" smtClean="0"/>
              <a:t>• South Africa’s share of exports in Africa is dominated by the SADC countries (Angola, Botswana, DRC, Lesotho, Mozambique, Namibia, Swaziland, Zambia and Zimbabwe). </a:t>
            </a:r>
          </a:p>
          <a:p>
            <a:r>
              <a:rPr lang="en-ZA" altLang="en-US" smtClean="0"/>
              <a:t>• For the rest of Africa, only Nigeria is featured with the lowest market share of SA exports.</a:t>
            </a:r>
            <a:endParaRPr lang="en-GB" altLang="en-US" smtClean="0"/>
          </a:p>
          <a:p>
            <a:endParaRPr lang="en-GB" altLang="en-US" smtClean="0"/>
          </a:p>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42435589-5E51-4E0C-9ED8-BF6EBADC9883}" type="slidenum">
              <a:rPr lang="en-ZA" altLang="en-US" smtClean="0">
                <a:solidFill>
                  <a:srgbClr val="000000"/>
                </a:solidFill>
              </a:rPr>
              <a:pPr/>
              <a:t>48</a:t>
            </a:fld>
            <a:endParaRPr lang="en-ZA"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C84E7095-9188-48E9-969A-7A417C0D3C99}" type="slidenum">
              <a:rPr lang="en-US" smtClean="0"/>
              <a:pPr>
                <a:defRPr/>
              </a:pPr>
              <a:t>57</a:t>
            </a:fld>
            <a:endParaRPr lang="en-US" dirty="0"/>
          </a:p>
        </p:txBody>
      </p:sp>
    </p:spTree>
    <p:extLst>
      <p:ext uri="{BB962C8B-B14F-4D97-AF65-F5344CB8AC3E}">
        <p14:creationId xmlns:p14="http://schemas.microsoft.com/office/powerpoint/2010/main" val="174951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Tree>
    <p:extLst>
      <p:ext uri="{BB962C8B-B14F-4D97-AF65-F5344CB8AC3E}">
        <p14:creationId xmlns:p14="http://schemas.microsoft.com/office/powerpoint/2010/main" val="273228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A971B2-EB13-489D-BFAF-1D8FB5F2FE0A}" type="datetime2">
              <a:rPr lang="en-US" smtClean="0">
                <a:solidFill>
                  <a:srgbClr val="000000"/>
                </a:solidFill>
              </a:rPr>
              <a:t>Friday, November 24, 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6" name="Rectangle 6"/>
          <p:cNvSpPr>
            <a:spLocks noGrp="1" noChangeArrowheads="1"/>
          </p:cNvSpPr>
          <p:nvPr>
            <p:ph type="sldNum" sz="quarter" idx="12"/>
          </p:nvPr>
        </p:nvSpPr>
        <p:spPr>
          <a:ln/>
        </p:spPr>
        <p:txBody>
          <a:bodyPr/>
          <a:lstStyle>
            <a:lvl1pPr>
              <a:defRPr/>
            </a:lvl1pPr>
          </a:lstStyle>
          <a:p>
            <a:pPr>
              <a:defRPr/>
            </a:pPr>
            <a:fld id="{770CC96A-8539-4EC7-A652-78EA00CB3A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8682318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B151B2-A894-40A5-B811-7FB198315EE9}" type="datetime2">
              <a:rPr lang="en-US" smtClean="0">
                <a:solidFill>
                  <a:srgbClr val="000000"/>
                </a:solidFill>
              </a:rPr>
              <a:t>Friday, November 24, 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6" name="Rectangle 6"/>
          <p:cNvSpPr>
            <a:spLocks noGrp="1" noChangeArrowheads="1"/>
          </p:cNvSpPr>
          <p:nvPr>
            <p:ph type="sldNum" sz="quarter" idx="12"/>
          </p:nvPr>
        </p:nvSpPr>
        <p:spPr>
          <a:ln/>
        </p:spPr>
        <p:txBody>
          <a:bodyPr/>
          <a:lstStyle>
            <a:lvl1pPr>
              <a:defRPr/>
            </a:lvl1pPr>
          </a:lstStyle>
          <a:p>
            <a:pPr>
              <a:defRPr/>
            </a:pPr>
            <a:fld id="{F0237E8E-F08B-4A52-8065-D18146C7CA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552478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0"/>
            <a:ext cx="22907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198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014487-56D4-44EB-BC1E-3F314A73C235}" type="datetime2">
              <a:rPr lang="en-US" smtClean="0">
                <a:solidFill>
                  <a:srgbClr val="000000"/>
                </a:solidFill>
              </a:rPr>
              <a:t>Friday, November 24, 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6" name="Rectangle 6"/>
          <p:cNvSpPr>
            <a:spLocks noGrp="1" noChangeArrowheads="1"/>
          </p:cNvSpPr>
          <p:nvPr>
            <p:ph type="sldNum" sz="quarter" idx="12"/>
          </p:nvPr>
        </p:nvSpPr>
        <p:spPr>
          <a:ln/>
        </p:spPr>
        <p:txBody>
          <a:bodyPr/>
          <a:lstStyle>
            <a:lvl1pPr>
              <a:defRPr/>
            </a:lvl1pPr>
          </a:lstStyle>
          <a:p>
            <a:pPr>
              <a:defRPr/>
            </a:pPr>
            <a:fld id="{D8C0C333-F284-4A5A-A594-14308C39D8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82573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2750" y="1295400"/>
            <a:ext cx="8750300" cy="4800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4BBE14C-33AF-43A5-A05C-489EB9EF4946}" type="datetime2">
              <a:rPr lang="en-US" smtClean="0">
                <a:solidFill>
                  <a:srgbClr val="000000"/>
                </a:solidFill>
              </a:rPr>
              <a:t>Friday, November 24, 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6" name="Rectangle 6"/>
          <p:cNvSpPr>
            <a:spLocks noGrp="1" noChangeArrowheads="1"/>
          </p:cNvSpPr>
          <p:nvPr>
            <p:ph type="sldNum" sz="quarter" idx="12"/>
          </p:nvPr>
        </p:nvSpPr>
        <p:spPr>
          <a:ln/>
        </p:spPr>
        <p:txBody>
          <a:bodyPr/>
          <a:lstStyle>
            <a:lvl1pPr>
              <a:defRPr/>
            </a:lvl1pPr>
          </a:lstStyle>
          <a:p>
            <a:pPr>
              <a:defRPr/>
            </a:pPr>
            <a:fld id="{DFC21A70-FE54-4FE0-AF42-2F1653A3DF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687384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F28844-076A-4F61-8CE8-1DB710AEA99C}" type="datetime2">
              <a:rPr lang="en-US" smtClean="0">
                <a:solidFill>
                  <a:srgbClr val="000000"/>
                </a:solidFill>
              </a:rPr>
              <a:t>Friday, November 24, 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6" name="Rectangle 6"/>
          <p:cNvSpPr>
            <a:spLocks noGrp="1" noChangeArrowheads="1"/>
          </p:cNvSpPr>
          <p:nvPr>
            <p:ph type="sldNum" sz="quarter" idx="12"/>
          </p:nvPr>
        </p:nvSpPr>
        <p:spPr>
          <a:ln/>
        </p:spPr>
        <p:txBody>
          <a:bodyPr/>
          <a:lstStyle>
            <a:lvl1pPr>
              <a:defRPr/>
            </a:lvl1pPr>
          </a:lstStyle>
          <a:p>
            <a:pPr>
              <a:defRPr/>
            </a:pPr>
            <a:fld id="{9E04BAD8-5044-4548-8C85-53E7AA5642D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631591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4B926E-0AEC-4974-A98D-D3CD021A6B37}" type="datetime2">
              <a:rPr lang="en-US" smtClean="0">
                <a:solidFill>
                  <a:srgbClr val="000000"/>
                </a:solidFill>
              </a:rPr>
              <a:t>Friday, November 24, 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6" name="Rectangle 6"/>
          <p:cNvSpPr>
            <a:spLocks noGrp="1" noChangeArrowheads="1"/>
          </p:cNvSpPr>
          <p:nvPr>
            <p:ph type="sldNum" sz="quarter" idx="12"/>
          </p:nvPr>
        </p:nvSpPr>
        <p:spPr>
          <a:ln/>
        </p:spPr>
        <p:txBody>
          <a:bodyPr/>
          <a:lstStyle>
            <a:lvl1pPr>
              <a:defRPr/>
            </a:lvl1pPr>
          </a:lstStyle>
          <a:p>
            <a:pPr>
              <a:defRPr/>
            </a:pPr>
            <a:fld id="{456FEF1A-B55D-4040-A06C-47B47BCD35D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032348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0" y="1295400"/>
            <a:ext cx="42989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1295400"/>
            <a:ext cx="42989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6CEE36D-8B16-4897-A0F3-890566AC6489}" type="datetime2">
              <a:rPr lang="en-US" smtClean="0">
                <a:solidFill>
                  <a:srgbClr val="000000"/>
                </a:solidFill>
              </a:rPr>
              <a:t>Friday, November 24, 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7" name="Rectangle 6"/>
          <p:cNvSpPr>
            <a:spLocks noGrp="1" noChangeArrowheads="1"/>
          </p:cNvSpPr>
          <p:nvPr>
            <p:ph type="sldNum" sz="quarter" idx="12"/>
          </p:nvPr>
        </p:nvSpPr>
        <p:spPr>
          <a:ln/>
        </p:spPr>
        <p:txBody>
          <a:bodyPr/>
          <a:lstStyle>
            <a:lvl1pPr>
              <a:defRPr/>
            </a:lvl1pPr>
          </a:lstStyle>
          <a:p>
            <a:pPr>
              <a:defRPr/>
            </a:pPr>
            <a:fld id="{497FFEDA-2C46-4FFB-BF92-F11AA61BDE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3165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37E8405-E6C1-44F9-84FC-D1AE2452B750}" type="datetime2">
              <a:rPr lang="en-US" smtClean="0">
                <a:solidFill>
                  <a:srgbClr val="000000"/>
                </a:solidFill>
              </a:rPr>
              <a:t>Friday, November 24, 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9" name="Rectangle 6"/>
          <p:cNvSpPr>
            <a:spLocks noGrp="1" noChangeArrowheads="1"/>
          </p:cNvSpPr>
          <p:nvPr>
            <p:ph type="sldNum" sz="quarter" idx="12"/>
          </p:nvPr>
        </p:nvSpPr>
        <p:spPr>
          <a:ln/>
        </p:spPr>
        <p:txBody>
          <a:bodyPr/>
          <a:lstStyle>
            <a:lvl1pPr>
              <a:defRPr/>
            </a:lvl1pPr>
          </a:lstStyle>
          <a:p>
            <a:pPr>
              <a:defRPr/>
            </a:pPr>
            <a:fld id="{4B5BF55F-6AD3-4C51-AC91-81802E0FFEE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341338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979CD49-AB70-4AD0-93E5-4D392F6887F5}" type="datetime2">
              <a:rPr lang="en-US" smtClean="0">
                <a:solidFill>
                  <a:srgbClr val="000000"/>
                </a:solidFill>
              </a:rPr>
              <a:t>Friday, November 24, 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5" name="Rectangle 6"/>
          <p:cNvSpPr>
            <a:spLocks noGrp="1" noChangeArrowheads="1"/>
          </p:cNvSpPr>
          <p:nvPr>
            <p:ph type="sldNum" sz="quarter" idx="12"/>
          </p:nvPr>
        </p:nvSpPr>
        <p:spPr>
          <a:ln/>
        </p:spPr>
        <p:txBody>
          <a:bodyPr/>
          <a:lstStyle>
            <a:lvl1pPr>
              <a:defRPr/>
            </a:lvl1pPr>
          </a:lstStyle>
          <a:p>
            <a:pPr>
              <a:defRPr/>
            </a:pPr>
            <a:fld id="{DBAB0C09-6AE4-4C2F-8F48-2C5A36062E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25315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91B231-0761-4FA2-AC1A-E2BBC3A7BAF7}" type="datetime2">
              <a:rPr lang="en-US" smtClean="0">
                <a:solidFill>
                  <a:srgbClr val="000000"/>
                </a:solidFill>
              </a:rPr>
              <a:t>Friday, November 24, 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4" name="Rectangle 6"/>
          <p:cNvSpPr>
            <a:spLocks noGrp="1" noChangeArrowheads="1"/>
          </p:cNvSpPr>
          <p:nvPr>
            <p:ph type="sldNum" sz="quarter" idx="12"/>
          </p:nvPr>
        </p:nvSpPr>
        <p:spPr>
          <a:ln/>
        </p:spPr>
        <p:txBody>
          <a:bodyPr/>
          <a:lstStyle>
            <a:lvl1pPr>
              <a:defRPr/>
            </a:lvl1pPr>
          </a:lstStyle>
          <a:p>
            <a:pPr>
              <a:defRPr/>
            </a:pPr>
            <a:fld id="{5EFA8F87-6ACD-41D7-8755-5E13F84F332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276805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758953-CF3B-40AC-9953-D93BD3C61EC6}" type="datetime2">
              <a:rPr lang="en-US" smtClean="0">
                <a:solidFill>
                  <a:srgbClr val="000000"/>
                </a:solidFill>
              </a:rPr>
              <a:t>Friday, November 24, 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7" name="Rectangle 6"/>
          <p:cNvSpPr>
            <a:spLocks noGrp="1" noChangeArrowheads="1"/>
          </p:cNvSpPr>
          <p:nvPr>
            <p:ph type="sldNum" sz="quarter" idx="12"/>
          </p:nvPr>
        </p:nvSpPr>
        <p:spPr>
          <a:ln/>
        </p:spPr>
        <p:txBody>
          <a:bodyPr/>
          <a:lstStyle>
            <a:lvl1pPr>
              <a:defRPr/>
            </a:lvl1pPr>
          </a:lstStyle>
          <a:p>
            <a:pPr>
              <a:defRPr/>
            </a:pPr>
            <a:fld id="{F239919B-B16C-4AFA-AED1-6445EED1B85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335797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B67353E-624E-4F82-AB47-B981DDD243D3}" type="datetime2">
              <a:rPr lang="en-US" smtClean="0">
                <a:solidFill>
                  <a:srgbClr val="000000"/>
                </a:solidFill>
              </a:rPr>
              <a:t>Friday, November 24, 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National Export &amp; Investment Strategies</a:t>
            </a:r>
          </a:p>
        </p:txBody>
      </p:sp>
      <p:sp>
        <p:nvSpPr>
          <p:cNvPr id="7" name="Rectangle 6"/>
          <p:cNvSpPr>
            <a:spLocks noGrp="1" noChangeArrowheads="1"/>
          </p:cNvSpPr>
          <p:nvPr>
            <p:ph type="sldNum" sz="quarter" idx="12"/>
          </p:nvPr>
        </p:nvSpPr>
        <p:spPr>
          <a:ln/>
        </p:spPr>
        <p:txBody>
          <a:bodyPr/>
          <a:lstStyle>
            <a:lvl1pPr>
              <a:defRPr/>
            </a:lvl1pPr>
          </a:lstStyle>
          <a:p>
            <a:pPr>
              <a:defRPr/>
            </a:pPr>
            <a:fld id="{ABB9F509-4FEE-42E8-8F2B-94C6FD9D23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72943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75686"/>
                <a:invGamma/>
              </a:schemeClr>
            </a:gs>
            <a:gs pos="50000">
              <a:schemeClr val="bg1"/>
            </a:gs>
            <a:gs pos="100000">
              <a:schemeClr val="bg1">
                <a:gamma/>
                <a:shade val="75686"/>
                <a:invGamma/>
              </a:scheme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924800" cy="114300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12750" y="1295400"/>
            <a:ext cx="87503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a:p>
            <a:pPr lvl="4"/>
            <a:endParaRPr lang="en-GB" smtClean="0"/>
          </a:p>
        </p:txBody>
      </p:sp>
      <p:sp>
        <p:nvSpPr>
          <p:cNvPr id="1028" name="Rectangle 4"/>
          <p:cNvSpPr>
            <a:spLocks noGrp="1" noChangeArrowheads="1"/>
          </p:cNvSpPr>
          <p:nvPr>
            <p:ph type="dt" sz="half" idx="2"/>
          </p:nvPr>
        </p:nvSpPr>
        <p:spPr bwMode="auto">
          <a:xfrm>
            <a:off x="0" y="6477000"/>
            <a:ext cx="20637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latin typeface="+mn-lt"/>
              </a:defRPr>
            </a:lvl1pPr>
          </a:lstStyle>
          <a:p>
            <a:pPr defTabSz="914400" fontAlgn="base">
              <a:spcBef>
                <a:spcPct val="0"/>
              </a:spcBef>
              <a:spcAft>
                <a:spcPct val="0"/>
              </a:spcAft>
              <a:defRPr/>
            </a:pPr>
            <a:fld id="{EC972EE8-A1E3-4CC3-B053-9D0A2D2F88C6}" type="datetime2">
              <a:rPr lang="en-US" smtClean="0">
                <a:solidFill>
                  <a:srgbClr val="000000"/>
                </a:solidFill>
              </a:rPr>
              <a:t>Friday, November 24, 2017</a:t>
            </a:fld>
            <a:endParaRPr lang="en-GB">
              <a:solidFill>
                <a:srgbClr val="000000"/>
              </a:solidFill>
            </a:endParaRPr>
          </a:p>
        </p:txBody>
      </p:sp>
      <p:sp>
        <p:nvSpPr>
          <p:cNvPr id="1029" name="Rectangle 5"/>
          <p:cNvSpPr>
            <a:spLocks noGrp="1" noChangeArrowheads="1"/>
          </p:cNvSpPr>
          <p:nvPr>
            <p:ph type="ftr" sz="quarter" idx="3"/>
          </p:nvPr>
        </p:nvSpPr>
        <p:spPr bwMode="auto">
          <a:xfrm>
            <a:off x="2806700" y="6477000"/>
            <a:ext cx="44577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i="1">
                <a:latin typeface="+mn-lt"/>
                <a:cs typeface="Times New Roman" pitchFamily="18" charset="0"/>
              </a:defRPr>
            </a:lvl1pPr>
          </a:lstStyle>
          <a:p>
            <a:pPr defTabSz="914400" fontAlgn="base">
              <a:spcBef>
                <a:spcPct val="0"/>
              </a:spcBef>
              <a:spcAft>
                <a:spcPct val="0"/>
              </a:spcAft>
              <a:defRPr/>
            </a:pPr>
            <a:r>
              <a:rPr lang="en-GB">
                <a:solidFill>
                  <a:srgbClr val="000000"/>
                </a:solidFill>
              </a:rPr>
              <a:t>National Export &amp; Investment Strategies</a:t>
            </a:r>
          </a:p>
        </p:txBody>
      </p:sp>
      <p:sp>
        <p:nvSpPr>
          <p:cNvPr id="1030" name="Rectangle 6"/>
          <p:cNvSpPr>
            <a:spLocks noGrp="1" noChangeArrowheads="1"/>
          </p:cNvSpPr>
          <p:nvPr>
            <p:ph type="sldNum" sz="quarter" idx="4"/>
          </p:nvPr>
        </p:nvSpPr>
        <p:spPr bwMode="auto">
          <a:xfrm>
            <a:off x="7842250" y="6477000"/>
            <a:ext cx="20637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1">
                <a:latin typeface="+mn-lt"/>
              </a:defRPr>
            </a:lvl1pPr>
          </a:lstStyle>
          <a:p>
            <a:pPr defTabSz="914400" fontAlgn="base">
              <a:spcBef>
                <a:spcPct val="0"/>
              </a:spcBef>
              <a:spcAft>
                <a:spcPct val="0"/>
              </a:spcAft>
              <a:defRPr/>
            </a:pPr>
            <a:fld id="{9BD58A9E-18AF-4365-992F-16851E196AAA}" type="slidenum">
              <a:rPr lang="en-GB">
                <a:solidFill>
                  <a:srgbClr val="000000"/>
                </a:solidFill>
              </a:rPr>
              <a:pPr defTabSz="914400" fontAlgn="base">
                <a:spcBef>
                  <a:spcPct val="0"/>
                </a:spcBef>
                <a:spcAft>
                  <a:spcPct val="0"/>
                </a:spcAft>
                <a:defRPr/>
              </a:pPr>
              <a:t>‹#›</a:t>
            </a:fld>
            <a:endParaRPr lang="en-GB">
              <a:solidFill>
                <a:srgbClr val="000000"/>
              </a:solidFill>
            </a:endParaRPr>
          </a:p>
        </p:txBody>
      </p:sp>
      <p:sp>
        <p:nvSpPr>
          <p:cNvPr id="1032" name="Line 8"/>
          <p:cNvSpPr>
            <a:spLocks noChangeShapeType="1"/>
          </p:cNvSpPr>
          <p:nvPr userDrawn="1"/>
        </p:nvSpPr>
        <p:spPr bwMode="auto">
          <a:xfrm>
            <a:off x="0" y="1143000"/>
            <a:ext cx="9906000" cy="0"/>
          </a:xfrm>
          <a:prstGeom prst="line">
            <a:avLst/>
          </a:prstGeom>
          <a:noFill/>
          <a:ln w="9525">
            <a:solidFill>
              <a:srgbClr val="808080"/>
            </a:solidFill>
            <a:round/>
            <a:headEnd/>
            <a:tailEnd/>
          </a:ln>
          <a:effectLst/>
        </p:spPr>
        <p:txBody>
          <a:bodyPr/>
          <a:lstStyle/>
          <a:p>
            <a:pPr defTabSz="914400" fontAlgn="base">
              <a:spcBef>
                <a:spcPct val="0"/>
              </a:spcBef>
              <a:spcAft>
                <a:spcPct val="0"/>
              </a:spcAft>
              <a:defRPr/>
            </a:pPr>
            <a:endParaRPr lang="en-US" sz="2400">
              <a:solidFill>
                <a:srgbClr val="000000"/>
              </a:solidFill>
              <a:latin typeface="Arial Black" pitchFamily="34" charset="0"/>
            </a:endParaRPr>
          </a:p>
        </p:txBody>
      </p:sp>
      <p:sp>
        <p:nvSpPr>
          <p:cNvPr id="1033" name="Line 9"/>
          <p:cNvSpPr>
            <a:spLocks noChangeShapeType="1"/>
          </p:cNvSpPr>
          <p:nvPr userDrawn="1"/>
        </p:nvSpPr>
        <p:spPr bwMode="auto">
          <a:xfrm>
            <a:off x="0" y="6477000"/>
            <a:ext cx="9906000" cy="0"/>
          </a:xfrm>
          <a:prstGeom prst="line">
            <a:avLst/>
          </a:prstGeom>
          <a:noFill/>
          <a:ln w="9525">
            <a:solidFill>
              <a:srgbClr val="808080"/>
            </a:solidFill>
            <a:round/>
            <a:headEnd/>
            <a:tailEnd/>
          </a:ln>
          <a:effectLst/>
        </p:spPr>
        <p:txBody>
          <a:bodyPr/>
          <a:lstStyle/>
          <a:p>
            <a:pPr defTabSz="914400" fontAlgn="base">
              <a:spcBef>
                <a:spcPct val="0"/>
              </a:spcBef>
              <a:spcAft>
                <a:spcPct val="0"/>
              </a:spcAft>
              <a:defRPr/>
            </a:pPr>
            <a:endParaRPr lang="en-US" sz="2400">
              <a:solidFill>
                <a:srgbClr val="000000"/>
              </a:solidFill>
              <a:latin typeface="Arial Black" pitchFamily="34" charset="0"/>
            </a:endParaRPr>
          </a:p>
        </p:txBody>
      </p:sp>
      <p:sp>
        <p:nvSpPr>
          <p:cNvPr id="1035" name="Rectangle 11"/>
          <p:cNvSpPr>
            <a:spLocks noChangeArrowheads="1"/>
          </p:cNvSpPr>
          <p:nvPr userDrawn="1"/>
        </p:nvSpPr>
        <p:spPr bwMode="auto">
          <a:xfrm>
            <a:off x="2662238" y="2605088"/>
            <a:ext cx="9906000" cy="0"/>
          </a:xfrm>
          <a:prstGeom prst="rect">
            <a:avLst/>
          </a:prstGeom>
          <a:noFill/>
          <a:ln w="9525">
            <a:noFill/>
            <a:miter lim="800000"/>
            <a:headEnd/>
            <a:tailEnd/>
          </a:ln>
          <a:effectLst/>
        </p:spPr>
        <p:txBody>
          <a:bodyPr>
            <a:spAutoFit/>
          </a:bodyPr>
          <a:lstStyle/>
          <a:p>
            <a:pPr defTabSz="914400" fontAlgn="base">
              <a:spcBef>
                <a:spcPct val="0"/>
              </a:spcBef>
              <a:spcAft>
                <a:spcPct val="0"/>
              </a:spcAft>
              <a:defRPr/>
            </a:pPr>
            <a:endParaRPr lang="en-US" sz="2400">
              <a:solidFill>
                <a:srgbClr val="000000"/>
              </a:solidFill>
              <a:latin typeface="Arial Black" pitchFamily="34" charset="0"/>
            </a:endParaRPr>
          </a:p>
        </p:txBody>
      </p:sp>
      <p:pic>
        <p:nvPicPr>
          <p:cNvPr id="1034" name="Picture 12"/>
          <p:cNvPicPr>
            <a:picLocks noChangeAspect="1" noChangeArrowheads="1"/>
          </p:cNvPicPr>
          <p:nvPr userDrawn="1"/>
        </p:nvPicPr>
        <p:blipFill>
          <a:blip r:embed="rId14" cstate="print"/>
          <a:srcRect/>
          <a:stretch>
            <a:fillRect/>
          </a:stretch>
        </p:blipFill>
        <p:spPr bwMode="auto">
          <a:xfrm>
            <a:off x="8502650" y="304800"/>
            <a:ext cx="1238250" cy="446088"/>
          </a:xfrm>
          <a:prstGeom prst="rect">
            <a:avLst/>
          </a:prstGeom>
          <a:noFill/>
          <a:ln w="9525">
            <a:noFill/>
            <a:miter lim="800000"/>
            <a:headEnd/>
            <a:tailEnd/>
          </a:ln>
        </p:spPr>
      </p:pic>
    </p:spTree>
    <p:extLst>
      <p:ext uri="{BB962C8B-B14F-4D97-AF65-F5344CB8AC3E}">
        <p14:creationId xmlns:p14="http://schemas.microsoft.com/office/powerpoint/2010/main" val="12115354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hf hdr="0" ftr="0" dt="0"/>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bg1"/>
          </a:solidFill>
          <a:latin typeface="Times New Roman" pitchFamily="18" charset="0"/>
        </a:defRPr>
      </a:lvl6pPr>
      <a:lvl7pPr marL="914400" algn="ctr" rtl="0" fontAlgn="base">
        <a:spcBef>
          <a:spcPct val="0"/>
        </a:spcBef>
        <a:spcAft>
          <a:spcPct val="0"/>
        </a:spcAft>
        <a:defRPr sz="2800">
          <a:solidFill>
            <a:schemeClr val="bg1"/>
          </a:solidFill>
          <a:latin typeface="Times New Roman" pitchFamily="18" charset="0"/>
        </a:defRPr>
      </a:lvl7pPr>
      <a:lvl8pPr marL="1371600" algn="ctr" rtl="0" fontAlgn="base">
        <a:spcBef>
          <a:spcPct val="0"/>
        </a:spcBef>
        <a:spcAft>
          <a:spcPct val="0"/>
        </a:spcAft>
        <a:defRPr sz="2800">
          <a:solidFill>
            <a:schemeClr val="bg1"/>
          </a:solidFill>
          <a:latin typeface="Times New Roman" pitchFamily="18" charset="0"/>
        </a:defRPr>
      </a:lvl8pPr>
      <a:lvl9pPr marL="1828800" algn="ctr" rtl="0" fontAlgn="base">
        <a:spcBef>
          <a:spcPct val="0"/>
        </a:spcBef>
        <a:spcAft>
          <a:spcPct val="0"/>
        </a:spcAft>
        <a:defRPr sz="28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dti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21552" cy="7015096"/>
          </a:xfrm>
          <a:prstGeom prst="rect">
            <a:avLst/>
          </a:prstGeom>
        </p:spPr>
      </p:pic>
      <p:sp>
        <p:nvSpPr>
          <p:cNvPr id="9" name="Title 1"/>
          <p:cNvSpPr>
            <a:spLocks noGrp="1"/>
          </p:cNvSpPr>
          <p:nvPr>
            <p:ph type="ctrTitle"/>
          </p:nvPr>
        </p:nvSpPr>
        <p:spPr>
          <a:xfrm>
            <a:off x="742950" y="1592873"/>
            <a:ext cx="8420100" cy="1470025"/>
          </a:xfrm>
        </p:spPr>
        <p:txBody>
          <a:bodyPr>
            <a:normAutofit/>
          </a:bodyPr>
          <a:lstStyle/>
          <a:p>
            <a:r>
              <a:rPr lang="en-ZA" sz="3600" b="1" dirty="0" smtClean="0">
                <a:solidFill>
                  <a:schemeClr val="tx1"/>
                </a:solidFill>
                <a:latin typeface="Arial" pitchFamily="34" charset="0"/>
                <a:cs typeface="Arial" pitchFamily="34" charset="0"/>
              </a:rPr>
              <a:t>Briefing to the Portfolio </a:t>
            </a:r>
            <a:r>
              <a:rPr lang="en-ZA" sz="3600" b="1" dirty="0">
                <a:solidFill>
                  <a:schemeClr val="tx1"/>
                </a:solidFill>
                <a:latin typeface="Arial" pitchFamily="34" charset="0"/>
                <a:cs typeface="Arial" pitchFamily="34" charset="0"/>
              </a:rPr>
              <a:t>Committee on Economic Development</a:t>
            </a:r>
            <a:endParaRPr lang="en-US" sz="3600" b="1" dirty="0">
              <a:solidFill>
                <a:schemeClr val="tx1"/>
              </a:solidFill>
              <a:latin typeface="Arial" pitchFamily="34" charset="0"/>
              <a:cs typeface="Arial" pitchFamily="34" charset="0"/>
            </a:endParaRPr>
          </a:p>
        </p:txBody>
      </p:sp>
      <p:sp>
        <p:nvSpPr>
          <p:cNvPr id="10" name="Subtitle 2"/>
          <p:cNvSpPr>
            <a:spLocks noGrp="1"/>
          </p:cNvSpPr>
          <p:nvPr>
            <p:ph type="subTitle" idx="1"/>
          </p:nvPr>
        </p:nvSpPr>
        <p:spPr>
          <a:xfrm>
            <a:off x="1485900" y="3617423"/>
            <a:ext cx="6934200" cy="1752600"/>
          </a:xfrm>
        </p:spPr>
        <p:txBody>
          <a:bodyPr>
            <a:normAutofit/>
          </a:bodyPr>
          <a:lstStyle/>
          <a:p>
            <a:r>
              <a:rPr lang="en-ZA" dirty="0">
                <a:latin typeface="Arial" pitchFamily="34" charset="0"/>
                <a:cs typeface="Arial" pitchFamily="34" charset="0"/>
              </a:rPr>
              <a:t>Tuesday, </a:t>
            </a:r>
            <a:r>
              <a:rPr lang="en-ZA" dirty="0" smtClean="0">
                <a:latin typeface="Arial" pitchFamily="34" charset="0"/>
                <a:cs typeface="Arial" pitchFamily="34" charset="0"/>
              </a:rPr>
              <a:t>28 </a:t>
            </a:r>
            <a:r>
              <a:rPr lang="en-ZA" dirty="0">
                <a:latin typeface="Arial" pitchFamily="34" charset="0"/>
                <a:cs typeface="Arial" pitchFamily="34" charset="0"/>
              </a:rPr>
              <a:t>November 2017</a:t>
            </a:r>
          </a:p>
          <a:p>
            <a:r>
              <a:rPr lang="en-ZA" dirty="0">
                <a:latin typeface="Arial" pitchFamily="34" charset="0"/>
                <a:cs typeface="Arial" pitchFamily="34" charset="0"/>
              </a:rPr>
              <a:t>Time: 09h30 – 12h00</a:t>
            </a:r>
          </a:p>
          <a:p>
            <a:r>
              <a:rPr lang="en-ZA" dirty="0">
                <a:latin typeface="Arial" pitchFamily="34" charset="0"/>
                <a:cs typeface="Arial" pitchFamily="34" charset="0"/>
              </a:rPr>
              <a:t>Venue: Committee Room S35, NCOP Building, </a:t>
            </a:r>
            <a:r>
              <a:rPr lang="en-ZA" dirty="0" smtClean="0">
                <a:latin typeface="Arial" pitchFamily="34" charset="0"/>
                <a:cs typeface="Arial" pitchFamily="34" charset="0"/>
              </a:rPr>
              <a:t>Parliament</a:t>
            </a:r>
          </a:p>
          <a:p>
            <a:r>
              <a:rPr lang="en-ZA" dirty="0" smtClean="0">
                <a:latin typeface="Arial" pitchFamily="34" charset="0"/>
                <a:cs typeface="Arial" pitchFamily="34" charset="0"/>
              </a:rPr>
              <a:t>Presented by Mr Riaan Le Roux, Acting DDG: TISA </a:t>
            </a:r>
            <a:endParaRPr lang="en-US" dirty="0">
              <a:latin typeface="Arial" pitchFamily="34" charset="0"/>
              <a:cs typeface="Arial"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770CC96A-8539-4EC7-A652-78EA00CB3A0C}" type="slidenum">
              <a:rPr lang="en-GB" smtClean="0">
                <a:solidFill>
                  <a:srgbClr val="000000"/>
                </a:solidFill>
              </a:rPr>
              <a:pPr>
                <a:defRPr/>
              </a:pPr>
              <a:t>1</a:t>
            </a:fld>
            <a:endParaRPr lang="en-GB">
              <a:solidFill>
                <a:srgbClr val="000000"/>
              </a:solidFill>
            </a:endParaRPr>
          </a:p>
        </p:txBody>
      </p:sp>
    </p:spTree>
    <p:extLst>
      <p:ext uri="{BB962C8B-B14F-4D97-AF65-F5344CB8AC3E}">
        <p14:creationId xmlns:p14="http://schemas.microsoft.com/office/powerpoint/2010/main" val="165786017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2400" b="1" dirty="0" smtClean="0">
                <a:solidFill>
                  <a:schemeClr val="tx1"/>
                </a:solidFill>
                <a:latin typeface="Arial" panose="020B0604020202020204" pitchFamily="34" charset="0"/>
                <a:cs typeface="Arial" panose="020B0604020202020204" pitchFamily="34" charset="0"/>
              </a:rPr>
              <a:t>EXPORT PROMOTION AND MARKETING </a:t>
            </a:r>
          </a:p>
        </p:txBody>
      </p:sp>
      <p:sp>
        <p:nvSpPr>
          <p:cNvPr id="43011" name="Rectangle 3"/>
          <p:cNvSpPr>
            <a:spLocks noGrp="1" noChangeArrowheads="1"/>
          </p:cNvSpPr>
          <p:nvPr>
            <p:ph type="body" idx="1"/>
          </p:nvPr>
        </p:nvSpPr>
        <p:spPr>
          <a:xfrm>
            <a:off x="415925" y="1285860"/>
            <a:ext cx="8750300" cy="4727575"/>
          </a:xfrm>
        </p:spPr>
        <p:txBody>
          <a:bodyPr/>
          <a:lstStyle/>
          <a:p>
            <a:pPr algn="just" eaLnBrk="1" hangingPunct="1">
              <a:buFontTx/>
              <a:buNone/>
            </a:pPr>
            <a:endParaRPr lang="en-GB" sz="1800" dirty="0" smtClean="0">
              <a:latin typeface="Arial" charset="0"/>
            </a:endParaRPr>
          </a:p>
          <a:p>
            <a:pPr>
              <a:buNone/>
            </a:pPr>
            <a:r>
              <a:rPr lang="en-ZA" sz="1800" b="1" dirty="0" smtClean="0">
                <a:latin typeface="Arial" pitchFamily="34" charset="0"/>
                <a:cs typeface="Arial" pitchFamily="34" charset="0"/>
              </a:rPr>
              <a:t>Export Promotion in Context</a:t>
            </a:r>
            <a:br>
              <a:rPr lang="en-ZA" sz="1800" b="1" dirty="0" smtClean="0">
                <a:latin typeface="Arial" pitchFamily="34" charset="0"/>
                <a:cs typeface="Arial" pitchFamily="34" charset="0"/>
              </a:rPr>
            </a:br>
            <a:r>
              <a:rPr lang="en-ZA" sz="1800" b="1" dirty="0" smtClean="0">
                <a:latin typeface="Arial" pitchFamily="34" charset="0"/>
                <a:cs typeface="Arial" pitchFamily="34" charset="0"/>
              </a:rPr>
              <a:t> </a:t>
            </a:r>
          </a:p>
          <a:p>
            <a:r>
              <a:rPr lang="en-ZA" sz="1800" dirty="0" smtClean="0">
                <a:latin typeface="Arial" pitchFamily="34" charset="0"/>
                <a:cs typeface="Arial" pitchFamily="34" charset="0"/>
              </a:rPr>
              <a:t>Export Promotion Directorate is responsible for developing and promoting South African goods and services including specific technical interventions in terms of EMIA financial support, matchmaking, market intelligence, trade lead facilitation and in-market support. This business unit aims to increase the market penetration of South African companies in order to export products and services into various markets. The assistance provided is in the form of financial or non-financial assistance. </a:t>
            </a:r>
          </a:p>
          <a:p>
            <a:r>
              <a:rPr lang="en-ZA" sz="1800" dirty="0" smtClean="0">
                <a:latin typeface="Arial" pitchFamily="34" charset="0"/>
                <a:cs typeface="Arial" pitchFamily="34" charset="0"/>
              </a:rPr>
              <a:t>The aim of Export Promotion is to lead and facilitate access to sustainable economic activity and employment for all South Africans through higher levels of employment, and increased access for South African products and services in international markets; and, to create a fair, competitive and efficient marketplace for domestic and foreign business as well as for consumers. </a:t>
            </a:r>
          </a:p>
          <a:p>
            <a:pPr eaLnBrk="1" hangingPunct="1"/>
            <a:endParaRPr lang="en-GB"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val="9458384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FFE0F44-EBFB-45F0-A56B-9213D22DF62D}" type="slidenum">
              <a:rPr lang="en-GB"/>
              <a:pPr>
                <a:defRPr/>
              </a:pPr>
              <a:t>11</a:t>
            </a:fld>
            <a:endParaRPr lang="en-GB"/>
          </a:p>
        </p:txBody>
      </p:sp>
      <p:sp>
        <p:nvSpPr>
          <p:cNvPr id="45058" name="Rectangle 2"/>
          <p:cNvSpPr>
            <a:spLocks noGrp="1" noChangeArrowheads="1"/>
          </p:cNvSpPr>
          <p:nvPr>
            <p:ph type="title"/>
          </p:nvPr>
        </p:nvSpPr>
        <p:spPr/>
        <p:txBody>
          <a:bodyPr/>
          <a:lstStyle/>
          <a:p>
            <a:pPr eaLnBrk="1" hangingPunct="1"/>
            <a:r>
              <a:rPr lang="en-GB" sz="2400" b="1" dirty="0" smtClean="0">
                <a:solidFill>
                  <a:schemeClr val="tx1"/>
                </a:solidFill>
                <a:latin typeface="Arial" panose="020B0604020202020204" pitchFamily="34" charset="0"/>
                <a:cs typeface="Arial" panose="020B0604020202020204" pitchFamily="34" charset="0"/>
              </a:rPr>
              <a:t>EXPORT PROMOTION AND MARKETING</a:t>
            </a:r>
          </a:p>
        </p:txBody>
      </p:sp>
      <p:sp>
        <p:nvSpPr>
          <p:cNvPr id="45059" name="Rectangle 3"/>
          <p:cNvSpPr>
            <a:spLocks noGrp="1" noChangeArrowheads="1"/>
          </p:cNvSpPr>
          <p:nvPr>
            <p:ph type="body" idx="1"/>
          </p:nvPr>
        </p:nvSpPr>
        <p:spPr>
          <a:xfrm>
            <a:off x="381000" y="1357298"/>
            <a:ext cx="8750300" cy="4800600"/>
          </a:xfrm>
        </p:spPr>
        <p:txBody>
          <a:bodyPr/>
          <a:lstStyle/>
          <a:p>
            <a:pPr algn="just" eaLnBrk="1" hangingPunct="1">
              <a:buFontTx/>
              <a:buNone/>
            </a:pPr>
            <a:r>
              <a:rPr lang="en-GB" sz="1800" dirty="0" smtClean="0">
                <a:latin typeface="Arial" pitchFamily="34" charset="0"/>
                <a:cs typeface="Arial" pitchFamily="34" charset="0"/>
              </a:rPr>
              <a:t>Export Promotion Offerings: </a:t>
            </a:r>
          </a:p>
          <a:p>
            <a:pPr algn="just" eaLnBrk="1" hangingPunct="1">
              <a:buFontTx/>
              <a:buNone/>
            </a:pPr>
            <a:endParaRPr lang="en-GB" sz="1800" dirty="0" smtClean="0">
              <a:latin typeface="Arial" pitchFamily="34" charset="0"/>
              <a:cs typeface="Arial" pitchFamily="34" charset="0"/>
            </a:endParaRPr>
          </a:p>
          <a:p>
            <a:pPr eaLnBrk="1" hangingPunct="1">
              <a:buFontTx/>
              <a:buNone/>
            </a:pPr>
            <a:r>
              <a:rPr lang="en-US" sz="1800" b="1" dirty="0" smtClean="0">
                <a:latin typeface="Arial" pitchFamily="34" charset="0"/>
                <a:cs typeface="Arial" pitchFamily="34" charset="0"/>
              </a:rPr>
              <a:t>Group Offerings</a:t>
            </a:r>
          </a:p>
          <a:p>
            <a:pPr eaLnBrk="1" hangingPunct="1"/>
            <a:r>
              <a:rPr lang="en-US" sz="1800" dirty="0" smtClean="0">
                <a:latin typeface="Arial" pitchFamily="34" charset="0"/>
                <a:cs typeface="Arial" pitchFamily="34" charset="0"/>
              </a:rPr>
              <a:t>National Pavilions </a:t>
            </a:r>
          </a:p>
          <a:p>
            <a:pPr eaLnBrk="1" hangingPunct="1"/>
            <a:r>
              <a:rPr lang="en-US" sz="1800" dirty="0" smtClean="0">
                <a:latin typeface="Arial" pitchFamily="34" charset="0"/>
                <a:cs typeface="Arial" pitchFamily="34" charset="0"/>
              </a:rPr>
              <a:t>Outward-Selling Trade Missions </a:t>
            </a:r>
          </a:p>
          <a:p>
            <a:pPr eaLnBrk="1" hangingPunct="1"/>
            <a:r>
              <a:rPr lang="en-US" sz="1800" dirty="0" smtClean="0">
                <a:latin typeface="Arial" pitchFamily="34" charset="0"/>
                <a:cs typeface="Arial" pitchFamily="34" charset="0"/>
              </a:rPr>
              <a:t>Outward Investment Recruitment Missions </a:t>
            </a:r>
          </a:p>
          <a:p>
            <a:pPr eaLnBrk="1" hangingPunct="1"/>
            <a:r>
              <a:rPr lang="en-US" sz="1800" dirty="0" smtClean="0">
                <a:latin typeface="Arial" pitchFamily="34" charset="0"/>
                <a:cs typeface="Arial" pitchFamily="34" charset="0"/>
              </a:rPr>
              <a:t>Inward-Buying Trade Missions </a:t>
            </a:r>
          </a:p>
          <a:p>
            <a:pPr eaLnBrk="1" hangingPunct="1"/>
            <a:r>
              <a:rPr lang="en-US" sz="1800" dirty="0" smtClean="0">
                <a:latin typeface="Arial" pitchFamily="34" charset="0"/>
                <a:cs typeface="Arial" pitchFamily="34" charset="0"/>
              </a:rPr>
              <a:t>Inward Investment Missions </a:t>
            </a:r>
          </a:p>
          <a:p>
            <a:pPr eaLnBrk="1" hangingPunct="1"/>
            <a:endParaRPr lang="en-GB" sz="1800" dirty="0" smtClean="0">
              <a:latin typeface="Arial" pitchFamily="34" charset="0"/>
              <a:cs typeface="Arial" pitchFamily="34" charset="0"/>
            </a:endParaRPr>
          </a:p>
          <a:p>
            <a:pPr eaLnBrk="1" hangingPunct="1">
              <a:buFontTx/>
              <a:buNone/>
            </a:pPr>
            <a:r>
              <a:rPr lang="en-US" sz="1800" b="1" dirty="0" smtClean="0">
                <a:latin typeface="Arial" pitchFamily="34" charset="0"/>
                <a:cs typeface="Arial" pitchFamily="34" charset="0"/>
              </a:rPr>
              <a:t>Individual Offerings</a:t>
            </a:r>
          </a:p>
          <a:p>
            <a:pPr eaLnBrk="1" hangingPunct="1"/>
            <a:r>
              <a:rPr lang="en-US" sz="1800" dirty="0" smtClean="0">
                <a:latin typeface="Arial" pitchFamily="34" charset="0"/>
                <a:cs typeface="Arial" pitchFamily="34" charset="0"/>
              </a:rPr>
              <a:t>Primary Export Market Research </a:t>
            </a:r>
          </a:p>
          <a:p>
            <a:pPr eaLnBrk="1" hangingPunct="1"/>
            <a:r>
              <a:rPr lang="en-US" sz="1800" dirty="0" smtClean="0">
                <a:latin typeface="Arial" pitchFamily="34" charset="0"/>
                <a:cs typeface="Arial" pitchFamily="34" charset="0"/>
              </a:rPr>
              <a:t>Foreign Direct Investment Research Scheme </a:t>
            </a:r>
          </a:p>
          <a:p>
            <a:pPr eaLnBrk="1" hangingPunct="1"/>
            <a:r>
              <a:rPr lang="en-US" sz="1800" dirty="0" smtClean="0">
                <a:latin typeface="Arial" pitchFamily="34" charset="0"/>
                <a:cs typeface="Arial" pitchFamily="34" charset="0"/>
              </a:rPr>
              <a:t>Individual Inward-Bound Mission </a:t>
            </a:r>
          </a:p>
          <a:p>
            <a:pPr eaLnBrk="1" hangingPunct="1"/>
            <a:r>
              <a:rPr lang="en-US" sz="1800" dirty="0" smtClean="0">
                <a:latin typeface="Arial" pitchFamily="34" charset="0"/>
                <a:cs typeface="Arial" pitchFamily="34" charset="0"/>
              </a:rPr>
              <a:t>Individual Exhibitions and In-store Promotions </a:t>
            </a:r>
          </a:p>
          <a:p>
            <a:pPr eaLnBrk="1" hangingPunct="1"/>
            <a:r>
              <a:rPr lang="en-US" sz="1800" dirty="0" smtClean="0">
                <a:latin typeface="Arial" pitchFamily="34" charset="0"/>
                <a:cs typeface="Arial" pitchFamily="34" charset="0"/>
              </a:rPr>
              <a:t>Sector-Specific Assistance Schemes:</a:t>
            </a:r>
          </a:p>
          <a:p>
            <a:pPr eaLnBrk="1" hangingPunct="1"/>
            <a:endParaRPr lang="en-GB" sz="1800" dirty="0" smtClean="0">
              <a:latin typeface="Arial" pitchFamily="34" charset="0"/>
              <a:cs typeface="Arial" pitchFamily="34" charset="0"/>
            </a:endParaRPr>
          </a:p>
        </p:txBody>
      </p:sp>
      <p:pic>
        <p:nvPicPr>
          <p:cNvPr id="45060" name="Picture 4"/>
          <p:cNvPicPr>
            <a:picLocks noChangeAspect="1" noChangeArrowheads="1"/>
          </p:cNvPicPr>
          <p:nvPr/>
        </p:nvPicPr>
        <p:blipFill>
          <a:blip r:embed="rId2" cstate="print"/>
          <a:srcRect/>
          <a:stretch>
            <a:fillRect/>
          </a:stretch>
        </p:blipFill>
        <p:spPr bwMode="auto">
          <a:xfrm>
            <a:off x="7010400" y="4927600"/>
            <a:ext cx="2895600" cy="1930400"/>
          </a:xfrm>
          <a:prstGeom prst="rect">
            <a:avLst/>
          </a:prstGeom>
          <a:noFill/>
          <a:ln w="9525">
            <a:noFill/>
            <a:miter lim="800000"/>
            <a:headEnd/>
            <a:tailEnd/>
          </a:ln>
        </p:spPr>
      </p:pic>
    </p:spTree>
    <p:extLst>
      <p:ext uri="{BB962C8B-B14F-4D97-AF65-F5344CB8AC3E}">
        <p14:creationId xmlns:p14="http://schemas.microsoft.com/office/powerpoint/2010/main" val="158341296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kern="1200" cap="all" dirty="0" smtClean="0">
                <a:solidFill>
                  <a:schemeClr val="tx1"/>
                </a:solidFill>
                <a:latin typeface="Arial" pitchFamily="34" charset="0"/>
                <a:ea typeface="+mn-ea"/>
                <a:cs typeface="Arial" pitchFamily="34" charset="0"/>
              </a:rPr>
              <a:t/>
            </a:r>
            <a:br>
              <a:rPr lang="en-US" sz="2400" b="1" kern="1200" cap="all" dirty="0" smtClean="0">
                <a:solidFill>
                  <a:schemeClr val="tx1"/>
                </a:solidFill>
                <a:latin typeface="Arial" pitchFamily="34" charset="0"/>
                <a:ea typeface="+mn-ea"/>
                <a:cs typeface="Arial" pitchFamily="34" charset="0"/>
              </a:rPr>
            </a:br>
            <a:r>
              <a:rPr lang="en-US" sz="2400" b="1" kern="1200" cap="all" dirty="0" smtClean="0">
                <a:solidFill>
                  <a:schemeClr val="tx1"/>
                </a:solidFill>
                <a:latin typeface="Arial" pitchFamily="34" charset="0"/>
                <a:ea typeface="+mn-ea"/>
                <a:cs typeface="Arial" pitchFamily="34" charset="0"/>
              </a:rPr>
              <a:t>The </a:t>
            </a:r>
            <a:r>
              <a:rPr lang="en-US" sz="2400" b="1" kern="1200" cap="all" dirty="0" err="1">
                <a:solidFill>
                  <a:schemeClr val="tx1"/>
                </a:solidFill>
                <a:latin typeface="Arial" pitchFamily="34" charset="0"/>
                <a:ea typeface="+mn-ea"/>
                <a:cs typeface="Arial" pitchFamily="34" charset="0"/>
              </a:rPr>
              <a:t>ines</a:t>
            </a:r>
            <a:r>
              <a:rPr lang="en-US" sz="2400" b="1" kern="1200" cap="all" dirty="0">
                <a:solidFill>
                  <a:schemeClr val="tx1"/>
                </a:solidFill>
                <a:latin typeface="Arial" pitchFamily="34" charset="0"/>
                <a:ea typeface="+mn-ea"/>
                <a:cs typeface="Arial" pitchFamily="34" charset="0"/>
              </a:rPr>
              <a:t> at a glance</a:t>
            </a:r>
            <a:r>
              <a:rPr lang="en-ZA" sz="2400" kern="1200" dirty="0">
                <a:solidFill>
                  <a:srgbClr val="000000"/>
                </a:solidFill>
                <a:latin typeface="Arial" pitchFamily="34" charset="0"/>
                <a:ea typeface="+mn-ea"/>
                <a:cs typeface="+mn-cs"/>
              </a:rPr>
              <a:t/>
            </a:r>
            <a:br>
              <a:rPr lang="en-ZA" sz="2400" kern="1200" dirty="0">
                <a:solidFill>
                  <a:srgbClr val="000000"/>
                </a:solidFill>
                <a:latin typeface="Arial" pitchFamily="34" charset="0"/>
                <a:ea typeface="+mn-ea"/>
                <a:cs typeface="+mn-cs"/>
              </a:rPr>
            </a:br>
            <a:endParaRPr lang="en-US" dirty="0"/>
          </a:p>
        </p:txBody>
      </p:sp>
      <p:sp>
        <p:nvSpPr>
          <p:cNvPr id="3" name="Content Placeholder 2"/>
          <p:cNvSpPr>
            <a:spLocks noGrp="1"/>
          </p:cNvSpPr>
          <p:nvPr>
            <p:ph idx="1"/>
          </p:nvPr>
        </p:nvSpPr>
        <p:spPr>
          <a:xfrm>
            <a:off x="412750" y="1295400"/>
            <a:ext cx="8986744" cy="5157936"/>
          </a:xfrm>
        </p:spPr>
        <p:txBody>
          <a:bodyPr/>
          <a:lstStyle/>
          <a:p>
            <a:endParaRPr lang="en-US" dirty="0" smtClean="0"/>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9" y="1340768"/>
            <a:ext cx="8545644" cy="46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12</a:t>
            </a:fld>
            <a:endParaRPr lang="en-GB">
              <a:solidFill>
                <a:srgbClr val="000000"/>
              </a:solidFill>
            </a:endParaRPr>
          </a:p>
        </p:txBody>
      </p:sp>
    </p:spTree>
    <p:extLst>
      <p:ext uri="{BB962C8B-B14F-4D97-AF65-F5344CB8AC3E}">
        <p14:creationId xmlns:p14="http://schemas.microsoft.com/office/powerpoint/2010/main" val="429025679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0000"/>
                </a:solidFill>
                <a:latin typeface="Arial" pitchFamily="34" charset="0"/>
                <a:cs typeface="Arial" pitchFamily="34" charset="0"/>
              </a:rPr>
              <a:t>INTEGRATED NATIONAL EXPORT STRATEGY</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5" name="Title 1"/>
          <p:cNvSpPr txBox="1">
            <a:spLocks/>
          </p:cNvSpPr>
          <p:nvPr/>
        </p:nvSpPr>
        <p:spPr bwMode="auto">
          <a:xfrm>
            <a:off x="0" y="3127264"/>
            <a:ext cx="9906000" cy="785818"/>
          </a:xfrm>
          <a:prstGeom prst="rect">
            <a:avLst/>
          </a:prstGeom>
          <a:solidFill>
            <a:srgbClr val="FF9900"/>
          </a:solidFill>
          <a:ln w="9525">
            <a:noFill/>
            <a:miter lim="800000"/>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all" spc="0" normalizeH="0" baseline="0" noProof="0" smtClean="0">
                <a:ln>
                  <a:noFill/>
                </a:ln>
                <a:solidFill>
                  <a:srgbClr val="FFFFFF"/>
                </a:solidFill>
                <a:effectLst/>
                <a:uLnTx/>
                <a:uFillTx/>
                <a:latin typeface="Arial" pitchFamily="34" charset="0"/>
                <a:ea typeface="+mn-ea"/>
                <a:cs typeface="Arial" pitchFamily="34" charset="0"/>
              </a:rPr>
              <a:t>THE export value chain</a:t>
            </a:r>
            <a:endParaRPr kumimoji="0" lang="en-ZA" sz="2400" b="0" i="0" u="none" strike="noStrike" kern="0" cap="none" spc="0" normalizeH="0" baseline="0" noProof="0" dirty="0">
              <a:ln>
                <a:noFill/>
              </a:ln>
              <a:solidFill>
                <a:srgbClr val="FFFFFF"/>
              </a:solidFill>
              <a:effectLst/>
              <a:uLnTx/>
              <a:uFillTx/>
              <a:latin typeface="Times"/>
              <a:ea typeface="+mn-ea"/>
              <a:cs typeface="+mn-cs"/>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220422728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bwMode="auto">
          <a:xfrm>
            <a:off x="6879"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0 w 1576089"/>
              <a:gd name="connsiteY5"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089" h="630435">
                <a:moveTo>
                  <a:pt x="0" y="0"/>
                </a:moveTo>
                <a:lnTo>
                  <a:pt x="1260872" y="0"/>
                </a:lnTo>
                <a:lnTo>
                  <a:pt x="1576089" y="315218"/>
                </a:lnTo>
                <a:lnTo>
                  <a:pt x="1260872" y="630435"/>
                </a:lnTo>
                <a:lnTo>
                  <a:pt x="0" y="630435"/>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42672" tIns="21336" rIns="168277" bIns="21336" spcCol="1270" anchor="ctr"/>
          <a:lstStyle/>
          <a:p>
            <a:pPr algn="ctr" defTabSz="355600" fontAlgn="auto">
              <a:lnSpc>
                <a:spcPct val="90000"/>
              </a:lnSpc>
              <a:spcAft>
                <a:spcPct val="35000"/>
              </a:spcAft>
              <a:defRPr/>
            </a:pPr>
            <a:r>
              <a:rPr lang="en-ZA" sz="1300" b="1" dirty="0">
                <a:latin typeface="Arial" panose="020B0604020202020204" pitchFamily="34" charset="0"/>
                <a:cs typeface="Arial" panose="020B0604020202020204" pitchFamily="34" charset="0"/>
              </a:rPr>
              <a:t>Raw materials</a:t>
            </a:r>
          </a:p>
        </p:txBody>
      </p:sp>
      <p:sp>
        <p:nvSpPr>
          <p:cNvPr id="14" name="Freeform 13"/>
          <p:cNvSpPr/>
          <p:nvPr/>
        </p:nvSpPr>
        <p:spPr bwMode="auto">
          <a:xfrm>
            <a:off x="1372750"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315218 w 1576089"/>
              <a:gd name="connsiteY5" fmla="*/ 315218 h 630435"/>
              <a:gd name="connsiteX6" fmla="*/ 0 w 1576089"/>
              <a:gd name="connsiteY6"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089" h="630435">
                <a:moveTo>
                  <a:pt x="0" y="0"/>
                </a:moveTo>
                <a:lnTo>
                  <a:pt x="1260872" y="0"/>
                </a:lnTo>
                <a:lnTo>
                  <a:pt x="1576089" y="315218"/>
                </a:lnTo>
                <a:lnTo>
                  <a:pt x="1260872" y="630435"/>
                </a:lnTo>
                <a:lnTo>
                  <a:pt x="0" y="630435"/>
                </a:lnTo>
                <a:lnTo>
                  <a:pt x="315218" y="315218"/>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347222" tIns="21336" rIns="325885" bIns="21336" spcCol="1270" anchor="ctr"/>
          <a:lstStyle/>
          <a:p>
            <a:pPr algn="ctr" defTabSz="355600" fontAlgn="auto">
              <a:lnSpc>
                <a:spcPct val="90000"/>
              </a:lnSpc>
              <a:spcAft>
                <a:spcPct val="35000"/>
              </a:spcAft>
              <a:defRPr/>
            </a:pPr>
            <a:r>
              <a:rPr lang="en-ZA" sz="1300" b="1" dirty="0">
                <a:latin typeface="Arial" panose="020B0604020202020204" pitchFamily="34" charset="0"/>
                <a:cs typeface="Arial" panose="020B0604020202020204" pitchFamily="34" charset="0"/>
              </a:rPr>
              <a:t>Ports</a:t>
            </a:r>
          </a:p>
        </p:txBody>
      </p:sp>
      <p:sp>
        <p:nvSpPr>
          <p:cNvPr id="15" name="Freeform 14"/>
          <p:cNvSpPr/>
          <p:nvPr/>
        </p:nvSpPr>
        <p:spPr bwMode="auto">
          <a:xfrm>
            <a:off x="2738620"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315218 w 1576089"/>
              <a:gd name="connsiteY5" fmla="*/ 315218 h 630435"/>
              <a:gd name="connsiteX6" fmla="*/ 0 w 1576089"/>
              <a:gd name="connsiteY6"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089" h="630435">
                <a:moveTo>
                  <a:pt x="0" y="0"/>
                </a:moveTo>
                <a:lnTo>
                  <a:pt x="1260872" y="0"/>
                </a:lnTo>
                <a:lnTo>
                  <a:pt x="1576089" y="315218"/>
                </a:lnTo>
                <a:lnTo>
                  <a:pt x="1260872" y="630435"/>
                </a:lnTo>
                <a:lnTo>
                  <a:pt x="0" y="630435"/>
                </a:lnTo>
                <a:lnTo>
                  <a:pt x="315218" y="315218"/>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347222" tIns="21336" rIns="325885" bIns="21336" spcCol="1270" anchor="ctr"/>
          <a:lstStyle/>
          <a:p>
            <a:pPr algn="ctr" defTabSz="355600" fontAlgn="auto">
              <a:lnSpc>
                <a:spcPct val="90000"/>
              </a:lnSpc>
              <a:spcAft>
                <a:spcPct val="35000"/>
              </a:spcAft>
              <a:defRPr/>
            </a:pPr>
            <a:endParaRPr lang="en-ZA" sz="1300" b="1" dirty="0" smtClean="0">
              <a:latin typeface="Arial" panose="020B0604020202020204" pitchFamily="34" charset="0"/>
              <a:cs typeface="Arial" panose="020B0604020202020204" pitchFamily="34" charset="0"/>
            </a:endParaRPr>
          </a:p>
          <a:p>
            <a:pPr algn="ctr" defTabSz="355600" fontAlgn="auto">
              <a:lnSpc>
                <a:spcPct val="90000"/>
              </a:lnSpc>
              <a:spcAft>
                <a:spcPct val="35000"/>
              </a:spcAft>
              <a:defRPr/>
            </a:pPr>
            <a:r>
              <a:rPr lang="en-ZA" sz="1300" b="1" dirty="0" smtClean="0">
                <a:latin typeface="Arial" panose="020B0604020202020204" pitchFamily="34" charset="0"/>
                <a:cs typeface="Arial" panose="020B0604020202020204" pitchFamily="34" charset="0"/>
              </a:rPr>
              <a:t>Transport</a:t>
            </a:r>
            <a:r>
              <a:rPr lang="en-ZA" sz="1300" b="1" dirty="0">
                <a:latin typeface="Arial" panose="020B0604020202020204" pitchFamily="34" charset="0"/>
                <a:cs typeface="Arial" panose="020B0604020202020204" pitchFamily="34" charset="0"/>
              </a:rPr>
              <a:t>. </a:t>
            </a:r>
            <a:r>
              <a:rPr lang="en-ZA" sz="900" b="1" dirty="0">
                <a:latin typeface="Arial" panose="020B0604020202020204" pitchFamily="34" charset="0"/>
                <a:cs typeface="Arial" panose="020B0604020202020204" pitchFamily="34" charset="0"/>
              </a:rPr>
              <a:t>Communication</a:t>
            </a:r>
            <a:r>
              <a:rPr lang="en-ZA" sz="1300" b="1" dirty="0">
                <a:latin typeface="Arial" panose="020B0604020202020204" pitchFamily="34" charset="0"/>
                <a:cs typeface="Arial" panose="020B0604020202020204" pitchFamily="34" charset="0"/>
              </a:rPr>
              <a:t> Finance</a:t>
            </a:r>
          </a:p>
        </p:txBody>
      </p:sp>
      <p:sp>
        <p:nvSpPr>
          <p:cNvPr id="16" name="Freeform 15"/>
          <p:cNvSpPr/>
          <p:nvPr/>
        </p:nvSpPr>
        <p:spPr bwMode="auto">
          <a:xfrm>
            <a:off x="4104491"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315218 w 1576089"/>
              <a:gd name="connsiteY5" fmla="*/ 315218 h 630435"/>
              <a:gd name="connsiteX6" fmla="*/ 0 w 1576089"/>
              <a:gd name="connsiteY6"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089" h="630435">
                <a:moveTo>
                  <a:pt x="0" y="0"/>
                </a:moveTo>
                <a:lnTo>
                  <a:pt x="1260872" y="0"/>
                </a:lnTo>
                <a:lnTo>
                  <a:pt x="1576089" y="315218"/>
                </a:lnTo>
                <a:lnTo>
                  <a:pt x="1260872" y="630435"/>
                </a:lnTo>
                <a:lnTo>
                  <a:pt x="0" y="630435"/>
                </a:lnTo>
                <a:lnTo>
                  <a:pt x="315218" y="315218"/>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347222" tIns="21336" rIns="325885" bIns="21336" spcCol="1270" anchor="ctr"/>
          <a:lstStyle/>
          <a:p>
            <a:pPr algn="ctr" defTabSz="355600" fontAlgn="auto">
              <a:lnSpc>
                <a:spcPct val="90000"/>
              </a:lnSpc>
              <a:spcAft>
                <a:spcPct val="35000"/>
              </a:spcAft>
              <a:defRPr/>
            </a:pPr>
            <a:r>
              <a:rPr lang="en-ZA" sz="1300" b="1" dirty="0">
                <a:latin typeface="Arial" panose="020B0604020202020204" pitchFamily="34" charset="0"/>
                <a:cs typeface="Arial" panose="020B0604020202020204" pitchFamily="34" charset="0"/>
              </a:rPr>
              <a:t>Energy</a:t>
            </a:r>
          </a:p>
        </p:txBody>
      </p:sp>
      <p:sp>
        <p:nvSpPr>
          <p:cNvPr id="17" name="Freeform 16"/>
          <p:cNvSpPr/>
          <p:nvPr/>
        </p:nvSpPr>
        <p:spPr bwMode="auto">
          <a:xfrm>
            <a:off x="5470361"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315218 w 1576089"/>
              <a:gd name="connsiteY5" fmla="*/ 315218 h 630435"/>
              <a:gd name="connsiteX6" fmla="*/ 0 w 1576089"/>
              <a:gd name="connsiteY6"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089" h="630435">
                <a:moveTo>
                  <a:pt x="0" y="0"/>
                </a:moveTo>
                <a:lnTo>
                  <a:pt x="1260872" y="0"/>
                </a:lnTo>
                <a:lnTo>
                  <a:pt x="1576089" y="315218"/>
                </a:lnTo>
                <a:lnTo>
                  <a:pt x="1260872" y="630435"/>
                </a:lnTo>
                <a:lnTo>
                  <a:pt x="0" y="630435"/>
                </a:lnTo>
                <a:lnTo>
                  <a:pt x="315218" y="315218"/>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347222" tIns="21336" rIns="325885" bIns="21336" spcCol="1270" anchor="ctr"/>
          <a:lstStyle/>
          <a:p>
            <a:pPr algn="ctr" defTabSz="355600" fontAlgn="auto">
              <a:lnSpc>
                <a:spcPct val="90000"/>
              </a:lnSpc>
              <a:spcAft>
                <a:spcPct val="35000"/>
              </a:spcAft>
              <a:defRPr/>
            </a:pPr>
            <a:r>
              <a:rPr lang="en-ZA" sz="1300" b="1" dirty="0">
                <a:latin typeface="Arial" panose="020B0604020202020204" pitchFamily="34" charset="0"/>
                <a:cs typeface="Arial" panose="020B0604020202020204" pitchFamily="34" charset="0"/>
              </a:rPr>
              <a:t>Transport. </a:t>
            </a:r>
            <a:r>
              <a:rPr lang="en-ZA" sz="900" b="1" dirty="0">
                <a:latin typeface="Arial" panose="020B0604020202020204" pitchFamily="34" charset="0"/>
                <a:cs typeface="Arial" panose="020B0604020202020204" pitchFamily="34" charset="0"/>
              </a:rPr>
              <a:t>Communicatio</a:t>
            </a:r>
            <a:r>
              <a:rPr lang="en-ZA" sz="1000" b="1" dirty="0">
                <a:latin typeface="Arial" panose="020B0604020202020204" pitchFamily="34" charset="0"/>
                <a:cs typeface="Arial" panose="020B0604020202020204" pitchFamily="34" charset="0"/>
              </a:rPr>
              <a:t>n </a:t>
            </a:r>
            <a:r>
              <a:rPr lang="en-ZA" sz="1300" b="1" dirty="0">
                <a:latin typeface="Arial" panose="020B0604020202020204" pitchFamily="34" charset="0"/>
                <a:cs typeface="Arial" panose="020B0604020202020204" pitchFamily="34" charset="0"/>
              </a:rPr>
              <a:t>Finance, SPS and other technical standards</a:t>
            </a:r>
          </a:p>
        </p:txBody>
      </p:sp>
      <p:sp>
        <p:nvSpPr>
          <p:cNvPr id="18" name="Freeform 17"/>
          <p:cNvSpPr/>
          <p:nvPr/>
        </p:nvSpPr>
        <p:spPr bwMode="auto">
          <a:xfrm>
            <a:off x="6836232"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315218 w 1576089"/>
              <a:gd name="connsiteY5" fmla="*/ 315218 h 630435"/>
              <a:gd name="connsiteX6" fmla="*/ 0 w 1576089"/>
              <a:gd name="connsiteY6"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089" h="630435">
                <a:moveTo>
                  <a:pt x="0" y="0"/>
                </a:moveTo>
                <a:lnTo>
                  <a:pt x="1260872" y="0"/>
                </a:lnTo>
                <a:lnTo>
                  <a:pt x="1576089" y="315218"/>
                </a:lnTo>
                <a:lnTo>
                  <a:pt x="1260872" y="630435"/>
                </a:lnTo>
                <a:lnTo>
                  <a:pt x="0" y="630435"/>
                </a:lnTo>
                <a:lnTo>
                  <a:pt x="315218" y="315218"/>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347222" tIns="21336" rIns="325885" bIns="21336" spcCol="1270" anchor="ctr"/>
          <a:lstStyle/>
          <a:p>
            <a:pPr algn="ctr" defTabSz="355600" fontAlgn="auto">
              <a:lnSpc>
                <a:spcPct val="90000"/>
              </a:lnSpc>
              <a:spcAft>
                <a:spcPct val="35000"/>
              </a:spcAft>
              <a:defRPr/>
            </a:pPr>
            <a:r>
              <a:rPr lang="en-ZA" sz="1300" b="1" dirty="0">
                <a:latin typeface="Arial" panose="020B0604020202020204" pitchFamily="34" charset="0"/>
                <a:cs typeface="Arial" panose="020B0604020202020204" pitchFamily="34" charset="0"/>
              </a:rPr>
              <a:t>Ports</a:t>
            </a:r>
          </a:p>
        </p:txBody>
      </p:sp>
      <p:sp>
        <p:nvSpPr>
          <p:cNvPr id="19" name="Freeform 18"/>
          <p:cNvSpPr/>
          <p:nvPr/>
        </p:nvSpPr>
        <p:spPr bwMode="auto">
          <a:xfrm>
            <a:off x="8202102" y="11113"/>
            <a:ext cx="1707338" cy="1252537"/>
          </a:xfrm>
          <a:custGeom>
            <a:avLst/>
            <a:gdLst>
              <a:gd name="connsiteX0" fmla="*/ 0 w 1576089"/>
              <a:gd name="connsiteY0" fmla="*/ 0 h 630435"/>
              <a:gd name="connsiteX1" fmla="*/ 1260872 w 1576089"/>
              <a:gd name="connsiteY1" fmla="*/ 0 h 630435"/>
              <a:gd name="connsiteX2" fmla="*/ 1576089 w 1576089"/>
              <a:gd name="connsiteY2" fmla="*/ 315218 h 630435"/>
              <a:gd name="connsiteX3" fmla="*/ 1260872 w 1576089"/>
              <a:gd name="connsiteY3" fmla="*/ 630435 h 630435"/>
              <a:gd name="connsiteX4" fmla="*/ 0 w 1576089"/>
              <a:gd name="connsiteY4" fmla="*/ 630435 h 630435"/>
              <a:gd name="connsiteX5" fmla="*/ 315218 w 1576089"/>
              <a:gd name="connsiteY5" fmla="*/ 315218 h 630435"/>
              <a:gd name="connsiteX6" fmla="*/ 0 w 1576089"/>
              <a:gd name="connsiteY6" fmla="*/ 0 h 63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089" h="630435">
                <a:moveTo>
                  <a:pt x="0" y="0"/>
                </a:moveTo>
                <a:lnTo>
                  <a:pt x="1260872" y="0"/>
                </a:lnTo>
                <a:lnTo>
                  <a:pt x="1576089" y="315218"/>
                </a:lnTo>
                <a:lnTo>
                  <a:pt x="1260872" y="630435"/>
                </a:lnTo>
                <a:lnTo>
                  <a:pt x="0" y="630435"/>
                </a:lnTo>
                <a:lnTo>
                  <a:pt x="315218" y="315218"/>
                </a:lnTo>
                <a:lnTo>
                  <a:pt x="0" y="0"/>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347222" tIns="21336" rIns="325885" bIns="21336" spcCol="1270" anchor="ctr"/>
          <a:lstStyle/>
          <a:p>
            <a:pPr algn="ctr" defTabSz="355600" fontAlgn="auto">
              <a:lnSpc>
                <a:spcPct val="90000"/>
              </a:lnSpc>
              <a:spcAft>
                <a:spcPct val="35000"/>
              </a:spcAft>
              <a:defRPr/>
            </a:pPr>
            <a:r>
              <a:rPr lang="en-ZA" b="1" dirty="0">
                <a:latin typeface="Arial" panose="020B0604020202020204" pitchFamily="34" charset="0"/>
                <a:cs typeface="Arial" panose="020B0604020202020204" pitchFamily="34" charset="0"/>
              </a:rPr>
              <a:t>Distribution</a:t>
            </a:r>
          </a:p>
        </p:txBody>
      </p:sp>
      <p:sp>
        <p:nvSpPr>
          <p:cNvPr id="20" name="TextBox 19"/>
          <p:cNvSpPr txBox="1"/>
          <p:nvPr/>
        </p:nvSpPr>
        <p:spPr>
          <a:xfrm>
            <a:off x="6878" y="1263650"/>
            <a:ext cx="9902562" cy="276999"/>
          </a:xfrm>
          <a:prstGeom prst="rect">
            <a:avLst/>
          </a:prstGeom>
          <a:solidFill>
            <a:srgbClr val="FFC000"/>
          </a:solidFill>
          <a:ln w="28575">
            <a:solidFill>
              <a:srgbClr val="C00000"/>
            </a:solidFill>
          </a:ln>
        </p:spPr>
        <p:txBody>
          <a:bodyPr wrap="square">
            <a:spAutoFit/>
          </a:bodyPr>
          <a:lstStyle/>
          <a:p>
            <a:pPr algn="ctr" fontAlgn="auto">
              <a:spcBef>
                <a:spcPts val="0"/>
              </a:spcBef>
              <a:spcAft>
                <a:spcPts val="0"/>
              </a:spcAft>
              <a:defRPr/>
            </a:pPr>
            <a:r>
              <a:rPr lang="en-ZA" sz="1200" b="1" dirty="0" smtClean="0">
                <a:cs typeface="Arial" panose="020B0604020202020204" pitchFamily="34" charset="0"/>
              </a:rPr>
              <a:t>Pillar1: </a:t>
            </a:r>
            <a:r>
              <a:rPr lang="en-ZA" sz="1200" b="1" dirty="0">
                <a:cs typeface="Arial" panose="020B0604020202020204" pitchFamily="34" charset="0"/>
              </a:rPr>
              <a:t>Improve </a:t>
            </a:r>
            <a:r>
              <a:rPr lang="en-ZA" sz="1200" b="1" dirty="0"/>
              <a:t>on South Africa’s enabling environment and build international </a:t>
            </a:r>
            <a:r>
              <a:rPr lang="en-ZA" sz="1200" b="1" dirty="0" smtClean="0"/>
              <a:t>competitiveness</a:t>
            </a:r>
            <a:endParaRPr lang="en-ZA" sz="1200" dirty="0">
              <a:latin typeface="+mn-lt"/>
              <a:cs typeface="+mn-cs"/>
            </a:endParaRPr>
          </a:p>
        </p:txBody>
      </p:sp>
      <p:sp>
        <p:nvSpPr>
          <p:cNvPr id="23" name="Freeform 22"/>
          <p:cNvSpPr/>
          <p:nvPr/>
        </p:nvSpPr>
        <p:spPr>
          <a:xfrm>
            <a:off x="6832" y="3024554"/>
            <a:ext cx="1279761" cy="3309750"/>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0" tIns="68580" rIns="0" bIns="2913380" spcCol="1270" anchor="ctr"/>
          <a:lstStyle/>
          <a:p>
            <a:pPr algn="ctr" defTabSz="800100" fontAlgn="auto">
              <a:lnSpc>
                <a:spcPct val="90000"/>
              </a:lnSpc>
              <a:spcAft>
                <a:spcPct val="35000"/>
              </a:spcAft>
              <a:defRPr/>
            </a:pPr>
            <a:r>
              <a:rPr lang="en-ZA" sz="1200" b="1" dirty="0">
                <a:latin typeface="Arial" panose="020B0604020202020204" pitchFamily="34" charset="0"/>
                <a:cs typeface="Arial" panose="020B0604020202020204" pitchFamily="34" charset="0"/>
              </a:rPr>
              <a:t>Cost of inputs</a:t>
            </a:r>
          </a:p>
        </p:txBody>
      </p:sp>
      <p:sp>
        <p:nvSpPr>
          <p:cNvPr id="24" name="Freeform 23"/>
          <p:cNvSpPr/>
          <p:nvPr/>
        </p:nvSpPr>
        <p:spPr>
          <a:xfrm>
            <a:off x="162053" y="3490272"/>
            <a:ext cx="968524"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Tariffs</a:t>
            </a:r>
          </a:p>
        </p:txBody>
      </p:sp>
      <p:sp>
        <p:nvSpPr>
          <p:cNvPr id="25" name="Freeform 24"/>
          <p:cNvSpPr/>
          <p:nvPr/>
        </p:nvSpPr>
        <p:spPr>
          <a:xfrm>
            <a:off x="162053" y="4032751"/>
            <a:ext cx="968524"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Duty drawbacks</a:t>
            </a:r>
          </a:p>
        </p:txBody>
      </p:sp>
      <p:sp>
        <p:nvSpPr>
          <p:cNvPr id="26" name="Freeform 25"/>
          <p:cNvSpPr/>
          <p:nvPr/>
        </p:nvSpPr>
        <p:spPr>
          <a:xfrm>
            <a:off x="162053" y="4575229"/>
            <a:ext cx="968524"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Trade facilitation</a:t>
            </a:r>
          </a:p>
        </p:txBody>
      </p:sp>
      <p:sp>
        <p:nvSpPr>
          <p:cNvPr id="27" name="Freeform 26"/>
          <p:cNvSpPr/>
          <p:nvPr/>
        </p:nvSpPr>
        <p:spPr>
          <a:xfrm>
            <a:off x="162053" y="5117708"/>
            <a:ext cx="968524"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Rules of origin</a:t>
            </a:r>
          </a:p>
        </p:txBody>
      </p:sp>
      <p:sp>
        <p:nvSpPr>
          <p:cNvPr id="28" name="Freeform 27"/>
          <p:cNvSpPr/>
          <p:nvPr/>
        </p:nvSpPr>
        <p:spPr>
          <a:xfrm>
            <a:off x="162053" y="5660187"/>
            <a:ext cx="968524"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Customs valuation</a:t>
            </a:r>
          </a:p>
        </p:txBody>
      </p:sp>
      <p:sp>
        <p:nvSpPr>
          <p:cNvPr id="29" name="Freeform 28"/>
          <p:cNvSpPr/>
          <p:nvPr/>
        </p:nvSpPr>
        <p:spPr>
          <a:xfrm>
            <a:off x="1442611" y="3024554"/>
            <a:ext cx="1199363" cy="3309750"/>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100" b="1" dirty="0">
                <a:latin typeface="Arial" panose="020B0604020202020204" pitchFamily="34" charset="0"/>
                <a:cs typeface="Arial" panose="020B0604020202020204" pitchFamily="34" charset="0"/>
              </a:rPr>
              <a:t>Infrastructure </a:t>
            </a:r>
            <a:r>
              <a:rPr lang="en-ZA" b="1" dirty="0" smtClean="0">
                <a:latin typeface="Arial" panose="020B0604020202020204" pitchFamily="34" charset="0"/>
                <a:cs typeface="Arial" panose="020B0604020202020204" pitchFamily="34" charset="0"/>
              </a:rPr>
              <a:t>&amp; </a:t>
            </a:r>
            <a:r>
              <a:rPr lang="en-ZA" b="1" dirty="0">
                <a:latin typeface="Arial" panose="020B0604020202020204" pitchFamily="34" charset="0"/>
                <a:cs typeface="Arial" panose="020B0604020202020204" pitchFamily="34" charset="0"/>
              </a:rPr>
              <a:t>service costs</a:t>
            </a:r>
          </a:p>
        </p:txBody>
      </p:sp>
      <p:sp>
        <p:nvSpPr>
          <p:cNvPr id="30" name="Freeform 29"/>
          <p:cNvSpPr/>
          <p:nvPr/>
        </p:nvSpPr>
        <p:spPr>
          <a:xfrm>
            <a:off x="1520619" y="3489603"/>
            <a:ext cx="1016106" cy="592038"/>
          </a:xfrm>
          <a:custGeom>
            <a:avLst/>
            <a:gdLst>
              <a:gd name="connsiteX0" fmla="*/ 0 w 1146235"/>
              <a:gd name="connsiteY0" fmla="*/ 59204 h 592038"/>
              <a:gd name="connsiteX1" fmla="*/ 59204 w 1146235"/>
              <a:gd name="connsiteY1" fmla="*/ 0 h 592038"/>
              <a:gd name="connsiteX2" fmla="*/ 1087031 w 1146235"/>
              <a:gd name="connsiteY2" fmla="*/ 0 h 592038"/>
              <a:gd name="connsiteX3" fmla="*/ 1146235 w 1146235"/>
              <a:gd name="connsiteY3" fmla="*/ 59204 h 592038"/>
              <a:gd name="connsiteX4" fmla="*/ 1146235 w 1146235"/>
              <a:gd name="connsiteY4" fmla="*/ 532834 h 592038"/>
              <a:gd name="connsiteX5" fmla="*/ 1087031 w 1146235"/>
              <a:gd name="connsiteY5" fmla="*/ 592038 h 592038"/>
              <a:gd name="connsiteX6" fmla="*/ 59204 w 1146235"/>
              <a:gd name="connsiteY6" fmla="*/ 592038 h 592038"/>
              <a:gd name="connsiteX7" fmla="*/ 0 w 1146235"/>
              <a:gd name="connsiteY7" fmla="*/ 532834 h 592038"/>
              <a:gd name="connsiteX8" fmla="*/ 0 w 1146235"/>
              <a:gd name="connsiteY8" fmla="*/ 59204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592038">
                <a:moveTo>
                  <a:pt x="0" y="59204"/>
                </a:moveTo>
                <a:cubicBezTo>
                  <a:pt x="0" y="26507"/>
                  <a:pt x="26507" y="0"/>
                  <a:pt x="59204" y="0"/>
                </a:cubicBezTo>
                <a:lnTo>
                  <a:pt x="1087031" y="0"/>
                </a:lnTo>
                <a:cubicBezTo>
                  <a:pt x="1119728" y="0"/>
                  <a:pt x="1146235" y="26507"/>
                  <a:pt x="1146235" y="59204"/>
                </a:cubicBezTo>
                <a:lnTo>
                  <a:pt x="1146235" y="532834"/>
                </a:lnTo>
                <a:cubicBezTo>
                  <a:pt x="1146235" y="565531"/>
                  <a:pt x="1119728" y="592038"/>
                  <a:pt x="1087031" y="592038"/>
                </a:cubicBezTo>
                <a:lnTo>
                  <a:pt x="59204" y="592038"/>
                </a:lnTo>
                <a:cubicBezTo>
                  <a:pt x="26507" y="592038"/>
                  <a:pt x="0" y="565531"/>
                  <a:pt x="0" y="532834"/>
                </a:cubicBezTo>
                <a:lnTo>
                  <a:pt x="0" y="59204"/>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0200" tIns="34485" rIns="40200" bIns="3448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Regulatory systems</a:t>
            </a:r>
          </a:p>
        </p:txBody>
      </p:sp>
      <p:sp>
        <p:nvSpPr>
          <p:cNvPr id="31" name="Freeform 30"/>
          <p:cNvSpPr/>
          <p:nvPr/>
        </p:nvSpPr>
        <p:spPr>
          <a:xfrm>
            <a:off x="1520619" y="4172724"/>
            <a:ext cx="1016106" cy="592038"/>
          </a:xfrm>
          <a:custGeom>
            <a:avLst/>
            <a:gdLst>
              <a:gd name="connsiteX0" fmla="*/ 0 w 1146235"/>
              <a:gd name="connsiteY0" fmla="*/ 59204 h 592038"/>
              <a:gd name="connsiteX1" fmla="*/ 59204 w 1146235"/>
              <a:gd name="connsiteY1" fmla="*/ 0 h 592038"/>
              <a:gd name="connsiteX2" fmla="*/ 1087031 w 1146235"/>
              <a:gd name="connsiteY2" fmla="*/ 0 h 592038"/>
              <a:gd name="connsiteX3" fmla="*/ 1146235 w 1146235"/>
              <a:gd name="connsiteY3" fmla="*/ 59204 h 592038"/>
              <a:gd name="connsiteX4" fmla="*/ 1146235 w 1146235"/>
              <a:gd name="connsiteY4" fmla="*/ 532834 h 592038"/>
              <a:gd name="connsiteX5" fmla="*/ 1087031 w 1146235"/>
              <a:gd name="connsiteY5" fmla="*/ 592038 h 592038"/>
              <a:gd name="connsiteX6" fmla="*/ 59204 w 1146235"/>
              <a:gd name="connsiteY6" fmla="*/ 592038 h 592038"/>
              <a:gd name="connsiteX7" fmla="*/ 0 w 1146235"/>
              <a:gd name="connsiteY7" fmla="*/ 532834 h 592038"/>
              <a:gd name="connsiteX8" fmla="*/ 0 w 1146235"/>
              <a:gd name="connsiteY8" fmla="*/ 59204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592038">
                <a:moveTo>
                  <a:pt x="0" y="59204"/>
                </a:moveTo>
                <a:cubicBezTo>
                  <a:pt x="0" y="26507"/>
                  <a:pt x="26507" y="0"/>
                  <a:pt x="59204" y="0"/>
                </a:cubicBezTo>
                <a:lnTo>
                  <a:pt x="1087031" y="0"/>
                </a:lnTo>
                <a:cubicBezTo>
                  <a:pt x="1119728" y="0"/>
                  <a:pt x="1146235" y="26507"/>
                  <a:pt x="1146235" y="59204"/>
                </a:cubicBezTo>
                <a:lnTo>
                  <a:pt x="1146235" y="532834"/>
                </a:lnTo>
                <a:cubicBezTo>
                  <a:pt x="1146235" y="565531"/>
                  <a:pt x="1119728" y="592038"/>
                  <a:pt x="1087031" y="592038"/>
                </a:cubicBezTo>
                <a:lnTo>
                  <a:pt x="59204" y="592038"/>
                </a:lnTo>
                <a:cubicBezTo>
                  <a:pt x="26507" y="592038"/>
                  <a:pt x="0" y="565531"/>
                  <a:pt x="0" y="532834"/>
                </a:cubicBezTo>
                <a:lnTo>
                  <a:pt x="0" y="59204"/>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0200" tIns="34485" rIns="40200" bIns="3448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Efficiency of service providers</a:t>
            </a:r>
          </a:p>
        </p:txBody>
      </p:sp>
      <p:sp>
        <p:nvSpPr>
          <p:cNvPr id="32" name="Freeform 31"/>
          <p:cNvSpPr/>
          <p:nvPr/>
        </p:nvSpPr>
        <p:spPr>
          <a:xfrm>
            <a:off x="1520619" y="4855845"/>
            <a:ext cx="1016106" cy="592038"/>
          </a:xfrm>
          <a:custGeom>
            <a:avLst/>
            <a:gdLst>
              <a:gd name="connsiteX0" fmla="*/ 0 w 1146235"/>
              <a:gd name="connsiteY0" fmla="*/ 59204 h 592038"/>
              <a:gd name="connsiteX1" fmla="*/ 59204 w 1146235"/>
              <a:gd name="connsiteY1" fmla="*/ 0 h 592038"/>
              <a:gd name="connsiteX2" fmla="*/ 1087031 w 1146235"/>
              <a:gd name="connsiteY2" fmla="*/ 0 h 592038"/>
              <a:gd name="connsiteX3" fmla="*/ 1146235 w 1146235"/>
              <a:gd name="connsiteY3" fmla="*/ 59204 h 592038"/>
              <a:gd name="connsiteX4" fmla="*/ 1146235 w 1146235"/>
              <a:gd name="connsiteY4" fmla="*/ 532834 h 592038"/>
              <a:gd name="connsiteX5" fmla="*/ 1087031 w 1146235"/>
              <a:gd name="connsiteY5" fmla="*/ 592038 h 592038"/>
              <a:gd name="connsiteX6" fmla="*/ 59204 w 1146235"/>
              <a:gd name="connsiteY6" fmla="*/ 592038 h 592038"/>
              <a:gd name="connsiteX7" fmla="*/ 0 w 1146235"/>
              <a:gd name="connsiteY7" fmla="*/ 532834 h 592038"/>
              <a:gd name="connsiteX8" fmla="*/ 0 w 1146235"/>
              <a:gd name="connsiteY8" fmla="*/ 59204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592038">
                <a:moveTo>
                  <a:pt x="0" y="59204"/>
                </a:moveTo>
                <a:cubicBezTo>
                  <a:pt x="0" y="26507"/>
                  <a:pt x="26507" y="0"/>
                  <a:pt x="59204" y="0"/>
                </a:cubicBezTo>
                <a:lnTo>
                  <a:pt x="1087031" y="0"/>
                </a:lnTo>
                <a:cubicBezTo>
                  <a:pt x="1119728" y="0"/>
                  <a:pt x="1146235" y="26507"/>
                  <a:pt x="1146235" y="59204"/>
                </a:cubicBezTo>
                <a:lnTo>
                  <a:pt x="1146235" y="532834"/>
                </a:lnTo>
                <a:cubicBezTo>
                  <a:pt x="1146235" y="565531"/>
                  <a:pt x="1119728" y="592038"/>
                  <a:pt x="1087031" y="592038"/>
                </a:cubicBezTo>
                <a:lnTo>
                  <a:pt x="59204" y="592038"/>
                </a:lnTo>
                <a:cubicBezTo>
                  <a:pt x="26507" y="592038"/>
                  <a:pt x="0" y="565531"/>
                  <a:pt x="0" y="532834"/>
                </a:cubicBezTo>
                <a:lnTo>
                  <a:pt x="0" y="59204"/>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0200" tIns="34485" rIns="40200" bIns="3448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Market access to foreign suppliers</a:t>
            </a:r>
          </a:p>
        </p:txBody>
      </p:sp>
      <p:sp>
        <p:nvSpPr>
          <p:cNvPr id="33" name="Freeform 32"/>
          <p:cNvSpPr/>
          <p:nvPr/>
        </p:nvSpPr>
        <p:spPr>
          <a:xfrm>
            <a:off x="1520619" y="5538966"/>
            <a:ext cx="1016106" cy="592038"/>
          </a:xfrm>
          <a:custGeom>
            <a:avLst/>
            <a:gdLst>
              <a:gd name="connsiteX0" fmla="*/ 0 w 1146235"/>
              <a:gd name="connsiteY0" fmla="*/ 59204 h 592038"/>
              <a:gd name="connsiteX1" fmla="*/ 59204 w 1146235"/>
              <a:gd name="connsiteY1" fmla="*/ 0 h 592038"/>
              <a:gd name="connsiteX2" fmla="*/ 1087031 w 1146235"/>
              <a:gd name="connsiteY2" fmla="*/ 0 h 592038"/>
              <a:gd name="connsiteX3" fmla="*/ 1146235 w 1146235"/>
              <a:gd name="connsiteY3" fmla="*/ 59204 h 592038"/>
              <a:gd name="connsiteX4" fmla="*/ 1146235 w 1146235"/>
              <a:gd name="connsiteY4" fmla="*/ 532834 h 592038"/>
              <a:gd name="connsiteX5" fmla="*/ 1087031 w 1146235"/>
              <a:gd name="connsiteY5" fmla="*/ 592038 h 592038"/>
              <a:gd name="connsiteX6" fmla="*/ 59204 w 1146235"/>
              <a:gd name="connsiteY6" fmla="*/ 592038 h 592038"/>
              <a:gd name="connsiteX7" fmla="*/ 0 w 1146235"/>
              <a:gd name="connsiteY7" fmla="*/ 532834 h 592038"/>
              <a:gd name="connsiteX8" fmla="*/ 0 w 1146235"/>
              <a:gd name="connsiteY8" fmla="*/ 59204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592038">
                <a:moveTo>
                  <a:pt x="0" y="59204"/>
                </a:moveTo>
                <a:cubicBezTo>
                  <a:pt x="0" y="26507"/>
                  <a:pt x="26507" y="0"/>
                  <a:pt x="59204" y="0"/>
                </a:cubicBezTo>
                <a:lnTo>
                  <a:pt x="1087031" y="0"/>
                </a:lnTo>
                <a:cubicBezTo>
                  <a:pt x="1119728" y="0"/>
                  <a:pt x="1146235" y="26507"/>
                  <a:pt x="1146235" y="59204"/>
                </a:cubicBezTo>
                <a:lnTo>
                  <a:pt x="1146235" y="532834"/>
                </a:lnTo>
                <a:cubicBezTo>
                  <a:pt x="1146235" y="565531"/>
                  <a:pt x="1119728" y="592038"/>
                  <a:pt x="1087031" y="592038"/>
                </a:cubicBezTo>
                <a:lnTo>
                  <a:pt x="59204" y="592038"/>
                </a:lnTo>
                <a:cubicBezTo>
                  <a:pt x="26507" y="592038"/>
                  <a:pt x="0" y="565531"/>
                  <a:pt x="0" y="532834"/>
                </a:cubicBezTo>
                <a:lnTo>
                  <a:pt x="0" y="59204"/>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0200" tIns="34485" rIns="40200" bIns="3448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Competition policy</a:t>
            </a:r>
          </a:p>
        </p:txBody>
      </p:sp>
      <p:sp>
        <p:nvSpPr>
          <p:cNvPr id="34" name="Freeform 33"/>
          <p:cNvSpPr/>
          <p:nvPr/>
        </p:nvSpPr>
        <p:spPr>
          <a:xfrm>
            <a:off x="2735925" y="3024554"/>
            <a:ext cx="1152727" cy="3309750"/>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200" b="1" dirty="0">
                <a:latin typeface="Arial" panose="020B0604020202020204" pitchFamily="34" charset="0"/>
                <a:cs typeface="Arial" panose="020B0604020202020204" pitchFamily="34" charset="0"/>
              </a:rPr>
              <a:t>Business </a:t>
            </a:r>
            <a:r>
              <a:rPr lang="en-ZA" sz="1100" b="1" dirty="0">
                <a:latin typeface="Arial" panose="020B0604020202020204" pitchFamily="34" charset="0"/>
                <a:cs typeface="Arial" panose="020B0604020202020204" pitchFamily="34" charset="0"/>
              </a:rPr>
              <a:t>Environment</a:t>
            </a:r>
          </a:p>
        </p:txBody>
      </p:sp>
      <p:sp>
        <p:nvSpPr>
          <p:cNvPr id="35" name="Freeform 34"/>
          <p:cNvSpPr/>
          <p:nvPr/>
        </p:nvSpPr>
        <p:spPr>
          <a:xfrm>
            <a:off x="2797190" y="3489703"/>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FDI openness</a:t>
            </a:r>
          </a:p>
        </p:txBody>
      </p:sp>
      <p:sp>
        <p:nvSpPr>
          <p:cNvPr id="36" name="Freeform 35"/>
          <p:cNvSpPr/>
          <p:nvPr/>
        </p:nvSpPr>
        <p:spPr>
          <a:xfrm>
            <a:off x="2797190" y="3939908"/>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Export investment links</a:t>
            </a:r>
          </a:p>
        </p:txBody>
      </p:sp>
      <p:sp>
        <p:nvSpPr>
          <p:cNvPr id="37" name="Freeform 36"/>
          <p:cNvSpPr/>
          <p:nvPr/>
        </p:nvSpPr>
        <p:spPr>
          <a:xfrm>
            <a:off x="2797190" y="4390113"/>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Tariff on capital goods</a:t>
            </a:r>
          </a:p>
        </p:txBody>
      </p:sp>
      <p:sp>
        <p:nvSpPr>
          <p:cNvPr id="38" name="Freeform 37"/>
          <p:cNvSpPr/>
          <p:nvPr/>
        </p:nvSpPr>
        <p:spPr>
          <a:xfrm>
            <a:off x="2797190" y="4840318"/>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Protection of property rights</a:t>
            </a:r>
          </a:p>
        </p:txBody>
      </p:sp>
      <p:sp>
        <p:nvSpPr>
          <p:cNvPr id="39" name="Freeform 38"/>
          <p:cNvSpPr/>
          <p:nvPr/>
        </p:nvSpPr>
        <p:spPr>
          <a:xfrm>
            <a:off x="2797190" y="5290523"/>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Good governance</a:t>
            </a:r>
          </a:p>
        </p:txBody>
      </p:sp>
      <p:sp>
        <p:nvSpPr>
          <p:cNvPr id="40" name="Freeform 39"/>
          <p:cNvSpPr/>
          <p:nvPr/>
        </p:nvSpPr>
        <p:spPr>
          <a:xfrm>
            <a:off x="2797190" y="5740728"/>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Labour market</a:t>
            </a:r>
          </a:p>
        </p:txBody>
      </p:sp>
      <p:sp>
        <p:nvSpPr>
          <p:cNvPr id="41" name="Freeform 40"/>
          <p:cNvSpPr/>
          <p:nvPr/>
        </p:nvSpPr>
        <p:spPr>
          <a:xfrm>
            <a:off x="3982604" y="3024554"/>
            <a:ext cx="1266489" cy="3309750"/>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200" b="1" dirty="0">
                <a:latin typeface="Arial" panose="020B0604020202020204" pitchFamily="34" charset="0"/>
                <a:cs typeface="Arial" panose="020B0604020202020204" pitchFamily="34" charset="0"/>
              </a:rPr>
              <a:t>Standards compliance</a:t>
            </a:r>
          </a:p>
        </p:txBody>
      </p:sp>
      <p:sp>
        <p:nvSpPr>
          <p:cNvPr id="42" name="Freeform 41"/>
          <p:cNvSpPr/>
          <p:nvPr/>
        </p:nvSpPr>
        <p:spPr>
          <a:xfrm>
            <a:off x="4075757" y="3466961"/>
            <a:ext cx="955252" cy="798413"/>
          </a:xfrm>
          <a:custGeom>
            <a:avLst/>
            <a:gdLst>
              <a:gd name="connsiteX0" fmla="*/ 0 w 1146235"/>
              <a:gd name="connsiteY0" fmla="*/ 79841 h 798413"/>
              <a:gd name="connsiteX1" fmla="*/ 79841 w 1146235"/>
              <a:gd name="connsiteY1" fmla="*/ 0 h 798413"/>
              <a:gd name="connsiteX2" fmla="*/ 1066394 w 1146235"/>
              <a:gd name="connsiteY2" fmla="*/ 0 h 798413"/>
              <a:gd name="connsiteX3" fmla="*/ 1146235 w 1146235"/>
              <a:gd name="connsiteY3" fmla="*/ 79841 h 798413"/>
              <a:gd name="connsiteX4" fmla="*/ 1146235 w 1146235"/>
              <a:gd name="connsiteY4" fmla="*/ 718572 h 798413"/>
              <a:gd name="connsiteX5" fmla="*/ 1066394 w 1146235"/>
              <a:gd name="connsiteY5" fmla="*/ 798413 h 798413"/>
              <a:gd name="connsiteX6" fmla="*/ 79841 w 1146235"/>
              <a:gd name="connsiteY6" fmla="*/ 798413 h 798413"/>
              <a:gd name="connsiteX7" fmla="*/ 0 w 1146235"/>
              <a:gd name="connsiteY7" fmla="*/ 718572 h 798413"/>
              <a:gd name="connsiteX8" fmla="*/ 0 w 1146235"/>
              <a:gd name="connsiteY8"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798413">
                <a:moveTo>
                  <a:pt x="0" y="79841"/>
                </a:moveTo>
                <a:cubicBezTo>
                  <a:pt x="0" y="35746"/>
                  <a:pt x="35746" y="0"/>
                  <a:pt x="79841" y="0"/>
                </a:cubicBezTo>
                <a:lnTo>
                  <a:pt x="1066394" y="0"/>
                </a:lnTo>
                <a:cubicBezTo>
                  <a:pt x="1110489" y="0"/>
                  <a:pt x="1146235" y="35746"/>
                  <a:pt x="1146235" y="79841"/>
                </a:cubicBezTo>
                <a:lnTo>
                  <a:pt x="1146235" y="718572"/>
                </a:lnTo>
                <a:cubicBezTo>
                  <a:pt x="1146235" y="762667"/>
                  <a:pt x="1110489" y="798413"/>
                  <a:pt x="1066394" y="798413"/>
                </a:cubicBezTo>
                <a:lnTo>
                  <a:pt x="79841" y="798413"/>
                </a:lnTo>
                <a:cubicBezTo>
                  <a:pt x="35746" y="798413"/>
                  <a:pt x="0" y="762667"/>
                  <a:pt x="0" y="718572"/>
                </a:cubicBezTo>
                <a:lnTo>
                  <a:pt x="0" y="79841"/>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6245" tIns="40530" rIns="46245" bIns="40530"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SPP/TBT compliance</a:t>
            </a:r>
          </a:p>
        </p:txBody>
      </p:sp>
      <p:sp>
        <p:nvSpPr>
          <p:cNvPr id="43" name="Freeform 42"/>
          <p:cNvSpPr/>
          <p:nvPr/>
        </p:nvSpPr>
        <p:spPr>
          <a:xfrm>
            <a:off x="4075757" y="4388207"/>
            <a:ext cx="955252" cy="798413"/>
          </a:xfrm>
          <a:custGeom>
            <a:avLst/>
            <a:gdLst>
              <a:gd name="connsiteX0" fmla="*/ 0 w 1146235"/>
              <a:gd name="connsiteY0" fmla="*/ 79841 h 798413"/>
              <a:gd name="connsiteX1" fmla="*/ 79841 w 1146235"/>
              <a:gd name="connsiteY1" fmla="*/ 0 h 798413"/>
              <a:gd name="connsiteX2" fmla="*/ 1066394 w 1146235"/>
              <a:gd name="connsiteY2" fmla="*/ 0 h 798413"/>
              <a:gd name="connsiteX3" fmla="*/ 1146235 w 1146235"/>
              <a:gd name="connsiteY3" fmla="*/ 79841 h 798413"/>
              <a:gd name="connsiteX4" fmla="*/ 1146235 w 1146235"/>
              <a:gd name="connsiteY4" fmla="*/ 718572 h 798413"/>
              <a:gd name="connsiteX5" fmla="*/ 1066394 w 1146235"/>
              <a:gd name="connsiteY5" fmla="*/ 798413 h 798413"/>
              <a:gd name="connsiteX6" fmla="*/ 79841 w 1146235"/>
              <a:gd name="connsiteY6" fmla="*/ 798413 h 798413"/>
              <a:gd name="connsiteX7" fmla="*/ 0 w 1146235"/>
              <a:gd name="connsiteY7" fmla="*/ 718572 h 798413"/>
              <a:gd name="connsiteX8" fmla="*/ 0 w 1146235"/>
              <a:gd name="connsiteY8"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798413">
                <a:moveTo>
                  <a:pt x="0" y="79841"/>
                </a:moveTo>
                <a:cubicBezTo>
                  <a:pt x="0" y="35746"/>
                  <a:pt x="35746" y="0"/>
                  <a:pt x="79841" y="0"/>
                </a:cubicBezTo>
                <a:lnTo>
                  <a:pt x="1066394" y="0"/>
                </a:lnTo>
                <a:cubicBezTo>
                  <a:pt x="1110489" y="0"/>
                  <a:pt x="1146235" y="35746"/>
                  <a:pt x="1146235" y="79841"/>
                </a:cubicBezTo>
                <a:lnTo>
                  <a:pt x="1146235" y="718572"/>
                </a:lnTo>
                <a:cubicBezTo>
                  <a:pt x="1146235" y="762667"/>
                  <a:pt x="1110489" y="798413"/>
                  <a:pt x="1066394" y="798413"/>
                </a:cubicBezTo>
                <a:lnTo>
                  <a:pt x="79841" y="798413"/>
                </a:lnTo>
                <a:cubicBezTo>
                  <a:pt x="35746" y="798413"/>
                  <a:pt x="0" y="762667"/>
                  <a:pt x="0" y="718572"/>
                </a:cubicBezTo>
                <a:lnTo>
                  <a:pt x="0" y="79841"/>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6245" tIns="40530" rIns="46245" bIns="40530"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Conformity assessment</a:t>
            </a:r>
          </a:p>
        </p:txBody>
      </p:sp>
      <p:sp>
        <p:nvSpPr>
          <p:cNvPr id="44" name="Freeform 43"/>
          <p:cNvSpPr/>
          <p:nvPr/>
        </p:nvSpPr>
        <p:spPr>
          <a:xfrm>
            <a:off x="4075757" y="5309453"/>
            <a:ext cx="955252" cy="798413"/>
          </a:xfrm>
          <a:custGeom>
            <a:avLst/>
            <a:gdLst>
              <a:gd name="connsiteX0" fmla="*/ 0 w 1146235"/>
              <a:gd name="connsiteY0" fmla="*/ 79841 h 798413"/>
              <a:gd name="connsiteX1" fmla="*/ 79841 w 1146235"/>
              <a:gd name="connsiteY1" fmla="*/ 0 h 798413"/>
              <a:gd name="connsiteX2" fmla="*/ 1066394 w 1146235"/>
              <a:gd name="connsiteY2" fmla="*/ 0 h 798413"/>
              <a:gd name="connsiteX3" fmla="*/ 1146235 w 1146235"/>
              <a:gd name="connsiteY3" fmla="*/ 79841 h 798413"/>
              <a:gd name="connsiteX4" fmla="*/ 1146235 w 1146235"/>
              <a:gd name="connsiteY4" fmla="*/ 718572 h 798413"/>
              <a:gd name="connsiteX5" fmla="*/ 1066394 w 1146235"/>
              <a:gd name="connsiteY5" fmla="*/ 798413 h 798413"/>
              <a:gd name="connsiteX6" fmla="*/ 79841 w 1146235"/>
              <a:gd name="connsiteY6" fmla="*/ 798413 h 798413"/>
              <a:gd name="connsiteX7" fmla="*/ 0 w 1146235"/>
              <a:gd name="connsiteY7" fmla="*/ 718572 h 798413"/>
              <a:gd name="connsiteX8" fmla="*/ 0 w 1146235"/>
              <a:gd name="connsiteY8"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798413">
                <a:moveTo>
                  <a:pt x="0" y="79841"/>
                </a:moveTo>
                <a:cubicBezTo>
                  <a:pt x="0" y="35746"/>
                  <a:pt x="35746" y="0"/>
                  <a:pt x="79841" y="0"/>
                </a:cubicBezTo>
                <a:lnTo>
                  <a:pt x="1066394" y="0"/>
                </a:lnTo>
                <a:cubicBezTo>
                  <a:pt x="1110489" y="0"/>
                  <a:pt x="1146235" y="35746"/>
                  <a:pt x="1146235" y="79841"/>
                </a:cubicBezTo>
                <a:lnTo>
                  <a:pt x="1146235" y="718572"/>
                </a:lnTo>
                <a:cubicBezTo>
                  <a:pt x="1146235" y="762667"/>
                  <a:pt x="1110489" y="798413"/>
                  <a:pt x="1066394" y="798413"/>
                </a:cubicBezTo>
                <a:lnTo>
                  <a:pt x="79841" y="798413"/>
                </a:lnTo>
                <a:cubicBezTo>
                  <a:pt x="35746" y="798413"/>
                  <a:pt x="0" y="762667"/>
                  <a:pt x="0" y="718572"/>
                </a:cubicBezTo>
                <a:lnTo>
                  <a:pt x="0" y="79841"/>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6245" tIns="40530" rIns="46245" bIns="40530"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Mutual recognition/ equivalence agreements</a:t>
            </a:r>
          </a:p>
        </p:txBody>
      </p:sp>
      <p:sp>
        <p:nvSpPr>
          <p:cNvPr id="45" name="Freeform 44"/>
          <p:cNvSpPr/>
          <p:nvPr/>
        </p:nvSpPr>
        <p:spPr>
          <a:xfrm>
            <a:off x="6513174" y="3024554"/>
            <a:ext cx="1080044" cy="3309750"/>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200" b="1" dirty="0">
                <a:latin typeface="Arial" panose="020B0604020202020204" pitchFamily="34" charset="0"/>
                <a:cs typeface="Arial" panose="020B0604020202020204" pitchFamily="34" charset="0"/>
              </a:rPr>
              <a:t>Export costs</a:t>
            </a:r>
          </a:p>
        </p:txBody>
      </p:sp>
      <p:sp>
        <p:nvSpPr>
          <p:cNvPr id="46" name="Freeform 45"/>
          <p:cNvSpPr/>
          <p:nvPr/>
        </p:nvSpPr>
        <p:spPr>
          <a:xfrm>
            <a:off x="6579106" y="3489852"/>
            <a:ext cx="924825" cy="798413"/>
          </a:xfrm>
          <a:custGeom>
            <a:avLst/>
            <a:gdLst>
              <a:gd name="connsiteX0" fmla="*/ 0 w 1146235"/>
              <a:gd name="connsiteY0" fmla="*/ 79841 h 798413"/>
              <a:gd name="connsiteX1" fmla="*/ 79841 w 1146235"/>
              <a:gd name="connsiteY1" fmla="*/ 0 h 798413"/>
              <a:gd name="connsiteX2" fmla="*/ 1066394 w 1146235"/>
              <a:gd name="connsiteY2" fmla="*/ 0 h 798413"/>
              <a:gd name="connsiteX3" fmla="*/ 1146235 w 1146235"/>
              <a:gd name="connsiteY3" fmla="*/ 79841 h 798413"/>
              <a:gd name="connsiteX4" fmla="*/ 1146235 w 1146235"/>
              <a:gd name="connsiteY4" fmla="*/ 718572 h 798413"/>
              <a:gd name="connsiteX5" fmla="*/ 1066394 w 1146235"/>
              <a:gd name="connsiteY5" fmla="*/ 798413 h 798413"/>
              <a:gd name="connsiteX6" fmla="*/ 79841 w 1146235"/>
              <a:gd name="connsiteY6" fmla="*/ 798413 h 798413"/>
              <a:gd name="connsiteX7" fmla="*/ 0 w 1146235"/>
              <a:gd name="connsiteY7" fmla="*/ 718572 h 798413"/>
              <a:gd name="connsiteX8" fmla="*/ 0 w 1146235"/>
              <a:gd name="connsiteY8"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798413">
                <a:moveTo>
                  <a:pt x="0" y="79841"/>
                </a:moveTo>
                <a:cubicBezTo>
                  <a:pt x="0" y="35746"/>
                  <a:pt x="35746" y="0"/>
                  <a:pt x="79841" y="0"/>
                </a:cubicBezTo>
                <a:lnTo>
                  <a:pt x="1066394" y="0"/>
                </a:lnTo>
                <a:cubicBezTo>
                  <a:pt x="1110489" y="0"/>
                  <a:pt x="1146235" y="35746"/>
                  <a:pt x="1146235" y="79841"/>
                </a:cubicBezTo>
                <a:lnTo>
                  <a:pt x="1146235" y="718572"/>
                </a:lnTo>
                <a:cubicBezTo>
                  <a:pt x="1146235" y="762667"/>
                  <a:pt x="1110489" y="798413"/>
                  <a:pt x="1066394" y="798413"/>
                </a:cubicBezTo>
                <a:lnTo>
                  <a:pt x="79841" y="798413"/>
                </a:lnTo>
                <a:cubicBezTo>
                  <a:pt x="35746" y="798413"/>
                  <a:pt x="0" y="762667"/>
                  <a:pt x="0" y="718572"/>
                </a:cubicBezTo>
                <a:lnTo>
                  <a:pt x="0" y="79841"/>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6245" tIns="40530" rIns="46245" bIns="40530"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Efficiency of port services</a:t>
            </a:r>
          </a:p>
        </p:txBody>
      </p:sp>
      <p:sp>
        <p:nvSpPr>
          <p:cNvPr id="47" name="Freeform 46"/>
          <p:cNvSpPr/>
          <p:nvPr/>
        </p:nvSpPr>
        <p:spPr>
          <a:xfrm>
            <a:off x="6579106" y="4411098"/>
            <a:ext cx="924825" cy="798413"/>
          </a:xfrm>
          <a:custGeom>
            <a:avLst/>
            <a:gdLst>
              <a:gd name="connsiteX0" fmla="*/ 0 w 1146235"/>
              <a:gd name="connsiteY0" fmla="*/ 79841 h 798413"/>
              <a:gd name="connsiteX1" fmla="*/ 79841 w 1146235"/>
              <a:gd name="connsiteY1" fmla="*/ 0 h 798413"/>
              <a:gd name="connsiteX2" fmla="*/ 1066394 w 1146235"/>
              <a:gd name="connsiteY2" fmla="*/ 0 h 798413"/>
              <a:gd name="connsiteX3" fmla="*/ 1146235 w 1146235"/>
              <a:gd name="connsiteY3" fmla="*/ 79841 h 798413"/>
              <a:gd name="connsiteX4" fmla="*/ 1146235 w 1146235"/>
              <a:gd name="connsiteY4" fmla="*/ 718572 h 798413"/>
              <a:gd name="connsiteX5" fmla="*/ 1066394 w 1146235"/>
              <a:gd name="connsiteY5" fmla="*/ 798413 h 798413"/>
              <a:gd name="connsiteX6" fmla="*/ 79841 w 1146235"/>
              <a:gd name="connsiteY6" fmla="*/ 798413 h 798413"/>
              <a:gd name="connsiteX7" fmla="*/ 0 w 1146235"/>
              <a:gd name="connsiteY7" fmla="*/ 718572 h 798413"/>
              <a:gd name="connsiteX8" fmla="*/ 0 w 1146235"/>
              <a:gd name="connsiteY8"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798413">
                <a:moveTo>
                  <a:pt x="0" y="79841"/>
                </a:moveTo>
                <a:cubicBezTo>
                  <a:pt x="0" y="35746"/>
                  <a:pt x="35746" y="0"/>
                  <a:pt x="79841" y="0"/>
                </a:cubicBezTo>
                <a:lnTo>
                  <a:pt x="1066394" y="0"/>
                </a:lnTo>
                <a:cubicBezTo>
                  <a:pt x="1110489" y="0"/>
                  <a:pt x="1146235" y="35746"/>
                  <a:pt x="1146235" y="79841"/>
                </a:cubicBezTo>
                <a:lnTo>
                  <a:pt x="1146235" y="718572"/>
                </a:lnTo>
                <a:cubicBezTo>
                  <a:pt x="1146235" y="762667"/>
                  <a:pt x="1110489" y="798413"/>
                  <a:pt x="1066394" y="798413"/>
                </a:cubicBezTo>
                <a:lnTo>
                  <a:pt x="79841" y="798413"/>
                </a:lnTo>
                <a:cubicBezTo>
                  <a:pt x="35746" y="798413"/>
                  <a:pt x="0" y="762667"/>
                  <a:pt x="0" y="718572"/>
                </a:cubicBezTo>
                <a:lnTo>
                  <a:pt x="0" y="79841"/>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6245" tIns="40530" rIns="46245" bIns="40530"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In-land transport costs and availability </a:t>
            </a:r>
          </a:p>
        </p:txBody>
      </p:sp>
      <p:sp>
        <p:nvSpPr>
          <p:cNvPr id="48" name="Freeform 47"/>
          <p:cNvSpPr/>
          <p:nvPr/>
        </p:nvSpPr>
        <p:spPr>
          <a:xfrm>
            <a:off x="6579106" y="5332344"/>
            <a:ext cx="924825" cy="798413"/>
          </a:xfrm>
          <a:custGeom>
            <a:avLst/>
            <a:gdLst>
              <a:gd name="connsiteX0" fmla="*/ 0 w 1146235"/>
              <a:gd name="connsiteY0" fmla="*/ 79841 h 798413"/>
              <a:gd name="connsiteX1" fmla="*/ 79841 w 1146235"/>
              <a:gd name="connsiteY1" fmla="*/ 0 h 798413"/>
              <a:gd name="connsiteX2" fmla="*/ 1066394 w 1146235"/>
              <a:gd name="connsiteY2" fmla="*/ 0 h 798413"/>
              <a:gd name="connsiteX3" fmla="*/ 1146235 w 1146235"/>
              <a:gd name="connsiteY3" fmla="*/ 79841 h 798413"/>
              <a:gd name="connsiteX4" fmla="*/ 1146235 w 1146235"/>
              <a:gd name="connsiteY4" fmla="*/ 718572 h 798413"/>
              <a:gd name="connsiteX5" fmla="*/ 1066394 w 1146235"/>
              <a:gd name="connsiteY5" fmla="*/ 798413 h 798413"/>
              <a:gd name="connsiteX6" fmla="*/ 79841 w 1146235"/>
              <a:gd name="connsiteY6" fmla="*/ 798413 h 798413"/>
              <a:gd name="connsiteX7" fmla="*/ 0 w 1146235"/>
              <a:gd name="connsiteY7" fmla="*/ 718572 h 798413"/>
              <a:gd name="connsiteX8" fmla="*/ 0 w 1146235"/>
              <a:gd name="connsiteY8"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798413">
                <a:moveTo>
                  <a:pt x="0" y="79841"/>
                </a:moveTo>
                <a:cubicBezTo>
                  <a:pt x="0" y="35746"/>
                  <a:pt x="35746" y="0"/>
                  <a:pt x="79841" y="0"/>
                </a:cubicBezTo>
                <a:lnTo>
                  <a:pt x="1066394" y="0"/>
                </a:lnTo>
                <a:cubicBezTo>
                  <a:pt x="1110489" y="0"/>
                  <a:pt x="1146235" y="35746"/>
                  <a:pt x="1146235" y="79841"/>
                </a:cubicBezTo>
                <a:lnTo>
                  <a:pt x="1146235" y="718572"/>
                </a:lnTo>
                <a:cubicBezTo>
                  <a:pt x="1146235" y="762667"/>
                  <a:pt x="1110489" y="798413"/>
                  <a:pt x="1066394" y="798413"/>
                </a:cubicBezTo>
                <a:lnTo>
                  <a:pt x="79841" y="798413"/>
                </a:lnTo>
                <a:cubicBezTo>
                  <a:pt x="35746" y="798413"/>
                  <a:pt x="0" y="762667"/>
                  <a:pt x="0" y="718572"/>
                </a:cubicBezTo>
                <a:lnTo>
                  <a:pt x="0" y="79841"/>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46245" tIns="40530" rIns="46245" bIns="40530"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Trade facilitation</a:t>
            </a:r>
          </a:p>
        </p:txBody>
      </p:sp>
      <p:sp>
        <p:nvSpPr>
          <p:cNvPr id="49" name="Freeform 48"/>
          <p:cNvSpPr/>
          <p:nvPr/>
        </p:nvSpPr>
        <p:spPr>
          <a:xfrm>
            <a:off x="7683303" y="3024556"/>
            <a:ext cx="964610" cy="3309749"/>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200" b="1" dirty="0">
                <a:latin typeface="Arial" panose="020B0604020202020204" pitchFamily="34" charset="0"/>
                <a:cs typeface="Arial" panose="020B0604020202020204" pitchFamily="34" charset="0"/>
              </a:rPr>
              <a:t>Market access</a:t>
            </a:r>
          </a:p>
        </p:txBody>
      </p:sp>
      <p:sp>
        <p:nvSpPr>
          <p:cNvPr id="50" name="Freeform 49"/>
          <p:cNvSpPr/>
          <p:nvPr/>
        </p:nvSpPr>
        <p:spPr>
          <a:xfrm>
            <a:off x="7718809" y="3490272"/>
            <a:ext cx="893599"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0" tIns="30915" rIns="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Agriculture</a:t>
            </a:r>
            <a:br>
              <a:rPr lang="en-ZA" sz="900" dirty="0">
                <a:latin typeface="Arial" panose="020B0604020202020204" pitchFamily="34" charset="0"/>
                <a:cs typeface="Arial" panose="020B0604020202020204" pitchFamily="34" charset="0"/>
              </a:rPr>
            </a:br>
            <a:r>
              <a:rPr lang="en-ZA" sz="900" dirty="0">
                <a:latin typeface="Arial" panose="020B0604020202020204" pitchFamily="34" charset="0"/>
                <a:cs typeface="Arial" panose="020B0604020202020204" pitchFamily="34" charset="0"/>
              </a:rPr>
              <a:t>Manufactures</a:t>
            </a:r>
            <a:br>
              <a:rPr lang="en-ZA" sz="900" dirty="0">
                <a:latin typeface="Arial" panose="020B0604020202020204" pitchFamily="34" charset="0"/>
                <a:cs typeface="Arial" panose="020B0604020202020204" pitchFamily="34" charset="0"/>
              </a:rPr>
            </a:br>
            <a:r>
              <a:rPr lang="en-ZA" sz="900" dirty="0">
                <a:latin typeface="Arial" panose="020B0604020202020204" pitchFamily="34" charset="0"/>
                <a:cs typeface="Arial" panose="020B0604020202020204" pitchFamily="34" charset="0"/>
              </a:rPr>
              <a:t>Services</a:t>
            </a:r>
          </a:p>
        </p:txBody>
      </p:sp>
      <p:sp>
        <p:nvSpPr>
          <p:cNvPr id="51" name="Freeform 50"/>
          <p:cNvSpPr/>
          <p:nvPr/>
        </p:nvSpPr>
        <p:spPr>
          <a:xfrm>
            <a:off x="7718808" y="4032751"/>
            <a:ext cx="893601"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0" tIns="30915" rIns="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Export subsidies</a:t>
            </a:r>
            <a:r>
              <a:rPr lang="en-ZA" sz="900" dirty="0" smtClean="0">
                <a:latin typeface="Arial" panose="020B0604020202020204" pitchFamily="34" charset="0"/>
                <a:cs typeface="Arial" panose="020B0604020202020204" pitchFamily="34" charset="0"/>
              </a:rPr>
              <a:t>/ domestic </a:t>
            </a:r>
            <a:r>
              <a:rPr lang="en-ZA" sz="900" dirty="0">
                <a:latin typeface="Arial" panose="020B0604020202020204" pitchFamily="34" charset="0"/>
                <a:cs typeface="Arial" panose="020B0604020202020204" pitchFamily="34" charset="0"/>
              </a:rPr>
              <a:t>support</a:t>
            </a:r>
          </a:p>
        </p:txBody>
      </p:sp>
      <p:sp>
        <p:nvSpPr>
          <p:cNvPr id="52" name="Freeform 51"/>
          <p:cNvSpPr/>
          <p:nvPr/>
        </p:nvSpPr>
        <p:spPr>
          <a:xfrm>
            <a:off x="7718809" y="4575229"/>
            <a:ext cx="893599"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0" tIns="30915" rIns="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Non-tariff measures</a:t>
            </a:r>
          </a:p>
        </p:txBody>
      </p:sp>
      <p:sp>
        <p:nvSpPr>
          <p:cNvPr id="53" name="Freeform 52"/>
          <p:cNvSpPr/>
          <p:nvPr/>
        </p:nvSpPr>
        <p:spPr>
          <a:xfrm>
            <a:off x="7718808" y="5117708"/>
            <a:ext cx="893601"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0" tIns="30915" rIns="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Preferential trade regimes</a:t>
            </a:r>
          </a:p>
        </p:txBody>
      </p:sp>
      <p:sp>
        <p:nvSpPr>
          <p:cNvPr id="54" name="Freeform 53"/>
          <p:cNvSpPr/>
          <p:nvPr/>
        </p:nvSpPr>
        <p:spPr>
          <a:xfrm>
            <a:off x="7718808" y="5660187"/>
            <a:ext cx="893601"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0" tIns="30915" rIns="0" bIns="30915"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Regional integration</a:t>
            </a:r>
          </a:p>
        </p:txBody>
      </p:sp>
      <p:sp>
        <p:nvSpPr>
          <p:cNvPr id="55" name="TextBox 54"/>
          <p:cNvSpPr txBox="1"/>
          <p:nvPr/>
        </p:nvSpPr>
        <p:spPr>
          <a:xfrm>
            <a:off x="422950" y="6426491"/>
            <a:ext cx="647934" cy="26161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ZA" sz="1100" b="1" dirty="0">
                <a:latin typeface="Arial" panose="020B0604020202020204" pitchFamily="34" charset="0"/>
                <a:cs typeface="Arial" panose="020B0604020202020204" pitchFamily="34" charset="0"/>
              </a:rPr>
              <a:t>Border</a:t>
            </a:r>
          </a:p>
        </p:txBody>
      </p:sp>
      <p:sp>
        <p:nvSpPr>
          <p:cNvPr id="56" name="TextBox 55"/>
          <p:cNvSpPr txBox="1"/>
          <p:nvPr/>
        </p:nvSpPr>
        <p:spPr>
          <a:xfrm>
            <a:off x="3474235" y="6426491"/>
            <a:ext cx="1399742" cy="26161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ZA" sz="1100" b="1" dirty="0">
                <a:latin typeface="Arial" panose="020B0604020202020204" pitchFamily="34" charset="0"/>
                <a:cs typeface="Arial" panose="020B0604020202020204" pitchFamily="34" charset="0"/>
              </a:rPr>
              <a:t>Behind the border</a:t>
            </a:r>
          </a:p>
        </p:txBody>
      </p:sp>
      <p:sp>
        <p:nvSpPr>
          <p:cNvPr id="57" name="TextBox 56"/>
          <p:cNvSpPr txBox="1"/>
          <p:nvPr/>
        </p:nvSpPr>
        <p:spPr>
          <a:xfrm>
            <a:off x="6598766" y="6424862"/>
            <a:ext cx="925493" cy="26161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lIns="36000" rIns="36000">
            <a:spAutoFit/>
          </a:bodyPr>
          <a:lstStyle/>
          <a:p>
            <a:pPr fontAlgn="auto">
              <a:spcBef>
                <a:spcPts val="0"/>
              </a:spcBef>
              <a:spcAft>
                <a:spcPts val="0"/>
              </a:spcAft>
              <a:defRPr/>
            </a:pPr>
            <a:r>
              <a:rPr lang="en-ZA" sz="1100" b="1" dirty="0">
                <a:latin typeface="Arial" panose="020B0604020202020204" pitchFamily="34" charset="0"/>
                <a:cs typeface="Arial" panose="020B0604020202020204" pitchFamily="34" charset="0"/>
              </a:rPr>
              <a:t>At </a:t>
            </a:r>
            <a:r>
              <a:rPr lang="en-ZA" sz="1100" b="1" dirty="0" smtClean="0">
                <a:latin typeface="Arial" panose="020B0604020202020204" pitchFamily="34" charset="0"/>
                <a:cs typeface="Arial" panose="020B0604020202020204" pitchFamily="34" charset="0"/>
              </a:rPr>
              <a:t>border</a:t>
            </a:r>
            <a:endParaRPr lang="en-ZA" sz="1100" b="1" dirty="0">
              <a:latin typeface="Arial" panose="020B0604020202020204" pitchFamily="34" charset="0"/>
              <a:cs typeface="Arial" panose="020B0604020202020204" pitchFamily="34" charset="0"/>
            </a:endParaRPr>
          </a:p>
        </p:txBody>
      </p:sp>
      <p:sp>
        <p:nvSpPr>
          <p:cNvPr id="58" name="TextBox 57"/>
          <p:cNvSpPr txBox="1"/>
          <p:nvPr/>
        </p:nvSpPr>
        <p:spPr>
          <a:xfrm>
            <a:off x="7851880" y="6434465"/>
            <a:ext cx="1777189" cy="26161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en-ZA" sz="1100" b="1" dirty="0">
                <a:latin typeface="Arial" panose="020B0604020202020204" pitchFamily="34" charset="0"/>
                <a:cs typeface="Arial" panose="020B0604020202020204" pitchFamily="34" charset="0"/>
              </a:rPr>
              <a:t>Beyond the border</a:t>
            </a:r>
          </a:p>
        </p:txBody>
      </p:sp>
      <p:grpSp>
        <p:nvGrpSpPr>
          <p:cNvPr id="15472" name="Group 64"/>
          <p:cNvGrpSpPr>
            <a:grpSpLocks/>
          </p:cNvGrpSpPr>
          <p:nvPr/>
        </p:nvGrpSpPr>
        <p:grpSpPr bwMode="auto">
          <a:xfrm>
            <a:off x="161661" y="6411913"/>
            <a:ext cx="1124932" cy="284162"/>
            <a:chOff x="149586" y="6420246"/>
            <a:chExt cx="1218538" cy="283244"/>
          </a:xfrm>
        </p:grpSpPr>
        <p:cxnSp>
          <p:nvCxnSpPr>
            <p:cNvPr id="60" name="Straight Connector 59"/>
            <p:cNvCxnSpPr/>
            <p:nvPr/>
          </p:nvCxnSpPr>
          <p:spPr>
            <a:xfrm>
              <a:off x="149586" y="6703490"/>
              <a:ext cx="12185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149586" y="6426575"/>
              <a:ext cx="0" cy="27691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368124" y="6420246"/>
              <a:ext cx="0" cy="27691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5473" name="Group 65"/>
          <p:cNvGrpSpPr>
            <a:grpSpLocks/>
          </p:cNvGrpSpPr>
          <p:nvPr/>
        </p:nvGrpSpPr>
        <p:grpSpPr bwMode="auto">
          <a:xfrm>
            <a:off x="1462682" y="6411913"/>
            <a:ext cx="4959994" cy="284162"/>
            <a:chOff x="149586" y="6420246"/>
            <a:chExt cx="1218538" cy="283244"/>
          </a:xfrm>
        </p:grpSpPr>
        <p:cxnSp>
          <p:nvCxnSpPr>
            <p:cNvPr id="67" name="Straight Connector 66"/>
            <p:cNvCxnSpPr/>
            <p:nvPr/>
          </p:nvCxnSpPr>
          <p:spPr>
            <a:xfrm>
              <a:off x="149586" y="6703490"/>
              <a:ext cx="12185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49586" y="6426575"/>
              <a:ext cx="0" cy="27691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1368124" y="6420246"/>
              <a:ext cx="0" cy="27691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5474" name="Group 69"/>
          <p:cNvGrpSpPr>
            <a:grpSpLocks/>
          </p:cNvGrpSpPr>
          <p:nvPr/>
        </p:nvGrpSpPr>
        <p:grpSpPr bwMode="auto">
          <a:xfrm>
            <a:off x="6513175" y="6411913"/>
            <a:ext cx="1080044" cy="284162"/>
            <a:chOff x="149586" y="6420246"/>
            <a:chExt cx="1218538" cy="283244"/>
          </a:xfrm>
        </p:grpSpPr>
        <p:cxnSp>
          <p:nvCxnSpPr>
            <p:cNvPr id="71" name="Straight Connector 70"/>
            <p:cNvCxnSpPr/>
            <p:nvPr/>
          </p:nvCxnSpPr>
          <p:spPr>
            <a:xfrm>
              <a:off x="149586" y="6703490"/>
              <a:ext cx="12185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49586" y="6426575"/>
              <a:ext cx="0" cy="27691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1368124" y="6420246"/>
              <a:ext cx="0" cy="27691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5475" name="Group 73"/>
          <p:cNvGrpSpPr>
            <a:grpSpLocks/>
          </p:cNvGrpSpPr>
          <p:nvPr/>
        </p:nvGrpSpPr>
        <p:grpSpPr bwMode="auto">
          <a:xfrm>
            <a:off x="7718808" y="6411913"/>
            <a:ext cx="2070730" cy="284162"/>
            <a:chOff x="149586" y="6420246"/>
            <a:chExt cx="1218538" cy="283244"/>
          </a:xfrm>
        </p:grpSpPr>
        <p:cxnSp>
          <p:nvCxnSpPr>
            <p:cNvPr id="75" name="Straight Connector 74"/>
            <p:cNvCxnSpPr/>
            <p:nvPr/>
          </p:nvCxnSpPr>
          <p:spPr>
            <a:xfrm>
              <a:off x="149586" y="6703490"/>
              <a:ext cx="12185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49586" y="6426575"/>
              <a:ext cx="0" cy="27691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1368124" y="6420246"/>
              <a:ext cx="0" cy="27691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7718808" y="1546150"/>
            <a:ext cx="2183262" cy="646331"/>
          </a:xfrm>
          <a:prstGeom prst="rect">
            <a:avLst/>
          </a:prstGeom>
          <a:solidFill>
            <a:srgbClr val="FFC000"/>
          </a:solidFill>
          <a:ln w="28575">
            <a:solidFill>
              <a:srgbClr val="C00000"/>
            </a:solidFill>
          </a:ln>
        </p:spPr>
        <p:txBody>
          <a:bodyPr wrap="square" lIns="0" rIns="0">
            <a:spAutoFit/>
          </a:bodyPr>
          <a:lstStyle/>
          <a:p>
            <a:pPr algn="ctr">
              <a:defRPr/>
            </a:pPr>
            <a:r>
              <a:rPr lang="en-ZA" sz="1200" b="1" dirty="0"/>
              <a:t>Pillar 2: Increase demand through Market Prioritisation, </a:t>
            </a:r>
            <a:r>
              <a:rPr lang="en-ZA" sz="1200" b="1" dirty="0" smtClean="0"/>
              <a:t>Diversification </a:t>
            </a:r>
            <a:r>
              <a:rPr lang="en-ZA" sz="1200" b="1" dirty="0"/>
              <a:t>and Access </a:t>
            </a:r>
            <a:endParaRPr lang="en-ZA" sz="1200" dirty="0">
              <a:latin typeface="+mn-lt"/>
              <a:cs typeface="+mn-cs"/>
            </a:endParaRPr>
          </a:p>
        </p:txBody>
      </p:sp>
      <p:sp>
        <p:nvSpPr>
          <p:cNvPr id="70" name="TextBox 69"/>
          <p:cNvSpPr txBox="1"/>
          <p:nvPr/>
        </p:nvSpPr>
        <p:spPr>
          <a:xfrm>
            <a:off x="7726178" y="2353662"/>
            <a:ext cx="2183262" cy="646331"/>
          </a:xfrm>
          <a:prstGeom prst="rect">
            <a:avLst/>
          </a:prstGeom>
          <a:solidFill>
            <a:srgbClr val="FFC000"/>
          </a:solidFill>
          <a:ln w="28575">
            <a:solidFill>
              <a:srgbClr val="C00000"/>
            </a:solidFill>
          </a:ln>
        </p:spPr>
        <p:txBody>
          <a:bodyPr wrap="square">
            <a:spAutoFit/>
          </a:bodyPr>
          <a:lstStyle/>
          <a:p>
            <a:pPr algn="ctr">
              <a:defRPr/>
            </a:pPr>
            <a:r>
              <a:rPr lang="en-ZA" sz="1200" b="1" dirty="0"/>
              <a:t>Pillar 4: Strengthen the Export Promotion Mechanisms </a:t>
            </a:r>
            <a:endParaRPr lang="en-ZA" sz="1200" dirty="0">
              <a:latin typeface="+mn-lt"/>
              <a:cs typeface="+mn-cs"/>
            </a:endParaRPr>
          </a:p>
        </p:txBody>
      </p:sp>
      <p:sp>
        <p:nvSpPr>
          <p:cNvPr id="74" name="TextBox 73"/>
          <p:cNvSpPr txBox="1"/>
          <p:nvPr/>
        </p:nvSpPr>
        <p:spPr>
          <a:xfrm>
            <a:off x="1442611" y="2543358"/>
            <a:ext cx="4955973" cy="461665"/>
          </a:xfrm>
          <a:prstGeom prst="rect">
            <a:avLst/>
          </a:prstGeom>
          <a:solidFill>
            <a:srgbClr val="FFC000"/>
          </a:solidFill>
          <a:ln w="28575">
            <a:solidFill>
              <a:srgbClr val="C00000"/>
            </a:solidFill>
          </a:ln>
        </p:spPr>
        <p:txBody>
          <a:bodyPr wrap="square">
            <a:spAutoFit/>
          </a:bodyPr>
          <a:lstStyle/>
          <a:p>
            <a:pPr algn="ctr">
              <a:defRPr/>
            </a:pPr>
            <a:r>
              <a:rPr lang="en-ZA" sz="1200" b="1" dirty="0"/>
              <a:t>Pillar 3: Increase export capacity and strengthen exporter performance through </a:t>
            </a:r>
            <a:r>
              <a:rPr lang="en-ZA" sz="1200" b="1" dirty="0" smtClean="0"/>
              <a:t>NEDP</a:t>
            </a:r>
            <a:endParaRPr lang="en-ZA" sz="1200" dirty="0">
              <a:latin typeface="+mn-lt"/>
              <a:cs typeface="+mn-cs"/>
            </a:endParaRPr>
          </a:p>
        </p:txBody>
      </p:sp>
      <p:sp>
        <p:nvSpPr>
          <p:cNvPr id="79" name="Freeform 78"/>
          <p:cNvSpPr/>
          <p:nvPr/>
        </p:nvSpPr>
        <p:spPr>
          <a:xfrm>
            <a:off x="5343044" y="3024554"/>
            <a:ext cx="1079631" cy="3309750"/>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200" b="1" dirty="0" smtClean="0">
                <a:latin typeface="Arial" panose="020B0604020202020204" pitchFamily="34" charset="0"/>
                <a:cs typeface="Arial" panose="020B0604020202020204" pitchFamily="34" charset="0"/>
              </a:rPr>
              <a:t>Exporter </a:t>
            </a:r>
            <a:r>
              <a:rPr lang="en-ZA" sz="1050" b="1" dirty="0" smtClean="0">
                <a:latin typeface="Arial" panose="020B0604020202020204" pitchFamily="34" charset="0"/>
                <a:cs typeface="Arial" panose="020B0604020202020204" pitchFamily="34" charset="0"/>
              </a:rPr>
              <a:t>development</a:t>
            </a:r>
            <a:endParaRPr lang="en-ZA" sz="1050" b="1" dirty="0">
              <a:latin typeface="Arial" panose="020B0604020202020204" pitchFamily="34" charset="0"/>
              <a:cs typeface="Arial" panose="020B0604020202020204" pitchFamily="34" charset="0"/>
            </a:endParaRPr>
          </a:p>
        </p:txBody>
      </p:sp>
      <p:sp>
        <p:nvSpPr>
          <p:cNvPr id="80" name="Freeform 79"/>
          <p:cNvSpPr/>
          <p:nvPr/>
        </p:nvSpPr>
        <p:spPr>
          <a:xfrm>
            <a:off x="5343043" y="3454430"/>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Export culture</a:t>
            </a:r>
            <a:endParaRPr lang="en-ZA" sz="900" dirty="0">
              <a:latin typeface="Arial" panose="020B0604020202020204" pitchFamily="34" charset="0"/>
              <a:cs typeface="Arial" panose="020B0604020202020204" pitchFamily="34" charset="0"/>
            </a:endParaRPr>
          </a:p>
        </p:txBody>
      </p:sp>
      <p:sp>
        <p:nvSpPr>
          <p:cNvPr id="81" name="Freeform 80"/>
          <p:cNvSpPr/>
          <p:nvPr/>
        </p:nvSpPr>
        <p:spPr>
          <a:xfrm>
            <a:off x="5343043" y="3904635"/>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a:latin typeface="Arial" panose="020B0604020202020204" pitchFamily="34" charset="0"/>
                <a:cs typeface="Arial" panose="020B0604020202020204" pitchFamily="34" charset="0"/>
              </a:rPr>
              <a:t>Export </a:t>
            </a:r>
            <a:r>
              <a:rPr lang="en-ZA" sz="900" dirty="0" smtClean="0">
                <a:latin typeface="Arial" panose="020B0604020202020204" pitchFamily="34" charset="0"/>
                <a:cs typeface="Arial" panose="020B0604020202020204" pitchFamily="34" charset="0"/>
              </a:rPr>
              <a:t>information</a:t>
            </a:r>
            <a:endParaRPr lang="en-ZA" sz="900" dirty="0">
              <a:latin typeface="Arial" panose="020B0604020202020204" pitchFamily="34" charset="0"/>
              <a:cs typeface="Arial" panose="020B0604020202020204" pitchFamily="34" charset="0"/>
            </a:endParaRPr>
          </a:p>
        </p:txBody>
      </p:sp>
      <p:sp>
        <p:nvSpPr>
          <p:cNvPr id="82" name="Freeform 81"/>
          <p:cNvSpPr/>
          <p:nvPr/>
        </p:nvSpPr>
        <p:spPr>
          <a:xfrm>
            <a:off x="5343043" y="4354840"/>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Trade leads</a:t>
            </a:r>
            <a:endParaRPr lang="en-ZA" sz="900" dirty="0">
              <a:latin typeface="Arial" panose="020B0604020202020204" pitchFamily="34" charset="0"/>
              <a:cs typeface="Arial" panose="020B0604020202020204" pitchFamily="34" charset="0"/>
            </a:endParaRPr>
          </a:p>
        </p:txBody>
      </p:sp>
      <p:sp>
        <p:nvSpPr>
          <p:cNvPr id="83" name="Freeform 82"/>
          <p:cNvSpPr/>
          <p:nvPr/>
        </p:nvSpPr>
        <p:spPr>
          <a:xfrm>
            <a:off x="5343043" y="4805045"/>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800" dirty="0">
                <a:latin typeface="Arial" panose="020B0604020202020204" pitchFamily="34" charset="0"/>
                <a:cs typeface="Arial" panose="020B0604020202020204" pitchFamily="34" charset="0"/>
              </a:rPr>
              <a:t>Capacity building of potential exporters</a:t>
            </a:r>
          </a:p>
        </p:txBody>
      </p:sp>
      <p:sp>
        <p:nvSpPr>
          <p:cNvPr id="84" name="Freeform 83"/>
          <p:cNvSpPr/>
          <p:nvPr/>
        </p:nvSpPr>
        <p:spPr>
          <a:xfrm>
            <a:off x="5343043" y="5255250"/>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Export Villages &amp; Consortia</a:t>
            </a:r>
            <a:endParaRPr lang="en-ZA" sz="900" dirty="0">
              <a:latin typeface="Arial" panose="020B0604020202020204" pitchFamily="34" charset="0"/>
              <a:cs typeface="Arial" panose="020B0604020202020204" pitchFamily="34" charset="0"/>
            </a:endParaRPr>
          </a:p>
        </p:txBody>
      </p:sp>
      <p:sp>
        <p:nvSpPr>
          <p:cNvPr id="85" name="Freeform 84"/>
          <p:cNvSpPr/>
          <p:nvPr/>
        </p:nvSpPr>
        <p:spPr>
          <a:xfrm>
            <a:off x="5343043" y="5705455"/>
            <a:ext cx="985680" cy="390177"/>
          </a:xfrm>
          <a:custGeom>
            <a:avLst/>
            <a:gdLst>
              <a:gd name="connsiteX0" fmla="*/ 0 w 1146235"/>
              <a:gd name="connsiteY0" fmla="*/ 39018 h 390177"/>
              <a:gd name="connsiteX1" fmla="*/ 39018 w 1146235"/>
              <a:gd name="connsiteY1" fmla="*/ 0 h 390177"/>
              <a:gd name="connsiteX2" fmla="*/ 1107217 w 1146235"/>
              <a:gd name="connsiteY2" fmla="*/ 0 h 390177"/>
              <a:gd name="connsiteX3" fmla="*/ 1146235 w 1146235"/>
              <a:gd name="connsiteY3" fmla="*/ 39018 h 390177"/>
              <a:gd name="connsiteX4" fmla="*/ 1146235 w 1146235"/>
              <a:gd name="connsiteY4" fmla="*/ 351159 h 390177"/>
              <a:gd name="connsiteX5" fmla="*/ 1107217 w 1146235"/>
              <a:gd name="connsiteY5" fmla="*/ 390177 h 390177"/>
              <a:gd name="connsiteX6" fmla="*/ 39018 w 1146235"/>
              <a:gd name="connsiteY6" fmla="*/ 390177 h 390177"/>
              <a:gd name="connsiteX7" fmla="*/ 0 w 1146235"/>
              <a:gd name="connsiteY7" fmla="*/ 351159 h 390177"/>
              <a:gd name="connsiteX8" fmla="*/ 0 w 1146235"/>
              <a:gd name="connsiteY8" fmla="*/ 39018 h 3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390177">
                <a:moveTo>
                  <a:pt x="0" y="39018"/>
                </a:moveTo>
                <a:cubicBezTo>
                  <a:pt x="0" y="17469"/>
                  <a:pt x="17469" y="0"/>
                  <a:pt x="39018" y="0"/>
                </a:cubicBezTo>
                <a:lnTo>
                  <a:pt x="1107217" y="0"/>
                </a:lnTo>
                <a:cubicBezTo>
                  <a:pt x="1128766" y="0"/>
                  <a:pt x="1146235" y="17469"/>
                  <a:pt x="1146235" y="39018"/>
                </a:cubicBezTo>
                <a:lnTo>
                  <a:pt x="1146235" y="351159"/>
                </a:lnTo>
                <a:cubicBezTo>
                  <a:pt x="1146235" y="372708"/>
                  <a:pt x="1128766" y="390177"/>
                  <a:pt x="1107217" y="390177"/>
                </a:cubicBezTo>
                <a:lnTo>
                  <a:pt x="39018" y="390177"/>
                </a:lnTo>
                <a:cubicBezTo>
                  <a:pt x="17469" y="390177"/>
                  <a:pt x="0" y="372708"/>
                  <a:pt x="0" y="351159"/>
                </a:cubicBezTo>
                <a:lnTo>
                  <a:pt x="0" y="39018"/>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4288" tIns="28573" rIns="34288" bIns="28573" spcCol="1270" anchor="ctr"/>
          <a:lstStyle/>
          <a:p>
            <a:pPr algn="ctr" defTabSz="400050" fontAlgn="auto">
              <a:lnSpc>
                <a:spcPct val="90000"/>
              </a:lnSpc>
              <a:spcAft>
                <a:spcPct val="35000"/>
              </a:spcAft>
              <a:defRPr/>
            </a:pPr>
            <a:r>
              <a:rPr lang="en-GB" sz="900" dirty="0">
                <a:latin typeface="Arial" panose="020B0604020202020204" pitchFamily="34" charset="0"/>
                <a:cs typeface="Arial" panose="020B0604020202020204" pitchFamily="34" charset="0"/>
              </a:rPr>
              <a:t>Global Exporter Passport Initiative</a:t>
            </a:r>
            <a:endParaRPr lang="en-ZA" sz="900" dirty="0">
              <a:latin typeface="Arial" panose="020B0604020202020204" pitchFamily="34" charset="0"/>
              <a:cs typeface="Arial" panose="020B0604020202020204" pitchFamily="34" charset="0"/>
            </a:endParaRPr>
          </a:p>
        </p:txBody>
      </p:sp>
      <p:sp>
        <p:nvSpPr>
          <p:cNvPr id="87" name="Freeform 86"/>
          <p:cNvSpPr/>
          <p:nvPr/>
        </p:nvSpPr>
        <p:spPr>
          <a:xfrm>
            <a:off x="8772876" y="3024556"/>
            <a:ext cx="1016662" cy="3309749"/>
          </a:xfrm>
          <a:custGeom>
            <a:avLst/>
            <a:gdLst>
              <a:gd name="connsiteX0" fmla="*/ 0 w 1432794"/>
              <a:gd name="connsiteY0" fmla="*/ 143279 h 4064000"/>
              <a:gd name="connsiteX1" fmla="*/ 143279 w 1432794"/>
              <a:gd name="connsiteY1" fmla="*/ 0 h 4064000"/>
              <a:gd name="connsiteX2" fmla="*/ 1289515 w 1432794"/>
              <a:gd name="connsiteY2" fmla="*/ 0 h 4064000"/>
              <a:gd name="connsiteX3" fmla="*/ 1432794 w 1432794"/>
              <a:gd name="connsiteY3" fmla="*/ 143279 h 4064000"/>
              <a:gd name="connsiteX4" fmla="*/ 1432794 w 1432794"/>
              <a:gd name="connsiteY4" fmla="*/ 3920721 h 4064000"/>
              <a:gd name="connsiteX5" fmla="*/ 1289515 w 1432794"/>
              <a:gd name="connsiteY5" fmla="*/ 4064000 h 4064000"/>
              <a:gd name="connsiteX6" fmla="*/ 143279 w 1432794"/>
              <a:gd name="connsiteY6" fmla="*/ 4064000 h 4064000"/>
              <a:gd name="connsiteX7" fmla="*/ 0 w 1432794"/>
              <a:gd name="connsiteY7" fmla="*/ 3920721 h 4064000"/>
              <a:gd name="connsiteX8" fmla="*/ 0 w 1432794"/>
              <a:gd name="connsiteY8" fmla="*/ 14327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4" h="4064000">
                <a:moveTo>
                  <a:pt x="0" y="143279"/>
                </a:moveTo>
                <a:cubicBezTo>
                  <a:pt x="0" y="64148"/>
                  <a:pt x="64148" y="0"/>
                  <a:pt x="143279" y="0"/>
                </a:cubicBezTo>
                <a:lnTo>
                  <a:pt x="1289515" y="0"/>
                </a:lnTo>
                <a:cubicBezTo>
                  <a:pt x="1368646" y="0"/>
                  <a:pt x="1432794" y="64148"/>
                  <a:pt x="1432794" y="143279"/>
                </a:cubicBezTo>
                <a:lnTo>
                  <a:pt x="1432794" y="3920721"/>
                </a:lnTo>
                <a:cubicBezTo>
                  <a:pt x="1432794" y="3999852"/>
                  <a:pt x="1368646" y="4064000"/>
                  <a:pt x="1289515" y="4064000"/>
                </a:cubicBezTo>
                <a:lnTo>
                  <a:pt x="143279" y="4064000"/>
                </a:lnTo>
                <a:cubicBezTo>
                  <a:pt x="64148" y="4064000"/>
                  <a:pt x="0" y="3999852"/>
                  <a:pt x="0" y="3920721"/>
                </a:cubicBezTo>
                <a:lnTo>
                  <a:pt x="0" y="143279"/>
                </a:lnTo>
                <a:close/>
              </a:path>
            </a:pathLst>
          </a:custGeom>
          <a:solidFill>
            <a:srgbClr val="FF9900"/>
          </a:solidFill>
        </p:spPr>
        <p:style>
          <a:lnRef idx="0">
            <a:schemeClr val="accent6"/>
          </a:lnRef>
          <a:fillRef idx="3">
            <a:schemeClr val="accent6"/>
          </a:fillRef>
          <a:effectRef idx="3">
            <a:schemeClr val="accent6"/>
          </a:effectRef>
          <a:fontRef idx="minor">
            <a:schemeClr val="lt1"/>
          </a:fontRef>
        </p:style>
        <p:txBody>
          <a:bodyPr lIns="68580" tIns="68580" rIns="68580" bIns="2913380" spcCol="1270" anchor="ctr"/>
          <a:lstStyle/>
          <a:p>
            <a:pPr algn="ctr" defTabSz="800100" fontAlgn="auto">
              <a:lnSpc>
                <a:spcPct val="90000"/>
              </a:lnSpc>
              <a:spcAft>
                <a:spcPct val="35000"/>
              </a:spcAft>
              <a:defRPr/>
            </a:pPr>
            <a:r>
              <a:rPr lang="en-ZA" sz="1200" b="1" dirty="0" smtClean="0">
                <a:latin typeface="Arial" panose="020B0604020202020204" pitchFamily="34" charset="0"/>
                <a:cs typeface="Arial" panose="020B0604020202020204" pitchFamily="34" charset="0"/>
              </a:rPr>
              <a:t>Export Promotion</a:t>
            </a:r>
            <a:endParaRPr lang="en-ZA" sz="1200" b="1" dirty="0">
              <a:latin typeface="Arial" panose="020B0604020202020204" pitchFamily="34" charset="0"/>
              <a:cs typeface="Arial" panose="020B0604020202020204" pitchFamily="34" charset="0"/>
            </a:endParaRPr>
          </a:p>
        </p:txBody>
      </p:sp>
      <p:sp>
        <p:nvSpPr>
          <p:cNvPr id="88" name="Freeform 87"/>
          <p:cNvSpPr/>
          <p:nvPr/>
        </p:nvSpPr>
        <p:spPr>
          <a:xfrm>
            <a:off x="8896564" y="3490272"/>
            <a:ext cx="816389"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Export Promoting </a:t>
            </a:r>
            <a:r>
              <a:rPr lang="en-ZA" sz="800" dirty="0" smtClean="0">
                <a:latin typeface="Arial" panose="020B0604020202020204" pitchFamily="34" charset="0"/>
                <a:cs typeface="Arial" panose="020B0604020202020204" pitchFamily="34" charset="0"/>
              </a:rPr>
              <a:t>Industrialisation</a:t>
            </a:r>
            <a:endParaRPr lang="en-ZA" sz="800" dirty="0">
              <a:latin typeface="Arial" panose="020B0604020202020204" pitchFamily="34" charset="0"/>
              <a:cs typeface="Arial" panose="020B0604020202020204" pitchFamily="34" charset="0"/>
            </a:endParaRPr>
          </a:p>
        </p:txBody>
      </p:sp>
      <p:sp>
        <p:nvSpPr>
          <p:cNvPr id="89" name="Freeform 88"/>
          <p:cNvSpPr/>
          <p:nvPr/>
        </p:nvSpPr>
        <p:spPr>
          <a:xfrm>
            <a:off x="8896564" y="4032751"/>
            <a:ext cx="816390"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Private Sector Engagement</a:t>
            </a:r>
            <a:endParaRPr lang="en-ZA" sz="900" dirty="0">
              <a:latin typeface="Arial" panose="020B0604020202020204" pitchFamily="34" charset="0"/>
              <a:cs typeface="Arial" panose="020B0604020202020204" pitchFamily="34" charset="0"/>
            </a:endParaRPr>
          </a:p>
        </p:txBody>
      </p:sp>
      <p:sp>
        <p:nvSpPr>
          <p:cNvPr id="90" name="Freeform 89"/>
          <p:cNvSpPr/>
          <p:nvPr/>
        </p:nvSpPr>
        <p:spPr>
          <a:xfrm>
            <a:off x="8896564" y="4575229"/>
            <a:ext cx="816389"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Export Instruments</a:t>
            </a:r>
            <a:endParaRPr lang="en-ZA" sz="900" dirty="0">
              <a:latin typeface="Arial" panose="020B0604020202020204" pitchFamily="34" charset="0"/>
              <a:cs typeface="Arial" panose="020B0604020202020204" pitchFamily="34" charset="0"/>
            </a:endParaRPr>
          </a:p>
        </p:txBody>
      </p:sp>
      <p:sp>
        <p:nvSpPr>
          <p:cNvPr id="91" name="Freeform 90"/>
          <p:cNvSpPr/>
          <p:nvPr/>
        </p:nvSpPr>
        <p:spPr>
          <a:xfrm>
            <a:off x="8896564" y="5117708"/>
            <a:ext cx="816390" cy="470148"/>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ct val="35000"/>
              </a:spcAft>
              <a:defRPr/>
            </a:pPr>
            <a:r>
              <a:rPr lang="en-ZA" sz="900" dirty="0" smtClean="0">
                <a:latin typeface="Arial" panose="020B0604020202020204" pitchFamily="34" charset="0"/>
                <a:cs typeface="Arial" panose="020B0604020202020204" pitchFamily="34" charset="0"/>
              </a:rPr>
              <a:t>Market Penetration</a:t>
            </a:r>
            <a:endParaRPr lang="en-ZA" sz="900" dirty="0">
              <a:latin typeface="Arial" panose="020B0604020202020204" pitchFamily="34" charset="0"/>
              <a:cs typeface="Arial" panose="020B0604020202020204" pitchFamily="34" charset="0"/>
            </a:endParaRPr>
          </a:p>
        </p:txBody>
      </p:sp>
      <p:sp>
        <p:nvSpPr>
          <p:cNvPr id="92" name="Freeform 91"/>
          <p:cNvSpPr/>
          <p:nvPr/>
        </p:nvSpPr>
        <p:spPr>
          <a:xfrm>
            <a:off x="8896564" y="5660187"/>
            <a:ext cx="816390" cy="674117"/>
          </a:xfrm>
          <a:custGeom>
            <a:avLst/>
            <a:gdLst>
              <a:gd name="connsiteX0" fmla="*/ 0 w 1146235"/>
              <a:gd name="connsiteY0" fmla="*/ 47015 h 470148"/>
              <a:gd name="connsiteX1" fmla="*/ 47015 w 1146235"/>
              <a:gd name="connsiteY1" fmla="*/ 0 h 470148"/>
              <a:gd name="connsiteX2" fmla="*/ 1099220 w 1146235"/>
              <a:gd name="connsiteY2" fmla="*/ 0 h 470148"/>
              <a:gd name="connsiteX3" fmla="*/ 1146235 w 1146235"/>
              <a:gd name="connsiteY3" fmla="*/ 47015 h 470148"/>
              <a:gd name="connsiteX4" fmla="*/ 1146235 w 1146235"/>
              <a:gd name="connsiteY4" fmla="*/ 423133 h 470148"/>
              <a:gd name="connsiteX5" fmla="*/ 1099220 w 1146235"/>
              <a:gd name="connsiteY5" fmla="*/ 470148 h 470148"/>
              <a:gd name="connsiteX6" fmla="*/ 47015 w 1146235"/>
              <a:gd name="connsiteY6" fmla="*/ 470148 h 470148"/>
              <a:gd name="connsiteX7" fmla="*/ 0 w 1146235"/>
              <a:gd name="connsiteY7" fmla="*/ 423133 h 470148"/>
              <a:gd name="connsiteX8" fmla="*/ 0 w 1146235"/>
              <a:gd name="connsiteY8" fmla="*/ 47015 h 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5" h="470148">
                <a:moveTo>
                  <a:pt x="0" y="47015"/>
                </a:moveTo>
                <a:cubicBezTo>
                  <a:pt x="0" y="21049"/>
                  <a:pt x="21049" y="0"/>
                  <a:pt x="47015" y="0"/>
                </a:cubicBezTo>
                <a:lnTo>
                  <a:pt x="1099220" y="0"/>
                </a:lnTo>
                <a:cubicBezTo>
                  <a:pt x="1125186" y="0"/>
                  <a:pt x="1146235" y="21049"/>
                  <a:pt x="1146235" y="47015"/>
                </a:cubicBezTo>
                <a:lnTo>
                  <a:pt x="1146235" y="423133"/>
                </a:lnTo>
                <a:cubicBezTo>
                  <a:pt x="1146235" y="449099"/>
                  <a:pt x="1125186" y="470148"/>
                  <a:pt x="1099220" y="470148"/>
                </a:cubicBezTo>
                <a:lnTo>
                  <a:pt x="47015" y="470148"/>
                </a:lnTo>
                <a:cubicBezTo>
                  <a:pt x="21049" y="470148"/>
                  <a:pt x="0" y="449099"/>
                  <a:pt x="0" y="423133"/>
                </a:cubicBezTo>
                <a:lnTo>
                  <a:pt x="0" y="47015"/>
                </a:lnTo>
                <a:close/>
              </a:path>
            </a:pathLst>
          </a:custGeom>
          <a:solidFill>
            <a:srgbClr val="3333FF"/>
          </a:solidFill>
        </p:spPr>
        <p:style>
          <a:lnRef idx="0">
            <a:schemeClr val="accent1"/>
          </a:lnRef>
          <a:fillRef idx="3">
            <a:schemeClr val="accent1"/>
          </a:fillRef>
          <a:effectRef idx="3">
            <a:schemeClr val="accent1"/>
          </a:effectRef>
          <a:fontRef idx="minor">
            <a:schemeClr val="lt1"/>
          </a:fontRef>
        </p:style>
        <p:txBody>
          <a:bodyPr lIns="36630" tIns="30915" rIns="36630" bIns="30915" spcCol="1270" anchor="ctr"/>
          <a:lstStyle/>
          <a:p>
            <a:pPr algn="ctr" defTabSz="400050" fontAlgn="auto">
              <a:lnSpc>
                <a:spcPct val="90000"/>
              </a:lnSpc>
              <a:spcAft>
                <a:spcPts val="0"/>
              </a:spcAft>
              <a:defRPr/>
            </a:pPr>
            <a:r>
              <a:rPr lang="en-ZA" sz="900" dirty="0" smtClean="0">
                <a:latin typeface="Arial" panose="020B0604020202020204" pitchFamily="34" charset="0"/>
                <a:cs typeface="Arial" panose="020B0604020202020204" pitchFamily="34" charset="0"/>
              </a:rPr>
              <a:t>EMIA</a:t>
            </a:r>
          </a:p>
          <a:p>
            <a:pPr algn="ctr" defTabSz="400050" fontAlgn="auto">
              <a:lnSpc>
                <a:spcPct val="90000"/>
              </a:lnSpc>
              <a:spcAft>
                <a:spcPts val="0"/>
              </a:spcAft>
              <a:defRPr/>
            </a:pPr>
            <a:r>
              <a:rPr lang="en-ZA" sz="900" dirty="0" smtClean="0">
                <a:latin typeface="Arial" panose="020B0604020202020204" pitchFamily="34" charset="0"/>
                <a:cs typeface="Arial" panose="020B0604020202020204" pitchFamily="34" charset="0"/>
              </a:rPr>
              <a:t>Financial Instruments &amp; credit guarantee</a:t>
            </a:r>
            <a:endParaRPr lang="en-ZA" sz="9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EFA8F87-6ACD-41D7-8755-5E13F84F332C}" type="slidenum">
              <a:rPr lang="en-GB" smtClean="0">
                <a:solidFill>
                  <a:srgbClr val="000000"/>
                </a:solidFill>
              </a:rPr>
              <a:pPr>
                <a:defRPr/>
              </a:pPr>
              <a:t>14</a:t>
            </a:fld>
            <a:endParaRPr lang="en-GB">
              <a:solidFill>
                <a:srgbClr val="000000"/>
              </a:solidFill>
            </a:endParaRPr>
          </a:p>
        </p:txBody>
      </p:sp>
    </p:spTree>
    <p:extLst>
      <p:ext uri="{BB962C8B-B14F-4D97-AF65-F5344CB8AC3E}">
        <p14:creationId xmlns:p14="http://schemas.microsoft.com/office/powerpoint/2010/main" val="37498282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0" indent="-457200"/>
            <a:r>
              <a:rPr lang="en-US" sz="2400" b="1" cap="all" dirty="0" smtClean="0">
                <a:solidFill>
                  <a:srgbClr val="FF9900"/>
                </a:solidFill>
                <a:latin typeface="Arial" pitchFamily="34" charset="0"/>
                <a:ea typeface="+mn-ea"/>
                <a:cs typeface="Arial" pitchFamily="34" charset="0"/>
              </a:rPr>
              <a:t/>
            </a:r>
            <a:br>
              <a:rPr lang="en-US" sz="2400" b="1" cap="all" dirty="0" smtClean="0">
                <a:solidFill>
                  <a:srgbClr val="FF9900"/>
                </a:solidFill>
                <a:latin typeface="Arial" pitchFamily="34" charset="0"/>
                <a:ea typeface="+mn-ea"/>
                <a:cs typeface="Arial" pitchFamily="34" charset="0"/>
              </a:rPr>
            </a:br>
            <a:r>
              <a:rPr lang="en-US" sz="2400" b="1" cap="all" dirty="0" smtClean="0">
                <a:solidFill>
                  <a:schemeClr val="tx1"/>
                </a:solidFill>
                <a:latin typeface="Arial" pitchFamily="34" charset="0"/>
                <a:ea typeface="+mn-ea"/>
                <a:cs typeface="Arial" pitchFamily="34" charset="0"/>
              </a:rPr>
              <a:t>NATIONAL </a:t>
            </a:r>
            <a:r>
              <a:rPr lang="en-US" sz="2400" b="1" cap="all" dirty="0">
                <a:solidFill>
                  <a:schemeClr val="tx1"/>
                </a:solidFill>
                <a:latin typeface="Arial" pitchFamily="34" charset="0"/>
                <a:ea typeface="+mn-ea"/>
                <a:cs typeface="Arial" pitchFamily="34" charset="0"/>
              </a:rPr>
              <a:t>EXPORTER DEVELOPMENT PROGRAMME</a:t>
            </a:r>
            <a:r>
              <a:rPr lang="en-US" sz="2400" b="1" cap="all" dirty="0">
                <a:solidFill>
                  <a:srgbClr val="FF9900"/>
                </a:solidFill>
                <a:latin typeface="Arial" pitchFamily="34" charset="0"/>
                <a:ea typeface="+mn-ea"/>
                <a:cs typeface="Arial" pitchFamily="34" charset="0"/>
              </a:rPr>
              <a:t/>
            </a:r>
            <a:br>
              <a:rPr lang="en-US" sz="2400" b="1" cap="all" dirty="0">
                <a:solidFill>
                  <a:srgbClr val="FF9900"/>
                </a:solidFill>
                <a:latin typeface="Arial" pitchFamily="34" charset="0"/>
                <a:ea typeface="+mn-ea"/>
                <a:cs typeface="Arial" pitchFamily="34" charset="0"/>
              </a:rPr>
            </a:br>
            <a:endParaRPr lang="en-US" dirty="0"/>
          </a:p>
        </p:txBody>
      </p:sp>
      <p:sp>
        <p:nvSpPr>
          <p:cNvPr id="3" name="Content Placeholder 2"/>
          <p:cNvSpPr>
            <a:spLocks noGrp="1"/>
          </p:cNvSpPr>
          <p:nvPr>
            <p:ph idx="1"/>
          </p:nvPr>
        </p:nvSpPr>
        <p:spPr/>
        <p:txBody>
          <a:bodyPr/>
          <a:lstStyle/>
          <a:p>
            <a:pPr marL="0" lvl="0" indent="0" algn="ctr">
              <a:buNone/>
            </a:pPr>
            <a:r>
              <a:rPr lang="en-US" sz="1800" b="1" cap="all" dirty="0">
                <a:solidFill>
                  <a:srgbClr val="FF9900"/>
                </a:solidFill>
                <a:latin typeface="Arial" pitchFamily="34" charset="0"/>
                <a:cs typeface="Arial" pitchFamily="34" charset="0"/>
              </a:rPr>
              <a:t>COMPONENTS OF THE NEDP</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98" y="2204864"/>
            <a:ext cx="871124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15</a:t>
            </a:fld>
            <a:endParaRPr lang="en-GB">
              <a:solidFill>
                <a:srgbClr val="000000"/>
              </a:solidFill>
            </a:endParaRPr>
          </a:p>
        </p:txBody>
      </p:sp>
    </p:spTree>
    <p:extLst>
      <p:ext uri="{BB962C8B-B14F-4D97-AF65-F5344CB8AC3E}">
        <p14:creationId xmlns:p14="http://schemas.microsoft.com/office/powerpoint/2010/main" val="30685280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4"/>
          <p:cNvSpPr/>
          <p:nvPr/>
        </p:nvSpPr>
        <p:spPr bwMode="auto">
          <a:xfrm rot="21324574">
            <a:off x="1737508" y="1549203"/>
            <a:ext cx="6732985" cy="3570032"/>
          </a:xfrm>
          <a:prstGeom prst="swooshArrow">
            <a:avLst>
              <a:gd name="adj1" fmla="val 37403"/>
              <a:gd name="adj2" fmla="val 26138"/>
            </a:avLst>
          </a:prstGeom>
          <a:gradFill>
            <a:gsLst>
              <a:gs pos="0">
                <a:srgbClr val="FF3399"/>
              </a:gs>
              <a:gs pos="25000">
                <a:srgbClr val="FF6633"/>
              </a:gs>
              <a:gs pos="50000">
                <a:srgbClr val="FFFF00"/>
              </a:gs>
              <a:gs pos="75000">
                <a:srgbClr val="01A78F"/>
              </a:gs>
              <a:gs pos="100000">
                <a:srgbClr val="3366FF"/>
              </a:gs>
            </a:gsLst>
            <a:lin ang="16200000" scaled="0"/>
          </a:gradFill>
        </p:spPr>
        <p:style>
          <a:lnRef idx="0">
            <a:schemeClr val="accent1"/>
          </a:lnRef>
          <a:fillRef idx="3">
            <a:schemeClr val="accent1"/>
          </a:fillRef>
          <a:effectRef idx="3">
            <a:schemeClr val="accent1"/>
          </a:effectRef>
          <a:fontRef idx="minor">
            <a:schemeClr val="lt1"/>
          </a:fontRef>
        </p:style>
      </p:sp>
      <p:grpSp>
        <p:nvGrpSpPr>
          <p:cNvPr id="3" name="Group 31"/>
          <p:cNvGrpSpPr>
            <a:grpSpLocks/>
          </p:cNvGrpSpPr>
          <p:nvPr/>
        </p:nvGrpSpPr>
        <p:grpSpPr bwMode="auto">
          <a:xfrm>
            <a:off x="4209725" y="3167187"/>
            <a:ext cx="1112706" cy="955675"/>
            <a:chOff x="3746500" y="2838450"/>
            <a:chExt cx="1027113" cy="955675"/>
          </a:xfrm>
        </p:grpSpPr>
        <p:sp>
          <p:nvSpPr>
            <p:cNvPr id="36" name="Oval 35"/>
            <p:cNvSpPr/>
            <p:nvPr/>
          </p:nvSpPr>
          <p:spPr bwMode="auto">
            <a:xfrm>
              <a:off x="4129088" y="2838450"/>
              <a:ext cx="307975" cy="336550"/>
            </a:xfrm>
            <a:prstGeom prst="ellipse">
              <a:avLst/>
            </a:prstGeom>
          </p:spPr>
          <p:style>
            <a:lnRef idx="1">
              <a:schemeClr val="accent1"/>
            </a:lnRef>
            <a:fillRef idx="2">
              <a:schemeClr val="accent1"/>
            </a:fillRef>
            <a:effectRef idx="1">
              <a:schemeClr val="accent1"/>
            </a:effectRef>
            <a:fontRef idx="minor">
              <a:schemeClr val="dk1"/>
            </a:fontRef>
          </p:style>
        </p:sp>
        <p:sp>
          <p:nvSpPr>
            <p:cNvPr id="37" name="Freeform 36"/>
            <p:cNvSpPr/>
            <p:nvPr/>
          </p:nvSpPr>
          <p:spPr bwMode="auto">
            <a:xfrm>
              <a:off x="3746500" y="3486150"/>
              <a:ext cx="1027113" cy="307975"/>
            </a:xfrm>
            <a:custGeom>
              <a:avLst/>
              <a:gdLst>
                <a:gd name="connsiteX0" fmla="*/ 0 w 1709397"/>
                <a:gd name="connsiteY0" fmla="*/ 0 h 3111015"/>
                <a:gd name="connsiteX1" fmla="*/ 1709397 w 1709397"/>
                <a:gd name="connsiteY1" fmla="*/ 0 h 3111015"/>
                <a:gd name="connsiteX2" fmla="*/ 1709397 w 1709397"/>
                <a:gd name="connsiteY2" fmla="*/ 3111015 h 3111015"/>
                <a:gd name="connsiteX3" fmla="*/ 0 w 1709397"/>
                <a:gd name="connsiteY3" fmla="*/ 3111015 h 3111015"/>
                <a:gd name="connsiteX4" fmla="*/ 0 w 1709397"/>
                <a:gd name="connsiteY4" fmla="*/ 0 h 31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397" h="3111015">
                  <a:moveTo>
                    <a:pt x="0" y="0"/>
                  </a:moveTo>
                  <a:lnTo>
                    <a:pt x="1709397" y="0"/>
                  </a:lnTo>
                  <a:lnTo>
                    <a:pt x="1709397" y="3111015"/>
                  </a:lnTo>
                  <a:lnTo>
                    <a:pt x="0" y="31110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5270"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a:t>
              </a:r>
              <a:r>
                <a:rPr lang="en-ZA" sz="1000" b="1" dirty="0">
                  <a:solidFill>
                    <a:prstClr val="black">
                      <a:hueOff val="0"/>
                      <a:satOff val="0"/>
                      <a:lumOff val="0"/>
                      <a:alphaOff val="0"/>
                    </a:prstClr>
                  </a:solidFill>
                </a:rPr>
                <a:t>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Ready</a:t>
              </a:r>
            </a:p>
          </p:txBody>
        </p:sp>
      </p:grpSp>
      <p:grpSp>
        <p:nvGrpSpPr>
          <p:cNvPr id="4" name="Group 32"/>
          <p:cNvGrpSpPr>
            <a:grpSpLocks/>
          </p:cNvGrpSpPr>
          <p:nvPr/>
        </p:nvGrpSpPr>
        <p:grpSpPr bwMode="auto">
          <a:xfrm>
            <a:off x="5322431" y="2543769"/>
            <a:ext cx="1458383" cy="1492250"/>
            <a:chOff x="4575175" y="2265363"/>
            <a:chExt cx="1346200" cy="1492250"/>
          </a:xfrm>
        </p:grpSpPr>
        <p:sp>
          <p:nvSpPr>
            <p:cNvPr id="45" name="Oval 44"/>
            <p:cNvSpPr/>
            <p:nvPr/>
          </p:nvSpPr>
          <p:spPr bwMode="auto">
            <a:xfrm>
              <a:off x="4953000" y="2265363"/>
              <a:ext cx="612775" cy="682625"/>
            </a:xfrm>
            <a:prstGeom prst="ellipse">
              <a:avLst/>
            </a:prstGeom>
          </p:spPr>
          <p:style>
            <a:lnRef idx="1">
              <a:schemeClr val="accent1"/>
            </a:lnRef>
            <a:fillRef idx="2">
              <a:schemeClr val="accent1"/>
            </a:fillRef>
            <a:effectRef idx="1">
              <a:schemeClr val="accent1"/>
            </a:effectRef>
            <a:fontRef idx="minor">
              <a:schemeClr val="dk1"/>
            </a:fontRef>
          </p:style>
        </p:sp>
        <p:sp>
          <p:nvSpPr>
            <p:cNvPr id="46" name="Freeform 45"/>
            <p:cNvSpPr/>
            <p:nvPr/>
          </p:nvSpPr>
          <p:spPr bwMode="auto">
            <a:xfrm>
              <a:off x="4575175" y="3119438"/>
              <a:ext cx="1346200" cy="638175"/>
            </a:xfrm>
            <a:custGeom>
              <a:avLst/>
              <a:gdLst>
                <a:gd name="connsiteX0" fmla="*/ 0 w 1771396"/>
                <a:gd name="connsiteY0" fmla="*/ 0 h 3708862"/>
                <a:gd name="connsiteX1" fmla="*/ 1771396 w 1771396"/>
                <a:gd name="connsiteY1" fmla="*/ 0 h 3708862"/>
                <a:gd name="connsiteX2" fmla="*/ 1771396 w 1771396"/>
                <a:gd name="connsiteY2" fmla="*/ 3708862 h 3708862"/>
                <a:gd name="connsiteX3" fmla="*/ 0 w 1771396"/>
                <a:gd name="connsiteY3" fmla="*/ 3708862 h 3708862"/>
                <a:gd name="connsiteX4" fmla="*/ 0 w 1771396"/>
                <a:gd name="connsiteY4" fmla="*/ 0 h 37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396" h="3708862">
                  <a:moveTo>
                    <a:pt x="0" y="0"/>
                  </a:moveTo>
                  <a:lnTo>
                    <a:pt x="1771396" y="0"/>
                  </a:lnTo>
                  <a:lnTo>
                    <a:pt x="1771396" y="3708862"/>
                  </a:lnTo>
                  <a:lnTo>
                    <a:pt x="0" y="3708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90974"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Start-up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Exporter</a:t>
              </a:r>
              <a:endParaRPr lang="en-ZA" sz="1000" b="1" dirty="0">
                <a:latin typeface="Arial" pitchFamily="34" charset="0"/>
                <a:cs typeface="Arial" pitchFamily="34" charset="0"/>
              </a:endParaRPr>
            </a:p>
          </p:txBody>
        </p:sp>
      </p:grpSp>
      <p:grpSp>
        <p:nvGrpSpPr>
          <p:cNvPr id="5" name="Group 28"/>
          <p:cNvGrpSpPr>
            <a:grpSpLocks/>
          </p:cNvGrpSpPr>
          <p:nvPr/>
        </p:nvGrpSpPr>
        <p:grpSpPr bwMode="auto">
          <a:xfrm>
            <a:off x="2378714" y="4172544"/>
            <a:ext cx="1081750" cy="654050"/>
            <a:chOff x="2230438" y="3917950"/>
            <a:chExt cx="998537" cy="654050"/>
          </a:xfrm>
        </p:grpSpPr>
        <p:sp>
          <p:nvSpPr>
            <p:cNvPr id="31" name="Freeform 30"/>
            <p:cNvSpPr/>
            <p:nvPr/>
          </p:nvSpPr>
          <p:spPr bwMode="auto">
            <a:xfrm>
              <a:off x="2230438" y="4373562"/>
              <a:ext cx="998537" cy="198438"/>
            </a:xfrm>
            <a:custGeom>
              <a:avLst/>
              <a:gdLst>
                <a:gd name="connsiteX0" fmla="*/ 0 w 1160264"/>
                <a:gd name="connsiteY0" fmla="*/ 0 h 1317476"/>
                <a:gd name="connsiteX1" fmla="*/ 1160264 w 1160264"/>
                <a:gd name="connsiteY1" fmla="*/ 0 h 1317476"/>
                <a:gd name="connsiteX2" fmla="*/ 1160264 w 1160264"/>
                <a:gd name="connsiteY2" fmla="*/ 1317476 h 1317476"/>
                <a:gd name="connsiteX3" fmla="*/ 0 w 1160264"/>
                <a:gd name="connsiteY3" fmla="*/ 1317476 h 1317476"/>
                <a:gd name="connsiteX4" fmla="*/ 0 w 1160264"/>
                <a:gd name="connsiteY4" fmla="*/ 0 h 131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64" h="1317476">
                  <a:moveTo>
                    <a:pt x="0" y="0"/>
                  </a:moveTo>
                  <a:lnTo>
                    <a:pt x="1160264" y="0"/>
                  </a:lnTo>
                  <a:lnTo>
                    <a:pt x="1160264" y="1317476"/>
                  </a:lnTo>
                  <a:lnTo>
                    <a:pt x="0" y="1317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7942"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Explorer</a:t>
              </a:r>
            </a:p>
          </p:txBody>
        </p:sp>
        <p:sp>
          <p:nvSpPr>
            <p:cNvPr id="49" name="Oval 48"/>
            <p:cNvSpPr/>
            <p:nvPr/>
          </p:nvSpPr>
          <p:spPr bwMode="auto">
            <a:xfrm>
              <a:off x="2589213" y="3917950"/>
              <a:ext cx="147638" cy="161925"/>
            </a:xfrm>
            <a:prstGeom prst="ellipse">
              <a:avLst/>
            </a:prstGeom>
          </p:spPr>
          <p:style>
            <a:lnRef idx="1">
              <a:schemeClr val="accent1"/>
            </a:lnRef>
            <a:fillRef idx="2">
              <a:schemeClr val="accent1"/>
            </a:fillRef>
            <a:effectRef idx="1">
              <a:schemeClr val="accent1"/>
            </a:effectRef>
            <a:fontRef idx="minor">
              <a:schemeClr val="dk1"/>
            </a:fontRef>
          </p:style>
        </p:sp>
      </p:grpSp>
      <p:grpSp>
        <p:nvGrpSpPr>
          <p:cNvPr id="6" name="Group 29"/>
          <p:cNvGrpSpPr>
            <a:grpSpLocks/>
          </p:cNvGrpSpPr>
          <p:nvPr/>
        </p:nvGrpSpPr>
        <p:grpSpPr bwMode="auto">
          <a:xfrm>
            <a:off x="3202986" y="3610569"/>
            <a:ext cx="1126464" cy="850900"/>
            <a:chOff x="2917825" y="3328988"/>
            <a:chExt cx="1039813" cy="850900"/>
          </a:xfrm>
        </p:grpSpPr>
        <p:sp>
          <p:nvSpPr>
            <p:cNvPr id="50" name="Oval 49"/>
            <p:cNvSpPr/>
            <p:nvPr/>
          </p:nvSpPr>
          <p:spPr bwMode="auto">
            <a:xfrm>
              <a:off x="3306763" y="3328988"/>
              <a:ext cx="230187" cy="252412"/>
            </a:xfrm>
            <a:prstGeom prst="ellipse">
              <a:avLst/>
            </a:prstGeom>
          </p:spPr>
          <p:style>
            <a:lnRef idx="1">
              <a:schemeClr val="accent1"/>
            </a:lnRef>
            <a:fillRef idx="2">
              <a:schemeClr val="accent1"/>
            </a:fillRef>
            <a:effectRef idx="1">
              <a:schemeClr val="accent1"/>
            </a:effectRef>
            <a:fontRef idx="minor">
              <a:schemeClr val="dk1"/>
            </a:fontRef>
          </p:style>
        </p:sp>
        <p:sp>
          <p:nvSpPr>
            <p:cNvPr id="51" name="Freeform 50"/>
            <p:cNvSpPr/>
            <p:nvPr/>
          </p:nvSpPr>
          <p:spPr bwMode="auto">
            <a:xfrm>
              <a:off x="2917825" y="3890963"/>
              <a:ext cx="1039813" cy="288925"/>
            </a:xfrm>
            <a:custGeom>
              <a:avLst/>
              <a:gdLst>
                <a:gd name="connsiteX0" fmla="*/ 0 w 1470259"/>
                <a:gd name="connsiteY0" fmla="*/ 0 h 2319422"/>
                <a:gd name="connsiteX1" fmla="*/ 1470259 w 1470259"/>
                <a:gd name="connsiteY1" fmla="*/ 0 h 2319422"/>
                <a:gd name="connsiteX2" fmla="*/ 1470259 w 1470259"/>
                <a:gd name="connsiteY2" fmla="*/ 2319422 h 2319422"/>
                <a:gd name="connsiteX3" fmla="*/ 0 w 1470259"/>
                <a:gd name="connsiteY3" fmla="*/ 2319422 h 2319422"/>
                <a:gd name="connsiteX4" fmla="*/ 0 w 1470259"/>
                <a:gd name="connsiteY4" fmla="*/ 0 h 231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259" h="2319422">
                  <a:moveTo>
                    <a:pt x="0" y="0"/>
                  </a:moveTo>
                  <a:lnTo>
                    <a:pt x="1470259" y="0"/>
                  </a:lnTo>
                  <a:lnTo>
                    <a:pt x="1470259" y="2319422"/>
                  </a:lnTo>
                  <a:lnTo>
                    <a:pt x="0" y="2319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8953"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Aware</a:t>
              </a:r>
            </a:p>
          </p:txBody>
        </p:sp>
      </p:grpSp>
      <p:grpSp>
        <p:nvGrpSpPr>
          <p:cNvPr id="7" name="Group 37"/>
          <p:cNvGrpSpPr>
            <a:grpSpLocks/>
          </p:cNvGrpSpPr>
          <p:nvPr/>
        </p:nvGrpSpPr>
        <p:grpSpPr bwMode="auto">
          <a:xfrm>
            <a:off x="6777339" y="2111503"/>
            <a:ext cx="1620044" cy="1222375"/>
            <a:chOff x="7148541" y="1410614"/>
            <a:chExt cx="1495425" cy="1223033"/>
          </a:xfrm>
        </p:grpSpPr>
        <p:sp>
          <p:nvSpPr>
            <p:cNvPr id="47" name="Freeform 46"/>
            <p:cNvSpPr/>
            <p:nvPr/>
          </p:nvSpPr>
          <p:spPr bwMode="auto">
            <a:xfrm>
              <a:off x="7148541" y="2225439"/>
              <a:ext cx="1495425" cy="408208"/>
            </a:xfrm>
            <a:custGeom>
              <a:avLst/>
              <a:gdLst>
                <a:gd name="connsiteX0" fmla="*/ 0 w 1771396"/>
                <a:gd name="connsiteY0" fmla="*/ 0 h 4074212"/>
                <a:gd name="connsiteX1" fmla="*/ 1771396 w 1771396"/>
                <a:gd name="connsiteY1" fmla="*/ 0 h 4074212"/>
                <a:gd name="connsiteX2" fmla="*/ 1771396 w 1771396"/>
                <a:gd name="connsiteY2" fmla="*/ 4074212 h 4074212"/>
                <a:gd name="connsiteX3" fmla="*/ 0 w 1771396"/>
                <a:gd name="connsiteY3" fmla="*/ 4074212 h 4074212"/>
                <a:gd name="connsiteX4" fmla="*/ 0 w 1771396"/>
                <a:gd name="connsiteY4" fmla="*/ 0 h 407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396" h="4074212">
                  <a:moveTo>
                    <a:pt x="0" y="0"/>
                  </a:moveTo>
                  <a:lnTo>
                    <a:pt x="1771396" y="0"/>
                  </a:lnTo>
                  <a:lnTo>
                    <a:pt x="1771396" y="4074212"/>
                  </a:lnTo>
                  <a:lnTo>
                    <a:pt x="0" y="4074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70757"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Global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Exporter</a:t>
              </a:r>
            </a:p>
          </p:txBody>
        </p:sp>
        <p:pic>
          <p:nvPicPr>
            <p:cNvPr id="10263"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6644" y="1410614"/>
              <a:ext cx="744136" cy="82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p:cNvSpPr>
            <a:spLocks noChangeArrowheads="1"/>
          </p:cNvSpPr>
          <p:nvPr/>
        </p:nvSpPr>
        <p:spPr bwMode="auto">
          <a:xfrm>
            <a:off x="1463203" y="5268571"/>
            <a:ext cx="1625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eaLnBrk="1" hangingPunct="1"/>
            <a:r>
              <a:rPr lang="en-US" altLang="en-US" sz="1000" dirty="0">
                <a:solidFill>
                  <a:srgbClr val="000000"/>
                </a:solidFill>
                <a:latin typeface="Arial" charset="0"/>
              </a:rPr>
              <a:t>Exploring options for developing the business, of which exporting might be a possibility. </a:t>
            </a:r>
          </a:p>
          <a:p>
            <a:pPr eaLnBrk="1" hangingPunct="1"/>
            <a:endParaRPr lang="en-US" altLang="en-US" sz="1000" dirty="0">
              <a:solidFill>
                <a:srgbClr val="000000"/>
              </a:solidFill>
              <a:latin typeface="Arial" charset="0"/>
            </a:endParaRPr>
          </a:p>
          <a:p>
            <a:pPr eaLnBrk="1" hangingPunct="1"/>
            <a:r>
              <a:rPr lang="en-US" altLang="en-US" sz="1000" b="1" dirty="0">
                <a:solidFill>
                  <a:srgbClr val="FF9900"/>
                </a:solidFill>
                <a:latin typeface="Arial" charset="0"/>
              </a:rPr>
              <a:t>Export Awareness Seminar</a:t>
            </a:r>
          </a:p>
        </p:txBody>
      </p:sp>
      <p:sp>
        <p:nvSpPr>
          <p:cNvPr id="30" name="Rectangle 29"/>
          <p:cNvSpPr>
            <a:spLocks noChangeArrowheads="1"/>
          </p:cNvSpPr>
          <p:nvPr/>
        </p:nvSpPr>
        <p:spPr bwMode="auto">
          <a:xfrm>
            <a:off x="3318598" y="5045658"/>
            <a:ext cx="13156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eaLnBrk="1" hangingPunct="1"/>
            <a:r>
              <a:rPr lang="en-US" altLang="en-US" sz="1000" dirty="0">
                <a:solidFill>
                  <a:srgbClr val="000000"/>
                </a:solidFill>
                <a:latin typeface="Arial" charset="0"/>
              </a:rPr>
              <a:t>Has an idea of what exporting entails but lacks the necessary knowledge and basic export skills</a:t>
            </a:r>
          </a:p>
          <a:p>
            <a:pPr eaLnBrk="1" hangingPunct="1"/>
            <a:endParaRPr lang="en-US" altLang="en-US" sz="1000" dirty="0">
              <a:solidFill>
                <a:srgbClr val="000000"/>
              </a:solidFill>
              <a:latin typeface="Arial" charset="0"/>
            </a:endParaRPr>
          </a:p>
          <a:p>
            <a:pPr eaLnBrk="1" hangingPunct="1"/>
            <a:r>
              <a:rPr lang="en-US" altLang="en-US" sz="1000" b="1" dirty="0">
                <a:solidFill>
                  <a:srgbClr val="FF9900"/>
                </a:solidFill>
                <a:latin typeface="Arial" charset="0"/>
              </a:rPr>
              <a:t>Introduction to Exporting</a:t>
            </a:r>
          </a:p>
        </p:txBody>
      </p:sp>
      <p:sp>
        <p:nvSpPr>
          <p:cNvPr id="32" name="Rectangle 31"/>
          <p:cNvSpPr>
            <a:spLocks noChangeArrowheads="1"/>
          </p:cNvSpPr>
          <p:nvPr/>
        </p:nvSpPr>
        <p:spPr bwMode="auto">
          <a:xfrm>
            <a:off x="4531798" y="4299074"/>
            <a:ext cx="121097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eaLnBrk="1" hangingPunct="1"/>
            <a:r>
              <a:rPr lang="en-US" altLang="en-US" sz="1000" dirty="0">
                <a:solidFill>
                  <a:srgbClr val="000000"/>
                </a:solidFill>
                <a:latin typeface="Arial" charset="0"/>
              </a:rPr>
              <a:t>Requires a more in-depth training </a:t>
            </a:r>
            <a:r>
              <a:rPr lang="en-US" altLang="en-US" sz="1000" dirty="0" err="1">
                <a:solidFill>
                  <a:srgbClr val="000000"/>
                </a:solidFill>
                <a:latin typeface="Arial" charset="0"/>
              </a:rPr>
              <a:t>programme</a:t>
            </a:r>
            <a:r>
              <a:rPr lang="en-US" altLang="en-US" sz="1000" dirty="0">
                <a:solidFill>
                  <a:srgbClr val="000000"/>
                </a:solidFill>
                <a:latin typeface="Arial" charset="0"/>
              </a:rPr>
              <a:t> culminating in a </a:t>
            </a:r>
            <a:r>
              <a:rPr lang="en-US" altLang="en-US" sz="1000" dirty="0" err="1">
                <a:solidFill>
                  <a:srgbClr val="000000"/>
                </a:solidFill>
                <a:latin typeface="Arial" charset="0"/>
              </a:rPr>
              <a:t>customised</a:t>
            </a:r>
            <a:r>
              <a:rPr lang="en-US" altLang="en-US" sz="1000" dirty="0">
                <a:solidFill>
                  <a:srgbClr val="000000"/>
                </a:solidFill>
                <a:latin typeface="Arial" charset="0"/>
              </a:rPr>
              <a:t> export marketing plan</a:t>
            </a:r>
          </a:p>
          <a:p>
            <a:pPr eaLnBrk="1" hangingPunct="1"/>
            <a:endParaRPr lang="en-US" altLang="en-US" sz="1000" dirty="0">
              <a:solidFill>
                <a:srgbClr val="000000"/>
              </a:solidFill>
              <a:latin typeface="Arial" charset="0"/>
            </a:endParaRPr>
          </a:p>
          <a:p>
            <a:pPr eaLnBrk="1" hangingPunct="1"/>
            <a:r>
              <a:rPr lang="en-US" altLang="en-US" sz="1000" b="1" dirty="0">
                <a:solidFill>
                  <a:srgbClr val="FF9900"/>
                </a:solidFill>
                <a:latin typeface="Arial" charset="0"/>
              </a:rPr>
              <a:t>Export Orientation</a:t>
            </a:r>
          </a:p>
          <a:p>
            <a:pPr eaLnBrk="1" hangingPunct="1"/>
            <a:endParaRPr lang="en-US" altLang="en-US" sz="1000" b="1" dirty="0">
              <a:solidFill>
                <a:srgbClr val="FF0000"/>
              </a:solidFill>
              <a:latin typeface="Arial" charset="0"/>
            </a:endParaRPr>
          </a:p>
        </p:txBody>
      </p:sp>
      <p:sp>
        <p:nvSpPr>
          <p:cNvPr id="33" name="Rectangle 32"/>
          <p:cNvSpPr>
            <a:spLocks noChangeArrowheads="1"/>
          </p:cNvSpPr>
          <p:nvPr/>
        </p:nvSpPr>
        <p:spPr bwMode="auto">
          <a:xfrm>
            <a:off x="5742776" y="4189493"/>
            <a:ext cx="17025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eaLnBrk="1" hangingPunct="1"/>
            <a:r>
              <a:rPr lang="en-US" altLang="en-US" sz="1000" dirty="0">
                <a:solidFill>
                  <a:srgbClr val="000000"/>
                </a:solidFill>
                <a:latin typeface="Arial" charset="0"/>
              </a:rPr>
              <a:t>Requires further specific training to support the implementation of the export marketing plan</a:t>
            </a:r>
          </a:p>
          <a:p>
            <a:pPr eaLnBrk="1" hangingPunct="1"/>
            <a:endParaRPr lang="en-US" altLang="en-US" sz="1000" dirty="0">
              <a:solidFill>
                <a:srgbClr val="000000"/>
              </a:solidFill>
              <a:latin typeface="Arial" charset="0"/>
            </a:endParaRPr>
          </a:p>
          <a:p>
            <a:pPr eaLnBrk="1" hangingPunct="1"/>
            <a:r>
              <a:rPr lang="en-US" altLang="en-US" sz="1000" b="1" dirty="0">
                <a:solidFill>
                  <a:srgbClr val="FF9900"/>
                </a:solidFill>
                <a:latin typeface="Arial" charset="0"/>
              </a:rPr>
              <a:t>Topic Specific Workshops/Seminars</a:t>
            </a:r>
          </a:p>
          <a:p>
            <a:pPr eaLnBrk="1" hangingPunct="1"/>
            <a:endParaRPr lang="en-US" altLang="en-US" sz="1000" b="1" dirty="0">
              <a:solidFill>
                <a:srgbClr val="FF0000"/>
              </a:solidFill>
              <a:latin typeface="Arial" charset="0"/>
            </a:endParaRPr>
          </a:p>
        </p:txBody>
      </p:sp>
      <p:sp>
        <p:nvSpPr>
          <p:cNvPr id="34" name="Rectangle 33"/>
          <p:cNvSpPr>
            <a:spLocks noChangeArrowheads="1"/>
          </p:cNvSpPr>
          <p:nvPr/>
        </p:nvSpPr>
        <p:spPr bwMode="auto">
          <a:xfrm>
            <a:off x="7335744" y="3537871"/>
            <a:ext cx="151768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eaLnBrk="1" hangingPunct="1">
              <a:buFontTx/>
              <a:buChar char="-"/>
            </a:pPr>
            <a:r>
              <a:rPr lang="en-US" altLang="en-US" sz="1000" dirty="0">
                <a:solidFill>
                  <a:srgbClr val="000000"/>
                </a:solidFill>
                <a:latin typeface="Arial" charset="0"/>
              </a:rPr>
              <a:t>Consolidate current markets (market penetration)</a:t>
            </a:r>
          </a:p>
          <a:p>
            <a:pPr eaLnBrk="1" hangingPunct="1">
              <a:buFontTx/>
              <a:buChar char="-"/>
            </a:pPr>
            <a:r>
              <a:rPr lang="en-US" altLang="en-US" sz="1000" dirty="0">
                <a:solidFill>
                  <a:srgbClr val="000000"/>
                </a:solidFill>
                <a:latin typeface="Arial" charset="0"/>
              </a:rPr>
              <a:t>Enter new markets (market development)</a:t>
            </a:r>
          </a:p>
          <a:p>
            <a:pPr eaLnBrk="1" hangingPunct="1">
              <a:buFontTx/>
              <a:buChar char="-"/>
            </a:pPr>
            <a:r>
              <a:rPr lang="en-US" altLang="en-US" sz="1000" dirty="0">
                <a:solidFill>
                  <a:srgbClr val="000000"/>
                </a:solidFill>
                <a:latin typeface="Arial" charset="0"/>
              </a:rPr>
              <a:t>Develop new products (product development)</a:t>
            </a:r>
          </a:p>
          <a:p>
            <a:pPr eaLnBrk="1" hangingPunct="1">
              <a:buFontTx/>
              <a:buChar char="-"/>
            </a:pPr>
            <a:endParaRPr lang="en-US" altLang="en-US" sz="1000" dirty="0">
              <a:solidFill>
                <a:srgbClr val="000000"/>
              </a:solidFill>
              <a:latin typeface="Arial" charset="0"/>
            </a:endParaRPr>
          </a:p>
          <a:p>
            <a:pPr eaLnBrk="1" hangingPunct="1"/>
            <a:r>
              <a:rPr lang="en-US" altLang="en-US" sz="1000" b="1" dirty="0">
                <a:solidFill>
                  <a:srgbClr val="FF9900"/>
                </a:solidFill>
                <a:latin typeface="Arial" charset="0"/>
              </a:rPr>
              <a:t>Topic Specific Workshops/Seminars</a:t>
            </a:r>
          </a:p>
          <a:p>
            <a:pPr eaLnBrk="1" hangingPunct="1"/>
            <a:endParaRPr lang="en-US" altLang="en-US" sz="1000" dirty="0"/>
          </a:p>
        </p:txBody>
      </p:sp>
      <p:sp>
        <p:nvSpPr>
          <p:cNvPr id="40" name="Title 1"/>
          <p:cNvSpPr txBox="1">
            <a:spLocks/>
          </p:cNvSpPr>
          <p:nvPr/>
        </p:nvSpPr>
        <p:spPr bwMode="auto">
          <a:xfrm>
            <a:off x="-18568" y="36917"/>
            <a:ext cx="9906000" cy="7858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pPr marL="457200" indent="-457200"/>
            <a:r>
              <a:rPr lang="en-US" sz="2400" b="1" kern="0" cap="all" dirty="0" smtClean="0">
                <a:solidFill>
                  <a:srgbClr val="FF9900"/>
                </a:solidFill>
                <a:latin typeface="Arial" pitchFamily="34" charset="0"/>
                <a:cs typeface="Arial" pitchFamily="34" charset="0"/>
              </a:rPr>
              <a:t>GLOBAL EXPORTER </a:t>
            </a:r>
          </a:p>
          <a:p>
            <a:pPr marL="457200" indent="-457200"/>
            <a:r>
              <a:rPr lang="en-US" sz="2400" b="1" kern="0" cap="all" dirty="0" smtClean="0">
                <a:solidFill>
                  <a:srgbClr val="FF9900"/>
                </a:solidFill>
                <a:latin typeface="Arial" pitchFamily="34" charset="0"/>
                <a:cs typeface="Arial" pitchFamily="34" charset="0"/>
              </a:rPr>
              <a:t>PASSPORT PROGRAMME</a:t>
            </a:r>
          </a:p>
        </p:txBody>
      </p:sp>
      <p:sp>
        <p:nvSpPr>
          <p:cNvPr id="27" name="Title 1"/>
          <p:cNvSpPr>
            <a:spLocks noGrp="1"/>
          </p:cNvSpPr>
          <p:nvPr>
            <p:ph type="title"/>
          </p:nvPr>
        </p:nvSpPr>
        <p:spPr>
          <a:xfrm>
            <a:off x="-17877" y="-13772"/>
            <a:ext cx="7924800" cy="1143000"/>
          </a:xfrm>
        </p:spPr>
        <p:txBody>
          <a:bodyPr/>
          <a:lstStyle/>
          <a:p>
            <a:pPr marL="457200" lvl="0" indent="-457200"/>
            <a:r>
              <a:rPr lang="en-US" sz="2400" b="1" cap="all" dirty="0" smtClean="0">
                <a:solidFill>
                  <a:srgbClr val="FF9900"/>
                </a:solidFill>
                <a:latin typeface="Arial" pitchFamily="34" charset="0"/>
                <a:ea typeface="+mn-ea"/>
                <a:cs typeface="Arial" pitchFamily="34" charset="0"/>
              </a:rPr>
              <a:t/>
            </a:r>
            <a:br>
              <a:rPr lang="en-US" sz="2400" b="1" cap="all" dirty="0" smtClean="0">
                <a:solidFill>
                  <a:srgbClr val="FF9900"/>
                </a:solidFill>
                <a:latin typeface="Arial" pitchFamily="34" charset="0"/>
                <a:ea typeface="+mn-ea"/>
                <a:cs typeface="Arial" pitchFamily="34" charset="0"/>
              </a:rPr>
            </a:br>
            <a:r>
              <a:rPr lang="en-US" sz="2400" b="1" cap="all" dirty="0" smtClean="0">
                <a:solidFill>
                  <a:schemeClr val="tx1"/>
                </a:solidFill>
                <a:latin typeface="Arial" pitchFamily="34" charset="0"/>
                <a:ea typeface="+mn-ea"/>
                <a:cs typeface="Arial" pitchFamily="34" charset="0"/>
              </a:rPr>
              <a:t>GLOBAL </a:t>
            </a:r>
            <a:r>
              <a:rPr lang="en-US" sz="2400" b="1" cap="all" dirty="0">
                <a:solidFill>
                  <a:schemeClr val="tx1"/>
                </a:solidFill>
                <a:latin typeface="Arial" pitchFamily="34" charset="0"/>
                <a:ea typeface="+mn-ea"/>
                <a:cs typeface="Arial" pitchFamily="34" charset="0"/>
              </a:rPr>
              <a:t>EXPORTER </a:t>
            </a:r>
            <a:br>
              <a:rPr lang="en-US" sz="2400" b="1" cap="all" dirty="0">
                <a:solidFill>
                  <a:schemeClr val="tx1"/>
                </a:solidFill>
                <a:latin typeface="Arial" pitchFamily="34" charset="0"/>
                <a:ea typeface="+mn-ea"/>
                <a:cs typeface="Arial" pitchFamily="34" charset="0"/>
              </a:rPr>
            </a:br>
            <a:r>
              <a:rPr lang="en-US" sz="2400" b="1" cap="all" dirty="0">
                <a:solidFill>
                  <a:schemeClr val="tx1"/>
                </a:solidFill>
                <a:latin typeface="Arial" pitchFamily="34" charset="0"/>
                <a:ea typeface="+mn-ea"/>
                <a:cs typeface="Arial" pitchFamily="34" charset="0"/>
              </a:rPr>
              <a:t>PASSPORT PROGRAMME</a:t>
            </a:r>
            <a:r>
              <a:rPr lang="en-US" sz="2400" b="1" cap="all" dirty="0">
                <a:solidFill>
                  <a:srgbClr val="FF9900"/>
                </a:solidFill>
                <a:latin typeface="Arial" pitchFamily="34" charset="0"/>
                <a:ea typeface="+mn-ea"/>
                <a:cs typeface="Arial" pitchFamily="34" charset="0"/>
              </a:rPr>
              <a:t/>
            </a:r>
            <a:br>
              <a:rPr lang="en-US" sz="2400" b="1" cap="all" dirty="0">
                <a:solidFill>
                  <a:srgbClr val="FF9900"/>
                </a:solidFill>
                <a:latin typeface="Arial" pitchFamily="34" charset="0"/>
                <a:ea typeface="+mn-ea"/>
                <a:cs typeface="Arial" pitchFamily="34" charset="0"/>
              </a:rPr>
            </a:br>
            <a:endParaRPr lang="en-US" dirty="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16</a:t>
            </a:fld>
            <a:endParaRPr lang="en-GB">
              <a:solidFill>
                <a:srgbClr val="000000"/>
              </a:solidFill>
            </a:endParaRPr>
          </a:p>
        </p:txBody>
      </p:sp>
    </p:spTree>
    <p:extLst>
      <p:ext uri="{BB962C8B-B14F-4D97-AF65-F5344CB8AC3E}">
        <p14:creationId xmlns:p14="http://schemas.microsoft.com/office/powerpoint/2010/main" val="20085800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2" grpId="0"/>
      <p:bldP spid="32" grpId="1"/>
      <p:bldP spid="33" grpId="0"/>
      <p:bldP spid="33" grpId="1"/>
      <p:bldP spid="34" grpId="0"/>
      <p:bldP spid="3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all" dirty="0">
                <a:solidFill>
                  <a:schemeClr val="tx1"/>
                </a:solidFill>
                <a:latin typeface="Arial" pitchFamily="34" charset="0"/>
                <a:cs typeface="Arial" pitchFamily="34" charset="0"/>
              </a:rPr>
              <a:t>OVERVIEW TARGET MARKETS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7564079"/>
              </p:ext>
            </p:extLst>
          </p:nvPr>
        </p:nvGraphicFramePr>
        <p:xfrm>
          <a:off x="412750" y="1700810"/>
          <a:ext cx="8929370" cy="3441073"/>
        </p:xfrm>
        <a:graphic>
          <a:graphicData uri="http://schemas.openxmlformats.org/drawingml/2006/table">
            <a:tbl>
              <a:tblPr firstRow="1" bandRow="1">
                <a:tableStyleId>{5C22544A-7EE6-4342-B048-85BDC9FD1C3A}</a:tableStyleId>
              </a:tblPr>
              <a:tblGrid>
                <a:gridCol w="1629410">
                  <a:extLst>
                    <a:ext uri="{9D8B030D-6E8A-4147-A177-3AD203B41FA5}">
                      <a16:colId xmlns="" xmlns:a16="http://schemas.microsoft.com/office/drawing/2014/main" val="20000"/>
                    </a:ext>
                  </a:extLst>
                </a:gridCol>
                <a:gridCol w="1493520">
                  <a:extLst>
                    <a:ext uri="{9D8B030D-6E8A-4147-A177-3AD203B41FA5}">
                      <a16:colId xmlns="" xmlns:a16="http://schemas.microsoft.com/office/drawing/2014/main" val="20001"/>
                    </a:ext>
                  </a:extLst>
                </a:gridCol>
                <a:gridCol w="1889760">
                  <a:extLst>
                    <a:ext uri="{9D8B030D-6E8A-4147-A177-3AD203B41FA5}">
                      <a16:colId xmlns="" xmlns:a16="http://schemas.microsoft.com/office/drawing/2014/main" val="20002"/>
                    </a:ext>
                  </a:extLst>
                </a:gridCol>
                <a:gridCol w="1905000">
                  <a:extLst>
                    <a:ext uri="{9D8B030D-6E8A-4147-A177-3AD203B41FA5}">
                      <a16:colId xmlns="" xmlns:a16="http://schemas.microsoft.com/office/drawing/2014/main" val="20003"/>
                    </a:ext>
                  </a:extLst>
                </a:gridCol>
                <a:gridCol w="2011680">
                  <a:extLst>
                    <a:ext uri="{9D8B030D-6E8A-4147-A177-3AD203B41FA5}">
                      <a16:colId xmlns="" xmlns:a16="http://schemas.microsoft.com/office/drawing/2014/main" val="20004"/>
                    </a:ext>
                  </a:extLst>
                </a:gridCol>
              </a:tblGrid>
              <a:tr h="720079">
                <a:tc>
                  <a:txBody>
                    <a:bodyPr/>
                    <a:lstStyle/>
                    <a:p>
                      <a:pPr marL="0" algn="ctr" defTabSz="914400" rtl="0" eaLnBrk="1" latinLnBrk="0" hangingPunct="1"/>
                      <a:r>
                        <a:rPr lang="en-US" sz="1400" b="1" kern="1200" cap="small" dirty="0" smtClean="0">
                          <a:solidFill>
                            <a:schemeClr val="bg1"/>
                          </a:solidFill>
                          <a:latin typeface="Arial" pitchFamily="34" charset="0"/>
                          <a:ea typeface="+mn-ea"/>
                          <a:cs typeface="Arial" pitchFamily="34" charset="0"/>
                        </a:rPr>
                        <a:t>Asia</a:t>
                      </a:r>
                      <a:endParaRPr lang="en-ZA" sz="1400" b="1" kern="1200" cap="small" dirty="0">
                        <a:solidFill>
                          <a:schemeClr val="bg1"/>
                        </a:solidFill>
                        <a:latin typeface="Arial" pitchFamily="34" charset="0"/>
                        <a:ea typeface="+mn-ea"/>
                        <a:cs typeface="Arial" pitchFamily="34" charset="0"/>
                      </a:endParaRPr>
                    </a:p>
                  </a:txBody>
                  <a:tcPr marL="99060" marR="99060" anchor="ctr">
                    <a:solidFill>
                      <a:srgbClr val="FF9900"/>
                    </a:solidFill>
                  </a:tcPr>
                </a:tc>
                <a:tc>
                  <a:txBody>
                    <a:bodyPr/>
                    <a:lstStyle/>
                    <a:p>
                      <a:pPr marL="0" algn="ctr" defTabSz="914400" rtl="0" eaLnBrk="1" latinLnBrk="0" hangingPunct="1"/>
                      <a:r>
                        <a:rPr lang="en-US" sz="1400" b="1" kern="1200" cap="small" dirty="0" smtClean="0">
                          <a:solidFill>
                            <a:schemeClr val="bg1"/>
                          </a:solidFill>
                          <a:latin typeface="Arial" pitchFamily="34" charset="0"/>
                          <a:ea typeface="+mn-ea"/>
                          <a:cs typeface="Arial" pitchFamily="34" charset="0"/>
                        </a:rPr>
                        <a:t>Latin America</a:t>
                      </a:r>
                      <a:endParaRPr lang="en-ZA" sz="1400" b="1" kern="1200" cap="small" dirty="0">
                        <a:solidFill>
                          <a:schemeClr val="bg1"/>
                        </a:solidFill>
                        <a:latin typeface="Arial" pitchFamily="34" charset="0"/>
                        <a:ea typeface="+mn-ea"/>
                        <a:cs typeface="Arial" pitchFamily="34" charset="0"/>
                      </a:endParaRPr>
                    </a:p>
                  </a:txBody>
                  <a:tcPr marL="99060" marR="99060" anchor="ctr">
                    <a:solidFill>
                      <a:srgbClr val="FF9900"/>
                    </a:solidFill>
                  </a:tcPr>
                </a:tc>
                <a:tc>
                  <a:txBody>
                    <a:bodyPr/>
                    <a:lstStyle/>
                    <a:p>
                      <a:pPr marL="0" algn="ctr" defTabSz="914400" rtl="0" eaLnBrk="1" latinLnBrk="0" hangingPunct="1"/>
                      <a:r>
                        <a:rPr lang="en-ZA" sz="1400" b="1" kern="1200" cap="small" dirty="0" smtClean="0">
                          <a:solidFill>
                            <a:schemeClr val="lt1"/>
                          </a:solidFill>
                          <a:latin typeface="Arial" pitchFamily="34" charset="0"/>
                          <a:ea typeface="+mn-ea"/>
                          <a:cs typeface="Arial" pitchFamily="34" charset="0"/>
                        </a:rPr>
                        <a:t>North America</a:t>
                      </a:r>
                      <a:endParaRPr lang="en-ZA" sz="1400" b="1" kern="1200" cap="small" dirty="0">
                        <a:solidFill>
                          <a:schemeClr val="lt1"/>
                        </a:solidFill>
                        <a:latin typeface="Arial" pitchFamily="34" charset="0"/>
                        <a:ea typeface="+mn-ea"/>
                        <a:cs typeface="Arial" pitchFamily="34" charset="0"/>
                      </a:endParaRPr>
                    </a:p>
                  </a:txBody>
                  <a:tcPr marL="99060" marR="99060" anchor="ctr">
                    <a:solidFill>
                      <a:srgbClr val="FF9900"/>
                    </a:solidFill>
                  </a:tcPr>
                </a:tc>
                <a:tc>
                  <a:txBody>
                    <a:bodyPr/>
                    <a:lstStyle/>
                    <a:p>
                      <a:pPr marL="0" algn="ctr" defTabSz="914400" rtl="0" eaLnBrk="1" latinLnBrk="0" hangingPunct="1"/>
                      <a:r>
                        <a:rPr lang="en-ZA" sz="1400" b="1" kern="1200" cap="small" dirty="0" smtClean="0">
                          <a:solidFill>
                            <a:schemeClr val="lt1"/>
                          </a:solidFill>
                          <a:latin typeface="Arial" pitchFamily="34" charset="0"/>
                          <a:ea typeface="+mn-ea"/>
                          <a:cs typeface="Arial" pitchFamily="34" charset="0"/>
                        </a:rPr>
                        <a:t>Middle East</a:t>
                      </a:r>
                      <a:endParaRPr lang="en-ZA" sz="1400" b="1" kern="1200" cap="small" dirty="0">
                        <a:solidFill>
                          <a:schemeClr val="lt1"/>
                        </a:solidFill>
                        <a:latin typeface="Arial" pitchFamily="34" charset="0"/>
                        <a:ea typeface="+mn-ea"/>
                        <a:cs typeface="Arial" pitchFamily="34" charset="0"/>
                      </a:endParaRPr>
                    </a:p>
                  </a:txBody>
                  <a:tcPr marL="99060" marR="99060" anchor="ctr">
                    <a:solidFill>
                      <a:srgbClr val="FF9900"/>
                    </a:solidFill>
                  </a:tcPr>
                </a:tc>
                <a:tc>
                  <a:txBody>
                    <a:bodyPr/>
                    <a:lstStyle/>
                    <a:p>
                      <a:pPr marL="0" algn="ctr" defTabSz="914400" rtl="0" eaLnBrk="1" latinLnBrk="0" hangingPunct="1"/>
                      <a:r>
                        <a:rPr lang="en-ZA" sz="1400" b="1" kern="1200" cap="small" dirty="0" smtClean="0">
                          <a:solidFill>
                            <a:schemeClr val="lt1"/>
                          </a:solidFill>
                          <a:latin typeface="Arial" pitchFamily="34" charset="0"/>
                          <a:ea typeface="+mn-ea"/>
                          <a:cs typeface="Arial" pitchFamily="34" charset="0"/>
                        </a:rPr>
                        <a:t>Europe</a:t>
                      </a:r>
                      <a:endParaRPr lang="en-ZA" sz="1400" b="1" kern="1200" cap="small" dirty="0">
                        <a:solidFill>
                          <a:schemeClr val="lt1"/>
                        </a:solidFill>
                        <a:latin typeface="Arial" pitchFamily="34" charset="0"/>
                        <a:ea typeface="+mn-ea"/>
                        <a:cs typeface="Arial" pitchFamily="34" charset="0"/>
                      </a:endParaRPr>
                    </a:p>
                  </a:txBody>
                  <a:tcPr marL="99060" marR="99060" anchor="ctr">
                    <a:solidFill>
                      <a:srgbClr val="FF9900"/>
                    </a:solidFill>
                  </a:tcPr>
                </a:tc>
                <a:extLst>
                  <a:ext uri="{0D108BD9-81ED-4DB2-BD59-A6C34878D82A}">
                    <a16:rowId xmlns="" xmlns:a16="http://schemas.microsoft.com/office/drawing/2014/main" val="10000"/>
                  </a:ext>
                </a:extLst>
              </a:tr>
              <a:tr h="2720994">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China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Hong Kong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India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Indonesia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Japan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South Korea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Malaysia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Philippines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Singapore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Thailand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Vietnam</a:t>
                      </a:r>
                    </a:p>
                    <a:p>
                      <a:endParaRPr lang="en-US" sz="1200" dirty="0">
                        <a:latin typeface="Arial" pitchFamily="34" charset="0"/>
                        <a:cs typeface="Arial" pitchFamily="34" charset="0"/>
                      </a:endParaRPr>
                    </a:p>
                  </a:txBody>
                  <a:tcPr marL="99060" marR="99060">
                    <a:solidFill>
                      <a:srgbClr val="FFCC6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Argentina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Brazil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Chile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Peru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Colombia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Venezuela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Uruguay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marL="99060" marR="99060">
                    <a:solidFill>
                      <a:srgbClr val="FFCC6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Canada</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Mexico</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USA</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Cuba</a:t>
                      </a:r>
                    </a:p>
                    <a:p>
                      <a:endParaRPr lang="en-US" sz="1200" dirty="0">
                        <a:latin typeface="Arial" pitchFamily="34" charset="0"/>
                        <a:cs typeface="Arial" pitchFamily="34" charset="0"/>
                      </a:endParaRPr>
                    </a:p>
                  </a:txBody>
                  <a:tcPr marL="99060" marR="99060">
                    <a:solidFill>
                      <a:srgbClr val="FFCC6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Iraq</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Iran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Kuwait</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Oman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Qatar</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Saudi Arabia</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UAE</a:t>
                      </a:r>
                      <a:endParaRPr lang="en-US" sz="1200" dirty="0">
                        <a:latin typeface="Arial" pitchFamily="34" charset="0"/>
                        <a:cs typeface="Arial" pitchFamily="34" charset="0"/>
                      </a:endParaRPr>
                    </a:p>
                  </a:txBody>
                  <a:tcPr marL="99060" marR="99060">
                    <a:solidFill>
                      <a:srgbClr val="FFCC6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EU28</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Russia</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Turkey</a:t>
                      </a:r>
                    </a:p>
                    <a:p>
                      <a:endParaRPr lang="en-US" sz="1200" dirty="0">
                        <a:latin typeface="Arial" pitchFamily="34" charset="0"/>
                        <a:cs typeface="Arial" pitchFamily="34" charset="0"/>
                      </a:endParaRPr>
                    </a:p>
                  </a:txBody>
                  <a:tcPr marL="99060" marR="99060">
                    <a:solidFill>
                      <a:srgbClr val="FFCC66"/>
                    </a:solidFill>
                  </a:tcPr>
                </a:tc>
                <a:extLst>
                  <a:ext uri="{0D108BD9-81ED-4DB2-BD59-A6C34878D82A}">
                    <a16:rowId xmlns=""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17</a:t>
            </a:fld>
            <a:endParaRPr lang="en-GB">
              <a:solidFill>
                <a:srgbClr val="000000"/>
              </a:solidFill>
            </a:endParaRPr>
          </a:p>
        </p:txBody>
      </p:sp>
    </p:spTree>
    <p:extLst>
      <p:ext uri="{BB962C8B-B14F-4D97-AF65-F5344CB8AC3E}">
        <p14:creationId xmlns:p14="http://schemas.microsoft.com/office/powerpoint/2010/main" val="423965536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all" dirty="0">
                <a:solidFill>
                  <a:schemeClr val="tx1"/>
                </a:solidFill>
                <a:latin typeface="Arial" pitchFamily="34" charset="0"/>
                <a:cs typeface="Arial" pitchFamily="34" charset="0"/>
              </a:rPr>
              <a:t>Target sectors</a:t>
            </a:r>
            <a:endParaRPr lang="en-US" dirty="0">
              <a:solidFill>
                <a:schemeClr val="tx1"/>
              </a:solidFill>
            </a:endParaRPr>
          </a:p>
        </p:txBody>
      </p:sp>
      <p:sp>
        <p:nvSpPr>
          <p:cNvPr id="3" name="Content Placeholder 2"/>
          <p:cNvSpPr>
            <a:spLocks noGrp="1"/>
          </p:cNvSpPr>
          <p:nvPr>
            <p:ph idx="1"/>
          </p:nvPr>
        </p:nvSpPr>
        <p:spPr/>
        <p:txBody>
          <a:bodyPr/>
          <a:lstStyle/>
          <a:p>
            <a:pPr marL="285750" lvl="0" indent="-285750" algn="just">
              <a:spcBef>
                <a:spcPct val="0"/>
              </a:spcBef>
              <a:buFont typeface="Wingdings" panose="05000000000000000000" pitchFamily="2" charset="2"/>
              <a:buChar char="ü"/>
            </a:pPr>
            <a:r>
              <a:rPr lang="en-ZA" sz="1600" kern="1200" dirty="0">
                <a:solidFill>
                  <a:srgbClr val="000000"/>
                </a:solidFill>
                <a:latin typeface="Arial" pitchFamily="34" charset="0"/>
              </a:rPr>
              <a:t>Aligned with sectors already prioritised in the basket of broader industrialisation and growth initiatives undertaken by the government;</a:t>
            </a:r>
          </a:p>
          <a:p>
            <a:pPr marL="285750" lvl="0" indent="-285750" algn="just">
              <a:spcBef>
                <a:spcPct val="0"/>
              </a:spcBef>
              <a:buFont typeface="Wingdings" panose="05000000000000000000" pitchFamily="2" charset="2"/>
              <a:buChar char="ü"/>
            </a:pPr>
            <a:endParaRPr lang="en-ZA" sz="1600" kern="1200" dirty="0">
              <a:solidFill>
                <a:srgbClr val="000000"/>
              </a:solidFill>
              <a:latin typeface="Arial" pitchFamily="34" charset="0"/>
            </a:endParaRPr>
          </a:p>
          <a:p>
            <a:pPr marL="285750" lvl="0" indent="-285750" algn="just">
              <a:spcBef>
                <a:spcPct val="0"/>
              </a:spcBef>
              <a:buFont typeface="Wingdings" panose="05000000000000000000" pitchFamily="2" charset="2"/>
              <a:buChar char="ü"/>
            </a:pPr>
            <a:r>
              <a:rPr lang="en-ZA" sz="1600" kern="1200" dirty="0">
                <a:solidFill>
                  <a:srgbClr val="000000"/>
                </a:solidFill>
                <a:latin typeface="Arial" pitchFamily="34" charset="0"/>
              </a:rPr>
              <a:t>The sectors, include a mix of high, medium and low value addition activities;</a:t>
            </a:r>
          </a:p>
          <a:p>
            <a:pPr marL="285750" lvl="0" indent="-285750" algn="just">
              <a:spcBef>
                <a:spcPct val="0"/>
              </a:spcBef>
              <a:buFont typeface="Wingdings" panose="05000000000000000000" pitchFamily="2" charset="2"/>
              <a:buChar char="ü"/>
            </a:pPr>
            <a:endParaRPr lang="en-ZA" sz="1600" kern="1200" dirty="0">
              <a:solidFill>
                <a:srgbClr val="000000"/>
              </a:solidFill>
              <a:latin typeface="Arial" pitchFamily="34" charset="0"/>
            </a:endParaRPr>
          </a:p>
          <a:p>
            <a:pPr marL="285750" lvl="0" indent="-285750" algn="just">
              <a:spcBef>
                <a:spcPct val="0"/>
              </a:spcBef>
              <a:buFont typeface="Wingdings" panose="05000000000000000000" pitchFamily="2" charset="2"/>
              <a:buChar char="ü"/>
            </a:pPr>
            <a:r>
              <a:rPr lang="en-ZA" sz="1600" kern="1200" dirty="0">
                <a:solidFill>
                  <a:srgbClr val="000000"/>
                </a:solidFill>
                <a:latin typeface="Arial" pitchFamily="34" charset="0"/>
              </a:rPr>
              <a:t>The sectors also have a strong domestic firm base of both large and small producers.</a:t>
            </a:r>
          </a:p>
          <a:p>
            <a:endParaRPr lang="en-US" dirty="0"/>
          </a:p>
        </p:txBody>
      </p:sp>
      <p:sp>
        <p:nvSpPr>
          <p:cNvPr id="5" name="Rounded Rectangle 4"/>
          <p:cNvSpPr/>
          <p:nvPr/>
        </p:nvSpPr>
        <p:spPr bwMode="auto">
          <a:xfrm>
            <a:off x="619708" y="3140968"/>
            <a:ext cx="2095082" cy="599594"/>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a:solidFill>
                  <a:schemeClr val="tx1"/>
                </a:solidFill>
                <a:latin typeface="Arial" charset="0"/>
              </a:rPr>
              <a:t>Advanced </a:t>
            </a:r>
            <a:endParaRPr lang="en-ZA" sz="1200" b="1" dirty="0" smtClean="0">
              <a:solidFill>
                <a:schemeClr val="tx1"/>
              </a:solidFill>
              <a:latin typeface="Arial" charset="0"/>
            </a:endParaRPr>
          </a:p>
          <a:p>
            <a:pPr algn="ctr"/>
            <a:r>
              <a:rPr lang="en-ZA" sz="1200" b="1" dirty="0" smtClean="0">
                <a:solidFill>
                  <a:schemeClr val="tx1"/>
                </a:solidFill>
                <a:latin typeface="Arial" charset="0"/>
              </a:rPr>
              <a:t>Manufacturing</a:t>
            </a:r>
            <a:endParaRPr lang="en-ZA" sz="1200" b="1" dirty="0">
              <a:solidFill>
                <a:schemeClr val="tx1"/>
              </a:solidFill>
              <a:latin typeface="Arial" charset="0"/>
            </a:endParaRPr>
          </a:p>
        </p:txBody>
      </p:sp>
      <p:sp>
        <p:nvSpPr>
          <p:cNvPr id="6" name="Rounded Rectangle 5"/>
          <p:cNvSpPr/>
          <p:nvPr/>
        </p:nvSpPr>
        <p:spPr bwMode="auto">
          <a:xfrm>
            <a:off x="662523" y="3933056"/>
            <a:ext cx="2095082" cy="599594"/>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rgbClr val="000000"/>
                </a:solidFill>
                <a:effectLst/>
                <a:uLnTx/>
                <a:uFillTx/>
                <a:latin typeface="Arial" charset="0"/>
                <a:ea typeface="+mn-ea"/>
                <a:cs typeface="+mn-cs"/>
              </a:rPr>
              <a:t>Aerospace &amp; </a:t>
            </a:r>
            <a:endParaRPr kumimoji="0" lang="en-ZA" sz="1200" b="1" i="0" u="none" strike="noStrike" kern="0" cap="none" spc="0" normalizeH="0" baseline="0" noProof="0" dirty="0" smtClean="0">
              <a:ln>
                <a:noFill/>
              </a:ln>
              <a:solidFill>
                <a:srgbClr val="000000"/>
              </a:solidFill>
              <a:effectLst/>
              <a:uLnTx/>
              <a:uFillTx/>
              <a:latin typeface="Arial"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Defence</a:t>
            </a:r>
            <a:endParaRPr kumimoji="0" lang="en-ZA" sz="1200" b="1" i="0" u="none" strike="noStrike" kern="0" cap="none" spc="0" normalizeH="0" baseline="0" noProof="0" dirty="0">
              <a:ln>
                <a:noFill/>
              </a:ln>
              <a:solidFill>
                <a:srgbClr val="000000"/>
              </a:solidFill>
              <a:effectLst/>
              <a:uLnTx/>
              <a:uFillTx/>
              <a:latin typeface="Arial" charset="0"/>
              <a:ea typeface="+mn-ea"/>
              <a:cs typeface="+mn-cs"/>
            </a:endParaRPr>
          </a:p>
        </p:txBody>
      </p:sp>
      <p:sp>
        <p:nvSpPr>
          <p:cNvPr id="7" name="Rounded Rectangle 6"/>
          <p:cNvSpPr/>
          <p:nvPr/>
        </p:nvSpPr>
        <p:spPr bwMode="auto">
          <a:xfrm>
            <a:off x="693096" y="4710704"/>
            <a:ext cx="2095082" cy="806528"/>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smtClean="0">
                <a:solidFill>
                  <a:schemeClr val="tx1"/>
                </a:solidFill>
                <a:latin typeface="Arial" charset="0"/>
              </a:rPr>
              <a:t>Agro-processing (incl. Food/Beverages &amp; Furniture)</a:t>
            </a:r>
            <a:endParaRPr lang="en-ZA" sz="1200" b="1" dirty="0">
              <a:solidFill>
                <a:schemeClr val="tx1"/>
              </a:solidFill>
              <a:latin typeface="Arial" charset="0"/>
            </a:endParaRPr>
          </a:p>
        </p:txBody>
      </p:sp>
      <p:sp>
        <p:nvSpPr>
          <p:cNvPr id="8" name="Rounded Rectangle 7"/>
          <p:cNvSpPr/>
          <p:nvPr/>
        </p:nvSpPr>
        <p:spPr bwMode="auto">
          <a:xfrm>
            <a:off x="707973" y="5661248"/>
            <a:ext cx="2117426" cy="582516"/>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200" b="1" i="0" u="none" strike="noStrike" cap="none" normalizeH="0" baseline="0" dirty="0" err="1" smtClean="0">
                <a:ln>
                  <a:noFill/>
                </a:ln>
                <a:solidFill>
                  <a:schemeClr val="tx1"/>
                </a:solidFill>
                <a:effectLst/>
                <a:latin typeface="Arial" charset="0"/>
              </a:rPr>
              <a:t>Automotives</a:t>
            </a:r>
            <a:endParaRPr kumimoji="0" lang="en-ZA" sz="1200" b="1"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3080792" y="3140968"/>
            <a:ext cx="2106256" cy="582516"/>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a:solidFill>
                  <a:schemeClr val="tx1"/>
                </a:solidFill>
                <a:latin typeface="Arial" charset="0"/>
              </a:rPr>
              <a:t>Boatbuilding &amp; associated services</a:t>
            </a:r>
          </a:p>
        </p:txBody>
      </p:sp>
      <p:sp>
        <p:nvSpPr>
          <p:cNvPr id="10" name="Rounded Rectangle 9"/>
          <p:cNvSpPr/>
          <p:nvPr/>
        </p:nvSpPr>
        <p:spPr bwMode="auto">
          <a:xfrm>
            <a:off x="3080814" y="3966080"/>
            <a:ext cx="2106234" cy="599594"/>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Clothing, Textiles, Leather &amp; Footwear</a:t>
            </a:r>
          </a:p>
        </p:txBody>
      </p:sp>
      <p:sp>
        <p:nvSpPr>
          <p:cNvPr id="11" name="Rounded Rectangle 10"/>
          <p:cNvSpPr/>
          <p:nvPr/>
        </p:nvSpPr>
        <p:spPr bwMode="auto">
          <a:xfrm>
            <a:off x="3084096" y="4710704"/>
            <a:ext cx="2106256" cy="806528"/>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Cultural and Creative Industries</a:t>
            </a:r>
          </a:p>
        </p:txBody>
      </p:sp>
      <p:sp>
        <p:nvSpPr>
          <p:cNvPr id="12" name="Rounded Rectangle 11"/>
          <p:cNvSpPr/>
          <p:nvPr/>
        </p:nvSpPr>
        <p:spPr bwMode="auto">
          <a:xfrm>
            <a:off x="3084096" y="5640959"/>
            <a:ext cx="2106234" cy="599594"/>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Green Industries</a:t>
            </a:r>
          </a:p>
        </p:txBody>
      </p:sp>
      <p:sp>
        <p:nvSpPr>
          <p:cNvPr id="13" name="Rounded Rectangle 12"/>
          <p:cNvSpPr/>
          <p:nvPr/>
        </p:nvSpPr>
        <p:spPr bwMode="auto">
          <a:xfrm>
            <a:off x="5655078" y="3123890"/>
            <a:ext cx="2106234" cy="599594"/>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Electro-technical (incl. Software &amp; White Goods)</a:t>
            </a:r>
          </a:p>
        </p:txBody>
      </p:sp>
      <p:sp>
        <p:nvSpPr>
          <p:cNvPr id="14" name="Rounded Rectangle 13"/>
          <p:cNvSpPr/>
          <p:nvPr/>
        </p:nvSpPr>
        <p:spPr bwMode="auto">
          <a:xfrm>
            <a:off x="5655078" y="3979302"/>
            <a:ext cx="2106234" cy="599594"/>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Metal Fabrication, Capital &amp; Rail Transport Equipment</a:t>
            </a:r>
          </a:p>
        </p:txBody>
      </p:sp>
      <p:sp>
        <p:nvSpPr>
          <p:cNvPr id="15" name="Rounded Rectangle 14"/>
          <p:cNvSpPr/>
          <p:nvPr/>
        </p:nvSpPr>
        <p:spPr bwMode="auto">
          <a:xfrm>
            <a:off x="5655078" y="4759110"/>
            <a:ext cx="2106234" cy="758123"/>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charset="0"/>
              </a:rPr>
              <a:t>Plastics, Pharmaceuticals, Chemicals and Cosmetics</a:t>
            </a:r>
          </a:p>
        </p:txBody>
      </p:sp>
      <p:sp>
        <p:nvSpPr>
          <p:cNvPr id="16" name="Rounded Rectangle 15"/>
          <p:cNvSpPr/>
          <p:nvPr/>
        </p:nvSpPr>
        <p:spPr bwMode="auto">
          <a:xfrm>
            <a:off x="5635646" y="5649498"/>
            <a:ext cx="2106234" cy="582516"/>
          </a:xfrm>
          <a:prstGeom prst="roundRect">
            <a:avLst/>
          </a:prstGeom>
          <a:solidFill>
            <a:srgbClr val="FFC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charset="0"/>
                <a:ea typeface="+mn-ea"/>
                <a:cs typeface="+mn-cs"/>
              </a:rPr>
              <a:t>Services</a:t>
            </a: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18</a:t>
            </a:fld>
            <a:endParaRPr lang="en-GB">
              <a:solidFill>
                <a:srgbClr val="000000"/>
              </a:solidFill>
            </a:endParaRPr>
          </a:p>
        </p:txBody>
      </p:sp>
    </p:spTree>
    <p:extLst>
      <p:ext uri="{BB962C8B-B14F-4D97-AF65-F5344CB8AC3E}">
        <p14:creationId xmlns:p14="http://schemas.microsoft.com/office/powerpoint/2010/main" val="7686290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67359" y="1479997"/>
            <a:ext cx="8654126" cy="4901331"/>
          </a:xfrm>
          <a:prstGeom prst="rect">
            <a:avLst/>
          </a:prstGeom>
        </p:spPr>
      </p:pic>
      <p:sp>
        <p:nvSpPr>
          <p:cNvPr id="6" name="Rounded Rectangle 5"/>
          <p:cNvSpPr/>
          <p:nvPr/>
        </p:nvSpPr>
        <p:spPr>
          <a:xfrm>
            <a:off x="2865723" y="5933283"/>
            <a:ext cx="1300163" cy="457200"/>
          </a:xfrm>
          <a:prstGeom prst="roundRect">
            <a:avLst/>
          </a:prstGeom>
          <a:solidFill>
            <a:srgbClr val="99FF99"/>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000" b="1" dirty="0">
                <a:effectLst/>
                <a:latin typeface="Arial Narrow"/>
                <a:ea typeface="Calibri"/>
                <a:cs typeface="Times New Roman"/>
              </a:rPr>
              <a:t>Export Development </a:t>
            </a:r>
            <a:r>
              <a:rPr lang="en-ZA" sz="1000" b="1" dirty="0" smtClean="0">
                <a:effectLst/>
                <a:latin typeface="Arial Narrow"/>
                <a:ea typeface="Calibri"/>
                <a:cs typeface="Times New Roman"/>
              </a:rPr>
              <a:t> &amp; Promotion</a:t>
            </a:r>
            <a:r>
              <a:rPr lang="en-ZA" sz="1000" b="1" dirty="0">
                <a:effectLst/>
                <a:ea typeface="Calibri"/>
                <a:cs typeface="Times New Roman"/>
              </a:rPr>
              <a:t> </a:t>
            </a:r>
          </a:p>
        </p:txBody>
      </p:sp>
      <p:sp>
        <p:nvSpPr>
          <p:cNvPr id="7" name="Arc 6"/>
          <p:cNvSpPr/>
          <p:nvPr/>
        </p:nvSpPr>
        <p:spPr>
          <a:xfrm rot="4677145">
            <a:off x="2218449" y="3480123"/>
            <a:ext cx="2991784" cy="2427188"/>
          </a:xfrm>
          <a:prstGeom prst="arc">
            <a:avLst>
              <a:gd name="adj1" fmla="val 16725369"/>
              <a:gd name="adj2" fmla="val 21279813"/>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8" name="Right Brace 7"/>
          <p:cNvSpPr/>
          <p:nvPr/>
        </p:nvSpPr>
        <p:spPr>
          <a:xfrm>
            <a:off x="2655553" y="5961859"/>
            <a:ext cx="134144" cy="42862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Text Box 2"/>
          <p:cNvSpPr txBox="1">
            <a:spLocks noChangeArrowheads="1"/>
          </p:cNvSpPr>
          <p:nvPr/>
        </p:nvSpPr>
        <p:spPr bwMode="auto">
          <a:xfrm>
            <a:off x="159275" y="5878834"/>
            <a:ext cx="2496277" cy="623248"/>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ZA" sz="1000" b="1" dirty="0">
                <a:solidFill>
                  <a:schemeClr val="bg2">
                    <a:lumMod val="75000"/>
                  </a:schemeClr>
                </a:solidFill>
                <a:effectLst/>
                <a:latin typeface="Calibri"/>
                <a:ea typeface="Calibri"/>
                <a:cs typeface="Times New Roman"/>
              </a:rPr>
              <a:t>Export Promoting Industrialisation </a:t>
            </a:r>
            <a:endParaRPr lang="en-ZA" sz="1000" dirty="0">
              <a:solidFill>
                <a:schemeClr val="bg2">
                  <a:lumMod val="75000"/>
                </a:schemeClr>
              </a:solidFill>
              <a:effectLst/>
              <a:latin typeface="Calibri"/>
              <a:ea typeface="Calibri"/>
              <a:cs typeface="Times New Roman"/>
            </a:endParaRPr>
          </a:p>
          <a:p>
            <a:pPr algn="r">
              <a:lnSpc>
                <a:spcPct val="115000"/>
              </a:lnSpc>
              <a:spcAft>
                <a:spcPts val="0"/>
              </a:spcAft>
            </a:pPr>
            <a:r>
              <a:rPr lang="en-ZA" sz="1000" b="1" dirty="0">
                <a:solidFill>
                  <a:schemeClr val="bg2">
                    <a:lumMod val="75000"/>
                  </a:schemeClr>
                </a:solidFill>
                <a:effectLst/>
                <a:latin typeface="Calibri"/>
                <a:ea typeface="Calibri"/>
                <a:cs typeface="Times New Roman"/>
              </a:rPr>
              <a:t>Export culture </a:t>
            </a:r>
            <a:endParaRPr lang="en-ZA" sz="1000" dirty="0">
              <a:solidFill>
                <a:schemeClr val="bg2">
                  <a:lumMod val="75000"/>
                </a:schemeClr>
              </a:solidFill>
              <a:effectLst/>
              <a:latin typeface="Calibri"/>
              <a:ea typeface="Calibri"/>
              <a:cs typeface="Times New Roman"/>
            </a:endParaRPr>
          </a:p>
          <a:p>
            <a:pPr algn="r">
              <a:lnSpc>
                <a:spcPct val="115000"/>
              </a:lnSpc>
              <a:spcAft>
                <a:spcPts val="0"/>
              </a:spcAft>
            </a:pPr>
            <a:r>
              <a:rPr lang="en-ZA" sz="1000" b="1" dirty="0">
                <a:solidFill>
                  <a:schemeClr val="bg2">
                    <a:lumMod val="75000"/>
                  </a:schemeClr>
                </a:solidFill>
                <a:effectLst/>
                <a:latin typeface="Calibri"/>
                <a:ea typeface="Calibri"/>
                <a:cs typeface="Times New Roman"/>
              </a:rPr>
              <a:t>REN Approach Support</a:t>
            </a:r>
            <a:endParaRPr lang="en-ZA" sz="1000" dirty="0">
              <a:solidFill>
                <a:schemeClr val="bg2">
                  <a:lumMod val="75000"/>
                </a:schemeClr>
              </a:solidFill>
              <a:effectLst/>
              <a:latin typeface="Calibri"/>
              <a:ea typeface="Calibri"/>
              <a:cs typeface="Times New Roman"/>
            </a:endParaRPr>
          </a:p>
        </p:txBody>
      </p:sp>
      <p:sp>
        <p:nvSpPr>
          <p:cNvPr id="3" name="Rectangle 2"/>
          <p:cNvSpPr/>
          <p:nvPr/>
        </p:nvSpPr>
        <p:spPr>
          <a:xfrm>
            <a:off x="584515" y="188641"/>
            <a:ext cx="8502945" cy="1200329"/>
          </a:xfrm>
          <a:prstGeom prst="rect">
            <a:avLst/>
          </a:prstGeom>
        </p:spPr>
        <p:txBody>
          <a:bodyPr wrap="square">
            <a:spAutoFit/>
          </a:bodyPr>
          <a:lstStyle/>
          <a:p>
            <a:r>
              <a:rPr lang="en-US" sz="2400" b="1" dirty="0">
                <a:solidFill>
                  <a:srgbClr val="FF9900"/>
                </a:solidFill>
              </a:rPr>
              <a:t>IPAP </a:t>
            </a:r>
            <a:r>
              <a:rPr lang="en-US" sz="2400" b="1" dirty="0" smtClean="0">
                <a:solidFill>
                  <a:srgbClr val="FF9900"/>
                </a:solidFill>
              </a:rPr>
              <a:t>LINKAGES WITH INTERVENTIONS</a:t>
            </a:r>
            <a:r>
              <a:rPr lang="en-US" sz="2400" b="1" dirty="0">
                <a:solidFill>
                  <a:srgbClr val="FF9900"/>
                </a:solidFill>
              </a:rPr>
              <a:t>: </a:t>
            </a:r>
            <a:endParaRPr lang="en-US" sz="2400" b="1" dirty="0" smtClean="0">
              <a:solidFill>
                <a:srgbClr val="FF9900"/>
              </a:solidFill>
            </a:endParaRPr>
          </a:p>
          <a:p>
            <a:r>
              <a:rPr lang="en-US" sz="2400" b="1" dirty="0" smtClean="0">
                <a:solidFill>
                  <a:srgbClr val="FF9900"/>
                </a:solidFill>
              </a:rPr>
              <a:t>MAIN </a:t>
            </a:r>
            <a:r>
              <a:rPr lang="en-US" sz="2400" b="1" dirty="0">
                <a:solidFill>
                  <a:srgbClr val="FF9900"/>
                </a:solidFill>
              </a:rPr>
              <a:t>TRANSVERSAL FOCUS AREAS</a:t>
            </a:r>
            <a:endParaRPr lang="en-ZA" sz="2400" b="1" dirty="0">
              <a:solidFill>
                <a:srgbClr val="FF9900"/>
              </a:solidFill>
            </a:endParaRPr>
          </a:p>
          <a:p>
            <a:endParaRPr lang="en-ZA" sz="2400" dirty="0">
              <a:solidFill>
                <a:srgbClr val="FF9900"/>
              </a:solidFill>
            </a:endParaRPr>
          </a:p>
        </p:txBody>
      </p:sp>
      <p:sp>
        <p:nvSpPr>
          <p:cNvPr id="4" name="Rounded Rectangle 3"/>
          <p:cNvSpPr/>
          <p:nvPr/>
        </p:nvSpPr>
        <p:spPr bwMode="auto">
          <a:xfrm>
            <a:off x="428497" y="5933283"/>
            <a:ext cx="4212468" cy="75534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1200" b="0" i="0" u="none" strike="noStrike" cap="none" normalizeH="0" baseline="0" smtClean="0">
              <a:ln>
                <a:noFill/>
              </a:ln>
              <a:solidFill>
                <a:schemeClr val="tx1"/>
              </a:solidFill>
              <a:effectLst/>
              <a:latin typeface="Arial" charset="0"/>
            </a:endParaRPr>
          </a:p>
        </p:txBody>
      </p:sp>
      <p:sp>
        <p:nvSpPr>
          <p:cNvPr id="12" name="Title 1"/>
          <p:cNvSpPr>
            <a:spLocks noGrp="1"/>
          </p:cNvSpPr>
          <p:nvPr>
            <p:ph type="title"/>
          </p:nvPr>
        </p:nvSpPr>
        <p:spPr>
          <a:xfrm>
            <a:off x="0" y="0"/>
            <a:ext cx="7924800" cy="1143000"/>
          </a:xfrm>
        </p:spPr>
        <p:txBody>
          <a:bodyPr/>
          <a:lstStyle/>
          <a:p>
            <a:pPr lvl="0"/>
            <a:r>
              <a:rPr lang="en-US" sz="2400" b="1" kern="1200" dirty="0" smtClean="0">
                <a:solidFill>
                  <a:schemeClr val="tx1"/>
                </a:solidFill>
                <a:latin typeface="Arial" pitchFamily="34" charset="0"/>
                <a:ea typeface="+mn-ea"/>
                <a:cs typeface="+mn-cs"/>
              </a:rPr>
              <a:t/>
            </a:r>
            <a:br>
              <a:rPr lang="en-US" sz="2400" b="1" kern="1200" dirty="0" smtClean="0">
                <a:solidFill>
                  <a:schemeClr val="tx1"/>
                </a:solidFill>
                <a:latin typeface="Arial" pitchFamily="34" charset="0"/>
                <a:ea typeface="+mn-ea"/>
                <a:cs typeface="+mn-cs"/>
              </a:rPr>
            </a:br>
            <a:r>
              <a:rPr lang="en-US" sz="2400" b="1" kern="1200" dirty="0">
                <a:solidFill>
                  <a:schemeClr val="tx1"/>
                </a:solidFill>
                <a:latin typeface="Arial" pitchFamily="34" charset="0"/>
                <a:ea typeface="+mn-ea"/>
                <a:cs typeface="+mn-cs"/>
              </a:rPr>
              <a:t>	</a:t>
            </a:r>
            <a:r>
              <a:rPr lang="en-US" sz="2400" b="1" kern="1200" dirty="0" smtClean="0">
                <a:solidFill>
                  <a:schemeClr val="tx1"/>
                </a:solidFill>
                <a:latin typeface="Arial" pitchFamily="34" charset="0"/>
                <a:ea typeface="+mn-ea"/>
                <a:cs typeface="+mn-cs"/>
              </a:rPr>
              <a:t>IPAP </a:t>
            </a:r>
            <a:r>
              <a:rPr lang="en-US" sz="2400" b="1" kern="1200" dirty="0">
                <a:solidFill>
                  <a:schemeClr val="tx1"/>
                </a:solidFill>
                <a:latin typeface="Arial" pitchFamily="34" charset="0"/>
                <a:ea typeface="+mn-ea"/>
                <a:cs typeface="+mn-cs"/>
              </a:rPr>
              <a:t>LINKAGES WITH INTERVENTIONS: </a:t>
            </a:r>
            <a:br>
              <a:rPr lang="en-US" sz="2400" b="1" kern="1200" dirty="0">
                <a:solidFill>
                  <a:schemeClr val="tx1"/>
                </a:solidFill>
                <a:latin typeface="Arial" pitchFamily="34" charset="0"/>
                <a:ea typeface="+mn-ea"/>
                <a:cs typeface="+mn-cs"/>
              </a:rPr>
            </a:br>
            <a:r>
              <a:rPr lang="en-US" sz="2400" b="1" kern="1200" dirty="0" smtClean="0">
                <a:solidFill>
                  <a:schemeClr val="tx1"/>
                </a:solidFill>
                <a:latin typeface="Arial" pitchFamily="34" charset="0"/>
                <a:ea typeface="+mn-ea"/>
                <a:cs typeface="+mn-cs"/>
              </a:rPr>
              <a:t>	MAIN </a:t>
            </a:r>
            <a:r>
              <a:rPr lang="en-US" sz="2400" b="1" kern="1200" dirty="0">
                <a:solidFill>
                  <a:schemeClr val="tx1"/>
                </a:solidFill>
                <a:latin typeface="Arial" pitchFamily="34" charset="0"/>
                <a:ea typeface="+mn-ea"/>
                <a:cs typeface="+mn-cs"/>
              </a:rPr>
              <a:t>TRANSVERSAL FOCUS AREAS</a:t>
            </a:r>
            <a:r>
              <a:rPr lang="en-ZA" sz="2400" b="1" kern="1200" dirty="0">
                <a:solidFill>
                  <a:srgbClr val="FF9900"/>
                </a:solidFill>
                <a:latin typeface="Arial" pitchFamily="34" charset="0"/>
                <a:ea typeface="+mn-ea"/>
                <a:cs typeface="+mn-cs"/>
              </a:rPr>
              <a:t/>
            </a:r>
            <a:br>
              <a:rPr lang="en-ZA" sz="2400" b="1" kern="1200" dirty="0">
                <a:solidFill>
                  <a:srgbClr val="FF9900"/>
                </a:solidFill>
                <a:latin typeface="Arial" pitchFamily="34" charset="0"/>
                <a:ea typeface="+mn-ea"/>
                <a:cs typeface="+mn-cs"/>
              </a:rPr>
            </a:br>
            <a:endParaRPr lang="en-US" dirty="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19</a:t>
            </a:fld>
            <a:endParaRPr lang="en-GB">
              <a:solidFill>
                <a:srgbClr val="000000"/>
              </a:solidFill>
            </a:endParaRPr>
          </a:p>
        </p:txBody>
      </p:sp>
    </p:spTree>
    <p:extLst>
      <p:ext uri="{BB962C8B-B14F-4D97-AF65-F5344CB8AC3E}">
        <p14:creationId xmlns:p14="http://schemas.microsoft.com/office/powerpoint/2010/main" val="177832724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7" y="0"/>
            <a:ext cx="7936686" cy="1124744"/>
          </a:xfrm>
        </p:spPr>
        <p:txBody>
          <a:bodyPr>
            <a:normAutofit/>
          </a:bodyPr>
          <a:lstStyle/>
          <a:p>
            <a:r>
              <a:rPr lang="en-US" sz="2400" b="1" dirty="0" smtClean="0">
                <a:solidFill>
                  <a:schemeClr val="tx1"/>
                </a:solidFill>
                <a:latin typeface="Arial" pitchFamily="34" charset="0"/>
                <a:cs typeface="Arial" pitchFamily="34" charset="0"/>
              </a:rPr>
              <a:t>WORLD EXPORT</a:t>
            </a:r>
            <a:endParaRPr lang="en-US" sz="24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06506" y="1196752"/>
            <a:ext cx="8904194" cy="5256584"/>
          </a:xfrm>
        </p:spPr>
        <p:txBody>
          <a:bodyPr>
            <a:normAutofit fontScale="92500" lnSpcReduction="10000"/>
          </a:bodyPr>
          <a:lstStyle/>
          <a:p>
            <a:pPr lvl="0" algn="just" eaLnBrk="0" fontAlgn="base" hangingPunct="0">
              <a:lnSpc>
                <a:spcPct val="115000"/>
              </a:lnSpc>
              <a:spcAft>
                <a:spcPct val="0"/>
              </a:spcAft>
              <a:buFontTx/>
              <a:buChar char="•"/>
            </a:pPr>
            <a:r>
              <a:rPr lang="en-ZA" sz="2000" kern="0" dirty="0">
                <a:solidFill>
                  <a:srgbClr val="000000"/>
                </a:solidFill>
                <a:latin typeface="Arial" panose="020B0604020202020204" pitchFamily="34" charset="0"/>
                <a:cs typeface="Arial" panose="020B0604020202020204" pitchFamily="34" charset="0"/>
              </a:rPr>
              <a:t>Global exports of goods were resilient, growing 4,3% in 2016. </a:t>
            </a:r>
          </a:p>
          <a:p>
            <a:pPr lvl="0" algn="just" eaLnBrk="0" fontAlgn="base" hangingPunct="0">
              <a:lnSpc>
                <a:spcPct val="115000"/>
              </a:lnSpc>
              <a:spcAft>
                <a:spcPct val="0"/>
              </a:spcAft>
              <a:buFontTx/>
              <a:buChar char="•"/>
            </a:pPr>
            <a:r>
              <a:rPr lang="en-ZA" sz="2000" kern="0" dirty="0">
                <a:solidFill>
                  <a:srgbClr val="000000"/>
                </a:solidFill>
                <a:latin typeface="Arial" panose="020B0604020202020204" pitchFamily="34" charset="0"/>
                <a:cs typeface="Arial" panose="020B0604020202020204" pitchFamily="34" charset="0"/>
              </a:rPr>
              <a:t>Over the past seven years, from 2010 to 2016, export growth was 53% at constant prices. </a:t>
            </a:r>
          </a:p>
          <a:p>
            <a:pPr lvl="0" algn="just" eaLnBrk="0" fontAlgn="base" hangingPunct="0">
              <a:lnSpc>
                <a:spcPct val="115000"/>
              </a:lnSpc>
              <a:spcAft>
                <a:spcPct val="0"/>
              </a:spcAft>
              <a:buFontTx/>
              <a:buChar char="•"/>
            </a:pPr>
            <a:r>
              <a:rPr lang="en-ZA" sz="2000" kern="0" dirty="0">
                <a:solidFill>
                  <a:srgbClr val="000000"/>
                </a:solidFill>
                <a:latin typeface="Arial" panose="020B0604020202020204" pitchFamily="34" charset="0"/>
                <a:cs typeface="Arial" panose="020B0604020202020204" pitchFamily="34" charset="0"/>
              </a:rPr>
              <a:t>The world’s top exported goods in 2016 were electrical machinery and equipment and parts thereof; sound recorders and reproducers, television; machinery, mechanical appliances, nuclear reactors, boilers and parts thereof; mineral fuels, mineral oils and products of their distillation; bituminous substances; minerals; vehicles other than railway or tramway rolling stock, and parts and accessories thereof; and natural or cultured pearls, precious or semi-precious stones and precious metals</a:t>
            </a:r>
            <a:r>
              <a:rPr lang="en-ZA" sz="2000" kern="0" dirty="0" smtClean="0">
                <a:solidFill>
                  <a:srgbClr val="000000"/>
                </a:solidFill>
                <a:latin typeface="Arial" panose="020B0604020202020204" pitchFamily="34" charset="0"/>
                <a:cs typeface="Arial" panose="020B0604020202020204" pitchFamily="34" charset="0"/>
              </a:rPr>
              <a:t>.</a:t>
            </a:r>
          </a:p>
          <a:p>
            <a:pPr algn="just" eaLnBrk="0" fontAlgn="base" hangingPunct="0">
              <a:lnSpc>
                <a:spcPct val="115000"/>
              </a:lnSpc>
              <a:spcAft>
                <a:spcPct val="0"/>
              </a:spcAft>
              <a:buFontTx/>
              <a:buChar char="•"/>
            </a:pPr>
            <a:r>
              <a:rPr lang="en-GB" sz="2000" dirty="0">
                <a:latin typeface="Arial" panose="020B0604020202020204" pitchFamily="34" charset="0"/>
                <a:cs typeface="Arial" panose="020B0604020202020204" pitchFamily="34" charset="0"/>
              </a:rPr>
              <a:t>In world services, leading sectors in export in 2016 were travel (R12 trillion), other business services (R11 trillion) and transport (R9 trillion) at constant prices. The highest export growth in services, however, were realised by maintenance and repair services (18%); telecommunications, computer and information services (12%); charges for the use of intellectual property (10%); and personal, cultural, and recreational services (9,3%) at constant prices.</a:t>
            </a:r>
            <a:endParaRPr lang="en-US" sz="2000" dirty="0">
              <a:latin typeface="Arial" panose="020B0604020202020204" pitchFamily="34" charset="0"/>
              <a:cs typeface="Arial" panose="020B0604020202020204" pitchFamily="34" charset="0"/>
            </a:endParaRPr>
          </a:p>
          <a:p>
            <a:pPr marL="0" lvl="0" indent="0" algn="just" eaLnBrk="0" fontAlgn="base" hangingPunct="0">
              <a:lnSpc>
                <a:spcPct val="115000"/>
              </a:lnSpc>
              <a:spcAft>
                <a:spcPct val="0"/>
              </a:spcAft>
              <a:buNone/>
            </a:pPr>
            <a:endParaRPr lang="en-US" sz="2000"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133441307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kern="1200" dirty="0" smtClean="0">
                <a:solidFill>
                  <a:srgbClr val="FF9900"/>
                </a:solidFill>
                <a:latin typeface="Arial" pitchFamily="34" charset="0"/>
                <a:ea typeface="+mn-ea"/>
                <a:cs typeface="Arial" pitchFamily="34" charset="0"/>
              </a:rPr>
              <a:t/>
            </a:r>
            <a:br>
              <a:rPr lang="en-US" sz="2400" b="1" kern="1200" dirty="0" smtClean="0">
                <a:solidFill>
                  <a:srgbClr val="FF9900"/>
                </a:solidFill>
                <a:latin typeface="Arial" pitchFamily="34" charset="0"/>
                <a:ea typeface="+mn-ea"/>
                <a:cs typeface="Arial" pitchFamily="34" charset="0"/>
              </a:rPr>
            </a:br>
            <a:r>
              <a:rPr lang="en-US" sz="2400" b="1" kern="1200" dirty="0" smtClean="0">
                <a:solidFill>
                  <a:schemeClr val="tx1"/>
                </a:solidFill>
                <a:latin typeface="Arial" pitchFamily="34" charset="0"/>
                <a:ea typeface="+mn-ea"/>
                <a:cs typeface="Arial" pitchFamily="34" charset="0"/>
              </a:rPr>
              <a:t>CURRENT GLOBAL FOOTPRINT</a:t>
            </a:r>
            <a:r>
              <a:rPr lang="en-ZA" sz="2400" kern="1200" dirty="0">
                <a:solidFill>
                  <a:schemeClr val="tx1"/>
                </a:solidFill>
                <a:latin typeface="Arial" pitchFamily="34" charset="0"/>
                <a:ea typeface="+mn-ea"/>
                <a:cs typeface="+mn-cs"/>
              </a:rPr>
              <a:t/>
            </a:r>
            <a:br>
              <a:rPr lang="en-ZA" sz="2400" kern="1200" dirty="0">
                <a:solidFill>
                  <a:schemeClr val="tx1"/>
                </a:solidFill>
                <a:latin typeface="Arial" pitchFamily="34" charset="0"/>
                <a:ea typeface="+mn-ea"/>
                <a:cs typeface="+mn-cs"/>
              </a:rPr>
            </a:br>
            <a:endParaRPr lang="en-US" dirty="0">
              <a:solidFill>
                <a:schemeClr val="tx1"/>
              </a:solidFill>
            </a:endParaRPr>
          </a:p>
        </p:txBody>
      </p:sp>
      <p:grpSp>
        <p:nvGrpSpPr>
          <p:cNvPr id="5" name="Group 4"/>
          <p:cNvGrpSpPr/>
          <p:nvPr/>
        </p:nvGrpSpPr>
        <p:grpSpPr>
          <a:xfrm>
            <a:off x="619357" y="1549210"/>
            <a:ext cx="8546111" cy="4472078"/>
            <a:chOff x="993213" y="1371600"/>
            <a:chExt cx="8002587" cy="4836433"/>
          </a:xfrm>
        </p:grpSpPr>
        <p:graphicFrame>
          <p:nvGraphicFramePr>
            <p:cNvPr id="6" name="Object 2"/>
            <p:cNvGraphicFramePr>
              <a:graphicFrameLocks noChangeAspect="1"/>
            </p:cNvGraphicFramePr>
            <p:nvPr>
              <p:extLst>
                <p:ext uri="{D42A27DB-BD31-4B8C-83A1-F6EECF244321}">
                  <p14:modId xmlns:p14="http://schemas.microsoft.com/office/powerpoint/2010/main" val="1758234205"/>
                </p:ext>
              </p:extLst>
            </p:nvPr>
          </p:nvGraphicFramePr>
          <p:xfrm>
            <a:off x="993213" y="1371601"/>
            <a:ext cx="8002587" cy="4446587"/>
          </p:xfrm>
          <a:graphic>
            <a:graphicData uri="http://schemas.openxmlformats.org/presentationml/2006/ole">
              <mc:AlternateContent xmlns:mc="http://schemas.openxmlformats.org/markup-compatibility/2006">
                <mc:Choice xmlns:v="urn:schemas-microsoft-com:vml" Requires="v">
                  <p:oleObj spid="_x0000_s1037" name="Bitmap Image" r:id="rId4" imgW="0" imgH="0" progId="Paint.Picture">
                    <p:embed/>
                  </p:oleObj>
                </mc:Choice>
                <mc:Fallback>
                  <p:oleObj name="Bitmap Image" r:id="rId4" imgW="0" imgH="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13" y="1371601"/>
                          <a:ext cx="8002587" cy="44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AutoShape 10"/>
            <p:cNvSpPr>
              <a:spLocks noChangeArrowheads="1"/>
            </p:cNvSpPr>
            <p:nvPr/>
          </p:nvSpPr>
          <p:spPr bwMode="auto">
            <a:xfrm>
              <a:off x="4994507" y="1371600"/>
              <a:ext cx="1406292" cy="838200"/>
            </a:xfrm>
            <a:prstGeom prst="wedgeRectCallout">
              <a:avLst>
                <a:gd name="adj1" fmla="val -55000"/>
                <a:gd name="adj2" fmla="val 87796"/>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Europe: Brussels, London, Milan, Moscow, Stockholm, The Hague, Berlin, Madrid, Munich, Paris &amp; Vienna</a:t>
              </a:r>
            </a:p>
          </p:txBody>
        </p:sp>
        <p:sp>
          <p:nvSpPr>
            <p:cNvPr id="8" name="AutoShape 15"/>
            <p:cNvSpPr>
              <a:spLocks noChangeArrowheads="1"/>
            </p:cNvSpPr>
            <p:nvPr/>
          </p:nvSpPr>
          <p:spPr bwMode="auto">
            <a:xfrm>
              <a:off x="6752545" y="1676400"/>
              <a:ext cx="1512781" cy="1117600"/>
            </a:xfrm>
            <a:prstGeom prst="wedgeRectCallout">
              <a:avLst>
                <a:gd name="adj1" fmla="val -72185"/>
                <a:gd name="adj2" fmla="val 42065"/>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Asia: Beijing, Hong Kong, Seoul, Shanghai, Tokyo, Bangkok, Jakarta, Kuala Lumpur, Mumbai, New Delhi a &amp; Singapore</a:t>
              </a:r>
            </a:p>
          </p:txBody>
        </p:sp>
        <p:sp>
          <p:nvSpPr>
            <p:cNvPr id="9" name="AutoShape 19"/>
            <p:cNvSpPr>
              <a:spLocks noChangeArrowheads="1"/>
            </p:cNvSpPr>
            <p:nvPr/>
          </p:nvSpPr>
          <p:spPr bwMode="auto">
            <a:xfrm rot="21598879">
              <a:off x="5170578" y="4395788"/>
              <a:ext cx="1406525" cy="1812245"/>
            </a:xfrm>
            <a:prstGeom prst="wedgeRectCallout">
              <a:avLst>
                <a:gd name="adj1" fmla="val -61935"/>
                <a:gd name="adj2" fmla="val -135269"/>
              </a:avLst>
            </a:prstGeom>
            <a:solidFill>
              <a:schemeClr val="bg1"/>
            </a:solidFill>
            <a:ln w="9525">
              <a:solidFill>
                <a:schemeClr val="tx1"/>
              </a:solidFill>
              <a:miter lim="800000"/>
              <a:headEnd/>
              <a:tailEnd/>
            </a:ln>
          </p:spPr>
          <p:txBody>
            <a:bodyPr/>
            <a:lstStyle>
              <a:lvl1pPr>
                <a:defRPr sz="2400">
                  <a:solidFill>
                    <a:srgbClr val="FF9966"/>
                  </a:solidFill>
                  <a:latin typeface="Arial" charset="0"/>
                </a:defRPr>
              </a:lvl1pPr>
              <a:lvl2pPr marL="742950" indent="-285750">
                <a:defRPr sz="2400">
                  <a:solidFill>
                    <a:srgbClr val="FF9966"/>
                  </a:solidFill>
                  <a:latin typeface="Arial" charset="0"/>
                </a:defRPr>
              </a:lvl2pPr>
              <a:lvl3pPr marL="1143000" indent="-228600">
                <a:defRPr sz="2400">
                  <a:solidFill>
                    <a:srgbClr val="FF9966"/>
                  </a:solidFill>
                  <a:latin typeface="Arial" charset="0"/>
                </a:defRPr>
              </a:lvl3pPr>
              <a:lvl4pPr marL="1600200" indent="-228600">
                <a:defRPr sz="2400">
                  <a:solidFill>
                    <a:srgbClr val="FF9966"/>
                  </a:solidFill>
                  <a:latin typeface="Arial" charset="0"/>
                </a:defRPr>
              </a:lvl4pPr>
              <a:lvl5pPr marL="2057400" indent="-228600">
                <a:defRPr sz="2400">
                  <a:solidFill>
                    <a:srgbClr val="FF9966"/>
                  </a:solidFill>
                  <a:latin typeface="Arial" charset="0"/>
                </a:defRPr>
              </a:lvl5pPr>
              <a:lvl6pPr marL="2514600" indent="-228600" eaLnBrk="0" fontAlgn="base" hangingPunct="0">
                <a:spcBef>
                  <a:spcPct val="0"/>
                </a:spcBef>
                <a:spcAft>
                  <a:spcPct val="0"/>
                </a:spcAft>
                <a:defRPr sz="2400">
                  <a:solidFill>
                    <a:srgbClr val="FF9966"/>
                  </a:solidFill>
                  <a:latin typeface="Arial" charset="0"/>
                </a:defRPr>
              </a:lvl6pPr>
              <a:lvl7pPr marL="2971800" indent="-228600" eaLnBrk="0" fontAlgn="base" hangingPunct="0">
                <a:spcBef>
                  <a:spcPct val="0"/>
                </a:spcBef>
                <a:spcAft>
                  <a:spcPct val="0"/>
                </a:spcAft>
                <a:defRPr sz="2400">
                  <a:solidFill>
                    <a:srgbClr val="FF9966"/>
                  </a:solidFill>
                  <a:latin typeface="Arial" charset="0"/>
                </a:defRPr>
              </a:lvl7pPr>
              <a:lvl8pPr marL="3429000" indent="-228600" eaLnBrk="0" fontAlgn="base" hangingPunct="0">
                <a:spcBef>
                  <a:spcPct val="0"/>
                </a:spcBef>
                <a:spcAft>
                  <a:spcPct val="0"/>
                </a:spcAft>
                <a:defRPr sz="2400">
                  <a:solidFill>
                    <a:srgbClr val="FF9966"/>
                  </a:solidFill>
                  <a:latin typeface="Arial" charset="0"/>
                </a:defRPr>
              </a:lvl8pPr>
              <a:lvl9pPr marL="3886200" indent="-228600" eaLnBrk="0" fontAlgn="base" hangingPunct="0">
                <a:spcBef>
                  <a:spcPct val="0"/>
                </a:spcBef>
                <a:spcAft>
                  <a:spcPct val="0"/>
                </a:spcAft>
                <a:defRPr sz="2400">
                  <a:solidFill>
                    <a:srgbClr val="FF9966"/>
                  </a:solidFill>
                  <a:latin typeface="Arial" charset="0"/>
                </a:defRPr>
              </a:lvl9pPr>
            </a:lstStyle>
            <a:p>
              <a:pPr algn="ctr" eaLnBrk="1" hangingPunct="1">
                <a:defRPr/>
              </a:pPr>
              <a:r>
                <a:rPr lang="en-US" altLang="en-US" sz="1050" dirty="0" smtClean="0">
                  <a:solidFill>
                    <a:schemeClr val="tx1"/>
                  </a:solidFill>
                  <a:latin typeface="Arial Black" pitchFamily="34" charset="0"/>
                </a:rPr>
                <a:t>Africa: Addis Ababa, Abuja, Harare, Kinshasa, Luanda, Maputo, Nairobi, Dakar Accra, Juba, &amp; Algiers and Dar </a:t>
              </a:r>
              <a:r>
                <a:rPr lang="en-US" altLang="en-US" sz="1050" dirty="0" err="1" smtClean="0">
                  <a:solidFill>
                    <a:schemeClr val="tx1"/>
                  </a:solidFill>
                  <a:latin typeface="Arial Black" pitchFamily="34" charset="0"/>
                </a:rPr>
                <a:t>es</a:t>
              </a:r>
              <a:r>
                <a:rPr lang="en-US" altLang="en-US" sz="1050" dirty="0" smtClean="0">
                  <a:solidFill>
                    <a:schemeClr val="tx1"/>
                  </a:solidFill>
                  <a:latin typeface="Arial Black" pitchFamily="34" charset="0"/>
                </a:rPr>
                <a:t> Salaam</a:t>
              </a:r>
            </a:p>
          </p:txBody>
        </p:sp>
        <p:sp>
          <p:nvSpPr>
            <p:cNvPr id="10" name="AutoShape 24"/>
            <p:cNvSpPr>
              <a:spLocks noChangeArrowheads="1"/>
            </p:cNvSpPr>
            <p:nvPr/>
          </p:nvSpPr>
          <p:spPr bwMode="auto">
            <a:xfrm rot="21598879">
              <a:off x="6688455" y="3455765"/>
              <a:ext cx="1649919" cy="752671"/>
            </a:xfrm>
            <a:prstGeom prst="wedgeRectCallout">
              <a:avLst>
                <a:gd name="adj1" fmla="val -140185"/>
                <a:gd name="adj2" fmla="val -135116"/>
              </a:avLst>
            </a:prstGeom>
            <a:solidFill>
              <a:schemeClr val="bg1"/>
            </a:solidFill>
            <a:ln w="9525">
              <a:solidFill>
                <a:schemeClr val="tx1"/>
              </a:solidFill>
              <a:miter lim="800000"/>
              <a:headEnd/>
              <a:tailEnd/>
            </a:ln>
          </p:spPr>
          <p:txBody>
            <a:bodyPr/>
            <a:lstStyle/>
            <a:p>
              <a:pPr algn="ctr" eaLnBrk="1" hangingPunct="1"/>
              <a:r>
                <a:rPr lang="en-US" altLang="en-US" sz="1200" dirty="0">
                  <a:solidFill>
                    <a:schemeClr val="tx1"/>
                  </a:solidFill>
                  <a:latin typeface="Arial Black" pitchFamily="34" charset="0"/>
                </a:rPr>
                <a:t>Middle East: Cairo, Dubai, Riyadh, &amp; Tehran</a:t>
              </a:r>
            </a:p>
          </p:txBody>
        </p:sp>
        <p:sp>
          <p:nvSpPr>
            <p:cNvPr id="11" name="AutoShape 29"/>
            <p:cNvSpPr>
              <a:spLocks noChangeArrowheads="1"/>
            </p:cNvSpPr>
            <p:nvPr/>
          </p:nvSpPr>
          <p:spPr bwMode="auto">
            <a:xfrm>
              <a:off x="1336675" y="1676398"/>
              <a:ext cx="1406867" cy="558801"/>
            </a:xfrm>
            <a:prstGeom prst="wedgeRectCallout">
              <a:avLst>
                <a:gd name="adj1" fmla="val 37500"/>
                <a:gd name="adj2" fmla="val 84227"/>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North America: Chicago, New York, Washington &amp; Toronto</a:t>
              </a:r>
            </a:p>
          </p:txBody>
        </p:sp>
        <p:sp>
          <p:nvSpPr>
            <p:cNvPr id="12" name="AutoShape 33"/>
            <p:cNvSpPr>
              <a:spLocks noChangeArrowheads="1"/>
            </p:cNvSpPr>
            <p:nvPr/>
          </p:nvSpPr>
          <p:spPr bwMode="auto">
            <a:xfrm rot="21598879">
              <a:off x="1349407" y="4486552"/>
              <a:ext cx="1484554" cy="553359"/>
            </a:xfrm>
            <a:prstGeom prst="wedgeRectCallout">
              <a:avLst>
                <a:gd name="adj1" fmla="val 83032"/>
                <a:gd name="adj2" fmla="val -43009"/>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South America: Sao Paulo &amp; Buenos Aires</a:t>
              </a:r>
            </a:p>
          </p:txBody>
        </p:sp>
        <p:sp>
          <p:nvSpPr>
            <p:cNvPr id="13" name="AutoShape 38"/>
            <p:cNvSpPr>
              <a:spLocks noChangeArrowheads="1"/>
            </p:cNvSpPr>
            <p:nvPr/>
          </p:nvSpPr>
          <p:spPr bwMode="auto">
            <a:xfrm>
              <a:off x="6753225" y="4395785"/>
              <a:ext cx="1706563" cy="490537"/>
            </a:xfrm>
            <a:prstGeom prst="wedgeRectCallout">
              <a:avLst>
                <a:gd name="adj1" fmla="val -20000"/>
                <a:gd name="adj2" fmla="val 91370"/>
              </a:avLst>
            </a:prstGeom>
            <a:solidFill>
              <a:schemeClr val="bg1"/>
            </a:solidFill>
            <a:ln w="9525">
              <a:solidFill>
                <a:schemeClr val="tx1"/>
              </a:solidFill>
              <a:miter lim="800000"/>
              <a:headEnd/>
              <a:tailEnd/>
            </a:ln>
          </p:spPr>
          <p:txBody>
            <a:bodyPr/>
            <a:lstStyle/>
            <a:p>
              <a:pPr algn="ctr" eaLnBrk="1" hangingPunct="1"/>
              <a:r>
                <a:rPr lang="en-US" altLang="en-US" sz="1200">
                  <a:solidFill>
                    <a:schemeClr val="tx1"/>
                  </a:solidFill>
                  <a:latin typeface="Arial Black" pitchFamily="34" charset="0"/>
                </a:rPr>
                <a:t>Australia: Canberra</a:t>
              </a:r>
            </a:p>
          </p:txBody>
        </p:sp>
      </p:grpSp>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20</a:t>
            </a:fld>
            <a:endParaRPr lang="en-GB">
              <a:solidFill>
                <a:srgbClr val="000000"/>
              </a:solidFill>
            </a:endParaRPr>
          </a:p>
        </p:txBody>
      </p:sp>
    </p:spTree>
    <p:extLst>
      <p:ext uri="{BB962C8B-B14F-4D97-AF65-F5344CB8AC3E}">
        <p14:creationId xmlns:p14="http://schemas.microsoft.com/office/powerpoint/2010/main" val="339588377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kern="1200" cap="all" dirty="0">
                <a:solidFill>
                  <a:schemeClr val="tx1"/>
                </a:solidFill>
                <a:latin typeface="Arial" pitchFamily="34" charset="0"/>
                <a:cs typeface="Arial" pitchFamily="34" charset="0"/>
              </a:rPr>
              <a:t>South </a:t>
            </a:r>
            <a:r>
              <a:rPr lang="en-ZA" b="1" kern="1200" cap="all" dirty="0" err="1">
                <a:solidFill>
                  <a:schemeClr val="tx1"/>
                </a:solidFill>
                <a:latin typeface="Arial" pitchFamily="34" charset="0"/>
                <a:cs typeface="Arial" pitchFamily="34" charset="0"/>
              </a:rPr>
              <a:t>african</a:t>
            </a:r>
            <a:r>
              <a:rPr lang="en-ZA" b="1" kern="1200" cap="all" dirty="0">
                <a:solidFill>
                  <a:schemeClr val="tx1"/>
                </a:solidFill>
                <a:latin typeface="Arial" pitchFamily="34" charset="0"/>
                <a:cs typeface="Arial" pitchFamily="34" charset="0"/>
              </a:rPr>
              <a:t> value proposition</a:t>
            </a:r>
            <a:r>
              <a:rPr lang="en-ZA" sz="2400" b="1" kern="1200" cap="all" dirty="0">
                <a:solidFill>
                  <a:schemeClr val="tx1"/>
                </a:solidFill>
                <a:latin typeface="Arial" pitchFamily="34" charset="0"/>
                <a:cs typeface="Arial" pitchFamily="34" charset="0"/>
              </a:rPr>
              <a:t>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52439"/>
              </p:ext>
            </p:extLst>
          </p:nvPr>
        </p:nvGraphicFramePr>
        <p:xfrm>
          <a:off x="428498" y="1340768"/>
          <a:ext cx="9064755" cy="4831927"/>
        </p:xfrm>
        <a:graphic>
          <a:graphicData uri="http://schemas.openxmlformats.org/drawingml/2006/table">
            <a:tbl>
              <a:tblPr firstRow="1" bandRow="1">
                <a:tableStyleId>{5C22544A-7EE6-4342-B048-85BDC9FD1C3A}</a:tableStyleId>
              </a:tblPr>
              <a:tblGrid>
                <a:gridCol w="3021585">
                  <a:extLst>
                    <a:ext uri="{9D8B030D-6E8A-4147-A177-3AD203B41FA5}">
                      <a16:colId xmlns="" xmlns:a16="http://schemas.microsoft.com/office/drawing/2014/main" val="20000"/>
                    </a:ext>
                  </a:extLst>
                </a:gridCol>
                <a:gridCol w="3021585">
                  <a:extLst>
                    <a:ext uri="{9D8B030D-6E8A-4147-A177-3AD203B41FA5}">
                      <a16:colId xmlns="" xmlns:a16="http://schemas.microsoft.com/office/drawing/2014/main" val="20001"/>
                    </a:ext>
                  </a:extLst>
                </a:gridCol>
                <a:gridCol w="3021585">
                  <a:extLst>
                    <a:ext uri="{9D8B030D-6E8A-4147-A177-3AD203B41FA5}">
                      <a16:colId xmlns="" xmlns:a16="http://schemas.microsoft.com/office/drawing/2014/main" val="20002"/>
                    </a:ext>
                  </a:extLst>
                </a:gridCol>
              </a:tblGrid>
              <a:tr h="694752">
                <a:tc>
                  <a:txBody>
                    <a:bodyPr/>
                    <a:lstStyle/>
                    <a:p>
                      <a:endParaRPr lang="en-US" dirty="0"/>
                    </a:p>
                  </a:txBody>
                  <a:tcPr marL="99060" marR="99060">
                    <a:solidFill>
                      <a:srgbClr val="FF9900"/>
                    </a:solidFill>
                  </a:tcPr>
                </a:tc>
                <a:tc>
                  <a:txBody>
                    <a:bodyPr/>
                    <a:lstStyle/>
                    <a:p>
                      <a:pPr algn="ctr"/>
                      <a:r>
                        <a:rPr lang="en-ZA" dirty="0" smtClean="0">
                          <a:latin typeface="Arial" panose="020B0604020202020204" pitchFamily="34" charset="0"/>
                          <a:cs typeface="Arial" panose="020B0604020202020204" pitchFamily="34" charset="0"/>
                        </a:rPr>
                        <a:t>Value</a:t>
                      </a:r>
                      <a:r>
                        <a:rPr lang="en-ZA" baseline="0" dirty="0" smtClean="0">
                          <a:latin typeface="Arial" panose="020B0604020202020204" pitchFamily="34" charset="0"/>
                          <a:cs typeface="Arial" panose="020B0604020202020204" pitchFamily="34" charset="0"/>
                        </a:rPr>
                        <a:t> Proposition</a:t>
                      </a:r>
                      <a:endParaRPr lang="en-ZA" dirty="0">
                        <a:latin typeface="Arial" panose="020B0604020202020204" pitchFamily="34" charset="0"/>
                        <a:cs typeface="Arial" panose="020B0604020202020204" pitchFamily="34" charset="0"/>
                      </a:endParaRPr>
                    </a:p>
                  </a:txBody>
                  <a:tcPr marL="99060" marR="99060">
                    <a:solidFill>
                      <a:srgbClr val="FF9900"/>
                    </a:solidFill>
                  </a:tcPr>
                </a:tc>
                <a:tc>
                  <a:txBody>
                    <a:bodyPr/>
                    <a:lstStyle/>
                    <a:p>
                      <a:pPr algn="ctr"/>
                      <a:r>
                        <a:rPr lang="en-ZA" dirty="0" smtClean="0">
                          <a:latin typeface="Arial" panose="020B0604020202020204" pitchFamily="34" charset="0"/>
                          <a:cs typeface="Arial" panose="020B0604020202020204" pitchFamily="34" charset="0"/>
                        </a:rPr>
                        <a:t>Sector</a:t>
                      </a:r>
                      <a:r>
                        <a:rPr lang="en-ZA" baseline="0" dirty="0" smtClean="0">
                          <a:latin typeface="Arial" panose="020B0604020202020204" pitchFamily="34" charset="0"/>
                          <a:cs typeface="Arial" panose="020B0604020202020204" pitchFamily="34" charset="0"/>
                        </a:rPr>
                        <a:t> Opportunities</a:t>
                      </a:r>
                      <a:endParaRPr lang="en-ZA" dirty="0">
                        <a:latin typeface="Arial" panose="020B0604020202020204" pitchFamily="34" charset="0"/>
                        <a:cs typeface="Arial" panose="020B0604020202020204" pitchFamily="34" charset="0"/>
                      </a:endParaRPr>
                    </a:p>
                  </a:txBody>
                  <a:tcPr marL="99060" marR="99060">
                    <a:solidFill>
                      <a:srgbClr val="FF9900"/>
                    </a:solidFill>
                  </a:tcPr>
                </a:tc>
                <a:extLst>
                  <a:ext uri="{0D108BD9-81ED-4DB2-BD59-A6C34878D82A}">
                    <a16:rowId xmlns="" xmlns:a16="http://schemas.microsoft.com/office/drawing/2014/main" val="10000"/>
                  </a:ext>
                </a:extLst>
              </a:tr>
              <a:tr h="1888710">
                <a:tc>
                  <a:txBody>
                    <a:bodyPr/>
                    <a:lstStyle/>
                    <a:p>
                      <a:r>
                        <a:rPr lang="en-ZA" dirty="0" smtClean="0">
                          <a:latin typeface="Arial" panose="020B0604020202020204" pitchFamily="34" charset="0"/>
                          <a:cs typeface="Arial" panose="020B0604020202020204" pitchFamily="34" charset="0"/>
                        </a:rPr>
                        <a:t>MIDDLE</a:t>
                      </a:r>
                      <a:r>
                        <a:rPr lang="en-ZA" baseline="0" dirty="0" smtClean="0">
                          <a:latin typeface="Arial" panose="020B0604020202020204" pitchFamily="34" charset="0"/>
                          <a:cs typeface="Arial" panose="020B0604020202020204" pitchFamily="34" charset="0"/>
                        </a:rPr>
                        <a:t> EAST </a:t>
                      </a:r>
                      <a:endParaRPr lang="en-ZA" dirty="0">
                        <a:latin typeface="Arial" panose="020B0604020202020204" pitchFamily="34" charset="0"/>
                        <a:cs typeface="Arial" panose="020B0604020202020204" pitchFamily="34" charset="0"/>
                      </a:endParaRPr>
                    </a:p>
                  </a:txBody>
                  <a:tcPr marL="99060" marR="99060">
                    <a:solidFill>
                      <a:srgbClr val="FFCC66"/>
                    </a:solidFill>
                  </a:tcPr>
                </a:tc>
                <a:tc>
                  <a:txBody>
                    <a:bodyPr/>
                    <a:lstStyle/>
                    <a:p>
                      <a:pPr marL="285750" indent="-285750">
                        <a:buFont typeface="Arial" panose="020B0604020202020204" pitchFamily="34" charset="0"/>
                        <a:buChar char="•"/>
                        <a:defRPr/>
                      </a:pPr>
                      <a:r>
                        <a:rPr lang="en-ZA" altLang="en-US" sz="1200" b="1" dirty="0" smtClean="0">
                          <a:solidFill>
                            <a:schemeClr val="tx1"/>
                          </a:solidFill>
                          <a:latin typeface="Arial" pitchFamily="34" charset="0"/>
                          <a:cs typeface="Arial" pitchFamily="34" charset="0"/>
                        </a:rPr>
                        <a:t>Proximity to markets</a:t>
                      </a:r>
                    </a:p>
                    <a:p>
                      <a:pPr marL="285750" indent="-285750">
                        <a:buFont typeface="Arial" panose="020B0604020202020204" pitchFamily="34" charset="0"/>
                        <a:buChar char="•"/>
                        <a:defRPr/>
                      </a:pPr>
                      <a:r>
                        <a:rPr lang="en-ZA" altLang="en-US" sz="1200" b="1" dirty="0" smtClean="0">
                          <a:solidFill>
                            <a:schemeClr val="tx1"/>
                          </a:solidFill>
                          <a:latin typeface="Arial" pitchFamily="34" charset="0"/>
                          <a:cs typeface="Arial" pitchFamily="34" charset="0"/>
                        </a:rPr>
                        <a:t>Agro-processing and supply capabilities</a:t>
                      </a:r>
                    </a:p>
                    <a:p>
                      <a:pPr marL="285750" indent="-285750">
                        <a:buFont typeface="Arial" panose="020B0604020202020204" pitchFamily="34" charset="0"/>
                        <a:buChar char="•"/>
                        <a:defRPr/>
                      </a:pPr>
                      <a:r>
                        <a:rPr lang="en-ZA" altLang="en-US" sz="1200" b="1" dirty="0" smtClean="0">
                          <a:solidFill>
                            <a:schemeClr val="tx1"/>
                          </a:solidFill>
                          <a:latin typeface="Arial" pitchFamily="34" charset="0"/>
                          <a:cs typeface="Arial" pitchFamily="34" charset="0"/>
                        </a:rPr>
                        <a:t>Growing Talent pool </a:t>
                      </a:r>
                    </a:p>
                    <a:p>
                      <a:pPr marL="285750" indent="-285750">
                        <a:buFont typeface="Arial" panose="020B0604020202020204" pitchFamily="34" charset="0"/>
                        <a:buChar char="•"/>
                        <a:defRPr/>
                      </a:pPr>
                      <a:r>
                        <a:rPr lang="en-ZA" altLang="en-US" sz="1200" b="1" dirty="0" smtClean="0">
                          <a:solidFill>
                            <a:schemeClr val="tx1"/>
                          </a:solidFill>
                          <a:latin typeface="Arial" pitchFamily="34" charset="0"/>
                          <a:cs typeface="Arial" pitchFamily="34" charset="0"/>
                        </a:rPr>
                        <a:t>Technology and skills transfer</a:t>
                      </a:r>
                    </a:p>
                    <a:p>
                      <a:pPr marL="285750" indent="-285750">
                        <a:buFont typeface="Arial" panose="020B0604020202020204" pitchFamily="34" charset="0"/>
                        <a:buChar char="•"/>
                        <a:defRPr/>
                      </a:pPr>
                      <a:r>
                        <a:rPr lang="en-ZA" altLang="en-US" sz="1200" b="1" dirty="0" smtClean="0">
                          <a:solidFill>
                            <a:schemeClr val="tx1"/>
                          </a:solidFill>
                          <a:latin typeface="Arial" pitchFamily="34" charset="0"/>
                          <a:cs typeface="Arial" pitchFamily="34" charset="0"/>
                        </a:rPr>
                        <a:t>Defence technologies and solutions</a:t>
                      </a:r>
                    </a:p>
                  </a:txBody>
                  <a:tcPr marL="99060" marR="99060">
                    <a:solidFill>
                      <a:srgbClr val="FFCC66"/>
                    </a:solidFill>
                  </a:tcPr>
                </a:tc>
                <a:tc>
                  <a:txBody>
                    <a:bodyPr/>
                    <a:lstStyle/>
                    <a:p>
                      <a:pPr marL="285750" indent="-285750">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Agriculture</a:t>
                      </a:r>
                      <a:r>
                        <a:rPr lang="en-ZA" sz="1200" b="1" baseline="0" dirty="0" smtClean="0">
                          <a:latin typeface="Arial" panose="020B0604020202020204" pitchFamily="34" charset="0"/>
                          <a:cs typeface="Arial" panose="020B0604020202020204" pitchFamily="34" charset="0"/>
                        </a:rPr>
                        <a:t> and Agro-Processing </a:t>
                      </a:r>
                    </a:p>
                    <a:p>
                      <a:pPr marL="285750" indent="-285750">
                        <a:buFont typeface="Arial" panose="020B0604020202020204" pitchFamily="34" charset="0"/>
                        <a:buChar char="•"/>
                      </a:pPr>
                      <a:r>
                        <a:rPr lang="en-ZA" sz="1200" b="1" baseline="0" dirty="0" smtClean="0">
                          <a:latin typeface="Arial" panose="020B0604020202020204" pitchFamily="34" charset="0"/>
                          <a:cs typeface="Arial" panose="020B0604020202020204" pitchFamily="34" charset="0"/>
                        </a:rPr>
                        <a:t>Infrastructure </a:t>
                      </a:r>
                      <a:endParaRPr lang="en-ZA" sz="1200" b="1" dirty="0">
                        <a:latin typeface="Arial" panose="020B0604020202020204" pitchFamily="34" charset="0"/>
                        <a:cs typeface="Arial" panose="020B0604020202020204" pitchFamily="34" charset="0"/>
                      </a:endParaRPr>
                    </a:p>
                  </a:txBody>
                  <a:tcPr marL="99060" marR="99060">
                    <a:solidFill>
                      <a:srgbClr val="FFCC66"/>
                    </a:solidFill>
                  </a:tcPr>
                </a:tc>
                <a:extLst>
                  <a:ext uri="{0D108BD9-81ED-4DB2-BD59-A6C34878D82A}">
                    <a16:rowId xmlns="" xmlns:a16="http://schemas.microsoft.com/office/drawing/2014/main" val="10001"/>
                  </a:ext>
                </a:extLst>
              </a:tr>
              <a:tr h="2248465">
                <a:tc>
                  <a:txBody>
                    <a:bodyPr/>
                    <a:lstStyle/>
                    <a:p>
                      <a:r>
                        <a:rPr lang="en-ZA" dirty="0" smtClean="0">
                          <a:latin typeface="Arial" panose="020B0604020202020204" pitchFamily="34" charset="0"/>
                          <a:cs typeface="Arial" panose="020B0604020202020204" pitchFamily="34" charset="0"/>
                        </a:rPr>
                        <a:t>AMERICAS</a:t>
                      </a:r>
                      <a:endParaRPr lang="en-ZA" dirty="0">
                        <a:latin typeface="Arial" panose="020B0604020202020204" pitchFamily="34" charset="0"/>
                        <a:cs typeface="Arial" panose="020B0604020202020204" pitchFamily="34" charset="0"/>
                      </a:endParaRPr>
                    </a:p>
                  </a:txBody>
                  <a:tcPr marL="99060" marR="99060">
                    <a:solidFill>
                      <a:srgbClr val="FFCC66"/>
                    </a:solidFill>
                  </a:tcPr>
                </a:tc>
                <a:tc>
                  <a:txBody>
                    <a:bodyPr/>
                    <a:lstStyle/>
                    <a:p>
                      <a:pPr marL="171450" lvl="0" indent="-171450">
                        <a:lnSpc>
                          <a:spcPct val="100000"/>
                        </a:lnSpc>
                        <a:buFont typeface="Arial" panose="020B0604020202020204" pitchFamily="34" charset="0"/>
                        <a:buChar char="•"/>
                      </a:pPr>
                      <a:r>
                        <a:rPr lang="en-US" sz="1200" b="1" dirty="0" smtClean="0">
                          <a:solidFill>
                            <a:srgbClr val="000000"/>
                          </a:solidFill>
                          <a:latin typeface="Arial" panose="020B0604020202020204" pitchFamily="34" charset="0"/>
                          <a:cs typeface="Arial" panose="020B0604020202020204" pitchFamily="34" charset="0"/>
                        </a:rPr>
                        <a:t>AGOA duty-free access on most products. </a:t>
                      </a:r>
                    </a:p>
                    <a:p>
                      <a:pPr marL="171450" lvl="0" indent="-171450">
                        <a:lnSpc>
                          <a:spcPct val="100000"/>
                        </a:lnSpc>
                        <a:buFont typeface="Arial" panose="020B0604020202020204" pitchFamily="34" charset="0"/>
                        <a:buChar char="•"/>
                      </a:pPr>
                      <a:r>
                        <a:rPr lang="en-US" sz="1200" b="1" dirty="0" smtClean="0">
                          <a:solidFill>
                            <a:srgbClr val="000000"/>
                          </a:solidFill>
                          <a:latin typeface="Arial" panose="020B0604020202020204" pitchFamily="34" charset="0"/>
                          <a:cs typeface="Arial" panose="020B0604020202020204" pitchFamily="34" charset="0"/>
                        </a:rPr>
                        <a:t>Fresh fruit can be supplied during counter-season. </a:t>
                      </a:r>
                    </a:p>
                    <a:p>
                      <a:pPr marL="171450" lvl="0" indent="-171450">
                        <a:lnSpc>
                          <a:spcPct val="100000"/>
                        </a:lnSpc>
                        <a:buFont typeface="Arial" panose="020B0604020202020204" pitchFamily="34" charset="0"/>
                        <a:buChar char="•"/>
                      </a:pPr>
                      <a:r>
                        <a:rPr lang="en-US" sz="1200" b="1" dirty="0" smtClean="0">
                          <a:solidFill>
                            <a:srgbClr val="000000"/>
                          </a:solidFill>
                          <a:latin typeface="Arial" panose="020B0604020202020204" pitchFamily="34" charset="0"/>
                          <a:cs typeface="Arial" panose="020B0604020202020204" pitchFamily="34" charset="0"/>
                        </a:rPr>
                        <a:t>Easy transport access from RSA to USA East coast and to Canada.</a:t>
                      </a:r>
                    </a:p>
                    <a:p>
                      <a:pPr marL="171450" lvl="0" indent="-171450">
                        <a:lnSpc>
                          <a:spcPct val="100000"/>
                        </a:lnSpc>
                        <a:buFont typeface="Arial" panose="020B0604020202020204" pitchFamily="34" charset="0"/>
                        <a:buChar char="•"/>
                      </a:pPr>
                      <a:r>
                        <a:rPr lang="en-US" sz="1200" b="1" dirty="0" smtClean="0">
                          <a:solidFill>
                            <a:srgbClr val="000000"/>
                          </a:solidFill>
                          <a:latin typeface="Arial" panose="020B0604020202020204" pitchFamily="34" charset="0"/>
                          <a:cs typeface="Arial" panose="020B0604020202020204" pitchFamily="34" charset="0"/>
                        </a:rPr>
                        <a:t>Expertis</a:t>
                      </a:r>
                      <a:r>
                        <a:rPr lang="en-US" sz="1200" b="1" baseline="0" dirty="0" smtClean="0">
                          <a:solidFill>
                            <a:srgbClr val="000000"/>
                          </a:solidFill>
                          <a:latin typeface="Arial" panose="020B0604020202020204" pitchFamily="34" charset="0"/>
                          <a:cs typeface="Arial" panose="020B0604020202020204" pitchFamily="34" charset="0"/>
                        </a:rPr>
                        <a:t>e </a:t>
                      </a:r>
                      <a:r>
                        <a:rPr lang="en-US" sz="1200" b="1" dirty="0" smtClean="0">
                          <a:solidFill>
                            <a:srgbClr val="000000"/>
                          </a:solidFill>
                          <a:latin typeface="Arial" panose="020B0604020202020204" pitchFamily="34" charset="0"/>
                          <a:cs typeface="Arial" panose="020B0604020202020204" pitchFamily="34" charset="0"/>
                        </a:rPr>
                        <a:t>equipment and services for deep mining. </a:t>
                      </a:r>
                    </a:p>
                    <a:p>
                      <a:pPr marL="171450" lvl="0" indent="-171450">
                        <a:lnSpc>
                          <a:spcPct val="100000"/>
                        </a:lnSpc>
                        <a:buFont typeface="Arial" panose="020B0604020202020204" pitchFamily="34" charset="0"/>
                        <a:buChar char="•"/>
                      </a:pPr>
                      <a:r>
                        <a:rPr lang="en-US" sz="1200" b="1" dirty="0" smtClean="0">
                          <a:solidFill>
                            <a:srgbClr val="000000"/>
                          </a:solidFill>
                          <a:latin typeface="Arial" panose="020B0604020202020204" pitchFamily="34" charset="0"/>
                          <a:cs typeface="Arial" panose="020B0604020202020204" pitchFamily="34" charset="0"/>
                        </a:rPr>
                        <a:t>Due to bio-diversity in RSA, many natural products and ingredients can be exported.   </a:t>
                      </a:r>
                    </a:p>
                  </a:txBody>
                  <a:tcPr marL="99060" marR="99060">
                    <a:solidFill>
                      <a:srgbClr val="FFCC66"/>
                    </a:solidFill>
                  </a:tcPr>
                </a:tc>
                <a:tc>
                  <a:txBody>
                    <a:bodyPr/>
                    <a:lstStyle/>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Automotive Components</a:t>
                      </a:r>
                    </a:p>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Mining Equipment and other machinery </a:t>
                      </a:r>
                    </a:p>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Fresh and Processed food </a:t>
                      </a:r>
                    </a:p>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Pharmaceutical Products </a:t>
                      </a:r>
                    </a:p>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Perfumes and cosmetics </a:t>
                      </a:r>
                    </a:p>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Jewellery </a:t>
                      </a:r>
                    </a:p>
                    <a:p>
                      <a:pPr lvl="0" eaLnBrk="1" fontAlgn="auto" hangingPunct="1">
                        <a:spcAft>
                          <a:spcPts val="0"/>
                        </a:spcAft>
                        <a:buFont typeface="Arial" pitchFamily="34" charset="0"/>
                        <a:buChar char="•"/>
                      </a:pPr>
                      <a:r>
                        <a:rPr lang="en-ZA" sz="1200" b="1" kern="1200" dirty="0" smtClean="0">
                          <a:solidFill>
                            <a:prstClr val="black"/>
                          </a:solidFill>
                          <a:latin typeface="Arial" panose="020B0604020202020204" pitchFamily="34" charset="0"/>
                          <a:cs typeface="Arial" panose="020B0604020202020204" pitchFamily="34" charset="0"/>
                        </a:rPr>
                        <a:t>Sailing Yachts</a:t>
                      </a:r>
                    </a:p>
                  </a:txBody>
                  <a:tcPr marL="99060" marR="99060">
                    <a:solidFill>
                      <a:srgbClr val="FFCC66"/>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21</a:t>
            </a:fld>
            <a:endParaRPr lang="en-GB">
              <a:solidFill>
                <a:srgbClr val="000000"/>
              </a:solidFill>
            </a:endParaRPr>
          </a:p>
        </p:txBody>
      </p:sp>
    </p:spTree>
    <p:extLst>
      <p:ext uri="{BB962C8B-B14F-4D97-AF65-F5344CB8AC3E}">
        <p14:creationId xmlns:p14="http://schemas.microsoft.com/office/powerpoint/2010/main" val="143959724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kern="1200" cap="all" dirty="0">
                <a:solidFill>
                  <a:srgbClr val="000000"/>
                </a:solidFill>
                <a:latin typeface="Arial" pitchFamily="34" charset="0"/>
                <a:cs typeface="Arial" pitchFamily="34" charset="0"/>
              </a:rPr>
              <a:t>South </a:t>
            </a:r>
            <a:r>
              <a:rPr lang="en-ZA" b="1" kern="1200" cap="all" dirty="0" err="1">
                <a:solidFill>
                  <a:srgbClr val="000000"/>
                </a:solidFill>
                <a:latin typeface="Arial" pitchFamily="34" charset="0"/>
                <a:cs typeface="Arial" pitchFamily="34" charset="0"/>
              </a:rPr>
              <a:t>african</a:t>
            </a:r>
            <a:r>
              <a:rPr lang="en-ZA" b="1" kern="1200" cap="all" dirty="0">
                <a:solidFill>
                  <a:srgbClr val="000000"/>
                </a:solidFill>
                <a:latin typeface="Arial" pitchFamily="34" charset="0"/>
                <a:cs typeface="Arial" pitchFamily="34" charset="0"/>
              </a:rPr>
              <a:t> value proposition</a:t>
            </a:r>
            <a:r>
              <a:rPr lang="en-ZA" sz="2400" b="1" kern="1200" cap="all" dirty="0">
                <a:solidFill>
                  <a:srgbClr val="000000"/>
                </a:solidFill>
                <a:latin typeface="Arial" pitchFamily="34" charset="0"/>
                <a:cs typeface="Arial" pitchFamily="34" charset="0"/>
              </a:rPr>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745039"/>
              </p:ext>
            </p:extLst>
          </p:nvPr>
        </p:nvGraphicFramePr>
        <p:xfrm>
          <a:off x="412750" y="1295400"/>
          <a:ext cx="8750301" cy="4953640"/>
        </p:xfrm>
        <a:graphic>
          <a:graphicData uri="http://schemas.openxmlformats.org/drawingml/2006/table">
            <a:tbl>
              <a:tblPr firstRow="1" bandRow="1">
                <a:tableStyleId>{5C22544A-7EE6-4342-B048-85BDC9FD1C3A}</a:tableStyleId>
              </a:tblPr>
              <a:tblGrid>
                <a:gridCol w="2916767">
                  <a:extLst>
                    <a:ext uri="{9D8B030D-6E8A-4147-A177-3AD203B41FA5}">
                      <a16:colId xmlns="" xmlns:a16="http://schemas.microsoft.com/office/drawing/2014/main" val="20000"/>
                    </a:ext>
                  </a:extLst>
                </a:gridCol>
                <a:gridCol w="2916767">
                  <a:extLst>
                    <a:ext uri="{9D8B030D-6E8A-4147-A177-3AD203B41FA5}">
                      <a16:colId xmlns="" xmlns:a16="http://schemas.microsoft.com/office/drawing/2014/main" val="20001"/>
                    </a:ext>
                  </a:extLst>
                </a:gridCol>
                <a:gridCol w="2916767">
                  <a:extLst>
                    <a:ext uri="{9D8B030D-6E8A-4147-A177-3AD203B41FA5}">
                      <a16:colId xmlns="" xmlns:a16="http://schemas.microsoft.com/office/drawing/2014/main" val="20002"/>
                    </a:ext>
                  </a:extLst>
                </a:gridCol>
              </a:tblGrid>
              <a:tr h="981472">
                <a:tc>
                  <a:txBody>
                    <a:bodyPr/>
                    <a:lstStyle/>
                    <a:p>
                      <a:endParaRPr lang="en-US" dirty="0"/>
                    </a:p>
                  </a:txBody>
                  <a:tcPr marL="99060" marR="99060">
                    <a:solidFill>
                      <a:srgbClr val="FF9900"/>
                    </a:solidFill>
                  </a:tcPr>
                </a:tc>
                <a:tc>
                  <a:txBody>
                    <a:bodyPr/>
                    <a:lstStyle/>
                    <a:p>
                      <a:pPr algn="ctr"/>
                      <a:r>
                        <a:rPr lang="en-ZA" dirty="0" smtClean="0">
                          <a:latin typeface="Arial" panose="020B0604020202020204" pitchFamily="34" charset="0"/>
                          <a:cs typeface="Arial" panose="020B0604020202020204" pitchFamily="34" charset="0"/>
                        </a:rPr>
                        <a:t>Value</a:t>
                      </a:r>
                      <a:r>
                        <a:rPr lang="en-ZA" baseline="0" dirty="0" smtClean="0">
                          <a:latin typeface="Arial" panose="020B0604020202020204" pitchFamily="34" charset="0"/>
                          <a:cs typeface="Arial" panose="020B0604020202020204" pitchFamily="34" charset="0"/>
                        </a:rPr>
                        <a:t> Proposition</a:t>
                      </a:r>
                      <a:endParaRPr lang="en-ZA" dirty="0">
                        <a:latin typeface="Arial" panose="020B0604020202020204" pitchFamily="34" charset="0"/>
                        <a:cs typeface="Arial" panose="020B0604020202020204" pitchFamily="34" charset="0"/>
                      </a:endParaRPr>
                    </a:p>
                  </a:txBody>
                  <a:tcPr marL="99060" marR="99060" anchor="ctr">
                    <a:solidFill>
                      <a:srgbClr val="FF9900"/>
                    </a:solidFill>
                  </a:tcPr>
                </a:tc>
                <a:tc>
                  <a:txBody>
                    <a:bodyPr/>
                    <a:lstStyle/>
                    <a:p>
                      <a:pPr algn="ctr"/>
                      <a:r>
                        <a:rPr lang="en-ZA" dirty="0" smtClean="0">
                          <a:latin typeface="Arial" panose="020B0604020202020204" pitchFamily="34" charset="0"/>
                          <a:cs typeface="Arial" panose="020B0604020202020204" pitchFamily="34" charset="0"/>
                        </a:rPr>
                        <a:t>Sector</a:t>
                      </a:r>
                      <a:r>
                        <a:rPr lang="en-ZA" baseline="0" dirty="0" smtClean="0">
                          <a:latin typeface="Arial" panose="020B0604020202020204" pitchFamily="34" charset="0"/>
                          <a:cs typeface="Arial" panose="020B0604020202020204" pitchFamily="34" charset="0"/>
                        </a:rPr>
                        <a:t> Opportunities</a:t>
                      </a:r>
                      <a:endParaRPr lang="en-ZA" dirty="0">
                        <a:latin typeface="Arial" panose="020B0604020202020204" pitchFamily="34" charset="0"/>
                        <a:cs typeface="Arial" panose="020B0604020202020204" pitchFamily="34" charset="0"/>
                      </a:endParaRPr>
                    </a:p>
                  </a:txBody>
                  <a:tcPr marL="99060" marR="99060" anchor="ctr">
                    <a:solidFill>
                      <a:srgbClr val="FF9900"/>
                    </a:solidFill>
                  </a:tcPr>
                </a:tc>
                <a:extLst>
                  <a:ext uri="{0D108BD9-81ED-4DB2-BD59-A6C34878D82A}">
                    <a16:rowId xmlns="" xmlns:a16="http://schemas.microsoft.com/office/drawing/2014/main" val="10000"/>
                  </a:ext>
                </a:extLst>
              </a:tr>
              <a:tr h="1503288">
                <a:tc>
                  <a:txBody>
                    <a:bodyPr/>
                    <a:lstStyle/>
                    <a:p>
                      <a:r>
                        <a:rPr lang="en-ZA" dirty="0" smtClean="0">
                          <a:latin typeface="Arial" panose="020B0604020202020204" pitchFamily="34" charset="0"/>
                          <a:cs typeface="Arial" panose="020B0604020202020204" pitchFamily="34" charset="0"/>
                        </a:rPr>
                        <a:t>ASIA</a:t>
                      </a:r>
                      <a:endParaRPr lang="en-ZA" dirty="0">
                        <a:latin typeface="Arial" panose="020B0604020202020204" pitchFamily="34" charset="0"/>
                        <a:cs typeface="Arial" panose="020B0604020202020204" pitchFamily="34" charset="0"/>
                      </a:endParaRPr>
                    </a:p>
                  </a:txBody>
                  <a:tcPr marL="99060" marR="99060">
                    <a:solidFill>
                      <a:srgbClr val="FFCC66"/>
                    </a:solidFill>
                  </a:tcPr>
                </a:tc>
                <a:tc>
                  <a:txBody>
                    <a:bodyPr/>
                    <a:lstStyle/>
                    <a:p>
                      <a:pPr marL="285750" indent="-285750">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Low levels of sufficiency in agribusiness</a:t>
                      </a:r>
                    </a:p>
                    <a:p>
                      <a:pPr marL="285750" indent="-285750">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Infrastructure opportunities in ASEAN</a:t>
                      </a:r>
                    </a:p>
                    <a:p>
                      <a:pPr marL="285750" indent="-285750">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Refurbishment / Revitalisation of Mining </a:t>
                      </a:r>
                    </a:p>
                  </a:txBody>
                  <a:tcPr marL="99060" marR="99060">
                    <a:solidFill>
                      <a:srgbClr val="FFCC66"/>
                    </a:solidFill>
                  </a:tcPr>
                </a:tc>
                <a:tc>
                  <a:txBody>
                    <a:bodyPr/>
                    <a:lstStyle/>
                    <a:p>
                      <a:pPr marL="0" lvl="0" indent="-285750" algn="l" defTabSz="914400" rtl="0" eaLnBrk="1" fontAlgn="auto" latinLnBrk="0" hangingPunct="1">
                        <a:spcAft>
                          <a:spcPts val="0"/>
                        </a:spcAft>
                        <a:buFont typeface="Arial" pitchFamily="34" charset="0"/>
                        <a:buChar char="•"/>
                      </a:pPr>
                      <a:r>
                        <a:rPr lang="en-ZA" sz="1200" b="1" kern="1200" dirty="0" smtClean="0">
                          <a:solidFill>
                            <a:prstClr val="black"/>
                          </a:solidFill>
                          <a:latin typeface="Arial" panose="020B0604020202020204" pitchFamily="34" charset="0"/>
                          <a:ea typeface="+mn-ea"/>
                          <a:cs typeface="Arial" panose="020B0604020202020204" pitchFamily="34" charset="0"/>
                        </a:rPr>
                        <a:t>Automotive Components</a:t>
                      </a:r>
                    </a:p>
                    <a:p>
                      <a:pPr marL="271463" lvl="0" indent="-271463" algn="l" defTabSz="914400" rtl="0" eaLnBrk="1" fontAlgn="auto" latinLnBrk="0" hangingPunct="1">
                        <a:spcAft>
                          <a:spcPts val="0"/>
                        </a:spcAft>
                        <a:buFont typeface="Arial" pitchFamily="34" charset="0"/>
                        <a:buChar char="•"/>
                      </a:pPr>
                      <a:r>
                        <a:rPr lang="en-ZA" sz="1200" b="1" kern="1200" dirty="0" smtClean="0">
                          <a:solidFill>
                            <a:prstClr val="black"/>
                          </a:solidFill>
                          <a:latin typeface="Arial" panose="020B0604020202020204" pitchFamily="34" charset="0"/>
                          <a:ea typeface="+mn-ea"/>
                          <a:cs typeface="Arial" panose="020B0604020202020204" pitchFamily="34" charset="0"/>
                        </a:rPr>
                        <a:t>Mining Equipment and other machinery </a:t>
                      </a:r>
                    </a:p>
                    <a:p>
                      <a:pPr marL="0" lvl="0" indent="-285750" algn="l" defTabSz="914400" rtl="0" eaLnBrk="1" fontAlgn="auto" latinLnBrk="0" hangingPunct="1">
                        <a:spcAft>
                          <a:spcPts val="0"/>
                        </a:spcAft>
                        <a:buFont typeface="Arial" pitchFamily="34" charset="0"/>
                        <a:buChar char="•"/>
                      </a:pPr>
                      <a:r>
                        <a:rPr lang="en-ZA" sz="1200" b="1" kern="1200" dirty="0" smtClean="0">
                          <a:solidFill>
                            <a:prstClr val="black"/>
                          </a:solidFill>
                          <a:latin typeface="Arial" panose="020B0604020202020204" pitchFamily="34" charset="0"/>
                          <a:ea typeface="+mn-ea"/>
                          <a:cs typeface="Arial" panose="020B0604020202020204" pitchFamily="34" charset="0"/>
                        </a:rPr>
                        <a:t>Agriculture and Agro-processing</a:t>
                      </a:r>
                    </a:p>
                    <a:p>
                      <a:pPr marL="0" lvl="0" indent="-285750" algn="l" defTabSz="914400" rtl="0" eaLnBrk="1" fontAlgn="auto" latinLnBrk="0" hangingPunct="1">
                        <a:spcAft>
                          <a:spcPts val="0"/>
                        </a:spcAft>
                        <a:buFont typeface="Arial" pitchFamily="34" charset="0"/>
                        <a:buChar char="•"/>
                      </a:pPr>
                      <a:r>
                        <a:rPr lang="en-ZA" sz="1200" b="1" kern="1200" dirty="0" smtClean="0">
                          <a:solidFill>
                            <a:prstClr val="black"/>
                          </a:solidFill>
                          <a:latin typeface="Arial" panose="020B0604020202020204" pitchFamily="34" charset="0"/>
                          <a:ea typeface="+mn-ea"/>
                          <a:cs typeface="Arial" panose="020B0604020202020204" pitchFamily="34" charset="0"/>
                        </a:rPr>
                        <a:t>Pharmaceutical Products </a:t>
                      </a:r>
                    </a:p>
                    <a:p>
                      <a:pPr marL="0" lvl="0" indent="-285750" algn="l" defTabSz="914400" rtl="0" eaLnBrk="1" fontAlgn="auto" latinLnBrk="0" hangingPunct="1">
                        <a:spcAft>
                          <a:spcPts val="0"/>
                        </a:spcAft>
                        <a:buFont typeface="Arial" pitchFamily="34" charset="0"/>
                        <a:buChar char="•"/>
                      </a:pPr>
                      <a:r>
                        <a:rPr lang="en-ZA" sz="1200" b="1" kern="1200" dirty="0" smtClean="0">
                          <a:solidFill>
                            <a:prstClr val="black"/>
                          </a:solidFill>
                          <a:latin typeface="Arial" panose="020B0604020202020204" pitchFamily="34" charset="0"/>
                          <a:ea typeface="+mn-ea"/>
                          <a:cs typeface="Arial" panose="020B0604020202020204" pitchFamily="34" charset="0"/>
                        </a:rPr>
                        <a:t>Perfumes and cosmetics </a:t>
                      </a:r>
                    </a:p>
                    <a:p>
                      <a:pPr marL="0" lvl="0" indent="-285750" algn="l" defTabSz="914400" rtl="0" eaLnBrk="1" fontAlgn="auto" latinLnBrk="0" hangingPunct="1">
                        <a:spcAft>
                          <a:spcPts val="0"/>
                        </a:spcAft>
                        <a:buFont typeface="Arial" pitchFamily="34" charset="0"/>
                        <a:buChar char="•"/>
                      </a:pPr>
                      <a:r>
                        <a:rPr lang="en-ZA" sz="1200" b="1" kern="1200" dirty="0" smtClean="0">
                          <a:solidFill>
                            <a:prstClr val="black"/>
                          </a:solidFill>
                          <a:latin typeface="Arial" panose="020B0604020202020204" pitchFamily="34" charset="0"/>
                          <a:ea typeface="+mn-ea"/>
                          <a:cs typeface="Arial" panose="020B0604020202020204" pitchFamily="34" charset="0"/>
                        </a:rPr>
                        <a:t>Jewellery </a:t>
                      </a:r>
                    </a:p>
                  </a:txBody>
                  <a:tcPr marL="99060" marR="99060">
                    <a:solidFill>
                      <a:srgbClr val="FFCC66"/>
                    </a:solidFill>
                  </a:tcPr>
                </a:tc>
                <a:extLst>
                  <a:ext uri="{0D108BD9-81ED-4DB2-BD59-A6C34878D82A}">
                    <a16:rowId xmlns="" xmlns:a16="http://schemas.microsoft.com/office/drawing/2014/main" val="10001"/>
                  </a:ext>
                </a:extLst>
              </a:tr>
              <a:tr h="1503288">
                <a:tc>
                  <a:txBody>
                    <a:bodyPr/>
                    <a:lstStyle/>
                    <a:p>
                      <a:r>
                        <a:rPr lang="en-ZA" dirty="0" smtClean="0">
                          <a:latin typeface="Arial" panose="020B0604020202020204" pitchFamily="34" charset="0"/>
                          <a:cs typeface="Arial" panose="020B0604020202020204" pitchFamily="34" charset="0"/>
                        </a:rPr>
                        <a:t>EUROPE</a:t>
                      </a:r>
                      <a:r>
                        <a:rPr lang="en-ZA" baseline="0"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txBody>
                  <a:tcPr marL="99060" marR="99060">
                    <a:solidFill>
                      <a:srgbClr val="FFCC66"/>
                    </a:solidFill>
                  </a:tcPr>
                </a:tc>
                <a:tc>
                  <a:txBody>
                    <a:bodyPr/>
                    <a:lstStyle/>
                    <a:p>
                      <a:pPr marL="171450" lvl="0" indent="-1714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SADC-EPA and TDCA market access</a:t>
                      </a:r>
                    </a:p>
                    <a:p>
                      <a:pPr marL="171450" lvl="0" indent="-1714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Counter-seasonality</a:t>
                      </a:r>
                    </a:p>
                    <a:p>
                      <a:pPr marL="171450" lvl="0" indent="-1714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Commitment</a:t>
                      </a:r>
                      <a:r>
                        <a:rPr lang="en-US" sz="1200" b="1" baseline="0" dirty="0" smtClean="0">
                          <a:latin typeface="Arial" panose="020B0604020202020204" pitchFamily="34" charset="0"/>
                          <a:cs typeface="Arial" panose="020B0604020202020204" pitchFamily="34" charset="0"/>
                        </a:rPr>
                        <a:t> to quality assurance to meeting EU standards</a:t>
                      </a:r>
                    </a:p>
                    <a:p>
                      <a:pPr marL="171450" lvl="0" indent="-171450">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Export infrastructure</a:t>
                      </a:r>
                    </a:p>
                    <a:p>
                      <a:pPr marL="171450" lvl="0" indent="-171450">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Advanced manufacturing capabilities</a:t>
                      </a:r>
                    </a:p>
                    <a:p>
                      <a:pPr lvl="0"/>
                      <a:endParaRPr lang="en-ZA" sz="1200" b="1" dirty="0" smtClean="0">
                        <a:latin typeface="Arial" panose="020B0604020202020204" pitchFamily="34" charset="0"/>
                        <a:cs typeface="Arial" panose="020B0604020202020204" pitchFamily="34" charset="0"/>
                      </a:endParaRPr>
                    </a:p>
                  </a:txBody>
                  <a:tcPr marL="99060" marR="99060">
                    <a:solidFill>
                      <a:srgbClr val="FFCC66"/>
                    </a:solidFill>
                  </a:tcPr>
                </a:tc>
                <a:tc>
                  <a:txBody>
                    <a:bodyPr/>
                    <a:lstStyle/>
                    <a:p>
                      <a:pPr marL="342900" indent="-342900">
                        <a:buFont typeface="Arial" panose="020B0604020202020204" pitchFamily="34" charset="0"/>
                        <a:buChar char="•"/>
                        <a:defRPr/>
                      </a:pPr>
                      <a:r>
                        <a:rPr lang="en-US" sz="1200" b="1" kern="0" dirty="0" smtClean="0">
                          <a:latin typeface="Arial" charset="0"/>
                          <a:cs typeface="+mn-cs"/>
                        </a:rPr>
                        <a:t>Agro-Processing including organics</a:t>
                      </a:r>
                    </a:p>
                    <a:p>
                      <a:pPr marL="342900" indent="-342900">
                        <a:buFont typeface="Arial" panose="020B0604020202020204" pitchFamily="34" charset="0"/>
                        <a:buChar char="•"/>
                        <a:defRPr/>
                      </a:pPr>
                      <a:r>
                        <a:rPr lang="en-US" sz="1200" b="1" kern="0" dirty="0" smtClean="0">
                          <a:latin typeface="Arial" charset="0"/>
                          <a:cs typeface="+mn-cs"/>
                        </a:rPr>
                        <a:t>Cosmetics including natural</a:t>
                      </a:r>
                      <a:r>
                        <a:rPr lang="en-US" sz="1200" b="1" kern="0" baseline="0" dirty="0" smtClean="0">
                          <a:latin typeface="Arial" charset="0"/>
                          <a:cs typeface="+mn-cs"/>
                        </a:rPr>
                        <a:t> ingredients</a:t>
                      </a:r>
                      <a:endParaRPr lang="en-US" sz="1200" b="1" kern="0" dirty="0" smtClean="0">
                        <a:latin typeface="Arial" charset="0"/>
                        <a:cs typeface="+mn-cs"/>
                      </a:endParaRPr>
                    </a:p>
                    <a:p>
                      <a:pPr marL="342900" indent="-342900">
                        <a:buFont typeface="Arial" panose="020B0604020202020204" pitchFamily="34" charset="0"/>
                        <a:buChar char="•"/>
                        <a:defRPr/>
                      </a:pPr>
                      <a:r>
                        <a:rPr lang="en-US" sz="1200" b="1" kern="0" dirty="0" smtClean="0">
                          <a:latin typeface="Arial" charset="0"/>
                          <a:cs typeface="+mn-cs"/>
                        </a:rPr>
                        <a:t>Vehicles &amp; Automotive Components</a:t>
                      </a:r>
                    </a:p>
                    <a:p>
                      <a:pPr marL="342900" indent="-342900">
                        <a:buFont typeface="Arial" panose="020B0604020202020204" pitchFamily="34" charset="0"/>
                        <a:buChar char="•"/>
                        <a:defRPr/>
                      </a:pPr>
                      <a:r>
                        <a:rPr lang="en-US" sz="1200" b="1" kern="0" dirty="0" smtClean="0">
                          <a:latin typeface="Arial" charset="0"/>
                          <a:cs typeface="+mn-cs"/>
                        </a:rPr>
                        <a:t>Metal Processing</a:t>
                      </a:r>
                    </a:p>
                    <a:p>
                      <a:pPr marL="342900" indent="-342900">
                        <a:buFont typeface="Arial" panose="020B0604020202020204" pitchFamily="34" charset="0"/>
                        <a:buChar char="•"/>
                        <a:defRPr/>
                      </a:pPr>
                      <a:r>
                        <a:rPr lang="en-US" sz="1200" b="1" kern="0" dirty="0" smtClean="0">
                          <a:latin typeface="Arial" charset="0"/>
                          <a:cs typeface="+mn-cs"/>
                        </a:rPr>
                        <a:t>Electronics</a:t>
                      </a:r>
                    </a:p>
                    <a:p>
                      <a:pPr marL="342900" indent="-342900">
                        <a:buFont typeface="Arial" panose="020B0604020202020204" pitchFamily="34" charset="0"/>
                        <a:buChar char="•"/>
                        <a:defRPr/>
                      </a:pPr>
                      <a:r>
                        <a:rPr lang="en-US" sz="1200" b="1" kern="0" dirty="0" smtClean="0">
                          <a:latin typeface="Arial" charset="0"/>
                          <a:cs typeface="+mn-cs"/>
                        </a:rPr>
                        <a:t>Composites Processing</a:t>
                      </a:r>
                    </a:p>
                    <a:p>
                      <a:pPr marL="342900" indent="-342900">
                        <a:buFont typeface="Arial" panose="020B0604020202020204" pitchFamily="34" charset="0"/>
                        <a:buChar char="•"/>
                        <a:defRPr/>
                      </a:pPr>
                      <a:r>
                        <a:rPr lang="en-US" sz="1200" b="1" kern="0" dirty="0" smtClean="0">
                          <a:latin typeface="Arial" charset="0"/>
                          <a:cs typeface="+mn-cs"/>
                        </a:rPr>
                        <a:t>Rubber</a:t>
                      </a:r>
                    </a:p>
                    <a:p>
                      <a:pPr marL="342900" indent="-342900">
                        <a:buFont typeface="Arial" panose="020B0604020202020204" pitchFamily="34" charset="0"/>
                        <a:buChar char="•"/>
                        <a:defRPr/>
                      </a:pPr>
                      <a:r>
                        <a:rPr lang="en-US" sz="1200" b="1" kern="0" dirty="0" smtClean="0">
                          <a:latin typeface="Arial" charset="0"/>
                          <a:cs typeface="+mn-cs"/>
                        </a:rPr>
                        <a:t>Plastics</a:t>
                      </a:r>
                    </a:p>
                    <a:p>
                      <a:pPr marL="342900" indent="-342900">
                        <a:buFont typeface="Arial" panose="020B0604020202020204" pitchFamily="34" charset="0"/>
                        <a:buChar char="•"/>
                        <a:defRPr/>
                      </a:pPr>
                      <a:r>
                        <a:rPr lang="en-US" sz="1200" b="1" kern="0" dirty="0" smtClean="0">
                          <a:latin typeface="Arial" charset="0"/>
                          <a:cs typeface="+mn-cs"/>
                        </a:rPr>
                        <a:t>Industrial Equipment</a:t>
                      </a:r>
                    </a:p>
                    <a:p>
                      <a:pPr marL="358775" indent="-358775">
                        <a:buFont typeface="Arial" panose="020B0604020202020204" pitchFamily="34" charset="0"/>
                        <a:buChar char="•"/>
                        <a:defRPr/>
                      </a:pPr>
                      <a:r>
                        <a:rPr lang="en-US" sz="1200" b="1" kern="0" dirty="0" smtClean="0">
                          <a:latin typeface="Arial" charset="0"/>
                        </a:rPr>
                        <a:t>Sub-contracting </a:t>
                      </a:r>
                    </a:p>
                  </a:txBody>
                  <a:tcPr marL="99060" marR="99060">
                    <a:solidFill>
                      <a:srgbClr val="FFCC66"/>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22</a:t>
            </a:fld>
            <a:endParaRPr lang="en-GB">
              <a:solidFill>
                <a:srgbClr val="000000"/>
              </a:solidFill>
            </a:endParaRPr>
          </a:p>
        </p:txBody>
      </p:sp>
    </p:spTree>
    <p:extLst>
      <p:ext uri="{BB962C8B-B14F-4D97-AF65-F5344CB8AC3E}">
        <p14:creationId xmlns:p14="http://schemas.microsoft.com/office/powerpoint/2010/main" val="314372427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a:off x="155467" y="1610676"/>
            <a:ext cx="9595066" cy="4064000"/>
          </a:xfrm>
          <a:prstGeom prst="rightArrow">
            <a:avLst>
              <a:gd name="adj1" fmla="val 80000"/>
              <a:gd name="adj2" fmla="val 26818"/>
            </a:avLst>
          </a:prstGeom>
          <a:solidFill>
            <a:srgbClr val="FF9900"/>
          </a:solidFill>
        </p:spPr>
        <p:style>
          <a:lnRef idx="0">
            <a:schemeClr val="accent1"/>
          </a:lnRef>
          <a:fillRef idx="3">
            <a:schemeClr val="accent1"/>
          </a:fillRef>
          <a:effectRef idx="3">
            <a:schemeClr val="accent1"/>
          </a:effectRef>
          <a:fontRef idx="minor">
            <a:schemeClr val="lt1"/>
          </a:fontRef>
        </p:style>
      </p:sp>
      <p:sp>
        <p:nvSpPr>
          <p:cNvPr id="49" name="Rounded Rectangle 48"/>
          <p:cNvSpPr/>
          <p:nvPr/>
        </p:nvSpPr>
        <p:spPr bwMode="auto">
          <a:xfrm>
            <a:off x="6045121" y="2678401"/>
            <a:ext cx="2574286" cy="2466318"/>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ZA" dirty="0">
              <a:solidFill>
                <a:schemeClr val="tx1"/>
              </a:solidFill>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i="0" u="none" strike="noStrike" cap="none" normalizeH="0" baseline="0" dirty="0" smtClean="0">
              <a:ln>
                <a:noFill/>
              </a:ln>
              <a:solidFill>
                <a:schemeClr val="tx1"/>
              </a:solidFill>
              <a:effectLst/>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ZA" dirty="0">
              <a:solidFill>
                <a:schemeClr val="tx1"/>
              </a:solidFill>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i="0" u="none" strike="noStrike" cap="none" normalizeH="0" baseline="0" dirty="0" smtClean="0">
              <a:ln>
                <a:noFill/>
              </a:ln>
              <a:solidFill>
                <a:schemeClr val="tx1"/>
              </a:solidFill>
              <a:effectLst/>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100" i="0" u="none" strike="noStrike" cap="none" normalizeH="0" baseline="0" dirty="0" smtClean="0">
                <a:ln>
                  <a:noFill/>
                </a:ln>
                <a:solidFill>
                  <a:schemeClr val="tx1"/>
                </a:solidFill>
                <a:effectLst/>
                <a:latin typeface="Arial" charset="0"/>
              </a:rPr>
              <a:t>Infrastructure, Logistics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100" i="0" u="none" strike="noStrike" cap="none" normalizeH="0" baseline="0" dirty="0" smtClean="0">
                <a:ln>
                  <a:noFill/>
                </a:ln>
                <a:solidFill>
                  <a:schemeClr val="tx1"/>
                </a:solidFill>
                <a:effectLst/>
                <a:latin typeface="Arial" charset="0"/>
              </a:rPr>
              <a:t>Skills</a:t>
            </a:r>
          </a:p>
        </p:txBody>
      </p:sp>
      <p:sp>
        <p:nvSpPr>
          <p:cNvPr id="47" name="Rounded Rectangle 46"/>
          <p:cNvSpPr/>
          <p:nvPr/>
        </p:nvSpPr>
        <p:spPr bwMode="auto">
          <a:xfrm>
            <a:off x="3225970" y="2678401"/>
            <a:ext cx="2625047" cy="2466318"/>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i="0" u="none" strike="noStrike" cap="none" normalizeH="0" baseline="0" dirty="0" smtClean="0">
              <a:ln>
                <a:noFill/>
              </a:ln>
              <a:solidFill>
                <a:schemeClr val="tx1"/>
              </a:solidFill>
              <a:effectLst/>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ZA" dirty="0">
              <a:solidFill>
                <a:schemeClr val="tx1"/>
              </a:solidFill>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i="0" u="none" strike="noStrike" cap="none" normalizeH="0" baseline="0" dirty="0" smtClean="0">
              <a:ln>
                <a:noFill/>
              </a:ln>
              <a:solidFill>
                <a:schemeClr val="tx1"/>
              </a:solidFill>
              <a:effectLst/>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100" i="0" u="none" strike="noStrike" cap="none" normalizeH="0" baseline="0" dirty="0" smtClean="0">
                <a:ln>
                  <a:noFill/>
                </a:ln>
                <a:solidFill>
                  <a:schemeClr val="tx1"/>
                </a:solidFill>
                <a:effectLst/>
                <a:latin typeface="Arial" charset="0"/>
              </a:rPr>
              <a:t>Competitiveness Issues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100" dirty="0" smtClean="0">
                <a:solidFill>
                  <a:schemeClr val="tx1"/>
                </a:solidFill>
                <a:latin typeface="Arial" charset="0"/>
              </a:rPr>
              <a:t>Financing mechanisms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100" i="0" u="none" strike="noStrike" cap="none" normalizeH="0" baseline="0" dirty="0" smtClean="0">
                <a:ln>
                  <a:noFill/>
                </a:ln>
                <a:solidFill>
                  <a:schemeClr val="tx1"/>
                </a:solidFill>
                <a:effectLst/>
                <a:latin typeface="Arial" charset="0"/>
              </a:rPr>
              <a:t>Increasing</a:t>
            </a:r>
            <a:r>
              <a:rPr kumimoji="0" lang="en-ZA" sz="1100" i="0" u="none" strike="noStrike" cap="none" normalizeH="0" dirty="0" smtClean="0">
                <a:ln>
                  <a:noFill/>
                </a:ln>
                <a:solidFill>
                  <a:schemeClr val="tx1"/>
                </a:solidFill>
                <a:effectLst/>
                <a:latin typeface="Arial" charset="0"/>
              </a:rPr>
              <a:t> manufacturing capacity and capabilities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100" baseline="0" dirty="0" smtClean="0">
                <a:solidFill>
                  <a:schemeClr val="tx1"/>
                </a:solidFill>
                <a:latin typeface="Arial" charset="0"/>
              </a:rPr>
              <a:t>National</a:t>
            </a:r>
            <a:r>
              <a:rPr lang="en-ZA" sz="1100" dirty="0" smtClean="0">
                <a:solidFill>
                  <a:schemeClr val="tx1"/>
                </a:solidFill>
                <a:latin typeface="Arial" charset="0"/>
              </a:rPr>
              <a:t> and Sector Branding</a:t>
            </a:r>
            <a:endParaRPr kumimoji="0" lang="en-ZA" sz="1100" i="0" u="none" strike="noStrike" cap="none" normalizeH="0" baseline="0" dirty="0" smtClean="0">
              <a:ln>
                <a:noFill/>
              </a:ln>
              <a:solidFill>
                <a:schemeClr val="tx1"/>
              </a:solidFill>
              <a:effectLst/>
              <a:latin typeface="Arial" charset="0"/>
            </a:endParaRPr>
          </a:p>
        </p:txBody>
      </p:sp>
      <p:sp>
        <p:nvSpPr>
          <p:cNvPr id="43" name="Rounded Rectangle 42"/>
          <p:cNvSpPr/>
          <p:nvPr/>
        </p:nvSpPr>
        <p:spPr bwMode="auto">
          <a:xfrm>
            <a:off x="493689" y="2678401"/>
            <a:ext cx="2547038" cy="2486743"/>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sz="1100" i="0" u="none" strike="noStrike" cap="none" normalizeH="0" baseline="0" dirty="0" smtClean="0">
              <a:ln>
                <a:noFill/>
              </a:ln>
              <a:solidFill>
                <a:schemeClr val="tx1"/>
              </a:solidFill>
              <a:effectLst/>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sz="1100" i="0" u="none" strike="noStrike" cap="none" normalizeH="0" baseline="0" dirty="0" smtClean="0">
              <a:ln>
                <a:noFill/>
              </a:ln>
              <a:solidFill>
                <a:schemeClr val="tx1"/>
              </a:solidFill>
              <a:effectLst/>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100" i="0" u="none" strike="noStrike" cap="none" normalizeH="0" baseline="0" dirty="0" smtClean="0">
                <a:ln>
                  <a:noFill/>
                </a:ln>
                <a:solidFill>
                  <a:schemeClr val="tx1"/>
                </a:solidFill>
                <a:effectLst/>
                <a:latin typeface="Arial" charset="0"/>
              </a:rPr>
              <a:t>Export Culture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100" dirty="0" smtClean="0">
                <a:solidFill>
                  <a:schemeClr val="tx1"/>
                </a:solidFill>
                <a:latin typeface="Arial" charset="0"/>
              </a:rPr>
              <a:t>National Exporter Development Programme (NEDP)</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100" baseline="0" dirty="0" smtClean="0">
                <a:solidFill>
                  <a:schemeClr val="tx1"/>
                </a:solidFill>
                <a:latin typeface="Arial" charset="0"/>
              </a:rPr>
              <a:t>Export</a:t>
            </a:r>
            <a:r>
              <a:rPr lang="en-ZA" sz="1100" dirty="0" smtClean="0">
                <a:solidFill>
                  <a:schemeClr val="tx1"/>
                </a:solidFill>
                <a:latin typeface="Arial" charset="0"/>
              </a:rPr>
              <a:t> Promotion in prioritised markets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100" i="0" u="none" strike="noStrike" cap="none" normalizeH="0" baseline="0" dirty="0" smtClean="0">
                <a:ln>
                  <a:noFill/>
                </a:ln>
                <a:solidFill>
                  <a:schemeClr val="tx1"/>
                </a:solidFill>
                <a:effectLst/>
                <a:latin typeface="Arial" charset="0"/>
              </a:rPr>
              <a:t>National</a:t>
            </a:r>
            <a:r>
              <a:rPr kumimoji="0" lang="en-ZA" sz="1100" i="0" u="none" strike="noStrike" cap="none" normalizeH="0" dirty="0" smtClean="0">
                <a:ln>
                  <a:noFill/>
                </a:ln>
                <a:solidFill>
                  <a:schemeClr val="tx1"/>
                </a:solidFill>
                <a:effectLst/>
                <a:latin typeface="Arial" charset="0"/>
              </a:rPr>
              <a:t> and Sector Branding</a:t>
            </a:r>
            <a:endParaRPr kumimoji="0" lang="en-ZA" sz="110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14207" y="0"/>
            <a:ext cx="8420100" cy="1143000"/>
          </a:xfrm>
        </p:spPr>
        <p:txBody>
          <a:bodyPr/>
          <a:lstStyle/>
          <a:p>
            <a:r>
              <a:rPr lang="en-US" sz="2400" b="1" cap="all" dirty="0" smtClean="0">
                <a:solidFill>
                  <a:schemeClr val="tx1"/>
                </a:solidFill>
                <a:latin typeface="Arial" pitchFamily="34" charset="0"/>
                <a:cs typeface="Arial" pitchFamily="34" charset="0"/>
              </a:rPr>
              <a:t>Implementation plan</a:t>
            </a:r>
            <a:endParaRPr lang="en-ZA" sz="2400" dirty="0"/>
          </a:p>
        </p:txBody>
      </p:sp>
      <p:sp>
        <p:nvSpPr>
          <p:cNvPr id="30" name="Rectangle 29"/>
          <p:cNvSpPr/>
          <p:nvPr/>
        </p:nvSpPr>
        <p:spPr>
          <a:xfrm>
            <a:off x="416043" y="3911560"/>
            <a:ext cx="4536957" cy="203772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1217" tIns="666496" rIns="581217" bIns="99568" numCol="1" spcCol="1270" anchor="t" anchorCtr="0">
            <a:noAutofit/>
          </a:bodyPr>
          <a:lstStyle/>
          <a:p>
            <a:pPr marL="0" lvl="1" algn="l" defTabSz="622300">
              <a:lnSpc>
                <a:spcPct val="90000"/>
              </a:lnSpc>
              <a:spcBef>
                <a:spcPct val="0"/>
              </a:spcBef>
              <a:spcAft>
                <a:spcPct val="15000"/>
              </a:spcAft>
            </a:pPr>
            <a:endParaRPr lang="en-ZA" sz="1400" kern="1200" dirty="0">
              <a:latin typeface="Arial" pitchFamily="34" charset="0"/>
              <a:cs typeface="Arial" pitchFamily="34" charset="0"/>
            </a:endParaRPr>
          </a:p>
        </p:txBody>
      </p:sp>
      <p:sp>
        <p:nvSpPr>
          <p:cNvPr id="46" name="Rounded Rectangle 45"/>
          <p:cNvSpPr/>
          <p:nvPr/>
        </p:nvSpPr>
        <p:spPr bwMode="auto">
          <a:xfrm>
            <a:off x="3321255" y="2200656"/>
            <a:ext cx="2625047" cy="364248"/>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b="1" dirty="0" smtClean="0">
                <a:solidFill>
                  <a:schemeClr val="tx1"/>
                </a:solidFill>
                <a:latin typeface="Arial" charset="0"/>
              </a:rPr>
              <a:t>MEDIUM</a:t>
            </a:r>
            <a:r>
              <a:rPr kumimoji="0" lang="en-ZA" sz="1200" b="1" i="0" u="none" strike="noStrike" cap="none" normalizeH="0" baseline="0" dirty="0" smtClean="0">
                <a:ln>
                  <a:noFill/>
                </a:ln>
                <a:solidFill>
                  <a:schemeClr val="tx1"/>
                </a:solidFill>
                <a:effectLst/>
                <a:latin typeface="Arial" charset="0"/>
              </a:rPr>
              <a:t>-TERM</a:t>
            </a:r>
            <a:r>
              <a:rPr kumimoji="0" lang="en-ZA" sz="1200" b="1" i="0" u="none" strike="noStrike" cap="none" normalizeH="0" dirty="0" smtClean="0">
                <a:ln>
                  <a:noFill/>
                </a:ln>
                <a:solidFill>
                  <a:schemeClr val="tx1"/>
                </a:solidFill>
                <a:effectLst/>
                <a:latin typeface="Arial" charset="0"/>
              </a:rPr>
              <a:t> </a:t>
            </a:r>
            <a:endParaRPr kumimoji="0" lang="en-ZA" sz="1200" b="1" i="0" u="none" strike="noStrike" cap="none" normalizeH="0" baseline="0" dirty="0" smtClean="0">
              <a:ln>
                <a:noFill/>
              </a:ln>
              <a:solidFill>
                <a:schemeClr val="tx1"/>
              </a:solidFill>
              <a:effectLst/>
              <a:latin typeface="Arial" charset="0"/>
            </a:endParaRPr>
          </a:p>
        </p:txBody>
      </p:sp>
      <p:sp>
        <p:nvSpPr>
          <p:cNvPr id="50" name="Rounded Rectangle 49"/>
          <p:cNvSpPr/>
          <p:nvPr/>
        </p:nvSpPr>
        <p:spPr bwMode="auto">
          <a:xfrm>
            <a:off x="344080" y="2204864"/>
            <a:ext cx="2547038" cy="360040"/>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b="1" dirty="0" smtClean="0">
                <a:solidFill>
                  <a:schemeClr val="tx1"/>
                </a:solidFill>
                <a:latin typeface="Arial" charset="0"/>
              </a:rPr>
              <a:t>SHORT</a:t>
            </a:r>
            <a:r>
              <a:rPr kumimoji="0" lang="en-ZA" sz="1200" b="1" i="0" u="none" strike="noStrike" cap="none" normalizeH="0" baseline="0" dirty="0" smtClean="0">
                <a:ln>
                  <a:noFill/>
                </a:ln>
                <a:solidFill>
                  <a:schemeClr val="tx1"/>
                </a:solidFill>
                <a:effectLst/>
                <a:latin typeface="Arial" charset="0"/>
              </a:rPr>
              <a:t>-TERM</a:t>
            </a:r>
            <a:r>
              <a:rPr kumimoji="0" lang="en-ZA" sz="1200" b="1" i="0" u="none" strike="noStrike" cap="none" normalizeH="0" dirty="0" smtClean="0">
                <a:ln>
                  <a:noFill/>
                </a:ln>
                <a:solidFill>
                  <a:schemeClr val="tx1"/>
                </a:solidFill>
                <a:effectLst/>
                <a:latin typeface="Arial" charset="0"/>
              </a:rPr>
              <a:t> </a:t>
            </a:r>
            <a:endParaRPr kumimoji="0" lang="en-ZA" sz="1200" b="1" i="0" u="none" strike="noStrike" cap="none" normalizeH="0" baseline="0" dirty="0" smtClean="0">
              <a:ln>
                <a:noFill/>
              </a:ln>
              <a:solidFill>
                <a:schemeClr val="tx1"/>
              </a:solidFill>
              <a:effectLst/>
              <a:latin typeface="Arial" charset="0"/>
            </a:endParaRPr>
          </a:p>
        </p:txBody>
      </p:sp>
      <p:sp>
        <p:nvSpPr>
          <p:cNvPr id="48" name="Rounded Rectangle 47"/>
          <p:cNvSpPr/>
          <p:nvPr/>
        </p:nvSpPr>
        <p:spPr bwMode="auto">
          <a:xfrm>
            <a:off x="6068160" y="2204864"/>
            <a:ext cx="2574286" cy="360040"/>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b="1" dirty="0" smtClean="0">
                <a:solidFill>
                  <a:schemeClr val="tx1"/>
                </a:solidFill>
                <a:latin typeface="Arial" charset="0"/>
              </a:rPr>
              <a:t>LONG</a:t>
            </a:r>
            <a:r>
              <a:rPr kumimoji="0" lang="en-ZA" sz="1200" b="1" i="0" u="none" strike="noStrike" cap="none" normalizeH="0" baseline="0" dirty="0" smtClean="0">
                <a:ln>
                  <a:noFill/>
                </a:ln>
                <a:solidFill>
                  <a:schemeClr val="tx1"/>
                </a:solidFill>
                <a:effectLst/>
                <a:latin typeface="Arial" charset="0"/>
              </a:rPr>
              <a:t>-TERM</a:t>
            </a:r>
            <a:r>
              <a:rPr kumimoji="0" lang="en-ZA" sz="1200" b="1" i="0" u="none" strike="noStrike" cap="none" normalizeH="0" dirty="0" smtClean="0">
                <a:ln>
                  <a:noFill/>
                </a:ln>
                <a:solidFill>
                  <a:schemeClr val="tx1"/>
                </a:solidFill>
                <a:effectLst/>
                <a:latin typeface="Arial" charset="0"/>
              </a:rPr>
              <a:t> </a:t>
            </a:r>
            <a:endParaRPr kumimoji="0" lang="en-ZA" sz="1200" b="1" i="0" u="none" strike="noStrike" cap="none" normalizeH="0" baseline="0" dirty="0" smtClean="0">
              <a:ln>
                <a:noFill/>
              </a:ln>
              <a:solidFill>
                <a:schemeClr val="tx1"/>
              </a:solidFill>
              <a:effectLst/>
              <a:latin typeface="Arial" charset="0"/>
            </a:endParaRPr>
          </a:p>
        </p:txBody>
      </p:sp>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23</a:t>
            </a:fld>
            <a:endParaRPr lang="en-GB">
              <a:solidFill>
                <a:srgbClr val="000000"/>
              </a:solidFill>
            </a:endParaRPr>
          </a:p>
        </p:txBody>
      </p:sp>
    </p:spTree>
    <p:extLst>
      <p:ext uri="{BB962C8B-B14F-4D97-AF65-F5344CB8AC3E}">
        <p14:creationId xmlns:p14="http://schemas.microsoft.com/office/powerpoint/2010/main" val="255263120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cap="all" dirty="0" smtClean="0">
                <a:solidFill>
                  <a:srgbClr val="FF9900"/>
                </a:solidFill>
                <a:latin typeface="Arial" pitchFamily="34" charset="0"/>
                <a:ea typeface="+mn-ea"/>
                <a:cs typeface="Arial" pitchFamily="34" charset="0"/>
              </a:rPr>
              <a:t/>
            </a:r>
            <a:br>
              <a:rPr lang="en-US" sz="2400" b="1" cap="all" dirty="0" smtClean="0">
                <a:solidFill>
                  <a:srgbClr val="FF9900"/>
                </a:solidFill>
                <a:latin typeface="Arial" pitchFamily="34" charset="0"/>
                <a:ea typeface="+mn-ea"/>
                <a:cs typeface="Arial" pitchFamily="34" charset="0"/>
              </a:rPr>
            </a:br>
            <a:r>
              <a:rPr lang="en-US" sz="2400" b="1" cap="all" dirty="0">
                <a:solidFill>
                  <a:srgbClr val="FF9900"/>
                </a:solidFill>
                <a:latin typeface="Arial" pitchFamily="34" charset="0"/>
                <a:ea typeface="+mn-ea"/>
                <a:cs typeface="Arial" pitchFamily="34" charset="0"/>
              </a:rPr>
              <a:t/>
            </a:r>
            <a:br>
              <a:rPr lang="en-US" sz="2400" b="1" cap="all" dirty="0">
                <a:solidFill>
                  <a:srgbClr val="FF9900"/>
                </a:solidFill>
                <a:latin typeface="Arial" pitchFamily="34" charset="0"/>
                <a:ea typeface="+mn-ea"/>
                <a:cs typeface="Arial" pitchFamily="34" charset="0"/>
              </a:rPr>
            </a:br>
            <a:r>
              <a:rPr lang="en-US" sz="2400" b="1" cap="all" dirty="0" smtClean="0">
                <a:solidFill>
                  <a:schemeClr val="tx1"/>
                </a:solidFill>
                <a:latin typeface="Arial" pitchFamily="34" charset="0"/>
                <a:ea typeface="+mn-ea"/>
                <a:cs typeface="Arial" pitchFamily="34" charset="0"/>
              </a:rPr>
              <a:t>the </a:t>
            </a:r>
            <a:r>
              <a:rPr lang="en-US" sz="2400" b="1" cap="all" dirty="0">
                <a:solidFill>
                  <a:schemeClr val="tx1"/>
                </a:solidFill>
                <a:latin typeface="Arial" pitchFamily="34" charset="0"/>
                <a:ea typeface="+mn-ea"/>
                <a:cs typeface="Arial" pitchFamily="34" charset="0"/>
              </a:rPr>
              <a:t>Implementation of the INES</a:t>
            </a:r>
            <a:r>
              <a:rPr lang="en-US" sz="2400" b="1" cap="all" dirty="0">
                <a:solidFill>
                  <a:srgbClr val="FF9900"/>
                </a:solidFill>
                <a:latin typeface="Arial" pitchFamily="34" charset="0"/>
                <a:ea typeface="+mn-ea"/>
                <a:cs typeface="Arial" pitchFamily="34" charset="0"/>
              </a:rPr>
              <a:t/>
            </a:r>
            <a:br>
              <a:rPr lang="en-US" sz="2400" b="1" cap="all" dirty="0">
                <a:solidFill>
                  <a:srgbClr val="FF9900"/>
                </a:solidFill>
                <a:latin typeface="Arial" pitchFamily="34" charset="0"/>
                <a:ea typeface="+mn-ea"/>
                <a:cs typeface="Arial" pitchFamily="34" charset="0"/>
              </a:rPr>
            </a:br>
            <a:r>
              <a:rPr lang="en-ZA" sz="2400" dirty="0">
                <a:solidFill>
                  <a:srgbClr val="000000"/>
                </a:solidFill>
                <a:latin typeface="Arial" pitchFamily="34" charset="0"/>
                <a:ea typeface="+mn-ea"/>
                <a:cs typeface="+mn-cs"/>
              </a:rPr>
              <a:t/>
            </a:r>
            <a:br>
              <a:rPr lang="en-ZA" sz="2400" dirty="0">
                <a:solidFill>
                  <a:srgbClr val="000000"/>
                </a:solidFill>
                <a:latin typeface="Arial" pitchFamily="34" charset="0"/>
                <a:ea typeface="+mn-ea"/>
                <a:cs typeface="+mn-cs"/>
              </a:rPr>
            </a:b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1853860853"/>
              </p:ext>
            </p:extLst>
          </p:nvPr>
        </p:nvGraphicFramePr>
        <p:xfrm>
          <a:off x="818541" y="1556792"/>
          <a:ext cx="7358451"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75348" y="2708920"/>
            <a:ext cx="430887" cy="2664296"/>
          </a:xfrm>
          <a:prstGeom prst="rect">
            <a:avLst/>
          </a:prstGeom>
          <a:solidFill>
            <a:srgbClr val="FF9900"/>
          </a:solidFill>
          <a:effectLst>
            <a:softEdge rad="31750"/>
          </a:effectLst>
        </p:spPr>
        <p:txBody>
          <a:bodyPr vert="vert" wrap="square" rtlCol="0">
            <a:spAutoFit/>
          </a:bodyPr>
          <a:lstStyle/>
          <a:p>
            <a:pPr algn="ctr"/>
            <a:r>
              <a:rPr lang="en-ZA" sz="1600" b="1" dirty="0" smtClean="0">
                <a:solidFill>
                  <a:schemeClr val="bg1"/>
                </a:solidFill>
              </a:rPr>
              <a:t>Regional Export Plans</a:t>
            </a:r>
            <a:endParaRPr lang="en-ZA" sz="1600" b="1" dirty="0">
              <a:solidFill>
                <a:schemeClr val="bg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24</a:t>
            </a:fld>
            <a:endParaRPr lang="en-GB">
              <a:solidFill>
                <a:srgbClr val="000000"/>
              </a:solidFill>
            </a:endParaRPr>
          </a:p>
        </p:txBody>
      </p:sp>
    </p:spTree>
    <p:extLst>
      <p:ext uri="{BB962C8B-B14F-4D97-AF65-F5344CB8AC3E}">
        <p14:creationId xmlns:p14="http://schemas.microsoft.com/office/powerpoint/2010/main" val="385886093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cap="all" dirty="0" smtClean="0">
                <a:solidFill>
                  <a:srgbClr val="FF9900"/>
                </a:solidFill>
                <a:latin typeface="Arial" pitchFamily="34" charset="0"/>
                <a:ea typeface="+mn-ea"/>
                <a:cs typeface="Arial" pitchFamily="34" charset="0"/>
              </a:rPr>
              <a:t/>
            </a:r>
            <a:br>
              <a:rPr lang="en-US" sz="2400" b="1" cap="all" dirty="0" smtClean="0">
                <a:solidFill>
                  <a:srgbClr val="FF9900"/>
                </a:solidFill>
                <a:latin typeface="Arial" pitchFamily="34" charset="0"/>
                <a:ea typeface="+mn-ea"/>
                <a:cs typeface="Arial" pitchFamily="34" charset="0"/>
              </a:rPr>
            </a:br>
            <a:r>
              <a:rPr lang="en-US" sz="2400" b="1" cap="all" dirty="0" smtClean="0">
                <a:solidFill>
                  <a:schemeClr val="tx1"/>
                </a:solidFill>
                <a:latin typeface="Arial" pitchFamily="34" charset="0"/>
                <a:ea typeface="+mn-ea"/>
                <a:cs typeface="Arial" pitchFamily="34" charset="0"/>
              </a:rPr>
              <a:t>The </a:t>
            </a:r>
            <a:r>
              <a:rPr lang="en-US" sz="2400" b="1" cap="all" dirty="0">
                <a:solidFill>
                  <a:schemeClr val="tx1"/>
                </a:solidFill>
                <a:latin typeface="Arial" pitchFamily="34" charset="0"/>
                <a:ea typeface="+mn-ea"/>
                <a:cs typeface="Arial" pitchFamily="34" charset="0"/>
              </a:rPr>
              <a:t>end game</a:t>
            </a:r>
            <a:r>
              <a:rPr lang="en-US" sz="1200" b="1" cap="all" dirty="0">
                <a:solidFill>
                  <a:srgbClr val="FF9900"/>
                </a:solidFill>
                <a:latin typeface="Arial" pitchFamily="34" charset="0"/>
                <a:ea typeface="+mn-ea"/>
                <a:cs typeface="Arial" pitchFamily="34" charset="0"/>
              </a:rPr>
              <a:t/>
            </a:r>
            <a:br>
              <a:rPr lang="en-US" sz="1200" b="1" cap="all" dirty="0">
                <a:solidFill>
                  <a:srgbClr val="FF9900"/>
                </a:solidFill>
                <a:latin typeface="Arial" pitchFamily="34" charset="0"/>
                <a:ea typeface="+mn-ea"/>
                <a:cs typeface="Arial" pitchFamily="34" charset="0"/>
              </a:rPr>
            </a:br>
            <a:r>
              <a:rPr lang="en-ZA" sz="1200" dirty="0">
                <a:solidFill>
                  <a:srgbClr val="000000"/>
                </a:solidFill>
                <a:latin typeface="Arial" pitchFamily="34" charset="0"/>
                <a:ea typeface="+mn-ea"/>
                <a:cs typeface="+mn-cs"/>
              </a:rPr>
              <a:t/>
            </a:r>
            <a:br>
              <a:rPr lang="en-ZA" sz="1200" dirty="0">
                <a:solidFill>
                  <a:srgbClr val="000000"/>
                </a:solidFill>
                <a:latin typeface="Arial" pitchFamily="34" charset="0"/>
                <a:ea typeface="+mn-ea"/>
                <a:cs typeface="+mn-cs"/>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25</a:t>
            </a:fld>
            <a:endParaRPr lang="en-GB">
              <a:solidFill>
                <a:srgbClr val="000000"/>
              </a:solidFill>
            </a:endParaRPr>
          </a:p>
        </p:txBody>
      </p:sp>
      <p:sp>
        <p:nvSpPr>
          <p:cNvPr id="5" name="Content Placeholder 4"/>
          <p:cNvSpPr txBox="1">
            <a:spLocks noGrp="1"/>
          </p:cNvSpPr>
          <p:nvPr>
            <p:ph idx="1"/>
          </p:nvPr>
        </p:nvSpPr>
        <p:spPr bwMode="auto">
          <a:xfrm>
            <a:off x="412750" y="1295400"/>
            <a:ext cx="8750300" cy="4770537"/>
          </a:xfrm>
          <a:prstGeom prst="rect">
            <a:avLst/>
          </a:prstGeom>
          <a:noFill/>
          <a:ln w="9525">
            <a:noFill/>
            <a:miter lim="800000"/>
            <a:headEnd/>
            <a:tailEnd/>
          </a:ln>
        </p:spPr>
        <p:txBody>
          <a:bodyPr wrap="square" rtlCol="0">
            <a:spAutoFit/>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Leading per capita exporting nation in Africa through export promoting industrialisation</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South Africa’s domestic competitiveness move towards international competitiveness</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Stronger export culture with robust export community</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Improved trade facilitation</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Strong political support for the export agenda</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Improved export infrastructure and reduced trade-related costs</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Strengthen linkages between exports and investments</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 national system of Trade Promotion Organisations</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Streamlined and strengthen institutional architecture</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Improved and effective trade promotion efforts</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Enhanced market access and penetration through GVCs</a:t>
            </a: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ZA"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Improved incentive regime aligned to WTO rules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3367665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1AA663-8EF2-445C-A0A6-042BD655A3E4}" type="slidenum">
              <a:rPr lang="en-GB"/>
              <a:pPr>
                <a:defRPr/>
              </a:pPr>
              <a:t>26</a:t>
            </a:fld>
            <a:endParaRPr lang="en-GB"/>
          </a:p>
        </p:txBody>
      </p:sp>
      <p:sp>
        <p:nvSpPr>
          <p:cNvPr id="6" name="Rectangle 2"/>
          <p:cNvSpPr txBox="1">
            <a:spLocks noChangeArrowheads="1"/>
          </p:cNvSpPr>
          <p:nvPr/>
        </p:nvSpPr>
        <p:spPr bwMode="auto">
          <a:xfrm>
            <a:off x="0" y="2571744"/>
            <a:ext cx="9906000" cy="114300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TRADE</a:t>
            </a:r>
            <a:r>
              <a:rPr kumimoji="0" lang="en-GB" sz="2400" b="1" i="0" u="none" strike="noStrike" kern="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GB" sz="2400" b="1"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INVEST AFRICA</a:t>
            </a:r>
          </a:p>
        </p:txBody>
      </p:sp>
      <p:pic>
        <p:nvPicPr>
          <p:cNvPr id="2" name="Picture 1"/>
          <p:cNvPicPr>
            <a:picLocks noChangeAspect="1"/>
          </p:cNvPicPr>
          <p:nvPr/>
        </p:nvPicPr>
        <p:blipFill>
          <a:blip r:embed="rId2"/>
          <a:stretch>
            <a:fillRect/>
          </a:stretch>
        </p:blipFill>
        <p:spPr>
          <a:xfrm>
            <a:off x="1143727" y="2819192"/>
            <a:ext cx="7730398" cy="4804064"/>
          </a:xfrm>
          <a:prstGeom prst="rect">
            <a:avLst/>
          </a:prstGeom>
        </p:spPr>
      </p:pic>
    </p:spTree>
    <p:extLst>
      <p:ext uri="{BB962C8B-B14F-4D97-AF65-F5344CB8AC3E}">
        <p14:creationId xmlns:p14="http://schemas.microsoft.com/office/powerpoint/2010/main" val="4229617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b="1" smtClean="0">
                <a:solidFill>
                  <a:schemeClr val="tx1"/>
                </a:solidFill>
                <a:latin typeface="Arial" charset="0"/>
                <a:cs typeface="Arial" charset="0"/>
              </a:rPr>
              <a:t/>
            </a:r>
            <a:br>
              <a:rPr lang="en-US" altLang="en-US" b="1" smtClean="0">
                <a:solidFill>
                  <a:schemeClr val="tx1"/>
                </a:solidFill>
                <a:latin typeface="Arial" charset="0"/>
                <a:cs typeface="Arial" charset="0"/>
              </a:rPr>
            </a:br>
            <a:r>
              <a:rPr lang="en-US" altLang="en-US" sz="2400" b="1" smtClean="0">
                <a:solidFill>
                  <a:schemeClr val="tx1"/>
                </a:solidFill>
                <a:latin typeface="Arial" charset="0"/>
                <a:cs typeface="Arial" charset="0"/>
              </a:rPr>
              <a:t>SA’s APPROACH TO RoA</a:t>
            </a:r>
            <a:br>
              <a:rPr lang="en-US" altLang="en-US" sz="2400" b="1" smtClean="0">
                <a:solidFill>
                  <a:schemeClr val="tx1"/>
                </a:solidFill>
                <a:latin typeface="Arial" charset="0"/>
                <a:cs typeface="Arial" charset="0"/>
              </a:rPr>
            </a:br>
            <a:r>
              <a:rPr lang="en-US" altLang="en-US" sz="2400" b="1" smtClean="0">
                <a:solidFill>
                  <a:schemeClr val="tx1"/>
                </a:solidFill>
                <a:latin typeface="Arial" charset="0"/>
                <a:cs typeface="Arial" charset="0"/>
              </a:rPr>
              <a:t>DEVELOPMENT INTEGRATION</a:t>
            </a:r>
            <a:r>
              <a:rPr lang="en-US" altLang="en-US" b="1" smtClean="0">
                <a:solidFill>
                  <a:schemeClr val="tx1"/>
                </a:solidFill>
                <a:latin typeface="Arial" charset="0"/>
                <a:cs typeface="Arial" charset="0"/>
              </a:rPr>
              <a:t/>
            </a:r>
            <a:br>
              <a:rPr lang="en-US" altLang="en-US" b="1" smtClean="0">
                <a:solidFill>
                  <a:schemeClr val="tx1"/>
                </a:solidFill>
                <a:latin typeface="Arial" charset="0"/>
                <a:cs typeface="Arial" charset="0"/>
              </a:rPr>
            </a:br>
            <a:endParaRPr lang="en-US" altLang="en-US" smtClean="0">
              <a:solidFill>
                <a:schemeClr val="tx1"/>
              </a:solidFill>
            </a:endParaRPr>
          </a:p>
        </p:txBody>
      </p:sp>
      <p:graphicFrame>
        <p:nvGraphicFramePr>
          <p:cNvPr id="5" name="Content Placeholder 2"/>
          <p:cNvGraphicFramePr>
            <a:graphicFrameLocks noGrp="1"/>
          </p:cNvGraphicFramePr>
          <p:nvPr>
            <p:ph idx="1"/>
          </p:nvPr>
        </p:nvGraphicFramePr>
        <p:xfrm>
          <a:off x="412750" y="1295400"/>
          <a:ext cx="87503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27</a:t>
            </a:fld>
            <a:endParaRPr lang="en-GB">
              <a:solidFill>
                <a:srgbClr val="000000"/>
              </a:solidFill>
            </a:endParaRPr>
          </a:p>
        </p:txBody>
      </p:sp>
    </p:spTree>
    <p:extLst>
      <p:ext uri="{BB962C8B-B14F-4D97-AF65-F5344CB8AC3E}">
        <p14:creationId xmlns:p14="http://schemas.microsoft.com/office/powerpoint/2010/main" val="24994717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GENESIS OF TRADE INVEST AFRICA</a:t>
            </a:r>
            <a:endParaRPr lang="en-US" altLang="en-US" sz="2400" smtClean="0">
              <a:solidFill>
                <a:schemeClr val="tx1"/>
              </a:solidFill>
            </a:endParaRPr>
          </a:p>
        </p:txBody>
      </p:sp>
      <p:sp>
        <p:nvSpPr>
          <p:cNvPr id="5" name="Content Placeholder 2"/>
          <p:cNvSpPr>
            <a:spLocks noGrp="1"/>
          </p:cNvSpPr>
          <p:nvPr>
            <p:ph idx="1"/>
          </p:nvPr>
        </p:nvSpPr>
        <p:spPr/>
        <p:txBody>
          <a:bodyPr/>
          <a:lstStyle/>
          <a:p>
            <a:pPr marL="0" indent="0" eaLnBrk="1" hangingPunct="1">
              <a:lnSpc>
                <a:spcPct val="80000"/>
              </a:lnSpc>
              <a:spcBef>
                <a:spcPts val="500"/>
              </a:spcBef>
              <a:spcAft>
                <a:spcPts val="500"/>
              </a:spcAft>
              <a:buFont typeface="Arial" charset="0"/>
              <a:buNone/>
              <a:defRPr/>
            </a:pPr>
            <a:r>
              <a:rPr lang="en-ZA" altLang="en-US" sz="1800" b="1" dirty="0" smtClean="0">
                <a:latin typeface="Arial" charset="0"/>
              </a:rPr>
              <a:t>Medium Term Strategic Framework 2014 – 2019 and the DTI Strategic Goals:</a:t>
            </a:r>
          </a:p>
          <a:p>
            <a:pPr marL="0" indent="0" eaLnBrk="1" hangingPunct="1">
              <a:lnSpc>
                <a:spcPct val="80000"/>
              </a:lnSpc>
              <a:spcBef>
                <a:spcPts val="500"/>
              </a:spcBef>
              <a:spcAft>
                <a:spcPts val="500"/>
              </a:spcAft>
              <a:buFont typeface="Arial" charset="0"/>
              <a:buNone/>
              <a:defRPr/>
            </a:pPr>
            <a:r>
              <a:rPr lang="en-ZA" altLang="en-US" sz="1400" dirty="0" smtClean="0">
                <a:latin typeface="Arial" charset="0"/>
              </a:rPr>
              <a:t>“Work for regional industrialisation and integration:</a:t>
            </a:r>
          </a:p>
          <a:p>
            <a:pPr marL="0" indent="0" eaLnBrk="1" hangingPunct="1">
              <a:lnSpc>
                <a:spcPct val="80000"/>
              </a:lnSpc>
              <a:spcBef>
                <a:spcPts val="500"/>
              </a:spcBef>
              <a:spcAft>
                <a:spcPts val="500"/>
              </a:spcAft>
              <a:buFont typeface="Arial" charset="0"/>
              <a:buNone/>
              <a:defRPr/>
            </a:pPr>
            <a:r>
              <a:rPr lang="en-ZA" altLang="en-US" sz="1400" dirty="0" smtClean="0">
                <a:latin typeface="Arial" charset="0"/>
              </a:rPr>
              <a:t>• Work with our partners to ensure increased exports - particularly manufactured and value-added exports.</a:t>
            </a:r>
          </a:p>
          <a:p>
            <a:pPr marL="0" indent="0" eaLnBrk="1" hangingPunct="1">
              <a:lnSpc>
                <a:spcPct val="80000"/>
              </a:lnSpc>
              <a:spcBef>
                <a:spcPts val="500"/>
              </a:spcBef>
              <a:spcAft>
                <a:spcPts val="500"/>
              </a:spcAft>
              <a:buFont typeface="Arial" charset="0"/>
              <a:buNone/>
              <a:defRPr/>
            </a:pPr>
            <a:r>
              <a:rPr lang="en-ZA" altLang="en-US" sz="1400" dirty="0" smtClean="0">
                <a:latin typeface="Arial" charset="0"/>
              </a:rPr>
              <a:t>• Working with other African states, South Africa will take forward a regional industrialisation agenda to ensure Africa becomes a manufacturing and industrial power.</a:t>
            </a:r>
          </a:p>
          <a:p>
            <a:pPr marL="0" indent="0" eaLnBrk="1" hangingPunct="1">
              <a:lnSpc>
                <a:spcPct val="80000"/>
              </a:lnSpc>
              <a:spcBef>
                <a:spcPts val="500"/>
              </a:spcBef>
              <a:spcAft>
                <a:spcPts val="500"/>
              </a:spcAft>
              <a:buFont typeface="Arial" charset="0"/>
              <a:buNone/>
              <a:defRPr/>
            </a:pPr>
            <a:r>
              <a:rPr lang="en-ZA" altLang="en-US" sz="1400" dirty="0" smtClean="0">
                <a:latin typeface="Arial" charset="0"/>
              </a:rPr>
              <a:t>• Trade among African countries will be further promoted as part of our effort to support regional integration to create large regional markets to sustain industrialisation.</a:t>
            </a:r>
          </a:p>
          <a:p>
            <a:pPr marL="0" indent="0" eaLnBrk="1" hangingPunct="1">
              <a:lnSpc>
                <a:spcPct val="80000"/>
              </a:lnSpc>
              <a:spcBef>
                <a:spcPts val="500"/>
              </a:spcBef>
              <a:spcAft>
                <a:spcPts val="500"/>
              </a:spcAft>
              <a:buFont typeface="Arial" charset="0"/>
              <a:buNone/>
              <a:defRPr/>
            </a:pPr>
            <a:r>
              <a:rPr lang="en-ZA" altLang="en-US" sz="1400" dirty="0" smtClean="0">
                <a:latin typeface="Arial" charset="0"/>
              </a:rPr>
              <a:t>• We will work together with state-owned enterprises, development finance institutions and the private sector to address infrastructural needs in Africa.”</a:t>
            </a:r>
          </a:p>
          <a:p>
            <a:pPr marL="0" indent="0" eaLnBrk="1" hangingPunct="1">
              <a:lnSpc>
                <a:spcPct val="80000"/>
              </a:lnSpc>
              <a:spcBef>
                <a:spcPts val="500"/>
              </a:spcBef>
              <a:spcAft>
                <a:spcPts val="500"/>
              </a:spcAft>
              <a:buFont typeface="Arial" charset="0"/>
              <a:buNone/>
              <a:defRPr/>
            </a:pPr>
            <a:endParaRPr lang="en-ZA" altLang="en-US" sz="1200" b="1" dirty="0">
              <a:latin typeface="Arial" charset="0"/>
            </a:endParaRPr>
          </a:p>
          <a:p>
            <a:pPr marL="0" indent="0" eaLnBrk="1" hangingPunct="1">
              <a:lnSpc>
                <a:spcPct val="80000"/>
              </a:lnSpc>
              <a:spcBef>
                <a:spcPts val="500"/>
              </a:spcBef>
              <a:spcAft>
                <a:spcPts val="500"/>
              </a:spcAft>
              <a:buFont typeface="Arial" charset="0"/>
              <a:buNone/>
              <a:defRPr/>
            </a:pPr>
            <a:r>
              <a:rPr lang="en-ZA" altLang="en-US" sz="1400" b="1" dirty="0" smtClean="0">
                <a:latin typeface="Arial" charset="0"/>
              </a:rPr>
              <a:t>TARGET: </a:t>
            </a:r>
            <a:r>
              <a:rPr lang="en-ZA" altLang="en-US" sz="1400" dirty="0" smtClean="0">
                <a:latin typeface="Arial" charset="0"/>
              </a:rPr>
              <a:t>Create an Africa Export Council in the 2016/17 financial year. </a:t>
            </a:r>
          </a:p>
          <a:p>
            <a:pPr marL="0" indent="0" eaLnBrk="1" hangingPunct="1">
              <a:lnSpc>
                <a:spcPct val="80000"/>
              </a:lnSpc>
              <a:spcBef>
                <a:spcPts val="500"/>
              </a:spcBef>
              <a:spcAft>
                <a:spcPts val="500"/>
              </a:spcAft>
              <a:buFont typeface="Arial" charset="0"/>
              <a:buNone/>
              <a:defRPr/>
            </a:pPr>
            <a:endParaRPr lang="en-ZA" altLang="en-US" sz="1400" b="1" dirty="0">
              <a:latin typeface="Arial" charset="0"/>
            </a:endParaRPr>
          </a:p>
          <a:p>
            <a:pPr marL="0" indent="0" eaLnBrk="1" hangingPunct="1">
              <a:lnSpc>
                <a:spcPct val="80000"/>
              </a:lnSpc>
              <a:spcBef>
                <a:spcPts val="500"/>
              </a:spcBef>
              <a:spcAft>
                <a:spcPts val="500"/>
              </a:spcAft>
              <a:buFont typeface="Arial" charset="0"/>
              <a:buNone/>
              <a:defRPr/>
            </a:pPr>
            <a:r>
              <a:rPr lang="en-ZA" altLang="en-US" sz="1400" b="1" dirty="0" smtClean="0">
                <a:latin typeface="Arial" charset="0"/>
              </a:rPr>
              <a:t>01 April 2016 – </a:t>
            </a:r>
            <a:r>
              <a:rPr lang="en-ZA" altLang="en-US" sz="1400" dirty="0" smtClean="0">
                <a:latin typeface="Arial" charset="0"/>
              </a:rPr>
              <a:t>Redefinition of the target. Africa Export Council refined and re-branded to </a:t>
            </a:r>
            <a:r>
              <a:rPr lang="en-ZA" altLang="en-US" sz="1400" b="1" dirty="0" smtClean="0">
                <a:solidFill>
                  <a:schemeClr val="accent6">
                    <a:lumMod val="75000"/>
                  </a:schemeClr>
                </a:solidFill>
                <a:latin typeface="Arial" charset="0"/>
              </a:rPr>
              <a:t>Trade Invest Africa</a:t>
            </a:r>
            <a:r>
              <a:rPr lang="en-ZA" altLang="en-US" sz="1400" dirty="0" smtClean="0">
                <a:latin typeface="Arial" charset="0"/>
              </a:rPr>
              <a:t> to ensure a holistic and sustainable approach to trade and investment on the continent. </a:t>
            </a:r>
          </a:p>
          <a:p>
            <a:pPr marL="0" indent="0" eaLnBrk="1" hangingPunct="1">
              <a:lnSpc>
                <a:spcPct val="80000"/>
              </a:lnSpc>
              <a:spcBef>
                <a:spcPts val="500"/>
              </a:spcBef>
              <a:spcAft>
                <a:spcPts val="500"/>
              </a:spcAft>
              <a:buFont typeface="Arial" charset="0"/>
              <a:buNone/>
              <a:defRPr/>
            </a:pPr>
            <a:r>
              <a:rPr lang="en-ZA" altLang="en-US" sz="1400" b="1" dirty="0" smtClean="0">
                <a:solidFill>
                  <a:schemeClr val="accent6">
                    <a:lumMod val="75000"/>
                  </a:schemeClr>
                </a:solidFill>
                <a:latin typeface="Arial" charset="0"/>
              </a:rPr>
              <a:t>Trade Invest Africa </a:t>
            </a:r>
            <a:r>
              <a:rPr lang="en-ZA" altLang="en-US" sz="1400" dirty="0" smtClean="0">
                <a:latin typeface="Arial" charset="0"/>
              </a:rPr>
              <a:t>launched on </a:t>
            </a:r>
            <a:r>
              <a:rPr lang="en-ZA" altLang="en-US" sz="1400" b="1" dirty="0" smtClean="0">
                <a:latin typeface="Arial" charset="0"/>
              </a:rPr>
              <a:t>15 July 2016</a:t>
            </a:r>
            <a:r>
              <a:rPr lang="en-ZA" altLang="en-US" sz="1400" dirty="0" smtClean="0">
                <a:latin typeface="Arial" charset="0"/>
              </a:rPr>
              <a:t>.</a:t>
            </a:r>
          </a:p>
          <a:p>
            <a:pPr marL="0" indent="0" eaLnBrk="1" hangingPunct="1">
              <a:lnSpc>
                <a:spcPct val="80000"/>
              </a:lnSpc>
              <a:spcBef>
                <a:spcPts val="500"/>
              </a:spcBef>
              <a:spcAft>
                <a:spcPts val="500"/>
              </a:spcAft>
              <a:buFont typeface="Arial" charset="0"/>
              <a:buNone/>
              <a:defRPr/>
            </a:pPr>
            <a:endParaRPr lang="en-ZA" altLang="en-US" sz="1400" dirty="0">
              <a:latin typeface="Arial" charset="0"/>
            </a:endParaRPr>
          </a:p>
          <a:p>
            <a:pPr marL="0" indent="0" eaLnBrk="1" hangingPunct="1">
              <a:lnSpc>
                <a:spcPct val="80000"/>
              </a:lnSpc>
              <a:spcBef>
                <a:spcPts val="500"/>
              </a:spcBef>
              <a:spcAft>
                <a:spcPts val="500"/>
              </a:spcAft>
              <a:buFont typeface="Arial" charset="0"/>
              <a:buNone/>
              <a:defRPr/>
            </a:pPr>
            <a:endParaRPr lang="en-ZA" altLang="en-US" sz="1400" b="1" dirty="0" smtClean="0">
              <a:latin typeface="Arial" charset="0"/>
            </a:endParaRPr>
          </a:p>
          <a:p>
            <a:pPr marL="0" indent="0" eaLnBrk="1" hangingPunct="1">
              <a:lnSpc>
                <a:spcPct val="80000"/>
              </a:lnSpc>
              <a:spcBef>
                <a:spcPts val="500"/>
              </a:spcBef>
              <a:spcAft>
                <a:spcPts val="500"/>
              </a:spcAft>
              <a:buFont typeface="Arial" charset="0"/>
              <a:buNone/>
              <a:defRPr/>
            </a:pPr>
            <a:endParaRPr lang="en-ZA" altLang="en-US" sz="2800" b="1" dirty="0" smtClean="0">
              <a:latin typeface="Arial" charset="0"/>
            </a:endParaRPr>
          </a:p>
          <a:p>
            <a:pPr marL="0" indent="0" eaLnBrk="1" hangingPunct="1">
              <a:lnSpc>
                <a:spcPct val="80000"/>
              </a:lnSpc>
              <a:spcBef>
                <a:spcPts val="500"/>
              </a:spcBef>
              <a:spcAft>
                <a:spcPts val="500"/>
              </a:spcAft>
              <a:buFont typeface="Arial" charset="0"/>
              <a:buNone/>
              <a:defRPr/>
            </a:pPr>
            <a:endParaRPr lang="en-ZA" altLang="en-US" sz="2800" b="1" dirty="0" smtClean="0">
              <a:latin typeface="Arial" charset="0"/>
            </a:endParaRPr>
          </a:p>
          <a:p>
            <a:pPr marL="0" indent="0" eaLnBrk="1" hangingPunct="1">
              <a:lnSpc>
                <a:spcPct val="80000"/>
              </a:lnSpc>
              <a:spcBef>
                <a:spcPts val="500"/>
              </a:spcBef>
              <a:spcAft>
                <a:spcPts val="500"/>
              </a:spcAft>
              <a:buFontTx/>
              <a:buNone/>
              <a:defRPr/>
            </a:pPr>
            <a:endParaRPr lang="en-ZA" altLang="en-US" sz="2800" b="1" dirty="0" smtClean="0">
              <a:latin typeface="Arial" charset="0"/>
            </a:endParaRPr>
          </a:p>
          <a:p>
            <a:pPr marL="0" indent="0" eaLnBrk="1" hangingPunct="1">
              <a:buFont typeface="Arial" charset="0"/>
              <a:buNone/>
              <a:defRPr/>
            </a:pPr>
            <a:endParaRPr lang="en-US" altLang="en-US"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28</a:t>
            </a:fld>
            <a:endParaRPr lang="en-GB">
              <a:solidFill>
                <a:srgbClr val="000000"/>
              </a:solidFill>
            </a:endParaRPr>
          </a:p>
        </p:txBody>
      </p:sp>
    </p:spTree>
    <p:extLst>
      <p:ext uri="{BB962C8B-B14F-4D97-AF65-F5344CB8AC3E}">
        <p14:creationId xmlns:p14="http://schemas.microsoft.com/office/powerpoint/2010/main" val="90414350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WHO WE ARE</a:t>
            </a:r>
            <a:endParaRPr lang="en-US" altLang="en-US" sz="2400" smtClean="0">
              <a:solidFill>
                <a:schemeClr val="tx1"/>
              </a:solidFill>
            </a:endParaRPr>
          </a:p>
        </p:txBody>
      </p:sp>
      <p:sp>
        <p:nvSpPr>
          <p:cNvPr id="5" name="Content Placeholder 2"/>
          <p:cNvSpPr>
            <a:spLocks noGrp="1"/>
          </p:cNvSpPr>
          <p:nvPr>
            <p:ph idx="1"/>
          </p:nvPr>
        </p:nvSpPr>
        <p:spPr>
          <a:xfrm>
            <a:off x="412750" y="1295400"/>
            <a:ext cx="8894763" cy="5181600"/>
          </a:xfrm>
        </p:spPr>
        <p:txBody>
          <a:bodyPr/>
          <a:lstStyle/>
          <a:p>
            <a:pPr algn="just" eaLnBrk="1" hangingPunct="1">
              <a:buFont typeface="Arial" panose="020B0604020202020204" pitchFamily="34" charset="0"/>
              <a:buChar char="•"/>
              <a:defRPr/>
            </a:pPr>
            <a:r>
              <a:rPr lang="en-US" sz="1800" dirty="0" smtClean="0">
                <a:latin typeface="Arial" panose="020B0604020202020204" pitchFamily="34" charset="0"/>
                <a:cs typeface="Arial" panose="020B0604020202020204" pitchFamily="34" charset="0"/>
              </a:rPr>
              <a:t>Launched on 15 July </a:t>
            </a:r>
            <a:r>
              <a:rPr lang="en-US" sz="1800" dirty="0">
                <a:latin typeface="Arial" panose="020B0604020202020204" pitchFamily="34" charset="0"/>
                <a:cs typeface="Arial" panose="020B0604020202020204" pitchFamily="34" charset="0"/>
              </a:rPr>
              <a:t>2016, </a:t>
            </a:r>
            <a:r>
              <a:rPr lang="en-US" sz="1800" b="1" dirty="0">
                <a:solidFill>
                  <a:schemeClr val="accent6"/>
                </a:solidFill>
                <a:latin typeface="Arial" panose="020B0604020202020204" pitchFamily="34" charset="0"/>
                <a:cs typeface="Arial" panose="020B0604020202020204" pitchFamily="34" charset="0"/>
              </a:rPr>
              <a:t>Trade Invest Africa </a:t>
            </a:r>
            <a:r>
              <a:rPr lang="en-US" sz="1800" dirty="0">
                <a:latin typeface="Arial" panose="020B0604020202020204" pitchFamily="34" charset="0"/>
                <a:cs typeface="Arial" panose="020B0604020202020204" pitchFamily="34" charset="0"/>
              </a:rPr>
              <a:t>is an initiative of </a:t>
            </a:r>
            <a:r>
              <a:rPr lang="en-US" sz="1800" b="1" dirty="0">
                <a:latin typeface="Arial" panose="020B0604020202020204" pitchFamily="34" charset="0"/>
                <a:cs typeface="Arial" panose="020B0604020202020204" pitchFamily="34" charset="0"/>
              </a:rPr>
              <a:t>the </a:t>
            </a:r>
            <a:r>
              <a:rPr lang="en-US" sz="1800" b="1" dirty="0" err="1">
                <a:latin typeface="Arial" panose="020B0604020202020204" pitchFamily="34" charset="0"/>
                <a:cs typeface="Arial" panose="020B0604020202020204" pitchFamily="34" charset="0"/>
              </a:rPr>
              <a:t>dti</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aimed at increasing </a:t>
            </a:r>
            <a:r>
              <a:rPr lang="en-US" sz="1800" dirty="0" smtClean="0">
                <a:latin typeface="Arial" panose="020B0604020202020204" pitchFamily="34" charset="0"/>
                <a:cs typeface="Arial" panose="020B0604020202020204" pitchFamily="34" charset="0"/>
              </a:rPr>
              <a:t>the levels of South </a:t>
            </a:r>
            <a:r>
              <a:rPr lang="en-US" sz="1800" dirty="0">
                <a:latin typeface="Arial" panose="020B0604020202020204" pitchFamily="34" charset="0"/>
                <a:cs typeface="Arial" panose="020B0604020202020204" pitchFamily="34" charset="0"/>
              </a:rPr>
              <a:t>Africa’s </a:t>
            </a:r>
            <a:r>
              <a:rPr lang="en-US" sz="1800" dirty="0" smtClean="0">
                <a:latin typeface="Arial" panose="020B0604020202020204" pitchFamily="34" charset="0"/>
                <a:cs typeface="Arial" panose="020B0604020202020204" pitchFamily="34" charset="0"/>
              </a:rPr>
              <a:t>investments and trade with </a:t>
            </a:r>
            <a:r>
              <a:rPr lang="en-US" sz="1800" dirty="0">
                <a:latin typeface="Arial" panose="020B0604020202020204" pitchFamily="34" charset="0"/>
                <a:cs typeface="Arial" panose="020B0604020202020204" pitchFamily="34" charset="0"/>
              </a:rPr>
              <a:t>the rest of Africa (</a:t>
            </a:r>
            <a:r>
              <a:rPr lang="en-US" sz="1800" dirty="0" err="1">
                <a:latin typeface="Arial" panose="020B0604020202020204" pitchFamily="34" charset="0"/>
                <a:cs typeface="Arial" panose="020B0604020202020204" pitchFamily="34" charset="0"/>
              </a:rPr>
              <a:t>RoA</a:t>
            </a:r>
            <a:r>
              <a:rPr lang="en-US" sz="1800" dirty="0" smtClean="0">
                <a:latin typeface="Arial" panose="020B0604020202020204" pitchFamily="34" charset="0"/>
                <a:cs typeface="Arial" panose="020B0604020202020204" pitchFamily="34" charset="0"/>
              </a:rPr>
              <a:t>).</a:t>
            </a:r>
          </a:p>
          <a:p>
            <a:pPr algn="just" eaLnBrk="1" hangingPunct="1">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algn="just" eaLnBrk="1" hangingPunct="1">
              <a:defRPr/>
            </a:pPr>
            <a:r>
              <a:rPr lang="en-ZA" sz="1800" b="1" dirty="0" smtClean="0">
                <a:solidFill>
                  <a:schemeClr val="accent6"/>
                </a:solidFill>
                <a:latin typeface="Arial" panose="020B0604020202020204" pitchFamily="34" charset="0"/>
                <a:cs typeface="Arial" panose="020B0604020202020204" pitchFamily="34" charset="0"/>
              </a:rPr>
              <a:t>Trade </a:t>
            </a:r>
            <a:r>
              <a:rPr lang="en-ZA" sz="1800" b="1" dirty="0">
                <a:solidFill>
                  <a:schemeClr val="accent6"/>
                </a:solidFill>
                <a:latin typeface="Arial" panose="020B0604020202020204" pitchFamily="34" charset="0"/>
                <a:cs typeface="Arial" panose="020B0604020202020204" pitchFamily="34" charset="0"/>
              </a:rPr>
              <a:t>Invest Africa </a:t>
            </a:r>
            <a:r>
              <a:rPr lang="en-ZA" sz="1800" dirty="0">
                <a:latin typeface="Arial" panose="020B0604020202020204" pitchFamily="34" charset="0"/>
                <a:cs typeface="Arial" panose="020B0604020202020204" pitchFamily="34" charset="0"/>
              </a:rPr>
              <a:t>is created to be the go-to unit in </a:t>
            </a:r>
            <a:r>
              <a:rPr lang="en-ZA" sz="1800" b="1" dirty="0">
                <a:latin typeface="Arial" panose="020B0604020202020204" pitchFamily="34" charset="0"/>
                <a:cs typeface="Arial" panose="020B0604020202020204" pitchFamily="34" charset="0"/>
              </a:rPr>
              <a:t>the </a:t>
            </a:r>
            <a:r>
              <a:rPr lang="en-ZA" sz="1800" b="1" dirty="0" err="1">
                <a:latin typeface="Arial" panose="020B0604020202020204" pitchFamily="34" charset="0"/>
                <a:cs typeface="Arial" panose="020B0604020202020204" pitchFamily="34" charset="0"/>
              </a:rPr>
              <a:t>dti</a:t>
            </a:r>
            <a:r>
              <a:rPr lang="en-ZA" sz="1800" dirty="0">
                <a:latin typeface="Arial" panose="020B0604020202020204" pitchFamily="34" charset="0"/>
                <a:cs typeface="Arial" panose="020B0604020202020204" pitchFamily="34" charset="0"/>
              </a:rPr>
              <a:t> for companies looking for trade and investment opportunities in the rest of Africa and those that are already operating on the continent and are facing challenges. </a:t>
            </a:r>
          </a:p>
          <a:p>
            <a:pPr algn="just" eaLnBrk="1" hangingPunct="1">
              <a:defRPr/>
            </a:pPr>
            <a:endParaRPr lang="en-ZA" sz="1800" b="1" dirty="0">
              <a:latin typeface="Arial" panose="020B0604020202020204" pitchFamily="34" charset="0"/>
              <a:cs typeface="Arial" panose="020B0604020202020204" pitchFamily="34" charset="0"/>
            </a:endParaRPr>
          </a:p>
          <a:p>
            <a:pPr algn="just" eaLnBrk="1" hangingPunct="1">
              <a:defRPr/>
            </a:pPr>
            <a:r>
              <a:rPr lang="en-ZA" sz="1800" b="1" dirty="0">
                <a:solidFill>
                  <a:schemeClr val="accent6"/>
                </a:solidFill>
                <a:latin typeface="Arial" panose="020B0604020202020204" pitchFamily="34" charset="0"/>
                <a:cs typeface="Arial" panose="020B0604020202020204" pitchFamily="34" charset="0"/>
              </a:rPr>
              <a:t>Trade Invest Africa</a:t>
            </a:r>
            <a:r>
              <a:rPr lang="en-ZA" sz="1800" dirty="0">
                <a:solidFill>
                  <a:schemeClr val="accent6"/>
                </a:solidFill>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will also work closely with governments and business in the rest of Africa to facilitate exports from the continent </a:t>
            </a:r>
            <a:r>
              <a:rPr lang="en-ZA" sz="1800" dirty="0" smtClean="0">
                <a:latin typeface="Arial" panose="020B0604020202020204" pitchFamily="34" charset="0"/>
                <a:cs typeface="Arial" panose="020B0604020202020204" pitchFamily="34" charset="0"/>
              </a:rPr>
              <a:t>into </a:t>
            </a:r>
            <a:r>
              <a:rPr lang="en-ZA" sz="1800" dirty="0">
                <a:latin typeface="Arial" panose="020B0604020202020204" pitchFamily="34" charset="0"/>
                <a:cs typeface="Arial" panose="020B0604020202020204" pitchFamily="34" charset="0"/>
              </a:rPr>
              <a:t>South Africa. This is our direct contribution to increasing the levels of intra-Africa trade.</a:t>
            </a:r>
          </a:p>
          <a:p>
            <a:pPr marL="0" indent="0" algn="just" eaLnBrk="1" hangingPunct="1">
              <a:buFontTx/>
              <a:buNone/>
              <a:defRPr/>
            </a:pPr>
            <a:endParaRPr lang="en-US" sz="18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US" sz="1800" b="1" dirty="0" smtClean="0">
                <a:solidFill>
                  <a:schemeClr val="accent6"/>
                </a:solidFill>
                <a:latin typeface="Arial" panose="020B0604020202020204" pitchFamily="34" charset="0"/>
                <a:cs typeface="Arial" panose="020B0604020202020204" pitchFamily="34" charset="0"/>
              </a:rPr>
              <a:t>Trade Invest Africa </a:t>
            </a:r>
            <a:r>
              <a:rPr lang="en-US" sz="1800" dirty="0" smtClean="0">
                <a:latin typeface="Arial" panose="020B0604020202020204" pitchFamily="34" charset="0"/>
                <a:cs typeface="Arial" panose="020B0604020202020204" pitchFamily="34" charset="0"/>
              </a:rPr>
              <a:t>offers </a:t>
            </a:r>
            <a:r>
              <a:rPr lang="en-US" sz="1800" dirty="0">
                <a:latin typeface="Arial" panose="020B0604020202020204" pitchFamily="34" charset="0"/>
                <a:cs typeface="Arial" panose="020B0604020202020204" pitchFamily="34" charset="0"/>
              </a:rPr>
              <a:t>facilitation support to </a:t>
            </a:r>
            <a:r>
              <a:rPr lang="en-US" sz="1800" dirty="0" smtClean="0">
                <a:latin typeface="Arial" panose="020B0604020202020204" pitchFamily="34" charset="0"/>
                <a:cs typeface="Arial" panose="020B0604020202020204" pitchFamily="34" charset="0"/>
              </a:rPr>
              <a:t>business </a:t>
            </a:r>
            <a:r>
              <a:rPr lang="en-US" sz="1800" dirty="0">
                <a:latin typeface="Arial" panose="020B0604020202020204" pitchFamily="34" charset="0"/>
                <a:cs typeface="Arial" panose="020B0604020202020204" pitchFamily="34" charset="0"/>
              </a:rPr>
              <a:t>and </a:t>
            </a:r>
            <a:r>
              <a:rPr lang="en-US" sz="1800" dirty="0" err="1">
                <a:latin typeface="Arial" panose="020B0604020202020204" pitchFamily="34" charset="0"/>
                <a:cs typeface="Arial" panose="020B0604020202020204" pitchFamily="34" charset="0"/>
              </a:rPr>
              <a:t>utilises</a:t>
            </a:r>
            <a:r>
              <a:rPr lang="en-US" sz="1800" dirty="0">
                <a:latin typeface="Arial" panose="020B0604020202020204" pitchFamily="34" charset="0"/>
                <a:cs typeface="Arial" panose="020B0604020202020204" pitchFamily="34" charset="0"/>
              </a:rPr>
              <a:t> outward investments to the </a:t>
            </a:r>
            <a:r>
              <a:rPr lang="en-US" sz="1800" dirty="0" err="1">
                <a:latin typeface="Arial" panose="020B0604020202020204" pitchFamily="34" charset="0"/>
                <a:cs typeface="Arial" panose="020B0604020202020204" pitchFamily="34" charset="0"/>
              </a:rPr>
              <a:t>RoA</a:t>
            </a:r>
            <a:r>
              <a:rPr lang="en-US" sz="1800" dirty="0">
                <a:latin typeface="Arial" panose="020B0604020202020204" pitchFamily="34" charset="0"/>
                <a:cs typeface="Arial" panose="020B0604020202020204" pitchFamily="34" charset="0"/>
              </a:rPr>
              <a:t> to drive South Africa’s value-added </a:t>
            </a:r>
            <a:r>
              <a:rPr lang="en-US" sz="1800" dirty="0" smtClean="0">
                <a:latin typeface="Arial" panose="020B0604020202020204" pitchFamily="34" charset="0"/>
                <a:cs typeface="Arial" panose="020B0604020202020204" pitchFamily="34" charset="0"/>
              </a:rPr>
              <a:t>exports and create mutually beneficial economic relationships.</a:t>
            </a:r>
            <a:endParaRPr lang="en-US" sz="18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400"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29</a:t>
            </a:fld>
            <a:endParaRPr lang="en-GB">
              <a:solidFill>
                <a:srgbClr val="000000"/>
              </a:solidFill>
            </a:endParaRPr>
          </a:p>
        </p:txBody>
      </p:sp>
    </p:spTree>
    <p:extLst>
      <p:ext uri="{BB962C8B-B14F-4D97-AF65-F5344CB8AC3E}">
        <p14:creationId xmlns:p14="http://schemas.microsoft.com/office/powerpoint/2010/main" val="85749286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7" y="0"/>
            <a:ext cx="7936686" cy="1124744"/>
          </a:xfrm>
        </p:spPr>
        <p:txBody>
          <a:bodyPr>
            <a:normAutofit/>
          </a:bodyPr>
          <a:lstStyle/>
          <a:p>
            <a:r>
              <a:rPr lang="en-US" sz="2400" b="1" dirty="0" smtClean="0">
                <a:solidFill>
                  <a:schemeClr val="tx1"/>
                </a:solidFill>
                <a:latin typeface="Arial" pitchFamily="34" charset="0"/>
                <a:cs typeface="Arial" pitchFamily="34" charset="0"/>
              </a:rPr>
              <a:t>SA EXPORT SHARE TO WORLD (2010- 2016)</a:t>
            </a:r>
            <a:endParaRPr lang="en-US" sz="2400" b="1" dirty="0">
              <a:solidFill>
                <a:schemeClr val="tx1"/>
              </a:solidFill>
              <a:latin typeface="Arial" pitchFamily="34" charset="0"/>
              <a:cs typeface="Arial" pitchFamily="34" charset="0"/>
            </a:endParaRPr>
          </a:p>
        </p:txBody>
      </p:sp>
      <p:sp>
        <p:nvSpPr>
          <p:cNvPr id="5" name="Content Placeholder 2"/>
          <p:cNvSpPr>
            <a:spLocks noGrp="1"/>
          </p:cNvSpPr>
          <p:nvPr>
            <p:ph idx="1"/>
          </p:nvPr>
        </p:nvSpPr>
        <p:spPr>
          <a:xfrm>
            <a:off x="412750" y="1295400"/>
            <a:ext cx="5008302" cy="4800600"/>
          </a:xfrm>
        </p:spPr>
        <p:txBody>
          <a:bodyPr>
            <a:normAutofit fontScale="92500" lnSpcReduction="10000"/>
          </a:bodyPr>
          <a:lstStyle/>
          <a:p>
            <a:pPr algn="just">
              <a:lnSpc>
                <a:spcPct val="115000"/>
              </a:lnSpc>
            </a:pPr>
            <a:r>
              <a:rPr lang="en-ZA" sz="2000" dirty="0" smtClean="0">
                <a:solidFill>
                  <a:srgbClr val="000000"/>
                </a:solidFill>
                <a:latin typeface="Arial" panose="020B0604020202020204" pitchFamily="34" charset="0"/>
                <a:cs typeface="Arial" panose="020B0604020202020204" pitchFamily="34" charset="0"/>
              </a:rPr>
              <a:t>South </a:t>
            </a:r>
            <a:r>
              <a:rPr lang="en-ZA" sz="2000" dirty="0">
                <a:solidFill>
                  <a:srgbClr val="000000"/>
                </a:solidFill>
                <a:latin typeface="Arial" panose="020B0604020202020204" pitchFamily="34" charset="0"/>
                <a:cs typeface="Arial" panose="020B0604020202020204" pitchFamily="34" charset="0"/>
              </a:rPr>
              <a:t>Africa’s trade of goods with the rest of the world lost share, dropping to 0,47% in 2016 at constant </a:t>
            </a:r>
            <a:r>
              <a:rPr lang="en-ZA" sz="2000" dirty="0" smtClean="0">
                <a:solidFill>
                  <a:srgbClr val="000000"/>
                </a:solidFill>
                <a:latin typeface="Arial" panose="020B0604020202020204" pitchFamily="34" charset="0"/>
                <a:cs typeface="Arial" panose="020B0604020202020204" pitchFamily="34" charset="0"/>
              </a:rPr>
              <a:t>2010 prices. In </a:t>
            </a:r>
            <a:r>
              <a:rPr lang="en-ZA" sz="2000" dirty="0">
                <a:solidFill>
                  <a:srgbClr val="000000"/>
                </a:solidFill>
                <a:latin typeface="Arial" panose="020B0604020202020204" pitchFamily="34" charset="0"/>
                <a:cs typeface="Arial" panose="020B0604020202020204" pitchFamily="34" charset="0"/>
              </a:rPr>
              <a:t>the past seven years (2010 to 2016), South Africa’s </a:t>
            </a:r>
            <a:r>
              <a:rPr lang="en-ZA" sz="2000" dirty="0" smtClean="0">
                <a:solidFill>
                  <a:srgbClr val="000000"/>
                </a:solidFill>
                <a:latin typeface="Arial" panose="020B0604020202020204" pitchFamily="34" charset="0"/>
                <a:cs typeface="Arial" panose="020B0604020202020204" pitchFamily="34" charset="0"/>
              </a:rPr>
              <a:t>export share for </a:t>
            </a:r>
            <a:r>
              <a:rPr lang="en-ZA" sz="2000" dirty="0">
                <a:solidFill>
                  <a:srgbClr val="000000"/>
                </a:solidFill>
                <a:latin typeface="Arial" panose="020B0604020202020204" pitchFamily="34" charset="0"/>
                <a:cs typeface="Arial" panose="020B0604020202020204" pitchFamily="34" charset="0"/>
              </a:rPr>
              <a:t>goods to the rest of the world has been decreasing, reaching its lowest levels of 0,47 per cent in 2016 at constant prices. </a:t>
            </a:r>
            <a:endParaRPr lang="en-ZA" sz="2000" dirty="0" smtClean="0">
              <a:solidFill>
                <a:srgbClr val="000000"/>
              </a:solidFill>
              <a:latin typeface="Arial" panose="020B0604020202020204" pitchFamily="34" charset="0"/>
              <a:cs typeface="Arial" panose="020B0604020202020204" pitchFamily="34" charset="0"/>
            </a:endParaRPr>
          </a:p>
          <a:p>
            <a:pPr algn="just">
              <a:lnSpc>
                <a:spcPct val="115000"/>
              </a:lnSpc>
            </a:pPr>
            <a:r>
              <a:rPr lang="en-ZA" sz="2000" dirty="0" smtClean="0">
                <a:solidFill>
                  <a:srgbClr val="000000"/>
                </a:solidFill>
                <a:latin typeface="Arial" panose="020B0604020202020204" pitchFamily="34" charset="0"/>
                <a:cs typeface="Arial" panose="020B0604020202020204" pitchFamily="34" charset="0"/>
              </a:rPr>
              <a:t>The </a:t>
            </a:r>
            <a:r>
              <a:rPr lang="en-ZA" sz="2000" dirty="0">
                <a:solidFill>
                  <a:srgbClr val="000000"/>
                </a:solidFill>
                <a:latin typeface="Arial" panose="020B0604020202020204" pitchFamily="34" charset="0"/>
                <a:cs typeface="Arial" panose="020B0604020202020204" pitchFamily="34" charset="0"/>
              </a:rPr>
              <a:t>US, China, Germany, the United Kingdom and Japan remain the top world exporters of goods with a collective export share of 38 per cent of the global exports. </a:t>
            </a:r>
            <a:endParaRPr lang="en-ZA" sz="2000" dirty="0" smtClean="0">
              <a:solidFill>
                <a:srgbClr val="000000"/>
              </a:solidFill>
              <a:latin typeface="Arial" panose="020B0604020202020204" pitchFamily="34" charset="0"/>
              <a:cs typeface="Arial" panose="020B0604020202020204" pitchFamily="34" charset="0"/>
            </a:endParaRPr>
          </a:p>
          <a:p>
            <a:pPr algn="just">
              <a:lnSpc>
                <a:spcPct val="115000"/>
              </a:lnSpc>
            </a:pPr>
            <a:r>
              <a:rPr lang="en-ZA" sz="2000" dirty="0" smtClean="0">
                <a:solidFill>
                  <a:srgbClr val="000000"/>
                </a:solidFill>
                <a:latin typeface="Arial" panose="020B0604020202020204" pitchFamily="34" charset="0"/>
                <a:cs typeface="Arial" panose="020B0604020202020204" pitchFamily="34" charset="0"/>
              </a:rPr>
              <a:t>South Africa is ranked 38 exporter to the world.</a:t>
            </a:r>
            <a:endParaRPr lang="en-US" sz="2000" dirty="0">
              <a:latin typeface="Arial" panose="020B0604020202020204" pitchFamily="34" charset="0"/>
              <a:cs typeface="Arial" panose="020B0604020202020204" pitchFamily="34" charset="0"/>
            </a:endParaRPr>
          </a:p>
          <a:p>
            <a:pPr marL="0" indent="0" algn="just" eaLnBrk="0" fontAlgn="base" hangingPunct="0">
              <a:lnSpc>
                <a:spcPct val="95000"/>
              </a:lnSpc>
              <a:buNone/>
            </a:pPr>
            <a:endParaRPr lang="en-ZA" sz="1900" dirty="0" smtClean="0">
              <a:latin typeface="Calibri"/>
              <a:ea typeface="Calibri"/>
              <a:cs typeface="Calibri"/>
            </a:endParaRPr>
          </a:p>
          <a:p>
            <a:pPr lvl="1" algn="just" eaLnBrk="0" fontAlgn="base" hangingPunct="0">
              <a:lnSpc>
                <a:spcPct val="95000"/>
              </a:lnSpc>
              <a:buFont typeface="Wingdings" charset="2"/>
              <a:buChar char="q"/>
            </a:pPr>
            <a:endParaRPr lang="en-ZA" sz="1500" dirty="0" smtClean="0">
              <a:latin typeface="Calibri"/>
              <a:ea typeface="Calibri"/>
              <a:cs typeface="Calibri"/>
            </a:endParaRPr>
          </a:p>
          <a:p>
            <a:pPr lvl="1" algn="just" eaLnBrk="0" fontAlgn="base" hangingPunct="0">
              <a:lnSpc>
                <a:spcPct val="95000"/>
              </a:lnSpc>
              <a:buFont typeface="Wingdings" charset="2"/>
              <a:buChar char="q"/>
            </a:pPr>
            <a:endParaRPr lang="en-ZA" sz="1500" dirty="0">
              <a:latin typeface="Calibri"/>
              <a:ea typeface="Calibri"/>
              <a:cs typeface="Calibri"/>
            </a:endParaRPr>
          </a:p>
        </p:txBody>
      </p:sp>
      <p:graphicFrame>
        <p:nvGraphicFramePr>
          <p:cNvPr id="6" name="Content Placeholder 5"/>
          <p:cNvGraphicFramePr>
            <a:graphicFrameLocks/>
          </p:cNvGraphicFramePr>
          <p:nvPr>
            <p:extLst>
              <p:ext uri="{D42A27DB-BD31-4B8C-83A1-F6EECF244321}">
                <p14:modId xmlns:p14="http://schemas.microsoft.com/office/powerpoint/2010/main" val="1204054786"/>
              </p:ext>
            </p:extLst>
          </p:nvPr>
        </p:nvGraphicFramePr>
        <p:xfrm>
          <a:off x="5889104" y="1268760"/>
          <a:ext cx="3900433"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273821953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WHO WE ARE</a:t>
            </a:r>
            <a:endParaRPr lang="en-US" altLang="en-US" sz="2400" smtClean="0">
              <a:solidFill>
                <a:schemeClr val="tx1"/>
              </a:solidFill>
            </a:endParaRPr>
          </a:p>
        </p:txBody>
      </p:sp>
      <p:sp>
        <p:nvSpPr>
          <p:cNvPr id="5" name="Content Placeholder 2"/>
          <p:cNvSpPr>
            <a:spLocks noGrp="1"/>
          </p:cNvSpPr>
          <p:nvPr>
            <p:ph idx="1"/>
          </p:nvPr>
        </p:nvSpPr>
        <p:spPr/>
        <p:txBody>
          <a:bodyPr/>
          <a:lstStyle/>
          <a:p>
            <a:pPr algn="just" eaLnBrk="1" hangingPunct="1">
              <a:buFont typeface="Arial" panose="020B0604020202020204" pitchFamily="34" charset="0"/>
              <a:buChar char="•"/>
              <a:defRPr/>
            </a:pPr>
            <a:r>
              <a:rPr lang="en-US" b="1" dirty="0" smtClean="0">
                <a:solidFill>
                  <a:schemeClr val="accent6"/>
                </a:solidFill>
                <a:latin typeface="Arial" panose="020B0604020202020204" pitchFamily="34" charset="0"/>
                <a:cs typeface="Arial" panose="020B0604020202020204" pitchFamily="34" charset="0"/>
              </a:rPr>
              <a:t>Trade </a:t>
            </a:r>
            <a:r>
              <a:rPr lang="en-US" b="1" dirty="0">
                <a:solidFill>
                  <a:schemeClr val="accent6"/>
                </a:solidFill>
                <a:latin typeface="Arial" panose="020B0604020202020204" pitchFamily="34" charset="0"/>
                <a:cs typeface="Arial" panose="020B0604020202020204" pitchFamily="34" charset="0"/>
              </a:rPr>
              <a:t>Invest Africa</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supports ‘Development Integration’ by identifying infrastructure and industrial projects in </a:t>
            </a:r>
            <a:r>
              <a:rPr lang="en-US" dirty="0" err="1">
                <a:solidFill>
                  <a:prstClr val="black"/>
                </a:solidFill>
                <a:latin typeface="Arial" panose="020B0604020202020204" pitchFamily="34" charset="0"/>
                <a:cs typeface="Arial" panose="020B0604020202020204" pitchFamily="34" charset="0"/>
              </a:rPr>
              <a:t>RoA</a:t>
            </a:r>
            <a:r>
              <a:rPr lang="en-US" dirty="0">
                <a:solidFill>
                  <a:prstClr val="black"/>
                </a:solidFill>
                <a:latin typeface="Arial" panose="020B0604020202020204" pitchFamily="34" charset="0"/>
                <a:cs typeface="Arial" panose="020B0604020202020204" pitchFamily="34" charset="0"/>
              </a:rPr>
              <a:t> aimed at trade facilitation</a:t>
            </a:r>
            <a:r>
              <a:rPr lang="en-US" dirty="0" smtClean="0">
                <a:solidFill>
                  <a:prstClr val="black"/>
                </a:solidFill>
                <a:latin typeface="Arial" panose="020B0604020202020204" pitchFamily="34" charset="0"/>
                <a:cs typeface="Arial" panose="020B0604020202020204" pitchFamily="34" charset="0"/>
              </a:rPr>
              <a:t>. </a:t>
            </a:r>
          </a:p>
          <a:p>
            <a:pPr algn="just" eaLnBrk="1" hangingPunct="1">
              <a:buFont typeface="Arial" panose="020B0604020202020204" pitchFamily="34" charset="0"/>
              <a:buChar char="•"/>
              <a:defRPr/>
            </a:pPr>
            <a:endParaRPr lang="en-US" dirty="0">
              <a:solidFill>
                <a:prstClr val="black"/>
              </a:solidFill>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US" b="1" dirty="0">
                <a:latin typeface="Arial" panose="020B0604020202020204" pitchFamily="34" charset="0"/>
                <a:cs typeface="Arial" panose="020B0604020202020204" pitchFamily="34" charset="0"/>
              </a:rPr>
              <a:t>Mandate: </a:t>
            </a:r>
            <a:r>
              <a:rPr lang="en-US" dirty="0">
                <a:latin typeface="Arial" panose="020B0604020202020204" pitchFamily="34" charset="0"/>
                <a:cs typeface="Arial" panose="020B0604020202020204" pitchFamily="34" charset="0"/>
              </a:rPr>
              <a:t>implement an outward investment-led trade strategy towards </a:t>
            </a:r>
            <a:r>
              <a:rPr lang="en-US" dirty="0" err="1">
                <a:latin typeface="Arial" panose="020B0604020202020204" pitchFamily="34" charset="0"/>
                <a:cs typeface="Arial" panose="020B0604020202020204" pitchFamily="34" charset="0"/>
              </a:rPr>
              <a:t>RoA</a:t>
            </a:r>
            <a:r>
              <a:rPr lang="en-US" dirty="0" smtClean="0">
                <a:latin typeface="Arial" panose="020B0604020202020204" pitchFamily="34" charset="0"/>
                <a:cs typeface="Arial" panose="020B0604020202020204" pitchFamily="34" charset="0"/>
              </a:rPr>
              <a:t>.</a:t>
            </a:r>
          </a:p>
          <a:p>
            <a:pPr algn="just" eaLnBrk="1" hangingPunct="1">
              <a:buFont typeface="Arial" panose="020B0604020202020204" pitchFamily="34" charset="0"/>
              <a:buChar char="•"/>
              <a:defRPr/>
            </a:pPr>
            <a:endParaRPr lang="en-US" b="1" dirty="0">
              <a:latin typeface="Arial" panose="020B0604020202020204" pitchFamily="34" charset="0"/>
              <a:cs typeface="Arial" panose="020B0604020202020204" pitchFamily="34" charset="0"/>
            </a:endParaRPr>
          </a:p>
          <a:p>
            <a:pPr lvl="1" algn="just" eaLnBrk="1" hangingPunct="1">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This is the only way to address the trade imbalance with </a:t>
            </a:r>
            <a:r>
              <a:rPr lang="en-US" sz="1600" dirty="0" err="1" smtClean="0">
                <a:latin typeface="Arial" panose="020B0604020202020204" pitchFamily="34" charset="0"/>
                <a:cs typeface="Arial" panose="020B0604020202020204" pitchFamily="34" charset="0"/>
              </a:rPr>
              <a:t>RoA</a:t>
            </a:r>
            <a:r>
              <a:rPr lang="en-US" sz="1600" dirty="0" smtClean="0">
                <a:latin typeface="Arial" panose="020B0604020202020204" pitchFamily="34" charset="0"/>
                <a:cs typeface="Arial" panose="020B0604020202020204" pitchFamily="34" charset="0"/>
              </a:rPr>
              <a:t> and ensure sustainable economic partnerships and growth.</a:t>
            </a:r>
          </a:p>
          <a:p>
            <a:pPr lvl="1" algn="just" eaLnBrk="1" hangingPunct="1">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As South Africa invests in and imports from the RoA, we create future demand for South Africa’s own value added exports – Virtuous Cycle </a:t>
            </a:r>
            <a:endParaRPr lang="en-US" sz="1600" dirty="0">
              <a:latin typeface="Arial" panose="020B0604020202020204" pitchFamily="34" charset="0"/>
              <a:cs typeface="Arial" panose="020B0604020202020204" pitchFamily="34" charset="0"/>
            </a:endParaRPr>
          </a:p>
          <a:p>
            <a:pPr marL="0" indent="0" algn="just" eaLnBrk="1" hangingPunct="1">
              <a:buFont typeface="Arial" charset="0"/>
              <a:buNone/>
              <a:defRPr/>
            </a:pPr>
            <a:endParaRPr lang="en-US" dirty="0">
              <a:solidFill>
                <a:prstClr val="black"/>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400"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30</a:t>
            </a:fld>
            <a:endParaRPr lang="en-GB">
              <a:solidFill>
                <a:srgbClr val="000000"/>
              </a:solidFill>
            </a:endParaRPr>
          </a:p>
        </p:txBody>
      </p:sp>
    </p:spTree>
    <p:extLst>
      <p:ext uri="{BB962C8B-B14F-4D97-AF65-F5344CB8AC3E}">
        <p14:creationId xmlns:p14="http://schemas.microsoft.com/office/powerpoint/2010/main" val="59658072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OUR OBJECTIVES</a:t>
            </a:r>
            <a:endParaRPr lang="en-US" altLang="en-US" sz="2400" smtClean="0">
              <a:solidFill>
                <a:schemeClr val="tx1"/>
              </a:solidFill>
            </a:endParaRPr>
          </a:p>
        </p:txBody>
      </p:sp>
      <p:sp>
        <p:nvSpPr>
          <p:cNvPr id="5" name="Content Placeholder 2"/>
          <p:cNvSpPr>
            <a:spLocks noGrp="1"/>
          </p:cNvSpPr>
          <p:nvPr>
            <p:ph idx="1"/>
          </p:nvPr>
        </p:nvSpPr>
        <p:spPr/>
        <p:txBody>
          <a:bodyPr/>
          <a:lstStyle/>
          <a:p>
            <a:pPr algn="just" eaLnBrk="1" hangingPunct="1">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To position South African entities and companies (SA Inc.) as the preferred suppliers of value-added goods and services to the </a:t>
            </a:r>
            <a:r>
              <a:rPr lang="en-US" altLang="en-US" dirty="0" err="1" smtClean="0">
                <a:latin typeface="Arial" panose="020B0604020202020204" pitchFamily="34" charset="0"/>
                <a:cs typeface="Arial" panose="020B0604020202020204" pitchFamily="34" charset="0"/>
              </a:rPr>
              <a:t>RoA</a:t>
            </a:r>
            <a:r>
              <a:rPr lang="en-US" altLang="en-US" dirty="0" smtClean="0">
                <a:latin typeface="Arial" panose="020B0604020202020204" pitchFamily="34" charset="0"/>
                <a:cs typeface="Arial" panose="020B0604020202020204" pitchFamily="34" charset="0"/>
              </a:rPr>
              <a:t>.</a:t>
            </a:r>
          </a:p>
          <a:p>
            <a:pPr marL="0" indent="0" algn="just" eaLnBrk="1" hangingPunct="1">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To uncover trade and investment opportunities for SA Inc. in the </a:t>
            </a:r>
            <a:r>
              <a:rPr lang="en-US" altLang="en-US" dirty="0" err="1" smtClean="0">
                <a:latin typeface="Arial" panose="020B0604020202020204" pitchFamily="34" charset="0"/>
                <a:cs typeface="Arial" panose="020B0604020202020204" pitchFamily="34" charset="0"/>
              </a:rPr>
              <a:t>RoA</a:t>
            </a:r>
            <a:r>
              <a:rPr lang="en-US" altLang="en-US" dirty="0" smtClean="0">
                <a:latin typeface="Arial" panose="020B0604020202020204" pitchFamily="34" charset="0"/>
                <a:cs typeface="Arial" panose="020B0604020202020204" pitchFamily="34" charset="0"/>
              </a:rPr>
              <a:t>.</a:t>
            </a:r>
          </a:p>
          <a:p>
            <a:pPr marL="0" indent="0" algn="just" eaLnBrk="1" hangingPunct="1">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To assist South African businesses already operating in </a:t>
            </a:r>
            <a:r>
              <a:rPr lang="en-US" altLang="en-US" dirty="0" err="1" smtClean="0">
                <a:latin typeface="Arial" panose="020B0604020202020204" pitchFamily="34" charset="0"/>
                <a:cs typeface="Arial" panose="020B0604020202020204" pitchFamily="34" charset="0"/>
              </a:rPr>
              <a:t>RoA</a:t>
            </a:r>
            <a:r>
              <a:rPr lang="en-US" altLang="en-US" dirty="0" smtClean="0">
                <a:latin typeface="Arial" panose="020B0604020202020204" pitchFamily="34" charset="0"/>
                <a:cs typeface="Arial" panose="020B0604020202020204" pitchFamily="34" charset="0"/>
              </a:rPr>
              <a:t> to resolve any market access issues. </a:t>
            </a:r>
          </a:p>
          <a:p>
            <a:pPr marL="0" indent="0" algn="just" eaLnBrk="1" hangingPunct="1">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To assist South African business with market entry strategies for </a:t>
            </a:r>
            <a:r>
              <a:rPr lang="en-US" altLang="en-US" dirty="0" err="1" smtClean="0">
                <a:latin typeface="Arial" panose="020B0604020202020204" pitchFamily="34" charset="0"/>
                <a:cs typeface="Arial" panose="020B0604020202020204" pitchFamily="34" charset="0"/>
              </a:rPr>
              <a:t>RoA</a:t>
            </a:r>
            <a:r>
              <a:rPr lang="en-US" altLang="en-US" dirty="0" smtClean="0">
                <a:latin typeface="Arial" panose="020B0604020202020204" pitchFamily="34" charset="0"/>
                <a:cs typeface="Arial" panose="020B0604020202020204" pitchFamily="34" charset="0"/>
              </a:rPr>
              <a:t> markets.</a:t>
            </a:r>
          </a:p>
          <a:p>
            <a:pPr marL="0" indent="0" algn="just" eaLnBrk="1" hangingPunct="1">
              <a:buFont typeface="Arial" charset="0"/>
              <a:buNone/>
              <a:defRPr/>
            </a:pPr>
            <a:endParaRPr lang="en-US" alt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31</a:t>
            </a:fld>
            <a:endParaRPr lang="en-GB">
              <a:solidFill>
                <a:srgbClr val="000000"/>
              </a:solidFill>
            </a:endParaRPr>
          </a:p>
        </p:txBody>
      </p:sp>
    </p:spTree>
    <p:extLst>
      <p:ext uri="{BB962C8B-B14F-4D97-AF65-F5344CB8AC3E}">
        <p14:creationId xmlns:p14="http://schemas.microsoft.com/office/powerpoint/2010/main" val="130862973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OUR OFFERINGS</a:t>
            </a:r>
            <a:endParaRPr lang="en-US" altLang="en-US" sz="2400" b="1" smtClean="0">
              <a:solidFill>
                <a:schemeClr val="tx1"/>
              </a:solidFill>
            </a:endParaRPr>
          </a:p>
        </p:txBody>
      </p:sp>
      <p:sp>
        <p:nvSpPr>
          <p:cNvPr id="5" name="Content Placeholder 2"/>
          <p:cNvSpPr>
            <a:spLocks noGrp="1"/>
          </p:cNvSpPr>
          <p:nvPr>
            <p:ph idx="1"/>
          </p:nvPr>
        </p:nvSpPr>
        <p:spPr/>
        <p:txBody>
          <a:bodyPr/>
          <a:lstStyle/>
          <a:p>
            <a:pPr algn="just" eaLnBrk="1" hangingPunct="1">
              <a:buFont typeface="Arial" panose="020B0604020202020204" pitchFamily="34" charset="0"/>
              <a:buChar char="•"/>
              <a:defRPr/>
            </a:pPr>
            <a:r>
              <a:rPr lang="en-US" sz="2400" b="1" dirty="0">
                <a:solidFill>
                  <a:schemeClr val="accent6"/>
                </a:solidFill>
                <a:latin typeface="Arial" panose="020B0604020202020204" pitchFamily="34" charset="0"/>
                <a:cs typeface="Arial" panose="020B0604020202020204" pitchFamily="34" charset="0"/>
              </a:rPr>
              <a:t>Trade Invest Africa</a:t>
            </a:r>
            <a:r>
              <a:rPr lang="en-ZA" sz="2400" dirty="0" smtClean="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will </a:t>
            </a:r>
            <a:r>
              <a:rPr lang="en-ZA" sz="2400" b="1" dirty="0">
                <a:latin typeface="Arial" panose="020B0604020202020204" pitchFamily="34" charset="0"/>
                <a:cs typeface="Arial" panose="020B0604020202020204" pitchFamily="34" charset="0"/>
              </a:rPr>
              <a:t>facilitate</a:t>
            </a:r>
            <a:r>
              <a:rPr lang="en-ZA" sz="2400" dirty="0">
                <a:latin typeface="Arial" panose="020B0604020202020204" pitchFamily="34" charset="0"/>
                <a:cs typeface="Arial" panose="020B0604020202020204" pitchFamily="34" charset="0"/>
              </a:rPr>
              <a:t> for South African business </a:t>
            </a:r>
            <a:r>
              <a:rPr lang="en-ZA" sz="2400" dirty="0" smtClean="0">
                <a:latin typeface="Arial" panose="020B0604020202020204" pitchFamily="34" charset="0"/>
                <a:cs typeface="Arial" panose="020B0604020202020204" pitchFamily="34" charset="0"/>
              </a:rPr>
              <a:t>the necessary </a:t>
            </a:r>
            <a:r>
              <a:rPr lang="en-ZA" sz="2400" dirty="0">
                <a:latin typeface="Arial" panose="020B0604020202020204" pitchFamily="34" charset="0"/>
                <a:cs typeface="Arial" panose="020B0604020202020204" pitchFamily="34" charset="0"/>
              </a:rPr>
              <a:t>services related to trade </a:t>
            </a:r>
            <a:r>
              <a:rPr lang="en-ZA" sz="2400" dirty="0" smtClean="0">
                <a:latin typeface="Arial" panose="020B0604020202020204" pitchFamily="34" charset="0"/>
                <a:cs typeface="Arial" panose="020B0604020202020204" pitchFamily="34" charset="0"/>
              </a:rPr>
              <a:t>and investment on </a:t>
            </a:r>
            <a:r>
              <a:rPr lang="en-ZA" sz="2400" dirty="0">
                <a:latin typeface="Arial" panose="020B0604020202020204" pitchFamily="34" charset="0"/>
                <a:cs typeface="Arial" panose="020B0604020202020204" pitchFamily="34" charset="0"/>
              </a:rPr>
              <a:t>the continent. </a:t>
            </a:r>
            <a:endParaRPr lang="en-ZA" sz="2400" dirty="0" smtClean="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defRPr/>
            </a:pPr>
            <a:endParaRPr lang="en-ZA" sz="24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focus is specifically </a:t>
            </a:r>
            <a:r>
              <a:rPr lang="en-ZA" sz="2400" dirty="0" smtClean="0">
                <a:latin typeface="Arial" panose="020B0604020202020204" pitchFamily="34" charset="0"/>
                <a:cs typeface="Arial" panose="020B0604020202020204" pitchFamily="34" charset="0"/>
              </a:rPr>
              <a:t>on </a:t>
            </a:r>
            <a:r>
              <a:rPr lang="en-ZA" sz="2400" dirty="0">
                <a:latin typeface="Arial" panose="020B0604020202020204" pitchFamily="34" charset="0"/>
                <a:cs typeface="Arial" panose="020B0604020202020204" pitchFamily="34" charset="0"/>
              </a:rPr>
              <a:t>export ready </a:t>
            </a:r>
            <a:r>
              <a:rPr lang="en-ZA" sz="2400" dirty="0" smtClean="0">
                <a:latin typeface="Arial" panose="020B0604020202020204" pitchFamily="34" charset="0"/>
                <a:cs typeface="Arial" panose="020B0604020202020204" pitchFamily="34" charset="0"/>
              </a:rPr>
              <a:t>companies </a:t>
            </a:r>
            <a:r>
              <a:rPr lang="en-ZA" sz="2400" dirty="0">
                <a:latin typeface="Arial" panose="020B0604020202020204" pitchFamily="34" charset="0"/>
                <a:cs typeface="Arial" panose="020B0604020202020204" pitchFamily="34" charset="0"/>
              </a:rPr>
              <a:t>that </a:t>
            </a:r>
            <a:r>
              <a:rPr lang="en-ZA" sz="2400" dirty="0" smtClean="0">
                <a:latin typeface="Arial" panose="020B0604020202020204" pitchFamily="34" charset="0"/>
                <a:cs typeface="Arial" panose="020B0604020202020204" pitchFamily="34" charset="0"/>
              </a:rPr>
              <a:t>are able to supply goods and services to the </a:t>
            </a:r>
            <a:r>
              <a:rPr lang="en-ZA" sz="2400" dirty="0" err="1" smtClean="0">
                <a:latin typeface="Arial" panose="020B0604020202020204" pitchFamily="34" charset="0"/>
                <a:cs typeface="Arial" panose="020B0604020202020204" pitchFamily="34" charset="0"/>
              </a:rPr>
              <a:t>RoA</a:t>
            </a:r>
            <a:r>
              <a:rPr lang="en-ZA" sz="2400" dirty="0" smtClean="0">
                <a:latin typeface="Arial" panose="020B0604020202020204" pitchFamily="34" charset="0"/>
                <a:cs typeface="Arial" panose="020B0604020202020204" pitchFamily="34" charset="0"/>
              </a:rPr>
              <a:t>.</a:t>
            </a:r>
          </a:p>
          <a:p>
            <a:pPr algn="just" eaLnBrk="1" hangingPunct="1">
              <a:buFont typeface="Arial" panose="020B0604020202020204" pitchFamily="34" charset="0"/>
              <a:buChar char="•"/>
              <a:defRPr/>
            </a:pPr>
            <a:endParaRPr lang="en-ZA" altLang="en-US" sz="24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ZA" altLang="en-US" sz="2400" dirty="0" smtClean="0">
                <a:latin typeface="Arial" panose="020B0604020202020204" pitchFamily="34" charset="0"/>
                <a:cs typeface="Arial" panose="020B0604020202020204" pitchFamily="34" charset="0"/>
              </a:rPr>
              <a:t>We encourage the businesses we support to embrace the </a:t>
            </a:r>
            <a:r>
              <a:rPr lang="en-ZA" altLang="en-US" sz="2400" b="1" dirty="0" smtClean="0">
                <a:latin typeface="Arial" panose="020B0604020202020204" pitchFamily="34" charset="0"/>
                <a:cs typeface="Arial" panose="020B0604020202020204" pitchFamily="34" charset="0"/>
              </a:rPr>
              <a:t>Guidelines for Good Business Practice in Doing Business in Africa.</a:t>
            </a:r>
            <a:endParaRPr lang="en-US" alt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32</a:t>
            </a:fld>
            <a:endParaRPr lang="en-GB">
              <a:solidFill>
                <a:srgbClr val="000000"/>
              </a:solidFill>
            </a:endParaRPr>
          </a:p>
        </p:txBody>
      </p:sp>
    </p:spTree>
    <p:extLst>
      <p:ext uri="{BB962C8B-B14F-4D97-AF65-F5344CB8AC3E}">
        <p14:creationId xmlns:p14="http://schemas.microsoft.com/office/powerpoint/2010/main" val="199059894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OUR OFFERINGS</a:t>
            </a:r>
            <a:endParaRPr lang="en-US" altLang="en-US" sz="2400" smtClean="0"/>
          </a:p>
        </p:txBody>
      </p:sp>
      <p:sp>
        <p:nvSpPr>
          <p:cNvPr id="23555" name="Content Placeholder 2"/>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pic>
        <p:nvPicPr>
          <p:cNvPr id="23557" name="Content Placeholder 4" descr="policy support measures grap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244725"/>
            <a:ext cx="8915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33</a:t>
            </a:fld>
            <a:endParaRPr lang="en-GB">
              <a:solidFill>
                <a:srgbClr val="000000"/>
              </a:solidFill>
            </a:endParaRPr>
          </a:p>
        </p:txBody>
      </p:sp>
    </p:spTree>
    <p:extLst>
      <p:ext uri="{BB962C8B-B14F-4D97-AF65-F5344CB8AC3E}">
        <p14:creationId xmlns:p14="http://schemas.microsoft.com/office/powerpoint/2010/main" val="151321478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OUR OFFERINGS</a:t>
            </a:r>
            <a:endParaRPr lang="en-US" altLang="en-US" sz="2400" smtClean="0"/>
          </a:p>
        </p:txBody>
      </p:sp>
      <p:sp>
        <p:nvSpPr>
          <p:cNvPr id="24580" name="Content Placeholder 2"/>
          <p:cNvSpPr>
            <a:spLocks noGrp="1"/>
          </p:cNvSpPr>
          <p:nvPr>
            <p:ph idx="1"/>
          </p:nvPr>
        </p:nvSpPr>
        <p:spPr/>
        <p:txBody>
          <a:bodyPr/>
          <a:lstStyle/>
          <a:p>
            <a:pPr marL="514350" indent="-514350" algn="just" eaLnBrk="1" hangingPunct="1">
              <a:buFontTx/>
              <a:buAutoNum type="arabicParenR"/>
            </a:pPr>
            <a:r>
              <a:rPr lang="pt-BR" altLang="en-US" sz="2800" b="1" smtClean="0">
                <a:latin typeface="Arial" charset="0"/>
                <a:cs typeface="Arial" charset="0"/>
              </a:rPr>
              <a:t>Access to Capital </a:t>
            </a:r>
          </a:p>
          <a:p>
            <a:pPr marL="514350" indent="-514350" algn="just" eaLnBrk="1" hangingPunct="1">
              <a:buFontTx/>
              <a:buNone/>
            </a:pPr>
            <a:endParaRPr lang="en-ZA" altLang="en-US" sz="2400" smtClean="0">
              <a:latin typeface="Arial" charset="0"/>
              <a:cs typeface="Arial" charset="0"/>
            </a:endParaRPr>
          </a:p>
          <a:p>
            <a:pPr marL="514350" indent="-514350" algn="just" eaLnBrk="1" hangingPunct="1">
              <a:buFontTx/>
              <a:buNone/>
            </a:pPr>
            <a:r>
              <a:rPr lang="en-US" altLang="en-US" sz="2400" b="1" smtClean="0">
                <a:solidFill>
                  <a:srgbClr val="2D2DB9"/>
                </a:solidFill>
                <a:latin typeface="Arial" charset="0"/>
                <a:cs typeface="Arial" charset="0"/>
              </a:rPr>
              <a:t>Trade Invest Africa </a:t>
            </a:r>
            <a:r>
              <a:rPr lang="en-US" altLang="en-US" sz="2400" smtClean="0">
                <a:latin typeface="Arial" charset="0"/>
                <a:cs typeface="Arial" charset="0"/>
              </a:rPr>
              <a:t>is working with various institutions to </a:t>
            </a:r>
            <a:r>
              <a:rPr lang="en-US" altLang="en-US" sz="2400" b="1" smtClean="0">
                <a:latin typeface="Arial" charset="0"/>
                <a:cs typeface="Arial" charset="0"/>
              </a:rPr>
              <a:t>facilitate</a:t>
            </a:r>
            <a:r>
              <a:rPr lang="en-US" altLang="en-US" sz="2400" smtClean="0">
                <a:latin typeface="Arial" charset="0"/>
                <a:cs typeface="Arial" charset="0"/>
              </a:rPr>
              <a:t> access to capital. Financial support will be provided through leveraging SA DFIs and </a:t>
            </a:r>
            <a:r>
              <a:rPr lang="en-US" altLang="en-US" sz="2400" b="1" smtClean="0">
                <a:latin typeface="Arial" charset="0"/>
                <a:cs typeface="Arial" charset="0"/>
              </a:rPr>
              <a:t>the dti </a:t>
            </a:r>
            <a:r>
              <a:rPr lang="en-US" altLang="en-US" sz="2400" smtClean="0">
                <a:latin typeface="Arial" charset="0"/>
                <a:cs typeface="Arial" charset="0"/>
              </a:rPr>
              <a:t>incentives for:</a:t>
            </a:r>
          </a:p>
          <a:p>
            <a:pPr marL="514350" indent="-514350" algn="just" eaLnBrk="1" hangingPunct="1">
              <a:buFontTx/>
              <a:buNone/>
            </a:pPr>
            <a:endParaRPr lang="en-ZA" altLang="en-US" sz="2400" smtClean="0">
              <a:latin typeface="Arial" charset="0"/>
              <a:cs typeface="Arial" charset="0"/>
            </a:endParaRPr>
          </a:p>
          <a:p>
            <a:pPr marL="514350" indent="-514350" algn="just" eaLnBrk="1" hangingPunct="1"/>
            <a:r>
              <a:rPr lang="en-US" altLang="en-US" sz="2400" smtClean="0">
                <a:latin typeface="Arial" charset="0"/>
                <a:cs typeface="Arial" charset="0"/>
              </a:rPr>
              <a:t>Export insurance financing.</a:t>
            </a:r>
            <a:endParaRPr lang="en-ZA" altLang="en-US" sz="2400" smtClean="0">
              <a:latin typeface="Arial" charset="0"/>
              <a:cs typeface="Arial" charset="0"/>
            </a:endParaRPr>
          </a:p>
          <a:p>
            <a:pPr marL="514350" indent="-514350" algn="just" eaLnBrk="1" hangingPunct="1"/>
            <a:r>
              <a:rPr lang="en-US" altLang="en-US" sz="2400" smtClean="0">
                <a:latin typeface="Arial" charset="0"/>
                <a:cs typeface="Arial" charset="0"/>
              </a:rPr>
              <a:t>Export market exploration support.</a:t>
            </a:r>
            <a:endParaRPr lang="en-ZA" altLang="en-US" sz="2400" smtClean="0">
              <a:latin typeface="Arial" charset="0"/>
              <a:cs typeface="Arial" charset="0"/>
            </a:endParaRPr>
          </a:p>
          <a:p>
            <a:pPr marL="514350" indent="-514350" algn="just" eaLnBrk="1" hangingPunct="1"/>
            <a:r>
              <a:rPr lang="en-US" altLang="en-US" sz="2400" smtClean="0">
                <a:latin typeface="Arial" charset="0"/>
                <a:cs typeface="Arial" charset="0"/>
              </a:rPr>
              <a:t>Export promotion financial support.</a:t>
            </a:r>
            <a:endParaRPr lang="en-ZA" altLang="en-US" sz="2400" smtClean="0">
              <a:latin typeface="Arial" charset="0"/>
              <a:cs typeface="Arial" charset="0"/>
            </a:endParaRPr>
          </a:p>
          <a:p>
            <a:pPr marL="514350" indent="-514350" algn="just" eaLnBrk="1" hangingPunct="1"/>
            <a:r>
              <a:rPr lang="en-US" altLang="en-US" sz="2400" smtClean="0">
                <a:latin typeface="Arial" charset="0"/>
                <a:cs typeface="Arial" charset="0"/>
              </a:rPr>
              <a:t>Infrastructure and industrial project funding.</a:t>
            </a: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34</a:t>
            </a:fld>
            <a:endParaRPr lang="en-GB">
              <a:solidFill>
                <a:srgbClr val="000000"/>
              </a:solidFill>
            </a:endParaRPr>
          </a:p>
        </p:txBody>
      </p:sp>
    </p:spTree>
    <p:extLst>
      <p:ext uri="{BB962C8B-B14F-4D97-AF65-F5344CB8AC3E}">
        <p14:creationId xmlns:p14="http://schemas.microsoft.com/office/powerpoint/2010/main" val="262279437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OUR OFFERINGS</a:t>
            </a:r>
            <a:endParaRPr lang="en-US" altLang="en-US" sz="2400" smtClean="0"/>
          </a:p>
        </p:txBody>
      </p:sp>
      <p:sp>
        <p:nvSpPr>
          <p:cNvPr id="5" name="Content Placeholder 2"/>
          <p:cNvSpPr>
            <a:spLocks noGrp="1"/>
          </p:cNvSpPr>
          <p:nvPr>
            <p:ph idx="1"/>
          </p:nvPr>
        </p:nvSpPr>
        <p:spPr/>
        <p:txBody>
          <a:bodyPr/>
          <a:lstStyle/>
          <a:p>
            <a:pPr marL="0" indent="0" eaLnBrk="1" hangingPunct="1">
              <a:buFont typeface="Arial" panose="020B0604020202020204" pitchFamily="34" charset="0"/>
              <a:buNone/>
              <a:defRPr/>
            </a:pPr>
            <a:r>
              <a:rPr lang="pt-BR" sz="2800" b="1" dirty="0" smtClean="0">
                <a:latin typeface="Arial" panose="020B0604020202020204" pitchFamily="34" charset="0"/>
                <a:cs typeface="Arial" panose="020B0604020202020204" pitchFamily="34" charset="0"/>
              </a:rPr>
              <a:t>2) Access </a:t>
            </a:r>
            <a:r>
              <a:rPr lang="pt-BR" sz="2800" b="1" dirty="0">
                <a:latin typeface="Arial" panose="020B0604020202020204" pitchFamily="34" charset="0"/>
                <a:cs typeface="Arial" panose="020B0604020202020204" pitchFamily="34" charset="0"/>
              </a:rPr>
              <a:t>to Markets </a:t>
            </a:r>
            <a:endParaRPr lang="en-ZA" sz="28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ZA" sz="24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r>
              <a:rPr lang="en-US" sz="2400" b="1" dirty="0">
                <a:solidFill>
                  <a:schemeClr val="accent6"/>
                </a:solidFill>
                <a:latin typeface="Arial" panose="020B0604020202020204" pitchFamily="34" charset="0"/>
                <a:cs typeface="Arial" panose="020B0604020202020204" pitchFamily="34" charset="0"/>
              </a:rPr>
              <a:t>Trade Invest Africa</a:t>
            </a:r>
            <a:r>
              <a:rPr lang="en-US" sz="2400" dirty="0" smtClean="0">
                <a:solidFill>
                  <a:schemeClr val="accent6"/>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facilitates access to market opportunities through</a:t>
            </a:r>
            <a:r>
              <a:rPr lang="en-US" sz="2400" dirty="0" smtClean="0">
                <a:latin typeface="Arial" panose="020B0604020202020204" pitchFamily="34" charset="0"/>
                <a:cs typeface="Arial" panose="020B0604020202020204" pitchFamily="34" charset="0"/>
              </a:rPr>
              <a:t>: </a:t>
            </a:r>
          </a:p>
          <a:p>
            <a:pPr marL="0" indent="0" eaLnBrk="1" hangingPunct="1">
              <a:buFont typeface="Arial" panose="020B0604020202020204" pitchFamily="34" charset="0"/>
              <a:buNone/>
              <a:defRPr/>
            </a:pPr>
            <a:endParaRPr lang="en-ZA"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Undertaking sector-specific and project-specific business missions to the continent.</a:t>
            </a:r>
            <a:endParaRPr lang="en-ZA"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400" dirty="0">
                <a:latin typeface="Arial" panose="020B0604020202020204" pitchFamily="34" charset="0"/>
                <a:cs typeface="Arial" panose="020B0604020202020204" pitchFamily="34" charset="0"/>
              </a:rPr>
              <a:t>Unlocking </a:t>
            </a:r>
            <a:r>
              <a:rPr lang="en-US" sz="2400" dirty="0" smtClean="0">
                <a:latin typeface="Arial" panose="020B0604020202020204" pitchFamily="34" charset="0"/>
                <a:cs typeface="Arial" panose="020B0604020202020204" pitchFamily="34" charset="0"/>
              </a:rPr>
              <a:t>trade and investment opportunities </a:t>
            </a:r>
            <a:r>
              <a:rPr lang="en-US" sz="2400" dirty="0">
                <a:latin typeface="Arial" panose="020B0604020202020204" pitchFamily="34" charset="0"/>
                <a:cs typeface="Arial" panose="020B0604020202020204" pitchFamily="34" charset="0"/>
              </a:rPr>
              <a:t>through </a:t>
            </a:r>
            <a:r>
              <a:rPr lang="en-US" sz="2400" dirty="0" smtClean="0">
                <a:latin typeface="Arial" panose="020B0604020202020204" pitchFamily="34" charset="0"/>
                <a:cs typeface="Arial" panose="020B0604020202020204" pitchFamily="34" charset="0"/>
              </a:rPr>
              <a:t>government-to-government </a:t>
            </a:r>
            <a:r>
              <a:rPr lang="en-US" sz="2400" dirty="0">
                <a:latin typeface="Arial" panose="020B0604020202020204" pitchFamily="34" charset="0"/>
                <a:cs typeface="Arial" panose="020B0604020202020204" pitchFamily="34" charset="0"/>
              </a:rPr>
              <a:t>engagements. </a:t>
            </a:r>
            <a:endParaRPr lang="en-ZA"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400" dirty="0">
                <a:latin typeface="Arial" panose="020B0604020202020204" pitchFamily="34" charset="0"/>
                <a:cs typeface="Arial" panose="020B0604020202020204" pitchFamily="34" charset="0"/>
              </a:rPr>
              <a:t>Addressing </a:t>
            </a:r>
            <a:r>
              <a:rPr lang="en-US" sz="2400" dirty="0" smtClean="0">
                <a:latin typeface="Arial" panose="020B0604020202020204" pitchFamily="34" charset="0"/>
                <a:cs typeface="Arial" panose="020B0604020202020204" pitchFamily="34" charset="0"/>
              </a:rPr>
              <a:t>non-tariff </a:t>
            </a:r>
            <a:r>
              <a:rPr lang="en-US" sz="2400" dirty="0">
                <a:latin typeface="Arial" panose="020B0604020202020204" pitchFamily="34" charset="0"/>
                <a:cs typeface="Arial" panose="020B0604020202020204" pitchFamily="34" charset="0"/>
              </a:rPr>
              <a:t>barriers to trade.</a:t>
            </a:r>
            <a:endParaRPr lang="en-ZA" sz="24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800"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35</a:t>
            </a:fld>
            <a:endParaRPr lang="en-GB">
              <a:solidFill>
                <a:srgbClr val="000000"/>
              </a:solidFill>
            </a:endParaRPr>
          </a:p>
        </p:txBody>
      </p:sp>
    </p:spTree>
    <p:extLst>
      <p:ext uri="{BB962C8B-B14F-4D97-AF65-F5344CB8AC3E}">
        <p14:creationId xmlns:p14="http://schemas.microsoft.com/office/powerpoint/2010/main" val="191243002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OUR OFFERINGS</a:t>
            </a:r>
            <a:endParaRPr lang="en-US" altLang="en-US" sz="2400" smtClean="0"/>
          </a:p>
        </p:txBody>
      </p:sp>
      <p:sp>
        <p:nvSpPr>
          <p:cNvPr id="5" name="Content Placeholder 2"/>
          <p:cNvSpPr>
            <a:spLocks noGrp="1"/>
          </p:cNvSpPr>
          <p:nvPr>
            <p:ph idx="1"/>
          </p:nvPr>
        </p:nvSpPr>
        <p:spPr/>
        <p:txBody>
          <a:bodyPr/>
          <a:lstStyle/>
          <a:p>
            <a:pPr marL="0" indent="0" eaLnBrk="1" hangingPunct="1">
              <a:buFont typeface="Arial" panose="020B0604020202020204" pitchFamily="34" charset="0"/>
              <a:buNone/>
              <a:defRPr/>
            </a:pPr>
            <a:r>
              <a:rPr lang="en-US" sz="2800" b="1" dirty="0" smtClean="0">
                <a:latin typeface="Arial" panose="020B0604020202020204" pitchFamily="34" charset="0"/>
                <a:cs typeface="Arial" panose="020B0604020202020204" pitchFamily="34" charset="0"/>
              </a:rPr>
              <a:t>3) Other </a:t>
            </a:r>
            <a:r>
              <a:rPr lang="en-US" sz="2800" b="1" dirty="0">
                <a:latin typeface="Arial" panose="020B0604020202020204" pitchFamily="34" charset="0"/>
                <a:cs typeface="Arial" panose="020B0604020202020204" pitchFamily="34" charset="0"/>
              </a:rPr>
              <a:t>Non-Financial Support</a:t>
            </a:r>
            <a:endParaRPr lang="en-ZA" sz="28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sz="24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suite of other support measures provided by </a:t>
            </a:r>
            <a:r>
              <a:rPr lang="en-US" sz="2400" b="1" dirty="0">
                <a:solidFill>
                  <a:schemeClr val="accent6"/>
                </a:solidFill>
                <a:latin typeface="Arial" panose="020B0604020202020204" pitchFamily="34" charset="0"/>
                <a:cs typeface="Arial" panose="020B0604020202020204" pitchFamily="34" charset="0"/>
              </a:rPr>
              <a:t>Trade </a:t>
            </a:r>
            <a:r>
              <a:rPr lang="en-US" sz="2400" b="1" dirty="0" smtClean="0">
                <a:solidFill>
                  <a:schemeClr val="accent6"/>
                </a:solidFill>
                <a:latin typeface="Arial" panose="020B0604020202020204" pitchFamily="34" charset="0"/>
                <a:cs typeface="Arial" panose="020B0604020202020204" pitchFamily="34" charset="0"/>
              </a:rPr>
              <a:t>Invest Africa </a:t>
            </a:r>
            <a:r>
              <a:rPr lang="en-US" sz="2400" dirty="0" smtClean="0">
                <a:latin typeface="Arial" panose="020B0604020202020204" pitchFamily="34" charset="0"/>
                <a:cs typeface="Arial" panose="020B0604020202020204" pitchFamily="34" charset="0"/>
              </a:rPr>
              <a:t>include </a:t>
            </a:r>
            <a:r>
              <a:rPr lang="en-US" sz="2400" dirty="0">
                <a:latin typeface="Arial" panose="020B0604020202020204" pitchFamily="34" charset="0"/>
                <a:cs typeface="Arial" panose="020B0604020202020204" pitchFamily="34" charset="0"/>
              </a:rPr>
              <a:t>the following</a:t>
            </a:r>
            <a:r>
              <a:rPr lang="en-US" sz="2400" dirty="0" smtClean="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defRPr/>
            </a:pPr>
            <a:endParaRPr lang="en-ZA"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Undertaking market research.</a:t>
            </a:r>
            <a:endParaRPr lang="en-ZA"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Establishing a portal for business networking and match-making.</a:t>
            </a:r>
            <a:endParaRPr lang="en-ZA"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Sharing of information on African markets with business through dialogue platforms.</a:t>
            </a:r>
            <a:endParaRPr lang="en-ZA" sz="24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800"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36</a:t>
            </a:fld>
            <a:endParaRPr lang="en-GB">
              <a:solidFill>
                <a:srgbClr val="000000"/>
              </a:solidFill>
            </a:endParaRPr>
          </a:p>
        </p:txBody>
      </p:sp>
    </p:spTree>
    <p:extLst>
      <p:ext uri="{BB962C8B-B14F-4D97-AF65-F5344CB8AC3E}">
        <p14:creationId xmlns:p14="http://schemas.microsoft.com/office/powerpoint/2010/main" val="119953073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CURRENT OPERATIONAL MODEL AND BUDGET</a:t>
            </a:r>
            <a:endParaRPr lang="en-US" altLang="en-US" sz="2400" smtClean="0">
              <a:solidFill>
                <a:schemeClr val="tx1"/>
              </a:solidFill>
            </a:endParaRPr>
          </a:p>
        </p:txBody>
      </p:sp>
      <p:sp>
        <p:nvSpPr>
          <p:cNvPr id="5" name="Content Placeholder 2"/>
          <p:cNvSpPr>
            <a:spLocks noGrp="1"/>
          </p:cNvSpPr>
          <p:nvPr>
            <p:ph idx="1"/>
          </p:nvPr>
        </p:nvSpPr>
        <p:spPr>
          <a:xfrm>
            <a:off x="412750" y="1876426"/>
            <a:ext cx="8750300" cy="4219575"/>
          </a:xfrm>
        </p:spPr>
        <p:txBody>
          <a:bodyPr/>
          <a:lstStyle/>
          <a:p>
            <a:pPr eaLnBrk="1" hangingPunct="1">
              <a:defRPr/>
            </a:pPr>
            <a:r>
              <a:rPr lang="en-US" altLang="en-US" sz="1800" b="1" dirty="0" smtClean="0">
                <a:solidFill>
                  <a:schemeClr val="accent6"/>
                </a:solidFill>
                <a:latin typeface="Arial" panose="020B0604020202020204" pitchFamily="34" charset="0"/>
                <a:cs typeface="Arial" panose="020B0604020202020204" pitchFamily="34" charset="0"/>
              </a:rPr>
              <a:t>Trade Invest Africa </a:t>
            </a:r>
            <a:r>
              <a:rPr lang="en-US" altLang="en-US" sz="1800" dirty="0" smtClean="0">
                <a:latin typeface="Arial" panose="020B0604020202020204" pitchFamily="34" charset="0"/>
                <a:cs typeface="Arial" panose="020B0604020202020204" pitchFamily="34" charset="0"/>
              </a:rPr>
              <a:t>is currently operating on the basis of transferred officials from within </a:t>
            </a:r>
            <a:r>
              <a:rPr lang="en-US" altLang="en-US" sz="1800" b="1" dirty="0" smtClean="0">
                <a:latin typeface="Arial" panose="020B0604020202020204" pitchFamily="34" charset="0"/>
                <a:cs typeface="Arial" panose="020B0604020202020204" pitchFamily="34" charset="0"/>
              </a:rPr>
              <a:t>the </a:t>
            </a:r>
            <a:r>
              <a:rPr lang="en-US" altLang="en-US" sz="1800" b="1" dirty="0" err="1" smtClean="0">
                <a:latin typeface="Arial" panose="020B0604020202020204" pitchFamily="34" charset="0"/>
                <a:cs typeface="Arial" panose="020B0604020202020204" pitchFamily="34" charset="0"/>
              </a:rPr>
              <a:t>dti</a:t>
            </a:r>
            <a:r>
              <a:rPr lang="en-US" altLang="en-US" sz="1800" dirty="0" smtClean="0">
                <a:latin typeface="Arial" panose="020B0604020202020204" pitchFamily="34" charset="0"/>
                <a:cs typeface="Arial" panose="020B0604020202020204" pitchFamily="34" charset="0"/>
              </a:rPr>
              <a:t>. </a:t>
            </a:r>
          </a:p>
          <a:p>
            <a:pPr eaLnBrk="1" hangingPunct="1">
              <a:defRPr/>
            </a:pPr>
            <a:endParaRPr lang="en-US" altLang="en-US" sz="1800" dirty="0" smtClean="0">
              <a:latin typeface="Arial" panose="020B0604020202020204" pitchFamily="34" charset="0"/>
              <a:cs typeface="Arial" panose="020B0604020202020204" pitchFamily="34" charset="0"/>
            </a:endParaRPr>
          </a:p>
          <a:p>
            <a:pPr eaLnBrk="1" hangingPunct="1">
              <a:defRPr/>
            </a:pPr>
            <a:r>
              <a:rPr lang="en-US" altLang="en-US" sz="1800" dirty="0" smtClean="0">
                <a:latin typeface="Arial" panose="020B0604020202020204" pitchFamily="34" charset="0"/>
                <a:cs typeface="Arial" panose="020B0604020202020204" pitchFamily="34" charset="0"/>
              </a:rPr>
              <a:t>The current staff complement is 18 officials and 10 interns who are on a two year contracts which will expire on 31</a:t>
            </a:r>
            <a:r>
              <a:rPr lang="en-US" altLang="en-US" sz="1800" baseline="30000" dirty="0" smtClean="0">
                <a:latin typeface="Arial" panose="020B0604020202020204" pitchFamily="34" charset="0"/>
                <a:cs typeface="Arial" panose="020B0604020202020204" pitchFamily="34" charset="0"/>
              </a:rPr>
              <a:t>st</a:t>
            </a:r>
            <a:r>
              <a:rPr lang="en-US" altLang="en-US" sz="1800" dirty="0" smtClean="0">
                <a:latin typeface="Arial" panose="020B0604020202020204" pitchFamily="34" charset="0"/>
                <a:cs typeface="Arial" panose="020B0604020202020204" pitchFamily="34" charset="0"/>
              </a:rPr>
              <a:t> March 2018.</a:t>
            </a:r>
          </a:p>
          <a:p>
            <a:pPr eaLnBrk="1" hangingPunct="1">
              <a:defRPr/>
            </a:pPr>
            <a:endParaRPr lang="en-US" altLang="en-US" sz="1800" dirty="0" smtClean="0">
              <a:latin typeface="Arial" panose="020B0604020202020204" pitchFamily="34" charset="0"/>
              <a:cs typeface="Arial" panose="020B0604020202020204" pitchFamily="34" charset="0"/>
            </a:endParaRPr>
          </a:p>
          <a:p>
            <a:pPr eaLnBrk="1" hangingPunct="1">
              <a:defRPr/>
            </a:pPr>
            <a:r>
              <a:rPr lang="en-US" altLang="en-US" sz="1800" dirty="0" smtClean="0">
                <a:latin typeface="Arial" panose="020B0604020202020204" pitchFamily="34" charset="0"/>
                <a:cs typeface="Arial" panose="020B0604020202020204" pitchFamily="34" charset="0"/>
              </a:rPr>
              <a:t>The allocated goods and services budget for the 2017-18 financial year is R2,786 million. </a:t>
            </a:r>
          </a:p>
          <a:p>
            <a:pPr marL="0" indent="0" eaLnBrk="1" hangingPunct="1">
              <a:buNone/>
              <a:defRPr/>
            </a:pPr>
            <a:endParaRPr lang="en-US" altLang="en-US" sz="18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37</a:t>
            </a:fld>
            <a:endParaRPr lang="en-GB">
              <a:solidFill>
                <a:srgbClr val="000000"/>
              </a:solidFill>
            </a:endParaRPr>
          </a:p>
        </p:txBody>
      </p:sp>
    </p:spTree>
    <p:extLst>
      <p:ext uri="{BB962C8B-B14F-4D97-AF65-F5344CB8AC3E}">
        <p14:creationId xmlns:p14="http://schemas.microsoft.com/office/powerpoint/2010/main" val="76596576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TIA SUB-PROGRAMMES</a:t>
            </a:r>
            <a:endParaRPr lang="en-US" altLang="en-US" sz="2400" smtClean="0">
              <a:solidFill>
                <a:schemeClr val="tx1"/>
              </a:solidFill>
            </a:endParaRPr>
          </a:p>
        </p:txBody>
      </p:sp>
      <p:sp>
        <p:nvSpPr>
          <p:cNvPr id="5" name="Content Placeholder 2"/>
          <p:cNvSpPr>
            <a:spLocks noGrp="1"/>
          </p:cNvSpPr>
          <p:nvPr>
            <p:ph idx="1"/>
          </p:nvPr>
        </p:nvSpPr>
        <p:spPr/>
        <p:txBody>
          <a:bodyPr/>
          <a:lstStyle/>
          <a:p>
            <a:pPr algn="just" eaLnBrk="1" hangingPunct="1">
              <a:buFont typeface="Arial" panose="020B0604020202020204" pitchFamily="34" charset="0"/>
              <a:buChar char="•"/>
              <a:defRPr/>
            </a:pPr>
            <a:r>
              <a:rPr lang="en-GB" sz="1800" b="1" dirty="0">
                <a:solidFill>
                  <a:schemeClr val="accent6"/>
                </a:solidFill>
                <a:latin typeface="Arial" panose="020B0604020202020204" pitchFamily="34" charset="0"/>
                <a:cs typeface="Arial" panose="020B0604020202020204" pitchFamily="34" charset="0"/>
              </a:rPr>
              <a:t>TIA Executive Unit </a:t>
            </a:r>
            <a:r>
              <a:rPr lang="en-GB" sz="1800" dirty="0">
                <a:latin typeface="Arial" panose="020B0604020202020204" pitchFamily="34" charset="0"/>
                <a:cs typeface="Arial" panose="020B0604020202020204" pitchFamily="34" charset="0"/>
              </a:rPr>
              <a:t>provides strategic and operational support to </a:t>
            </a:r>
            <a:r>
              <a:rPr lang="en-GB" sz="1800" b="1" dirty="0">
                <a:latin typeface="Arial" panose="020B0604020202020204" pitchFamily="34" charset="0"/>
                <a:cs typeface="Arial" panose="020B0604020202020204" pitchFamily="34" charset="0"/>
              </a:rPr>
              <a:t>the dti </a:t>
            </a:r>
            <a:r>
              <a:rPr lang="en-GB" sz="1800" dirty="0">
                <a:latin typeface="Arial" panose="020B0604020202020204" pitchFamily="34" charset="0"/>
                <a:cs typeface="Arial" panose="020B0604020202020204" pitchFamily="34" charset="0"/>
              </a:rPr>
              <a:t>to ensure effective and efficient implementation of </a:t>
            </a:r>
            <a:r>
              <a:rPr lang="en-US" sz="1800" dirty="0">
                <a:latin typeface="Arial" panose="020B0604020202020204" pitchFamily="34" charset="0"/>
                <a:cs typeface="Arial" panose="020B0604020202020204" pitchFamily="34" charset="0"/>
              </a:rPr>
              <a:t>an outward investment-led trade strategy towards the Rest of the continent. </a:t>
            </a:r>
          </a:p>
          <a:p>
            <a:pPr marL="0" indent="0" algn="just" eaLnBrk="1" hangingPunct="1">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ZA" sz="1800" b="1" dirty="0">
                <a:solidFill>
                  <a:schemeClr val="accent6"/>
                </a:solidFill>
                <a:latin typeface="Arial" panose="020B0604020202020204" pitchFamily="34" charset="0"/>
                <a:cs typeface="Arial" panose="020B0604020202020204" pitchFamily="34" charset="0"/>
              </a:rPr>
              <a:t>TIA Stakeholder and Knowledge Management </a:t>
            </a:r>
            <a:r>
              <a:rPr lang="en-GB" sz="1800" dirty="0">
                <a:latin typeface="Arial" panose="020B0604020202020204" pitchFamily="34" charset="0"/>
                <a:cs typeface="Arial" panose="020B0604020202020204" pitchFamily="34" charset="0"/>
              </a:rPr>
              <a:t>creates and maintains strategic relations key stakeholders; generates cutting-edge knowledge on trade and investment opportunities on the continent and also facilitates the publication of opportunities and dissemination thereof to stakeholders</a:t>
            </a:r>
            <a:r>
              <a:rPr lang="en-ZA" sz="1800" dirty="0">
                <a:latin typeface="Arial" panose="020B0604020202020204" pitchFamily="34" charset="0"/>
                <a:cs typeface="Arial" panose="020B0604020202020204" pitchFamily="34" charset="0"/>
              </a:rPr>
              <a:t>. </a:t>
            </a:r>
          </a:p>
          <a:p>
            <a:pPr algn="just" eaLnBrk="1" hangingPunct="1">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ZA" sz="1800" b="1" dirty="0">
                <a:solidFill>
                  <a:schemeClr val="accent6"/>
                </a:solidFill>
                <a:latin typeface="Arial" panose="020B0604020202020204" pitchFamily="34" charset="0"/>
                <a:cs typeface="Arial" panose="020B0604020202020204" pitchFamily="34" charset="0"/>
              </a:rPr>
              <a:t>TIA Investment Facilitation</a:t>
            </a:r>
            <a:r>
              <a:rPr lang="en-GB" sz="1800" dirty="0">
                <a:latin typeface="Arial" panose="020B0604020202020204" pitchFamily="34" charset="0"/>
                <a:cs typeface="Arial" panose="020B0604020202020204" pitchFamily="34" charset="0"/>
              </a:rPr>
              <a:t> facilitates South Africa’s manufacturing infrastructural development investment to other  African markets continent as part of South Africa’s contribution in increasing intra-Africa  industrialization.</a:t>
            </a:r>
            <a:endParaRPr lang="en-ZA" sz="18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38</a:t>
            </a:fld>
            <a:endParaRPr lang="en-GB">
              <a:solidFill>
                <a:srgbClr val="000000"/>
              </a:solidFill>
            </a:endParaRPr>
          </a:p>
        </p:txBody>
      </p:sp>
    </p:spTree>
    <p:extLst>
      <p:ext uri="{BB962C8B-B14F-4D97-AF65-F5344CB8AC3E}">
        <p14:creationId xmlns:p14="http://schemas.microsoft.com/office/powerpoint/2010/main" val="177672903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TIA SUB-PROGRAMMES (2)</a:t>
            </a:r>
            <a:endParaRPr lang="en-US" altLang="en-US" sz="2400" smtClean="0">
              <a:solidFill>
                <a:schemeClr val="tx1"/>
              </a:solidFill>
            </a:endParaRPr>
          </a:p>
        </p:txBody>
      </p:sp>
      <p:sp>
        <p:nvSpPr>
          <p:cNvPr id="5" name="Content Placeholder 2"/>
          <p:cNvSpPr>
            <a:spLocks noGrp="1"/>
          </p:cNvSpPr>
          <p:nvPr>
            <p:ph idx="1"/>
          </p:nvPr>
        </p:nvSpPr>
        <p:spPr/>
        <p:txBody>
          <a:bodyPr/>
          <a:lstStyle/>
          <a:p>
            <a:pPr algn="just" eaLnBrk="1" hangingPunct="1">
              <a:buFont typeface="Arial" panose="020B0604020202020204" pitchFamily="34" charset="0"/>
              <a:buChar char="•"/>
              <a:defRPr/>
            </a:pPr>
            <a:r>
              <a:rPr lang="en-ZA" sz="1800" b="1" dirty="0">
                <a:solidFill>
                  <a:schemeClr val="accent6"/>
                </a:solidFill>
                <a:latin typeface="Arial" panose="020B0604020202020204" pitchFamily="34" charset="0"/>
                <a:cs typeface="Arial" panose="020B0604020202020204" pitchFamily="34" charset="0"/>
              </a:rPr>
              <a:t>TIA Trade Facilitation </a:t>
            </a:r>
            <a:r>
              <a:rPr lang="en-GB" sz="1800" dirty="0">
                <a:latin typeface="Arial" panose="020B0604020202020204" pitchFamily="34" charset="0"/>
                <a:cs typeface="Arial" panose="020B0604020202020204" pitchFamily="34" charset="0"/>
              </a:rPr>
              <a:t>positions South Africa as a preferred source for value added goods and services on the African continent  through </a:t>
            </a:r>
            <a:r>
              <a:rPr lang="en-ZA"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undertaking project- and sector- specific outward missions aimed at increasing South Africa’s exports to markets on the African continent. It also creates sourcing relationships within the African market for increased imports from the rest of the continent  into South Africa. </a:t>
            </a:r>
            <a:r>
              <a:rPr lang="en-GB" sz="1800" dirty="0" smtClean="0">
                <a:latin typeface="Arial" panose="020B0604020202020204" pitchFamily="34" charset="0"/>
                <a:cs typeface="Arial" panose="020B0604020202020204" pitchFamily="34" charset="0"/>
              </a:rPr>
              <a:t>Address market access concerns and barriers to trade and investments.</a:t>
            </a:r>
            <a:endParaRPr lang="en-ZA" sz="1800" dirty="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defRPr/>
            </a:pPr>
            <a:endParaRPr lang="en-ZA" sz="1800" b="1" dirty="0">
              <a:solidFill>
                <a:schemeClr val="accent6"/>
              </a:solidFill>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defRPr/>
            </a:pPr>
            <a:r>
              <a:rPr lang="en-ZA" sz="1800" b="1" dirty="0">
                <a:solidFill>
                  <a:schemeClr val="accent6"/>
                </a:solidFill>
                <a:latin typeface="Arial" panose="020B0604020202020204" pitchFamily="34" charset="0"/>
                <a:cs typeface="Arial" panose="020B0604020202020204" pitchFamily="34" charset="0"/>
              </a:rPr>
              <a:t>TIA Government to Government Relations  </a:t>
            </a:r>
            <a:r>
              <a:rPr lang="en-GB" sz="1800" dirty="0">
                <a:latin typeface="Arial" panose="020B0604020202020204" pitchFamily="34" charset="0"/>
                <a:cs typeface="Arial" panose="020B0604020202020204" pitchFamily="34" charset="0"/>
              </a:rPr>
              <a:t>broadens and strengthens  bilateral economic relations with partner countries thereby contributing to conducive environments  for business to thrive. The unit utilises bilateral platforms to  address and unlock trade and investment barriers experienced by businesses operating in the African continent and it also supports the deepening of regional integration. </a:t>
            </a:r>
            <a:endParaRPr lang="en-ZA" sz="18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39</a:t>
            </a:fld>
            <a:endParaRPr lang="en-GB">
              <a:solidFill>
                <a:srgbClr val="000000"/>
              </a:solidFill>
            </a:endParaRPr>
          </a:p>
        </p:txBody>
      </p:sp>
    </p:spTree>
    <p:extLst>
      <p:ext uri="{BB962C8B-B14F-4D97-AF65-F5344CB8AC3E}">
        <p14:creationId xmlns:p14="http://schemas.microsoft.com/office/powerpoint/2010/main" val="34306813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n w="11430"/>
                <a:solidFill>
                  <a:schemeClr val="tx1"/>
                </a:solidFill>
                <a:latin typeface="Arial" panose="020B0604020202020204" pitchFamily="34" charset="0"/>
                <a:cs typeface="Arial" panose="020B0604020202020204" pitchFamily="34" charset="0"/>
              </a:rPr>
              <a:t>SA EXPORT SHARE TO WORLD (2010- 2016)</a:t>
            </a: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a:t>
            </a:fld>
            <a:endParaRPr lang="en-GB">
              <a:solidFill>
                <a:srgbClr val="000000"/>
              </a:solidFill>
            </a:endParaRPr>
          </a:p>
        </p:txBody>
      </p:sp>
      <p:sp>
        <p:nvSpPr>
          <p:cNvPr id="5" name="Content Placeholder 2"/>
          <p:cNvSpPr>
            <a:spLocks noGrp="1"/>
          </p:cNvSpPr>
          <p:nvPr>
            <p:ph idx="1"/>
          </p:nvPr>
        </p:nvSpPr>
        <p:spPr>
          <a:xfrm>
            <a:off x="412750" y="1295400"/>
            <a:ext cx="5086311" cy="5562600"/>
          </a:xfrm>
        </p:spPr>
        <p:txBody>
          <a:bodyPr>
            <a:normAutofit fontScale="32500" lnSpcReduction="20000"/>
          </a:bodyPr>
          <a:lstStyle/>
          <a:p>
            <a:pPr algn="just">
              <a:lnSpc>
                <a:spcPct val="115000"/>
              </a:lnSpc>
            </a:pPr>
            <a:r>
              <a:rPr lang="en-GB" sz="4900" dirty="0">
                <a:solidFill>
                  <a:srgbClr val="000000"/>
                </a:solidFill>
                <a:latin typeface="Arial" panose="020B0604020202020204" pitchFamily="34" charset="0"/>
                <a:ea typeface="Times New Roman" panose="02020603050405020304" pitchFamily="18" charset="0"/>
                <a:cs typeface="Arial" panose="020B0604020202020204" pitchFamily="34" charset="0"/>
              </a:rPr>
              <a:t>Exported goods </a:t>
            </a:r>
            <a:r>
              <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weakened </a:t>
            </a:r>
            <a:r>
              <a:rPr lang="en-GB" sz="4900" dirty="0">
                <a:solidFill>
                  <a:srgbClr val="000000"/>
                </a:solidFill>
                <a:latin typeface="Arial" panose="020B0604020202020204" pitchFamily="34" charset="0"/>
                <a:ea typeface="Times New Roman" panose="02020603050405020304" pitchFamily="18" charset="0"/>
                <a:cs typeface="Arial" panose="020B0604020202020204" pitchFamily="34" charset="0"/>
              </a:rPr>
              <a:t>by 0.5 per cent in 2016, </a:t>
            </a:r>
            <a:endPar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GB" sz="4900" dirty="0">
                <a:solidFill>
                  <a:srgbClr val="000000"/>
                </a:solidFill>
                <a:latin typeface="Arial" panose="020B0604020202020204" pitchFamily="34" charset="0"/>
                <a:ea typeface="Times New Roman" panose="02020603050405020304" pitchFamily="18" charset="0"/>
                <a:cs typeface="Arial" panose="020B0604020202020204" pitchFamily="34" charset="0"/>
              </a:rPr>
              <a:t>past seven years (2010-2016) export showed a firm growth of 19 per cent which was an additional export of R126 billion at constant prices</a:t>
            </a:r>
            <a:r>
              <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r>
              <a:rPr lang="en-GB" sz="4000" dirty="0" smtClean="0">
                <a:latin typeface="Arial" panose="020B0604020202020204" pitchFamily="34" charset="0"/>
                <a:cs typeface="Arial" panose="020B0604020202020204" pitchFamily="34" charset="0"/>
              </a:rPr>
              <a:t>T</a:t>
            </a:r>
            <a:r>
              <a:rPr lang="en-GB" sz="4900" dirty="0" smtClean="0">
                <a:latin typeface="Arial" panose="020B0604020202020204" pitchFamily="34" charset="0"/>
                <a:cs typeface="Arial" panose="020B0604020202020204" pitchFamily="34" charset="0"/>
              </a:rPr>
              <a:t>he top 5 export partners were China, Germany, the USA, Botswana and Namibia and collectively amounted to R 399 billion or 48 percent of export world in 2016.</a:t>
            </a:r>
            <a:r>
              <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r>
              <a:rPr lang="en-GB" sz="4900" dirty="0" smtClean="0">
                <a:solidFill>
                  <a:srgbClr val="000000"/>
                </a:solidFill>
                <a:latin typeface="Arial" panose="020B0604020202020204" pitchFamily="34" charset="0"/>
                <a:cs typeface="Arial" panose="020B0604020202020204" pitchFamily="34" charset="0"/>
              </a:rPr>
              <a:t>Top two exported goods are </a:t>
            </a:r>
            <a:r>
              <a:rPr lang="en-GB" sz="4900" dirty="0" smtClean="0">
                <a:latin typeface="Arial" panose="020B0604020202020204" pitchFamily="34" charset="0"/>
                <a:cs typeface="Arial" panose="020B0604020202020204" pitchFamily="34" charset="0"/>
              </a:rPr>
              <a:t>Platinum </a:t>
            </a:r>
            <a:r>
              <a:rPr lang="en-GB" sz="4900" dirty="0">
                <a:latin typeface="Arial" panose="020B0604020202020204" pitchFamily="34" charset="0"/>
                <a:cs typeface="Arial" panose="020B0604020202020204" pitchFamily="34" charset="0"/>
              </a:rPr>
              <a:t>unwrought or in semi-manufactured forms, or powder </a:t>
            </a:r>
            <a:r>
              <a:rPr lang="en-GB" sz="4900" dirty="0" smtClean="0">
                <a:latin typeface="Arial" panose="020B0604020202020204" pitchFamily="34" charset="0"/>
                <a:cs typeface="Arial" panose="020B0604020202020204" pitchFamily="34" charset="0"/>
              </a:rPr>
              <a:t>and Motor </a:t>
            </a:r>
            <a:r>
              <a:rPr lang="en-GB" sz="4900" dirty="0">
                <a:latin typeface="Arial" panose="020B0604020202020204" pitchFamily="34" charset="0"/>
                <a:cs typeface="Arial" panose="020B0604020202020204" pitchFamily="34" charset="0"/>
              </a:rPr>
              <a:t>cars principally designed for the transport of persons, both accounting for 8.3 and 7.3 per cent in 2016, respectively.</a:t>
            </a:r>
            <a:endParaRPr lang="en-US" sz="4900" dirty="0">
              <a:latin typeface="Arial" panose="020B0604020202020204" pitchFamily="34" charset="0"/>
              <a:cs typeface="Arial" panose="020B0604020202020204" pitchFamily="34" charset="0"/>
            </a:endParaRPr>
          </a:p>
          <a:p>
            <a:pPr algn="just">
              <a:lnSpc>
                <a:spcPct val="115000"/>
              </a:lnSpc>
            </a:pPr>
            <a:r>
              <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Services </a:t>
            </a:r>
            <a:r>
              <a:rPr lang="en-GB" sz="4900" dirty="0">
                <a:solidFill>
                  <a:srgbClr val="000000"/>
                </a:solidFill>
                <a:latin typeface="Arial" panose="020B0604020202020204" pitchFamily="34" charset="0"/>
                <a:ea typeface="Times New Roman" panose="02020603050405020304" pitchFamily="18" charset="0"/>
                <a:cs typeface="Arial" panose="020B0604020202020204" pitchFamily="34" charset="0"/>
              </a:rPr>
              <a:t>sector export to the world expanded by 3.5 per cent and reached R152 billion in 2016, contrast to the past seven years which reported a drop in export of 14 per cent or a short fall of R25 billion at constant prices. </a:t>
            </a:r>
            <a:endParaRPr lang="en-GB" sz="4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lgn="just" eaLnBrk="0" fontAlgn="base" hangingPunct="0">
              <a:lnSpc>
                <a:spcPct val="95000"/>
              </a:lnSpc>
              <a:buFont typeface="Wingdings" charset="2"/>
              <a:buChar char="q"/>
            </a:pPr>
            <a:endParaRPr lang="en-ZA" sz="4900" dirty="0" smtClean="0">
              <a:latin typeface="Arial" panose="020B0604020202020204" pitchFamily="34" charset="0"/>
              <a:ea typeface="Calibri"/>
              <a:cs typeface="Arial" panose="020B0604020202020204" pitchFamily="34" charset="0"/>
            </a:endParaRPr>
          </a:p>
          <a:p>
            <a:pPr lvl="1" algn="just" eaLnBrk="0" fontAlgn="base" hangingPunct="0">
              <a:lnSpc>
                <a:spcPct val="95000"/>
              </a:lnSpc>
              <a:buFont typeface="Wingdings" charset="2"/>
              <a:buChar char="q"/>
            </a:pPr>
            <a:endParaRPr lang="en-ZA" sz="1500" dirty="0">
              <a:latin typeface="Calibri"/>
              <a:ea typeface="Calibri"/>
              <a:cs typeface="Calibri"/>
            </a:endParaRPr>
          </a:p>
        </p:txBody>
      </p:sp>
      <p:pic>
        <p:nvPicPr>
          <p:cNvPr id="6" name="Content Placeholder 6" descr="C:\Program Files (x86)\Trade Data Publications\Annually\Chart.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655078" y="1268760"/>
            <a:ext cx="4263686" cy="5040560"/>
          </a:xfrm>
          <a:prstGeom prst="rect">
            <a:avLst/>
          </a:prstGeom>
          <a:noFill/>
          <a:ln>
            <a:noFill/>
          </a:ln>
        </p:spPr>
      </p:pic>
    </p:spTree>
    <p:extLst>
      <p:ext uri="{BB962C8B-B14F-4D97-AF65-F5344CB8AC3E}">
        <p14:creationId xmlns:p14="http://schemas.microsoft.com/office/powerpoint/2010/main" val="1123288693"/>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2400" b="1" smtClean="0">
                <a:solidFill>
                  <a:schemeClr val="tx1"/>
                </a:solidFill>
                <a:latin typeface="Arial" charset="0"/>
                <a:cs typeface="Arial" charset="0"/>
              </a:rPr>
              <a:t>KEY DELIVERABLES</a:t>
            </a:r>
            <a:br>
              <a:rPr lang="en-US" altLang="en-US" sz="2400" b="1" smtClean="0">
                <a:solidFill>
                  <a:schemeClr val="tx1"/>
                </a:solidFill>
                <a:latin typeface="Arial" charset="0"/>
                <a:cs typeface="Arial" charset="0"/>
              </a:rPr>
            </a:br>
            <a:r>
              <a:rPr lang="en-US" altLang="en-US" sz="2400" b="1" smtClean="0">
                <a:solidFill>
                  <a:schemeClr val="tx1"/>
                </a:solidFill>
                <a:latin typeface="Arial" charset="0"/>
                <a:cs typeface="Arial" charset="0"/>
              </a:rPr>
              <a:t>(01 April 2017 – TO DATE) </a:t>
            </a:r>
            <a:endParaRPr lang="en-US" altLang="en-US" sz="2400" smtClean="0">
              <a:solidFill>
                <a:schemeClr val="tx1"/>
              </a:solidFill>
            </a:endParaRPr>
          </a:p>
        </p:txBody>
      </p:sp>
      <p:sp>
        <p:nvSpPr>
          <p:cNvPr id="5" name="Content Placeholder 2"/>
          <p:cNvSpPr>
            <a:spLocks noGrp="1"/>
          </p:cNvSpPr>
          <p:nvPr>
            <p:ph idx="1"/>
          </p:nvPr>
        </p:nvSpPr>
        <p:spPr/>
        <p:txBody>
          <a:bodyPr>
            <a:normAutofit/>
          </a:bodyPr>
          <a:lstStyle/>
          <a:p>
            <a:pPr marL="0" indent="0" eaLnBrk="1" hangingPunct="1">
              <a:buFont typeface="Arial" panose="020B0604020202020204" pitchFamily="34" charset="0"/>
              <a:buNone/>
              <a:defRPr/>
            </a:pPr>
            <a:r>
              <a:rPr lang="en-US" altLang="en-US" b="1" dirty="0" smtClean="0">
                <a:solidFill>
                  <a:srgbClr val="990000"/>
                </a:solidFill>
              </a:rPr>
              <a:t>1) MARKETING AND OUTREACH</a:t>
            </a:r>
          </a:p>
          <a:p>
            <a:pPr marL="0" indent="0" eaLnBrk="1" hangingPunct="1">
              <a:buFont typeface="Arial" panose="020B0604020202020204" pitchFamily="34" charset="0"/>
              <a:buNone/>
              <a:defRPr/>
            </a:pPr>
            <a:endParaRPr lang="en-US" altLang="en-US" sz="1000" b="1" dirty="0"/>
          </a:p>
          <a:p>
            <a:pPr eaLnBrk="1" hangingPunct="1">
              <a:lnSpc>
                <a:spcPct val="150000"/>
              </a:lnSpc>
              <a:buFont typeface="Wingdings" panose="05000000000000000000" pitchFamily="2" charset="2"/>
              <a:buChar char="§"/>
              <a:defRPr/>
            </a:pPr>
            <a:r>
              <a:rPr lang="en-US" altLang="en-US" sz="1400" dirty="0" smtClean="0">
                <a:latin typeface="Arial" charset="0"/>
              </a:rPr>
              <a:t>Participated in a regional workshop with the Chemical Clusters Industry association in KZN</a:t>
            </a:r>
          </a:p>
          <a:p>
            <a:pPr eaLnBrk="1" hangingPunct="1">
              <a:lnSpc>
                <a:spcPct val="150000"/>
              </a:lnSpc>
              <a:buFont typeface="Wingdings" panose="05000000000000000000" pitchFamily="2" charset="2"/>
              <a:buChar char="§"/>
              <a:defRPr/>
            </a:pPr>
            <a:r>
              <a:rPr lang="en-US" altLang="en-US" sz="1400" dirty="0" smtClean="0">
                <a:latin typeface="Arial" charset="0"/>
              </a:rPr>
              <a:t>Co-hosted inward delegations from Ghana and Nigerian with Investment Promotion Agencies in partnership with GGDA and WESGRO – MoUs with IPAs are being discussed </a:t>
            </a:r>
          </a:p>
          <a:p>
            <a:pPr eaLnBrk="1" hangingPunct="1">
              <a:lnSpc>
                <a:spcPct val="150000"/>
              </a:lnSpc>
              <a:buFont typeface="Wingdings" panose="05000000000000000000" pitchFamily="2" charset="2"/>
              <a:buChar char="§"/>
              <a:defRPr/>
            </a:pPr>
            <a:r>
              <a:rPr lang="en-US" altLang="en-US" sz="1400" dirty="0" smtClean="0">
                <a:latin typeface="Arial" charset="0"/>
              </a:rPr>
              <a:t>Participation in workshop hosted by the Cross Border Road Transport Agency</a:t>
            </a:r>
          </a:p>
          <a:p>
            <a:pPr eaLnBrk="1" hangingPunct="1">
              <a:lnSpc>
                <a:spcPct val="150000"/>
              </a:lnSpc>
              <a:buFont typeface="Wingdings" panose="05000000000000000000" pitchFamily="2" charset="2"/>
              <a:buChar char="§"/>
              <a:defRPr/>
            </a:pPr>
            <a:r>
              <a:rPr lang="en-US" altLang="en-US" sz="1400" dirty="0" smtClean="0">
                <a:latin typeface="Arial" charset="0"/>
              </a:rPr>
              <a:t>Participated in the WEF Africa workshop </a:t>
            </a:r>
          </a:p>
          <a:p>
            <a:pPr eaLnBrk="1" hangingPunct="1">
              <a:lnSpc>
                <a:spcPct val="150000"/>
              </a:lnSpc>
              <a:buFont typeface="Wingdings" panose="05000000000000000000" pitchFamily="2" charset="2"/>
              <a:buChar char="§"/>
              <a:defRPr/>
            </a:pPr>
            <a:r>
              <a:rPr lang="en-US" altLang="en-US" sz="1400" dirty="0" smtClean="0">
                <a:latin typeface="Arial" charset="0"/>
              </a:rPr>
              <a:t>Participated in the CEO’s forum of the Association of African Development Finance Institutions in Nigeria </a:t>
            </a:r>
          </a:p>
          <a:p>
            <a:pPr eaLnBrk="1" hangingPunct="1">
              <a:lnSpc>
                <a:spcPct val="150000"/>
              </a:lnSpc>
              <a:buFont typeface="Wingdings" panose="05000000000000000000" pitchFamily="2" charset="2"/>
              <a:buChar char="§"/>
              <a:defRPr/>
            </a:pPr>
            <a:r>
              <a:rPr lang="en-US" altLang="en-US" sz="1400" dirty="0" smtClean="0">
                <a:latin typeface="Arial" charset="0"/>
              </a:rPr>
              <a:t>Participated in the AFREXIM Conference in Kigali, Rwanda</a:t>
            </a:r>
          </a:p>
          <a:p>
            <a:pPr eaLnBrk="1" hangingPunct="1">
              <a:lnSpc>
                <a:spcPct val="150000"/>
              </a:lnSpc>
              <a:buFont typeface="Wingdings" panose="05000000000000000000" pitchFamily="2" charset="2"/>
              <a:buChar char="§"/>
              <a:defRPr/>
            </a:pPr>
            <a:r>
              <a:rPr lang="en-US" altLang="en-US" sz="1400" dirty="0" smtClean="0">
                <a:latin typeface="Arial" charset="0"/>
              </a:rPr>
              <a:t>Participation the African Development Bank’s – Private Sector Development Forum – Africa focus </a:t>
            </a:r>
          </a:p>
          <a:p>
            <a:pPr eaLnBrk="1" hangingPunct="1">
              <a:lnSpc>
                <a:spcPct val="150000"/>
              </a:lnSpc>
              <a:buFont typeface="Wingdings" panose="05000000000000000000" pitchFamily="2" charset="2"/>
              <a:buChar char="§"/>
              <a:defRPr/>
            </a:pPr>
            <a:r>
              <a:rPr lang="en-US" altLang="en-US" sz="1400" dirty="0" smtClean="0">
                <a:latin typeface="Arial" charset="0"/>
              </a:rPr>
              <a:t>Participation in the African Development Bank’s review of the South African Country Strategy Paper</a:t>
            </a:r>
          </a:p>
          <a:p>
            <a:pPr eaLnBrk="1" hangingPunct="1">
              <a:lnSpc>
                <a:spcPct val="150000"/>
              </a:lnSpc>
              <a:buFont typeface="Wingdings" panose="05000000000000000000" pitchFamily="2" charset="2"/>
              <a:buChar char="§"/>
              <a:defRPr/>
            </a:pPr>
            <a:r>
              <a:rPr lang="en-US" altLang="en-US" sz="1400" dirty="0" smtClean="0">
                <a:latin typeface="Arial" charset="0"/>
              </a:rPr>
              <a:t>Shared the TIA approach at an Africa Focused Information Shared at the Gordon’s Institute of Business Science </a:t>
            </a:r>
          </a:p>
          <a:p>
            <a:pPr eaLnBrk="1" hangingPunct="1">
              <a:lnSpc>
                <a:spcPct val="150000"/>
              </a:lnSpc>
              <a:buFont typeface="Wingdings" panose="05000000000000000000" pitchFamily="2" charset="2"/>
              <a:buChar char="§"/>
              <a:defRPr/>
            </a:pPr>
            <a:endParaRPr lang="en-US" altLang="en-US" sz="1400" dirty="0" smtClean="0">
              <a:latin typeface="Arial" charset="0"/>
            </a:endParaRPr>
          </a:p>
          <a:p>
            <a:pPr eaLnBrk="1" hangingPunct="1">
              <a:lnSpc>
                <a:spcPct val="150000"/>
              </a:lnSpc>
              <a:buFont typeface="Wingdings" panose="05000000000000000000" pitchFamily="2" charset="2"/>
              <a:buChar char="§"/>
              <a:defRPr/>
            </a:pPr>
            <a:endParaRPr lang="en-US" altLang="en-US" sz="1400" dirty="0" smtClean="0">
              <a:latin typeface="Arial" charset="0"/>
            </a:endParaRPr>
          </a:p>
          <a:p>
            <a:pPr eaLnBrk="1" hangingPunct="1">
              <a:lnSpc>
                <a:spcPct val="150000"/>
              </a:lnSpc>
              <a:buFont typeface="Wingdings" panose="05000000000000000000" pitchFamily="2" charset="2"/>
              <a:buChar char="§"/>
              <a:defRPr/>
            </a:pPr>
            <a:endParaRPr lang="en-US" altLang="en-US" sz="1400" dirty="0">
              <a:solidFill>
                <a:prstClr val="black"/>
              </a:solidFill>
              <a:latin typeface="Arial" charset="0"/>
            </a:endParaRPr>
          </a:p>
          <a:p>
            <a:pPr marL="0" indent="0" eaLnBrk="1" hangingPunct="1">
              <a:buFont typeface="Arial" charset="0"/>
              <a:buNone/>
              <a:defRPr/>
            </a:pPr>
            <a:endParaRPr lang="en-US" altLang="en-US" sz="1200" b="1" dirty="0">
              <a:solidFill>
                <a:prstClr val="black"/>
              </a:solidFill>
            </a:endParaRPr>
          </a:p>
          <a:p>
            <a:pPr marL="0" indent="0" eaLnBrk="1" hangingPunct="1">
              <a:buFont typeface="Arial" panose="020B0604020202020204" pitchFamily="34" charset="0"/>
              <a:buNone/>
              <a:defRPr/>
            </a:pPr>
            <a:endParaRPr lang="en-US" altLang="en-US" sz="1200" b="1" dirty="0" smtClean="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40</a:t>
            </a:fld>
            <a:endParaRPr lang="en-GB">
              <a:solidFill>
                <a:srgbClr val="000000"/>
              </a:solidFill>
            </a:endParaRPr>
          </a:p>
        </p:txBody>
      </p:sp>
    </p:spTree>
    <p:extLst>
      <p:ext uri="{BB962C8B-B14F-4D97-AF65-F5344CB8AC3E}">
        <p14:creationId xmlns:p14="http://schemas.microsoft.com/office/powerpoint/2010/main" val="309088237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8299715" cy="1150938"/>
          </a:xfrm>
        </p:spPr>
        <p:txBody>
          <a:bodyPr/>
          <a:lstStyle/>
          <a:p>
            <a:pPr eaLnBrk="1" hangingPunct="1"/>
            <a:r>
              <a:rPr lang="en-US" altLang="en-US" sz="2400" b="1" smtClean="0">
                <a:solidFill>
                  <a:schemeClr val="tx1"/>
                </a:solidFill>
                <a:latin typeface="Arial" charset="0"/>
                <a:cs typeface="Arial" charset="0"/>
              </a:rPr>
              <a:t>KEY DELIVERABLES</a:t>
            </a:r>
            <a:br>
              <a:rPr lang="en-US" altLang="en-US" sz="2400" b="1" smtClean="0">
                <a:solidFill>
                  <a:schemeClr val="tx1"/>
                </a:solidFill>
                <a:latin typeface="Arial" charset="0"/>
                <a:cs typeface="Arial" charset="0"/>
              </a:rPr>
            </a:br>
            <a:r>
              <a:rPr lang="en-US" altLang="en-US" sz="2400" b="1" smtClean="0">
                <a:solidFill>
                  <a:schemeClr val="tx1"/>
                </a:solidFill>
                <a:latin typeface="Arial" charset="0"/>
                <a:cs typeface="Arial" charset="0"/>
              </a:rPr>
              <a:t>(01 April 2017 – TO DATE) </a:t>
            </a:r>
          </a:p>
        </p:txBody>
      </p:sp>
      <p:sp>
        <p:nvSpPr>
          <p:cNvPr id="4099" name="Content Placeholder 2"/>
          <p:cNvSpPr>
            <a:spLocks noGrp="1"/>
          </p:cNvSpPr>
          <p:nvPr>
            <p:ph idx="1"/>
          </p:nvPr>
        </p:nvSpPr>
        <p:spPr>
          <a:xfrm>
            <a:off x="519377" y="1565275"/>
            <a:ext cx="8915400" cy="4768850"/>
          </a:xfrm>
        </p:spPr>
        <p:txBody>
          <a:bodyPr/>
          <a:lstStyle/>
          <a:p>
            <a:pPr marL="0" indent="0" eaLnBrk="1" hangingPunct="1">
              <a:buFont typeface="Arial" panose="020B0604020202020204" pitchFamily="34" charset="0"/>
              <a:buNone/>
              <a:defRPr/>
            </a:pPr>
            <a:r>
              <a:rPr lang="en-US" altLang="en-US" b="1" dirty="0">
                <a:solidFill>
                  <a:srgbClr val="990000"/>
                </a:solidFill>
              </a:rPr>
              <a:t>2</a:t>
            </a:r>
            <a:r>
              <a:rPr lang="en-US" altLang="en-US" b="1" dirty="0" smtClean="0">
                <a:solidFill>
                  <a:srgbClr val="990000"/>
                </a:solidFill>
              </a:rPr>
              <a:t>) STAKEHOLDER ENGAGEMENTS</a:t>
            </a:r>
          </a:p>
          <a:p>
            <a:pPr marL="0" indent="0" eaLnBrk="1" hangingPunct="1">
              <a:buFont typeface="Arial" panose="020B0604020202020204" pitchFamily="34" charset="0"/>
              <a:buNone/>
              <a:defRPr/>
            </a:pPr>
            <a:endParaRPr lang="en-US" altLang="en-US" b="1" dirty="0">
              <a:solidFill>
                <a:srgbClr val="990000"/>
              </a:solidFill>
            </a:endParaRPr>
          </a:p>
          <a:p>
            <a:pPr eaLnBrk="1" hangingPunct="1">
              <a:buFont typeface="Wingdings" panose="05000000000000000000" pitchFamily="2" charset="2"/>
              <a:buChar char="§"/>
              <a:defRPr/>
            </a:pPr>
            <a:r>
              <a:rPr lang="en-US" altLang="en-US" sz="1400" dirty="0">
                <a:latin typeface="Arial" panose="020B0604020202020204" pitchFamily="34" charset="0"/>
                <a:cs typeface="Arial" panose="020B0604020202020204" pitchFamily="34" charset="0"/>
              </a:rPr>
              <a:t>M</a:t>
            </a:r>
            <a:r>
              <a:rPr lang="en-US" altLang="en-US" sz="1400" dirty="0" smtClean="0">
                <a:latin typeface="Arial" panose="020B0604020202020204" pitchFamily="34" charset="0"/>
                <a:cs typeface="Arial" panose="020B0604020202020204" pitchFamily="34" charset="0"/>
              </a:rPr>
              <a:t>eetings held with various companies looking input on their </a:t>
            </a:r>
            <a:r>
              <a:rPr lang="en-US" altLang="en-US" sz="1400" dirty="0">
                <a:latin typeface="Arial" panose="020B0604020202020204" pitchFamily="34" charset="0"/>
                <a:cs typeface="Arial" panose="020B0604020202020204" pitchFamily="34" charset="0"/>
              </a:rPr>
              <a:t>market entry strategies and market optimization </a:t>
            </a:r>
            <a:r>
              <a:rPr lang="en-US" altLang="en-US" sz="1400" dirty="0" smtClean="0">
                <a:latin typeface="Arial" panose="020B0604020202020204" pitchFamily="34" charset="0"/>
                <a:cs typeface="Arial" panose="020B0604020202020204" pitchFamily="34" charset="0"/>
              </a:rPr>
              <a:t>strategies; as well as with respect to infrastructure and industrial project opportunities on the continent.</a:t>
            </a:r>
          </a:p>
          <a:p>
            <a:pPr marL="0" indent="0" eaLnBrk="1" hangingPunct="1">
              <a:buFont typeface="Arial" charset="0"/>
              <a:buNone/>
              <a:defRPr/>
            </a:pPr>
            <a:endParaRPr lang="en-US"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Meetings held with various African Missions based in South Africa for collaboration and information-sharing.</a:t>
            </a:r>
          </a:p>
          <a:p>
            <a:pPr marL="0" indent="0" eaLnBrk="1" hangingPunct="1">
              <a:buFont typeface="Arial" charset="0"/>
              <a:buNone/>
              <a:defRPr/>
            </a:pPr>
            <a:endParaRPr lang="en-US"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Continuous engagements with DFIs and SOCs for activating the SA Inc. approach to the continent.</a:t>
            </a:r>
          </a:p>
          <a:p>
            <a:pPr eaLnBrk="1" hangingPunct="1">
              <a:buFont typeface="Wingdings" panose="05000000000000000000" pitchFamily="2" charset="2"/>
              <a:buChar char="§"/>
              <a:defRPr/>
            </a:pPr>
            <a:endParaRPr lang="en-US" altLang="en-US" sz="14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000" b="1" dirty="0"/>
          </a:p>
          <a:p>
            <a:pPr marL="0" indent="0" eaLnBrk="1" hangingPunct="1">
              <a:buFont typeface="Arial" charset="0"/>
              <a:buNone/>
              <a:defRPr/>
            </a:pPr>
            <a:endParaRPr lang="en-US" altLang="en-US" sz="1200" b="1" dirty="0">
              <a:solidFill>
                <a:prstClr val="black"/>
              </a:solidFill>
            </a:endParaRPr>
          </a:p>
          <a:p>
            <a:pPr marL="0" indent="0" eaLnBrk="1" hangingPunct="1">
              <a:buFont typeface="Arial" panose="020B0604020202020204" pitchFamily="34" charset="0"/>
              <a:buNone/>
              <a:defRPr/>
            </a:pPr>
            <a:endParaRPr lang="en-US" altLang="en-US" sz="1200" b="1" dirty="0" smtClean="0"/>
          </a:p>
        </p:txBody>
      </p:sp>
      <p:sp>
        <p:nvSpPr>
          <p:cNvPr id="31749"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41</a:t>
            </a:fld>
            <a:endParaRPr lang="en-GB">
              <a:solidFill>
                <a:srgbClr val="000000"/>
              </a:solidFill>
            </a:endParaRPr>
          </a:p>
        </p:txBody>
      </p:sp>
    </p:spTree>
    <p:extLst>
      <p:ext uri="{BB962C8B-B14F-4D97-AF65-F5344CB8AC3E}">
        <p14:creationId xmlns:p14="http://schemas.microsoft.com/office/powerpoint/2010/main" val="200912165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 y="0"/>
            <a:ext cx="8368506" cy="1127125"/>
          </a:xfrm>
        </p:spPr>
        <p:txBody>
          <a:bodyPr/>
          <a:lstStyle/>
          <a:p>
            <a:pPr eaLnBrk="1" hangingPunct="1"/>
            <a:r>
              <a:rPr lang="en-US" altLang="en-US" sz="2400" b="1" smtClean="0">
                <a:solidFill>
                  <a:schemeClr val="tx1"/>
                </a:solidFill>
                <a:latin typeface="Arial" charset="0"/>
                <a:cs typeface="Arial" charset="0"/>
              </a:rPr>
              <a:t>KEY DELIVERABLES</a:t>
            </a:r>
            <a:br>
              <a:rPr lang="en-US" altLang="en-US" sz="2400" b="1" smtClean="0">
                <a:solidFill>
                  <a:schemeClr val="tx1"/>
                </a:solidFill>
                <a:latin typeface="Arial" charset="0"/>
                <a:cs typeface="Arial" charset="0"/>
              </a:rPr>
            </a:br>
            <a:r>
              <a:rPr lang="en-US" altLang="en-US" sz="2400" b="1" smtClean="0">
                <a:solidFill>
                  <a:schemeClr val="tx1"/>
                </a:solidFill>
                <a:latin typeface="Arial" charset="0"/>
                <a:cs typeface="Arial" charset="0"/>
              </a:rPr>
              <a:t>(01 April 2017 – TO DATE) </a:t>
            </a:r>
          </a:p>
        </p:txBody>
      </p:sp>
      <p:sp>
        <p:nvSpPr>
          <p:cNvPr id="4099" name="Content Placeholder 2"/>
          <p:cNvSpPr>
            <a:spLocks noGrp="1"/>
          </p:cNvSpPr>
          <p:nvPr>
            <p:ph idx="1"/>
          </p:nvPr>
        </p:nvSpPr>
        <p:spPr>
          <a:xfrm>
            <a:off x="392113" y="1308100"/>
            <a:ext cx="9042665" cy="5113338"/>
          </a:xfrm>
        </p:spPr>
        <p:txBody>
          <a:bodyPr>
            <a:normAutofit lnSpcReduction="10000"/>
          </a:bodyPr>
          <a:lstStyle/>
          <a:p>
            <a:pPr marL="0" indent="0" eaLnBrk="1" hangingPunct="1">
              <a:buFont typeface="Arial" panose="020B0604020202020204" pitchFamily="34" charset="0"/>
              <a:buNone/>
              <a:defRPr/>
            </a:pPr>
            <a:r>
              <a:rPr lang="en-US" altLang="en-US" b="1" dirty="0" smtClean="0">
                <a:solidFill>
                  <a:srgbClr val="990000"/>
                </a:solidFill>
              </a:rPr>
              <a:t>3) GOVERNMENT-TO-GOVERNMENT PLATFORMS</a:t>
            </a:r>
          </a:p>
          <a:p>
            <a:pPr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Chaired the Economic Cluster deliberations of the following bilateral government-to-government engagements to discuss amongst other investment projects, bilateral cooperation and resolve barriers to  affecting the trade and investment </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Africa - Tanzania Bi-National Commission </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Africa – Zimbabwe Bi-National Commission</a:t>
            </a:r>
          </a:p>
          <a:p>
            <a:pPr lvl="1" eaLnBrk="1" hangingPunct="1">
              <a:buFont typeface="Wingdings" panose="05000000000000000000" pitchFamily="2" charset="2"/>
              <a:buChar char="§"/>
              <a:defRPr/>
            </a:pPr>
            <a:r>
              <a:rPr lang="en-US" altLang="en-US" sz="1400" dirty="0">
                <a:latin typeface="Arial" panose="020B0604020202020204" pitchFamily="34" charset="0"/>
                <a:cs typeface="Arial" panose="020B0604020202020204" pitchFamily="34" charset="0"/>
              </a:rPr>
              <a:t>South Africa – </a:t>
            </a:r>
            <a:r>
              <a:rPr lang="en-US" altLang="en-US" sz="1400" dirty="0" smtClean="0">
                <a:latin typeface="Arial" panose="020B0604020202020204" pitchFamily="34" charset="0"/>
                <a:cs typeface="Arial" panose="020B0604020202020204" pitchFamily="34" charset="0"/>
              </a:rPr>
              <a:t>DRC  </a:t>
            </a:r>
            <a:r>
              <a:rPr lang="en-US" altLang="en-US" sz="1400" dirty="0">
                <a:latin typeface="Arial" panose="020B0604020202020204" pitchFamily="34" charset="0"/>
                <a:cs typeface="Arial" panose="020B0604020202020204" pitchFamily="34" charset="0"/>
              </a:rPr>
              <a:t>Bi-National </a:t>
            </a:r>
            <a:r>
              <a:rPr lang="en-US" altLang="en-US" sz="1400" dirty="0" smtClean="0">
                <a:latin typeface="Arial" panose="020B0604020202020204" pitchFamily="34" charset="0"/>
                <a:cs typeface="Arial" panose="020B0604020202020204" pitchFamily="34" charset="0"/>
              </a:rPr>
              <a:t>Commission</a:t>
            </a:r>
          </a:p>
          <a:p>
            <a:pPr lvl="1" eaLnBrk="1" hangingPunct="1">
              <a:buFont typeface="Wingdings" panose="05000000000000000000" pitchFamily="2" charset="2"/>
              <a:buChar char="§"/>
              <a:defRPr/>
            </a:pPr>
            <a:r>
              <a:rPr lang="en-US" altLang="en-US" sz="1400" dirty="0">
                <a:latin typeface="Arial" panose="020B0604020202020204" pitchFamily="34" charset="0"/>
                <a:cs typeface="Arial" panose="020B0604020202020204" pitchFamily="34" charset="0"/>
              </a:rPr>
              <a:t>South Africa – </a:t>
            </a:r>
            <a:r>
              <a:rPr lang="en-US" altLang="en-US" sz="1400" dirty="0" smtClean="0">
                <a:latin typeface="Arial" panose="020B0604020202020204" pitchFamily="34" charset="0"/>
                <a:cs typeface="Arial" panose="020B0604020202020204" pitchFamily="34" charset="0"/>
              </a:rPr>
              <a:t>Botswana Bi-National Commission</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Africa – Mozambique Bi-National Commission </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Africa – Angola JCC </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Africa – Senegal JCC </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Africa – Angola JTIC </a:t>
            </a:r>
          </a:p>
          <a:p>
            <a:pPr lvl="1" eaLnBrk="1" hangingPunct="1">
              <a:buFont typeface="Wingdings" panose="05000000000000000000" pitchFamily="2" charset="2"/>
              <a:buChar char="§"/>
              <a:defRPr/>
            </a:pPr>
            <a:r>
              <a:rPr lang="en-US" altLang="en-US" sz="1400" dirty="0" smtClean="0">
                <a:latin typeface="Arial" panose="020B0604020202020204" pitchFamily="34" charset="0"/>
                <a:cs typeface="Arial" panose="020B0604020202020204" pitchFamily="34" charset="0"/>
              </a:rPr>
              <a:t>South </a:t>
            </a:r>
            <a:r>
              <a:rPr lang="en-US" altLang="en-US" sz="1400" dirty="0">
                <a:latin typeface="Arial" panose="020B0604020202020204" pitchFamily="34" charset="0"/>
                <a:cs typeface="Arial" panose="020B0604020202020204" pitchFamily="34" charset="0"/>
              </a:rPr>
              <a:t>Africa – </a:t>
            </a:r>
            <a:r>
              <a:rPr lang="en-US" altLang="en-US" sz="1400" dirty="0" smtClean="0">
                <a:latin typeface="Arial" panose="020B0604020202020204" pitchFamily="34" charset="0"/>
                <a:cs typeface="Arial" panose="020B0604020202020204" pitchFamily="34" charset="0"/>
              </a:rPr>
              <a:t>Republic of Congo </a:t>
            </a:r>
            <a:r>
              <a:rPr lang="en-US" altLang="en-US" sz="1400" dirty="0">
                <a:latin typeface="Arial" panose="020B0604020202020204" pitchFamily="34" charset="0"/>
                <a:cs typeface="Arial" panose="020B0604020202020204" pitchFamily="34" charset="0"/>
              </a:rPr>
              <a:t>JTIC </a:t>
            </a:r>
          </a:p>
          <a:p>
            <a:pPr marL="457200" lvl="1" indent="0" eaLnBrk="1" hangingPunct="1">
              <a:buFont typeface="Arial" panose="020B0604020202020204" pitchFamily="34" charset="0"/>
              <a:buNone/>
              <a:defRPr/>
            </a:pPr>
            <a:endParaRPr lang="en-US" altLang="en-US" sz="1000" dirty="0" smtClean="0">
              <a:latin typeface="Arial" panose="020B0604020202020204" pitchFamily="34" charset="0"/>
              <a:cs typeface="Arial" panose="020B0604020202020204" pitchFamily="34" charset="0"/>
            </a:endParaRPr>
          </a:p>
          <a:p>
            <a:pPr marL="0" indent="0" eaLnBrk="1" hangingPunct="1">
              <a:buFont typeface="Arial" charset="0"/>
              <a:buNone/>
              <a:defRPr/>
            </a:pPr>
            <a:r>
              <a:rPr lang="en-US" altLang="en-US" b="1" dirty="0" smtClean="0">
                <a:solidFill>
                  <a:srgbClr val="990000"/>
                </a:solidFill>
              </a:rPr>
              <a:t>4) TRADE AND INVESTMENT </a:t>
            </a:r>
            <a:r>
              <a:rPr lang="en-US" altLang="en-US" b="1" dirty="0">
                <a:solidFill>
                  <a:srgbClr val="990000"/>
                </a:solidFill>
              </a:rPr>
              <a:t>CONFERENCES</a:t>
            </a:r>
          </a:p>
          <a:p>
            <a:pPr eaLnBrk="1" hangingPunct="1">
              <a:buFont typeface="Wingdings" panose="05000000000000000000" pitchFamily="2" charset="2"/>
              <a:buChar char="§"/>
              <a:defRPr/>
            </a:pPr>
            <a:r>
              <a:rPr lang="en-US" altLang="en-US" sz="1400" dirty="0" smtClean="0">
                <a:solidFill>
                  <a:prstClr val="black"/>
                </a:solidFill>
                <a:latin typeface="Arial" panose="020B0604020202020204" pitchFamily="34" charset="0"/>
                <a:cs typeface="Arial" panose="020B0604020202020204" pitchFamily="34" charset="0"/>
              </a:rPr>
              <a:t>Co hosted the Invest in Madagascar conference in partnership with the DBSA – Pretoria</a:t>
            </a:r>
          </a:p>
          <a:p>
            <a:pPr eaLnBrk="1" hangingPunct="1">
              <a:buFont typeface="Wingdings" panose="05000000000000000000" pitchFamily="2" charset="2"/>
              <a:buChar char="§"/>
              <a:defRPr/>
            </a:pPr>
            <a:r>
              <a:rPr lang="en-US" altLang="en-US" sz="1400" dirty="0" smtClean="0">
                <a:solidFill>
                  <a:prstClr val="black"/>
                </a:solidFill>
                <a:latin typeface="Arial" panose="020B0604020202020204" pitchFamily="34" charset="0"/>
                <a:cs typeface="Arial" panose="020B0604020202020204" pitchFamily="34" charset="0"/>
              </a:rPr>
              <a:t>Participated </a:t>
            </a:r>
            <a:r>
              <a:rPr lang="en-US" altLang="en-US" sz="1400" dirty="0">
                <a:solidFill>
                  <a:prstClr val="black"/>
                </a:solidFill>
                <a:latin typeface="Arial" panose="020B0604020202020204" pitchFamily="34" charset="0"/>
                <a:cs typeface="Arial" panose="020B0604020202020204" pitchFamily="34" charset="0"/>
              </a:rPr>
              <a:t>in the </a:t>
            </a:r>
            <a:r>
              <a:rPr lang="en-US" altLang="en-US" sz="1400" dirty="0" smtClean="0">
                <a:solidFill>
                  <a:prstClr val="black"/>
                </a:solidFill>
                <a:latin typeface="Arial" panose="020B0604020202020204" pitchFamily="34" charset="0"/>
                <a:cs typeface="Arial" panose="020B0604020202020204" pitchFamily="34" charset="0"/>
              </a:rPr>
              <a:t>Exports to Africa seminar held in Tshwane with the Export Development unit of TISA </a:t>
            </a:r>
          </a:p>
          <a:p>
            <a:pPr eaLnBrk="1" hangingPunct="1">
              <a:buFont typeface="Wingdings" panose="05000000000000000000" pitchFamily="2" charset="2"/>
              <a:buChar char="§"/>
              <a:defRPr/>
            </a:pPr>
            <a:r>
              <a:rPr lang="en-US" altLang="en-US" sz="1400" dirty="0" smtClean="0">
                <a:solidFill>
                  <a:prstClr val="black"/>
                </a:solidFill>
                <a:latin typeface="Arial" panose="020B0604020202020204" pitchFamily="34" charset="0"/>
                <a:cs typeface="Arial" panose="020B0604020202020204" pitchFamily="34" charset="0"/>
              </a:rPr>
              <a:t>Hosted an information session with the World Bank focused  on increasing South African participation in World Bank funded programmes.</a:t>
            </a:r>
          </a:p>
          <a:p>
            <a:pPr eaLnBrk="1" hangingPunct="1">
              <a:buFont typeface="Wingdings" panose="05000000000000000000" pitchFamily="2" charset="2"/>
              <a:buChar char="§"/>
              <a:defRPr/>
            </a:pPr>
            <a:r>
              <a:rPr lang="en-US" altLang="en-US" sz="1400" dirty="0" smtClean="0">
                <a:solidFill>
                  <a:prstClr val="black"/>
                </a:solidFill>
                <a:latin typeface="Arial" panose="020B0604020202020204" pitchFamily="34" charset="0"/>
                <a:cs typeface="Arial" panose="020B0604020202020204" pitchFamily="34" charset="0"/>
              </a:rPr>
              <a:t>Participated in the Manufacturing East Africa Conference – Nairobi Kenya.</a:t>
            </a:r>
          </a:p>
          <a:p>
            <a:pPr eaLnBrk="1" hangingPunct="1">
              <a:buFont typeface="Wingdings" panose="05000000000000000000" pitchFamily="2" charset="2"/>
              <a:buChar char="§"/>
              <a:defRPr/>
            </a:pPr>
            <a:r>
              <a:rPr lang="en-US" altLang="en-US" sz="1400" dirty="0" smtClean="0">
                <a:solidFill>
                  <a:prstClr val="black"/>
                </a:solidFill>
                <a:latin typeface="Arial" panose="020B0604020202020204" pitchFamily="34" charset="0"/>
                <a:cs typeface="Arial" panose="020B0604020202020204" pitchFamily="34" charset="0"/>
              </a:rPr>
              <a:t>Co-hosted </a:t>
            </a:r>
            <a:r>
              <a:rPr lang="en-US" altLang="en-US" sz="1400" dirty="0">
                <a:solidFill>
                  <a:prstClr val="black"/>
                </a:solidFill>
                <a:latin typeface="Arial" panose="020B0604020202020204" pitchFamily="34" charset="0"/>
                <a:cs typeface="Arial" panose="020B0604020202020204" pitchFamily="34" charset="0"/>
              </a:rPr>
              <a:t>the </a:t>
            </a:r>
            <a:r>
              <a:rPr lang="en-US" altLang="en-US" sz="1400" dirty="0" smtClean="0">
                <a:solidFill>
                  <a:prstClr val="black"/>
                </a:solidFill>
                <a:latin typeface="Arial" panose="020B0604020202020204" pitchFamily="34" charset="0"/>
                <a:cs typeface="Arial" panose="020B0604020202020204" pitchFamily="34" charset="0"/>
              </a:rPr>
              <a:t>Infrastructure Africa Conference in Johannesburg </a:t>
            </a:r>
            <a:endParaRPr lang="en-US" altLang="en-US" sz="1400" dirty="0">
              <a:solidFill>
                <a:prstClr val="black"/>
              </a:solidFill>
              <a:latin typeface="Arial" panose="020B0604020202020204" pitchFamily="34" charset="0"/>
              <a:cs typeface="Arial" panose="020B0604020202020204" pitchFamily="34" charset="0"/>
            </a:endParaRPr>
          </a:p>
          <a:p>
            <a:pPr marL="0" indent="0" eaLnBrk="1" hangingPunct="1">
              <a:buFont typeface="Arial" charset="0"/>
              <a:buNone/>
              <a:defRPr/>
            </a:pPr>
            <a:endParaRPr lang="en-US" altLang="en-US" sz="1400" dirty="0" smtClean="0">
              <a:latin typeface="Arial" panose="020B0604020202020204" pitchFamily="34" charset="0"/>
              <a:cs typeface="Arial" panose="020B0604020202020204" pitchFamily="34" charset="0"/>
            </a:endParaRPr>
          </a:p>
          <a:p>
            <a:pPr marL="0" indent="0" eaLnBrk="1" hangingPunct="1">
              <a:buFont typeface="Arial" charset="0"/>
              <a:buNone/>
              <a:defRPr/>
            </a:pPr>
            <a:endParaRPr lang="en-US" altLang="en-US" sz="14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000" b="1" dirty="0"/>
          </a:p>
          <a:p>
            <a:pPr marL="0" indent="0" eaLnBrk="1" hangingPunct="1">
              <a:buFont typeface="Arial" charset="0"/>
              <a:buNone/>
              <a:defRPr/>
            </a:pPr>
            <a:endParaRPr lang="en-US" altLang="en-US" sz="1200" b="1" dirty="0">
              <a:solidFill>
                <a:prstClr val="black"/>
              </a:solidFill>
            </a:endParaRPr>
          </a:p>
          <a:p>
            <a:pPr marL="0" indent="0" eaLnBrk="1" hangingPunct="1">
              <a:buFont typeface="Arial" panose="020B0604020202020204" pitchFamily="34" charset="0"/>
              <a:buNone/>
              <a:defRPr/>
            </a:pPr>
            <a:endParaRPr lang="en-US" altLang="en-US" sz="1200" b="1" dirty="0" smtClean="0"/>
          </a:p>
        </p:txBody>
      </p:sp>
      <p:sp>
        <p:nvSpPr>
          <p:cNvPr id="32773"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42</a:t>
            </a:fld>
            <a:endParaRPr lang="en-GB">
              <a:solidFill>
                <a:srgbClr val="000000"/>
              </a:solidFill>
            </a:endParaRPr>
          </a:p>
        </p:txBody>
      </p:sp>
    </p:spTree>
    <p:extLst>
      <p:ext uri="{BB962C8B-B14F-4D97-AF65-F5344CB8AC3E}">
        <p14:creationId xmlns:p14="http://schemas.microsoft.com/office/powerpoint/2010/main" val="3779319564"/>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
            <a:ext cx="8488892" cy="1198563"/>
          </a:xfrm>
        </p:spPr>
        <p:txBody>
          <a:bodyPr/>
          <a:lstStyle/>
          <a:p>
            <a:pPr eaLnBrk="1" hangingPunct="1"/>
            <a:r>
              <a:rPr lang="en-US" altLang="en-US" sz="2400" b="1" smtClean="0">
                <a:solidFill>
                  <a:schemeClr val="tx1"/>
                </a:solidFill>
                <a:latin typeface="Arial" charset="0"/>
                <a:cs typeface="Arial" charset="0"/>
              </a:rPr>
              <a:t>KEY DELIVERABLES</a:t>
            </a:r>
            <a:br>
              <a:rPr lang="en-US" altLang="en-US" sz="2400" b="1" smtClean="0">
                <a:solidFill>
                  <a:schemeClr val="tx1"/>
                </a:solidFill>
                <a:latin typeface="Arial" charset="0"/>
                <a:cs typeface="Arial" charset="0"/>
              </a:rPr>
            </a:br>
            <a:r>
              <a:rPr lang="en-US" altLang="en-US" sz="2400" b="1" smtClean="0">
                <a:solidFill>
                  <a:schemeClr val="tx1"/>
                </a:solidFill>
                <a:latin typeface="Arial" charset="0"/>
                <a:cs typeface="Arial" charset="0"/>
              </a:rPr>
              <a:t>(01 April 2017 – TO DATE) </a:t>
            </a:r>
          </a:p>
        </p:txBody>
      </p:sp>
      <p:sp>
        <p:nvSpPr>
          <p:cNvPr id="4099" name="Content Placeholder 2"/>
          <p:cNvSpPr>
            <a:spLocks noGrp="1"/>
          </p:cNvSpPr>
          <p:nvPr>
            <p:ph idx="1"/>
          </p:nvPr>
        </p:nvSpPr>
        <p:spPr>
          <a:xfrm>
            <a:off x="359438" y="1198563"/>
            <a:ext cx="9075340" cy="5135562"/>
          </a:xfrm>
        </p:spPr>
        <p:txBody>
          <a:bodyPr/>
          <a:lstStyle/>
          <a:p>
            <a:pPr marL="0" indent="0" eaLnBrk="1" hangingPunct="1">
              <a:buFont typeface="Arial" panose="020B0604020202020204" pitchFamily="34" charset="0"/>
              <a:buNone/>
              <a:defRPr/>
            </a:pPr>
            <a:r>
              <a:rPr lang="en-US" altLang="en-US" b="1" dirty="0" smtClean="0">
                <a:solidFill>
                  <a:srgbClr val="990000"/>
                </a:solidFill>
              </a:rPr>
              <a:t>5) ACCESS TO MARKETS</a:t>
            </a:r>
          </a:p>
          <a:p>
            <a:pPr eaLnBrk="1" hangingPunct="1">
              <a:buFont typeface="Wingdings" panose="05000000000000000000" pitchFamily="2" charset="2"/>
              <a:buChar char="§"/>
              <a:defRPr/>
            </a:pPr>
            <a:endParaRPr lang="en-US" altLang="en-US" sz="14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Co-drafted strategy for Inter Ministerial Committee on engagement with Zimbabwe</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Facilitated and undertook the 2</a:t>
            </a:r>
            <a:r>
              <a:rPr lang="en-US" altLang="en-US" sz="1600" baseline="30000" dirty="0" smtClean="0">
                <a:latin typeface="Arial" panose="020B0604020202020204" pitchFamily="34" charset="0"/>
                <a:cs typeface="Arial" panose="020B0604020202020204" pitchFamily="34" charset="0"/>
              </a:rPr>
              <a:t>nd</a:t>
            </a:r>
            <a:r>
              <a:rPr lang="en-US" altLang="en-US" sz="1600" dirty="0" smtClean="0">
                <a:latin typeface="Arial" panose="020B0604020202020204" pitchFamily="34" charset="0"/>
                <a:cs typeface="Arial" panose="020B0604020202020204" pitchFamily="34" charset="0"/>
              </a:rPr>
              <a:t> outward business mission with Black Industrialists to Uganda.</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Undertook the flagship  Investment and Trade Initiative to Democratic Republic of Congo (</a:t>
            </a:r>
            <a:r>
              <a:rPr lang="en-US" altLang="en-US" sz="1600" dirty="0" err="1" smtClean="0">
                <a:latin typeface="Arial" panose="020B0604020202020204" pitchFamily="34" charset="0"/>
                <a:cs typeface="Arial" panose="020B0604020202020204" pitchFamily="34" charset="0"/>
              </a:rPr>
              <a:t>franco</a:t>
            </a:r>
            <a:r>
              <a:rPr lang="en-US" altLang="en-US" sz="1600" dirty="0" smtClean="0">
                <a:latin typeface="Arial" panose="020B0604020202020204" pitchFamily="34" charset="0"/>
                <a:cs typeface="Arial" panose="020B0604020202020204" pitchFamily="34" charset="0"/>
              </a:rPr>
              <a:t>-phone).</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Undertook a rail and infrastructure technical mission with Transnet to Benin </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Undertook  business mission to Ghana and Ethiopia in collaboration with WESGRO.</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Undertook an infrastructure focused  investment mission to the Republic of Congo </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Undertook a agriculture focused mission to Ethiopia with Agricultural Research Council </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Undertook an energy focused mission to Zambia </a:t>
            </a:r>
          </a:p>
          <a:p>
            <a:pPr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Engaged South African investors already invested in Zambia through a dinner hosted at Ministerial level in order to uncover challenges affecting investors </a:t>
            </a:r>
          </a:p>
          <a:p>
            <a:pPr eaLnBrk="1" hangingPunct="1">
              <a:buFont typeface="Wingdings" panose="05000000000000000000" pitchFamily="2" charset="2"/>
              <a:buChar char="§"/>
              <a:defRPr/>
            </a:pPr>
            <a:r>
              <a:rPr lang="en-US" altLang="en-US" sz="1600" dirty="0">
                <a:latin typeface="Arial" panose="020B0604020202020204" pitchFamily="34" charset="0"/>
                <a:cs typeface="Arial" panose="020B0604020202020204" pitchFamily="34" charset="0"/>
              </a:rPr>
              <a:t>Managed the business forum component to inward State Visit from Senegal to advance collaboration on infrastructure development.</a:t>
            </a:r>
          </a:p>
          <a:p>
            <a:pPr eaLnBrk="1" hangingPunct="1">
              <a:buFont typeface="Wingdings" panose="05000000000000000000" pitchFamily="2" charset="2"/>
              <a:buChar char="§"/>
              <a:defRPr/>
            </a:pPr>
            <a:r>
              <a:rPr lang="en-US" altLang="en-US" sz="1600" dirty="0">
                <a:latin typeface="Arial" panose="020B0604020202020204" pitchFamily="34" charset="0"/>
                <a:cs typeface="Arial" panose="020B0604020202020204" pitchFamily="34" charset="0"/>
              </a:rPr>
              <a:t>Co-Managed the business forum component to outward State Visit to Zambia and mobilized South </a:t>
            </a:r>
            <a:r>
              <a:rPr lang="en-US" altLang="en-US" sz="1600" dirty="0" smtClean="0">
                <a:latin typeface="Arial" panose="020B0604020202020204" pitchFamily="34" charset="0"/>
                <a:cs typeface="Arial" panose="020B0604020202020204" pitchFamily="34" charset="0"/>
              </a:rPr>
              <a:t>African </a:t>
            </a:r>
            <a:r>
              <a:rPr lang="en-US" altLang="en-US" sz="1600" dirty="0">
                <a:latin typeface="Arial" panose="020B0604020202020204" pitchFamily="34" charset="0"/>
                <a:cs typeface="Arial" panose="020B0604020202020204" pitchFamily="34" charset="0"/>
              </a:rPr>
              <a:t>participation  </a:t>
            </a:r>
          </a:p>
          <a:p>
            <a:pPr eaLnBrk="1" hangingPunct="1">
              <a:buFont typeface="Wingdings" panose="05000000000000000000" pitchFamily="2" charset="2"/>
              <a:buChar char="§"/>
              <a:defRPr/>
            </a:pPr>
            <a:endParaRPr lang="en-US" altLang="en-US" sz="1400" dirty="0" smtClean="0">
              <a:latin typeface="Arial" panose="020B0604020202020204" pitchFamily="34" charset="0"/>
              <a:cs typeface="Arial" panose="020B0604020202020204" pitchFamily="34" charset="0"/>
            </a:endParaRPr>
          </a:p>
          <a:p>
            <a:pPr marL="0" indent="0" eaLnBrk="1" hangingPunct="1">
              <a:buFont typeface="Arial" charset="0"/>
              <a:buNone/>
              <a:defRPr/>
            </a:pPr>
            <a:endParaRPr lang="en-US" altLang="en-US" sz="14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000" b="1" dirty="0"/>
          </a:p>
          <a:p>
            <a:pPr marL="0" indent="0" eaLnBrk="1" hangingPunct="1">
              <a:buFont typeface="Arial" charset="0"/>
              <a:buNone/>
              <a:defRPr/>
            </a:pPr>
            <a:endParaRPr lang="en-US" altLang="en-US" sz="1200" b="1" dirty="0">
              <a:solidFill>
                <a:prstClr val="black"/>
              </a:solidFill>
            </a:endParaRPr>
          </a:p>
          <a:p>
            <a:pPr marL="0" indent="0" eaLnBrk="1" hangingPunct="1">
              <a:buFont typeface="Arial" panose="020B0604020202020204" pitchFamily="34" charset="0"/>
              <a:buNone/>
              <a:defRPr/>
            </a:pPr>
            <a:endParaRPr lang="en-US" altLang="en-US" sz="1200" b="1" dirty="0" smtClean="0"/>
          </a:p>
        </p:txBody>
      </p:sp>
      <p:sp>
        <p:nvSpPr>
          <p:cNvPr id="33797"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43</a:t>
            </a:fld>
            <a:endParaRPr lang="en-GB">
              <a:solidFill>
                <a:srgbClr val="000000"/>
              </a:solidFill>
            </a:endParaRPr>
          </a:p>
        </p:txBody>
      </p:sp>
    </p:spTree>
    <p:extLst>
      <p:ext uri="{BB962C8B-B14F-4D97-AF65-F5344CB8AC3E}">
        <p14:creationId xmlns:p14="http://schemas.microsoft.com/office/powerpoint/2010/main" val="322728265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 y="0"/>
            <a:ext cx="8232643" cy="1119188"/>
          </a:xfrm>
        </p:spPr>
        <p:txBody>
          <a:bodyPr/>
          <a:lstStyle/>
          <a:p>
            <a:pPr eaLnBrk="1" hangingPunct="1"/>
            <a:r>
              <a:rPr lang="en-US" altLang="en-US" sz="2400" b="1" smtClean="0">
                <a:solidFill>
                  <a:schemeClr val="tx1"/>
                </a:solidFill>
                <a:latin typeface="Arial" charset="0"/>
                <a:cs typeface="Arial" charset="0"/>
              </a:rPr>
              <a:t>ENVISAGED OUTPUTS BY 31 MARCH 2018 </a:t>
            </a:r>
          </a:p>
        </p:txBody>
      </p:sp>
      <p:sp>
        <p:nvSpPr>
          <p:cNvPr id="4099" name="Content Placeholder 2"/>
          <p:cNvSpPr>
            <a:spLocks noGrp="1"/>
          </p:cNvSpPr>
          <p:nvPr>
            <p:ph idx="1"/>
          </p:nvPr>
        </p:nvSpPr>
        <p:spPr>
          <a:xfrm>
            <a:off x="495300" y="1793875"/>
            <a:ext cx="8915400" cy="4768850"/>
          </a:xfrm>
        </p:spPr>
        <p:txBody>
          <a:bodyPr/>
          <a:lstStyle/>
          <a:p>
            <a:pPr eaLnBrk="1" hangingPunct="1">
              <a:defRPr/>
            </a:pPr>
            <a:r>
              <a:rPr lang="en-US" altLang="en-US" sz="1800" dirty="0" smtClean="0">
                <a:latin typeface="Arial" panose="020B0604020202020204" pitchFamily="34" charset="0"/>
                <a:cs typeface="Arial" panose="020B0604020202020204" pitchFamily="34" charset="0"/>
              </a:rPr>
              <a:t>Manage the Business Forum component of the Inward State Visit from Angola – November 2018</a:t>
            </a:r>
          </a:p>
          <a:p>
            <a:pPr eaLnBrk="1" hangingPunct="1">
              <a:defRPr/>
            </a:pPr>
            <a:r>
              <a:rPr lang="en-US" altLang="en-US" sz="1800" dirty="0" smtClean="0">
                <a:latin typeface="Arial" panose="020B0604020202020204" pitchFamily="34" charset="0"/>
                <a:cs typeface="Arial" panose="020B0604020202020204" pitchFamily="34" charset="0"/>
              </a:rPr>
              <a:t>Lead and Outward Trade and Investment Mission to Ghana and Nigeria – March 2018</a:t>
            </a:r>
          </a:p>
          <a:p>
            <a:pPr eaLnBrk="1" hangingPunct="1">
              <a:defRPr/>
            </a:pPr>
            <a:r>
              <a:rPr lang="en-US" altLang="en-US" sz="1800" dirty="0" err="1" smtClean="0">
                <a:latin typeface="Arial" panose="020B0604020202020204" pitchFamily="34" charset="0"/>
                <a:cs typeface="Arial" panose="020B0604020202020204" pitchFamily="34" charset="0"/>
              </a:rPr>
              <a:t>Mobilise</a:t>
            </a:r>
            <a:r>
              <a:rPr lang="en-US" altLang="en-US" sz="1800" dirty="0" smtClean="0">
                <a:latin typeface="Arial" panose="020B0604020202020204" pitchFamily="34" charset="0"/>
                <a:cs typeface="Arial" panose="020B0604020202020204" pitchFamily="34" charset="0"/>
              </a:rPr>
              <a:t> South African participation in the Ghana International Trade Fair – February 2018</a:t>
            </a:r>
          </a:p>
          <a:p>
            <a:pPr eaLnBrk="1" hangingPunct="1">
              <a:defRPr/>
            </a:pPr>
            <a:r>
              <a:rPr lang="en-US" altLang="en-US" sz="1800" dirty="0" smtClean="0">
                <a:latin typeface="Arial" panose="020B0604020202020204" pitchFamily="34" charset="0"/>
                <a:cs typeface="Arial" panose="020B0604020202020204" pitchFamily="34" charset="0"/>
              </a:rPr>
              <a:t>South Africa – Uganda JTIC </a:t>
            </a:r>
          </a:p>
          <a:p>
            <a:pPr eaLnBrk="1" hangingPunct="1">
              <a:defRPr/>
            </a:pPr>
            <a:r>
              <a:rPr lang="en-US" altLang="en-US" sz="1800" dirty="0" smtClean="0">
                <a:latin typeface="Arial" panose="020B0604020202020204" pitchFamily="34" charset="0"/>
                <a:cs typeface="Arial" panose="020B0604020202020204" pitchFamily="34" charset="0"/>
              </a:rPr>
              <a:t>Draft Concept on Africa Gateway project to facilitate Trade Missions on the Continent </a:t>
            </a:r>
          </a:p>
          <a:p>
            <a:pPr eaLnBrk="1" hangingPunct="1">
              <a:defRPr/>
            </a:pPr>
            <a:r>
              <a:rPr lang="en-US" altLang="en-US" sz="1800" dirty="0" smtClean="0">
                <a:latin typeface="Arial" panose="020B0604020202020204" pitchFamily="34" charset="0"/>
                <a:cs typeface="Arial" panose="020B0604020202020204" pitchFamily="34" charset="0"/>
              </a:rPr>
              <a:t>Draft Concept on the Africa Dashboard as part of non-financial support that is availed to potential South Africa exporters and investors engaging on the continent   </a:t>
            </a:r>
          </a:p>
          <a:p>
            <a:pPr eaLnBrk="1" hangingPunct="1">
              <a:defRPr/>
            </a:pPr>
            <a:endParaRPr lang="en-US" altLang="en-US" sz="16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600" dirty="0" smtClean="0">
              <a:latin typeface="Arial" panose="020B0604020202020204" pitchFamily="34" charset="0"/>
              <a:cs typeface="Arial" panose="020B0604020202020204" pitchFamily="34" charset="0"/>
            </a:endParaRPr>
          </a:p>
        </p:txBody>
      </p:sp>
      <p:sp>
        <p:nvSpPr>
          <p:cNvPr id="34821"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44</a:t>
            </a:fld>
            <a:endParaRPr lang="en-GB">
              <a:solidFill>
                <a:srgbClr val="000000"/>
              </a:solidFill>
            </a:endParaRPr>
          </a:p>
        </p:txBody>
      </p:sp>
    </p:spTree>
    <p:extLst>
      <p:ext uri="{BB962C8B-B14F-4D97-AF65-F5344CB8AC3E}">
        <p14:creationId xmlns:p14="http://schemas.microsoft.com/office/powerpoint/2010/main" val="253712457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altLang="en-US" smtClean="0"/>
          </a:p>
        </p:txBody>
      </p:sp>
      <p:sp>
        <p:nvSpPr>
          <p:cNvPr id="5" name="Content Placeholder 2"/>
          <p:cNvSpPr>
            <a:spLocks noGrp="1"/>
          </p:cNvSpPr>
          <p:nvPr>
            <p:ph idx="1"/>
          </p:nvPr>
        </p:nvSpPr>
        <p:spPr>
          <a:xfrm>
            <a:off x="0" y="2868613"/>
            <a:ext cx="9906000" cy="1230312"/>
          </a:xfrm>
          <a:solidFill>
            <a:srgbClr val="E5551B"/>
          </a:solidFill>
        </p:spPr>
        <p:txBody>
          <a:bodyPr anchor="ctr"/>
          <a:lstStyle/>
          <a:p>
            <a:pPr marL="0" indent="0" algn="ctr" eaLnBrk="1" hangingPunct="1">
              <a:buFont typeface="Arial" panose="020B0604020202020204" pitchFamily="34" charset="0"/>
              <a:buNone/>
              <a:defRPr/>
            </a:pPr>
            <a:endParaRPr lang="en-US" altLang="en-US" sz="4400" b="1" dirty="0" smtClean="0">
              <a:solidFill>
                <a:schemeClr val="accent6"/>
              </a:solidFill>
              <a:latin typeface="Arial" charset="0"/>
            </a:endParaRPr>
          </a:p>
          <a:p>
            <a:pPr marL="0" indent="0" algn="ctr" eaLnBrk="1" hangingPunct="1">
              <a:buFontTx/>
              <a:buNone/>
              <a:defRPr/>
            </a:pPr>
            <a:endParaRPr lang="en-US" altLang="en-US" sz="2400" b="1" dirty="0" smtClean="0">
              <a:latin typeface="Arial" charset="0"/>
            </a:endParaRPr>
          </a:p>
          <a:p>
            <a:pPr marL="0" indent="0" algn="ctr" eaLnBrk="1" hangingPunct="1">
              <a:buFontTx/>
              <a:buNone/>
              <a:defRPr/>
            </a:pPr>
            <a:endParaRPr lang="en-US" altLang="en-US" sz="2400" b="1" dirty="0">
              <a:latin typeface="Arial" charset="0"/>
            </a:endParaRPr>
          </a:p>
          <a:p>
            <a:pPr marL="0" indent="0" algn="ctr" eaLnBrk="1" hangingPunct="1">
              <a:buFontTx/>
              <a:buNone/>
              <a:defRPr/>
            </a:pPr>
            <a:r>
              <a:rPr lang="en-US" altLang="en-US" sz="2400" b="1" dirty="0" smtClean="0">
                <a:latin typeface="Arial" charset="0"/>
              </a:rPr>
              <a:t>SOUTH </a:t>
            </a:r>
            <a:r>
              <a:rPr lang="en-US" altLang="en-US" sz="2400" b="1" dirty="0">
                <a:latin typeface="Arial" charset="0"/>
              </a:rPr>
              <a:t>AFRICA’S TRADE AND INVESTMENT LINKS TO </a:t>
            </a:r>
            <a:r>
              <a:rPr lang="en-US" altLang="en-US" sz="2400" b="1" dirty="0" err="1">
                <a:latin typeface="Arial" charset="0"/>
              </a:rPr>
              <a:t>RoA</a:t>
            </a:r>
            <a:endParaRPr lang="en-US" altLang="en-US" sz="2400" b="1" dirty="0">
              <a:latin typeface="Arial" charset="0"/>
            </a:endParaRPr>
          </a:p>
          <a:p>
            <a:pPr marL="0" indent="0" algn="ctr" eaLnBrk="1" hangingPunct="1">
              <a:buFont typeface="Arial" panose="020B0604020202020204" pitchFamily="34" charset="0"/>
              <a:buNone/>
              <a:defRPr/>
            </a:pPr>
            <a:endParaRPr lang="en-US" altLang="en-US" sz="4600" b="1" dirty="0" smtClean="0">
              <a:solidFill>
                <a:schemeClr val="accent6"/>
              </a:solidFill>
              <a:latin typeface="Arial" charset="0"/>
            </a:endParaRPr>
          </a:p>
          <a:p>
            <a:pPr marL="0" indent="0" algn="ctr" eaLnBrk="1" hangingPunct="1">
              <a:buFont typeface="Arial" panose="020B0604020202020204" pitchFamily="34" charset="0"/>
              <a:buNone/>
              <a:defRPr/>
            </a:pPr>
            <a:endParaRPr lang="en-US" altLang="en-US" sz="4400" dirty="0" smtClean="0">
              <a:solidFill>
                <a:schemeClr val="accent6"/>
              </a:solidFill>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45</a:t>
            </a:fld>
            <a:endParaRPr lang="en-GB">
              <a:solidFill>
                <a:srgbClr val="000000"/>
              </a:solidFill>
            </a:endParaRPr>
          </a:p>
        </p:txBody>
      </p:sp>
    </p:spTree>
    <p:extLst>
      <p:ext uri="{BB962C8B-B14F-4D97-AF65-F5344CB8AC3E}">
        <p14:creationId xmlns:p14="http://schemas.microsoft.com/office/powerpoint/2010/main" val="406025869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267039" cy="1182688"/>
          </a:xfrm>
        </p:spPr>
        <p:txBody>
          <a:bodyPr rtlCol="0">
            <a:noAutofit/>
          </a:bodyPr>
          <a:lstStyle/>
          <a:p>
            <a:pPr eaLnBrk="1" hangingPunct="1">
              <a:defRPr/>
            </a:pPr>
            <a:r>
              <a:rPr lang="en-ZA" sz="2400" b="1" dirty="0">
                <a:solidFill>
                  <a:schemeClr val="tx1"/>
                </a:solidFill>
                <a:latin typeface="Arial" charset="0"/>
              </a:rPr>
              <a:t>South Africa’s Global Export Markets</a:t>
            </a:r>
            <a:br>
              <a:rPr lang="en-ZA" sz="2400" b="1" dirty="0">
                <a:solidFill>
                  <a:schemeClr val="tx1"/>
                </a:solidFill>
                <a:latin typeface="Arial" charset="0"/>
              </a:rPr>
            </a:br>
            <a:r>
              <a:rPr lang="en-ZA" sz="2400" b="1" dirty="0">
                <a:solidFill>
                  <a:schemeClr val="tx1"/>
                </a:solidFill>
                <a:latin typeface="Arial" charset="0"/>
              </a:rPr>
              <a:t>1994 - </a:t>
            </a:r>
            <a:r>
              <a:rPr lang="en-ZA" sz="2400" b="1" dirty="0" smtClean="0">
                <a:solidFill>
                  <a:schemeClr val="tx1"/>
                </a:solidFill>
                <a:latin typeface="Arial" charset="0"/>
              </a:rPr>
              <a:t>2016</a:t>
            </a:r>
            <a:r>
              <a:rPr lang="en-US" sz="2400" b="1" dirty="0">
                <a:solidFill>
                  <a:schemeClr val="tx1"/>
                </a:solidFill>
                <a:effectLst>
                  <a:outerShdw blurRad="38100" dist="38100" dir="2700000" algn="tl">
                    <a:srgbClr val="C0C0C0"/>
                  </a:outerShdw>
                </a:effectLst>
                <a:latin typeface="Arial" charset="0"/>
              </a:rPr>
              <a:t/>
            </a:r>
            <a:br>
              <a:rPr lang="en-US" sz="2400" b="1" dirty="0">
                <a:solidFill>
                  <a:schemeClr val="tx1"/>
                </a:solidFill>
                <a:effectLst>
                  <a:outerShdw blurRad="38100" dist="38100" dir="2700000" algn="tl">
                    <a:srgbClr val="C0C0C0"/>
                  </a:outerShdw>
                </a:effectLst>
                <a:latin typeface="Arial" charset="0"/>
              </a:rPr>
            </a:br>
            <a:endParaRPr lang="en-US" sz="2400" b="1" dirty="0" smtClean="0">
              <a:solidFill>
                <a:schemeClr val="tx1"/>
              </a:solidFill>
            </a:endParaRPr>
          </a:p>
        </p:txBody>
      </p:sp>
      <p:sp>
        <p:nvSpPr>
          <p:cNvPr id="36868"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solidFill>
                <a:srgbClr val="000000"/>
              </a:solidFill>
              <a:latin typeface="Calibri" pitchFamily="34" charset="0"/>
              <a:cs typeface="Arial" charset="0"/>
            </a:endParaRPr>
          </a:p>
        </p:txBody>
      </p:sp>
      <p:sp>
        <p:nvSpPr>
          <p:cNvPr id="36869" name="Rectangle 3"/>
          <p:cNvSpPr>
            <a:spLocks noChangeArrowheads="1"/>
          </p:cNvSpPr>
          <p:nvPr/>
        </p:nvSpPr>
        <p:spPr bwMode="auto">
          <a:xfrm>
            <a:off x="5678753" y="6072189"/>
            <a:ext cx="18533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a:spcBef>
                <a:spcPct val="0"/>
              </a:spcBef>
              <a:buFontTx/>
              <a:buNone/>
            </a:pPr>
            <a:r>
              <a:rPr lang="en-GB" altLang="en-US" sz="1100" b="1">
                <a:solidFill>
                  <a:srgbClr val="000000"/>
                </a:solidFill>
                <a:latin typeface="Arial Unicode MS" pitchFamily="34" charset="-128"/>
                <a:ea typeface="Arial Unicode MS" pitchFamily="34" charset="-128"/>
                <a:cs typeface="Arial" charset="0"/>
              </a:rPr>
              <a:t>Source: www.thedti.gov.za</a:t>
            </a:r>
          </a:p>
        </p:txBody>
      </p:sp>
      <p:graphicFrame>
        <p:nvGraphicFramePr>
          <p:cNvPr id="8" name="Chart 7"/>
          <p:cNvGraphicFramePr>
            <a:graphicFrameLocks/>
          </p:cNvGraphicFramePr>
          <p:nvPr/>
        </p:nvGraphicFramePr>
        <p:xfrm>
          <a:off x="275167" y="1665171"/>
          <a:ext cx="9355667" cy="419661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46</a:t>
            </a:fld>
            <a:endParaRPr lang="en-GB">
              <a:solidFill>
                <a:srgbClr val="000000"/>
              </a:solidFill>
            </a:endParaRPr>
          </a:p>
        </p:txBody>
      </p:sp>
    </p:spTree>
    <p:extLst>
      <p:ext uri="{BB962C8B-B14F-4D97-AF65-F5344CB8AC3E}">
        <p14:creationId xmlns:p14="http://schemas.microsoft.com/office/powerpoint/2010/main" val="355964133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29456" cy="1143000"/>
          </a:xfrm>
        </p:spPr>
        <p:txBody>
          <a:bodyPr rtlCol="0">
            <a:normAutofit fontScale="90000"/>
          </a:bodyPr>
          <a:lstStyle/>
          <a:p>
            <a:pPr eaLnBrk="1" hangingPunct="1">
              <a:defRPr/>
            </a:pPr>
            <a:r>
              <a:rPr lang="en-ZA" sz="2700" b="1" dirty="0" smtClean="0">
                <a:solidFill>
                  <a:schemeClr val="tx1"/>
                </a:solidFill>
                <a:latin typeface="Arial" charset="0"/>
              </a:rPr>
              <a:t/>
            </a:r>
            <a:br>
              <a:rPr lang="en-ZA" sz="2700" b="1" dirty="0" smtClean="0">
                <a:solidFill>
                  <a:schemeClr val="tx1"/>
                </a:solidFill>
                <a:latin typeface="Arial" charset="0"/>
              </a:rPr>
            </a:br>
            <a:r>
              <a:rPr lang="en-ZA" sz="2700" b="1" dirty="0">
                <a:solidFill>
                  <a:schemeClr val="tx1"/>
                </a:solidFill>
                <a:latin typeface="Arial" charset="0"/>
              </a:rPr>
              <a:t/>
            </a:r>
            <a:br>
              <a:rPr lang="en-ZA" sz="2700" b="1" dirty="0">
                <a:solidFill>
                  <a:schemeClr val="tx1"/>
                </a:solidFill>
                <a:latin typeface="Arial" charset="0"/>
              </a:rPr>
            </a:br>
            <a:r>
              <a:rPr lang="en-ZA" sz="2700" b="1" dirty="0" smtClean="0">
                <a:solidFill>
                  <a:schemeClr val="tx1"/>
                </a:solidFill>
                <a:latin typeface="Arial" charset="0"/>
              </a:rPr>
              <a:t>South Africa’s Trade with </a:t>
            </a:r>
            <a:r>
              <a:rPr lang="en-ZA" sz="2700" b="1" dirty="0" err="1" smtClean="0">
                <a:solidFill>
                  <a:schemeClr val="tx1"/>
                </a:solidFill>
                <a:latin typeface="Arial" charset="0"/>
              </a:rPr>
              <a:t>RoA</a:t>
            </a:r>
            <a:r>
              <a:rPr lang="en-ZA" sz="2700" b="1" dirty="0" smtClean="0">
                <a:solidFill>
                  <a:schemeClr val="tx1"/>
                </a:solidFill>
                <a:latin typeface="Arial" charset="0"/>
              </a:rPr>
              <a:t>, 1994 - 2015</a:t>
            </a:r>
            <a:r>
              <a:rPr lang="en-US" sz="2700" b="1" dirty="0" smtClean="0">
                <a:solidFill>
                  <a:schemeClr val="tx1"/>
                </a:solidFill>
                <a:effectLst>
                  <a:outerShdw blurRad="38100" dist="38100" dir="2700000" algn="tl">
                    <a:srgbClr val="C0C0C0"/>
                  </a:outerShdw>
                </a:effectLst>
                <a:latin typeface="Arial" charset="0"/>
              </a:rPr>
              <a:t/>
            </a:r>
            <a:br>
              <a:rPr lang="en-US" sz="2700" b="1" dirty="0" smtClean="0">
                <a:solidFill>
                  <a:schemeClr val="tx1"/>
                </a:solidFill>
                <a:effectLst>
                  <a:outerShdw blurRad="38100" dist="38100" dir="2700000" algn="tl">
                    <a:srgbClr val="C0C0C0"/>
                  </a:outerShdw>
                </a:effectLst>
                <a:latin typeface="Arial" charset="0"/>
              </a:rPr>
            </a:br>
            <a:r>
              <a:rPr lang="en-US" sz="3200" b="1" dirty="0">
                <a:solidFill>
                  <a:schemeClr val="accent6"/>
                </a:solidFill>
                <a:effectLst>
                  <a:outerShdw blurRad="38100" dist="38100" dir="2700000" algn="tl">
                    <a:srgbClr val="C0C0C0"/>
                  </a:outerShdw>
                </a:effectLst>
                <a:latin typeface="Arial" charset="0"/>
              </a:rPr>
              <a:t/>
            </a:r>
            <a:br>
              <a:rPr lang="en-US" sz="3200" b="1" dirty="0">
                <a:solidFill>
                  <a:schemeClr val="accent6"/>
                </a:solidFill>
                <a:effectLst>
                  <a:outerShdw blurRad="38100" dist="38100" dir="2700000" algn="tl">
                    <a:srgbClr val="C0C0C0"/>
                  </a:outerShdw>
                </a:effectLst>
                <a:latin typeface="Arial" charset="0"/>
              </a:rPr>
            </a:br>
            <a:endParaRPr lang="en-US" sz="3200" b="1" dirty="0" smtClean="0">
              <a:solidFill>
                <a:schemeClr val="accent6"/>
              </a:solidFill>
            </a:endParaRPr>
          </a:p>
        </p:txBody>
      </p:sp>
      <p:graphicFrame>
        <p:nvGraphicFramePr>
          <p:cNvPr id="37891" name="Content Placeholder 3"/>
          <p:cNvGraphicFramePr>
            <a:graphicFrameLocks noGrp="1"/>
          </p:cNvGraphicFramePr>
          <p:nvPr>
            <p:ph idx="1"/>
          </p:nvPr>
        </p:nvGraphicFramePr>
        <p:xfrm>
          <a:off x="350837" y="2081214"/>
          <a:ext cx="8915400" cy="3221037"/>
        </p:xfrm>
        <a:graphic>
          <a:graphicData uri="http://schemas.openxmlformats.org/presentationml/2006/ole">
            <mc:AlternateContent xmlns:mc="http://schemas.openxmlformats.org/markup-compatibility/2006">
              <mc:Choice xmlns:v="urn:schemas-microsoft-com:vml" Requires="v">
                <p:oleObj spid="_x0000_s3083" name="Chart" r:id="rId4" imgW="8565622" imgH="3353091" progId="Excel.Chart.8">
                  <p:embed/>
                </p:oleObj>
              </mc:Choice>
              <mc:Fallback>
                <p:oleObj name="Chart" r:id="rId4" imgW="8565622" imgH="335309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7" y="2081214"/>
                        <a:ext cx="891540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solidFill>
                <a:srgbClr val="000000"/>
              </a:solidFill>
              <a:latin typeface="Calibri" pitchFamily="34" charset="0"/>
              <a:cs typeface="Arial" charset="0"/>
            </a:endParaRPr>
          </a:p>
        </p:txBody>
      </p:sp>
      <p:sp>
        <p:nvSpPr>
          <p:cNvPr id="37894" name="Rectangle 3"/>
          <p:cNvSpPr>
            <a:spLocks noChangeArrowheads="1"/>
          </p:cNvSpPr>
          <p:nvPr/>
        </p:nvSpPr>
        <p:spPr bwMode="auto">
          <a:xfrm>
            <a:off x="5613400" y="6132514"/>
            <a:ext cx="1899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1600">
                <a:solidFill>
                  <a:srgbClr val="000000"/>
                </a:solidFill>
                <a:latin typeface="Calibri" pitchFamily="34" charset="0"/>
                <a:ea typeface="Times New Roman" pitchFamily="18" charset="0"/>
                <a:cs typeface="Calibri" pitchFamily="34" charset="0"/>
              </a:rPr>
              <a:t> </a:t>
            </a:r>
            <a:r>
              <a:rPr lang="en-GB" altLang="en-US" sz="1100" b="1">
                <a:solidFill>
                  <a:srgbClr val="000000"/>
                </a:solidFill>
                <a:latin typeface="Arial Unicode MS" pitchFamily="34" charset="-128"/>
                <a:ea typeface="Arial Unicode MS" pitchFamily="34" charset="-128"/>
                <a:cs typeface="Calibri" pitchFamily="34" charset="0"/>
              </a:rPr>
              <a:t>Source: www.thedti.gov.za</a:t>
            </a:r>
            <a:endParaRPr lang="en-GB" altLang="en-US" sz="1100" b="1">
              <a:solidFill>
                <a:srgbClr val="000000"/>
              </a:solidFill>
              <a:latin typeface="Calibri" pitchFamily="34" charset="0"/>
              <a:ea typeface="Arial Unicode MS" pitchFamily="34" charset="-128"/>
              <a:cs typeface="Calibri" pitchFamily="34" charset="0"/>
            </a:endParaRPr>
          </a:p>
        </p:txBody>
      </p:sp>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47</a:t>
            </a:fld>
            <a:endParaRPr lang="en-GB">
              <a:solidFill>
                <a:srgbClr val="000000"/>
              </a:solidFill>
            </a:endParaRPr>
          </a:p>
        </p:txBody>
      </p:sp>
    </p:spTree>
    <p:extLst>
      <p:ext uri="{BB962C8B-B14F-4D97-AF65-F5344CB8AC3E}">
        <p14:creationId xmlns:p14="http://schemas.microsoft.com/office/powerpoint/2010/main" val="130797342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81050" cy="1103313"/>
          </a:xfrm>
        </p:spPr>
        <p:txBody>
          <a:bodyPr rtlCol="0">
            <a:normAutofit fontScale="90000"/>
          </a:bodyPr>
          <a:lstStyle/>
          <a:p>
            <a:pPr eaLnBrk="1" fontAlgn="auto" hangingPunct="1">
              <a:spcAft>
                <a:spcPts val="0"/>
              </a:spcAft>
              <a:defRPr/>
            </a:pPr>
            <a:r>
              <a:rPr lang="en-ZA" sz="3100" b="1" dirty="0" smtClean="0">
                <a:solidFill>
                  <a:srgbClr val="00B0F0"/>
                </a:solidFill>
                <a:latin typeface="Arial" charset="0"/>
              </a:rPr>
              <a:t/>
            </a:r>
            <a:br>
              <a:rPr lang="en-ZA" sz="3100" b="1" dirty="0" smtClean="0">
                <a:solidFill>
                  <a:srgbClr val="00B0F0"/>
                </a:solidFill>
                <a:latin typeface="Arial" charset="0"/>
              </a:rPr>
            </a:br>
            <a:r>
              <a:rPr lang="en-ZA" sz="3100" b="1" dirty="0" smtClean="0">
                <a:solidFill>
                  <a:schemeClr val="tx1"/>
                </a:solidFill>
                <a:latin typeface="Arial" charset="0"/>
              </a:rPr>
              <a:t>Top-10 </a:t>
            </a:r>
            <a:r>
              <a:rPr lang="en-ZA" sz="3100" b="1" dirty="0">
                <a:solidFill>
                  <a:schemeClr val="tx1"/>
                </a:solidFill>
                <a:latin typeface="Arial" charset="0"/>
              </a:rPr>
              <a:t>Export Destinations in </a:t>
            </a:r>
            <a:r>
              <a:rPr lang="en-ZA" sz="3100" b="1" dirty="0" err="1">
                <a:solidFill>
                  <a:schemeClr val="tx1"/>
                </a:solidFill>
                <a:latin typeface="Arial" charset="0"/>
              </a:rPr>
              <a:t>RoA</a:t>
            </a:r>
            <a:r>
              <a:rPr lang="en-ZA" sz="3100" b="1" dirty="0">
                <a:solidFill>
                  <a:schemeClr val="tx1"/>
                </a:solidFill>
                <a:latin typeface="Arial" charset="0"/>
              </a:rPr>
              <a:t> 2006 - 2015 </a:t>
            </a:r>
            <a:r>
              <a:rPr lang="en-US" sz="3600" b="1" dirty="0">
                <a:solidFill>
                  <a:schemeClr val="tx1"/>
                </a:solidFill>
                <a:effectLst>
                  <a:outerShdw blurRad="38100" dist="38100" dir="2700000" algn="tl">
                    <a:srgbClr val="C0C0C0"/>
                  </a:outerShdw>
                </a:effectLst>
                <a:latin typeface="Arial" charset="0"/>
              </a:rPr>
              <a:t/>
            </a:r>
            <a:br>
              <a:rPr lang="en-US" sz="3600" b="1" dirty="0">
                <a:solidFill>
                  <a:schemeClr val="tx1"/>
                </a:solidFill>
                <a:effectLst>
                  <a:outerShdw blurRad="38100" dist="38100" dir="2700000" algn="tl">
                    <a:srgbClr val="C0C0C0"/>
                  </a:outerShdw>
                </a:effectLst>
                <a:latin typeface="Arial" charset="0"/>
              </a:rPr>
            </a:br>
            <a:endParaRPr lang="en-US" sz="3400" b="1" dirty="0" smtClean="0">
              <a:solidFill>
                <a:schemeClr val="tx1"/>
              </a:solidFill>
            </a:endParaRPr>
          </a:p>
        </p:txBody>
      </p:sp>
      <p:pic>
        <p:nvPicPr>
          <p:cNvPr id="3891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8036" y="1393825"/>
            <a:ext cx="8769218" cy="4624388"/>
          </a:xfrm>
        </p:spPr>
      </p:pic>
      <p:sp>
        <p:nvSpPr>
          <p:cNvPr id="38917" name="TextBox 3"/>
          <p:cNvSpPr txBox="1">
            <a:spLocks noChangeArrowheads="1"/>
          </p:cNvSpPr>
          <p:nvPr/>
        </p:nvSpPr>
        <p:spPr bwMode="auto">
          <a:xfrm>
            <a:off x="7486254" y="59642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solidFill>
                <a:srgbClr val="000000"/>
              </a:solidFill>
              <a:latin typeface="Calibri" pitchFamily="34" charset="0"/>
              <a:cs typeface="Arial" charset="0"/>
            </a:endParaRPr>
          </a:p>
        </p:txBody>
      </p:sp>
      <p:sp>
        <p:nvSpPr>
          <p:cNvPr id="38918" name="Rectangle 2"/>
          <p:cNvSpPr>
            <a:spLocks noChangeArrowheads="1"/>
          </p:cNvSpPr>
          <p:nvPr/>
        </p:nvSpPr>
        <p:spPr bwMode="auto">
          <a:xfrm>
            <a:off x="7377907" y="6018214"/>
            <a:ext cx="175934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en-ZA" altLang="en-US" sz="1100" b="1">
                <a:solidFill>
                  <a:srgbClr val="000000"/>
                </a:solidFill>
                <a:latin typeface="Arial" charset="0"/>
                <a:ea typeface="Calibri" pitchFamily="34" charset="0"/>
                <a:cs typeface="Arial" charset="0"/>
              </a:rPr>
              <a:t>Source: Quantec</a:t>
            </a:r>
            <a:endParaRPr lang="en-ZA" altLang="en-US" sz="1100">
              <a:solidFill>
                <a:srgbClr val="000000"/>
              </a:solidFill>
              <a:latin typeface="Calibri" pitchFamily="34" charset="0"/>
              <a:ea typeface="Calibri" pitchFamily="34" charset="0"/>
              <a:cs typeface="Arial" charset="0"/>
            </a:endParaRPr>
          </a:p>
        </p:txBody>
      </p:sp>
      <p:sp>
        <p:nvSpPr>
          <p:cNvPr id="3" name="Slide Number Placeholder 2"/>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48</a:t>
            </a:fld>
            <a:endParaRPr lang="en-GB">
              <a:solidFill>
                <a:srgbClr val="000000"/>
              </a:solidFill>
            </a:endParaRPr>
          </a:p>
        </p:txBody>
      </p:sp>
    </p:spTree>
    <p:extLst>
      <p:ext uri="{BB962C8B-B14F-4D97-AF65-F5344CB8AC3E}">
        <p14:creationId xmlns:p14="http://schemas.microsoft.com/office/powerpoint/2010/main" val="313550268"/>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571744"/>
            <a:ext cx="9906000" cy="114300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INVESTMENT PROMOTION AND FACILITATION</a:t>
            </a: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49</a:t>
            </a:fld>
            <a:endParaRPr lang="en-GB">
              <a:solidFill>
                <a:srgbClr val="000000"/>
              </a:solidFill>
            </a:endParaRPr>
          </a:p>
        </p:txBody>
      </p:sp>
    </p:spTree>
    <p:extLst>
      <p:ext uri="{BB962C8B-B14F-4D97-AF65-F5344CB8AC3E}">
        <p14:creationId xmlns:p14="http://schemas.microsoft.com/office/powerpoint/2010/main" val="28317709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n w="11430"/>
                <a:solidFill>
                  <a:schemeClr val="tx1"/>
                </a:solidFill>
                <a:latin typeface="Calibri" panose="020F0502020204030204" pitchFamily="34" charset="0"/>
                <a:cs typeface="Calibri" panose="020F0502020204030204" pitchFamily="34" charset="0"/>
              </a:rPr>
              <a:t>SA TRADE BALANCE WITH WORLD(2010- 2016)</a:t>
            </a:r>
            <a:endParaRPr lang="en-US" b="1"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5</a:t>
            </a:fld>
            <a:endParaRPr lang="en-GB">
              <a:solidFill>
                <a:srgbClr val="000000"/>
              </a:solidFill>
            </a:endParaRPr>
          </a:p>
        </p:txBody>
      </p:sp>
      <p:sp>
        <p:nvSpPr>
          <p:cNvPr id="5" name="Content Placeholder 2"/>
          <p:cNvSpPr>
            <a:spLocks noGrp="1"/>
          </p:cNvSpPr>
          <p:nvPr>
            <p:ph idx="1"/>
          </p:nvPr>
        </p:nvSpPr>
        <p:spPr>
          <a:xfrm>
            <a:off x="412750" y="1295400"/>
            <a:ext cx="4306224" cy="4800600"/>
          </a:xfrm>
        </p:spPr>
        <p:txBody>
          <a:bodyPr>
            <a:normAutofit fontScale="77500" lnSpcReduction="20000"/>
          </a:bodyPr>
          <a:lstStyle/>
          <a:p>
            <a:pPr marR="171450" algn="just">
              <a:lnSpc>
                <a:spcPct val="115000"/>
              </a:lnSpc>
              <a:tabLst>
                <a:tab pos="0" algn="l"/>
                <a:tab pos="3371850" algn="l"/>
              </a:tabLst>
            </a:pPr>
            <a:r>
              <a:rPr lang="en-GB" sz="2400" dirty="0">
                <a:solidFill>
                  <a:srgbClr val="000000"/>
                </a:solidFill>
                <a:latin typeface="Arial" panose="020B0604020202020204" pitchFamily="34" charset="0"/>
                <a:cs typeface="Arial" panose="020B0604020202020204" pitchFamily="34" charset="0"/>
              </a:rPr>
              <a:t>South Africa’s trade balance for goods remain in the negative territory, but the deficit improved to R2.1 billion in 2016 from R40 billion in 2015 at constant prices. </a:t>
            </a:r>
            <a:endParaRPr lang="en-GB" sz="2400" dirty="0" smtClean="0">
              <a:solidFill>
                <a:srgbClr val="000000"/>
              </a:solidFill>
              <a:latin typeface="Arial" panose="020B0604020202020204" pitchFamily="34" charset="0"/>
              <a:cs typeface="Arial" panose="020B0604020202020204" pitchFamily="34" charset="0"/>
            </a:endParaRPr>
          </a:p>
          <a:p>
            <a:pPr marR="171450" algn="just">
              <a:lnSpc>
                <a:spcPct val="115000"/>
              </a:lnSpc>
              <a:tabLst>
                <a:tab pos="0" algn="l"/>
                <a:tab pos="3371850" algn="l"/>
              </a:tabLst>
            </a:pPr>
            <a:r>
              <a:rPr lang="en-GB" sz="2400" dirty="0" smtClean="0">
                <a:solidFill>
                  <a:srgbClr val="000000"/>
                </a:solidFill>
                <a:latin typeface="Arial" panose="020B0604020202020204" pitchFamily="34" charset="0"/>
                <a:cs typeface="Arial" panose="020B0604020202020204" pitchFamily="34" charset="0"/>
              </a:rPr>
              <a:t>A </a:t>
            </a:r>
            <a:r>
              <a:rPr lang="en-GB" sz="2400" dirty="0">
                <a:solidFill>
                  <a:srgbClr val="000000"/>
                </a:solidFill>
                <a:latin typeface="Arial" panose="020B0604020202020204" pitchFamily="34" charset="0"/>
                <a:cs typeface="Arial" panose="020B0604020202020204" pitchFamily="34" charset="0"/>
              </a:rPr>
              <a:t>rapid contraction in imports by 5 per cent was the main driver to narrow the trade deficit in the goods sector. </a:t>
            </a:r>
            <a:endParaRPr lang="en-GB" sz="2400" dirty="0" smtClean="0">
              <a:solidFill>
                <a:srgbClr val="000000"/>
              </a:solidFill>
              <a:latin typeface="Arial" panose="020B0604020202020204" pitchFamily="34" charset="0"/>
              <a:cs typeface="Arial" panose="020B0604020202020204" pitchFamily="34" charset="0"/>
            </a:endParaRPr>
          </a:p>
          <a:p>
            <a:pPr marR="171450" algn="just">
              <a:lnSpc>
                <a:spcPct val="115000"/>
              </a:lnSpc>
              <a:tabLst>
                <a:tab pos="0" algn="l"/>
                <a:tab pos="3371850" algn="l"/>
              </a:tabLst>
            </a:pPr>
            <a:r>
              <a:rPr lang="en-GB" sz="2400" dirty="0" smtClean="0">
                <a:solidFill>
                  <a:srgbClr val="000000"/>
                </a:solidFill>
                <a:latin typeface="Arial" panose="020B0604020202020204" pitchFamily="34" charset="0"/>
                <a:ea typeface="Calibri" panose="020F0502020204030204" pitchFamily="34" charset="0"/>
              </a:rPr>
              <a:t>South </a:t>
            </a:r>
            <a:r>
              <a:rPr lang="en-GB" sz="2400" dirty="0">
                <a:solidFill>
                  <a:srgbClr val="000000"/>
                </a:solidFill>
                <a:latin typeface="Arial" panose="020B0604020202020204" pitchFamily="34" charset="0"/>
                <a:ea typeface="Calibri" panose="020F0502020204030204" pitchFamily="34" charset="0"/>
              </a:rPr>
              <a:t>Africa continued to be a net importer of services in 2016, the deficit was further widened by R1.2 billion to mark R5.9 billion in 2016 from R4.6 billion in 2015 at constant prices. </a:t>
            </a:r>
            <a:endParaRPr lang="en-US" sz="2400" dirty="0">
              <a:latin typeface="Arial" panose="020B0604020202020204" pitchFamily="34" charset="0"/>
              <a:cs typeface="Arial" panose="020B0604020202020204" pitchFamily="34" charset="0"/>
            </a:endParaRPr>
          </a:p>
          <a:p>
            <a:pPr lvl="1" algn="just" eaLnBrk="0" fontAlgn="base" hangingPunct="0">
              <a:lnSpc>
                <a:spcPct val="95000"/>
              </a:lnSpc>
              <a:buFont typeface="Wingdings" charset="2"/>
              <a:buChar char="q"/>
            </a:pPr>
            <a:endParaRPr lang="en-ZA" sz="2600" dirty="0" smtClean="0">
              <a:latin typeface="Arial" panose="020B0604020202020204" pitchFamily="34" charset="0"/>
              <a:ea typeface="Calibri"/>
              <a:cs typeface="Arial" panose="020B0604020202020204" pitchFamily="34" charset="0"/>
            </a:endParaRPr>
          </a:p>
          <a:p>
            <a:pPr lvl="1" algn="just" eaLnBrk="0" fontAlgn="base" hangingPunct="0">
              <a:lnSpc>
                <a:spcPct val="95000"/>
              </a:lnSpc>
              <a:buFont typeface="Wingdings" charset="2"/>
              <a:buChar char="q"/>
            </a:pPr>
            <a:endParaRPr lang="en-ZA" sz="1500" dirty="0">
              <a:latin typeface="Calibri"/>
              <a:ea typeface="Calibri"/>
              <a:cs typeface="Calibri"/>
            </a:endParaRPr>
          </a:p>
        </p:txBody>
      </p:sp>
      <p:pic>
        <p:nvPicPr>
          <p:cNvPr id="6" name="Content Placeholder 5" descr="C:\Program Files (x86)\Trade Data Publications\Annually\Chart2_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035550" y="1196752"/>
            <a:ext cx="4753987" cy="4464496"/>
          </a:xfrm>
          <a:prstGeom prst="rect">
            <a:avLst/>
          </a:prstGeom>
          <a:noFill/>
          <a:ln>
            <a:noFill/>
          </a:ln>
        </p:spPr>
      </p:pic>
    </p:spTree>
    <p:extLst>
      <p:ext uri="{BB962C8B-B14F-4D97-AF65-F5344CB8AC3E}">
        <p14:creationId xmlns:p14="http://schemas.microsoft.com/office/powerpoint/2010/main" val="1157045891"/>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ZA" sz="4000" b="1" kern="1200" dirty="0">
                <a:solidFill>
                  <a:schemeClr val="tx1"/>
                </a:solidFill>
                <a:effectLst>
                  <a:outerShdw blurRad="38100" dist="38100" dir="2700000" algn="tl">
                    <a:srgbClr val="000000">
                      <a:alpha val="43137"/>
                    </a:srgbClr>
                  </a:outerShdw>
                </a:effectLst>
                <a:latin typeface="Arial" pitchFamily="34" charset="0"/>
                <a:cs typeface="Arial" pitchFamily="34" charset="0"/>
                <a:sym typeface="Arial"/>
              </a:rPr>
              <a:t>Background</a:t>
            </a:r>
            <a:r>
              <a:rPr lang="en-ZA" sz="3200" b="1" kern="1200" dirty="0">
                <a:solidFill>
                  <a:schemeClr val="tx1"/>
                </a:solidFill>
                <a:effectLst>
                  <a:outerShdw blurRad="12700" dist="25400" dir="2700000" rotWithShape="0">
                    <a:srgbClr val="DDDDDD"/>
                  </a:outerShdw>
                </a:effectLst>
                <a:latin typeface="Arial" pitchFamily="34" charset="0"/>
                <a:ea typeface="Trebuchet MS"/>
                <a:cs typeface="Arial" pitchFamily="34" charset="0"/>
                <a:sym typeface="Arial"/>
              </a:rPr>
              <a:t> ISA </a:t>
            </a:r>
            <a:endParaRPr lang="en-GB" sz="2400" dirty="0" smtClean="0">
              <a:solidFill>
                <a:schemeClr val="tx1"/>
              </a:solidFill>
              <a:latin typeface="Arial" pitchFamily="34" charset="0"/>
              <a:cs typeface="Arial" pitchFamily="34" charset="0"/>
            </a:endParaRPr>
          </a:p>
        </p:txBody>
      </p:sp>
      <p:sp>
        <p:nvSpPr>
          <p:cNvPr id="18435" name="Rectangle 4"/>
          <p:cNvSpPr>
            <a:spLocks noGrp="1" noChangeArrowheads="1"/>
          </p:cNvSpPr>
          <p:nvPr>
            <p:ph idx="1"/>
          </p:nvPr>
        </p:nvSpPr>
        <p:spPr>
          <a:xfrm>
            <a:off x="304800" y="1295400"/>
            <a:ext cx="9174480" cy="5181600"/>
          </a:xfrm>
        </p:spPr>
        <p:txBody>
          <a:bodyPr/>
          <a:lstStyle/>
          <a:p>
            <a:pPr marL="0" lvl="0" indent="0" algn="just" defTabSz="457200" eaLnBrk="1" fontAlgn="auto" hangingPunct="1">
              <a:spcAft>
                <a:spcPts val="0"/>
              </a:spcAft>
              <a:buNone/>
            </a:pPr>
            <a:endParaRPr lang="en-GB" kern="1200" dirty="0" smtClean="0">
              <a:solidFill>
                <a:prstClr val="black"/>
              </a:solidFill>
              <a:latin typeface="Arial" pitchFamily="34" charset="0"/>
              <a:cs typeface="Arial" pitchFamily="34" charset="0"/>
            </a:endParaRPr>
          </a:p>
          <a:p>
            <a:pPr marL="0" lvl="0" indent="0" algn="just" defTabSz="457200" eaLnBrk="1" fontAlgn="auto" hangingPunct="1">
              <a:spcAft>
                <a:spcPts val="0"/>
              </a:spcAft>
              <a:buNone/>
            </a:pPr>
            <a:r>
              <a:rPr lang="en-GB" kern="1200" dirty="0" smtClean="0">
                <a:solidFill>
                  <a:prstClr val="black"/>
                </a:solidFill>
                <a:latin typeface="Arial" pitchFamily="34" charset="0"/>
                <a:cs typeface="Arial" pitchFamily="34" charset="0"/>
              </a:rPr>
              <a:t>The </a:t>
            </a:r>
            <a:r>
              <a:rPr lang="en-GB" kern="1200" dirty="0">
                <a:solidFill>
                  <a:prstClr val="black"/>
                </a:solidFill>
                <a:latin typeface="Arial" pitchFamily="34" charset="0"/>
                <a:cs typeface="Arial" pitchFamily="34" charset="0"/>
              </a:rPr>
              <a:t>ability to attract foreign direct investment largely depends on factors such as image, brand awareness and investor perceptions. Investment Promotion Agencies must therefore ensure that their operational functions are geared towards addressing the aforementioned imperatives holistically as a pre-condition for success</a:t>
            </a:r>
            <a:r>
              <a:rPr lang="en-GB" kern="1200" dirty="0" smtClean="0">
                <a:solidFill>
                  <a:prstClr val="black"/>
                </a:solidFill>
                <a:latin typeface="Arial" pitchFamily="34" charset="0"/>
                <a:cs typeface="Arial" pitchFamily="34" charset="0"/>
              </a:rPr>
              <a:t>.</a:t>
            </a:r>
          </a:p>
          <a:p>
            <a:pPr marL="0" lvl="0" indent="0" algn="just" defTabSz="457200" eaLnBrk="1" fontAlgn="auto" hangingPunct="1">
              <a:spcAft>
                <a:spcPts val="0"/>
              </a:spcAft>
              <a:buNone/>
            </a:pPr>
            <a:endParaRPr lang="en-ZA" kern="1200" dirty="0">
              <a:solidFill>
                <a:prstClr val="black"/>
              </a:solidFill>
              <a:latin typeface="Arial" pitchFamily="34" charset="0"/>
              <a:cs typeface="Arial" pitchFamily="34" charset="0"/>
            </a:endParaRPr>
          </a:p>
          <a:p>
            <a:pPr marL="0" lvl="0" indent="0" algn="just" defTabSz="457200" eaLnBrk="1" fontAlgn="auto" hangingPunct="1">
              <a:spcAft>
                <a:spcPts val="0"/>
              </a:spcAft>
              <a:buNone/>
            </a:pPr>
            <a:r>
              <a:rPr lang="en-ZA" kern="1200" dirty="0" smtClean="0">
                <a:solidFill>
                  <a:prstClr val="black"/>
                </a:solidFill>
                <a:latin typeface="Arial" pitchFamily="34" charset="0"/>
                <a:cs typeface="Arial" pitchFamily="34" charset="0"/>
              </a:rPr>
              <a:t>A </a:t>
            </a:r>
            <a:r>
              <a:rPr lang="en-ZA" kern="1200" dirty="0">
                <a:solidFill>
                  <a:prstClr val="black"/>
                </a:solidFill>
                <a:latin typeface="Arial" pitchFamily="34" charset="0"/>
                <a:cs typeface="Arial" pitchFamily="34" charset="0"/>
              </a:rPr>
              <a:t>number of different models for a national investment promotion agency were considered, through research conducted in a number of countries and reports emanating from various multi-lateral institutions.  </a:t>
            </a:r>
            <a:r>
              <a:rPr lang="en-US" b="1" kern="1200" dirty="0">
                <a:solidFill>
                  <a:prstClr val="black"/>
                </a:solidFill>
                <a:latin typeface="Arial" pitchFamily="34" charset="0"/>
                <a:cs typeface="Arial" pitchFamily="34" charset="0"/>
              </a:rPr>
              <a:t>the </a:t>
            </a:r>
            <a:r>
              <a:rPr lang="en-US" b="1" kern="1200" dirty="0" err="1">
                <a:solidFill>
                  <a:prstClr val="black"/>
                </a:solidFill>
                <a:latin typeface="Arial" pitchFamily="34" charset="0"/>
                <a:cs typeface="Arial" pitchFamily="34" charset="0"/>
              </a:rPr>
              <a:t>dti</a:t>
            </a:r>
            <a:r>
              <a:rPr lang="en-US" b="1" kern="1200" dirty="0">
                <a:solidFill>
                  <a:prstClr val="black"/>
                </a:solidFill>
                <a:latin typeface="Arial" pitchFamily="34" charset="0"/>
                <a:cs typeface="Arial" pitchFamily="34" charset="0"/>
              </a:rPr>
              <a:t> </a:t>
            </a:r>
            <a:r>
              <a:rPr lang="en-US" kern="1200" dirty="0">
                <a:solidFill>
                  <a:prstClr val="black"/>
                </a:solidFill>
                <a:latin typeface="Arial" pitchFamily="34" charset="0"/>
                <a:cs typeface="Arial" pitchFamily="34" charset="0"/>
              </a:rPr>
              <a:t>also studied various models of trade and investment promotion specific to international best practice  including Malaysia, Singapore and Ireland and as such our current model reflects aspects of those studied.</a:t>
            </a: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50</a:t>
            </a:fld>
            <a:endParaRPr lang="en-GB">
              <a:solidFill>
                <a:srgbClr val="000000"/>
              </a:solidFill>
            </a:endParaRPr>
          </a:p>
        </p:txBody>
      </p:sp>
    </p:spTree>
    <p:extLst>
      <p:ext uri="{BB962C8B-B14F-4D97-AF65-F5344CB8AC3E}">
        <p14:creationId xmlns:p14="http://schemas.microsoft.com/office/powerpoint/2010/main" val="235953301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2284" y="743708"/>
            <a:ext cx="9151639" cy="1937049"/>
            <a:chOff x="377223" y="50625"/>
            <a:chExt cx="8643619" cy="1707937"/>
          </a:xfrm>
        </p:grpSpPr>
        <p:grpSp>
          <p:nvGrpSpPr>
            <p:cNvPr id="19" name="Group 18"/>
            <p:cNvGrpSpPr/>
            <p:nvPr/>
          </p:nvGrpSpPr>
          <p:grpSpPr>
            <a:xfrm>
              <a:off x="2521360" y="50625"/>
              <a:ext cx="6499482" cy="1707937"/>
              <a:chOff x="2558168" y="1013370"/>
              <a:chExt cx="6955322" cy="2225833"/>
            </a:xfrm>
          </p:grpSpPr>
          <p:sp>
            <p:nvSpPr>
              <p:cNvPr id="21" name="Rectangle 20"/>
              <p:cNvSpPr/>
              <p:nvPr/>
            </p:nvSpPr>
            <p:spPr bwMode="auto">
              <a:xfrm>
                <a:off x="2558168" y="1013370"/>
                <a:ext cx="2650598" cy="1379223"/>
              </a:xfrm>
              <a:prstGeom prst="rect">
                <a:avLst/>
              </a:prstGeom>
              <a:blipFill>
                <a:blip r:embed="rId2"/>
                <a:srcRect/>
                <a:stretch>
                  <a:fillRect l="-74214" t="-13776" b="-2968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2" name="Rectangle 21"/>
              <p:cNvSpPr/>
              <p:nvPr/>
            </p:nvSpPr>
            <p:spPr bwMode="auto">
              <a:xfrm>
                <a:off x="5208767" y="1050691"/>
                <a:ext cx="4304723" cy="1912444"/>
              </a:xfrm>
              <a:prstGeom prst="rect">
                <a:avLst/>
              </a:prstGeom>
              <a:blipFill>
                <a:blip r:embed="rId3"/>
                <a:srcRect/>
                <a:stretch>
                  <a:fillRect l="1" t="-10815" r="-10346" b="-1807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3" name="Snip Single Corner Rectangle 22"/>
              <p:cNvSpPr/>
              <p:nvPr/>
            </p:nvSpPr>
            <p:spPr>
              <a:xfrm>
                <a:off x="5373993" y="2392593"/>
                <a:ext cx="2852634" cy="846610"/>
              </a:xfrm>
              <a:prstGeom prst="snip1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23" y="81144"/>
              <a:ext cx="2177039" cy="9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0" y="35822"/>
            <a:ext cx="8351520" cy="769441"/>
          </a:xfrm>
          <a:prstGeom prst="rect">
            <a:avLst/>
          </a:prstGeom>
          <a:solidFill>
            <a:srgbClr val="E5551B"/>
          </a:solidFill>
        </p:spPr>
        <p:txBody>
          <a:bodyPr wrap="square">
            <a:spAutoFit/>
          </a:bodyPr>
          <a:lstStyle/>
          <a:p>
            <a:pPr algn="ctr">
              <a:defRPr/>
            </a:pPr>
            <a:r>
              <a:rPr lang="en-ZA" sz="2200" b="1" dirty="0" smtClean="0">
                <a:effectLst>
                  <a:outerShdw blurRad="38100" dist="38100" dir="2700000" algn="tl">
                    <a:srgbClr val="000000">
                      <a:alpha val="43137"/>
                    </a:srgbClr>
                  </a:outerShdw>
                </a:effectLst>
                <a:latin typeface="Arial" pitchFamily="34" charset="0"/>
                <a:cs typeface="Arial" pitchFamily="34" charset="0"/>
              </a:rPr>
              <a:t>Who are we? </a:t>
            </a:r>
          </a:p>
          <a:p>
            <a:pPr algn="ctr">
              <a:defRPr/>
            </a:pPr>
            <a:r>
              <a:rPr lang="en-ZA" sz="2200" b="1" dirty="0" smtClean="0">
                <a:effectLst>
                  <a:outerShdw blurRad="38100" dist="38100" dir="2700000" algn="tl">
                    <a:srgbClr val="000000">
                      <a:alpha val="43137"/>
                    </a:srgbClr>
                  </a:outerShdw>
                </a:effectLst>
                <a:latin typeface="Arial" pitchFamily="34" charset="0"/>
                <a:cs typeface="Arial" pitchFamily="34" charset="0"/>
              </a:rPr>
              <a:t>National Investment Promotion Agency</a:t>
            </a:r>
            <a:r>
              <a:rPr lang="en-ZA" sz="2200" b="1" dirty="0" smtClean="0">
                <a:ln w="1905"/>
                <a:effectLst>
                  <a:innerShdw blurRad="69850" dist="43180" dir="5400000">
                    <a:srgbClr val="000000">
                      <a:alpha val="65000"/>
                    </a:srgbClr>
                  </a:innerShdw>
                </a:effectLst>
                <a:latin typeface="Arial" pitchFamily="34" charset="0"/>
                <a:ea typeface="MS PGothic" panose="020B0600070205080204" pitchFamily="34" charset="-128"/>
                <a:cs typeface="Arial" pitchFamily="34" charset="0"/>
              </a:rPr>
              <a:t> </a:t>
            </a:r>
            <a:r>
              <a:rPr lang="en-ZA" sz="2200" b="1" dirty="0" smtClean="0">
                <a:effectLst>
                  <a:outerShdw blurRad="38100" dist="38100" dir="2700000" algn="tl">
                    <a:srgbClr val="000000">
                      <a:alpha val="43137"/>
                    </a:srgbClr>
                  </a:outerShdw>
                </a:effectLst>
                <a:latin typeface="Arial" pitchFamily="34" charset="0"/>
                <a:cs typeface="Arial" pitchFamily="34" charset="0"/>
              </a:rPr>
              <a:t>and One Stop Shop</a:t>
            </a:r>
            <a:endParaRPr lang="en-ZA" sz="2200" b="1" dirty="0">
              <a:ln w="1905"/>
              <a:effectLst>
                <a:innerShdw blurRad="69850" dist="43180" dir="5400000">
                  <a:srgbClr val="000000">
                    <a:alpha val="65000"/>
                  </a:srgbClr>
                </a:innerShdw>
              </a:effectLst>
              <a:latin typeface="Arial" pitchFamily="34" charset="0"/>
              <a:ea typeface="MS PGothic" panose="020B0600070205080204" pitchFamily="34" charset="-128"/>
              <a:cs typeface="Arial" pitchFamily="34" charset="0"/>
            </a:endParaRPr>
          </a:p>
        </p:txBody>
      </p:sp>
      <p:grpSp>
        <p:nvGrpSpPr>
          <p:cNvPr id="7" name="Group 6"/>
          <p:cNvGrpSpPr/>
          <p:nvPr/>
        </p:nvGrpSpPr>
        <p:grpSpPr>
          <a:xfrm>
            <a:off x="0" y="1845376"/>
            <a:ext cx="8038437" cy="4631624"/>
            <a:chOff x="0" y="2089852"/>
            <a:chExt cx="7458258" cy="4050353"/>
          </a:xfrm>
        </p:grpSpPr>
        <p:sp>
          <p:nvSpPr>
            <p:cNvPr id="26" name="Rectangle 25"/>
            <p:cNvSpPr/>
            <p:nvPr/>
          </p:nvSpPr>
          <p:spPr bwMode="auto">
            <a:xfrm>
              <a:off x="41411" y="2306773"/>
              <a:ext cx="7416847" cy="793396"/>
            </a:xfrm>
            <a:prstGeom prst="rect">
              <a:avLst/>
            </a:prstGeom>
            <a:blipFill>
              <a:blip r:embed="rId2"/>
              <a:srcRect/>
              <a:stretch>
                <a:fillRect l="-3772" t="-367446" r="-5494" b="-6321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 name="Rectangle 1"/>
            <p:cNvSpPr/>
            <p:nvPr/>
          </p:nvSpPr>
          <p:spPr bwMode="auto">
            <a:xfrm>
              <a:off x="0" y="2089852"/>
              <a:ext cx="1969238" cy="376359"/>
            </a:xfrm>
            <a:prstGeom prst="rect">
              <a:avLst/>
            </a:prstGeom>
            <a:blipFill>
              <a:blip r:embed="rId2"/>
              <a:srcRect/>
              <a:stretch>
                <a:fillRect l="-14207" t="-642653" r="-297327" b="-15753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7" name="Rectangle 26"/>
            <p:cNvSpPr/>
            <p:nvPr/>
          </p:nvSpPr>
          <p:spPr bwMode="auto">
            <a:xfrm>
              <a:off x="41411" y="3100169"/>
              <a:ext cx="7416847" cy="617553"/>
            </a:xfrm>
            <a:prstGeom prst="rect">
              <a:avLst/>
            </a:prstGeom>
            <a:blipFill>
              <a:blip r:embed="rId2"/>
              <a:srcRect/>
              <a:stretch>
                <a:fillRect l="-3772" t="-627371" r="-5494" b="-6852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0" name="Rectangle 29"/>
            <p:cNvSpPr/>
            <p:nvPr/>
          </p:nvSpPr>
          <p:spPr bwMode="auto">
            <a:xfrm>
              <a:off x="41411" y="3680909"/>
              <a:ext cx="7416847" cy="496923"/>
            </a:xfrm>
            <a:prstGeom prst="rect">
              <a:avLst/>
            </a:prstGeom>
            <a:blipFill>
              <a:blip r:embed="rId2"/>
              <a:srcRect/>
              <a:stretch>
                <a:fillRect l="-3772" t="-929868" r="-5494" b="-7257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1" name="Rectangle 30"/>
            <p:cNvSpPr/>
            <p:nvPr/>
          </p:nvSpPr>
          <p:spPr bwMode="auto">
            <a:xfrm>
              <a:off x="41411" y="4233042"/>
              <a:ext cx="3381749" cy="312886"/>
            </a:xfrm>
            <a:prstGeom prst="rect">
              <a:avLst/>
            </a:prstGeom>
            <a:blipFill>
              <a:blip r:embed="rId2"/>
              <a:srcRect/>
              <a:stretch>
                <a:fillRect l="-8273" t="-1717973" r="-131369" b="-970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2" name="Rectangle 31"/>
            <p:cNvSpPr/>
            <p:nvPr/>
          </p:nvSpPr>
          <p:spPr bwMode="auto">
            <a:xfrm>
              <a:off x="41412" y="4582723"/>
              <a:ext cx="2815742" cy="294473"/>
            </a:xfrm>
            <a:prstGeom prst="rect">
              <a:avLst/>
            </a:prstGeom>
            <a:blipFill>
              <a:blip r:embed="rId2"/>
              <a:srcRect/>
              <a:stretch>
                <a:fillRect l="-9936" t="-2000400" r="-177878" b="-8621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3" name="Rectangle 32"/>
            <p:cNvSpPr/>
            <p:nvPr/>
          </p:nvSpPr>
          <p:spPr bwMode="auto">
            <a:xfrm>
              <a:off x="41412" y="4877192"/>
              <a:ext cx="4375570" cy="1263013"/>
            </a:xfrm>
            <a:prstGeom prst="rect">
              <a:avLst/>
            </a:prstGeom>
            <a:blipFill>
              <a:blip r:embed="rId2"/>
              <a:srcRect/>
              <a:stretch>
                <a:fillRect l="-6394" t="-504284" r="-78818" b="-864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sp>
        <p:nvSpPr>
          <p:cNvPr id="3" name="Slide Number Placeholder 2"/>
          <p:cNvSpPr>
            <a:spLocks noGrp="1"/>
          </p:cNvSpPr>
          <p:nvPr>
            <p:ph type="sldNum" sz="quarter" idx="12"/>
          </p:nvPr>
        </p:nvSpPr>
        <p:spPr/>
        <p:txBody>
          <a:bodyPr/>
          <a:lstStyle/>
          <a:p>
            <a:pPr>
              <a:defRPr/>
            </a:pPr>
            <a:fld id="{5EFA8F87-6ACD-41D7-8755-5E13F84F332C}" type="slidenum">
              <a:rPr lang="en-GB" smtClean="0">
                <a:solidFill>
                  <a:srgbClr val="000000"/>
                </a:solidFill>
              </a:rPr>
              <a:pPr>
                <a:defRPr/>
              </a:pPr>
              <a:t>51</a:t>
            </a:fld>
            <a:endParaRPr lang="en-GB">
              <a:solidFill>
                <a:srgbClr val="000000"/>
              </a:solidFill>
            </a:endParaRPr>
          </a:p>
        </p:txBody>
      </p:sp>
    </p:spTree>
    <p:extLst>
      <p:ext uri="{BB962C8B-B14F-4D97-AF65-F5344CB8AC3E}">
        <p14:creationId xmlns:p14="http://schemas.microsoft.com/office/powerpoint/2010/main" val="85661242"/>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2551" y="743708"/>
            <a:ext cx="9186474" cy="1937049"/>
            <a:chOff x="344322" y="50625"/>
            <a:chExt cx="8676520" cy="1707937"/>
          </a:xfrm>
        </p:grpSpPr>
        <p:grpSp>
          <p:nvGrpSpPr>
            <p:cNvPr id="19" name="Group 18"/>
            <p:cNvGrpSpPr/>
            <p:nvPr/>
          </p:nvGrpSpPr>
          <p:grpSpPr>
            <a:xfrm>
              <a:off x="2521360" y="50625"/>
              <a:ext cx="6499482" cy="1707937"/>
              <a:chOff x="2558168" y="1013370"/>
              <a:chExt cx="6955322" cy="2225833"/>
            </a:xfrm>
          </p:grpSpPr>
          <p:sp>
            <p:nvSpPr>
              <p:cNvPr id="21" name="Rectangle 20"/>
              <p:cNvSpPr/>
              <p:nvPr/>
            </p:nvSpPr>
            <p:spPr bwMode="auto">
              <a:xfrm>
                <a:off x="2558168" y="1013370"/>
                <a:ext cx="2650598" cy="1379223"/>
              </a:xfrm>
              <a:prstGeom prst="rect">
                <a:avLst/>
              </a:prstGeom>
              <a:blipFill>
                <a:blip r:embed="rId2"/>
                <a:srcRect/>
                <a:stretch>
                  <a:fillRect l="-74214" t="-13776" b="-2968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2" name="Rectangle 21"/>
              <p:cNvSpPr/>
              <p:nvPr/>
            </p:nvSpPr>
            <p:spPr bwMode="auto">
              <a:xfrm>
                <a:off x="5208767" y="1050691"/>
                <a:ext cx="4304723" cy="1912444"/>
              </a:xfrm>
              <a:prstGeom prst="rect">
                <a:avLst/>
              </a:prstGeom>
              <a:blipFill>
                <a:blip r:embed="rId3"/>
                <a:srcRect/>
                <a:stretch>
                  <a:fillRect l="1" t="-10815" r="-10346" b="-1807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3" name="Snip Single Corner Rectangle 22"/>
              <p:cNvSpPr/>
              <p:nvPr/>
            </p:nvSpPr>
            <p:spPr>
              <a:xfrm>
                <a:off x="5373993" y="2392593"/>
                <a:ext cx="2852634" cy="846610"/>
              </a:xfrm>
              <a:prstGeom prst="snip1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2" y="79262"/>
              <a:ext cx="2516796" cy="102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0" y="35822"/>
            <a:ext cx="8351520" cy="769441"/>
          </a:xfrm>
          <a:prstGeom prst="rect">
            <a:avLst/>
          </a:prstGeom>
          <a:solidFill>
            <a:srgbClr val="E5551B"/>
          </a:solidFill>
        </p:spPr>
        <p:txBody>
          <a:bodyPr wrap="square">
            <a:spAutoFit/>
          </a:bodyPr>
          <a:lstStyle/>
          <a:p>
            <a:pPr algn="ctr">
              <a:defRPr/>
            </a:pPr>
            <a:r>
              <a:rPr lang="en-ZA" sz="2200" b="1" dirty="0" smtClean="0">
                <a:effectLst>
                  <a:outerShdw blurRad="38100" dist="38100" dir="2700000" algn="tl">
                    <a:srgbClr val="000000">
                      <a:alpha val="43137"/>
                    </a:srgbClr>
                  </a:outerShdw>
                </a:effectLst>
                <a:latin typeface="Arial" pitchFamily="34" charset="0"/>
                <a:cs typeface="Arial" pitchFamily="34" charset="0"/>
              </a:rPr>
              <a:t>Who are we? </a:t>
            </a:r>
          </a:p>
          <a:p>
            <a:pPr algn="ctr">
              <a:defRPr/>
            </a:pPr>
            <a:r>
              <a:rPr lang="en-ZA" sz="2200" b="1" dirty="0" smtClean="0">
                <a:effectLst>
                  <a:outerShdw blurRad="38100" dist="38100" dir="2700000" algn="tl">
                    <a:srgbClr val="000000">
                      <a:alpha val="43137"/>
                    </a:srgbClr>
                  </a:outerShdw>
                </a:effectLst>
                <a:latin typeface="Arial" pitchFamily="34" charset="0"/>
                <a:cs typeface="Arial" pitchFamily="34" charset="0"/>
              </a:rPr>
              <a:t>National Investment Promotion Agency</a:t>
            </a:r>
            <a:r>
              <a:rPr lang="en-ZA" sz="2200" b="1" dirty="0" smtClean="0">
                <a:ln w="1905"/>
                <a:effectLst>
                  <a:innerShdw blurRad="69850" dist="43180" dir="5400000">
                    <a:srgbClr val="000000">
                      <a:alpha val="65000"/>
                    </a:srgbClr>
                  </a:innerShdw>
                </a:effectLst>
                <a:latin typeface="Arial" pitchFamily="34" charset="0"/>
                <a:ea typeface="MS PGothic" panose="020B0600070205080204" pitchFamily="34" charset="-128"/>
                <a:cs typeface="Arial" pitchFamily="34" charset="0"/>
              </a:rPr>
              <a:t> </a:t>
            </a:r>
            <a:r>
              <a:rPr lang="en-ZA" sz="2200" b="1" dirty="0" smtClean="0">
                <a:effectLst>
                  <a:outerShdw blurRad="38100" dist="38100" dir="2700000" algn="tl">
                    <a:srgbClr val="000000">
                      <a:alpha val="43137"/>
                    </a:srgbClr>
                  </a:outerShdw>
                </a:effectLst>
                <a:latin typeface="Arial" pitchFamily="34" charset="0"/>
                <a:cs typeface="Arial" pitchFamily="34" charset="0"/>
              </a:rPr>
              <a:t>and One Stop Shop</a:t>
            </a:r>
            <a:endParaRPr lang="en-ZA" sz="2200" b="1" dirty="0">
              <a:ln w="1905"/>
              <a:effectLst>
                <a:innerShdw blurRad="69850" dist="43180" dir="5400000">
                  <a:srgbClr val="000000">
                    <a:alpha val="65000"/>
                  </a:srgbClr>
                </a:innerShdw>
              </a:effectLst>
              <a:latin typeface="Arial" pitchFamily="34" charset="0"/>
              <a:ea typeface="MS PGothic" panose="020B0600070205080204" pitchFamily="34" charset="-128"/>
              <a:cs typeface="Arial" pitchFamily="34" charset="0"/>
            </a:endParaRPr>
          </a:p>
        </p:txBody>
      </p:sp>
      <p:sp>
        <p:nvSpPr>
          <p:cNvPr id="25" name="Snip Single Corner Rectangle 24"/>
          <p:cNvSpPr/>
          <p:nvPr/>
        </p:nvSpPr>
        <p:spPr bwMode="auto">
          <a:xfrm>
            <a:off x="36810" y="2087880"/>
            <a:ext cx="5210712" cy="4389119"/>
          </a:xfrm>
          <a:prstGeom prst="snip1Rect">
            <a:avLst>
              <a:gd name="adj" fmla="val 28826"/>
            </a:avLst>
          </a:prstGeom>
          <a:blipFill>
            <a:blip r:embed="rId3"/>
            <a:srcRect/>
            <a:stretch>
              <a:fillRect l="-8786" t="-60041" r="-39492"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8" name="Rectangle 27"/>
          <p:cNvSpPr/>
          <p:nvPr/>
        </p:nvSpPr>
        <p:spPr bwMode="auto">
          <a:xfrm>
            <a:off x="5247522" y="2807647"/>
            <a:ext cx="4617067" cy="2922594"/>
          </a:xfrm>
          <a:prstGeom prst="rect">
            <a:avLst/>
          </a:prstGeom>
          <a:blipFill>
            <a:blip r:embed="rId3"/>
            <a:srcRect/>
            <a:stretch>
              <a:fillRect l="-9232" t="-347148" r="-40566" b="-129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 name="Slide Number Placeholder 1"/>
          <p:cNvSpPr>
            <a:spLocks noGrp="1"/>
          </p:cNvSpPr>
          <p:nvPr>
            <p:ph type="sldNum" sz="quarter" idx="12"/>
          </p:nvPr>
        </p:nvSpPr>
        <p:spPr/>
        <p:txBody>
          <a:bodyPr/>
          <a:lstStyle/>
          <a:p>
            <a:pPr>
              <a:defRPr/>
            </a:pPr>
            <a:fld id="{5EFA8F87-6ACD-41D7-8755-5E13F84F332C}" type="slidenum">
              <a:rPr lang="en-GB" smtClean="0">
                <a:solidFill>
                  <a:srgbClr val="000000"/>
                </a:solidFill>
              </a:rPr>
              <a:pPr>
                <a:defRPr/>
              </a:pPr>
              <a:t>52</a:t>
            </a:fld>
            <a:endParaRPr lang="en-GB">
              <a:solidFill>
                <a:srgbClr val="000000"/>
              </a:solidFill>
            </a:endParaRPr>
          </a:p>
        </p:txBody>
      </p:sp>
    </p:spTree>
    <p:extLst>
      <p:ext uri="{BB962C8B-B14F-4D97-AF65-F5344CB8AC3E}">
        <p14:creationId xmlns:p14="http://schemas.microsoft.com/office/powerpoint/2010/main" val="60067862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400"/>
              </a:spcBef>
            </a:pPr>
            <a:r>
              <a:rPr lang="en-US" sz="3600" b="1"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Arial"/>
              </a:rPr>
              <a:t>The Investment Cycle</a:t>
            </a:r>
            <a:endParaRPr lang="en-ZA" sz="3600" b="1"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Arial"/>
            </a:endParaRPr>
          </a:p>
        </p:txBody>
      </p:sp>
      <p:sp>
        <p:nvSpPr>
          <p:cNvPr id="3" name="Content Placeholder 2"/>
          <p:cNvSpPr>
            <a:spLocks noGrp="1"/>
          </p:cNvSpPr>
          <p:nvPr>
            <p:ph idx="1"/>
          </p:nvPr>
        </p:nvSpPr>
        <p:spPr/>
        <p:txBody>
          <a:bodyPr>
            <a:normAutofit/>
          </a:bodyPr>
          <a:lstStyle/>
          <a:p>
            <a:pPr marL="0" indent="0" algn="just">
              <a:buNone/>
            </a:pPr>
            <a:endParaRPr lang="en-ZA" sz="3000" dirty="0" smtClean="0"/>
          </a:p>
          <a:p>
            <a:pPr marL="0" indent="0" algn="just">
              <a:buNone/>
            </a:pPr>
            <a:r>
              <a:rPr lang="en-ZA" sz="3000" dirty="0" smtClean="0">
                <a:latin typeface="Arial" pitchFamily="34" charset="0"/>
                <a:cs typeface="Arial" pitchFamily="34" charset="0"/>
              </a:rPr>
              <a:t>The following is a </a:t>
            </a:r>
            <a:r>
              <a:rPr lang="en-ZA" sz="3000" dirty="0">
                <a:latin typeface="Arial" pitchFamily="34" charset="0"/>
                <a:cs typeface="Arial" pitchFamily="34" charset="0"/>
              </a:rPr>
              <a:t>depiction of the </a:t>
            </a:r>
            <a:r>
              <a:rPr lang="en-ZA" sz="3000" dirty="0" smtClean="0">
                <a:latin typeface="Arial" pitchFamily="34" charset="0"/>
                <a:cs typeface="Arial" pitchFamily="34" charset="0"/>
              </a:rPr>
              <a:t>Investment Cycle and outlines what an IPA has </a:t>
            </a:r>
            <a:r>
              <a:rPr lang="en-ZA" sz="3000" dirty="0">
                <a:latin typeface="Arial" pitchFamily="34" charset="0"/>
                <a:cs typeface="Arial" pitchFamily="34" charset="0"/>
              </a:rPr>
              <a:t>to do for investor </a:t>
            </a:r>
            <a:r>
              <a:rPr lang="en-ZA" sz="3000" b="1" dirty="0">
                <a:solidFill>
                  <a:srgbClr val="0070C0"/>
                </a:solidFill>
                <a:latin typeface="Arial" pitchFamily="34" charset="0"/>
                <a:cs typeface="Arial" pitchFamily="34" charset="0"/>
              </a:rPr>
              <a:t>(above the arrow)</a:t>
            </a:r>
            <a:r>
              <a:rPr lang="en-ZA" sz="3000" b="1" dirty="0">
                <a:solidFill>
                  <a:schemeClr val="tx2"/>
                </a:solidFill>
                <a:latin typeface="Arial" pitchFamily="34" charset="0"/>
                <a:cs typeface="Arial" pitchFamily="34" charset="0"/>
              </a:rPr>
              <a:t> </a:t>
            </a:r>
            <a:r>
              <a:rPr lang="en-ZA" sz="3000" dirty="0">
                <a:latin typeface="Arial" pitchFamily="34" charset="0"/>
                <a:cs typeface="Arial" pitchFamily="34" charset="0"/>
              </a:rPr>
              <a:t>and what the investors expects in terms of developing their business case for an investment location </a:t>
            </a:r>
            <a:r>
              <a:rPr lang="en-ZA" sz="3000" b="1" dirty="0" smtClean="0">
                <a:solidFill>
                  <a:srgbClr val="0070C0"/>
                </a:solidFill>
                <a:latin typeface="Arial" pitchFamily="34" charset="0"/>
                <a:cs typeface="Arial" pitchFamily="34" charset="0"/>
              </a:rPr>
              <a:t>(</a:t>
            </a:r>
            <a:r>
              <a:rPr lang="en-ZA" sz="3000" b="1" dirty="0">
                <a:solidFill>
                  <a:srgbClr val="0070C0"/>
                </a:solidFill>
                <a:latin typeface="Arial" pitchFamily="34" charset="0"/>
                <a:cs typeface="Arial" pitchFamily="34" charset="0"/>
              </a:rPr>
              <a:t>below the arrow)</a:t>
            </a:r>
            <a:r>
              <a:rPr lang="en-ZA" sz="3000" dirty="0">
                <a:solidFill>
                  <a:srgbClr val="0070C0"/>
                </a:solidFill>
                <a:latin typeface="Arial" pitchFamily="34" charset="0"/>
                <a:cs typeface="Arial" pitchFamily="34" charset="0"/>
              </a:rPr>
              <a:t>. </a:t>
            </a:r>
            <a:r>
              <a:rPr lang="en-ZA" sz="3000" dirty="0" smtClean="0">
                <a:latin typeface="Arial" pitchFamily="34" charset="0"/>
                <a:cs typeface="Arial" pitchFamily="34" charset="0"/>
              </a:rPr>
              <a:t>It highlights the need for capacity to </a:t>
            </a:r>
            <a:r>
              <a:rPr lang="en-ZA" sz="3000" dirty="0">
                <a:latin typeface="Arial" pitchFamily="34" charset="0"/>
                <a:cs typeface="Arial" pitchFamily="34" charset="0"/>
              </a:rPr>
              <a:t>be built and </a:t>
            </a:r>
            <a:r>
              <a:rPr lang="en-ZA" sz="3000" dirty="0" smtClean="0">
                <a:latin typeface="Arial" pitchFamily="34" charset="0"/>
                <a:cs typeface="Arial" pitchFamily="34" charset="0"/>
              </a:rPr>
              <a:t>the fact that resources to </a:t>
            </a:r>
            <a:r>
              <a:rPr lang="en-ZA" sz="3000" dirty="0">
                <a:latin typeface="Arial" pitchFamily="34" charset="0"/>
                <a:cs typeface="Arial" pitchFamily="34" charset="0"/>
              </a:rPr>
              <a:t>develop a </a:t>
            </a:r>
            <a:r>
              <a:rPr lang="en-ZA" sz="3000" dirty="0" smtClean="0">
                <a:latin typeface="Arial" pitchFamily="34" charset="0"/>
                <a:cs typeface="Arial" pitchFamily="34" charset="0"/>
              </a:rPr>
              <a:t>well-functioning Investment </a:t>
            </a:r>
            <a:r>
              <a:rPr lang="en-ZA" sz="3000" dirty="0">
                <a:latin typeface="Arial" pitchFamily="34" charset="0"/>
                <a:cs typeface="Arial" pitchFamily="34" charset="0"/>
              </a:rPr>
              <a:t>Promotion Agency and One Stop Shop facility at </a:t>
            </a:r>
            <a:r>
              <a:rPr lang="en-ZA" sz="3000" dirty="0" smtClean="0">
                <a:latin typeface="Arial" pitchFamily="34" charset="0"/>
                <a:cs typeface="Arial" pitchFamily="34" charset="0"/>
              </a:rPr>
              <a:t>National </a:t>
            </a:r>
            <a:r>
              <a:rPr lang="en-ZA" sz="3000" dirty="0">
                <a:latin typeface="Arial" pitchFamily="34" charset="0"/>
                <a:cs typeface="Arial" pitchFamily="34" charset="0"/>
              </a:rPr>
              <a:t>level. </a:t>
            </a: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53</a:t>
            </a:fld>
            <a:endParaRPr lang="en-GB">
              <a:solidFill>
                <a:srgbClr val="000000"/>
              </a:solidFill>
            </a:endParaRPr>
          </a:p>
        </p:txBody>
      </p:sp>
    </p:spTree>
    <p:extLst>
      <p:ext uri="{BB962C8B-B14F-4D97-AF65-F5344CB8AC3E}">
        <p14:creationId xmlns:p14="http://schemas.microsoft.com/office/powerpoint/2010/main" val="202323715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0401" y="355600"/>
            <a:ext cx="8585199" cy="6045200"/>
          </a:xfrm>
          <a:prstGeom prst="rect">
            <a:avLst/>
          </a:prstGeom>
          <a:noFill/>
        </p:spPr>
      </p:pic>
      <p:sp>
        <p:nvSpPr>
          <p:cNvPr id="2" name="Slide Number Placeholder 1"/>
          <p:cNvSpPr>
            <a:spLocks noGrp="1"/>
          </p:cNvSpPr>
          <p:nvPr>
            <p:ph type="sldNum" sz="quarter" idx="12"/>
          </p:nvPr>
        </p:nvSpPr>
        <p:spPr/>
        <p:txBody>
          <a:bodyPr/>
          <a:lstStyle/>
          <a:p>
            <a:pPr>
              <a:defRPr/>
            </a:pPr>
            <a:fld id="{770CC96A-8539-4EC7-A652-78EA00CB3A0C}" type="slidenum">
              <a:rPr lang="en-GB" smtClean="0">
                <a:solidFill>
                  <a:srgbClr val="000000"/>
                </a:solidFill>
              </a:rPr>
              <a:pPr>
                <a:defRPr/>
              </a:pPr>
              <a:t>54</a:t>
            </a:fld>
            <a:endParaRPr lang="en-GB">
              <a:solidFill>
                <a:srgbClr val="000000"/>
              </a:solidFill>
            </a:endParaRPr>
          </a:p>
        </p:txBody>
      </p:sp>
    </p:spTree>
    <p:extLst>
      <p:ext uri="{BB962C8B-B14F-4D97-AF65-F5344CB8AC3E}">
        <p14:creationId xmlns:p14="http://schemas.microsoft.com/office/powerpoint/2010/main" val="212214081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400"/>
              </a:spcBef>
            </a:pPr>
            <a:r>
              <a:rPr lang="en-ZA" sz="3200" b="1"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Arial"/>
              </a:rPr>
              <a:t>The Investment Promotion and Facilitation Strategy (IPFS) Value Chain </a:t>
            </a:r>
          </a:p>
        </p:txBody>
      </p:sp>
      <p:sp>
        <p:nvSpPr>
          <p:cNvPr id="3" name="Content Placeholder 2"/>
          <p:cNvSpPr>
            <a:spLocks noGrp="1"/>
          </p:cNvSpPr>
          <p:nvPr>
            <p:ph idx="1"/>
          </p:nvPr>
        </p:nvSpPr>
        <p:spPr/>
        <p:txBody>
          <a:bodyPr>
            <a:normAutofit/>
          </a:bodyPr>
          <a:lstStyle/>
          <a:p>
            <a:pPr marL="0" indent="0">
              <a:buNone/>
            </a:pPr>
            <a:r>
              <a:rPr lang="en-ZA" dirty="0">
                <a:latin typeface="Arial" pitchFamily="34" charset="0"/>
                <a:cs typeface="Arial" pitchFamily="34" charset="0"/>
              </a:rPr>
              <a:t>According to international best practice for an Investment Promotion Agency (IPA) to execute the basic universal functions, it requires four distinct functional areas. </a:t>
            </a:r>
            <a:endParaRPr lang="en-ZA" dirty="0" smtClean="0">
              <a:latin typeface="Arial" pitchFamily="34" charset="0"/>
              <a:cs typeface="Arial" pitchFamily="34" charset="0"/>
            </a:endParaRPr>
          </a:p>
          <a:p>
            <a:pPr marL="0" indent="0">
              <a:buNone/>
            </a:pPr>
            <a:endParaRPr lang="en-ZA" dirty="0">
              <a:latin typeface="Arial" pitchFamily="34" charset="0"/>
              <a:cs typeface="Arial" pitchFamily="34" charset="0"/>
            </a:endParaRPr>
          </a:p>
          <a:p>
            <a:pPr marL="0" indent="0">
              <a:buNone/>
            </a:pPr>
            <a:r>
              <a:rPr lang="en-ZA" dirty="0" smtClean="0">
                <a:latin typeface="Arial" pitchFamily="34" charset="0"/>
                <a:cs typeface="Arial" pitchFamily="34" charset="0"/>
              </a:rPr>
              <a:t>These </a:t>
            </a:r>
            <a:r>
              <a:rPr lang="en-ZA" dirty="0">
                <a:latin typeface="Arial" pitchFamily="34" charset="0"/>
                <a:cs typeface="Arial" pitchFamily="34" charset="0"/>
              </a:rPr>
              <a:t>are: (1) Investment Policy and Strategy (2) Lead Generation </a:t>
            </a:r>
            <a:r>
              <a:rPr lang="en-ZA" dirty="0" smtClean="0">
                <a:latin typeface="Arial" pitchFamily="34" charset="0"/>
                <a:cs typeface="Arial" pitchFamily="34" charset="0"/>
              </a:rPr>
              <a:t>Activities </a:t>
            </a:r>
            <a:r>
              <a:rPr lang="en-ZA" dirty="0">
                <a:latin typeface="Arial" pitchFamily="34" charset="0"/>
                <a:cs typeface="Arial" pitchFamily="34" charset="0"/>
              </a:rPr>
              <a:t>(Promotion) (3) Investment Marketing (targeting); and (4) Investment Servicing (Facilitation, Aftercare and Retention). </a:t>
            </a:r>
            <a:endParaRPr lang="en-ZA" dirty="0" smtClean="0">
              <a:latin typeface="Arial" pitchFamily="34" charset="0"/>
              <a:cs typeface="Arial" pitchFamily="34" charset="0"/>
            </a:endParaRPr>
          </a:p>
          <a:p>
            <a:pPr marL="0" indent="0">
              <a:buNone/>
            </a:pPr>
            <a:endParaRPr lang="en-ZA" dirty="0">
              <a:latin typeface="Arial" pitchFamily="34" charset="0"/>
              <a:cs typeface="Arial" pitchFamily="34" charset="0"/>
            </a:endParaRPr>
          </a:p>
          <a:p>
            <a:pPr marL="0" indent="0">
              <a:buNone/>
            </a:pPr>
            <a:r>
              <a:rPr lang="en-ZA" dirty="0" smtClean="0">
                <a:latin typeface="Arial" pitchFamily="34" charset="0"/>
                <a:cs typeface="Arial" pitchFamily="34" charset="0"/>
              </a:rPr>
              <a:t>The </a:t>
            </a:r>
            <a:r>
              <a:rPr lang="en-ZA" dirty="0">
                <a:latin typeface="Arial" pitchFamily="34" charset="0"/>
                <a:cs typeface="Arial" pitchFamily="34" charset="0"/>
              </a:rPr>
              <a:t>Investment Promotion and Facilitation Strategy (IPFS) value chain is depicted in the </a:t>
            </a:r>
            <a:r>
              <a:rPr lang="en-ZA" dirty="0" smtClean="0">
                <a:latin typeface="Arial" pitchFamily="34" charset="0"/>
                <a:cs typeface="Arial" pitchFamily="34" charset="0"/>
              </a:rPr>
              <a:t>following illustration.</a:t>
            </a:r>
            <a:endParaRPr lang="en-ZA" dirty="0">
              <a:latin typeface="Arial" pitchFamily="34" charset="0"/>
              <a:cs typeface="Arial" pitchFamily="34" charset="0"/>
            </a:endParaRPr>
          </a:p>
          <a:p>
            <a:endParaRPr lang="en-ZA"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55</a:t>
            </a:fld>
            <a:endParaRPr lang="en-GB">
              <a:solidFill>
                <a:srgbClr val="000000"/>
              </a:solidFill>
            </a:endParaRPr>
          </a:p>
        </p:txBody>
      </p:sp>
    </p:spTree>
    <p:extLst>
      <p:ext uri="{BB962C8B-B14F-4D97-AF65-F5344CB8AC3E}">
        <p14:creationId xmlns:p14="http://schemas.microsoft.com/office/powerpoint/2010/main" val="2386154445"/>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p:spPr>
      </p:pic>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56</a:t>
            </a:fld>
            <a:endParaRPr lang="en-GB">
              <a:solidFill>
                <a:srgbClr val="000000"/>
              </a:solidFill>
            </a:endParaRPr>
          </a:p>
        </p:txBody>
      </p:sp>
    </p:spTree>
    <p:extLst>
      <p:ext uri="{BB962C8B-B14F-4D97-AF65-F5344CB8AC3E}">
        <p14:creationId xmlns:p14="http://schemas.microsoft.com/office/powerpoint/2010/main" val="193394679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510777" y="1193016"/>
            <a:ext cx="799704" cy="4644212"/>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rot="5400000">
            <a:off x="26474" y="3347457"/>
            <a:ext cx="1502809" cy="369332"/>
          </a:xfrm>
          <a:prstGeom prst="rect">
            <a:avLst/>
          </a:prstGeom>
          <a:solidFill>
            <a:srgbClr val="EFA41D"/>
          </a:solidFill>
          <a:ln>
            <a:noFill/>
          </a:ln>
        </p:spPr>
        <p:txBody>
          <a:bodyPr wrap="square" rtlCol="0">
            <a:spAutoFit/>
          </a:bodyPr>
          <a:lstStyle/>
          <a:p>
            <a:r>
              <a:rPr lang="en-ZA" b="1" dirty="0" smtClean="0">
                <a:cs typeface="Arial" panose="020B0604020202020204" pitchFamily="34" charset="0"/>
              </a:rPr>
              <a:t>Investment</a:t>
            </a:r>
            <a:endParaRPr lang="en-ZA" b="1" dirty="0">
              <a:cs typeface="Arial" panose="020B0604020202020204" pitchFamily="34" charset="0"/>
            </a:endParaRPr>
          </a:p>
        </p:txBody>
      </p:sp>
      <p:sp>
        <p:nvSpPr>
          <p:cNvPr id="6" name="Right Arrow 5"/>
          <p:cNvSpPr/>
          <p:nvPr/>
        </p:nvSpPr>
        <p:spPr>
          <a:xfrm>
            <a:off x="1712912" y="1034254"/>
            <a:ext cx="3240088" cy="1969284"/>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chemeClr val="tx1"/>
                </a:solidFill>
                <a:latin typeface="Arial" panose="020B0604020202020204" pitchFamily="34" charset="0"/>
                <a:cs typeface="Arial" panose="020B0604020202020204" pitchFamily="34" charset="0"/>
              </a:rPr>
              <a:t>Domestic investment</a:t>
            </a:r>
            <a:endParaRPr lang="en-ZA" sz="1100" b="1" dirty="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1712913" y="3157528"/>
            <a:ext cx="1114425" cy="26797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err="1" smtClean="0">
                <a:solidFill>
                  <a:schemeClr val="tx1"/>
                </a:solidFill>
                <a:latin typeface="Arial" panose="020B0604020202020204" pitchFamily="34" charset="0"/>
                <a:cs typeface="Arial" panose="020B0604020202020204" pitchFamily="34" charset="0"/>
              </a:rPr>
              <a:t>FDI</a:t>
            </a:r>
            <a:endParaRPr lang="en-ZA" sz="1100" b="1" dirty="0">
              <a:solidFill>
                <a:schemeClr val="tx1"/>
              </a:solidFill>
              <a:latin typeface="Arial" panose="020B0604020202020204" pitchFamily="34" charset="0"/>
              <a:cs typeface="Arial" panose="020B0604020202020204" pitchFamily="34" charset="0"/>
            </a:endParaRPr>
          </a:p>
        </p:txBody>
      </p:sp>
      <p:sp>
        <p:nvSpPr>
          <p:cNvPr id="8" name="Right Arrow 7"/>
          <p:cNvSpPr/>
          <p:nvPr/>
        </p:nvSpPr>
        <p:spPr>
          <a:xfrm>
            <a:off x="3018234" y="304322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latin typeface="Arial" panose="020B0604020202020204" pitchFamily="34" charset="0"/>
                <a:cs typeface="Arial" panose="020B0604020202020204" pitchFamily="34" charset="0"/>
              </a:rPr>
              <a:t>Resource seeking</a:t>
            </a:r>
            <a:endParaRPr lang="en-ZA" sz="1100" b="1" dirty="0">
              <a:solidFill>
                <a:schemeClr val="tx1"/>
              </a:solidFill>
              <a:latin typeface="Arial" panose="020B0604020202020204" pitchFamily="34" charset="0"/>
              <a:cs typeface="Arial" panose="020B0604020202020204" pitchFamily="34" charset="0"/>
            </a:endParaRPr>
          </a:p>
        </p:txBody>
      </p:sp>
      <p:sp>
        <p:nvSpPr>
          <p:cNvPr id="9" name="Right Arrow 8"/>
          <p:cNvSpPr/>
          <p:nvPr/>
        </p:nvSpPr>
        <p:spPr>
          <a:xfrm>
            <a:off x="3018234" y="379252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latin typeface="Arial" panose="020B0604020202020204" pitchFamily="34" charset="0"/>
                <a:cs typeface="Arial" panose="020B0604020202020204" pitchFamily="34" charset="0"/>
              </a:rPr>
              <a:t>Market seeking</a:t>
            </a:r>
            <a:endParaRPr lang="en-ZA" sz="1100" b="1" dirty="0">
              <a:solidFill>
                <a:schemeClr val="tx1"/>
              </a:solidFill>
              <a:latin typeface="Arial" panose="020B0604020202020204" pitchFamily="34" charset="0"/>
              <a:cs typeface="Arial" panose="020B0604020202020204" pitchFamily="34" charset="0"/>
            </a:endParaRPr>
          </a:p>
        </p:txBody>
      </p:sp>
      <p:sp>
        <p:nvSpPr>
          <p:cNvPr id="10" name="Right Arrow 9"/>
          <p:cNvSpPr/>
          <p:nvPr/>
        </p:nvSpPr>
        <p:spPr>
          <a:xfrm>
            <a:off x="3018234" y="454182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latin typeface="Arial" panose="020B0604020202020204" pitchFamily="34" charset="0"/>
                <a:cs typeface="Arial" panose="020B0604020202020204" pitchFamily="34" charset="0"/>
              </a:rPr>
              <a:t>Efficiency seeking</a:t>
            </a:r>
            <a:endParaRPr lang="en-ZA" sz="1100" b="1" dirty="0">
              <a:solidFill>
                <a:schemeClr val="tx1"/>
              </a:solidFill>
              <a:latin typeface="Arial" panose="020B0604020202020204" pitchFamily="34" charset="0"/>
              <a:cs typeface="Arial" panose="020B0604020202020204" pitchFamily="34" charset="0"/>
            </a:endParaRPr>
          </a:p>
        </p:txBody>
      </p:sp>
      <p:sp>
        <p:nvSpPr>
          <p:cNvPr id="11" name="Right Arrow 10"/>
          <p:cNvSpPr/>
          <p:nvPr/>
        </p:nvSpPr>
        <p:spPr>
          <a:xfrm>
            <a:off x="3018234" y="529112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ZA" sz="1100" b="1" dirty="0" smtClean="0">
                <a:solidFill>
                  <a:schemeClr val="tx1"/>
                </a:solidFill>
                <a:latin typeface="Arial" panose="020B0604020202020204" pitchFamily="34" charset="0"/>
                <a:cs typeface="Arial" panose="020B0604020202020204" pitchFamily="34" charset="0"/>
              </a:rPr>
              <a:t>Strategic asset seeking</a:t>
            </a:r>
            <a:endParaRPr lang="en-ZA" sz="1100" b="1" dirty="0">
              <a:solidFill>
                <a:schemeClr val="tx1"/>
              </a:solidFill>
              <a:latin typeface="Arial" panose="020B0604020202020204" pitchFamily="34" charset="0"/>
              <a:cs typeface="Arial" panose="020B0604020202020204" pitchFamily="34" charset="0"/>
            </a:endParaRPr>
          </a:p>
        </p:txBody>
      </p:sp>
      <p:sp>
        <p:nvSpPr>
          <p:cNvPr id="12" name="Right Arrow 11"/>
          <p:cNvSpPr/>
          <p:nvPr/>
        </p:nvSpPr>
        <p:spPr>
          <a:xfrm>
            <a:off x="4953000" y="307497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latin typeface="Arial" panose="020B0604020202020204" pitchFamily="34" charset="0"/>
                <a:cs typeface="Arial" panose="020B0604020202020204" pitchFamily="34" charset="0"/>
              </a:rPr>
              <a:t>Beneficiation</a:t>
            </a:r>
            <a:endParaRPr lang="en-ZA" sz="1100" b="1" dirty="0">
              <a:solidFill>
                <a:schemeClr val="tx1"/>
              </a:solidFill>
              <a:latin typeface="Arial" panose="020B0604020202020204" pitchFamily="34" charset="0"/>
              <a:cs typeface="Arial" panose="020B0604020202020204" pitchFamily="34" charset="0"/>
            </a:endParaRPr>
          </a:p>
        </p:txBody>
      </p:sp>
      <p:sp>
        <p:nvSpPr>
          <p:cNvPr id="13" name="Down Arrow 12"/>
          <p:cNvSpPr/>
          <p:nvPr/>
        </p:nvSpPr>
        <p:spPr>
          <a:xfrm>
            <a:off x="3450555" y="102422"/>
            <a:ext cx="3385382" cy="1129502"/>
          </a:xfrm>
          <a:prstGeom prst="downArrow">
            <a:avLst>
              <a:gd name="adj1" fmla="val 58120"/>
              <a:gd name="adj2" fmla="val 65435"/>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600" b="1" dirty="0" smtClean="0">
                <a:solidFill>
                  <a:schemeClr val="tx1"/>
                </a:solidFill>
                <a:latin typeface="Arial" panose="020B0604020202020204" pitchFamily="34" charset="0"/>
                <a:cs typeface="Arial" panose="020B0604020202020204" pitchFamily="34" charset="0"/>
              </a:rPr>
              <a:t>Improve Competitiveness</a:t>
            </a:r>
            <a:endParaRPr lang="en-ZA" sz="1600" b="1" dirty="0">
              <a:solidFill>
                <a:schemeClr val="tx1"/>
              </a:solidFill>
              <a:latin typeface="Arial" panose="020B0604020202020204" pitchFamily="34" charset="0"/>
              <a:cs typeface="Arial" panose="020B0604020202020204" pitchFamily="34" charset="0"/>
            </a:endParaRPr>
          </a:p>
        </p:txBody>
      </p:sp>
      <p:sp>
        <p:nvSpPr>
          <p:cNvPr id="14" name="Right Arrow 13"/>
          <p:cNvSpPr/>
          <p:nvPr/>
        </p:nvSpPr>
        <p:spPr>
          <a:xfrm>
            <a:off x="5626303" y="379252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latin typeface="Arial" panose="020B0604020202020204" pitchFamily="34" charset="0"/>
                <a:cs typeface="Arial" panose="020B0604020202020204" pitchFamily="34" charset="0"/>
              </a:rPr>
              <a:t>Trade Facilitation</a:t>
            </a:r>
            <a:endParaRPr lang="en-ZA" sz="1100" b="1" dirty="0">
              <a:solidFill>
                <a:schemeClr val="tx1"/>
              </a:solidFill>
              <a:latin typeface="Arial" panose="020B0604020202020204" pitchFamily="34" charset="0"/>
              <a:cs typeface="Arial" panose="020B0604020202020204" pitchFamily="34" charset="0"/>
            </a:endParaRPr>
          </a:p>
        </p:txBody>
      </p:sp>
      <p:sp>
        <p:nvSpPr>
          <p:cNvPr id="15" name="Right Arrow 14"/>
          <p:cNvSpPr/>
          <p:nvPr/>
        </p:nvSpPr>
        <p:spPr>
          <a:xfrm>
            <a:off x="4953000" y="449737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latin typeface="Arial" panose="020B0604020202020204" pitchFamily="34" charset="0"/>
                <a:cs typeface="Arial" panose="020B0604020202020204" pitchFamily="34" charset="0"/>
              </a:rPr>
              <a:t>Integration into </a:t>
            </a:r>
            <a:r>
              <a:rPr lang="en-ZA" sz="1100" b="1" dirty="0" err="1" smtClean="0">
                <a:solidFill>
                  <a:schemeClr val="tx1"/>
                </a:solidFill>
                <a:latin typeface="Arial" panose="020B0604020202020204" pitchFamily="34" charset="0"/>
                <a:cs typeface="Arial" panose="020B0604020202020204" pitchFamily="34" charset="0"/>
              </a:rPr>
              <a:t>GVC</a:t>
            </a:r>
            <a:endParaRPr lang="en-ZA" sz="1100" b="1" dirty="0">
              <a:solidFill>
                <a:schemeClr val="tx1"/>
              </a:solidFill>
              <a:latin typeface="Arial" panose="020B0604020202020204" pitchFamily="34" charset="0"/>
              <a:cs typeface="Arial" panose="020B0604020202020204" pitchFamily="34" charset="0"/>
            </a:endParaRPr>
          </a:p>
        </p:txBody>
      </p:sp>
      <p:sp>
        <p:nvSpPr>
          <p:cNvPr id="16" name="Down Arrow 15"/>
          <p:cNvSpPr/>
          <p:nvPr/>
        </p:nvSpPr>
        <p:spPr>
          <a:xfrm>
            <a:off x="44487" y="24606"/>
            <a:ext cx="2446022" cy="1168410"/>
          </a:xfrm>
          <a:prstGeom prst="downArrow">
            <a:avLst>
              <a:gd name="adj1" fmla="val 60005"/>
              <a:gd name="adj2" fmla="val 50000"/>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dirty="0" smtClean="0">
                <a:solidFill>
                  <a:schemeClr val="tx1"/>
                </a:solidFill>
                <a:latin typeface="Arial" panose="020B0604020202020204" pitchFamily="34" charset="0"/>
                <a:cs typeface="Arial" panose="020B0604020202020204" pitchFamily="34" charset="0"/>
              </a:rPr>
              <a:t>Factor Endowments</a:t>
            </a:r>
            <a:endParaRPr lang="en-ZA" b="1" dirty="0">
              <a:solidFill>
                <a:schemeClr val="tx1"/>
              </a:solidFill>
              <a:latin typeface="Arial" panose="020B0604020202020204" pitchFamily="34" charset="0"/>
              <a:cs typeface="Arial" panose="020B0604020202020204" pitchFamily="34" charset="0"/>
            </a:endParaRPr>
          </a:p>
        </p:txBody>
      </p:sp>
      <p:sp>
        <p:nvSpPr>
          <p:cNvPr id="17" name="Down Arrow 16"/>
          <p:cNvSpPr/>
          <p:nvPr/>
        </p:nvSpPr>
        <p:spPr>
          <a:xfrm>
            <a:off x="1933478" y="63514"/>
            <a:ext cx="1787720" cy="1168410"/>
          </a:xfrm>
          <a:prstGeom prst="downArrow">
            <a:avLst>
              <a:gd name="adj1" fmla="val 63167"/>
              <a:gd name="adj2" fmla="val 50000"/>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dirty="0" smtClean="0">
                <a:solidFill>
                  <a:schemeClr val="tx1"/>
                </a:solidFill>
                <a:latin typeface="Arial" panose="020B0604020202020204" pitchFamily="34" charset="0"/>
                <a:cs typeface="Arial" panose="020B0604020202020204" pitchFamily="34" charset="0"/>
              </a:rPr>
              <a:t>Industrial Policy</a:t>
            </a:r>
            <a:endParaRPr lang="en-ZA" b="1" dirty="0">
              <a:solidFill>
                <a:schemeClr val="tx1"/>
              </a:solidFill>
              <a:latin typeface="Arial" panose="020B0604020202020204" pitchFamily="34" charset="0"/>
              <a:cs typeface="Arial" panose="020B0604020202020204" pitchFamily="34" charset="0"/>
            </a:endParaRPr>
          </a:p>
        </p:txBody>
      </p:sp>
      <p:sp>
        <p:nvSpPr>
          <p:cNvPr id="18" name="Up Arrow 17"/>
          <p:cNvSpPr/>
          <p:nvPr/>
        </p:nvSpPr>
        <p:spPr>
          <a:xfrm>
            <a:off x="10309" y="6193395"/>
            <a:ext cx="9895691" cy="664605"/>
          </a:xfrm>
          <a:prstGeom prst="upArrow">
            <a:avLst>
              <a:gd name="adj1" fmla="val 71850"/>
              <a:gd name="adj2" fmla="val 50000"/>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Sound macro, monetary policy, infrastructure, skills</a:t>
            </a:r>
            <a:endParaRPr lang="en-ZA" sz="1400" b="1" dirty="0">
              <a:solidFill>
                <a:schemeClr val="tx1"/>
              </a:solidFill>
              <a:latin typeface="Arial" panose="020B0604020202020204" pitchFamily="34" charset="0"/>
              <a:cs typeface="Arial" panose="020B0604020202020204" pitchFamily="34" charset="0"/>
            </a:endParaRPr>
          </a:p>
        </p:txBody>
      </p:sp>
      <p:sp>
        <p:nvSpPr>
          <p:cNvPr id="20" name="Down Arrow 19"/>
          <p:cNvSpPr/>
          <p:nvPr/>
        </p:nvSpPr>
        <p:spPr>
          <a:xfrm>
            <a:off x="6129680" y="63514"/>
            <a:ext cx="2738340" cy="814388"/>
          </a:xfrm>
          <a:prstGeom prst="downArrow">
            <a:avLst>
              <a:gd name="adj1" fmla="val 58120"/>
              <a:gd name="adj2" fmla="val 40826"/>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dirty="0" smtClean="0">
                <a:solidFill>
                  <a:schemeClr val="tx1"/>
                </a:solidFill>
                <a:latin typeface="Arial" panose="020B0604020202020204" pitchFamily="34" charset="0"/>
                <a:cs typeface="Arial" panose="020B0604020202020204" pitchFamily="34" charset="0"/>
              </a:rPr>
              <a:t>Trade </a:t>
            </a:r>
          </a:p>
          <a:p>
            <a:pPr algn="ctr"/>
            <a:r>
              <a:rPr lang="en-ZA" b="1" dirty="0">
                <a:solidFill>
                  <a:schemeClr val="tx1"/>
                </a:solidFill>
                <a:latin typeface="Arial" panose="020B0604020202020204" pitchFamily="34" charset="0"/>
                <a:cs typeface="Arial" panose="020B0604020202020204" pitchFamily="34" charset="0"/>
              </a:rPr>
              <a:t>P</a:t>
            </a:r>
            <a:r>
              <a:rPr lang="en-ZA" b="1" dirty="0" smtClean="0">
                <a:solidFill>
                  <a:schemeClr val="tx1"/>
                </a:solidFill>
                <a:latin typeface="Arial" panose="020B0604020202020204" pitchFamily="34" charset="0"/>
                <a:cs typeface="Arial" panose="020B0604020202020204" pitchFamily="34" charset="0"/>
              </a:rPr>
              <a:t>olicy</a:t>
            </a:r>
            <a:endParaRPr lang="en-ZA" b="1" dirty="0">
              <a:solidFill>
                <a:schemeClr val="tx1"/>
              </a:solidFill>
              <a:latin typeface="Arial" panose="020B0604020202020204" pitchFamily="34" charset="0"/>
              <a:cs typeface="Arial" panose="020B0604020202020204" pitchFamily="34" charset="0"/>
            </a:endParaRPr>
          </a:p>
        </p:txBody>
      </p:sp>
      <p:sp>
        <p:nvSpPr>
          <p:cNvPr id="21" name="Down Arrow 20"/>
          <p:cNvSpPr/>
          <p:nvPr/>
        </p:nvSpPr>
        <p:spPr>
          <a:xfrm>
            <a:off x="8068317" y="63514"/>
            <a:ext cx="2167675" cy="814388"/>
          </a:xfrm>
          <a:prstGeom prst="downArrow">
            <a:avLst>
              <a:gd name="adj1" fmla="val 58120"/>
              <a:gd name="adj2" fmla="val 50000"/>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dirty="0" smtClean="0">
                <a:solidFill>
                  <a:schemeClr val="tx1"/>
                </a:solidFill>
                <a:latin typeface="Arial" panose="020B0604020202020204" pitchFamily="34" charset="0"/>
                <a:cs typeface="Arial" panose="020B0604020202020204" pitchFamily="34" charset="0"/>
              </a:rPr>
              <a:t>Export Promotion</a:t>
            </a:r>
            <a:endParaRPr lang="en-ZA" b="1" dirty="0">
              <a:solidFill>
                <a:schemeClr val="tx1"/>
              </a:solidFill>
              <a:latin typeface="Arial" panose="020B0604020202020204" pitchFamily="34" charset="0"/>
              <a:cs typeface="Arial" panose="020B0604020202020204" pitchFamily="34" charset="0"/>
            </a:endParaRPr>
          </a:p>
        </p:txBody>
      </p:sp>
      <p:sp>
        <p:nvSpPr>
          <p:cNvPr id="23" name="Down Arrow 22"/>
          <p:cNvSpPr/>
          <p:nvPr/>
        </p:nvSpPr>
        <p:spPr>
          <a:xfrm>
            <a:off x="1712912" y="2624104"/>
            <a:ext cx="1903809" cy="533424"/>
          </a:xfrm>
          <a:prstGeom prst="downArrow">
            <a:avLst>
              <a:gd name="adj1" fmla="val 58120"/>
              <a:gd name="adj2" fmla="val 50000"/>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100" b="1" dirty="0" smtClean="0">
                <a:solidFill>
                  <a:schemeClr val="tx1"/>
                </a:solidFill>
                <a:latin typeface="Arial" panose="020B0604020202020204" pitchFamily="34" charset="0"/>
                <a:cs typeface="Arial" panose="020B0604020202020204" pitchFamily="34" charset="0"/>
              </a:rPr>
              <a:t>FDI Promotion</a:t>
            </a:r>
            <a:endParaRPr lang="en-ZA" sz="1100" b="1" dirty="0">
              <a:solidFill>
                <a:schemeClr val="tx1"/>
              </a:solidFill>
              <a:latin typeface="Arial" panose="020B0604020202020204" pitchFamily="34" charset="0"/>
              <a:cs typeface="Arial" panose="020B0604020202020204" pitchFamily="34" charset="0"/>
            </a:endParaRPr>
          </a:p>
        </p:txBody>
      </p:sp>
      <p:sp>
        <p:nvSpPr>
          <p:cNvPr id="24" name="Right Arrow 23"/>
          <p:cNvSpPr/>
          <p:nvPr/>
        </p:nvSpPr>
        <p:spPr>
          <a:xfrm>
            <a:off x="5143246" y="1652578"/>
            <a:ext cx="1934766" cy="749300"/>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ZA" sz="1100" b="1" dirty="0" smtClean="0">
                <a:solidFill>
                  <a:schemeClr val="tx1"/>
                </a:solidFill>
                <a:latin typeface="Arial" panose="020B0604020202020204" pitchFamily="34" charset="0"/>
                <a:cs typeface="Arial" panose="020B0604020202020204" pitchFamily="34" charset="0"/>
              </a:rPr>
              <a:t>Exporter Development</a:t>
            </a:r>
            <a:endParaRPr lang="en-ZA" sz="1100" b="1" dirty="0">
              <a:solidFill>
                <a:schemeClr val="tx1"/>
              </a:solidFill>
              <a:latin typeface="Arial" panose="020B0604020202020204" pitchFamily="34" charset="0"/>
              <a:cs typeface="Arial" panose="020B0604020202020204" pitchFamily="34" charset="0"/>
            </a:endParaRPr>
          </a:p>
        </p:txBody>
      </p:sp>
      <p:sp>
        <p:nvSpPr>
          <p:cNvPr id="25" name="Right Arrow 24"/>
          <p:cNvSpPr/>
          <p:nvPr/>
        </p:nvSpPr>
        <p:spPr>
          <a:xfrm>
            <a:off x="8068316" y="1021566"/>
            <a:ext cx="799704" cy="4644212"/>
          </a:xfrm>
          <a:prstGeom prst="rightArrow">
            <a:avLst/>
          </a:prstGeom>
          <a:solidFill>
            <a:srgbClr val="EFA41D"/>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latin typeface="Arial" panose="020B0604020202020204" pitchFamily="34" charset="0"/>
              <a:cs typeface="Arial" panose="020B0604020202020204" pitchFamily="34" charset="0"/>
            </a:endParaRPr>
          </a:p>
        </p:txBody>
      </p:sp>
      <p:sp>
        <p:nvSpPr>
          <p:cNvPr id="26" name="TextBox 25"/>
          <p:cNvSpPr txBox="1"/>
          <p:nvPr/>
        </p:nvSpPr>
        <p:spPr>
          <a:xfrm rot="5400000">
            <a:off x="7948604" y="3226934"/>
            <a:ext cx="905454" cy="369332"/>
          </a:xfrm>
          <a:prstGeom prst="rect">
            <a:avLst/>
          </a:prstGeom>
          <a:solidFill>
            <a:srgbClr val="EFA41D"/>
          </a:solidFill>
          <a:ln>
            <a:noFill/>
          </a:ln>
        </p:spPr>
        <p:txBody>
          <a:bodyPr wrap="none" rtlCol="0">
            <a:spAutoFit/>
          </a:bodyPr>
          <a:lstStyle/>
          <a:p>
            <a:r>
              <a:rPr lang="en-ZA" b="1" dirty="0" smtClean="0">
                <a:cs typeface="Arial" panose="020B0604020202020204" pitchFamily="34" charset="0"/>
              </a:rPr>
              <a:t>Exports</a:t>
            </a:r>
            <a:endParaRPr lang="en-ZA" b="1" dirty="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EFA8F87-6ACD-41D7-8755-5E13F84F332C}" type="slidenum">
              <a:rPr lang="en-GB" smtClean="0">
                <a:solidFill>
                  <a:srgbClr val="000000"/>
                </a:solidFill>
              </a:rPr>
              <a:pPr>
                <a:defRPr/>
              </a:pPr>
              <a:t>57</a:t>
            </a:fld>
            <a:endParaRPr lang="en-GB">
              <a:solidFill>
                <a:srgbClr val="000000"/>
              </a:solidFill>
            </a:endParaRPr>
          </a:p>
        </p:txBody>
      </p:sp>
    </p:spTree>
    <p:extLst>
      <p:ext uri="{BB962C8B-B14F-4D97-AF65-F5344CB8AC3E}">
        <p14:creationId xmlns:p14="http://schemas.microsoft.com/office/powerpoint/2010/main" val="325309943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7924800" cy="1143000"/>
          </a:xfrm>
        </p:spPr>
        <p:txBody>
          <a:bodyPr anchor="ctr">
            <a:normAutofit/>
          </a:bodyPr>
          <a:lstStyle/>
          <a:p>
            <a:pPr algn="r">
              <a:spcBef>
                <a:spcPts val="400"/>
              </a:spcBef>
            </a:pPr>
            <a:r>
              <a:rPr lang="en-US" sz="3600" b="1"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Arial"/>
              </a:rPr>
              <a:t>     </a:t>
            </a:r>
            <a:r>
              <a:rPr lang="en-US" sz="3200" b="1"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Arial"/>
              </a:rPr>
              <a:t>SECTOR FOCUS</a:t>
            </a:r>
            <a:endParaRPr lang="en-ZA" sz="3200" b="1"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Arial"/>
            </a:endParaRPr>
          </a:p>
        </p:txBody>
      </p:sp>
      <p:graphicFrame>
        <p:nvGraphicFramePr>
          <p:cNvPr id="3" name="Diagram 2"/>
          <p:cNvGraphicFramePr/>
          <p:nvPr>
            <p:extLst>
              <p:ext uri="{D42A27DB-BD31-4B8C-83A1-F6EECF244321}">
                <p14:modId xmlns:p14="http://schemas.microsoft.com/office/powerpoint/2010/main" val="572863852"/>
              </p:ext>
            </p:extLst>
          </p:nvPr>
        </p:nvGraphicFramePr>
        <p:xfrm>
          <a:off x="1183804" y="2348880"/>
          <a:ext cx="7350595" cy="3088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60807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56FEF1A-B55D-4040-A06C-47B47BCD35DE}" type="slidenum">
              <a:rPr lang="en-GB" smtClean="0">
                <a:solidFill>
                  <a:srgbClr val="000000"/>
                </a:solidFill>
              </a:rPr>
              <a:pPr>
                <a:defRPr/>
              </a:pPr>
              <a:t>58</a:t>
            </a:fld>
            <a:endParaRPr lang="en-GB">
              <a:solidFill>
                <a:srgbClr val="000000"/>
              </a:solidFill>
            </a:endParaRPr>
          </a:p>
        </p:txBody>
      </p:sp>
    </p:spTree>
    <p:extLst>
      <p:ext uri="{BB962C8B-B14F-4D97-AF65-F5344CB8AC3E}">
        <p14:creationId xmlns:p14="http://schemas.microsoft.com/office/powerpoint/2010/main" val="44158505"/>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0" y="0"/>
            <a:ext cx="8214360" cy="1158240"/>
          </a:xfrm>
          <a:prstGeom prst="rect">
            <a:avLst/>
          </a:prstGeom>
        </p:spPr>
        <p:txBody>
          <a:bodyPr>
            <a:normAutofit/>
          </a:bodyPr>
          <a:lstStyle>
            <a:lvl1pPr>
              <a:defRPr sz="3200" b="1">
                <a:solidFill>
                  <a:srgbClr val="FF9900"/>
                </a:solidFill>
                <a:effectLst>
                  <a:outerShdw blurRad="38100" dist="38100" dir="2700000" rotWithShape="0">
                    <a:srgbClr val="000000">
                      <a:alpha val="43137"/>
                    </a:srgbClr>
                  </a:outerShdw>
                </a:effectLst>
                <a:latin typeface="Arial"/>
                <a:ea typeface="Arial"/>
                <a:cs typeface="Arial"/>
                <a:sym typeface="Arial"/>
              </a:defRPr>
            </a:lvl1pPr>
          </a:lstStyle>
          <a:p>
            <a:pPr>
              <a:spcBef>
                <a:spcPts val="400"/>
              </a:spcBef>
            </a:pPr>
            <a:r>
              <a:rPr sz="40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sym typeface="Calibri"/>
              </a:rPr>
              <a:t>Priority Sectors For FDI</a:t>
            </a:r>
          </a:p>
        </p:txBody>
      </p:sp>
      <p:grpSp>
        <p:nvGrpSpPr>
          <p:cNvPr id="339" name="Group 339"/>
          <p:cNvGrpSpPr/>
          <p:nvPr/>
        </p:nvGrpSpPr>
        <p:grpSpPr>
          <a:xfrm>
            <a:off x="1190369" y="1381472"/>
            <a:ext cx="7537709" cy="4637165"/>
            <a:chOff x="0" y="0"/>
            <a:chExt cx="7537707" cy="4637164"/>
          </a:xfrm>
        </p:grpSpPr>
        <p:sp>
          <p:nvSpPr>
            <p:cNvPr id="337" name="Shape 337"/>
            <p:cNvSpPr/>
            <p:nvPr/>
          </p:nvSpPr>
          <p:spPr>
            <a:xfrm>
              <a:off x="0" y="0"/>
              <a:ext cx="3802063" cy="46371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42900" indent="-342900">
                <a:spcBef>
                  <a:spcPts val="400"/>
                </a:spcBef>
                <a:buClr>
                  <a:srgbClr val="FF9900"/>
                </a:buClr>
                <a:buSzPct val="100000"/>
                <a:buChar char="•"/>
                <a:defRPr>
                  <a:latin typeface="Arial"/>
                  <a:ea typeface="Arial"/>
                  <a:cs typeface="Arial"/>
                  <a:sym typeface="Arial"/>
                </a:defRPr>
              </a:pPr>
              <a:r>
                <a:rPr dirty="0"/>
                <a:t>Advanced Manufacturing</a:t>
              </a:r>
              <a:endParaRPr sz="3200" dirty="0"/>
            </a:p>
            <a:p>
              <a:pPr marL="342900" indent="-342900">
                <a:spcBef>
                  <a:spcPts val="400"/>
                </a:spcBef>
                <a:buClr>
                  <a:srgbClr val="FF9900"/>
                </a:buClr>
                <a:buSzPct val="100000"/>
                <a:buChar char="•"/>
                <a:defRPr>
                  <a:latin typeface="Arial"/>
                  <a:ea typeface="Arial"/>
                  <a:cs typeface="Arial"/>
                  <a:sym typeface="Arial"/>
                </a:defRPr>
              </a:pPr>
              <a:r>
                <a:rPr dirty="0"/>
                <a:t>Nanotechnology</a:t>
              </a:r>
              <a:endParaRPr sz="3200" dirty="0"/>
            </a:p>
            <a:p>
              <a:pPr marL="342900" indent="-342900">
                <a:spcBef>
                  <a:spcPts val="400"/>
                </a:spcBef>
                <a:buClr>
                  <a:srgbClr val="FF9900"/>
                </a:buClr>
                <a:buSzPct val="100000"/>
                <a:buChar char="•"/>
                <a:defRPr>
                  <a:latin typeface="Arial"/>
                  <a:ea typeface="Arial"/>
                  <a:cs typeface="Arial"/>
                  <a:sym typeface="Arial"/>
                </a:defRPr>
              </a:pPr>
              <a:r>
                <a:rPr dirty="0"/>
                <a:t>Metals</a:t>
              </a:r>
              <a:endParaRPr sz="3200" dirty="0"/>
            </a:p>
            <a:p>
              <a:pPr marL="342900" indent="-342900">
                <a:spcBef>
                  <a:spcPts val="400"/>
                </a:spcBef>
                <a:buClr>
                  <a:srgbClr val="FF9900"/>
                </a:buClr>
                <a:buSzPct val="100000"/>
                <a:buChar char="•"/>
                <a:defRPr>
                  <a:latin typeface="Arial"/>
                  <a:ea typeface="Arial"/>
                  <a:cs typeface="Arial"/>
                  <a:sym typeface="Arial"/>
                </a:defRPr>
              </a:pPr>
              <a:r>
                <a:rPr dirty="0"/>
                <a:t>Mining &amp; Beneficiation</a:t>
              </a:r>
              <a:endParaRPr sz="3200" dirty="0"/>
            </a:p>
            <a:p>
              <a:pPr marL="342900" indent="-342900">
                <a:spcBef>
                  <a:spcPts val="400"/>
                </a:spcBef>
                <a:buClr>
                  <a:srgbClr val="FF9900"/>
                </a:buClr>
                <a:buSzPct val="100000"/>
                <a:buChar char="•"/>
                <a:defRPr>
                  <a:latin typeface="Arial"/>
                  <a:ea typeface="Arial"/>
                  <a:cs typeface="Arial"/>
                  <a:sym typeface="Arial"/>
                </a:defRPr>
              </a:pPr>
              <a:r>
                <a:rPr dirty="0"/>
                <a:t>Biofuels</a:t>
              </a:r>
              <a:endParaRPr sz="3200" dirty="0"/>
            </a:p>
            <a:p>
              <a:pPr marL="342900" indent="-342900">
                <a:spcBef>
                  <a:spcPts val="400"/>
                </a:spcBef>
                <a:buClr>
                  <a:srgbClr val="FF9900"/>
                </a:buClr>
                <a:buSzPct val="100000"/>
                <a:buChar char="•"/>
                <a:defRPr>
                  <a:latin typeface="Arial"/>
                  <a:ea typeface="Arial"/>
                  <a:cs typeface="Arial"/>
                  <a:sym typeface="Arial"/>
                </a:defRPr>
              </a:pPr>
              <a:r>
                <a:rPr dirty="0"/>
                <a:t>Agribusiness</a:t>
              </a:r>
              <a:endParaRPr sz="3200" dirty="0"/>
            </a:p>
            <a:p>
              <a:pPr marL="342900" indent="-342900">
                <a:spcBef>
                  <a:spcPts val="400"/>
                </a:spcBef>
                <a:buClr>
                  <a:srgbClr val="FF9900"/>
                </a:buClr>
                <a:buSzPct val="100000"/>
                <a:buChar char="•"/>
                <a:defRPr>
                  <a:latin typeface="Arial"/>
                  <a:ea typeface="Arial"/>
                  <a:cs typeface="Arial"/>
                  <a:sym typeface="Arial"/>
                </a:defRPr>
              </a:pPr>
              <a:r>
                <a:rPr dirty="0" err="1"/>
                <a:t>Automotives</a:t>
              </a:r>
              <a:r>
                <a:rPr dirty="0"/>
                <a:t> &amp; Components</a:t>
              </a:r>
              <a:endParaRPr sz="3200" dirty="0"/>
            </a:p>
            <a:p>
              <a:pPr marL="342900" indent="-342900">
                <a:spcBef>
                  <a:spcPts val="400"/>
                </a:spcBef>
                <a:buClr>
                  <a:srgbClr val="FF9900"/>
                </a:buClr>
                <a:buSzPct val="100000"/>
                <a:buChar char="•"/>
                <a:defRPr>
                  <a:latin typeface="Arial"/>
                  <a:ea typeface="Arial"/>
                  <a:cs typeface="Arial"/>
                  <a:sym typeface="Arial"/>
                </a:defRPr>
              </a:pPr>
              <a:r>
                <a:rPr dirty="0"/>
                <a:t>Capital Equipment</a:t>
              </a:r>
              <a:endParaRPr sz="3200" dirty="0"/>
            </a:p>
            <a:p>
              <a:pPr marL="342900" indent="-342900">
                <a:spcBef>
                  <a:spcPts val="400"/>
                </a:spcBef>
                <a:buClr>
                  <a:srgbClr val="FF9900"/>
                </a:buClr>
                <a:buSzPct val="100000"/>
                <a:buChar char="•"/>
                <a:defRPr>
                  <a:latin typeface="Arial"/>
                  <a:ea typeface="Arial"/>
                  <a:cs typeface="Arial"/>
                  <a:sym typeface="Arial"/>
                </a:defRPr>
              </a:pPr>
              <a:r>
                <a:rPr dirty="0"/>
                <a:t>Precision engineering</a:t>
              </a:r>
              <a:endParaRPr sz="3200" dirty="0"/>
            </a:p>
            <a:p>
              <a:pPr marL="342900" indent="-342900">
                <a:spcBef>
                  <a:spcPts val="400"/>
                </a:spcBef>
                <a:buClr>
                  <a:srgbClr val="FF9900"/>
                </a:buClr>
                <a:buSzPct val="100000"/>
                <a:buChar char="•"/>
                <a:defRPr>
                  <a:latin typeface="Arial"/>
                  <a:ea typeface="Arial"/>
                  <a:cs typeface="Arial"/>
                  <a:sym typeface="Arial"/>
                </a:defRPr>
              </a:pPr>
              <a:r>
                <a:rPr dirty="0"/>
                <a:t>Aerospace</a:t>
              </a:r>
              <a:endParaRPr sz="3200" dirty="0"/>
            </a:p>
            <a:p>
              <a:pPr marL="342900" indent="-342900">
                <a:spcBef>
                  <a:spcPts val="400"/>
                </a:spcBef>
                <a:buClr>
                  <a:srgbClr val="FF9900"/>
                </a:buClr>
                <a:buSzPct val="100000"/>
                <a:buChar char="•"/>
                <a:defRPr>
                  <a:latin typeface="Arial"/>
                  <a:ea typeface="Arial"/>
                  <a:cs typeface="Arial"/>
                  <a:sym typeface="Arial"/>
                </a:defRPr>
              </a:pPr>
              <a:r>
                <a:rPr dirty="0"/>
                <a:t>Film production</a:t>
              </a:r>
              <a:endParaRPr sz="3200" dirty="0"/>
            </a:p>
            <a:p>
              <a:pPr marL="342900" indent="-342900">
                <a:spcBef>
                  <a:spcPts val="400"/>
                </a:spcBef>
                <a:buClr>
                  <a:srgbClr val="FF9900"/>
                </a:buClr>
                <a:buSzPct val="100000"/>
                <a:buChar char="•"/>
                <a:defRPr>
                  <a:latin typeface="Arial"/>
                  <a:ea typeface="Arial"/>
                  <a:cs typeface="Arial"/>
                  <a:sym typeface="Arial"/>
                </a:defRPr>
              </a:pPr>
              <a:r>
                <a:rPr dirty="0"/>
                <a:t>Tourism</a:t>
              </a:r>
              <a:endParaRPr sz="3200" dirty="0"/>
            </a:p>
            <a:p>
              <a:pPr marL="342900" indent="-342900">
                <a:spcBef>
                  <a:spcPts val="400"/>
                </a:spcBef>
                <a:buClr>
                  <a:srgbClr val="FF9900"/>
                </a:buClr>
                <a:buSzPct val="100000"/>
                <a:buChar char="•"/>
                <a:defRPr>
                  <a:latin typeface="Arial"/>
                  <a:ea typeface="Arial"/>
                  <a:cs typeface="Arial"/>
                  <a:sym typeface="Arial"/>
                </a:defRPr>
              </a:pPr>
              <a:r>
                <a:rPr dirty="0"/>
                <a:t>Oil &amp; Gas</a:t>
              </a:r>
              <a:endParaRPr sz="3200" dirty="0"/>
            </a:p>
            <a:p>
              <a:pPr marL="342900" indent="-342900">
                <a:spcBef>
                  <a:spcPts val="400"/>
                </a:spcBef>
                <a:buClr>
                  <a:srgbClr val="FF9900"/>
                </a:buClr>
                <a:buSzPct val="100000"/>
                <a:buChar char="•"/>
                <a:defRPr>
                  <a:latin typeface="Arial"/>
                  <a:ea typeface="Arial"/>
                  <a:cs typeface="Arial"/>
                  <a:sym typeface="Arial"/>
                </a:defRPr>
              </a:pPr>
              <a:r>
                <a:rPr dirty="0"/>
                <a:t>Boat Building</a:t>
              </a:r>
            </a:p>
          </p:txBody>
        </p:sp>
        <p:sp>
          <p:nvSpPr>
            <p:cNvPr id="338" name="Shape 338"/>
            <p:cNvSpPr/>
            <p:nvPr/>
          </p:nvSpPr>
          <p:spPr>
            <a:xfrm>
              <a:off x="3627694" y="0"/>
              <a:ext cx="3910013" cy="44832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42900" indent="-342900">
                <a:spcBef>
                  <a:spcPts val="400"/>
                </a:spcBef>
                <a:buClr>
                  <a:srgbClr val="FF9900"/>
                </a:buClr>
                <a:buSzPct val="100000"/>
                <a:buChar char="•"/>
                <a:defRPr>
                  <a:latin typeface="Arial"/>
                  <a:ea typeface="Arial"/>
                  <a:cs typeface="Arial"/>
                  <a:sym typeface="Arial"/>
                </a:defRPr>
              </a:pPr>
              <a:r>
                <a:rPr dirty="0"/>
                <a:t>ICT and electronics</a:t>
              </a:r>
              <a:endParaRPr sz="3200" dirty="0"/>
            </a:p>
            <a:p>
              <a:pPr marL="342900" indent="-342900">
                <a:spcBef>
                  <a:spcPts val="400"/>
                </a:spcBef>
                <a:buClr>
                  <a:srgbClr val="FF9900"/>
                </a:buClr>
                <a:buSzPct val="100000"/>
                <a:buChar char="•"/>
                <a:defRPr>
                  <a:latin typeface="Arial"/>
                  <a:ea typeface="Arial"/>
                  <a:cs typeface="Arial"/>
                  <a:sym typeface="Arial"/>
                </a:defRPr>
              </a:pPr>
              <a:r>
                <a:rPr dirty="0"/>
                <a:t>BPO (Business Processing &amp; Outsourcing) and Call Centres</a:t>
              </a:r>
            </a:p>
            <a:p>
              <a:pPr marL="342900" indent="-342900">
                <a:spcBef>
                  <a:spcPts val="400"/>
                </a:spcBef>
                <a:buClr>
                  <a:srgbClr val="FF9900"/>
                </a:buClr>
                <a:buSzPct val="100000"/>
                <a:buChar char="•"/>
                <a:defRPr>
                  <a:latin typeface="Arial"/>
                  <a:ea typeface="Arial"/>
                  <a:cs typeface="Arial"/>
                  <a:sym typeface="Arial"/>
                </a:defRPr>
              </a:pPr>
              <a:r>
                <a:rPr dirty="0"/>
                <a:t>Chemicals &amp; Biochemicals</a:t>
              </a:r>
            </a:p>
            <a:p>
              <a:pPr marL="342900" indent="-342900">
                <a:spcBef>
                  <a:spcPts val="400"/>
                </a:spcBef>
                <a:buClr>
                  <a:srgbClr val="FF9900"/>
                </a:buClr>
                <a:buSzPct val="100000"/>
                <a:buChar char="•"/>
                <a:defRPr>
                  <a:latin typeface="Arial"/>
                  <a:ea typeface="Arial"/>
                  <a:cs typeface="Arial"/>
                  <a:sym typeface="Arial"/>
                </a:defRPr>
              </a:pPr>
              <a:r>
                <a:rPr dirty="0"/>
                <a:t>Plastics &amp; Composites</a:t>
              </a:r>
              <a:endParaRPr sz="3200" dirty="0"/>
            </a:p>
            <a:p>
              <a:pPr marL="342900" indent="-342900">
                <a:spcBef>
                  <a:spcPts val="400"/>
                </a:spcBef>
                <a:buClr>
                  <a:srgbClr val="FF9900"/>
                </a:buClr>
                <a:buSzPct val="100000"/>
                <a:buChar char="•"/>
                <a:defRPr>
                  <a:latin typeface="Arial"/>
                  <a:ea typeface="Arial"/>
                  <a:cs typeface="Arial"/>
                  <a:sym typeface="Arial"/>
                </a:defRPr>
              </a:pPr>
              <a:r>
                <a:rPr dirty="0"/>
                <a:t>(Bio) Pharmaceuticals &amp; Medical Devices</a:t>
              </a:r>
              <a:endParaRPr sz="3200" dirty="0"/>
            </a:p>
            <a:p>
              <a:pPr marL="342900" indent="-342900">
                <a:spcBef>
                  <a:spcPts val="400"/>
                </a:spcBef>
                <a:buClr>
                  <a:srgbClr val="FF9900"/>
                </a:buClr>
                <a:buSzPct val="100000"/>
                <a:buChar char="•"/>
                <a:defRPr>
                  <a:latin typeface="Arial"/>
                  <a:ea typeface="Arial"/>
                  <a:cs typeface="Arial"/>
                  <a:sym typeface="Arial"/>
                </a:defRPr>
              </a:pPr>
              <a:r>
                <a:rPr dirty="0"/>
                <a:t>Leather and footwear</a:t>
              </a:r>
              <a:endParaRPr sz="3200" dirty="0"/>
            </a:p>
            <a:p>
              <a:pPr marL="342900" indent="-342900">
                <a:spcBef>
                  <a:spcPts val="400"/>
                </a:spcBef>
                <a:buClr>
                  <a:srgbClr val="FF9900"/>
                </a:buClr>
                <a:buSzPct val="100000"/>
                <a:buChar char="•"/>
                <a:defRPr>
                  <a:latin typeface="Arial"/>
                  <a:ea typeface="Arial"/>
                  <a:cs typeface="Arial"/>
                  <a:sym typeface="Arial"/>
                </a:defRPr>
              </a:pPr>
              <a:r>
                <a:rPr dirty="0"/>
                <a:t>Forestry  products &amp; Furniture</a:t>
              </a:r>
              <a:endParaRPr sz="3200" dirty="0"/>
            </a:p>
            <a:p>
              <a:pPr marL="342900" indent="-342900">
                <a:spcBef>
                  <a:spcPts val="400"/>
                </a:spcBef>
                <a:buClr>
                  <a:srgbClr val="FF9900"/>
                </a:buClr>
                <a:buSzPct val="100000"/>
                <a:buChar char="•"/>
                <a:defRPr>
                  <a:latin typeface="Arial"/>
                  <a:ea typeface="Arial"/>
                  <a:cs typeface="Arial"/>
                  <a:sym typeface="Arial"/>
                </a:defRPr>
              </a:pPr>
              <a:r>
                <a:rPr dirty="0"/>
                <a:t>Energy and Renewables</a:t>
              </a:r>
              <a:endParaRPr sz="3200" dirty="0"/>
            </a:p>
            <a:p>
              <a:pPr marL="342900" indent="-342900">
                <a:spcBef>
                  <a:spcPts val="400"/>
                </a:spcBef>
                <a:buClr>
                  <a:srgbClr val="FF9900"/>
                </a:buClr>
                <a:buSzPct val="100000"/>
                <a:buChar char="•"/>
                <a:defRPr>
                  <a:latin typeface="Arial"/>
                  <a:ea typeface="Arial"/>
                  <a:cs typeface="Arial"/>
                  <a:sym typeface="Arial"/>
                </a:defRPr>
              </a:pPr>
              <a:r>
                <a:rPr dirty="0"/>
                <a:t>Infrastructure Development</a:t>
              </a:r>
              <a:endParaRPr sz="3200" dirty="0"/>
            </a:p>
            <a:p>
              <a:pPr marL="342900" indent="-342900">
                <a:spcBef>
                  <a:spcPts val="400"/>
                </a:spcBef>
                <a:buClr>
                  <a:srgbClr val="FF9900"/>
                </a:buClr>
                <a:buSzPct val="100000"/>
                <a:buChar char="•"/>
                <a:defRPr>
                  <a:latin typeface="Arial"/>
                  <a:ea typeface="Arial"/>
                  <a:cs typeface="Arial"/>
                  <a:sym typeface="Arial"/>
                </a:defRPr>
              </a:pPr>
              <a:r>
                <a:rPr dirty="0"/>
                <a:t>Waste Management </a:t>
              </a:r>
              <a:endParaRPr sz="3200" dirty="0"/>
            </a:p>
            <a:p>
              <a:pPr marL="342900" indent="-342900">
                <a:spcBef>
                  <a:spcPts val="400"/>
                </a:spcBef>
                <a:buClr>
                  <a:srgbClr val="FF9900"/>
                </a:buClr>
                <a:buSzPct val="100000"/>
                <a:buChar char="•"/>
                <a:defRPr>
                  <a:latin typeface="Arial"/>
                  <a:ea typeface="Arial"/>
                  <a:cs typeface="Arial"/>
                  <a:sym typeface="Arial"/>
                </a:defRPr>
              </a:pPr>
              <a:r>
                <a:rPr dirty="0"/>
                <a:t>Energy Efficiency &amp; Cleaner Technology</a:t>
              </a:r>
              <a:endParaRPr sz="3200" dirty="0"/>
            </a:p>
          </p:txBody>
        </p:sp>
      </p:grpSp>
      <p:sp>
        <p:nvSpPr>
          <p:cNvPr id="340" name="Shape 340"/>
          <p:cNvSpPr/>
          <p:nvPr/>
        </p:nvSpPr>
        <p:spPr>
          <a:xfrm>
            <a:off x="1064567" y="1268759"/>
            <a:ext cx="7776866" cy="4752530"/>
          </a:xfrm>
          <a:prstGeom prst="rect">
            <a:avLst/>
          </a:prstGeom>
          <a:ln w="25400">
            <a:solidFill>
              <a:srgbClr val="FF9900"/>
            </a:solidFill>
          </a:ln>
        </p:spPr>
        <p:txBody>
          <a:bodyPr lIns="45719" rIns="45719" anchor="ctr"/>
          <a:lstStyle/>
          <a:p>
            <a:pPr algn="ctr">
              <a:defRPr>
                <a:solidFill>
                  <a:srgbClr val="FFFFFF"/>
                </a:solidFill>
              </a:defRPr>
            </a:pPr>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59</a:t>
            </a:fld>
            <a:endParaRPr lang="en-GB">
              <a:solidFill>
                <a:srgbClr val="000000"/>
              </a:solidFill>
            </a:endParaRPr>
          </a:p>
        </p:txBody>
      </p:sp>
    </p:spTree>
    <p:extLst>
      <p:ext uri="{BB962C8B-B14F-4D97-AF65-F5344CB8AC3E}">
        <p14:creationId xmlns:p14="http://schemas.microsoft.com/office/powerpoint/2010/main" val="109784680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n w="11430"/>
                <a:solidFill>
                  <a:schemeClr val="tx1"/>
                </a:solidFill>
                <a:latin typeface="Arial" panose="020B0604020202020204" pitchFamily="34" charset="0"/>
                <a:cs typeface="Arial" panose="020B0604020202020204" pitchFamily="34" charset="0"/>
              </a:rPr>
              <a:t>SA EXPORT TO BRICS (</a:t>
            </a:r>
            <a:r>
              <a:rPr lang="en-ZA" sz="2400" b="1" dirty="0">
                <a:ln w="11430"/>
                <a:solidFill>
                  <a:schemeClr val="tx1"/>
                </a:solidFill>
                <a:latin typeface="Arial" panose="020B0604020202020204" pitchFamily="34" charset="0"/>
                <a:cs typeface="Arial" panose="020B0604020202020204" pitchFamily="34" charset="0"/>
              </a:rPr>
              <a:t>2010- 2016)</a:t>
            </a: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6</a:t>
            </a:fld>
            <a:endParaRPr lang="en-GB">
              <a:solidFill>
                <a:srgbClr val="000000"/>
              </a:solidFill>
            </a:endParaRPr>
          </a:p>
        </p:txBody>
      </p:sp>
      <p:sp>
        <p:nvSpPr>
          <p:cNvPr id="5" name="Content Placeholder 2"/>
          <p:cNvSpPr>
            <a:spLocks noGrp="1"/>
          </p:cNvSpPr>
          <p:nvPr>
            <p:ph idx="1"/>
          </p:nvPr>
        </p:nvSpPr>
        <p:spPr>
          <a:xfrm>
            <a:off x="412750" y="1295400"/>
            <a:ext cx="4774276" cy="5301952"/>
          </a:xfrm>
        </p:spPr>
        <p:txBody>
          <a:bodyPr>
            <a:normAutofit fontScale="55000" lnSpcReduction="20000"/>
          </a:bodyPr>
          <a:lstStyle/>
          <a:p>
            <a:pPr marR="171450" algn="just">
              <a:lnSpc>
                <a:spcPct val="115000"/>
              </a:lnSpc>
              <a:spcBef>
                <a:spcPts val="0"/>
              </a:spcBef>
              <a:spcAft>
                <a:spcPts val="0"/>
              </a:spcAft>
            </a:pPr>
            <a:r>
              <a:rPr lang="en-GB" sz="2900" dirty="0" smtClean="0">
                <a:solidFill>
                  <a:srgbClr val="000000"/>
                </a:solidFill>
                <a:latin typeface="Arial" panose="020B0604020202020204" pitchFamily="34" charset="0"/>
                <a:ea typeface="Calibri" panose="020F0502020204030204" pitchFamily="34" charset="0"/>
              </a:rPr>
              <a:t>In 2016, Exports </a:t>
            </a:r>
            <a:r>
              <a:rPr lang="en-GB" sz="2900" dirty="0">
                <a:solidFill>
                  <a:srgbClr val="000000"/>
                </a:solidFill>
                <a:latin typeface="Arial" panose="020B0604020202020204" pitchFamily="34" charset="0"/>
                <a:ea typeface="Calibri" panose="020F0502020204030204" pitchFamily="34" charset="0"/>
              </a:rPr>
              <a:t>to </a:t>
            </a:r>
            <a:r>
              <a:rPr lang="en-GB" sz="2900" dirty="0" smtClean="0">
                <a:solidFill>
                  <a:srgbClr val="000000"/>
                </a:solidFill>
                <a:latin typeface="Arial" panose="020B0604020202020204" pitchFamily="34" charset="0"/>
                <a:ea typeface="Calibri" panose="020F0502020204030204" pitchFamily="34" charset="0"/>
              </a:rPr>
              <a:t>BRICS, </a:t>
            </a:r>
            <a:r>
              <a:rPr lang="en-GB" sz="2900" dirty="0">
                <a:solidFill>
                  <a:srgbClr val="000000"/>
                </a:solidFill>
                <a:latin typeface="Arial" panose="020B0604020202020204" pitchFamily="34" charset="0"/>
                <a:ea typeface="Calibri" panose="020F0502020204030204" pitchFamily="34" charset="0"/>
              </a:rPr>
              <a:t>increasing to R156 billion or by 7 per cent, China was the main importer of South African goods,  valued at R100 billion, followed by India with a value of R47 billion. </a:t>
            </a:r>
            <a:endParaRPr lang="en-GB" sz="2900" dirty="0" smtClean="0">
              <a:solidFill>
                <a:srgbClr val="000000"/>
              </a:solidFill>
              <a:latin typeface="Arial" panose="020B0604020202020204" pitchFamily="34" charset="0"/>
              <a:ea typeface="Calibri" panose="020F0502020204030204" pitchFamily="34" charset="0"/>
            </a:endParaRPr>
          </a:p>
          <a:p>
            <a:pPr marR="171450" algn="just">
              <a:lnSpc>
                <a:spcPct val="115000"/>
              </a:lnSpc>
              <a:spcBef>
                <a:spcPts val="0"/>
              </a:spcBef>
              <a:spcAft>
                <a:spcPts val="0"/>
              </a:spcAft>
            </a:pPr>
            <a:r>
              <a:rPr lang="en-US" sz="29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South </a:t>
            </a:r>
            <a:r>
              <a:rPr lang="en-US" sz="2900" dirty="0">
                <a:solidFill>
                  <a:srgbClr val="000000"/>
                </a:solidFill>
                <a:latin typeface="Arial" panose="020B0604020202020204" pitchFamily="34" charset="0"/>
                <a:ea typeface="Calibri" panose="020F0502020204030204" pitchFamily="34" charset="0"/>
                <a:cs typeface="Times New Roman" panose="02020603050405020304" pitchFamily="18" charset="0"/>
              </a:rPr>
              <a:t>Africa’s exports to BRICS countries are mainly from the subsectors like: Mining excluding coal; Metals metal products, machinery and equipment and coal with export values of R71 billion; R33 billion; R26 billion in 2016 </a:t>
            </a:r>
            <a:r>
              <a:rPr lang="en-US" sz="29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respectively</a:t>
            </a:r>
            <a:r>
              <a:rPr lang="en-US" sz="29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900" dirty="0">
              <a:latin typeface="Arial" panose="020B0604020202020204" pitchFamily="34" charset="0"/>
              <a:ea typeface="Calibri" panose="020F0502020204030204" pitchFamily="34" charset="0"/>
              <a:cs typeface="Times New Roman" panose="02020603050405020304" pitchFamily="18" charset="0"/>
            </a:endParaRPr>
          </a:p>
          <a:p>
            <a:pPr marR="171450" algn="just">
              <a:lnSpc>
                <a:spcPct val="115000"/>
              </a:lnSpc>
              <a:spcBef>
                <a:spcPts val="0"/>
              </a:spcBef>
              <a:spcAft>
                <a:spcPts val="0"/>
              </a:spcAft>
            </a:pPr>
            <a:r>
              <a:rPr lang="en-US" sz="2900" dirty="0">
                <a:solidFill>
                  <a:srgbClr val="000000"/>
                </a:solidFill>
                <a:latin typeface="Arial" panose="020B0604020202020204" pitchFamily="34" charset="0"/>
                <a:ea typeface="Calibri" panose="020F0502020204030204" pitchFamily="34" charset="0"/>
                <a:cs typeface="Times New Roman" panose="02020603050405020304" pitchFamily="18" charset="0"/>
              </a:rPr>
              <a:t>Mining is the largest exporting sector to BRICS and grew exports by 9.4 per cent in 2016 to mark R98 billion. About 98 per cent of goods from this sector were destined to China and India. Most goods from this sector comprised of mining excluding coal and accounted for 72 per cent of the total mining exports to BRICS.</a:t>
            </a:r>
            <a:endParaRPr lang="en-US" sz="2900" dirty="0">
              <a:latin typeface="Arial" panose="020B0604020202020204" pitchFamily="34" charset="0"/>
              <a:ea typeface="Calibri" panose="020F0502020204030204" pitchFamily="34" charset="0"/>
              <a:cs typeface="Times New Roman" panose="02020603050405020304" pitchFamily="18" charset="0"/>
            </a:endParaRPr>
          </a:p>
          <a:p>
            <a:pPr lvl="1" algn="just" eaLnBrk="0" fontAlgn="base" hangingPunct="0">
              <a:lnSpc>
                <a:spcPct val="95000"/>
              </a:lnSpc>
              <a:buFont typeface="Wingdings" charset="2"/>
              <a:buChar char="q"/>
            </a:pPr>
            <a:endParaRPr lang="en-ZA" sz="1500" dirty="0">
              <a:latin typeface="Calibri"/>
              <a:ea typeface="Calibri"/>
              <a:cs typeface="Calibri"/>
            </a:endParaRPr>
          </a:p>
        </p:txBody>
      </p:sp>
      <p:pic>
        <p:nvPicPr>
          <p:cNvPr id="6" name="Content Placeholder 5" descr="C:\Program Files (x86)\Trade Data Publications\Annually\Chart5_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43043" y="1268760"/>
            <a:ext cx="4562957" cy="4536504"/>
          </a:xfrm>
          <a:prstGeom prst="rect">
            <a:avLst/>
          </a:prstGeom>
          <a:noFill/>
          <a:ln>
            <a:noFill/>
          </a:ln>
        </p:spPr>
      </p:pic>
    </p:spTree>
    <p:extLst>
      <p:ext uri="{BB962C8B-B14F-4D97-AF65-F5344CB8AC3E}">
        <p14:creationId xmlns:p14="http://schemas.microsoft.com/office/powerpoint/2010/main" val="3086095532"/>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61960" cy="1153308"/>
          </a:xfrm>
        </p:spPr>
        <p:txBody>
          <a:bodyPr>
            <a:normAutofit fontScale="90000"/>
          </a:bodyPr>
          <a:lstStyle/>
          <a:p>
            <a:pPr lvl="0">
              <a:spcBef>
                <a:spcPts val="0"/>
              </a:spcBef>
            </a:pPr>
            <a:r>
              <a:rPr lang="en-ZA" sz="2800" b="1" dirty="0" smtClean="0">
                <a:solidFill>
                  <a:srgbClr val="FF9933"/>
                </a:solidFill>
                <a:effectLst>
                  <a:outerShdw blurRad="38100" dist="38100" dir="2700000" algn="tl">
                    <a:srgbClr val="000000">
                      <a:alpha val="43137"/>
                    </a:srgbClr>
                  </a:outerShdw>
                </a:effectLst>
                <a:ea typeface="+mn-ea"/>
                <a:cs typeface="+mn-cs"/>
                <a:sym typeface="Arial"/>
              </a:rPr>
              <a:t/>
            </a:r>
            <a:br>
              <a:rPr lang="en-ZA" sz="2800" b="1" dirty="0" smtClean="0">
                <a:solidFill>
                  <a:srgbClr val="FF9933"/>
                </a:solidFill>
                <a:effectLst>
                  <a:outerShdw blurRad="38100" dist="38100" dir="2700000" algn="tl">
                    <a:srgbClr val="000000">
                      <a:alpha val="43137"/>
                    </a:srgbClr>
                  </a:outerShdw>
                </a:effectLst>
                <a:ea typeface="+mn-ea"/>
                <a:cs typeface="+mn-cs"/>
                <a:sym typeface="Arial"/>
              </a:rPr>
            </a:br>
            <a:r>
              <a:rPr lang="en-ZA" sz="3600" b="1" dirty="0" smtClean="0">
                <a:solidFill>
                  <a:schemeClr val="tx1"/>
                </a:solidFill>
                <a:latin typeface="Arial" pitchFamily="34" charset="0"/>
                <a:ea typeface="+mn-ea"/>
                <a:cs typeface="Arial" pitchFamily="34" charset="0"/>
                <a:sym typeface="Arial"/>
              </a:rPr>
              <a:t>INVESTMENT CLIMATE</a:t>
            </a:r>
            <a:r>
              <a:rPr lang="en-ZA" sz="2800" b="1" dirty="0">
                <a:solidFill>
                  <a:schemeClr val="tx1"/>
                </a:solidFill>
                <a:latin typeface="Arial" pitchFamily="34" charset="0"/>
                <a:ea typeface="+mn-ea"/>
                <a:cs typeface="Arial" pitchFamily="34" charset="0"/>
                <a:sym typeface="Arial"/>
              </a:rPr>
              <a:t/>
            </a:r>
            <a:br>
              <a:rPr lang="en-ZA" sz="2800" b="1" dirty="0">
                <a:solidFill>
                  <a:schemeClr val="tx1"/>
                </a:solidFill>
                <a:latin typeface="Arial" pitchFamily="34" charset="0"/>
                <a:ea typeface="+mn-ea"/>
                <a:cs typeface="Arial" pitchFamily="34" charset="0"/>
                <a:sym typeface="Arial"/>
              </a:rPr>
            </a:br>
            <a:r>
              <a:rPr lang="en-ZA" sz="2800" b="1" dirty="0" smtClean="0">
                <a:solidFill>
                  <a:schemeClr val="tx1"/>
                </a:solidFill>
                <a:latin typeface="Arial" pitchFamily="34" charset="0"/>
                <a:ea typeface="+mn-ea"/>
                <a:cs typeface="Arial" pitchFamily="34" charset="0"/>
                <a:sym typeface="Arial"/>
              </a:rPr>
              <a:t>Response by President Zuma: IMC on Investment </a:t>
            </a:r>
            <a:r>
              <a:rPr lang="en-ZA" sz="2400" b="1" dirty="0">
                <a:solidFill>
                  <a:srgbClr val="FF9933"/>
                </a:solidFill>
                <a:effectLst>
                  <a:outerShdw blurRad="38100" dist="38100" dir="2700000" algn="tl">
                    <a:srgbClr val="000000">
                      <a:alpha val="43137"/>
                    </a:srgbClr>
                  </a:outerShdw>
                </a:effectLst>
                <a:ea typeface="+mn-ea"/>
                <a:cs typeface="+mn-cs"/>
              </a:rPr>
              <a:t/>
            </a:r>
            <a:br>
              <a:rPr lang="en-ZA" sz="2400" b="1" dirty="0">
                <a:solidFill>
                  <a:srgbClr val="FF9933"/>
                </a:solidFill>
                <a:effectLst>
                  <a:outerShdw blurRad="38100" dist="38100" dir="2700000" algn="tl">
                    <a:srgbClr val="000000">
                      <a:alpha val="43137"/>
                    </a:srgbClr>
                  </a:outerShdw>
                </a:effectLst>
                <a:ea typeface="+mn-ea"/>
                <a:cs typeface="+mn-cs"/>
              </a:rPr>
            </a:br>
            <a:endParaRPr lang="en-ZA" dirty="0"/>
          </a:p>
        </p:txBody>
      </p:sp>
      <p:sp>
        <p:nvSpPr>
          <p:cNvPr id="3" name="Content Placeholder 2"/>
          <p:cNvSpPr>
            <a:spLocks noGrp="1"/>
          </p:cNvSpPr>
          <p:nvPr>
            <p:ph idx="1"/>
          </p:nvPr>
        </p:nvSpPr>
        <p:spPr>
          <a:xfrm>
            <a:off x="198120" y="1153308"/>
            <a:ext cx="9707880" cy="5704692"/>
          </a:xfrm>
        </p:spPr>
        <p:txBody>
          <a:bodyPr>
            <a:noAutofit/>
          </a:bodyPr>
          <a:lstStyle/>
          <a:p>
            <a:pPr marL="0" indent="0">
              <a:buNone/>
            </a:pPr>
            <a:r>
              <a:rPr lang="en-ZA" sz="1300" dirty="0">
                <a:latin typeface="Arial" pitchFamily="34" charset="0"/>
                <a:cs typeface="Arial" pitchFamily="34" charset="0"/>
              </a:rPr>
              <a:t>President Zuma </a:t>
            </a:r>
            <a:r>
              <a:rPr lang="en-ZA" sz="1300" dirty="0" smtClean="0">
                <a:latin typeface="Arial" pitchFamily="34" charset="0"/>
                <a:cs typeface="Arial" pitchFamily="34" charset="0"/>
              </a:rPr>
              <a:t> </a:t>
            </a:r>
            <a:r>
              <a:rPr lang="en-ZA" sz="1300" dirty="0">
                <a:latin typeface="Arial" pitchFamily="34" charset="0"/>
                <a:cs typeface="Arial" pitchFamily="34" charset="0"/>
              </a:rPr>
              <a:t>established an Inter-Ministerial Committee on Investment Promotion to further improve the investor climate and </a:t>
            </a:r>
            <a:r>
              <a:rPr lang="en-ZA" sz="1300" dirty="0" smtClean="0">
                <a:latin typeface="Arial" pitchFamily="34" charset="0"/>
                <a:cs typeface="Arial" pitchFamily="34" charset="0"/>
              </a:rPr>
              <a:t>support.</a:t>
            </a:r>
            <a:r>
              <a:rPr lang="en-ZA" sz="1300" dirty="0">
                <a:latin typeface="Arial" pitchFamily="34" charset="0"/>
                <a:cs typeface="Arial" pitchFamily="34" charset="0"/>
              </a:rPr>
              <a:t> </a:t>
            </a:r>
            <a:r>
              <a:rPr lang="en-ZA" sz="1300" dirty="0" smtClean="0">
                <a:latin typeface="Arial" pitchFamily="34" charset="0"/>
                <a:cs typeface="Arial" pitchFamily="34" charset="0"/>
              </a:rPr>
              <a:t>The </a:t>
            </a:r>
            <a:r>
              <a:rPr lang="en-ZA" sz="1300" dirty="0">
                <a:latin typeface="Arial" pitchFamily="34" charset="0"/>
                <a:cs typeface="Arial" pitchFamily="34" charset="0"/>
              </a:rPr>
              <a:t>IMC, </a:t>
            </a:r>
            <a:r>
              <a:rPr lang="en-ZA" sz="1300" dirty="0" smtClean="0">
                <a:latin typeface="Arial" pitchFamily="34" charset="0"/>
                <a:cs typeface="Arial" pitchFamily="34" charset="0"/>
              </a:rPr>
              <a:t>which is </a:t>
            </a:r>
            <a:r>
              <a:rPr lang="en-ZA" sz="1300" dirty="0">
                <a:latin typeface="Arial" pitchFamily="34" charset="0"/>
                <a:cs typeface="Arial" pitchFamily="34" charset="0"/>
              </a:rPr>
              <a:t>chaired by the President, assisted by the Minister of Trade and Industry, focuses on the following tasks:</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1. Overall coordination, alignment and policy coherence on economic policy and regulatory framework, thereby providing clarity and certainty to investors.</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2. Improvement in South Africa's investment climate in particular the ease of doing business and competitiveness of South Africa.</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3. Coordination and roll out of the One Stop Shop Service across all levels in government. The One Stop Service will fast track, unblock and reduce red tape in government. All departments in the three spheres of Government need to commit to a continuous improvement and a service delivery ethos.</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4. Overall coordination and alignment in terms of South Africa's marketing, communication, and media in terms of our messaging of South Africa as an investment destination both locally and abroad.</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5. Scaling up private sector investment, higher impact Industrial Policy Action Plan, support for the black </a:t>
            </a:r>
            <a:r>
              <a:rPr lang="en-ZA" sz="1300" dirty="0" smtClean="0">
                <a:latin typeface="Arial" pitchFamily="34" charset="0"/>
                <a:cs typeface="Arial" pitchFamily="34" charset="0"/>
              </a:rPr>
              <a:t>industrialist </a:t>
            </a:r>
            <a:r>
              <a:rPr lang="en-ZA" sz="1300" dirty="0">
                <a:latin typeface="Arial" pitchFamily="34" charset="0"/>
                <a:cs typeface="Arial" pitchFamily="34" charset="0"/>
              </a:rPr>
              <a:t>programme, SME development and the Township Economy.</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6. Identification, packaging and implementing investment projects in terms of the national interest and economic development.</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7. Regional integration and industrialisation of the African Continent.</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8. Promoting cooperation and partnerships between government and the private sector.</a:t>
            </a:r>
            <a:br>
              <a:rPr lang="en-ZA" sz="1300" dirty="0">
                <a:latin typeface="Arial" pitchFamily="34" charset="0"/>
                <a:cs typeface="Arial" pitchFamily="34" charset="0"/>
              </a:rPr>
            </a:br>
            <a:r>
              <a:rPr lang="en-ZA" sz="1300" dirty="0">
                <a:latin typeface="Arial" pitchFamily="34" charset="0"/>
                <a:cs typeface="Arial" pitchFamily="34" charset="0"/>
              </a:rPr>
              <a:t/>
            </a:r>
            <a:br>
              <a:rPr lang="en-ZA" sz="1300" dirty="0">
                <a:latin typeface="Arial" pitchFamily="34" charset="0"/>
                <a:cs typeface="Arial" pitchFamily="34" charset="0"/>
              </a:rPr>
            </a:br>
            <a:r>
              <a:rPr lang="en-ZA" sz="1300" dirty="0">
                <a:latin typeface="Arial" pitchFamily="34" charset="0"/>
                <a:cs typeface="Arial" pitchFamily="34" charset="0"/>
              </a:rPr>
              <a:t>9. Coordinate inputs into the task teams of the Presidential Big Business Working Group and the new BBBEEE Commission</a:t>
            </a:r>
            <a:r>
              <a:rPr lang="en-ZA" sz="1300" dirty="0"/>
              <a:t>.</a:t>
            </a: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60</a:t>
            </a:fld>
            <a:endParaRPr lang="en-GB">
              <a:solidFill>
                <a:srgbClr val="000000"/>
              </a:solidFill>
            </a:endParaRPr>
          </a:p>
        </p:txBody>
      </p:sp>
    </p:spTree>
    <p:extLst>
      <p:ext uri="{BB962C8B-B14F-4D97-AF65-F5344CB8AC3E}">
        <p14:creationId xmlns:p14="http://schemas.microsoft.com/office/powerpoint/2010/main" val="2371228601"/>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schemeClr val="tx1"/>
                </a:solidFill>
                <a:effectLst>
                  <a:outerShdw blurRad="38100" dist="38100" dir="2700000" algn="tl">
                    <a:srgbClr val="000000">
                      <a:alpha val="43137"/>
                    </a:srgbClr>
                  </a:outerShdw>
                </a:effectLst>
                <a:latin typeface="Arial" pitchFamily="34" charset="0"/>
                <a:cs typeface="Arial" pitchFamily="34" charset="0"/>
              </a:rPr>
              <a:t>Investment South Africa</a:t>
            </a:r>
          </a:p>
        </p:txBody>
      </p:sp>
      <p:sp>
        <p:nvSpPr>
          <p:cNvPr id="3" name="Content Placeholder 2"/>
          <p:cNvSpPr>
            <a:spLocks noGrp="1"/>
          </p:cNvSpPr>
          <p:nvPr>
            <p:ph idx="1"/>
          </p:nvPr>
        </p:nvSpPr>
        <p:spPr>
          <a:xfrm>
            <a:off x="121920" y="1310640"/>
            <a:ext cx="9646920" cy="5547360"/>
          </a:xfrm>
        </p:spPr>
        <p:txBody>
          <a:bodyPr>
            <a:normAutofit fontScale="25000" lnSpcReduction="20000"/>
          </a:bodyPr>
          <a:lstStyle/>
          <a:p>
            <a:pPr lvl="0" algn="just"/>
            <a:r>
              <a:rPr lang="en-ZA" sz="7200" dirty="0" smtClean="0">
                <a:solidFill>
                  <a:prstClr val="black"/>
                </a:solidFill>
                <a:latin typeface="Arial" pitchFamily="34" charset="0"/>
                <a:cs typeface="Arial" pitchFamily="34" charset="0"/>
              </a:rPr>
              <a:t>Investment South Africa (</a:t>
            </a:r>
            <a:r>
              <a:rPr lang="en-ZA" sz="7200" dirty="0" err="1" smtClean="0">
                <a:solidFill>
                  <a:prstClr val="black"/>
                </a:solidFill>
                <a:latin typeface="Arial" pitchFamily="34" charset="0"/>
                <a:cs typeface="Arial" pitchFamily="34" charset="0"/>
              </a:rPr>
              <a:t>InvestSA</a:t>
            </a:r>
            <a:r>
              <a:rPr lang="en-ZA" sz="7200" dirty="0" smtClean="0">
                <a:solidFill>
                  <a:prstClr val="black"/>
                </a:solidFill>
                <a:latin typeface="Arial" pitchFamily="34" charset="0"/>
                <a:cs typeface="Arial" pitchFamily="34" charset="0"/>
              </a:rPr>
              <a:t>) was formally established as a separate division at the Department of Trade &amp; Industry as Programme 8 from 1 April 2016. Investment South Africa was separated from TISA with a view to being the central nodal operational structure at national level that would act as a convener for the Inter Government Clearing House, establish a National and nine Provincial One Stop-shops and coordinate the work of the Provincial Investment Agencies.</a:t>
            </a:r>
          </a:p>
          <a:p>
            <a:pPr lvl="0" algn="just"/>
            <a:endParaRPr lang="en-US" sz="7200" dirty="0" smtClean="0">
              <a:solidFill>
                <a:prstClr val="black"/>
              </a:solidFill>
              <a:latin typeface="Arial" pitchFamily="34" charset="0"/>
              <a:cs typeface="Arial" pitchFamily="34" charset="0"/>
            </a:endParaRPr>
          </a:p>
          <a:p>
            <a:pPr lvl="0" algn="just"/>
            <a:r>
              <a:rPr lang="en-ZA" sz="7200" dirty="0" smtClean="0">
                <a:solidFill>
                  <a:prstClr val="black"/>
                </a:solidFill>
                <a:latin typeface="Arial" pitchFamily="34" charset="0"/>
                <a:cs typeface="Arial" pitchFamily="34" charset="0"/>
              </a:rPr>
              <a:t>Currently, InvestSA is the defined focal point in Government that supports and facilitates investment. ISA’s main contribution to the objective of the </a:t>
            </a:r>
            <a:r>
              <a:rPr lang="en-ZA" sz="7200" dirty="0" err="1" smtClean="0">
                <a:solidFill>
                  <a:prstClr val="black"/>
                </a:solidFill>
                <a:latin typeface="Arial" pitchFamily="34" charset="0"/>
                <a:cs typeface="Arial" pitchFamily="34" charset="0"/>
              </a:rPr>
              <a:t>dti</a:t>
            </a:r>
            <a:r>
              <a:rPr lang="en-ZA" sz="7200" dirty="0" smtClean="0">
                <a:solidFill>
                  <a:prstClr val="black"/>
                </a:solidFill>
                <a:latin typeface="Arial" pitchFamily="34" charset="0"/>
                <a:cs typeface="Arial" pitchFamily="34" charset="0"/>
              </a:rPr>
              <a:t> is that of promoting inward investment as well as developing a sustainable long-term competitive market position and international profile for the country. In this context, ISA focuses on improving South Africa’s investment climate, the cost of doing business, and continues to build South Africa’s position as an attractive investment destination.</a:t>
            </a:r>
          </a:p>
          <a:p>
            <a:pPr lvl="0" algn="just"/>
            <a:endParaRPr lang="en-ZA" sz="7200" dirty="0" smtClean="0">
              <a:solidFill>
                <a:prstClr val="black"/>
              </a:solidFill>
              <a:latin typeface="Arial" pitchFamily="34" charset="0"/>
              <a:cs typeface="Arial" pitchFamily="34" charset="0"/>
            </a:endParaRPr>
          </a:p>
          <a:p>
            <a:pPr lvl="0" algn="just"/>
            <a:r>
              <a:rPr lang="en-ZA" sz="7200" dirty="0" smtClean="0">
                <a:solidFill>
                  <a:prstClr val="black"/>
                </a:solidFill>
                <a:latin typeface="Arial" pitchFamily="34" charset="0"/>
                <a:cs typeface="Arial" pitchFamily="34" charset="0"/>
              </a:rPr>
              <a:t>Investment South Africa plays a critical client role within the </a:t>
            </a:r>
            <a:r>
              <a:rPr lang="en-ZA" sz="7200" dirty="0" err="1" smtClean="0">
                <a:solidFill>
                  <a:prstClr val="black"/>
                </a:solidFill>
                <a:latin typeface="Arial" pitchFamily="34" charset="0"/>
                <a:cs typeface="Arial" pitchFamily="34" charset="0"/>
              </a:rPr>
              <a:t>dti</a:t>
            </a:r>
            <a:r>
              <a:rPr lang="en-ZA" sz="7200" dirty="0" smtClean="0">
                <a:solidFill>
                  <a:prstClr val="black"/>
                </a:solidFill>
                <a:latin typeface="Arial" pitchFamily="34" charset="0"/>
                <a:cs typeface="Arial" pitchFamily="34" charset="0"/>
              </a:rPr>
              <a:t>.  The division fulfils one of the </a:t>
            </a:r>
            <a:r>
              <a:rPr lang="en-ZA" sz="7200" dirty="0" err="1" smtClean="0">
                <a:solidFill>
                  <a:prstClr val="black"/>
                </a:solidFill>
                <a:latin typeface="Arial" pitchFamily="34" charset="0"/>
                <a:cs typeface="Arial" pitchFamily="34" charset="0"/>
              </a:rPr>
              <a:t>dti’s</a:t>
            </a:r>
            <a:r>
              <a:rPr lang="en-ZA" sz="7200" dirty="0" smtClean="0">
                <a:solidFill>
                  <a:prstClr val="black"/>
                </a:solidFill>
                <a:latin typeface="Arial" pitchFamily="34" charset="0"/>
                <a:cs typeface="Arial" pitchFamily="34" charset="0"/>
              </a:rPr>
              <a:t> core mandates, namely Investment Promotion, Facilitation and Aftercare. </a:t>
            </a:r>
          </a:p>
          <a:p>
            <a:pPr marL="0" indent="0" algn="just">
              <a:buNone/>
            </a:pPr>
            <a:r>
              <a:rPr lang="en-ZA" sz="7200" dirty="0" smtClean="0">
                <a:solidFill>
                  <a:prstClr val="black"/>
                </a:solidFill>
                <a:latin typeface="Arial" pitchFamily="34" charset="0"/>
                <a:cs typeface="Arial" pitchFamily="34" charset="0"/>
              </a:rPr>
              <a:t> </a:t>
            </a:r>
          </a:p>
          <a:p>
            <a:pPr lvl="0" algn="just"/>
            <a:r>
              <a:rPr lang="en-ZA" sz="7200" dirty="0" smtClean="0">
                <a:solidFill>
                  <a:prstClr val="black"/>
                </a:solidFill>
                <a:latin typeface="Arial" pitchFamily="34" charset="0"/>
                <a:cs typeface="Arial" pitchFamily="34" charset="0"/>
              </a:rPr>
              <a:t>The operational functions of Investment South Africa are based on an accumulated set of methodologies premised on international best practices. It is incumbent on Investment South Africa to innovate in the execution of this mandate. </a:t>
            </a:r>
          </a:p>
          <a:p>
            <a:pPr marL="0" indent="0" algn="just">
              <a:buNone/>
            </a:pPr>
            <a:r>
              <a:rPr lang="en-ZA" dirty="0"/>
              <a:t> </a:t>
            </a:r>
          </a:p>
          <a:p>
            <a:endParaRPr lang="en-ZA"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61</a:t>
            </a:fld>
            <a:endParaRPr lang="en-GB">
              <a:solidFill>
                <a:srgbClr val="000000"/>
              </a:solidFill>
            </a:endParaRPr>
          </a:p>
        </p:txBody>
      </p:sp>
    </p:spTree>
    <p:extLst>
      <p:ext uri="{BB962C8B-B14F-4D97-AF65-F5344CB8AC3E}">
        <p14:creationId xmlns:p14="http://schemas.microsoft.com/office/powerpoint/2010/main" val="561548430"/>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200" b="1" dirty="0">
                <a:solidFill>
                  <a:schemeClr val="tx1"/>
                </a:solidFill>
                <a:effectLst>
                  <a:outerShdw blurRad="38100" dist="38100" dir="2700000" algn="tl">
                    <a:srgbClr val="000000">
                      <a:alpha val="43137"/>
                    </a:srgbClr>
                  </a:outerShdw>
                </a:effectLst>
                <a:latin typeface="Arial" pitchFamily="34" charset="0"/>
                <a:cs typeface="Arial" pitchFamily="34" charset="0"/>
              </a:rPr>
              <a:t>Investment South Africa</a:t>
            </a:r>
            <a:endParaRPr lang="en-ZA" dirty="0">
              <a:solidFill>
                <a:schemeClr val="tx1"/>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285750" lvl="0" indent="-285750">
              <a:spcBef>
                <a:spcPts val="0"/>
              </a:spcBef>
              <a:buFont typeface="Arial" panose="020B0604020202020204" pitchFamily="34" charset="0"/>
              <a:buChar char="•"/>
            </a:pPr>
            <a:r>
              <a:rPr lang="en-ZA" sz="1800" dirty="0">
                <a:solidFill>
                  <a:prstClr val="black"/>
                </a:solidFill>
                <a:latin typeface="Arial" pitchFamily="34" charset="0"/>
                <a:cs typeface="Arial" pitchFamily="34" charset="0"/>
              </a:rPr>
              <a:t>Is the focal point of contact in government for all investors to coordinate and facilitate the relevant government departments involved in regulatory, registration,  permits and licensing;</a:t>
            </a:r>
          </a:p>
          <a:p>
            <a:pPr marL="0" lvl="0" indent="0">
              <a:spcBef>
                <a:spcPts val="0"/>
              </a:spcBef>
              <a:buNone/>
            </a:pPr>
            <a:endParaRPr lang="en-ZA" sz="1800" dirty="0">
              <a:solidFill>
                <a:prstClr val="black"/>
              </a:solidFill>
              <a:latin typeface="Arial" pitchFamily="34" charset="0"/>
              <a:cs typeface="Arial" pitchFamily="34" charset="0"/>
            </a:endParaRPr>
          </a:p>
          <a:p>
            <a:pPr marL="285750" lvl="0" indent="-285750">
              <a:spcBef>
                <a:spcPts val="0"/>
              </a:spcBef>
              <a:buFont typeface="Arial" panose="020B0604020202020204" pitchFamily="34" charset="0"/>
              <a:buChar char="•"/>
            </a:pPr>
            <a:r>
              <a:rPr lang="en-US" sz="1800" dirty="0">
                <a:solidFill>
                  <a:prstClr val="black"/>
                </a:solidFill>
                <a:latin typeface="Arial" pitchFamily="34" charset="0"/>
                <a:cs typeface="Arial" pitchFamily="34" charset="0"/>
              </a:rPr>
              <a:t>Will shorten and simplify administrative procedures and guidelines for issuance of business approvals, permits and licenses, thereby removing bottlenecks faced by investors in establishing and running businesses;</a:t>
            </a:r>
          </a:p>
          <a:p>
            <a:pPr marL="0" lvl="0" indent="0">
              <a:spcBef>
                <a:spcPts val="0"/>
              </a:spcBef>
              <a:buNone/>
            </a:pPr>
            <a:endParaRPr lang="en-US" sz="1800" dirty="0">
              <a:solidFill>
                <a:prstClr val="black"/>
              </a:solidFill>
              <a:latin typeface="Arial" pitchFamily="34" charset="0"/>
              <a:cs typeface="Arial" pitchFamily="34" charset="0"/>
            </a:endParaRPr>
          </a:p>
          <a:p>
            <a:pPr marL="285750" lvl="0" indent="-285750">
              <a:spcBef>
                <a:spcPts val="0"/>
              </a:spcBef>
              <a:buFont typeface="Arial" panose="020B0604020202020204" pitchFamily="34" charset="0"/>
              <a:buChar char="•"/>
            </a:pPr>
            <a:r>
              <a:rPr lang="en-ZA" sz="1800" dirty="0">
                <a:solidFill>
                  <a:prstClr val="black"/>
                </a:solidFill>
                <a:latin typeface="Arial" pitchFamily="34" charset="0"/>
                <a:cs typeface="Arial" pitchFamily="34" charset="0"/>
              </a:rPr>
              <a:t>Will reduce the silo mentality, turnaround times , red tape and improve service delivery. ISA will fast track, unblock and reduce red tape in Government;</a:t>
            </a:r>
          </a:p>
          <a:p>
            <a:pPr marL="0" lvl="0" indent="0">
              <a:spcBef>
                <a:spcPts val="0"/>
              </a:spcBef>
              <a:buNone/>
            </a:pPr>
            <a:endParaRPr lang="en-US" sz="1800" dirty="0">
              <a:solidFill>
                <a:prstClr val="black"/>
              </a:solidFill>
              <a:latin typeface="Arial" pitchFamily="34" charset="0"/>
              <a:cs typeface="Arial" pitchFamily="34" charset="0"/>
            </a:endParaRPr>
          </a:p>
          <a:p>
            <a:pPr marL="285750" lvl="0" indent="-285750">
              <a:spcBef>
                <a:spcPts val="0"/>
              </a:spcBef>
              <a:buFont typeface="Arial" panose="020B0604020202020204" pitchFamily="34" charset="0"/>
              <a:buChar char="•"/>
            </a:pPr>
            <a:r>
              <a:rPr lang="en-ZA" sz="1800" dirty="0">
                <a:solidFill>
                  <a:prstClr val="black"/>
                </a:solidFill>
                <a:latin typeface="Arial" pitchFamily="34" charset="0"/>
                <a:cs typeface="Arial" pitchFamily="34" charset="0"/>
              </a:rPr>
              <a:t>Will provide the following services to Investors:</a:t>
            </a:r>
          </a:p>
          <a:p>
            <a:pPr lvl="1">
              <a:spcBef>
                <a:spcPts val="0"/>
              </a:spcBef>
              <a:buFont typeface="Arial"/>
              <a:buChar char="•"/>
            </a:pPr>
            <a:r>
              <a:rPr lang="en-ZA" sz="1800" dirty="0">
                <a:solidFill>
                  <a:prstClr val="black"/>
                </a:solidFill>
                <a:latin typeface="Arial" pitchFamily="34" charset="0"/>
                <a:cs typeface="Arial" pitchFamily="34" charset="0"/>
              </a:rPr>
              <a:t>Facilitation of the entire investment value chain;</a:t>
            </a:r>
          </a:p>
          <a:p>
            <a:pPr lvl="1">
              <a:spcBef>
                <a:spcPts val="0"/>
              </a:spcBef>
              <a:buFont typeface="Arial"/>
              <a:buChar char="•"/>
            </a:pPr>
            <a:r>
              <a:rPr lang="en-ZA" sz="1800" dirty="0">
                <a:solidFill>
                  <a:prstClr val="black"/>
                </a:solidFill>
                <a:latin typeface="Arial" pitchFamily="34" charset="0"/>
                <a:cs typeface="Arial" pitchFamily="34" charset="0"/>
              </a:rPr>
              <a:t>Specialist advisory services to investors;</a:t>
            </a:r>
          </a:p>
          <a:p>
            <a:pPr lvl="1">
              <a:spcBef>
                <a:spcPts val="0"/>
              </a:spcBef>
              <a:buFont typeface="Arial" panose="020B0604020202020204" pitchFamily="34" charset="0"/>
              <a:buChar char="•"/>
            </a:pPr>
            <a:r>
              <a:rPr lang="en-ZA" sz="1800" dirty="0">
                <a:solidFill>
                  <a:prstClr val="black"/>
                </a:solidFill>
                <a:latin typeface="Arial" pitchFamily="34" charset="0"/>
                <a:cs typeface="Arial" pitchFamily="34" charset="0"/>
              </a:rPr>
              <a:t>Co-ordination between the various line ministries; </a:t>
            </a:r>
          </a:p>
          <a:p>
            <a:pPr lvl="1">
              <a:spcBef>
                <a:spcPts val="0"/>
              </a:spcBef>
              <a:buFont typeface="Arial" panose="020B0604020202020204" pitchFamily="34" charset="0"/>
              <a:buChar char="•"/>
            </a:pPr>
            <a:r>
              <a:rPr lang="en-ZA" sz="1800" dirty="0">
                <a:solidFill>
                  <a:prstClr val="black"/>
                </a:solidFill>
                <a:latin typeface="Arial" pitchFamily="34" charset="0"/>
                <a:cs typeface="Arial" pitchFamily="34" charset="0"/>
              </a:rPr>
              <a:t>Communication of these services to potential investors; and</a:t>
            </a:r>
          </a:p>
          <a:p>
            <a:pPr lvl="1">
              <a:spcBef>
                <a:spcPts val="0"/>
              </a:spcBef>
              <a:buFont typeface="Arial"/>
              <a:buChar char="•"/>
            </a:pPr>
            <a:r>
              <a:rPr lang="en-ZA" sz="1800" dirty="0">
                <a:solidFill>
                  <a:prstClr val="black"/>
                </a:solidFill>
                <a:latin typeface="Arial" pitchFamily="34" charset="0"/>
                <a:cs typeface="Arial" pitchFamily="34" charset="0"/>
              </a:rPr>
              <a:t>Be the facilitation window of clearance for registration, licensing and permits</a:t>
            </a:r>
          </a:p>
          <a:p>
            <a:endParaRPr lang="en-ZA" dirty="0"/>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62</a:t>
            </a:fld>
            <a:endParaRPr lang="en-GB">
              <a:solidFill>
                <a:srgbClr val="000000"/>
              </a:solidFill>
            </a:endParaRPr>
          </a:p>
        </p:txBody>
      </p:sp>
    </p:spTree>
    <p:extLst>
      <p:ext uri="{BB962C8B-B14F-4D97-AF65-F5344CB8AC3E}">
        <p14:creationId xmlns:p14="http://schemas.microsoft.com/office/powerpoint/2010/main" val="3652770022"/>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29512" y="0"/>
            <a:ext cx="4476032" cy="1167315"/>
          </a:xfrm>
          <a:prstGeom prst="rect">
            <a:avLst/>
          </a:prstGeom>
          <a:solidFill>
            <a:srgbClr val="E55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ONE STOP SHOP CONCEPT</a:t>
            </a:r>
            <a:endParaRPr lang="en-ZA"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729512" cy="119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txBox="1">
            <a:spLocks/>
          </p:cNvSpPr>
          <p:nvPr/>
        </p:nvSpPr>
        <p:spPr>
          <a:xfrm>
            <a:off x="365760" y="1691639"/>
            <a:ext cx="8961120" cy="505709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514350" indent="-514350" algn="just">
              <a:buFont typeface="+mj-lt"/>
              <a:buAutoNum type="arabicPeriod"/>
            </a:pPr>
            <a:r>
              <a:rPr lang="en-ZA" dirty="0">
                <a:solidFill>
                  <a:schemeClr val="tx1"/>
                </a:solidFill>
                <a:latin typeface="Arial" pitchFamily="34" charset="0"/>
                <a:cs typeface="Arial" pitchFamily="34" charset="0"/>
              </a:rPr>
              <a:t>Serve and accessible entry point for investors in need of regulatory compliance with laws and / or regulations at a national level;</a:t>
            </a:r>
          </a:p>
          <a:p>
            <a:pPr marL="514350" indent="-514350" algn="just">
              <a:buFont typeface="+mj-lt"/>
              <a:buAutoNum type="arabicPeriod"/>
            </a:pPr>
            <a:r>
              <a:rPr lang="en-ZA" dirty="0">
                <a:solidFill>
                  <a:schemeClr val="tx1"/>
                </a:solidFill>
                <a:latin typeface="Arial" pitchFamily="34" charset="0"/>
                <a:cs typeface="Arial" pitchFamily="34" charset="0"/>
              </a:rPr>
              <a:t>Change regulator decision process (registration, </a:t>
            </a:r>
            <a:r>
              <a:rPr lang="en-ZA" dirty="0" err="1">
                <a:solidFill>
                  <a:schemeClr val="tx1"/>
                </a:solidFill>
                <a:latin typeface="Arial" pitchFamily="34" charset="0"/>
                <a:cs typeface="Arial" pitchFamily="34" charset="0"/>
              </a:rPr>
              <a:t>lisencing</a:t>
            </a:r>
            <a:r>
              <a:rPr lang="en-ZA" dirty="0">
                <a:solidFill>
                  <a:schemeClr val="tx1"/>
                </a:solidFill>
                <a:latin typeface="Arial" pitchFamily="34" charset="0"/>
                <a:cs typeface="Arial" pitchFamily="34" charset="0"/>
              </a:rPr>
              <a:t>, permitting, land allocation or property registration) by increasing transparency, clarify regulations and improve the quality and timeframe of service;</a:t>
            </a:r>
          </a:p>
          <a:p>
            <a:pPr marL="514350" indent="-514350" algn="just">
              <a:buFont typeface="+mj-lt"/>
              <a:buAutoNum type="arabicPeriod"/>
            </a:pPr>
            <a:r>
              <a:rPr lang="en-ZA" dirty="0">
                <a:solidFill>
                  <a:schemeClr val="tx1"/>
                </a:solidFill>
                <a:latin typeface="Arial" pitchFamily="34" charset="0"/>
                <a:cs typeface="Arial" pitchFamily="34" charset="0"/>
              </a:rPr>
              <a:t>Perform pre-and post investment screening for appropriate investors and investments into South Africa on a project by project basis;</a:t>
            </a:r>
          </a:p>
          <a:p>
            <a:pPr marL="514350" indent="-514350" algn="just">
              <a:buFont typeface="+mj-lt"/>
              <a:buAutoNum type="arabicPeriod"/>
            </a:pPr>
            <a:r>
              <a:rPr lang="en-ZA" dirty="0">
                <a:solidFill>
                  <a:schemeClr val="tx1"/>
                </a:solidFill>
                <a:latin typeface="Arial" pitchFamily="34" charset="0"/>
                <a:cs typeface="Arial" pitchFamily="34" charset="0"/>
              </a:rPr>
              <a:t>Allocate various incentives (tax, land, training, free zones, etc.);</a:t>
            </a:r>
          </a:p>
          <a:p>
            <a:pPr marL="514350" indent="-514350" algn="just">
              <a:buFont typeface="+mj-lt"/>
              <a:buAutoNum type="arabicPeriod"/>
            </a:pPr>
            <a:r>
              <a:rPr lang="en-ZA" dirty="0">
                <a:solidFill>
                  <a:schemeClr val="tx1"/>
                </a:solidFill>
                <a:latin typeface="Arial" pitchFamily="34" charset="0"/>
                <a:cs typeface="Arial" pitchFamily="34" charset="0"/>
              </a:rPr>
              <a:t>Participate in the regulatory reform / roadmap process of South Africa;</a:t>
            </a:r>
          </a:p>
          <a:p>
            <a:pPr marL="514350" indent="-514350" algn="just">
              <a:buFont typeface="+mj-lt"/>
              <a:buAutoNum type="arabicPeriod"/>
            </a:pPr>
            <a:r>
              <a:rPr lang="en-ZA" dirty="0">
                <a:solidFill>
                  <a:schemeClr val="tx1"/>
                </a:solidFill>
                <a:latin typeface="Arial" pitchFamily="34" charset="0"/>
                <a:cs typeface="Arial" pitchFamily="34" charset="0"/>
              </a:rPr>
              <a:t>Provide pre-approval services (market data, costs, incentives, project approval, visits, local partners, etc.) to investors; and</a:t>
            </a:r>
          </a:p>
          <a:p>
            <a:pPr marL="514350" indent="-514350" algn="just">
              <a:buFont typeface="+mj-lt"/>
              <a:buAutoNum type="arabicPeriod"/>
            </a:pPr>
            <a:r>
              <a:rPr lang="en-ZA" dirty="0">
                <a:solidFill>
                  <a:schemeClr val="tx1"/>
                </a:solidFill>
                <a:latin typeface="Arial" pitchFamily="34" charset="0"/>
                <a:cs typeface="Arial" pitchFamily="34" charset="0"/>
              </a:rPr>
              <a:t>Provide post approval services (permits, approvals, import equipment &amp; raw materials, central bank profit repatriation, work permits, etc.) to the investor.</a:t>
            </a:r>
          </a:p>
          <a:p>
            <a:pPr marL="514350" indent="-514350">
              <a:buFont typeface="+mj-lt"/>
              <a:buAutoNum type="arabicPeriod"/>
            </a:pPr>
            <a:endParaRPr lang="en-ZA" dirty="0"/>
          </a:p>
          <a:p>
            <a:pPr marL="514350" indent="-514350">
              <a:buFont typeface="+mj-lt"/>
              <a:buAutoNum type="arabicPeriod"/>
            </a:pPr>
            <a:endParaRPr lang="en-ZA" dirty="0"/>
          </a:p>
        </p:txBody>
      </p:sp>
      <p:sp>
        <p:nvSpPr>
          <p:cNvPr id="2" name="Slide Number Placeholder 1"/>
          <p:cNvSpPr>
            <a:spLocks noGrp="1"/>
          </p:cNvSpPr>
          <p:nvPr>
            <p:ph type="sldNum" sz="quarter" idx="12"/>
          </p:nvPr>
        </p:nvSpPr>
        <p:spPr/>
        <p:txBody>
          <a:bodyPr/>
          <a:lstStyle/>
          <a:p>
            <a:pPr>
              <a:defRPr/>
            </a:pPr>
            <a:fld id="{456FEF1A-B55D-4040-A06C-47B47BCD35DE}" type="slidenum">
              <a:rPr lang="en-GB" smtClean="0">
                <a:solidFill>
                  <a:srgbClr val="000000"/>
                </a:solidFill>
              </a:rPr>
              <a:pPr>
                <a:defRPr/>
              </a:pPr>
              <a:t>63</a:t>
            </a:fld>
            <a:endParaRPr lang="en-GB">
              <a:solidFill>
                <a:srgbClr val="000000"/>
              </a:solidFill>
            </a:endParaRPr>
          </a:p>
        </p:txBody>
      </p:sp>
    </p:spTree>
    <p:extLst>
      <p:ext uri="{BB962C8B-B14F-4D97-AF65-F5344CB8AC3E}">
        <p14:creationId xmlns:p14="http://schemas.microsoft.com/office/powerpoint/2010/main" val="4067708491"/>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2329272" y="134112"/>
            <a:ext cx="5114373" cy="504056"/>
          </a:xfrm>
          <a:prstGeom prst="flowChartConnector">
            <a:avLst/>
          </a:prstGeom>
          <a:solidFill>
            <a:srgbClr val="FF993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solidFill>
                  <a:prstClr val="white"/>
                </a:solidFill>
                <a:effectLst>
                  <a:outerShdw blurRad="38100" dist="38100" dir="2700000" algn="tl">
                    <a:srgbClr val="000000">
                      <a:alpha val="43137"/>
                    </a:srgbClr>
                  </a:outerShdw>
                </a:effectLst>
              </a:rPr>
              <a:t>Inter-Governmental Clearing House</a:t>
            </a:r>
          </a:p>
        </p:txBody>
      </p:sp>
      <p:sp>
        <p:nvSpPr>
          <p:cNvPr id="21" name="Flowchart: Connector 20"/>
          <p:cNvSpPr/>
          <p:nvPr/>
        </p:nvSpPr>
        <p:spPr>
          <a:xfrm>
            <a:off x="4022361" y="836712"/>
            <a:ext cx="1728192" cy="576064"/>
          </a:xfrm>
          <a:prstGeom prst="flowChartConnector">
            <a:avLst/>
          </a:prstGeom>
          <a:solidFill>
            <a:srgbClr val="FF993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b="1" dirty="0">
                <a:solidFill>
                  <a:prstClr val="white"/>
                </a:solidFill>
                <a:effectLst>
                  <a:outerShdw blurRad="38100" dist="38100" dir="2700000" algn="tl">
                    <a:srgbClr val="000000">
                      <a:alpha val="43137"/>
                    </a:srgbClr>
                  </a:outerShdw>
                </a:effectLst>
              </a:rPr>
              <a:t>Presidency</a:t>
            </a:r>
            <a:endParaRPr lang="en-ZA" sz="1400" b="1" dirty="0">
              <a:solidFill>
                <a:prstClr val="white"/>
              </a:solidFill>
              <a:effectLst>
                <a:outerShdw blurRad="38100" dist="38100" dir="2700000" algn="tl">
                  <a:srgbClr val="000000">
                    <a:alpha val="43137"/>
                  </a:srgbClr>
                </a:outerShdw>
              </a:effectLst>
            </a:endParaRPr>
          </a:p>
        </p:txBody>
      </p:sp>
      <p:sp>
        <p:nvSpPr>
          <p:cNvPr id="23" name="Flowchart: Connector 22"/>
          <p:cNvSpPr/>
          <p:nvPr/>
        </p:nvSpPr>
        <p:spPr>
          <a:xfrm>
            <a:off x="4022361" y="1628801"/>
            <a:ext cx="1728192" cy="648072"/>
          </a:xfrm>
          <a:prstGeom prst="flowChartConnector">
            <a:avLst/>
          </a:prstGeom>
          <a:solidFill>
            <a:srgbClr val="FF993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b="1" dirty="0">
                <a:solidFill>
                  <a:prstClr val="white"/>
                </a:solidFill>
                <a:effectLst>
                  <a:outerShdw blurRad="38100" dist="38100" dir="2700000" algn="tl">
                    <a:srgbClr val="000000">
                      <a:alpha val="43137"/>
                    </a:srgbClr>
                  </a:outerShdw>
                </a:effectLst>
              </a:rPr>
              <a:t>IMC</a:t>
            </a:r>
            <a:endParaRPr lang="en-ZA" sz="1200" b="1" dirty="0">
              <a:solidFill>
                <a:prstClr val="white"/>
              </a:solidFill>
              <a:effectLst>
                <a:outerShdw blurRad="38100" dist="38100" dir="2700000" algn="tl">
                  <a:srgbClr val="000000">
                    <a:alpha val="43137"/>
                  </a:srgbClr>
                </a:outerShdw>
              </a:effectLst>
            </a:endParaRPr>
          </a:p>
        </p:txBody>
      </p:sp>
      <p:cxnSp>
        <p:nvCxnSpPr>
          <p:cNvPr id="24" name="Straight Arrow Connector 23"/>
          <p:cNvCxnSpPr/>
          <p:nvPr/>
        </p:nvCxnSpPr>
        <p:spPr>
          <a:xfrm>
            <a:off x="4886457" y="1412777"/>
            <a:ext cx="0" cy="21602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Flowchart: Connector 28"/>
          <p:cNvSpPr/>
          <p:nvPr/>
        </p:nvSpPr>
        <p:spPr>
          <a:xfrm>
            <a:off x="3910157" y="2564905"/>
            <a:ext cx="1952600" cy="648076"/>
          </a:xfrm>
          <a:prstGeom prst="flowChartConnector">
            <a:avLst/>
          </a:prstGeom>
          <a:solidFill>
            <a:srgbClr val="FF993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Invest SA</a:t>
            </a:r>
          </a:p>
          <a:p>
            <a:pPr algn="ctr"/>
            <a:r>
              <a:rPr lang="en-ZA" sz="1400" b="1" dirty="0">
                <a:solidFill>
                  <a:prstClr val="white"/>
                </a:solidFill>
                <a:effectLst>
                  <a:outerShdw blurRad="38100" dist="38100" dir="2700000" algn="tl">
                    <a:srgbClr val="000000">
                      <a:alpha val="43137"/>
                    </a:srgbClr>
                  </a:outerShdw>
                </a:effectLst>
              </a:rPr>
              <a:t>One Stop Shop</a:t>
            </a:r>
          </a:p>
        </p:txBody>
      </p:sp>
      <p:sp>
        <p:nvSpPr>
          <p:cNvPr id="31" name="Flowchart: Connector 30"/>
          <p:cNvSpPr/>
          <p:nvPr/>
        </p:nvSpPr>
        <p:spPr>
          <a:xfrm>
            <a:off x="4022361" y="3501148"/>
            <a:ext cx="1728192" cy="576068"/>
          </a:xfrm>
          <a:prstGeom prst="flowChartConnector">
            <a:avLst/>
          </a:prstGeom>
          <a:solidFill>
            <a:srgbClr val="FF993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b="1" dirty="0" err="1">
                <a:solidFill>
                  <a:prstClr val="white"/>
                </a:solidFill>
                <a:effectLst>
                  <a:outerShdw blurRad="38100" dist="38100" dir="2700000" algn="tl">
                    <a:srgbClr val="000000">
                      <a:alpha val="43137"/>
                    </a:srgbClr>
                  </a:outerShdw>
                </a:effectLst>
              </a:rPr>
              <a:t>Govt</a:t>
            </a:r>
            <a:r>
              <a:rPr lang="en-ZA" sz="1600" b="1" dirty="0">
                <a:solidFill>
                  <a:prstClr val="white"/>
                </a:solidFill>
                <a:effectLst>
                  <a:outerShdw blurRad="38100" dist="38100" dir="2700000" algn="tl">
                    <a:srgbClr val="000000">
                      <a:alpha val="43137"/>
                    </a:srgbClr>
                  </a:outerShdw>
                </a:effectLst>
              </a:rPr>
              <a:t> </a:t>
            </a:r>
            <a:r>
              <a:rPr lang="en-ZA" sz="1600" b="1" dirty="0" err="1">
                <a:solidFill>
                  <a:prstClr val="white"/>
                </a:solidFill>
                <a:effectLst>
                  <a:outerShdw blurRad="38100" dist="38100" dir="2700000" algn="tl">
                    <a:srgbClr val="000000">
                      <a:alpha val="43137"/>
                    </a:srgbClr>
                  </a:outerShdw>
                </a:effectLst>
              </a:rPr>
              <a:t>Depts</a:t>
            </a:r>
            <a:endParaRPr lang="en-ZA" sz="1600" b="1" dirty="0">
              <a:solidFill>
                <a:prstClr val="white"/>
              </a:solidFill>
              <a:effectLst>
                <a:outerShdw blurRad="38100" dist="38100" dir="2700000" algn="tl">
                  <a:srgbClr val="000000">
                    <a:alpha val="43137"/>
                  </a:srgbClr>
                </a:outerShdw>
              </a:effectLst>
            </a:endParaRPr>
          </a:p>
        </p:txBody>
      </p:sp>
      <p:cxnSp>
        <p:nvCxnSpPr>
          <p:cNvPr id="32" name="Straight Arrow Connector 31"/>
          <p:cNvCxnSpPr>
            <a:endCxn id="31" idx="0"/>
          </p:cNvCxnSpPr>
          <p:nvPr/>
        </p:nvCxnSpPr>
        <p:spPr>
          <a:xfrm>
            <a:off x="4886457" y="3221366"/>
            <a:ext cx="0" cy="27978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147881" y="4741923"/>
            <a:ext cx="1728192" cy="360040"/>
          </a:xfrm>
          <a:prstGeom prst="rect">
            <a:avLst/>
          </a:prstGeom>
          <a:solidFill>
            <a:srgbClr val="FF9933"/>
          </a:solidFill>
          <a:ln>
            <a:noFill/>
          </a:ln>
          <a:scene3d>
            <a:camera prst="orthographicFront"/>
            <a:lightRig rig="threePt" dir="t"/>
          </a:scene3d>
          <a:sp3d>
            <a:bevelT w="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Policy &amp; Regulatory</a:t>
            </a:r>
          </a:p>
        </p:txBody>
      </p:sp>
      <p:sp>
        <p:nvSpPr>
          <p:cNvPr id="60" name="Rectangle 59"/>
          <p:cNvSpPr/>
          <p:nvPr/>
        </p:nvSpPr>
        <p:spPr>
          <a:xfrm>
            <a:off x="3075329" y="4741923"/>
            <a:ext cx="1728192" cy="360040"/>
          </a:xfrm>
          <a:prstGeom prst="rect">
            <a:avLst/>
          </a:prstGeom>
          <a:solidFill>
            <a:srgbClr val="FF9933"/>
          </a:solidFill>
          <a:ln>
            <a:noFill/>
          </a:ln>
          <a:scene3d>
            <a:camera prst="orthographicFront"/>
            <a:lightRig rig="threePt" dir="t"/>
          </a:scene3d>
          <a:sp3d>
            <a:bevelT w="3175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Permits &amp; Licensing</a:t>
            </a:r>
          </a:p>
        </p:txBody>
      </p:sp>
      <p:sp>
        <p:nvSpPr>
          <p:cNvPr id="61" name="Rectangle 60"/>
          <p:cNvSpPr/>
          <p:nvPr/>
        </p:nvSpPr>
        <p:spPr>
          <a:xfrm>
            <a:off x="5027929" y="4741923"/>
            <a:ext cx="1728192" cy="360040"/>
          </a:xfrm>
          <a:prstGeom prst="rect">
            <a:avLst/>
          </a:prstGeom>
          <a:solidFill>
            <a:srgbClr val="FF9933"/>
          </a:solidFill>
          <a:ln>
            <a:noFill/>
          </a:ln>
          <a:scene3d>
            <a:camera prst="orthographicFront"/>
            <a:lightRig rig="threePt" dir="t"/>
          </a:scene3d>
          <a:sp3d>
            <a:bevelT w="3175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Infrastructure</a:t>
            </a:r>
          </a:p>
        </p:txBody>
      </p:sp>
      <p:sp>
        <p:nvSpPr>
          <p:cNvPr id="62" name="Rectangle 61"/>
          <p:cNvSpPr/>
          <p:nvPr/>
        </p:nvSpPr>
        <p:spPr>
          <a:xfrm>
            <a:off x="6911254" y="4741923"/>
            <a:ext cx="1728192" cy="360040"/>
          </a:xfrm>
          <a:prstGeom prst="rect">
            <a:avLst/>
          </a:prstGeom>
          <a:solidFill>
            <a:srgbClr val="FF9933"/>
          </a:solidFill>
          <a:ln>
            <a:noFill/>
          </a:ln>
          <a:scene3d>
            <a:camera prst="orthographicFront"/>
            <a:lightRig rig="threePt" dir="t"/>
          </a:scene3d>
          <a:sp3d>
            <a:bevelT w="3175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Finance &amp; Incentives</a:t>
            </a:r>
          </a:p>
        </p:txBody>
      </p:sp>
      <p:cxnSp>
        <p:nvCxnSpPr>
          <p:cNvPr id="66" name="Straight Arrow Connector 65"/>
          <p:cNvCxnSpPr/>
          <p:nvPr/>
        </p:nvCxnSpPr>
        <p:spPr>
          <a:xfrm flipH="1">
            <a:off x="4884370" y="608334"/>
            <a:ext cx="4174" cy="2283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939969" y="4381882"/>
            <a:ext cx="5904656"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4"/>
          </p:cNvCxnSpPr>
          <p:nvPr/>
        </p:nvCxnSpPr>
        <p:spPr>
          <a:xfrm flipH="1">
            <a:off x="4884371" y="4077216"/>
            <a:ext cx="2086" cy="304666"/>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939969" y="4381882"/>
            <a:ext cx="0" cy="3600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39425" y="4381882"/>
            <a:ext cx="0" cy="3600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61" idx="0"/>
          </p:cNvCxnSpPr>
          <p:nvPr/>
        </p:nvCxnSpPr>
        <p:spPr>
          <a:xfrm>
            <a:off x="5892025" y="4381882"/>
            <a:ext cx="0" cy="3600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844625" y="4381882"/>
            <a:ext cx="0" cy="3600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109" idx="1"/>
          </p:cNvCxnSpPr>
          <p:nvPr/>
        </p:nvCxnSpPr>
        <p:spPr>
          <a:xfrm>
            <a:off x="5756396" y="1952842"/>
            <a:ext cx="911659" cy="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668052" y="1724994"/>
            <a:ext cx="1080120" cy="455697"/>
          </a:xfrm>
          <a:prstGeom prst="rect">
            <a:avLst/>
          </a:prstGeom>
          <a:solidFill>
            <a:srgbClr val="00B050"/>
          </a:solidFill>
        </p:spPr>
        <p:style>
          <a:lnRef idx="0">
            <a:schemeClr val="dk1"/>
          </a:lnRef>
          <a:fillRef idx="3">
            <a:schemeClr val="dk1"/>
          </a:fillRef>
          <a:effectRef idx="3">
            <a:schemeClr val="dk1"/>
          </a:effectRef>
          <a:fontRef idx="minor">
            <a:schemeClr val="lt1"/>
          </a:fontRef>
        </p:style>
        <p:txBody>
          <a:bodyPr rtlCol="0" anchor="ctr"/>
          <a:lstStyle/>
          <a:p>
            <a:pPr algn="ctr"/>
            <a:r>
              <a:rPr lang="en-ZA" sz="1400" b="1" dirty="0" err="1">
                <a:solidFill>
                  <a:prstClr val="white"/>
                </a:solidFill>
                <a:effectLst>
                  <a:outerShdw blurRad="38100" dist="38100" dir="2700000" algn="tl">
                    <a:srgbClr val="000000">
                      <a:alpha val="43137"/>
                    </a:srgbClr>
                  </a:outerShdw>
                </a:effectLst>
              </a:rPr>
              <a:t>MinMec</a:t>
            </a:r>
            <a:endParaRPr lang="en-ZA" sz="2000" b="1" dirty="0">
              <a:solidFill>
                <a:prstClr val="white"/>
              </a:solidFill>
              <a:effectLst>
                <a:outerShdw blurRad="38100" dist="38100" dir="2700000" algn="tl">
                  <a:srgbClr val="000000">
                    <a:alpha val="43137"/>
                  </a:srgbClr>
                </a:outerShdw>
              </a:effectLst>
            </a:endParaRPr>
          </a:p>
        </p:txBody>
      </p:sp>
      <p:sp>
        <p:nvSpPr>
          <p:cNvPr id="114" name="Rectangle 113"/>
          <p:cNvSpPr/>
          <p:nvPr/>
        </p:nvSpPr>
        <p:spPr>
          <a:xfrm>
            <a:off x="6668053" y="2492897"/>
            <a:ext cx="1080120" cy="515886"/>
          </a:xfrm>
          <a:prstGeom prst="rect">
            <a:avLst/>
          </a:prstGeom>
          <a:solidFill>
            <a:srgbClr val="00B050"/>
          </a:solidFill>
        </p:spPr>
        <p:style>
          <a:lnRef idx="0">
            <a:schemeClr val="dk1"/>
          </a:lnRef>
          <a:fillRef idx="3">
            <a:schemeClr val="dk1"/>
          </a:fillRef>
          <a:effectRef idx="3">
            <a:schemeClr val="dk1"/>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Technical </a:t>
            </a:r>
            <a:r>
              <a:rPr lang="en-ZA" sz="1400" b="1" dirty="0" err="1">
                <a:solidFill>
                  <a:prstClr val="white"/>
                </a:solidFill>
                <a:effectLst>
                  <a:outerShdw blurRad="38100" dist="38100" dir="2700000" algn="tl">
                    <a:srgbClr val="000000">
                      <a:alpha val="43137"/>
                    </a:srgbClr>
                  </a:outerShdw>
                </a:effectLst>
              </a:rPr>
              <a:t>MinMec</a:t>
            </a:r>
            <a:endParaRPr lang="en-ZA" sz="1400" b="1" dirty="0">
              <a:solidFill>
                <a:prstClr val="white"/>
              </a:solidFill>
              <a:effectLst>
                <a:outerShdw blurRad="38100" dist="38100" dir="2700000" algn="tl">
                  <a:srgbClr val="000000">
                    <a:alpha val="43137"/>
                  </a:srgbClr>
                </a:outerShdw>
              </a:effectLst>
            </a:endParaRPr>
          </a:p>
        </p:txBody>
      </p:sp>
      <p:sp>
        <p:nvSpPr>
          <p:cNvPr id="115" name="Rectangle 114"/>
          <p:cNvSpPr/>
          <p:nvPr/>
        </p:nvSpPr>
        <p:spPr>
          <a:xfrm>
            <a:off x="6208384" y="3413626"/>
            <a:ext cx="999728" cy="751112"/>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Agencies</a:t>
            </a:r>
            <a:endParaRPr lang="en-ZA" sz="1100" b="1" dirty="0">
              <a:solidFill>
                <a:prstClr val="white"/>
              </a:solidFill>
              <a:effectLst>
                <a:outerShdw blurRad="38100" dist="38100" dir="2700000" algn="tl">
                  <a:srgbClr val="000000">
                    <a:alpha val="43137"/>
                  </a:srgbClr>
                </a:outerShdw>
              </a:effectLst>
            </a:endParaRPr>
          </a:p>
        </p:txBody>
      </p:sp>
      <p:sp>
        <p:nvSpPr>
          <p:cNvPr id="116" name="Rectangle 115"/>
          <p:cNvSpPr/>
          <p:nvPr/>
        </p:nvSpPr>
        <p:spPr>
          <a:xfrm>
            <a:off x="7844625" y="3428481"/>
            <a:ext cx="999728" cy="721405"/>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prstClr val="white"/>
                </a:solidFill>
                <a:effectLst>
                  <a:outerShdw blurRad="38100" dist="38100" dir="2700000" algn="tl">
                    <a:srgbClr val="000000">
                      <a:alpha val="43137"/>
                    </a:srgbClr>
                  </a:outerShdw>
                </a:effectLst>
              </a:rPr>
              <a:t>SEZs and PIPAs</a:t>
            </a:r>
          </a:p>
        </p:txBody>
      </p:sp>
      <p:sp>
        <p:nvSpPr>
          <p:cNvPr id="135" name="TextBox 134"/>
          <p:cNvSpPr txBox="1"/>
          <p:nvPr/>
        </p:nvSpPr>
        <p:spPr>
          <a:xfrm>
            <a:off x="1147881" y="5317989"/>
            <a:ext cx="1728192" cy="1569660"/>
          </a:xfrm>
          <a:prstGeom prst="rect">
            <a:avLst/>
          </a:prstGeom>
          <a:solidFill>
            <a:srgbClr val="009900"/>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1200" dirty="0" err="1">
                <a:solidFill>
                  <a:prstClr val="white"/>
                </a:solidFill>
                <a:effectLst>
                  <a:outerShdw blurRad="38100" dist="38100" dir="2700000" algn="tl">
                    <a:srgbClr val="000000">
                      <a:alpha val="43137"/>
                    </a:srgbClr>
                  </a:outerShdw>
                </a:effectLst>
              </a:rPr>
              <a:t>dpme</a:t>
            </a:r>
            <a:r>
              <a:rPr lang="en-ZA" sz="1200" dirty="0">
                <a:solidFill>
                  <a:prstClr val="white"/>
                </a:solidFill>
                <a:effectLst>
                  <a:outerShdw blurRad="38100" dist="38100" dir="2700000" algn="tl">
                    <a:srgbClr val="000000">
                      <a:alpha val="43137"/>
                    </a:srgbClr>
                  </a:outerShdw>
                </a:effectLst>
              </a:rPr>
              <a:t>, </a:t>
            </a:r>
            <a:r>
              <a:rPr lang="en-ZA" sz="1200" dirty="0" smtClean="0">
                <a:solidFill>
                  <a:prstClr val="white"/>
                </a:solidFill>
                <a:effectLst>
                  <a:outerShdw blurRad="38100" dist="38100" dir="2700000" algn="tl">
                    <a:srgbClr val="000000">
                      <a:alpha val="43137"/>
                    </a:srgbClr>
                  </a:outerShdw>
                </a:effectLst>
              </a:rPr>
              <a:t>the </a:t>
            </a:r>
            <a:r>
              <a:rPr lang="en-ZA" sz="1200" dirty="0" err="1" smtClean="0">
                <a:solidFill>
                  <a:prstClr val="white"/>
                </a:solidFill>
                <a:effectLst>
                  <a:outerShdw blurRad="38100" dist="38100" dir="2700000" algn="tl">
                    <a:srgbClr val="000000">
                      <a:alpha val="43137"/>
                    </a:srgbClr>
                  </a:outerShdw>
                </a:effectLst>
              </a:rPr>
              <a:t>dti</a:t>
            </a:r>
            <a:r>
              <a:rPr lang="en-ZA" sz="1200" dirty="0">
                <a:solidFill>
                  <a:prstClr val="white"/>
                </a:solidFill>
                <a:effectLst>
                  <a:outerShdw blurRad="38100" dist="38100" dir="2700000" algn="tl">
                    <a:srgbClr val="000000">
                      <a:alpha val="43137"/>
                    </a:srgbClr>
                  </a:outerShdw>
                </a:effectLst>
              </a:rPr>
              <a:t>, Treasury, </a:t>
            </a:r>
            <a:r>
              <a:rPr lang="en-ZA" sz="1200" dirty="0" err="1">
                <a:solidFill>
                  <a:prstClr val="white"/>
                </a:solidFill>
                <a:effectLst>
                  <a:outerShdw blurRad="38100" dist="38100" dir="2700000" algn="tl">
                    <a:srgbClr val="000000">
                      <a:alpha val="43137"/>
                    </a:srgbClr>
                  </a:outerShdw>
                </a:effectLst>
              </a:rPr>
              <a:t>dha</a:t>
            </a:r>
            <a:r>
              <a:rPr lang="en-ZA" sz="1200" dirty="0">
                <a:solidFill>
                  <a:prstClr val="white"/>
                </a:solidFill>
                <a:effectLst>
                  <a:outerShdw blurRad="38100" dist="38100" dir="2700000" algn="tl">
                    <a:srgbClr val="000000">
                      <a:alpha val="43137"/>
                    </a:srgbClr>
                  </a:outerShdw>
                </a:effectLst>
              </a:rPr>
              <a:t>, DOL, DPME, Water &amp; Sanitation, DEA, COGTA, Rural Development &amp; Land Reform, DOE, DAFF, </a:t>
            </a:r>
            <a:r>
              <a:rPr lang="en-ZA" sz="1200" dirty="0" err="1">
                <a:solidFill>
                  <a:prstClr val="white"/>
                </a:solidFill>
                <a:effectLst>
                  <a:outerShdw blurRad="38100" dist="38100" dir="2700000" algn="tl">
                    <a:srgbClr val="000000">
                      <a:alpha val="43137"/>
                    </a:srgbClr>
                  </a:outerShdw>
                </a:effectLst>
              </a:rPr>
              <a:t>dst</a:t>
            </a:r>
            <a:r>
              <a:rPr lang="en-ZA" sz="1200" dirty="0">
                <a:solidFill>
                  <a:prstClr val="white"/>
                </a:solidFill>
                <a:effectLst>
                  <a:outerShdw blurRad="38100" dist="38100" dir="2700000" algn="tl">
                    <a:srgbClr val="000000">
                      <a:alpha val="43137"/>
                    </a:srgbClr>
                  </a:outerShdw>
                </a:effectLst>
              </a:rPr>
              <a:t>, DOH, </a:t>
            </a:r>
            <a:r>
              <a:rPr lang="en-ZA" sz="1200" dirty="0" err="1">
                <a:solidFill>
                  <a:prstClr val="white"/>
                </a:solidFill>
                <a:effectLst>
                  <a:outerShdw blurRad="38100" dist="38100" dir="2700000" algn="tl">
                    <a:srgbClr val="000000">
                      <a:alpha val="43137"/>
                    </a:srgbClr>
                  </a:outerShdw>
                </a:effectLst>
              </a:rPr>
              <a:t>dpe</a:t>
            </a:r>
            <a:r>
              <a:rPr lang="en-ZA" sz="1200" dirty="0">
                <a:solidFill>
                  <a:prstClr val="white"/>
                </a:solidFill>
                <a:effectLst>
                  <a:outerShdw blurRad="38100" dist="38100" dir="2700000" algn="tl">
                    <a:srgbClr val="000000">
                      <a:alpha val="43137"/>
                    </a:srgbClr>
                  </a:outerShdw>
                </a:effectLst>
              </a:rPr>
              <a:t>, EDD, dot, </a:t>
            </a:r>
            <a:r>
              <a:rPr lang="en-ZA" sz="1200" dirty="0" err="1">
                <a:solidFill>
                  <a:prstClr val="white"/>
                </a:solidFill>
                <a:effectLst>
                  <a:outerShdw blurRad="38100" dist="38100" dir="2700000" algn="tl">
                    <a:srgbClr val="000000">
                      <a:alpha val="43137"/>
                    </a:srgbClr>
                  </a:outerShdw>
                </a:effectLst>
              </a:rPr>
              <a:t>dtps</a:t>
            </a:r>
            <a:r>
              <a:rPr lang="en-ZA" sz="1200" dirty="0">
                <a:solidFill>
                  <a:prstClr val="white"/>
                </a:solidFill>
                <a:effectLst>
                  <a:outerShdw blurRad="38100" dist="38100" dir="2700000" algn="tl">
                    <a:srgbClr val="000000">
                      <a:alpha val="43137"/>
                    </a:srgbClr>
                  </a:outerShdw>
                </a:effectLst>
              </a:rPr>
              <a:t> </a:t>
            </a:r>
          </a:p>
        </p:txBody>
      </p:sp>
      <p:sp>
        <p:nvSpPr>
          <p:cNvPr id="137" name="TextBox 136"/>
          <p:cNvSpPr txBox="1"/>
          <p:nvPr/>
        </p:nvSpPr>
        <p:spPr>
          <a:xfrm>
            <a:off x="3075329" y="5317989"/>
            <a:ext cx="1728192" cy="1384995"/>
          </a:xfrm>
          <a:prstGeom prst="rect">
            <a:avLst/>
          </a:prstGeom>
          <a:solidFill>
            <a:srgbClr val="009900"/>
          </a:solidFill>
          <a:ln>
            <a:solidFill>
              <a:srgbClr val="009900"/>
            </a:solidFill>
          </a:ln>
        </p:spPr>
        <p:txBody>
          <a:bodyPr wrap="square" rtlCol="0">
            <a:spAutoFit/>
          </a:bodyPr>
          <a:lstStyle/>
          <a:p>
            <a:r>
              <a:rPr lang="en-ZA" sz="1200" dirty="0">
                <a:solidFill>
                  <a:prstClr val="white"/>
                </a:solidFill>
                <a:effectLst>
                  <a:outerShdw blurRad="38100" dist="38100" dir="2700000" algn="tl">
                    <a:srgbClr val="000000">
                      <a:alpha val="43137"/>
                    </a:srgbClr>
                  </a:outerShdw>
                </a:effectLst>
              </a:rPr>
              <a:t>t</a:t>
            </a:r>
            <a:r>
              <a:rPr lang="en-ZA" sz="1200" dirty="0" smtClean="0">
                <a:solidFill>
                  <a:prstClr val="white"/>
                </a:solidFill>
                <a:effectLst>
                  <a:outerShdw blurRad="38100" dist="38100" dir="2700000" algn="tl">
                    <a:srgbClr val="000000">
                      <a:alpha val="43137"/>
                    </a:srgbClr>
                  </a:outerShdw>
                </a:effectLst>
              </a:rPr>
              <a:t>he </a:t>
            </a:r>
            <a:r>
              <a:rPr lang="en-ZA" sz="1200" dirty="0" err="1" smtClean="0">
                <a:solidFill>
                  <a:prstClr val="white"/>
                </a:solidFill>
                <a:effectLst>
                  <a:outerShdw blurRad="38100" dist="38100" dir="2700000" algn="tl">
                    <a:srgbClr val="000000">
                      <a:alpha val="43137"/>
                    </a:srgbClr>
                  </a:outerShdw>
                </a:effectLst>
              </a:rPr>
              <a:t>dti</a:t>
            </a:r>
            <a:r>
              <a:rPr lang="en-ZA" sz="1200" dirty="0">
                <a:solidFill>
                  <a:prstClr val="white"/>
                </a:solidFill>
                <a:effectLst>
                  <a:outerShdw blurRad="38100" dist="38100" dir="2700000" algn="tl">
                    <a:srgbClr val="000000">
                      <a:alpha val="43137"/>
                    </a:srgbClr>
                  </a:outerShdw>
                </a:effectLst>
              </a:rPr>
              <a:t>, </a:t>
            </a:r>
            <a:r>
              <a:rPr lang="en-ZA" sz="1200" dirty="0" err="1">
                <a:solidFill>
                  <a:prstClr val="white"/>
                </a:solidFill>
                <a:effectLst>
                  <a:outerShdw blurRad="38100" dist="38100" dir="2700000" algn="tl">
                    <a:srgbClr val="000000">
                      <a:alpha val="43137"/>
                    </a:srgbClr>
                  </a:outerShdw>
                </a:effectLst>
              </a:rPr>
              <a:t>dha</a:t>
            </a:r>
            <a:r>
              <a:rPr lang="en-ZA" sz="1200" dirty="0">
                <a:solidFill>
                  <a:prstClr val="white"/>
                </a:solidFill>
                <a:effectLst>
                  <a:outerShdw blurRad="38100" dist="38100" dir="2700000" algn="tl">
                    <a:srgbClr val="000000">
                      <a:alpha val="43137"/>
                    </a:srgbClr>
                  </a:outerShdw>
                </a:effectLst>
              </a:rPr>
              <a:t>, DMR, COGTA, </a:t>
            </a:r>
            <a:r>
              <a:rPr lang="en-ZA" sz="1200" dirty="0" err="1">
                <a:solidFill>
                  <a:prstClr val="white"/>
                </a:solidFill>
                <a:effectLst>
                  <a:outerShdw blurRad="38100" dist="38100" dir="2700000" algn="tl">
                    <a:srgbClr val="000000">
                      <a:alpha val="43137"/>
                    </a:srgbClr>
                  </a:outerShdw>
                </a:effectLst>
              </a:rPr>
              <a:t>dea</a:t>
            </a:r>
            <a:r>
              <a:rPr lang="en-ZA" sz="1200" dirty="0">
                <a:solidFill>
                  <a:prstClr val="white"/>
                </a:solidFill>
                <a:effectLst>
                  <a:outerShdw blurRad="38100" dist="38100" dir="2700000" algn="tl">
                    <a:srgbClr val="000000">
                      <a:alpha val="43137"/>
                    </a:srgbClr>
                  </a:outerShdw>
                </a:effectLst>
              </a:rPr>
              <a:t>, Rural Development &amp; Land Reform, Water &amp; Sanitation, DOL, </a:t>
            </a:r>
            <a:r>
              <a:rPr lang="en-ZA" sz="1200" dirty="0" err="1">
                <a:solidFill>
                  <a:prstClr val="white"/>
                </a:solidFill>
                <a:effectLst>
                  <a:outerShdw blurRad="38100" dist="38100" dir="2700000" algn="tl">
                    <a:srgbClr val="000000">
                      <a:alpha val="43137"/>
                    </a:srgbClr>
                  </a:outerShdw>
                </a:effectLst>
              </a:rPr>
              <a:t>dirco</a:t>
            </a:r>
            <a:r>
              <a:rPr lang="en-ZA" sz="1200" dirty="0">
                <a:solidFill>
                  <a:prstClr val="white"/>
                </a:solidFill>
                <a:effectLst>
                  <a:outerShdw blurRad="38100" dist="38100" dir="2700000" algn="tl">
                    <a:srgbClr val="000000">
                      <a:alpha val="43137"/>
                    </a:srgbClr>
                  </a:outerShdw>
                </a:effectLst>
              </a:rPr>
              <a:t>, DAFF, DOH, EDD, DOE, </a:t>
            </a:r>
            <a:r>
              <a:rPr lang="en-ZA" sz="1200" dirty="0" err="1">
                <a:solidFill>
                  <a:prstClr val="white"/>
                </a:solidFill>
                <a:effectLst>
                  <a:outerShdw blurRad="38100" dist="38100" dir="2700000" algn="tl">
                    <a:srgbClr val="000000">
                      <a:alpha val="43137"/>
                    </a:srgbClr>
                  </a:outerShdw>
                </a:effectLst>
              </a:rPr>
              <a:t>dpe</a:t>
            </a:r>
            <a:r>
              <a:rPr lang="en-ZA" sz="1200" dirty="0">
                <a:solidFill>
                  <a:prstClr val="white"/>
                </a:solidFill>
                <a:effectLst>
                  <a:outerShdw blurRad="38100" dist="38100" dir="2700000" algn="tl">
                    <a:srgbClr val="000000">
                      <a:alpha val="43137"/>
                    </a:srgbClr>
                  </a:outerShdw>
                </a:effectLst>
              </a:rPr>
              <a:t>, dot, </a:t>
            </a:r>
            <a:r>
              <a:rPr lang="en-ZA" sz="1200" dirty="0" err="1">
                <a:solidFill>
                  <a:prstClr val="white"/>
                </a:solidFill>
                <a:effectLst>
                  <a:outerShdw blurRad="38100" dist="38100" dir="2700000" algn="tl">
                    <a:srgbClr val="000000">
                      <a:alpha val="43137"/>
                    </a:srgbClr>
                  </a:outerShdw>
                </a:effectLst>
              </a:rPr>
              <a:t>dtps</a:t>
            </a:r>
            <a:r>
              <a:rPr lang="en-ZA" sz="1200" dirty="0">
                <a:solidFill>
                  <a:prstClr val="white"/>
                </a:solidFill>
                <a:effectLst>
                  <a:outerShdw blurRad="38100" dist="38100" dir="2700000" algn="tl">
                    <a:srgbClr val="000000">
                      <a:alpha val="43137"/>
                    </a:srgbClr>
                  </a:outerShdw>
                </a:effectLst>
              </a:rPr>
              <a:t> </a:t>
            </a:r>
          </a:p>
        </p:txBody>
      </p:sp>
      <p:sp>
        <p:nvSpPr>
          <p:cNvPr id="138" name="TextBox 137"/>
          <p:cNvSpPr txBox="1"/>
          <p:nvPr/>
        </p:nvSpPr>
        <p:spPr>
          <a:xfrm>
            <a:off x="5027929" y="5317991"/>
            <a:ext cx="1728191" cy="646331"/>
          </a:xfrm>
          <a:prstGeom prst="rect">
            <a:avLst/>
          </a:prstGeom>
          <a:solidFill>
            <a:srgbClr val="009900"/>
          </a:solidFill>
          <a:ln>
            <a:solidFill>
              <a:srgbClr val="009900"/>
            </a:solidFill>
          </a:ln>
        </p:spPr>
        <p:txBody>
          <a:bodyPr wrap="square" rtlCol="0">
            <a:spAutoFit/>
          </a:bodyPr>
          <a:lstStyle/>
          <a:p>
            <a:r>
              <a:rPr lang="en-ZA" sz="1200" dirty="0">
                <a:solidFill>
                  <a:prstClr val="white"/>
                </a:solidFill>
                <a:effectLst>
                  <a:outerShdw blurRad="38100" dist="38100" dir="2700000" algn="tl">
                    <a:srgbClr val="000000">
                      <a:alpha val="43137"/>
                    </a:srgbClr>
                  </a:outerShdw>
                </a:effectLst>
              </a:rPr>
              <a:t>EDD, </a:t>
            </a:r>
            <a:r>
              <a:rPr lang="en-ZA" sz="1200" dirty="0" smtClean="0">
                <a:solidFill>
                  <a:prstClr val="white"/>
                </a:solidFill>
                <a:effectLst>
                  <a:outerShdw blurRad="38100" dist="38100" dir="2700000" algn="tl">
                    <a:srgbClr val="000000">
                      <a:alpha val="43137"/>
                    </a:srgbClr>
                  </a:outerShdw>
                </a:effectLst>
              </a:rPr>
              <a:t>the </a:t>
            </a:r>
            <a:r>
              <a:rPr lang="en-ZA" sz="1200" dirty="0" err="1" smtClean="0">
                <a:solidFill>
                  <a:prstClr val="white"/>
                </a:solidFill>
                <a:effectLst>
                  <a:outerShdw blurRad="38100" dist="38100" dir="2700000" algn="tl">
                    <a:srgbClr val="000000">
                      <a:alpha val="43137"/>
                    </a:srgbClr>
                  </a:outerShdw>
                </a:effectLst>
              </a:rPr>
              <a:t>dti</a:t>
            </a:r>
            <a:r>
              <a:rPr lang="en-ZA" sz="1200" dirty="0">
                <a:solidFill>
                  <a:prstClr val="white"/>
                </a:solidFill>
                <a:effectLst>
                  <a:outerShdw blurRad="38100" dist="38100" dir="2700000" algn="tl">
                    <a:srgbClr val="000000">
                      <a:alpha val="43137"/>
                    </a:srgbClr>
                  </a:outerShdw>
                </a:effectLst>
              </a:rPr>
              <a:t>, </a:t>
            </a:r>
            <a:r>
              <a:rPr lang="en-ZA" sz="1200" dirty="0" err="1">
                <a:solidFill>
                  <a:prstClr val="white"/>
                </a:solidFill>
                <a:effectLst>
                  <a:outerShdw blurRad="38100" dist="38100" dir="2700000" algn="tl">
                    <a:srgbClr val="000000">
                      <a:alpha val="43137"/>
                    </a:srgbClr>
                  </a:outerShdw>
                </a:effectLst>
              </a:rPr>
              <a:t>dpe</a:t>
            </a:r>
            <a:r>
              <a:rPr lang="en-ZA" sz="1200" dirty="0">
                <a:solidFill>
                  <a:prstClr val="white"/>
                </a:solidFill>
                <a:effectLst>
                  <a:outerShdw blurRad="38100" dist="38100" dir="2700000" algn="tl">
                    <a:srgbClr val="000000">
                      <a:alpha val="43137"/>
                    </a:srgbClr>
                  </a:outerShdw>
                </a:effectLst>
              </a:rPr>
              <a:t>, COGTA, Water &amp; Sanitation, dot, </a:t>
            </a:r>
            <a:r>
              <a:rPr lang="en-ZA" sz="1200" dirty="0" err="1">
                <a:solidFill>
                  <a:prstClr val="white"/>
                </a:solidFill>
                <a:effectLst>
                  <a:outerShdw blurRad="38100" dist="38100" dir="2700000" algn="tl">
                    <a:srgbClr val="000000">
                      <a:alpha val="43137"/>
                    </a:srgbClr>
                  </a:outerShdw>
                </a:effectLst>
              </a:rPr>
              <a:t>dtps</a:t>
            </a:r>
            <a:endParaRPr lang="en-ZA" sz="1200" dirty="0">
              <a:solidFill>
                <a:prstClr val="white"/>
              </a:solidFill>
              <a:effectLst>
                <a:outerShdw blurRad="38100" dist="38100" dir="2700000" algn="tl">
                  <a:srgbClr val="000000">
                    <a:alpha val="43137"/>
                  </a:srgbClr>
                </a:outerShdw>
              </a:effectLst>
            </a:endParaRPr>
          </a:p>
        </p:txBody>
      </p:sp>
      <p:sp>
        <p:nvSpPr>
          <p:cNvPr id="139" name="TextBox 138"/>
          <p:cNvSpPr txBox="1"/>
          <p:nvPr/>
        </p:nvSpPr>
        <p:spPr>
          <a:xfrm>
            <a:off x="6947260" y="5317991"/>
            <a:ext cx="1692188" cy="461665"/>
          </a:xfrm>
          <a:prstGeom prst="rect">
            <a:avLst/>
          </a:prstGeom>
          <a:solidFill>
            <a:srgbClr val="009900"/>
          </a:solidFill>
        </p:spPr>
        <p:txBody>
          <a:bodyPr wrap="square" rtlCol="0">
            <a:spAutoFit/>
          </a:bodyPr>
          <a:lstStyle/>
          <a:p>
            <a:r>
              <a:rPr lang="en-ZA" sz="1200" dirty="0">
                <a:solidFill>
                  <a:prstClr val="white"/>
                </a:solidFill>
                <a:effectLst>
                  <a:outerShdw blurRad="38100" dist="38100" dir="2700000" algn="tl">
                    <a:srgbClr val="000000">
                      <a:alpha val="43137"/>
                    </a:srgbClr>
                  </a:outerShdw>
                </a:effectLst>
              </a:rPr>
              <a:t>t</a:t>
            </a:r>
            <a:r>
              <a:rPr lang="en-ZA" sz="1200" dirty="0" smtClean="0">
                <a:solidFill>
                  <a:prstClr val="white"/>
                </a:solidFill>
                <a:effectLst>
                  <a:outerShdw blurRad="38100" dist="38100" dir="2700000" algn="tl">
                    <a:srgbClr val="000000">
                      <a:alpha val="43137"/>
                    </a:srgbClr>
                  </a:outerShdw>
                </a:effectLst>
              </a:rPr>
              <a:t>he </a:t>
            </a:r>
            <a:r>
              <a:rPr lang="en-ZA" sz="1200" dirty="0" err="1" smtClean="0">
                <a:solidFill>
                  <a:prstClr val="white"/>
                </a:solidFill>
                <a:effectLst>
                  <a:outerShdw blurRad="38100" dist="38100" dir="2700000" algn="tl">
                    <a:srgbClr val="000000">
                      <a:alpha val="43137"/>
                    </a:srgbClr>
                  </a:outerShdw>
                </a:effectLst>
              </a:rPr>
              <a:t>dti</a:t>
            </a:r>
            <a:r>
              <a:rPr lang="en-ZA" sz="1200" dirty="0">
                <a:solidFill>
                  <a:prstClr val="white"/>
                </a:solidFill>
                <a:effectLst>
                  <a:outerShdw blurRad="38100" dist="38100" dir="2700000" algn="tl">
                    <a:srgbClr val="000000">
                      <a:alpha val="43137"/>
                    </a:srgbClr>
                  </a:outerShdw>
                </a:effectLst>
              </a:rPr>
              <a:t>, Treasury, DOE, DAFF, </a:t>
            </a:r>
            <a:r>
              <a:rPr lang="en-ZA" sz="1200" dirty="0" err="1">
                <a:solidFill>
                  <a:prstClr val="white"/>
                </a:solidFill>
                <a:effectLst>
                  <a:outerShdw blurRad="38100" dist="38100" dir="2700000" algn="tl">
                    <a:srgbClr val="000000">
                      <a:alpha val="43137"/>
                    </a:srgbClr>
                  </a:outerShdw>
                </a:effectLst>
              </a:rPr>
              <a:t>dst</a:t>
            </a:r>
            <a:r>
              <a:rPr lang="en-ZA" sz="1200" dirty="0">
                <a:solidFill>
                  <a:prstClr val="white"/>
                </a:solidFill>
                <a:effectLst>
                  <a:outerShdw blurRad="38100" dist="38100" dir="2700000" algn="tl">
                    <a:srgbClr val="000000">
                      <a:alpha val="43137"/>
                    </a:srgbClr>
                  </a:outerShdw>
                </a:effectLst>
              </a:rPr>
              <a:t>, EDD</a:t>
            </a:r>
          </a:p>
        </p:txBody>
      </p:sp>
      <p:sp>
        <p:nvSpPr>
          <p:cNvPr id="142" name="Rectangle 141"/>
          <p:cNvSpPr/>
          <p:nvPr/>
        </p:nvSpPr>
        <p:spPr>
          <a:xfrm>
            <a:off x="1147881" y="1250762"/>
            <a:ext cx="2088232" cy="1404151"/>
          </a:xfrm>
          <a:prstGeom prst="rect">
            <a:avLst/>
          </a:prstGeom>
          <a:solidFill>
            <a:srgbClr val="00B05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600" b="1" dirty="0">
                <a:solidFill>
                  <a:schemeClr val="bg1"/>
                </a:solidFill>
                <a:effectLst>
                  <a:outerShdw blurRad="38100" dist="38100" dir="2700000" algn="tl">
                    <a:srgbClr val="000000">
                      <a:alpha val="43137"/>
                    </a:srgbClr>
                  </a:outerShdw>
                </a:effectLst>
              </a:rPr>
              <a:t>Economic Sector Employment &amp; Infrastructure Development (ESEID)</a:t>
            </a:r>
          </a:p>
          <a:p>
            <a:pPr algn="ctr"/>
            <a:r>
              <a:rPr lang="en-ZA" sz="1600" b="1" dirty="0">
                <a:solidFill>
                  <a:schemeClr val="bg1"/>
                </a:solidFill>
                <a:effectLst>
                  <a:outerShdw blurRad="38100" dist="38100" dir="2700000" algn="tl">
                    <a:srgbClr val="000000">
                      <a:alpha val="43137"/>
                    </a:srgbClr>
                  </a:outerShdw>
                </a:effectLst>
              </a:rPr>
              <a:t>Technical Cluster</a:t>
            </a:r>
          </a:p>
        </p:txBody>
      </p:sp>
      <p:sp>
        <p:nvSpPr>
          <p:cNvPr id="144" name="Rectangle 143"/>
          <p:cNvSpPr/>
          <p:nvPr/>
        </p:nvSpPr>
        <p:spPr>
          <a:xfrm>
            <a:off x="2154389" y="3370918"/>
            <a:ext cx="1081724" cy="836531"/>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000" b="1" dirty="0">
                <a:solidFill>
                  <a:schemeClr val="bg1"/>
                </a:solidFill>
                <a:effectLst>
                  <a:outerShdw blurRad="38100" dist="38100" dir="2700000" algn="tl">
                    <a:srgbClr val="000000">
                      <a:alpha val="43137"/>
                    </a:srgbClr>
                  </a:outerShdw>
                </a:effectLst>
              </a:rPr>
              <a:t>SOEs</a:t>
            </a:r>
            <a:endParaRPr lang="en-ZA" sz="1600" b="1" dirty="0">
              <a:solidFill>
                <a:schemeClr val="bg1"/>
              </a:solidFill>
              <a:effectLst>
                <a:outerShdw blurRad="38100" dist="38100" dir="2700000" algn="tl">
                  <a:srgbClr val="000000">
                    <a:alpha val="43137"/>
                  </a:srgbClr>
                </a:outerShdw>
              </a:effectLst>
            </a:endParaRPr>
          </a:p>
        </p:txBody>
      </p:sp>
      <p:cxnSp>
        <p:nvCxnSpPr>
          <p:cNvPr id="145" name="Straight Arrow Connector 144"/>
          <p:cNvCxnSpPr/>
          <p:nvPr/>
        </p:nvCxnSpPr>
        <p:spPr>
          <a:xfrm>
            <a:off x="1939969" y="5101962"/>
            <a:ext cx="0" cy="21602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60" idx="2"/>
          </p:cNvCxnSpPr>
          <p:nvPr/>
        </p:nvCxnSpPr>
        <p:spPr>
          <a:xfrm>
            <a:off x="3939425" y="5101962"/>
            <a:ext cx="0" cy="21602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61" idx="2"/>
          </p:cNvCxnSpPr>
          <p:nvPr/>
        </p:nvCxnSpPr>
        <p:spPr>
          <a:xfrm>
            <a:off x="5892025" y="5101962"/>
            <a:ext cx="0" cy="21602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7844625" y="5101962"/>
            <a:ext cx="0" cy="21602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706564" y="870166"/>
            <a:ext cx="1031764" cy="516411"/>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solidFill>
                  <a:schemeClr val="bg1"/>
                </a:solidFill>
                <a:effectLst>
                  <a:outerShdw blurRad="38100" dist="38100" dir="2700000" algn="tl">
                    <a:srgbClr val="000000">
                      <a:alpha val="43137"/>
                    </a:srgbClr>
                  </a:outerShdw>
                </a:effectLst>
              </a:rPr>
              <a:t>PBWG</a:t>
            </a:r>
          </a:p>
        </p:txBody>
      </p:sp>
      <p:cxnSp>
        <p:nvCxnSpPr>
          <p:cNvPr id="37" name="Straight Arrow Connector 36"/>
          <p:cNvCxnSpPr>
            <a:stCxn id="19" idx="1"/>
            <a:endCxn id="21" idx="6"/>
          </p:cNvCxnSpPr>
          <p:nvPr/>
        </p:nvCxnSpPr>
        <p:spPr>
          <a:xfrm flipH="1" flipV="1">
            <a:off x="5750554" y="1124745"/>
            <a:ext cx="956011" cy="362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9" idx="1"/>
            <a:endCxn id="23" idx="7"/>
          </p:cNvCxnSpPr>
          <p:nvPr/>
        </p:nvCxnSpPr>
        <p:spPr>
          <a:xfrm flipH="1">
            <a:off x="5497466" y="1128371"/>
            <a:ext cx="1209099" cy="59533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2"/>
            <a:endCxn id="142" idx="3"/>
          </p:cNvCxnSpPr>
          <p:nvPr/>
        </p:nvCxnSpPr>
        <p:spPr>
          <a:xfrm flipH="1">
            <a:off x="3236113" y="1952837"/>
            <a:ext cx="786248"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86457" y="2276873"/>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31" idx="2"/>
            <a:endCxn id="144" idx="3"/>
          </p:cNvCxnSpPr>
          <p:nvPr/>
        </p:nvCxnSpPr>
        <p:spPr>
          <a:xfrm flipH="1">
            <a:off x="3236113" y="3789183"/>
            <a:ext cx="786248"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750554" y="3789182"/>
            <a:ext cx="4578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15" idx="3"/>
            <a:endCxn id="116" idx="1"/>
          </p:cNvCxnSpPr>
          <p:nvPr/>
        </p:nvCxnSpPr>
        <p:spPr>
          <a:xfrm>
            <a:off x="7208113" y="3789183"/>
            <a:ext cx="63651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208112" y="2180691"/>
            <a:ext cx="0" cy="31220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2565" y="69276"/>
            <a:ext cx="677108" cy="6702983"/>
          </a:xfrm>
          <a:prstGeom prst="rect">
            <a:avLst/>
          </a:prstGeom>
          <a:noFill/>
        </p:spPr>
        <p:txBody>
          <a:bodyPr vert="vert270" wrap="square" rtlCol="0">
            <a:spAutoFit/>
          </a:bodyPr>
          <a:lstStyle/>
          <a:p>
            <a:pPr algn="ctr"/>
            <a:r>
              <a:rPr lang="en-ZA" sz="3200" b="1" dirty="0">
                <a:solidFill>
                  <a:srgbClr val="FF9933"/>
                </a:solidFill>
                <a:effectLst>
                  <a:outerShdw blurRad="38100" dist="38100" dir="2700000" algn="tl">
                    <a:srgbClr val="000000">
                      <a:alpha val="43137"/>
                    </a:srgbClr>
                  </a:outerShdw>
                </a:effectLst>
              </a:rPr>
              <a:t>How will it function?</a:t>
            </a:r>
          </a:p>
        </p:txBody>
      </p:sp>
      <p:sp>
        <p:nvSpPr>
          <p:cNvPr id="2" name="Slide Number Placeholder 1"/>
          <p:cNvSpPr>
            <a:spLocks noGrp="1"/>
          </p:cNvSpPr>
          <p:nvPr>
            <p:ph type="sldNum" sz="quarter" idx="12"/>
          </p:nvPr>
        </p:nvSpPr>
        <p:spPr/>
        <p:txBody>
          <a:bodyPr/>
          <a:lstStyle/>
          <a:p>
            <a:pPr>
              <a:defRPr/>
            </a:pPr>
            <a:fld id="{DBAB0C09-6AE4-4C2F-8F48-2C5A36062EDB}" type="slidenum">
              <a:rPr lang="en-GB" smtClean="0">
                <a:solidFill>
                  <a:srgbClr val="000000"/>
                </a:solidFill>
              </a:rPr>
              <a:pPr>
                <a:defRPr/>
              </a:pPr>
              <a:t>64</a:t>
            </a:fld>
            <a:endParaRPr lang="en-GB">
              <a:solidFill>
                <a:srgbClr val="000000"/>
              </a:solidFill>
            </a:endParaRPr>
          </a:p>
        </p:txBody>
      </p:sp>
    </p:spTree>
    <p:extLst>
      <p:ext uri="{BB962C8B-B14F-4D97-AF65-F5344CB8AC3E}">
        <p14:creationId xmlns:p14="http://schemas.microsoft.com/office/powerpoint/2010/main" val="2443191837"/>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1021766" y="2845102"/>
            <a:ext cx="798348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933099" y="1639664"/>
            <a:ext cx="2" cy="159215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33101" y="2282190"/>
            <a:ext cx="39945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021765"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005254"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941632"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48918"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956205"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70778"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978064"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85350" y="2845103"/>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933099" y="4467283"/>
            <a:ext cx="2" cy="16930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21766" y="4821822"/>
            <a:ext cx="798348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21765"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005254"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941632"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948918"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56205"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970778"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978064"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85350" y="4585626"/>
            <a:ext cx="0" cy="236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2236232" y="1320577"/>
            <a:ext cx="5451834" cy="638173"/>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ZA" sz="2400" b="1" dirty="0">
                <a:effectLst>
                  <a:outerShdw blurRad="38100" dist="38100" dir="2700000" algn="tl">
                    <a:srgbClr val="000000">
                      <a:alpha val="43137"/>
                    </a:srgbClr>
                  </a:outerShdw>
                </a:effectLst>
              </a:rPr>
              <a:t>One Stop Shop</a:t>
            </a:r>
          </a:p>
        </p:txBody>
      </p:sp>
      <p:sp>
        <p:nvSpPr>
          <p:cNvPr id="55" name="Freeform 54"/>
          <p:cNvSpPr/>
          <p:nvPr/>
        </p:nvSpPr>
        <p:spPr>
          <a:xfrm>
            <a:off x="5332559" y="1994205"/>
            <a:ext cx="1470123" cy="575972"/>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ZA" sz="1600" b="1" dirty="0">
                <a:effectLst>
                  <a:outerShdw blurRad="38100" dist="38100" dir="2700000" algn="tl">
                    <a:srgbClr val="000000">
                      <a:alpha val="43137"/>
                    </a:srgbClr>
                  </a:outerShdw>
                </a:effectLst>
              </a:rPr>
              <a:t>Secretariat</a:t>
            </a:r>
          </a:p>
        </p:txBody>
      </p:sp>
      <p:sp>
        <p:nvSpPr>
          <p:cNvPr id="110" name="Freeform 109"/>
          <p:cNvSpPr/>
          <p:nvPr/>
        </p:nvSpPr>
        <p:spPr>
          <a:xfrm>
            <a:off x="3924375" y="5096747"/>
            <a:ext cx="2017449" cy="584680"/>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ZA" sz="1600" b="1" dirty="0">
                <a:effectLst>
                  <a:outerShdw blurRad="38100" dist="38100" dir="2700000" algn="tl">
                    <a:srgbClr val="000000">
                      <a:alpha val="43137"/>
                    </a:srgbClr>
                  </a:outerShdw>
                </a:effectLst>
              </a:rPr>
              <a:t>Contact Centre</a:t>
            </a:r>
          </a:p>
        </p:txBody>
      </p:sp>
      <p:sp>
        <p:nvSpPr>
          <p:cNvPr id="47" name="Freeform 46"/>
          <p:cNvSpPr/>
          <p:nvPr/>
        </p:nvSpPr>
        <p:spPr>
          <a:xfrm>
            <a:off x="7481767"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1300" b="1" dirty="0">
                <a:effectLst>
                  <a:outerShdw blurRad="38100" dist="38100" dir="2700000" algn="tl">
                    <a:srgbClr val="000000">
                      <a:alpha val="43137"/>
                    </a:srgbClr>
                  </a:outerShdw>
                </a:effectLst>
              </a:rPr>
              <a:t>Investor  Service &amp; Aftercare</a:t>
            </a:r>
          </a:p>
        </p:txBody>
      </p:sp>
      <p:sp>
        <p:nvSpPr>
          <p:cNvPr id="48" name="Freeform 47"/>
          <p:cNvSpPr/>
          <p:nvPr/>
        </p:nvSpPr>
        <p:spPr>
          <a:xfrm>
            <a:off x="8479697"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ZA" sz="1300" b="1" dirty="0">
                <a:effectLst>
                  <a:outerShdw blurRad="38100" dist="38100" dir="2700000" algn="tl">
                    <a:srgbClr val="000000">
                      <a:alpha val="43137"/>
                    </a:srgbClr>
                  </a:outerShdw>
                </a:effectLst>
              </a:rPr>
              <a:t>Stakeholder Management</a:t>
            </a:r>
          </a:p>
        </p:txBody>
      </p:sp>
      <p:sp>
        <p:nvSpPr>
          <p:cNvPr id="49" name="Freeform 48"/>
          <p:cNvSpPr/>
          <p:nvPr/>
        </p:nvSpPr>
        <p:spPr>
          <a:xfrm>
            <a:off x="4487987"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3335" tIns="13335" rIns="13335" bIns="13335" numCol="1" spcCol="1270" anchor="ctr" anchorCtr="0">
            <a:noAutofit/>
          </a:bodyPr>
          <a:lstStyle/>
          <a:p>
            <a:pPr algn="ctr" defTabSz="933450">
              <a:lnSpc>
                <a:spcPct val="90000"/>
              </a:lnSpc>
              <a:spcBef>
                <a:spcPct val="0"/>
              </a:spcBef>
              <a:spcAft>
                <a:spcPct val="35000"/>
              </a:spcAft>
            </a:pPr>
            <a:r>
              <a:rPr lang="en-ZA" sz="1300" b="1" dirty="0">
                <a:effectLst>
                  <a:outerShdw blurRad="38100" dist="38100" dir="2700000" algn="tl">
                    <a:srgbClr val="000000">
                      <a:alpha val="43137"/>
                    </a:srgbClr>
                  </a:outerShdw>
                </a:effectLst>
              </a:rPr>
              <a:t>Due Diligence, Incentive Facilitation, Funding &amp; Finance</a:t>
            </a:r>
          </a:p>
        </p:txBody>
      </p:sp>
      <p:sp>
        <p:nvSpPr>
          <p:cNvPr id="50" name="Freeform 49"/>
          <p:cNvSpPr/>
          <p:nvPr/>
        </p:nvSpPr>
        <p:spPr>
          <a:xfrm>
            <a:off x="5485914"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3335" tIns="13335" rIns="13335" bIns="13335" numCol="1" spcCol="1270" anchor="ctr" anchorCtr="0">
            <a:noAutofit/>
          </a:bodyPr>
          <a:lstStyle/>
          <a:p>
            <a:pPr algn="ctr" defTabSz="933450">
              <a:lnSpc>
                <a:spcPct val="90000"/>
              </a:lnSpc>
              <a:spcBef>
                <a:spcPct val="0"/>
              </a:spcBef>
              <a:spcAft>
                <a:spcPct val="35000"/>
              </a:spcAft>
            </a:pPr>
            <a:r>
              <a:rPr lang="en-ZA" sz="1300" b="1" dirty="0">
                <a:effectLst>
                  <a:outerShdw blurRad="38100" dist="38100" dir="2700000" algn="tl">
                    <a:srgbClr val="000000">
                      <a:alpha val="43137"/>
                    </a:srgbClr>
                  </a:outerShdw>
                </a:effectLst>
              </a:rPr>
              <a:t>Inter- Governmental Facilitation</a:t>
            </a:r>
          </a:p>
        </p:txBody>
      </p:sp>
      <p:sp>
        <p:nvSpPr>
          <p:cNvPr id="51" name="Freeform 50"/>
          <p:cNvSpPr/>
          <p:nvPr/>
        </p:nvSpPr>
        <p:spPr>
          <a:xfrm>
            <a:off x="6483840"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ZA" sz="1300" b="1" dirty="0">
                <a:effectLst>
                  <a:outerShdw blurRad="38100" dist="38100" dir="2700000" algn="tl">
                    <a:srgbClr val="000000">
                      <a:alpha val="43137"/>
                    </a:srgbClr>
                  </a:outerShdw>
                </a:effectLst>
              </a:rPr>
              <a:t>Investor Information</a:t>
            </a:r>
          </a:p>
        </p:txBody>
      </p:sp>
      <p:sp>
        <p:nvSpPr>
          <p:cNvPr id="52" name="Freeform 51"/>
          <p:cNvSpPr/>
          <p:nvPr/>
        </p:nvSpPr>
        <p:spPr>
          <a:xfrm>
            <a:off x="496280"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algn="ctr" defTabSz="622300">
              <a:lnSpc>
                <a:spcPct val="90000"/>
              </a:lnSpc>
              <a:spcBef>
                <a:spcPct val="0"/>
              </a:spcBef>
              <a:spcAft>
                <a:spcPct val="35000"/>
              </a:spcAft>
            </a:pPr>
            <a:r>
              <a:rPr lang="en-ZA" sz="1300" b="1" dirty="0">
                <a:effectLst>
                  <a:outerShdw blurRad="38100" dist="38100" dir="2700000" algn="tl">
                    <a:srgbClr val="000000">
                      <a:alpha val="43137"/>
                    </a:srgbClr>
                  </a:outerShdw>
                </a:effectLst>
              </a:rPr>
              <a:t>Immigration, Labour &amp; Talent</a:t>
            </a:r>
          </a:p>
        </p:txBody>
      </p:sp>
      <p:sp>
        <p:nvSpPr>
          <p:cNvPr id="54" name="Freeform 53"/>
          <p:cNvSpPr/>
          <p:nvPr/>
        </p:nvSpPr>
        <p:spPr>
          <a:xfrm>
            <a:off x="3490060"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1300" b="1" dirty="0">
                <a:effectLst>
                  <a:outerShdw blurRad="38100" dist="38100" dir="2700000" algn="tl">
                    <a:srgbClr val="000000">
                      <a:alpha val="43137"/>
                    </a:srgbClr>
                  </a:outerShdw>
                </a:effectLst>
              </a:rPr>
              <a:t>Licensing, Permits &amp; Registrations</a:t>
            </a:r>
          </a:p>
        </p:txBody>
      </p:sp>
      <p:sp>
        <p:nvSpPr>
          <p:cNvPr id="58" name="Freeform 57"/>
          <p:cNvSpPr/>
          <p:nvPr/>
        </p:nvSpPr>
        <p:spPr>
          <a:xfrm>
            <a:off x="6353765" y="5096748"/>
            <a:ext cx="2582214" cy="1283157"/>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ZA" sz="1600" b="1" dirty="0">
                <a:effectLst>
                  <a:outerShdw blurRad="38100" dist="38100" dir="2700000" algn="tl">
                    <a:srgbClr val="000000">
                      <a:alpha val="43137"/>
                    </a:srgbClr>
                  </a:outerShdw>
                </a:effectLst>
              </a:rPr>
              <a:t>Marketing, Communication, Operations , Legal &amp; Financial Management </a:t>
            </a:r>
          </a:p>
          <a:p>
            <a:pPr algn="ctr" defTabSz="711200">
              <a:lnSpc>
                <a:spcPct val="90000"/>
              </a:lnSpc>
              <a:spcBef>
                <a:spcPct val="0"/>
              </a:spcBef>
              <a:spcAft>
                <a:spcPct val="35000"/>
              </a:spcAft>
            </a:pPr>
            <a:r>
              <a:rPr lang="en-ZA" sz="1600" b="1" dirty="0">
                <a:effectLst>
                  <a:outerShdw blurRad="38100" dist="38100" dir="2700000" algn="tl">
                    <a:srgbClr val="000000">
                      <a:alpha val="43137"/>
                    </a:srgbClr>
                  </a:outerShdw>
                </a:effectLst>
              </a:rPr>
              <a:t>IT and CRM</a:t>
            </a:r>
          </a:p>
        </p:txBody>
      </p:sp>
      <p:sp>
        <p:nvSpPr>
          <p:cNvPr id="60" name="Freeform 59"/>
          <p:cNvSpPr/>
          <p:nvPr/>
        </p:nvSpPr>
        <p:spPr>
          <a:xfrm>
            <a:off x="1494207"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933450">
              <a:lnSpc>
                <a:spcPct val="90000"/>
              </a:lnSpc>
              <a:spcBef>
                <a:spcPct val="0"/>
              </a:spcBef>
              <a:spcAft>
                <a:spcPct val="35000"/>
              </a:spcAft>
            </a:pPr>
            <a:r>
              <a:rPr lang="en-ZA" sz="1300" b="1" dirty="0">
                <a:effectLst>
                  <a:outerShdw blurRad="38100" dist="38100" dir="2700000" algn="tl">
                    <a:srgbClr val="000000">
                      <a:alpha val="43137"/>
                    </a:srgbClr>
                  </a:outerShdw>
                </a:effectLst>
              </a:rPr>
              <a:t>Regulatory &amp; Compliance</a:t>
            </a:r>
          </a:p>
        </p:txBody>
      </p:sp>
      <p:sp>
        <p:nvSpPr>
          <p:cNvPr id="61" name="Freeform 60"/>
          <p:cNvSpPr/>
          <p:nvPr/>
        </p:nvSpPr>
        <p:spPr>
          <a:xfrm>
            <a:off x="3924376" y="5965059"/>
            <a:ext cx="2017449" cy="641388"/>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ZA" sz="1600" b="1" dirty="0">
                <a:effectLst>
                  <a:outerShdw blurRad="38100" dist="38100" dir="2700000" algn="tl">
                    <a:srgbClr val="000000">
                      <a:alpha val="43137"/>
                    </a:srgbClr>
                  </a:outerShdw>
                </a:effectLst>
              </a:rPr>
              <a:t>Monitoring &amp; Evaluation</a:t>
            </a:r>
          </a:p>
        </p:txBody>
      </p:sp>
      <p:sp>
        <p:nvSpPr>
          <p:cNvPr id="99" name="Freeform 98"/>
          <p:cNvSpPr/>
          <p:nvPr/>
        </p:nvSpPr>
        <p:spPr>
          <a:xfrm>
            <a:off x="2492133" y="3081299"/>
            <a:ext cx="948324" cy="1504326"/>
          </a:xfrm>
          <a:custGeom>
            <a:avLst/>
            <a:gdLst>
              <a:gd name="connsiteX0" fmla="*/ 0 w 643681"/>
              <a:gd name="connsiteY0" fmla="*/ 0 h 321840"/>
              <a:gd name="connsiteX1" fmla="*/ 643681 w 643681"/>
              <a:gd name="connsiteY1" fmla="*/ 0 h 321840"/>
              <a:gd name="connsiteX2" fmla="*/ 643681 w 643681"/>
              <a:gd name="connsiteY2" fmla="*/ 321840 h 321840"/>
              <a:gd name="connsiteX3" fmla="*/ 0 w 643681"/>
              <a:gd name="connsiteY3" fmla="*/ 321840 h 321840"/>
              <a:gd name="connsiteX4" fmla="*/ 0 w 643681"/>
              <a:gd name="connsiteY4" fmla="*/ 0 h 32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81" h="321840">
                <a:moveTo>
                  <a:pt x="0" y="0"/>
                </a:moveTo>
                <a:lnTo>
                  <a:pt x="643681" y="0"/>
                </a:lnTo>
                <a:lnTo>
                  <a:pt x="643681" y="321840"/>
                </a:lnTo>
                <a:lnTo>
                  <a:pt x="0" y="321840"/>
                </a:lnTo>
                <a:lnTo>
                  <a:pt x="0" y="0"/>
                </a:lnTo>
                <a:close/>
              </a:path>
            </a:pathLst>
          </a:custGeom>
          <a:solidFill>
            <a:srgbClr val="FF99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890" tIns="8890" rIns="8890" bIns="8890" numCol="1" spcCol="1270" anchor="ctr" anchorCtr="0">
            <a:noAutofit/>
          </a:bodyPr>
          <a:lstStyle/>
          <a:p>
            <a:pPr algn="ctr" defTabSz="622300">
              <a:lnSpc>
                <a:spcPct val="90000"/>
              </a:lnSpc>
              <a:spcBef>
                <a:spcPct val="0"/>
              </a:spcBef>
              <a:spcAft>
                <a:spcPct val="35000"/>
              </a:spcAft>
            </a:pPr>
            <a:r>
              <a:rPr lang="en-ZA" sz="1300" b="1" dirty="0">
                <a:effectLst>
                  <a:outerShdw blurRad="38100" dist="38100" dir="2700000" algn="tl">
                    <a:srgbClr val="000000">
                      <a:alpha val="43137"/>
                    </a:srgbClr>
                  </a:outerShdw>
                </a:effectLst>
              </a:rPr>
              <a:t>Environmental Impact Assessment</a:t>
            </a:r>
          </a:p>
        </p:txBody>
      </p:sp>
      <p:cxnSp>
        <p:nvCxnSpPr>
          <p:cNvPr id="45" name="Straight Connector 44"/>
          <p:cNvCxnSpPr/>
          <p:nvPr/>
        </p:nvCxnSpPr>
        <p:spPr>
          <a:xfrm>
            <a:off x="5941823" y="5496444"/>
            <a:ext cx="39945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4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83557" cy="1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3683558" y="0"/>
            <a:ext cx="4439364" cy="1158240"/>
          </a:xfrm>
          <a:prstGeom prst="rect">
            <a:avLst/>
          </a:prstGeom>
          <a:solidFill>
            <a:srgbClr val="E55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IMPLEMENTATION</a:t>
            </a:r>
            <a:endParaRPr lang="en-ZA" sz="3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DBAB0C09-6AE4-4C2F-8F48-2C5A36062EDB}" type="slidenum">
              <a:rPr lang="en-GB" smtClean="0">
                <a:solidFill>
                  <a:srgbClr val="000000"/>
                </a:solidFill>
              </a:rPr>
              <a:pPr>
                <a:defRPr/>
              </a:pPr>
              <a:t>65</a:t>
            </a:fld>
            <a:endParaRPr lang="en-GB">
              <a:solidFill>
                <a:srgbClr val="000000"/>
              </a:solidFill>
            </a:endParaRPr>
          </a:p>
        </p:txBody>
      </p:sp>
    </p:spTree>
    <p:extLst>
      <p:ext uri="{BB962C8B-B14F-4D97-AF65-F5344CB8AC3E}">
        <p14:creationId xmlns:p14="http://schemas.microsoft.com/office/powerpoint/2010/main" val="2019542933"/>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59" y="0"/>
            <a:ext cx="5001102" cy="1097280"/>
          </a:xfrm>
        </p:spPr>
        <p:txBody>
          <a:bodyPr>
            <a:normAutofit fontScale="90000"/>
          </a:bodyPr>
          <a:lstStyle/>
          <a:p>
            <a:pPr algn="r">
              <a:defRPr/>
            </a:pPr>
            <a:r>
              <a:rPr lang="en-ZA" sz="2000" b="1" dirty="0">
                <a:solidFill>
                  <a:srgbClr val="FF3300"/>
                </a:solidFill>
                <a:effectLst>
                  <a:outerShdw blurRad="38100" dist="38100" dir="2700000" algn="tl">
                    <a:srgbClr val="000000">
                      <a:alpha val="43137"/>
                    </a:srgbClr>
                  </a:outerShdw>
                </a:effectLst>
                <a:latin typeface="Arial" pitchFamily="34" charset="0"/>
                <a:cs typeface="Arial" pitchFamily="34" charset="0"/>
              </a:rPr>
              <a:t/>
            </a:r>
            <a:br>
              <a:rPr lang="en-ZA" sz="2000" b="1" dirty="0">
                <a:solidFill>
                  <a:srgbClr val="FF3300"/>
                </a:solidFill>
                <a:effectLst>
                  <a:outerShdw blurRad="38100" dist="38100" dir="2700000" algn="tl">
                    <a:srgbClr val="000000">
                      <a:alpha val="43137"/>
                    </a:srgbClr>
                  </a:outerShdw>
                </a:effectLst>
                <a:latin typeface="Arial" pitchFamily="34" charset="0"/>
                <a:cs typeface="Arial" pitchFamily="34" charset="0"/>
              </a:rPr>
            </a:br>
            <a:r>
              <a:rPr lang="en-ZA" sz="3200" b="1" dirty="0">
                <a:solidFill>
                  <a:schemeClr val="tx1"/>
                </a:solidFill>
                <a:latin typeface="Arial" pitchFamily="34" charset="0"/>
                <a:ea typeface="+mn-ea"/>
                <a:cs typeface="Arial" pitchFamily="34" charset="0"/>
              </a:rPr>
              <a:t>Coordination of the IMC &amp; Top 40 Projects </a:t>
            </a:r>
            <a:r>
              <a:rPr lang="en-US" sz="3200" dirty="0">
                <a:solidFill>
                  <a:schemeClr val="tx1"/>
                </a:solidFill>
                <a:latin typeface="Arial" pitchFamily="34" charset="0"/>
                <a:cs typeface="Arial" pitchFamily="34" charset="0"/>
              </a:rPr>
              <a:t/>
            </a:r>
            <a:br>
              <a:rPr lang="en-US" sz="3200" dirty="0">
                <a:solidFill>
                  <a:schemeClr val="tx1"/>
                </a:solidFill>
                <a:latin typeface="Arial" pitchFamily="34" charset="0"/>
                <a:cs typeface="Arial" pitchFamily="34" charset="0"/>
              </a:rPr>
            </a:br>
            <a:endParaRPr lang="en-US" sz="3200" dirty="0">
              <a:solidFill>
                <a:schemeClr val="tx1"/>
              </a:solidFill>
              <a:latin typeface="Arial" pitchFamily="34" charset="0"/>
              <a:cs typeface="Arial" pitchFamily="34" charset="0"/>
            </a:endParaRPr>
          </a:p>
        </p:txBody>
      </p:sp>
      <p:sp>
        <p:nvSpPr>
          <p:cNvPr id="75779" name="Content Placeholder 2"/>
          <p:cNvSpPr>
            <a:spLocks noGrp="1"/>
          </p:cNvSpPr>
          <p:nvPr>
            <p:ph sz="half" idx="1"/>
          </p:nvPr>
        </p:nvSpPr>
        <p:spPr>
          <a:xfrm>
            <a:off x="320041" y="1417320"/>
            <a:ext cx="5525136" cy="4983480"/>
          </a:xfrm>
        </p:spPr>
        <p:txBody>
          <a:bodyPr>
            <a:normAutofit fontScale="92500" lnSpcReduction="20000"/>
          </a:bodyPr>
          <a:lstStyle/>
          <a:p>
            <a:pPr algn="just">
              <a:buFont typeface="Wingdings" pitchFamily="2" charset="2"/>
              <a:buChar char="§"/>
              <a:defRPr/>
            </a:pPr>
            <a:r>
              <a:rPr lang="en-ZA" sz="1400" dirty="0">
                <a:latin typeface="Arial" charset="0"/>
                <a:cs typeface="Arial" charset="0"/>
              </a:rPr>
              <a:t>4 March 2016 – Inaugural Inter-Ministerial Committee (IMC) on Investment meeting</a:t>
            </a:r>
            <a:r>
              <a:rPr lang="en-ZA" sz="1400" dirty="0" smtClean="0">
                <a:latin typeface="Arial" charset="0"/>
                <a:cs typeface="Arial" charset="0"/>
              </a:rPr>
              <a:t>.</a:t>
            </a:r>
          </a:p>
          <a:p>
            <a:pPr marL="0" indent="0" algn="just">
              <a:buNone/>
              <a:defRPr/>
            </a:pPr>
            <a:endParaRPr lang="en-ZA" sz="1400" dirty="0">
              <a:latin typeface="Arial" charset="0"/>
              <a:cs typeface="Arial" charset="0"/>
            </a:endParaRPr>
          </a:p>
          <a:p>
            <a:pPr algn="just">
              <a:buFont typeface="Wingdings" pitchFamily="2" charset="2"/>
              <a:buChar char="§"/>
              <a:defRPr/>
            </a:pPr>
            <a:r>
              <a:rPr lang="en-ZA" sz="1400" dirty="0">
                <a:latin typeface="Arial" charset="0"/>
                <a:cs typeface="Arial" charset="0"/>
              </a:rPr>
              <a:t>April 2016 – </a:t>
            </a:r>
            <a:r>
              <a:rPr lang="en-ZA" sz="1400" dirty="0" smtClean="0">
                <a:latin typeface="Arial" charset="0"/>
                <a:cs typeface="Arial" charset="0"/>
              </a:rPr>
              <a:t>the </a:t>
            </a:r>
            <a:r>
              <a:rPr lang="en-ZA" sz="1400" dirty="0" err="1" smtClean="0">
                <a:latin typeface="Arial" charset="0"/>
                <a:cs typeface="Arial" charset="0"/>
              </a:rPr>
              <a:t>dti</a:t>
            </a:r>
            <a:r>
              <a:rPr lang="en-ZA" sz="1400" dirty="0" smtClean="0">
                <a:latin typeface="Arial" charset="0"/>
                <a:cs typeface="Arial" charset="0"/>
              </a:rPr>
              <a:t> </a:t>
            </a:r>
            <a:r>
              <a:rPr lang="en-ZA" sz="1400" dirty="0">
                <a:latin typeface="Arial" charset="0"/>
                <a:cs typeface="Arial" charset="0"/>
              </a:rPr>
              <a:t>establishes a new division Investment South Africa to implement One Stop Shop.   </a:t>
            </a:r>
            <a:endParaRPr lang="en-ZA" sz="1400" dirty="0" smtClean="0">
              <a:latin typeface="Arial" charset="0"/>
              <a:cs typeface="Arial" charset="0"/>
            </a:endParaRPr>
          </a:p>
          <a:p>
            <a:pPr algn="just">
              <a:buFont typeface="Wingdings" pitchFamily="2" charset="2"/>
              <a:buChar char="§"/>
              <a:defRPr/>
            </a:pPr>
            <a:endParaRPr lang="en-ZA" sz="1400" dirty="0">
              <a:latin typeface="Arial" charset="0"/>
              <a:cs typeface="Arial" charset="0"/>
            </a:endParaRPr>
          </a:p>
          <a:p>
            <a:pPr algn="just">
              <a:buFont typeface="Wingdings" pitchFamily="2" charset="2"/>
              <a:buChar char="§"/>
              <a:defRPr/>
            </a:pPr>
            <a:r>
              <a:rPr lang="en-ZA" sz="1400" dirty="0">
                <a:latin typeface="Arial" charset="0"/>
                <a:cs typeface="Arial" charset="0"/>
              </a:rPr>
              <a:t>Regular Technical Task Team </a:t>
            </a:r>
            <a:r>
              <a:rPr lang="en-ZA" sz="1400" dirty="0" smtClean="0">
                <a:latin typeface="Arial" charset="0"/>
                <a:cs typeface="Arial" charset="0"/>
              </a:rPr>
              <a:t>(TTT</a:t>
            </a:r>
            <a:r>
              <a:rPr lang="en-ZA" sz="1400" dirty="0">
                <a:latin typeface="Arial" charset="0"/>
                <a:cs typeface="Arial" charset="0"/>
              </a:rPr>
              <a:t>) meetings are chaired by DG in Presidency Dr. C. </a:t>
            </a:r>
            <a:r>
              <a:rPr lang="en-ZA" sz="1400" dirty="0" err="1">
                <a:latin typeface="Arial" charset="0"/>
                <a:cs typeface="Arial" charset="0"/>
              </a:rPr>
              <a:t>Lubisi</a:t>
            </a:r>
            <a:r>
              <a:rPr lang="en-ZA" sz="1400" dirty="0" smtClean="0">
                <a:latin typeface="Arial" charset="0"/>
                <a:cs typeface="Arial" charset="0"/>
              </a:rPr>
              <a:t>.</a:t>
            </a:r>
          </a:p>
          <a:p>
            <a:pPr marL="0" indent="0" algn="just">
              <a:buNone/>
              <a:defRPr/>
            </a:pPr>
            <a:endParaRPr lang="en-ZA" sz="1400" dirty="0">
              <a:latin typeface="Arial" charset="0"/>
              <a:cs typeface="Arial" charset="0"/>
            </a:endParaRPr>
          </a:p>
          <a:p>
            <a:pPr algn="just">
              <a:buFont typeface="Wingdings" pitchFamily="2" charset="2"/>
              <a:buChar char="§"/>
              <a:defRPr/>
            </a:pPr>
            <a:r>
              <a:rPr lang="en-ZA" sz="1400" dirty="0">
                <a:latin typeface="Arial" charset="0"/>
                <a:cs typeface="Arial" charset="0"/>
              </a:rPr>
              <a:t>TTT has identified Top 40 projects for Government to implement in terms of the 9 point plan</a:t>
            </a:r>
            <a:r>
              <a:rPr lang="en-ZA" sz="1400" dirty="0" smtClean="0">
                <a:latin typeface="Arial" charset="0"/>
                <a:cs typeface="Arial" charset="0"/>
              </a:rPr>
              <a:t>.</a:t>
            </a:r>
          </a:p>
          <a:p>
            <a:pPr algn="just">
              <a:buFont typeface="Wingdings" pitchFamily="2" charset="2"/>
              <a:buChar char="§"/>
              <a:defRPr/>
            </a:pPr>
            <a:endParaRPr lang="en-ZA" sz="1400" dirty="0">
              <a:latin typeface="Arial" charset="0"/>
              <a:cs typeface="Arial" charset="0"/>
            </a:endParaRPr>
          </a:p>
          <a:p>
            <a:pPr algn="just">
              <a:buFont typeface="Wingdings" pitchFamily="2" charset="2"/>
              <a:buChar char="§"/>
              <a:defRPr/>
            </a:pPr>
            <a:r>
              <a:rPr lang="en-ZA" sz="1400" dirty="0">
                <a:latin typeface="Arial" charset="0"/>
                <a:cs typeface="Arial" charset="0"/>
              </a:rPr>
              <a:t>InvestSA &amp; TTT meet regularly to fast track, </a:t>
            </a:r>
            <a:r>
              <a:rPr lang="en-ZA" sz="1400" dirty="0" smtClean="0">
                <a:latin typeface="Arial" charset="0"/>
                <a:cs typeface="Arial" charset="0"/>
              </a:rPr>
              <a:t>unblock and </a:t>
            </a:r>
            <a:r>
              <a:rPr lang="en-ZA" sz="1400" dirty="0">
                <a:latin typeface="Arial" charset="0"/>
                <a:cs typeface="Arial" charset="0"/>
              </a:rPr>
              <a:t>reduce red tape in Government</a:t>
            </a:r>
            <a:r>
              <a:rPr lang="en-ZA" sz="1400" dirty="0" smtClean="0">
                <a:latin typeface="Arial" charset="0"/>
                <a:cs typeface="Arial" charset="0"/>
              </a:rPr>
              <a:t>.</a:t>
            </a:r>
          </a:p>
          <a:p>
            <a:pPr algn="just">
              <a:buFont typeface="Wingdings" pitchFamily="2" charset="2"/>
              <a:buChar char="§"/>
              <a:defRPr/>
            </a:pPr>
            <a:endParaRPr lang="en-ZA" sz="1400" b="1" dirty="0" smtClean="0">
              <a:latin typeface="Arial" charset="0"/>
              <a:cs typeface="Arial" charset="0"/>
            </a:endParaRPr>
          </a:p>
          <a:p>
            <a:pPr algn="just">
              <a:buFont typeface="Wingdings" pitchFamily="2" charset="2"/>
              <a:buChar char="§"/>
              <a:defRPr/>
            </a:pPr>
            <a:r>
              <a:rPr lang="en-ZA" sz="1400" b="1" dirty="0" smtClean="0">
                <a:latin typeface="Arial" charset="0"/>
                <a:cs typeface="Arial" charset="0"/>
              </a:rPr>
              <a:t>Investment </a:t>
            </a:r>
            <a:r>
              <a:rPr lang="en-ZA" sz="1400" b="1" dirty="0">
                <a:latin typeface="Arial" charset="0"/>
                <a:cs typeface="Arial" charset="0"/>
              </a:rPr>
              <a:t>South Africa </a:t>
            </a:r>
            <a:r>
              <a:rPr lang="en-ZA" sz="1400" dirty="0">
                <a:latin typeface="Arial" charset="0"/>
                <a:cs typeface="Arial" charset="0"/>
              </a:rPr>
              <a:t>was tasked by the </a:t>
            </a:r>
            <a:r>
              <a:rPr lang="en-ZA" sz="1400" dirty="0" smtClean="0">
                <a:latin typeface="Arial" charset="0"/>
                <a:cs typeface="Arial" charset="0"/>
              </a:rPr>
              <a:t/>
            </a:r>
            <a:br>
              <a:rPr lang="en-ZA" sz="1400" dirty="0" smtClean="0">
                <a:latin typeface="Arial" charset="0"/>
                <a:cs typeface="Arial" charset="0"/>
              </a:rPr>
            </a:br>
            <a:r>
              <a:rPr lang="en-ZA" sz="1400" dirty="0" smtClean="0">
                <a:latin typeface="Arial" charset="0"/>
                <a:cs typeface="Arial" charset="0"/>
              </a:rPr>
              <a:t>Inter-Ministerial Committee (IMC) </a:t>
            </a:r>
            <a:r>
              <a:rPr lang="en-ZA" sz="1400" dirty="0">
                <a:latin typeface="Arial" charset="0"/>
                <a:cs typeface="Arial" charset="0"/>
              </a:rPr>
              <a:t>on Investment to coordinate the Top 40 Investment projects across government and implementing </a:t>
            </a:r>
            <a:r>
              <a:rPr lang="en-ZA" sz="1400" dirty="0" smtClean="0">
                <a:latin typeface="Arial" charset="0"/>
                <a:cs typeface="Arial" charset="0"/>
              </a:rPr>
              <a:t>agencies.</a:t>
            </a:r>
          </a:p>
          <a:p>
            <a:pPr algn="just">
              <a:buFont typeface="Wingdings" pitchFamily="2" charset="2"/>
              <a:buChar char="§"/>
              <a:defRPr/>
            </a:pPr>
            <a:endParaRPr lang="en-ZA" sz="1400" dirty="0">
              <a:latin typeface="Arial" charset="0"/>
              <a:cs typeface="Arial" charset="0"/>
            </a:endParaRPr>
          </a:p>
          <a:p>
            <a:pPr algn="just">
              <a:buFont typeface="Wingdings" pitchFamily="2" charset="2"/>
              <a:buChar char="§"/>
              <a:defRPr/>
            </a:pPr>
            <a:r>
              <a:rPr lang="en-ZA" sz="1400" dirty="0">
                <a:latin typeface="Arial" charset="0"/>
                <a:cs typeface="Arial" charset="0"/>
              </a:rPr>
              <a:t>These high-impact investment projects are in Agriculture and Agro-processing, </a:t>
            </a:r>
            <a:r>
              <a:rPr lang="en-ZA" sz="1400" dirty="0" err="1" smtClean="0">
                <a:latin typeface="Arial" charset="0"/>
                <a:cs typeface="Arial" charset="0"/>
              </a:rPr>
              <a:t>Agri</a:t>
            </a:r>
            <a:r>
              <a:rPr lang="en-ZA" sz="1400" dirty="0" smtClean="0">
                <a:latin typeface="Arial" charset="0"/>
                <a:cs typeface="Arial" charset="0"/>
              </a:rPr>
              <a:t>-parks</a:t>
            </a:r>
            <a:r>
              <a:rPr lang="en-ZA" sz="1400" dirty="0">
                <a:latin typeface="Arial" charset="0"/>
                <a:cs typeface="Arial" charset="0"/>
              </a:rPr>
              <a:t>, Energy, Infrastructure, Beneficiation and Manufacturing subsectors. </a:t>
            </a:r>
            <a:endParaRPr lang="en-ZA" sz="1400" dirty="0" smtClean="0">
              <a:latin typeface="Arial" charset="0"/>
              <a:cs typeface="Arial" charset="0"/>
            </a:endParaRPr>
          </a:p>
          <a:p>
            <a:pPr algn="just">
              <a:buFont typeface="Wingdings" pitchFamily="2" charset="2"/>
              <a:buChar char="§"/>
              <a:defRPr/>
            </a:pPr>
            <a:endParaRPr lang="en-ZA" sz="1400" dirty="0">
              <a:latin typeface="Arial" charset="0"/>
              <a:cs typeface="Arial" charset="0"/>
            </a:endParaRPr>
          </a:p>
          <a:p>
            <a:pPr algn="just">
              <a:buFont typeface="Wingdings" pitchFamily="2" charset="2"/>
              <a:buChar char="§"/>
              <a:defRPr/>
            </a:pPr>
            <a:r>
              <a:rPr lang="en-ZA" sz="1400" dirty="0">
                <a:latin typeface="Arial" charset="0"/>
                <a:cs typeface="Arial" charset="0"/>
              </a:rPr>
              <a:t>Of these 40 projects, 10 have been assigned high-priority status and will be fast-tracked and monitored by the </a:t>
            </a:r>
            <a:r>
              <a:rPr lang="en-ZA" sz="1400" dirty="0" smtClean="0">
                <a:latin typeface="Arial" charset="0"/>
                <a:cs typeface="Arial" charset="0"/>
              </a:rPr>
              <a:t>IMC.</a:t>
            </a:r>
            <a:endParaRPr lang="en-ZA" sz="1400" dirty="0">
              <a:latin typeface="Arial" charset="0"/>
              <a:cs typeface="Arial" charset="0"/>
            </a:endParaRPr>
          </a:p>
          <a:p>
            <a:pPr marL="0" indent="0" algn="just">
              <a:buNone/>
              <a:defRPr/>
            </a:pPr>
            <a:endParaRPr lang="en-ZA" sz="1400" dirty="0">
              <a:latin typeface="Arial" charset="0"/>
              <a:cs typeface="Arial" charset="0"/>
            </a:endParaRPr>
          </a:p>
          <a:p>
            <a:pPr marL="0" indent="0" algn="just">
              <a:buNone/>
              <a:defRPr/>
            </a:pPr>
            <a:endParaRPr lang="en-ZA" sz="1400" dirty="0" smtClean="0">
              <a:latin typeface="Arial" charset="0"/>
              <a:cs typeface="Arial" charset="0"/>
            </a:endParaRPr>
          </a:p>
          <a:p>
            <a:pPr marL="0" indent="0">
              <a:buNone/>
              <a:defRPr/>
            </a:pPr>
            <a:endParaRPr lang="en-ZA" sz="900" dirty="0">
              <a:latin typeface="Arial" charset="0"/>
              <a:cs typeface="Arial" charset="0"/>
            </a:endParaRPr>
          </a:p>
        </p:txBody>
      </p:sp>
      <p:pic>
        <p:nvPicPr>
          <p:cNvPr id="286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5336" y="1829753"/>
            <a:ext cx="1944688" cy="155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6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5336" y="3385503"/>
            <a:ext cx="1944688" cy="1598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67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5336" y="4887913"/>
            <a:ext cx="1949450" cy="1512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08959"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497FFEDA-2C46-4FFB-BF92-F11AA61BDEE1}" type="slidenum">
              <a:rPr lang="en-GB" smtClean="0">
                <a:solidFill>
                  <a:srgbClr val="000000"/>
                </a:solidFill>
              </a:rPr>
              <a:pPr>
                <a:defRPr/>
              </a:pPr>
              <a:t>66</a:t>
            </a:fld>
            <a:endParaRPr lang="en-GB">
              <a:solidFill>
                <a:srgbClr val="000000"/>
              </a:solidFill>
            </a:endParaRPr>
          </a:p>
        </p:txBody>
      </p:sp>
    </p:spTree>
    <p:extLst>
      <p:ext uri="{BB962C8B-B14F-4D97-AF65-F5344CB8AC3E}">
        <p14:creationId xmlns:p14="http://schemas.microsoft.com/office/powerpoint/2010/main" val="2207961344"/>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161" y="0"/>
            <a:ext cx="5105399" cy="1092200"/>
          </a:xfrm>
        </p:spPr>
        <p:txBody>
          <a:bodyPr>
            <a:normAutofit fontScale="90000"/>
          </a:bodyPr>
          <a:lstStyle/>
          <a:p>
            <a:pPr algn="l">
              <a:defRPr/>
            </a:pPr>
            <a:r>
              <a:rPr lang="en-ZA" sz="2000" b="1" dirty="0">
                <a:solidFill>
                  <a:srgbClr val="FF3300"/>
                </a:solidFill>
                <a:effectLst>
                  <a:outerShdw blurRad="38100" dist="38100" dir="2700000" algn="tl">
                    <a:srgbClr val="000000">
                      <a:alpha val="43137"/>
                    </a:srgbClr>
                  </a:outerShdw>
                </a:effectLst>
                <a:latin typeface="Arial" pitchFamily="34" charset="0"/>
                <a:cs typeface="Arial" pitchFamily="34" charset="0"/>
              </a:rPr>
              <a:t/>
            </a:r>
            <a:br>
              <a:rPr lang="en-ZA" sz="2000" b="1" dirty="0">
                <a:solidFill>
                  <a:srgbClr val="FF3300"/>
                </a:solidFill>
                <a:effectLst>
                  <a:outerShdw blurRad="38100" dist="38100" dir="2700000" algn="tl">
                    <a:srgbClr val="000000">
                      <a:alpha val="43137"/>
                    </a:srgbClr>
                  </a:outerShdw>
                </a:effectLst>
                <a:latin typeface="Arial" pitchFamily="34" charset="0"/>
                <a:cs typeface="Arial" pitchFamily="34" charset="0"/>
              </a:rPr>
            </a:br>
            <a:r>
              <a:rPr lang="en-ZA" sz="2400" b="1" dirty="0">
                <a:solidFill>
                  <a:schemeClr val="tx1"/>
                </a:solidFill>
                <a:latin typeface="Arial" pitchFamily="34" charset="0"/>
                <a:ea typeface="+mn-ea"/>
                <a:cs typeface="Arial" pitchFamily="34" charset="0"/>
              </a:rPr>
              <a:t>Establishment of the One Stop Shop </a:t>
            </a:r>
            <a:r>
              <a:rPr lang="en-US" sz="3200" dirty="0">
                <a:solidFill>
                  <a:schemeClr val="tx1"/>
                </a:solidFill>
                <a:latin typeface="Arial" pitchFamily="34" charset="0"/>
                <a:cs typeface="Arial" pitchFamily="34" charset="0"/>
              </a:rPr>
              <a:t/>
            </a:r>
            <a:br>
              <a:rPr lang="en-US" sz="3200" dirty="0">
                <a:solidFill>
                  <a:schemeClr val="tx1"/>
                </a:solidFill>
                <a:latin typeface="Arial" pitchFamily="34" charset="0"/>
                <a:cs typeface="Arial" pitchFamily="34" charset="0"/>
              </a:rPr>
            </a:br>
            <a:endParaRPr lang="en-US" sz="3200" dirty="0">
              <a:solidFill>
                <a:schemeClr val="tx1"/>
              </a:solidFill>
              <a:latin typeface="Arial" pitchFamily="34" charset="0"/>
              <a:cs typeface="Arial" pitchFamily="34" charset="0"/>
            </a:endParaRPr>
          </a:p>
        </p:txBody>
      </p:sp>
      <p:sp>
        <p:nvSpPr>
          <p:cNvPr id="51205" name="TextBox 7"/>
          <p:cNvSpPr txBox="1">
            <a:spLocks noChangeArrowheads="1"/>
          </p:cNvSpPr>
          <p:nvPr/>
        </p:nvSpPr>
        <p:spPr bwMode="auto">
          <a:xfrm>
            <a:off x="651192" y="1499990"/>
            <a:ext cx="75707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 typeface="Wingdings" panose="05000000000000000000" pitchFamily="2" charset="2"/>
              <a:buChar char="§"/>
            </a:pPr>
            <a:r>
              <a:rPr lang="en-ZA" altLang="en-US" sz="1600" dirty="0">
                <a:latin typeface="Arial" panose="020B0604020202020204" pitchFamily="34" charset="0"/>
              </a:rPr>
              <a:t>The National One Stop </a:t>
            </a:r>
            <a:r>
              <a:rPr lang="en-ZA" altLang="en-US" sz="1600" dirty="0" smtClean="0">
                <a:latin typeface="Arial" panose="020B0604020202020204" pitchFamily="34" charset="0"/>
              </a:rPr>
              <a:t>Shop in Pretoria became </a:t>
            </a:r>
            <a:r>
              <a:rPr lang="en-ZA" altLang="en-US" sz="1600" dirty="0">
                <a:latin typeface="Arial" panose="020B0604020202020204" pitchFamily="34" charset="0"/>
              </a:rPr>
              <a:t>operational from 17 March </a:t>
            </a:r>
            <a:r>
              <a:rPr lang="en-ZA" altLang="en-US" sz="1600" dirty="0" smtClean="0">
                <a:latin typeface="Arial" panose="020B0604020202020204" pitchFamily="34" charset="0"/>
              </a:rPr>
              <a:t>2017</a:t>
            </a:r>
            <a:endParaRPr lang="en-ZA" altLang="en-US" sz="1600" b="1" dirty="0">
              <a:solidFill>
                <a:srgbClr val="FF0000"/>
              </a:solidFill>
              <a:latin typeface="Arial" panose="020B0604020202020204" pitchFamily="34" charset="0"/>
            </a:endParaRPr>
          </a:p>
          <a:p>
            <a:pPr>
              <a:spcBef>
                <a:spcPct val="0"/>
              </a:spcBef>
              <a:buFont typeface="Wingdings" panose="05000000000000000000" pitchFamily="2" charset="2"/>
              <a:buChar char="§"/>
            </a:pPr>
            <a:r>
              <a:rPr lang="en-ZA" altLang="en-US" sz="1600" dirty="0" smtClean="0">
                <a:latin typeface="Arial" panose="020B0604020202020204" pitchFamily="34" charset="0"/>
              </a:rPr>
              <a:t>Additionally, three more One </a:t>
            </a:r>
            <a:r>
              <a:rPr lang="en-ZA" altLang="en-US" sz="1600" dirty="0">
                <a:latin typeface="Arial" panose="020B0604020202020204" pitchFamily="34" charset="0"/>
              </a:rPr>
              <a:t>Stop Shops in Gauteng, </a:t>
            </a:r>
            <a:r>
              <a:rPr lang="en-ZA" altLang="en-US" sz="1600" dirty="0" smtClean="0">
                <a:latin typeface="Arial" panose="020B0604020202020204" pitchFamily="34" charset="0"/>
              </a:rPr>
              <a:t>KwaZulu </a:t>
            </a:r>
            <a:r>
              <a:rPr lang="en-ZA" altLang="en-US" sz="1600" dirty="0">
                <a:latin typeface="Arial" panose="020B0604020202020204" pitchFamily="34" charset="0"/>
              </a:rPr>
              <a:t>Natal and the Western </a:t>
            </a:r>
            <a:r>
              <a:rPr lang="en-ZA" altLang="en-US" sz="1600" dirty="0" smtClean="0">
                <a:latin typeface="Arial" panose="020B0604020202020204" pitchFamily="34" charset="0"/>
              </a:rPr>
              <a:t>Cape are scheduled to be launched during the 2017/18 Financial year.</a:t>
            </a:r>
          </a:p>
          <a:p>
            <a:pPr>
              <a:spcBef>
                <a:spcPct val="0"/>
              </a:spcBef>
              <a:buFont typeface="Wingdings" panose="05000000000000000000" pitchFamily="2" charset="2"/>
              <a:buChar char="§"/>
            </a:pPr>
            <a:r>
              <a:rPr lang="en-ZA" altLang="en-US" sz="1600" dirty="0">
                <a:latin typeface="Arial" panose="020B0604020202020204" pitchFamily="34" charset="0"/>
              </a:rPr>
              <a:t>The graph below illustrates the operational activities of the National One Stop Shop over the reporting period</a:t>
            </a:r>
            <a:r>
              <a:rPr lang="en-ZA" altLang="en-US" sz="1600" dirty="0" smtClean="0">
                <a:latin typeface="Arial" panose="020B0604020202020204" pitchFamily="34" charset="0"/>
              </a:rPr>
              <a:t>:</a:t>
            </a:r>
            <a:endParaRPr lang="en-ZA" altLang="en-US" sz="1600" dirty="0">
              <a:latin typeface="Arial" panose="020B0604020202020204" pitchFamily="34" charset="0"/>
            </a:endParaRPr>
          </a:p>
          <a:p>
            <a:pPr>
              <a:spcBef>
                <a:spcPct val="0"/>
              </a:spcBef>
              <a:buFont typeface="Wingdings" panose="05000000000000000000" pitchFamily="2" charset="2"/>
              <a:buChar char="§"/>
            </a:pPr>
            <a:endParaRPr lang="en-ZA" altLang="en-US" sz="1600" dirty="0">
              <a:latin typeface="Arial" panose="020B0604020202020204" pitchFamily="34" charset="0"/>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735" y="3562093"/>
            <a:ext cx="74898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85161"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DFC21A70-FE54-4FE0-AF42-2F1653A3DF65}" type="slidenum">
              <a:rPr lang="en-GB" smtClean="0">
                <a:solidFill>
                  <a:srgbClr val="000000"/>
                </a:solidFill>
              </a:rPr>
              <a:pPr>
                <a:defRPr/>
              </a:pPr>
              <a:t>67</a:t>
            </a:fld>
            <a:endParaRPr lang="en-GB">
              <a:solidFill>
                <a:srgbClr val="000000"/>
              </a:solidFill>
            </a:endParaRPr>
          </a:p>
        </p:txBody>
      </p:sp>
    </p:spTree>
    <p:extLst>
      <p:ext uri="{BB962C8B-B14F-4D97-AF65-F5344CB8AC3E}">
        <p14:creationId xmlns:p14="http://schemas.microsoft.com/office/powerpoint/2010/main" val="3623222886"/>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488" y="0"/>
            <a:ext cx="5035552" cy="1164229"/>
          </a:xfrm>
        </p:spPr>
        <p:txBody>
          <a:bodyPr>
            <a:normAutofit fontScale="90000"/>
          </a:bodyPr>
          <a:lstStyle/>
          <a:p>
            <a:pPr algn="l">
              <a:defRPr/>
            </a:pPr>
            <a:r>
              <a:rPr lang="en-ZA" sz="2000" b="1" dirty="0">
                <a:solidFill>
                  <a:srgbClr val="FF3300"/>
                </a:solidFill>
                <a:effectLst>
                  <a:outerShdw blurRad="38100" dist="38100" dir="2700000" algn="tl">
                    <a:srgbClr val="000000">
                      <a:alpha val="43137"/>
                    </a:srgbClr>
                  </a:outerShdw>
                </a:effectLst>
                <a:latin typeface="Arial" pitchFamily="34" charset="0"/>
                <a:cs typeface="Arial" pitchFamily="34" charset="0"/>
              </a:rPr>
              <a:t/>
            </a:r>
            <a:br>
              <a:rPr lang="en-ZA" sz="2000" b="1" dirty="0">
                <a:solidFill>
                  <a:srgbClr val="FF3300"/>
                </a:solidFill>
                <a:effectLst>
                  <a:outerShdw blurRad="38100" dist="38100" dir="2700000" algn="tl">
                    <a:srgbClr val="000000">
                      <a:alpha val="43137"/>
                    </a:srgbClr>
                  </a:outerShdw>
                </a:effectLst>
                <a:latin typeface="Arial" pitchFamily="34" charset="0"/>
                <a:cs typeface="Arial" pitchFamily="34" charset="0"/>
              </a:rPr>
            </a:br>
            <a:r>
              <a:rPr lang="en-ZA" sz="3100" b="1" dirty="0">
                <a:solidFill>
                  <a:schemeClr val="tx1"/>
                </a:solidFill>
                <a:latin typeface="Arial" pitchFamily="34" charset="0"/>
                <a:ea typeface="+mn-ea"/>
                <a:cs typeface="Arial" pitchFamily="34" charset="0"/>
              </a:rPr>
              <a:t>Launch of </a:t>
            </a:r>
            <a:r>
              <a:rPr lang="en-ZA" sz="3100" b="1" dirty="0" smtClean="0">
                <a:solidFill>
                  <a:schemeClr val="tx1"/>
                </a:solidFill>
                <a:latin typeface="Arial" pitchFamily="34" charset="0"/>
                <a:ea typeface="+mn-ea"/>
                <a:cs typeface="Arial" pitchFamily="34" charset="0"/>
              </a:rPr>
              <a:t>Provincial InvestSA </a:t>
            </a:r>
            <a:r>
              <a:rPr lang="en-ZA" sz="3100" b="1" dirty="0">
                <a:solidFill>
                  <a:schemeClr val="tx1"/>
                </a:solidFill>
                <a:latin typeface="Arial" pitchFamily="34" charset="0"/>
                <a:ea typeface="+mn-ea"/>
                <a:cs typeface="Arial" pitchFamily="34" charset="0"/>
              </a:rPr>
              <a:t>One Stop </a:t>
            </a:r>
            <a:r>
              <a:rPr lang="en-ZA" sz="3100" b="1" dirty="0" smtClean="0">
                <a:solidFill>
                  <a:schemeClr val="tx1"/>
                </a:solidFill>
                <a:latin typeface="Arial" pitchFamily="34" charset="0"/>
                <a:ea typeface="+mn-ea"/>
                <a:cs typeface="Arial" pitchFamily="34" charset="0"/>
              </a:rPr>
              <a:t>Shops</a:t>
            </a:r>
            <a:r>
              <a:rPr lang="en-US" sz="3100" dirty="0">
                <a:solidFill>
                  <a:schemeClr val="tx1"/>
                </a:solidFill>
                <a:latin typeface="Arial" pitchFamily="34" charset="0"/>
                <a:cs typeface="Arial" pitchFamily="34" charset="0"/>
              </a:rPr>
              <a:t/>
            </a:r>
            <a:br>
              <a:rPr lang="en-US" sz="3100" dirty="0">
                <a:solidFill>
                  <a:schemeClr val="tx1"/>
                </a:solidFill>
                <a:latin typeface="Arial" pitchFamily="34" charset="0"/>
                <a:cs typeface="Arial" pitchFamily="34" charset="0"/>
              </a:rPr>
            </a:br>
            <a:endParaRPr lang="en-US" sz="3100" dirty="0">
              <a:solidFill>
                <a:schemeClr val="tx1"/>
              </a:solidFill>
              <a:latin typeface="Arial" pitchFamily="34" charset="0"/>
              <a:cs typeface="Arial" pitchFamily="34" charset="0"/>
            </a:endParaRPr>
          </a:p>
        </p:txBody>
      </p:sp>
      <p:sp>
        <p:nvSpPr>
          <p:cNvPr id="27651" name="Content Placeholder 3"/>
          <p:cNvSpPr>
            <a:spLocks noGrp="1"/>
          </p:cNvSpPr>
          <p:nvPr>
            <p:ph sz="half" idx="1"/>
          </p:nvPr>
        </p:nvSpPr>
        <p:spPr>
          <a:xfrm>
            <a:off x="270193" y="1478280"/>
            <a:ext cx="4484687" cy="3831230"/>
          </a:xfrm>
        </p:spPr>
        <p:txBody>
          <a:bodyPr/>
          <a:lstStyle/>
          <a:p>
            <a:pPr algn="just">
              <a:buFont typeface="Wingdings" panose="05000000000000000000" pitchFamily="2" charset="2"/>
              <a:buChar char="§"/>
              <a:defRPr/>
            </a:pPr>
            <a:r>
              <a:rPr lang="en-US" altLang="en-US" sz="1350" dirty="0">
                <a:latin typeface="Arial" panose="020B0604020202020204" pitchFamily="34" charset="0"/>
                <a:cs typeface="Arial" panose="020B0604020202020204" pitchFamily="34" charset="0"/>
              </a:rPr>
              <a:t>The </a:t>
            </a:r>
            <a:r>
              <a:rPr lang="en-US" altLang="en-US" sz="1350" dirty="0" err="1">
                <a:latin typeface="Arial" panose="020B0604020202020204" pitchFamily="34" charset="0"/>
                <a:cs typeface="Arial" panose="020B0604020202020204" pitchFamily="34" charset="0"/>
              </a:rPr>
              <a:t>InvestSA</a:t>
            </a:r>
            <a:r>
              <a:rPr lang="en-US" altLang="en-US" sz="1350" dirty="0">
                <a:latin typeface="Arial" panose="020B0604020202020204" pitchFamily="34" charset="0"/>
                <a:cs typeface="Arial" panose="020B0604020202020204" pitchFamily="34" charset="0"/>
              </a:rPr>
              <a:t> Western Cape One Stop Shop was launched on 8 September </a:t>
            </a:r>
            <a:r>
              <a:rPr lang="en-US" altLang="en-US" sz="1350" dirty="0" smtClean="0">
                <a:latin typeface="Arial" panose="020B0604020202020204" pitchFamily="34" charset="0"/>
                <a:cs typeface="Arial" panose="020B0604020202020204" pitchFamily="34" charset="0"/>
              </a:rPr>
              <a:t>2017 and the </a:t>
            </a:r>
            <a:r>
              <a:rPr lang="en-US" altLang="en-US" sz="1350" dirty="0" err="1" smtClean="0">
                <a:latin typeface="Arial" panose="020B0604020202020204" pitchFamily="34" charset="0"/>
                <a:cs typeface="Arial" panose="020B0604020202020204" pitchFamily="34" charset="0"/>
              </a:rPr>
              <a:t>IvestSA</a:t>
            </a:r>
            <a:r>
              <a:rPr lang="en-US" altLang="en-US" sz="1350" dirty="0" smtClean="0">
                <a:latin typeface="Arial" panose="020B0604020202020204" pitchFamily="34" charset="0"/>
                <a:cs typeface="Arial" panose="020B0604020202020204" pitchFamily="34" charset="0"/>
              </a:rPr>
              <a:t> KZN OSS on the 18</a:t>
            </a:r>
            <a:r>
              <a:rPr lang="en-US" altLang="en-US" sz="1350" baseline="30000" dirty="0" smtClean="0">
                <a:latin typeface="Arial" panose="020B0604020202020204" pitchFamily="34" charset="0"/>
                <a:cs typeface="Arial" panose="020B0604020202020204" pitchFamily="34" charset="0"/>
              </a:rPr>
              <a:t>th</a:t>
            </a:r>
            <a:r>
              <a:rPr lang="en-US" altLang="en-US" sz="1350" dirty="0" smtClean="0">
                <a:latin typeface="Arial" panose="020B0604020202020204" pitchFamily="34" charset="0"/>
                <a:cs typeface="Arial" panose="020B0604020202020204" pitchFamily="34" charset="0"/>
              </a:rPr>
              <a:t> November 2017</a:t>
            </a:r>
            <a:endParaRPr lang="en-US" altLang="en-US" sz="135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en-US" altLang="en-US" sz="1350" dirty="0">
                <a:latin typeface="Arial" panose="020B0604020202020204" pitchFamily="34" charset="0"/>
                <a:cs typeface="Arial" panose="020B0604020202020204" pitchFamily="34" charset="0"/>
              </a:rPr>
              <a:t>The operational </a:t>
            </a:r>
            <a:r>
              <a:rPr lang="en-US" altLang="en-US" sz="1350" dirty="0" smtClean="0">
                <a:latin typeface="Arial" panose="020B0604020202020204" pitchFamily="34" charset="0"/>
                <a:cs typeface="Arial" panose="020B0604020202020204" pitchFamily="34" charset="0"/>
              </a:rPr>
              <a:t>launches </a:t>
            </a:r>
            <a:r>
              <a:rPr lang="en-US" altLang="en-US" sz="1350" dirty="0">
                <a:latin typeface="Arial" panose="020B0604020202020204" pitchFamily="34" charset="0"/>
                <a:cs typeface="Arial" panose="020B0604020202020204" pitchFamily="34" charset="0"/>
              </a:rPr>
              <a:t>of the One Stop </a:t>
            </a:r>
            <a:r>
              <a:rPr lang="en-US" altLang="en-US" sz="1350" dirty="0" smtClean="0">
                <a:latin typeface="Arial" panose="020B0604020202020204" pitchFamily="34" charset="0"/>
                <a:cs typeface="Arial" panose="020B0604020202020204" pitchFamily="34" charset="0"/>
              </a:rPr>
              <a:t>Shops </a:t>
            </a:r>
            <a:r>
              <a:rPr lang="en-US" altLang="en-US" sz="1350" dirty="0">
                <a:latin typeface="Arial" panose="020B0604020202020204" pitchFamily="34" charset="0"/>
                <a:cs typeface="Arial" panose="020B0604020202020204" pitchFamily="34" charset="0"/>
              </a:rPr>
              <a:t>was attended by National and Provincial Government officials; Investors and Regulatory Agencies.</a:t>
            </a:r>
          </a:p>
          <a:p>
            <a:pPr algn="just">
              <a:buFont typeface="Wingdings" panose="05000000000000000000" pitchFamily="2" charset="2"/>
              <a:buChar char="§"/>
              <a:defRPr/>
            </a:pPr>
            <a:r>
              <a:rPr lang="en-US" altLang="en-US" sz="1350" dirty="0">
                <a:latin typeface="Arial" panose="020B0604020202020204" pitchFamily="34" charset="0"/>
                <a:cs typeface="Arial" panose="020B0604020202020204" pitchFamily="34" charset="0"/>
              </a:rPr>
              <a:t>President Zuma lauded this as an important milestone to enhance investor services and confidence.</a:t>
            </a:r>
            <a:endParaRPr lang="en-ZA" altLang="en-US" sz="1350" dirty="0">
              <a:latin typeface="Arial" panose="020B0604020202020204" pitchFamily="34" charset="0"/>
              <a:cs typeface="Arial" panose="020B0604020202020204" pitchFamily="34" charset="0"/>
            </a:endParaRPr>
          </a:p>
          <a:p>
            <a:pPr marL="0" indent="0" algn="just">
              <a:buNone/>
              <a:defRPr/>
            </a:pPr>
            <a:endParaRPr lang="en-ZA" altLang="en-US" sz="1350" dirty="0">
              <a:latin typeface="Arial" panose="020B0604020202020204" pitchFamily="34" charset="0"/>
              <a:cs typeface="Arial" panose="020B0604020202020204" pitchFamily="34" charset="0"/>
            </a:endParaRPr>
          </a:p>
          <a:p>
            <a:pPr marL="0" indent="0" algn="just">
              <a:buNone/>
              <a:defRPr/>
            </a:pPr>
            <a:endParaRPr lang="en-ZA" altLang="en-US" sz="1350" dirty="0">
              <a:latin typeface="Arial" panose="020B0604020202020204" pitchFamily="34" charset="0"/>
              <a:cs typeface="Arial" panose="020B0604020202020204" pitchFamily="34" charset="0"/>
            </a:endParaRPr>
          </a:p>
        </p:txBody>
      </p:sp>
      <p:pic>
        <p:nvPicPr>
          <p:cNvPr id="481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 y="0"/>
            <a:ext cx="3340256" cy="116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3820" y="3850597"/>
            <a:ext cx="37147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3820" y="1651910"/>
            <a:ext cx="37211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7957" y="3850597"/>
            <a:ext cx="37258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7FFEDA-2C46-4FFB-BF92-F11AA61BDEE1}" type="slidenum">
              <a:rPr lang="en-GB" smtClean="0">
                <a:solidFill>
                  <a:srgbClr val="000000"/>
                </a:solidFill>
              </a:rPr>
              <a:pPr>
                <a:defRPr/>
              </a:pPr>
              <a:t>68</a:t>
            </a:fld>
            <a:endParaRPr lang="en-GB">
              <a:solidFill>
                <a:srgbClr val="000000"/>
              </a:solidFill>
            </a:endParaRPr>
          </a:p>
        </p:txBody>
      </p:sp>
    </p:spTree>
    <p:extLst>
      <p:ext uri="{BB962C8B-B14F-4D97-AF65-F5344CB8AC3E}">
        <p14:creationId xmlns:p14="http://schemas.microsoft.com/office/powerpoint/2010/main" val="3517878154"/>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03830F-73B7-48B0-9E15-30A826AEB795}" type="slidenum">
              <a:rPr lang="en-ZA" smtClean="0"/>
              <a:t>69</a:t>
            </a:fld>
            <a:endParaRPr lang="en-ZA"/>
          </a:p>
        </p:txBody>
      </p:sp>
      <p:pic>
        <p:nvPicPr>
          <p:cNvPr id="8" name="Picture 8" descr="C:\Users\LFick\Pictures\Ankora\imagesgty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608" y="1988840"/>
            <a:ext cx="41767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LFick\Pictures\Ankora\imagesiuyt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2263776"/>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17831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2400" dirty="0" smtClean="0">
                <a:solidFill>
                  <a:schemeClr val="tx1"/>
                </a:solidFill>
                <a:latin typeface="Arial Rounded MT Bold"/>
              </a:rPr>
              <a:t/>
            </a:r>
            <a:br>
              <a:rPr lang="en-GB" sz="2400" dirty="0" smtClean="0">
                <a:solidFill>
                  <a:schemeClr val="tx1"/>
                </a:solidFill>
                <a:latin typeface="Arial Rounded MT Bold"/>
              </a:rPr>
            </a:br>
            <a:r>
              <a:rPr lang="en-GB" sz="2400" b="1" dirty="0" smtClean="0">
                <a:solidFill>
                  <a:schemeClr val="tx1"/>
                </a:solidFill>
                <a:latin typeface="Arial" panose="020B0604020202020204" pitchFamily="34" charset="0"/>
                <a:cs typeface="Arial" panose="020B0604020202020204" pitchFamily="34" charset="0"/>
              </a:rPr>
              <a:t>CONTRIBUTION TO THE STRATEGY OF THE DTI</a:t>
            </a:r>
            <a:r>
              <a:rPr lang="en-GB" sz="2400" dirty="0" smtClean="0">
                <a:latin typeface="Arial Rounded MT Bold"/>
              </a:rPr>
              <a:t/>
            </a:r>
            <a:br>
              <a:rPr lang="en-GB" sz="2400" dirty="0" smtClean="0">
                <a:latin typeface="Arial Rounded MT Bold"/>
              </a:rPr>
            </a:br>
            <a:endParaRPr lang="en-GB" sz="2400" dirty="0" smtClean="0">
              <a:latin typeface="Arial Rounded MT Bold"/>
            </a:endParaRPr>
          </a:p>
        </p:txBody>
      </p:sp>
      <p:sp>
        <p:nvSpPr>
          <p:cNvPr id="20483" name="Rectangle 3"/>
          <p:cNvSpPr>
            <a:spLocks noGrp="1" noChangeArrowheads="1"/>
          </p:cNvSpPr>
          <p:nvPr>
            <p:ph type="body" idx="1"/>
          </p:nvPr>
        </p:nvSpPr>
        <p:spPr/>
        <p:txBody>
          <a:bodyPr/>
          <a:lstStyle/>
          <a:p>
            <a:pPr eaLnBrk="1" hangingPunct="1"/>
            <a:endParaRPr lang="en-ZA" smtClean="0"/>
          </a:p>
          <a:p>
            <a:pPr eaLnBrk="1" hangingPunct="1"/>
            <a:endParaRPr lang="en-ZA" smtClean="0"/>
          </a:p>
        </p:txBody>
      </p:sp>
      <p:sp>
        <p:nvSpPr>
          <p:cNvPr id="20484" name="Rectangle 4"/>
          <p:cNvSpPr>
            <a:spLocks noChangeArrowheads="1"/>
          </p:cNvSpPr>
          <p:nvPr/>
        </p:nvSpPr>
        <p:spPr bwMode="auto">
          <a:xfrm>
            <a:off x="631825" y="1052513"/>
            <a:ext cx="8661400" cy="3478212"/>
          </a:xfrm>
          <a:prstGeom prst="rect">
            <a:avLst/>
          </a:prstGeom>
          <a:noFill/>
          <a:ln w="9525">
            <a:noFill/>
            <a:miter lim="800000"/>
            <a:headEnd/>
            <a:tailEnd/>
          </a:ln>
        </p:spPr>
        <p:txBody>
          <a:bodyPr anchor="ctr">
            <a:spAutoFit/>
          </a:bodyPr>
          <a:lstStyle/>
          <a:p>
            <a:endParaRPr lang="en-GB"/>
          </a:p>
          <a:p>
            <a:pPr algn="just"/>
            <a:r>
              <a:rPr lang="en-GB" sz="1800">
                <a:latin typeface="Arial" charset="0"/>
              </a:rPr>
              <a:t>Increasing the quality and quantum of </a:t>
            </a:r>
            <a:r>
              <a:rPr lang="en-GB" sz="1800">
                <a:solidFill>
                  <a:srgbClr val="E03500"/>
                </a:solidFill>
                <a:latin typeface="Arial" charset="0"/>
              </a:rPr>
              <a:t>foreign and domestic direct investment</a:t>
            </a:r>
            <a:r>
              <a:rPr lang="en-GB" sz="1800">
                <a:latin typeface="Arial" charset="0"/>
              </a:rPr>
              <a:t> by undertaking effective investment recruitment campaigns, providing an efficient facilitation and information service in order to retain and expand investment into South Africa as well as into Africa. This will be a one-stop shop initiative. </a:t>
            </a:r>
          </a:p>
          <a:p>
            <a:pPr algn="just"/>
            <a:endParaRPr lang="en-GB" sz="1800">
              <a:latin typeface="Arial" charset="0"/>
            </a:endParaRPr>
          </a:p>
          <a:p>
            <a:pPr algn="just"/>
            <a:r>
              <a:rPr lang="en-GB" sz="1800">
                <a:latin typeface="Arial" charset="0"/>
              </a:rPr>
              <a:t>Developing new and existing South African </a:t>
            </a:r>
            <a:r>
              <a:rPr lang="en-GB" sz="1800">
                <a:solidFill>
                  <a:srgbClr val="E03500"/>
                </a:solidFill>
                <a:latin typeface="Arial" charset="0"/>
              </a:rPr>
              <a:t>exporters' capabilities</a:t>
            </a:r>
            <a:r>
              <a:rPr lang="en-GB" sz="1800">
                <a:latin typeface="Arial" charset="0"/>
              </a:rPr>
              <a:t> in order to grow exports globally (goods, services and capital) by providing appropriate information, financial support and practical assistance to sustain organic growth in traditional markets and to penetrate new high growth markets. </a:t>
            </a:r>
          </a:p>
          <a:p>
            <a:pPr algn="just"/>
            <a:endParaRPr lang="en-GB" sz="1800">
              <a:latin typeface="Arial" charset="0"/>
            </a:endParaRPr>
          </a:p>
          <a:p>
            <a:pPr algn="just"/>
            <a:r>
              <a:rPr lang="en-GB" sz="1800">
                <a:latin typeface="Arial" charset="0"/>
              </a:rPr>
              <a:t>Effectively managing and administering the </a:t>
            </a:r>
            <a:r>
              <a:rPr lang="en-GB" sz="1800">
                <a:solidFill>
                  <a:srgbClr val="E03500"/>
                </a:solidFill>
                <a:latin typeface="Arial" charset="0"/>
              </a:rPr>
              <a:t>Foreign Office network</a:t>
            </a:r>
            <a:r>
              <a:rPr lang="en-GB" sz="1800">
                <a:latin typeface="Arial" charset="0"/>
              </a:rPr>
              <a:t>. </a:t>
            </a:r>
          </a:p>
        </p:txBody>
      </p:sp>
      <p:sp>
        <p:nvSpPr>
          <p:cNvPr id="20485" name="Rectangle 5"/>
          <p:cNvSpPr>
            <a:spLocks noChangeArrowheads="1"/>
          </p:cNvSpPr>
          <p:nvPr/>
        </p:nvSpPr>
        <p:spPr bwMode="auto">
          <a:xfrm>
            <a:off x="631825" y="4652963"/>
            <a:ext cx="8642350" cy="1465262"/>
          </a:xfrm>
          <a:prstGeom prst="rect">
            <a:avLst/>
          </a:prstGeom>
          <a:noFill/>
          <a:ln w="9525">
            <a:noFill/>
            <a:miter lim="800000"/>
            <a:headEnd/>
            <a:tailEnd/>
          </a:ln>
        </p:spPr>
        <p:txBody>
          <a:bodyPr anchor="ctr">
            <a:spAutoFit/>
          </a:bodyPr>
          <a:lstStyle/>
          <a:p>
            <a:r>
              <a:rPr lang="en-GB" sz="1800" u="sng" dirty="0">
                <a:latin typeface="Arial" charset="0"/>
              </a:rPr>
              <a:t>Co-operation with key organisations</a:t>
            </a:r>
            <a:br>
              <a:rPr lang="en-GB" sz="1800" u="sng" dirty="0">
                <a:latin typeface="Arial" charset="0"/>
              </a:rPr>
            </a:br>
            <a:r>
              <a:rPr lang="en-GB" sz="1800" dirty="0">
                <a:latin typeface="Arial" charset="0"/>
              </a:rPr>
              <a:t>The division works closely with other divisions of the </a:t>
            </a:r>
            <a:r>
              <a:rPr lang="en-GB" sz="1800" dirty="0" err="1">
                <a:latin typeface="Arial" charset="0"/>
              </a:rPr>
              <a:t>dti</a:t>
            </a:r>
            <a:r>
              <a:rPr lang="en-GB" sz="1800" dirty="0">
                <a:latin typeface="Arial" charset="0"/>
              </a:rPr>
              <a:t>, COTII agencies, other national government departments, provincial government departments and their agencies, urban metropolitan councils, chambers of commerce, private sector companies and international counterparts to meet it's objectives. </a:t>
            </a: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a:t>
            </a:fld>
            <a:endParaRPr lang="en-GB">
              <a:solidFill>
                <a:srgbClr val="000000"/>
              </a:solidFill>
            </a:endParaRPr>
          </a:p>
        </p:txBody>
      </p:sp>
    </p:spTree>
    <p:extLst>
      <p:ext uri="{BB962C8B-B14F-4D97-AF65-F5344CB8AC3E}">
        <p14:creationId xmlns:p14="http://schemas.microsoft.com/office/powerpoint/2010/main" val="2892309847"/>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571744"/>
            <a:ext cx="9906000" cy="114300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kern="0" dirty="0" smtClean="0">
                <a:latin typeface="Arial Rounded MT Bold"/>
                <a:ea typeface="+mj-ea"/>
                <a:cs typeface="+mj-cs"/>
              </a:rPr>
              <a:t>SUPPORTING SLIDES</a:t>
            </a:r>
            <a:endParaRPr kumimoji="0" lang="en-GB" sz="2400" b="0" i="0" u="none" strike="noStrike" kern="0" cap="none" spc="0" normalizeH="0" baseline="0" noProof="0" dirty="0" smtClean="0">
              <a:ln>
                <a:noFill/>
              </a:ln>
              <a:solidFill>
                <a:schemeClr val="tx1"/>
              </a:solidFill>
              <a:effectLst/>
              <a:uLnTx/>
              <a:uFillTx/>
              <a:latin typeface="Arial Rounded MT Bold"/>
              <a:ea typeface="+mj-ea"/>
              <a:cs typeface="+mj-cs"/>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70</a:t>
            </a:fld>
            <a:endParaRPr lang="en-GB">
              <a:solidFill>
                <a:srgbClr val="000000"/>
              </a:solidFill>
            </a:endParaRPr>
          </a:p>
        </p:txBody>
      </p:sp>
    </p:spTree>
    <p:extLst>
      <p:ext uri="{BB962C8B-B14F-4D97-AF65-F5344CB8AC3E}">
        <p14:creationId xmlns:p14="http://schemas.microsoft.com/office/powerpoint/2010/main" val="3425508708"/>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a:cs typeface="Arial"/>
              </a:rPr>
              <a:t>CONTENTS</a:t>
            </a:r>
            <a:br>
              <a:rPr lang="en-US" sz="2200" b="1" dirty="0">
                <a:solidFill>
                  <a:schemeClr val="tx1"/>
                </a:solidFill>
                <a:latin typeface="Arial"/>
                <a:cs typeface="Arial"/>
              </a:rPr>
            </a:b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71</a:t>
            </a:fld>
            <a:endParaRPr lang="en-GB">
              <a:solidFill>
                <a:srgbClr val="000000"/>
              </a:solidFill>
            </a:endParaRPr>
          </a:p>
        </p:txBody>
      </p:sp>
      <p:sp>
        <p:nvSpPr>
          <p:cNvPr id="5" name="Content Placeholder 4"/>
          <p:cNvSpPr txBox="1">
            <a:spLocks noGrp="1"/>
          </p:cNvSpPr>
          <p:nvPr>
            <p:ph idx="1"/>
          </p:nvPr>
        </p:nvSpPr>
        <p:spPr>
          <a:xfrm>
            <a:off x="412750" y="1295400"/>
            <a:ext cx="8750300" cy="3394775"/>
          </a:xfrm>
          <a:prstGeom prst="rect">
            <a:avLst/>
          </a:prstGeom>
          <a:noFill/>
        </p:spPr>
        <p:txBody>
          <a:bodyPr wrap="square" rtlCol="0">
            <a:spAutoFit/>
          </a:bodyPr>
          <a:lstStyle/>
          <a:p>
            <a:pPr marL="524923" indent="-524923">
              <a:buClr>
                <a:srgbClr val="E26F22"/>
              </a:buClr>
              <a:buFont typeface="Arial" pitchFamily="34" charset="0"/>
              <a:buChar char="•"/>
            </a:pPr>
            <a:r>
              <a:rPr lang="en-ZA" sz="3700" b="1" dirty="0"/>
              <a:t>IDAD export incentive suite </a:t>
            </a:r>
          </a:p>
          <a:p>
            <a:pPr marL="524923" indent="-524923">
              <a:buClr>
                <a:srgbClr val="E26F22"/>
              </a:buClr>
              <a:buFont typeface="Arial" pitchFamily="34" charset="0"/>
              <a:buChar char="•"/>
            </a:pPr>
            <a:r>
              <a:rPr lang="en-ZA" sz="3700" b="1" dirty="0"/>
              <a:t>Overview of export support offerings</a:t>
            </a:r>
          </a:p>
          <a:p>
            <a:pPr marL="524923" indent="-524923">
              <a:buClr>
                <a:srgbClr val="E26F22"/>
              </a:buClr>
              <a:buFont typeface="Arial" pitchFamily="34" charset="0"/>
              <a:buChar char="•"/>
            </a:pPr>
            <a:r>
              <a:rPr lang="en-ZA" sz="3700" b="1" dirty="0"/>
              <a:t>Output and impact of support</a:t>
            </a:r>
          </a:p>
          <a:p>
            <a:pPr marL="524923" indent="-524923">
              <a:buClr>
                <a:srgbClr val="E26F22"/>
              </a:buClr>
              <a:buFont typeface="Arial" pitchFamily="34" charset="0"/>
              <a:buChar char="•"/>
            </a:pPr>
            <a:r>
              <a:rPr lang="en-ZA" sz="3700" b="1" dirty="0"/>
              <a:t>Challenges</a:t>
            </a:r>
          </a:p>
          <a:p>
            <a:pPr marL="524923" indent="-524923">
              <a:buClr>
                <a:srgbClr val="E26F22"/>
              </a:buClr>
              <a:buFont typeface="Arial" pitchFamily="34" charset="0"/>
              <a:buChar char="•"/>
            </a:pPr>
            <a:r>
              <a:rPr lang="en-US" sz="3700" b="1" dirty="0"/>
              <a:t>Improvements   </a:t>
            </a:r>
            <a:endParaRPr lang="en-ZA" sz="3700" b="1" dirty="0"/>
          </a:p>
        </p:txBody>
      </p:sp>
    </p:spTree>
    <p:extLst>
      <p:ext uri="{BB962C8B-B14F-4D97-AF65-F5344CB8AC3E}">
        <p14:creationId xmlns:p14="http://schemas.microsoft.com/office/powerpoint/2010/main" val="1210963136"/>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200" b="1" dirty="0" err="1">
                <a:solidFill>
                  <a:schemeClr val="tx1"/>
                </a:solidFill>
                <a:latin typeface="Arial"/>
                <a:cs typeface="Arial"/>
              </a:rPr>
              <a:t>Industrial</a:t>
            </a:r>
            <a:r>
              <a:rPr lang="fr-FR" sz="2200" b="1" dirty="0">
                <a:solidFill>
                  <a:schemeClr val="tx1"/>
                </a:solidFill>
                <a:latin typeface="Arial"/>
                <a:cs typeface="Arial"/>
              </a:rPr>
              <a:t> </a:t>
            </a:r>
            <a:r>
              <a:rPr lang="fr-FR" sz="2200" b="1" dirty="0" err="1">
                <a:solidFill>
                  <a:schemeClr val="tx1"/>
                </a:solidFill>
                <a:latin typeface="Arial"/>
                <a:cs typeface="Arial"/>
              </a:rPr>
              <a:t>Development</a:t>
            </a:r>
            <a:r>
              <a:rPr lang="fr-FR" sz="2200" b="1" dirty="0">
                <a:solidFill>
                  <a:schemeClr val="tx1"/>
                </a:solidFill>
                <a:latin typeface="Arial"/>
                <a:cs typeface="Arial"/>
              </a:rPr>
              <a:t> Administration Division (IDAD)</a:t>
            </a:r>
            <a:r>
              <a:rPr lang="en-US" sz="2200" b="1" dirty="0">
                <a:solidFill>
                  <a:schemeClr val="tx1"/>
                </a:solidFill>
                <a:latin typeface="Arial"/>
                <a:cs typeface="Arial"/>
              </a:rPr>
              <a:t/>
            </a:r>
            <a:br>
              <a:rPr lang="en-US" sz="2200" b="1" dirty="0">
                <a:solidFill>
                  <a:schemeClr val="tx1"/>
                </a:solidFill>
                <a:latin typeface="Arial"/>
                <a:cs typeface="Arial"/>
              </a:rPr>
            </a:b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72</a:t>
            </a:fld>
            <a:endParaRPr lang="en-GB">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4377011"/>
              </p:ext>
            </p:extLst>
          </p:nvPr>
        </p:nvGraphicFramePr>
        <p:xfrm>
          <a:off x="413425" y="1629765"/>
          <a:ext cx="8749588" cy="446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779" y="5497233"/>
            <a:ext cx="5649642" cy="51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71104"/>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cs typeface="Arial"/>
              </a:rPr>
              <a:t>CURRENT IDAD EXPORT INCENTIVES</a:t>
            </a:r>
            <a:r>
              <a:rPr lang="en-US" sz="2200" b="1" i="1" dirty="0">
                <a:solidFill>
                  <a:schemeClr val="tx1"/>
                </a:solidFill>
                <a:cs typeface="Arial"/>
              </a:rPr>
              <a:t/>
            </a:r>
            <a:br>
              <a:rPr lang="en-US" sz="2200" b="1" i="1" dirty="0">
                <a:solidFill>
                  <a:schemeClr val="tx1"/>
                </a:solidFill>
                <a:cs typeface="Arial"/>
              </a:rPr>
            </a:b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73</a:t>
            </a:fld>
            <a:endParaRPr lang="en-GB">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2939453"/>
              </p:ext>
            </p:extLst>
          </p:nvPr>
        </p:nvGraphicFramePr>
        <p:xfrm>
          <a:off x="979467" y="1295593"/>
          <a:ext cx="8532387" cy="480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 y="1295592"/>
            <a:ext cx="1139669" cy="777305"/>
          </a:xfrm>
          <a:prstGeom prst="rect">
            <a:avLst/>
          </a:prstGeom>
          <a:noFill/>
        </p:spPr>
        <p:txBody>
          <a:bodyPr wrap="square" lIns="83988" tIns="41994" rIns="83988" bIns="41994" rtlCol="0">
            <a:spAutoFit/>
          </a:bodyPr>
          <a:lstStyle/>
          <a:p>
            <a:pPr algn="ctr"/>
            <a:r>
              <a:rPr lang="en-ZA" sz="1500" b="1" dirty="0"/>
              <a:t>Aspiring  &amp; existing exporters</a:t>
            </a:r>
          </a:p>
        </p:txBody>
      </p:sp>
      <p:sp>
        <p:nvSpPr>
          <p:cNvPr id="7" name="TextBox 6"/>
          <p:cNvSpPr txBox="1"/>
          <p:nvPr/>
        </p:nvSpPr>
        <p:spPr>
          <a:xfrm>
            <a:off x="366017" y="2515447"/>
            <a:ext cx="1226900" cy="577251"/>
          </a:xfrm>
          <a:prstGeom prst="rect">
            <a:avLst/>
          </a:prstGeom>
          <a:noFill/>
        </p:spPr>
        <p:txBody>
          <a:bodyPr wrap="square" lIns="83988" tIns="41994" rIns="83988" bIns="41994" rtlCol="0">
            <a:spAutoFit/>
          </a:bodyPr>
          <a:lstStyle>
            <a:defPPr>
              <a:defRPr lang="en-US"/>
            </a:defPPr>
            <a:lvl1pPr algn="ctr">
              <a:defRPr sz="1600" b="1"/>
            </a:lvl1pPr>
          </a:lstStyle>
          <a:p>
            <a:r>
              <a:rPr lang="en-ZA" dirty="0" smtClean="0"/>
              <a:t>Aspiring </a:t>
            </a:r>
            <a:r>
              <a:rPr lang="en-ZA" dirty="0"/>
              <a:t>exporters</a:t>
            </a:r>
          </a:p>
        </p:txBody>
      </p:sp>
      <p:sp>
        <p:nvSpPr>
          <p:cNvPr id="8" name="TextBox 7"/>
          <p:cNvSpPr txBox="1"/>
          <p:nvPr/>
        </p:nvSpPr>
        <p:spPr>
          <a:xfrm>
            <a:off x="526220" y="3384633"/>
            <a:ext cx="1226900" cy="577251"/>
          </a:xfrm>
          <a:prstGeom prst="rect">
            <a:avLst/>
          </a:prstGeom>
          <a:noFill/>
        </p:spPr>
        <p:txBody>
          <a:bodyPr wrap="square" lIns="83988" tIns="41994" rIns="83988" bIns="41994" rtlCol="0">
            <a:spAutoFit/>
          </a:bodyPr>
          <a:lstStyle>
            <a:defPPr>
              <a:defRPr lang="en-US"/>
            </a:defPPr>
            <a:lvl1pPr algn="ctr">
              <a:defRPr sz="1600" b="1"/>
            </a:lvl1pPr>
          </a:lstStyle>
          <a:p>
            <a:r>
              <a:rPr lang="en-ZA" dirty="0" smtClean="0"/>
              <a:t>Seasoned </a:t>
            </a:r>
            <a:r>
              <a:rPr lang="en-ZA" dirty="0"/>
              <a:t>exporters</a:t>
            </a:r>
          </a:p>
        </p:txBody>
      </p:sp>
      <p:sp>
        <p:nvSpPr>
          <p:cNvPr id="9" name="TextBox 8"/>
          <p:cNvSpPr txBox="1"/>
          <p:nvPr/>
        </p:nvSpPr>
        <p:spPr>
          <a:xfrm>
            <a:off x="0" y="4283027"/>
            <a:ext cx="1691995" cy="823472"/>
          </a:xfrm>
          <a:prstGeom prst="rect">
            <a:avLst/>
          </a:prstGeom>
          <a:noFill/>
        </p:spPr>
        <p:txBody>
          <a:bodyPr wrap="square" lIns="83988" tIns="41994" rIns="83988" bIns="41994" rtlCol="0">
            <a:spAutoFit/>
          </a:bodyPr>
          <a:lstStyle>
            <a:defPPr>
              <a:defRPr lang="en-US"/>
            </a:defPPr>
            <a:lvl1pPr algn="ctr">
              <a:defRPr sz="1600" b="1"/>
            </a:lvl1pPr>
          </a:lstStyle>
          <a:p>
            <a:r>
              <a:rPr lang="en-ZA" dirty="0" smtClean="0"/>
              <a:t>Seasoned and aspiring exporters</a:t>
            </a:r>
            <a:endParaRPr lang="en-ZA" dirty="0"/>
          </a:p>
        </p:txBody>
      </p:sp>
      <p:sp>
        <p:nvSpPr>
          <p:cNvPr id="10" name="TextBox 9"/>
          <p:cNvSpPr txBox="1"/>
          <p:nvPr/>
        </p:nvSpPr>
        <p:spPr>
          <a:xfrm>
            <a:off x="0" y="5232404"/>
            <a:ext cx="1139670" cy="1315914"/>
          </a:xfrm>
          <a:prstGeom prst="rect">
            <a:avLst/>
          </a:prstGeom>
          <a:noFill/>
        </p:spPr>
        <p:txBody>
          <a:bodyPr wrap="square" lIns="83988" tIns="41994" rIns="83988" bIns="41994" rtlCol="0">
            <a:spAutoFit/>
          </a:bodyPr>
          <a:lstStyle>
            <a:defPPr>
              <a:defRPr lang="en-US"/>
            </a:defPPr>
            <a:lvl1pPr algn="ctr">
              <a:defRPr sz="1600" b="1"/>
            </a:lvl1pPr>
          </a:lstStyle>
          <a:p>
            <a:r>
              <a:rPr lang="en-ZA" dirty="0"/>
              <a:t>Capital </a:t>
            </a:r>
          </a:p>
          <a:p>
            <a:r>
              <a:rPr lang="en-ZA" dirty="0"/>
              <a:t>goods </a:t>
            </a:r>
            <a:r>
              <a:rPr lang="en-ZA" dirty="0" smtClean="0"/>
              <a:t>contractors and engineers</a:t>
            </a:r>
            <a:endParaRPr lang="en-ZA" dirty="0"/>
          </a:p>
        </p:txBody>
      </p:sp>
    </p:spTree>
    <p:extLst>
      <p:ext uri="{BB962C8B-B14F-4D97-AF65-F5344CB8AC3E}">
        <p14:creationId xmlns:p14="http://schemas.microsoft.com/office/powerpoint/2010/main" val="2399242415"/>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cs typeface="Arial"/>
              </a:rPr>
              <a:t>PURPOSE OF THE INCENTIVES</a:t>
            </a:r>
            <a:r>
              <a:rPr lang="en-US" sz="2200" b="1" i="1" dirty="0">
                <a:solidFill>
                  <a:schemeClr val="tx1"/>
                </a:solidFill>
                <a:cs typeface="Arial"/>
              </a:rPr>
              <a:t/>
            </a:r>
            <a:br>
              <a:rPr lang="en-US" sz="2200" b="1" i="1" dirty="0">
                <a:solidFill>
                  <a:schemeClr val="tx1"/>
                </a:solidFill>
                <a:cs typeface="Arial"/>
              </a:rPr>
            </a:b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74</a:t>
            </a:fld>
            <a:endParaRPr lang="en-GB">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9077163"/>
              </p:ext>
            </p:extLst>
          </p:nvPr>
        </p:nvGraphicFramePr>
        <p:xfrm>
          <a:off x="413424" y="1295593"/>
          <a:ext cx="9113040" cy="480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212776" y="4295137"/>
            <a:ext cx="7313690" cy="804672"/>
            <a:chOff x="2791219" y="2570482"/>
            <a:chExt cx="6890267" cy="694889"/>
          </a:xfrm>
          <a:solidFill>
            <a:schemeClr val="accent6">
              <a:lumMod val="40000"/>
              <a:lumOff val="60000"/>
            </a:schemeClr>
          </a:solidFill>
        </p:grpSpPr>
        <p:sp>
          <p:nvSpPr>
            <p:cNvPr id="7" name="Round Same Side Corner Rectangle 6"/>
            <p:cNvSpPr/>
            <p:nvPr/>
          </p:nvSpPr>
          <p:spPr>
            <a:xfrm rot="5400000">
              <a:off x="5888908" y="-527207"/>
              <a:ext cx="694889" cy="6890267"/>
            </a:xfrm>
            <a:prstGeom prst="round2SameRect">
              <a:avLst/>
            </a:prstGeom>
            <a:grp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8" name="Round Same Side Corner Rectangle 4"/>
            <p:cNvSpPr txBox="1"/>
            <p:nvPr/>
          </p:nvSpPr>
          <p:spPr>
            <a:xfrm>
              <a:off x="2797525" y="2621282"/>
              <a:ext cx="6850039" cy="627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57477" lvl="1" indent="-157477" defTabSz="734892">
                <a:lnSpc>
                  <a:spcPct val="90000"/>
                </a:lnSpc>
                <a:spcBef>
                  <a:spcPct val="0"/>
                </a:spcBef>
                <a:spcAft>
                  <a:spcPct val="15000"/>
                </a:spcAft>
                <a:buFontTx/>
                <a:buChar char="••"/>
              </a:pPr>
              <a:r>
                <a:rPr lang="en-ZA" sz="1700" b="1" dirty="0">
                  <a:solidFill>
                    <a:srgbClr val="FF0000"/>
                  </a:solidFill>
                </a:rPr>
                <a:t>Individual entities </a:t>
              </a:r>
              <a:r>
                <a:rPr lang="en-ZA" sz="1700" b="1" dirty="0"/>
                <a:t>organising an inward buying mission for prospective international buyers to conclude export orders </a:t>
              </a:r>
              <a:endParaRPr lang="en-ZA" sz="1700" b="1" dirty="0">
                <a:solidFill>
                  <a:schemeClr val="tx1"/>
                </a:solidFill>
                <a:latin typeface="Calibri" pitchFamily="34" charset="0"/>
              </a:endParaRPr>
            </a:p>
          </p:txBody>
        </p:sp>
      </p:grpSp>
      <p:sp>
        <p:nvSpPr>
          <p:cNvPr id="9" name="Round Same Side Corner Rectangle 4"/>
          <p:cNvSpPr txBox="1"/>
          <p:nvPr/>
        </p:nvSpPr>
        <p:spPr>
          <a:xfrm>
            <a:off x="2219470" y="5289589"/>
            <a:ext cx="7306996" cy="806891"/>
          </a:xfrm>
          <a:prstGeom prst="rect">
            <a:avLst/>
          </a:prstGeom>
          <a:solidFill>
            <a:schemeClr val="accent6">
              <a:lumMod val="40000"/>
              <a:lumOff val="60000"/>
            </a:schemeClr>
          </a:solidFill>
          <a:scene3d>
            <a:camera prst="orthographicFront"/>
            <a:lightRig rig="soft" dir="t"/>
          </a:scene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264" tIns="113733" rIns="264528" bIns="113733" numCol="1" spcCol="1166" anchor="ctr" anchorCtr="0">
            <a:noAutofit/>
          </a:bodyPr>
          <a:lstStyle/>
          <a:p>
            <a:pPr marL="262461" indent="-262461">
              <a:buFont typeface="Arial" panose="020B0604020202020204" pitchFamily="34" charset="0"/>
              <a:buChar char="•"/>
            </a:pPr>
            <a:r>
              <a:rPr lang="en-ZA" sz="1700" b="1" dirty="0">
                <a:latin typeface="Calibri" pitchFamily="34" charset="0"/>
              </a:rPr>
              <a:t>Capital goods </a:t>
            </a:r>
            <a:r>
              <a:rPr lang="en-ZA" sz="1700" b="1" dirty="0">
                <a:solidFill>
                  <a:srgbClr val="FF0000"/>
                </a:solidFill>
                <a:latin typeface="Calibri" pitchFamily="34" charset="0"/>
              </a:rPr>
              <a:t>feasibility</a:t>
            </a:r>
            <a:r>
              <a:rPr lang="en-ZA" b="1" dirty="0">
                <a:solidFill>
                  <a:srgbClr val="FF0000"/>
                </a:solidFill>
                <a:latin typeface="Calibri" pitchFamily="34" charset="0"/>
              </a:rPr>
              <a:t> </a:t>
            </a:r>
            <a:r>
              <a:rPr lang="en-ZA" sz="1700" b="1" dirty="0">
                <a:solidFill>
                  <a:srgbClr val="FF0000"/>
                </a:solidFill>
                <a:latin typeface="Calibri" pitchFamily="34" charset="0"/>
              </a:rPr>
              <a:t>projects</a:t>
            </a:r>
            <a:r>
              <a:rPr lang="en-ZA" sz="1700" b="1" dirty="0">
                <a:latin typeface="Calibri" pitchFamily="34" charset="0"/>
              </a:rPr>
              <a:t> that will </a:t>
            </a:r>
            <a:r>
              <a:rPr lang="en-ZA" sz="1700" b="1" dirty="0">
                <a:solidFill>
                  <a:schemeClr val="tx1"/>
                </a:solidFill>
                <a:latin typeface="Calibri" pitchFamily="34" charset="0"/>
              </a:rPr>
              <a:t>increase SA exports and stimulate the growth of local capital </a:t>
            </a:r>
            <a:r>
              <a:rPr lang="en-ZA" sz="1700" b="1" dirty="0">
                <a:latin typeface="Calibri" pitchFamily="34" charset="0"/>
              </a:rPr>
              <a:t>goods and services sector and allied industries</a:t>
            </a:r>
            <a:endParaRPr lang="en-ZA" sz="1700" b="1" dirty="0">
              <a:solidFill>
                <a:schemeClr val="tx1"/>
              </a:solidFill>
              <a:latin typeface="Calibri" pitchFamily="34" charset="0"/>
            </a:endParaRPr>
          </a:p>
        </p:txBody>
      </p:sp>
    </p:spTree>
    <p:extLst>
      <p:ext uri="{BB962C8B-B14F-4D97-AF65-F5344CB8AC3E}">
        <p14:creationId xmlns:p14="http://schemas.microsoft.com/office/powerpoint/2010/main" val="3353395147"/>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EMIA I SECTORAL APPROVAL</a:t>
            </a:r>
            <a:br>
              <a:rPr lang="en-US" sz="2200" b="1" dirty="0">
                <a:solidFill>
                  <a:schemeClr val="tx1"/>
                </a:solidFill>
                <a:latin typeface="Arial" pitchFamily="34" charset="0"/>
                <a:cs typeface="Arial" pitchFamily="34" charset="0"/>
              </a:rPr>
            </a:br>
            <a:r>
              <a:rPr lang="en-US" sz="2200" b="1" dirty="0">
                <a:solidFill>
                  <a:schemeClr val="tx1"/>
                </a:solidFill>
                <a:latin typeface="Arial" pitchFamily="34" charset="0"/>
                <a:cs typeface="Arial" pitchFamily="34" charset="0"/>
              </a:rPr>
              <a:t>PROFILE</a:t>
            </a:r>
            <a:r>
              <a:rPr lang="en-US" sz="2200" b="1" i="1" dirty="0">
                <a:solidFill>
                  <a:schemeClr val="tx1"/>
                </a:solidFill>
                <a:latin typeface="Arial" pitchFamily="34" charset="0"/>
                <a:cs typeface="Arial" pitchFamily="34" charset="0"/>
              </a:rPr>
              <a:t/>
            </a:r>
            <a:br>
              <a:rPr lang="en-US" sz="2200" b="1" i="1" dirty="0">
                <a:solidFill>
                  <a:schemeClr val="tx1"/>
                </a:solidFill>
                <a:latin typeface="Arial" pitchFamily="34" charset="0"/>
                <a:cs typeface="Arial" pitchFamily="34" charset="0"/>
              </a:rPr>
            </a:br>
            <a:endParaRPr lang="en-US" sz="2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75</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496779" y="1472507"/>
            <a:ext cx="8474463" cy="3717009"/>
          </a:xfrm>
          <a:prstGeom prst="rect">
            <a:avLst/>
          </a:prstGeom>
        </p:spPr>
      </p:pic>
      <p:sp>
        <p:nvSpPr>
          <p:cNvPr id="6" name="TextBox 5"/>
          <p:cNvSpPr txBox="1"/>
          <p:nvPr/>
        </p:nvSpPr>
        <p:spPr>
          <a:xfrm>
            <a:off x="814656" y="5421102"/>
            <a:ext cx="8648494" cy="608028"/>
          </a:xfrm>
          <a:prstGeom prst="rect">
            <a:avLst/>
          </a:prstGeom>
          <a:noFill/>
        </p:spPr>
        <p:txBody>
          <a:bodyPr wrap="square" lIns="83988" tIns="41994" rIns="83988" bIns="41994" rtlCol="0">
            <a:spAutoFit/>
          </a:bodyPr>
          <a:lstStyle/>
          <a:p>
            <a:pPr algn="ctr"/>
            <a:r>
              <a:rPr lang="en-US" sz="1700" b="1" dirty="0"/>
              <a:t>408 individual entities approved in the previous financial year with agro processing, textiles, chemicals and allied sectors showing increasing approvals from the previous financial year</a:t>
            </a:r>
            <a:endParaRPr lang="en-ZA" sz="1700" b="1" dirty="0"/>
          </a:p>
        </p:txBody>
      </p:sp>
    </p:spTree>
    <p:extLst>
      <p:ext uri="{BB962C8B-B14F-4D97-AF65-F5344CB8AC3E}">
        <p14:creationId xmlns:p14="http://schemas.microsoft.com/office/powerpoint/2010/main" val="3880882771"/>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EMIA I REGIONAL APPROVAL</a:t>
            </a:r>
            <a:br>
              <a:rPr lang="en-US" sz="2200" b="1" dirty="0">
                <a:solidFill>
                  <a:schemeClr val="tx1"/>
                </a:solidFill>
                <a:latin typeface="Arial" pitchFamily="34" charset="0"/>
                <a:cs typeface="Arial" pitchFamily="34" charset="0"/>
              </a:rPr>
            </a:br>
            <a:r>
              <a:rPr lang="en-US" sz="2200" b="1" dirty="0">
                <a:solidFill>
                  <a:schemeClr val="tx1"/>
                </a:solidFill>
                <a:latin typeface="Arial" pitchFamily="34" charset="0"/>
                <a:cs typeface="Arial" pitchFamily="34" charset="0"/>
              </a:rPr>
              <a:t>PROFILE</a:t>
            </a:r>
            <a:r>
              <a:rPr lang="en-US" sz="2200" b="1" i="1" dirty="0">
                <a:solidFill>
                  <a:schemeClr val="tx1"/>
                </a:solidFill>
                <a:latin typeface="Arial" pitchFamily="34" charset="0"/>
                <a:cs typeface="Arial" pitchFamily="34" charset="0"/>
              </a:rPr>
              <a:t/>
            </a:r>
            <a:br>
              <a:rPr lang="en-US" sz="2200" b="1" i="1" dirty="0">
                <a:solidFill>
                  <a:schemeClr val="tx1"/>
                </a:solidFill>
                <a:latin typeface="Arial" pitchFamily="34" charset="0"/>
                <a:cs typeface="Arial" pitchFamily="34" charset="0"/>
              </a:rPr>
            </a:br>
            <a:endParaRPr lang="en-US" sz="2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76</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993558" y="1629765"/>
            <a:ext cx="7846183" cy="3602639"/>
          </a:xfrm>
          <a:prstGeom prst="rect">
            <a:avLst/>
          </a:prstGeom>
        </p:spPr>
      </p:pic>
      <p:sp>
        <p:nvSpPr>
          <p:cNvPr id="6" name="TextBox 5"/>
          <p:cNvSpPr txBox="1"/>
          <p:nvPr/>
        </p:nvSpPr>
        <p:spPr>
          <a:xfrm>
            <a:off x="791115" y="5431030"/>
            <a:ext cx="8648494" cy="869638"/>
          </a:xfrm>
          <a:prstGeom prst="rect">
            <a:avLst/>
          </a:prstGeom>
          <a:noFill/>
        </p:spPr>
        <p:txBody>
          <a:bodyPr wrap="square" lIns="83988" tIns="41994" rIns="83988" bIns="41994" rtlCol="0">
            <a:spAutoFit/>
          </a:bodyPr>
          <a:lstStyle/>
          <a:p>
            <a:pPr algn="ctr"/>
            <a:r>
              <a:rPr lang="en-US" sz="1700" b="1" dirty="0"/>
              <a:t>More than half of the approvals emanated from the Western Cape and within the agro processing sector with improvements in the number of approvals from Limpopo North West and KZN from the previous financial year</a:t>
            </a:r>
            <a:endParaRPr lang="en-ZA" sz="1700" b="1" dirty="0"/>
          </a:p>
        </p:txBody>
      </p:sp>
    </p:spTree>
    <p:extLst>
      <p:ext uri="{BB962C8B-B14F-4D97-AF65-F5344CB8AC3E}">
        <p14:creationId xmlns:p14="http://schemas.microsoft.com/office/powerpoint/2010/main" val="341381735"/>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EMIA I ENTITY OWNERSHIP</a:t>
            </a:r>
            <a:br>
              <a:rPr lang="en-US" sz="2200" b="1" dirty="0">
                <a:solidFill>
                  <a:schemeClr val="tx1"/>
                </a:solidFill>
                <a:latin typeface="Arial" pitchFamily="34" charset="0"/>
                <a:cs typeface="Arial" pitchFamily="34" charset="0"/>
              </a:rPr>
            </a:br>
            <a:r>
              <a:rPr lang="en-US" sz="2200" b="1" dirty="0">
                <a:solidFill>
                  <a:schemeClr val="tx1"/>
                </a:solidFill>
                <a:latin typeface="Arial" pitchFamily="34" charset="0"/>
                <a:cs typeface="Arial" pitchFamily="34" charset="0"/>
              </a:rPr>
              <a:t>PROFILE</a:t>
            </a:r>
            <a:r>
              <a:rPr lang="en-US" sz="2900" b="1" i="1" dirty="0">
                <a:cs typeface="Arial"/>
              </a:rPr>
              <a:t/>
            </a:r>
            <a:br>
              <a:rPr lang="en-US" sz="2900" b="1" i="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77</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1008170" y="1744136"/>
            <a:ext cx="7427769" cy="3270971"/>
          </a:xfrm>
          <a:prstGeom prst="rect">
            <a:avLst/>
          </a:prstGeom>
        </p:spPr>
      </p:pic>
      <p:sp>
        <p:nvSpPr>
          <p:cNvPr id="6" name="TextBox 5"/>
          <p:cNvSpPr txBox="1"/>
          <p:nvPr/>
        </p:nvSpPr>
        <p:spPr>
          <a:xfrm>
            <a:off x="8435938" y="2026882"/>
            <a:ext cx="1180223" cy="1469803"/>
          </a:xfrm>
          <a:prstGeom prst="rect">
            <a:avLst/>
          </a:prstGeom>
          <a:noFill/>
        </p:spPr>
        <p:txBody>
          <a:bodyPr wrap="square" lIns="83988" tIns="41994" rIns="83988" bIns="41994" rtlCol="0">
            <a:spAutoFit/>
          </a:bodyPr>
          <a:lstStyle/>
          <a:p>
            <a:r>
              <a:rPr lang="en-US" dirty="0" smtClean="0"/>
              <a:t>‘Other’ entities referring to large entities </a:t>
            </a:r>
            <a:endParaRPr lang="en-ZA" dirty="0"/>
          </a:p>
        </p:txBody>
      </p:sp>
      <p:sp>
        <p:nvSpPr>
          <p:cNvPr id="7" name="TextBox 6"/>
          <p:cNvSpPr txBox="1"/>
          <p:nvPr/>
        </p:nvSpPr>
        <p:spPr>
          <a:xfrm>
            <a:off x="1285780" y="5375367"/>
            <a:ext cx="6953281" cy="608028"/>
          </a:xfrm>
          <a:prstGeom prst="rect">
            <a:avLst/>
          </a:prstGeom>
          <a:noFill/>
        </p:spPr>
        <p:txBody>
          <a:bodyPr wrap="square" lIns="83988" tIns="41994" rIns="83988" bIns="41994" rtlCol="0">
            <a:spAutoFit/>
          </a:bodyPr>
          <a:lstStyle/>
          <a:p>
            <a:pPr algn="ctr"/>
            <a:r>
              <a:rPr lang="en-US" sz="1700" b="1" dirty="0"/>
              <a:t>SMME’s approvals representing more than half of the 408 approvals of which 71 were female owned </a:t>
            </a:r>
            <a:endParaRPr lang="en-ZA" sz="1700" b="1" dirty="0"/>
          </a:p>
        </p:txBody>
      </p:sp>
    </p:spTree>
    <p:extLst>
      <p:ext uri="{BB962C8B-B14F-4D97-AF65-F5344CB8AC3E}">
        <p14:creationId xmlns:p14="http://schemas.microsoft.com/office/powerpoint/2010/main" val="2560834429"/>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cs typeface="Arial"/>
              </a:rPr>
              <a:t>EMIA I APPROVAL PROFILE</a:t>
            </a:r>
            <a:r>
              <a:rPr lang="en-US" sz="2200" b="1" i="1" dirty="0">
                <a:solidFill>
                  <a:schemeClr val="tx1"/>
                </a:solidFill>
                <a:cs typeface="Arial"/>
              </a:rPr>
              <a:t/>
            </a:r>
            <a:br>
              <a:rPr lang="en-US" sz="2200" b="1" i="1" dirty="0">
                <a:solidFill>
                  <a:schemeClr val="tx1"/>
                </a:solidFill>
                <a:cs typeface="Arial"/>
              </a:rPr>
            </a:b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78</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394501" y="1258065"/>
            <a:ext cx="9029686" cy="4274559"/>
          </a:xfrm>
          <a:prstGeom prst="rect">
            <a:avLst/>
          </a:prstGeom>
        </p:spPr>
      </p:pic>
      <p:sp>
        <p:nvSpPr>
          <p:cNvPr id="6" name="TextBox 5"/>
          <p:cNvSpPr txBox="1"/>
          <p:nvPr/>
        </p:nvSpPr>
        <p:spPr>
          <a:xfrm>
            <a:off x="251637" y="5546860"/>
            <a:ext cx="9580850" cy="869638"/>
          </a:xfrm>
          <a:prstGeom prst="rect">
            <a:avLst/>
          </a:prstGeom>
          <a:noFill/>
        </p:spPr>
        <p:txBody>
          <a:bodyPr wrap="square" lIns="83988" tIns="41994" rIns="83988" bIns="41994" rtlCol="0">
            <a:spAutoFit/>
          </a:bodyPr>
          <a:lstStyle/>
          <a:p>
            <a:pPr marL="314954" indent="-314954">
              <a:buFont typeface="Arial" panose="020B0604020202020204" pitchFamily="34" charset="0"/>
              <a:buChar char="•"/>
            </a:pPr>
            <a:r>
              <a:rPr lang="en-US" sz="1700" b="1" dirty="0"/>
              <a:t>13 Countries representing 80 % of the total number of approvals in the 2016/2017 financial year</a:t>
            </a:r>
          </a:p>
          <a:p>
            <a:pPr marL="314954" indent="-314954">
              <a:buFont typeface="Arial" panose="020B0604020202020204" pitchFamily="34" charset="0"/>
              <a:buChar char="•"/>
            </a:pPr>
            <a:r>
              <a:rPr lang="en-US" sz="1700" b="1" dirty="0"/>
              <a:t>Approvals for events in Africa representing 8 % of the total number of approvals for the 2016/2017 year </a:t>
            </a:r>
            <a:endParaRPr lang="en-ZA" sz="1700" b="1" dirty="0"/>
          </a:p>
        </p:txBody>
      </p:sp>
    </p:spTree>
    <p:extLst>
      <p:ext uri="{BB962C8B-B14F-4D97-AF65-F5344CB8AC3E}">
        <p14:creationId xmlns:p14="http://schemas.microsoft.com/office/powerpoint/2010/main" val="2467620017"/>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SSAS SECTORAL</a:t>
            </a:r>
            <a:br>
              <a:rPr lang="en-US" sz="2200" b="1" dirty="0">
                <a:solidFill>
                  <a:schemeClr val="tx1"/>
                </a:solidFill>
                <a:latin typeface="Arial" pitchFamily="34" charset="0"/>
                <a:cs typeface="Arial" pitchFamily="34" charset="0"/>
              </a:rPr>
            </a:br>
            <a:r>
              <a:rPr lang="en-US" sz="2200" b="1" dirty="0">
                <a:solidFill>
                  <a:schemeClr val="tx1"/>
                </a:solidFill>
                <a:latin typeface="Arial" pitchFamily="34" charset="0"/>
                <a:cs typeface="Arial" pitchFamily="34" charset="0"/>
              </a:rPr>
              <a:t>APPROVALS</a:t>
            </a:r>
            <a:r>
              <a:rPr lang="en-US" sz="2900" b="1" i="1" dirty="0">
                <a:cs typeface="Arial"/>
              </a:rPr>
              <a:t/>
            </a:r>
            <a:br>
              <a:rPr lang="en-US" sz="2900" b="1" i="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79</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1241947" y="1300954"/>
            <a:ext cx="7875406" cy="3982255"/>
          </a:xfrm>
          <a:prstGeom prst="rect">
            <a:avLst/>
          </a:prstGeom>
        </p:spPr>
      </p:pic>
      <p:sp>
        <p:nvSpPr>
          <p:cNvPr id="6" name="TextBox 5"/>
          <p:cNvSpPr txBox="1"/>
          <p:nvPr/>
        </p:nvSpPr>
        <p:spPr>
          <a:xfrm>
            <a:off x="580877" y="5283207"/>
            <a:ext cx="8648494" cy="869638"/>
          </a:xfrm>
          <a:prstGeom prst="rect">
            <a:avLst/>
          </a:prstGeom>
          <a:noFill/>
        </p:spPr>
        <p:txBody>
          <a:bodyPr wrap="square" lIns="83988" tIns="41994" rIns="83988" bIns="41994" rtlCol="0">
            <a:spAutoFit/>
          </a:bodyPr>
          <a:lstStyle/>
          <a:p>
            <a:pPr algn="ctr"/>
            <a:r>
              <a:rPr lang="en-US" sz="1700" b="1" dirty="0"/>
              <a:t>764 individual entities approved in the previous financial year with creative industries, textile and agro processing sectors constituting 70 % of the total number of approvals with on average 15 enterprises participating per exporter event </a:t>
            </a:r>
            <a:endParaRPr lang="en-ZA" sz="1700" b="1" dirty="0"/>
          </a:p>
        </p:txBody>
      </p:sp>
    </p:spTree>
    <p:extLst>
      <p:ext uri="{BB962C8B-B14F-4D97-AF65-F5344CB8AC3E}">
        <p14:creationId xmlns:p14="http://schemas.microsoft.com/office/powerpoint/2010/main" val="27057094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2400" b="1" dirty="0" smtClean="0">
                <a:solidFill>
                  <a:schemeClr val="tx1"/>
                </a:solidFill>
                <a:latin typeface="Arial" panose="020B0604020202020204" pitchFamily="34" charset="0"/>
                <a:cs typeface="Arial" panose="020B0604020202020204" pitchFamily="34" charset="0"/>
              </a:rPr>
              <a:t>the </a:t>
            </a:r>
            <a:r>
              <a:rPr lang="en-GB" sz="2400" b="1" dirty="0" err="1" smtClean="0">
                <a:solidFill>
                  <a:schemeClr val="tx1"/>
                </a:solidFill>
                <a:latin typeface="Arial" panose="020B0604020202020204" pitchFamily="34" charset="0"/>
                <a:cs typeface="Arial" panose="020B0604020202020204" pitchFamily="34" charset="0"/>
              </a:rPr>
              <a:t>dti’s</a:t>
            </a:r>
            <a:r>
              <a:rPr lang="en-GB" sz="2400" b="1" dirty="0" smtClean="0">
                <a:solidFill>
                  <a:schemeClr val="tx1"/>
                </a:solidFill>
                <a:latin typeface="Arial" panose="020B0604020202020204" pitchFamily="34" charset="0"/>
                <a:cs typeface="Arial" panose="020B0604020202020204" pitchFamily="34" charset="0"/>
              </a:rPr>
              <a:t> WORK STREAMS</a:t>
            </a:r>
          </a:p>
        </p:txBody>
      </p:sp>
      <p:sp>
        <p:nvSpPr>
          <p:cNvPr id="21507" name="Rectangle 3"/>
          <p:cNvSpPr>
            <a:spLocks noGrp="1" noChangeArrowheads="1"/>
          </p:cNvSpPr>
          <p:nvPr>
            <p:ph type="body" idx="1"/>
          </p:nvPr>
        </p:nvSpPr>
        <p:spPr>
          <a:xfrm>
            <a:off x="415925" y="1341438"/>
            <a:ext cx="8750300" cy="4800600"/>
          </a:xfrm>
        </p:spPr>
        <p:txBody>
          <a:bodyPr/>
          <a:lstStyle/>
          <a:p>
            <a:pPr eaLnBrk="1" hangingPunct="1">
              <a:buFontTx/>
              <a:buNone/>
            </a:pPr>
            <a:r>
              <a:rPr lang="en-GB" b="1" dirty="0" smtClean="0">
                <a:latin typeface="Arial" pitchFamily="34" charset="0"/>
                <a:cs typeface="Arial" pitchFamily="34" charset="0"/>
              </a:rPr>
              <a:t>	</a:t>
            </a:r>
          </a:p>
          <a:p>
            <a:pPr eaLnBrk="1" hangingPunct="1">
              <a:buFontTx/>
              <a:buNone/>
            </a:pPr>
            <a:r>
              <a:rPr lang="en-GB" b="1" dirty="0" smtClean="0">
                <a:latin typeface="Arial" pitchFamily="34" charset="0"/>
                <a:cs typeface="Arial" pitchFamily="34" charset="0"/>
              </a:rPr>
              <a:t>The dti has three work streams viz.: </a:t>
            </a:r>
            <a:endParaRPr lang="en-GB" dirty="0" smtClean="0">
              <a:latin typeface="Arial" pitchFamily="34" charset="0"/>
              <a:cs typeface="Arial" pitchFamily="34" charset="0"/>
            </a:endParaRPr>
          </a:p>
        </p:txBody>
      </p:sp>
      <p:sp>
        <p:nvSpPr>
          <p:cNvPr id="5" name="Rectangle 4"/>
          <p:cNvSpPr/>
          <p:nvPr/>
        </p:nvSpPr>
        <p:spPr>
          <a:xfrm>
            <a:off x="704528" y="2420888"/>
            <a:ext cx="2376264" cy="115546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600" b="1" dirty="0" smtClean="0">
                <a:latin typeface="Arial" pitchFamily="34" charset="0"/>
                <a:ea typeface="+mj-ea"/>
                <a:cs typeface="Arial" pitchFamily="34" charset="0"/>
              </a:rPr>
              <a:t>EXPORT DEVELOPMENT, PROMOTION &amp; MARKETING (TISA)</a:t>
            </a:r>
            <a:endParaRPr lang="en-US" sz="1600" b="1" dirty="0" smtClean="0">
              <a:solidFill>
                <a:schemeClr val="tx1"/>
              </a:solidFill>
              <a:latin typeface="Arial" pitchFamily="34" charset="0"/>
              <a:ea typeface="+mj-ea"/>
              <a:cs typeface="Arial" pitchFamily="34" charset="0"/>
            </a:endParaRPr>
          </a:p>
        </p:txBody>
      </p:sp>
      <p:sp>
        <p:nvSpPr>
          <p:cNvPr id="6" name="Rectangle 5"/>
          <p:cNvSpPr/>
          <p:nvPr/>
        </p:nvSpPr>
        <p:spPr>
          <a:xfrm>
            <a:off x="3368824" y="2434758"/>
            <a:ext cx="2520280" cy="1143008"/>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600" b="1" dirty="0">
                <a:latin typeface="Arial" pitchFamily="34" charset="0"/>
                <a:cs typeface="Arial" pitchFamily="34" charset="0"/>
              </a:rPr>
              <a:t>AFRICAN EXPORT  PROMOTION </a:t>
            </a:r>
            <a:r>
              <a:rPr lang="en-US" sz="1600" b="1" dirty="0" smtClean="0">
                <a:latin typeface="Arial" pitchFamily="34" charset="0"/>
                <a:cs typeface="Arial" pitchFamily="34" charset="0"/>
              </a:rPr>
              <a:t>AND INVESTMENTSUPPORT</a:t>
            </a:r>
            <a:endParaRPr lang="en-US" sz="1600" b="1" dirty="0">
              <a:latin typeface="Arial" pitchFamily="34" charset="0"/>
              <a:cs typeface="Arial" pitchFamily="34" charset="0"/>
            </a:endParaRPr>
          </a:p>
          <a:p>
            <a:pPr algn="ctr"/>
            <a:r>
              <a:rPr lang="en-US" sz="1600" b="1" dirty="0">
                <a:latin typeface="Arial" pitchFamily="34" charset="0"/>
                <a:cs typeface="Arial" pitchFamily="34" charset="0"/>
              </a:rPr>
              <a:t>(TIA</a:t>
            </a:r>
            <a:r>
              <a:rPr lang="en-US" sz="1600" b="1" dirty="0" smtClean="0">
                <a:latin typeface="Arial" pitchFamily="34" charset="0"/>
                <a:cs typeface="Arial" pitchFamily="34" charset="0"/>
              </a:rPr>
              <a:t>)</a:t>
            </a:r>
            <a:endParaRPr lang="en-US" sz="1600" b="1" dirty="0" smtClean="0">
              <a:solidFill>
                <a:schemeClr val="tx1"/>
              </a:solidFill>
              <a:latin typeface="Arial" pitchFamily="34" charset="0"/>
              <a:ea typeface="+mj-ea"/>
              <a:cs typeface="Arial" pitchFamily="34" charset="0"/>
            </a:endParaRPr>
          </a:p>
        </p:txBody>
      </p:sp>
      <p:sp>
        <p:nvSpPr>
          <p:cNvPr id="8" name="Rectangle 7"/>
          <p:cNvSpPr/>
          <p:nvPr/>
        </p:nvSpPr>
        <p:spPr>
          <a:xfrm>
            <a:off x="6105128" y="2434758"/>
            <a:ext cx="2880320" cy="114159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INVESTMENT </a:t>
            </a:r>
            <a:r>
              <a:rPr lang="en-US" sz="1600" b="1" dirty="0">
                <a:latin typeface="Arial" pitchFamily="34" charset="0"/>
                <a:cs typeface="Arial" pitchFamily="34" charset="0"/>
              </a:rPr>
              <a:t>PROMOTION &amp; FACILITATION </a:t>
            </a:r>
          </a:p>
          <a:p>
            <a:pPr algn="ctr"/>
            <a:r>
              <a:rPr lang="en-US" sz="1600" b="1" dirty="0">
                <a:latin typeface="Arial" pitchFamily="34" charset="0"/>
                <a:cs typeface="Arial" pitchFamily="34" charset="0"/>
              </a:rPr>
              <a:t>(INVEST SA) </a:t>
            </a:r>
          </a:p>
          <a:p>
            <a:pPr algn="ctr"/>
            <a:endParaRPr lang="en-US" sz="1600" b="1" dirty="0">
              <a:latin typeface="Arial" pitchFamily="34" charset="0"/>
              <a:cs typeface="Arial" pitchFamily="34" charset="0"/>
            </a:endParaRPr>
          </a:p>
        </p:txBody>
      </p:sp>
      <p:sp>
        <p:nvSpPr>
          <p:cNvPr id="16" name="Rectangle 15"/>
          <p:cNvSpPr/>
          <p:nvPr/>
        </p:nvSpPr>
        <p:spPr>
          <a:xfrm>
            <a:off x="6177136" y="3645024"/>
            <a:ext cx="2808312" cy="28083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1600" dirty="0">
                <a:solidFill>
                  <a:schemeClr val="tx1"/>
                </a:solidFill>
                <a:latin typeface="Arial" pitchFamily="34" charset="0"/>
                <a:cs typeface="Arial" pitchFamily="34" charset="0"/>
              </a:rPr>
              <a:t>Investment Promotion and Facilitation is responsible for attracting foreign direct investment as well as developing and promoting local direct investment</a:t>
            </a:r>
            <a:endParaRPr lang="en-US" sz="1600" b="1" dirty="0" smtClean="0">
              <a:solidFill>
                <a:schemeClr val="tx1"/>
              </a:solidFill>
              <a:latin typeface="Arial" pitchFamily="34" charset="0"/>
              <a:ea typeface="+mj-ea"/>
              <a:cs typeface="Arial" pitchFamily="34" charset="0"/>
            </a:endParaRPr>
          </a:p>
        </p:txBody>
      </p:sp>
      <p:sp>
        <p:nvSpPr>
          <p:cNvPr id="17" name="Rectangle 16"/>
          <p:cNvSpPr/>
          <p:nvPr/>
        </p:nvSpPr>
        <p:spPr>
          <a:xfrm>
            <a:off x="3368824" y="3576348"/>
            <a:ext cx="2541488" cy="28769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a:defRPr/>
            </a:pPr>
            <a:r>
              <a:rPr lang="en-US" sz="1400" b="1" dirty="0" smtClean="0">
                <a:solidFill>
                  <a:sysClr val="windowText" lastClr="000000"/>
                </a:solidFill>
                <a:latin typeface="Arial" panose="020B0604020202020204" pitchFamily="34" charset="0"/>
                <a:cs typeface="Arial" panose="020B0604020202020204" pitchFamily="34" charset="0"/>
              </a:rPr>
              <a:t>TIA</a:t>
            </a:r>
            <a:r>
              <a:rPr lang="en-US" sz="1400" dirty="0" smtClean="0">
                <a:solidFill>
                  <a:sysClr val="windowText" lastClr="000000"/>
                </a:solidFill>
                <a:latin typeface="Arial" panose="020B0604020202020204" pitchFamily="34" charset="0"/>
                <a:cs typeface="Arial" panose="020B0604020202020204" pitchFamily="34" charset="0"/>
              </a:rPr>
              <a:t> </a:t>
            </a:r>
            <a:r>
              <a:rPr lang="en-US" sz="1400" dirty="0">
                <a:solidFill>
                  <a:sysClr val="windowText" lastClr="000000"/>
                </a:solidFill>
                <a:latin typeface="Arial" panose="020B0604020202020204" pitchFamily="34" charset="0"/>
                <a:cs typeface="Arial" panose="020B0604020202020204" pitchFamily="34" charset="0"/>
              </a:rPr>
              <a:t>supports ‘Development Integration’ by identifying infrastructure and industrial projects in </a:t>
            </a:r>
            <a:r>
              <a:rPr lang="en-US" sz="1400" dirty="0" err="1">
                <a:solidFill>
                  <a:sysClr val="windowText" lastClr="000000"/>
                </a:solidFill>
                <a:latin typeface="Arial" panose="020B0604020202020204" pitchFamily="34" charset="0"/>
                <a:cs typeface="Arial" panose="020B0604020202020204" pitchFamily="34" charset="0"/>
              </a:rPr>
              <a:t>RoA</a:t>
            </a:r>
            <a:r>
              <a:rPr lang="en-US" sz="1400" dirty="0">
                <a:solidFill>
                  <a:sysClr val="windowText" lastClr="000000"/>
                </a:solidFill>
                <a:latin typeface="Arial" panose="020B0604020202020204" pitchFamily="34" charset="0"/>
                <a:cs typeface="Arial" panose="020B0604020202020204" pitchFamily="34" charset="0"/>
              </a:rPr>
              <a:t> aimed at trade </a:t>
            </a:r>
            <a:r>
              <a:rPr lang="en-US" sz="1400" dirty="0" smtClean="0">
                <a:solidFill>
                  <a:sysClr val="windowText" lastClr="000000"/>
                </a:solidFill>
                <a:latin typeface="Arial" panose="020B0604020202020204" pitchFamily="34" charset="0"/>
                <a:cs typeface="Arial" panose="020B0604020202020204" pitchFamily="34" charset="0"/>
              </a:rPr>
              <a:t>facilitation with the mandate to implement </a:t>
            </a:r>
            <a:r>
              <a:rPr lang="en-US" sz="1400" dirty="0">
                <a:solidFill>
                  <a:sysClr val="windowText" lastClr="000000"/>
                </a:solidFill>
                <a:latin typeface="Arial" panose="020B0604020202020204" pitchFamily="34" charset="0"/>
                <a:cs typeface="Arial" panose="020B0604020202020204" pitchFamily="34" charset="0"/>
              </a:rPr>
              <a:t>an outward investment-led trade strategy towards </a:t>
            </a:r>
            <a:r>
              <a:rPr lang="en-US" sz="1400" dirty="0" err="1">
                <a:solidFill>
                  <a:sysClr val="windowText" lastClr="000000"/>
                </a:solidFill>
                <a:latin typeface="Arial" panose="020B0604020202020204" pitchFamily="34" charset="0"/>
                <a:cs typeface="Arial" panose="020B0604020202020204" pitchFamily="34" charset="0"/>
              </a:rPr>
              <a:t>RoA</a:t>
            </a:r>
            <a:r>
              <a:rPr lang="en-US" sz="1400" dirty="0">
                <a:solidFill>
                  <a:sysClr val="windowText" lastClr="000000"/>
                </a:solidFill>
                <a:latin typeface="Arial" panose="020B0604020202020204" pitchFamily="34" charset="0"/>
                <a:cs typeface="Arial" panose="020B0604020202020204" pitchFamily="34" charset="0"/>
              </a:rPr>
              <a:t>.</a:t>
            </a:r>
          </a:p>
        </p:txBody>
      </p:sp>
      <p:sp>
        <p:nvSpPr>
          <p:cNvPr id="18" name="Rectangle 17"/>
          <p:cNvSpPr/>
          <p:nvPr/>
        </p:nvSpPr>
        <p:spPr>
          <a:xfrm>
            <a:off x="704528" y="3645024"/>
            <a:ext cx="2376264" cy="28083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1400" dirty="0" smtClean="0">
                <a:solidFill>
                  <a:schemeClr val="tx1"/>
                </a:solidFill>
                <a:latin typeface="Arial" pitchFamily="34" charset="0"/>
                <a:ea typeface="+mj-ea"/>
                <a:cs typeface="Arial" pitchFamily="34" charset="0"/>
              </a:rPr>
              <a:t>Export Development  as a </a:t>
            </a:r>
            <a:r>
              <a:rPr lang="en-US" sz="1400" dirty="0" err="1" smtClean="0">
                <a:solidFill>
                  <a:schemeClr val="tx1"/>
                </a:solidFill>
                <a:latin typeface="Arial" pitchFamily="34" charset="0"/>
                <a:ea typeface="+mj-ea"/>
                <a:cs typeface="Arial" pitchFamily="34" charset="0"/>
              </a:rPr>
              <a:t>programme</a:t>
            </a:r>
            <a:r>
              <a:rPr lang="en-US" sz="1400" dirty="0" smtClean="0">
                <a:solidFill>
                  <a:schemeClr val="tx1"/>
                </a:solidFill>
                <a:latin typeface="Arial" pitchFamily="34" charset="0"/>
                <a:ea typeface="+mj-ea"/>
                <a:cs typeface="Arial" pitchFamily="34" charset="0"/>
              </a:rPr>
              <a:t> of TISA, is designed to contribute towards the positioning of South Africa as a reliable trade partner by expanding the exporter base of the country thereby increasing the export base of the country thereby increasing the export supply and sales of South African goods and services. </a:t>
            </a: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a:t>
            </a:fld>
            <a:endParaRPr lang="en-GB">
              <a:solidFill>
                <a:srgbClr val="000000"/>
              </a:solidFill>
            </a:endParaRPr>
          </a:p>
        </p:txBody>
      </p:sp>
    </p:spTree>
    <p:extLst>
      <p:ext uri="{BB962C8B-B14F-4D97-AF65-F5344CB8AC3E}">
        <p14:creationId xmlns:p14="http://schemas.microsoft.com/office/powerpoint/2010/main" val="1933360345"/>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APPROVED SSAS REGIONAL PROFILE</a:t>
            </a:r>
            <a:endParaRPr lang="en-US" sz="2200" b="1" i="1"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80</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1427836" y="1315250"/>
            <a:ext cx="6739793" cy="4074413"/>
          </a:xfrm>
          <a:prstGeom prst="rect">
            <a:avLst/>
          </a:prstGeom>
        </p:spPr>
      </p:pic>
      <p:sp>
        <p:nvSpPr>
          <p:cNvPr id="6" name="TextBox 5"/>
          <p:cNvSpPr txBox="1"/>
          <p:nvPr/>
        </p:nvSpPr>
        <p:spPr>
          <a:xfrm>
            <a:off x="803613" y="5499514"/>
            <a:ext cx="8036129" cy="869638"/>
          </a:xfrm>
          <a:prstGeom prst="rect">
            <a:avLst/>
          </a:prstGeom>
          <a:noFill/>
        </p:spPr>
        <p:txBody>
          <a:bodyPr wrap="square" lIns="83988" tIns="41994" rIns="83988" bIns="41994" rtlCol="0">
            <a:spAutoFit/>
          </a:bodyPr>
          <a:lstStyle/>
          <a:p>
            <a:pPr algn="ctr"/>
            <a:r>
              <a:rPr lang="en-US" sz="1700" b="1" dirty="0"/>
              <a:t>Encouraging trend developing towards high value adding products and services in the previous financial year 76 % of approvals from Gauteng and Western Cape Provinces</a:t>
            </a:r>
            <a:endParaRPr lang="en-ZA" sz="1700" b="1" dirty="0">
              <a:solidFill>
                <a:schemeClr val="bg2">
                  <a:lumMod val="50000"/>
                </a:schemeClr>
              </a:solidFill>
            </a:endParaRPr>
          </a:p>
        </p:txBody>
      </p:sp>
    </p:spTree>
    <p:extLst>
      <p:ext uri="{BB962C8B-B14F-4D97-AF65-F5344CB8AC3E}">
        <p14:creationId xmlns:p14="http://schemas.microsoft.com/office/powerpoint/2010/main" val="95105352"/>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APPROVED SSAS OWNERSHIP PROFILE</a:t>
            </a:r>
            <a:r>
              <a:rPr lang="en-US" sz="2200" b="1" i="1" dirty="0">
                <a:solidFill>
                  <a:schemeClr val="tx1"/>
                </a:solidFill>
                <a:latin typeface="Arial" pitchFamily="34" charset="0"/>
                <a:cs typeface="Arial" pitchFamily="34" charset="0"/>
              </a:rPr>
              <a:t/>
            </a:r>
            <a:br>
              <a:rPr lang="en-US" sz="2200" b="1" i="1" dirty="0">
                <a:solidFill>
                  <a:schemeClr val="tx1"/>
                </a:solidFill>
                <a:latin typeface="Arial" pitchFamily="34" charset="0"/>
                <a:cs typeface="Arial" pitchFamily="34" charset="0"/>
              </a:rPr>
            </a:br>
            <a:endParaRPr lang="en-US" sz="2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81</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1125059" y="1343842"/>
            <a:ext cx="7539349" cy="3839767"/>
          </a:xfrm>
          <a:prstGeom prst="rect">
            <a:avLst/>
          </a:prstGeom>
        </p:spPr>
      </p:pic>
      <p:sp>
        <p:nvSpPr>
          <p:cNvPr id="6" name="TextBox 5"/>
          <p:cNvSpPr txBox="1"/>
          <p:nvPr/>
        </p:nvSpPr>
        <p:spPr>
          <a:xfrm>
            <a:off x="807611" y="5183609"/>
            <a:ext cx="8590213" cy="608028"/>
          </a:xfrm>
          <a:prstGeom prst="rect">
            <a:avLst/>
          </a:prstGeom>
          <a:noFill/>
        </p:spPr>
        <p:txBody>
          <a:bodyPr wrap="square" lIns="83988" tIns="41994" rIns="83988" bIns="41994" rtlCol="0">
            <a:spAutoFit/>
          </a:bodyPr>
          <a:lstStyle/>
          <a:p>
            <a:pPr algn="ctr"/>
            <a:r>
              <a:rPr lang="en-US" sz="1700" b="1" dirty="0"/>
              <a:t>58 % of all approvals were for black owned enterprises and a total of 332 female owned enterprises received financial support</a:t>
            </a:r>
            <a:endParaRPr lang="en-ZA" sz="1700" b="1" dirty="0"/>
          </a:p>
        </p:txBody>
      </p:sp>
    </p:spTree>
    <p:extLst>
      <p:ext uri="{BB962C8B-B14F-4D97-AF65-F5344CB8AC3E}">
        <p14:creationId xmlns:p14="http://schemas.microsoft.com/office/powerpoint/2010/main" val="1800954835"/>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SSAS SECTORAL SHIFTS</a:t>
            </a:r>
            <a:r>
              <a:rPr lang="en-US" sz="2900" b="1" i="1" dirty="0">
                <a:cs typeface="Arial"/>
              </a:rPr>
              <a:t/>
            </a:r>
            <a:br>
              <a:rPr lang="en-US" sz="2900" b="1" i="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82</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847447" y="1243768"/>
            <a:ext cx="7963073" cy="4288856"/>
          </a:xfrm>
          <a:prstGeom prst="rect">
            <a:avLst/>
          </a:prstGeom>
        </p:spPr>
      </p:pic>
      <p:sp>
        <p:nvSpPr>
          <p:cNvPr id="6" name="TextBox 5"/>
          <p:cNvSpPr txBox="1"/>
          <p:nvPr/>
        </p:nvSpPr>
        <p:spPr>
          <a:xfrm>
            <a:off x="847447" y="5735154"/>
            <a:ext cx="8590213" cy="608028"/>
          </a:xfrm>
          <a:prstGeom prst="rect">
            <a:avLst/>
          </a:prstGeom>
          <a:noFill/>
        </p:spPr>
        <p:txBody>
          <a:bodyPr wrap="square" lIns="83988" tIns="41994" rIns="83988" bIns="41994" rtlCol="0">
            <a:spAutoFit/>
          </a:bodyPr>
          <a:lstStyle/>
          <a:p>
            <a:pPr algn="ctr"/>
            <a:r>
              <a:rPr lang="en-US" sz="1700" b="1" dirty="0"/>
              <a:t>Encouraging shift of the number of enterprise approved for Textiles, Electro technical, Metal, Mining, Energy and Services sectors from the previous year</a:t>
            </a:r>
            <a:endParaRPr lang="en-ZA" sz="1700" b="1" dirty="0"/>
          </a:p>
        </p:txBody>
      </p:sp>
    </p:spTree>
    <p:extLst>
      <p:ext uri="{BB962C8B-B14F-4D97-AF65-F5344CB8AC3E}">
        <p14:creationId xmlns:p14="http://schemas.microsoft.com/office/powerpoint/2010/main" val="765988523"/>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APPROVED SMME’s</a:t>
            </a:r>
            <a:r>
              <a:rPr lang="en-US" sz="2200" b="1" i="1" dirty="0">
                <a:solidFill>
                  <a:schemeClr val="tx1"/>
                </a:solidFill>
                <a:latin typeface="Arial" pitchFamily="34" charset="0"/>
                <a:cs typeface="Arial" pitchFamily="34" charset="0"/>
              </a:rPr>
              <a:t/>
            </a:r>
            <a:br>
              <a:rPr lang="en-US" sz="2200" b="1" i="1" dirty="0">
                <a:solidFill>
                  <a:schemeClr val="tx1"/>
                </a:solidFill>
                <a:latin typeface="Arial" pitchFamily="34" charset="0"/>
                <a:cs typeface="Arial" pitchFamily="34" charset="0"/>
              </a:rPr>
            </a:br>
            <a:endParaRPr lang="en-US" sz="2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83</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1343529" y="1372434"/>
            <a:ext cx="7481600" cy="4203079"/>
          </a:xfrm>
          <a:prstGeom prst="rect">
            <a:avLst/>
          </a:prstGeom>
        </p:spPr>
      </p:pic>
      <p:sp>
        <p:nvSpPr>
          <p:cNvPr id="6" name="TextBox 5"/>
          <p:cNvSpPr txBox="1"/>
          <p:nvPr/>
        </p:nvSpPr>
        <p:spPr>
          <a:xfrm>
            <a:off x="1172890" y="5769703"/>
            <a:ext cx="7364484" cy="608028"/>
          </a:xfrm>
          <a:prstGeom prst="rect">
            <a:avLst/>
          </a:prstGeom>
          <a:noFill/>
        </p:spPr>
        <p:txBody>
          <a:bodyPr wrap="square" lIns="83988" tIns="41994" rIns="83988" bIns="41994" rtlCol="0">
            <a:spAutoFit/>
          </a:bodyPr>
          <a:lstStyle/>
          <a:p>
            <a:pPr algn="ctr"/>
            <a:r>
              <a:rPr lang="en-US" sz="1700" b="1" dirty="0"/>
              <a:t>92 % of all enterprise approved were SMME’s with 65 % emanating from SSAS </a:t>
            </a:r>
            <a:endParaRPr lang="en-ZA" sz="1700" b="1" dirty="0"/>
          </a:p>
        </p:txBody>
      </p:sp>
    </p:spTree>
    <p:extLst>
      <p:ext uri="{BB962C8B-B14F-4D97-AF65-F5344CB8AC3E}">
        <p14:creationId xmlns:p14="http://schemas.microsoft.com/office/powerpoint/2010/main" val="3418285504"/>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EMIA INCENTIVE CHALLENGES</a:t>
            </a:r>
            <a:r>
              <a:rPr lang="en-US" sz="2900" b="1" i="1" dirty="0">
                <a:cs typeface="Arial"/>
              </a:rPr>
              <a:t/>
            </a:r>
            <a:br>
              <a:rPr lang="en-US" sz="2900" b="1" i="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84</a:t>
            </a:fld>
            <a:endParaRPr lang="en-GB">
              <a:solidFill>
                <a:srgbClr val="000000"/>
              </a:solidFill>
            </a:endParaRPr>
          </a:p>
        </p:txBody>
      </p:sp>
      <p:sp>
        <p:nvSpPr>
          <p:cNvPr id="5" name="Content Placeholder 4"/>
          <p:cNvSpPr txBox="1">
            <a:spLocks noGrp="1"/>
          </p:cNvSpPr>
          <p:nvPr>
            <p:ph idx="1"/>
          </p:nvPr>
        </p:nvSpPr>
        <p:spPr>
          <a:xfrm>
            <a:off x="412750" y="1295400"/>
            <a:ext cx="8750300" cy="3970318"/>
          </a:xfrm>
          <a:prstGeom prst="rect">
            <a:avLst/>
          </a:prstGeom>
          <a:noFill/>
        </p:spPr>
        <p:txBody>
          <a:bodyPr wrap="square">
            <a:spAutoFit/>
          </a:bodyPr>
          <a:lstStyle/>
          <a:p>
            <a:pPr marL="314954" indent="-314954">
              <a:buClr>
                <a:srgbClr val="FF8000"/>
              </a:buClr>
              <a:buFont typeface="Arial" pitchFamily="34" charset="0"/>
              <a:buChar char="•"/>
              <a:defRPr/>
            </a:pPr>
            <a:r>
              <a:rPr lang="en-ZA" sz="1800" b="1" dirty="0">
                <a:latin typeface="+mj-lt"/>
              </a:rPr>
              <a:t>S</a:t>
            </a:r>
            <a:r>
              <a:rPr lang="en-US" sz="1800" b="1" dirty="0" err="1">
                <a:latin typeface="+mj-lt"/>
              </a:rPr>
              <a:t>ub</a:t>
            </a:r>
            <a:r>
              <a:rPr lang="en-US" sz="1800" b="1" dirty="0">
                <a:latin typeface="+mj-lt"/>
              </a:rPr>
              <a:t>-optimal national </a:t>
            </a:r>
            <a:r>
              <a:rPr lang="en-US" sz="1800" b="1" dirty="0">
                <a:solidFill>
                  <a:schemeClr val="tx2">
                    <a:lumMod val="60000"/>
                    <a:lumOff val="40000"/>
                  </a:schemeClr>
                </a:solidFill>
                <a:latin typeface="+mj-lt"/>
              </a:rPr>
              <a:t>central repository and touchpoints </a:t>
            </a:r>
            <a:r>
              <a:rPr lang="en-US" sz="1800" b="1" dirty="0">
                <a:latin typeface="+mj-lt"/>
              </a:rPr>
              <a:t>for all emerging and SME exporters to better respond to their individual life cycle, capacity and capability requirements in order to raise their success in export markets;</a:t>
            </a:r>
          </a:p>
          <a:p>
            <a:pPr marL="314954" indent="-314954">
              <a:buClr>
                <a:srgbClr val="FF8000"/>
              </a:buClr>
              <a:buFont typeface="Arial" pitchFamily="34" charset="0"/>
              <a:buChar char="•"/>
              <a:defRPr/>
            </a:pPr>
            <a:r>
              <a:rPr lang="en-ZA" sz="1800" b="1" dirty="0">
                <a:latin typeface="+mj-lt"/>
              </a:rPr>
              <a:t>Lack of a </a:t>
            </a:r>
            <a:r>
              <a:rPr lang="en-ZA" sz="1800" b="1" dirty="0">
                <a:solidFill>
                  <a:schemeClr val="tx2">
                    <a:lumMod val="60000"/>
                    <a:lumOff val="40000"/>
                  </a:schemeClr>
                </a:solidFill>
                <a:latin typeface="+mj-lt"/>
              </a:rPr>
              <a:t>digital platform </a:t>
            </a:r>
            <a:r>
              <a:rPr lang="en-ZA" sz="1800" b="1" dirty="0">
                <a:latin typeface="+mj-lt"/>
              </a:rPr>
              <a:t>for the collection, storage and capturing of enterprise information and export benefit analytics ;</a:t>
            </a:r>
            <a:r>
              <a:rPr lang="en-US" sz="1800" b="1" dirty="0">
                <a:latin typeface="+mj-lt"/>
              </a:rPr>
              <a:t>   </a:t>
            </a:r>
            <a:endParaRPr lang="en-ZA" sz="1800" b="1" dirty="0">
              <a:latin typeface="+mj-lt"/>
            </a:endParaRPr>
          </a:p>
          <a:p>
            <a:pPr marL="314954" indent="-314954" eaLnBrk="1" hangingPunct="1">
              <a:buClr>
                <a:srgbClr val="FF8000"/>
              </a:buClr>
              <a:buFont typeface="Arial" pitchFamily="34" charset="0"/>
              <a:buChar char="•"/>
              <a:defRPr/>
            </a:pPr>
            <a:r>
              <a:rPr lang="en-ZA" sz="1800" b="1" dirty="0">
                <a:latin typeface="+mj-lt"/>
              </a:rPr>
              <a:t>Limited </a:t>
            </a:r>
            <a:r>
              <a:rPr lang="en-ZA" sz="1800" b="1" dirty="0">
                <a:solidFill>
                  <a:schemeClr val="tx2">
                    <a:lumMod val="60000"/>
                    <a:lumOff val="40000"/>
                  </a:schemeClr>
                </a:solidFill>
                <a:latin typeface="+mj-lt"/>
              </a:rPr>
              <a:t>verifiable means to track export sales generated </a:t>
            </a:r>
            <a:r>
              <a:rPr lang="en-ZA" sz="1800" b="1" dirty="0">
                <a:latin typeface="+mj-lt"/>
              </a:rPr>
              <a:t>over the life of individual exporters;   </a:t>
            </a:r>
          </a:p>
          <a:p>
            <a:pPr marL="314954" indent="-314954">
              <a:buClr>
                <a:srgbClr val="FF8000"/>
              </a:buClr>
              <a:buFont typeface="Arial" pitchFamily="34" charset="0"/>
              <a:buChar char="•"/>
              <a:defRPr/>
            </a:pPr>
            <a:r>
              <a:rPr lang="en-US" sz="1800" b="1" dirty="0">
                <a:solidFill>
                  <a:srgbClr val="0070C0"/>
                </a:solidFill>
                <a:latin typeface="+mj-lt"/>
              </a:rPr>
              <a:t>Varied exporter capabilities and entity sizes means </a:t>
            </a:r>
            <a:r>
              <a:rPr lang="en-US" sz="1800" b="1" dirty="0">
                <a:latin typeface="+mj-lt"/>
              </a:rPr>
              <a:t>that “one size fits all” suite of offerings may need always be well aligned to the requirements of these entities;  </a:t>
            </a:r>
            <a:endParaRPr lang="en-ZA" sz="1800" b="1" dirty="0">
              <a:latin typeface="+mj-lt"/>
            </a:endParaRPr>
          </a:p>
          <a:p>
            <a:pPr marL="314954" indent="-314954" eaLnBrk="1" hangingPunct="1">
              <a:buClr>
                <a:srgbClr val="FF8000"/>
              </a:buClr>
              <a:buFont typeface="Arial" pitchFamily="34" charset="0"/>
              <a:buChar char="•"/>
              <a:defRPr/>
            </a:pPr>
            <a:r>
              <a:rPr lang="en-ZA" sz="1800" b="1" dirty="0">
                <a:latin typeface="+mj-lt"/>
              </a:rPr>
              <a:t>Varying visibility and quality of </a:t>
            </a:r>
            <a:r>
              <a:rPr lang="en-ZA" sz="1800" b="1" dirty="0">
                <a:solidFill>
                  <a:srgbClr val="0070C0"/>
                </a:solidFill>
                <a:latin typeface="+mj-lt"/>
              </a:rPr>
              <a:t>SSAS emerging exporter development models </a:t>
            </a:r>
            <a:r>
              <a:rPr lang="en-ZA" sz="1800" b="1" dirty="0">
                <a:latin typeface="+mj-lt"/>
              </a:rPr>
              <a:t>across the various National support institutions and export councils;  </a:t>
            </a:r>
          </a:p>
          <a:p>
            <a:pPr marL="314954" indent="-314954" eaLnBrk="1" hangingPunct="1">
              <a:buClr>
                <a:srgbClr val="FF8000"/>
              </a:buClr>
              <a:buFont typeface="Arial" pitchFamily="34" charset="0"/>
              <a:buChar char="•"/>
              <a:defRPr/>
            </a:pPr>
            <a:r>
              <a:rPr lang="en-ZA" sz="1800" b="1" dirty="0">
                <a:solidFill>
                  <a:schemeClr val="tx2">
                    <a:lumMod val="60000"/>
                    <a:lumOff val="40000"/>
                  </a:schemeClr>
                </a:solidFill>
                <a:latin typeface="+mj-lt"/>
              </a:rPr>
              <a:t>Geographic participation </a:t>
            </a:r>
            <a:r>
              <a:rPr lang="en-ZA" sz="1800" b="1" dirty="0">
                <a:latin typeface="+mj-lt"/>
              </a:rPr>
              <a:t>still dominated by Gauteng, Western cape and </a:t>
            </a:r>
            <a:r>
              <a:rPr lang="en-ZA" sz="1800" b="1" dirty="0" err="1">
                <a:latin typeface="+mj-lt"/>
              </a:rPr>
              <a:t>Kwazulu</a:t>
            </a:r>
            <a:r>
              <a:rPr lang="en-ZA" sz="1800" b="1" dirty="0">
                <a:latin typeface="+mj-lt"/>
              </a:rPr>
              <a:t>- Natal provinces </a:t>
            </a:r>
          </a:p>
        </p:txBody>
      </p:sp>
    </p:spTree>
    <p:extLst>
      <p:ext uri="{BB962C8B-B14F-4D97-AF65-F5344CB8AC3E}">
        <p14:creationId xmlns:p14="http://schemas.microsoft.com/office/powerpoint/2010/main" val="3568807055"/>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SUGGESTED IMPROVEMENTS</a:t>
            </a:r>
            <a:r>
              <a:rPr lang="en-US" sz="2900" b="1" dirty="0">
                <a:cs typeface="Arial"/>
              </a:rPr>
              <a:t/>
            </a:r>
            <a:br>
              <a:rPr lang="en-US" sz="2900" b="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85</a:t>
            </a:fld>
            <a:endParaRPr lang="en-GB">
              <a:solidFill>
                <a:srgbClr val="000000"/>
              </a:solidFill>
            </a:endParaRPr>
          </a:p>
        </p:txBody>
      </p:sp>
      <p:sp>
        <p:nvSpPr>
          <p:cNvPr id="5" name="Content Placeholder 4"/>
          <p:cNvSpPr txBox="1">
            <a:spLocks noGrp="1"/>
          </p:cNvSpPr>
          <p:nvPr>
            <p:ph idx="1"/>
          </p:nvPr>
        </p:nvSpPr>
        <p:spPr>
          <a:xfrm>
            <a:off x="412750" y="1295400"/>
            <a:ext cx="9040659" cy="4025717"/>
          </a:xfrm>
          <a:prstGeom prst="rect">
            <a:avLst/>
          </a:prstGeom>
          <a:noFill/>
        </p:spPr>
        <p:txBody>
          <a:bodyPr wrap="square">
            <a:spAutoFit/>
          </a:bodyPr>
          <a:lstStyle/>
          <a:p>
            <a:pPr marL="314954" indent="-314954" eaLnBrk="1" hangingPunct="1">
              <a:buClr>
                <a:srgbClr val="FF8000"/>
              </a:buClr>
              <a:buFont typeface="Arial" pitchFamily="34" charset="0"/>
              <a:buChar char="•"/>
              <a:defRPr/>
            </a:pPr>
            <a:r>
              <a:rPr lang="en-ZA" sz="1800" b="1" dirty="0">
                <a:latin typeface="Calibri" pitchFamily="34" charset="0"/>
              </a:rPr>
              <a:t>Raise pre and post application approval visibility of </a:t>
            </a:r>
            <a:r>
              <a:rPr lang="en-ZA" sz="1800" b="1" dirty="0">
                <a:solidFill>
                  <a:srgbClr val="0070C0"/>
                </a:solidFill>
                <a:latin typeface="Calibri" pitchFamily="34" charset="0"/>
              </a:rPr>
              <a:t>emerging exporter maturity levels</a:t>
            </a:r>
            <a:r>
              <a:rPr lang="en-ZA" sz="1800" b="1" dirty="0">
                <a:latin typeface="Calibri" pitchFamily="34" charset="0"/>
              </a:rPr>
              <a:t> in order to better understand progression and growth of these enterprises over time;</a:t>
            </a:r>
          </a:p>
          <a:p>
            <a:pPr marL="314954" indent="-314954" eaLnBrk="1" hangingPunct="1">
              <a:buClr>
                <a:srgbClr val="FF8000"/>
              </a:buClr>
              <a:buFont typeface="Arial" pitchFamily="34" charset="0"/>
              <a:buChar char="•"/>
              <a:defRPr/>
            </a:pPr>
            <a:r>
              <a:rPr lang="en-ZA" sz="1800" b="1" dirty="0">
                <a:latin typeface="Calibri" pitchFamily="34" charset="0"/>
              </a:rPr>
              <a:t>Improve </a:t>
            </a:r>
            <a:r>
              <a:rPr lang="en-ZA" sz="1800" b="1" dirty="0">
                <a:solidFill>
                  <a:srgbClr val="0070C0"/>
                </a:solidFill>
                <a:latin typeface="Calibri" pitchFamily="34" charset="0"/>
              </a:rPr>
              <a:t>financial support alignment </a:t>
            </a:r>
            <a:r>
              <a:rPr lang="en-ZA" sz="1800" b="1" dirty="0">
                <a:latin typeface="Calibri" pitchFamily="34" charset="0"/>
              </a:rPr>
              <a:t>with geographic and IPAP priority sector diversification and within national sectors;</a:t>
            </a:r>
          </a:p>
          <a:p>
            <a:pPr marL="314954" indent="-314954" eaLnBrk="1" hangingPunct="1">
              <a:buClr>
                <a:srgbClr val="FF8000"/>
              </a:buClr>
              <a:buFont typeface="Arial" pitchFamily="34" charset="0"/>
              <a:buChar char="•"/>
              <a:defRPr/>
            </a:pPr>
            <a:r>
              <a:rPr lang="en-ZA" sz="1800" b="1" dirty="0">
                <a:latin typeface="Calibri" pitchFamily="34" charset="0"/>
              </a:rPr>
              <a:t>Strengthen Export Council managed tracking, validation and reporting of </a:t>
            </a:r>
            <a:r>
              <a:rPr lang="en-ZA" sz="1800" b="1" dirty="0">
                <a:solidFill>
                  <a:srgbClr val="0070C0"/>
                </a:solidFill>
                <a:latin typeface="Calibri" pitchFamily="34" charset="0"/>
              </a:rPr>
              <a:t>export sales performance and related data</a:t>
            </a:r>
            <a:r>
              <a:rPr lang="en-ZA" sz="1800" b="1" dirty="0">
                <a:latin typeface="Calibri" pitchFamily="34" charset="0"/>
              </a:rPr>
              <a:t>; </a:t>
            </a:r>
          </a:p>
          <a:p>
            <a:pPr marL="314954" indent="-314954" eaLnBrk="1" hangingPunct="1">
              <a:buClr>
                <a:srgbClr val="FF8000"/>
              </a:buClr>
              <a:buFont typeface="Arial" pitchFamily="34" charset="0"/>
              <a:buChar char="•"/>
              <a:defRPr/>
            </a:pPr>
            <a:r>
              <a:rPr lang="en-ZA" sz="1800" b="1" dirty="0">
                <a:latin typeface="Calibri" pitchFamily="34" charset="0"/>
              </a:rPr>
              <a:t>Standardise the integrity of a national pre and post event </a:t>
            </a:r>
            <a:r>
              <a:rPr lang="en-ZA" sz="1800" b="1" dirty="0">
                <a:solidFill>
                  <a:srgbClr val="0070C0"/>
                </a:solidFill>
                <a:latin typeface="Calibri" pitchFamily="34" charset="0"/>
              </a:rPr>
              <a:t>support architecture and repository </a:t>
            </a:r>
            <a:r>
              <a:rPr lang="en-ZA" sz="1800" b="1" dirty="0">
                <a:latin typeface="Calibri" pitchFamily="34" charset="0"/>
              </a:rPr>
              <a:t>for smaller entities – to better set them up for success and understand their individual competitiveness improvement support requirements;</a:t>
            </a:r>
          </a:p>
          <a:p>
            <a:pPr marL="314954" indent="-314954" eaLnBrk="1" hangingPunct="1">
              <a:buClr>
                <a:srgbClr val="FF8000"/>
              </a:buClr>
              <a:buFont typeface="Arial" pitchFamily="34" charset="0"/>
              <a:buChar char="•"/>
              <a:defRPr/>
            </a:pPr>
            <a:r>
              <a:rPr lang="en-US" sz="1800" b="1" dirty="0">
                <a:latin typeface="Calibri" pitchFamily="34" charset="0"/>
              </a:rPr>
              <a:t>Better </a:t>
            </a:r>
            <a:r>
              <a:rPr lang="en-US" sz="1800" b="1" dirty="0">
                <a:solidFill>
                  <a:srgbClr val="0070C0"/>
                </a:solidFill>
                <a:latin typeface="Calibri" pitchFamily="34" charset="0"/>
              </a:rPr>
              <a:t>socialization of incentive offerings </a:t>
            </a:r>
            <a:r>
              <a:rPr lang="en-US" sz="1800" b="1" dirty="0">
                <a:latin typeface="Calibri" pitchFamily="34" charset="0"/>
              </a:rPr>
              <a:t>in under represented regions and IPAP sectors;   </a:t>
            </a:r>
            <a:endParaRPr lang="en-ZA" sz="1800" b="1" dirty="0">
              <a:latin typeface="Calibri" pitchFamily="34" charset="0"/>
            </a:endParaRPr>
          </a:p>
          <a:p>
            <a:pPr marL="314954" indent="-314954" eaLnBrk="1" hangingPunct="1">
              <a:buClr>
                <a:srgbClr val="FF8000"/>
              </a:buClr>
              <a:buFont typeface="Arial" pitchFamily="34" charset="0"/>
              <a:buChar char="•"/>
              <a:defRPr/>
            </a:pPr>
            <a:r>
              <a:rPr lang="en-ZA" sz="1800" b="1" dirty="0">
                <a:latin typeface="Calibri" pitchFamily="34" charset="0"/>
              </a:rPr>
              <a:t>Strengthen </a:t>
            </a:r>
            <a:r>
              <a:rPr lang="en-ZA" sz="1800" b="1" dirty="0">
                <a:solidFill>
                  <a:srgbClr val="0070C0"/>
                </a:solidFill>
                <a:latin typeface="Calibri" pitchFamily="34" charset="0"/>
              </a:rPr>
              <a:t>Export Councils as conduits </a:t>
            </a:r>
            <a:r>
              <a:rPr lang="en-ZA" sz="1800" b="1" dirty="0">
                <a:latin typeface="Calibri" pitchFamily="34" charset="0"/>
              </a:rPr>
              <a:t>for competitiveness driven support tracking and signposting of sector specific value chains </a:t>
            </a:r>
            <a:r>
              <a:rPr lang="en-ZA" sz="1800" b="1" dirty="0" err="1">
                <a:latin typeface="Calibri" pitchFamily="34" charset="0"/>
              </a:rPr>
              <a:t>ie</a:t>
            </a:r>
            <a:r>
              <a:rPr lang="en-ZA" sz="1800" b="1" dirty="0">
                <a:latin typeface="Calibri" pitchFamily="34" charset="0"/>
              </a:rPr>
              <a:t> supply innovation, cluster growth, ESD etc. </a:t>
            </a:r>
          </a:p>
          <a:p>
            <a:pPr eaLnBrk="1" hangingPunct="1">
              <a:spcBef>
                <a:spcPct val="20000"/>
              </a:spcBef>
              <a:defRPr/>
            </a:pPr>
            <a:r>
              <a:rPr lang="en-ZA" sz="1800" dirty="0"/>
              <a:t> </a:t>
            </a:r>
          </a:p>
        </p:txBody>
      </p:sp>
    </p:spTree>
    <p:extLst>
      <p:ext uri="{BB962C8B-B14F-4D97-AF65-F5344CB8AC3E}">
        <p14:creationId xmlns:p14="http://schemas.microsoft.com/office/powerpoint/2010/main" val="318021043"/>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SUGGESTED IMPROVEMENTS</a:t>
            </a:r>
            <a:r>
              <a:rPr lang="en-US" sz="2900" b="1" dirty="0">
                <a:cs typeface="Arial"/>
              </a:rPr>
              <a:t/>
            </a:r>
            <a:br>
              <a:rPr lang="en-US" sz="2900" b="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86</a:t>
            </a:fld>
            <a:endParaRPr lang="en-GB">
              <a:solidFill>
                <a:srgbClr val="000000"/>
              </a:solidFill>
            </a:endParaRPr>
          </a:p>
        </p:txBody>
      </p:sp>
      <p:sp>
        <p:nvSpPr>
          <p:cNvPr id="5" name="Content Placeholder 4"/>
          <p:cNvSpPr txBox="1">
            <a:spLocks noGrp="1"/>
          </p:cNvSpPr>
          <p:nvPr>
            <p:ph idx="1"/>
          </p:nvPr>
        </p:nvSpPr>
        <p:spPr>
          <a:xfrm>
            <a:off x="412750" y="1295400"/>
            <a:ext cx="8923770" cy="4801314"/>
          </a:xfrm>
          <a:prstGeom prst="rect">
            <a:avLst/>
          </a:prstGeom>
          <a:noFill/>
        </p:spPr>
        <p:txBody>
          <a:bodyPr wrap="square">
            <a:spAutoFit/>
          </a:bodyPr>
          <a:lstStyle/>
          <a:p>
            <a:pPr marL="314954" indent="-314954" eaLnBrk="1" hangingPunct="1">
              <a:buClr>
                <a:srgbClr val="FF8000"/>
              </a:buClr>
              <a:buFont typeface="Arial" pitchFamily="34" charset="0"/>
              <a:buChar char="•"/>
              <a:defRPr/>
            </a:pPr>
            <a:r>
              <a:rPr lang="en-ZA" sz="1800" b="1" dirty="0"/>
              <a:t>Continual improvement of </a:t>
            </a:r>
            <a:r>
              <a:rPr lang="en-ZA" sz="1800" b="1" dirty="0">
                <a:solidFill>
                  <a:srgbClr val="0070C0"/>
                </a:solidFill>
              </a:rPr>
              <a:t>EMIA guidelines clarity </a:t>
            </a:r>
            <a:r>
              <a:rPr lang="en-ZA" sz="1800" b="1" dirty="0"/>
              <a:t>and easier interpretations;</a:t>
            </a:r>
          </a:p>
          <a:p>
            <a:pPr marL="772085" lvl="1" indent="-314954">
              <a:buClr>
                <a:srgbClr val="FF8000"/>
              </a:buClr>
              <a:buFont typeface="Arial" pitchFamily="34" charset="0"/>
              <a:buChar char="•"/>
              <a:defRPr/>
            </a:pPr>
            <a:r>
              <a:rPr lang="en-ZA" sz="1800" b="1" dirty="0"/>
              <a:t>Strengthened applicant credential and export plan review;</a:t>
            </a:r>
          </a:p>
          <a:p>
            <a:pPr marL="772085" lvl="1" indent="-314954">
              <a:buClr>
                <a:srgbClr val="FF8000"/>
              </a:buClr>
              <a:buFont typeface="Arial" pitchFamily="34" charset="0"/>
              <a:buChar char="•"/>
              <a:defRPr/>
            </a:pPr>
            <a:r>
              <a:rPr lang="en-ZA" sz="1800" b="1" dirty="0"/>
              <a:t>Subsistence allowance limited to six days and maximum of four EMIA approvals per calendar year per applicant;</a:t>
            </a:r>
          </a:p>
          <a:p>
            <a:pPr marL="772085" lvl="1" indent="-314954">
              <a:buClr>
                <a:srgbClr val="FF8000"/>
              </a:buClr>
              <a:buFont typeface="Arial" pitchFamily="34" charset="0"/>
              <a:buChar char="•"/>
              <a:defRPr/>
            </a:pPr>
            <a:r>
              <a:rPr lang="en-US" sz="1800" b="1" dirty="0"/>
              <a:t>Increase the threshold for the number of approvals per enterprise in the African Continent   </a:t>
            </a:r>
            <a:endParaRPr lang="en-ZA" sz="1800" b="1" dirty="0"/>
          </a:p>
          <a:p>
            <a:pPr marL="772085" lvl="1" indent="-314954">
              <a:buClr>
                <a:srgbClr val="FF8000"/>
              </a:buClr>
              <a:buFont typeface="Arial" pitchFamily="34" charset="0"/>
              <a:buChar char="•"/>
              <a:defRPr/>
            </a:pPr>
            <a:r>
              <a:rPr lang="en-ZA" sz="1800" b="1" dirty="0"/>
              <a:t>Aligning financial statement requirements with Companies Act prescripts; </a:t>
            </a:r>
          </a:p>
          <a:p>
            <a:pPr marL="772085" lvl="1" indent="-314954">
              <a:buClr>
                <a:srgbClr val="FF8000"/>
              </a:buClr>
              <a:buFont typeface="Arial" pitchFamily="34" charset="0"/>
              <a:buChar char="•"/>
              <a:defRPr/>
            </a:pPr>
            <a:r>
              <a:rPr lang="en-ZA" sz="1800" b="1" dirty="0"/>
              <a:t>Exclusion of commission agents to improve value for money and empowering individual exporter capacities rather than third parties;</a:t>
            </a:r>
          </a:p>
          <a:p>
            <a:pPr marL="772085" lvl="1" indent="-314954">
              <a:buClr>
                <a:srgbClr val="FF8000"/>
              </a:buClr>
              <a:buFont typeface="Arial" pitchFamily="34" charset="0"/>
              <a:buChar char="•"/>
              <a:defRPr/>
            </a:pPr>
            <a:r>
              <a:rPr lang="en-ZA" sz="1800" b="1" dirty="0"/>
              <a:t>Raising B-BBEE compliance requirements at application and claim stages;</a:t>
            </a:r>
          </a:p>
          <a:p>
            <a:pPr marL="772085" lvl="1" indent="-314954">
              <a:buClr>
                <a:srgbClr val="FF8000"/>
              </a:buClr>
              <a:buFont typeface="Arial" pitchFamily="34" charset="0"/>
              <a:buChar char="•"/>
              <a:defRPr/>
            </a:pPr>
            <a:r>
              <a:rPr lang="en-ZA" sz="1800" b="1" dirty="0"/>
              <a:t>Refining entity type definitions. </a:t>
            </a:r>
          </a:p>
          <a:p>
            <a:pPr marL="314954" indent="-314954" eaLnBrk="1" hangingPunct="1">
              <a:buClr>
                <a:srgbClr val="FF8000"/>
              </a:buClr>
              <a:buFont typeface="Arial" pitchFamily="34" charset="0"/>
              <a:buChar char="•"/>
              <a:defRPr/>
            </a:pPr>
            <a:r>
              <a:rPr lang="en-ZA" sz="1800" b="1" dirty="0"/>
              <a:t>Strengthen internal post event </a:t>
            </a:r>
            <a:r>
              <a:rPr lang="en-ZA" sz="1800" b="1" dirty="0">
                <a:solidFill>
                  <a:srgbClr val="0070C0"/>
                </a:solidFill>
              </a:rPr>
              <a:t>export benefit tracking </a:t>
            </a:r>
            <a:r>
              <a:rPr lang="en-ZA" sz="1800" b="1" dirty="0"/>
              <a:t>and event quality appraisals;</a:t>
            </a:r>
          </a:p>
          <a:p>
            <a:pPr marL="314954" indent="-314954" eaLnBrk="1" hangingPunct="1">
              <a:buClr>
                <a:srgbClr val="FF8000"/>
              </a:buClr>
              <a:buFont typeface="Arial" pitchFamily="34" charset="0"/>
              <a:buChar char="•"/>
              <a:defRPr/>
            </a:pPr>
            <a:r>
              <a:rPr lang="en-ZA" sz="1800" b="1" dirty="0"/>
              <a:t>Improve internal </a:t>
            </a:r>
            <a:r>
              <a:rPr lang="en-ZA" sz="1800" b="1" dirty="0">
                <a:solidFill>
                  <a:srgbClr val="0070C0"/>
                </a:solidFill>
              </a:rPr>
              <a:t>operational consistency </a:t>
            </a:r>
            <a:r>
              <a:rPr lang="en-ZA" sz="1800" b="1" dirty="0"/>
              <a:t>and lead time reduction for all applications and claims with a web based front end for EMIA I applications management.</a:t>
            </a:r>
          </a:p>
          <a:p>
            <a:pPr marL="314954" indent="-314954">
              <a:buClr>
                <a:srgbClr val="FF8000"/>
              </a:buClr>
              <a:buFont typeface="Arial" pitchFamily="34" charset="0"/>
              <a:buChar char="•"/>
              <a:defRPr/>
            </a:pPr>
            <a:endParaRPr lang="en-ZA" sz="1800" dirty="0"/>
          </a:p>
        </p:txBody>
      </p:sp>
    </p:spTree>
    <p:extLst>
      <p:ext uri="{BB962C8B-B14F-4D97-AF65-F5344CB8AC3E}">
        <p14:creationId xmlns:p14="http://schemas.microsoft.com/office/powerpoint/2010/main" val="266400468"/>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chemeClr val="tx1"/>
                </a:solidFill>
                <a:latin typeface="Arial" pitchFamily="34" charset="0"/>
                <a:cs typeface="Arial" pitchFamily="34" charset="0"/>
              </a:rPr>
              <a:t>IN CLOSING</a:t>
            </a:r>
            <a:r>
              <a:rPr lang="en-US" sz="2900" b="1" dirty="0">
                <a:cs typeface="Arial"/>
              </a:rPr>
              <a:t/>
            </a:r>
            <a:br>
              <a:rPr lang="en-US" sz="2900" b="1" dirty="0">
                <a:cs typeface="Arial"/>
              </a:rPr>
            </a:br>
            <a:endParaRPr lang="en-US" dirty="0"/>
          </a:p>
        </p:txBody>
      </p:sp>
      <p:sp>
        <p:nvSpPr>
          <p:cNvPr id="4" name="Slide Number Placeholder 3"/>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87</a:t>
            </a:fld>
            <a:endParaRPr lang="en-GB">
              <a:solidFill>
                <a:srgbClr val="000000"/>
              </a:solidFill>
            </a:endParaRPr>
          </a:p>
        </p:txBody>
      </p:sp>
      <p:sp>
        <p:nvSpPr>
          <p:cNvPr id="5" name="Content Placeholder 4"/>
          <p:cNvSpPr txBox="1">
            <a:spLocks noGrp="1"/>
          </p:cNvSpPr>
          <p:nvPr>
            <p:ph idx="1"/>
          </p:nvPr>
        </p:nvSpPr>
        <p:spPr>
          <a:xfrm>
            <a:off x="412750" y="1295400"/>
            <a:ext cx="8750300" cy="4893647"/>
          </a:xfrm>
          <a:prstGeom prst="rect">
            <a:avLst/>
          </a:prstGeom>
          <a:noFill/>
        </p:spPr>
        <p:txBody>
          <a:bodyPr wrap="square">
            <a:spAutoFit/>
          </a:bodyPr>
          <a:lstStyle/>
          <a:p>
            <a:pPr marL="314954" indent="-314954" eaLnBrk="1" hangingPunct="1">
              <a:buClr>
                <a:srgbClr val="FF8000"/>
              </a:buClr>
              <a:buFont typeface="Arial" pitchFamily="34" charset="0"/>
              <a:buChar char="•"/>
              <a:defRPr/>
            </a:pPr>
            <a:r>
              <a:rPr lang="en-ZA" sz="2600" b="1" dirty="0">
                <a:solidFill>
                  <a:srgbClr val="0070C0"/>
                </a:solidFill>
              </a:rPr>
              <a:t>Optimise financial support across national stakeholders for </a:t>
            </a:r>
            <a:r>
              <a:rPr lang="en-ZA" sz="2600" b="1" dirty="0"/>
              <a:t>better coherence and more sustainable outcomes, specifically for SMME’s and black owned enterprises:</a:t>
            </a:r>
          </a:p>
          <a:p>
            <a:pPr marL="772085" lvl="1" indent="-314954">
              <a:buClr>
                <a:srgbClr val="FF8000"/>
              </a:buClr>
              <a:buFont typeface="Arial" pitchFamily="34" charset="0"/>
              <a:buChar char="•"/>
              <a:defRPr/>
            </a:pPr>
            <a:r>
              <a:rPr lang="en-ZA" sz="2600" b="1" dirty="0"/>
              <a:t>Within the IPAP sectors and their extended clusters;</a:t>
            </a:r>
          </a:p>
          <a:p>
            <a:pPr marL="772085" lvl="1" indent="-314954">
              <a:buClr>
                <a:srgbClr val="FF8000"/>
              </a:buClr>
              <a:buFont typeface="Arial" pitchFamily="34" charset="0"/>
              <a:buChar char="•"/>
              <a:defRPr/>
            </a:pPr>
            <a:r>
              <a:rPr lang="en-ZA" sz="2600" b="1" dirty="0"/>
              <a:t>Within and across Provincial stakeholders and agencies such as SEDA.</a:t>
            </a:r>
          </a:p>
          <a:p>
            <a:pPr marL="314954" indent="-314954" eaLnBrk="1" hangingPunct="1">
              <a:buClr>
                <a:srgbClr val="FF8000"/>
              </a:buClr>
              <a:buFont typeface="Arial" pitchFamily="34" charset="0"/>
              <a:buChar char="•"/>
              <a:defRPr/>
            </a:pPr>
            <a:r>
              <a:rPr lang="en-US" sz="2600" b="1" dirty="0">
                <a:solidFill>
                  <a:srgbClr val="0070C0"/>
                </a:solidFill>
              </a:rPr>
              <a:t>Strengthen inter and intra export cluster collaboration to:</a:t>
            </a:r>
          </a:p>
          <a:p>
            <a:pPr marL="772085" lvl="1" indent="-314954">
              <a:buClr>
                <a:srgbClr val="FF8000"/>
              </a:buClr>
              <a:buFont typeface="Arial" pitchFamily="34" charset="0"/>
              <a:buChar char="•"/>
              <a:defRPr/>
            </a:pPr>
            <a:r>
              <a:rPr lang="en-US" sz="2600" b="1" dirty="0"/>
              <a:t>Better leveraging of the complete IDAD incentive suite </a:t>
            </a:r>
            <a:r>
              <a:rPr lang="en-US" sz="2600" b="1" dirty="0" err="1"/>
              <a:t>ie</a:t>
            </a:r>
            <a:r>
              <a:rPr lang="en-US" sz="2600" b="1" dirty="0"/>
              <a:t> SPP,  innovation mechanisms etc. </a:t>
            </a:r>
            <a:r>
              <a:rPr lang="en-US" sz="2600" b="1" dirty="0" err="1"/>
              <a:t>ie</a:t>
            </a:r>
            <a:r>
              <a:rPr lang="en-US" sz="2600" b="1" dirty="0"/>
              <a:t> </a:t>
            </a:r>
            <a:r>
              <a:rPr lang="en-US" sz="2600" b="1" dirty="0">
                <a:solidFill>
                  <a:srgbClr val="0070C0"/>
                </a:solidFill>
              </a:rPr>
              <a:t>shifting the dial </a:t>
            </a:r>
            <a:r>
              <a:rPr lang="en-US" sz="2600" b="1" dirty="0"/>
              <a:t>on value chain </a:t>
            </a:r>
            <a:r>
              <a:rPr lang="en-US" sz="2600" b="1" dirty="0">
                <a:solidFill>
                  <a:srgbClr val="0070C0"/>
                </a:solidFill>
              </a:rPr>
              <a:t>competitiveness</a:t>
            </a:r>
            <a:r>
              <a:rPr lang="en-US" sz="2600" b="1" dirty="0"/>
              <a:t> not just export sales;</a:t>
            </a:r>
          </a:p>
          <a:p>
            <a:pPr marL="772085" lvl="1" indent="-314954">
              <a:buClr>
                <a:srgbClr val="FF8000"/>
              </a:buClr>
              <a:buFont typeface="Arial" pitchFamily="34" charset="0"/>
              <a:buChar char="•"/>
              <a:defRPr/>
            </a:pPr>
            <a:r>
              <a:rPr lang="en-US" sz="2600" b="1" dirty="0"/>
              <a:t>Develop a </a:t>
            </a:r>
            <a:r>
              <a:rPr lang="en-US" sz="2600" b="1" dirty="0">
                <a:solidFill>
                  <a:srgbClr val="0070C0"/>
                </a:solidFill>
              </a:rPr>
              <a:t>single life cycle view </a:t>
            </a:r>
            <a:r>
              <a:rPr lang="en-US" sz="2600" b="1" dirty="0"/>
              <a:t>of every enterprise</a:t>
            </a:r>
            <a:r>
              <a:rPr lang="en-US" sz="2600" b="1" dirty="0">
                <a:solidFill>
                  <a:srgbClr val="0070C0"/>
                </a:solidFill>
              </a:rPr>
              <a:t>.  </a:t>
            </a:r>
            <a:r>
              <a:rPr lang="en-ZA" sz="2600" dirty="0"/>
              <a:t> </a:t>
            </a:r>
          </a:p>
        </p:txBody>
      </p:sp>
    </p:spTree>
    <p:extLst>
      <p:ext uri="{BB962C8B-B14F-4D97-AF65-F5344CB8AC3E}">
        <p14:creationId xmlns:p14="http://schemas.microsoft.com/office/powerpoint/2010/main" val="243784051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571744"/>
            <a:ext cx="9906000" cy="1143000"/>
          </a:xfrm>
          <a:prstGeom prst="rect">
            <a:avLst/>
          </a:prstGeom>
          <a:solidFill>
            <a:srgbClr val="FF5A2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kern="0" dirty="0" smtClean="0">
                <a:latin typeface="Arial Rounded MT Bold"/>
                <a:ea typeface="+mj-ea"/>
                <a:cs typeface="+mj-cs"/>
              </a:rPr>
              <a:t>EXPORT DEVELOPMENT, PROMOTION AND MARKETING</a:t>
            </a:r>
            <a:endParaRPr kumimoji="0" lang="en-GB" sz="2400" b="0" i="0" u="none" strike="noStrike" kern="0" cap="none" spc="0" normalizeH="0" baseline="0" noProof="0" dirty="0" smtClean="0">
              <a:ln>
                <a:noFill/>
              </a:ln>
              <a:solidFill>
                <a:schemeClr val="tx1"/>
              </a:solidFill>
              <a:effectLst/>
              <a:uLnTx/>
              <a:uFillTx/>
              <a:latin typeface="Arial Rounded MT Bold"/>
              <a:ea typeface="+mj-ea"/>
              <a:cs typeface="+mj-cs"/>
            </a:endParaRPr>
          </a:p>
        </p:txBody>
      </p:sp>
      <p:sp>
        <p:nvSpPr>
          <p:cNvPr id="2" name="Slide Number Placeholder 1"/>
          <p:cNvSpPr>
            <a:spLocks noGrp="1"/>
          </p:cNvSpPr>
          <p:nvPr>
            <p:ph type="sldNum" sz="quarter" idx="12"/>
          </p:nvPr>
        </p:nvSpPr>
        <p:spPr/>
        <p:txBody>
          <a:bodyPr/>
          <a:lstStyle/>
          <a:p>
            <a:pPr>
              <a:defRPr/>
            </a:pPr>
            <a:fld id="{9E04BAD8-5044-4548-8C85-53E7AA5642DE}"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val="61193519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463</TotalTime>
  <Words>6278</Words>
  <Application>Microsoft Office PowerPoint</Application>
  <PresentationFormat>A4 Paper (210x297 mm)</PresentationFormat>
  <Paragraphs>905</Paragraphs>
  <Slides>87</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0" baseType="lpstr">
      <vt:lpstr>Default Design</vt:lpstr>
      <vt:lpstr>Bitmap Image</vt:lpstr>
      <vt:lpstr>Chart</vt:lpstr>
      <vt:lpstr>Briefing to the Portfolio Committee on Economic Development</vt:lpstr>
      <vt:lpstr>WORLD EXPORT</vt:lpstr>
      <vt:lpstr>SA EXPORT SHARE TO WORLD (2010- 2016)</vt:lpstr>
      <vt:lpstr>SA EXPORT SHARE TO WORLD (2010- 2016)</vt:lpstr>
      <vt:lpstr>SA TRADE BALANCE WITH WORLD(2010- 2016)</vt:lpstr>
      <vt:lpstr>SA EXPORT TO BRICS (2010- 2016)</vt:lpstr>
      <vt:lpstr> CONTRIBUTION TO THE STRATEGY OF THE DTI </vt:lpstr>
      <vt:lpstr>the dti’s WORK STREAMS</vt:lpstr>
      <vt:lpstr>PowerPoint Presentation</vt:lpstr>
      <vt:lpstr>EXPORT PROMOTION AND MARKETING </vt:lpstr>
      <vt:lpstr>EXPORT PROMOTION AND MARKETING</vt:lpstr>
      <vt:lpstr> The ines at a glance </vt:lpstr>
      <vt:lpstr>INTEGRATED NATIONAL EXPORT STRATEGY</vt:lpstr>
      <vt:lpstr>PowerPoint Presentation</vt:lpstr>
      <vt:lpstr> NATIONAL EXPORTER DEVELOPMENT PROGRAMME </vt:lpstr>
      <vt:lpstr> GLOBAL EXPORTER  PASSPORT PROGRAMME </vt:lpstr>
      <vt:lpstr>OVERVIEW TARGET MARKETS </vt:lpstr>
      <vt:lpstr>Target sectors</vt:lpstr>
      <vt:lpstr>  IPAP LINKAGES WITH INTERVENTIONS:   MAIN TRANSVERSAL FOCUS AREAS </vt:lpstr>
      <vt:lpstr> CURRENT GLOBAL FOOTPRINT </vt:lpstr>
      <vt:lpstr>South african value proposition </vt:lpstr>
      <vt:lpstr>South african value proposition </vt:lpstr>
      <vt:lpstr>Implementation plan</vt:lpstr>
      <vt:lpstr>  the Implementation of the INES  </vt:lpstr>
      <vt:lpstr> The end game  </vt:lpstr>
      <vt:lpstr>PowerPoint Presentation</vt:lpstr>
      <vt:lpstr> SA’s APPROACH TO RoA DEVELOPMENT INTEGRATION </vt:lpstr>
      <vt:lpstr>GENESIS OF TRADE INVEST AFRICA</vt:lpstr>
      <vt:lpstr>WHO WE ARE</vt:lpstr>
      <vt:lpstr>WHO WE ARE</vt:lpstr>
      <vt:lpstr>OUR OBJECTIVES</vt:lpstr>
      <vt:lpstr>OUR OFFERINGS</vt:lpstr>
      <vt:lpstr>OUR OFFERINGS</vt:lpstr>
      <vt:lpstr>OUR OFFERINGS</vt:lpstr>
      <vt:lpstr>OUR OFFERINGS</vt:lpstr>
      <vt:lpstr>OUR OFFERINGS</vt:lpstr>
      <vt:lpstr>CURRENT OPERATIONAL MODEL AND BUDGET</vt:lpstr>
      <vt:lpstr>TIA SUB-PROGRAMMES</vt:lpstr>
      <vt:lpstr>TIA SUB-PROGRAMMES (2)</vt:lpstr>
      <vt:lpstr>KEY DELIVERABLES (01 April 2017 – TO DATE) </vt:lpstr>
      <vt:lpstr>KEY DELIVERABLES (01 April 2017 – TO DATE) </vt:lpstr>
      <vt:lpstr>KEY DELIVERABLES (01 April 2017 – TO DATE) </vt:lpstr>
      <vt:lpstr>KEY DELIVERABLES (01 April 2017 – TO DATE) </vt:lpstr>
      <vt:lpstr>ENVISAGED OUTPUTS BY 31 MARCH 2018 </vt:lpstr>
      <vt:lpstr>PowerPoint Presentation</vt:lpstr>
      <vt:lpstr>South Africa’s Global Export Markets 1994 - 2016 </vt:lpstr>
      <vt:lpstr>  South Africa’s Trade with RoA, 1994 - 2015  </vt:lpstr>
      <vt:lpstr> Top-10 Export Destinations in RoA 2006 - 2015  </vt:lpstr>
      <vt:lpstr>PowerPoint Presentation</vt:lpstr>
      <vt:lpstr>Background ISA </vt:lpstr>
      <vt:lpstr>PowerPoint Presentation</vt:lpstr>
      <vt:lpstr>PowerPoint Presentation</vt:lpstr>
      <vt:lpstr>The Investment Cycle</vt:lpstr>
      <vt:lpstr>PowerPoint Presentation</vt:lpstr>
      <vt:lpstr>The Investment Promotion and Facilitation Strategy (IPFS) Value Chain </vt:lpstr>
      <vt:lpstr>PowerPoint Presentation</vt:lpstr>
      <vt:lpstr>PowerPoint Presentation</vt:lpstr>
      <vt:lpstr>     SECTOR FOCUS</vt:lpstr>
      <vt:lpstr>Priority Sectors For FDI</vt:lpstr>
      <vt:lpstr> INVESTMENT CLIMATE Response by President Zuma: IMC on Investment  </vt:lpstr>
      <vt:lpstr>Investment South Africa</vt:lpstr>
      <vt:lpstr>Investment South Africa</vt:lpstr>
      <vt:lpstr>PowerPoint Presentation</vt:lpstr>
      <vt:lpstr>PowerPoint Presentation</vt:lpstr>
      <vt:lpstr>PowerPoint Presentation</vt:lpstr>
      <vt:lpstr> Coordination of the IMC &amp; Top 40 Projects  </vt:lpstr>
      <vt:lpstr> Establishment of the One Stop Shop  </vt:lpstr>
      <vt:lpstr> Launch of Provincial InvestSA One Stop Shops </vt:lpstr>
      <vt:lpstr>PowerPoint Presentation</vt:lpstr>
      <vt:lpstr>PowerPoint Presentation</vt:lpstr>
      <vt:lpstr>CONTENTS </vt:lpstr>
      <vt:lpstr>Industrial Development Administration Division (IDAD) </vt:lpstr>
      <vt:lpstr>CURRENT IDAD EXPORT INCENTIVES </vt:lpstr>
      <vt:lpstr>PURPOSE OF THE INCENTIVES </vt:lpstr>
      <vt:lpstr>EMIA I SECTORAL APPROVAL PROFILE </vt:lpstr>
      <vt:lpstr>EMIA I REGIONAL APPROVAL PROFILE </vt:lpstr>
      <vt:lpstr>EMIA I ENTITY OWNERSHIP PROFILE </vt:lpstr>
      <vt:lpstr>EMIA I APPROVAL PROFILE </vt:lpstr>
      <vt:lpstr>SSAS SECTORAL APPROVALS </vt:lpstr>
      <vt:lpstr>APPROVED SSAS REGIONAL PROFILE</vt:lpstr>
      <vt:lpstr>APPROVED SSAS OWNERSHIP PROFILE </vt:lpstr>
      <vt:lpstr>SSAS SECTORAL SHIFTS </vt:lpstr>
      <vt:lpstr>APPROVED SMME’s </vt:lpstr>
      <vt:lpstr>EMIA INCENTIVE CHALLENGES </vt:lpstr>
      <vt:lpstr>SUGGESTED IMPROVEMENTS </vt:lpstr>
      <vt:lpstr>SUGGESTED IMPROVEMENTS </vt:lpstr>
      <vt:lpstr>IN CLOSING </vt:lpstr>
    </vt:vector>
  </TitlesOfParts>
  <Company>the dti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dti</dc:creator>
  <cp:lastModifiedBy>Emcy Garner</cp:lastModifiedBy>
  <cp:revision>49</cp:revision>
  <cp:lastPrinted>2017-11-23T11:28:00Z</cp:lastPrinted>
  <dcterms:created xsi:type="dcterms:W3CDTF">2017-03-14T09:22:59Z</dcterms:created>
  <dcterms:modified xsi:type="dcterms:W3CDTF">2017-11-24T06:11:30Z</dcterms:modified>
</cp:coreProperties>
</file>