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94" r:id="rId2"/>
    <p:sldId id="428" r:id="rId3"/>
    <p:sldId id="417" r:id="rId4"/>
    <p:sldId id="418" r:id="rId5"/>
    <p:sldId id="407" r:id="rId6"/>
    <p:sldId id="419" r:id="rId7"/>
    <p:sldId id="427" r:id="rId8"/>
    <p:sldId id="421" r:id="rId9"/>
    <p:sldId id="422" r:id="rId10"/>
    <p:sldId id="429" r:id="rId11"/>
    <p:sldId id="425" r:id="rId12"/>
    <p:sldId id="426" r:id="rId13"/>
    <p:sldId id="430" r:id="rId14"/>
    <p:sldId id="437" r:id="rId15"/>
    <p:sldId id="438"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BBD"/>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84288" autoAdjust="0"/>
  </p:normalViewPr>
  <p:slideViewPr>
    <p:cSldViewPr>
      <p:cViewPr varScale="1">
        <p:scale>
          <a:sx n="84" d="100"/>
          <a:sy n="84" d="100"/>
        </p:scale>
        <p:origin x="1517" y="67"/>
      </p:cViewPr>
      <p:guideLst>
        <p:guide orient="horz" pos="2160"/>
        <p:guide pos="2880"/>
      </p:guideLst>
    </p:cSldViewPr>
  </p:slideViewPr>
  <p:outlineViewPr>
    <p:cViewPr>
      <p:scale>
        <a:sx n="33" d="100"/>
        <a:sy n="33" d="100"/>
      </p:scale>
      <p:origin x="0" y="5178"/>
    </p:cViewPr>
    <p:sldLst>
      <p:sld r:id="rId1" collapse="1"/>
      <p:sld r:id="rId2" collapse="1"/>
      <p:sld r:id="rId3" collapse="1"/>
    </p:sldLst>
  </p:outlineViewPr>
  <p:notesTextViewPr>
    <p:cViewPr>
      <p:scale>
        <a:sx n="100" d="100"/>
        <a:sy n="100" d="100"/>
      </p:scale>
      <p:origin x="0" y="0"/>
    </p:cViewPr>
  </p:notesTextViewPr>
  <p:sorterViewPr>
    <p:cViewPr varScale="1">
      <p:scale>
        <a:sx n="100" d="100"/>
        <a:sy n="100" d="100"/>
      </p:scale>
      <p:origin x="0" y="-33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7.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0BD46DF-16CD-42E7-88F0-1FDFC46DB3ED}" type="datetimeFigureOut">
              <a:rPr lang="en-ZA" smtClean="0"/>
              <a:pPr/>
              <a:t>2017-11-27</a:t>
            </a:fld>
            <a:endParaRPr lang="en-ZA"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C0FDD39-3EAB-4CE4-9FB3-6AF69761284B}" type="slidenum">
              <a:rPr lang="en-ZA" smtClean="0"/>
              <a:pPr/>
              <a:t>‹#›</a:t>
            </a:fld>
            <a:endParaRPr lang="en-ZA" dirty="0"/>
          </a:p>
        </p:txBody>
      </p:sp>
    </p:spTree>
    <p:extLst>
      <p:ext uri="{BB962C8B-B14F-4D97-AF65-F5344CB8AC3E}">
        <p14:creationId xmlns:p14="http://schemas.microsoft.com/office/powerpoint/2010/main" val="1975880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207AC5C-A2CF-4A6F-A829-883A1ABA2DC7}" type="datetimeFigureOut">
              <a:rPr lang="en-US" smtClean="0"/>
              <a:pPr/>
              <a:t>11/27/2017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3C66E30-C371-480C-95FF-910C1F6590FE}" type="slidenum">
              <a:rPr lang="en-US" smtClean="0"/>
              <a:pPr/>
              <a:t>‹#›</a:t>
            </a:fld>
            <a:endParaRPr lang="en-US" dirty="0"/>
          </a:p>
        </p:txBody>
      </p:sp>
    </p:spTree>
    <p:extLst>
      <p:ext uri="{BB962C8B-B14F-4D97-AF65-F5344CB8AC3E}">
        <p14:creationId xmlns:p14="http://schemas.microsoft.com/office/powerpoint/2010/main" val="1620404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smtClean="0"/>
          </a:p>
        </p:txBody>
      </p:sp>
      <p:sp>
        <p:nvSpPr>
          <p:cNvPr id="4" name="Slide Number Placeholder 3"/>
          <p:cNvSpPr>
            <a:spLocks noGrp="1"/>
          </p:cNvSpPr>
          <p:nvPr>
            <p:ph type="sldNum" sz="quarter" idx="5"/>
          </p:nvPr>
        </p:nvSpPr>
        <p:spPr/>
        <p:txBody>
          <a:bodyPr/>
          <a:lstStyle/>
          <a:p>
            <a:pPr>
              <a:defRPr/>
            </a:pPr>
            <a:fld id="{FF1EEC76-1A58-457E-BEB6-4EE50277A203}" type="slidenum">
              <a:rPr lang="en-ZA" smtClean="0">
                <a:solidFill>
                  <a:prstClr val="black"/>
                </a:solidFill>
              </a:rPr>
              <a:pPr>
                <a:defRPr/>
              </a:pPr>
              <a:t>1</a:t>
            </a:fld>
            <a:endParaRPr lang="en-ZA" dirty="0">
              <a:solidFill>
                <a:prstClr val="black"/>
              </a:solidFill>
            </a:endParaRPr>
          </a:p>
        </p:txBody>
      </p:sp>
    </p:spTree>
    <p:extLst>
      <p:ext uri="{BB962C8B-B14F-4D97-AF65-F5344CB8AC3E}">
        <p14:creationId xmlns:p14="http://schemas.microsoft.com/office/powerpoint/2010/main" val="4026813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7407C80-FD92-456F-A2B9-015F61B99BCC}" type="slidenum">
              <a:rPr lang="en-GB" altLang="en-US" sz="1200">
                <a:solidFill>
                  <a:prstClr val="black"/>
                </a:solidFill>
              </a:rPr>
              <a:pPr/>
              <a:t>12</a:t>
            </a:fld>
            <a:endParaRPr lang="en-GB" altLang="en-US" sz="1200" dirty="0">
              <a:solidFill>
                <a:prstClr val="black"/>
              </a:solidFill>
            </a:endParaRPr>
          </a:p>
        </p:txBody>
      </p:sp>
    </p:spTree>
    <p:extLst>
      <p:ext uri="{BB962C8B-B14F-4D97-AF65-F5344CB8AC3E}">
        <p14:creationId xmlns:p14="http://schemas.microsoft.com/office/powerpoint/2010/main" val="140501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7407C80-FD92-456F-A2B9-015F61B99BCC}" type="slidenum">
              <a:rPr lang="en-GB" altLang="en-US" sz="1200">
                <a:solidFill>
                  <a:prstClr val="black"/>
                </a:solidFill>
              </a:rPr>
              <a:pPr/>
              <a:t>13</a:t>
            </a:fld>
            <a:endParaRPr lang="en-GB" altLang="en-US" sz="1200" dirty="0">
              <a:solidFill>
                <a:prstClr val="black"/>
              </a:solidFill>
            </a:endParaRPr>
          </a:p>
        </p:txBody>
      </p:sp>
    </p:spTree>
    <p:extLst>
      <p:ext uri="{BB962C8B-B14F-4D97-AF65-F5344CB8AC3E}">
        <p14:creationId xmlns:p14="http://schemas.microsoft.com/office/powerpoint/2010/main" val="1897889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7407C80-FD92-456F-A2B9-015F61B99BCC}" type="slidenum">
              <a:rPr lang="en-GB" altLang="en-US" sz="1200">
                <a:solidFill>
                  <a:prstClr val="black"/>
                </a:solidFill>
              </a:rPr>
              <a:pPr/>
              <a:t>14</a:t>
            </a:fld>
            <a:endParaRPr lang="en-GB" altLang="en-US" sz="1200" dirty="0">
              <a:solidFill>
                <a:prstClr val="black"/>
              </a:solidFill>
            </a:endParaRPr>
          </a:p>
        </p:txBody>
      </p:sp>
    </p:spTree>
    <p:extLst>
      <p:ext uri="{BB962C8B-B14F-4D97-AF65-F5344CB8AC3E}">
        <p14:creationId xmlns:p14="http://schemas.microsoft.com/office/powerpoint/2010/main" val="1363207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7407C80-FD92-456F-A2B9-015F61B99BCC}" type="slidenum">
              <a:rPr lang="en-GB" altLang="en-US" sz="1200">
                <a:solidFill>
                  <a:prstClr val="black"/>
                </a:solidFill>
              </a:rPr>
              <a:pPr/>
              <a:t>15</a:t>
            </a:fld>
            <a:endParaRPr lang="en-GB" altLang="en-US" sz="1200" dirty="0">
              <a:solidFill>
                <a:prstClr val="black"/>
              </a:solidFill>
            </a:endParaRPr>
          </a:p>
        </p:txBody>
      </p:sp>
    </p:spTree>
    <p:extLst>
      <p:ext uri="{BB962C8B-B14F-4D97-AF65-F5344CB8AC3E}">
        <p14:creationId xmlns:p14="http://schemas.microsoft.com/office/powerpoint/2010/main" val="1161413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smtClean="0"/>
          </a:p>
        </p:txBody>
      </p:sp>
      <p:sp>
        <p:nvSpPr>
          <p:cNvPr id="4" name="Slide Number Placeholder 3"/>
          <p:cNvSpPr>
            <a:spLocks noGrp="1"/>
          </p:cNvSpPr>
          <p:nvPr>
            <p:ph type="sldNum" sz="quarter" idx="5"/>
          </p:nvPr>
        </p:nvSpPr>
        <p:spPr/>
        <p:txBody>
          <a:bodyPr/>
          <a:lstStyle/>
          <a:p>
            <a:pPr>
              <a:defRPr/>
            </a:pPr>
            <a:fld id="{25BA5889-994E-41FB-AE9E-5A35EB2BBB48}" type="slidenum">
              <a:rPr lang="en-ZA" smtClean="0"/>
              <a:pPr>
                <a:defRPr/>
              </a:pPr>
              <a:t>2</a:t>
            </a:fld>
            <a:endParaRPr lang="en-ZA" dirty="0"/>
          </a:p>
        </p:txBody>
      </p:sp>
    </p:spTree>
    <p:extLst>
      <p:ext uri="{BB962C8B-B14F-4D97-AF65-F5344CB8AC3E}">
        <p14:creationId xmlns:p14="http://schemas.microsoft.com/office/powerpoint/2010/main" val="320969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3C66E30-C371-480C-95FF-910C1F6590FE}" type="slidenum">
              <a:rPr lang="en-US" smtClean="0"/>
              <a:pPr/>
              <a:t>3</a:t>
            </a:fld>
            <a:endParaRPr lang="en-US" dirty="0"/>
          </a:p>
        </p:txBody>
      </p:sp>
    </p:spTree>
    <p:extLst>
      <p:ext uri="{BB962C8B-B14F-4D97-AF65-F5344CB8AC3E}">
        <p14:creationId xmlns:p14="http://schemas.microsoft.com/office/powerpoint/2010/main" val="3233554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3C66E30-C371-480C-95FF-910C1F6590FE}" type="slidenum">
              <a:rPr lang="en-US" smtClean="0"/>
              <a:pPr/>
              <a:t>4</a:t>
            </a:fld>
            <a:endParaRPr lang="en-US" dirty="0"/>
          </a:p>
        </p:txBody>
      </p:sp>
    </p:spTree>
    <p:extLst>
      <p:ext uri="{BB962C8B-B14F-4D97-AF65-F5344CB8AC3E}">
        <p14:creationId xmlns:p14="http://schemas.microsoft.com/office/powerpoint/2010/main" val="1605618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3C66E30-C371-480C-95FF-910C1F6590FE}" type="slidenum">
              <a:rPr lang="en-US" smtClean="0"/>
              <a:pPr/>
              <a:t>5</a:t>
            </a:fld>
            <a:endParaRPr lang="en-US" dirty="0"/>
          </a:p>
        </p:txBody>
      </p:sp>
    </p:spTree>
    <p:extLst>
      <p:ext uri="{BB962C8B-B14F-4D97-AF65-F5344CB8AC3E}">
        <p14:creationId xmlns:p14="http://schemas.microsoft.com/office/powerpoint/2010/main" val="2377326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3C66E30-C371-480C-95FF-910C1F6590FE}" type="slidenum">
              <a:rPr lang="en-US" smtClean="0"/>
              <a:pPr/>
              <a:t>6</a:t>
            </a:fld>
            <a:endParaRPr lang="en-US" dirty="0"/>
          </a:p>
        </p:txBody>
      </p:sp>
    </p:spTree>
    <p:extLst>
      <p:ext uri="{BB962C8B-B14F-4D97-AF65-F5344CB8AC3E}">
        <p14:creationId xmlns:p14="http://schemas.microsoft.com/office/powerpoint/2010/main" val="1208395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smtClean="0"/>
          </a:p>
        </p:txBody>
      </p:sp>
      <p:sp>
        <p:nvSpPr>
          <p:cNvPr id="4" name="Slide Number Placeholder 3"/>
          <p:cNvSpPr>
            <a:spLocks noGrp="1"/>
          </p:cNvSpPr>
          <p:nvPr>
            <p:ph type="sldNum" sz="quarter" idx="5"/>
          </p:nvPr>
        </p:nvSpPr>
        <p:spPr/>
        <p:txBody>
          <a:bodyPr/>
          <a:lstStyle/>
          <a:p>
            <a:pPr>
              <a:defRPr/>
            </a:pPr>
            <a:fld id="{25BA5889-994E-41FB-AE9E-5A35EB2BBB48}" type="slidenum">
              <a:rPr lang="en-ZA" smtClean="0"/>
              <a:pPr>
                <a:defRPr/>
              </a:pPr>
              <a:t>7</a:t>
            </a:fld>
            <a:endParaRPr lang="en-ZA" dirty="0"/>
          </a:p>
        </p:txBody>
      </p:sp>
    </p:spTree>
    <p:extLst>
      <p:ext uri="{BB962C8B-B14F-4D97-AF65-F5344CB8AC3E}">
        <p14:creationId xmlns:p14="http://schemas.microsoft.com/office/powerpoint/2010/main" val="4202020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dirty="0" smtClean="0"/>
          </a:p>
        </p:txBody>
      </p:sp>
      <p:sp>
        <p:nvSpPr>
          <p:cNvPr id="4" name="Slide Number Placeholder 3"/>
          <p:cNvSpPr>
            <a:spLocks noGrp="1"/>
          </p:cNvSpPr>
          <p:nvPr>
            <p:ph type="sldNum" sz="quarter" idx="5"/>
          </p:nvPr>
        </p:nvSpPr>
        <p:spPr/>
        <p:txBody>
          <a:bodyPr/>
          <a:lstStyle/>
          <a:p>
            <a:pPr>
              <a:defRPr/>
            </a:pPr>
            <a:fld id="{25BA5889-994E-41FB-AE9E-5A35EB2BBB48}" type="slidenum">
              <a:rPr lang="en-ZA" smtClean="0"/>
              <a:pPr>
                <a:defRPr/>
              </a:pPr>
              <a:t>10</a:t>
            </a:fld>
            <a:endParaRPr lang="en-ZA" dirty="0"/>
          </a:p>
        </p:txBody>
      </p:sp>
    </p:spTree>
    <p:extLst>
      <p:ext uri="{BB962C8B-B14F-4D97-AF65-F5344CB8AC3E}">
        <p14:creationId xmlns:p14="http://schemas.microsoft.com/office/powerpoint/2010/main" val="47618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4B6E06E-0B84-4044-8BB1-402341E29D9C}" type="slidenum">
              <a:rPr lang="en-GB" altLang="en-US" sz="1200">
                <a:solidFill>
                  <a:prstClr val="black"/>
                </a:solidFill>
              </a:rPr>
              <a:pPr/>
              <a:t>11</a:t>
            </a:fld>
            <a:endParaRPr lang="en-GB" altLang="en-US" sz="1200" dirty="0">
              <a:solidFill>
                <a:prstClr val="black"/>
              </a:solidFill>
            </a:endParaRPr>
          </a:p>
        </p:txBody>
      </p:sp>
    </p:spTree>
    <p:extLst>
      <p:ext uri="{BB962C8B-B14F-4D97-AF65-F5344CB8AC3E}">
        <p14:creationId xmlns:p14="http://schemas.microsoft.com/office/powerpoint/2010/main" val="18660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E1AF77-FDF1-41D2-A600-B999DBB994AC}" type="datetime1">
              <a:rPr lang="en-US" smtClean="0"/>
              <a:pPr/>
              <a:t>11/27/2017</a:t>
            </a:fld>
            <a:endParaRPr lang="en-US" dirty="0"/>
          </a:p>
        </p:txBody>
      </p:sp>
      <p:sp>
        <p:nvSpPr>
          <p:cNvPr id="5" name="Footer Placeholder 4"/>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6" name="Slide Number Placeholder 5"/>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55D5A-5BF7-4E0F-B055-A0EB17335FC7}" type="datetime1">
              <a:rPr lang="en-US" smtClean="0"/>
              <a:pPr/>
              <a:t>11/27/2017</a:t>
            </a:fld>
            <a:endParaRPr lang="en-US" dirty="0"/>
          </a:p>
        </p:txBody>
      </p:sp>
      <p:sp>
        <p:nvSpPr>
          <p:cNvPr id="5" name="Footer Placeholder 4"/>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6" name="Slide Number Placeholder 5"/>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6CDD7-47B4-4226-8E64-95BEEF442570}" type="datetime1">
              <a:rPr lang="en-US" smtClean="0"/>
              <a:pPr/>
              <a:t>11/27/2017</a:t>
            </a:fld>
            <a:endParaRPr lang="en-US" dirty="0"/>
          </a:p>
        </p:txBody>
      </p:sp>
      <p:sp>
        <p:nvSpPr>
          <p:cNvPr id="5" name="Footer Placeholder 4"/>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6" name="Slide Number Placeholder 5"/>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21188"/>
          </a:xfrm>
        </p:spPr>
        <p:txBody>
          <a:bodyPr vert="horz" wrap="square" lIns="91440" tIns="45720" rIns="91440" bIns="45720" numCol="1" anchor="t" anchorCtr="0" compatLnSpc="1">
            <a:prstTxWarp prst="textNoShape">
              <a:avLst/>
            </a:prstTxWarp>
          </a:bodyPr>
          <a:lstStyle/>
          <a:p>
            <a:pPr lvl="0"/>
            <a:endParaRPr lang="en-US" noProof="0"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dirty="0" smtClean="0"/>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5F104B22-8847-4421-A6B2-15511A0D7075}" type="slidenum">
              <a:rPr lang="en-US"/>
              <a:pPr>
                <a:defRPr/>
              </a:pPr>
              <a:t>‹#›</a:t>
            </a:fld>
            <a:endParaRPr lang="en-US" dirty="0"/>
          </a:p>
        </p:txBody>
      </p:sp>
    </p:spTree>
    <p:extLst>
      <p:ext uri="{BB962C8B-B14F-4D97-AF65-F5344CB8AC3E}">
        <p14:creationId xmlns:p14="http://schemas.microsoft.com/office/powerpoint/2010/main" val="262772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21864-5C05-479B-9E4B-BC6855C497A4}" type="datetime1">
              <a:rPr lang="en-US" smtClean="0"/>
              <a:pPr/>
              <a:t>11/27/2017</a:t>
            </a:fld>
            <a:endParaRPr lang="en-US" dirty="0"/>
          </a:p>
        </p:txBody>
      </p:sp>
      <p:sp>
        <p:nvSpPr>
          <p:cNvPr id="5" name="Footer Placeholder 4"/>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6" name="Slide Number Placeholder 5"/>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34EF3-C889-4934-B628-B9214A2E2B7D}" type="datetime1">
              <a:rPr lang="en-US" smtClean="0"/>
              <a:pPr/>
              <a:t>11/27/2017</a:t>
            </a:fld>
            <a:endParaRPr lang="en-US" dirty="0"/>
          </a:p>
        </p:txBody>
      </p:sp>
      <p:sp>
        <p:nvSpPr>
          <p:cNvPr id="5" name="Footer Placeholder 4"/>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6" name="Slide Number Placeholder 5"/>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E5B751-9F1E-44D1-B96B-3804EFB0B6F5}" type="datetime1">
              <a:rPr lang="en-US" smtClean="0"/>
              <a:pPr/>
              <a:t>11/27/2017</a:t>
            </a:fld>
            <a:endParaRPr lang="en-US" dirty="0"/>
          </a:p>
        </p:txBody>
      </p:sp>
      <p:sp>
        <p:nvSpPr>
          <p:cNvPr id="6" name="Footer Placeholder 5"/>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7" name="Slide Number Placeholder 6"/>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F262F-8FF5-4DC4-8C52-5AAE1AFA6D8C}" type="datetime1">
              <a:rPr lang="en-US" smtClean="0"/>
              <a:pPr/>
              <a:t>11/27/2017</a:t>
            </a:fld>
            <a:endParaRPr lang="en-US" dirty="0"/>
          </a:p>
        </p:txBody>
      </p:sp>
      <p:sp>
        <p:nvSpPr>
          <p:cNvPr id="8" name="Footer Placeholder 7"/>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9" name="Slide Number Placeholder 8"/>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D0379E-6E84-448B-A8A5-D8AA23B2377A}" type="datetime1">
              <a:rPr lang="en-US" smtClean="0"/>
              <a:pPr/>
              <a:t>11/27/2017</a:t>
            </a:fld>
            <a:endParaRPr lang="en-US" dirty="0"/>
          </a:p>
        </p:txBody>
      </p:sp>
      <p:sp>
        <p:nvSpPr>
          <p:cNvPr id="4" name="Footer Placeholder 3"/>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5" name="Slide Number Placeholder 4"/>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2C985-8FA2-4494-8D2C-5A5ADA3E7FEC}" type="datetime1">
              <a:rPr lang="en-US" smtClean="0"/>
              <a:pPr/>
              <a:t>11/27/2017</a:t>
            </a:fld>
            <a:endParaRPr lang="en-US" dirty="0"/>
          </a:p>
        </p:txBody>
      </p:sp>
      <p:sp>
        <p:nvSpPr>
          <p:cNvPr id="3" name="Footer Placeholder 2"/>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4" name="Slide Number Placeholder 3"/>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F343-A83F-4875-9707-100F0931F6D6}" type="datetime1">
              <a:rPr lang="en-US" smtClean="0"/>
              <a:pPr/>
              <a:t>11/27/2017</a:t>
            </a:fld>
            <a:endParaRPr lang="en-US" dirty="0"/>
          </a:p>
        </p:txBody>
      </p:sp>
      <p:sp>
        <p:nvSpPr>
          <p:cNvPr id="6" name="Footer Placeholder 5"/>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7" name="Slide Number Placeholder 6"/>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31FB7-84FF-42E4-BCCC-90722C1F6003}" type="datetime1">
              <a:rPr lang="en-US" smtClean="0"/>
              <a:pPr/>
              <a:t>11/27/2017</a:t>
            </a:fld>
            <a:endParaRPr lang="en-US" dirty="0"/>
          </a:p>
        </p:txBody>
      </p:sp>
      <p:sp>
        <p:nvSpPr>
          <p:cNvPr id="6" name="Footer Placeholder 5"/>
          <p:cNvSpPr>
            <a:spLocks noGrp="1"/>
          </p:cNvSpPr>
          <p:nvPr>
            <p:ph type="ftr" sz="quarter" idx="11"/>
          </p:nvPr>
        </p:nvSpPr>
        <p:spPr/>
        <p:txBody>
          <a:bodyPr/>
          <a:lstStyle/>
          <a:p>
            <a:r>
              <a:rPr lang="en-ZA" dirty="0" smtClean="0"/>
              <a:t>Making South Africa a Global Leader in Harnessing ICTs for Socio-economic Development</a:t>
            </a:r>
            <a:endParaRPr lang="en-US" dirty="0"/>
          </a:p>
        </p:txBody>
      </p:sp>
      <p:sp>
        <p:nvSpPr>
          <p:cNvPr id="7" name="Slide Number Placeholder 6"/>
          <p:cNvSpPr>
            <a:spLocks noGrp="1"/>
          </p:cNvSpPr>
          <p:nvPr>
            <p:ph type="sldNum" sz="quarter" idx="12"/>
          </p:nvPr>
        </p:nvSpPr>
        <p:spPr/>
        <p:txBody>
          <a:bodyPr/>
          <a:lstStyle/>
          <a:p>
            <a:fld id="{48D6FC62-B97D-421B-B55F-6F4F1F1BE0B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15D7C-9105-4519-9C89-386BC075FF40}" type="datetime1">
              <a:rPr lang="en-US" smtClean="0"/>
              <a:pPr/>
              <a:t>11/27/2017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dirty="0" smtClean="0"/>
              <a:t>Making South Africa a Global Leader in Harnessing ICTs for Socio-economic Development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6FC62-B97D-421B-B55F-6F4F1F1BE0B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52400" y="2971800"/>
            <a:ext cx="8839200" cy="2422525"/>
          </a:xfrm>
        </p:spPr>
        <p:txBody>
          <a:bodyPr>
            <a:normAutofit fontScale="90000"/>
          </a:bodyPr>
          <a:lstStyle/>
          <a:p>
            <a:pPr lvl="0">
              <a:spcBef>
                <a:spcPct val="20000"/>
              </a:spcBef>
              <a:defRPr/>
            </a:pPr>
            <a:r>
              <a:rPr lang="en-US" sz="2500" b="0" dirty="0" smtClean="0">
                <a:solidFill>
                  <a:srgbClr val="000000"/>
                </a:solidFill>
              </a:rPr>
              <a:t> </a:t>
            </a:r>
            <a:br>
              <a:rPr lang="en-US" sz="2500" b="0" dirty="0" smtClean="0">
                <a:solidFill>
                  <a:srgbClr val="000000"/>
                </a:solidFill>
              </a:rPr>
            </a:br>
            <a:r>
              <a:rPr lang="en-US" sz="3600" dirty="0" smtClean="0">
                <a:latin typeface="Arial" pitchFamily="34" charset="0"/>
                <a:ea typeface="ＭＳ Ｐゴシック" pitchFamily="34" charset="-128"/>
              </a:rPr>
              <a:t>                                                             </a:t>
            </a:r>
            <a:br>
              <a:rPr lang="en-US" sz="3600" dirty="0" smtClean="0">
                <a:latin typeface="Arial" pitchFamily="34" charset="0"/>
                <a:ea typeface="ＭＳ Ｐゴシック" pitchFamily="34" charset="-128"/>
              </a:rPr>
            </a:br>
            <a:r>
              <a:rPr lang="en-US" sz="3600" dirty="0">
                <a:latin typeface="Arial" pitchFamily="34" charset="0"/>
                <a:ea typeface="ＭＳ Ｐゴシック" pitchFamily="34" charset="-128"/>
              </a:rPr>
              <a:t/>
            </a:r>
            <a:br>
              <a:rPr lang="en-US" sz="3600" dirty="0">
                <a:latin typeface="Arial" pitchFamily="34" charset="0"/>
                <a:ea typeface="ＭＳ Ｐゴシック" pitchFamily="34" charset="-128"/>
              </a:rPr>
            </a:br>
            <a:r>
              <a:rPr lang="en-US" sz="3100" b="1" dirty="0" smtClean="0">
                <a:solidFill>
                  <a:srgbClr val="FF0000"/>
                </a:solidFill>
                <a:latin typeface="Arial" pitchFamily="34" charset="0"/>
                <a:ea typeface="ＭＳ Ｐゴシック" pitchFamily="34" charset="-128"/>
              </a:rPr>
              <a:t>PRESENTATION TO THE STANDING COMMITTEE ON APPROPRIATIONS</a:t>
            </a:r>
            <a:br>
              <a:rPr lang="en-US" sz="3100" b="1" dirty="0" smtClean="0">
                <a:solidFill>
                  <a:srgbClr val="FF0000"/>
                </a:solidFill>
                <a:latin typeface="Arial" pitchFamily="34" charset="0"/>
                <a:ea typeface="ＭＳ Ｐゴシック" pitchFamily="34" charset="-128"/>
              </a:rPr>
            </a:br>
            <a:r>
              <a:rPr lang="en-US" sz="2400" b="1" dirty="0" smtClean="0">
                <a:solidFill>
                  <a:srgbClr val="FF0000"/>
                </a:solidFill>
                <a:latin typeface="Arial" pitchFamily="34" charset="0"/>
                <a:ea typeface="ＭＳ Ｐゴシック" pitchFamily="34" charset="-128"/>
              </a:rPr>
              <a:t/>
            </a:r>
            <a:br>
              <a:rPr lang="en-US" sz="2400" b="1" dirty="0" smtClean="0">
                <a:solidFill>
                  <a:srgbClr val="FF0000"/>
                </a:solidFill>
                <a:latin typeface="Arial" pitchFamily="34" charset="0"/>
                <a:ea typeface="ＭＳ Ｐゴシック" pitchFamily="34" charset="-128"/>
              </a:rPr>
            </a:br>
            <a:r>
              <a:rPr lang="en-US" sz="2400" b="1" dirty="0">
                <a:solidFill>
                  <a:srgbClr val="FF0000"/>
                </a:solidFill>
                <a:latin typeface="Arial" pitchFamily="34" charset="0"/>
                <a:ea typeface="ＭＳ Ｐゴシック" pitchFamily="34" charset="-128"/>
              </a:rPr>
              <a:t/>
            </a:r>
            <a:br>
              <a:rPr lang="en-US" sz="2400" b="1" dirty="0">
                <a:solidFill>
                  <a:srgbClr val="FF0000"/>
                </a:solidFill>
                <a:latin typeface="Arial" pitchFamily="34" charset="0"/>
                <a:ea typeface="ＭＳ Ｐゴシック" pitchFamily="34" charset="-128"/>
              </a:rPr>
            </a:br>
            <a:r>
              <a:rPr lang="en-US" sz="2400" b="1" dirty="0" smtClean="0">
                <a:solidFill>
                  <a:srgbClr val="FF0000"/>
                </a:solidFill>
                <a:latin typeface="Arial" pitchFamily="34" charset="0"/>
                <a:ea typeface="ＭＳ Ｐゴシック" pitchFamily="34" charset="-128"/>
              </a:rPr>
              <a:t>	</a:t>
            </a:r>
            <a:r>
              <a:rPr lang="en-US" sz="3100" b="1" dirty="0" smtClean="0">
                <a:solidFill>
                  <a:srgbClr val="FF0000"/>
                </a:solidFill>
                <a:latin typeface="Arial" pitchFamily="34" charset="0"/>
                <a:ea typeface="ＭＳ Ｐゴシック" pitchFamily="34" charset="-128"/>
              </a:rPr>
              <a:t>28 NOVEMBER  2017</a:t>
            </a:r>
            <a:r>
              <a:rPr lang="en-US" sz="3100" dirty="0" smtClean="0">
                <a:solidFill>
                  <a:schemeClr val="tx1"/>
                </a:solidFill>
                <a:latin typeface="Arial" pitchFamily="34" charset="0"/>
                <a:ea typeface="ＭＳ Ｐゴシック" pitchFamily="34" charset="-128"/>
              </a:rPr>
              <a:t/>
            </a:r>
            <a:br>
              <a:rPr lang="en-US" sz="31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2100" dirty="0" smtClean="0">
                <a:solidFill>
                  <a:srgbClr val="000000"/>
                </a:solidFill>
              </a:rPr>
              <a:t/>
            </a:r>
            <a:br>
              <a:rPr lang="en-US" sz="2100" dirty="0" smtClean="0">
                <a:solidFill>
                  <a:srgbClr val="000000"/>
                </a:solidFill>
              </a:rPr>
            </a:br>
            <a:endParaRPr lang="en-US" sz="2100" dirty="0" smtClean="0">
              <a:solidFill>
                <a:srgbClr val="000000"/>
              </a:solidFill>
            </a:endParaRPr>
          </a:p>
        </p:txBody>
      </p:sp>
      <p:cxnSp>
        <p:nvCxnSpPr>
          <p:cNvPr id="8" name="Straight Connector 7"/>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4341" name="Picture 6" descr="approved-logo.jpg"/>
          <p:cNvPicPr>
            <a:picLocks noChangeAspect="1"/>
          </p:cNvPicPr>
          <p:nvPr/>
        </p:nvPicPr>
        <p:blipFill>
          <a:blip r:embed="rId3" cstate="print"/>
          <a:srcRect/>
          <a:stretch>
            <a:fillRect/>
          </a:stretch>
        </p:blipFill>
        <p:spPr bwMode="auto">
          <a:xfrm>
            <a:off x="152400" y="0"/>
            <a:ext cx="2771775" cy="931863"/>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3225" y="44624"/>
            <a:ext cx="901700" cy="901700"/>
          </a:xfrm>
          <a:prstGeom prst="rect">
            <a:avLst/>
          </a:prstGeom>
        </p:spPr>
      </p:pic>
    </p:spTree>
    <p:extLst>
      <p:ext uri="{BB962C8B-B14F-4D97-AF65-F5344CB8AC3E}">
        <p14:creationId xmlns:p14="http://schemas.microsoft.com/office/powerpoint/2010/main" val="262430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98500" y="1484784"/>
            <a:ext cx="7775575" cy="4752527"/>
          </a:xfrm>
        </p:spPr>
        <p:txBody>
          <a:bodyPr/>
          <a:lstStyle/>
          <a:p>
            <a:r>
              <a:rPr lang="en-ZA" sz="2400" dirty="0" smtClean="0">
                <a:latin typeface="Arial" panose="020B0604020202020204" pitchFamily="34" charset="0"/>
                <a:cs typeface="Arial" panose="020B0604020202020204" pitchFamily="34" charset="0"/>
              </a:rPr>
              <a:t/>
            </a:r>
            <a:br>
              <a:rPr lang="en-ZA" sz="2400" dirty="0" smtClean="0">
                <a:latin typeface="Arial" panose="020B0604020202020204" pitchFamily="34" charset="0"/>
                <a:cs typeface="Arial" panose="020B0604020202020204" pitchFamily="34" charset="0"/>
              </a:rPr>
            </a:br>
            <a:r>
              <a:rPr lang="en-ZA" sz="2400" dirty="0">
                <a:latin typeface="Arial" panose="020B0604020202020204" pitchFamily="34" charset="0"/>
                <a:cs typeface="Arial" panose="020B0604020202020204" pitchFamily="34" charset="0"/>
              </a:rPr>
              <a:t/>
            </a:r>
            <a:br>
              <a:rPr lang="en-ZA" sz="2400" dirty="0">
                <a:latin typeface="Arial" panose="020B0604020202020204" pitchFamily="34" charset="0"/>
                <a:cs typeface="Arial" panose="020B0604020202020204" pitchFamily="34" charset="0"/>
              </a:rPr>
            </a:br>
            <a:r>
              <a:rPr lang="en-ZA" sz="2400" dirty="0" smtClean="0">
                <a:latin typeface="Arial" panose="020B0604020202020204" pitchFamily="34" charset="0"/>
                <a:cs typeface="Arial" panose="020B0604020202020204" pitchFamily="34" charset="0"/>
              </a:rPr>
              <a:t/>
            </a:r>
            <a:br>
              <a:rPr lang="en-ZA" sz="2400" dirty="0" smtClean="0">
                <a:latin typeface="Arial" panose="020B0604020202020204" pitchFamily="34" charset="0"/>
                <a:cs typeface="Arial" panose="020B0604020202020204" pitchFamily="34" charset="0"/>
              </a:rPr>
            </a:br>
            <a:r>
              <a:rPr lang="en-ZA" sz="2400" dirty="0">
                <a:latin typeface="Arial" panose="020B0604020202020204" pitchFamily="34" charset="0"/>
                <a:cs typeface="Arial" panose="020B0604020202020204" pitchFamily="34" charset="0"/>
              </a:rPr>
              <a:t/>
            </a:r>
            <a:br>
              <a:rPr lang="en-ZA" sz="2400" dirty="0">
                <a:latin typeface="Arial" panose="020B0604020202020204" pitchFamily="34" charset="0"/>
                <a:cs typeface="Arial" panose="020B0604020202020204" pitchFamily="34" charset="0"/>
              </a:rPr>
            </a:br>
            <a:r>
              <a:rPr lang="en-ZA" sz="2800" b="1" dirty="0" smtClean="0">
                <a:solidFill>
                  <a:srgbClr val="FF0000"/>
                </a:solidFill>
                <a:latin typeface="Arial" pitchFamily="34" charset="0"/>
                <a:ea typeface="ＭＳ Ｐゴシック" pitchFamily="34" charset="-128"/>
              </a:rPr>
              <a:t>SA CONNECT PROGRAMME</a:t>
            </a:r>
            <a:r>
              <a:rPr lang="en-ZA" sz="2800" b="1" dirty="0">
                <a:solidFill>
                  <a:srgbClr val="FF0000"/>
                </a:solidFill>
                <a:latin typeface="Arial" pitchFamily="34" charset="0"/>
                <a:ea typeface="ＭＳ Ｐゴシック" pitchFamily="34" charset="-128"/>
              </a:rPr>
              <a:t/>
            </a:r>
            <a:br>
              <a:rPr lang="en-ZA" sz="2800" b="1" dirty="0">
                <a:solidFill>
                  <a:srgbClr val="FF0000"/>
                </a:solidFill>
                <a:latin typeface="Arial" pitchFamily="34" charset="0"/>
                <a:ea typeface="ＭＳ Ｐゴシック" pitchFamily="34" charset="-128"/>
              </a:rPr>
            </a:br>
            <a:r>
              <a:rPr lang="en-ZA" sz="2800" b="1" dirty="0">
                <a:solidFill>
                  <a:srgbClr val="FF0000"/>
                </a:solidFill>
                <a:latin typeface="Arial" pitchFamily="34" charset="0"/>
                <a:ea typeface="ＭＳ Ｐゴシック" pitchFamily="34" charset="-128"/>
              </a:rPr>
              <a:t> </a:t>
            </a:r>
            <a:br>
              <a:rPr lang="en-ZA" sz="2800" b="1" dirty="0">
                <a:solidFill>
                  <a:srgbClr val="FF0000"/>
                </a:solidFill>
                <a:latin typeface="Arial" pitchFamily="34" charset="0"/>
                <a:ea typeface="ＭＳ Ｐゴシック" pitchFamily="34" charset="-128"/>
              </a:rPr>
            </a:br>
            <a:r>
              <a:rPr lang="en-ZA" sz="2800" b="1" dirty="0">
                <a:solidFill>
                  <a:srgbClr val="FF0000"/>
                </a:solidFill>
                <a:latin typeface="Arial" pitchFamily="34" charset="0"/>
                <a:ea typeface="ＭＳ Ｐゴシック" pitchFamily="34" charset="-128"/>
              </a:rPr>
              <a:t> </a:t>
            </a:r>
            <a:br>
              <a:rPr lang="en-ZA" sz="2800" b="1" dirty="0">
                <a:solidFill>
                  <a:srgbClr val="FF0000"/>
                </a:solidFill>
                <a:latin typeface="Arial" pitchFamily="34" charset="0"/>
                <a:ea typeface="ＭＳ Ｐゴシック" pitchFamily="34" charset="-128"/>
              </a:rPr>
            </a:br>
            <a:r>
              <a:rPr lang="en-US" sz="2800" b="1" dirty="0" smtClean="0">
                <a:solidFill>
                  <a:srgbClr val="FF0000"/>
                </a:solidFill>
                <a:latin typeface="Arial" pitchFamily="34" charset="0"/>
                <a:ea typeface="ＭＳ Ｐゴシック" pitchFamily="34" charset="-128"/>
              </a:rPr>
              <a:t>                                                          </a:t>
            </a:r>
            <a:r>
              <a:rPr lang="en-US" sz="2400" dirty="0" smtClean="0">
                <a:solidFill>
                  <a:srgbClr val="FF0000"/>
                </a:solidFill>
                <a:latin typeface="Arial" pitchFamily="34" charset="0"/>
                <a:ea typeface="ＭＳ Ｐゴシック" pitchFamily="34" charset="-128"/>
                <a:cs typeface="Arial" panose="020B0604020202020204" pitchFamily="34" charset="0"/>
              </a:rPr>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endParaRPr lang="en-US" sz="2400" dirty="0" smtClean="0">
              <a:solidFill>
                <a:srgbClr val="FF0000"/>
              </a:solidFill>
              <a:latin typeface="Arial" panose="020B0604020202020204" pitchFamily="34" charset="0"/>
              <a:cs typeface="Arial" panose="020B0604020202020204" pitchFamily="34" charset="0"/>
            </a:endParaRPr>
          </a:p>
        </p:txBody>
      </p:sp>
      <p:cxnSp>
        <p:nvCxnSpPr>
          <p:cNvPr id="8" name="Straight Connector 7"/>
          <p:cNvCxnSpPr/>
          <p:nvPr/>
        </p:nvCxnSpPr>
        <p:spPr bwMode="auto">
          <a:xfrm>
            <a:off x="0" y="1050925"/>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5" name="Picture 6" descr="approved-logo.jpg"/>
          <p:cNvPicPr>
            <a:picLocks noChangeAspect="1"/>
          </p:cNvPicPr>
          <p:nvPr/>
        </p:nvPicPr>
        <p:blipFill>
          <a:blip r:embed="rId3" cstate="print"/>
          <a:srcRect/>
          <a:stretch>
            <a:fillRect/>
          </a:stretch>
        </p:blipFill>
        <p:spPr bwMode="auto">
          <a:xfrm>
            <a:off x="152400" y="0"/>
            <a:ext cx="2771775" cy="931863"/>
          </a:xfrm>
          <a:prstGeom prst="rect">
            <a:avLst/>
          </a:prstGeom>
          <a:noFill/>
          <a:ln w="9525">
            <a:noFill/>
            <a:miter lim="800000"/>
            <a:headEnd/>
            <a:tailEnd/>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3225" y="44624"/>
            <a:ext cx="901700" cy="901700"/>
          </a:xfrm>
          <a:prstGeom prst="rect">
            <a:avLst/>
          </a:prstGeom>
        </p:spPr>
      </p:pic>
      <p:sp>
        <p:nvSpPr>
          <p:cNvPr id="7"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smtClean="0">
                <a:solidFill>
                  <a:schemeClr val="bg1"/>
                </a:solidFill>
                <a:latin typeface="Arial" pitchFamily="34" charset="0"/>
                <a:cs typeface="Arial" pitchFamily="34" charset="0"/>
              </a:rPr>
              <a:t>Making South Africa a Global Leader in Harnessing ICTs for Socio-economic Development</a:t>
            </a:r>
          </a:p>
        </p:txBody>
      </p:sp>
    </p:spTree>
    <p:extLst>
      <p:ext uri="{BB962C8B-B14F-4D97-AF65-F5344CB8AC3E}">
        <p14:creationId xmlns:p14="http://schemas.microsoft.com/office/powerpoint/2010/main" val="3850142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5"/>
          <p:cNvSpPr>
            <a:spLocks noGrp="1"/>
          </p:cNvSpPr>
          <p:nvPr>
            <p:ph type="ftr" sz="quarter" idx="11"/>
          </p:nvPr>
        </p:nvSpPr>
        <p:spPr>
          <a:xfrm>
            <a:off x="0" y="6572250"/>
            <a:ext cx="9144000" cy="285750"/>
          </a:xfrm>
          <a:solidFill>
            <a:srgbClr val="EF4718"/>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spcBef>
                <a:spcPts val="600"/>
              </a:spcBef>
            </a:pPr>
            <a:r>
              <a:rPr lang="en-US" altLang="en-US" sz="1200" b="0" dirty="0" smtClean="0">
                <a:solidFill>
                  <a:srgbClr val="FFFFFF"/>
                </a:solidFill>
              </a:rPr>
              <a:t>Making South Africa a Global Leader in Harnessing ICTs for Socio-economic Development</a:t>
            </a:r>
          </a:p>
        </p:txBody>
      </p:sp>
      <p:sp>
        <p:nvSpPr>
          <p:cNvPr id="70659" name="Slide Number Placeholder 7"/>
          <p:cNvSpPr>
            <a:spLocks noGrp="1"/>
          </p:cNvSpPr>
          <p:nvPr>
            <p:ph type="sldNum" sz="quarter" idx="12"/>
          </p:nvPr>
        </p:nvSpPr>
        <p:spPr>
          <a:xfrm>
            <a:off x="7299325" y="6529388"/>
            <a:ext cx="159385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C35ABD1C-00CD-42F4-9998-CE2449B1C3BA}" type="slidenum">
              <a:rPr lang="en-US" altLang="en-US" sz="1400" b="0">
                <a:solidFill>
                  <a:srgbClr val="FFFFFF"/>
                </a:solidFill>
              </a:rPr>
              <a:pPr/>
              <a:t>11</a:t>
            </a:fld>
            <a:endParaRPr lang="en-US" altLang="en-US" sz="1400" b="0" dirty="0">
              <a:solidFill>
                <a:srgbClr val="FFFFFF"/>
              </a:solidFill>
            </a:endParaRPr>
          </a:p>
        </p:txBody>
      </p:sp>
      <p:cxnSp>
        <p:nvCxnSpPr>
          <p:cNvPr id="7" name="Straight Connector 6"/>
          <p:cNvCxnSpPr>
            <a:cxnSpLocks noChangeShapeType="1"/>
          </p:cNvCxnSpPr>
          <p:nvPr/>
        </p:nvCxnSpPr>
        <p:spPr bwMode="auto">
          <a:xfrm>
            <a:off x="0" y="1268413"/>
            <a:ext cx="9144000" cy="1587"/>
          </a:xfrm>
          <a:prstGeom prst="line">
            <a:avLst/>
          </a:prstGeom>
          <a:noFill/>
          <a:ln w="38100">
            <a:solidFill>
              <a:srgbClr val="EF4718"/>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pic>
        <p:nvPicPr>
          <p:cNvPr id="70661" name="Picture 7" descr="approved-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1475" y="242646"/>
            <a:ext cx="901700" cy="901700"/>
          </a:xfrm>
          <a:prstGeom prst="rect">
            <a:avLst/>
          </a:prstGeom>
        </p:spPr>
      </p:pic>
      <p:sp>
        <p:nvSpPr>
          <p:cNvPr id="11" name="Title 1"/>
          <p:cNvSpPr>
            <a:spLocks noGrp="1"/>
          </p:cNvSpPr>
          <p:nvPr>
            <p:ph type="title"/>
          </p:nvPr>
        </p:nvSpPr>
        <p:spPr>
          <a:xfrm>
            <a:off x="3428474" y="301682"/>
            <a:ext cx="4114800" cy="707886"/>
          </a:xfrm>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altLang="en-US" sz="2000" dirty="0" smtClean="0">
                <a:solidFill>
                  <a:srgbClr val="FF0000"/>
                </a:solidFill>
                <a:latin typeface="Arial" panose="020B0604020202020204" pitchFamily="34" charset="0"/>
                <a:cs typeface="Arial" panose="020B0604020202020204" pitchFamily="34" charset="0"/>
              </a:rPr>
              <a:t>SA Connect Implementation Update</a:t>
            </a:r>
            <a:endParaRPr lang="en-US" altLang="en-US" sz="2000" dirty="0">
              <a:solidFill>
                <a:srgbClr val="FF0000"/>
              </a:solidFill>
              <a:latin typeface="Arial" panose="020B0604020202020204" pitchFamily="34" charset="0"/>
              <a:cs typeface="Arial" panose="020B0604020202020204" pitchFamily="34" charset="0"/>
            </a:endParaRPr>
          </a:p>
        </p:txBody>
      </p:sp>
      <p:sp>
        <p:nvSpPr>
          <p:cNvPr id="2" name="Rectangle 1"/>
          <p:cNvSpPr/>
          <p:nvPr/>
        </p:nvSpPr>
        <p:spPr>
          <a:xfrm>
            <a:off x="26987" y="3985416"/>
            <a:ext cx="8964612" cy="2709973"/>
          </a:xfrm>
          <a:prstGeom prst="rect">
            <a:avLst/>
          </a:prstGeom>
        </p:spPr>
        <p:txBody>
          <a:bodyPr wrap="square">
            <a:spAutoFit/>
          </a:bodyPr>
          <a:lstStyle/>
          <a:p>
            <a:pPr marL="534988" lvl="1" indent="-534988" algn="just" defTabSz="622300">
              <a:lnSpc>
                <a:spcPct val="90000"/>
              </a:lnSpc>
              <a:spcBef>
                <a:spcPct val="0"/>
              </a:spcBef>
              <a:spcAft>
                <a:spcPct val="15000"/>
              </a:spcAft>
              <a:buFont typeface="Wingdings" panose="05000000000000000000" pitchFamily="2" charset="2"/>
              <a:buChar char="q"/>
            </a:pPr>
            <a:r>
              <a:rPr lang="en-ZA" sz="1400" dirty="0">
                <a:latin typeface="Arial" panose="020B0604020202020204" pitchFamily="34" charset="0"/>
                <a:cs typeface="Arial" panose="020B0604020202020204" pitchFamily="34" charset="0"/>
              </a:rPr>
              <a:t>Since the signing of the tripartite MSA, on 4 August 2017, both SITA and BBI have developed their roll-out plans.</a:t>
            </a:r>
          </a:p>
          <a:p>
            <a:pPr marL="534988" lvl="1" indent="-534988" algn="just" defTabSz="622300">
              <a:lnSpc>
                <a:spcPct val="90000"/>
              </a:lnSpc>
              <a:spcBef>
                <a:spcPct val="0"/>
              </a:spcBef>
              <a:spcAft>
                <a:spcPct val="15000"/>
              </a:spcAft>
              <a:buFont typeface="Wingdings" panose="05000000000000000000" pitchFamily="2" charset="2"/>
              <a:buChar char="q"/>
            </a:pPr>
            <a:r>
              <a:rPr lang="en-ZA" sz="1400" dirty="0">
                <a:latin typeface="Arial" panose="020B0604020202020204" pitchFamily="34" charset="0"/>
                <a:cs typeface="Arial" panose="020B0604020202020204" pitchFamily="34" charset="0"/>
              </a:rPr>
              <a:t>SITA has connected two sites in OR Tambo District, Mhlontlo Local Municipality, Tsolo College of Agriculture and Dr Malizo Mpehle Memorial Hospital, through a proof-of-concept (PoC) as part of SA Connect implementation in preparation for sites upgrades. The two sites are carrying live traffic and provide internet services to users at a speed of 10 Mbps.</a:t>
            </a:r>
          </a:p>
          <a:p>
            <a:pPr marL="534988" lvl="1" indent="-534988" algn="just" defTabSz="622300">
              <a:lnSpc>
                <a:spcPct val="90000"/>
              </a:lnSpc>
              <a:spcBef>
                <a:spcPct val="0"/>
              </a:spcBef>
              <a:spcAft>
                <a:spcPct val="15000"/>
              </a:spcAft>
              <a:buFont typeface="Wingdings" panose="05000000000000000000" pitchFamily="2" charset="2"/>
              <a:buChar char="q"/>
            </a:pPr>
            <a:r>
              <a:rPr lang="en-ZA" sz="1400" dirty="0">
                <a:latin typeface="Arial" panose="020B0604020202020204" pitchFamily="34" charset="0"/>
                <a:cs typeface="Arial" panose="020B0604020202020204" pitchFamily="34" charset="0"/>
              </a:rPr>
              <a:t>On the core network, BBI issued RFI to determine potential infrastructure synergies and gaps. This process was concluded in August 2017. An RFP was subsequently issued for core network expansion where infrastructure gaps were identified through the RFI process. The adjudication for the RFP has been concluded. </a:t>
            </a:r>
          </a:p>
          <a:p>
            <a:pPr marL="534988" lvl="1" indent="-534988" algn="just" defTabSz="622300">
              <a:lnSpc>
                <a:spcPct val="90000"/>
              </a:lnSpc>
              <a:spcBef>
                <a:spcPct val="0"/>
              </a:spcBef>
              <a:spcAft>
                <a:spcPct val="15000"/>
              </a:spcAft>
              <a:buFont typeface="Wingdings" panose="05000000000000000000" pitchFamily="2" charset="2"/>
              <a:buChar char="q"/>
            </a:pPr>
            <a:r>
              <a:rPr lang="en-ZA" sz="1400" dirty="0">
                <a:latin typeface="Arial" panose="020B0604020202020204" pitchFamily="34" charset="0"/>
                <a:cs typeface="Arial" panose="020B0604020202020204" pitchFamily="34" charset="0"/>
              </a:rPr>
              <a:t>On the access network, BBI issued RFP for last mile connectivity on 19 September 2017. The RFP closed on 31 October 2017. adjudication is underway and is expected to concluded by end of November 2017</a:t>
            </a:r>
            <a:r>
              <a:rPr lang="en-ZA" sz="1400" dirty="0" smtClean="0">
                <a:latin typeface="Arial" panose="020B0604020202020204" pitchFamily="34" charset="0"/>
                <a:cs typeface="Arial" panose="020B0604020202020204" pitchFamily="34" charset="0"/>
              </a:rPr>
              <a:t>. </a:t>
            </a:r>
            <a:endParaRPr lang="en-ZA" sz="1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5"/>
          <a:stretch>
            <a:fillRect/>
          </a:stretch>
        </p:blipFill>
        <p:spPr>
          <a:xfrm>
            <a:off x="3968" y="1295400"/>
            <a:ext cx="8987631" cy="2700683"/>
          </a:xfrm>
          <a:prstGeom prst="rect">
            <a:avLst/>
          </a:prstGeom>
        </p:spPr>
      </p:pic>
    </p:spTree>
    <p:extLst>
      <p:ext uri="{BB962C8B-B14F-4D97-AF65-F5344CB8AC3E}">
        <p14:creationId xmlns:p14="http://schemas.microsoft.com/office/powerpoint/2010/main" val="841211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ooter Placeholder 5"/>
          <p:cNvSpPr>
            <a:spLocks noGrp="1"/>
          </p:cNvSpPr>
          <p:nvPr>
            <p:ph type="ftr" sz="quarter" idx="11"/>
          </p:nvPr>
        </p:nvSpPr>
        <p:spPr>
          <a:xfrm>
            <a:off x="0" y="6572250"/>
            <a:ext cx="9144000" cy="285750"/>
          </a:xfrm>
          <a:solidFill>
            <a:srgbClr val="EF4718"/>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spcBef>
                <a:spcPts val="600"/>
              </a:spcBef>
            </a:pPr>
            <a:r>
              <a:rPr lang="en-US" altLang="en-US" sz="1200" b="0" dirty="0" smtClean="0">
                <a:solidFill>
                  <a:srgbClr val="FFFFFF"/>
                </a:solidFill>
              </a:rPr>
              <a:t>Making South Africa a Global Leader in Harnessing ICTs for Socio-economic Development</a:t>
            </a:r>
          </a:p>
        </p:txBody>
      </p:sp>
      <p:sp>
        <p:nvSpPr>
          <p:cNvPr id="68610" name="Slide Number Placeholder 7"/>
          <p:cNvSpPr>
            <a:spLocks noGrp="1"/>
          </p:cNvSpPr>
          <p:nvPr>
            <p:ph type="sldNum" sz="quarter" idx="12"/>
          </p:nvPr>
        </p:nvSpPr>
        <p:spPr>
          <a:xfrm>
            <a:off x="7299325" y="6529388"/>
            <a:ext cx="159385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13484F6-94F9-4D19-994A-56A1732F0515}" type="slidenum">
              <a:rPr lang="en-US" altLang="en-US" sz="1400" b="0">
                <a:solidFill>
                  <a:srgbClr val="FFFFFF"/>
                </a:solidFill>
              </a:rPr>
              <a:pPr/>
              <a:t>12</a:t>
            </a:fld>
            <a:endParaRPr lang="en-US" altLang="en-US" sz="1400" b="0" dirty="0">
              <a:solidFill>
                <a:srgbClr val="FFFFFF"/>
              </a:solidFill>
            </a:endParaRPr>
          </a:p>
        </p:txBody>
      </p:sp>
      <p:cxnSp>
        <p:nvCxnSpPr>
          <p:cNvPr id="7" name="Straight Connector 6"/>
          <p:cNvCxnSpPr>
            <a:cxnSpLocks noChangeShapeType="1"/>
          </p:cNvCxnSpPr>
          <p:nvPr/>
        </p:nvCxnSpPr>
        <p:spPr bwMode="auto">
          <a:xfrm>
            <a:off x="0" y="1268413"/>
            <a:ext cx="9144000" cy="1587"/>
          </a:xfrm>
          <a:prstGeom prst="line">
            <a:avLst/>
          </a:prstGeom>
          <a:noFill/>
          <a:ln w="38100">
            <a:solidFill>
              <a:srgbClr val="EF4718"/>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pic>
        <p:nvPicPr>
          <p:cNvPr id="68612" name="Picture 7" descr="approved-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3" name="Text Box 2"/>
          <p:cNvSpPr txBox="1">
            <a:spLocks noChangeArrowheads="1"/>
          </p:cNvSpPr>
          <p:nvPr/>
        </p:nvSpPr>
        <p:spPr bwMode="auto">
          <a:xfrm>
            <a:off x="3324962" y="270533"/>
            <a:ext cx="4276213" cy="707886"/>
          </a:xfrm>
          <a:prstGeom prst="rect">
            <a:avLst/>
          </a:prstGeom>
          <a:ln>
            <a:noFill/>
          </a:ln>
          <a:ex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a:defRPr sz="2000">
                <a:solidFill>
                  <a:srgbClr val="FF0000"/>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ZA" altLang="en-US" b="1" dirty="0" smtClean="0"/>
              <a:t>The Impact of Treasury Budget Cut on SA </a:t>
            </a:r>
            <a:r>
              <a:rPr lang="en-ZA" altLang="en-US" b="1" dirty="0"/>
              <a:t>Connect Phase 1 </a:t>
            </a:r>
          </a:p>
        </p:txBody>
      </p:sp>
      <p:pic>
        <p:nvPicPr>
          <p:cNvPr id="44" name="Picture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1475" y="242646"/>
            <a:ext cx="901700" cy="901700"/>
          </a:xfrm>
          <a:prstGeom prst="rect">
            <a:avLst/>
          </a:prstGeom>
        </p:spPr>
      </p:pic>
      <p:graphicFrame>
        <p:nvGraphicFramePr>
          <p:cNvPr id="3" name="Table 2"/>
          <p:cNvGraphicFramePr>
            <a:graphicFrameLocks noGrp="1"/>
          </p:cNvGraphicFramePr>
          <p:nvPr>
            <p:extLst/>
          </p:nvPr>
        </p:nvGraphicFramePr>
        <p:xfrm>
          <a:off x="304800" y="2128524"/>
          <a:ext cx="8736013" cy="4433568"/>
        </p:xfrm>
        <a:graphic>
          <a:graphicData uri="http://schemas.openxmlformats.org/drawingml/2006/table">
            <a:tbl>
              <a:tblPr firstRow="1" bandRow="1">
                <a:tableStyleId>{5C22544A-7EE6-4342-B048-85BDC9FD1C3A}</a:tableStyleId>
              </a:tblPr>
              <a:tblGrid>
                <a:gridCol w="3453607">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20006">
                  <a:extLst>
                    <a:ext uri="{9D8B030D-6E8A-4147-A177-3AD203B41FA5}">
                      <a16:colId xmlns:a16="http://schemas.microsoft.com/office/drawing/2014/main" val="20004"/>
                    </a:ext>
                  </a:extLst>
                </a:gridCol>
              </a:tblGrid>
              <a:tr h="618067">
                <a:tc>
                  <a:txBody>
                    <a:bodyPr/>
                    <a:lstStyle/>
                    <a:p>
                      <a:endParaRPr lang="en-ZA" sz="1600" dirty="0"/>
                    </a:p>
                  </a:txBody>
                  <a:tcPr>
                    <a:noFill/>
                  </a:tcPr>
                </a:tc>
                <a:tc>
                  <a:txBody>
                    <a:bodyPr/>
                    <a:lstStyle/>
                    <a:p>
                      <a:pPr algn="ctr"/>
                      <a:r>
                        <a:rPr lang="en-ZA" sz="1600" dirty="0" smtClean="0"/>
                        <a:t>2017/18</a:t>
                      </a:r>
                      <a:endParaRPr lang="en-ZA" sz="1600" dirty="0"/>
                    </a:p>
                  </a:txBody>
                  <a:tcPr anchor="ctr"/>
                </a:tc>
                <a:tc>
                  <a:txBody>
                    <a:bodyPr/>
                    <a:lstStyle/>
                    <a:p>
                      <a:pPr algn="ctr"/>
                      <a:r>
                        <a:rPr lang="en-ZA" sz="1600" dirty="0" smtClean="0"/>
                        <a:t>2018/19</a:t>
                      </a:r>
                      <a:endParaRPr lang="en-ZA" sz="1600" dirty="0"/>
                    </a:p>
                  </a:txBody>
                  <a:tcPr anchor="ctr"/>
                </a:tc>
                <a:tc>
                  <a:txBody>
                    <a:bodyPr/>
                    <a:lstStyle/>
                    <a:p>
                      <a:pPr algn="ctr"/>
                      <a:r>
                        <a:rPr lang="en-ZA" sz="1600" dirty="0" smtClean="0"/>
                        <a:t>2019/20</a:t>
                      </a:r>
                      <a:endParaRPr lang="en-ZA" sz="1600" dirty="0"/>
                    </a:p>
                  </a:txBody>
                  <a:tcPr anchor="ctr"/>
                </a:tc>
                <a:tc>
                  <a:txBody>
                    <a:bodyPr/>
                    <a:lstStyle/>
                    <a:p>
                      <a:pPr algn="ctr"/>
                      <a:r>
                        <a:rPr lang="en-ZA" sz="1600" dirty="0" smtClean="0"/>
                        <a:t>Total</a:t>
                      </a:r>
                      <a:endParaRPr lang="en-ZA" sz="1600" dirty="0"/>
                    </a:p>
                  </a:txBody>
                  <a:tcPr anchor="ctr"/>
                </a:tc>
                <a:extLst>
                  <a:ext uri="{0D108BD9-81ED-4DB2-BD59-A6C34878D82A}">
                    <a16:rowId xmlns:a16="http://schemas.microsoft.com/office/drawing/2014/main" val="10000"/>
                  </a:ext>
                </a:extLst>
              </a:tr>
              <a:tr h="725166">
                <a:tc>
                  <a:txBody>
                    <a:bodyPr/>
                    <a:lstStyle/>
                    <a:p>
                      <a:pPr marL="0" algn="l" defTabSz="914400" rtl="0" eaLnBrk="1" fontAlgn="b" latinLnBrk="0" hangingPunct="1"/>
                      <a:r>
                        <a:rPr lang="en-ZA" sz="1600" kern="1200" dirty="0" smtClean="0">
                          <a:solidFill>
                            <a:schemeClr val="dk1"/>
                          </a:solidFill>
                          <a:latin typeface="+mn-lt"/>
                          <a:ea typeface="+mn-ea"/>
                          <a:cs typeface="+mn-cs"/>
                        </a:rPr>
                        <a:t>MTEF Allocation</a:t>
                      </a:r>
                      <a:endParaRPr lang="en-ZA" sz="1600" kern="1200" dirty="0">
                        <a:solidFill>
                          <a:schemeClr val="dk1"/>
                        </a:solidFill>
                        <a:latin typeface="+mn-lt"/>
                        <a:ea typeface="+mn-ea"/>
                        <a:cs typeface="+mn-cs"/>
                      </a:endParaRPr>
                    </a:p>
                  </a:txBody>
                  <a:tcPr anchor="ctr"/>
                </a:tc>
                <a:tc>
                  <a:txBody>
                    <a:bodyPr/>
                    <a:lstStyle/>
                    <a:p>
                      <a:pPr marL="0" algn="ctr" defTabSz="914400" rtl="0" eaLnBrk="1" fontAlgn="b" latinLnBrk="0" hangingPunct="1"/>
                      <a:r>
                        <a:rPr lang="en-ZA" sz="1600" kern="1200" dirty="0">
                          <a:solidFill>
                            <a:schemeClr val="dk1"/>
                          </a:solidFill>
                          <a:latin typeface="+mn-lt"/>
                          <a:ea typeface="+mn-ea"/>
                          <a:cs typeface="+mn-cs"/>
                        </a:rPr>
                        <a:t>R411 </a:t>
                      </a:r>
                      <a:r>
                        <a:rPr lang="en-ZA" sz="1600" kern="1200" dirty="0" smtClean="0">
                          <a:solidFill>
                            <a:schemeClr val="dk1"/>
                          </a:solidFill>
                          <a:latin typeface="+mn-lt"/>
                          <a:ea typeface="+mn-ea"/>
                          <a:cs typeface="+mn-cs"/>
                        </a:rPr>
                        <a:t>million</a:t>
                      </a:r>
                      <a:endParaRPr lang="en-ZA" sz="1600" kern="1200" dirty="0">
                        <a:solidFill>
                          <a:schemeClr val="dk1"/>
                        </a:solidFill>
                        <a:latin typeface="+mn-lt"/>
                        <a:ea typeface="+mn-ea"/>
                        <a:cs typeface="+mn-cs"/>
                      </a:endParaRPr>
                    </a:p>
                  </a:txBody>
                  <a:tcPr marL="0" marR="0" marT="0" marB="0" anchor="ctr"/>
                </a:tc>
                <a:tc>
                  <a:txBody>
                    <a:bodyPr/>
                    <a:lstStyle/>
                    <a:p>
                      <a:pPr marL="0" algn="ctr" defTabSz="914400" rtl="0" eaLnBrk="1" fontAlgn="b" latinLnBrk="0" hangingPunct="1"/>
                      <a:r>
                        <a:rPr lang="en-ZA" sz="1600" kern="1200" dirty="0">
                          <a:solidFill>
                            <a:schemeClr val="dk1"/>
                          </a:solidFill>
                          <a:latin typeface="+mn-lt"/>
                          <a:ea typeface="+mn-ea"/>
                          <a:cs typeface="+mn-cs"/>
                        </a:rPr>
                        <a:t>R703 </a:t>
                      </a:r>
                      <a:r>
                        <a:rPr lang="en-ZA" sz="1600" kern="1200" dirty="0" smtClean="0">
                          <a:solidFill>
                            <a:schemeClr val="dk1"/>
                          </a:solidFill>
                          <a:latin typeface="+mn-lt"/>
                          <a:ea typeface="+mn-ea"/>
                          <a:cs typeface="+mn-cs"/>
                        </a:rPr>
                        <a:t>million</a:t>
                      </a:r>
                      <a:endParaRPr lang="en-ZA" sz="1600" kern="1200" dirty="0">
                        <a:solidFill>
                          <a:schemeClr val="dk1"/>
                        </a:solidFill>
                        <a:latin typeface="+mn-lt"/>
                        <a:ea typeface="+mn-ea"/>
                        <a:cs typeface="+mn-cs"/>
                      </a:endParaRPr>
                    </a:p>
                  </a:txBody>
                  <a:tcPr marL="0" marR="0" marT="0" marB="0" anchor="ctr"/>
                </a:tc>
                <a:tc>
                  <a:txBody>
                    <a:bodyPr/>
                    <a:lstStyle/>
                    <a:p>
                      <a:pPr marL="0" algn="ctr" defTabSz="914400" rtl="0" eaLnBrk="1" fontAlgn="b" latinLnBrk="0" hangingPunct="1"/>
                      <a:r>
                        <a:rPr lang="en-ZA" sz="1600" kern="1200" dirty="0">
                          <a:solidFill>
                            <a:schemeClr val="dk1"/>
                          </a:solidFill>
                          <a:latin typeface="+mn-lt"/>
                          <a:ea typeface="+mn-ea"/>
                          <a:cs typeface="+mn-cs"/>
                        </a:rPr>
                        <a:t>R724 </a:t>
                      </a:r>
                      <a:r>
                        <a:rPr lang="en-ZA" sz="1600" kern="1200" dirty="0" smtClean="0">
                          <a:solidFill>
                            <a:schemeClr val="dk1"/>
                          </a:solidFill>
                          <a:latin typeface="+mn-lt"/>
                          <a:ea typeface="+mn-ea"/>
                          <a:cs typeface="+mn-cs"/>
                        </a:rPr>
                        <a:t>million</a:t>
                      </a:r>
                      <a:endParaRPr lang="en-ZA" sz="1600" kern="1200" dirty="0">
                        <a:solidFill>
                          <a:schemeClr val="dk1"/>
                        </a:solidFill>
                        <a:latin typeface="+mn-lt"/>
                        <a:ea typeface="+mn-ea"/>
                        <a:cs typeface="+mn-cs"/>
                      </a:endParaRPr>
                    </a:p>
                  </a:txBody>
                  <a:tcPr marL="0" marR="0" marT="0" marB="0" anchor="ctr"/>
                </a:tc>
                <a:tc>
                  <a:txBody>
                    <a:bodyPr/>
                    <a:lstStyle/>
                    <a:p>
                      <a:pPr marL="0" algn="ctr" defTabSz="914400" rtl="0" eaLnBrk="1" fontAlgn="b" latinLnBrk="0" hangingPunct="1"/>
                      <a:r>
                        <a:rPr lang="en-ZA" sz="1600" kern="1200" dirty="0" smtClean="0">
                          <a:solidFill>
                            <a:schemeClr val="dk1"/>
                          </a:solidFill>
                          <a:latin typeface="+mn-lt"/>
                          <a:ea typeface="+mn-ea"/>
                          <a:cs typeface="+mn-cs"/>
                        </a:rPr>
                        <a:t>R1.8 billion</a:t>
                      </a:r>
                      <a:endParaRPr lang="en-ZA" sz="1600" kern="1200" dirty="0">
                        <a:solidFill>
                          <a:schemeClr val="dk1"/>
                        </a:solidFill>
                        <a:latin typeface="+mn-lt"/>
                        <a:ea typeface="+mn-ea"/>
                        <a:cs typeface="+mn-cs"/>
                      </a:endParaRPr>
                    </a:p>
                  </a:txBody>
                  <a:tcPr marL="0" marR="0" marT="0" marB="0" anchor="ctr"/>
                </a:tc>
                <a:extLst>
                  <a:ext uri="{0D108BD9-81ED-4DB2-BD59-A6C34878D82A}">
                    <a16:rowId xmlns:a16="http://schemas.microsoft.com/office/drawing/2014/main" val="10001"/>
                  </a:ext>
                </a:extLst>
              </a:tr>
              <a:tr h="618067">
                <a:tc>
                  <a:txBody>
                    <a:bodyPr/>
                    <a:lstStyle/>
                    <a:p>
                      <a:r>
                        <a:rPr lang="en-ZA" sz="1600" dirty="0" smtClean="0"/>
                        <a:t>Number of new sites to be connected</a:t>
                      </a:r>
                      <a:endParaRPr lang="en-ZA" sz="1600" dirty="0"/>
                    </a:p>
                  </a:txBody>
                  <a:tcPr anchor="ctr"/>
                </a:tc>
                <a:tc>
                  <a:txBody>
                    <a:bodyPr/>
                    <a:lstStyle/>
                    <a:p>
                      <a:pPr algn="ctr"/>
                      <a:r>
                        <a:rPr lang="en-ZA" sz="1600" dirty="0" smtClean="0"/>
                        <a:t>2 700</a:t>
                      </a:r>
                      <a:endParaRPr lang="en-ZA" sz="1600" dirty="0"/>
                    </a:p>
                  </a:txBody>
                  <a:tcPr anchor="ctr"/>
                </a:tc>
                <a:tc>
                  <a:txBody>
                    <a:bodyPr/>
                    <a:lstStyle/>
                    <a:p>
                      <a:pPr algn="ctr"/>
                      <a:r>
                        <a:rPr lang="en-ZA" sz="1600" dirty="0" smtClean="0"/>
                        <a:t>1 718</a:t>
                      </a:r>
                      <a:endParaRPr lang="en-ZA" sz="1600" dirty="0"/>
                    </a:p>
                  </a:txBody>
                  <a:tcPr anchor="ctr"/>
                </a:tc>
                <a:tc>
                  <a:txBody>
                    <a:bodyPr/>
                    <a:lstStyle/>
                    <a:p>
                      <a:pPr algn="ctr"/>
                      <a:r>
                        <a:rPr lang="en-ZA" sz="1600" dirty="0" smtClean="0"/>
                        <a:t>1 717</a:t>
                      </a:r>
                      <a:endParaRPr lang="en-ZA" sz="1600" dirty="0"/>
                    </a:p>
                  </a:txBody>
                  <a:tcPr anchor="ctr"/>
                </a:tc>
                <a:tc>
                  <a:txBody>
                    <a:bodyPr/>
                    <a:lstStyle/>
                    <a:p>
                      <a:pPr algn="ctr"/>
                      <a:r>
                        <a:rPr lang="en-ZA" sz="1600" dirty="0" smtClean="0"/>
                        <a:t>6 135</a:t>
                      </a:r>
                      <a:endParaRPr lang="en-ZA" sz="1600" dirty="0"/>
                    </a:p>
                  </a:txBody>
                  <a:tcPr anchor="ctr"/>
                </a:tc>
                <a:extLst>
                  <a:ext uri="{0D108BD9-81ED-4DB2-BD59-A6C34878D82A}">
                    <a16:rowId xmlns:a16="http://schemas.microsoft.com/office/drawing/2014/main" val="10002"/>
                  </a:ext>
                </a:extLst>
              </a:tr>
              <a:tr h="6180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latin typeface="+mn-lt"/>
                          <a:ea typeface="+mn-ea"/>
                          <a:cs typeface="+mn-cs"/>
                        </a:rPr>
                        <a:t>Number of sites connected to maintained</a:t>
                      </a:r>
                      <a:endParaRPr lang="en-ZA" sz="1600" kern="1200" dirty="0">
                        <a:solidFill>
                          <a:schemeClr val="dk1"/>
                        </a:solidFill>
                        <a:latin typeface="+mn-lt"/>
                        <a:ea typeface="+mn-ea"/>
                        <a:cs typeface="+mn-cs"/>
                      </a:endParaRPr>
                    </a:p>
                  </a:txBody>
                  <a:tcPr anchor="ctr"/>
                </a:tc>
                <a:tc>
                  <a:txBody>
                    <a:bodyPr/>
                    <a:lstStyle/>
                    <a:p>
                      <a:pPr marL="0" algn="ctr" defTabSz="914400" rtl="0" eaLnBrk="1" fontAlgn="b" latinLnBrk="0" hangingPunct="1"/>
                      <a:r>
                        <a:rPr lang="en-ZA" sz="1600" kern="1200" dirty="0" smtClean="0">
                          <a:solidFill>
                            <a:schemeClr val="dk1"/>
                          </a:solidFill>
                          <a:latin typeface="+mn-lt"/>
                          <a:ea typeface="+mn-ea"/>
                          <a:cs typeface="+mn-cs"/>
                        </a:rPr>
                        <a:t>0</a:t>
                      </a:r>
                      <a:endParaRPr lang="en-ZA" sz="1600" kern="1200" dirty="0">
                        <a:solidFill>
                          <a:schemeClr val="dk1"/>
                        </a:solidFill>
                        <a:latin typeface="+mn-lt"/>
                        <a:ea typeface="+mn-ea"/>
                        <a:cs typeface="+mn-cs"/>
                      </a:endParaRPr>
                    </a:p>
                  </a:txBody>
                  <a:tcPr marL="0" marR="0" marT="0" marB="0" anchor="ctr"/>
                </a:tc>
                <a:tc>
                  <a:txBody>
                    <a:bodyPr/>
                    <a:lstStyle/>
                    <a:p>
                      <a:pPr marL="0" algn="ctr" defTabSz="914400" rtl="0" eaLnBrk="1" fontAlgn="b" latinLnBrk="0" hangingPunct="1"/>
                      <a:r>
                        <a:rPr lang="en-ZA" sz="1600" kern="1200" dirty="0" smtClean="0">
                          <a:solidFill>
                            <a:schemeClr val="dk1"/>
                          </a:solidFill>
                          <a:latin typeface="+mn-lt"/>
                          <a:ea typeface="+mn-ea"/>
                          <a:cs typeface="+mn-cs"/>
                        </a:rPr>
                        <a:t>2 700</a:t>
                      </a:r>
                      <a:endParaRPr lang="en-ZA" sz="1600" kern="1200" dirty="0">
                        <a:solidFill>
                          <a:schemeClr val="dk1"/>
                        </a:solidFill>
                        <a:latin typeface="+mn-lt"/>
                        <a:ea typeface="+mn-ea"/>
                        <a:cs typeface="+mn-cs"/>
                      </a:endParaRPr>
                    </a:p>
                  </a:txBody>
                  <a:tcPr marL="0" marR="0" marT="0" marB="0" anchor="ctr"/>
                </a:tc>
                <a:tc>
                  <a:txBody>
                    <a:bodyPr/>
                    <a:lstStyle/>
                    <a:p>
                      <a:pPr marL="0" algn="ctr" defTabSz="914400" rtl="0" eaLnBrk="1" fontAlgn="b" latinLnBrk="0" hangingPunct="1"/>
                      <a:r>
                        <a:rPr lang="en-ZA" sz="1600" kern="1200" dirty="0" smtClean="0">
                          <a:solidFill>
                            <a:schemeClr val="dk1"/>
                          </a:solidFill>
                          <a:latin typeface="+mn-lt"/>
                          <a:ea typeface="+mn-ea"/>
                          <a:cs typeface="+mn-cs"/>
                        </a:rPr>
                        <a:t>4 418</a:t>
                      </a:r>
                      <a:endParaRPr lang="en-ZA" sz="1600" kern="1200" dirty="0">
                        <a:solidFill>
                          <a:schemeClr val="dk1"/>
                        </a:solidFill>
                        <a:latin typeface="+mn-lt"/>
                        <a:ea typeface="+mn-ea"/>
                        <a:cs typeface="+mn-cs"/>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ZA" sz="1600" dirty="0" smtClean="0"/>
                        <a:t>6 135</a:t>
                      </a:r>
                    </a:p>
                    <a:p>
                      <a:pPr marL="0" algn="ctr" defTabSz="914400" rtl="0" eaLnBrk="1" fontAlgn="b" latinLnBrk="0" hangingPunct="1"/>
                      <a:endParaRPr lang="en-ZA" sz="1600" kern="1200" dirty="0">
                        <a:solidFill>
                          <a:schemeClr val="dk1"/>
                        </a:solidFill>
                        <a:latin typeface="+mn-lt"/>
                        <a:ea typeface="+mn-ea"/>
                        <a:cs typeface="+mn-cs"/>
                      </a:endParaRPr>
                    </a:p>
                  </a:txBody>
                  <a:tcPr marL="0" marR="0" marT="0" marB="0" anchor="ctr"/>
                </a:tc>
                <a:extLst>
                  <a:ext uri="{0D108BD9-81ED-4DB2-BD59-A6C34878D82A}">
                    <a16:rowId xmlns:a16="http://schemas.microsoft.com/office/drawing/2014/main" val="10003"/>
                  </a:ext>
                </a:extLst>
              </a:tr>
              <a:tr h="618067">
                <a:tc>
                  <a:txBody>
                    <a:bodyPr/>
                    <a:lstStyle/>
                    <a:p>
                      <a:pPr marL="0" algn="l" defTabSz="914400" rtl="0" eaLnBrk="1" latinLnBrk="0" hangingPunct="1"/>
                      <a:r>
                        <a:rPr lang="en-ZA" sz="1600" kern="1200" dirty="0" smtClean="0">
                          <a:solidFill>
                            <a:schemeClr val="dk1"/>
                          </a:solidFill>
                          <a:latin typeface="+mn-lt"/>
                          <a:ea typeface="+mn-ea"/>
                          <a:cs typeface="+mn-cs"/>
                        </a:rPr>
                        <a:t>Budget cut</a:t>
                      </a:r>
                      <a:endParaRPr lang="en-ZA" sz="1600" kern="1200" dirty="0">
                        <a:solidFill>
                          <a:schemeClr val="dk1"/>
                        </a:solidFill>
                        <a:latin typeface="+mn-lt"/>
                        <a:ea typeface="+mn-ea"/>
                        <a:cs typeface="+mn-cs"/>
                      </a:endParaRPr>
                    </a:p>
                  </a:txBody>
                  <a:tcPr anchor="ctr"/>
                </a:tc>
                <a:tc>
                  <a:txBody>
                    <a:bodyPr/>
                    <a:lstStyle/>
                    <a:p>
                      <a:pPr marL="0" algn="ctr" defTabSz="914400" rtl="0" eaLnBrk="1" fontAlgn="b" latinLnBrk="0" hangingPunct="1"/>
                      <a:r>
                        <a:rPr lang="en-ZA" sz="1600" kern="1200" dirty="0">
                          <a:solidFill>
                            <a:schemeClr val="dk1"/>
                          </a:solidFill>
                          <a:latin typeface="+mn-lt"/>
                          <a:ea typeface="+mn-ea"/>
                          <a:cs typeface="+mn-cs"/>
                        </a:rPr>
                        <a:t>R139 </a:t>
                      </a:r>
                      <a:r>
                        <a:rPr lang="en-ZA" sz="1600" kern="1200" dirty="0" smtClean="0">
                          <a:solidFill>
                            <a:schemeClr val="dk1"/>
                          </a:solidFill>
                          <a:latin typeface="+mn-lt"/>
                          <a:ea typeface="+mn-ea"/>
                          <a:cs typeface="+mn-cs"/>
                        </a:rPr>
                        <a:t>million</a:t>
                      </a:r>
                      <a:endParaRPr lang="en-ZA" sz="1600" kern="1200" dirty="0">
                        <a:solidFill>
                          <a:schemeClr val="dk1"/>
                        </a:solidFill>
                        <a:latin typeface="+mn-lt"/>
                        <a:ea typeface="+mn-ea"/>
                        <a:cs typeface="+mn-cs"/>
                      </a:endParaRPr>
                    </a:p>
                  </a:txBody>
                  <a:tcPr marL="0" marR="0" marT="0" marB="0" anchor="ctr"/>
                </a:tc>
                <a:tc>
                  <a:txBody>
                    <a:bodyPr/>
                    <a:lstStyle/>
                    <a:p>
                      <a:pPr marL="0" algn="ctr" defTabSz="914400" rtl="0" eaLnBrk="1" fontAlgn="b" latinLnBrk="0" hangingPunct="1"/>
                      <a:r>
                        <a:rPr lang="en-ZA" sz="1600" kern="1200" dirty="0">
                          <a:solidFill>
                            <a:schemeClr val="dk1"/>
                          </a:solidFill>
                          <a:latin typeface="+mn-lt"/>
                          <a:ea typeface="+mn-ea"/>
                          <a:cs typeface="+mn-cs"/>
                        </a:rPr>
                        <a:t>R143 </a:t>
                      </a:r>
                      <a:r>
                        <a:rPr lang="en-ZA" sz="1600" kern="1200" dirty="0" smtClean="0">
                          <a:solidFill>
                            <a:schemeClr val="dk1"/>
                          </a:solidFill>
                          <a:latin typeface="+mn-lt"/>
                          <a:ea typeface="+mn-ea"/>
                          <a:cs typeface="+mn-cs"/>
                        </a:rPr>
                        <a:t>million</a:t>
                      </a:r>
                      <a:endParaRPr lang="en-ZA" sz="1600" kern="1200" dirty="0">
                        <a:solidFill>
                          <a:schemeClr val="dk1"/>
                        </a:solidFill>
                        <a:latin typeface="+mn-lt"/>
                        <a:ea typeface="+mn-ea"/>
                        <a:cs typeface="+mn-cs"/>
                      </a:endParaRPr>
                    </a:p>
                  </a:txBody>
                  <a:tcPr marL="0" marR="0" marT="0" marB="0" anchor="ctr"/>
                </a:tc>
                <a:tc>
                  <a:txBody>
                    <a:bodyPr/>
                    <a:lstStyle/>
                    <a:p>
                      <a:pPr marL="0" algn="ctr" defTabSz="914400" rtl="0" eaLnBrk="1" fontAlgn="b" latinLnBrk="0" hangingPunct="1"/>
                      <a:r>
                        <a:rPr lang="en-ZA" sz="1600" kern="1200" dirty="0">
                          <a:solidFill>
                            <a:schemeClr val="dk1"/>
                          </a:solidFill>
                          <a:latin typeface="+mn-lt"/>
                          <a:ea typeface="+mn-ea"/>
                          <a:cs typeface="+mn-cs"/>
                        </a:rPr>
                        <a:t>R0</a:t>
                      </a:r>
                    </a:p>
                  </a:txBody>
                  <a:tcPr marL="0" marR="0" marT="0" marB="0" anchor="ctr"/>
                </a:tc>
                <a:tc>
                  <a:txBody>
                    <a:bodyPr/>
                    <a:lstStyle/>
                    <a:p>
                      <a:pPr marL="0" algn="ctr" defTabSz="914400" rtl="0" eaLnBrk="1" fontAlgn="b" latinLnBrk="0" hangingPunct="1"/>
                      <a:r>
                        <a:rPr lang="en-ZA" sz="1600" kern="1200" dirty="0" smtClean="0">
                          <a:solidFill>
                            <a:schemeClr val="dk1"/>
                          </a:solidFill>
                          <a:latin typeface="+mn-lt"/>
                          <a:ea typeface="+mn-ea"/>
                          <a:cs typeface="+mn-cs"/>
                        </a:rPr>
                        <a:t>R283 million</a:t>
                      </a:r>
                      <a:endParaRPr lang="en-ZA" sz="1600" kern="1200" dirty="0">
                        <a:solidFill>
                          <a:schemeClr val="dk1"/>
                        </a:solidFill>
                        <a:latin typeface="+mn-lt"/>
                        <a:ea typeface="+mn-ea"/>
                        <a:cs typeface="+mn-cs"/>
                      </a:endParaRPr>
                    </a:p>
                  </a:txBody>
                  <a:tcPr marL="0" marR="0" marT="0" marB="0" anchor="ctr"/>
                </a:tc>
                <a:extLst>
                  <a:ext uri="{0D108BD9-81ED-4DB2-BD59-A6C34878D82A}">
                    <a16:rowId xmlns:a16="http://schemas.microsoft.com/office/drawing/2014/main" val="10004"/>
                  </a:ext>
                </a:extLst>
              </a:tr>
              <a:tr h="618067">
                <a:tc>
                  <a:txBody>
                    <a:bodyPr/>
                    <a:lstStyle/>
                    <a:p>
                      <a:r>
                        <a:rPr lang="en-ZA" sz="1600" dirty="0" smtClean="0"/>
                        <a:t>Revised number of sites to be connected</a:t>
                      </a:r>
                      <a:endParaRPr lang="en-ZA" sz="1600" dirty="0"/>
                    </a:p>
                  </a:txBody>
                  <a:tcPr anchor="ctr"/>
                </a:tc>
                <a:tc>
                  <a:txBody>
                    <a:bodyPr/>
                    <a:lstStyle/>
                    <a:p>
                      <a:pPr algn="ctr"/>
                      <a:r>
                        <a:rPr lang="en-ZA" sz="1600" dirty="0" smtClean="0"/>
                        <a:t>2 071</a:t>
                      </a:r>
                      <a:endParaRPr lang="en-ZA" sz="1600" dirty="0"/>
                    </a:p>
                  </a:txBody>
                  <a:tcPr anchor="ctr"/>
                </a:tc>
                <a:tc>
                  <a:txBody>
                    <a:bodyPr/>
                    <a:lstStyle/>
                    <a:p>
                      <a:pPr algn="ctr"/>
                      <a:r>
                        <a:rPr lang="en-ZA" sz="1600" dirty="0" smtClean="0"/>
                        <a:t>397</a:t>
                      </a:r>
                      <a:endParaRPr lang="en-ZA" sz="1600" dirty="0"/>
                    </a:p>
                  </a:txBody>
                  <a:tcPr anchor="ctr"/>
                </a:tc>
                <a:tc>
                  <a:txBody>
                    <a:bodyPr/>
                    <a:lstStyle/>
                    <a:p>
                      <a:pPr algn="ctr"/>
                      <a:r>
                        <a:rPr lang="en-ZA" sz="1600" dirty="0" smtClean="0"/>
                        <a:t>400</a:t>
                      </a:r>
                      <a:endParaRPr lang="en-ZA" sz="1600" dirty="0"/>
                    </a:p>
                  </a:txBody>
                  <a:tcPr anchor="ctr"/>
                </a:tc>
                <a:tc>
                  <a:txBody>
                    <a:bodyPr/>
                    <a:lstStyle/>
                    <a:p>
                      <a:pPr algn="ctr"/>
                      <a:r>
                        <a:rPr lang="en-ZA" sz="1600" dirty="0" smtClean="0"/>
                        <a:t>2 868</a:t>
                      </a:r>
                      <a:endParaRPr lang="en-ZA" sz="1600" dirty="0"/>
                    </a:p>
                  </a:txBody>
                  <a:tcPr anchor="ctr"/>
                </a:tc>
                <a:extLst>
                  <a:ext uri="{0D108BD9-81ED-4DB2-BD59-A6C34878D82A}">
                    <a16:rowId xmlns:a16="http://schemas.microsoft.com/office/drawing/2014/main" val="10005"/>
                  </a:ext>
                </a:extLst>
              </a:tr>
              <a:tr h="618067">
                <a:tc>
                  <a:txBody>
                    <a:bodyPr/>
                    <a:lstStyle/>
                    <a:p>
                      <a:r>
                        <a:rPr lang="en-ZA" sz="1600" dirty="0" smtClean="0"/>
                        <a:t>Revised number of sites to be maintained</a:t>
                      </a:r>
                      <a:endParaRPr lang="en-ZA" sz="1600" dirty="0"/>
                    </a:p>
                  </a:txBody>
                  <a:tcPr anchor="ctr"/>
                </a:tc>
                <a:tc>
                  <a:txBody>
                    <a:bodyPr/>
                    <a:lstStyle/>
                    <a:p>
                      <a:pPr algn="ctr"/>
                      <a:r>
                        <a:rPr lang="en-ZA" sz="1600" dirty="0" smtClean="0"/>
                        <a:t>0</a:t>
                      </a:r>
                      <a:endParaRPr lang="en-ZA" sz="1600" dirty="0"/>
                    </a:p>
                  </a:txBody>
                  <a:tcPr anchor="ctr"/>
                </a:tc>
                <a:tc>
                  <a:txBody>
                    <a:bodyPr/>
                    <a:lstStyle/>
                    <a:p>
                      <a:pPr algn="ctr"/>
                      <a:r>
                        <a:rPr lang="en-ZA" sz="1600" dirty="0" smtClean="0"/>
                        <a:t>2 071</a:t>
                      </a:r>
                      <a:endParaRPr lang="en-ZA"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smtClean="0"/>
                        <a:t>2 468</a:t>
                      </a:r>
                      <a:endParaRPr lang="en-ZA" sz="1600" dirty="0"/>
                    </a:p>
                  </a:txBody>
                  <a:tcPr anchor="ctr"/>
                </a:tc>
                <a:tc>
                  <a:txBody>
                    <a:bodyPr/>
                    <a:lstStyle/>
                    <a:p>
                      <a:pPr algn="ctr"/>
                      <a:r>
                        <a:rPr lang="en-ZA" sz="1600" dirty="0" smtClean="0"/>
                        <a:t>2 868</a:t>
                      </a:r>
                      <a:endParaRPr lang="en-ZA" sz="1600" dirty="0"/>
                    </a:p>
                  </a:txBody>
                  <a:tcPr anchor="ctr"/>
                </a:tc>
                <a:extLst>
                  <a:ext uri="{0D108BD9-81ED-4DB2-BD59-A6C34878D82A}">
                    <a16:rowId xmlns:a16="http://schemas.microsoft.com/office/drawing/2014/main" val="10006"/>
                  </a:ext>
                </a:extLst>
              </a:tr>
            </a:tbl>
          </a:graphicData>
        </a:graphic>
      </p:graphicFrame>
      <p:sp>
        <p:nvSpPr>
          <p:cNvPr id="10" name="Rectangle 9"/>
          <p:cNvSpPr/>
          <p:nvPr/>
        </p:nvSpPr>
        <p:spPr>
          <a:xfrm>
            <a:off x="179388" y="1308733"/>
            <a:ext cx="8896642" cy="923330"/>
          </a:xfrm>
          <a:prstGeom prst="rect">
            <a:avLst/>
          </a:prstGeom>
        </p:spPr>
        <p:txBody>
          <a:bodyPr wrap="square">
            <a:spAutoFit/>
          </a:bodyPr>
          <a:lstStyle/>
          <a:p>
            <a:pPr marL="285750" indent="-285750">
              <a:buFont typeface="Wingdings" panose="05000000000000000000" pitchFamily="2" charset="2"/>
              <a:buChar char="q"/>
            </a:pPr>
            <a:r>
              <a:rPr lang="en-ZA" dirty="0">
                <a:latin typeface="Arial" panose="020B0604020202020204" pitchFamily="34" charset="0"/>
                <a:ea typeface="Times New Roman" panose="02020603050405020304" pitchFamily="18" charset="0"/>
                <a:cs typeface="Courier New" panose="02070309020205020404" pitchFamily="49" charset="0"/>
              </a:rPr>
              <a:t>The Treasury has </a:t>
            </a:r>
            <a:r>
              <a:rPr lang="en-ZA" dirty="0" smtClean="0">
                <a:latin typeface="Arial" panose="020B0604020202020204" pitchFamily="34" charset="0"/>
                <a:ea typeface="Times New Roman" panose="02020603050405020304" pitchFamily="18" charset="0"/>
                <a:cs typeface="Courier New" panose="02070309020205020404" pitchFamily="49" charset="0"/>
              </a:rPr>
              <a:t>informed </a:t>
            </a:r>
            <a:r>
              <a:rPr lang="en-ZA" dirty="0">
                <a:latin typeface="Arial" panose="020B0604020202020204" pitchFamily="34" charset="0"/>
                <a:ea typeface="Times New Roman" panose="02020603050405020304" pitchFamily="18" charset="0"/>
                <a:cs typeface="Courier New" panose="02070309020205020404" pitchFamily="49" charset="0"/>
              </a:rPr>
              <a:t>the Department of the cut on the budget for SA Connect Phase 1 for the current financial year by R139 </a:t>
            </a:r>
            <a:r>
              <a:rPr lang="en-ZA" dirty="0" smtClean="0">
                <a:latin typeface="Arial" panose="020B0604020202020204" pitchFamily="34" charset="0"/>
                <a:ea typeface="Times New Roman" panose="02020603050405020304" pitchFamily="18" charset="0"/>
                <a:cs typeface="Courier New" panose="02070309020205020404" pitchFamily="49" charset="0"/>
              </a:rPr>
              <a:t>million and for 2018/19 by R143 million. </a:t>
            </a:r>
            <a:endParaRPr lang="en-ZA" dirty="0"/>
          </a:p>
        </p:txBody>
      </p:sp>
    </p:spTree>
    <p:extLst>
      <p:ext uri="{BB962C8B-B14F-4D97-AF65-F5344CB8AC3E}">
        <p14:creationId xmlns:p14="http://schemas.microsoft.com/office/powerpoint/2010/main" val="2222918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ooter Placeholder 5"/>
          <p:cNvSpPr>
            <a:spLocks noGrp="1"/>
          </p:cNvSpPr>
          <p:nvPr>
            <p:ph type="ftr" sz="quarter" idx="11"/>
          </p:nvPr>
        </p:nvSpPr>
        <p:spPr>
          <a:xfrm>
            <a:off x="0" y="6572250"/>
            <a:ext cx="9144000" cy="285750"/>
          </a:xfrm>
          <a:solidFill>
            <a:srgbClr val="EF4718"/>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spcBef>
                <a:spcPts val="600"/>
              </a:spcBef>
            </a:pPr>
            <a:r>
              <a:rPr lang="en-US" altLang="en-US" sz="1200" b="0" dirty="0" smtClean="0">
                <a:solidFill>
                  <a:srgbClr val="FFFFFF"/>
                </a:solidFill>
              </a:rPr>
              <a:t>Making South Africa a Global Leader in Harnessing ICTs for Socio-economic Development</a:t>
            </a:r>
          </a:p>
        </p:txBody>
      </p:sp>
      <p:sp>
        <p:nvSpPr>
          <p:cNvPr id="68610" name="Slide Number Placeholder 7"/>
          <p:cNvSpPr>
            <a:spLocks noGrp="1"/>
          </p:cNvSpPr>
          <p:nvPr>
            <p:ph type="sldNum" sz="quarter" idx="12"/>
          </p:nvPr>
        </p:nvSpPr>
        <p:spPr>
          <a:xfrm>
            <a:off x="7299325" y="6529388"/>
            <a:ext cx="159385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13484F6-94F9-4D19-994A-56A1732F0515}" type="slidenum">
              <a:rPr lang="en-US" altLang="en-US" sz="1400" b="0">
                <a:solidFill>
                  <a:srgbClr val="FFFFFF"/>
                </a:solidFill>
              </a:rPr>
              <a:pPr/>
              <a:t>13</a:t>
            </a:fld>
            <a:endParaRPr lang="en-US" altLang="en-US" sz="1400" b="0" dirty="0">
              <a:solidFill>
                <a:srgbClr val="FFFFFF"/>
              </a:solidFill>
            </a:endParaRPr>
          </a:p>
        </p:txBody>
      </p:sp>
      <p:cxnSp>
        <p:nvCxnSpPr>
          <p:cNvPr id="7" name="Straight Connector 6"/>
          <p:cNvCxnSpPr>
            <a:cxnSpLocks noChangeShapeType="1"/>
          </p:cNvCxnSpPr>
          <p:nvPr/>
        </p:nvCxnSpPr>
        <p:spPr bwMode="auto">
          <a:xfrm>
            <a:off x="0" y="1268413"/>
            <a:ext cx="9144000" cy="1587"/>
          </a:xfrm>
          <a:prstGeom prst="line">
            <a:avLst/>
          </a:prstGeom>
          <a:noFill/>
          <a:ln w="38100">
            <a:solidFill>
              <a:srgbClr val="EF4718"/>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pic>
        <p:nvPicPr>
          <p:cNvPr id="68612" name="Picture 7" descr="approved-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1475" y="242646"/>
            <a:ext cx="901700" cy="901700"/>
          </a:xfrm>
          <a:prstGeom prst="rect">
            <a:avLst/>
          </a:prstGeom>
        </p:spPr>
      </p:pic>
      <p:sp>
        <p:nvSpPr>
          <p:cNvPr id="11" name="Rectangle 2"/>
          <p:cNvSpPr txBox="1">
            <a:spLocks noChangeArrowheads="1"/>
          </p:cNvSpPr>
          <p:nvPr/>
        </p:nvSpPr>
        <p:spPr>
          <a:xfrm>
            <a:off x="698500" y="1484784"/>
            <a:ext cx="7775575" cy="475252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dirty="0" smtClean="0">
                <a:latin typeface="Arial" panose="020B0604020202020204" pitchFamily="34" charset="0"/>
                <a:cs typeface="Arial" panose="020B0604020202020204" pitchFamily="34" charset="0"/>
              </a:rPr>
              <a:t/>
            </a:r>
            <a:br>
              <a:rPr lang="en-ZA" sz="2400" dirty="0" smtClean="0">
                <a:latin typeface="Arial" panose="020B0604020202020204" pitchFamily="34" charset="0"/>
                <a:cs typeface="Arial" panose="020B0604020202020204" pitchFamily="34" charset="0"/>
              </a:rPr>
            </a:br>
            <a:r>
              <a:rPr lang="en-ZA" sz="2400" dirty="0" smtClean="0">
                <a:latin typeface="Arial" panose="020B0604020202020204" pitchFamily="34" charset="0"/>
                <a:cs typeface="Arial" panose="020B0604020202020204" pitchFamily="34" charset="0"/>
              </a:rPr>
              <a:t/>
            </a:r>
            <a:br>
              <a:rPr lang="en-ZA" sz="2400" dirty="0" smtClean="0">
                <a:latin typeface="Arial" panose="020B0604020202020204" pitchFamily="34" charset="0"/>
                <a:cs typeface="Arial" panose="020B0604020202020204" pitchFamily="34" charset="0"/>
              </a:rPr>
            </a:br>
            <a:r>
              <a:rPr lang="en-ZA" sz="2400" dirty="0" smtClean="0">
                <a:latin typeface="Arial" panose="020B0604020202020204" pitchFamily="34" charset="0"/>
                <a:cs typeface="Arial" panose="020B0604020202020204" pitchFamily="34" charset="0"/>
              </a:rPr>
              <a:t/>
            </a:r>
            <a:br>
              <a:rPr lang="en-ZA" sz="2400" dirty="0" smtClean="0">
                <a:latin typeface="Arial" panose="020B0604020202020204" pitchFamily="34" charset="0"/>
                <a:cs typeface="Arial" panose="020B0604020202020204" pitchFamily="34" charset="0"/>
              </a:rPr>
            </a:br>
            <a:r>
              <a:rPr lang="en-ZA" sz="2400" dirty="0" smtClean="0">
                <a:latin typeface="Arial" panose="020B0604020202020204" pitchFamily="34" charset="0"/>
                <a:cs typeface="Arial" panose="020B0604020202020204" pitchFamily="34" charset="0"/>
              </a:rPr>
              <a:t/>
            </a:r>
            <a:br>
              <a:rPr lang="en-ZA" sz="2400" dirty="0" smtClean="0">
                <a:latin typeface="Arial" panose="020B0604020202020204" pitchFamily="34" charset="0"/>
                <a:cs typeface="Arial" panose="020B0604020202020204" pitchFamily="34" charset="0"/>
              </a:rPr>
            </a:br>
            <a:r>
              <a:rPr lang="en-ZA" sz="2800" b="1" dirty="0" smtClean="0">
                <a:solidFill>
                  <a:srgbClr val="FF0000"/>
                </a:solidFill>
                <a:latin typeface="Arial" pitchFamily="34" charset="0"/>
                <a:ea typeface="ＭＳ Ｐゴシック" pitchFamily="34" charset="-128"/>
              </a:rPr>
              <a:t>STATUS UPDATE ON SAPO TURNAROUND</a:t>
            </a:r>
            <a:br>
              <a:rPr lang="en-ZA" sz="2800" b="1" dirty="0" smtClean="0">
                <a:solidFill>
                  <a:srgbClr val="FF0000"/>
                </a:solidFill>
                <a:latin typeface="Arial" pitchFamily="34" charset="0"/>
                <a:ea typeface="ＭＳ Ｐゴシック" pitchFamily="34" charset="-128"/>
              </a:rPr>
            </a:br>
            <a:r>
              <a:rPr lang="en-ZA" sz="2800" b="1" dirty="0" smtClean="0">
                <a:solidFill>
                  <a:srgbClr val="FF0000"/>
                </a:solidFill>
                <a:latin typeface="Arial" pitchFamily="34" charset="0"/>
                <a:ea typeface="ＭＳ Ｐゴシック" pitchFamily="34" charset="-128"/>
              </a:rPr>
              <a:t> </a:t>
            </a:r>
            <a:br>
              <a:rPr lang="en-ZA" sz="2800" b="1" dirty="0" smtClean="0">
                <a:solidFill>
                  <a:srgbClr val="FF0000"/>
                </a:solidFill>
                <a:latin typeface="Arial" pitchFamily="34" charset="0"/>
                <a:ea typeface="ＭＳ Ｐゴシック" pitchFamily="34" charset="-128"/>
              </a:rPr>
            </a:br>
            <a:r>
              <a:rPr lang="en-ZA" sz="2800" b="1" dirty="0" smtClean="0">
                <a:solidFill>
                  <a:srgbClr val="FF0000"/>
                </a:solidFill>
                <a:latin typeface="Arial" pitchFamily="34" charset="0"/>
                <a:ea typeface="ＭＳ Ｐゴシック" pitchFamily="34" charset="-128"/>
              </a:rPr>
              <a:t> </a:t>
            </a:r>
            <a:br>
              <a:rPr lang="en-ZA" sz="2800" b="1" dirty="0" smtClean="0">
                <a:solidFill>
                  <a:srgbClr val="FF0000"/>
                </a:solidFill>
                <a:latin typeface="Arial" pitchFamily="34" charset="0"/>
                <a:ea typeface="ＭＳ Ｐゴシック" pitchFamily="34" charset="-128"/>
              </a:rPr>
            </a:br>
            <a:r>
              <a:rPr lang="en-US" sz="2800" b="1" dirty="0" smtClean="0">
                <a:solidFill>
                  <a:srgbClr val="FF0000"/>
                </a:solidFill>
                <a:latin typeface="Arial" pitchFamily="34" charset="0"/>
                <a:ea typeface="ＭＳ Ｐゴシック" pitchFamily="34" charset="-128"/>
              </a:rPr>
              <a:t>                                                          </a:t>
            </a:r>
            <a:r>
              <a:rPr lang="en-US" sz="2400" dirty="0" smtClean="0">
                <a:solidFill>
                  <a:srgbClr val="FF0000"/>
                </a:solidFill>
                <a:latin typeface="Arial" pitchFamily="34" charset="0"/>
                <a:ea typeface="ＭＳ Ｐゴシック" pitchFamily="34" charset="-128"/>
                <a:cs typeface="Arial" panose="020B0604020202020204" pitchFamily="34" charset="0"/>
              </a:rPr>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endParaRPr lang="en-US" sz="24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3309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ooter Placeholder 5"/>
          <p:cNvSpPr>
            <a:spLocks noGrp="1"/>
          </p:cNvSpPr>
          <p:nvPr>
            <p:ph type="ftr" sz="quarter" idx="11"/>
          </p:nvPr>
        </p:nvSpPr>
        <p:spPr>
          <a:xfrm>
            <a:off x="0" y="6572250"/>
            <a:ext cx="9144000" cy="285750"/>
          </a:xfrm>
          <a:solidFill>
            <a:srgbClr val="EF4718"/>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spcBef>
                <a:spcPts val="600"/>
              </a:spcBef>
            </a:pPr>
            <a:r>
              <a:rPr lang="en-US" altLang="en-US" sz="1200" b="0" dirty="0" smtClean="0">
                <a:solidFill>
                  <a:srgbClr val="FFFFFF"/>
                </a:solidFill>
              </a:rPr>
              <a:t>Making South Africa a Global Leader in Harnessing ICTs for Socio-economic Development</a:t>
            </a:r>
          </a:p>
        </p:txBody>
      </p:sp>
      <p:sp>
        <p:nvSpPr>
          <p:cNvPr id="68610" name="Slide Number Placeholder 7"/>
          <p:cNvSpPr>
            <a:spLocks noGrp="1"/>
          </p:cNvSpPr>
          <p:nvPr>
            <p:ph type="sldNum" sz="quarter" idx="12"/>
          </p:nvPr>
        </p:nvSpPr>
        <p:spPr>
          <a:xfrm>
            <a:off x="7299325" y="6529388"/>
            <a:ext cx="159385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13484F6-94F9-4D19-994A-56A1732F0515}" type="slidenum">
              <a:rPr lang="en-US" altLang="en-US" sz="1400" b="0">
                <a:solidFill>
                  <a:srgbClr val="FFFFFF"/>
                </a:solidFill>
              </a:rPr>
              <a:pPr/>
              <a:t>14</a:t>
            </a:fld>
            <a:endParaRPr lang="en-US" altLang="en-US" sz="1400" b="0" dirty="0">
              <a:solidFill>
                <a:srgbClr val="FFFFFF"/>
              </a:solidFill>
            </a:endParaRPr>
          </a:p>
        </p:txBody>
      </p:sp>
      <p:cxnSp>
        <p:nvCxnSpPr>
          <p:cNvPr id="7" name="Straight Connector 6"/>
          <p:cNvCxnSpPr>
            <a:cxnSpLocks noChangeShapeType="1"/>
          </p:cNvCxnSpPr>
          <p:nvPr/>
        </p:nvCxnSpPr>
        <p:spPr bwMode="auto">
          <a:xfrm>
            <a:off x="0" y="1268413"/>
            <a:ext cx="9144000" cy="1587"/>
          </a:xfrm>
          <a:prstGeom prst="line">
            <a:avLst/>
          </a:prstGeom>
          <a:noFill/>
          <a:ln w="38100">
            <a:solidFill>
              <a:srgbClr val="EF4718"/>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pic>
        <p:nvPicPr>
          <p:cNvPr id="68612" name="Picture 7" descr="approved-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3" name="Text Box 2"/>
          <p:cNvSpPr txBox="1">
            <a:spLocks noChangeArrowheads="1"/>
          </p:cNvSpPr>
          <p:nvPr/>
        </p:nvSpPr>
        <p:spPr bwMode="auto">
          <a:xfrm>
            <a:off x="3324962" y="270533"/>
            <a:ext cx="4276213" cy="707886"/>
          </a:xfrm>
          <a:prstGeom prst="rect">
            <a:avLst/>
          </a:prstGeom>
          <a:ln>
            <a:noFill/>
          </a:ln>
          <a:ex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a:defRPr sz="2000">
                <a:solidFill>
                  <a:srgbClr val="FF0000"/>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ZA" altLang="en-US" b="1" dirty="0" smtClean="0"/>
              <a:t>Status update on SAPO turnaround</a:t>
            </a:r>
            <a:endParaRPr lang="en-ZA" altLang="en-US" b="1" dirty="0"/>
          </a:p>
        </p:txBody>
      </p:sp>
      <p:pic>
        <p:nvPicPr>
          <p:cNvPr id="44" name="Picture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1475" y="242646"/>
            <a:ext cx="901700" cy="9017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027035281"/>
              </p:ext>
            </p:extLst>
          </p:nvPr>
        </p:nvGraphicFramePr>
        <p:xfrm>
          <a:off x="179388" y="1375922"/>
          <a:ext cx="8812213" cy="5168338"/>
        </p:xfrm>
        <a:graphic>
          <a:graphicData uri="http://schemas.openxmlformats.org/drawingml/2006/table">
            <a:tbl>
              <a:tblPr firstRow="1" bandRow="1">
                <a:tableStyleId>{93296810-A885-4BE3-A3E7-6D5BEEA58F35}</a:tableStyleId>
              </a:tblPr>
              <a:tblGrid>
                <a:gridCol w="1713486">
                  <a:extLst>
                    <a:ext uri="{9D8B030D-6E8A-4147-A177-3AD203B41FA5}">
                      <a16:colId xmlns:a16="http://schemas.microsoft.com/office/drawing/2014/main" val="20000"/>
                    </a:ext>
                  </a:extLst>
                </a:gridCol>
                <a:gridCol w="2613022">
                  <a:extLst>
                    <a:ext uri="{9D8B030D-6E8A-4147-A177-3AD203B41FA5}">
                      <a16:colId xmlns:a16="http://schemas.microsoft.com/office/drawing/2014/main" val="20001"/>
                    </a:ext>
                  </a:extLst>
                </a:gridCol>
                <a:gridCol w="4485705">
                  <a:extLst>
                    <a:ext uri="{9D8B030D-6E8A-4147-A177-3AD203B41FA5}">
                      <a16:colId xmlns:a16="http://schemas.microsoft.com/office/drawing/2014/main" val="20002"/>
                    </a:ext>
                  </a:extLst>
                </a:gridCol>
              </a:tblGrid>
              <a:tr h="352265">
                <a:tc>
                  <a:txBody>
                    <a:bodyPr/>
                    <a:lstStyle/>
                    <a:p>
                      <a:r>
                        <a:rPr lang="en-US" dirty="0" smtClean="0"/>
                        <a:t>FOCUS</a:t>
                      </a:r>
                      <a:r>
                        <a:rPr lang="en-US" baseline="0" dirty="0" smtClean="0"/>
                        <a:t> AREA</a:t>
                      </a:r>
                      <a:endParaRPr lang="en-US" dirty="0"/>
                    </a:p>
                  </a:txBody>
                  <a:tcPr>
                    <a:solidFill>
                      <a:schemeClr val="accent6">
                        <a:alpha val="89000"/>
                      </a:schemeClr>
                    </a:solidFill>
                  </a:tcPr>
                </a:tc>
                <a:tc>
                  <a:txBody>
                    <a:bodyPr/>
                    <a:lstStyle/>
                    <a:p>
                      <a:r>
                        <a:rPr lang="en-US" dirty="0" smtClean="0"/>
                        <a:t>CHALLENGE</a:t>
                      </a:r>
                      <a:endParaRPr lang="en-US" dirty="0"/>
                    </a:p>
                  </a:txBody>
                  <a:tcPr/>
                </a:tc>
                <a:tc>
                  <a:txBody>
                    <a:bodyPr/>
                    <a:lstStyle/>
                    <a:p>
                      <a:r>
                        <a:rPr lang="en-US" dirty="0" smtClean="0"/>
                        <a:t> Mitigation</a:t>
                      </a:r>
                      <a:endParaRPr lang="en-US" dirty="0"/>
                    </a:p>
                  </a:txBody>
                  <a:tcPr/>
                </a:tc>
                <a:extLst>
                  <a:ext uri="{0D108BD9-81ED-4DB2-BD59-A6C34878D82A}">
                    <a16:rowId xmlns:a16="http://schemas.microsoft.com/office/drawing/2014/main" val="10000"/>
                  </a:ext>
                </a:extLst>
              </a:tr>
              <a:tr h="1937458">
                <a:tc>
                  <a:txBody>
                    <a:bodyPr/>
                    <a:lstStyle/>
                    <a:p>
                      <a:r>
                        <a:rPr lang="en-US" sz="1600" dirty="0" smtClean="0">
                          <a:latin typeface="Arial" panose="020B0604020202020204" pitchFamily="34" charset="0"/>
                          <a:cs typeface="Arial" panose="020B0604020202020204" pitchFamily="34" charset="0"/>
                        </a:rPr>
                        <a:t>Social</a:t>
                      </a:r>
                      <a:r>
                        <a:rPr lang="en-US" sz="1600" baseline="0" dirty="0" smtClean="0">
                          <a:latin typeface="Arial" panose="020B0604020202020204" pitchFamily="34" charset="0"/>
                          <a:cs typeface="Arial" panose="020B0604020202020204" pitchFamily="34" charset="0"/>
                        </a:rPr>
                        <a:t> Mandate</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altLang="en-US" sz="1600" b="0" dirty="0" smtClean="0">
                          <a:latin typeface="Arial" panose="020B0604020202020204" pitchFamily="34" charset="0"/>
                          <a:cs typeface="Arial" panose="020B0604020202020204" pitchFamily="34" charset="0"/>
                        </a:rPr>
                        <a:t>Lack of </a:t>
                      </a:r>
                      <a:r>
                        <a:rPr lang="en-US" sz="1600" baseline="0" dirty="0" smtClean="0">
                          <a:latin typeface="Arial" panose="020B0604020202020204" pitchFamily="34" charset="0"/>
                          <a:cs typeface="Arial" panose="020B0604020202020204" pitchFamily="34" charset="0"/>
                        </a:rPr>
                        <a:t>lack of financial support for Universal Service Obligation and </a:t>
                      </a:r>
                      <a:r>
                        <a:rPr lang="en-ZA" altLang="en-US" sz="1600" b="0" dirty="0" smtClean="0">
                          <a:latin typeface="Arial" panose="020B0604020202020204" pitchFamily="34" charset="0"/>
                          <a:cs typeface="Arial" panose="020B0604020202020204" pitchFamily="34" charset="0"/>
                        </a:rPr>
                        <a:t>inadequate regulatory enforcement leading to </a:t>
                      </a:r>
                      <a:r>
                        <a:rPr lang="en-US" sz="1600" dirty="0" smtClean="0">
                          <a:latin typeface="Arial" panose="020B0604020202020204" pitchFamily="34" charset="0"/>
                          <a:cs typeface="Arial" panose="020B0604020202020204" pitchFamily="34" charset="0"/>
                        </a:rPr>
                        <a:t>encroachment</a:t>
                      </a:r>
                      <a:r>
                        <a:rPr lang="en-US" sz="1600" baseline="0" dirty="0" smtClean="0">
                          <a:latin typeface="Arial" panose="020B0604020202020204" pitchFamily="34" charset="0"/>
                          <a:cs typeface="Arial" panose="020B0604020202020204" pitchFamily="34" charset="0"/>
                        </a:rPr>
                        <a:t>  in the reserved postal market</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ICT White Paper: Reviewed the Postal Policy in order to reposition SAPO in the digital era</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Engagements</a:t>
                      </a:r>
                      <a:r>
                        <a:rPr lang="en-ZA" sz="1600" baseline="0" dirty="0" smtClean="0">
                          <a:latin typeface="Arial" panose="020B0604020202020204" pitchFamily="34" charset="0"/>
                          <a:cs typeface="Arial" panose="020B0604020202020204" pitchFamily="34" charset="0"/>
                        </a:rPr>
                        <a:t> with ICASA: relaxation of USO targets &amp; need to enforce regulatory compliance</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390825">
                <a:tc>
                  <a:txBody>
                    <a:bodyPr/>
                    <a:lstStyle/>
                    <a:p>
                      <a:r>
                        <a:rPr lang="en-US" sz="1600" dirty="0" smtClean="0">
                          <a:latin typeface="Arial" panose="020B0604020202020204" pitchFamily="34" charset="0"/>
                          <a:cs typeface="Arial" panose="020B0604020202020204" pitchFamily="34" charset="0"/>
                        </a:rPr>
                        <a:t>Cost</a:t>
                      </a:r>
                      <a:r>
                        <a:rPr lang="en-US" sz="1600" baseline="0" dirty="0" smtClean="0">
                          <a:latin typeface="Arial" panose="020B0604020202020204" pitchFamily="34" charset="0"/>
                          <a:cs typeface="Arial" panose="020B0604020202020204" pitchFamily="34" charset="0"/>
                        </a:rPr>
                        <a:t> reduction &amp; promotion of efficient utilization of resources</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Overall high operational costs:</a:t>
                      </a:r>
                      <a:r>
                        <a:rPr lang="en-US" sz="1600" baseline="0" dirty="0" smtClean="0">
                          <a:latin typeface="Arial" panose="020B0604020202020204" pitchFamily="34" charset="0"/>
                          <a:cs typeface="Arial" panose="020B0604020202020204" pitchFamily="34" charset="0"/>
                        </a:rPr>
                        <a:t> E</a:t>
                      </a:r>
                      <a:r>
                        <a:rPr lang="en-US" sz="1600" dirty="0" smtClean="0">
                          <a:latin typeface="Arial" panose="020B0604020202020204" pitchFamily="34" charset="0"/>
                          <a:cs typeface="Arial" panose="020B0604020202020204" pitchFamily="34" charset="0"/>
                        </a:rPr>
                        <a:t>xpenditure</a:t>
                      </a:r>
                      <a:r>
                        <a:rPr lang="en-US" sz="1600" baseline="0" dirty="0" smtClean="0">
                          <a:latin typeface="Arial" panose="020B0604020202020204" pitchFamily="34" charset="0"/>
                          <a:cs typeface="Arial" panose="020B0604020202020204" pitchFamily="34" charset="0"/>
                        </a:rPr>
                        <a:t> exceeding revenue, high labour costs (60% of total costs)</a:t>
                      </a:r>
                      <a:endParaRPr lang="en-US" sz="1600" dirty="0">
                        <a:latin typeface="Arial" panose="020B0604020202020204" pitchFamily="34" charset="0"/>
                        <a:cs typeface="Arial" panose="020B0604020202020204" pitchFamily="34" charset="0"/>
                      </a:endParaRPr>
                    </a:p>
                  </a:txBody>
                  <a:tcPr/>
                </a:tc>
                <a:tc>
                  <a:txBody>
                    <a:bodyPr/>
                    <a:lstStyle/>
                    <a:p>
                      <a:r>
                        <a:rPr lang="en-US" sz="1600" baseline="0" dirty="0" smtClean="0">
                          <a:latin typeface="Arial" panose="020B0604020202020204" pitchFamily="34" charset="0"/>
                          <a:cs typeface="Arial" panose="020B0604020202020204" pitchFamily="34" charset="0"/>
                        </a:rPr>
                        <a:t>Implementation of cost reduction initiatives. Optimization of the property portfolio: approval of the sale of non-core assets and imploring to d</a:t>
                      </a:r>
                      <a:r>
                        <a:rPr lang="en-ZA" sz="1600" b="0" dirty="0" smtClean="0">
                          <a:latin typeface="Arial" panose="020B0604020202020204" pitchFamily="34" charset="0"/>
                        </a:rPr>
                        <a:t>evelop a property strategy that</a:t>
                      </a:r>
                      <a:r>
                        <a:rPr lang="en-ZA" sz="1600" b="0" baseline="0" dirty="0" smtClean="0">
                          <a:latin typeface="Arial" panose="020B0604020202020204" pitchFamily="34" charset="0"/>
                        </a:rPr>
                        <a:t> is</a:t>
                      </a:r>
                      <a:r>
                        <a:rPr lang="en-ZA" sz="1600" b="0" dirty="0" smtClean="0">
                          <a:latin typeface="Arial" panose="020B0604020202020204" pitchFamily="34" charset="0"/>
                        </a:rPr>
                        <a:t> aligned to the broader organisational repositioning of the future</a:t>
                      </a:r>
                      <a:endParaRPr lang="en-ZA" sz="1600" b="0" dirty="0">
                        <a:latin typeface="Arial" panose="020B0604020202020204" pitchFamily="34" charset="0"/>
                      </a:endParaRPr>
                    </a:p>
                  </a:txBody>
                  <a:tcPr/>
                </a:tc>
                <a:extLst>
                  <a:ext uri="{0D108BD9-81ED-4DB2-BD59-A6C34878D82A}">
                    <a16:rowId xmlns:a16="http://schemas.microsoft.com/office/drawing/2014/main" val="10002"/>
                  </a:ext>
                </a:extLst>
              </a:tr>
              <a:tr h="5153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Revenue</a:t>
                      </a:r>
                      <a:r>
                        <a:rPr lang="en-US" sz="1600" baseline="0" dirty="0" smtClean="0">
                          <a:latin typeface="Arial" panose="020B0604020202020204" pitchFamily="34" charset="0"/>
                          <a:cs typeface="Arial" panose="020B0604020202020204" pitchFamily="34" charset="0"/>
                        </a:rPr>
                        <a:t>  Growth/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Arial" panose="020B0604020202020204" pitchFamily="34" charset="0"/>
                          <a:cs typeface="Arial" panose="020B0604020202020204" pitchFamily="34" charset="0"/>
                        </a:rPr>
                        <a:t>Revenue diversification</a:t>
                      </a:r>
                    </a:p>
                  </a:txBody>
                  <a:tcPr/>
                </a:tc>
                <a:tc>
                  <a:txBody>
                    <a:bodyPr/>
                    <a:lstStyle/>
                    <a:p>
                      <a:r>
                        <a:rPr lang="en-US" sz="1600" dirty="0" smtClean="0">
                          <a:latin typeface="Arial" panose="020B0604020202020204" pitchFamily="34" charset="0"/>
                          <a:cs typeface="Arial" panose="020B0604020202020204" pitchFamily="34" charset="0"/>
                        </a:rPr>
                        <a:t>Declining</a:t>
                      </a:r>
                      <a:r>
                        <a:rPr lang="en-US" sz="1600" baseline="0" dirty="0" smtClean="0">
                          <a:latin typeface="Arial" panose="020B0604020202020204" pitchFamily="34" charset="0"/>
                          <a:cs typeface="Arial" panose="020B0604020202020204" pitchFamily="34" charset="0"/>
                        </a:rPr>
                        <a:t> mail volumes, lost of customers post the previous prolonged illegal strike</a:t>
                      </a:r>
                      <a:endParaRPr lang="en-US" sz="1600" dirty="0">
                        <a:latin typeface="Arial" panose="020B0604020202020204" pitchFamily="34" charset="0"/>
                        <a:cs typeface="Arial" panose="020B0604020202020204" pitchFamily="34" charset="0"/>
                      </a:endParaRPr>
                    </a:p>
                  </a:txBody>
                  <a:tcPr/>
                </a:tc>
                <a:tc>
                  <a:txBody>
                    <a:bodyPr/>
                    <a:lstStyle/>
                    <a:p>
                      <a:pPr marL="0" indent="0">
                        <a:buFont typeface="Wingdings" panose="05000000000000000000" pitchFamily="2" charset="2"/>
                        <a:buNone/>
                      </a:pPr>
                      <a:r>
                        <a:rPr lang="en-US" sz="1600" baseline="0" dirty="0" smtClean="0">
                          <a:latin typeface="Arial" panose="020B0604020202020204" pitchFamily="34" charset="0"/>
                          <a:cs typeface="Arial" panose="020B0604020202020204" pitchFamily="34" charset="0"/>
                        </a:rPr>
                        <a:t>Assist SAPO to regain lost customers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1600" dirty="0" smtClean="0">
                          <a:latin typeface="Arial" panose="020B0604020202020204" pitchFamily="34" charset="0"/>
                          <a:cs typeface="Arial" panose="020B0604020202020204" pitchFamily="34" charset="0"/>
                        </a:rPr>
                        <a:t>Leading &amp; facilitating initiatives to support SAPO to grow and implement e-commerce strategy. Assist SAPO to secure government business opportunities (e.g.</a:t>
                      </a:r>
                      <a:r>
                        <a:rPr lang="en-ZA" sz="1600" baseline="0" dirty="0" smtClean="0">
                          <a:latin typeface="Arial" panose="020B0604020202020204" pitchFamily="34" charset="0"/>
                          <a:cs typeface="Arial" panose="020B0604020202020204" pitchFamily="34" charset="0"/>
                        </a:rPr>
                        <a:t>social grants etc). </a:t>
                      </a:r>
                      <a:endParaRPr lang="en-US" sz="16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07237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ooter Placeholder 5"/>
          <p:cNvSpPr>
            <a:spLocks noGrp="1"/>
          </p:cNvSpPr>
          <p:nvPr>
            <p:ph type="ftr" sz="quarter" idx="11"/>
          </p:nvPr>
        </p:nvSpPr>
        <p:spPr>
          <a:xfrm>
            <a:off x="0" y="6572250"/>
            <a:ext cx="9144000" cy="285750"/>
          </a:xfrm>
          <a:solidFill>
            <a:srgbClr val="EF4718"/>
          </a:solid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spcBef>
                <a:spcPts val="600"/>
              </a:spcBef>
            </a:pPr>
            <a:r>
              <a:rPr lang="en-US" altLang="en-US" sz="1200" b="0" dirty="0" smtClean="0">
                <a:solidFill>
                  <a:srgbClr val="FFFFFF"/>
                </a:solidFill>
              </a:rPr>
              <a:t>Making South Africa a Global Leader in Harnessing ICTs for Socio-economic Development</a:t>
            </a:r>
          </a:p>
        </p:txBody>
      </p:sp>
      <p:sp>
        <p:nvSpPr>
          <p:cNvPr id="68610" name="Slide Number Placeholder 7"/>
          <p:cNvSpPr>
            <a:spLocks noGrp="1"/>
          </p:cNvSpPr>
          <p:nvPr>
            <p:ph type="sldNum" sz="quarter" idx="12"/>
          </p:nvPr>
        </p:nvSpPr>
        <p:spPr>
          <a:xfrm>
            <a:off x="7299325" y="6529388"/>
            <a:ext cx="159385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13484F6-94F9-4D19-994A-56A1732F0515}" type="slidenum">
              <a:rPr lang="en-US" altLang="en-US" sz="1400" b="0">
                <a:solidFill>
                  <a:srgbClr val="FFFFFF"/>
                </a:solidFill>
              </a:rPr>
              <a:pPr/>
              <a:t>15</a:t>
            </a:fld>
            <a:endParaRPr lang="en-US" altLang="en-US" sz="1400" b="0" dirty="0">
              <a:solidFill>
                <a:srgbClr val="FFFFFF"/>
              </a:solidFill>
            </a:endParaRPr>
          </a:p>
        </p:txBody>
      </p:sp>
      <p:cxnSp>
        <p:nvCxnSpPr>
          <p:cNvPr id="7" name="Straight Connector 6"/>
          <p:cNvCxnSpPr>
            <a:cxnSpLocks noChangeShapeType="1"/>
          </p:cNvCxnSpPr>
          <p:nvPr/>
        </p:nvCxnSpPr>
        <p:spPr bwMode="auto">
          <a:xfrm>
            <a:off x="0" y="1268413"/>
            <a:ext cx="9144000" cy="1587"/>
          </a:xfrm>
          <a:prstGeom prst="line">
            <a:avLst/>
          </a:prstGeom>
          <a:noFill/>
          <a:ln w="38100">
            <a:solidFill>
              <a:srgbClr val="EF4718"/>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cxnSp>
      <p:pic>
        <p:nvPicPr>
          <p:cNvPr id="68612" name="Picture 7" descr="approved-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3" name="Text Box 2"/>
          <p:cNvSpPr txBox="1">
            <a:spLocks noChangeArrowheads="1"/>
          </p:cNvSpPr>
          <p:nvPr/>
        </p:nvSpPr>
        <p:spPr bwMode="auto">
          <a:xfrm>
            <a:off x="3324962" y="270533"/>
            <a:ext cx="4276213" cy="707886"/>
          </a:xfrm>
          <a:prstGeom prst="rect">
            <a:avLst/>
          </a:prstGeom>
          <a:ln>
            <a:noFill/>
          </a:ln>
          <a:ex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a:defRPr sz="2000">
                <a:solidFill>
                  <a:srgbClr val="FF0000"/>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ZA" altLang="en-US" b="1" dirty="0" smtClean="0"/>
              <a:t>Status update on SAPO turnaround</a:t>
            </a:r>
            <a:endParaRPr lang="en-ZA" altLang="en-US" b="1" dirty="0"/>
          </a:p>
        </p:txBody>
      </p:sp>
      <p:pic>
        <p:nvPicPr>
          <p:cNvPr id="44" name="Picture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1475" y="242646"/>
            <a:ext cx="901700" cy="90170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453618318"/>
              </p:ext>
            </p:extLst>
          </p:nvPr>
        </p:nvGraphicFramePr>
        <p:xfrm>
          <a:off x="179387" y="1397000"/>
          <a:ext cx="8812214" cy="5034068"/>
        </p:xfrm>
        <a:graphic>
          <a:graphicData uri="http://schemas.openxmlformats.org/drawingml/2006/table">
            <a:tbl>
              <a:tblPr firstRow="1" bandRow="1">
                <a:tableStyleId>{5C22544A-7EE6-4342-B048-85BDC9FD1C3A}</a:tableStyleId>
              </a:tblPr>
              <a:tblGrid>
                <a:gridCol w="2051036">
                  <a:extLst>
                    <a:ext uri="{9D8B030D-6E8A-4147-A177-3AD203B41FA5}">
                      <a16:colId xmlns:a16="http://schemas.microsoft.com/office/drawing/2014/main" val="20000"/>
                    </a:ext>
                  </a:extLst>
                </a:gridCol>
                <a:gridCol w="2287691">
                  <a:extLst>
                    <a:ext uri="{9D8B030D-6E8A-4147-A177-3AD203B41FA5}">
                      <a16:colId xmlns:a16="http://schemas.microsoft.com/office/drawing/2014/main" val="20001"/>
                    </a:ext>
                  </a:extLst>
                </a:gridCol>
                <a:gridCol w="4473487">
                  <a:extLst>
                    <a:ext uri="{9D8B030D-6E8A-4147-A177-3AD203B41FA5}">
                      <a16:colId xmlns:a16="http://schemas.microsoft.com/office/drawing/2014/main" val="20002"/>
                    </a:ext>
                  </a:extLst>
                </a:gridCol>
              </a:tblGrid>
              <a:tr h="359303">
                <a:tc>
                  <a:txBody>
                    <a:bodyPr/>
                    <a:lstStyle/>
                    <a:p>
                      <a:r>
                        <a:rPr lang="en-US" dirty="0" smtClean="0"/>
                        <a:t>FOCUS</a:t>
                      </a:r>
                      <a:r>
                        <a:rPr lang="en-US" baseline="0" dirty="0" smtClean="0"/>
                        <a:t> AREA</a:t>
                      </a:r>
                      <a:endParaRPr lang="en-US" dirty="0"/>
                    </a:p>
                  </a:txBody>
                  <a:tcPr>
                    <a:solidFill>
                      <a:schemeClr val="accent6"/>
                    </a:solidFill>
                  </a:tcPr>
                </a:tc>
                <a:tc>
                  <a:txBody>
                    <a:bodyPr/>
                    <a:lstStyle/>
                    <a:p>
                      <a:r>
                        <a:rPr lang="en-US" dirty="0" smtClean="0"/>
                        <a:t>CHALLENGES</a:t>
                      </a:r>
                      <a:endParaRPr lang="en-US" dirty="0"/>
                    </a:p>
                  </a:txBody>
                  <a:tcPr>
                    <a:solidFill>
                      <a:schemeClr val="accent6"/>
                    </a:solidFill>
                  </a:tcPr>
                </a:tc>
                <a:tc>
                  <a:txBody>
                    <a:bodyPr/>
                    <a:lstStyle/>
                    <a:p>
                      <a:r>
                        <a:rPr lang="en-US" dirty="0" smtClean="0"/>
                        <a:t>MITIGATION</a:t>
                      </a:r>
                      <a:endParaRPr lang="en-US" dirty="0"/>
                    </a:p>
                  </a:txBody>
                  <a:tcPr>
                    <a:solidFill>
                      <a:schemeClr val="accent6"/>
                    </a:solidFill>
                  </a:tcPr>
                </a:tc>
                <a:extLst>
                  <a:ext uri="{0D108BD9-81ED-4DB2-BD59-A6C34878D82A}">
                    <a16:rowId xmlns:a16="http://schemas.microsoft.com/office/drawing/2014/main" val="10000"/>
                  </a:ext>
                </a:extLst>
              </a:tr>
              <a:tr h="2515124">
                <a:tc>
                  <a:txBody>
                    <a:bodyPr/>
                    <a:lstStyle/>
                    <a:p>
                      <a:r>
                        <a:rPr lang="en-US" sz="1600" dirty="0" smtClean="0">
                          <a:latin typeface="Arial" panose="020B0604020202020204" pitchFamily="34" charset="0"/>
                          <a:cs typeface="Arial" panose="020B0604020202020204" pitchFamily="34" charset="0"/>
                        </a:rPr>
                        <a:t>Funding Challenges</a:t>
                      </a:r>
                      <a:endParaRPr lang="en-US" sz="1600" dirty="0">
                        <a:latin typeface="Arial" panose="020B0604020202020204" pitchFamily="34" charset="0"/>
                        <a:cs typeface="Arial" panose="020B0604020202020204" pitchFamily="34" charset="0"/>
                      </a:endParaRPr>
                    </a:p>
                  </a:txBody>
                  <a:tcPr>
                    <a:solidFill>
                      <a:srgbClr val="FBEBB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Reliant on debt</a:t>
                      </a:r>
                      <a:r>
                        <a:rPr lang="en-US" sz="1600" baseline="0" dirty="0" smtClean="0">
                          <a:latin typeface="Arial" panose="020B0604020202020204" pitchFamily="34" charset="0"/>
                          <a:cs typeface="Arial" panose="020B0604020202020204" pitchFamily="34" charset="0"/>
                        </a:rPr>
                        <a:t> funding</a:t>
                      </a:r>
                      <a:endParaRPr lang="en-US" sz="1600" dirty="0" smtClean="0">
                        <a:latin typeface="Arial" panose="020B0604020202020204" pitchFamily="34" charset="0"/>
                        <a:cs typeface="Arial" panose="020B0604020202020204" pitchFamily="34" charset="0"/>
                      </a:endParaRPr>
                    </a:p>
                  </a:txBody>
                  <a:tcPr>
                    <a:solidFill>
                      <a:srgbClr val="FBEBB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DTPS supported SAPO’s funding applications through the 2017 budget adjustment process and the 2018 MTEF process and also in securing funding with the commercial banks: R3,7 billion allocated in terms of the budget adjustment process. Provided support in</a:t>
                      </a:r>
                      <a:r>
                        <a:rPr lang="en-US" sz="1600" baseline="0" dirty="0" smtClean="0">
                          <a:latin typeface="Arial" panose="020B0604020202020204" pitchFamily="34" charset="0"/>
                          <a:cs typeface="Arial" panose="020B0604020202020204" pitchFamily="34" charset="0"/>
                        </a:rPr>
                        <a:t> securing government guarantees and borrowings from the commercial banks</a:t>
                      </a:r>
                      <a:endParaRPr lang="en-US" sz="1600" dirty="0">
                        <a:latin typeface="Arial" panose="020B0604020202020204" pitchFamily="34" charset="0"/>
                        <a:cs typeface="Arial" panose="020B0604020202020204" pitchFamily="34" charset="0"/>
                      </a:endParaRPr>
                    </a:p>
                  </a:txBody>
                  <a:tcPr>
                    <a:solidFill>
                      <a:srgbClr val="FBEBBD"/>
                    </a:solidFill>
                  </a:tcPr>
                </a:tc>
                <a:extLst>
                  <a:ext uri="{0D108BD9-81ED-4DB2-BD59-A6C34878D82A}">
                    <a16:rowId xmlns:a16="http://schemas.microsoft.com/office/drawing/2014/main" val="10001"/>
                  </a:ext>
                </a:extLst>
              </a:tr>
              <a:tr h="2153184">
                <a:tc>
                  <a:txBody>
                    <a:bodyPr/>
                    <a:lstStyle/>
                    <a:p>
                      <a:r>
                        <a:rPr lang="en-US" sz="1600" dirty="0" smtClean="0">
                          <a:latin typeface="Arial" panose="020B0604020202020204" pitchFamily="34" charset="0"/>
                          <a:cs typeface="Arial" panose="020B0604020202020204" pitchFamily="34" charset="0"/>
                        </a:rPr>
                        <a:t>Leadership</a:t>
                      </a:r>
                      <a:r>
                        <a:rPr lang="en-US" sz="1600" baseline="0" dirty="0" smtClean="0">
                          <a:latin typeface="Arial" panose="020B0604020202020204" pitchFamily="34" charset="0"/>
                          <a:cs typeface="Arial" panose="020B0604020202020204" pitchFamily="34" charset="0"/>
                        </a:rPr>
                        <a:t> stabilisation</a:t>
                      </a:r>
                      <a:endParaRPr lang="en-US" sz="16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US" sz="1600" dirty="0" smtClean="0">
                          <a:latin typeface="Arial" panose="020B0604020202020204" pitchFamily="34" charset="0"/>
                          <a:cs typeface="Arial" panose="020B0604020202020204" pitchFamily="34" charset="0"/>
                        </a:rPr>
                        <a:t>Historic</a:t>
                      </a:r>
                      <a:r>
                        <a:rPr lang="en-US" sz="1600" baseline="0" dirty="0" smtClean="0">
                          <a:latin typeface="Arial" panose="020B0604020202020204" pitchFamily="34" charset="0"/>
                          <a:cs typeface="Arial" panose="020B0604020202020204" pitchFamily="34" charset="0"/>
                        </a:rPr>
                        <a:t> labour instability &amp; governance</a:t>
                      </a:r>
                      <a:endParaRPr lang="en-US" sz="16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Appointment of the Board and the three most senior executives (Group:</a:t>
                      </a:r>
                      <a:r>
                        <a:rPr lang="en-ZA" sz="1600" baseline="0" dirty="0" smtClean="0">
                          <a:latin typeface="Arial" panose="020B0604020202020204" pitchFamily="34" charset="0"/>
                          <a:cs typeface="Arial" panose="020B0604020202020204" pitchFamily="34" charset="0"/>
                        </a:rPr>
                        <a:t> CEO, CFO and COO)</a:t>
                      </a:r>
                      <a:endParaRPr lang="en-ZA" sz="1600" dirty="0" smtClean="0">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7881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98500" y="1484784"/>
            <a:ext cx="7775575" cy="4752527"/>
          </a:xfrm>
        </p:spPr>
        <p:txBody>
          <a:bodyPr/>
          <a:lstStyle/>
          <a:p>
            <a:r>
              <a:rPr lang="en-ZA" sz="2400" dirty="0" smtClean="0">
                <a:latin typeface="Arial" panose="020B0604020202020204" pitchFamily="34" charset="0"/>
                <a:cs typeface="Arial" panose="020B0604020202020204" pitchFamily="34" charset="0"/>
              </a:rPr>
              <a:t/>
            </a:r>
            <a:br>
              <a:rPr lang="en-ZA" sz="2400" dirty="0" smtClean="0">
                <a:latin typeface="Arial" panose="020B0604020202020204" pitchFamily="34" charset="0"/>
                <a:cs typeface="Arial" panose="020B0604020202020204" pitchFamily="34" charset="0"/>
              </a:rPr>
            </a:br>
            <a:r>
              <a:rPr lang="en-ZA" sz="2400" dirty="0">
                <a:latin typeface="Arial" panose="020B0604020202020204" pitchFamily="34" charset="0"/>
                <a:cs typeface="Arial" panose="020B0604020202020204" pitchFamily="34" charset="0"/>
              </a:rPr>
              <a:t/>
            </a:r>
            <a:br>
              <a:rPr lang="en-ZA" sz="2400" dirty="0">
                <a:latin typeface="Arial" panose="020B0604020202020204" pitchFamily="34" charset="0"/>
                <a:cs typeface="Arial" panose="020B0604020202020204" pitchFamily="34" charset="0"/>
              </a:rPr>
            </a:br>
            <a:r>
              <a:rPr lang="en-ZA" sz="2800" b="1" dirty="0">
                <a:solidFill>
                  <a:srgbClr val="FF0000"/>
                </a:solidFill>
                <a:latin typeface="Arial" pitchFamily="34" charset="0"/>
                <a:ea typeface="ＭＳ Ｐゴシック" pitchFamily="34" charset="-128"/>
              </a:rPr>
              <a:t>2017/2018 SECOND QUARTER </a:t>
            </a:r>
            <a:br>
              <a:rPr lang="en-ZA" sz="2800" b="1" dirty="0">
                <a:solidFill>
                  <a:srgbClr val="FF0000"/>
                </a:solidFill>
                <a:latin typeface="Arial" pitchFamily="34" charset="0"/>
                <a:ea typeface="ＭＳ Ｐゴシック" pitchFamily="34" charset="-128"/>
              </a:rPr>
            </a:br>
            <a:r>
              <a:rPr lang="en-ZA" sz="2800" b="1" dirty="0">
                <a:solidFill>
                  <a:srgbClr val="FF0000"/>
                </a:solidFill>
                <a:latin typeface="Arial" pitchFamily="34" charset="0"/>
                <a:ea typeface="ＭＳ Ｐゴシック" pitchFamily="34" charset="-128"/>
              </a:rPr>
              <a:t/>
            </a:r>
            <a:br>
              <a:rPr lang="en-ZA" sz="2800" b="1" dirty="0">
                <a:solidFill>
                  <a:srgbClr val="FF0000"/>
                </a:solidFill>
                <a:latin typeface="Arial" pitchFamily="34" charset="0"/>
                <a:ea typeface="ＭＳ Ｐゴシック" pitchFamily="34" charset="-128"/>
              </a:rPr>
            </a:br>
            <a:r>
              <a:rPr lang="en-ZA" sz="2800" b="1" dirty="0">
                <a:solidFill>
                  <a:srgbClr val="FF0000"/>
                </a:solidFill>
                <a:latin typeface="Arial" pitchFamily="34" charset="0"/>
                <a:ea typeface="ＭＳ Ｐゴシック" pitchFamily="34" charset="-128"/>
              </a:rPr>
              <a:t>FINANCIAL PERFORMANCE </a:t>
            </a:r>
            <a:r>
              <a:rPr lang="en-US" sz="2800" b="1" dirty="0">
                <a:solidFill>
                  <a:srgbClr val="FF0000"/>
                </a:solidFill>
                <a:latin typeface="Arial" pitchFamily="34" charset="0"/>
                <a:ea typeface="ＭＳ Ｐゴシック" pitchFamily="34" charset="-128"/>
              </a:rPr>
              <a:t>                                                           </a:t>
            </a:r>
            <a:r>
              <a:rPr lang="en-US" sz="2400" dirty="0" smtClean="0">
                <a:solidFill>
                  <a:srgbClr val="FF0000"/>
                </a:solidFill>
                <a:latin typeface="Arial" pitchFamily="34" charset="0"/>
                <a:ea typeface="ＭＳ Ｐゴシック" pitchFamily="34" charset="-128"/>
                <a:cs typeface="Arial" panose="020B0604020202020204" pitchFamily="34" charset="0"/>
              </a:rPr>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endParaRPr lang="en-US" sz="2400" dirty="0" smtClean="0">
              <a:solidFill>
                <a:srgbClr val="FF0000"/>
              </a:solidFill>
              <a:latin typeface="Arial" panose="020B0604020202020204" pitchFamily="34" charset="0"/>
              <a:cs typeface="Arial" panose="020B0604020202020204" pitchFamily="34" charset="0"/>
            </a:endParaRPr>
          </a:p>
        </p:txBody>
      </p:sp>
      <p:cxnSp>
        <p:nvCxnSpPr>
          <p:cNvPr id="8" name="Straight Connector 7"/>
          <p:cNvCxnSpPr/>
          <p:nvPr/>
        </p:nvCxnSpPr>
        <p:spPr bwMode="auto">
          <a:xfrm>
            <a:off x="0" y="1050925"/>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5" name="Picture 6" descr="approved-logo.jpg"/>
          <p:cNvPicPr>
            <a:picLocks noChangeAspect="1"/>
          </p:cNvPicPr>
          <p:nvPr/>
        </p:nvPicPr>
        <p:blipFill>
          <a:blip r:embed="rId3" cstate="print"/>
          <a:srcRect/>
          <a:stretch>
            <a:fillRect/>
          </a:stretch>
        </p:blipFill>
        <p:spPr bwMode="auto">
          <a:xfrm>
            <a:off x="152400" y="0"/>
            <a:ext cx="2771775" cy="931863"/>
          </a:xfrm>
          <a:prstGeom prst="rect">
            <a:avLst/>
          </a:prstGeom>
          <a:noFill/>
          <a:ln w="9525">
            <a:noFill/>
            <a:miter lim="800000"/>
            <a:headEnd/>
            <a:tailEnd/>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3225" y="44624"/>
            <a:ext cx="901700" cy="901700"/>
          </a:xfrm>
          <a:prstGeom prst="rect">
            <a:avLst/>
          </a:prstGeom>
        </p:spPr>
      </p:pic>
      <p:sp>
        <p:nvSpPr>
          <p:cNvPr id="7"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smtClean="0">
                <a:solidFill>
                  <a:schemeClr val="bg1"/>
                </a:solidFill>
                <a:latin typeface="Arial" pitchFamily="34" charset="0"/>
                <a:cs typeface="Arial" pitchFamily="34" charset="0"/>
              </a:rPr>
              <a:t>Making South Africa a Global Leader in Harnessing ICTs for Socio-economic Development</a:t>
            </a:r>
          </a:p>
        </p:txBody>
      </p:sp>
    </p:spTree>
    <p:extLst>
      <p:ext uri="{BB962C8B-B14F-4D97-AF65-F5344CB8AC3E}">
        <p14:creationId xmlns:p14="http://schemas.microsoft.com/office/powerpoint/2010/main" val="2224295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3124200" y="152400"/>
            <a:ext cx="5857875" cy="642938"/>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ZA" sz="2200" b="1" kern="0" dirty="0" smtClean="0">
                <a:solidFill>
                  <a:srgbClr val="FF0000"/>
                </a:solidFill>
                <a:ea typeface="+mj-ea"/>
                <a:cs typeface="Arial" pitchFamily="34" charset="0"/>
              </a:rPr>
              <a:t>Expenditure Per Programme</a:t>
            </a:r>
            <a:endParaRPr lang="en-US" sz="2200" b="1" kern="0" dirty="0">
              <a:solidFill>
                <a:srgbClr val="FF0000"/>
              </a:solidFill>
              <a:ea typeface="+mj-ea"/>
              <a:cs typeface="Arial" pitchFamily="34" charset="0"/>
            </a:endParaRPr>
          </a:p>
        </p:txBody>
      </p:sp>
      <p:sp>
        <p:nvSpPr>
          <p:cNvPr id="3128" name="Rectangle 5"/>
          <p:cNvSpPr>
            <a:spLocks noChangeArrowheads="1"/>
          </p:cNvSpPr>
          <p:nvPr/>
        </p:nvSpPr>
        <p:spPr bwMode="auto">
          <a:xfrm>
            <a:off x="571500" y="6570663"/>
            <a:ext cx="8143875" cy="358775"/>
          </a:xfrm>
          <a:prstGeom prst="rect">
            <a:avLst/>
          </a:prstGeom>
          <a:noFill/>
          <a:ln w="9525">
            <a:noFill/>
            <a:miter lim="800000"/>
            <a:headEnd/>
            <a:tailEnd/>
          </a:ln>
        </p:spPr>
        <p:txBody>
          <a:bodyPr/>
          <a:lstStyle/>
          <a:p>
            <a:pPr algn="ctr"/>
            <a:r>
              <a:rPr lang="en-US" sz="1000" dirty="0">
                <a:solidFill>
                  <a:srgbClr val="FF6600"/>
                </a:solidFill>
              </a:rPr>
              <a:t>A global leader in the development and use of Information and Communication Technologies for socio-economic development</a:t>
            </a:r>
            <a:endParaRPr lang="en-US" sz="1000" b="1" dirty="0">
              <a:solidFill>
                <a:srgbClr val="FF6600"/>
              </a:solidFill>
            </a:endParaRPr>
          </a:p>
        </p:txBody>
      </p:sp>
      <p:pic>
        <p:nvPicPr>
          <p:cNvPr id="9" name="Picture 7" descr="approved-logo.jpg"/>
          <p:cNvPicPr>
            <a:picLocks noChangeAspect="1"/>
          </p:cNvPicPr>
          <p:nvPr/>
        </p:nvPicPr>
        <p:blipFill>
          <a:blip r:embed="rId3" cstate="print"/>
          <a:srcRect/>
          <a:stretch>
            <a:fillRect/>
          </a:stretch>
        </p:blipFill>
        <p:spPr bwMode="auto">
          <a:xfrm>
            <a:off x="0" y="0"/>
            <a:ext cx="2771775" cy="931862"/>
          </a:xfrm>
          <a:prstGeom prst="rect">
            <a:avLst/>
          </a:prstGeom>
          <a:noFill/>
          <a:ln w="9525">
            <a:noFill/>
            <a:miter lim="800000"/>
            <a:headEnd/>
            <a:tailEnd/>
          </a:ln>
        </p:spPr>
      </p:pic>
      <p:sp>
        <p:nvSpPr>
          <p:cNvPr id="10" name="Footer Placeholder 5"/>
          <p:cNvSpPr txBox="1">
            <a:spLocks/>
          </p:cNvSpPr>
          <p:nvPr/>
        </p:nvSpPr>
        <p:spPr>
          <a:xfrm>
            <a:off x="0" y="6572250"/>
            <a:ext cx="9144000" cy="285750"/>
          </a:xfrm>
          <a:prstGeom prst="rect">
            <a:avLst/>
          </a:prstGeom>
          <a:solidFill>
            <a:srgbClr val="EF4718"/>
          </a:solidFill>
        </p:spPr>
        <p: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Making South Africa a Global Leader in Harnessing ICTs for Socio-economic Development</a:t>
            </a:r>
          </a:p>
        </p:txBody>
      </p:sp>
      <p:cxnSp>
        <p:nvCxnSpPr>
          <p:cNvPr id="8" name="Straight Connector 7"/>
          <p:cNvCxnSpPr/>
          <p:nvPr/>
        </p:nvCxnSpPr>
        <p:spPr bwMode="auto">
          <a:xfrm>
            <a:off x="0" y="10668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3124" name="Slide Number Placeholder 4"/>
          <p:cNvSpPr>
            <a:spLocks noGrp="1"/>
          </p:cNvSpPr>
          <p:nvPr>
            <p:ph type="sldNum" sz="quarter" idx="4294967295"/>
          </p:nvPr>
        </p:nvSpPr>
        <p:spPr bwMode="auto">
          <a:xfrm>
            <a:off x="7550150" y="6457950"/>
            <a:ext cx="1593850" cy="476250"/>
          </a:xfrm>
          <a:prstGeom prst="rect">
            <a:avLst/>
          </a:prstGeom>
          <a:noFill/>
          <a:ln>
            <a:miter lim="800000"/>
            <a:headEnd/>
            <a:tailEnd/>
          </a:ln>
        </p:spPr>
        <p:txBody>
          <a:bodyPr/>
          <a:lstStyle/>
          <a:p>
            <a:fld id="{F498135C-6B65-428B-9D2B-881332ABE0D0}" type="slidenum">
              <a:rPr lang="en-US" sz="1400" b="1">
                <a:solidFill>
                  <a:schemeClr val="tx1"/>
                </a:solidFill>
              </a:rPr>
              <a:pPr/>
              <a:t>3</a:t>
            </a:fld>
            <a:endParaRPr lang="en-US" b="1" dirty="0">
              <a:solidFill>
                <a:schemeClr val="tx1"/>
              </a:solidFill>
            </a:endParaRPr>
          </a:p>
        </p:txBody>
      </p:sp>
      <p:graphicFrame>
        <p:nvGraphicFramePr>
          <p:cNvPr id="5" name="Table Placeholder 4"/>
          <p:cNvGraphicFramePr>
            <a:graphicFrameLocks noGrp="1"/>
          </p:cNvGraphicFramePr>
          <p:nvPr>
            <p:ph type="tbl" idx="1"/>
            <p:extLst/>
          </p:nvPr>
        </p:nvGraphicFramePr>
        <p:xfrm>
          <a:off x="76200" y="1553635"/>
          <a:ext cx="8991600" cy="4631265"/>
        </p:xfrm>
        <a:graphic>
          <a:graphicData uri="http://schemas.openxmlformats.org/drawingml/2006/table">
            <a:tbl>
              <a:tblPr firstRow="1" bandRow="1">
                <a:tableStyleId>{46F890A9-2807-4EBB-B81D-B2AA78EC7F39}</a:tableStyleId>
              </a:tblPr>
              <a:tblGrid>
                <a:gridCol w="1827609">
                  <a:extLst>
                    <a:ext uri="{9D8B030D-6E8A-4147-A177-3AD203B41FA5}">
                      <a16:colId xmlns:a16="http://schemas.microsoft.com/office/drawing/2014/main" val="20000"/>
                    </a:ext>
                  </a:extLst>
                </a:gridCol>
                <a:gridCol w="1193458">
                  <a:extLst>
                    <a:ext uri="{9D8B030D-6E8A-4147-A177-3AD203B41FA5}">
                      <a16:colId xmlns:a16="http://schemas.microsoft.com/office/drawing/2014/main" val="20001"/>
                    </a:ext>
                  </a:extLst>
                </a:gridCol>
                <a:gridCol w="865133">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248924">
                  <a:extLst>
                    <a:ext uri="{9D8B030D-6E8A-4147-A177-3AD203B41FA5}">
                      <a16:colId xmlns:a16="http://schemas.microsoft.com/office/drawing/2014/main" val="20004"/>
                    </a:ext>
                  </a:extLst>
                </a:gridCol>
                <a:gridCol w="929180">
                  <a:extLst>
                    <a:ext uri="{9D8B030D-6E8A-4147-A177-3AD203B41FA5}">
                      <a16:colId xmlns:a16="http://schemas.microsoft.com/office/drawing/2014/main" val="20005"/>
                    </a:ext>
                  </a:extLst>
                </a:gridCol>
                <a:gridCol w="970087">
                  <a:extLst>
                    <a:ext uri="{9D8B030D-6E8A-4147-A177-3AD203B41FA5}">
                      <a16:colId xmlns:a16="http://schemas.microsoft.com/office/drawing/2014/main" val="20006"/>
                    </a:ext>
                  </a:extLst>
                </a:gridCol>
                <a:gridCol w="509409">
                  <a:extLst>
                    <a:ext uri="{9D8B030D-6E8A-4147-A177-3AD203B41FA5}">
                      <a16:colId xmlns:a16="http://schemas.microsoft.com/office/drawing/2014/main" val="20007"/>
                    </a:ext>
                  </a:extLst>
                </a:gridCol>
              </a:tblGrid>
              <a:tr h="932180">
                <a:tc>
                  <a:txBody>
                    <a:bodyPr/>
                    <a:lstStyle/>
                    <a:p>
                      <a:pPr algn="l" fontAlgn="b"/>
                      <a:r>
                        <a:rPr lang="en-ZA" sz="1200" b="1" i="0" u="none" strike="noStrike" dirty="0">
                          <a:solidFill>
                            <a:srgbClr val="000000"/>
                          </a:solidFill>
                          <a:effectLst/>
                          <a:latin typeface="Arial" panose="020B0604020202020204" pitchFamily="34" charset="0"/>
                        </a:rPr>
                        <a:t>PROGRAMME                                     </a:t>
                      </a:r>
                    </a:p>
                  </a:txBody>
                  <a:tcPr marL="0" marR="0" marT="0" marB="0"/>
                </a:tc>
                <a:tc>
                  <a:txBody>
                    <a:bodyPr/>
                    <a:lstStyle/>
                    <a:p>
                      <a:pPr algn="r" fontAlgn="t"/>
                      <a:r>
                        <a:rPr lang="en-ZA" sz="1200" b="1" i="0" u="none" strike="noStrike" dirty="0">
                          <a:solidFill>
                            <a:srgbClr val="000000"/>
                          </a:solidFill>
                          <a:effectLst/>
                          <a:latin typeface="Arial" panose="020B0604020202020204" pitchFamily="34" charset="0"/>
                        </a:rPr>
                        <a:t> BUDGET </a:t>
                      </a:r>
                      <a:endParaRPr lang="en-ZA" sz="1200" b="1" i="0" u="none" strike="noStrike" dirty="0" smtClean="0">
                        <a:solidFill>
                          <a:srgbClr val="000000"/>
                        </a:solidFill>
                        <a:effectLst/>
                        <a:latin typeface="Arial" panose="020B0604020202020204" pitchFamily="34" charset="0"/>
                      </a:endParaRPr>
                    </a:p>
                    <a:p>
                      <a:pPr algn="r" fontAlgn="t"/>
                      <a:r>
                        <a:rPr lang="en-ZA" sz="1200" b="1" i="0" u="none" strike="noStrike" dirty="0" smtClean="0">
                          <a:solidFill>
                            <a:srgbClr val="000000"/>
                          </a:solidFill>
                          <a:effectLst/>
                          <a:latin typeface="Arial" panose="020B0604020202020204" pitchFamily="34" charset="0"/>
                        </a:rPr>
                        <a:t>R'000</a:t>
                      </a:r>
                      <a:endParaRPr lang="en-ZA" sz="1200" b="1" i="0" u="none" strike="noStrike" dirty="0">
                        <a:solidFill>
                          <a:srgbClr val="000000"/>
                        </a:solidFill>
                        <a:effectLst/>
                        <a:latin typeface="Arial" panose="020B0604020202020204" pitchFamily="34" charset="0"/>
                      </a:endParaRPr>
                    </a:p>
                  </a:txBody>
                  <a:tcPr marL="0" marR="0" marT="0" marB="0"/>
                </a:tc>
                <a:tc>
                  <a:txBody>
                    <a:bodyPr/>
                    <a:lstStyle/>
                    <a:p>
                      <a:pPr algn="ctr" fontAlgn="t"/>
                      <a:r>
                        <a:rPr lang="en-ZA" sz="1200" b="1" i="0" u="none" strike="noStrike" dirty="0">
                          <a:solidFill>
                            <a:srgbClr val="000000"/>
                          </a:solidFill>
                          <a:effectLst/>
                          <a:latin typeface="Arial" panose="020B0604020202020204" pitchFamily="34" charset="0"/>
                        </a:rPr>
                        <a:t> </a:t>
                      </a:r>
                      <a:r>
                        <a:rPr lang="en-ZA" sz="1200" b="1" i="0" u="none" strike="noStrike" dirty="0" smtClean="0">
                          <a:solidFill>
                            <a:srgbClr val="000000"/>
                          </a:solidFill>
                          <a:effectLst/>
                          <a:latin typeface="Arial" panose="020B0604020202020204" pitchFamily="34" charset="0"/>
                        </a:rPr>
                        <a:t>BUDGET</a:t>
                      </a:r>
                    </a:p>
                    <a:p>
                      <a:pPr algn="ctr" fontAlgn="t"/>
                      <a:r>
                        <a:rPr lang="en-ZA" sz="1200" b="1" i="0" u="none" strike="noStrike" dirty="0" smtClean="0">
                          <a:solidFill>
                            <a:srgbClr val="000000"/>
                          </a:solidFill>
                          <a:effectLst/>
                          <a:latin typeface="Arial" panose="020B0604020202020204" pitchFamily="34" charset="0"/>
                        </a:rPr>
                        <a:t> </a:t>
                      </a:r>
                      <a:r>
                        <a:rPr lang="en-ZA" sz="1200" b="1" i="0" u="none" strike="noStrike" dirty="0">
                          <a:solidFill>
                            <a:srgbClr val="000000"/>
                          </a:solidFill>
                          <a:effectLst/>
                          <a:latin typeface="Arial" panose="020B0604020202020204" pitchFamily="34" charset="0"/>
                        </a:rPr>
                        <a:t>%</a:t>
                      </a:r>
                    </a:p>
                  </a:txBody>
                  <a:tcPr marL="0" marR="0" marT="0" marB="0"/>
                </a:tc>
                <a:tc>
                  <a:txBody>
                    <a:bodyPr/>
                    <a:lstStyle/>
                    <a:p>
                      <a:pPr algn="r" fontAlgn="t"/>
                      <a:r>
                        <a:rPr lang="en-ZA" sz="1200" b="1" i="0" u="none" strike="noStrike" dirty="0">
                          <a:solidFill>
                            <a:srgbClr val="000000"/>
                          </a:solidFill>
                          <a:effectLst/>
                          <a:latin typeface="Arial" panose="020B0604020202020204" pitchFamily="34" charset="0"/>
                        </a:rPr>
                        <a:t>PROJECTED BUDGET TO             </a:t>
                      </a:r>
                      <a:r>
                        <a:rPr lang="en-ZA" sz="1200" b="1" i="0" u="none" strike="noStrike" dirty="0" smtClean="0">
                          <a:solidFill>
                            <a:srgbClr val="000000"/>
                          </a:solidFill>
                          <a:effectLst/>
                          <a:latin typeface="Arial" panose="020B0604020202020204" pitchFamily="34" charset="0"/>
                        </a:rPr>
                        <a:t>30</a:t>
                      </a:r>
                      <a:r>
                        <a:rPr lang="en-ZA" sz="1200" b="1" i="0" u="none" strike="noStrike" baseline="0" dirty="0" smtClean="0">
                          <a:solidFill>
                            <a:srgbClr val="000000"/>
                          </a:solidFill>
                          <a:effectLst/>
                          <a:latin typeface="Arial" panose="020B0604020202020204" pitchFamily="34" charset="0"/>
                        </a:rPr>
                        <a:t> SEPTEMBER</a:t>
                      </a:r>
                      <a:r>
                        <a:rPr lang="en-ZA" sz="1200" b="1" i="0" u="none" strike="noStrike" dirty="0" smtClean="0">
                          <a:solidFill>
                            <a:srgbClr val="000000"/>
                          </a:solidFill>
                          <a:effectLst/>
                          <a:latin typeface="Arial" panose="020B0604020202020204" pitchFamily="34" charset="0"/>
                        </a:rPr>
                        <a:t>  2017    </a:t>
                      </a:r>
                      <a:r>
                        <a:rPr lang="en-ZA" sz="1200" b="1" i="0" u="none" strike="noStrike" dirty="0">
                          <a:solidFill>
                            <a:srgbClr val="000000"/>
                          </a:solidFill>
                          <a:effectLst/>
                          <a:latin typeface="Arial" panose="020B0604020202020204" pitchFamily="34" charset="0"/>
                        </a:rPr>
                        <a:t>R'000</a:t>
                      </a:r>
                    </a:p>
                  </a:txBody>
                  <a:tcPr marL="0" marR="0" marT="0" marB="0"/>
                </a:tc>
                <a:tc>
                  <a:txBody>
                    <a:bodyPr/>
                    <a:lstStyle/>
                    <a:p>
                      <a:pPr algn="r" fontAlgn="t"/>
                      <a:r>
                        <a:rPr lang="en-ZA" sz="1200" b="1" i="0" u="none" strike="noStrike" dirty="0">
                          <a:solidFill>
                            <a:srgbClr val="000000"/>
                          </a:solidFill>
                          <a:effectLst/>
                          <a:latin typeface="Arial" panose="020B0604020202020204" pitchFamily="34" charset="0"/>
                        </a:rPr>
                        <a:t>EXPENDITURE                                 R'000</a:t>
                      </a:r>
                    </a:p>
                  </a:txBody>
                  <a:tcPr marL="0" marR="0" marT="0" marB="0"/>
                </a:tc>
                <a:tc>
                  <a:txBody>
                    <a:bodyPr/>
                    <a:lstStyle/>
                    <a:p>
                      <a:pPr algn="r" fontAlgn="t"/>
                      <a:r>
                        <a:rPr lang="en-ZA" sz="1200" b="1" i="0" u="none" strike="noStrike" dirty="0">
                          <a:solidFill>
                            <a:srgbClr val="000000"/>
                          </a:solidFill>
                          <a:effectLst/>
                          <a:latin typeface="Arial" panose="020B0604020202020204" pitchFamily="34" charset="0"/>
                        </a:rPr>
                        <a:t>VARIANCE R'000</a:t>
                      </a:r>
                    </a:p>
                  </a:txBody>
                  <a:tcPr marL="0" marR="0" marT="0" marB="0"/>
                </a:tc>
                <a:tc>
                  <a:txBody>
                    <a:bodyPr/>
                    <a:lstStyle/>
                    <a:p>
                      <a:pPr algn="r" fontAlgn="t"/>
                      <a:r>
                        <a:rPr lang="en-ZA" sz="1200" b="1" i="0" u="none" strike="noStrike" dirty="0">
                          <a:solidFill>
                            <a:srgbClr val="000000"/>
                          </a:solidFill>
                          <a:effectLst/>
                          <a:latin typeface="Arial" panose="020B0604020202020204" pitchFamily="34" charset="0"/>
                        </a:rPr>
                        <a:t>AVAILABLE TO YEAR END R'000</a:t>
                      </a:r>
                    </a:p>
                  </a:txBody>
                  <a:tcPr marL="0" marR="0" marT="0" marB="0"/>
                </a:tc>
                <a:tc>
                  <a:txBody>
                    <a:bodyPr/>
                    <a:lstStyle/>
                    <a:p>
                      <a:pPr algn="r" fontAlgn="t"/>
                      <a:r>
                        <a:rPr lang="en-ZA" sz="1200" b="1" i="0" u="none" strike="noStrike" dirty="0">
                          <a:solidFill>
                            <a:srgbClr val="000000"/>
                          </a:solidFill>
                          <a:effectLst/>
                          <a:latin typeface="Arial" panose="020B0604020202020204" pitchFamily="34" charset="0"/>
                        </a:rPr>
                        <a:t>% Spent</a:t>
                      </a:r>
                    </a:p>
                  </a:txBody>
                  <a:tcPr marL="0" marR="0" marT="0" marB="0"/>
                </a:tc>
                <a:extLst>
                  <a:ext uri="{0D108BD9-81ED-4DB2-BD59-A6C34878D82A}">
                    <a16:rowId xmlns:a16="http://schemas.microsoft.com/office/drawing/2014/main" val="10000"/>
                  </a:ext>
                </a:extLst>
              </a:tr>
              <a:tr h="591820">
                <a:tc>
                  <a:txBody>
                    <a:bodyPr/>
                    <a:lstStyle/>
                    <a:p>
                      <a:pPr algn="l" fontAlgn="b"/>
                      <a:r>
                        <a:rPr lang="en-ZA" sz="1200" b="0" i="0" u="none" strike="noStrike" dirty="0">
                          <a:solidFill>
                            <a:srgbClr val="000000"/>
                          </a:solidFill>
                          <a:effectLst/>
                          <a:latin typeface="Arial" panose="020B0604020202020204" pitchFamily="34" charset="0"/>
                        </a:rPr>
                        <a:t>Administration</a:t>
                      </a:r>
                    </a:p>
                  </a:txBody>
                  <a:tcPr marL="114300" marR="0" marT="0" marB="0" anchor="b"/>
                </a:tc>
                <a:tc>
                  <a:txBody>
                    <a:bodyPr/>
                    <a:lstStyle/>
                    <a:p>
                      <a:pPr algn="l" fontAlgn="b"/>
                      <a:r>
                        <a:rPr lang="en-ZA" sz="1200" b="0" i="0" u="none" strike="noStrike" dirty="0">
                          <a:solidFill>
                            <a:srgbClr val="000000"/>
                          </a:solidFill>
                          <a:effectLst/>
                          <a:latin typeface="Arial" panose="020B0604020202020204" pitchFamily="34" charset="0"/>
                        </a:rPr>
                        <a:t>        194 242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12%</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102 424 </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107 808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(5 384)</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86 435</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55,5%</a:t>
                      </a:r>
                    </a:p>
                  </a:txBody>
                  <a:tcPr marL="0" marR="0" marT="0" marB="0" anchor="b"/>
                </a:tc>
                <a:extLst>
                  <a:ext uri="{0D108BD9-81ED-4DB2-BD59-A6C34878D82A}">
                    <a16:rowId xmlns:a16="http://schemas.microsoft.com/office/drawing/2014/main" val="10001"/>
                  </a:ext>
                </a:extLst>
              </a:tr>
              <a:tr h="621453">
                <a:tc>
                  <a:txBody>
                    <a:bodyPr/>
                    <a:lstStyle/>
                    <a:p>
                      <a:pPr algn="l" fontAlgn="b"/>
                      <a:r>
                        <a:rPr lang="en-ZA" sz="1200" b="0" i="0" u="none" strike="noStrike" dirty="0">
                          <a:solidFill>
                            <a:srgbClr val="000000"/>
                          </a:solidFill>
                          <a:effectLst/>
                          <a:latin typeface="Arial" panose="020B0604020202020204" pitchFamily="34" charset="0"/>
                        </a:rPr>
                        <a:t>ICT International Affairs</a:t>
                      </a:r>
                    </a:p>
                  </a:txBody>
                  <a:tcPr marL="114300" marR="0" marT="0" marB="0" anchor="b"/>
                </a:tc>
                <a:tc>
                  <a:txBody>
                    <a:bodyPr/>
                    <a:lstStyle/>
                    <a:p>
                      <a:pPr algn="l" fontAlgn="b"/>
                      <a:r>
                        <a:rPr lang="en-ZA" sz="1200" b="0" i="0" u="none" strike="noStrike" dirty="0">
                          <a:solidFill>
                            <a:srgbClr val="000000"/>
                          </a:solidFill>
                          <a:effectLst/>
                          <a:latin typeface="Arial" panose="020B0604020202020204" pitchFamily="34" charset="0"/>
                        </a:rPr>
                        <a:t>          47 793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3%</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36 723 </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38 026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(1 303)</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9 767</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79,6%</a:t>
                      </a:r>
                    </a:p>
                  </a:txBody>
                  <a:tcPr marL="0" marR="0" marT="0" marB="0" anchor="b"/>
                </a:tc>
                <a:extLst>
                  <a:ext uri="{0D108BD9-81ED-4DB2-BD59-A6C34878D82A}">
                    <a16:rowId xmlns:a16="http://schemas.microsoft.com/office/drawing/2014/main" val="10002"/>
                  </a:ext>
                </a:extLst>
              </a:tr>
              <a:tr h="621453">
                <a:tc>
                  <a:txBody>
                    <a:bodyPr/>
                    <a:lstStyle/>
                    <a:p>
                      <a:pPr algn="l" fontAlgn="b"/>
                      <a:r>
                        <a:rPr lang="en-ZA" sz="1200" b="0" i="0" u="none" strike="noStrike" dirty="0">
                          <a:solidFill>
                            <a:srgbClr val="000000"/>
                          </a:solidFill>
                          <a:effectLst/>
                          <a:latin typeface="Arial" panose="020B0604020202020204" pitchFamily="34" charset="0"/>
                        </a:rPr>
                        <a:t>Policy </a:t>
                      </a:r>
                      <a:r>
                        <a:rPr lang="en-ZA" sz="1200" b="0" i="0" u="none" strike="noStrike" dirty="0" smtClean="0">
                          <a:solidFill>
                            <a:srgbClr val="000000"/>
                          </a:solidFill>
                          <a:effectLst/>
                          <a:latin typeface="Arial" panose="020B0604020202020204" pitchFamily="34" charset="0"/>
                        </a:rPr>
                        <a:t>Research and </a:t>
                      </a:r>
                      <a:r>
                        <a:rPr lang="en-ZA" sz="1200" b="0" i="0" u="none" strike="noStrike" dirty="0">
                          <a:solidFill>
                            <a:srgbClr val="000000"/>
                          </a:solidFill>
                          <a:effectLst/>
                          <a:latin typeface="Arial" panose="020B0604020202020204" pitchFamily="34" charset="0"/>
                        </a:rPr>
                        <a:t>Capacity Dev</a:t>
                      </a:r>
                    </a:p>
                  </a:txBody>
                  <a:tcPr marL="114300" marR="0" marT="0" marB="0" anchor="b"/>
                </a:tc>
                <a:tc>
                  <a:txBody>
                    <a:bodyPr/>
                    <a:lstStyle/>
                    <a:p>
                      <a:pPr algn="l" fontAlgn="b"/>
                      <a:r>
                        <a:rPr lang="en-ZA" sz="1200" b="0" i="0" u="none" strike="noStrike" dirty="0">
                          <a:solidFill>
                            <a:srgbClr val="000000"/>
                          </a:solidFill>
                          <a:effectLst/>
                          <a:latin typeface="Arial" panose="020B0604020202020204" pitchFamily="34" charset="0"/>
                        </a:rPr>
                        <a:t>          90 365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6%</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41 422 </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32 782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8 641</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57 584</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36,3%</a:t>
                      </a:r>
                    </a:p>
                  </a:txBody>
                  <a:tcPr marL="0" marR="0" marT="0" marB="0" anchor="b"/>
                </a:tc>
                <a:extLst>
                  <a:ext uri="{0D108BD9-81ED-4DB2-BD59-A6C34878D82A}">
                    <a16:rowId xmlns:a16="http://schemas.microsoft.com/office/drawing/2014/main" val="10003"/>
                  </a:ext>
                </a:extLst>
              </a:tr>
              <a:tr h="621453">
                <a:tc>
                  <a:txBody>
                    <a:bodyPr/>
                    <a:lstStyle/>
                    <a:p>
                      <a:pPr algn="l" fontAlgn="b"/>
                      <a:r>
                        <a:rPr lang="en-ZA" sz="1200" b="0" i="0" u="none" strike="noStrike" dirty="0">
                          <a:solidFill>
                            <a:srgbClr val="000000"/>
                          </a:solidFill>
                          <a:effectLst/>
                          <a:latin typeface="Arial" panose="020B0604020202020204" pitchFamily="34" charset="0"/>
                        </a:rPr>
                        <a:t>ICT Enterprise Develop and SOE Oversight</a:t>
                      </a:r>
                    </a:p>
                  </a:txBody>
                  <a:tcPr marL="114300" marR="0" marT="0" marB="0" anchor="b"/>
                </a:tc>
                <a:tc>
                  <a:txBody>
                    <a:bodyPr/>
                    <a:lstStyle/>
                    <a:p>
                      <a:pPr algn="l" fontAlgn="b"/>
                      <a:r>
                        <a:rPr lang="en-ZA" sz="1200" b="0" i="0" u="none" strike="noStrike" dirty="0">
                          <a:solidFill>
                            <a:srgbClr val="000000"/>
                          </a:solidFill>
                          <a:effectLst/>
                          <a:latin typeface="Arial" panose="020B0604020202020204" pitchFamily="34" charset="0"/>
                        </a:rPr>
                        <a:t>        251 115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16%</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136 954 </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134 932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2 023</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116 184</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53,7%</a:t>
                      </a:r>
                    </a:p>
                  </a:txBody>
                  <a:tcPr marL="0" marR="0" marT="0" marB="0" anchor="b"/>
                </a:tc>
                <a:extLst>
                  <a:ext uri="{0D108BD9-81ED-4DB2-BD59-A6C34878D82A}">
                    <a16:rowId xmlns:a16="http://schemas.microsoft.com/office/drawing/2014/main" val="10004"/>
                  </a:ext>
                </a:extLst>
              </a:tr>
              <a:tr h="621453">
                <a:tc>
                  <a:txBody>
                    <a:bodyPr/>
                    <a:lstStyle/>
                    <a:p>
                      <a:pPr algn="l" fontAlgn="b"/>
                      <a:r>
                        <a:rPr lang="en-ZA" sz="1200" b="0" i="0" u="none" strike="noStrike" dirty="0">
                          <a:solidFill>
                            <a:srgbClr val="000000"/>
                          </a:solidFill>
                          <a:effectLst/>
                          <a:latin typeface="Arial" panose="020B0604020202020204" pitchFamily="34" charset="0"/>
                        </a:rPr>
                        <a:t>Infrastructure </a:t>
                      </a:r>
                      <a:r>
                        <a:rPr lang="en-ZA" sz="1200" b="0" i="0" u="none" strike="noStrike" dirty="0" smtClean="0">
                          <a:solidFill>
                            <a:srgbClr val="000000"/>
                          </a:solidFill>
                          <a:effectLst/>
                          <a:latin typeface="Arial" panose="020B0604020202020204" pitchFamily="34" charset="0"/>
                        </a:rPr>
                        <a:t>Support</a:t>
                      </a:r>
                      <a:endParaRPr lang="en-ZA" sz="1200" b="0" i="0" u="none" strike="noStrike" dirty="0">
                        <a:solidFill>
                          <a:srgbClr val="000000"/>
                        </a:solidFill>
                        <a:effectLst/>
                        <a:latin typeface="Arial" panose="020B0604020202020204" pitchFamily="34" charset="0"/>
                      </a:endParaRPr>
                    </a:p>
                  </a:txBody>
                  <a:tcPr marL="114300" marR="0" marT="0" marB="0" anchor="b"/>
                </a:tc>
                <a:tc>
                  <a:txBody>
                    <a:bodyPr/>
                    <a:lstStyle/>
                    <a:p>
                      <a:pPr algn="l" fontAlgn="b"/>
                      <a:r>
                        <a:rPr lang="en-ZA" sz="1200" b="0" i="0" u="none" strike="noStrike" dirty="0">
                          <a:solidFill>
                            <a:srgbClr val="000000"/>
                          </a:solidFill>
                          <a:effectLst/>
                          <a:latin typeface="Arial" panose="020B0604020202020204" pitchFamily="34" charset="0"/>
                        </a:rPr>
                        <a:t>     1 030 691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64%</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632 563 </a:t>
                      </a:r>
                    </a:p>
                  </a:txBody>
                  <a:tcPr marL="0" marR="0" marT="0" marB="0" anchor="b"/>
                </a:tc>
                <a:tc>
                  <a:txBody>
                    <a:bodyPr/>
                    <a:lstStyle/>
                    <a:p>
                      <a:pPr algn="l" fontAlgn="b"/>
                      <a:r>
                        <a:rPr lang="en-ZA" sz="1200" b="0" i="0" u="none" strike="noStrike" dirty="0">
                          <a:solidFill>
                            <a:srgbClr val="000000"/>
                          </a:solidFill>
                          <a:effectLst/>
                          <a:latin typeface="Arial" panose="020B0604020202020204" pitchFamily="34" charset="0"/>
                        </a:rPr>
                        <a:t>               419 064 </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213 499</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611 627</a:t>
                      </a:r>
                    </a:p>
                  </a:txBody>
                  <a:tcPr marL="0" marR="0" marT="0" marB="0" anchor="b"/>
                </a:tc>
                <a:tc>
                  <a:txBody>
                    <a:bodyPr/>
                    <a:lstStyle/>
                    <a:p>
                      <a:pPr algn="r" fontAlgn="b"/>
                      <a:r>
                        <a:rPr lang="en-ZA" sz="1200" b="0" i="0" u="none" strike="noStrike" dirty="0">
                          <a:solidFill>
                            <a:srgbClr val="000000"/>
                          </a:solidFill>
                          <a:effectLst/>
                          <a:latin typeface="Arial" panose="020B0604020202020204" pitchFamily="34" charset="0"/>
                        </a:rPr>
                        <a:t>40,7%</a:t>
                      </a:r>
                    </a:p>
                  </a:txBody>
                  <a:tcPr marL="0" marR="0" marT="0" marB="0" anchor="b"/>
                </a:tc>
                <a:extLst>
                  <a:ext uri="{0D108BD9-81ED-4DB2-BD59-A6C34878D82A}">
                    <a16:rowId xmlns:a16="http://schemas.microsoft.com/office/drawing/2014/main" val="10005"/>
                  </a:ext>
                </a:extLst>
              </a:tr>
              <a:tr h="621453">
                <a:tc>
                  <a:txBody>
                    <a:bodyPr/>
                    <a:lstStyle/>
                    <a:p>
                      <a:pPr algn="l" fontAlgn="b"/>
                      <a:r>
                        <a:rPr lang="en-ZA" sz="1200" b="1" i="0" u="none" strike="noStrike" dirty="0">
                          <a:solidFill>
                            <a:srgbClr val="000000"/>
                          </a:solidFill>
                          <a:effectLst/>
                          <a:latin typeface="Arial" panose="020B0604020202020204" pitchFamily="34" charset="0"/>
                        </a:rPr>
                        <a:t>Total</a:t>
                      </a:r>
                    </a:p>
                  </a:txBody>
                  <a:tcPr marL="0" marR="0" marT="0" marB="0" anchor="b"/>
                </a:tc>
                <a:tc>
                  <a:txBody>
                    <a:bodyPr/>
                    <a:lstStyle/>
                    <a:p>
                      <a:pPr algn="l" fontAlgn="b"/>
                      <a:r>
                        <a:rPr lang="en-ZA" sz="1200" b="1" i="0" u="none" strike="noStrike" dirty="0">
                          <a:solidFill>
                            <a:srgbClr val="000000"/>
                          </a:solidFill>
                          <a:effectLst/>
                          <a:latin typeface="Arial" panose="020B0604020202020204" pitchFamily="34" charset="0"/>
                        </a:rPr>
                        <a:t>     1 614 206 </a:t>
                      </a:r>
                    </a:p>
                  </a:txBody>
                  <a:tcPr marL="0" marR="0" marT="0" marB="0" anchor="b"/>
                </a:tc>
                <a:tc>
                  <a:txBody>
                    <a:bodyPr/>
                    <a:lstStyle/>
                    <a:p>
                      <a:pPr algn="r" fontAlgn="b"/>
                      <a:r>
                        <a:rPr lang="en-ZA" sz="1200" b="1" i="0" u="none" strike="noStrike" dirty="0">
                          <a:solidFill>
                            <a:srgbClr val="000000"/>
                          </a:solidFill>
                          <a:effectLst/>
                          <a:latin typeface="Arial" panose="020B0604020202020204" pitchFamily="34" charset="0"/>
                        </a:rPr>
                        <a:t>100%</a:t>
                      </a:r>
                    </a:p>
                  </a:txBody>
                  <a:tcPr marL="0" marR="0" marT="0" marB="0" anchor="b"/>
                </a:tc>
                <a:tc>
                  <a:txBody>
                    <a:bodyPr/>
                    <a:lstStyle/>
                    <a:p>
                      <a:pPr algn="l" fontAlgn="b"/>
                      <a:r>
                        <a:rPr lang="en-ZA" sz="1200" b="1" i="0" u="none" strike="noStrike" dirty="0">
                          <a:solidFill>
                            <a:srgbClr val="000000"/>
                          </a:solidFill>
                          <a:effectLst/>
                          <a:latin typeface="Arial" panose="020B0604020202020204" pitchFamily="34" charset="0"/>
                        </a:rPr>
                        <a:t>                    950 086 </a:t>
                      </a:r>
                    </a:p>
                  </a:txBody>
                  <a:tcPr marL="0" marR="0" marT="0" marB="0" anchor="b"/>
                </a:tc>
                <a:tc>
                  <a:txBody>
                    <a:bodyPr/>
                    <a:lstStyle/>
                    <a:p>
                      <a:pPr algn="l" fontAlgn="b"/>
                      <a:r>
                        <a:rPr lang="en-ZA" sz="1200" b="1" i="0" u="none" strike="noStrike" dirty="0">
                          <a:solidFill>
                            <a:srgbClr val="000000"/>
                          </a:solidFill>
                          <a:effectLst/>
                          <a:latin typeface="Arial" panose="020B0604020202020204" pitchFamily="34" charset="0"/>
                        </a:rPr>
                        <a:t>               732 612 </a:t>
                      </a:r>
                    </a:p>
                  </a:txBody>
                  <a:tcPr marL="0" marR="0" marT="0" marB="0" anchor="b"/>
                </a:tc>
                <a:tc>
                  <a:txBody>
                    <a:bodyPr/>
                    <a:lstStyle/>
                    <a:p>
                      <a:pPr algn="r" fontAlgn="b"/>
                      <a:r>
                        <a:rPr lang="en-ZA" sz="1200" b="1" i="0" u="none" strike="noStrike" dirty="0">
                          <a:solidFill>
                            <a:srgbClr val="000000"/>
                          </a:solidFill>
                          <a:effectLst/>
                          <a:latin typeface="Arial" panose="020B0604020202020204" pitchFamily="34" charset="0"/>
                        </a:rPr>
                        <a:t>217 476</a:t>
                      </a:r>
                    </a:p>
                  </a:txBody>
                  <a:tcPr marL="0" marR="0" marT="0" marB="0" anchor="b"/>
                </a:tc>
                <a:tc>
                  <a:txBody>
                    <a:bodyPr/>
                    <a:lstStyle/>
                    <a:p>
                      <a:pPr algn="r" fontAlgn="b"/>
                      <a:r>
                        <a:rPr lang="en-ZA" sz="1200" b="1" i="0" u="none" strike="noStrike" dirty="0">
                          <a:solidFill>
                            <a:srgbClr val="000000"/>
                          </a:solidFill>
                          <a:effectLst/>
                          <a:latin typeface="Arial" panose="020B0604020202020204" pitchFamily="34" charset="0"/>
                        </a:rPr>
                        <a:t>881 596</a:t>
                      </a:r>
                    </a:p>
                  </a:txBody>
                  <a:tcPr marL="0" marR="0" marT="0" marB="0" anchor="b"/>
                </a:tc>
                <a:tc>
                  <a:txBody>
                    <a:bodyPr/>
                    <a:lstStyle/>
                    <a:p>
                      <a:pPr algn="r" fontAlgn="b"/>
                      <a:r>
                        <a:rPr lang="en-ZA" sz="1200" b="1" i="0" u="none" strike="noStrike" dirty="0">
                          <a:solidFill>
                            <a:srgbClr val="000000"/>
                          </a:solidFill>
                          <a:effectLst/>
                          <a:latin typeface="Arial" panose="020B0604020202020204" pitchFamily="34" charset="0"/>
                        </a:rPr>
                        <a:t>45,4%</a:t>
                      </a:r>
                    </a:p>
                  </a:txBody>
                  <a:tcPr marL="0" marR="0" marT="0" marB="0" anchor="b"/>
                </a:tc>
                <a:extLst>
                  <a:ext uri="{0D108BD9-81ED-4DB2-BD59-A6C34878D82A}">
                    <a16:rowId xmlns:a16="http://schemas.microsoft.com/office/drawing/2014/main" val="10006"/>
                  </a:ext>
                </a:extLst>
              </a:tr>
            </a:tbl>
          </a:graphicData>
        </a:graphic>
      </p:graphicFrame>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3225" y="44624"/>
            <a:ext cx="901700" cy="901700"/>
          </a:xfrm>
          <a:prstGeom prst="rect">
            <a:avLst/>
          </a:prstGeom>
        </p:spPr>
      </p:pic>
    </p:spTree>
    <p:extLst>
      <p:ext uri="{BB962C8B-B14F-4D97-AF65-F5344CB8AC3E}">
        <p14:creationId xmlns:p14="http://schemas.microsoft.com/office/powerpoint/2010/main" val="2256571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3124200" y="152400"/>
            <a:ext cx="5857875" cy="642938"/>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ZA" sz="2000" b="1" dirty="0">
                <a:solidFill>
                  <a:srgbClr val="FF0000"/>
                </a:solidFill>
                <a:latin typeface="Arial" pitchFamily="34" charset="0"/>
                <a:cs typeface="Arial" pitchFamily="34" charset="0"/>
              </a:rPr>
              <a:t>Expenditure per Economic Classification</a:t>
            </a:r>
            <a:endParaRPr lang="en-US" sz="2000" b="1" dirty="0">
              <a:solidFill>
                <a:srgbClr val="FF0000"/>
              </a:solidFill>
              <a:latin typeface="Arial" pitchFamily="34" charset="0"/>
              <a:cs typeface="Arial" pitchFamily="34" charset="0"/>
            </a:endParaRPr>
          </a:p>
        </p:txBody>
      </p:sp>
      <p:pic>
        <p:nvPicPr>
          <p:cNvPr id="9" name="Picture 7" descr="approved-logo.jpg"/>
          <p:cNvPicPr>
            <a:picLocks noChangeAspect="1"/>
          </p:cNvPicPr>
          <p:nvPr/>
        </p:nvPicPr>
        <p:blipFill>
          <a:blip r:embed="rId3" cstate="print"/>
          <a:srcRect/>
          <a:stretch>
            <a:fillRect/>
          </a:stretch>
        </p:blipFill>
        <p:spPr bwMode="auto">
          <a:xfrm>
            <a:off x="0" y="0"/>
            <a:ext cx="2771775" cy="931862"/>
          </a:xfrm>
          <a:prstGeom prst="rect">
            <a:avLst/>
          </a:prstGeom>
          <a:noFill/>
          <a:ln w="9525">
            <a:noFill/>
            <a:miter lim="800000"/>
            <a:headEnd/>
            <a:tailEnd/>
          </a:ln>
        </p:spPr>
      </p:pic>
      <p:sp>
        <p:nvSpPr>
          <p:cNvPr id="10" name="Footer Placeholder 5"/>
          <p:cNvSpPr txBox="1">
            <a:spLocks/>
          </p:cNvSpPr>
          <p:nvPr/>
        </p:nvSpPr>
        <p:spPr>
          <a:xfrm>
            <a:off x="0" y="6572250"/>
            <a:ext cx="9144000" cy="285750"/>
          </a:xfrm>
          <a:prstGeom prst="rect">
            <a:avLst/>
          </a:prstGeom>
          <a:solidFill>
            <a:srgbClr val="EF4718"/>
          </a:solidFill>
        </p:spPr>
        <p: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Making South Africa a Global Leader in Harnessing ICTs for Socio-economic Development</a:t>
            </a:r>
          </a:p>
        </p:txBody>
      </p:sp>
      <p:cxnSp>
        <p:nvCxnSpPr>
          <p:cNvPr id="8" name="Straight Connector 7"/>
          <p:cNvCxnSpPr/>
          <p:nvPr/>
        </p:nvCxnSpPr>
        <p:spPr bwMode="auto">
          <a:xfrm>
            <a:off x="0" y="10668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3124" name="Slide Number Placeholder 4"/>
          <p:cNvSpPr>
            <a:spLocks noGrp="1"/>
          </p:cNvSpPr>
          <p:nvPr>
            <p:ph type="sldNum" sz="quarter" idx="4294967295"/>
          </p:nvPr>
        </p:nvSpPr>
        <p:spPr bwMode="auto">
          <a:xfrm>
            <a:off x="7550150" y="6457950"/>
            <a:ext cx="1593850" cy="476250"/>
          </a:xfrm>
          <a:prstGeom prst="rect">
            <a:avLst/>
          </a:prstGeom>
          <a:noFill/>
          <a:ln>
            <a:miter lim="800000"/>
            <a:headEnd/>
            <a:tailEnd/>
          </a:ln>
        </p:spPr>
        <p:txBody>
          <a:bodyPr/>
          <a:lstStyle/>
          <a:p>
            <a:fld id="{F498135C-6B65-428B-9D2B-881332ABE0D0}" type="slidenum">
              <a:rPr lang="en-US" sz="1400" b="1">
                <a:solidFill>
                  <a:schemeClr val="tx1"/>
                </a:solidFill>
              </a:rPr>
              <a:pPr/>
              <a:t>4</a:t>
            </a:fld>
            <a:endParaRPr lang="en-US" b="1" dirty="0">
              <a:solidFill>
                <a:schemeClr val="tx1"/>
              </a:solidFill>
            </a:endParaRP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4150760843"/>
              </p:ext>
            </p:extLst>
          </p:nvPr>
        </p:nvGraphicFramePr>
        <p:xfrm>
          <a:off x="1" y="1269829"/>
          <a:ext cx="9144000" cy="5029369"/>
        </p:xfrm>
        <a:graphic>
          <a:graphicData uri="http://schemas.openxmlformats.org/drawingml/2006/table">
            <a:tbl>
              <a:tblPr firstRow="1" bandRow="1">
                <a:tableStyleId>{5C22544A-7EE6-4342-B048-85BDC9FD1C3A}</a:tableStyleId>
              </a:tblPr>
              <a:tblGrid>
                <a:gridCol w="2423584">
                  <a:extLst>
                    <a:ext uri="{9D8B030D-6E8A-4147-A177-3AD203B41FA5}">
                      <a16:colId xmlns:a16="http://schemas.microsoft.com/office/drawing/2014/main" val="20000"/>
                    </a:ext>
                  </a:extLst>
                </a:gridCol>
                <a:gridCol w="1310214">
                  <a:extLst>
                    <a:ext uri="{9D8B030D-6E8A-4147-A177-3AD203B41FA5}">
                      <a16:colId xmlns:a16="http://schemas.microsoft.com/office/drawing/2014/main" val="20001"/>
                    </a:ext>
                  </a:extLst>
                </a:gridCol>
                <a:gridCol w="1752601">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685801">
                  <a:extLst>
                    <a:ext uri="{9D8B030D-6E8A-4147-A177-3AD203B41FA5}">
                      <a16:colId xmlns:a16="http://schemas.microsoft.com/office/drawing/2014/main" val="20006"/>
                    </a:ext>
                  </a:extLst>
                </a:gridCol>
              </a:tblGrid>
              <a:tr h="1139355">
                <a:tc>
                  <a:txBody>
                    <a:bodyPr/>
                    <a:lstStyle/>
                    <a:p>
                      <a:pPr algn="ctr" fontAlgn="t"/>
                      <a:r>
                        <a:rPr lang="en-ZA" sz="1600" b="1" i="0" u="none" strike="noStrike" dirty="0">
                          <a:solidFill>
                            <a:srgbClr val="000000"/>
                          </a:solidFill>
                          <a:effectLst/>
                          <a:latin typeface="Arial" panose="020B0604020202020204" pitchFamily="34" charset="0"/>
                        </a:rPr>
                        <a:t> </a:t>
                      </a:r>
                    </a:p>
                  </a:txBody>
                  <a:tcPr marL="0" marR="0" marT="0" marB="0"/>
                </a:tc>
                <a:tc>
                  <a:txBody>
                    <a:bodyPr/>
                    <a:lstStyle/>
                    <a:p>
                      <a:pPr algn="l" fontAlgn="t"/>
                      <a:r>
                        <a:rPr lang="en-ZA" sz="1600" b="1" i="0" u="none" strike="noStrike" dirty="0">
                          <a:solidFill>
                            <a:srgbClr val="000000"/>
                          </a:solidFill>
                          <a:effectLst/>
                          <a:latin typeface="Arial" panose="020B0604020202020204" pitchFamily="34" charset="0"/>
                        </a:rPr>
                        <a:t> Budget  </a:t>
                      </a:r>
                    </a:p>
                  </a:txBody>
                  <a:tcPr marL="0" marR="0" marT="0" marB="0"/>
                </a:tc>
                <a:tc>
                  <a:txBody>
                    <a:bodyPr/>
                    <a:lstStyle/>
                    <a:p>
                      <a:pPr algn="l" fontAlgn="ctr"/>
                      <a:r>
                        <a:rPr lang="en-ZA" sz="1600" b="1" i="0" u="none" strike="noStrike" dirty="0">
                          <a:solidFill>
                            <a:srgbClr val="000000"/>
                          </a:solidFill>
                          <a:effectLst/>
                          <a:latin typeface="Arial" panose="020B0604020202020204" pitchFamily="34" charset="0"/>
                        </a:rPr>
                        <a:t>Projected Budget To  30 September  2017    </a:t>
                      </a:r>
                    </a:p>
                  </a:txBody>
                  <a:tcPr marL="0" marR="0" marT="0" marB="0"/>
                </a:tc>
                <a:tc>
                  <a:txBody>
                    <a:bodyPr/>
                    <a:lstStyle/>
                    <a:p>
                      <a:pPr algn="r" fontAlgn="t"/>
                      <a:r>
                        <a:rPr lang="en-ZA" sz="1600" b="1" i="0" u="none" strike="noStrike" dirty="0">
                          <a:solidFill>
                            <a:srgbClr val="000000"/>
                          </a:solidFill>
                          <a:effectLst/>
                          <a:latin typeface="Arial" panose="020B0604020202020204" pitchFamily="34" charset="0"/>
                        </a:rPr>
                        <a:t>Expenditure   </a:t>
                      </a:r>
                    </a:p>
                  </a:txBody>
                  <a:tcPr marL="0" marR="0" marT="0" marB="0"/>
                </a:tc>
                <a:tc>
                  <a:txBody>
                    <a:bodyPr/>
                    <a:lstStyle/>
                    <a:p>
                      <a:pPr algn="r" fontAlgn="t"/>
                      <a:r>
                        <a:rPr lang="en-ZA" sz="1600" b="1" i="0" u="none" strike="noStrike" dirty="0">
                          <a:solidFill>
                            <a:srgbClr val="000000"/>
                          </a:solidFill>
                          <a:effectLst/>
                          <a:latin typeface="Arial" panose="020B0604020202020204" pitchFamily="34" charset="0"/>
                        </a:rPr>
                        <a:t>Variance</a:t>
                      </a:r>
                    </a:p>
                  </a:txBody>
                  <a:tcPr marL="0" marR="0" marT="0" marB="0"/>
                </a:tc>
                <a:tc>
                  <a:txBody>
                    <a:bodyPr/>
                    <a:lstStyle/>
                    <a:p>
                      <a:pPr algn="r" fontAlgn="t"/>
                      <a:r>
                        <a:rPr lang="en-ZA" sz="1600" b="1" i="0" u="none" strike="noStrike" dirty="0">
                          <a:solidFill>
                            <a:srgbClr val="000000"/>
                          </a:solidFill>
                          <a:effectLst/>
                          <a:latin typeface="Arial" panose="020B0604020202020204" pitchFamily="34" charset="0"/>
                        </a:rPr>
                        <a:t>Available Budget to year end</a:t>
                      </a:r>
                    </a:p>
                  </a:txBody>
                  <a:tcPr marL="0" marR="0" marT="0" marB="0"/>
                </a:tc>
                <a:tc>
                  <a:txBody>
                    <a:bodyPr/>
                    <a:lstStyle/>
                    <a:p>
                      <a:pPr algn="r" fontAlgn="t"/>
                      <a:r>
                        <a:rPr lang="en-ZA" sz="1600" b="1" i="0" u="none" strike="noStrike" dirty="0">
                          <a:solidFill>
                            <a:srgbClr val="000000"/>
                          </a:solidFill>
                          <a:effectLst/>
                          <a:latin typeface="Arial" panose="020B0604020202020204" pitchFamily="34" charset="0"/>
                        </a:rPr>
                        <a:t>% Spent</a:t>
                      </a:r>
                    </a:p>
                  </a:txBody>
                  <a:tcPr marL="0" marR="0" marT="0" marB="0"/>
                </a:tc>
                <a:extLst>
                  <a:ext uri="{0D108BD9-81ED-4DB2-BD59-A6C34878D82A}">
                    <a16:rowId xmlns:a16="http://schemas.microsoft.com/office/drawing/2014/main" val="10000"/>
                  </a:ext>
                </a:extLst>
              </a:tr>
              <a:tr h="686150">
                <a:tc>
                  <a:txBody>
                    <a:bodyPr/>
                    <a:lstStyle/>
                    <a:p>
                      <a:pPr algn="l" fontAlgn="b"/>
                      <a:r>
                        <a:rPr lang="en-ZA" sz="1600" b="0" i="0" u="none" strike="noStrike" dirty="0">
                          <a:solidFill>
                            <a:srgbClr val="000000"/>
                          </a:solidFill>
                          <a:effectLst/>
                          <a:latin typeface="Arial" panose="020B0604020202020204" pitchFamily="34" charset="0"/>
                        </a:rPr>
                        <a:t>Compensation of employees </a:t>
                      </a:r>
                    </a:p>
                  </a:txBody>
                  <a:tcPr marL="114300" marR="0" marT="0" marB="0" anchor="b"/>
                </a:tc>
                <a:tc>
                  <a:txBody>
                    <a:bodyPr/>
                    <a:lstStyle/>
                    <a:p>
                      <a:pPr algn="r" fontAlgn="b"/>
                      <a:r>
                        <a:rPr lang="en-ZA" sz="1600" b="0" i="0" u="none" strike="noStrike" dirty="0">
                          <a:solidFill>
                            <a:srgbClr val="000000"/>
                          </a:solidFill>
                          <a:effectLst/>
                          <a:latin typeface="Arial" panose="020B0604020202020204" pitchFamily="34" charset="0"/>
                        </a:rPr>
                        <a:t>      221 206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a:t>
                      </a:r>
                      <a:r>
                        <a:rPr lang="en-ZA" sz="1600" b="0" i="0" u="none" strike="noStrike" baseline="0" dirty="0" smtClean="0">
                          <a:solidFill>
                            <a:srgbClr val="000000"/>
                          </a:solidFill>
                          <a:effectLst/>
                          <a:latin typeface="Arial" panose="020B0604020202020204" pitchFamily="34" charset="0"/>
                        </a:rPr>
                        <a:t>    </a:t>
                      </a:r>
                      <a:r>
                        <a:rPr lang="en-ZA" sz="1600" b="0" i="0" u="none" strike="noStrike" dirty="0" smtClean="0">
                          <a:solidFill>
                            <a:srgbClr val="000000"/>
                          </a:solidFill>
                          <a:effectLst/>
                          <a:latin typeface="Arial" panose="020B0604020202020204" pitchFamily="34" charset="0"/>
                        </a:rPr>
                        <a:t> </a:t>
                      </a:r>
                      <a:r>
                        <a:rPr lang="en-ZA" sz="1600" b="0" i="0" u="none" strike="noStrike" dirty="0">
                          <a:solidFill>
                            <a:srgbClr val="000000"/>
                          </a:solidFill>
                          <a:effectLst/>
                          <a:latin typeface="Arial" panose="020B0604020202020204" pitchFamily="34" charset="0"/>
                        </a:rPr>
                        <a:t>107 215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106 479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736</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114 727</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48%</a:t>
                      </a:r>
                    </a:p>
                  </a:txBody>
                  <a:tcPr marL="0" marR="0" marT="0" marB="0" anchor="b"/>
                </a:tc>
                <a:extLst>
                  <a:ext uri="{0D108BD9-81ED-4DB2-BD59-A6C34878D82A}">
                    <a16:rowId xmlns:a16="http://schemas.microsoft.com/office/drawing/2014/main" val="10001"/>
                  </a:ext>
                </a:extLst>
              </a:tr>
              <a:tr h="572707">
                <a:tc>
                  <a:txBody>
                    <a:bodyPr/>
                    <a:lstStyle/>
                    <a:p>
                      <a:pPr algn="l" fontAlgn="b"/>
                      <a:r>
                        <a:rPr lang="en-ZA" sz="1600" b="0" i="0" u="none" strike="noStrike" dirty="0">
                          <a:solidFill>
                            <a:srgbClr val="000000"/>
                          </a:solidFill>
                          <a:effectLst/>
                          <a:latin typeface="Arial" panose="020B0604020202020204" pitchFamily="34" charset="0"/>
                        </a:rPr>
                        <a:t>Goods and services </a:t>
                      </a:r>
                    </a:p>
                  </a:txBody>
                  <a:tcPr marL="114300" marR="0" marT="0" marB="0" anchor="b"/>
                </a:tc>
                <a:tc>
                  <a:txBody>
                    <a:bodyPr/>
                    <a:lstStyle/>
                    <a:p>
                      <a:pPr algn="r" fontAlgn="b"/>
                      <a:r>
                        <a:rPr lang="en-ZA" sz="1600" b="0" i="0" u="none" strike="noStrike" dirty="0">
                          <a:solidFill>
                            <a:srgbClr val="000000"/>
                          </a:solidFill>
                          <a:effectLst/>
                          <a:latin typeface="Arial" panose="020B0604020202020204" pitchFamily="34" charset="0"/>
                        </a:rPr>
                        <a:t>      574 063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a:t>
                      </a:r>
                      <a:r>
                        <a:rPr lang="en-ZA" sz="1600" b="0" i="0" u="none" strike="noStrike" baseline="0" dirty="0" smtClean="0">
                          <a:solidFill>
                            <a:srgbClr val="000000"/>
                          </a:solidFill>
                          <a:effectLst/>
                          <a:latin typeface="Arial" panose="020B0604020202020204" pitchFamily="34" charset="0"/>
                        </a:rPr>
                        <a:t> </a:t>
                      </a:r>
                      <a:r>
                        <a:rPr lang="en-ZA" sz="1600" b="0" i="0" u="none" strike="noStrike" dirty="0" smtClean="0">
                          <a:solidFill>
                            <a:srgbClr val="000000"/>
                          </a:solidFill>
                          <a:effectLst/>
                          <a:latin typeface="Arial" panose="020B0604020202020204" pitchFamily="34" charset="0"/>
                        </a:rPr>
                        <a:t>283 </a:t>
                      </a:r>
                      <a:r>
                        <a:rPr lang="en-ZA" sz="1600" b="0" i="0" u="none" strike="noStrike" dirty="0">
                          <a:solidFill>
                            <a:srgbClr val="000000"/>
                          </a:solidFill>
                          <a:effectLst/>
                          <a:latin typeface="Arial" panose="020B0604020202020204" pitchFamily="34" charset="0"/>
                        </a:rPr>
                        <a:t>400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66 607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216 793</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507 456</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12%</a:t>
                      </a:r>
                    </a:p>
                  </a:txBody>
                  <a:tcPr marL="0" marR="0" marT="0" marB="0" anchor="b"/>
                </a:tc>
                <a:extLst>
                  <a:ext uri="{0D108BD9-81ED-4DB2-BD59-A6C34878D82A}">
                    <a16:rowId xmlns:a16="http://schemas.microsoft.com/office/drawing/2014/main" val="10002"/>
                  </a:ext>
                </a:extLst>
              </a:tr>
              <a:tr h="686150">
                <a:tc>
                  <a:txBody>
                    <a:bodyPr/>
                    <a:lstStyle/>
                    <a:p>
                      <a:pPr algn="l" fontAlgn="b"/>
                      <a:r>
                        <a:rPr lang="en-ZA" sz="1600" b="0" i="0" u="none" strike="noStrike" dirty="0">
                          <a:solidFill>
                            <a:srgbClr val="000000"/>
                          </a:solidFill>
                          <a:effectLst/>
                          <a:latin typeface="Arial" panose="020B0604020202020204" pitchFamily="34" charset="0"/>
                        </a:rPr>
                        <a:t>Transfers &amp; Subsidies</a:t>
                      </a:r>
                    </a:p>
                  </a:txBody>
                  <a:tcPr marL="114300" marR="0" marT="0" marB="0" anchor="b"/>
                </a:tc>
                <a:tc>
                  <a:txBody>
                    <a:bodyPr/>
                    <a:lstStyle/>
                    <a:p>
                      <a:pPr algn="r" fontAlgn="b"/>
                      <a:r>
                        <a:rPr lang="en-ZA" sz="1600" b="0" i="0" u="none" strike="noStrike" dirty="0">
                          <a:solidFill>
                            <a:srgbClr val="000000"/>
                          </a:solidFill>
                          <a:effectLst/>
                          <a:latin typeface="Arial" panose="020B0604020202020204" pitchFamily="34" charset="0"/>
                        </a:rPr>
                        <a:t>      806 713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a:t>
                      </a:r>
                      <a:r>
                        <a:rPr lang="en-ZA" sz="1600" b="0" i="0" u="none" strike="noStrike" baseline="0" dirty="0" smtClean="0">
                          <a:solidFill>
                            <a:srgbClr val="000000"/>
                          </a:solidFill>
                          <a:effectLst/>
                          <a:latin typeface="Arial" panose="020B0604020202020204" pitchFamily="34" charset="0"/>
                        </a:rPr>
                        <a:t> </a:t>
                      </a:r>
                      <a:r>
                        <a:rPr lang="en-ZA" sz="1600" b="0" i="0" u="none" strike="noStrike" dirty="0" smtClean="0">
                          <a:solidFill>
                            <a:srgbClr val="000000"/>
                          </a:solidFill>
                          <a:effectLst/>
                          <a:latin typeface="Arial" panose="020B0604020202020204" pitchFamily="34" charset="0"/>
                        </a:rPr>
                        <a:t> </a:t>
                      </a:r>
                      <a:r>
                        <a:rPr lang="en-ZA" sz="1600" b="0" i="0" u="none" strike="noStrike" dirty="0">
                          <a:solidFill>
                            <a:srgbClr val="000000"/>
                          </a:solidFill>
                          <a:effectLst/>
                          <a:latin typeface="Arial" panose="020B0604020202020204" pitchFamily="34" charset="0"/>
                        </a:rPr>
                        <a:t>550 089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551 395 </a:t>
                      </a:r>
                    </a:p>
                  </a:txBody>
                  <a:tcPr marL="0" marR="0" marT="0" marB="0" anchor="b"/>
                </a:tc>
                <a:tc>
                  <a:txBody>
                    <a:bodyPr/>
                    <a:lstStyle/>
                    <a:p>
                      <a:pPr algn="r" fontAlgn="b"/>
                      <a:r>
                        <a:rPr lang="en-ZA" sz="1600" b="0" i="0" u="none" strike="noStrike" dirty="0">
                          <a:solidFill>
                            <a:srgbClr val="FF0000"/>
                          </a:solidFill>
                          <a:effectLst/>
                          <a:latin typeface="Arial" panose="020B0604020202020204" pitchFamily="34" charset="0"/>
                        </a:rPr>
                        <a:t>(1 306)</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255 318</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68%</a:t>
                      </a:r>
                    </a:p>
                  </a:txBody>
                  <a:tcPr marL="0" marR="0" marT="0" marB="0" anchor="b"/>
                </a:tc>
                <a:extLst>
                  <a:ext uri="{0D108BD9-81ED-4DB2-BD59-A6C34878D82A}">
                    <a16:rowId xmlns:a16="http://schemas.microsoft.com/office/drawing/2014/main" val="10003"/>
                  </a:ext>
                </a:extLst>
              </a:tr>
              <a:tr h="686150">
                <a:tc>
                  <a:txBody>
                    <a:bodyPr/>
                    <a:lstStyle/>
                    <a:p>
                      <a:pPr algn="l" fontAlgn="b"/>
                      <a:r>
                        <a:rPr lang="en-ZA" sz="1600" b="0" i="0" u="none" strike="noStrike" dirty="0">
                          <a:solidFill>
                            <a:srgbClr val="000000"/>
                          </a:solidFill>
                          <a:effectLst/>
                          <a:latin typeface="Arial" panose="020B0604020202020204" pitchFamily="34" charset="0"/>
                        </a:rPr>
                        <a:t>Payment of Financial Asset</a:t>
                      </a:r>
                    </a:p>
                  </a:txBody>
                  <a:tcPr marL="114300" marR="0" marT="0" marB="0" anchor="b"/>
                </a:tc>
                <a:tc>
                  <a:txBody>
                    <a:bodyPr/>
                    <a:lstStyle/>
                    <a:p>
                      <a:pPr algn="r" fontAlgn="b"/>
                      <a:r>
                        <a:rPr lang="en-ZA" sz="1600" b="0" i="0" u="none" strike="noStrike" dirty="0">
                          <a:solidFill>
                            <a:srgbClr val="000000"/>
                          </a:solidFill>
                          <a:effectLst/>
                          <a:latin typeface="Arial" panose="020B0604020202020204" pitchFamily="34" charset="0"/>
                        </a:rPr>
                        <a:t>                 -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a:t>
                      </a:r>
                      <a:r>
                        <a:rPr lang="en-ZA" sz="1600" b="0" i="0" u="none" strike="noStrike" dirty="0" smtClean="0">
                          <a:solidFill>
                            <a:srgbClr val="000000"/>
                          </a:solidFill>
                          <a:effectLst/>
                          <a:latin typeface="Arial" panose="020B0604020202020204" pitchFamily="34" charset="0"/>
                        </a:rPr>
                        <a:t>22 </a:t>
                      </a:r>
                      <a:endParaRPr lang="en-ZA" sz="16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ZA" sz="1600" b="0" i="0" u="none" strike="noStrike" dirty="0">
                          <a:solidFill>
                            <a:srgbClr val="FF0000"/>
                          </a:solidFill>
                          <a:effectLst/>
                          <a:latin typeface="Arial" panose="020B0604020202020204" pitchFamily="34" charset="0"/>
                        </a:rPr>
                        <a:t>(22)</a:t>
                      </a:r>
                    </a:p>
                  </a:txBody>
                  <a:tcPr marL="0" marR="0" marT="0" marB="0" anchor="b"/>
                </a:tc>
                <a:tc>
                  <a:txBody>
                    <a:bodyPr/>
                    <a:lstStyle/>
                    <a:p>
                      <a:pPr algn="r" fontAlgn="b"/>
                      <a:r>
                        <a:rPr lang="en-ZA" sz="1600" b="0" i="0" u="none" strike="noStrike" dirty="0">
                          <a:solidFill>
                            <a:srgbClr val="FF0000"/>
                          </a:solidFill>
                          <a:effectLst/>
                          <a:latin typeface="Arial" panose="020B0604020202020204" pitchFamily="34" charset="0"/>
                        </a:rPr>
                        <a:t>(22)</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a:t>
                      </a:r>
                    </a:p>
                  </a:txBody>
                  <a:tcPr marL="0" marR="0" marT="0" marB="0" anchor="b"/>
                </a:tc>
                <a:extLst>
                  <a:ext uri="{0D108BD9-81ED-4DB2-BD59-A6C34878D82A}">
                    <a16:rowId xmlns:a16="http://schemas.microsoft.com/office/drawing/2014/main" val="10004"/>
                  </a:ext>
                </a:extLst>
              </a:tr>
              <a:tr h="686150">
                <a:tc>
                  <a:txBody>
                    <a:bodyPr/>
                    <a:lstStyle/>
                    <a:p>
                      <a:pPr algn="l" fontAlgn="b"/>
                      <a:r>
                        <a:rPr lang="en-ZA" sz="1600" b="0" i="0" u="none" strike="noStrike" dirty="0">
                          <a:solidFill>
                            <a:srgbClr val="000000"/>
                          </a:solidFill>
                          <a:effectLst/>
                          <a:latin typeface="Arial" panose="020B0604020202020204" pitchFamily="34" charset="0"/>
                        </a:rPr>
                        <a:t>Payments for Capital Assets</a:t>
                      </a:r>
                    </a:p>
                  </a:txBody>
                  <a:tcPr marL="114300" marR="0" marT="0" marB="0" anchor="b"/>
                </a:tc>
                <a:tc>
                  <a:txBody>
                    <a:bodyPr/>
                    <a:lstStyle/>
                    <a:p>
                      <a:pPr algn="r" fontAlgn="b"/>
                      <a:r>
                        <a:rPr lang="en-ZA" sz="1600" b="0" i="0" u="none" strike="noStrike" dirty="0">
                          <a:solidFill>
                            <a:srgbClr val="000000"/>
                          </a:solidFill>
                          <a:effectLst/>
                          <a:latin typeface="Arial" panose="020B0604020202020204" pitchFamily="34" charset="0"/>
                        </a:rPr>
                        <a:t>        12 224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a:t>
                      </a:r>
                      <a:r>
                        <a:rPr lang="en-ZA" sz="1600" b="0" i="0" u="none" strike="noStrike" dirty="0" smtClean="0">
                          <a:solidFill>
                            <a:srgbClr val="000000"/>
                          </a:solidFill>
                          <a:effectLst/>
                          <a:latin typeface="Arial" panose="020B0604020202020204" pitchFamily="34" charset="0"/>
                        </a:rPr>
                        <a:t> </a:t>
                      </a:r>
                      <a:r>
                        <a:rPr lang="en-ZA" sz="1600" b="0" i="0" u="none" strike="noStrike" dirty="0">
                          <a:solidFill>
                            <a:srgbClr val="000000"/>
                          </a:solidFill>
                          <a:effectLst/>
                          <a:latin typeface="Arial" panose="020B0604020202020204" pitchFamily="34" charset="0"/>
                        </a:rPr>
                        <a:t>9 382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          </a:t>
                      </a:r>
                      <a:r>
                        <a:rPr lang="en-ZA" sz="1600" b="0" i="0" u="none" strike="noStrike" baseline="0" dirty="0" smtClean="0">
                          <a:solidFill>
                            <a:srgbClr val="000000"/>
                          </a:solidFill>
                          <a:effectLst/>
                          <a:latin typeface="Arial" panose="020B0604020202020204" pitchFamily="34" charset="0"/>
                        </a:rPr>
                        <a:t> </a:t>
                      </a:r>
                      <a:r>
                        <a:rPr lang="en-ZA" sz="1600" b="0" i="0" u="none" strike="noStrike" dirty="0" smtClean="0">
                          <a:solidFill>
                            <a:srgbClr val="000000"/>
                          </a:solidFill>
                          <a:effectLst/>
                          <a:latin typeface="Arial" panose="020B0604020202020204" pitchFamily="34" charset="0"/>
                        </a:rPr>
                        <a:t> </a:t>
                      </a:r>
                      <a:r>
                        <a:rPr lang="en-ZA" sz="1600" b="0" i="0" u="none" strike="noStrike" dirty="0">
                          <a:solidFill>
                            <a:srgbClr val="000000"/>
                          </a:solidFill>
                          <a:effectLst/>
                          <a:latin typeface="Arial" panose="020B0604020202020204" pitchFamily="34" charset="0"/>
                        </a:rPr>
                        <a:t>8 109 </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1 273</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4 115</a:t>
                      </a:r>
                    </a:p>
                  </a:txBody>
                  <a:tcPr marL="0" marR="0" marT="0" marB="0" anchor="b"/>
                </a:tc>
                <a:tc>
                  <a:txBody>
                    <a:bodyPr/>
                    <a:lstStyle/>
                    <a:p>
                      <a:pPr algn="r" fontAlgn="b"/>
                      <a:r>
                        <a:rPr lang="en-ZA" sz="1600" b="0" i="0" u="none" strike="noStrike" dirty="0">
                          <a:solidFill>
                            <a:srgbClr val="000000"/>
                          </a:solidFill>
                          <a:effectLst/>
                          <a:latin typeface="Arial" panose="020B0604020202020204" pitchFamily="34" charset="0"/>
                        </a:rPr>
                        <a:t>66%</a:t>
                      </a:r>
                    </a:p>
                  </a:txBody>
                  <a:tcPr marL="0" marR="0" marT="0" marB="0" anchor="b"/>
                </a:tc>
                <a:extLst>
                  <a:ext uri="{0D108BD9-81ED-4DB2-BD59-A6C34878D82A}">
                    <a16:rowId xmlns:a16="http://schemas.microsoft.com/office/drawing/2014/main" val="10005"/>
                  </a:ext>
                </a:extLst>
              </a:tr>
              <a:tr h="572707">
                <a:tc>
                  <a:txBody>
                    <a:bodyPr/>
                    <a:lstStyle/>
                    <a:p>
                      <a:pPr algn="l" fontAlgn="b"/>
                      <a:r>
                        <a:rPr lang="en-ZA" sz="1600" b="1" i="0" u="none" strike="noStrike" dirty="0">
                          <a:solidFill>
                            <a:srgbClr val="000000"/>
                          </a:solidFill>
                          <a:effectLst/>
                          <a:latin typeface="Arial" panose="020B0604020202020204" pitchFamily="34" charset="0"/>
                        </a:rPr>
                        <a:t>Total</a:t>
                      </a:r>
                    </a:p>
                  </a:txBody>
                  <a:tcPr marL="114300" marR="0" marT="0" marB="0" anchor="b"/>
                </a:tc>
                <a:tc>
                  <a:txBody>
                    <a:bodyPr/>
                    <a:lstStyle/>
                    <a:p>
                      <a:pPr algn="r" fontAlgn="b"/>
                      <a:r>
                        <a:rPr lang="en-ZA" sz="1600" b="1" i="0" u="none" strike="noStrike" dirty="0">
                          <a:solidFill>
                            <a:srgbClr val="000000"/>
                          </a:solidFill>
                          <a:effectLst/>
                          <a:latin typeface="Arial" panose="020B0604020202020204" pitchFamily="34" charset="0"/>
                        </a:rPr>
                        <a:t>  1 614 206 </a:t>
                      </a:r>
                    </a:p>
                  </a:txBody>
                  <a:tcPr marL="0" marR="0" marT="0" marB="0" anchor="b"/>
                </a:tc>
                <a:tc>
                  <a:txBody>
                    <a:bodyPr/>
                    <a:lstStyle/>
                    <a:p>
                      <a:pPr algn="r" fontAlgn="b"/>
                      <a:r>
                        <a:rPr lang="en-ZA" sz="1600" b="1" i="0" u="none" strike="noStrike" dirty="0">
                          <a:solidFill>
                            <a:srgbClr val="000000"/>
                          </a:solidFill>
                          <a:effectLst/>
                          <a:latin typeface="Arial" panose="020B0604020202020204" pitchFamily="34" charset="0"/>
                        </a:rPr>
                        <a:t>                </a:t>
                      </a:r>
                      <a:r>
                        <a:rPr lang="en-ZA" sz="1600" b="1" i="0" u="none" strike="noStrike" dirty="0" smtClean="0">
                          <a:solidFill>
                            <a:srgbClr val="000000"/>
                          </a:solidFill>
                          <a:effectLst/>
                          <a:latin typeface="Arial" panose="020B0604020202020204" pitchFamily="34" charset="0"/>
                        </a:rPr>
                        <a:t> </a:t>
                      </a:r>
                      <a:r>
                        <a:rPr lang="en-ZA" sz="1600" b="1" i="0" u="none" strike="noStrike" dirty="0">
                          <a:solidFill>
                            <a:srgbClr val="000000"/>
                          </a:solidFill>
                          <a:effectLst/>
                          <a:latin typeface="Arial" panose="020B0604020202020204" pitchFamily="34" charset="0"/>
                        </a:rPr>
                        <a:t>950 086 </a:t>
                      </a:r>
                    </a:p>
                  </a:txBody>
                  <a:tcPr marL="0" marR="0" marT="0" marB="0" anchor="b"/>
                </a:tc>
                <a:tc>
                  <a:txBody>
                    <a:bodyPr/>
                    <a:lstStyle/>
                    <a:p>
                      <a:pPr algn="r" fontAlgn="b"/>
                      <a:r>
                        <a:rPr lang="en-ZA" sz="1600" b="1" i="0" u="none" strike="noStrike" dirty="0">
                          <a:solidFill>
                            <a:srgbClr val="000000"/>
                          </a:solidFill>
                          <a:effectLst/>
                          <a:latin typeface="Arial" panose="020B0604020202020204" pitchFamily="34" charset="0"/>
                        </a:rPr>
                        <a:t>        732 612 </a:t>
                      </a:r>
                    </a:p>
                  </a:txBody>
                  <a:tcPr marL="0" marR="0" marT="0" marB="0" anchor="b"/>
                </a:tc>
                <a:tc>
                  <a:txBody>
                    <a:bodyPr/>
                    <a:lstStyle/>
                    <a:p>
                      <a:pPr algn="r" fontAlgn="b"/>
                      <a:r>
                        <a:rPr lang="en-ZA" sz="1600" b="1" i="0" u="none" strike="noStrike" dirty="0">
                          <a:solidFill>
                            <a:srgbClr val="000000"/>
                          </a:solidFill>
                          <a:effectLst/>
                          <a:latin typeface="Arial" panose="020B0604020202020204" pitchFamily="34" charset="0"/>
                        </a:rPr>
                        <a:t>217 474</a:t>
                      </a:r>
                    </a:p>
                  </a:txBody>
                  <a:tcPr marL="0" marR="0" marT="0" marB="0" anchor="b"/>
                </a:tc>
                <a:tc>
                  <a:txBody>
                    <a:bodyPr/>
                    <a:lstStyle/>
                    <a:p>
                      <a:pPr algn="r" fontAlgn="b"/>
                      <a:r>
                        <a:rPr lang="en-ZA" sz="1600" b="1" i="0" u="none" strike="noStrike" dirty="0">
                          <a:solidFill>
                            <a:srgbClr val="000000"/>
                          </a:solidFill>
                          <a:effectLst/>
                          <a:latin typeface="Arial" panose="020B0604020202020204" pitchFamily="34" charset="0"/>
                        </a:rPr>
                        <a:t>881 594</a:t>
                      </a:r>
                    </a:p>
                  </a:txBody>
                  <a:tcPr marL="0" marR="0" marT="0" marB="0" anchor="b"/>
                </a:tc>
                <a:tc>
                  <a:txBody>
                    <a:bodyPr/>
                    <a:lstStyle/>
                    <a:p>
                      <a:pPr algn="r" fontAlgn="b"/>
                      <a:r>
                        <a:rPr lang="en-ZA" sz="1600" b="1" i="0" u="none" strike="noStrike" dirty="0">
                          <a:solidFill>
                            <a:srgbClr val="000000"/>
                          </a:solidFill>
                          <a:effectLst/>
                          <a:latin typeface="Arial" panose="020B0604020202020204" pitchFamily="34" charset="0"/>
                        </a:rPr>
                        <a:t>45,4%</a:t>
                      </a:r>
                    </a:p>
                  </a:txBody>
                  <a:tcPr marL="0" marR="0" marT="0" marB="0" anchor="b"/>
                </a:tc>
                <a:extLst>
                  <a:ext uri="{0D108BD9-81ED-4DB2-BD59-A6C34878D82A}">
                    <a16:rowId xmlns:a16="http://schemas.microsoft.com/office/drawing/2014/main" val="10006"/>
                  </a:ext>
                </a:extLst>
              </a:tr>
            </a:tbl>
          </a:graphicData>
        </a:graphic>
      </p:graphicFrame>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3225" y="44624"/>
            <a:ext cx="901700" cy="901700"/>
          </a:xfrm>
          <a:prstGeom prst="rect">
            <a:avLst/>
          </a:prstGeom>
        </p:spPr>
      </p:pic>
    </p:spTree>
    <p:extLst>
      <p:ext uri="{BB962C8B-B14F-4D97-AF65-F5344CB8AC3E}">
        <p14:creationId xmlns:p14="http://schemas.microsoft.com/office/powerpoint/2010/main" val="4123361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2"/>
          <p:cNvSpPr txBox="1">
            <a:spLocks noChangeArrowheads="1"/>
          </p:cNvSpPr>
          <p:nvPr/>
        </p:nvSpPr>
        <p:spPr bwMode="auto">
          <a:xfrm>
            <a:off x="228600" y="1400696"/>
            <a:ext cx="8686800" cy="4940456"/>
          </a:xfrm>
          <a:prstGeom prst="rect">
            <a:avLst/>
          </a:prstGeom>
          <a:noFill/>
          <a:ln w="9525">
            <a:noFill/>
            <a:miter lim="800000"/>
            <a:headEnd/>
            <a:tailEnd/>
          </a:ln>
        </p:spPr>
        <p:txBody>
          <a:bodyPr wrap="square" lIns="92075" tIns="46038" rIns="92075" bIns="46038">
            <a:spAutoFit/>
          </a:bodyPr>
          <a:lstStyle/>
          <a:p>
            <a:pPr algn="just">
              <a:lnSpc>
                <a:spcPct val="150000"/>
              </a:lnSpc>
              <a:spcAft>
                <a:spcPts val="0"/>
              </a:spcAft>
            </a:pPr>
            <a:r>
              <a:rPr lang="en-ZA" sz="1400" dirty="0" smtClean="0">
                <a:latin typeface="Arial" panose="020B0604020202020204" pitchFamily="34" charset="0"/>
                <a:ea typeface="Calibri" panose="020F0502020204030204" pitchFamily="34" charset="0"/>
                <a:cs typeface="Times New Roman" panose="02020603050405020304" pitchFamily="18" charset="0"/>
              </a:rPr>
              <a:t>The </a:t>
            </a:r>
            <a:r>
              <a:rPr lang="en-ZA" sz="1400" dirty="0">
                <a:latin typeface="Arial" panose="020B0604020202020204" pitchFamily="34" charset="0"/>
                <a:ea typeface="Calibri" panose="020F0502020204030204" pitchFamily="34" charset="0"/>
                <a:cs typeface="Times New Roman" panose="02020603050405020304" pitchFamily="18" charset="0"/>
              </a:rPr>
              <a:t>spending </a:t>
            </a:r>
            <a:r>
              <a:rPr lang="en-ZA" sz="1400" dirty="0" smtClean="0">
                <a:latin typeface="Arial" panose="020B0604020202020204" pitchFamily="34" charset="0"/>
                <a:ea typeface="Calibri" panose="020F0502020204030204" pitchFamily="34" charset="0"/>
                <a:cs typeface="Times New Roman" panose="02020603050405020304" pitchFamily="18" charset="0"/>
              </a:rPr>
              <a:t>as at 30 September 2017 spending of the Department amounted to R732.6 million or 45.4 percent of the total budget of R1.614 billion</a:t>
            </a:r>
            <a:endParaRPr lang="en-ZA" sz="1400"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spcAft>
                <a:spcPts val="0"/>
              </a:spcAft>
              <a:buFont typeface="Arial" panose="020B0604020202020204" pitchFamily="34" charset="0"/>
              <a:buChar char="•"/>
            </a:pPr>
            <a:r>
              <a:rPr lang="en-ZA" sz="1400" dirty="0" smtClean="0">
                <a:latin typeface="Arial" panose="020B0604020202020204" pitchFamily="34" charset="0"/>
                <a:ea typeface="Calibri" panose="020F0502020204030204" pitchFamily="34" charset="0"/>
                <a:cs typeface="Arial" panose="020B0604020202020204" pitchFamily="34" charset="0"/>
              </a:rPr>
              <a:t> </a:t>
            </a:r>
            <a:r>
              <a:rPr lang="en-ZA" sz="1400" b="1" dirty="0">
                <a:latin typeface="Arial" panose="020B0604020202020204" pitchFamily="34" charset="0"/>
                <a:ea typeface="Calibri" panose="020F0502020204030204" pitchFamily="34" charset="0"/>
                <a:cs typeface="Arial" panose="020B0604020202020204" pitchFamily="34" charset="0"/>
              </a:rPr>
              <a:t>Compensation of Employees </a:t>
            </a:r>
            <a:r>
              <a:rPr lang="en-ZA" sz="1400" dirty="0">
                <a:latin typeface="Arial" panose="020B0604020202020204" pitchFamily="34" charset="0"/>
                <a:ea typeface="Calibri" panose="020F0502020204030204" pitchFamily="34" charset="0"/>
                <a:cs typeface="Arial" panose="020B0604020202020204" pitchFamily="34" charset="0"/>
              </a:rPr>
              <a:t>– spending (R106.5 million) under this item is lower than the projected amount (R107.2 million). This is due to critical posts (2 DDG’s in ICT Policy Development programme and DDG International Affairs) that has not yet being filled.   </a:t>
            </a:r>
          </a:p>
          <a:p>
            <a:pPr marL="285750" indent="-285750" algn="just">
              <a:lnSpc>
                <a:spcPct val="150000"/>
              </a:lnSpc>
              <a:spcAft>
                <a:spcPts val="0"/>
              </a:spcAft>
              <a:buFont typeface="Arial" panose="020B0604020202020204" pitchFamily="34" charset="0"/>
              <a:buChar char="•"/>
            </a:pPr>
            <a:r>
              <a:rPr lang="en-ZA" sz="1400" dirty="0" smtClean="0">
                <a:latin typeface="Arial" panose="020B0604020202020204" pitchFamily="34" charset="0"/>
                <a:ea typeface="Calibri" panose="020F0502020204030204" pitchFamily="34" charset="0"/>
                <a:cs typeface="Arial" panose="020B0604020202020204" pitchFamily="34" charset="0"/>
              </a:rPr>
              <a:t> </a:t>
            </a:r>
            <a:r>
              <a:rPr lang="en-ZA" sz="1400" b="1" dirty="0">
                <a:latin typeface="Arial" panose="020B0604020202020204" pitchFamily="34" charset="0"/>
                <a:ea typeface="Calibri" panose="020F0502020204030204" pitchFamily="34" charset="0"/>
                <a:cs typeface="Arial" panose="020B0604020202020204" pitchFamily="34" charset="0"/>
              </a:rPr>
              <a:t>Goods and Services </a:t>
            </a:r>
            <a:r>
              <a:rPr lang="en-ZA" sz="1400" dirty="0">
                <a:latin typeface="Arial" panose="020B0604020202020204" pitchFamily="34" charset="0"/>
                <a:ea typeface="Calibri" panose="020F0502020204030204" pitchFamily="34" charset="0"/>
                <a:cs typeface="Arial" panose="020B0604020202020204" pitchFamily="34" charset="0"/>
              </a:rPr>
              <a:t>- spending (R66.6 million) under this item is lower than the projected amount (R283.4 million). The variance is mainly comprised of underspending in Consultants: Business and Advisory services due to delays in implementing the rollout of broadband as well as other projects that did not kick off as expected (e.g. agreement for Cybersecurity operations and cybersecurity hub is not signed yet pending approval for a deviation by the Treasury</a:t>
            </a:r>
            <a:r>
              <a:rPr lang="en-ZA" sz="1400" dirty="0" smtClean="0">
                <a:latin typeface="Arial" panose="020B0604020202020204" pitchFamily="34" charset="0"/>
                <a:ea typeface="Calibri" panose="020F0502020204030204" pitchFamily="34" charset="0"/>
                <a:cs typeface="Arial" panose="020B0604020202020204" pitchFamily="34" charset="0"/>
              </a:rPr>
              <a:t>).</a:t>
            </a:r>
          </a:p>
          <a:p>
            <a:pPr marL="285750" indent="-285750" algn="just">
              <a:lnSpc>
                <a:spcPct val="150000"/>
              </a:lnSpc>
              <a:spcAft>
                <a:spcPts val="0"/>
              </a:spcAft>
              <a:buFont typeface="Arial" panose="020B0604020202020204" pitchFamily="34" charset="0"/>
              <a:buChar char="•"/>
            </a:pPr>
            <a:r>
              <a:rPr lang="en-ZA" sz="1400" b="1" dirty="0" smtClean="0">
                <a:latin typeface="Arial" panose="020B0604020202020204" pitchFamily="34" charset="0"/>
                <a:ea typeface="Calibri" panose="020F0502020204030204" pitchFamily="34" charset="0"/>
                <a:cs typeface="Arial" panose="020B0604020202020204" pitchFamily="34" charset="0"/>
              </a:rPr>
              <a:t>Transfers </a:t>
            </a:r>
            <a:r>
              <a:rPr lang="en-ZA" sz="1400" b="1" dirty="0">
                <a:latin typeface="Arial" panose="020B0604020202020204" pitchFamily="34" charset="0"/>
                <a:ea typeface="Calibri" panose="020F0502020204030204" pitchFamily="34" charset="0"/>
                <a:cs typeface="Arial" panose="020B0604020202020204" pitchFamily="34" charset="0"/>
              </a:rPr>
              <a:t>and Subsidies </a:t>
            </a:r>
            <a:r>
              <a:rPr lang="en-ZA" sz="1400" dirty="0">
                <a:latin typeface="Arial" panose="020B0604020202020204" pitchFamily="34" charset="0"/>
                <a:ea typeface="Calibri" panose="020F0502020204030204" pitchFamily="34" charset="0"/>
                <a:cs typeface="Arial" panose="020B0604020202020204" pitchFamily="34" charset="0"/>
              </a:rPr>
              <a:t>- spending (R551.4 million) under this item is higher than the projected amount (R550.1 million). The overspending is due to transfers made for membership fees to international organisations </a:t>
            </a:r>
            <a:r>
              <a:rPr lang="en-ZA" sz="1400" dirty="0" smtClean="0">
                <a:latin typeface="Arial" panose="020B0604020202020204" pitchFamily="34" charset="0"/>
                <a:ea typeface="Calibri" panose="020F0502020204030204" pitchFamily="34" charset="0"/>
                <a:cs typeface="Arial" panose="020B0604020202020204" pitchFamily="34" charset="0"/>
              </a:rPr>
              <a:t>due to  </a:t>
            </a:r>
            <a:r>
              <a:rPr lang="en-ZA" sz="1400" dirty="0">
                <a:latin typeface="Arial" panose="020B0604020202020204" pitchFamily="34" charset="0"/>
                <a:ea typeface="Calibri" panose="020F0502020204030204" pitchFamily="34" charset="0"/>
                <a:cs typeface="Arial" panose="020B0604020202020204" pitchFamily="34" charset="0"/>
              </a:rPr>
              <a:t>fluctuations in the currency </a:t>
            </a:r>
            <a:r>
              <a:rPr lang="en-ZA" sz="1400" dirty="0" smtClean="0">
                <a:latin typeface="Arial" panose="020B0604020202020204" pitchFamily="34" charset="0"/>
                <a:ea typeface="Calibri" panose="020F0502020204030204" pitchFamily="34" charset="0"/>
                <a:cs typeface="Arial" panose="020B0604020202020204" pitchFamily="34" charset="0"/>
              </a:rPr>
              <a:t>rate and leave gratuity.   </a:t>
            </a:r>
          </a:p>
          <a:p>
            <a:pPr marL="285750" indent="-285750" algn="just">
              <a:lnSpc>
                <a:spcPct val="150000"/>
              </a:lnSpc>
              <a:spcAft>
                <a:spcPts val="0"/>
              </a:spcAft>
              <a:buFont typeface="Arial" panose="020B0604020202020204" pitchFamily="34" charset="0"/>
              <a:buChar char="•"/>
            </a:pPr>
            <a:r>
              <a:rPr lang="en-ZA" sz="1400" dirty="0" smtClean="0">
                <a:latin typeface="Arial" panose="020B0604020202020204" pitchFamily="34" charset="0"/>
                <a:ea typeface="Calibri" panose="020F0502020204030204" pitchFamily="34" charset="0"/>
                <a:cs typeface="Arial" panose="020B0604020202020204" pitchFamily="34" charset="0"/>
              </a:rPr>
              <a:t> </a:t>
            </a:r>
            <a:r>
              <a:rPr lang="en-ZA" sz="1400" b="1" dirty="0">
                <a:latin typeface="Arial" panose="020B0604020202020204" pitchFamily="34" charset="0"/>
                <a:ea typeface="Calibri" panose="020F0502020204030204" pitchFamily="34" charset="0"/>
                <a:cs typeface="Arial" panose="020B0604020202020204" pitchFamily="34" charset="0"/>
              </a:rPr>
              <a:t>Payments for capital assets </a:t>
            </a:r>
            <a:r>
              <a:rPr lang="en-ZA" sz="1400" dirty="0">
                <a:latin typeface="Arial" panose="020B0604020202020204" pitchFamily="34" charset="0"/>
                <a:ea typeface="Calibri" panose="020F0502020204030204" pitchFamily="34" charset="0"/>
                <a:cs typeface="Arial" panose="020B0604020202020204" pitchFamily="34" charset="0"/>
              </a:rPr>
              <a:t>– spending (R8.1 million) under this item is lower than the projected amount (R9.4 million</a:t>
            </a:r>
            <a:r>
              <a:rPr lang="en-ZA" sz="1400" dirty="0" smtClean="0">
                <a:latin typeface="Arial" panose="020B0604020202020204" pitchFamily="34" charset="0"/>
                <a:ea typeface="Calibri" panose="020F0502020204030204" pitchFamily="34" charset="0"/>
                <a:cs typeface="Arial" panose="020B0604020202020204" pitchFamily="34" charset="0"/>
              </a:rPr>
              <a:t>).. </a:t>
            </a:r>
            <a:r>
              <a:rPr lang="en-ZA" sz="1400" dirty="0">
                <a:latin typeface="Arial" panose="020B0604020202020204" pitchFamily="34" charset="0"/>
                <a:ea typeface="Calibri" panose="020F0502020204030204" pitchFamily="34" charset="0"/>
                <a:cs typeface="Arial" panose="020B0604020202020204" pitchFamily="34" charset="0"/>
              </a:rPr>
              <a:t>This is due to the delay in purchasing a vehicle for the Executive Authority. </a:t>
            </a:r>
          </a:p>
        </p:txBody>
      </p:sp>
      <p:pic>
        <p:nvPicPr>
          <p:cNvPr id="9221" name="Picture 5" descr="approved-logo.jpg"/>
          <p:cNvPicPr>
            <a:picLocks noChangeAspect="1"/>
          </p:cNvPicPr>
          <p:nvPr/>
        </p:nvPicPr>
        <p:blipFill>
          <a:blip r:embed="rId3" cstate="print"/>
          <a:srcRect/>
          <a:stretch>
            <a:fillRect/>
          </a:stretch>
        </p:blipFill>
        <p:spPr bwMode="auto">
          <a:xfrm>
            <a:off x="0" y="0"/>
            <a:ext cx="3214688" cy="1341438"/>
          </a:xfrm>
          <a:prstGeom prst="rect">
            <a:avLst/>
          </a:prstGeom>
          <a:noFill/>
          <a:ln w="9525">
            <a:noFill/>
            <a:miter lim="800000"/>
            <a:headEnd/>
            <a:tailEnd/>
          </a:ln>
        </p:spPr>
      </p:pic>
      <p:sp>
        <p:nvSpPr>
          <p:cNvPr id="6" name="Footer Placeholder 5"/>
          <p:cNvSpPr txBox="1">
            <a:spLocks/>
          </p:cNvSpPr>
          <p:nvPr/>
        </p:nvSpPr>
        <p:spPr>
          <a:xfrm>
            <a:off x="0" y="6572250"/>
            <a:ext cx="9144000" cy="285750"/>
          </a:xfrm>
          <a:prstGeom prst="rect">
            <a:avLst/>
          </a:prstGeom>
          <a:solidFill>
            <a:srgbClr val="EF4718"/>
          </a:solidFill>
        </p:spPr>
        <p: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Making South Africa a Global Leader in Harnessing ICTs for Socio-economic Development</a:t>
            </a:r>
          </a:p>
        </p:txBody>
      </p:sp>
      <p:cxnSp>
        <p:nvCxnSpPr>
          <p:cNvPr id="7" name="Straight Connector 6"/>
          <p:cNvCxnSpPr/>
          <p:nvPr/>
        </p:nvCxnSpPr>
        <p:spPr bwMode="auto">
          <a:xfrm>
            <a:off x="0" y="1446212"/>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9219" name="Slide Number Placeholder 4"/>
          <p:cNvSpPr>
            <a:spLocks noGrp="1"/>
          </p:cNvSpPr>
          <p:nvPr>
            <p:ph type="sldNum" sz="quarter" idx="4294967295"/>
          </p:nvPr>
        </p:nvSpPr>
        <p:spPr bwMode="auto">
          <a:xfrm>
            <a:off x="7473950" y="6457950"/>
            <a:ext cx="1593850" cy="476250"/>
          </a:xfrm>
          <a:prstGeom prst="rect">
            <a:avLst/>
          </a:prstGeom>
          <a:noFill/>
          <a:ln>
            <a:miter lim="800000"/>
            <a:headEnd/>
            <a:tailEnd/>
          </a:ln>
        </p:spPr>
        <p:txBody>
          <a:bodyPr/>
          <a:lstStyle/>
          <a:p>
            <a:pPr algn="r"/>
            <a:fld id="{B3E164AE-75FB-412E-9E71-F8333B84E5B7}" type="slidenum">
              <a:rPr lang="en-US" sz="1400" b="1">
                <a:solidFill>
                  <a:srgbClr val="663300"/>
                </a:solidFill>
              </a:rPr>
              <a:pPr algn="r"/>
              <a:t>5</a:t>
            </a:fld>
            <a:endParaRPr lang="en-US" sz="1400" b="1" dirty="0">
              <a:solidFill>
                <a:srgbClr val="663300"/>
              </a:solidFill>
            </a:endParaRPr>
          </a:p>
        </p:txBody>
      </p:sp>
    </p:spTree>
    <p:extLst>
      <p:ext uri="{BB962C8B-B14F-4D97-AF65-F5344CB8AC3E}">
        <p14:creationId xmlns:p14="http://schemas.microsoft.com/office/powerpoint/2010/main" val="1605689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3124200" y="152400"/>
            <a:ext cx="5857875" cy="642938"/>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ZA" sz="2200" b="1" kern="0" dirty="0" smtClean="0">
                <a:solidFill>
                  <a:srgbClr val="FF0000"/>
                </a:solidFill>
                <a:ea typeface="+mj-ea"/>
                <a:cs typeface="Arial" pitchFamily="34" charset="0"/>
              </a:rPr>
              <a:t>TRANSFERS</a:t>
            </a:r>
            <a:endParaRPr lang="en-US" sz="2200" b="1" kern="0" dirty="0">
              <a:solidFill>
                <a:srgbClr val="FF0000"/>
              </a:solidFill>
              <a:ea typeface="+mj-ea"/>
              <a:cs typeface="Arial" pitchFamily="34" charset="0"/>
            </a:endParaRPr>
          </a:p>
        </p:txBody>
      </p:sp>
      <p:sp>
        <p:nvSpPr>
          <p:cNvPr id="3128" name="Rectangle 5"/>
          <p:cNvSpPr>
            <a:spLocks noChangeArrowheads="1"/>
          </p:cNvSpPr>
          <p:nvPr/>
        </p:nvSpPr>
        <p:spPr bwMode="auto">
          <a:xfrm>
            <a:off x="571500" y="6570663"/>
            <a:ext cx="8143875" cy="358775"/>
          </a:xfrm>
          <a:prstGeom prst="rect">
            <a:avLst/>
          </a:prstGeom>
          <a:noFill/>
          <a:ln w="9525">
            <a:noFill/>
            <a:miter lim="800000"/>
            <a:headEnd/>
            <a:tailEnd/>
          </a:ln>
        </p:spPr>
        <p:txBody>
          <a:bodyPr/>
          <a:lstStyle/>
          <a:p>
            <a:pPr algn="ctr"/>
            <a:r>
              <a:rPr lang="en-US" sz="1000" dirty="0">
                <a:solidFill>
                  <a:srgbClr val="FF6600"/>
                </a:solidFill>
              </a:rPr>
              <a:t>A global leader in the development and use of Information and Communication Technologies for socio-economic development</a:t>
            </a:r>
            <a:endParaRPr lang="en-US" sz="1000" b="1" dirty="0">
              <a:solidFill>
                <a:srgbClr val="FF6600"/>
              </a:solidFill>
            </a:endParaRPr>
          </a:p>
        </p:txBody>
      </p:sp>
      <p:pic>
        <p:nvPicPr>
          <p:cNvPr id="9" name="Picture 7" descr="approved-logo.jpg"/>
          <p:cNvPicPr>
            <a:picLocks noChangeAspect="1"/>
          </p:cNvPicPr>
          <p:nvPr/>
        </p:nvPicPr>
        <p:blipFill>
          <a:blip r:embed="rId3" cstate="print"/>
          <a:srcRect/>
          <a:stretch>
            <a:fillRect/>
          </a:stretch>
        </p:blipFill>
        <p:spPr bwMode="auto">
          <a:xfrm>
            <a:off x="0" y="0"/>
            <a:ext cx="2771775" cy="931862"/>
          </a:xfrm>
          <a:prstGeom prst="rect">
            <a:avLst/>
          </a:prstGeom>
          <a:noFill/>
          <a:ln w="9525">
            <a:noFill/>
            <a:miter lim="800000"/>
            <a:headEnd/>
            <a:tailEnd/>
          </a:ln>
        </p:spPr>
      </p:pic>
      <p:sp>
        <p:nvSpPr>
          <p:cNvPr id="10" name="Footer Placeholder 5"/>
          <p:cNvSpPr txBox="1">
            <a:spLocks/>
          </p:cNvSpPr>
          <p:nvPr/>
        </p:nvSpPr>
        <p:spPr>
          <a:xfrm>
            <a:off x="0" y="6572250"/>
            <a:ext cx="9144000" cy="285750"/>
          </a:xfrm>
          <a:prstGeom prst="rect">
            <a:avLst/>
          </a:prstGeom>
          <a:solidFill>
            <a:srgbClr val="EF4718"/>
          </a:solidFill>
        </p:spPr>
        <p: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Making South Africa a Global Leader in Harnessing ICTs for Socio-economic Development</a:t>
            </a:r>
          </a:p>
        </p:txBody>
      </p:sp>
      <p:cxnSp>
        <p:nvCxnSpPr>
          <p:cNvPr id="8" name="Straight Connector 7"/>
          <p:cNvCxnSpPr/>
          <p:nvPr/>
        </p:nvCxnSpPr>
        <p:spPr bwMode="auto">
          <a:xfrm>
            <a:off x="0" y="10668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3124" name="Slide Number Placeholder 4"/>
          <p:cNvSpPr>
            <a:spLocks noGrp="1"/>
          </p:cNvSpPr>
          <p:nvPr>
            <p:ph type="sldNum" sz="quarter" idx="4294967295"/>
          </p:nvPr>
        </p:nvSpPr>
        <p:spPr bwMode="auto">
          <a:xfrm>
            <a:off x="7550150" y="6457950"/>
            <a:ext cx="1593850" cy="476250"/>
          </a:xfrm>
          <a:prstGeom prst="rect">
            <a:avLst/>
          </a:prstGeom>
          <a:noFill/>
          <a:ln>
            <a:miter lim="800000"/>
            <a:headEnd/>
            <a:tailEnd/>
          </a:ln>
        </p:spPr>
        <p:txBody>
          <a:bodyPr/>
          <a:lstStyle/>
          <a:p>
            <a:fld id="{F498135C-6B65-428B-9D2B-881332ABE0D0}" type="slidenum">
              <a:rPr lang="en-US" sz="1400" b="1">
                <a:solidFill>
                  <a:schemeClr val="tx1"/>
                </a:solidFill>
              </a:rPr>
              <a:pPr/>
              <a:t>6</a:t>
            </a:fld>
            <a:endParaRPr lang="en-US" b="1" dirty="0">
              <a:solidFill>
                <a:schemeClr val="tx1"/>
              </a:solidFill>
            </a:endParaRPr>
          </a:p>
        </p:txBody>
      </p:sp>
      <p:graphicFrame>
        <p:nvGraphicFramePr>
          <p:cNvPr id="5" name="Table Placeholder 4"/>
          <p:cNvGraphicFramePr>
            <a:graphicFrameLocks noGrp="1"/>
          </p:cNvGraphicFramePr>
          <p:nvPr>
            <p:ph type="tbl" idx="1"/>
            <p:extLst/>
          </p:nvPr>
        </p:nvGraphicFramePr>
        <p:xfrm>
          <a:off x="457201" y="1524001"/>
          <a:ext cx="8524874" cy="4988768"/>
        </p:xfrm>
        <a:graphic>
          <a:graphicData uri="http://schemas.openxmlformats.org/drawingml/2006/table">
            <a:tbl>
              <a:tblPr firstRow="1" bandRow="1">
                <a:tableStyleId>{46F890A9-2807-4EBB-B81D-B2AA78EC7F39}</a:tableStyleId>
              </a:tblPr>
              <a:tblGrid>
                <a:gridCol w="3352799">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238353">
                  <a:extLst>
                    <a:ext uri="{9D8B030D-6E8A-4147-A177-3AD203B41FA5}">
                      <a16:colId xmlns:a16="http://schemas.microsoft.com/office/drawing/2014/main" val="20004"/>
                    </a:ext>
                  </a:extLst>
                </a:gridCol>
                <a:gridCol w="428522">
                  <a:extLst>
                    <a:ext uri="{9D8B030D-6E8A-4147-A177-3AD203B41FA5}">
                      <a16:colId xmlns:a16="http://schemas.microsoft.com/office/drawing/2014/main" val="20005"/>
                    </a:ext>
                  </a:extLst>
                </a:gridCol>
              </a:tblGrid>
              <a:tr h="958356">
                <a:tc>
                  <a:txBody>
                    <a:bodyPr/>
                    <a:lstStyle/>
                    <a:p>
                      <a:pPr algn="l" fontAlgn="b"/>
                      <a:endParaRPr lang="en-ZA" sz="14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ZA" sz="1400" b="1" i="0" u="none" strike="noStrike" dirty="0">
                          <a:solidFill>
                            <a:srgbClr val="000000"/>
                          </a:solidFill>
                          <a:effectLst/>
                          <a:latin typeface="Calibri" panose="020F0502020204030204" pitchFamily="34" charset="0"/>
                        </a:rPr>
                        <a:t>Appropriation</a:t>
                      </a:r>
                    </a:p>
                  </a:txBody>
                  <a:tcPr marL="0" marR="0" marT="0" marB="0" anchor="b"/>
                </a:tc>
                <a:tc>
                  <a:txBody>
                    <a:bodyPr/>
                    <a:lstStyle/>
                    <a:p>
                      <a:pPr algn="r" fontAlgn="b"/>
                      <a:r>
                        <a:rPr lang="en-ZA" sz="1400" b="1" i="0" u="none" strike="noStrike" dirty="0">
                          <a:solidFill>
                            <a:srgbClr val="000000"/>
                          </a:solidFill>
                          <a:effectLst/>
                          <a:latin typeface="Calibri" panose="020F0502020204030204" pitchFamily="34" charset="0"/>
                        </a:rPr>
                        <a:t>Actual Transfer</a:t>
                      </a:r>
                    </a:p>
                  </a:txBody>
                  <a:tcPr marL="0" marR="0" marT="0" marB="0" anchor="b"/>
                </a:tc>
                <a:tc>
                  <a:txBody>
                    <a:bodyPr/>
                    <a:lstStyle/>
                    <a:p>
                      <a:pPr algn="r" fontAlgn="b"/>
                      <a:r>
                        <a:rPr lang="en-ZA" sz="1400" b="1" i="0" u="none" strike="noStrike" dirty="0">
                          <a:solidFill>
                            <a:srgbClr val="000000"/>
                          </a:solidFill>
                          <a:effectLst/>
                          <a:latin typeface="Calibri" panose="020F0502020204030204" pitchFamily="34" charset="0"/>
                        </a:rPr>
                        <a:t>Variance</a:t>
                      </a:r>
                    </a:p>
                  </a:txBody>
                  <a:tcPr marL="0" marR="0" marT="0" marB="0" anchor="b"/>
                </a:tc>
                <a:tc>
                  <a:txBody>
                    <a:bodyPr/>
                    <a:lstStyle/>
                    <a:p>
                      <a:pPr algn="r" fontAlgn="b"/>
                      <a:r>
                        <a:rPr lang="en-ZA" sz="1400" b="1" i="0" u="none" strike="noStrike" dirty="0">
                          <a:solidFill>
                            <a:srgbClr val="000000"/>
                          </a:solidFill>
                          <a:effectLst/>
                          <a:latin typeface="Calibri" panose="020F0502020204030204" pitchFamily="34" charset="0"/>
                        </a:rPr>
                        <a:t>% Spent</a:t>
                      </a:r>
                    </a:p>
                  </a:txBody>
                  <a:tcPr marL="0" marR="0" marT="0" marB="0" anchor="b">
                    <a:lnR>
                      <a:noFill/>
                    </a:lnR>
                  </a:tcPr>
                </a:tc>
                <a:tc rowSpan="10">
                  <a:txBody>
                    <a:bodyPr/>
                    <a:lstStyle/>
                    <a:p>
                      <a:pPr algn="r" fontAlgn="t"/>
                      <a:endParaRPr lang="en-ZA" sz="1200" b="1" i="0" u="none" strike="noStrike" dirty="0">
                        <a:solidFill>
                          <a:srgbClr val="000000"/>
                        </a:solidFill>
                        <a:effectLst/>
                        <a:latin typeface="Arial" panose="020B0604020202020204" pitchFamily="34" charset="0"/>
                      </a:endParaRPr>
                    </a:p>
                  </a:txBody>
                  <a:tcPr marL="0" marR="0"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3966">
                <a:tc>
                  <a:txBody>
                    <a:bodyPr/>
                    <a:lstStyle/>
                    <a:p>
                      <a:pPr algn="l" fontAlgn="b"/>
                      <a:r>
                        <a:rPr lang="en-ZA" sz="1400" b="0" i="0" u="none" strike="noStrike" dirty="0">
                          <a:solidFill>
                            <a:srgbClr val="000000"/>
                          </a:solidFill>
                          <a:effectLst/>
                          <a:latin typeface="Arial Narrow" panose="020B0606020202030204" pitchFamily="34" charset="0"/>
                        </a:rPr>
                        <a:t> Foreign governments and international organisations </a:t>
                      </a:r>
                    </a:p>
                  </a:txBody>
                  <a:tcPr marL="0" marR="0" marT="0" marB="0" anchor="b"/>
                </a:tc>
                <a:tc>
                  <a:txBody>
                    <a:bodyPr/>
                    <a:lstStyle/>
                    <a:p>
                      <a:pPr algn="r" fontAlgn="b"/>
                      <a:r>
                        <a:rPr lang="en-ZA" sz="1400" b="0" i="0" u="none" strike="noStrike" dirty="0">
                          <a:solidFill>
                            <a:srgbClr val="000000"/>
                          </a:solidFill>
                          <a:effectLst/>
                          <a:latin typeface="Calibri" panose="020F0502020204030204" pitchFamily="34" charset="0"/>
                        </a:rPr>
                        <a:t>                25 532 </a:t>
                      </a:r>
                    </a:p>
                  </a:txBody>
                  <a:tcPr marL="0" marR="0" marT="0" marB="0" anchor="b"/>
                </a:tc>
                <a:tc>
                  <a:txBody>
                    <a:bodyPr/>
                    <a:lstStyle/>
                    <a:p>
                      <a:pPr algn="l" fontAlgn="b"/>
                      <a:r>
                        <a:rPr lang="en-ZA" sz="1400" b="0" i="0" u="none" strike="noStrike" kern="1200" dirty="0">
                          <a:solidFill>
                            <a:srgbClr val="000000"/>
                          </a:solidFill>
                          <a:effectLst/>
                          <a:latin typeface="Calibri" panose="020F0502020204030204" pitchFamily="34" charset="0"/>
                          <a:ea typeface="+mn-ea"/>
                          <a:cs typeface="+mn-cs"/>
                        </a:rPr>
                        <a:t>            25 964 </a:t>
                      </a:r>
                    </a:p>
                  </a:txBody>
                  <a:tcPr marL="0" marR="0" marT="0" marB="0" anchor="b"/>
                </a:tc>
                <a:tc>
                  <a:txBody>
                    <a:bodyPr/>
                    <a:lstStyle/>
                    <a:p>
                      <a:pPr algn="r" fontAlgn="b"/>
                      <a:r>
                        <a:rPr lang="en-ZA" sz="1400" b="0" i="0" u="none" strike="noStrike" kern="1200" dirty="0">
                          <a:solidFill>
                            <a:srgbClr val="FF0000"/>
                          </a:solidFill>
                          <a:effectLst/>
                          <a:latin typeface="Calibri" panose="020F0502020204030204" pitchFamily="34" charset="0"/>
                          <a:ea typeface="+mn-ea"/>
                          <a:cs typeface="+mn-cs"/>
                        </a:rPr>
                        <a:t>(432)</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102%</a:t>
                      </a:r>
                    </a:p>
                  </a:txBody>
                  <a:tcPr marL="0" marR="0" marT="0" marB="0" anchor="b">
                    <a:lnR>
                      <a:noFill/>
                    </a:lnR>
                  </a:tcPr>
                </a:tc>
                <a:tc vMerge="1">
                  <a:txBody>
                    <a:bodyPr/>
                    <a:lstStyle/>
                    <a:p>
                      <a:pPr algn="r" fontAlgn="b"/>
                      <a:endParaRPr lang="en-ZA"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93966">
                <a:tc>
                  <a:txBody>
                    <a:bodyPr/>
                    <a:lstStyle/>
                    <a:p>
                      <a:pPr algn="l" fontAlgn="b"/>
                      <a:r>
                        <a:rPr lang="en-ZA" sz="1400" b="0" i="0" u="none" strike="noStrike" dirty="0">
                          <a:solidFill>
                            <a:srgbClr val="000000"/>
                          </a:solidFill>
                          <a:effectLst/>
                          <a:latin typeface="Arial Narrow" panose="020B0606020202030204" pitchFamily="34" charset="0"/>
                        </a:rPr>
                        <a:t> National Electronic Media Institute of South Africa </a:t>
                      </a:r>
                    </a:p>
                  </a:txBody>
                  <a:tcPr marL="0" marR="0" marT="0" marB="0" anchor="b"/>
                </a:tc>
                <a:tc>
                  <a:txBody>
                    <a:bodyPr/>
                    <a:lstStyle/>
                    <a:p>
                      <a:pPr algn="r" fontAlgn="b"/>
                      <a:r>
                        <a:rPr lang="en-ZA" sz="1400" b="0" i="0" u="none" strike="noStrike" dirty="0">
                          <a:solidFill>
                            <a:srgbClr val="000000"/>
                          </a:solidFill>
                          <a:effectLst/>
                          <a:latin typeface="Calibri" panose="020F0502020204030204" pitchFamily="34" charset="0"/>
                        </a:rPr>
                        <a:t>                85 785 </a:t>
                      </a:r>
                    </a:p>
                  </a:txBody>
                  <a:tcPr marL="0" marR="0" marT="0" marB="0" anchor="b"/>
                </a:tc>
                <a:tc>
                  <a:txBody>
                    <a:bodyPr/>
                    <a:lstStyle/>
                    <a:p>
                      <a:pPr algn="l" fontAlgn="b"/>
                      <a:r>
                        <a:rPr lang="en-ZA" sz="1400" b="0" i="0" u="none" strike="noStrike" kern="1200" dirty="0">
                          <a:solidFill>
                            <a:srgbClr val="000000"/>
                          </a:solidFill>
                          <a:effectLst/>
                          <a:latin typeface="Calibri" panose="020F0502020204030204" pitchFamily="34" charset="0"/>
                          <a:ea typeface="+mn-ea"/>
                          <a:cs typeface="+mn-cs"/>
                        </a:rPr>
                        <a:t>            50 190 </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35 595</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59%</a:t>
                      </a:r>
                    </a:p>
                  </a:txBody>
                  <a:tcPr marL="0" marR="0" marT="0" marB="0" anchor="b">
                    <a:lnR>
                      <a:noFill/>
                    </a:lnR>
                  </a:tcPr>
                </a:tc>
                <a:tc vMerge="1">
                  <a:txBody>
                    <a:bodyPr/>
                    <a:lstStyle/>
                    <a:p>
                      <a:pPr algn="r" fontAlgn="b"/>
                      <a:endParaRPr lang="en-ZA" sz="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93966">
                <a:tc>
                  <a:txBody>
                    <a:bodyPr/>
                    <a:lstStyle/>
                    <a:p>
                      <a:pPr algn="l" fontAlgn="b"/>
                      <a:r>
                        <a:rPr lang="en-ZA" sz="1400" b="0" i="0" u="none" strike="noStrike" dirty="0">
                          <a:solidFill>
                            <a:srgbClr val="000000"/>
                          </a:solidFill>
                          <a:effectLst/>
                          <a:latin typeface="Arial Narrow" panose="020B0606020202030204" pitchFamily="34" charset="0"/>
                        </a:rPr>
                        <a:t> Universal Service and Access Agency of South Africa </a:t>
                      </a:r>
                    </a:p>
                  </a:txBody>
                  <a:tcPr marL="0" marR="0" marT="0" marB="0" anchor="b"/>
                </a:tc>
                <a:tc>
                  <a:txBody>
                    <a:bodyPr/>
                    <a:lstStyle/>
                    <a:p>
                      <a:pPr algn="r" fontAlgn="b"/>
                      <a:r>
                        <a:rPr lang="en-ZA" sz="1400" b="0" i="0" u="none" strike="noStrike" dirty="0">
                          <a:solidFill>
                            <a:srgbClr val="000000"/>
                          </a:solidFill>
                          <a:effectLst/>
                          <a:latin typeface="Calibri" panose="020F0502020204030204" pitchFamily="34" charset="0"/>
                        </a:rPr>
                        <a:t>                75 684 </a:t>
                      </a:r>
                    </a:p>
                  </a:txBody>
                  <a:tcPr marL="0" marR="0" marT="0" marB="0" anchor="b"/>
                </a:tc>
                <a:tc>
                  <a:txBody>
                    <a:bodyPr/>
                    <a:lstStyle/>
                    <a:p>
                      <a:pPr algn="l" fontAlgn="b"/>
                      <a:r>
                        <a:rPr lang="en-ZA" sz="1400" b="0" i="0" u="none" strike="noStrike" kern="1200" dirty="0">
                          <a:solidFill>
                            <a:srgbClr val="000000"/>
                          </a:solidFill>
                          <a:effectLst/>
                          <a:latin typeface="Calibri" panose="020F0502020204030204" pitchFamily="34" charset="0"/>
                          <a:ea typeface="+mn-ea"/>
                          <a:cs typeface="+mn-cs"/>
                        </a:rPr>
                        <a:t>            40 284 </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35 400</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53%</a:t>
                      </a:r>
                    </a:p>
                  </a:txBody>
                  <a:tcPr marL="0" marR="0" marT="0" marB="0" anchor="b">
                    <a:lnR>
                      <a:noFill/>
                    </a:lnR>
                  </a:tcPr>
                </a:tc>
                <a:tc vMerge="1">
                  <a:txBody>
                    <a:bodyPr/>
                    <a:lstStyle/>
                    <a:p>
                      <a:pPr algn="r" fontAlgn="b"/>
                      <a:endParaRPr lang="en-ZA"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93966">
                <a:tc>
                  <a:txBody>
                    <a:bodyPr/>
                    <a:lstStyle/>
                    <a:p>
                      <a:pPr algn="l" fontAlgn="b"/>
                      <a:r>
                        <a:rPr lang="en-ZA" sz="1400" b="0" i="0" u="none" strike="noStrike" dirty="0">
                          <a:solidFill>
                            <a:srgbClr val="000000"/>
                          </a:solidFill>
                          <a:effectLst/>
                          <a:latin typeface="Arial Narrow" panose="020B0606020202030204" pitchFamily="34" charset="0"/>
                        </a:rPr>
                        <a:t> Sentech: Dual Illumination </a:t>
                      </a:r>
                    </a:p>
                  </a:txBody>
                  <a:tcPr marL="0" marR="0" marT="0" marB="0" anchor="b"/>
                </a:tc>
                <a:tc>
                  <a:txBody>
                    <a:bodyPr/>
                    <a:lstStyle/>
                    <a:p>
                      <a:pPr algn="r" fontAlgn="b"/>
                      <a:r>
                        <a:rPr lang="en-ZA" sz="1400" b="0" i="0" u="none" strike="noStrike" dirty="0">
                          <a:solidFill>
                            <a:srgbClr val="000000"/>
                          </a:solidFill>
                          <a:effectLst/>
                          <a:latin typeface="Calibri" panose="020F0502020204030204" pitchFamily="34" charset="0"/>
                        </a:rPr>
                        <a:t>              193 000 </a:t>
                      </a:r>
                    </a:p>
                  </a:txBody>
                  <a:tcPr marL="0" marR="0" marT="0" marB="0" anchor="b"/>
                </a:tc>
                <a:tc>
                  <a:txBody>
                    <a:bodyPr/>
                    <a:lstStyle/>
                    <a:p>
                      <a:pPr algn="l" fontAlgn="b"/>
                      <a:r>
                        <a:rPr lang="en-ZA" sz="1400" b="0" i="0" u="none" strike="noStrike" kern="1200" dirty="0">
                          <a:solidFill>
                            <a:srgbClr val="000000"/>
                          </a:solidFill>
                          <a:effectLst/>
                          <a:latin typeface="Calibri" panose="020F0502020204030204" pitchFamily="34" charset="0"/>
                          <a:ea typeface="+mn-ea"/>
                          <a:cs typeface="+mn-cs"/>
                        </a:rPr>
                        <a:t>         193 000 </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0</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100%</a:t>
                      </a:r>
                    </a:p>
                  </a:txBody>
                  <a:tcPr marL="0" marR="0" marT="0" marB="0" anchor="b">
                    <a:lnR>
                      <a:noFill/>
                    </a:lnR>
                  </a:tcPr>
                </a:tc>
                <a:tc vMerge="1">
                  <a:txBody>
                    <a:bodyPr/>
                    <a:lstStyle/>
                    <a:p>
                      <a:pPr algn="r" fontAlgn="b"/>
                      <a:endParaRPr lang="en-ZA"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93966">
                <a:tc>
                  <a:txBody>
                    <a:bodyPr/>
                    <a:lstStyle/>
                    <a:p>
                      <a:pPr algn="l" fontAlgn="b"/>
                      <a:r>
                        <a:rPr lang="en-ZA" sz="1400" b="0" i="0" u="none" strike="noStrike" dirty="0">
                          <a:solidFill>
                            <a:srgbClr val="000000"/>
                          </a:solidFill>
                          <a:effectLst/>
                          <a:latin typeface="Arial Narrow" panose="020B0606020202030204" pitchFamily="34" charset="0"/>
                        </a:rPr>
                        <a:t> Sentech: Migration of digital signals </a:t>
                      </a:r>
                    </a:p>
                  </a:txBody>
                  <a:tcPr marL="0" marR="0" marT="0" marB="0" anchor="b"/>
                </a:tc>
                <a:tc>
                  <a:txBody>
                    <a:bodyPr/>
                    <a:lstStyle/>
                    <a:p>
                      <a:pPr algn="r" fontAlgn="b"/>
                      <a:r>
                        <a:rPr lang="en-ZA" sz="1400" b="0" i="0" u="none" strike="noStrike" dirty="0">
                          <a:solidFill>
                            <a:srgbClr val="000000"/>
                          </a:solidFill>
                          <a:effectLst/>
                          <a:latin typeface="Calibri" panose="020F0502020204030204" pitchFamily="34" charset="0"/>
                        </a:rPr>
                        <a:t>                53 000 </a:t>
                      </a:r>
                    </a:p>
                  </a:txBody>
                  <a:tcPr marL="0" marR="0" marT="0" marB="0" anchor="b"/>
                </a:tc>
                <a:tc>
                  <a:txBody>
                    <a:bodyPr/>
                    <a:lstStyle/>
                    <a:p>
                      <a:pPr algn="l" fontAlgn="b"/>
                      <a:r>
                        <a:rPr lang="en-ZA" sz="1400" b="0" i="0" u="none" strike="noStrike" kern="1200" dirty="0">
                          <a:solidFill>
                            <a:srgbClr val="000000"/>
                          </a:solidFill>
                          <a:effectLst/>
                          <a:latin typeface="Calibri" panose="020F0502020204030204" pitchFamily="34" charset="0"/>
                          <a:ea typeface="+mn-ea"/>
                          <a:cs typeface="+mn-cs"/>
                        </a:rPr>
                        <a:t>            53 000 </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0</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100%</a:t>
                      </a:r>
                    </a:p>
                  </a:txBody>
                  <a:tcPr marL="0" marR="0" marT="0" marB="0" anchor="b">
                    <a:lnR>
                      <a:noFill/>
                    </a:lnR>
                  </a:tcPr>
                </a:tc>
                <a:tc vMerge="1">
                  <a:txBody>
                    <a:bodyPr/>
                    <a:lstStyle/>
                    <a:p>
                      <a:pPr algn="r" fontAlgn="b"/>
                      <a:endParaRPr lang="en-ZA"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93966">
                <a:tc>
                  <a:txBody>
                    <a:bodyPr/>
                    <a:lstStyle/>
                    <a:p>
                      <a:pPr algn="l" fontAlgn="b"/>
                      <a:r>
                        <a:rPr lang="en-ZA" sz="1400" b="0" i="0" u="none" strike="noStrike" dirty="0">
                          <a:solidFill>
                            <a:srgbClr val="000000"/>
                          </a:solidFill>
                          <a:effectLst/>
                          <a:latin typeface="Arial Narrow" panose="020B0606020202030204" pitchFamily="34" charset="0"/>
                        </a:rPr>
                        <a:t> Universal Service and Access Fund </a:t>
                      </a:r>
                    </a:p>
                  </a:txBody>
                  <a:tcPr marL="0" marR="0" marT="0" marB="0" anchor="b"/>
                </a:tc>
                <a:tc>
                  <a:txBody>
                    <a:bodyPr/>
                    <a:lstStyle/>
                    <a:p>
                      <a:pPr algn="r" fontAlgn="b"/>
                      <a:r>
                        <a:rPr lang="en-ZA" sz="1400" b="0" i="0" u="none" strike="noStrike" dirty="0">
                          <a:solidFill>
                            <a:srgbClr val="000000"/>
                          </a:solidFill>
                          <a:effectLst/>
                          <a:latin typeface="Calibri" panose="020F0502020204030204" pitchFamily="34" charset="0"/>
                        </a:rPr>
                        <a:t>                54 684 </a:t>
                      </a:r>
                    </a:p>
                  </a:txBody>
                  <a:tcPr marL="0" marR="0" marT="0" marB="0" anchor="b"/>
                </a:tc>
                <a:tc>
                  <a:txBody>
                    <a:bodyPr/>
                    <a:lstStyle/>
                    <a:p>
                      <a:pPr algn="l" fontAlgn="b"/>
                      <a:r>
                        <a:rPr lang="en-ZA" sz="1400" b="0" i="0" u="none" strike="noStrike" kern="1200" dirty="0">
                          <a:solidFill>
                            <a:srgbClr val="000000"/>
                          </a:solidFill>
                          <a:effectLst/>
                          <a:latin typeface="Calibri" panose="020F0502020204030204" pitchFamily="34" charset="0"/>
                          <a:ea typeface="+mn-ea"/>
                          <a:cs typeface="+mn-cs"/>
                        </a:rPr>
                        <a:t>            28 535 </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26 149</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52%</a:t>
                      </a:r>
                    </a:p>
                  </a:txBody>
                  <a:tcPr marL="0" marR="0" marT="0" marB="0" anchor="b">
                    <a:lnR>
                      <a:noFill/>
                    </a:lnR>
                  </a:tcPr>
                </a:tc>
                <a:tc vMerge="1">
                  <a:txBody>
                    <a:bodyPr/>
                    <a:lstStyle/>
                    <a:p>
                      <a:pPr algn="r" fontAlgn="b"/>
                      <a:endParaRPr lang="en-ZA"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93966">
                <a:tc>
                  <a:txBody>
                    <a:bodyPr/>
                    <a:lstStyle/>
                    <a:p>
                      <a:pPr algn="l" fontAlgn="b"/>
                      <a:r>
                        <a:rPr lang="en-ZA" sz="1400" b="0" i="0" u="none" strike="noStrike" dirty="0">
                          <a:solidFill>
                            <a:srgbClr val="000000"/>
                          </a:solidFill>
                          <a:effectLst/>
                          <a:latin typeface="Arial Narrow" panose="020B0606020202030204" pitchFamily="34" charset="0"/>
                        </a:rPr>
                        <a:t> South African Post Office: Broadcasting Digital Migration </a:t>
                      </a:r>
                    </a:p>
                  </a:txBody>
                  <a:tcPr marL="0" marR="0" marT="0" marB="0" anchor="b"/>
                </a:tc>
                <a:tc>
                  <a:txBody>
                    <a:bodyPr/>
                    <a:lstStyle/>
                    <a:p>
                      <a:pPr algn="r" fontAlgn="b"/>
                      <a:r>
                        <a:rPr lang="en-ZA" sz="1400" b="0" i="0" u="none" strike="noStrike" dirty="0">
                          <a:solidFill>
                            <a:srgbClr val="000000"/>
                          </a:solidFill>
                          <a:effectLst/>
                          <a:latin typeface="Arial Narrow" panose="020B0606020202030204" pitchFamily="34" charset="0"/>
                        </a:rPr>
                        <a:t>                240 000 </a:t>
                      </a:r>
                    </a:p>
                  </a:txBody>
                  <a:tcPr marL="0" marR="0" marT="0" marB="0" anchor="b"/>
                </a:tc>
                <a:tc>
                  <a:txBody>
                    <a:bodyPr/>
                    <a:lstStyle/>
                    <a:p>
                      <a:pPr algn="l" fontAlgn="b"/>
                      <a:r>
                        <a:rPr lang="en-ZA" sz="1400" b="0" i="0" u="none" strike="noStrike" kern="1200" dirty="0">
                          <a:solidFill>
                            <a:srgbClr val="000000"/>
                          </a:solidFill>
                          <a:effectLst/>
                          <a:latin typeface="Calibri" panose="020F0502020204030204" pitchFamily="34" charset="0"/>
                          <a:ea typeface="+mn-ea"/>
                          <a:cs typeface="+mn-cs"/>
                        </a:rPr>
                        <a:t>         120 000 </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120 000</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50%</a:t>
                      </a:r>
                    </a:p>
                  </a:txBody>
                  <a:tcPr marL="0" marR="0" marT="0" marB="0" anchor="b">
                    <a:lnR>
                      <a:noFill/>
                    </a:lnR>
                  </a:tcPr>
                </a:tc>
                <a:tc vMerge="1">
                  <a:txBody>
                    <a:bodyPr/>
                    <a:lstStyle/>
                    <a:p>
                      <a:pPr algn="r" fontAlgn="b"/>
                      <a:endParaRPr lang="en-ZA"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93966">
                <a:tc>
                  <a:txBody>
                    <a:bodyPr/>
                    <a:lstStyle/>
                    <a:p>
                      <a:pPr algn="l" fontAlgn="b"/>
                      <a:r>
                        <a:rPr lang="en-ZA" sz="1400" b="0" i="0" u="none" strike="noStrike" dirty="0">
                          <a:solidFill>
                            <a:srgbClr val="000000"/>
                          </a:solidFill>
                          <a:effectLst/>
                          <a:latin typeface="Arial Narrow" panose="020B0606020202030204" pitchFamily="34" charset="0"/>
                        </a:rPr>
                        <a:t> Universal Service and Access Fund: Broadcasting Digital Migration </a:t>
                      </a:r>
                    </a:p>
                  </a:txBody>
                  <a:tcPr marL="0" marR="0" marT="0" marB="0" anchor="b"/>
                </a:tc>
                <a:tc>
                  <a:txBody>
                    <a:bodyPr/>
                    <a:lstStyle/>
                    <a:p>
                      <a:pPr algn="r" fontAlgn="b"/>
                      <a:r>
                        <a:rPr lang="en-ZA" sz="1400" b="0" i="0" u="none" strike="noStrike" dirty="0">
                          <a:solidFill>
                            <a:srgbClr val="000000"/>
                          </a:solidFill>
                          <a:effectLst/>
                          <a:latin typeface="Arial Narrow" panose="020B0606020202030204" pitchFamily="34" charset="0"/>
                        </a:rPr>
                        <a:t>                  79 098 </a:t>
                      </a:r>
                    </a:p>
                  </a:txBody>
                  <a:tcPr marL="0" marR="0" marT="0" marB="0" anchor="b"/>
                </a:tc>
                <a:tc>
                  <a:txBody>
                    <a:bodyPr/>
                    <a:lstStyle/>
                    <a:p>
                      <a:pPr algn="l" fontAlgn="b"/>
                      <a:r>
                        <a:rPr lang="en-ZA" sz="1400" b="0" i="0" u="none" strike="noStrike" kern="1200" dirty="0">
                          <a:solidFill>
                            <a:srgbClr val="000000"/>
                          </a:solidFill>
                          <a:effectLst/>
                          <a:latin typeface="Calibri" panose="020F0502020204030204" pitchFamily="34" charset="0"/>
                          <a:ea typeface="+mn-ea"/>
                          <a:cs typeface="+mn-cs"/>
                        </a:rPr>
                        <a:t>            39 548 </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39 550</a:t>
                      </a:r>
                    </a:p>
                  </a:txBody>
                  <a:tcPr marL="0" marR="0" marT="0" marB="0" anchor="b"/>
                </a:tc>
                <a:tc>
                  <a:txBody>
                    <a:bodyPr/>
                    <a:lstStyle/>
                    <a:p>
                      <a:pPr algn="r" fontAlgn="b"/>
                      <a:r>
                        <a:rPr lang="en-ZA" sz="1400" b="0" i="0" u="none" strike="noStrike" kern="1200" dirty="0">
                          <a:solidFill>
                            <a:srgbClr val="000000"/>
                          </a:solidFill>
                          <a:effectLst/>
                          <a:latin typeface="Calibri" panose="020F0502020204030204" pitchFamily="34" charset="0"/>
                          <a:ea typeface="+mn-ea"/>
                          <a:cs typeface="+mn-cs"/>
                        </a:rPr>
                        <a:t>50%</a:t>
                      </a:r>
                    </a:p>
                  </a:txBody>
                  <a:tcPr marL="0" marR="0" marT="0" marB="0" anchor="b">
                    <a:lnR>
                      <a:noFill/>
                    </a:lnR>
                  </a:tcPr>
                </a:tc>
                <a:tc vMerge="1">
                  <a:txBody>
                    <a:bodyPr/>
                    <a:lstStyle/>
                    <a:p>
                      <a:pPr algn="r" fontAlgn="b"/>
                      <a:endParaRPr lang="en-ZA"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93966">
                <a:tc>
                  <a:txBody>
                    <a:bodyPr/>
                    <a:lstStyle/>
                    <a:p>
                      <a:pPr algn="l" fontAlgn="b"/>
                      <a:r>
                        <a:rPr lang="en-ZA" sz="1400" b="1" i="0" u="none" strike="noStrike" dirty="0" smtClean="0">
                          <a:solidFill>
                            <a:srgbClr val="000000"/>
                          </a:solidFill>
                          <a:effectLst/>
                          <a:latin typeface="Calibri" panose="020F0502020204030204" pitchFamily="34" charset="0"/>
                        </a:rPr>
                        <a:t>TOTAL</a:t>
                      </a:r>
                      <a:endParaRPr lang="en-ZA" sz="1400" b="1" i="0" u="none" strike="noStrike" dirty="0">
                        <a:solidFill>
                          <a:srgbClr val="000000"/>
                        </a:solidFill>
                        <a:effectLst/>
                        <a:latin typeface="Calibri" panose="020F0502020204030204" pitchFamily="34" charset="0"/>
                      </a:endParaRPr>
                    </a:p>
                  </a:txBody>
                  <a:tcPr marL="0" marR="0" marT="0" marB="0" anchor="b">
                    <a:lnB>
                      <a:noFill/>
                    </a:lnB>
                  </a:tcPr>
                </a:tc>
                <a:tc>
                  <a:txBody>
                    <a:bodyPr/>
                    <a:lstStyle/>
                    <a:p>
                      <a:pPr algn="r" fontAlgn="b"/>
                      <a:r>
                        <a:rPr lang="en-ZA" sz="1400" b="1" i="0" u="none" strike="noStrike" dirty="0">
                          <a:solidFill>
                            <a:srgbClr val="000000"/>
                          </a:solidFill>
                          <a:effectLst/>
                          <a:latin typeface="Calibri" panose="020F0502020204030204" pitchFamily="34" charset="0"/>
                        </a:rPr>
                        <a:t>              806 783 </a:t>
                      </a:r>
                    </a:p>
                  </a:txBody>
                  <a:tcPr marL="0" marR="0" marT="0" marB="0" anchor="b">
                    <a:lnB>
                      <a:noFill/>
                    </a:lnB>
                  </a:tcPr>
                </a:tc>
                <a:tc>
                  <a:txBody>
                    <a:bodyPr/>
                    <a:lstStyle/>
                    <a:p>
                      <a:pPr algn="l" fontAlgn="b"/>
                      <a:r>
                        <a:rPr lang="en-ZA" sz="1400" b="1" i="0" u="none" strike="noStrike" kern="1200" dirty="0">
                          <a:solidFill>
                            <a:srgbClr val="000000"/>
                          </a:solidFill>
                          <a:effectLst/>
                          <a:latin typeface="Calibri" panose="020F0502020204030204" pitchFamily="34" charset="0"/>
                          <a:ea typeface="+mn-ea"/>
                          <a:cs typeface="+mn-cs"/>
                        </a:rPr>
                        <a:t>         550 521 </a:t>
                      </a:r>
                    </a:p>
                  </a:txBody>
                  <a:tcPr marL="0" marR="0" marT="0" marB="0" anchor="b">
                    <a:lnB>
                      <a:noFill/>
                    </a:lnB>
                  </a:tcPr>
                </a:tc>
                <a:tc>
                  <a:txBody>
                    <a:bodyPr/>
                    <a:lstStyle/>
                    <a:p>
                      <a:pPr algn="r" fontAlgn="b"/>
                      <a:r>
                        <a:rPr lang="en-ZA" sz="1400" b="1" i="0" u="none" strike="noStrike" kern="1200" dirty="0">
                          <a:solidFill>
                            <a:srgbClr val="000000"/>
                          </a:solidFill>
                          <a:effectLst/>
                          <a:latin typeface="Calibri" panose="020F0502020204030204" pitchFamily="34" charset="0"/>
                          <a:ea typeface="+mn-ea"/>
                          <a:cs typeface="+mn-cs"/>
                        </a:rPr>
                        <a:t>256 262</a:t>
                      </a:r>
                    </a:p>
                  </a:txBody>
                  <a:tcPr marL="0" marR="0" marT="0" marB="0" anchor="b">
                    <a:lnB>
                      <a:noFill/>
                    </a:lnB>
                  </a:tcPr>
                </a:tc>
                <a:tc>
                  <a:txBody>
                    <a:bodyPr/>
                    <a:lstStyle/>
                    <a:p>
                      <a:pPr algn="r" fontAlgn="b"/>
                      <a:r>
                        <a:rPr lang="en-ZA" sz="1400" b="1" i="0" u="none" strike="noStrike" kern="1200" dirty="0">
                          <a:solidFill>
                            <a:srgbClr val="000000"/>
                          </a:solidFill>
                          <a:effectLst/>
                          <a:latin typeface="Calibri" panose="020F0502020204030204" pitchFamily="34" charset="0"/>
                          <a:ea typeface="+mn-ea"/>
                          <a:cs typeface="+mn-cs"/>
                        </a:rPr>
                        <a:t>68%</a:t>
                      </a:r>
                    </a:p>
                  </a:txBody>
                  <a:tcPr marL="0" marR="0" marT="0" marB="0" anchor="b">
                    <a:lnR>
                      <a:noFill/>
                    </a:lnR>
                    <a:lnB>
                      <a:noFill/>
                    </a:lnB>
                  </a:tcPr>
                </a:tc>
                <a:tc vMerge="1">
                  <a:txBody>
                    <a:bodyPr/>
                    <a:lstStyle/>
                    <a:p>
                      <a:pPr algn="r" fontAlgn="b"/>
                      <a:endParaRPr lang="en-ZA" sz="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53702">
                <a:tc gridSpan="6">
                  <a:txBody>
                    <a:bodyPr/>
                    <a:lstStyle/>
                    <a:p>
                      <a:pPr algn="r" fontAlgn="b"/>
                      <a:endParaRPr lang="en-ZA" sz="12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tcPr>
                </a:tc>
                <a:tc hMerge="1">
                  <a:txBody>
                    <a:bodyPr/>
                    <a:lstStyle/>
                    <a:p>
                      <a:endParaRPr lang="en-ZA"/>
                    </a:p>
                  </a:txBody>
                  <a:tcPr/>
                </a:tc>
                <a:tc hMerge="1">
                  <a:txBody>
                    <a:bodyPr/>
                    <a:lstStyle/>
                    <a:p>
                      <a:pPr algn="r" fontAlgn="b"/>
                      <a:endParaRPr lang="en-ZA" sz="800" b="1" i="0" u="none" strike="noStrike" dirty="0">
                        <a:solidFill>
                          <a:srgbClr val="000000"/>
                        </a:solidFill>
                        <a:effectLst/>
                        <a:latin typeface="Arial" panose="020B0604020202020204" pitchFamily="34" charset="0"/>
                      </a:endParaRPr>
                    </a:p>
                  </a:txBody>
                  <a:tcPr marL="0" marR="0" marT="0" marB="0" anchor="b"/>
                </a:tc>
                <a:tc hMerge="1">
                  <a:txBody>
                    <a:bodyPr/>
                    <a:lstStyle/>
                    <a:p>
                      <a:pPr algn="r" fontAlgn="b"/>
                      <a:endParaRPr lang="en-ZA" sz="800" b="1" i="0" u="none" strike="noStrike" dirty="0">
                        <a:solidFill>
                          <a:srgbClr val="000000"/>
                        </a:solidFill>
                        <a:effectLst/>
                        <a:latin typeface="Arial" panose="020B0604020202020204" pitchFamily="34" charset="0"/>
                      </a:endParaRPr>
                    </a:p>
                  </a:txBody>
                  <a:tcPr marL="0" marR="0" marT="0" marB="0" anchor="b"/>
                </a:tc>
                <a:tc hMerge="1">
                  <a:txBody>
                    <a:bodyPr/>
                    <a:lstStyle/>
                    <a:p>
                      <a:pPr algn="r" fontAlgn="b"/>
                      <a:endParaRPr lang="en-ZA" sz="800" b="1" i="0" u="none" strike="noStrike" dirty="0">
                        <a:solidFill>
                          <a:srgbClr val="000000"/>
                        </a:solidFill>
                        <a:effectLst/>
                        <a:latin typeface="Arial" panose="020B0604020202020204" pitchFamily="34" charset="0"/>
                      </a:endParaRPr>
                    </a:p>
                  </a:txBody>
                  <a:tcPr marL="0" marR="0" marT="0" marB="0" anchor="b"/>
                </a:tc>
                <a:tc hMerge="1">
                  <a:txBody>
                    <a:bodyPr/>
                    <a:lstStyle/>
                    <a:p>
                      <a:pPr algn="r" fontAlgn="b"/>
                      <a:endParaRPr lang="en-ZA" sz="8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0010"/>
                  </a:ext>
                </a:extLst>
              </a:tr>
            </a:tbl>
          </a:graphicData>
        </a:graphic>
      </p:graphicFrame>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3225" y="44624"/>
            <a:ext cx="901700" cy="901700"/>
          </a:xfrm>
          <a:prstGeom prst="rect">
            <a:avLst/>
          </a:prstGeom>
        </p:spPr>
      </p:pic>
    </p:spTree>
    <p:extLst>
      <p:ext uri="{BB962C8B-B14F-4D97-AF65-F5344CB8AC3E}">
        <p14:creationId xmlns:p14="http://schemas.microsoft.com/office/powerpoint/2010/main" val="688535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98500" y="1484784"/>
            <a:ext cx="7775575" cy="4752527"/>
          </a:xfrm>
        </p:spPr>
        <p:txBody>
          <a:bodyPr/>
          <a:lstStyle/>
          <a:p>
            <a:r>
              <a:rPr lang="en-ZA" sz="2400" dirty="0" smtClean="0">
                <a:latin typeface="Arial" panose="020B0604020202020204" pitchFamily="34" charset="0"/>
                <a:cs typeface="Arial" panose="020B0604020202020204" pitchFamily="34" charset="0"/>
              </a:rPr>
              <a:t/>
            </a:r>
            <a:br>
              <a:rPr lang="en-ZA" sz="2400" dirty="0" smtClean="0">
                <a:latin typeface="Arial" panose="020B0604020202020204" pitchFamily="34" charset="0"/>
                <a:cs typeface="Arial" panose="020B0604020202020204" pitchFamily="34" charset="0"/>
              </a:rPr>
            </a:br>
            <a:r>
              <a:rPr lang="en-ZA" sz="2400" dirty="0">
                <a:latin typeface="Arial" panose="020B0604020202020204" pitchFamily="34" charset="0"/>
                <a:cs typeface="Arial" panose="020B0604020202020204" pitchFamily="34" charset="0"/>
              </a:rPr>
              <a:t/>
            </a:r>
            <a:br>
              <a:rPr lang="en-ZA" sz="2400" dirty="0">
                <a:latin typeface="Arial" panose="020B0604020202020204" pitchFamily="34" charset="0"/>
                <a:cs typeface="Arial" panose="020B0604020202020204" pitchFamily="34" charset="0"/>
              </a:rPr>
            </a:br>
            <a:r>
              <a:rPr lang="en-ZA" sz="2800" b="1" dirty="0">
                <a:solidFill>
                  <a:srgbClr val="FF0000"/>
                </a:solidFill>
                <a:latin typeface="Arial" pitchFamily="34" charset="0"/>
                <a:ea typeface="ＭＳ Ｐゴシック" pitchFamily="34" charset="-128"/>
              </a:rPr>
              <a:t>2017/2018 ANNUAL PERFORMANCE PLAN </a:t>
            </a:r>
            <a:br>
              <a:rPr lang="en-ZA" sz="2800" b="1" dirty="0">
                <a:solidFill>
                  <a:srgbClr val="FF0000"/>
                </a:solidFill>
                <a:latin typeface="Arial" pitchFamily="34" charset="0"/>
                <a:ea typeface="ＭＳ Ｐゴシック" pitchFamily="34" charset="-128"/>
              </a:rPr>
            </a:br>
            <a:r>
              <a:rPr lang="en-ZA" sz="2800" b="1" dirty="0">
                <a:solidFill>
                  <a:srgbClr val="FF0000"/>
                </a:solidFill>
                <a:latin typeface="Arial" pitchFamily="34" charset="0"/>
                <a:ea typeface="ＭＳ Ｐゴシック" pitchFamily="34" charset="-128"/>
              </a:rPr>
              <a:t> </a:t>
            </a:r>
            <a:br>
              <a:rPr lang="en-ZA" sz="2800" b="1" dirty="0">
                <a:solidFill>
                  <a:srgbClr val="FF0000"/>
                </a:solidFill>
                <a:latin typeface="Arial" pitchFamily="34" charset="0"/>
                <a:ea typeface="ＭＳ Ｐゴシック" pitchFamily="34" charset="-128"/>
              </a:rPr>
            </a:br>
            <a:r>
              <a:rPr lang="en-ZA" sz="2800" b="1" dirty="0">
                <a:solidFill>
                  <a:srgbClr val="FF0000"/>
                </a:solidFill>
                <a:latin typeface="Arial" pitchFamily="34" charset="0"/>
                <a:ea typeface="ＭＳ Ｐゴシック" pitchFamily="34" charset="-128"/>
              </a:rPr>
              <a:t> </a:t>
            </a:r>
            <a:br>
              <a:rPr lang="en-ZA" sz="2800" b="1" dirty="0">
                <a:solidFill>
                  <a:srgbClr val="FF0000"/>
                </a:solidFill>
                <a:latin typeface="Arial" pitchFamily="34" charset="0"/>
                <a:ea typeface="ＭＳ Ｐゴシック" pitchFamily="34" charset="-128"/>
              </a:rPr>
            </a:br>
            <a:r>
              <a:rPr lang="en-ZA" sz="2800" b="1" dirty="0">
                <a:solidFill>
                  <a:srgbClr val="FF0000"/>
                </a:solidFill>
                <a:latin typeface="Arial" pitchFamily="34" charset="0"/>
                <a:ea typeface="ＭＳ Ｐゴシック" pitchFamily="34" charset="-128"/>
              </a:rPr>
              <a:t>SECOND QUARTER PERFORMANCE </a:t>
            </a:r>
            <a:r>
              <a:rPr lang="en-US" sz="2800" b="1" dirty="0">
                <a:solidFill>
                  <a:srgbClr val="FF0000"/>
                </a:solidFill>
                <a:latin typeface="Arial" pitchFamily="34" charset="0"/>
                <a:ea typeface="ＭＳ Ｐゴシック" pitchFamily="34" charset="-128"/>
              </a:rPr>
              <a:t>                                                           </a:t>
            </a:r>
            <a:r>
              <a:rPr lang="en-US" sz="2400" dirty="0" smtClean="0">
                <a:solidFill>
                  <a:srgbClr val="FF0000"/>
                </a:solidFill>
                <a:latin typeface="Arial" pitchFamily="34" charset="0"/>
                <a:ea typeface="ＭＳ Ｐゴシック" pitchFamily="34" charset="-128"/>
                <a:cs typeface="Arial" panose="020B0604020202020204" pitchFamily="34" charset="0"/>
              </a:rPr>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br>
              <a:rPr lang="en-US" sz="2400" dirty="0" smtClean="0">
                <a:solidFill>
                  <a:srgbClr val="FF0000"/>
                </a:solidFill>
                <a:latin typeface="Arial" pitchFamily="34" charset="0"/>
                <a:ea typeface="ＭＳ Ｐゴシック" pitchFamily="34" charset="-128"/>
                <a:cs typeface="Arial" panose="020B0604020202020204" pitchFamily="34" charset="0"/>
              </a:rPr>
            </a:br>
            <a:r>
              <a:rPr lang="en-US" sz="2400" dirty="0" smtClean="0">
                <a:solidFill>
                  <a:srgbClr val="FF0000"/>
                </a:solidFill>
                <a:latin typeface="Arial" pitchFamily="34" charset="0"/>
                <a:ea typeface="ＭＳ Ｐゴシック" pitchFamily="34" charset="-128"/>
                <a:cs typeface="Arial" panose="020B0604020202020204" pitchFamily="34" charset="0"/>
              </a:rPr>
              <a:t>					</a:t>
            </a:r>
            <a:endParaRPr lang="en-US" sz="2400" dirty="0" smtClean="0">
              <a:solidFill>
                <a:srgbClr val="FF0000"/>
              </a:solidFill>
              <a:latin typeface="Arial" panose="020B0604020202020204" pitchFamily="34" charset="0"/>
              <a:cs typeface="Arial" panose="020B0604020202020204" pitchFamily="34" charset="0"/>
            </a:endParaRPr>
          </a:p>
        </p:txBody>
      </p:sp>
      <p:cxnSp>
        <p:nvCxnSpPr>
          <p:cNvPr id="8" name="Straight Connector 7"/>
          <p:cNvCxnSpPr/>
          <p:nvPr/>
        </p:nvCxnSpPr>
        <p:spPr bwMode="auto">
          <a:xfrm>
            <a:off x="0" y="1050925"/>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5" name="Picture 6" descr="approved-logo.jpg"/>
          <p:cNvPicPr>
            <a:picLocks noChangeAspect="1"/>
          </p:cNvPicPr>
          <p:nvPr/>
        </p:nvPicPr>
        <p:blipFill>
          <a:blip r:embed="rId3" cstate="print"/>
          <a:srcRect/>
          <a:stretch>
            <a:fillRect/>
          </a:stretch>
        </p:blipFill>
        <p:spPr bwMode="auto">
          <a:xfrm>
            <a:off x="152400" y="0"/>
            <a:ext cx="2771775" cy="931863"/>
          </a:xfrm>
          <a:prstGeom prst="rect">
            <a:avLst/>
          </a:prstGeom>
          <a:noFill/>
          <a:ln w="9525">
            <a:noFill/>
            <a:miter lim="800000"/>
            <a:headEnd/>
            <a:tailEnd/>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3225" y="44624"/>
            <a:ext cx="901700" cy="901700"/>
          </a:xfrm>
          <a:prstGeom prst="rect">
            <a:avLst/>
          </a:prstGeom>
        </p:spPr>
      </p:pic>
      <p:sp>
        <p:nvSpPr>
          <p:cNvPr id="7"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smtClean="0">
                <a:solidFill>
                  <a:schemeClr val="bg1"/>
                </a:solidFill>
                <a:latin typeface="Arial" pitchFamily="34" charset="0"/>
                <a:cs typeface="Arial" pitchFamily="34" charset="0"/>
              </a:rPr>
              <a:t>Making South Africa a Global Leader in Harnessing ICTs for Socio-economic Development</a:t>
            </a:r>
          </a:p>
        </p:txBody>
      </p:sp>
    </p:spTree>
    <p:extLst>
      <p:ext uri="{BB962C8B-B14F-4D97-AF65-F5344CB8AC3E}">
        <p14:creationId xmlns:p14="http://schemas.microsoft.com/office/powerpoint/2010/main" val="2169374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8</a:t>
            </a:fld>
            <a:endParaRPr lang="en-US" dirty="0"/>
          </a:p>
        </p:txBody>
      </p:sp>
      <p:pic>
        <p:nvPicPr>
          <p:cNvPr id="10" name="Picture 7" descr="approved-logo.jpg"/>
          <p:cNvPicPr>
            <a:picLocks noChangeAspect="1"/>
          </p:cNvPicPr>
          <p:nvPr/>
        </p:nvPicPr>
        <p:blipFill>
          <a:blip r:embed="rId2" cstate="print"/>
          <a:srcRect/>
          <a:stretch>
            <a:fillRect/>
          </a:stretch>
        </p:blipFill>
        <p:spPr bwMode="auto">
          <a:xfrm>
            <a:off x="0" y="28143"/>
            <a:ext cx="2771775" cy="937579"/>
          </a:xfrm>
          <a:prstGeom prst="rect">
            <a:avLst/>
          </a:prstGeom>
          <a:noFill/>
          <a:ln w="9525">
            <a:noFill/>
            <a:miter lim="800000"/>
            <a:headEnd/>
            <a:tailEnd/>
          </a:ln>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3225" y="44624"/>
            <a:ext cx="901700" cy="901700"/>
          </a:xfrm>
          <a:prstGeom prst="rect">
            <a:avLst/>
          </a:prstGeom>
        </p:spPr>
      </p:pic>
      <p:sp>
        <p:nvSpPr>
          <p:cNvPr id="12" name="Rectangle 11"/>
          <p:cNvSpPr/>
          <p:nvPr/>
        </p:nvSpPr>
        <p:spPr>
          <a:xfrm>
            <a:off x="2771775" y="238969"/>
            <a:ext cx="5251450" cy="769441"/>
          </a:xfrm>
          <a:prstGeom prst="rect">
            <a:avLst/>
          </a:prstGeom>
        </p:spPr>
        <p:txBody>
          <a:bodyPr wrap="square">
            <a:spAutoFit/>
          </a:bodyPr>
          <a:lstStyle/>
          <a:p>
            <a:pPr lvl="0" algn="ctr" eaLnBrk="0" hangingPunct="0">
              <a:defRPr/>
            </a:pPr>
            <a:r>
              <a:rPr lang="en-ZA" sz="2200" dirty="0" smtClean="0"/>
              <a:t>Department Performance per Programme </a:t>
            </a:r>
            <a:r>
              <a:rPr lang="en-ZA" sz="2200" dirty="0"/>
              <a:t>in Q2 against APP targets</a:t>
            </a:r>
            <a:endParaRPr lang="en-ZA" sz="2200" dirty="0">
              <a:solidFill>
                <a:srgbClr val="FF0000"/>
              </a:solidFill>
            </a:endParaRPr>
          </a:p>
        </p:txBody>
      </p:sp>
      <p:graphicFrame>
        <p:nvGraphicFramePr>
          <p:cNvPr id="2" name="Table 1"/>
          <p:cNvGraphicFramePr>
            <a:graphicFrameLocks noGrp="1"/>
          </p:cNvGraphicFramePr>
          <p:nvPr>
            <p:extLst/>
          </p:nvPr>
        </p:nvGraphicFramePr>
        <p:xfrm>
          <a:off x="179511" y="1268761"/>
          <a:ext cx="8757456" cy="5019148"/>
        </p:xfrm>
        <a:graphic>
          <a:graphicData uri="http://schemas.openxmlformats.org/drawingml/2006/table">
            <a:tbl>
              <a:tblPr firstRow="1" firstCol="1" lastRow="1">
                <a:tableStyleId>{5C22544A-7EE6-4342-B048-85BDC9FD1C3A}</a:tableStyleId>
              </a:tblPr>
              <a:tblGrid>
                <a:gridCol w="1954638">
                  <a:extLst>
                    <a:ext uri="{9D8B030D-6E8A-4147-A177-3AD203B41FA5}">
                      <a16:colId xmlns:a16="http://schemas.microsoft.com/office/drawing/2014/main" val="20000"/>
                    </a:ext>
                  </a:extLst>
                </a:gridCol>
                <a:gridCol w="1468010">
                  <a:extLst>
                    <a:ext uri="{9D8B030D-6E8A-4147-A177-3AD203B41FA5}">
                      <a16:colId xmlns:a16="http://schemas.microsoft.com/office/drawing/2014/main" val="20001"/>
                    </a:ext>
                  </a:extLst>
                </a:gridCol>
                <a:gridCol w="1223132">
                  <a:extLst>
                    <a:ext uri="{9D8B030D-6E8A-4147-A177-3AD203B41FA5}">
                      <a16:colId xmlns:a16="http://schemas.microsoft.com/office/drawing/2014/main" val="20002"/>
                    </a:ext>
                  </a:extLst>
                </a:gridCol>
                <a:gridCol w="1223132">
                  <a:extLst>
                    <a:ext uri="{9D8B030D-6E8A-4147-A177-3AD203B41FA5}">
                      <a16:colId xmlns:a16="http://schemas.microsoft.com/office/drawing/2014/main" val="20003"/>
                    </a:ext>
                  </a:extLst>
                </a:gridCol>
                <a:gridCol w="1444272">
                  <a:extLst>
                    <a:ext uri="{9D8B030D-6E8A-4147-A177-3AD203B41FA5}">
                      <a16:colId xmlns:a16="http://schemas.microsoft.com/office/drawing/2014/main" val="20004"/>
                    </a:ext>
                  </a:extLst>
                </a:gridCol>
                <a:gridCol w="1444272">
                  <a:extLst>
                    <a:ext uri="{9D8B030D-6E8A-4147-A177-3AD203B41FA5}">
                      <a16:colId xmlns:a16="http://schemas.microsoft.com/office/drawing/2014/main" val="20005"/>
                    </a:ext>
                  </a:extLst>
                </a:gridCol>
              </a:tblGrid>
              <a:tr h="936103">
                <a:tc>
                  <a:txBody>
                    <a:bodyPr/>
                    <a:lstStyle/>
                    <a:p>
                      <a:pPr algn="ctr">
                        <a:lnSpc>
                          <a:spcPct val="100000"/>
                        </a:lnSpc>
                        <a:spcAft>
                          <a:spcPts val="0"/>
                        </a:spcAft>
                      </a:pPr>
                      <a:r>
                        <a:rPr lang="en-ZA" sz="1400" dirty="0">
                          <a:solidFill>
                            <a:schemeClr val="tx1"/>
                          </a:solidFill>
                          <a:effectLst/>
                          <a:latin typeface="Arial" panose="020B0604020202020204" pitchFamily="34" charset="0"/>
                          <a:cs typeface="Arial" panose="020B0604020202020204" pitchFamily="34" charset="0"/>
                        </a:rPr>
                        <a:t>Departmental Programmes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solidFill>
                      <a:srgbClr val="FFCC00"/>
                    </a:solidFill>
                  </a:tcPr>
                </a:tc>
                <a:tc>
                  <a:txBody>
                    <a:bodyPr/>
                    <a:lstStyle/>
                    <a:p>
                      <a:pPr algn="ctr">
                        <a:lnSpc>
                          <a:spcPct val="100000"/>
                        </a:lnSpc>
                        <a:spcAft>
                          <a:spcPts val="0"/>
                        </a:spcAft>
                      </a:pPr>
                      <a:r>
                        <a:rPr lang="en-ZA" sz="1400" dirty="0">
                          <a:solidFill>
                            <a:schemeClr val="tx1"/>
                          </a:solidFill>
                          <a:effectLst/>
                          <a:latin typeface="Arial" panose="020B0604020202020204" pitchFamily="34" charset="0"/>
                          <a:cs typeface="Arial" panose="020B0604020202020204" pitchFamily="34" charset="0"/>
                        </a:rPr>
                        <a:t>Total Number of Second  Quarter Targets For 2017/18 Financial Year</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solidFill>
                      <a:srgbClr val="FFCC00"/>
                    </a:solidFill>
                  </a:tcPr>
                </a:tc>
                <a:tc>
                  <a:txBody>
                    <a:bodyPr/>
                    <a:lstStyle/>
                    <a:p>
                      <a:pPr algn="ctr">
                        <a:lnSpc>
                          <a:spcPct val="100000"/>
                        </a:lnSpc>
                        <a:spcAft>
                          <a:spcPts val="0"/>
                        </a:spcAft>
                      </a:pPr>
                      <a:r>
                        <a:rPr lang="en-ZA" sz="1400" dirty="0">
                          <a:solidFill>
                            <a:schemeClr val="tx1"/>
                          </a:solidFill>
                          <a:effectLst/>
                          <a:latin typeface="Arial" panose="020B0604020202020204" pitchFamily="34" charset="0"/>
                          <a:cs typeface="Arial" panose="020B0604020202020204" pitchFamily="34" charset="0"/>
                        </a:rPr>
                        <a:t>Quarterly Targets Fully Achieved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solidFill>
                      <a:srgbClr val="FFCC00"/>
                    </a:solidFill>
                  </a:tcPr>
                </a:tc>
                <a:tc>
                  <a:txBody>
                    <a:bodyPr/>
                    <a:lstStyle/>
                    <a:p>
                      <a:pPr algn="ctr">
                        <a:lnSpc>
                          <a:spcPct val="100000"/>
                        </a:lnSpc>
                        <a:spcAft>
                          <a:spcPts val="0"/>
                        </a:spcAft>
                      </a:pPr>
                      <a:r>
                        <a:rPr lang="en-ZA" sz="1400" dirty="0">
                          <a:solidFill>
                            <a:schemeClr val="tx1"/>
                          </a:solidFill>
                          <a:effectLst/>
                          <a:latin typeface="Arial" panose="020B0604020202020204" pitchFamily="34" charset="0"/>
                          <a:cs typeface="Arial" panose="020B0604020202020204" pitchFamily="34" charset="0"/>
                        </a:rPr>
                        <a:t>Quarterly Targets Partially Achieved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solidFill>
                      <a:srgbClr val="FFCC00"/>
                    </a:solidFill>
                  </a:tcPr>
                </a:tc>
                <a:tc>
                  <a:txBody>
                    <a:bodyPr/>
                    <a:lstStyle/>
                    <a:p>
                      <a:pPr algn="ctr">
                        <a:lnSpc>
                          <a:spcPct val="100000"/>
                        </a:lnSpc>
                        <a:spcAft>
                          <a:spcPts val="0"/>
                        </a:spcAft>
                      </a:pPr>
                      <a:r>
                        <a:rPr lang="en-ZA" sz="1400" dirty="0">
                          <a:solidFill>
                            <a:schemeClr val="tx1"/>
                          </a:solidFill>
                          <a:effectLst/>
                          <a:latin typeface="Arial" panose="020B0604020202020204" pitchFamily="34" charset="0"/>
                          <a:cs typeface="Arial" panose="020B0604020202020204" pitchFamily="34" charset="0"/>
                        </a:rPr>
                        <a:t>Quarterly Targets Not Achieved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solidFill>
                      <a:srgbClr val="FFCC00"/>
                    </a:solidFill>
                  </a:tcPr>
                </a:tc>
                <a:tc>
                  <a:txBody>
                    <a:bodyPr/>
                    <a:lstStyle/>
                    <a:p>
                      <a:pPr algn="ctr">
                        <a:lnSpc>
                          <a:spcPct val="100000"/>
                        </a:lnSpc>
                        <a:spcAft>
                          <a:spcPts val="0"/>
                        </a:spcAft>
                      </a:pPr>
                      <a:r>
                        <a:rPr lang="en-ZA" sz="1400" dirty="0">
                          <a:solidFill>
                            <a:schemeClr val="tx1"/>
                          </a:solidFill>
                          <a:effectLst/>
                          <a:latin typeface="Arial" panose="020B0604020202020204" pitchFamily="34" charset="0"/>
                          <a:cs typeface="Arial" panose="020B0604020202020204" pitchFamily="34" charset="0"/>
                        </a:rPr>
                        <a:t>Percentage (%) Achieved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solidFill>
                      <a:srgbClr val="FFCC00"/>
                    </a:solidFill>
                  </a:tcPr>
                </a:tc>
                <a:extLst>
                  <a:ext uri="{0D108BD9-81ED-4DB2-BD59-A6C34878D82A}">
                    <a16:rowId xmlns:a16="http://schemas.microsoft.com/office/drawing/2014/main" val="10000"/>
                  </a:ext>
                </a:extLst>
              </a:tr>
              <a:tr h="510056">
                <a:tc>
                  <a:txBody>
                    <a:bodyPr/>
                    <a:lstStyle/>
                    <a:p>
                      <a:pPr>
                        <a:lnSpc>
                          <a:spcPts val="1680"/>
                        </a:lnSpc>
                        <a:spcAft>
                          <a:spcPts val="0"/>
                        </a:spcAft>
                      </a:pPr>
                      <a:r>
                        <a:rPr lang="en-ZA" sz="1400" dirty="0">
                          <a:solidFill>
                            <a:schemeClr val="tx1"/>
                          </a:solidFill>
                          <a:effectLst/>
                          <a:latin typeface="Arial" panose="020B0604020202020204" pitchFamily="34" charset="0"/>
                          <a:cs typeface="Arial" panose="020B0604020202020204" pitchFamily="34" charset="0"/>
                        </a:rPr>
                        <a:t>Programme 1: Administration</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3</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2</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0</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1</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b="1" dirty="0">
                          <a:solidFill>
                            <a:schemeClr val="tx1"/>
                          </a:solidFill>
                          <a:effectLst/>
                          <a:latin typeface="Arial" panose="020B0604020202020204" pitchFamily="34" charset="0"/>
                          <a:cs typeface="Arial" panose="020B0604020202020204" pitchFamily="34" charset="0"/>
                        </a:rPr>
                        <a:t>67%</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extLst>
                  <a:ext uri="{0D108BD9-81ED-4DB2-BD59-A6C34878D82A}">
                    <a16:rowId xmlns:a16="http://schemas.microsoft.com/office/drawing/2014/main" val="10001"/>
                  </a:ext>
                </a:extLst>
              </a:tr>
              <a:tr h="510056">
                <a:tc>
                  <a:txBody>
                    <a:bodyPr/>
                    <a:lstStyle/>
                    <a:p>
                      <a:pPr>
                        <a:lnSpc>
                          <a:spcPts val="1680"/>
                        </a:lnSpc>
                        <a:spcAft>
                          <a:spcPts val="0"/>
                        </a:spcAft>
                      </a:pPr>
                      <a:r>
                        <a:rPr lang="en-ZA" sz="1400" dirty="0">
                          <a:solidFill>
                            <a:schemeClr val="tx1"/>
                          </a:solidFill>
                          <a:effectLst/>
                          <a:latin typeface="Arial" panose="020B0604020202020204" pitchFamily="34" charset="0"/>
                          <a:cs typeface="Arial" panose="020B0604020202020204" pitchFamily="34" charset="0"/>
                        </a:rPr>
                        <a:t>Programme 2: ICT International Affairs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7</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6</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1</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0</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b="1" dirty="0">
                          <a:solidFill>
                            <a:schemeClr val="tx1"/>
                          </a:solidFill>
                          <a:effectLst/>
                          <a:latin typeface="Arial" panose="020B0604020202020204" pitchFamily="34" charset="0"/>
                          <a:cs typeface="Arial" panose="020B0604020202020204" pitchFamily="34" charset="0"/>
                        </a:rPr>
                        <a:t>86%</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extLst>
                  <a:ext uri="{0D108BD9-81ED-4DB2-BD59-A6C34878D82A}">
                    <a16:rowId xmlns:a16="http://schemas.microsoft.com/office/drawing/2014/main" val="10002"/>
                  </a:ext>
                </a:extLst>
              </a:tr>
              <a:tr h="774657">
                <a:tc>
                  <a:txBody>
                    <a:bodyPr/>
                    <a:lstStyle/>
                    <a:p>
                      <a:pPr>
                        <a:lnSpc>
                          <a:spcPts val="1680"/>
                        </a:lnSpc>
                        <a:spcAft>
                          <a:spcPts val="0"/>
                        </a:spcAft>
                      </a:pPr>
                      <a:r>
                        <a:rPr lang="en-ZA" sz="1400" dirty="0">
                          <a:solidFill>
                            <a:schemeClr val="tx1"/>
                          </a:solidFill>
                          <a:effectLst/>
                          <a:latin typeface="Arial" panose="020B0604020202020204" pitchFamily="34" charset="0"/>
                          <a:cs typeface="Arial" panose="020B0604020202020204" pitchFamily="34" charset="0"/>
                        </a:rPr>
                        <a:t>Programme 3: Policy, Research &amp; Capacity Development</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5</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5</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0</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0</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b="1" dirty="0">
                          <a:solidFill>
                            <a:schemeClr val="tx1"/>
                          </a:solidFill>
                          <a:effectLst/>
                          <a:latin typeface="Arial" panose="020B0604020202020204" pitchFamily="34" charset="0"/>
                          <a:cs typeface="Arial" panose="020B0604020202020204" pitchFamily="34" charset="0"/>
                        </a:rPr>
                        <a:t>100%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extLst>
                  <a:ext uri="{0D108BD9-81ED-4DB2-BD59-A6C34878D82A}">
                    <a16:rowId xmlns:a16="http://schemas.microsoft.com/office/drawing/2014/main" val="10003"/>
                  </a:ext>
                </a:extLst>
              </a:tr>
              <a:tr h="1039258">
                <a:tc>
                  <a:txBody>
                    <a:bodyPr/>
                    <a:lstStyle/>
                    <a:p>
                      <a:pPr>
                        <a:lnSpc>
                          <a:spcPts val="1680"/>
                        </a:lnSpc>
                        <a:spcAft>
                          <a:spcPts val="0"/>
                        </a:spcAft>
                      </a:pPr>
                      <a:r>
                        <a:rPr lang="en-ZA" sz="1400" dirty="0">
                          <a:solidFill>
                            <a:schemeClr val="tx1"/>
                          </a:solidFill>
                          <a:effectLst/>
                          <a:latin typeface="Arial" panose="020B0604020202020204" pitchFamily="34" charset="0"/>
                          <a:cs typeface="Arial" panose="020B0604020202020204" pitchFamily="34" charset="0"/>
                        </a:rPr>
                        <a:t>Programme 4: ICT Enterprise Development And SOE Oversight</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5</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5</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0</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0</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b="1" dirty="0">
                          <a:solidFill>
                            <a:schemeClr val="tx1"/>
                          </a:solidFill>
                          <a:effectLst/>
                          <a:latin typeface="Arial" panose="020B0604020202020204" pitchFamily="34" charset="0"/>
                          <a:cs typeface="Arial" panose="020B0604020202020204" pitchFamily="34" charset="0"/>
                        </a:rPr>
                        <a:t>100%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extLst>
                  <a:ext uri="{0D108BD9-81ED-4DB2-BD59-A6C34878D82A}">
                    <a16:rowId xmlns:a16="http://schemas.microsoft.com/office/drawing/2014/main" val="10004"/>
                  </a:ext>
                </a:extLst>
              </a:tr>
              <a:tr h="510056">
                <a:tc>
                  <a:txBody>
                    <a:bodyPr/>
                    <a:lstStyle/>
                    <a:p>
                      <a:pPr>
                        <a:lnSpc>
                          <a:spcPts val="1680"/>
                        </a:lnSpc>
                        <a:spcAft>
                          <a:spcPts val="0"/>
                        </a:spcAft>
                      </a:pPr>
                      <a:r>
                        <a:rPr lang="en-ZA" sz="1400" dirty="0">
                          <a:solidFill>
                            <a:schemeClr val="tx1"/>
                          </a:solidFill>
                          <a:effectLst/>
                          <a:latin typeface="Arial" panose="020B0604020202020204" pitchFamily="34" charset="0"/>
                          <a:cs typeface="Arial" panose="020B0604020202020204" pitchFamily="34" charset="0"/>
                        </a:rPr>
                        <a:t>Programme 5: ICT Infrastructure Support</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3</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2</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1</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0</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tc>
                  <a:txBody>
                    <a:bodyPr/>
                    <a:lstStyle/>
                    <a:p>
                      <a:pPr algn="ctr">
                        <a:lnSpc>
                          <a:spcPts val="1680"/>
                        </a:lnSpc>
                        <a:spcAft>
                          <a:spcPts val="0"/>
                        </a:spcAft>
                      </a:pPr>
                      <a:r>
                        <a:rPr lang="en-ZA" sz="1800" b="1" dirty="0">
                          <a:solidFill>
                            <a:schemeClr val="tx1"/>
                          </a:solidFill>
                          <a:effectLst/>
                          <a:latin typeface="Arial" panose="020B0604020202020204" pitchFamily="34" charset="0"/>
                          <a:cs typeface="Arial" panose="020B0604020202020204" pitchFamily="34" charset="0"/>
                        </a:rPr>
                        <a:t>67%</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tc>
                <a:extLst>
                  <a:ext uri="{0D108BD9-81ED-4DB2-BD59-A6C34878D82A}">
                    <a16:rowId xmlns:a16="http://schemas.microsoft.com/office/drawing/2014/main" val="10005"/>
                  </a:ext>
                </a:extLst>
              </a:tr>
              <a:tr h="484146">
                <a:tc>
                  <a:txBody>
                    <a:bodyPr/>
                    <a:lstStyle/>
                    <a:p>
                      <a:pPr>
                        <a:lnSpc>
                          <a:spcPts val="1680"/>
                        </a:lnSpc>
                        <a:spcAft>
                          <a:spcPts val="0"/>
                        </a:spcAft>
                      </a:pPr>
                      <a:r>
                        <a:rPr lang="en-ZA" sz="1400" dirty="0">
                          <a:solidFill>
                            <a:schemeClr val="tx1"/>
                          </a:solidFill>
                          <a:effectLst/>
                          <a:latin typeface="Arial" panose="020B0604020202020204" pitchFamily="34" charset="0"/>
                          <a:cs typeface="Arial" panose="020B0604020202020204" pitchFamily="34" charset="0"/>
                        </a:rPr>
                        <a:t>Departmental</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23</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20</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2</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1</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tc>
                  <a:txBody>
                    <a:bodyPr/>
                    <a:lstStyle/>
                    <a:p>
                      <a:pPr algn="ctr">
                        <a:lnSpc>
                          <a:spcPts val="1680"/>
                        </a:lnSpc>
                        <a:spcAft>
                          <a:spcPts val="0"/>
                        </a:spcAft>
                      </a:pPr>
                      <a:r>
                        <a:rPr lang="en-ZA" sz="1800" dirty="0">
                          <a:solidFill>
                            <a:schemeClr val="tx1"/>
                          </a:solidFill>
                          <a:effectLst/>
                          <a:latin typeface="Arial" panose="020B0604020202020204" pitchFamily="34" charset="0"/>
                          <a:cs typeface="Arial" panose="020B0604020202020204" pitchFamily="34" charset="0"/>
                        </a:rPr>
                        <a:t>87%</a:t>
                      </a:r>
                      <a:endParaRPr lang="en-ZA"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99" marR="63399" marT="0" marB="0" anchor="ctr">
                    <a:solidFill>
                      <a:srgbClr val="FFCC00"/>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38424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smtClean="0">
                <a:solidFill>
                  <a:prstClr val="white"/>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3" name="Slide Number Placeholder 2"/>
          <p:cNvSpPr>
            <a:spLocks noGrp="1"/>
          </p:cNvSpPr>
          <p:nvPr>
            <p:ph type="sldNum" sz="quarter" idx="12"/>
          </p:nvPr>
        </p:nvSpPr>
        <p:spPr/>
        <p:txBody>
          <a:bodyPr/>
          <a:lstStyle/>
          <a:p>
            <a:pPr>
              <a:defRPr/>
            </a:pPr>
            <a:fld id="{DDCF0C69-8D1B-4622-9F73-194E033E7B42}" type="slidenum">
              <a:rPr lang="en-US" smtClean="0"/>
              <a:pPr>
                <a:defRPr/>
              </a:pPr>
              <a:t>9</a:t>
            </a:fld>
            <a:endParaRPr lang="en-US" dirty="0"/>
          </a:p>
        </p:txBody>
      </p:sp>
      <p:sp>
        <p:nvSpPr>
          <p:cNvPr id="2" name="Rectangle 1"/>
          <p:cNvSpPr/>
          <p:nvPr/>
        </p:nvSpPr>
        <p:spPr>
          <a:xfrm>
            <a:off x="2987824" y="340389"/>
            <a:ext cx="4828822" cy="461665"/>
          </a:xfrm>
          <a:prstGeom prst="rect">
            <a:avLst/>
          </a:prstGeom>
        </p:spPr>
        <p:txBody>
          <a:bodyPr wrap="none">
            <a:spAutoFit/>
          </a:bodyPr>
          <a:lstStyle/>
          <a:p>
            <a:r>
              <a:rPr lang="en-ZA" sz="2400" dirty="0"/>
              <a:t>APP Targets Not Fully Achieved</a:t>
            </a:r>
          </a:p>
        </p:txBody>
      </p:sp>
      <p:cxnSp>
        <p:nvCxnSpPr>
          <p:cNvPr id="10" name="Straight Connector 9"/>
          <p:cNvCxnSpPr/>
          <p:nvPr/>
        </p:nvCxnSpPr>
        <p:spPr bwMode="auto">
          <a:xfrm>
            <a:off x="0" y="1155808"/>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1" name="Picture 7" descr="approved-logo.jpg"/>
          <p:cNvPicPr>
            <a:picLocks noChangeAspect="1"/>
          </p:cNvPicPr>
          <p:nvPr/>
        </p:nvPicPr>
        <p:blipFill>
          <a:blip r:embed="rId2" cstate="print"/>
          <a:srcRect/>
          <a:stretch>
            <a:fillRect/>
          </a:stretch>
        </p:blipFill>
        <p:spPr bwMode="auto">
          <a:xfrm>
            <a:off x="0" y="40951"/>
            <a:ext cx="2771775" cy="937579"/>
          </a:xfrm>
          <a:prstGeom prst="rect">
            <a:avLst/>
          </a:prstGeom>
          <a:noFill/>
          <a:ln w="9525">
            <a:noFill/>
            <a:miter lim="800000"/>
            <a:headEnd/>
            <a:tailEnd/>
          </a:ln>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3225" y="57432"/>
            <a:ext cx="901700" cy="9017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11823443"/>
              </p:ext>
            </p:extLst>
          </p:nvPr>
        </p:nvGraphicFramePr>
        <p:xfrm>
          <a:off x="38100" y="1143000"/>
          <a:ext cx="9067799" cy="5320375"/>
        </p:xfrm>
        <a:graphic>
          <a:graphicData uri="http://schemas.openxmlformats.org/drawingml/2006/table">
            <a:tbl>
              <a:tblPr firstRow="1" bandRow="1">
                <a:tableStyleId>{5C22544A-7EE6-4342-B048-85BDC9FD1C3A}</a:tableStyleId>
              </a:tblPr>
              <a:tblGrid>
                <a:gridCol w="2435566">
                  <a:extLst>
                    <a:ext uri="{9D8B030D-6E8A-4147-A177-3AD203B41FA5}">
                      <a16:colId xmlns:a16="http://schemas.microsoft.com/office/drawing/2014/main" val="20000"/>
                    </a:ext>
                  </a:extLst>
                </a:gridCol>
                <a:gridCol w="1723630">
                  <a:extLst>
                    <a:ext uri="{9D8B030D-6E8A-4147-A177-3AD203B41FA5}">
                      <a16:colId xmlns:a16="http://schemas.microsoft.com/office/drawing/2014/main" val="20001"/>
                    </a:ext>
                  </a:extLst>
                </a:gridCol>
                <a:gridCol w="2398096">
                  <a:extLst>
                    <a:ext uri="{9D8B030D-6E8A-4147-A177-3AD203B41FA5}">
                      <a16:colId xmlns:a16="http://schemas.microsoft.com/office/drawing/2014/main" val="20002"/>
                    </a:ext>
                  </a:extLst>
                </a:gridCol>
                <a:gridCol w="2510507">
                  <a:extLst>
                    <a:ext uri="{9D8B030D-6E8A-4147-A177-3AD203B41FA5}">
                      <a16:colId xmlns:a16="http://schemas.microsoft.com/office/drawing/2014/main" val="20003"/>
                    </a:ext>
                  </a:extLst>
                </a:gridCol>
              </a:tblGrid>
              <a:tr h="326541">
                <a:tc>
                  <a:txBody>
                    <a:bodyPr/>
                    <a:lstStyle/>
                    <a:p>
                      <a:r>
                        <a:rPr lang="en-ZA" sz="1600" dirty="0" smtClean="0">
                          <a:solidFill>
                            <a:schemeClr val="tx1"/>
                          </a:solidFill>
                          <a:latin typeface="Arial" panose="020B0604020202020204" pitchFamily="34" charset="0"/>
                          <a:cs typeface="Arial" panose="020B0604020202020204" pitchFamily="34" charset="0"/>
                        </a:rPr>
                        <a:t>Annual Target </a:t>
                      </a:r>
                      <a:endParaRPr lang="en-ZA" sz="1600" dirty="0">
                        <a:solidFill>
                          <a:schemeClr val="tx1"/>
                        </a:solidFill>
                        <a:latin typeface="Arial" panose="020B0604020202020204" pitchFamily="34" charset="0"/>
                        <a:cs typeface="Arial" panose="020B0604020202020204" pitchFamily="34" charset="0"/>
                      </a:endParaRPr>
                    </a:p>
                  </a:txBody>
                  <a:tcPr>
                    <a:solidFill>
                      <a:srgbClr val="FFCC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Q2 Target</a:t>
                      </a:r>
                    </a:p>
                  </a:txBody>
                  <a:tcPr>
                    <a:solidFill>
                      <a:srgbClr val="FFCC00"/>
                    </a:solidFill>
                  </a:tcPr>
                </a:tc>
                <a:tc>
                  <a:txBody>
                    <a:bodyPr/>
                    <a:lstStyle/>
                    <a:p>
                      <a:r>
                        <a:rPr lang="en-ZA" sz="1600" dirty="0" smtClean="0">
                          <a:solidFill>
                            <a:schemeClr val="tx1"/>
                          </a:solidFill>
                          <a:latin typeface="Arial" panose="020B0604020202020204" pitchFamily="34" charset="0"/>
                          <a:cs typeface="Arial" panose="020B0604020202020204" pitchFamily="34" charset="0"/>
                        </a:rPr>
                        <a:t>Challenges</a:t>
                      </a:r>
                      <a:endParaRPr lang="en-ZA" sz="1600" dirty="0">
                        <a:solidFill>
                          <a:schemeClr val="tx1"/>
                        </a:solidFill>
                        <a:latin typeface="Arial" panose="020B0604020202020204" pitchFamily="34" charset="0"/>
                        <a:cs typeface="Arial" panose="020B0604020202020204" pitchFamily="34" charset="0"/>
                      </a:endParaRPr>
                    </a:p>
                  </a:txBody>
                  <a:tcPr>
                    <a:solidFill>
                      <a:srgbClr val="FFCC00"/>
                    </a:solidFill>
                  </a:tcPr>
                </a:tc>
                <a:tc>
                  <a:txBody>
                    <a:bodyPr/>
                    <a:lstStyle/>
                    <a:p>
                      <a:r>
                        <a:rPr lang="en-ZA" sz="1600" dirty="0" smtClean="0">
                          <a:solidFill>
                            <a:schemeClr val="tx1"/>
                          </a:solidFill>
                          <a:latin typeface="Arial" panose="020B0604020202020204" pitchFamily="34" charset="0"/>
                          <a:cs typeface="Arial" panose="020B0604020202020204" pitchFamily="34" charset="0"/>
                        </a:rPr>
                        <a:t>Remedial Actions</a:t>
                      </a:r>
                      <a:endParaRPr lang="en-ZA" sz="1600" dirty="0">
                        <a:solidFill>
                          <a:schemeClr val="tx1"/>
                        </a:solidFill>
                        <a:latin typeface="Arial" panose="020B0604020202020204" pitchFamily="34" charset="0"/>
                        <a:cs typeface="Arial" panose="020B0604020202020204" pitchFamily="34" charset="0"/>
                      </a:endParaRPr>
                    </a:p>
                  </a:txBody>
                  <a:tcPr>
                    <a:solidFill>
                      <a:srgbClr val="FFCC00"/>
                    </a:solidFill>
                  </a:tcPr>
                </a:tc>
                <a:extLst>
                  <a:ext uri="{0D108BD9-81ED-4DB2-BD59-A6C34878D82A}">
                    <a16:rowId xmlns:a16="http://schemas.microsoft.com/office/drawing/2014/main" val="10000"/>
                  </a:ext>
                </a:extLst>
              </a:tr>
              <a:tr h="1326733">
                <a:tc>
                  <a:txBody>
                    <a:bodyPr/>
                    <a:lstStyle/>
                    <a:p>
                      <a:pPr>
                        <a:lnSpc>
                          <a:spcPct val="107000"/>
                        </a:lnSpc>
                        <a:spcAft>
                          <a:spcPts val="0"/>
                        </a:spcAft>
                      </a:pP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Organisational structure approved and implemented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CC00"/>
                    </a:solidFill>
                  </a:tcPr>
                </a:tc>
                <a:tc>
                  <a:txBody>
                    <a:bodyPr/>
                    <a:lstStyle/>
                    <a:p>
                      <a:pPr>
                        <a:lnSpc>
                          <a:spcPct val="107000"/>
                        </a:lnSpc>
                        <a:spcAft>
                          <a:spcPts val="0"/>
                        </a:spcAft>
                      </a:pP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Job evaluation conducted for newly created posts and revised jobs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tc>
                  <a:txBody>
                    <a:bodyPr/>
                    <a:lstStyle/>
                    <a:p>
                      <a:pPr>
                        <a:lnSpc>
                          <a:spcPct val="107000"/>
                        </a:lnSpc>
                        <a:spcAft>
                          <a:spcPts val="0"/>
                        </a:spcAft>
                      </a:pP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Functional structure not yet approved by Minister. Job evaluations to be informed by the functional structure and work study analysis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tc>
                  <a:txBody>
                    <a:bodyPr/>
                    <a:lstStyle/>
                    <a:p>
                      <a:pPr>
                        <a:lnSpc>
                          <a:spcPct val="107000"/>
                        </a:lnSpc>
                        <a:spcAft>
                          <a:spcPts val="0"/>
                        </a:spcAft>
                      </a:pP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Process of Minister's approval of functional structure on progress. Process of appointing service providers to conduct work study analysis on progress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val="10001"/>
                  </a:ext>
                </a:extLst>
              </a:tr>
              <a:tr h="2189658">
                <a:tc>
                  <a:txBody>
                    <a:bodyPr/>
                    <a:lstStyle/>
                    <a:p>
                      <a:r>
                        <a:rPr lang="en-US" sz="1400" kern="1200" dirty="0" smtClean="0">
                          <a:solidFill>
                            <a:schemeClr val="tx1"/>
                          </a:solidFill>
                          <a:effectLst/>
                          <a:latin typeface="Arial" panose="020B0604020202020204" pitchFamily="34" charset="0"/>
                          <a:ea typeface="+mn-ea"/>
                          <a:cs typeface="Arial" panose="020B0604020202020204" pitchFamily="34" charset="0"/>
                        </a:rPr>
                        <a:t>2 partnerships secured for the Digital Economy towards ICT enterprise development, SMME growth, e-skills and innovation in line with the ICT SMME Strategy</a:t>
                      </a:r>
                      <a:endParaRPr lang="en-ZA" sz="1400" dirty="0">
                        <a:solidFill>
                          <a:schemeClr val="tx1"/>
                        </a:solidFill>
                        <a:latin typeface="Arial" panose="020B0604020202020204" pitchFamily="34" charset="0"/>
                        <a:cs typeface="Arial" panose="020B0604020202020204" pitchFamily="34" charset="0"/>
                      </a:endParaRPr>
                    </a:p>
                  </a:txBody>
                  <a:tcPr>
                    <a:solidFill>
                      <a:srgbClr val="FFCC00"/>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Draft Business Case developed on SAPO as an e-Commerce Hub in line with SAPO Strategic Turn-around Plan and submitted for approval</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smtClean="0">
                          <a:solidFill>
                            <a:schemeClr val="tx1"/>
                          </a:solidFill>
                          <a:effectLst/>
                          <a:latin typeface="Arial" panose="020B0604020202020204" pitchFamily="34" charset="0"/>
                          <a:ea typeface="Arial Narrow" panose="020B0606020202030204" pitchFamily="34" charset="0"/>
                          <a:cs typeface="Arial" panose="020B0604020202020204" pitchFamily="34" charset="0"/>
                        </a:rPr>
                        <a:t>Delays in the Submission of the Business Case for approval was due to the consultation between the DG and SAPO CEO. A Workshop was held as part of the consultation between the DG and SAPO CEO where a Business Case was presented. </a:t>
                      </a:r>
                      <a:endParaRPr lang="en-ZA" sz="14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tc>
                  <a:txBody>
                    <a:bodyPr/>
                    <a:lstStyle/>
                    <a:p>
                      <a:r>
                        <a:rPr lang="en-US" sz="1400" kern="1200" dirty="0" smtClean="0">
                          <a:solidFill>
                            <a:schemeClr val="tx1"/>
                          </a:solidFill>
                          <a:effectLst/>
                          <a:latin typeface="Arial" panose="020B0604020202020204" pitchFamily="34" charset="0"/>
                          <a:ea typeface="+mn-ea"/>
                          <a:cs typeface="Arial" panose="020B0604020202020204" pitchFamily="34" charset="0"/>
                        </a:rPr>
                        <a:t>Submission of the SAPO Business Case will be prioritised in the third quarter. </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230975">
                <a:tc>
                  <a:txBody>
                    <a:bodyPr/>
                    <a:lstStyle/>
                    <a:p>
                      <a:pPr>
                        <a:lnSpc>
                          <a:spcPct val="107000"/>
                        </a:lnSpc>
                        <a:spcAft>
                          <a:spcPts val="0"/>
                        </a:spcAft>
                      </a:pP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Project Manage the roll-out of the Broadband connectivity Implementation Plan Phase 1 towards connecting 2700 identified sites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solidFill>
                      <a:srgbClr val="FFCC00"/>
                    </a:solidFill>
                  </a:tcPr>
                </a:tc>
                <a:tc>
                  <a:txBody>
                    <a:bodyPr/>
                    <a:lstStyle/>
                    <a:p>
                      <a:pPr>
                        <a:lnSpc>
                          <a:spcPct val="107000"/>
                        </a:lnSpc>
                        <a:spcAft>
                          <a:spcPts val="0"/>
                        </a:spcAft>
                      </a:pP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Connectivity to an additional 800 identified sites project managed and monitored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tc>
                  <a:txBody>
                    <a:bodyPr/>
                    <a:lstStyle/>
                    <a:p>
                      <a:pPr marL="0" lvl="0" indent="0">
                        <a:lnSpc>
                          <a:spcPct val="107000"/>
                        </a:lnSpc>
                        <a:spcAft>
                          <a:spcPts val="0"/>
                        </a:spcAft>
                        <a:buFont typeface="Symbol" panose="05050102010706020507" pitchFamily="18" charset="2"/>
                        <a:buNone/>
                      </a:pP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The signing of MSA took longer than </a:t>
                      </a:r>
                      <a:r>
                        <a:rPr lang="en-US" sz="1400" dirty="0" smtClean="0">
                          <a:solidFill>
                            <a:schemeClr val="tx1"/>
                          </a:solidFill>
                          <a:effectLst/>
                          <a:latin typeface="Arial" panose="020B0604020202020204" pitchFamily="34" charset="0"/>
                          <a:ea typeface="Arial Narrow" panose="020B0606020202030204" pitchFamily="34" charset="0"/>
                          <a:cs typeface="Arial" panose="020B0604020202020204" pitchFamily="34" charset="0"/>
                        </a:rPr>
                        <a:t>anticipated. Transfer </a:t>
                      </a: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of funds by Treasury to BBI SITA has not yet happened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tc>
                  <a:txBody>
                    <a:bodyPr/>
                    <a:lstStyle/>
                    <a:p>
                      <a:pPr marL="0" lvl="0" indent="0">
                        <a:lnSpc>
                          <a:spcPct val="107000"/>
                        </a:lnSpc>
                        <a:spcAft>
                          <a:spcPts val="0"/>
                        </a:spcAft>
                        <a:buFont typeface="Symbol" panose="05050102010706020507" pitchFamily="18" charset="2"/>
                        <a:buNone/>
                      </a:pP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Outstanding contractual issues were duly escalated and </a:t>
                      </a:r>
                      <a:r>
                        <a:rPr lang="en-US" sz="1400" dirty="0" smtClean="0">
                          <a:solidFill>
                            <a:schemeClr val="tx1"/>
                          </a:solidFill>
                          <a:effectLst/>
                          <a:latin typeface="Arial" panose="020B0604020202020204" pitchFamily="34" charset="0"/>
                          <a:ea typeface="Arial Narrow" panose="020B0606020202030204" pitchFamily="34" charset="0"/>
                          <a:cs typeface="Arial" panose="020B0604020202020204" pitchFamily="34" charset="0"/>
                        </a:rPr>
                        <a:t>resolved</a:t>
                      </a:r>
                      <a:r>
                        <a:rPr lang="en-ZA" sz="1400" dirty="0" smtClean="0">
                          <a:solidFill>
                            <a:schemeClr val="tx1"/>
                          </a:solidFill>
                          <a:effectLst/>
                          <a:latin typeface="Arial" panose="020B0604020202020204" pitchFamily="34" charset="0"/>
                          <a:ea typeface="Arial Narrow" panose="020B0606020202030204" pitchFamily="34" charset="0"/>
                          <a:cs typeface="Arial" panose="020B0604020202020204" pitchFamily="34" charset="0"/>
                        </a:rPr>
                        <a:t>.</a:t>
                      </a:r>
                      <a:r>
                        <a:rPr lang="en-ZA" sz="1400" baseline="0" dirty="0" smtClean="0">
                          <a:solidFill>
                            <a:schemeClr val="tx1"/>
                          </a:solidFill>
                          <a:effectLst/>
                          <a:latin typeface="Arial" panose="020B0604020202020204" pitchFamily="34" charset="0"/>
                          <a:ea typeface="Arial Narrow" panose="020B0606020202030204" pitchFamily="34" charset="0"/>
                          <a:cs typeface="Arial" panose="020B0604020202020204" pitchFamily="34" charset="0"/>
                        </a:rPr>
                        <a:t> </a:t>
                      </a:r>
                      <a:r>
                        <a:rPr lang="en-US" sz="1400" dirty="0" smtClean="0">
                          <a:solidFill>
                            <a:schemeClr val="tx1"/>
                          </a:solidFill>
                          <a:effectLst/>
                          <a:latin typeface="Arial" panose="020B0604020202020204" pitchFamily="34" charset="0"/>
                          <a:ea typeface="Arial Narrow" panose="020B0606020202030204" pitchFamily="34" charset="0"/>
                          <a:cs typeface="Arial" panose="020B0604020202020204" pitchFamily="34" charset="0"/>
                        </a:rPr>
                        <a:t>Compliance </a:t>
                      </a:r>
                      <a:r>
                        <a:rPr lang="en-US" sz="1400" dirty="0">
                          <a:solidFill>
                            <a:schemeClr val="tx1"/>
                          </a:solidFill>
                          <a:effectLst/>
                          <a:latin typeface="Arial" panose="020B0604020202020204" pitchFamily="34" charset="0"/>
                          <a:ea typeface="Arial Narrow" panose="020B0606020202030204" pitchFamily="34" charset="0"/>
                          <a:cs typeface="Arial" panose="020B0604020202020204" pitchFamily="34" charset="0"/>
                        </a:rPr>
                        <a:t>to fund transfer requirements has been prioritised.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400" marR="25400" marT="25400" marB="2540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10278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9420</TotalTime>
  <Words>1826</Words>
  <Application>Microsoft Office PowerPoint</Application>
  <PresentationFormat>On-screen Show (4:3)</PresentationFormat>
  <Paragraphs>336</Paragraphs>
  <Slides>15</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ＭＳ Ｐゴシック</vt:lpstr>
      <vt:lpstr>ＭＳ Ｐゴシック</vt:lpstr>
      <vt:lpstr>Arial</vt:lpstr>
      <vt:lpstr>Arial Narrow</vt:lpstr>
      <vt:lpstr>Calibri</vt:lpstr>
      <vt:lpstr>Courier New</vt:lpstr>
      <vt:lpstr>Symbol</vt:lpstr>
      <vt:lpstr>Times New Roman</vt:lpstr>
      <vt:lpstr>Wingdings</vt:lpstr>
      <vt:lpstr>Office Theme</vt:lpstr>
      <vt:lpstr>                                                                 PRESENTATION TO THE STANDING COMMITTEE ON APPROPRIATIONS    28 NOVEMBER  2017                   </vt:lpstr>
      <vt:lpstr>  2017/2018 SECOND QUARTER   FINANCIAL PERFORMANCE                                                                       </vt:lpstr>
      <vt:lpstr>PowerPoint Presentation</vt:lpstr>
      <vt:lpstr>PowerPoint Presentation</vt:lpstr>
      <vt:lpstr>PowerPoint Presentation</vt:lpstr>
      <vt:lpstr>PowerPoint Presentation</vt:lpstr>
      <vt:lpstr>  2017/2018 ANNUAL PERFORMANCE PLAN      SECOND QUARTER PERFORMANCE                                                                       </vt:lpstr>
      <vt:lpstr>PowerPoint Presentation</vt:lpstr>
      <vt:lpstr>PowerPoint Presentation</vt:lpstr>
      <vt:lpstr>    SA CONNECT PROGRAMME                                                                          </vt:lpstr>
      <vt:lpstr>SA Connect Implementation Update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PORTFOLIO COMMITTEE    DEPARTMENT OF TELECOMMUNICATIONS AND POSTAL SERVICES   THIRD QUARTER PERFOMANCE 2014/15 FINANCIAL YEAR</dc:title>
  <dc:creator>Stevens</dc:creator>
  <cp:lastModifiedBy>Darrin Arends</cp:lastModifiedBy>
  <cp:revision>380</cp:revision>
  <cp:lastPrinted>2017-11-22T08:03:46Z</cp:lastPrinted>
  <dcterms:created xsi:type="dcterms:W3CDTF">2015-03-05T10:34:07Z</dcterms:created>
  <dcterms:modified xsi:type="dcterms:W3CDTF">2017-11-27T10:22:26Z</dcterms:modified>
</cp:coreProperties>
</file>