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4"/>
  </p:notesMasterIdLst>
  <p:handoutMasterIdLst>
    <p:handoutMasterId r:id="rId25"/>
  </p:handoutMasterIdLst>
  <p:sldIdLst>
    <p:sldId id="1163" r:id="rId2"/>
    <p:sldId id="1170" r:id="rId3"/>
    <p:sldId id="1169" r:id="rId4"/>
    <p:sldId id="1165" r:id="rId5"/>
    <p:sldId id="1171" r:id="rId6"/>
    <p:sldId id="1164" r:id="rId7"/>
    <p:sldId id="1182" r:id="rId8"/>
    <p:sldId id="1168" r:id="rId9"/>
    <p:sldId id="1186" r:id="rId10"/>
    <p:sldId id="1187" r:id="rId11"/>
    <p:sldId id="1192" r:id="rId12"/>
    <p:sldId id="1188" r:id="rId13"/>
    <p:sldId id="1189" r:id="rId14"/>
    <p:sldId id="1194" r:id="rId15"/>
    <p:sldId id="1197" r:id="rId16"/>
    <p:sldId id="1195" r:id="rId17"/>
    <p:sldId id="1196" r:id="rId18"/>
    <p:sldId id="1200" r:id="rId19"/>
    <p:sldId id="1191" r:id="rId20"/>
    <p:sldId id="1202" r:id="rId21"/>
    <p:sldId id="1199" r:id="rId22"/>
    <p:sldId id="1179" r:id="rId23"/>
  </p:sldIdLst>
  <p:sldSz cx="9144000" cy="6858000" type="screen4x3"/>
  <p:notesSz cx="6797675" cy="9926638"/>
  <p:defaultTextStyle>
    <a:defPPr>
      <a:defRPr lang="en-ZA"/>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66FFFF"/>
    <a:srgbClr val="008000"/>
    <a:srgbClr val="33CC33"/>
    <a:srgbClr val="FF0000"/>
    <a:srgbClr val="FFCC99"/>
    <a:srgbClr val="DDDDDD"/>
    <a:srgbClr val="FFD495"/>
    <a:srgbClr val="00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6" autoAdjust="0"/>
    <p:restoredTop sz="96864" autoAdjust="0"/>
  </p:normalViewPr>
  <p:slideViewPr>
    <p:cSldViewPr>
      <p:cViewPr varScale="1">
        <p:scale>
          <a:sx n="113" d="100"/>
          <a:sy n="113" d="100"/>
        </p:scale>
        <p:origin x="-16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
    </p:cViewPr>
  </p:sorterViewPr>
  <p:notesViewPr>
    <p:cSldViewPr>
      <p:cViewPr varScale="1">
        <p:scale>
          <a:sx n="37" d="100"/>
          <a:sy n="37" d="100"/>
        </p:scale>
        <p:origin x="-1506" y="-84"/>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1" y="4"/>
            <a:ext cx="2946189" cy="4969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65" tIns="45233" rIns="90465" bIns="45233" numCol="1" anchor="t" anchorCtr="0" compatLnSpc="1">
            <a:prstTxWarp prst="textNoShape">
              <a:avLst/>
            </a:prstTxWarp>
          </a:bodyPr>
          <a:lstStyle>
            <a:lvl1pPr algn="l">
              <a:defRPr sz="1200"/>
            </a:lvl1pPr>
          </a:lstStyle>
          <a:p>
            <a:pPr>
              <a:defRPr/>
            </a:pPr>
            <a:endParaRPr lang="en-ZA"/>
          </a:p>
        </p:txBody>
      </p:sp>
      <p:sp>
        <p:nvSpPr>
          <p:cNvPr id="15363" name="Rectangle 1027"/>
          <p:cNvSpPr>
            <a:spLocks noGrp="1" noChangeArrowheads="1"/>
          </p:cNvSpPr>
          <p:nvPr>
            <p:ph type="dt" sz="quarter" idx="1"/>
          </p:nvPr>
        </p:nvSpPr>
        <p:spPr bwMode="auto">
          <a:xfrm>
            <a:off x="3851488" y="4"/>
            <a:ext cx="2946189" cy="4969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65" tIns="45233" rIns="90465" bIns="45233" numCol="1" anchor="t" anchorCtr="0" compatLnSpc="1">
            <a:prstTxWarp prst="textNoShape">
              <a:avLst/>
            </a:prstTxWarp>
          </a:bodyPr>
          <a:lstStyle>
            <a:lvl1pPr algn="r">
              <a:defRPr sz="1200"/>
            </a:lvl1pPr>
          </a:lstStyle>
          <a:p>
            <a:pPr>
              <a:defRPr/>
            </a:pPr>
            <a:endParaRPr lang="en-ZA"/>
          </a:p>
        </p:txBody>
      </p:sp>
      <p:sp>
        <p:nvSpPr>
          <p:cNvPr id="15364" name="Rectangle 1028"/>
          <p:cNvSpPr>
            <a:spLocks noGrp="1" noChangeArrowheads="1"/>
          </p:cNvSpPr>
          <p:nvPr>
            <p:ph type="ftr" sz="quarter" idx="2"/>
          </p:nvPr>
        </p:nvSpPr>
        <p:spPr bwMode="auto">
          <a:xfrm>
            <a:off x="1" y="9429675"/>
            <a:ext cx="2946189" cy="4969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65" tIns="45233" rIns="90465" bIns="45233" numCol="1" anchor="b" anchorCtr="0" compatLnSpc="1">
            <a:prstTxWarp prst="textNoShape">
              <a:avLst/>
            </a:prstTxWarp>
          </a:bodyPr>
          <a:lstStyle>
            <a:lvl1pPr algn="l">
              <a:defRPr sz="1200"/>
            </a:lvl1pPr>
          </a:lstStyle>
          <a:p>
            <a:pPr>
              <a:defRPr/>
            </a:pPr>
            <a:endParaRPr lang="en-ZA"/>
          </a:p>
        </p:txBody>
      </p:sp>
      <p:sp>
        <p:nvSpPr>
          <p:cNvPr id="15365" name="Rectangle 1029"/>
          <p:cNvSpPr>
            <a:spLocks noGrp="1" noChangeArrowheads="1"/>
          </p:cNvSpPr>
          <p:nvPr>
            <p:ph type="sldNum" sz="quarter" idx="3"/>
          </p:nvPr>
        </p:nvSpPr>
        <p:spPr bwMode="auto">
          <a:xfrm>
            <a:off x="3851488" y="9429675"/>
            <a:ext cx="2946189" cy="4969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65" tIns="45233" rIns="90465" bIns="45233" numCol="1" anchor="b" anchorCtr="0" compatLnSpc="1">
            <a:prstTxWarp prst="textNoShape">
              <a:avLst/>
            </a:prstTxWarp>
          </a:bodyPr>
          <a:lstStyle>
            <a:lvl1pPr algn="r">
              <a:defRPr sz="1200"/>
            </a:lvl1pPr>
          </a:lstStyle>
          <a:p>
            <a:pPr>
              <a:defRPr/>
            </a:pPr>
            <a:fld id="{E2DCFF1D-F9B1-4118-A161-7CDDF1F5EA6C}" type="slidenum">
              <a:rPr lang="en-ZA"/>
              <a:pPr>
                <a:defRPr/>
              </a:pPr>
              <a:t>‹#›</a:t>
            </a:fld>
            <a:endParaRPr lang="en-ZA"/>
          </a:p>
        </p:txBody>
      </p:sp>
    </p:spTree>
    <p:extLst>
      <p:ext uri="{BB962C8B-B14F-4D97-AF65-F5344CB8AC3E}">
        <p14:creationId xmlns:p14="http://schemas.microsoft.com/office/powerpoint/2010/main" xmlns="" val="2372790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4"/>
            <a:ext cx="2946189" cy="4969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65" tIns="45233" rIns="90465" bIns="45233" numCol="1" anchor="t" anchorCtr="0" compatLnSpc="1">
            <a:prstTxWarp prst="textNoShape">
              <a:avLst/>
            </a:prstTxWarp>
          </a:bodyPr>
          <a:lstStyle>
            <a:lvl1pPr algn="l">
              <a:defRPr sz="1200"/>
            </a:lvl1pPr>
          </a:lstStyle>
          <a:p>
            <a:pPr>
              <a:defRPr/>
            </a:pPr>
            <a:endParaRPr lang="en-ZA"/>
          </a:p>
        </p:txBody>
      </p:sp>
      <p:sp>
        <p:nvSpPr>
          <p:cNvPr id="3075" name="Rectangle 3"/>
          <p:cNvSpPr>
            <a:spLocks noGrp="1" noChangeArrowheads="1"/>
          </p:cNvSpPr>
          <p:nvPr>
            <p:ph type="dt" idx="1"/>
          </p:nvPr>
        </p:nvSpPr>
        <p:spPr bwMode="auto">
          <a:xfrm>
            <a:off x="3851488" y="4"/>
            <a:ext cx="2946189" cy="4969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65" tIns="45233" rIns="90465" bIns="45233" numCol="1" anchor="t" anchorCtr="0" compatLnSpc="1">
            <a:prstTxWarp prst="textNoShape">
              <a:avLst/>
            </a:prstTxWarp>
          </a:bodyPr>
          <a:lstStyle>
            <a:lvl1pPr algn="r">
              <a:defRPr sz="1200"/>
            </a:lvl1pPr>
          </a:lstStyle>
          <a:p>
            <a:pPr>
              <a:defRPr/>
            </a:pPr>
            <a:endParaRPr lang="en-ZA"/>
          </a:p>
        </p:txBody>
      </p:sp>
      <p:sp>
        <p:nvSpPr>
          <p:cNvPr id="67588"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906890" y="4715630"/>
            <a:ext cx="4983904" cy="44663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65" tIns="45233" rIns="90465" bIns="45233" numCol="1" anchor="t" anchorCtr="0" compatLnSpc="1">
            <a:prstTxWarp prst="textNoShape">
              <a:avLst/>
            </a:prstTxWarp>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3078" name="Rectangle 6"/>
          <p:cNvSpPr>
            <a:spLocks noGrp="1" noChangeArrowheads="1"/>
          </p:cNvSpPr>
          <p:nvPr>
            <p:ph type="ftr" sz="quarter" idx="4"/>
          </p:nvPr>
        </p:nvSpPr>
        <p:spPr bwMode="auto">
          <a:xfrm>
            <a:off x="1" y="9429675"/>
            <a:ext cx="2946189" cy="4969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65" tIns="45233" rIns="90465" bIns="45233" numCol="1" anchor="b" anchorCtr="0" compatLnSpc="1">
            <a:prstTxWarp prst="textNoShape">
              <a:avLst/>
            </a:prstTxWarp>
          </a:bodyPr>
          <a:lstStyle>
            <a:lvl1pPr algn="l">
              <a:defRPr sz="1200"/>
            </a:lvl1pPr>
          </a:lstStyle>
          <a:p>
            <a:pPr>
              <a:defRPr/>
            </a:pPr>
            <a:endParaRPr lang="en-ZA"/>
          </a:p>
        </p:txBody>
      </p:sp>
      <p:sp>
        <p:nvSpPr>
          <p:cNvPr id="3079" name="Rectangle 7"/>
          <p:cNvSpPr>
            <a:spLocks noGrp="1" noChangeArrowheads="1"/>
          </p:cNvSpPr>
          <p:nvPr>
            <p:ph type="sldNum" sz="quarter" idx="5"/>
          </p:nvPr>
        </p:nvSpPr>
        <p:spPr bwMode="auto">
          <a:xfrm>
            <a:off x="3851488" y="9429675"/>
            <a:ext cx="2946189" cy="4969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65" tIns="45233" rIns="90465" bIns="45233" numCol="1" anchor="b" anchorCtr="0" compatLnSpc="1">
            <a:prstTxWarp prst="textNoShape">
              <a:avLst/>
            </a:prstTxWarp>
          </a:bodyPr>
          <a:lstStyle>
            <a:lvl1pPr algn="r">
              <a:defRPr sz="1200"/>
            </a:lvl1pPr>
          </a:lstStyle>
          <a:p>
            <a:pPr>
              <a:defRPr/>
            </a:pPr>
            <a:fld id="{51DFBBD4-9E65-40FB-9A8B-F124AAEE6D1C}" type="slidenum">
              <a:rPr lang="en-ZA"/>
              <a:pPr>
                <a:defRPr/>
              </a:pPr>
              <a:t>‹#›</a:t>
            </a:fld>
            <a:endParaRPr lang="en-ZA"/>
          </a:p>
        </p:txBody>
      </p:sp>
    </p:spTree>
    <p:extLst>
      <p:ext uri="{BB962C8B-B14F-4D97-AF65-F5344CB8AC3E}">
        <p14:creationId xmlns:p14="http://schemas.microsoft.com/office/powerpoint/2010/main" xmlns="" val="9041853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41B6806-AD3C-4360-97C4-7AFCCBFCCB8D}" type="slidenum">
              <a:rPr lang="en-US" smtClean="0"/>
              <a:pPr/>
              <a:t>4</a:t>
            </a:fld>
            <a:endParaRPr lang="en-US" dirty="0"/>
          </a:p>
        </p:txBody>
      </p:sp>
    </p:spTree>
    <p:extLst>
      <p:ext uri="{BB962C8B-B14F-4D97-AF65-F5344CB8AC3E}">
        <p14:creationId xmlns:p14="http://schemas.microsoft.com/office/powerpoint/2010/main" xmlns="" val="2640238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41B6806-AD3C-4360-97C4-7AFCCBFCCB8D}" type="slidenum">
              <a:rPr lang="en-US" smtClean="0"/>
              <a:pPr/>
              <a:t>6</a:t>
            </a:fld>
            <a:endParaRPr lang="en-US" dirty="0"/>
          </a:p>
        </p:txBody>
      </p:sp>
    </p:spTree>
    <p:extLst>
      <p:ext uri="{BB962C8B-B14F-4D97-AF65-F5344CB8AC3E}">
        <p14:creationId xmlns:p14="http://schemas.microsoft.com/office/powerpoint/2010/main" xmlns="" val="2733103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41B6806-AD3C-4360-97C4-7AFCCBFCCB8D}" type="slidenum">
              <a:rPr lang="en-US" smtClean="0"/>
              <a:pPr/>
              <a:t>7</a:t>
            </a:fld>
            <a:endParaRPr lang="en-US" dirty="0"/>
          </a:p>
        </p:txBody>
      </p:sp>
    </p:spTree>
    <p:extLst>
      <p:ext uri="{BB962C8B-B14F-4D97-AF65-F5344CB8AC3E}">
        <p14:creationId xmlns:p14="http://schemas.microsoft.com/office/powerpoint/2010/main" xmlns="" val="4060058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41B6806-AD3C-4360-97C4-7AFCCBFCCB8D}" type="slidenum">
              <a:rPr lang="en-US" smtClean="0"/>
              <a:pPr/>
              <a:t>8</a:t>
            </a:fld>
            <a:endParaRPr lang="en-US" dirty="0"/>
          </a:p>
        </p:txBody>
      </p:sp>
    </p:spTree>
    <p:extLst>
      <p:ext uri="{BB962C8B-B14F-4D97-AF65-F5344CB8AC3E}">
        <p14:creationId xmlns:p14="http://schemas.microsoft.com/office/powerpoint/2010/main" xmlns="" val="190808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ea typeface="MS PGothic" charset="0"/>
              <a:cs typeface="MS PGothic" charset="0"/>
            </a:endParaRPr>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charset="0"/>
                <a:ea typeface="MS PGothic" charset="0"/>
                <a:cs typeface="MS PGothic" charset="0"/>
              </a:defRPr>
            </a:lvl1pPr>
            <a:lvl2pPr marL="745063" indent="-286563">
              <a:defRPr sz="2400">
                <a:solidFill>
                  <a:schemeClr val="tx1"/>
                </a:solidFill>
                <a:latin typeface="Lucida Grande" charset="0"/>
                <a:ea typeface="MS PGothic" charset="0"/>
                <a:cs typeface="MS PGothic" charset="0"/>
              </a:defRPr>
            </a:lvl2pPr>
            <a:lvl3pPr marL="1146252" indent="-229250">
              <a:defRPr sz="2400">
                <a:solidFill>
                  <a:schemeClr val="tx1"/>
                </a:solidFill>
                <a:latin typeface="Lucida Grande" charset="0"/>
                <a:ea typeface="MS PGothic" charset="0"/>
                <a:cs typeface="MS PGothic" charset="0"/>
              </a:defRPr>
            </a:lvl3pPr>
            <a:lvl4pPr marL="1604752" indent="-229250">
              <a:defRPr sz="2400">
                <a:solidFill>
                  <a:schemeClr val="tx1"/>
                </a:solidFill>
                <a:latin typeface="Lucida Grande" charset="0"/>
                <a:ea typeface="MS PGothic" charset="0"/>
                <a:cs typeface="MS PGothic" charset="0"/>
              </a:defRPr>
            </a:lvl4pPr>
            <a:lvl5pPr marL="2063253" indent="-229250">
              <a:defRPr sz="2400">
                <a:solidFill>
                  <a:schemeClr val="tx1"/>
                </a:solidFill>
                <a:latin typeface="Lucida Grande" charset="0"/>
                <a:ea typeface="MS PGothic" charset="0"/>
                <a:cs typeface="MS PGothic" charset="0"/>
              </a:defRPr>
            </a:lvl5pPr>
            <a:lvl6pPr marL="2521753" indent="-229250" eaLnBrk="0" fontAlgn="base" hangingPunct="0">
              <a:spcBef>
                <a:spcPct val="0"/>
              </a:spcBef>
              <a:spcAft>
                <a:spcPct val="0"/>
              </a:spcAft>
              <a:defRPr sz="2400">
                <a:solidFill>
                  <a:schemeClr val="tx1"/>
                </a:solidFill>
                <a:latin typeface="Lucida Grande" charset="0"/>
                <a:ea typeface="MS PGothic" charset="0"/>
                <a:cs typeface="MS PGothic" charset="0"/>
              </a:defRPr>
            </a:lvl6pPr>
            <a:lvl7pPr marL="2980253" indent="-229250" eaLnBrk="0" fontAlgn="base" hangingPunct="0">
              <a:spcBef>
                <a:spcPct val="0"/>
              </a:spcBef>
              <a:spcAft>
                <a:spcPct val="0"/>
              </a:spcAft>
              <a:defRPr sz="2400">
                <a:solidFill>
                  <a:schemeClr val="tx1"/>
                </a:solidFill>
                <a:latin typeface="Lucida Grande" charset="0"/>
                <a:ea typeface="MS PGothic" charset="0"/>
                <a:cs typeface="MS PGothic" charset="0"/>
              </a:defRPr>
            </a:lvl7pPr>
            <a:lvl8pPr marL="3438754" indent="-229250" eaLnBrk="0" fontAlgn="base" hangingPunct="0">
              <a:spcBef>
                <a:spcPct val="0"/>
              </a:spcBef>
              <a:spcAft>
                <a:spcPct val="0"/>
              </a:spcAft>
              <a:defRPr sz="2400">
                <a:solidFill>
                  <a:schemeClr val="tx1"/>
                </a:solidFill>
                <a:latin typeface="Lucida Grande" charset="0"/>
                <a:ea typeface="MS PGothic" charset="0"/>
                <a:cs typeface="MS PGothic" charset="0"/>
              </a:defRPr>
            </a:lvl8pPr>
            <a:lvl9pPr marL="3897254" indent="-229250" eaLnBrk="0" fontAlgn="base" hangingPunct="0">
              <a:spcBef>
                <a:spcPct val="0"/>
              </a:spcBef>
              <a:spcAft>
                <a:spcPct val="0"/>
              </a:spcAft>
              <a:defRPr sz="2400">
                <a:solidFill>
                  <a:schemeClr val="tx1"/>
                </a:solidFill>
                <a:latin typeface="Lucida Grande" charset="0"/>
                <a:ea typeface="MS PGothic" charset="0"/>
                <a:cs typeface="MS PGothic" charset="0"/>
              </a:defRPr>
            </a:lvl9pPr>
          </a:lstStyle>
          <a:p>
            <a:fld id="{DE2BB391-3E62-1944-A7E7-23ECA87CE49D}" type="slidenum">
              <a:rPr lang="en-US" sz="1200"/>
              <a:pPr/>
              <a:t>15</a:t>
            </a:fld>
            <a:endParaRPr lang="en-US" sz="1200"/>
          </a:p>
        </p:txBody>
      </p:sp>
    </p:spTree>
    <p:extLst>
      <p:ext uri="{BB962C8B-B14F-4D97-AF65-F5344CB8AC3E}">
        <p14:creationId xmlns:p14="http://schemas.microsoft.com/office/powerpoint/2010/main" xmlns="" val="1887553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41B6806-AD3C-4360-97C4-7AFCCBFCCB8D}" type="slidenum">
              <a:rPr lang="en-US" smtClean="0"/>
              <a:pPr/>
              <a:t>21</a:t>
            </a:fld>
            <a:endParaRPr lang="en-US" dirty="0"/>
          </a:p>
        </p:txBody>
      </p:sp>
    </p:spTree>
    <p:extLst>
      <p:ext uri="{BB962C8B-B14F-4D97-AF65-F5344CB8AC3E}">
        <p14:creationId xmlns:p14="http://schemas.microsoft.com/office/powerpoint/2010/main" xmlns="" val="263334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6684076B-39EE-4198-9F15-17F74EA08BAD}" type="datetime1">
              <a:rPr lang="en-US"/>
              <a:pPr>
                <a:defRPr/>
              </a:pPr>
              <a:t>11/30/2017</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02E59E6E-18AF-4559-8D39-69068987915E}" type="slidenum">
              <a:rPr lang="en-US"/>
              <a:pPr>
                <a:defRPr/>
              </a:pPr>
              <a:t>‹#›</a:t>
            </a:fld>
            <a:endParaRPr lang="en-US" dirty="0"/>
          </a:p>
        </p:txBody>
      </p:sp>
    </p:spTree>
    <p:extLst>
      <p:ext uri="{BB962C8B-B14F-4D97-AF65-F5344CB8AC3E}">
        <p14:creationId xmlns:p14="http://schemas.microsoft.com/office/powerpoint/2010/main" xmlns="" val="3275728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807B1866-A7F3-40CE-9E30-365665437811}" type="datetime1">
              <a:rPr lang="en-US"/>
              <a:pPr>
                <a:defRPr/>
              </a:pPr>
              <a:t>11/30/2017</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1043F00A-DAC1-4584-81F2-A7E9CDB504C9}" type="slidenum">
              <a:rPr lang="en-US"/>
              <a:pPr>
                <a:defRPr/>
              </a:pPr>
              <a:t>‹#›</a:t>
            </a:fld>
            <a:endParaRPr lang="en-US" dirty="0"/>
          </a:p>
        </p:txBody>
      </p:sp>
    </p:spTree>
    <p:extLst>
      <p:ext uri="{BB962C8B-B14F-4D97-AF65-F5344CB8AC3E}">
        <p14:creationId xmlns:p14="http://schemas.microsoft.com/office/powerpoint/2010/main" xmlns="" val="3242559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0833491A-9EA0-4263-94DD-0578327A4684}" type="datetime1">
              <a:rPr lang="en-US"/>
              <a:pPr>
                <a:defRPr/>
              </a:pPr>
              <a:t>11/30/2017</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C631499D-609C-493D-B066-E100459AC072}" type="slidenum">
              <a:rPr lang="en-US"/>
              <a:pPr>
                <a:defRPr/>
              </a:pPr>
              <a:t>‹#›</a:t>
            </a:fld>
            <a:endParaRPr lang="en-US" dirty="0"/>
          </a:p>
        </p:txBody>
      </p:sp>
    </p:spTree>
    <p:extLst>
      <p:ext uri="{BB962C8B-B14F-4D97-AF65-F5344CB8AC3E}">
        <p14:creationId xmlns:p14="http://schemas.microsoft.com/office/powerpoint/2010/main" xmlns="" val="1107866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6EBE32C4-AE7A-40F2-8EF5-568F92287B1E}" type="datetime1">
              <a:rPr lang="en-US"/>
              <a:pPr>
                <a:defRPr/>
              </a:pPr>
              <a:t>11/30/2017</a:t>
            </a:fld>
            <a:endParaRPr lang="en-US" dirty="0"/>
          </a:p>
        </p:txBody>
      </p:sp>
      <p:sp>
        <p:nvSpPr>
          <p:cNvPr id="4"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5"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BD8C8345-677E-466E-9082-7F5A0551DF84}" type="slidenum">
              <a:rPr lang="en-US"/>
              <a:pPr>
                <a:defRPr/>
              </a:pPr>
              <a:t>‹#›</a:t>
            </a:fld>
            <a:endParaRPr lang="en-US" dirty="0"/>
          </a:p>
        </p:txBody>
      </p:sp>
    </p:spTree>
    <p:extLst>
      <p:ext uri="{BB962C8B-B14F-4D97-AF65-F5344CB8AC3E}">
        <p14:creationId xmlns:p14="http://schemas.microsoft.com/office/powerpoint/2010/main" xmlns="" val="108180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E8B12EB1-9EF0-42B8-893C-5BDBEEA9D5F4}" type="datetime1">
              <a:rPr lang="en-US"/>
              <a:pPr>
                <a:defRPr/>
              </a:pPr>
              <a:t>11/30/2017</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FE19EBBE-D6D1-49C8-BEAA-5BDE3A375FCE}" type="slidenum">
              <a:rPr lang="en-US"/>
              <a:pPr>
                <a:defRPr/>
              </a:pPr>
              <a:t>‹#›</a:t>
            </a:fld>
            <a:endParaRPr lang="en-US" dirty="0"/>
          </a:p>
        </p:txBody>
      </p:sp>
    </p:spTree>
    <p:extLst>
      <p:ext uri="{BB962C8B-B14F-4D97-AF65-F5344CB8AC3E}">
        <p14:creationId xmlns:p14="http://schemas.microsoft.com/office/powerpoint/2010/main" xmlns="" val="302272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BA9D97F4-AE32-435D-9106-7CA6811E59F3}" type="datetime1">
              <a:rPr lang="en-US"/>
              <a:pPr>
                <a:defRPr/>
              </a:pPr>
              <a:t>11/30/2017</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DC75389C-6ACD-43ED-9340-BDC15495FA68}" type="slidenum">
              <a:rPr lang="en-US"/>
              <a:pPr>
                <a:defRPr/>
              </a:pPr>
              <a:t>‹#›</a:t>
            </a:fld>
            <a:endParaRPr lang="en-US" dirty="0"/>
          </a:p>
        </p:txBody>
      </p:sp>
    </p:spTree>
    <p:extLst>
      <p:ext uri="{BB962C8B-B14F-4D97-AF65-F5344CB8AC3E}">
        <p14:creationId xmlns:p14="http://schemas.microsoft.com/office/powerpoint/2010/main" xmlns="" val="112085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BB3C9BE2-7D90-40EC-A12B-77CC5049F9A0}" type="datetime1">
              <a:rPr lang="en-US"/>
              <a:pPr>
                <a:defRPr/>
              </a:pPr>
              <a:t>11/30/2017</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427A569D-D850-44BB-9A34-AD3A1421A7E0}" type="slidenum">
              <a:rPr lang="en-US"/>
              <a:pPr>
                <a:defRPr/>
              </a:pPr>
              <a:t>‹#›</a:t>
            </a:fld>
            <a:endParaRPr lang="en-US" dirty="0"/>
          </a:p>
        </p:txBody>
      </p:sp>
    </p:spTree>
    <p:extLst>
      <p:ext uri="{BB962C8B-B14F-4D97-AF65-F5344CB8AC3E}">
        <p14:creationId xmlns:p14="http://schemas.microsoft.com/office/powerpoint/2010/main" xmlns="" val="343945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311B589B-97D2-4D4E-9289-DAB8CEE1717A}" type="datetime1">
              <a:rPr lang="en-US"/>
              <a:pPr>
                <a:defRPr/>
              </a:pPr>
              <a:t>11/30/2017</a:t>
            </a:fld>
            <a:endParaRPr lang="en-US" dirty="0"/>
          </a:p>
        </p:txBody>
      </p:sp>
      <p:sp>
        <p:nvSpPr>
          <p:cNvPr id="5"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C7258271-6974-4166-B3B4-9034239BBF1E}" type="slidenum">
              <a:rPr lang="en-US"/>
              <a:pPr>
                <a:defRPr/>
              </a:pPr>
              <a:t>‹#›</a:t>
            </a:fld>
            <a:endParaRPr lang="en-US" dirty="0"/>
          </a:p>
        </p:txBody>
      </p:sp>
    </p:spTree>
    <p:extLst>
      <p:ext uri="{BB962C8B-B14F-4D97-AF65-F5344CB8AC3E}">
        <p14:creationId xmlns:p14="http://schemas.microsoft.com/office/powerpoint/2010/main" xmlns="" val="197125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44747F82-0FCD-4562-BFA7-FCAA69730823}" type="datetime1">
              <a:rPr lang="en-US"/>
              <a:pPr>
                <a:defRPr/>
              </a:pPr>
              <a:t>11/30/2017</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3C67CCD3-D479-418E-9D76-143C2E072B73}" type="slidenum">
              <a:rPr lang="en-US"/>
              <a:pPr>
                <a:defRPr/>
              </a:pPr>
              <a:t>‹#›</a:t>
            </a:fld>
            <a:endParaRPr lang="en-US" dirty="0"/>
          </a:p>
        </p:txBody>
      </p:sp>
    </p:spTree>
    <p:extLst>
      <p:ext uri="{BB962C8B-B14F-4D97-AF65-F5344CB8AC3E}">
        <p14:creationId xmlns:p14="http://schemas.microsoft.com/office/powerpoint/2010/main" xmlns="" val="25833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065AF1CB-9B50-4323-8E4F-965FF136E402}" type="datetime1">
              <a:rPr lang="en-US"/>
              <a:pPr>
                <a:defRPr/>
              </a:pPr>
              <a:t>11/30/2017</a:t>
            </a:fld>
            <a:endParaRPr lang="en-US" dirty="0"/>
          </a:p>
        </p:txBody>
      </p:sp>
      <p:sp>
        <p:nvSpPr>
          <p:cNvPr id="8"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9"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49FF1489-9E94-422A-88A0-B7DFA184BD8F}" type="slidenum">
              <a:rPr lang="en-US"/>
              <a:pPr>
                <a:defRPr/>
              </a:pPr>
              <a:t>‹#›</a:t>
            </a:fld>
            <a:endParaRPr lang="en-US" dirty="0"/>
          </a:p>
        </p:txBody>
      </p:sp>
    </p:spTree>
    <p:extLst>
      <p:ext uri="{BB962C8B-B14F-4D97-AF65-F5344CB8AC3E}">
        <p14:creationId xmlns:p14="http://schemas.microsoft.com/office/powerpoint/2010/main" xmlns="" val="3423286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74026F7F-2B45-47E6-AA65-1E0724546867}" type="datetime1">
              <a:rPr lang="en-US"/>
              <a:pPr>
                <a:defRPr/>
              </a:pPr>
              <a:t>11/30/2017</a:t>
            </a:fld>
            <a:endParaRPr lang="en-US" dirty="0"/>
          </a:p>
        </p:txBody>
      </p:sp>
      <p:sp>
        <p:nvSpPr>
          <p:cNvPr id="4"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5"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13A45362-AC72-4F1D-99A1-B8F89731BBE9}" type="slidenum">
              <a:rPr lang="en-US"/>
              <a:pPr>
                <a:defRPr/>
              </a:pPr>
              <a:t>‹#›</a:t>
            </a:fld>
            <a:endParaRPr lang="en-US" dirty="0"/>
          </a:p>
        </p:txBody>
      </p:sp>
    </p:spTree>
    <p:extLst>
      <p:ext uri="{BB962C8B-B14F-4D97-AF65-F5344CB8AC3E}">
        <p14:creationId xmlns:p14="http://schemas.microsoft.com/office/powerpoint/2010/main" xmlns="" val="257238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E5AC8CC7-92DA-4EC4-9309-E4F8AB2855A6}" type="datetime1">
              <a:rPr lang="en-US"/>
              <a:pPr>
                <a:defRPr/>
              </a:pPr>
              <a:t>11/30/2017</a:t>
            </a:fld>
            <a:endParaRPr lang="en-US" dirty="0"/>
          </a:p>
        </p:txBody>
      </p:sp>
      <p:sp>
        <p:nvSpPr>
          <p:cNvPr id="3"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4"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2E4E99A6-A5E1-484C-B6CD-7B1B644B8874}" type="slidenum">
              <a:rPr lang="en-US"/>
              <a:pPr>
                <a:defRPr/>
              </a:pPr>
              <a:t>‹#›</a:t>
            </a:fld>
            <a:endParaRPr lang="en-US" dirty="0"/>
          </a:p>
        </p:txBody>
      </p:sp>
    </p:spTree>
    <p:extLst>
      <p:ext uri="{BB962C8B-B14F-4D97-AF65-F5344CB8AC3E}">
        <p14:creationId xmlns:p14="http://schemas.microsoft.com/office/powerpoint/2010/main" xmlns="" val="3439499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EF012124-B267-4A25-A148-5EF825EF1817}" type="datetime1">
              <a:rPr lang="en-US"/>
              <a:pPr>
                <a:defRPr/>
              </a:pPr>
              <a:t>11/30/2017</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434C835E-7762-4770-84C8-1FC4ACF3FC52}" type="slidenum">
              <a:rPr lang="en-US"/>
              <a:pPr>
                <a:defRPr/>
              </a:pPr>
              <a:t>‹#›</a:t>
            </a:fld>
            <a:endParaRPr lang="en-US" dirty="0"/>
          </a:p>
        </p:txBody>
      </p:sp>
    </p:spTree>
    <p:extLst>
      <p:ext uri="{BB962C8B-B14F-4D97-AF65-F5344CB8AC3E}">
        <p14:creationId xmlns:p14="http://schemas.microsoft.com/office/powerpoint/2010/main" xmlns="" val="8777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ＭＳ Ｐゴシック" pitchFamily="-112" charset="-128"/>
              </a:defRPr>
            </a:lvl1pPr>
          </a:lstStyle>
          <a:p>
            <a:pPr>
              <a:defRPr/>
            </a:pPr>
            <a:fld id="{6A10F89C-B74C-4476-87DE-02E782A21F4F}" type="datetime1">
              <a:rPr lang="en-US"/>
              <a:pPr>
                <a:defRPr/>
              </a:pPr>
              <a:t>11/30/2017</a:t>
            </a:fld>
            <a:endParaRPr lang="en-US" dirty="0"/>
          </a:p>
        </p:txBody>
      </p:sp>
      <p:sp>
        <p:nvSpPr>
          <p:cNvPr id="6" name="Rectangle 5"/>
          <p:cNvSpPr>
            <a:spLocks noGrp="1" noChangeArrowheads="1"/>
          </p:cNvSpPr>
          <p:nvPr>
            <p:ph type="ftr" sz="quarter" idx="11"/>
          </p:nvPr>
        </p:nvSpPr>
        <p:spPr/>
        <p:txBody>
          <a:bodyPr/>
          <a:lstStyle>
            <a:lvl1pPr>
              <a:defRPr>
                <a:ea typeface="ＭＳ Ｐゴシック" pitchFamily="-112" charset="-128"/>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ＭＳ Ｐゴシック" pitchFamily="-112" charset="-128"/>
              </a:defRPr>
            </a:lvl1pPr>
          </a:lstStyle>
          <a:p>
            <a:pPr>
              <a:defRPr/>
            </a:pPr>
            <a:fld id="{469E7477-6262-4335-87A0-6A970939B2F4}" type="slidenum">
              <a:rPr lang="en-US"/>
              <a:pPr>
                <a:defRPr/>
              </a:pPr>
              <a:t>‹#›</a:t>
            </a:fld>
            <a:endParaRPr lang="en-US" dirty="0"/>
          </a:p>
        </p:txBody>
      </p:sp>
    </p:spTree>
    <p:extLst>
      <p:ext uri="{BB962C8B-B14F-4D97-AF65-F5344CB8AC3E}">
        <p14:creationId xmlns:p14="http://schemas.microsoft.com/office/powerpoint/2010/main" xmlns="" val="3998945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0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ea typeface="+mn-ea"/>
              </a:defRPr>
            </a:lvl1pPr>
          </a:lstStyle>
          <a:p>
            <a:pPr algn="l" eaLnBrk="0" hangingPunct="0">
              <a:defRPr/>
            </a:pPr>
            <a:fld id="{D35AD312-25EE-43B8-B9C9-FAE2ED01C7BD}" type="datetime1">
              <a:rPr lang="en-US"/>
              <a:pPr algn="l" eaLnBrk="0" hangingPunct="0">
                <a:defRPr/>
              </a:pPr>
              <a:t>11/30/2017</a:t>
            </a:fld>
            <a:endParaRPr lang="en-US" dirty="0"/>
          </a:p>
        </p:txBody>
      </p:sp>
      <p:sp>
        <p:nvSpPr>
          <p:cNvPr id="20480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ea typeface="+mn-ea"/>
              </a:defRPr>
            </a:lvl1pPr>
          </a:lstStyle>
          <a:p>
            <a:pPr eaLnBrk="0" hangingPunct="0">
              <a:defRPr/>
            </a:pPr>
            <a:endParaRPr lang="en-US"/>
          </a:p>
        </p:txBody>
      </p:sp>
      <p:sp>
        <p:nvSpPr>
          <p:cNvPr id="20480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ea typeface="+mn-ea"/>
              </a:defRPr>
            </a:lvl1pPr>
          </a:lstStyle>
          <a:p>
            <a:pPr eaLnBrk="0" hangingPunct="0">
              <a:defRPr/>
            </a:pPr>
            <a:fld id="{0727EC8E-A6CA-443F-8FCB-5A150B0F81ED}" type="slidenum">
              <a:rPr lang="en-US"/>
              <a:pPr eaLnBrk="0" hangingPunct="0">
                <a:defRPr/>
              </a:pPr>
              <a:t>‹#›</a:t>
            </a:fld>
            <a:endParaRPr lang="en-US" dirty="0"/>
          </a:p>
        </p:txBody>
      </p:sp>
      <p:pic>
        <p:nvPicPr>
          <p:cNvPr id="1031" name="Picture 7"/>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0" y="5989638"/>
            <a:ext cx="9158288" cy="868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244743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1</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7653"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spcBef>
                <a:spcPct val="20000"/>
              </a:spcBef>
              <a:buClr>
                <a:srgbClr val="FF872D"/>
              </a:buClr>
            </a:pPr>
            <a:endParaRPr lang="en-US" sz="4000" b="1">
              <a:solidFill>
                <a:srgbClr val="333399"/>
              </a:solidFill>
              <a:latin typeface="Arial" charset="0"/>
              <a:ea typeface="ＭＳ Ｐゴシック" pitchFamily="34" charset="-128"/>
            </a:endParaRPr>
          </a:p>
        </p:txBody>
      </p:sp>
      <p:sp>
        <p:nvSpPr>
          <p:cNvPr id="5" name="Content Placeholder 4"/>
          <p:cNvSpPr>
            <a:spLocks noGrp="1"/>
          </p:cNvSpPr>
          <p:nvPr>
            <p:ph idx="1"/>
          </p:nvPr>
        </p:nvSpPr>
        <p:spPr>
          <a:xfrm>
            <a:off x="323850" y="990600"/>
            <a:ext cx="8496300" cy="5105400"/>
          </a:xfrm>
        </p:spPr>
        <p:txBody>
          <a:bodyPr/>
          <a:lstStyle/>
          <a:p>
            <a:pPr marL="0" indent="0">
              <a:buNone/>
            </a:pPr>
            <a:endParaRPr lang="en-ZA" dirty="0" smtClean="0"/>
          </a:p>
          <a:p>
            <a:pPr marL="0" indent="0">
              <a:buNone/>
            </a:pPr>
            <a:endParaRPr lang="en-ZA" dirty="0"/>
          </a:p>
        </p:txBody>
      </p:sp>
      <p:sp>
        <p:nvSpPr>
          <p:cNvPr id="3" name="TextBox 2"/>
          <p:cNvSpPr txBox="1"/>
          <p:nvPr/>
        </p:nvSpPr>
        <p:spPr>
          <a:xfrm>
            <a:off x="323850" y="1124744"/>
            <a:ext cx="8640638" cy="2751522"/>
          </a:xfrm>
          <a:prstGeom prst="rect">
            <a:avLst/>
          </a:prstGeom>
          <a:noFill/>
        </p:spPr>
        <p:txBody>
          <a:bodyPr wrap="square" rtlCol="0">
            <a:spAutoFit/>
          </a:bodyPr>
          <a:lstStyle/>
          <a:p>
            <a:pPr eaLnBrk="0" hangingPunct="0">
              <a:spcBef>
                <a:spcPct val="20000"/>
              </a:spcBef>
            </a:pPr>
            <a:r>
              <a:rPr lang="en-ZA" sz="3200" b="1" dirty="0">
                <a:latin typeface="Lucida Grande" charset="0"/>
                <a:ea typeface="MS PGothic" charset="0"/>
                <a:cs typeface="MS PGothic" charset="0"/>
              </a:rPr>
              <a:t>DEPARTMENT OF PUBLIC WORKS</a:t>
            </a:r>
            <a:endParaRPr lang="en-ZA" sz="3200" b="1" kern="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endParaRPr>
          </a:p>
          <a:p>
            <a:pPr eaLnBrk="0" hangingPunct="0">
              <a:spcBef>
                <a:spcPct val="20000"/>
              </a:spcBef>
            </a:pPr>
            <a:endParaRPr lang="en-ZA" sz="3200" b="1" kern="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endParaRPr>
          </a:p>
          <a:p>
            <a:pPr eaLnBrk="0" hangingPunct="0">
              <a:spcBef>
                <a:spcPct val="20000"/>
              </a:spcBef>
            </a:pPr>
            <a:r>
              <a:rPr lang="en-ZA" sz="3200" b="1" kern="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Presentation to Portfolio Committee on Small Medium and Micro Enterprise (SMME) development initiatives</a:t>
            </a:r>
            <a:endParaRPr lang="en-ZA" sz="3200" b="1" kern="0" dirty="0">
              <a:solidFill>
                <a:srgbClr val="000000"/>
              </a:solidFill>
              <a:latin typeface="Arial" panose="020B0604020202020204" pitchFamily="34" charset="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xmlns="" val="3573932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0" y="188640"/>
            <a:ext cx="7772400" cy="792088"/>
          </a:xfrm>
        </p:spPr>
        <p:txBody>
          <a:bodyPr/>
          <a:lstStyle/>
          <a:p>
            <a:pPr algn="l"/>
            <a:r>
              <a:rPr lang="en-ZA" sz="2400" b="1" dirty="0">
                <a:latin typeface="Arial" panose="020B0604020202020204" pitchFamily="34" charset="0"/>
                <a:cs typeface="Arial" panose="020B0604020202020204" pitchFamily="34" charset="0"/>
              </a:rPr>
              <a:t>EPWP enterprise development</a:t>
            </a:r>
          </a:p>
        </p:txBody>
      </p:sp>
      <p:sp>
        <p:nvSpPr>
          <p:cNvPr id="5" name="Content Placeholder 4"/>
          <p:cNvSpPr>
            <a:spLocks noGrp="1"/>
          </p:cNvSpPr>
          <p:nvPr>
            <p:ph idx="1"/>
          </p:nvPr>
        </p:nvSpPr>
        <p:spPr>
          <a:xfrm>
            <a:off x="611560" y="1082328"/>
            <a:ext cx="7772400" cy="4114800"/>
          </a:xfrm>
        </p:spPr>
        <p:txBody>
          <a:bodyPr/>
          <a:lstStyle/>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EPWP is implemented through four sectors:  Social, Infrastructure, Environment &amp; Culture and the Non-State Sector.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Furthermore, training and enterprise development support is provided across all sectors.</a:t>
            </a:r>
          </a:p>
          <a:p>
            <a:pPr marL="0" indent="0">
              <a:buNone/>
            </a:pP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primary objective of EPWP Enterprise Development is to support EPWP participants in their quest (desire or drive) to start and operate businesses, and thereby promote sustainable livelihoods. </a:t>
            </a:r>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10</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7653"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spcBef>
                <a:spcPct val="20000"/>
              </a:spcBef>
              <a:buClr>
                <a:srgbClr val="FF872D"/>
              </a:buClr>
            </a:pPr>
            <a:endParaRPr lang="en-US" sz="4000" b="1">
              <a:solidFill>
                <a:srgbClr val="333399"/>
              </a:solidFill>
              <a:latin typeface="Arial" charset="0"/>
              <a:ea typeface="ＭＳ Ｐゴシック" pitchFamily="34" charset="-128"/>
            </a:endParaRPr>
          </a:p>
        </p:txBody>
      </p:sp>
    </p:spTree>
    <p:extLst>
      <p:ext uri="{BB962C8B-B14F-4D97-AF65-F5344CB8AC3E}">
        <p14:creationId xmlns:p14="http://schemas.microsoft.com/office/powerpoint/2010/main" xmlns="" val="36480176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0" y="188640"/>
            <a:ext cx="7772400" cy="792088"/>
          </a:xfrm>
        </p:spPr>
        <p:txBody>
          <a:bodyPr/>
          <a:lstStyle/>
          <a:p>
            <a:pPr algn="l"/>
            <a:r>
              <a:rPr lang="en-ZA" sz="2400" b="1" dirty="0" smtClean="0">
                <a:latin typeface="Arial" panose="020B0604020202020204" pitchFamily="34" charset="0"/>
                <a:cs typeface="Arial" panose="020B0604020202020204" pitchFamily="34" charset="0"/>
              </a:rPr>
              <a:t>Type of Support Provided EPWP to enterprises</a:t>
            </a:r>
            <a:endParaRPr lang="en-ZA" sz="24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395536" y="692696"/>
            <a:ext cx="7988424" cy="4504432"/>
          </a:xfrm>
        </p:spPr>
        <p:txBody>
          <a:bodyPr/>
          <a:lstStyle/>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Compliance with Compensation Of Injuries and Disease Act (COIDA), Central Supplier Database (CSD) and Unemployment Insurance Fund (UIF)</a:t>
            </a:r>
          </a:p>
          <a:p>
            <a:endParaRPr lang="en-US" sz="14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Business Registrations with Companies Intellectual Property Commission (CIPC)</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Market Access to grow business</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Training through the SIYB Programme</a:t>
            </a:r>
          </a:p>
          <a:p>
            <a:endParaRPr lang="en-US" sz="18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Business Coaching and Handholding </a:t>
            </a:r>
          </a:p>
          <a:p>
            <a:endParaRPr lang="en-US" sz="105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Linkages to small business development agencies and departments</a:t>
            </a:r>
            <a:endParaRPr lang="en-US" sz="2000" dirty="0">
              <a:latin typeface="Arial" panose="020B0604020202020204" pitchFamily="34" charset="0"/>
              <a:cs typeface="Arial" panose="020B0604020202020204" pitchFamily="34" charset="0"/>
            </a:endParaRPr>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11</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7653"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spcBef>
                <a:spcPct val="20000"/>
              </a:spcBef>
              <a:buClr>
                <a:srgbClr val="FF872D"/>
              </a:buClr>
            </a:pPr>
            <a:endParaRPr lang="en-US" sz="4000" b="1">
              <a:solidFill>
                <a:srgbClr val="333399"/>
              </a:solidFill>
              <a:latin typeface="Arial" charset="0"/>
              <a:ea typeface="ＭＳ Ｐゴシック" pitchFamily="34" charset="-128"/>
            </a:endParaRPr>
          </a:p>
        </p:txBody>
      </p:sp>
    </p:spTree>
    <p:extLst>
      <p:ext uri="{BB962C8B-B14F-4D97-AF65-F5344CB8AC3E}">
        <p14:creationId xmlns:p14="http://schemas.microsoft.com/office/powerpoint/2010/main" xmlns="" val="14920957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0" y="188640"/>
            <a:ext cx="7772400" cy="792088"/>
          </a:xfrm>
        </p:spPr>
        <p:txBody>
          <a:bodyPr/>
          <a:lstStyle/>
          <a:p>
            <a:pPr algn="l"/>
            <a:r>
              <a:rPr lang="en-US" sz="2400" b="1" dirty="0">
                <a:latin typeface="Arial" panose="020B0604020202020204" pitchFamily="34" charset="0"/>
                <a:cs typeface="Arial" panose="020B0604020202020204" pitchFamily="34" charset="0"/>
              </a:rPr>
              <a:t>EPWP enterprise </a:t>
            </a:r>
            <a:r>
              <a:rPr lang="en-US" sz="2400" b="1" dirty="0" smtClean="0">
                <a:latin typeface="Arial" panose="020B0604020202020204" pitchFamily="34" charset="0"/>
                <a:cs typeface="Arial" panose="020B0604020202020204" pitchFamily="34" charset="0"/>
              </a:rPr>
              <a:t>development progress </a:t>
            </a:r>
            <a:r>
              <a:rPr lang="en-US" sz="2400" b="1" dirty="0">
                <a:latin typeface="Arial" panose="020B0604020202020204" pitchFamily="34" charset="0"/>
                <a:cs typeface="Arial" panose="020B0604020202020204" pitchFamily="34" charset="0"/>
              </a:rPr>
              <a:t>after 2nd quarter of the 17/18 financial </a:t>
            </a:r>
            <a:r>
              <a:rPr lang="en-US" sz="2400" b="1" dirty="0" smtClean="0">
                <a:latin typeface="Arial" panose="020B0604020202020204" pitchFamily="34" charset="0"/>
                <a:cs typeface="Arial" panose="020B0604020202020204" pitchFamily="34" charset="0"/>
              </a:rPr>
              <a:t>year</a:t>
            </a:r>
            <a:endParaRPr lang="en-ZA" sz="24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685800" y="4101360"/>
            <a:ext cx="7772400" cy="1877616"/>
          </a:xfrm>
        </p:spPr>
        <p:txBody>
          <a:bodyPr/>
          <a:lstStyle/>
          <a:p>
            <a:pPr marL="0" indent="0">
              <a:buNone/>
            </a:pPr>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figure above shows the distribution of Enterprises supported by end quarter 2 of 2017/18 financial year. The figure shows 180 SMMEs were supported in total and there is there is variation in terms of number of SMMEs supported per province. The highest number of SMMEs supported is recorded in KZN, WC, and MP whilst the least is recorded in in FS. </a:t>
            </a:r>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12</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7653"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spcBef>
                <a:spcPct val="20000"/>
              </a:spcBef>
              <a:buClr>
                <a:srgbClr val="FF872D"/>
              </a:buClr>
            </a:pPr>
            <a:endParaRPr lang="en-US" sz="4000" b="1">
              <a:solidFill>
                <a:srgbClr val="333399"/>
              </a:solidFill>
              <a:latin typeface="Arial" charset="0"/>
              <a:ea typeface="ＭＳ Ｐゴシック" pitchFamily="34" charset="-128"/>
            </a:endParaRPr>
          </a:p>
        </p:txBody>
      </p:sp>
      <p:pic>
        <p:nvPicPr>
          <p:cNvPr id="2" name="Picture 1"/>
          <p:cNvPicPr>
            <a:picLocks noChangeAspect="1"/>
          </p:cNvPicPr>
          <p:nvPr/>
        </p:nvPicPr>
        <p:blipFill>
          <a:blip r:embed="rId3" cstate="print"/>
          <a:stretch>
            <a:fillRect/>
          </a:stretch>
        </p:blipFill>
        <p:spPr>
          <a:xfrm>
            <a:off x="1187624" y="989820"/>
            <a:ext cx="5730737" cy="3005588"/>
          </a:xfrm>
          <a:prstGeom prst="rect">
            <a:avLst/>
          </a:prstGeom>
        </p:spPr>
      </p:pic>
    </p:spTree>
    <p:extLst>
      <p:ext uri="{BB962C8B-B14F-4D97-AF65-F5344CB8AC3E}">
        <p14:creationId xmlns:p14="http://schemas.microsoft.com/office/powerpoint/2010/main" xmlns="" val="194698571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0" y="188640"/>
            <a:ext cx="7772400" cy="792088"/>
          </a:xfrm>
        </p:spPr>
        <p:txBody>
          <a:bodyPr/>
          <a:lstStyle/>
          <a:p>
            <a:pPr algn="l"/>
            <a:r>
              <a:rPr lang="en-US" sz="2400" b="1" dirty="0">
                <a:latin typeface="Arial" panose="020B0604020202020204" pitchFamily="34" charset="0"/>
                <a:cs typeface="Arial" panose="020B0604020202020204" pitchFamily="34" charset="0"/>
              </a:rPr>
              <a:t>EPWP enterprise </a:t>
            </a:r>
            <a:r>
              <a:rPr lang="en-US" sz="2400" b="1" dirty="0" smtClean="0">
                <a:latin typeface="Arial" panose="020B0604020202020204" pitchFamily="34" charset="0"/>
                <a:cs typeface="Arial" panose="020B0604020202020204" pitchFamily="34" charset="0"/>
              </a:rPr>
              <a:t>development progress </a:t>
            </a:r>
            <a:r>
              <a:rPr lang="en-US" sz="2400" b="1" dirty="0">
                <a:latin typeface="Arial" panose="020B0604020202020204" pitchFamily="34" charset="0"/>
                <a:cs typeface="Arial" panose="020B0604020202020204" pitchFamily="34" charset="0"/>
              </a:rPr>
              <a:t>after 2nd quarter of the 17/18 financial </a:t>
            </a:r>
            <a:r>
              <a:rPr lang="en-US" sz="2400" b="1" dirty="0" smtClean="0">
                <a:latin typeface="Arial" panose="020B0604020202020204" pitchFamily="34" charset="0"/>
                <a:cs typeface="Arial" panose="020B0604020202020204" pitchFamily="34" charset="0"/>
              </a:rPr>
              <a:t>year</a:t>
            </a:r>
            <a:endParaRPr lang="en-ZA" sz="24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323850" y="4101360"/>
            <a:ext cx="8134350" cy="1877616"/>
          </a:xfrm>
        </p:spPr>
        <p:txBody>
          <a:bodyPr/>
          <a:lstStyle/>
          <a:p>
            <a:pPr marL="0" indent="0">
              <a:buNone/>
            </a:pPr>
            <a:r>
              <a:rPr lang="en-US" sz="1600" dirty="0" smtClean="0">
                <a:latin typeface="Arial" panose="020B0604020202020204" pitchFamily="34" charset="0"/>
                <a:cs typeface="Arial" panose="020B0604020202020204" pitchFamily="34" charset="0"/>
              </a:rPr>
              <a:t>Of the SMME Supported 26% were from the EPWP Infrastructure Sector while the majority </a:t>
            </a:r>
            <a:r>
              <a:rPr lang="en-US" sz="1600" dirty="0">
                <a:latin typeface="Arial" panose="020B0604020202020204" pitchFamily="34" charset="0"/>
                <a:cs typeface="Arial" panose="020B0604020202020204" pitchFamily="34" charset="0"/>
              </a:rPr>
              <a:t>of them (61</a:t>
            </a:r>
            <a:r>
              <a:rPr lang="en-US" sz="1600" dirty="0" smtClean="0">
                <a:latin typeface="Arial" panose="020B0604020202020204" pitchFamily="34" charset="0"/>
                <a:cs typeface="Arial" panose="020B0604020202020204" pitchFamily="34" charset="0"/>
              </a:rPr>
              <a:t>%) are from the EPWP Environment &amp; Culture Sector (E&amp;C). </a:t>
            </a:r>
            <a:r>
              <a:rPr lang="en-US" sz="1600" dirty="0">
                <a:latin typeface="Arial" panose="020B0604020202020204" pitchFamily="34" charset="0"/>
                <a:cs typeface="Arial" panose="020B0604020202020204" pitchFamily="34" charset="0"/>
              </a:rPr>
              <a:t>The SMMEs from the </a:t>
            </a:r>
            <a:r>
              <a:rPr lang="en-US" sz="1600" dirty="0" smtClean="0">
                <a:latin typeface="Arial" panose="020B0604020202020204" pitchFamily="34" charset="0"/>
                <a:cs typeface="Arial" panose="020B0604020202020204" pitchFamily="34" charset="0"/>
              </a:rPr>
              <a:t>EPWP Social </a:t>
            </a:r>
            <a:r>
              <a:rPr lang="en-US" sz="1600" dirty="0">
                <a:latin typeface="Arial" panose="020B0604020202020204" pitchFamily="34" charset="0"/>
                <a:cs typeface="Arial" panose="020B0604020202020204" pitchFamily="34" charset="0"/>
              </a:rPr>
              <a:t>sector contributed 1% to the total SMMEs whilst the NPOs contributed </a:t>
            </a:r>
            <a:r>
              <a:rPr lang="en-US" sz="1600" dirty="0" smtClean="0">
                <a:latin typeface="Arial" panose="020B0604020202020204" pitchFamily="34" charset="0"/>
                <a:cs typeface="Arial" panose="020B0604020202020204" pitchFamily="34" charset="0"/>
              </a:rPr>
              <a:t>13</a:t>
            </a:r>
            <a:r>
              <a:rPr lang="en-US" sz="1600" dirty="0">
                <a:latin typeface="Arial" panose="020B0604020202020204" pitchFamily="34" charset="0"/>
                <a:cs typeface="Arial" panose="020B0604020202020204" pitchFamily="34" charset="0"/>
              </a:rPr>
              <a:t>%. </a:t>
            </a:r>
            <a:endParaRPr lang="en-US" sz="1600" dirty="0" smtClean="0">
              <a:latin typeface="Arial" panose="020B0604020202020204" pitchFamily="34" charset="0"/>
              <a:cs typeface="Arial" panose="020B0604020202020204" pitchFamily="34" charset="0"/>
            </a:endParaRPr>
          </a:p>
          <a:p>
            <a:pPr marL="0" indent="0">
              <a:buNone/>
            </a:pPr>
            <a:endParaRPr lang="en-US" sz="1000" dirty="0">
              <a:latin typeface="Arial" panose="020B0604020202020204" pitchFamily="34" charset="0"/>
              <a:cs typeface="Arial" panose="020B0604020202020204" pitchFamily="34" charset="0"/>
            </a:endParaRPr>
          </a:p>
          <a:p>
            <a:pPr marL="0" indent="0">
              <a:buNone/>
            </a:pPr>
            <a:r>
              <a:rPr lang="en-US" sz="1600" dirty="0" smtClean="0">
                <a:latin typeface="Arial" panose="020B0604020202020204" pitchFamily="34" charset="0"/>
                <a:cs typeface="Arial" panose="020B0604020202020204" pitchFamily="34" charset="0"/>
              </a:rPr>
              <a:t>The Infrastructure projects are mostly from the Large projects such the renovation of the Parliamentary Village from the Cape Town Regional Office and building of New Police Station by the Durban Regional office.</a:t>
            </a:r>
            <a:endParaRPr lang="en-US" sz="1600" dirty="0">
              <a:latin typeface="Arial" panose="020B0604020202020204" pitchFamily="34" charset="0"/>
              <a:cs typeface="Arial" panose="020B0604020202020204" pitchFamily="34" charset="0"/>
            </a:endParaRPr>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13</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pic>
        <p:nvPicPr>
          <p:cNvPr id="8" name="Picture 7"/>
          <p:cNvPicPr/>
          <p:nvPr/>
        </p:nvPicPr>
        <p:blipFill>
          <a:blip r:embed="rId3" cstate="print"/>
          <a:stretch>
            <a:fillRect/>
          </a:stretch>
        </p:blipFill>
        <p:spPr>
          <a:xfrm>
            <a:off x="1344295" y="1292724"/>
            <a:ext cx="5531961" cy="2757835"/>
          </a:xfrm>
          <a:prstGeom prst="rect">
            <a:avLst/>
          </a:prstGeom>
        </p:spPr>
      </p:pic>
    </p:spTree>
    <p:extLst>
      <p:ext uri="{BB962C8B-B14F-4D97-AF65-F5344CB8AC3E}">
        <p14:creationId xmlns:p14="http://schemas.microsoft.com/office/powerpoint/2010/main" xmlns="" val="36116404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ZA" dirty="0" smtClean="0"/>
          </a:p>
          <a:p>
            <a:pPr marL="0" indent="0" algn="ctr">
              <a:buNone/>
            </a:pPr>
            <a:r>
              <a:rPr lang="en-ZA" sz="2400" b="1" dirty="0" smtClean="0">
                <a:latin typeface="Arial" panose="020B0604020202020204" pitchFamily="34" charset="0"/>
                <a:cs typeface="Arial" panose="020B0604020202020204" pitchFamily="34" charset="0"/>
              </a:rPr>
              <a:t>CONTRACTOR INCUBATOR PROGRAMME</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6579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575468" y="-27384"/>
            <a:ext cx="7705725" cy="865187"/>
          </a:xfrm>
        </p:spPr>
        <p:txBody>
          <a:bodyPr/>
          <a:lstStyle/>
          <a:p>
            <a:pPr eaLnBrk="1" hangingPunct="1"/>
            <a:r>
              <a:rPr lang="en-US" sz="2400" b="1" dirty="0" smtClean="0">
                <a:latin typeface="Lucida Grande" charset="0"/>
                <a:ea typeface="MS PGothic" charset="0"/>
                <a:cs typeface="MS PGothic" charset="0"/>
              </a:rPr>
              <a:t/>
            </a:r>
            <a:br>
              <a:rPr lang="en-US" sz="2400" b="1" dirty="0" smtClean="0">
                <a:latin typeface="Lucida Grande" charset="0"/>
                <a:ea typeface="MS PGothic" charset="0"/>
                <a:cs typeface="MS PGothic" charset="0"/>
              </a:rPr>
            </a:br>
            <a:r>
              <a:rPr lang="en-US" sz="2400" b="1" dirty="0">
                <a:latin typeface="Lucida Grande" charset="0"/>
                <a:ea typeface="MS PGothic" charset="0"/>
                <a:cs typeface="MS PGothic" charset="0"/>
              </a:rPr>
              <a:t/>
            </a:r>
            <a:br>
              <a:rPr lang="en-US" sz="2400" b="1" dirty="0">
                <a:latin typeface="Lucida Grande" charset="0"/>
                <a:ea typeface="MS PGothic" charset="0"/>
                <a:cs typeface="MS PGothic" charset="0"/>
              </a:rPr>
            </a:br>
            <a:r>
              <a:rPr lang="en-US" sz="2400" b="1" dirty="0" smtClean="0">
                <a:latin typeface="Lucida Grande" charset="0"/>
                <a:ea typeface="MS PGothic" charset="0"/>
                <a:cs typeface="MS PGothic" charset="0"/>
              </a:rPr>
              <a:t/>
            </a:r>
            <a:br>
              <a:rPr lang="en-US" sz="2400" b="1" dirty="0" smtClean="0">
                <a:latin typeface="Lucida Grande" charset="0"/>
                <a:ea typeface="MS PGothic" charset="0"/>
                <a:cs typeface="MS PGothic" charset="0"/>
              </a:rPr>
            </a:br>
            <a:r>
              <a:rPr lang="en-US" sz="2400" b="1" dirty="0" smtClean="0">
                <a:latin typeface="Lucida Grande" charset="0"/>
                <a:ea typeface="MS PGothic" charset="0"/>
                <a:cs typeface="MS PGothic" charset="0"/>
              </a:rPr>
              <a:t/>
            </a:r>
            <a:br>
              <a:rPr lang="en-US" sz="2400" b="1" dirty="0" smtClean="0">
                <a:latin typeface="Lucida Grande" charset="0"/>
                <a:ea typeface="MS PGothic" charset="0"/>
                <a:cs typeface="MS PGothic" charset="0"/>
              </a:rPr>
            </a:br>
            <a:r>
              <a:rPr lang="en-US" sz="2400" b="1" dirty="0" smtClean="0">
                <a:latin typeface="Lucida Grande" charset="0"/>
                <a:ea typeface="MS PGothic" charset="0"/>
                <a:cs typeface="MS PGothic" charset="0"/>
              </a:rPr>
              <a:t>CONTRACTOR INCUBATOR PROGRAMME</a:t>
            </a:r>
            <a:br>
              <a:rPr lang="en-US" sz="2400" b="1" dirty="0" smtClean="0">
                <a:latin typeface="Lucida Grande" charset="0"/>
                <a:ea typeface="MS PGothic" charset="0"/>
                <a:cs typeface="MS PGothic" charset="0"/>
              </a:rPr>
            </a:br>
            <a:r>
              <a:rPr lang="en-US" sz="2400" b="1" dirty="0" smtClean="0">
                <a:latin typeface="Lucida Grande" charset="0"/>
                <a:ea typeface="MS PGothic" charset="0"/>
                <a:cs typeface="MS PGothic" charset="0"/>
              </a:rPr>
              <a:t/>
            </a:r>
            <a:br>
              <a:rPr lang="en-US" sz="2400" b="1" dirty="0" smtClean="0">
                <a:latin typeface="Lucida Grande" charset="0"/>
                <a:ea typeface="MS PGothic" charset="0"/>
                <a:cs typeface="MS PGothic" charset="0"/>
              </a:rPr>
            </a:br>
            <a:endParaRPr lang="en-US" sz="2400" b="1" dirty="0">
              <a:latin typeface="Lucida Grande" charset="0"/>
              <a:ea typeface="MS PGothic" charset="0"/>
              <a:cs typeface="MS PGothic" charset="0"/>
            </a:endParaRPr>
          </a:p>
        </p:txBody>
      </p:sp>
      <p:sp>
        <p:nvSpPr>
          <p:cNvPr id="17410" name="Rectangle 3"/>
          <p:cNvSpPr>
            <a:spLocks noGrp="1" noChangeArrowheads="1"/>
          </p:cNvSpPr>
          <p:nvPr>
            <p:ph type="body" idx="1"/>
          </p:nvPr>
        </p:nvSpPr>
        <p:spPr>
          <a:xfrm>
            <a:off x="827584" y="1340768"/>
            <a:ext cx="7700962" cy="4320480"/>
          </a:xfrm>
        </p:spPr>
        <p:txBody>
          <a:bodyPr/>
          <a:lstStyle/>
          <a:p>
            <a:pPr algn="just" eaLnBrk="1" hangingPunct="1">
              <a:lnSpc>
                <a:spcPct val="80000"/>
              </a:lnSpc>
              <a:tabLst>
                <a:tab pos="339725" algn="l"/>
              </a:tabLst>
            </a:pPr>
            <a:r>
              <a:rPr lang="en-ZA" sz="1800" dirty="0" smtClean="0">
                <a:latin typeface="Arial" panose="020B0604020202020204" pitchFamily="34" charset="0"/>
                <a:ea typeface="MS PGothic" charset="0"/>
                <a:cs typeface="Arial" panose="020B0604020202020204" pitchFamily="34" charset="0"/>
              </a:rPr>
              <a:t>The Contractor Incubator Programme (CIP) is </a:t>
            </a:r>
            <a:r>
              <a:rPr lang="en-US" sz="1800" dirty="0">
                <a:latin typeface="Arial" panose="020B0604020202020204" pitchFamily="34" charset="0"/>
                <a:ea typeface="MS PGothic" charset="0"/>
                <a:cs typeface="Arial" panose="020B0604020202020204" pitchFamily="34" charset="0"/>
              </a:rPr>
              <a:t>mandated</a:t>
            </a:r>
            <a:r>
              <a:rPr lang="en-ZA" sz="1800" dirty="0" smtClean="0">
                <a:latin typeface="Arial" panose="020B0604020202020204" pitchFamily="34" charset="0"/>
                <a:ea typeface="MS PGothic" charset="0"/>
                <a:cs typeface="Arial" panose="020B0604020202020204" pitchFamily="34" charset="0"/>
              </a:rPr>
              <a:t> to transform CIDB </a:t>
            </a:r>
            <a:r>
              <a:rPr lang="en-ZA" sz="1800" b="1" dirty="0" smtClean="0">
                <a:latin typeface="Arial" panose="020B0604020202020204" pitchFamily="34" charset="0"/>
                <a:ea typeface="MS PGothic" charset="0"/>
                <a:cs typeface="Arial" panose="020B0604020202020204" pitchFamily="34" charset="0"/>
              </a:rPr>
              <a:t>Grades 3-6</a:t>
            </a:r>
            <a:r>
              <a:rPr lang="en-ZA" sz="1800" dirty="0" smtClean="0">
                <a:latin typeface="Arial" panose="020B0604020202020204" pitchFamily="34" charset="0"/>
                <a:ea typeface="MS PGothic" charset="0"/>
                <a:cs typeface="Arial" panose="020B0604020202020204" pitchFamily="34" charset="0"/>
              </a:rPr>
              <a:t> medium enterprise contractors into sustainable business enterprises able to compete in the mainstream economy. </a:t>
            </a:r>
          </a:p>
          <a:p>
            <a:pPr algn="just" eaLnBrk="1" hangingPunct="1">
              <a:lnSpc>
                <a:spcPct val="80000"/>
              </a:lnSpc>
              <a:tabLst>
                <a:tab pos="339725" algn="l"/>
              </a:tabLst>
            </a:pPr>
            <a:endParaRPr lang="en-ZA" sz="1100" dirty="0" smtClean="0">
              <a:latin typeface="Arial" panose="020B0604020202020204" pitchFamily="34" charset="0"/>
              <a:ea typeface="MS PGothic" charset="0"/>
              <a:cs typeface="Arial" panose="020B0604020202020204" pitchFamily="34" charset="0"/>
            </a:endParaRPr>
          </a:p>
          <a:p>
            <a:pPr lvl="0" algn="just"/>
            <a:r>
              <a:rPr lang="en-US" sz="1800" dirty="0" smtClean="0">
                <a:latin typeface="Arial" panose="020B0604020202020204" pitchFamily="34" charset="0"/>
                <a:cs typeface="Arial" panose="020B0604020202020204" pitchFamily="34" charset="0"/>
              </a:rPr>
              <a:t>The </a:t>
            </a:r>
            <a:r>
              <a:rPr lang="en-US" sz="1800" dirty="0">
                <a:latin typeface="Arial" panose="020B0604020202020204" pitchFamily="34" charset="0"/>
                <a:cs typeface="Arial" panose="020B0604020202020204" pitchFamily="34" charset="0"/>
              </a:rPr>
              <a:t>key proposed intervention is contractor performance enhancement through:</a:t>
            </a:r>
            <a:endParaRPr lang="en-ZA" sz="1800" dirty="0">
              <a:latin typeface="Arial" panose="020B0604020202020204" pitchFamily="34" charset="0"/>
              <a:cs typeface="Arial" panose="020B0604020202020204" pitchFamily="34" charset="0"/>
            </a:endParaRPr>
          </a:p>
          <a:p>
            <a:pPr marL="1371600" indent="-509588">
              <a:buFont typeface="Courier New" pitchFamily="49" charset="0"/>
              <a:buChar char="o"/>
              <a:tabLst>
                <a:tab pos="1371600" algn="l"/>
              </a:tabLst>
            </a:pPr>
            <a:r>
              <a:rPr lang="en-US" sz="1800" dirty="0" smtClean="0">
                <a:latin typeface="Arial" panose="020B0604020202020204" pitchFamily="34" charset="0"/>
                <a:cs typeface="Arial" panose="020B0604020202020204" pitchFamily="34" charset="0"/>
              </a:rPr>
              <a:t>Training</a:t>
            </a:r>
          </a:p>
          <a:p>
            <a:pPr marL="1371600" indent="-509588">
              <a:buFont typeface="Courier New" pitchFamily="49" charset="0"/>
              <a:buChar char="o"/>
              <a:tabLst>
                <a:tab pos="1371600" algn="l"/>
              </a:tabLst>
            </a:pPr>
            <a:r>
              <a:rPr lang="en-ZA" sz="1800" dirty="0" smtClean="0">
                <a:latin typeface="Arial" panose="020B0604020202020204" pitchFamily="34" charset="0"/>
                <a:cs typeface="Arial" panose="020B0604020202020204" pitchFamily="34" charset="0"/>
              </a:rPr>
              <a:t>Mentorship</a:t>
            </a:r>
            <a:endParaRPr lang="en-ZA" sz="1800" dirty="0">
              <a:latin typeface="Arial" panose="020B0604020202020204" pitchFamily="34" charset="0"/>
              <a:cs typeface="Arial" panose="020B0604020202020204" pitchFamily="34" charset="0"/>
            </a:endParaRPr>
          </a:p>
          <a:p>
            <a:pPr marL="1371600" lvl="0" indent="-509588">
              <a:buFont typeface="Courier New" pitchFamily="49" charset="0"/>
              <a:buChar char="o"/>
              <a:tabLst>
                <a:tab pos="1371600" algn="l"/>
              </a:tabLst>
            </a:pPr>
            <a:r>
              <a:rPr lang="en-ZA" sz="1800" dirty="0" smtClean="0">
                <a:latin typeface="Arial" panose="020B0604020202020204" pitchFamily="34" charset="0"/>
                <a:cs typeface="Arial" panose="020B0604020202020204" pitchFamily="34" charset="0"/>
              </a:rPr>
              <a:t>Access to Finance</a:t>
            </a:r>
          </a:p>
          <a:p>
            <a:pPr marL="1371600" lvl="0" indent="-509588">
              <a:buFont typeface="Courier New" pitchFamily="49" charset="0"/>
              <a:buChar char="o"/>
              <a:tabLst>
                <a:tab pos="1371600" algn="l"/>
              </a:tabLst>
            </a:pPr>
            <a:r>
              <a:rPr lang="en-ZA" sz="1800" dirty="0" smtClean="0">
                <a:latin typeface="Arial" panose="020B0604020202020204" pitchFamily="34" charset="0"/>
                <a:ea typeface="MS PGothic" charset="0"/>
                <a:cs typeface="Arial" panose="020B0604020202020204" pitchFamily="34" charset="0"/>
              </a:rPr>
              <a:t>Access to technology, information and business linkages</a:t>
            </a:r>
          </a:p>
          <a:p>
            <a:pPr marL="0" lvl="0" indent="0">
              <a:buNone/>
            </a:pPr>
            <a:endParaRPr lang="en-ZA" sz="1400" dirty="0" smtClean="0">
              <a:latin typeface="Arial" panose="020B0604020202020204" pitchFamily="34" charset="0"/>
              <a:ea typeface="MS PGothic" charset="0"/>
              <a:cs typeface="Arial" panose="020B0604020202020204" pitchFamily="34" charset="0"/>
            </a:endParaRPr>
          </a:p>
          <a:p>
            <a:r>
              <a:rPr lang="en-ZA" sz="1800" dirty="0" smtClean="0">
                <a:latin typeface="Arial" panose="020B0604020202020204" pitchFamily="34" charset="0"/>
                <a:ea typeface="MS PGothic" charset="0"/>
                <a:cs typeface="Arial" panose="020B0604020202020204" pitchFamily="34" charset="0"/>
              </a:rPr>
              <a:t>The CIP seeks to create enabling environment for sustainable growth of contractors by assisting contractors to gain necessary experience, track record and capital growth. </a:t>
            </a:r>
            <a:endParaRPr lang="en-ZA" sz="1800" dirty="0">
              <a:latin typeface="Arial" panose="020B0604020202020204" pitchFamily="34" charset="0"/>
              <a:ea typeface="MS PGothic" charset="0"/>
              <a:cs typeface="Arial" panose="020B0604020202020204" pitchFamily="34" charset="0"/>
            </a:endParaRPr>
          </a:p>
          <a:p>
            <a:pPr algn="just" eaLnBrk="1" hangingPunct="1">
              <a:lnSpc>
                <a:spcPct val="80000"/>
              </a:lnSpc>
            </a:pPr>
            <a:endParaRPr lang="en-US" sz="1800" dirty="0" smtClean="0">
              <a:latin typeface="Lucida Grande" charset="0"/>
              <a:ea typeface="MS PGothic" charset="0"/>
              <a:cs typeface="MS PGothic" charset="0"/>
            </a:endParaRPr>
          </a:p>
          <a:p>
            <a:pPr marL="0" indent="0" algn="just" eaLnBrk="1" hangingPunct="1">
              <a:lnSpc>
                <a:spcPct val="80000"/>
              </a:lnSpc>
              <a:buNone/>
            </a:pPr>
            <a:r>
              <a:rPr lang="en-US" sz="1800" dirty="0" smtClean="0">
                <a:latin typeface="Lucida Grande" charset="0"/>
                <a:ea typeface="MS PGothic" charset="0"/>
                <a:cs typeface="MS PGothic" charset="0"/>
              </a:rPr>
              <a:t>. </a:t>
            </a:r>
            <a:endParaRPr lang="en-US" sz="1800" dirty="0">
              <a:latin typeface="Lucida Grande" charset="0"/>
              <a:ea typeface="MS PGothic" charset="0"/>
              <a:cs typeface="MS PGothic" charset="0"/>
            </a:endParaRPr>
          </a:p>
          <a:p>
            <a:pPr marL="457200" lvl="1" indent="0" eaLnBrk="1" hangingPunct="1">
              <a:lnSpc>
                <a:spcPct val="80000"/>
              </a:lnSpc>
              <a:buNone/>
            </a:pPr>
            <a:endParaRPr lang="en-US" sz="1800" dirty="0">
              <a:latin typeface="Lucida Grande" charset="0"/>
              <a:ea typeface="MS PGothic" charset="0"/>
              <a:cs typeface="MS PGothic" charset="0"/>
            </a:endParaRPr>
          </a:p>
          <a:p>
            <a:pPr eaLnBrk="1" hangingPunct="1">
              <a:lnSpc>
                <a:spcPct val="80000"/>
              </a:lnSpc>
            </a:pPr>
            <a:endParaRPr lang="en-US" sz="2000" dirty="0">
              <a:latin typeface="Lucida Grande" charset="0"/>
              <a:ea typeface="MS PGothic" charset="0"/>
              <a:cs typeface="MS PGothic" charset="0"/>
            </a:endParaRP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charset="0"/>
                <a:ea typeface="MS PGothic" charset="0"/>
                <a:cs typeface="MS PGothic" charset="0"/>
              </a:defRPr>
            </a:lvl1pPr>
            <a:lvl2pPr marL="742950" indent="-285750">
              <a:defRPr sz="2400">
                <a:solidFill>
                  <a:schemeClr val="tx1"/>
                </a:solidFill>
                <a:latin typeface="Lucida Grande" charset="0"/>
                <a:ea typeface="MS PGothic" charset="0"/>
                <a:cs typeface="MS PGothic" charset="0"/>
              </a:defRPr>
            </a:lvl2pPr>
            <a:lvl3pPr marL="1143000" indent="-228600">
              <a:defRPr sz="2400">
                <a:solidFill>
                  <a:schemeClr val="tx1"/>
                </a:solidFill>
                <a:latin typeface="Lucida Grande" charset="0"/>
                <a:ea typeface="MS PGothic" charset="0"/>
                <a:cs typeface="MS PGothic" charset="0"/>
              </a:defRPr>
            </a:lvl3pPr>
            <a:lvl4pPr marL="1600200" indent="-228600">
              <a:defRPr sz="2400">
                <a:solidFill>
                  <a:schemeClr val="tx1"/>
                </a:solidFill>
                <a:latin typeface="Lucida Grande" charset="0"/>
                <a:ea typeface="MS PGothic" charset="0"/>
                <a:cs typeface="MS PGothic" charset="0"/>
              </a:defRPr>
            </a:lvl4pPr>
            <a:lvl5pPr marL="2057400" indent="-228600">
              <a:defRPr sz="2400">
                <a:solidFill>
                  <a:schemeClr val="tx1"/>
                </a:solidFill>
                <a:latin typeface="Lucida Grande"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Lucida Grande"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Lucida Grande"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Lucida Grande"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Lucida Grande" charset="0"/>
                <a:ea typeface="MS PGothic" charset="0"/>
                <a:cs typeface="MS PGothic" charset="0"/>
              </a:defRPr>
            </a:lvl9pPr>
          </a:lstStyle>
          <a:p>
            <a:fld id="{44547F75-2D6E-FE4E-8FAC-211EABA03DE1}" type="slidenum">
              <a:rPr lang="en-US" sz="1400"/>
              <a:pPr/>
              <a:t>15</a:t>
            </a:fld>
            <a:endParaRPr lang="en-US" sz="1400"/>
          </a:p>
        </p:txBody>
      </p:sp>
      <p:pic>
        <p:nvPicPr>
          <p:cNvPr id="5" name="Picture 4"/>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3779912" y="6021288"/>
            <a:ext cx="1296987" cy="43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7" name="Picture 11" descr="EPWP letterhead temp-1 (2)"/>
          <p:cNvPicPr>
            <a:picLocks noChangeAspect="1" noChangeArrowheads="1"/>
          </p:cNvPicPr>
          <p:nvPr/>
        </p:nvPicPr>
        <p:blipFill>
          <a:blip r:embed="rId4" cstate="email">
            <a:extLst>
              <a:ext uri="{28A0092B-C50C-407E-A947-70E740481C1C}">
                <a14:useLocalDpi xmlns:a14="http://schemas.microsoft.com/office/drawing/2010/main" xmlns="" val="0"/>
              </a:ext>
            </a:extLst>
          </a:blip>
          <a:srcRect l="54251" b="12849"/>
          <a:stretch>
            <a:fillRect/>
          </a:stretch>
        </p:blipFill>
        <p:spPr bwMode="auto">
          <a:xfrm>
            <a:off x="6444208" y="5877272"/>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CCCCCC">
                      <a:alpha val="74997"/>
                    </a:srgbClr>
                  </a:outerShdw>
                </a:effectLst>
              </a14:hiddenEffects>
            </a:ext>
          </a:extLst>
        </p:spPr>
      </p:pic>
      <p:sp>
        <p:nvSpPr>
          <p:cNvPr id="8" name="Rectangle 4"/>
          <p:cNvSpPr>
            <a:spLocks noChangeArrowheads="1"/>
          </p:cNvSpPr>
          <p:nvPr/>
        </p:nvSpPr>
        <p:spPr bwMode="auto">
          <a:xfrm>
            <a:off x="179388" y="1125315"/>
            <a:ext cx="8675687" cy="71437"/>
          </a:xfrm>
          <a:prstGeom prst="rect">
            <a:avLst/>
          </a:prstGeom>
          <a:solidFill>
            <a:srgbClr val="FF872D"/>
          </a:solidFill>
          <a:ln w="9525">
            <a:solidFill>
              <a:srgbClr val="FF872D"/>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ZA">
              <a:cs typeface="+mn-cs"/>
            </a:endParaRPr>
          </a:p>
        </p:txBody>
      </p:sp>
    </p:spTree>
    <p:extLst>
      <p:ext uri="{BB962C8B-B14F-4D97-AF65-F5344CB8AC3E}">
        <p14:creationId xmlns:p14="http://schemas.microsoft.com/office/powerpoint/2010/main" xmlns="" val="778209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3568" y="-26851"/>
            <a:ext cx="7772400" cy="874713"/>
          </a:xfrm>
        </p:spPr>
        <p:txBody>
          <a:bodyPr/>
          <a:lstStyle/>
          <a:p>
            <a:pPr eaLnBrk="1" hangingPunct="1"/>
            <a:r>
              <a:rPr lang="en-US" sz="2400" b="1" dirty="0" smtClean="0">
                <a:latin typeface="Lucida Grande" charset="0"/>
                <a:ea typeface="MS PGothic" charset="0"/>
                <a:cs typeface="MS PGothic" charset="0"/>
              </a:rPr>
              <a:t>SUMMARY OF CDP / CIP </a:t>
            </a:r>
            <a:r>
              <a:rPr lang="en-US" sz="2400" b="1" dirty="0" err="1" smtClean="0">
                <a:latin typeface="Lucida Grande" charset="0"/>
                <a:ea typeface="MS PGothic" charset="0"/>
                <a:cs typeface="MS PGothic" charset="0"/>
              </a:rPr>
              <a:t>Programme</a:t>
            </a:r>
            <a:endParaRPr lang="en-US" sz="2400" b="1" dirty="0">
              <a:latin typeface="Lucida Grande" charset="0"/>
              <a:ea typeface="MS PGothic" charset="0"/>
              <a:cs typeface="MS PGothic" charset="0"/>
            </a:endParaRPr>
          </a:p>
        </p:txBody>
      </p:sp>
      <p:sp>
        <p:nvSpPr>
          <p:cNvPr id="17411" name="Rectangle 3"/>
          <p:cNvSpPr>
            <a:spLocks noGrp="1" noChangeArrowheads="1"/>
          </p:cNvSpPr>
          <p:nvPr>
            <p:ph type="body" idx="1"/>
          </p:nvPr>
        </p:nvSpPr>
        <p:spPr>
          <a:xfrm>
            <a:off x="427801" y="908720"/>
            <a:ext cx="7888615" cy="4464496"/>
          </a:xfrm>
        </p:spPr>
        <p:txBody>
          <a:bodyPr/>
          <a:lstStyle/>
          <a:p>
            <a:pPr algn="just" eaLnBrk="1" hangingPunct="1">
              <a:lnSpc>
                <a:spcPct val="80000"/>
              </a:lnSpc>
              <a:defRPr/>
            </a:pPr>
            <a:endParaRPr lang="en-ZA" sz="1800" dirty="0"/>
          </a:p>
          <a:p>
            <a:pPr algn="just" eaLnBrk="1" hangingPunct="1">
              <a:lnSpc>
                <a:spcPct val="80000"/>
              </a:lnSpc>
              <a:defRPr/>
            </a:pPr>
            <a:r>
              <a:rPr lang="en-GB" sz="1800" dirty="0">
                <a:latin typeface="Arial" panose="020B0604020202020204" pitchFamily="34" charset="0"/>
                <a:cs typeface="Arial" panose="020B0604020202020204" pitchFamily="34" charset="0"/>
              </a:rPr>
              <a:t>The programme  will be for a duration of 3 years </a:t>
            </a:r>
            <a:r>
              <a:rPr lang="en-GB" sz="1800" dirty="0" smtClean="0">
                <a:latin typeface="Arial" panose="020B0604020202020204" pitchFamily="34" charset="0"/>
                <a:cs typeface="Arial" panose="020B0604020202020204" pitchFamily="34" charset="0"/>
              </a:rPr>
              <a:t>for Contractors </a:t>
            </a:r>
            <a:r>
              <a:rPr lang="en-GB" sz="1800" dirty="0">
                <a:latin typeface="Arial" panose="020B0604020202020204" pitchFamily="34" charset="0"/>
                <a:cs typeface="Arial" panose="020B0604020202020204" pitchFamily="34" charset="0"/>
              </a:rPr>
              <a:t>within </a:t>
            </a:r>
            <a:endParaRPr lang="en-GB" sz="1800" dirty="0" smtClean="0">
              <a:latin typeface="Arial" panose="020B0604020202020204" pitchFamily="34" charset="0"/>
              <a:cs typeface="Arial" panose="020B0604020202020204" pitchFamily="34" charset="0"/>
            </a:endParaRPr>
          </a:p>
          <a:p>
            <a:pPr lvl="1" algn="just" eaLnBrk="1" hangingPunct="1">
              <a:lnSpc>
                <a:spcPct val="80000"/>
              </a:lnSpc>
              <a:buFont typeface="Courier New" pitchFamily="49" charset="0"/>
              <a:buChar char="o"/>
              <a:defRPr/>
            </a:pPr>
            <a:endParaRPr lang="en-GB" sz="1600" dirty="0" smtClean="0">
              <a:latin typeface="Arial" panose="020B0604020202020204" pitchFamily="34" charset="0"/>
              <a:cs typeface="Arial" panose="020B0604020202020204" pitchFamily="34" charset="0"/>
            </a:endParaRPr>
          </a:p>
          <a:p>
            <a:pPr lvl="1" algn="just" eaLnBrk="1" hangingPunct="1">
              <a:lnSpc>
                <a:spcPct val="80000"/>
              </a:lnSpc>
              <a:buFont typeface="Courier New" pitchFamily="49" charset="0"/>
              <a:buChar char="o"/>
              <a:defRPr/>
            </a:pPr>
            <a:r>
              <a:rPr lang="en-GB" sz="1600" dirty="0" smtClean="0">
                <a:latin typeface="Arial" panose="020B0604020202020204" pitchFamily="34" charset="0"/>
                <a:cs typeface="Arial" panose="020B0604020202020204" pitchFamily="34" charset="0"/>
              </a:rPr>
              <a:t>Civil Engineering (CE), </a:t>
            </a:r>
          </a:p>
          <a:p>
            <a:pPr lvl="1" algn="just" eaLnBrk="1" hangingPunct="1">
              <a:lnSpc>
                <a:spcPct val="80000"/>
              </a:lnSpc>
              <a:buFont typeface="Courier New" pitchFamily="49" charset="0"/>
              <a:buChar char="o"/>
              <a:defRPr/>
            </a:pPr>
            <a:r>
              <a:rPr lang="en-GB" sz="1600" dirty="0" smtClean="0">
                <a:latin typeface="Arial" panose="020B0604020202020204" pitchFamily="34" charset="0"/>
                <a:cs typeface="Arial" panose="020B0604020202020204" pitchFamily="34" charset="0"/>
              </a:rPr>
              <a:t>General Building (GB),</a:t>
            </a:r>
          </a:p>
          <a:p>
            <a:pPr lvl="1" algn="just" eaLnBrk="1" hangingPunct="1">
              <a:lnSpc>
                <a:spcPct val="80000"/>
              </a:lnSpc>
              <a:buFont typeface="Courier New" pitchFamily="49" charset="0"/>
              <a:buChar char="o"/>
              <a:defRPr/>
            </a:pPr>
            <a:r>
              <a:rPr lang="en-GB" sz="1600" dirty="0" smtClean="0">
                <a:latin typeface="Arial" panose="020B0604020202020204" pitchFamily="34" charset="0"/>
                <a:cs typeface="Arial" panose="020B0604020202020204" pitchFamily="34" charset="0"/>
              </a:rPr>
              <a:t>Electrical  </a:t>
            </a:r>
            <a:r>
              <a:rPr lang="en-GB" sz="1600" dirty="0">
                <a:latin typeface="Arial" panose="020B0604020202020204" pitchFamily="34" charset="0"/>
                <a:cs typeface="Arial" panose="020B0604020202020204" pitchFamily="34" charset="0"/>
              </a:rPr>
              <a:t>E</a:t>
            </a:r>
            <a:r>
              <a:rPr lang="en-GB" sz="1600" dirty="0" smtClean="0">
                <a:latin typeface="Arial" panose="020B0604020202020204" pitchFamily="34" charset="0"/>
                <a:cs typeface="Arial" panose="020B0604020202020204" pitchFamily="34" charset="0"/>
              </a:rPr>
              <a:t>ngineering (EB)</a:t>
            </a:r>
          </a:p>
          <a:p>
            <a:pPr lvl="1" algn="just" eaLnBrk="1" hangingPunct="1">
              <a:lnSpc>
                <a:spcPct val="80000"/>
              </a:lnSpc>
              <a:buFont typeface="Courier New" pitchFamily="49" charset="0"/>
              <a:buChar char="o"/>
              <a:defRPr/>
            </a:pPr>
            <a:r>
              <a:rPr lang="en-GB" sz="1600" dirty="0" smtClean="0">
                <a:latin typeface="Arial" panose="020B0604020202020204" pitchFamily="34" charset="0"/>
                <a:cs typeface="Arial" panose="020B0604020202020204" pitchFamily="34" charset="0"/>
              </a:rPr>
              <a:t>Landscaping</a:t>
            </a:r>
            <a:r>
              <a:rPr lang="en-GB" sz="1600" dirty="0">
                <a:latin typeface="Arial" panose="020B0604020202020204" pitchFamily="34" charset="0"/>
                <a:cs typeface="Arial" panose="020B0604020202020204" pitchFamily="34" charset="0"/>
              </a:rPr>
              <a:t>, Irrigation and Horticultural </a:t>
            </a:r>
            <a:r>
              <a:rPr lang="en-GB" sz="1600" dirty="0" smtClean="0">
                <a:latin typeface="Arial" panose="020B0604020202020204" pitchFamily="34" charset="0"/>
                <a:cs typeface="Arial" panose="020B0604020202020204" pitchFamily="34" charset="0"/>
              </a:rPr>
              <a:t>works (SH), </a:t>
            </a:r>
            <a:r>
              <a:rPr lang="en-GB" sz="1600" dirty="0">
                <a:latin typeface="Arial" panose="020B0604020202020204" pitchFamily="34" charset="0"/>
                <a:cs typeface="Arial" panose="020B0604020202020204" pitchFamily="34" charset="0"/>
              </a:rPr>
              <a:t>and </a:t>
            </a:r>
            <a:endParaRPr lang="en-GB" sz="1600" dirty="0" smtClean="0">
              <a:latin typeface="Arial" panose="020B0604020202020204" pitchFamily="34" charset="0"/>
              <a:cs typeface="Arial" panose="020B0604020202020204" pitchFamily="34" charset="0"/>
            </a:endParaRPr>
          </a:p>
          <a:p>
            <a:pPr lvl="1" algn="just" eaLnBrk="1" hangingPunct="1">
              <a:lnSpc>
                <a:spcPct val="80000"/>
              </a:lnSpc>
              <a:buFont typeface="Courier New" pitchFamily="49" charset="0"/>
              <a:buChar char="o"/>
              <a:defRPr/>
            </a:pPr>
            <a:r>
              <a:rPr lang="en-GB" sz="1600" dirty="0" smtClean="0">
                <a:latin typeface="Arial" panose="020B0604020202020204" pitchFamily="34" charset="0"/>
                <a:cs typeface="Arial" panose="020B0604020202020204" pitchFamily="34" charset="0"/>
              </a:rPr>
              <a:t>Precast </a:t>
            </a:r>
            <a:r>
              <a:rPr lang="en-GB" sz="1600" dirty="0">
                <a:latin typeface="Arial" panose="020B0604020202020204" pitchFamily="34" charset="0"/>
                <a:cs typeface="Arial" panose="020B0604020202020204" pitchFamily="34" charset="0"/>
              </a:rPr>
              <a:t>Concrete, Security Fencing or Steel security </a:t>
            </a:r>
            <a:r>
              <a:rPr lang="en-GB" sz="1600" dirty="0" smtClean="0">
                <a:latin typeface="Arial" panose="020B0604020202020204" pitchFamily="34" charset="0"/>
                <a:cs typeface="Arial" panose="020B0604020202020204" pitchFamily="34" charset="0"/>
              </a:rPr>
              <a:t>fencing (SQ). </a:t>
            </a:r>
            <a:endParaRPr lang="en-US" sz="1600" dirty="0" smtClean="0">
              <a:latin typeface="Arial" panose="020B0604020202020204" pitchFamily="34" charset="0"/>
              <a:ea typeface="MS PGothic" charset="0"/>
              <a:cs typeface="Arial" panose="020B0604020202020204" pitchFamily="34" charset="0"/>
            </a:endParaRPr>
          </a:p>
          <a:p>
            <a:pPr marL="0" indent="0" algn="just">
              <a:buNone/>
            </a:pPr>
            <a:endParaRPr lang="en-US" sz="1800" dirty="0" smtClean="0">
              <a:latin typeface="Arial" panose="020B0604020202020204" pitchFamily="34" charset="0"/>
              <a:cs typeface="Arial" panose="020B0604020202020204" pitchFamily="34" charset="0"/>
            </a:endParaRPr>
          </a:p>
          <a:p>
            <a:pPr algn="just" eaLnBrk="1" hangingPunct="1">
              <a:lnSpc>
                <a:spcPct val="80000"/>
              </a:lnSpc>
              <a:tabLst>
                <a:tab pos="404813" algn="l"/>
              </a:tabLst>
              <a:defRPr/>
            </a:pPr>
            <a:r>
              <a:rPr lang="en-US" sz="1800" dirty="0">
                <a:latin typeface="Arial" panose="020B0604020202020204" pitchFamily="34" charset="0"/>
                <a:cs typeface="Arial" panose="020B0604020202020204" pitchFamily="34" charset="0"/>
              </a:rPr>
              <a:t>Contractor Development, </a:t>
            </a:r>
            <a:r>
              <a:rPr lang="en-US" sz="1800" dirty="0" err="1">
                <a:latin typeface="Arial" panose="020B0604020202020204" pitchFamily="34" charset="0"/>
                <a:cs typeface="Arial" panose="020B0604020202020204" pitchFamily="34" charset="0"/>
              </a:rPr>
              <a:t>i.t.o</a:t>
            </a:r>
            <a:r>
              <a:rPr lang="en-US" sz="1800" dirty="0">
                <a:latin typeface="Arial" panose="020B0604020202020204" pitchFamily="34" charset="0"/>
                <a:cs typeface="Arial" panose="020B0604020202020204" pitchFamily="34" charset="0"/>
              </a:rPr>
              <a:t> of National Contractor Development Programme (NCDP), is a deliberate and managed process to achieve targeted developmental outcomes that improves a contractor: </a:t>
            </a:r>
          </a:p>
          <a:p>
            <a:pPr marL="1271587" indent="-285750">
              <a:buFont typeface="Wingdings" charset="2"/>
              <a:buChar char="q"/>
            </a:pPr>
            <a:r>
              <a:rPr lang="en-US" sz="1800" dirty="0">
                <a:latin typeface="Arial" panose="020B0604020202020204" pitchFamily="34" charset="0"/>
                <a:cs typeface="Arial" panose="020B0604020202020204" pitchFamily="34" charset="0"/>
              </a:rPr>
              <a:t> Grading status </a:t>
            </a:r>
          </a:p>
          <a:p>
            <a:pPr marL="1271587" indent="-285750">
              <a:buFont typeface="Wingdings" charset="2"/>
              <a:buChar char="q"/>
            </a:pPr>
            <a:r>
              <a:rPr lang="en-US" sz="1800" dirty="0">
                <a:latin typeface="Arial" panose="020B0604020202020204" pitchFamily="34" charset="0"/>
                <a:cs typeface="Arial" panose="020B0604020202020204" pitchFamily="34" charset="0"/>
              </a:rPr>
              <a:t> Performance and quality </a:t>
            </a:r>
          </a:p>
          <a:p>
            <a:pPr marL="1271587" indent="-285750">
              <a:buFont typeface="Wingdings" charset="2"/>
              <a:buChar char="q"/>
            </a:pPr>
            <a:r>
              <a:rPr lang="en-US" sz="1800" dirty="0">
                <a:latin typeface="Arial" panose="020B0604020202020204" pitchFamily="34" charset="0"/>
                <a:cs typeface="Arial" panose="020B0604020202020204" pitchFamily="34" charset="0"/>
              </a:rPr>
              <a:t> Equity and targeted ownership </a:t>
            </a:r>
          </a:p>
          <a:p>
            <a:pPr marL="0" indent="0" algn="just" eaLnBrk="1" hangingPunct="1">
              <a:lnSpc>
                <a:spcPct val="80000"/>
              </a:lnSpc>
              <a:buNone/>
              <a:defRPr/>
            </a:pPr>
            <a:endParaRPr lang="en-US" sz="1800" b="1" dirty="0" smtClean="0">
              <a:latin typeface="Lucida Grande" charset="0"/>
              <a:ea typeface="MS PGothic" charset="0"/>
              <a:cs typeface="MS PGothic" charset="0"/>
            </a:endParaRPr>
          </a:p>
          <a:p>
            <a:pPr marL="0" indent="0" algn="just" eaLnBrk="1" hangingPunct="1">
              <a:lnSpc>
                <a:spcPct val="80000"/>
              </a:lnSpc>
              <a:buNone/>
              <a:defRPr/>
            </a:pPr>
            <a:endParaRPr lang="en-US" sz="1800" b="1" dirty="0">
              <a:latin typeface="Lucida Grande" charset="0"/>
              <a:ea typeface="MS PGothic" charset="0"/>
              <a:cs typeface="MS PGothic" charset="0"/>
            </a:endParaRPr>
          </a:p>
          <a:p>
            <a:pPr marL="0" indent="0" algn="just" eaLnBrk="1" hangingPunct="1">
              <a:lnSpc>
                <a:spcPct val="80000"/>
              </a:lnSpc>
              <a:buNone/>
              <a:defRPr/>
            </a:pPr>
            <a:endParaRPr lang="en-US" sz="1800" b="1" dirty="0">
              <a:latin typeface="Lucida Grande" charset="0"/>
              <a:ea typeface="MS PGothic" charset="0"/>
              <a:cs typeface="MS PGothic" charset="0"/>
            </a:endParaRPr>
          </a:p>
          <a:p>
            <a:pPr marL="0" indent="0" algn="just" eaLnBrk="1" hangingPunct="1">
              <a:lnSpc>
                <a:spcPct val="80000"/>
              </a:lnSpc>
              <a:buNone/>
              <a:defRPr/>
            </a:pPr>
            <a:endParaRPr lang="en-US" sz="1600" dirty="0">
              <a:latin typeface="Lucida Grande" charset="0"/>
              <a:ea typeface="MS PGothic" charset="0"/>
              <a:cs typeface="MS PGothic" charset="0"/>
            </a:endParaRPr>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charset="0"/>
                <a:ea typeface="MS PGothic" charset="0"/>
                <a:cs typeface="MS PGothic" charset="0"/>
              </a:defRPr>
            </a:lvl1pPr>
            <a:lvl2pPr marL="742950" indent="-285750">
              <a:defRPr sz="2400">
                <a:solidFill>
                  <a:schemeClr val="tx1"/>
                </a:solidFill>
                <a:latin typeface="Lucida Grande" charset="0"/>
                <a:ea typeface="MS PGothic" charset="0"/>
                <a:cs typeface="MS PGothic" charset="0"/>
              </a:defRPr>
            </a:lvl2pPr>
            <a:lvl3pPr marL="1143000" indent="-228600">
              <a:defRPr sz="2400">
                <a:solidFill>
                  <a:schemeClr val="tx1"/>
                </a:solidFill>
                <a:latin typeface="Lucida Grande" charset="0"/>
                <a:ea typeface="MS PGothic" charset="0"/>
                <a:cs typeface="MS PGothic" charset="0"/>
              </a:defRPr>
            </a:lvl3pPr>
            <a:lvl4pPr marL="1600200" indent="-228600">
              <a:defRPr sz="2400">
                <a:solidFill>
                  <a:schemeClr val="tx1"/>
                </a:solidFill>
                <a:latin typeface="Lucida Grande" charset="0"/>
                <a:ea typeface="MS PGothic" charset="0"/>
                <a:cs typeface="MS PGothic" charset="0"/>
              </a:defRPr>
            </a:lvl4pPr>
            <a:lvl5pPr marL="2057400" indent="-228600">
              <a:defRPr sz="2400">
                <a:solidFill>
                  <a:schemeClr val="tx1"/>
                </a:solidFill>
                <a:latin typeface="Lucida Grande"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Lucida Grande"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Lucida Grande"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Lucida Grande"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Lucida Grande" charset="0"/>
                <a:ea typeface="MS PGothic" charset="0"/>
                <a:cs typeface="MS PGothic" charset="0"/>
              </a:defRPr>
            </a:lvl9pPr>
          </a:lstStyle>
          <a:p>
            <a:fld id="{60F32D4C-1ACB-EF4B-9568-BCF58AE22AAC}" type="slidenum">
              <a:rPr lang="en-US" sz="1400"/>
              <a:pPr/>
              <a:t>16</a:t>
            </a:fld>
            <a:endParaRPr lang="en-US" sz="1400"/>
          </a:p>
        </p:txBody>
      </p:sp>
      <p:pic>
        <p:nvPicPr>
          <p:cNvPr id="5" name="Picture 4"/>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779838" y="5805512"/>
            <a:ext cx="1296987" cy="43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7" name="Picture 11" descr="EPWP letterhead temp-1 (2)"/>
          <p:cNvPicPr>
            <a:picLocks noChangeAspect="1" noChangeArrowheads="1"/>
          </p:cNvPicPr>
          <p:nvPr/>
        </p:nvPicPr>
        <p:blipFill>
          <a:blip r:embed="rId3" cstate="email">
            <a:extLst>
              <a:ext uri="{28A0092B-C50C-407E-A947-70E740481C1C}">
                <a14:useLocalDpi xmlns:a14="http://schemas.microsoft.com/office/drawing/2010/main" xmlns="" val="0"/>
              </a:ext>
            </a:extLst>
          </a:blip>
          <a:srcRect l="54251" b="12849"/>
          <a:stretch>
            <a:fillRect/>
          </a:stretch>
        </p:blipFill>
        <p:spPr bwMode="auto">
          <a:xfrm>
            <a:off x="6443663" y="5855419"/>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CCCCCC">
                      <a:alpha val="74997"/>
                    </a:srgbClr>
                  </a:outerShdw>
                </a:effectLst>
              </a14:hiddenEffects>
            </a:ext>
          </a:extLst>
        </p:spPr>
      </p:pic>
      <p:sp>
        <p:nvSpPr>
          <p:cNvPr id="8" name="Rectangle 4"/>
          <p:cNvSpPr>
            <a:spLocks noChangeArrowheads="1"/>
          </p:cNvSpPr>
          <p:nvPr/>
        </p:nvSpPr>
        <p:spPr bwMode="auto">
          <a:xfrm>
            <a:off x="179388" y="764704"/>
            <a:ext cx="8675687" cy="71437"/>
          </a:xfrm>
          <a:prstGeom prst="rect">
            <a:avLst/>
          </a:prstGeom>
          <a:solidFill>
            <a:srgbClr val="FF872D"/>
          </a:solidFill>
          <a:ln w="9525">
            <a:solidFill>
              <a:srgbClr val="FF872D"/>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ZA">
              <a:cs typeface="+mn-cs"/>
            </a:endParaRPr>
          </a:p>
        </p:txBody>
      </p:sp>
    </p:spTree>
    <p:extLst>
      <p:ext uri="{BB962C8B-B14F-4D97-AF65-F5344CB8AC3E}">
        <p14:creationId xmlns:p14="http://schemas.microsoft.com/office/powerpoint/2010/main" xmlns="" val="370205072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683568" y="-26851"/>
            <a:ext cx="7772400" cy="874713"/>
          </a:xfrm>
        </p:spPr>
        <p:txBody>
          <a:bodyPr/>
          <a:lstStyle/>
          <a:p>
            <a:pPr eaLnBrk="1" hangingPunct="1"/>
            <a:r>
              <a:rPr lang="en-US" sz="2400" b="1" dirty="0" smtClean="0">
                <a:latin typeface="Lucida Grande" charset="0"/>
                <a:ea typeface="MS PGothic" charset="0"/>
                <a:cs typeface="MS PGothic" charset="0"/>
              </a:rPr>
              <a:t>SUMMARY of IMPLEMENTATION </a:t>
            </a:r>
            <a:endParaRPr lang="en-US" sz="2400" b="1" dirty="0">
              <a:latin typeface="Lucida Grande" charset="0"/>
              <a:ea typeface="MS PGothic" charset="0"/>
              <a:cs typeface="MS PGothic" charset="0"/>
            </a:endParaRPr>
          </a:p>
        </p:txBody>
      </p:sp>
      <p:sp>
        <p:nvSpPr>
          <p:cNvPr id="17411" name="Rectangle 3"/>
          <p:cNvSpPr>
            <a:spLocks noGrp="1" noChangeArrowheads="1"/>
          </p:cNvSpPr>
          <p:nvPr>
            <p:ph type="body" idx="1"/>
          </p:nvPr>
        </p:nvSpPr>
        <p:spPr>
          <a:xfrm>
            <a:off x="179387" y="908719"/>
            <a:ext cx="8857109" cy="4885071"/>
          </a:xfrm>
        </p:spPr>
        <p:txBody>
          <a:bodyPr/>
          <a:lstStyle/>
          <a:p>
            <a:pPr lvl="1" algn="just" eaLnBrk="1" hangingPunct="1">
              <a:lnSpc>
                <a:spcPct val="80000"/>
              </a:lnSpc>
              <a:buFont typeface="Courier New" pitchFamily="49" charset="0"/>
              <a:buChar char="o"/>
              <a:defRPr/>
            </a:pPr>
            <a:endParaRPr lang="en-US" sz="1600" dirty="0">
              <a:latin typeface="Lucida Grande" charset="0"/>
              <a:ea typeface="MS PGothic" charset="0"/>
              <a:cs typeface="MS PGothic" charset="0"/>
            </a:endParaRPr>
          </a:p>
          <a:p>
            <a:pPr marL="0" indent="0" algn="just" eaLnBrk="1" hangingPunct="1">
              <a:lnSpc>
                <a:spcPct val="80000"/>
              </a:lnSpc>
              <a:buNone/>
              <a:defRPr/>
            </a:pPr>
            <a:r>
              <a:rPr lang="en-ZA" sz="2400" b="1" dirty="0" smtClean="0">
                <a:latin typeface="Lucida Grande" charset="0"/>
                <a:ea typeface="MS PGothic" charset="0"/>
                <a:cs typeface="MS PGothic" charset="0"/>
              </a:rPr>
              <a:t>Progress to date </a:t>
            </a:r>
          </a:p>
          <a:p>
            <a:pPr marL="0" indent="0" algn="just" eaLnBrk="1" hangingPunct="1">
              <a:lnSpc>
                <a:spcPct val="80000"/>
              </a:lnSpc>
              <a:buNone/>
              <a:defRPr/>
            </a:pPr>
            <a:endParaRPr lang="en-ZA" sz="2000" dirty="0" smtClean="0">
              <a:latin typeface="Arial" panose="020B0604020202020204" pitchFamily="34" charset="0"/>
              <a:ea typeface="MS PGothic" charset="0"/>
              <a:cs typeface="Arial" panose="020B0604020202020204" pitchFamily="34" charset="0"/>
            </a:endParaRPr>
          </a:p>
          <a:p>
            <a:pPr marL="0" indent="0" algn="just" eaLnBrk="1" hangingPunct="1">
              <a:lnSpc>
                <a:spcPct val="80000"/>
              </a:lnSpc>
              <a:buNone/>
              <a:defRPr/>
            </a:pPr>
            <a:r>
              <a:rPr lang="en-ZA" sz="2000" b="1" dirty="0" smtClean="0">
                <a:latin typeface="Arial" panose="020B0604020202020204" pitchFamily="34" charset="0"/>
                <a:ea typeface="MS PGothic" charset="0"/>
                <a:cs typeface="Arial" panose="020B0604020202020204" pitchFamily="34" charset="0"/>
              </a:rPr>
              <a:t>To </a:t>
            </a:r>
            <a:r>
              <a:rPr lang="en-ZA" sz="2000" b="1" dirty="0">
                <a:latin typeface="Arial" panose="020B0604020202020204" pitchFamily="34" charset="0"/>
                <a:ea typeface="MS PGothic" charset="0"/>
                <a:cs typeface="Arial" panose="020B0604020202020204" pitchFamily="34" charset="0"/>
              </a:rPr>
              <a:t>date, the following activities have been </a:t>
            </a:r>
            <a:r>
              <a:rPr lang="en-ZA" sz="2000" b="1" dirty="0" smtClean="0">
                <a:latin typeface="Arial" panose="020B0604020202020204" pitchFamily="34" charset="0"/>
                <a:ea typeface="MS PGothic" charset="0"/>
                <a:cs typeface="Arial" panose="020B0604020202020204" pitchFamily="34" charset="0"/>
              </a:rPr>
              <a:t>completed: </a:t>
            </a:r>
            <a:endParaRPr lang="en-ZA" sz="2000" b="1" dirty="0">
              <a:latin typeface="Arial" panose="020B0604020202020204" pitchFamily="34" charset="0"/>
              <a:ea typeface="MS PGothic" charset="0"/>
              <a:cs typeface="Arial" panose="020B0604020202020204" pitchFamily="34" charset="0"/>
            </a:endParaRPr>
          </a:p>
          <a:p>
            <a:pPr algn="just" eaLnBrk="1" hangingPunct="1">
              <a:lnSpc>
                <a:spcPct val="80000"/>
              </a:lnSpc>
              <a:defRPr/>
            </a:pPr>
            <a:r>
              <a:rPr lang="en-ZA" sz="2400" dirty="0" smtClean="0">
                <a:latin typeface="Arial" panose="020B0604020202020204" pitchFamily="34" charset="0"/>
                <a:cs typeface="Arial" panose="020B0604020202020204" pitchFamily="34" charset="0"/>
              </a:rPr>
              <a:t>Strategy approved by Accounting Officer and implementation team</a:t>
            </a:r>
          </a:p>
          <a:p>
            <a:pPr algn="just" eaLnBrk="1" hangingPunct="1">
              <a:lnSpc>
                <a:spcPct val="80000"/>
              </a:lnSpc>
              <a:defRPr/>
            </a:pPr>
            <a:r>
              <a:rPr lang="en-ZA" sz="2400" dirty="0" smtClean="0">
                <a:latin typeface="Arial" panose="020B0604020202020204" pitchFamily="34" charset="0"/>
                <a:cs typeface="Arial" panose="020B0604020202020204" pitchFamily="34" charset="0"/>
              </a:rPr>
              <a:t>Advertised on government gazette</a:t>
            </a:r>
          </a:p>
          <a:p>
            <a:pPr algn="just" eaLnBrk="1" hangingPunct="1">
              <a:lnSpc>
                <a:spcPct val="80000"/>
              </a:lnSpc>
              <a:defRPr/>
            </a:pPr>
            <a:r>
              <a:rPr lang="en-GB" sz="2400" dirty="0" smtClean="0">
                <a:latin typeface="Arial" panose="020B0604020202020204" pitchFamily="34" charset="0"/>
                <a:cs typeface="Arial" panose="020B0604020202020204" pitchFamily="34" charset="0"/>
              </a:rPr>
              <a:t>Briefing sessions held</a:t>
            </a:r>
          </a:p>
          <a:p>
            <a:pPr algn="just" eaLnBrk="1" hangingPunct="1">
              <a:lnSpc>
                <a:spcPct val="80000"/>
              </a:lnSpc>
              <a:defRPr/>
            </a:pPr>
            <a:r>
              <a:rPr lang="en-GB" sz="2400" dirty="0" smtClean="0">
                <a:latin typeface="Arial" panose="020B0604020202020204" pitchFamily="34" charset="0"/>
                <a:cs typeface="Arial" panose="020B0604020202020204" pitchFamily="34" charset="0"/>
              </a:rPr>
              <a:t>Applications received</a:t>
            </a:r>
          </a:p>
          <a:p>
            <a:pPr algn="just" eaLnBrk="1" hangingPunct="1">
              <a:lnSpc>
                <a:spcPct val="80000"/>
              </a:lnSpc>
              <a:defRPr/>
            </a:pPr>
            <a:r>
              <a:rPr lang="en-GB" sz="2400" dirty="0" smtClean="0">
                <a:latin typeface="Arial" panose="020B0604020202020204" pitchFamily="34" charset="0"/>
                <a:cs typeface="Arial" panose="020B0604020202020204" pitchFamily="34" charset="0"/>
              </a:rPr>
              <a:t>Appointment of Bid Evaluation Committees (BECs) in each region</a:t>
            </a:r>
          </a:p>
          <a:p>
            <a:pPr algn="just" eaLnBrk="1" hangingPunct="1">
              <a:lnSpc>
                <a:spcPct val="80000"/>
              </a:lnSpc>
              <a:defRPr/>
            </a:pPr>
            <a:r>
              <a:rPr lang="en-GB" sz="2400" dirty="0" smtClean="0">
                <a:latin typeface="Arial" panose="020B0604020202020204" pitchFamily="34" charset="0"/>
                <a:cs typeface="Arial" panose="020B0604020202020204" pitchFamily="34" charset="0"/>
              </a:rPr>
              <a:t>Evaluations in regions underway for </a:t>
            </a:r>
            <a:r>
              <a:rPr lang="en-GB" sz="2400" dirty="0" err="1" smtClean="0">
                <a:latin typeface="Arial" panose="020B0604020202020204" pitchFamily="34" charset="0"/>
                <a:cs typeface="Arial" panose="020B0604020202020204" pitchFamily="34" charset="0"/>
              </a:rPr>
              <a:t>Vukuphile</a:t>
            </a:r>
            <a:r>
              <a:rPr lang="en-GB" sz="2400" dirty="0" smtClean="0">
                <a:latin typeface="Arial" panose="020B0604020202020204" pitchFamily="34" charset="0"/>
                <a:cs typeface="Arial" panose="020B0604020202020204" pitchFamily="34" charset="0"/>
              </a:rPr>
              <a:t> Grades 1 to 2</a:t>
            </a:r>
          </a:p>
          <a:p>
            <a:pPr algn="just" eaLnBrk="1" hangingPunct="1">
              <a:lnSpc>
                <a:spcPct val="80000"/>
              </a:lnSpc>
              <a:defRPr/>
            </a:pPr>
            <a:r>
              <a:rPr lang="en-GB" sz="2400" dirty="0" smtClean="0">
                <a:latin typeface="Arial" panose="020B0604020202020204" pitchFamily="34" charset="0"/>
                <a:cs typeface="Arial" panose="020B0604020202020204" pitchFamily="34" charset="0"/>
              </a:rPr>
              <a:t>Submission approved by National Bid Adjudication Committee (NBAC) for the second phase for Grades 3 - 6</a:t>
            </a:r>
            <a:endParaRPr lang="en-ZA" sz="2400" dirty="0">
              <a:latin typeface="Arial" panose="020B0604020202020204" pitchFamily="34" charset="0"/>
              <a:cs typeface="Arial" panose="020B0604020202020204" pitchFamily="34" charset="0"/>
            </a:endParaRPr>
          </a:p>
          <a:p>
            <a:pPr marL="0" lvl="0" indent="0" algn="just" eaLnBrk="1" hangingPunct="1">
              <a:lnSpc>
                <a:spcPct val="80000"/>
              </a:lnSpc>
              <a:buNone/>
              <a:defRPr/>
            </a:pPr>
            <a:endParaRPr lang="en-ZA" sz="1800" dirty="0"/>
          </a:p>
          <a:p>
            <a:pPr marL="0" indent="0" algn="just" eaLnBrk="1" hangingPunct="1">
              <a:lnSpc>
                <a:spcPct val="80000"/>
              </a:lnSpc>
              <a:buNone/>
              <a:defRPr/>
            </a:pPr>
            <a:endParaRPr lang="en-US" sz="1800" b="1" dirty="0">
              <a:latin typeface="Lucida Grande" charset="0"/>
              <a:ea typeface="MS PGothic" charset="0"/>
              <a:cs typeface="MS PGothic" charset="0"/>
            </a:endParaRPr>
          </a:p>
          <a:p>
            <a:pPr marL="0" indent="0" algn="just" eaLnBrk="1" hangingPunct="1">
              <a:lnSpc>
                <a:spcPct val="80000"/>
              </a:lnSpc>
              <a:buNone/>
              <a:defRPr/>
            </a:pPr>
            <a:endParaRPr lang="en-US" sz="1800" b="1" dirty="0">
              <a:latin typeface="Lucida Grande" charset="0"/>
              <a:ea typeface="MS PGothic" charset="0"/>
              <a:cs typeface="MS PGothic" charset="0"/>
            </a:endParaRPr>
          </a:p>
          <a:p>
            <a:pPr marL="0" indent="0" algn="just" eaLnBrk="1" hangingPunct="1">
              <a:lnSpc>
                <a:spcPct val="80000"/>
              </a:lnSpc>
              <a:buNone/>
              <a:defRPr/>
            </a:pPr>
            <a:endParaRPr lang="en-US" sz="1600" dirty="0">
              <a:latin typeface="Lucida Grande" charset="0"/>
              <a:ea typeface="MS PGothic" charset="0"/>
              <a:cs typeface="MS PGothic" charset="0"/>
            </a:endParaRPr>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charset="0"/>
                <a:ea typeface="MS PGothic" charset="0"/>
                <a:cs typeface="MS PGothic" charset="0"/>
              </a:defRPr>
            </a:lvl1pPr>
            <a:lvl2pPr marL="742950" indent="-285750">
              <a:defRPr sz="2400">
                <a:solidFill>
                  <a:schemeClr val="tx1"/>
                </a:solidFill>
                <a:latin typeface="Lucida Grande" charset="0"/>
                <a:ea typeface="MS PGothic" charset="0"/>
                <a:cs typeface="MS PGothic" charset="0"/>
              </a:defRPr>
            </a:lvl2pPr>
            <a:lvl3pPr marL="1143000" indent="-228600">
              <a:defRPr sz="2400">
                <a:solidFill>
                  <a:schemeClr val="tx1"/>
                </a:solidFill>
                <a:latin typeface="Lucida Grande" charset="0"/>
                <a:ea typeface="MS PGothic" charset="0"/>
                <a:cs typeface="MS PGothic" charset="0"/>
              </a:defRPr>
            </a:lvl3pPr>
            <a:lvl4pPr marL="1600200" indent="-228600">
              <a:defRPr sz="2400">
                <a:solidFill>
                  <a:schemeClr val="tx1"/>
                </a:solidFill>
                <a:latin typeface="Lucida Grande" charset="0"/>
                <a:ea typeface="MS PGothic" charset="0"/>
                <a:cs typeface="MS PGothic" charset="0"/>
              </a:defRPr>
            </a:lvl4pPr>
            <a:lvl5pPr marL="2057400" indent="-228600">
              <a:defRPr sz="2400">
                <a:solidFill>
                  <a:schemeClr val="tx1"/>
                </a:solidFill>
                <a:latin typeface="Lucida Grande"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Lucida Grande"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Lucida Grande"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Lucida Grande"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Lucida Grande" charset="0"/>
                <a:ea typeface="MS PGothic" charset="0"/>
                <a:cs typeface="MS PGothic" charset="0"/>
              </a:defRPr>
            </a:lvl9pPr>
          </a:lstStyle>
          <a:p>
            <a:fld id="{60F32D4C-1ACB-EF4B-9568-BCF58AE22AAC}" type="slidenum">
              <a:rPr lang="en-US" sz="1400"/>
              <a:pPr/>
              <a:t>17</a:t>
            </a:fld>
            <a:endParaRPr lang="en-US" sz="1400"/>
          </a:p>
        </p:txBody>
      </p:sp>
      <p:pic>
        <p:nvPicPr>
          <p:cNvPr id="5" name="Picture 4"/>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3779838" y="5805512"/>
            <a:ext cx="1296987" cy="43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7" name="Picture 11" descr="EPWP letterhead temp-1 (2)"/>
          <p:cNvPicPr>
            <a:picLocks noChangeAspect="1" noChangeArrowheads="1"/>
          </p:cNvPicPr>
          <p:nvPr/>
        </p:nvPicPr>
        <p:blipFill>
          <a:blip r:embed="rId3" cstate="email">
            <a:extLst>
              <a:ext uri="{28A0092B-C50C-407E-A947-70E740481C1C}">
                <a14:useLocalDpi xmlns:a14="http://schemas.microsoft.com/office/drawing/2010/main" xmlns="" val="0"/>
              </a:ext>
            </a:extLst>
          </a:blip>
          <a:srcRect l="54251" b="12849"/>
          <a:stretch>
            <a:fillRect/>
          </a:stretch>
        </p:blipFill>
        <p:spPr bwMode="auto">
          <a:xfrm>
            <a:off x="6443663" y="5855419"/>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CCCCCC">
                      <a:alpha val="74997"/>
                    </a:srgbClr>
                  </a:outerShdw>
                </a:effectLst>
              </a14:hiddenEffects>
            </a:ext>
          </a:extLst>
        </p:spPr>
      </p:pic>
      <p:sp>
        <p:nvSpPr>
          <p:cNvPr id="8" name="Rectangle 4"/>
          <p:cNvSpPr>
            <a:spLocks noChangeArrowheads="1"/>
          </p:cNvSpPr>
          <p:nvPr/>
        </p:nvSpPr>
        <p:spPr bwMode="auto">
          <a:xfrm>
            <a:off x="179388" y="764704"/>
            <a:ext cx="8675687" cy="71437"/>
          </a:xfrm>
          <a:prstGeom prst="rect">
            <a:avLst/>
          </a:prstGeom>
          <a:solidFill>
            <a:srgbClr val="FF872D"/>
          </a:solidFill>
          <a:ln w="9525">
            <a:solidFill>
              <a:srgbClr val="FF872D"/>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ZA">
              <a:cs typeface="+mn-cs"/>
            </a:endParaRPr>
          </a:p>
        </p:txBody>
      </p:sp>
    </p:spTree>
    <p:extLst>
      <p:ext uri="{BB962C8B-B14F-4D97-AF65-F5344CB8AC3E}">
        <p14:creationId xmlns:p14="http://schemas.microsoft.com/office/powerpoint/2010/main" xmlns="" val="38023304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ZA" dirty="0" smtClean="0"/>
          </a:p>
          <a:p>
            <a:pPr marL="0" indent="0" algn="ctr">
              <a:buNone/>
            </a:pPr>
            <a:r>
              <a:rPr lang="en-ZA" sz="2400" b="1" dirty="0" smtClean="0">
                <a:latin typeface="Arial" panose="020B0604020202020204" pitchFamily="34" charset="0"/>
                <a:cs typeface="Arial" panose="020B0604020202020204" pitchFamily="34" charset="0"/>
              </a:rPr>
              <a:t>OTHER INTERVENTIONS</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48658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0" y="188640"/>
            <a:ext cx="7772400" cy="792088"/>
          </a:xfrm>
        </p:spPr>
        <p:txBody>
          <a:bodyPr/>
          <a:lstStyle/>
          <a:p>
            <a:pPr algn="l"/>
            <a:r>
              <a:rPr lang="en-US" sz="2400" b="1" dirty="0" smtClean="0">
                <a:latin typeface="Arial" panose="020B0604020202020204" pitchFamily="34" charset="0"/>
                <a:cs typeface="Arial" panose="020B0604020202020204" pitchFamily="34" charset="0"/>
              </a:rPr>
              <a:t>SCM INITIATIVES – PORTFOLIO COMMITTEE BRIEFING</a:t>
            </a:r>
            <a:endParaRPr lang="en-US" sz="2400" b="1" dirty="0">
              <a:latin typeface="Arial" panose="020B0604020202020204" pitchFamily="34" charset="0"/>
              <a:cs typeface="Arial" panose="020B0604020202020204" pitchFamily="34" charset="0"/>
            </a:endParaRPr>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19</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7653"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spcBef>
                <a:spcPct val="20000"/>
              </a:spcBef>
              <a:buClr>
                <a:srgbClr val="FF872D"/>
              </a:buClr>
            </a:pPr>
            <a:endParaRPr lang="en-US" sz="4000" b="1">
              <a:solidFill>
                <a:srgbClr val="333399"/>
              </a:solidFill>
              <a:latin typeface="Arial" charset="0"/>
              <a:ea typeface="ＭＳ Ｐゴシック" pitchFamily="34" charset="-128"/>
            </a:endParaRPr>
          </a:p>
        </p:txBody>
      </p:sp>
      <p:sp>
        <p:nvSpPr>
          <p:cNvPr id="7" name="Content Placeholder 2"/>
          <p:cNvSpPr txBox="1">
            <a:spLocks/>
          </p:cNvSpPr>
          <p:nvPr/>
        </p:nvSpPr>
        <p:spPr bwMode="auto">
          <a:xfrm>
            <a:off x="179388" y="995363"/>
            <a:ext cx="8640762" cy="504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Arial" pitchFamily="34" charset="0"/>
                <a:ea typeface="+mn-ea"/>
              </a:defRPr>
            </a:lvl2pPr>
            <a:lvl3pPr marL="1143000" indent="-228600" algn="l" rtl="0" eaLnBrk="0" fontAlgn="base" hangingPunct="0">
              <a:spcBef>
                <a:spcPct val="20000"/>
              </a:spcBef>
              <a:spcAft>
                <a:spcPct val="0"/>
              </a:spcAft>
              <a:buChar char="•"/>
              <a:defRPr sz="2000">
                <a:solidFill>
                  <a:schemeClr val="tx1"/>
                </a:solidFill>
                <a:latin typeface="Arial" pitchFamily="34" charset="0"/>
                <a:ea typeface="+mn-ea"/>
              </a:defRPr>
            </a:lvl3pPr>
            <a:lvl4pPr marL="1600200" indent="-228600" algn="l" rtl="0" eaLnBrk="0" fontAlgn="base" hangingPunct="0">
              <a:spcBef>
                <a:spcPct val="20000"/>
              </a:spcBef>
              <a:spcAft>
                <a:spcPct val="0"/>
              </a:spcAft>
              <a:buChar char="–"/>
              <a:defRPr sz="2000">
                <a:solidFill>
                  <a:schemeClr val="tx1"/>
                </a:solidFill>
                <a:latin typeface="Arial" pitchFamily="34" charset="0"/>
                <a:ea typeface="+mn-ea"/>
              </a:defRPr>
            </a:lvl4pPr>
            <a:lvl5pPr marL="2057400" indent="-228600" algn="l" rtl="0" eaLnBrk="0" fontAlgn="base" hangingPunct="0">
              <a:spcBef>
                <a:spcPct val="20000"/>
              </a:spcBef>
              <a:spcAft>
                <a:spcPct val="0"/>
              </a:spcAft>
              <a:buChar char="»"/>
              <a:defRPr sz="2000">
                <a:solidFill>
                  <a:schemeClr val="tx1"/>
                </a:solidFill>
                <a:latin typeface="Arial" pitchFamily="34" charset="0"/>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gn="just" eaLnBrk="1" hangingPunct="1">
              <a:defRPr/>
            </a:pPr>
            <a:r>
              <a:rPr kumimoji="0" lang="en-ZA" sz="2000" b="0" i="0" u="none" strike="noStrike" kern="0" cap="none" spc="0" normalizeH="0" baseline="0" noProof="0" dirty="0" smtClean="0">
                <a:ln>
                  <a:noFill/>
                </a:ln>
                <a:solidFill>
                  <a:srgbClr val="000000"/>
                </a:solidFill>
                <a:effectLst/>
                <a:uLnTx/>
                <a:uFillTx/>
                <a:cs typeface="Arial" panose="020B0604020202020204" pitchFamily="34" charset="0"/>
              </a:rPr>
              <a:t>The department has decreed that all</a:t>
            </a:r>
            <a:r>
              <a:rPr kumimoji="0" lang="en-ZA" sz="2000" b="0" i="0" u="none" strike="noStrike" kern="0" cap="none" spc="0" normalizeH="0" noProof="0" dirty="0" smtClean="0">
                <a:ln>
                  <a:noFill/>
                </a:ln>
                <a:solidFill>
                  <a:srgbClr val="000000"/>
                </a:solidFill>
                <a:effectLst/>
                <a:uLnTx/>
                <a:uFillTx/>
                <a:cs typeface="Arial" panose="020B0604020202020204" pitchFamily="34" charset="0"/>
              </a:rPr>
              <a:t> tenders and quotes must subscribe to the Preferential Procurement Regulations whereby these are designated for service providers  holding B-BBEE status levels of contributors  levels 1, 2 &amp; 3</a:t>
            </a:r>
            <a:r>
              <a:rPr kumimoji="0" lang="en-ZA" sz="2000" b="0" i="0" u="none" strike="noStrike" kern="0" cap="none" spc="0" normalizeH="0" baseline="0" noProof="0" dirty="0" smtClean="0">
                <a:ln>
                  <a:noFill/>
                </a:ln>
                <a:solidFill>
                  <a:srgbClr val="000000"/>
                </a:solidFill>
                <a:effectLst/>
                <a:uLnTx/>
                <a:uFillTx/>
                <a:cs typeface="Arial" panose="020B0604020202020204" pitchFamily="34" charset="0"/>
              </a:rPr>
              <a:t>. </a:t>
            </a:r>
          </a:p>
          <a:p>
            <a:pPr algn="just" eaLnBrk="1" hangingPunct="1">
              <a:defRPr/>
            </a:pPr>
            <a:endParaRPr kumimoji="0" lang="en-ZA" sz="2000" b="0" i="0" u="none" strike="noStrike" kern="0" cap="none" spc="0" normalizeH="0" baseline="0" noProof="0" dirty="0" smtClean="0">
              <a:ln>
                <a:noFill/>
              </a:ln>
              <a:solidFill>
                <a:srgbClr val="000000"/>
              </a:solidFill>
              <a:effectLst/>
              <a:uLnTx/>
              <a:uFillTx/>
              <a:cs typeface="Arial" panose="020B0604020202020204" pitchFamily="34" charset="0"/>
            </a:endParaRPr>
          </a:p>
          <a:p>
            <a:pPr algn="just" eaLnBrk="1" hangingPunct="1">
              <a:defRPr/>
            </a:pPr>
            <a:r>
              <a:rPr kumimoji="0" lang="en-ZA" sz="2000" b="0" i="0" u="none" strike="noStrike" kern="0" cap="none" spc="0" normalizeH="0" baseline="0" noProof="0" dirty="0" smtClean="0">
                <a:ln>
                  <a:noFill/>
                </a:ln>
                <a:solidFill>
                  <a:srgbClr val="000000"/>
                </a:solidFill>
                <a:effectLst/>
                <a:uLnTx/>
                <a:uFillTx/>
                <a:cs typeface="Arial" panose="020B0604020202020204" pitchFamily="34" charset="0"/>
              </a:rPr>
              <a:t>The department</a:t>
            </a:r>
            <a:r>
              <a:rPr kumimoji="0" lang="en-ZA" sz="2000" b="0" i="0" u="none" strike="noStrike" kern="0" cap="none" spc="0" normalizeH="0" noProof="0" dirty="0" smtClean="0">
                <a:ln>
                  <a:noFill/>
                </a:ln>
                <a:solidFill>
                  <a:srgbClr val="000000"/>
                </a:solidFill>
                <a:effectLst/>
                <a:uLnTx/>
                <a:uFillTx/>
                <a:cs typeface="Arial" panose="020B0604020202020204" pitchFamily="34" charset="0"/>
              </a:rPr>
              <a:t> is appointing panels of professional service providers (PSPs) within the built environment and this is focused on promoting local participation and advancement of black-owned PSPs. </a:t>
            </a:r>
            <a:endParaRPr kumimoji="0" lang="en-ZA" sz="2000" b="0" i="0" u="none" strike="noStrike" kern="0" cap="none" spc="0" normalizeH="0" baseline="0" noProof="0" dirty="0" smtClean="0">
              <a:ln>
                <a:noFill/>
              </a:ln>
              <a:solidFill>
                <a:srgbClr val="000000"/>
              </a:solidFill>
              <a:effectLst/>
              <a:uLnTx/>
              <a:uFillTx/>
              <a:cs typeface="Arial" panose="020B0604020202020204" pitchFamily="34" charset="0"/>
            </a:endParaRPr>
          </a:p>
          <a:p>
            <a:pPr algn="just" eaLnBrk="1" hangingPunct="1">
              <a:defRPr/>
            </a:pPr>
            <a:endParaRPr kumimoji="0" lang="en-ZA" sz="2000" b="0" i="0" u="none" strike="noStrike" kern="0" cap="none" spc="0" normalizeH="0" baseline="0" noProof="0" dirty="0" smtClean="0">
              <a:ln>
                <a:noFill/>
              </a:ln>
              <a:solidFill>
                <a:srgbClr val="000000"/>
              </a:solidFill>
              <a:effectLst/>
              <a:uLnTx/>
              <a:uFillTx/>
              <a:cs typeface="Arial" panose="020B0604020202020204" pitchFamily="34" charset="0"/>
            </a:endParaRPr>
          </a:p>
          <a:p>
            <a:pPr algn="just" eaLnBrk="1" hangingPunct="1">
              <a:defRPr/>
            </a:pPr>
            <a:r>
              <a:rPr kumimoji="0" lang="en-ZA" sz="2000" b="0" i="0" u="none" strike="noStrike" kern="0" cap="none" spc="0" normalizeH="0" baseline="0" noProof="0" dirty="0" smtClean="0">
                <a:ln>
                  <a:noFill/>
                </a:ln>
                <a:solidFill>
                  <a:srgbClr val="000000"/>
                </a:solidFill>
                <a:effectLst/>
                <a:uLnTx/>
                <a:uFillTx/>
                <a:cs typeface="Arial" panose="020B0604020202020204" pitchFamily="34" charset="0"/>
              </a:rPr>
              <a:t>A bilateral is being scheduled between the department’s SCM and the BBCBE to advance procurement strategies</a:t>
            </a:r>
            <a:r>
              <a:rPr kumimoji="0" lang="en-ZA" sz="2000" b="0" i="0" u="none" strike="noStrike" kern="0" cap="none" spc="0" normalizeH="0" noProof="0" dirty="0" smtClean="0">
                <a:ln>
                  <a:noFill/>
                </a:ln>
                <a:solidFill>
                  <a:srgbClr val="000000"/>
                </a:solidFill>
                <a:effectLst/>
                <a:uLnTx/>
                <a:uFillTx/>
                <a:cs typeface="Arial" panose="020B0604020202020204" pitchFamily="34" charset="0"/>
              </a:rPr>
              <a:t> for commodities specifically designated by the Council.</a:t>
            </a:r>
          </a:p>
          <a:p>
            <a:pPr marL="0" indent="0" algn="just" eaLnBrk="1" hangingPunct="1">
              <a:buNone/>
              <a:defRPr/>
            </a:pPr>
            <a:endParaRPr kumimoji="0" lang="en-ZA" sz="2000" b="0" i="0" u="none" strike="noStrike" kern="0" cap="none" spc="0" normalizeH="0" noProof="0" dirty="0" smtClean="0">
              <a:ln>
                <a:noFill/>
              </a:ln>
              <a:solidFill>
                <a:srgbClr val="000000"/>
              </a:solidFill>
              <a:effectLst/>
              <a:uLnTx/>
              <a:uFillTx/>
              <a:cs typeface="Arial" panose="020B0604020202020204" pitchFamily="34" charset="0"/>
            </a:endParaRPr>
          </a:p>
          <a:p>
            <a:pPr algn="just" eaLnBrk="1" hangingPunct="1">
              <a:defRPr/>
            </a:pPr>
            <a:r>
              <a:rPr lang="en-ZA" kern="0" baseline="0" dirty="0" smtClean="0">
                <a:solidFill>
                  <a:srgbClr val="000000"/>
                </a:solidFill>
                <a:cs typeface="Arial" panose="020B0604020202020204" pitchFamily="34" charset="0"/>
              </a:rPr>
              <a:t>The Department is also monitoring payments to SMMEs</a:t>
            </a:r>
            <a:r>
              <a:rPr lang="en-ZA" kern="0" dirty="0" smtClean="0">
                <a:solidFill>
                  <a:srgbClr val="000000"/>
                </a:solidFill>
                <a:cs typeface="Arial" panose="020B0604020202020204" pitchFamily="34" charset="0"/>
              </a:rPr>
              <a:t> to ensure improvement in processing them within 30 days. </a:t>
            </a:r>
            <a:endParaRPr kumimoji="0" lang="en-ZA" sz="2000" b="0" i="0" u="none" strike="noStrike" kern="0" cap="none" spc="0" normalizeH="0" baseline="0" noProof="0" dirty="0" smtClean="0">
              <a:ln>
                <a:noFill/>
              </a:ln>
              <a:solidFill>
                <a:srgbClr val="000000"/>
              </a:solidFill>
              <a:effectLst/>
              <a:uLnTx/>
              <a:uFillTx/>
              <a:cs typeface="Arial" panose="020B0604020202020204" pitchFamily="34" charset="0"/>
            </a:endParaRPr>
          </a:p>
          <a:p>
            <a:pPr marL="0" marR="0" lvl="0" indent="0" algn="just" defTabSz="914400" rtl="0" eaLnBrk="1" fontAlgn="base" latinLnBrk="0" hangingPunct="1">
              <a:lnSpc>
                <a:spcPct val="100000"/>
              </a:lnSpc>
              <a:spcBef>
                <a:spcPct val="20000"/>
              </a:spcBef>
              <a:spcAft>
                <a:spcPct val="0"/>
              </a:spcAft>
              <a:buClrTx/>
              <a:buSzTx/>
              <a:buFontTx/>
              <a:buNone/>
              <a:tabLst/>
              <a:defRPr/>
            </a:pPr>
            <a:endParaRPr kumimoji="0" lang="en-ZA" sz="2000" b="0" i="0" u="none" strike="noStrike" kern="0" cap="none" spc="0" normalizeH="0" baseline="0" noProof="0" dirty="0" smtClean="0">
              <a:ln>
                <a:noFill/>
              </a:ln>
              <a:solidFill>
                <a:srgbClr val="000000"/>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altLang="en-US" sz="2800" b="0" i="0" u="none" strike="noStrike" kern="0" cap="none" spc="0" normalizeH="0" baseline="0" noProof="0" dirty="0" smtClean="0">
              <a:ln>
                <a:noFill/>
              </a:ln>
              <a:solidFill>
                <a:srgbClr val="000000"/>
              </a:solidFill>
              <a:effectLst/>
              <a:uLnTx/>
              <a:uFillTx/>
              <a:latin typeface="+mn-lt"/>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altLang="en-US" sz="2000" b="0" i="0" u="none" strike="noStrike" kern="0" cap="none" spc="0" normalizeH="0" baseline="0" noProof="0" dirty="0" smtClean="0">
              <a:ln>
                <a:noFill/>
              </a:ln>
              <a:solidFill>
                <a:srgbClr val="000000"/>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smtClean="0">
              <a:ln>
                <a:noFill/>
              </a:ln>
              <a:solidFill>
                <a:srgbClr val="000000"/>
              </a:solidFill>
              <a:effectLst/>
              <a:uLnTx/>
              <a:uFillTx/>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altLang="en-US" sz="2400" b="0" i="0" u="none" strike="noStrike" kern="0" cap="none" spc="0" normalizeH="0" baseline="0" noProof="0" dirty="0" smtClean="0">
              <a:ln>
                <a:noFill/>
              </a:ln>
              <a:solidFill>
                <a:srgbClr val="000000"/>
              </a:solidFill>
              <a:effectLst/>
              <a:uLnTx/>
              <a:uFillTx/>
              <a:latin typeface="+mn-lt"/>
            </a:endParaRPr>
          </a:p>
        </p:txBody>
      </p:sp>
    </p:spTree>
    <p:extLst>
      <p:ext uri="{BB962C8B-B14F-4D97-AF65-F5344CB8AC3E}">
        <p14:creationId xmlns:p14="http://schemas.microsoft.com/office/powerpoint/2010/main" xmlns="" val="21516313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4296" y="1700808"/>
            <a:ext cx="7772400" cy="587152"/>
          </a:xfrm>
        </p:spPr>
        <p:txBody>
          <a:bodyPr/>
          <a:lstStyle/>
          <a:p>
            <a:pPr algn="l"/>
            <a:r>
              <a:rPr lang="en-ZA" sz="2800" b="1" dirty="0" smtClean="0">
                <a:latin typeface="Arial" panose="020B0604020202020204" pitchFamily="34" charset="0"/>
                <a:cs typeface="Arial" panose="020B0604020202020204" pitchFamily="34" charset="0"/>
              </a:rPr>
              <a:t>The Vuk’uphile Learnership programme </a:t>
            </a:r>
            <a:endParaRPr lang="en-ZA" sz="2800" b="1" dirty="0">
              <a:latin typeface="Arial" panose="020B0604020202020204" pitchFamily="34" charset="0"/>
              <a:cs typeface="Arial" panose="020B0604020202020204" pitchFamily="34" charset="0"/>
            </a:endParaRPr>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2</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extLst>
      <p:ext uri="{BB962C8B-B14F-4D97-AF65-F5344CB8AC3E}">
        <p14:creationId xmlns:p14="http://schemas.microsoft.com/office/powerpoint/2010/main" xmlns="" val="294632457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0" y="188640"/>
            <a:ext cx="7772400" cy="792088"/>
          </a:xfrm>
        </p:spPr>
        <p:txBody>
          <a:bodyPr/>
          <a:lstStyle/>
          <a:p>
            <a:pPr algn="l"/>
            <a:r>
              <a:rPr lang="en-ZA" sz="2400" b="1" dirty="0" smtClean="0">
                <a:latin typeface="Arial" panose="020B0604020202020204" pitchFamily="34" charset="0"/>
                <a:cs typeface="Arial" panose="020B0604020202020204" pitchFamily="34" charset="0"/>
              </a:rPr>
              <a:t>Challenges in Supporting SMMEs</a:t>
            </a:r>
            <a:endParaRPr lang="en-ZA" sz="24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323850" y="980728"/>
            <a:ext cx="8060110" cy="4392488"/>
          </a:xfrm>
        </p:spPr>
        <p:txBody>
          <a:bodyPr/>
          <a:lstStyle/>
          <a:p>
            <a:pPr lvl="0">
              <a:lnSpc>
                <a:spcPct val="107000"/>
              </a:lnSpc>
              <a:spcAft>
                <a:spcPts val="0"/>
              </a:spcAft>
              <a:buFont typeface="Symbol" panose="05050102010706020507" pitchFamily="18" charset="2"/>
              <a:buChar char=""/>
            </a:pPr>
            <a:r>
              <a:rPr lang="en-ZA" sz="2400" dirty="0" smtClean="0">
                <a:latin typeface="Arial" panose="020B0604020202020204" pitchFamily="34" charset="0"/>
                <a:ea typeface="Calibri" panose="020F0502020204030204" pitchFamily="34" charset="0"/>
                <a:cs typeface="Arial" panose="020B0604020202020204" pitchFamily="34" charset="0"/>
              </a:rPr>
              <a:t>Difficulties </a:t>
            </a:r>
            <a:r>
              <a:rPr lang="en-ZA" sz="2400" dirty="0">
                <a:latin typeface="Arial" panose="020B0604020202020204" pitchFamily="34" charset="0"/>
                <a:ea typeface="Calibri" panose="020F0502020204030204" pitchFamily="34" charset="0"/>
                <a:cs typeface="Arial" panose="020B0604020202020204" pitchFamily="34" charset="0"/>
              </a:rPr>
              <a:t>in market linkages</a:t>
            </a:r>
          </a:p>
          <a:p>
            <a:pPr lvl="0">
              <a:lnSpc>
                <a:spcPct val="107000"/>
              </a:lnSpc>
              <a:spcAft>
                <a:spcPts val="0"/>
              </a:spcAft>
              <a:buFont typeface="Symbol" panose="05050102010706020507" pitchFamily="18" charset="2"/>
              <a:buChar char=""/>
            </a:pPr>
            <a:r>
              <a:rPr lang="en-ZA" sz="2400" dirty="0" smtClean="0">
                <a:latin typeface="Arial" panose="020B0604020202020204" pitchFamily="34" charset="0"/>
                <a:ea typeface="Calibri" panose="020F0502020204030204" pitchFamily="34" charset="0"/>
                <a:cs typeface="Arial" panose="020B0604020202020204" pitchFamily="34" charset="0"/>
              </a:rPr>
              <a:t>Unable </a:t>
            </a:r>
            <a:r>
              <a:rPr lang="en-ZA" sz="2400" dirty="0">
                <a:latin typeface="Arial" panose="020B0604020202020204" pitchFamily="34" charset="0"/>
                <a:ea typeface="Calibri" panose="020F0502020204030204" pitchFamily="34" charset="0"/>
                <a:cs typeface="Arial" panose="020B0604020202020204" pitchFamily="34" charset="0"/>
              </a:rPr>
              <a:t>to maintain profit and increase revenues.</a:t>
            </a:r>
          </a:p>
          <a:p>
            <a:pPr lvl="0">
              <a:lnSpc>
                <a:spcPct val="107000"/>
              </a:lnSpc>
              <a:spcAft>
                <a:spcPts val="0"/>
              </a:spcAft>
              <a:buFont typeface="Symbol" panose="05050102010706020507" pitchFamily="18" charset="2"/>
              <a:buChar char=""/>
            </a:pPr>
            <a:r>
              <a:rPr lang="en-ZA" sz="2400" dirty="0">
                <a:latin typeface="Arial" panose="020B0604020202020204" pitchFamily="34" charset="0"/>
                <a:ea typeface="Calibri" panose="020F0502020204030204" pitchFamily="34" charset="0"/>
                <a:cs typeface="Arial" panose="020B0604020202020204" pitchFamily="34" charset="0"/>
              </a:rPr>
              <a:t>Delays in awarding of training projects by Implementing Bodies to Learner Contractors.</a:t>
            </a:r>
          </a:p>
          <a:p>
            <a:pPr lvl="0">
              <a:lnSpc>
                <a:spcPct val="107000"/>
              </a:lnSpc>
              <a:spcAft>
                <a:spcPts val="800"/>
              </a:spcAft>
              <a:buFont typeface="Symbol" panose="05050102010706020507" pitchFamily="18" charset="2"/>
              <a:buChar char=""/>
            </a:pPr>
            <a:r>
              <a:rPr lang="en-ZA" sz="2400" dirty="0" smtClean="0">
                <a:latin typeface="Arial" panose="020B0604020202020204" pitchFamily="34" charset="0"/>
                <a:ea typeface="Calibri" panose="020F0502020204030204" pitchFamily="34" charset="0"/>
                <a:cs typeface="Arial" panose="020B0604020202020204" pitchFamily="34" charset="0"/>
              </a:rPr>
              <a:t>Inability </a:t>
            </a:r>
            <a:r>
              <a:rPr lang="en-ZA" sz="2400" dirty="0">
                <a:latin typeface="Arial" panose="020B0604020202020204" pitchFamily="34" charset="0"/>
                <a:ea typeface="Calibri" panose="020F0502020204030204" pitchFamily="34" charset="0"/>
                <a:cs typeface="Arial" panose="020B0604020202020204" pitchFamily="34" charset="0"/>
              </a:rPr>
              <a:t>to access bridging finance provided from the appointed Financial Service Provider (FSP) by some of the Learner Contracting Companies. This is due to some contractors not being credit </a:t>
            </a:r>
            <a:r>
              <a:rPr lang="en-ZA" sz="2400" dirty="0" smtClean="0">
                <a:latin typeface="Arial" panose="020B0604020202020204" pitchFamily="34" charset="0"/>
                <a:ea typeface="Calibri" panose="020F0502020204030204" pitchFamily="34" charset="0"/>
                <a:cs typeface="Arial" panose="020B0604020202020204" pitchFamily="34" charset="0"/>
              </a:rPr>
              <a:t>worthy.</a:t>
            </a:r>
          </a:p>
          <a:p>
            <a:pPr lvl="0">
              <a:lnSpc>
                <a:spcPct val="107000"/>
              </a:lnSpc>
              <a:spcAft>
                <a:spcPts val="800"/>
              </a:spcAft>
              <a:buFont typeface="Symbol" panose="05050102010706020507" pitchFamily="18" charset="2"/>
              <a:buChar char=""/>
            </a:pPr>
            <a:r>
              <a:rPr lang="en-US" sz="2400" dirty="0" smtClean="0">
                <a:latin typeface="Arial" panose="020B0604020202020204" pitchFamily="34" charset="0"/>
                <a:ea typeface="Calibri" panose="020F0502020204030204" pitchFamily="34" charset="0"/>
                <a:cs typeface="Arial" panose="020B0604020202020204" pitchFamily="34" charset="0"/>
              </a:rPr>
              <a:t>Insufficient level of interest by public bodies on Enterprise Development (ED) activities</a:t>
            </a:r>
          </a:p>
          <a:p>
            <a:pPr lvl="0">
              <a:lnSpc>
                <a:spcPct val="107000"/>
              </a:lnSpc>
              <a:spcAft>
                <a:spcPts val="800"/>
              </a:spcAft>
              <a:buFont typeface="Symbol" panose="05050102010706020507" pitchFamily="18" charset="2"/>
              <a:buChar char=""/>
            </a:pPr>
            <a:endParaRPr lang="en-US" sz="2000" dirty="0">
              <a:latin typeface="Arial" panose="020B0604020202020204" pitchFamily="34" charset="0"/>
              <a:ea typeface="Calibri" panose="020F0502020204030204" pitchFamily="34" charset="0"/>
              <a:cs typeface="Arial" panose="020B0604020202020204" pitchFamily="34" charset="0"/>
            </a:endParaRPr>
          </a:p>
          <a:p>
            <a:pPr lvl="0">
              <a:lnSpc>
                <a:spcPct val="107000"/>
              </a:lnSpc>
              <a:spcAft>
                <a:spcPts val="800"/>
              </a:spcAft>
              <a:buFont typeface="Symbol" panose="05050102010706020507" pitchFamily="18" charset="2"/>
              <a:buChar char=""/>
            </a:pPr>
            <a:endParaRPr lang="en-ZA" sz="20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Symbol" panose="05050102010706020507" pitchFamily="18" charset="2"/>
              <a:buChar char=""/>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20</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7653"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spcBef>
                <a:spcPct val="20000"/>
              </a:spcBef>
              <a:buClr>
                <a:srgbClr val="FF872D"/>
              </a:buClr>
            </a:pPr>
            <a:endParaRPr lang="en-US" sz="4000" b="1">
              <a:solidFill>
                <a:srgbClr val="333399"/>
              </a:solidFill>
              <a:latin typeface="Arial" charset="0"/>
              <a:ea typeface="ＭＳ Ｐゴシック" pitchFamily="34" charset="-128"/>
            </a:endParaRPr>
          </a:p>
        </p:txBody>
      </p:sp>
    </p:spTree>
    <p:extLst>
      <p:ext uri="{BB962C8B-B14F-4D97-AF65-F5344CB8AC3E}">
        <p14:creationId xmlns:p14="http://schemas.microsoft.com/office/powerpoint/2010/main" xmlns="" val="6370829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23813"/>
            <a:ext cx="9144000" cy="661987"/>
          </a:xfrm>
        </p:spPr>
        <p:txBody>
          <a:bodyPr/>
          <a:lstStyle/>
          <a:p>
            <a:pPr>
              <a:defRPr/>
            </a:pPr>
            <a:r>
              <a:rPr lang="en-US" sz="2400" b="1" dirty="0" smtClean="0">
                <a:solidFill>
                  <a:schemeClr val="tx1"/>
                </a:solidFill>
                <a:latin typeface="Arial" pitchFamily="34" charset="0"/>
                <a:cs typeface="Arial" pitchFamily="34" charset="0"/>
              </a:rPr>
              <a:t>Measures being taken to address challenges in the implementation of the  </a:t>
            </a:r>
            <a:r>
              <a:rPr lang="en-US" sz="2400" b="1" dirty="0" err="1" smtClean="0">
                <a:solidFill>
                  <a:schemeClr val="tx1"/>
                </a:solidFill>
                <a:latin typeface="Arial" pitchFamily="34" charset="0"/>
                <a:cs typeface="Arial" pitchFamily="34" charset="0"/>
              </a:rPr>
              <a:t>Vuk</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uphile</a:t>
            </a:r>
            <a:r>
              <a:rPr lang="en-US" sz="2400" b="1" dirty="0" smtClean="0">
                <a:solidFill>
                  <a:schemeClr val="tx1"/>
                </a:solidFill>
                <a:latin typeface="Arial" pitchFamily="34" charset="0"/>
                <a:cs typeface="Arial" pitchFamily="34" charset="0"/>
              </a:rPr>
              <a:t> programme</a:t>
            </a:r>
            <a:endParaRPr lang="en-US" sz="2400" b="1" dirty="0">
              <a:solidFill>
                <a:schemeClr val="tx1"/>
              </a:solidFill>
              <a:latin typeface="Arial" pitchFamily="34" charset="0"/>
              <a:cs typeface="Arial" pitchFamily="34" charset="0"/>
            </a:endParaRP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21</a:t>
            </a:fld>
            <a:endParaRPr lang="en-US" sz="1400" dirty="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896668"/>
            <a:ext cx="9144000" cy="0"/>
          </a:xfrm>
          <a:prstGeom prst="line">
            <a:avLst/>
          </a:prstGeom>
          <a:noFill/>
          <a:ln w="38100">
            <a:solidFill>
              <a:srgbClr val="FF99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 name="Rectangle 1"/>
          <p:cNvSpPr/>
          <p:nvPr/>
        </p:nvSpPr>
        <p:spPr>
          <a:xfrm>
            <a:off x="179512" y="1267688"/>
            <a:ext cx="8640638" cy="4462760"/>
          </a:xfrm>
          <a:prstGeom prst="rect">
            <a:avLst/>
          </a:prstGeom>
        </p:spPr>
        <p:txBody>
          <a:bodyPr wrap="square">
            <a:spAutoFit/>
          </a:bodyPr>
          <a:lstStyle/>
          <a:p>
            <a:pPr marL="342900" indent="-342900" algn="just">
              <a:buFont typeface="Arial" panose="020B0604020202020204" pitchFamily="34" charset="0"/>
              <a:buChar char="•"/>
            </a:pPr>
            <a:r>
              <a:rPr lang="en-ZA" sz="2200" dirty="0" smtClean="0">
                <a:latin typeface="Arial" panose="020B0604020202020204" pitchFamily="34" charset="0"/>
                <a:cs typeface="Arial" panose="020B0604020202020204" pitchFamily="34" charset="0"/>
              </a:rPr>
              <a:t>Inclusion </a:t>
            </a:r>
            <a:r>
              <a:rPr lang="en-ZA" sz="2200" dirty="0">
                <a:latin typeface="Arial" panose="020B0604020202020204" pitchFamily="34" charset="0"/>
                <a:cs typeface="Arial" panose="020B0604020202020204" pitchFamily="34" charset="0"/>
              </a:rPr>
              <a:t>of project lists in </a:t>
            </a:r>
            <a:r>
              <a:rPr lang="en-ZA" sz="2200" dirty="0" smtClean="0">
                <a:latin typeface="Arial" panose="020B0604020202020204" pitchFamily="34" charset="0"/>
                <a:cs typeface="Arial" panose="020B0604020202020204" pitchFamily="34" charset="0"/>
              </a:rPr>
              <a:t>MOAs of implementing bodies and </a:t>
            </a:r>
            <a:r>
              <a:rPr lang="en-ZA" sz="2200" dirty="0">
                <a:latin typeface="Arial" panose="020B0604020202020204" pitchFamily="34" charset="0"/>
                <a:cs typeface="Arial" panose="020B0604020202020204" pitchFamily="34" charset="0"/>
              </a:rPr>
              <a:t>improving </a:t>
            </a:r>
            <a:r>
              <a:rPr lang="en-ZA" sz="2200" dirty="0" smtClean="0">
                <a:latin typeface="Arial" panose="020B0604020202020204" pitchFamily="34" charset="0"/>
                <a:cs typeface="Arial" panose="020B0604020202020204" pitchFamily="34" charset="0"/>
              </a:rPr>
              <a:t>planning processes.</a:t>
            </a:r>
          </a:p>
          <a:p>
            <a:pPr marL="342900" indent="-342900" algn="just">
              <a:buFont typeface="Arial" panose="020B0604020202020204" pitchFamily="34" charset="0"/>
              <a:buChar char="•"/>
            </a:pPr>
            <a:r>
              <a:rPr lang="en-ZA" sz="2200" dirty="0" smtClean="0">
                <a:latin typeface="Arial" panose="020B0604020202020204" pitchFamily="34" charset="0"/>
                <a:cs typeface="Arial" panose="020B0604020202020204" pitchFamily="34" charset="0"/>
              </a:rPr>
              <a:t>Continuous </a:t>
            </a:r>
            <a:r>
              <a:rPr lang="en-ZA" sz="2200" dirty="0">
                <a:latin typeface="Arial" panose="020B0604020202020204" pitchFamily="34" charset="0"/>
                <a:cs typeface="Arial" panose="020B0604020202020204" pitchFamily="34" charset="0"/>
              </a:rPr>
              <a:t>close monitoring and evaluation of implementation of the </a:t>
            </a:r>
            <a:r>
              <a:rPr lang="en-ZA" sz="2200" dirty="0" smtClean="0">
                <a:latin typeface="Arial" panose="020B0604020202020204" pitchFamily="34" charset="0"/>
                <a:cs typeface="Arial" panose="020B0604020202020204" pitchFamily="34" charset="0"/>
              </a:rPr>
              <a:t>programme.</a:t>
            </a:r>
          </a:p>
          <a:p>
            <a:pPr marL="342900" indent="-342900" algn="just">
              <a:buFont typeface="Arial" panose="020B0604020202020204" pitchFamily="34" charset="0"/>
              <a:buChar char="•"/>
            </a:pPr>
            <a:r>
              <a:rPr lang="en-ZA" sz="2200" dirty="0" smtClean="0">
                <a:latin typeface="Arial" panose="020B0604020202020204" pitchFamily="34" charset="0"/>
                <a:cs typeface="Arial" panose="020B0604020202020204" pitchFamily="34" charset="0"/>
              </a:rPr>
              <a:t>Explore </a:t>
            </a:r>
            <a:r>
              <a:rPr lang="en-ZA" sz="2200" dirty="0">
                <a:latin typeface="Arial" panose="020B0604020202020204" pitchFamily="34" charset="0"/>
                <a:cs typeface="Arial" panose="020B0604020202020204" pitchFamily="34" charset="0"/>
              </a:rPr>
              <a:t>relationships with other Financial Service Providers, e.g. </a:t>
            </a:r>
            <a:r>
              <a:rPr lang="en-ZA" sz="2200" dirty="0" smtClean="0">
                <a:latin typeface="Arial" panose="020B0604020202020204" pitchFamily="34" charset="0"/>
                <a:cs typeface="Arial" panose="020B0604020202020204" pitchFamily="34" charset="0"/>
              </a:rPr>
              <a:t>Small Enterprise Finance Agency (SEFA), Small Enterprise Development Agency (SEDA), Independent Development Corporation (IDC) </a:t>
            </a:r>
            <a:r>
              <a:rPr lang="en-ZA" sz="2200" dirty="0">
                <a:latin typeface="Arial" panose="020B0604020202020204" pitchFamily="34" charset="0"/>
                <a:cs typeface="Arial" panose="020B0604020202020204" pitchFamily="34" charset="0"/>
              </a:rPr>
              <a:t>etc. for assistance with bridging finance. </a:t>
            </a:r>
            <a:endParaRPr lang="en-ZA" sz="2200"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200" dirty="0">
                <a:latin typeface="Arial" panose="020B0604020202020204" pitchFamily="34" charset="0"/>
                <a:cs typeface="Arial" panose="020B0604020202020204" pitchFamily="34" charset="0"/>
              </a:rPr>
              <a:t>Conduct ED awareness workshops </a:t>
            </a:r>
          </a:p>
          <a:p>
            <a:pPr marL="342900" indent="-342900" algn="just">
              <a:buFont typeface="Arial" panose="020B0604020202020204" pitchFamily="34" charset="0"/>
              <a:buChar char="•"/>
            </a:pPr>
            <a:r>
              <a:rPr lang="en-US" sz="2200" dirty="0" smtClean="0">
                <a:latin typeface="Arial" panose="020B0604020202020204" pitchFamily="34" charset="0"/>
                <a:cs typeface="Arial" panose="020B0604020202020204" pitchFamily="34" charset="0"/>
              </a:rPr>
              <a:t>Improvement of partnership </a:t>
            </a:r>
            <a:r>
              <a:rPr lang="en-US" sz="2200" dirty="0" err="1" smtClean="0">
                <a:latin typeface="Arial" panose="020B0604020202020204" pitchFamily="34" charset="0"/>
                <a:cs typeface="Arial" panose="020B0604020202020204" pitchFamily="34" charset="0"/>
              </a:rPr>
              <a:t>programmes</a:t>
            </a:r>
            <a:r>
              <a:rPr lang="en-US" sz="2200" dirty="0" smtClean="0">
                <a:latin typeface="Arial" panose="020B0604020202020204" pitchFamily="34" charset="0"/>
                <a:cs typeface="Arial" panose="020B0604020202020204" pitchFamily="34" charset="0"/>
              </a:rPr>
              <a:t> with departments </a:t>
            </a:r>
            <a:r>
              <a:rPr lang="en-US" sz="2200" dirty="0">
                <a:latin typeface="Arial" panose="020B0604020202020204" pitchFamily="34" charset="0"/>
                <a:cs typeface="Arial" panose="020B0604020202020204" pitchFamily="34" charset="0"/>
              </a:rPr>
              <a:t>and agencies  that promote enterprise </a:t>
            </a:r>
            <a:r>
              <a:rPr lang="en-US" sz="2200" dirty="0" smtClean="0">
                <a:latin typeface="Arial" panose="020B0604020202020204" pitchFamily="34" charset="0"/>
                <a:cs typeface="Arial" panose="020B0604020202020204" pitchFamily="34" charset="0"/>
              </a:rPr>
              <a:t>development</a:t>
            </a:r>
            <a:endParaRPr lang="en-US" sz="22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US" sz="2200" dirty="0">
                <a:latin typeface="Arial" panose="020B0604020202020204" pitchFamily="34" charset="0"/>
                <a:cs typeface="Arial" panose="020B0604020202020204" pitchFamily="34" charset="0"/>
              </a:rPr>
              <a:t>Training on the SIYB </a:t>
            </a:r>
            <a:r>
              <a:rPr lang="en-US" sz="2200" dirty="0" err="1" smtClean="0">
                <a:latin typeface="Arial" panose="020B0604020202020204" pitchFamily="34" charset="0"/>
                <a:cs typeface="Arial" panose="020B0604020202020204" pitchFamily="34" charset="0"/>
              </a:rPr>
              <a:t>programme</a:t>
            </a:r>
            <a:endParaRPr lang="en-US" sz="22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ZA"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00743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9792" y="2348880"/>
            <a:ext cx="3600400" cy="587152"/>
          </a:xfrm>
        </p:spPr>
        <p:txBody>
          <a:bodyPr/>
          <a:lstStyle/>
          <a:p>
            <a:r>
              <a:rPr lang="en-ZA" sz="4000" b="1" dirty="0" smtClean="0">
                <a:latin typeface="Arial" panose="020B0604020202020204" pitchFamily="34" charset="0"/>
                <a:cs typeface="Arial" panose="020B0604020202020204" pitchFamily="34" charset="0"/>
              </a:rPr>
              <a:t>Thank You </a:t>
            </a:r>
            <a:endParaRPr lang="en-ZA" sz="4000" b="1" dirty="0">
              <a:latin typeface="Arial" panose="020B0604020202020204" pitchFamily="34" charset="0"/>
              <a:cs typeface="Arial" panose="020B0604020202020204" pitchFamily="34" charset="0"/>
            </a:endParaRPr>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22</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Tree>
    <p:extLst>
      <p:ext uri="{BB962C8B-B14F-4D97-AF65-F5344CB8AC3E}">
        <p14:creationId xmlns:p14="http://schemas.microsoft.com/office/powerpoint/2010/main" xmlns="" val="5967572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0" y="188640"/>
            <a:ext cx="7772400" cy="587152"/>
          </a:xfrm>
        </p:spPr>
        <p:txBody>
          <a:bodyPr/>
          <a:lstStyle/>
          <a:p>
            <a:pPr algn="l"/>
            <a:r>
              <a:rPr lang="en-ZA" sz="2400" b="1" dirty="0" smtClean="0">
                <a:latin typeface="Arial" panose="020B0604020202020204" pitchFamily="34" charset="0"/>
                <a:cs typeface="Arial" panose="020B0604020202020204" pitchFamily="34" charset="0"/>
              </a:rPr>
              <a:t>Introduction  </a:t>
            </a:r>
            <a:endParaRPr lang="en-ZA" sz="24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395536" y="775792"/>
            <a:ext cx="7772400" cy="4114800"/>
          </a:xfrm>
        </p:spPr>
        <p:txBody>
          <a:bodyPr/>
          <a:lstStyle/>
          <a:p>
            <a:pPr algn="just"/>
            <a:r>
              <a:rPr lang="en-ZA" sz="2000" dirty="0" smtClean="0">
                <a:latin typeface="Arial" panose="020B0604020202020204" pitchFamily="34" charset="0"/>
                <a:cs typeface="Arial" panose="020B0604020202020204" pitchFamily="34" charset="0"/>
              </a:rPr>
              <a:t>The Vuk’uphile Learnership Programme is an initiative implemented by the Department of Public Works in collaboration with the Construction Education Training Authority (CETA) and different public bodies to develop contractors and supervisors who can implement projects using labour-intensive methods. </a:t>
            </a:r>
          </a:p>
          <a:p>
            <a:pPr algn="just"/>
            <a:r>
              <a:rPr lang="en-ZA" sz="2000" dirty="0" smtClean="0">
                <a:latin typeface="Arial" panose="020B0604020202020204" pitchFamily="34" charset="0"/>
                <a:cs typeface="Arial" panose="020B0604020202020204" pitchFamily="34" charset="0"/>
              </a:rPr>
              <a:t>The Vuk’uphile Learnership Programme has been implemented since 2004. </a:t>
            </a:r>
          </a:p>
          <a:p>
            <a:pPr algn="just"/>
            <a:r>
              <a:rPr lang="en-ZA" sz="2000" dirty="0" smtClean="0">
                <a:latin typeface="Arial" panose="020B0604020202020204" pitchFamily="34" charset="0"/>
                <a:cs typeface="Arial" panose="020B0604020202020204" pitchFamily="34" charset="0"/>
              </a:rPr>
              <a:t>The Vuk’uphile Learnership Programme has been successful in developing contractors, with 34% of the 578 contractors trained through the programme have remain in business after exiting a programme for three years or more. This is high, considering that 90% of SMMEs collapse with 2 years of existence internationally. </a:t>
            </a:r>
          </a:p>
          <a:p>
            <a:pPr marL="0" indent="0">
              <a:buNone/>
            </a:pPr>
            <a:endParaRPr lang="en-ZA" dirty="0"/>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3</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7653"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spcBef>
                <a:spcPct val="20000"/>
              </a:spcBef>
              <a:buClr>
                <a:srgbClr val="FF872D"/>
              </a:buClr>
            </a:pPr>
            <a:endParaRPr lang="en-US" sz="4000" b="1">
              <a:solidFill>
                <a:srgbClr val="333399"/>
              </a:solidFill>
              <a:latin typeface="Arial" charset="0"/>
              <a:ea typeface="ＭＳ Ｐゴシック" pitchFamily="34" charset="-128"/>
            </a:endParaRPr>
          </a:p>
        </p:txBody>
      </p:sp>
    </p:spTree>
    <p:extLst>
      <p:ext uri="{BB962C8B-B14F-4D97-AF65-F5344CB8AC3E}">
        <p14:creationId xmlns:p14="http://schemas.microsoft.com/office/powerpoint/2010/main" xmlns="" val="26276497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23813"/>
            <a:ext cx="9144000" cy="661987"/>
          </a:xfrm>
        </p:spPr>
        <p:txBody>
          <a:bodyPr/>
          <a:lstStyle/>
          <a:p>
            <a:pPr algn="l">
              <a:defRPr/>
            </a:pPr>
            <a:r>
              <a:rPr lang="en-US" sz="2400" b="1" kern="1200" dirty="0" smtClean="0">
                <a:solidFill>
                  <a:schemeClr val="tx1"/>
                </a:solidFill>
                <a:effectLst>
                  <a:outerShdw blurRad="50800" dist="25400" dir="5400000" algn="t" rotWithShape="0">
                    <a:prstClr val="black">
                      <a:alpha val="25000"/>
                    </a:prstClr>
                  </a:outerShdw>
                </a:effectLst>
                <a:latin typeface="Arial" pitchFamily="34" charset="0"/>
                <a:cs typeface="Arial" pitchFamily="34" charset="0"/>
              </a:rPr>
              <a:t>Courses trained in the Vuk’uphile programme</a:t>
            </a:r>
            <a:endParaRPr lang="en-US" sz="2400" b="1" dirty="0">
              <a:solidFill>
                <a:schemeClr val="tx1"/>
              </a:solidFill>
              <a:latin typeface="Arial" pitchFamily="34" charset="0"/>
              <a:cs typeface="Arial" pitchFamily="34" charset="0"/>
            </a:endParaRP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4</a:t>
            </a:fld>
            <a:endParaRPr lang="en-US" sz="1400" dirty="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5" name="Rectangle 4"/>
          <p:cNvSpPr/>
          <p:nvPr/>
        </p:nvSpPr>
        <p:spPr>
          <a:xfrm>
            <a:off x="323851" y="980728"/>
            <a:ext cx="8496300" cy="4093428"/>
          </a:xfrm>
          <a:prstGeom prst="rect">
            <a:avLst/>
          </a:prstGeom>
        </p:spPr>
        <p:txBody>
          <a:bodyPr wrap="square">
            <a:spAutoFit/>
          </a:bodyPr>
          <a:lstStyle/>
          <a:p>
            <a:pPr marL="342900" indent="-342900" algn="l">
              <a:buFont typeface="Arial" panose="020B0604020202020204" pitchFamily="34" charset="0"/>
              <a:buChar char="•"/>
            </a:pPr>
            <a:r>
              <a:rPr lang="en-ZA" sz="2000" dirty="0">
                <a:latin typeface="Arial" panose="020B0604020202020204" pitchFamily="34" charset="0"/>
                <a:cs typeface="Arial" panose="020B0604020202020204" pitchFamily="34" charset="0"/>
              </a:rPr>
              <a:t>All Learners are trained in Supervision of Construction Processes NQF Level 4 Qualification.</a:t>
            </a:r>
          </a:p>
          <a:p>
            <a:pPr marL="342900" indent="-342900" algn="l">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ZA" sz="2000" dirty="0">
                <a:latin typeface="Arial" panose="020B0604020202020204" pitchFamily="34" charset="0"/>
                <a:cs typeface="Arial" panose="020B0604020202020204" pitchFamily="34" charset="0"/>
              </a:rPr>
              <a:t>Contractors will also be trained in </a:t>
            </a:r>
            <a:r>
              <a:rPr lang="en-ZA" sz="2000" dirty="0" smtClean="0">
                <a:latin typeface="Arial" panose="020B0604020202020204" pitchFamily="34" charset="0"/>
                <a:cs typeface="Arial" panose="020B0604020202020204" pitchFamily="34" charset="0"/>
              </a:rPr>
              <a:t>International Labour Organisation (ILO) Start and Improve Your Business (SIYB) </a:t>
            </a:r>
            <a:r>
              <a:rPr lang="en-ZA" sz="2000" dirty="0">
                <a:latin typeface="Arial" panose="020B0604020202020204" pitchFamily="34" charset="0"/>
                <a:cs typeface="Arial" panose="020B0604020202020204" pitchFamily="34" charset="0"/>
              </a:rPr>
              <a:t>going forward.</a:t>
            </a:r>
          </a:p>
          <a:p>
            <a:pPr marL="342900" indent="-342900" algn="l">
              <a:buFont typeface="Arial" panose="020B0604020202020204" pitchFamily="34" charset="0"/>
              <a:buChar char="•"/>
            </a:pPr>
            <a:endParaRPr lang="en-ZA"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ZA" sz="2000" dirty="0">
                <a:latin typeface="Arial" panose="020B0604020202020204" pitchFamily="34" charset="0"/>
                <a:cs typeface="Arial" panose="020B0604020202020204" pitchFamily="34" charset="0"/>
              </a:rPr>
              <a:t>On completion of the learnership programme  Contractors &amp; Supervisors will also to emerge </a:t>
            </a:r>
            <a:r>
              <a:rPr lang="en-ZA" sz="2000" dirty="0" smtClean="0">
                <a:latin typeface="Arial" panose="020B0604020202020204" pitchFamily="34" charset="0"/>
                <a:cs typeface="Arial" panose="020B0604020202020204" pitchFamily="34" charset="0"/>
              </a:rPr>
              <a:t>with:</a:t>
            </a:r>
          </a:p>
          <a:p>
            <a:pPr algn="l"/>
            <a:endParaRPr lang="en-ZA" sz="2000" dirty="0" smtClean="0">
              <a:latin typeface="Arial" panose="020B0604020202020204" pitchFamily="34" charset="0"/>
              <a:cs typeface="Arial" panose="020B0604020202020204" pitchFamily="34" charset="0"/>
            </a:endParaRPr>
          </a:p>
          <a:p>
            <a:pPr marL="514350" indent="-514350" algn="l">
              <a:buFont typeface="+mj-lt"/>
              <a:buAutoNum type="romanLcPeriod"/>
            </a:pPr>
            <a:r>
              <a:rPr lang="en-ZA" sz="2000" dirty="0" smtClean="0">
                <a:latin typeface="Arial" panose="020B0604020202020204" pitchFamily="34" charset="0"/>
                <a:cs typeface="Arial" panose="020B0604020202020204" pitchFamily="34" charset="0"/>
              </a:rPr>
              <a:t>     Recognized Qualification</a:t>
            </a:r>
          </a:p>
          <a:p>
            <a:pPr marL="514350" indent="-514350" algn="l">
              <a:buFont typeface="+mj-lt"/>
              <a:buAutoNum type="romanLcPeriod"/>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Project </a:t>
            </a:r>
            <a:r>
              <a:rPr lang="en-ZA" sz="2000" dirty="0">
                <a:latin typeface="Arial" panose="020B0604020202020204" pitchFamily="34" charset="0"/>
                <a:cs typeface="Arial" panose="020B0604020202020204" pitchFamily="34" charset="0"/>
              </a:rPr>
              <a:t>Track </a:t>
            </a:r>
            <a:r>
              <a:rPr lang="en-ZA" sz="2000" dirty="0" smtClean="0">
                <a:latin typeface="Arial" panose="020B0604020202020204" pitchFamily="34" charset="0"/>
                <a:cs typeface="Arial" panose="020B0604020202020204" pitchFamily="34" charset="0"/>
              </a:rPr>
              <a:t>Record</a:t>
            </a:r>
          </a:p>
          <a:p>
            <a:pPr marL="514350" indent="-514350" algn="l">
              <a:buFont typeface="+mj-lt"/>
              <a:buAutoNum type="romanLcPeriod"/>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Financial </a:t>
            </a:r>
            <a:r>
              <a:rPr lang="en-ZA" sz="2000" dirty="0">
                <a:latin typeface="Arial" panose="020B0604020202020204" pitchFamily="34" charset="0"/>
                <a:cs typeface="Arial" panose="020B0604020202020204" pitchFamily="34" charset="0"/>
              </a:rPr>
              <a:t>Track </a:t>
            </a:r>
            <a:r>
              <a:rPr lang="en-ZA" sz="2000" dirty="0" smtClean="0">
                <a:latin typeface="Arial" panose="020B0604020202020204" pitchFamily="34" charset="0"/>
                <a:cs typeface="Arial" panose="020B0604020202020204" pitchFamily="34" charset="0"/>
              </a:rPr>
              <a:t>Record</a:t>
            </a:r>
          </a:p>
          <a:p>
            <a:pPr marL="514350" indent="-514350" algn="l">
              <a:buFont typeface="+mj-lt"/>
              <a:buAutoNum type="romanLcPeriod"/>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Relationship </a:t>
            </a:r>
            <a:r>
              <a:rPr lang="en-ZA" sz="2000" dirty="0">
                <a:latin typeface="Arial" panose="020B0604020202020204" pitchFamily="34" charset="0"/>
                <a:cs typeface="Arial" panose="020B0604020202020204" pitchFamily="34" charset="0"/>
              </a:rPr>
              <a:t>with a bank/financial institution</a:t>
            </a:r>
          </a:p>
        </p:txBody>
      </p:sp>
    </p:spTree>
    <p:extLst>
      <p:ext uri="{BB962C8B-B14F-4D97-AF65-F5344CB8AC3E}">
        <p14:creationId xmlns:p14="http://schemas.microsoft.com/office/powerpoint/2010/main" xmlns="" val="2495790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0" y="188640"/>
            <a:ext cx="7772400" cy="576064"/>
          </a:xfrm>
        </p:spPr>
        <p:txBody>
          <a:bodyPr/>
          <a:lstStyle/>
          <a:p>
            <a:pPr algn="l"/>
            <a:r>
              <a:rPr lang="en-ZA" sz="2400" b="1" dirty="0" smtClean="0">
                <a:latin typeface="Arial" panose="020B0604020202020204" pitchFamily="34" charset="0"/>
                <a:cs typeface="Arial" panose="020B0604020202020204" pitchFamily="34" charset="0"/>
              </a:rPr>
              <a:t>Overview of Vuk’uphile Contractors and Supervisors being trained</a:t>
            </a:r>
            <a:endParaRPr lang="en-ZA" sz="24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611560" y="1268760"/>
            <a:ext cx="7772400" cy="4114800"/>
          </a:xfrm>
        </p:spPr>
        <p:txBody>
          <a:bodyPr/>
          <a:lstStyle/>
          <a:p>
            <a:r>
              <a:rPr lang="en-ZA" sz="2000" dirty="0" smtClean="0">
                <a:latin typeface="Arial" panose="020B0604020202020204" pitchFamily="34" charset="0"/>
                <a:cs typeface="Arial" panose="020B0604020202020204" pitchFamily="34" charset="0"/>
              </a:rPr>
              <a:t>A total of 850 learner are currently being trained consisting 432 learner contractors and 418 supervisors for Vuk’uphile Phase 2 and 3. </a:t>
            </a:r>
          </a:p>
          <a:p>
            <a:r>
              <a:rPr lang="en-ZA" sz="2000" dirty="0" smtClean="0">
                <a:latin typeface="Arial" panose="020B0604020202020204" pitchFamily="34" charset="0"/>
                <a:cs typeface="Arial" panose="020B0604020202020204" pitchFamily="34" charset="0"/>
              </a:rPr>
              <a:t>195 learners </a:t>
            </a:r>
            <a:r>
              <a:rPr lang="en-ZA" sz="2000" dirty="0">
                <a:latin typeface="Arial" panose="020B0604020202020204" pitchFamily="34" charset="0"/>
                <a:cs typeface="Arial" panose="020B0604020202020204" pitchFamily="34" charset="0"/>
              </a:rPr>
              <a:t>being trained are </a:t>
            </a:r>
            <a:r>
              <a:rPr lang="en-ZA" sz="2000" dirty="0" smtClean="0">
                <a:latin typeface="Arial" panose="020B0604020202020204" pitchFamily="34" charset="0"/>
                <a:cs typeface="Arial" panose="020B0604020202020204" pitchFamily="34" charset="0"/>
              </a:rPr>
              <a:t>female contractors with 108 supervisors. </a:t>
            </a:r>
          </a:p>
          <a:p>
            <a:r>
              <a:rPr lang="en-ZA" sz="2000" dirty="0" smtClean="0">
                <a:latin typeface="Arial" panose="020B0604020202020204" pitchFamily="34" charset="0"/>
                <a:cs typeface="Arial" panose="020B0604020202020204" pitchFamily="34" charset="0"/>
              </a:rPr>
              <a:t>A total of 19 public bodies are currently implementing the programme. </a:t>
            </a:r>
            <a:endParaRPr lang="en-ZA" sz="2000" dirty="0">
              <a:latin typeface="Arial" panose="020B0604020202020204" pitchFamily="34" charset="0"/>
              <a:cs typeface="Arial" panose="020B0604020202020204" pitchFamily="34" charset="0"/>
            </a:endParaRPr>
          </a:p>
        </p:txBody>
      </p:sp>
      <p:sp>
        <p:nvSpPr>
          <p:cNvPr id="27651"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FF68C026-95EA-43D7-96FE-FB7203A8EF56}" type="slidenum">
              <a:rPr lang="en-US" sz="1400" smtClean="0">
                <a:solidFill>
                  <a:srgbClr val="000000"/>
                </a:solidFill>
                <a:latin typeface="Arial" charset="0"/>
              </a:rPr>
              <a:pPr/>
              <a:t>5</a:t>
            </a:fld>
            <a:endParaRPr lang="en-US" sz="1400" smtClean="0">
              <a:solidFill>
                <a:srgbClr val="000000"/>
              </a:solidFill>
              <a:latin typeface="Arial" charset="0"/>
            </a:endParaRPr>
          </a:p>
        </p:txBody>
      </p:sp>
      <p:pic>
        <p:nvPicPr>
          <p:cNvPr id="27652" name="Picture 5" descr="EPWP letterhead temp-1 (2)"/>
          <p:cNvPicPr>
            <a:picLocks noChangeAspect="1" noChangeArrowheads="1"/>
          </p:cNvPicPr>
          <p:nvPr/>
        </p:nvPicPr>
        <p:blipFill>
          <a:blip r:embed="rId2"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7653"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eaLnBrk="0" hangingPunct="0">
              <a:spcBef>
                <a:spcPct val="20000"/>
              </a:spcBef>
              <a:buClr>
                <a:srgbClr val="FF872D"/>
              </a:buClr>
            </a:pPr>
            <a:endParaRPr lang="en-US" sz="4000" b="1">
              <a:solidFill>
                <a:srgbClr val="333399"/>
              </a:solidFill>
              <a:latin typeface="Arial" charset="0"/>
              <a:ea typeface="ＭＳ Ｐゴシック" pitchFamily="34" charset="-128"/>
            </a:endParaRPr>
          </a:p>
        </p:txBody>
      </p:sp>
    </p:spTree>
    <p:extLst>
      <p:ext uri="{BB962C8B-B14F-4D97-AF65-F5344CB8AC3E}">
        <p14:creationId xmlns:p14="http://schemas.microsoft.com/office/powerpoint/2010/main" xmlns="" val="33024477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23813"/>
            <a:ext cx="9144000" cy="661987"/>
          </a:xfrm>
        </p:spPr>
        <p:txBody>
          <a:bodyPr/>
          <a:lstStyle/>
          <a:p>
            <a:pPr>
              <a:defRPr/>
            </a:pPr>
            <a:r>
              <a:rPr lang="en-US" sz="1500" b="1" kern="1200" dirty="0">
                <a:solidFill>
                  <a:prstClr val="black"/>
                </a:solidFill>
                <a:effectLst>
                  <a:outerShdw blurRad="50800" dist="25400" dir="5400000" algn="t" rotWithShape="0">
                    <a:prstClr val="black">
                      <a:alpha val="25000"/>
                    </a:prstClr>
                  </a:outerShdw>
                </a:effectLst>
                <a:latin typeface="Arial" pitchFamily="34" charset="0"/>
                <a:cs typeface="Arial" pitchFamily="34" charset="0"/>
              </a:rPr>
              <a:t>LEARNERS IN </a:t>
            </a:r>
            <a:r>
              <a:rPr lang="en-US" sz="1500" b="1" kern="1200" dirty="0" smtClean="0">
                <a:solidFill>
                  <a:prstClr val="black"/>
                </a:solidFill>
                <a:effectLst>
                  <a:outerShdw blurRad="50800" dist="25400" dir="5400000" algn="t" rotWithShape="0">
                    <a:prstClr val="black">
                      <a:alpha val="25000"/>
                    </a:prstClr>
                  </a:outerShdw>
                </a:effectLst>
                <a:latin typeface="Arial" pitchFamily="34" charset="0"/>
                <a:cs typeface="Arial" pitchFamily="34" charset="0"/>
              </a:rPr>
              <a:t>TRAINING  (Phase 2)</a:t>
            </a:r>
            <a:endParaRPr lang="en-US" sz="1500" b="1" dirty="0">
              <a:solidFill>
                <a:srgbClr val="3333FF"/>
              </a:solidFill>
              <a:latin typeface="Arial" pitchFamily="34" charset="0"/>
              <a:cs typeface="Arial" pitchFamily="34" charset="0"/>
            </a:endParaRP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6</a:t>
            </a:fld>
            <a:endParaRPr lang="en-US" sz="1400" dirty="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685800"/>
            <a:ext cx="9144000" cy="0"/>
          </a:xfrm>
          <a:prstGeom prst="line">
            <a:avLst/>
          </a:prstGeom>
          <a:noFill/>
          <a:ln w="38100">
            <a:solidFill>
              <a:srgbClr val="FF99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619500030"/>
              </p:ext>
            </p:extLst>
          </p:nvPr>
        </p:nvGraphicFramePr>
        <p:xfrm>
          <a:off x="76200" y="762003"/>
          <a:ext cx="8915400" cy="5134394"/>
        </p:xfrm>
        <a:graphic>
          <a:graphicData uri="http://schemas.openxmlformats.org/drawingml/2006/table">
            <a:tbl>
              <a:tblPr/>
              <a:tblGrid>
                <a:gridCol w="721052">
                  <a:extLst>
                    <a:ext uri="{9D8B030D-6E8A-4147-A177-3AD203B41FA5}">
                      <a16:colId xmlns:a16="http://schemas.microsoft.com/office/drawing/2014/main" xmlns="" val="20000"/>
                    </a:ext>
                  </a:extLst>
                </a:gridCol>
                <a:gridCol w="1413261">
                  <a:extLst>
                    <a:ext uri="{9D8B030D-6E8A-4147-A177-3AD203B41FA5}">
                      <a16:colId xmlns:a16="http://schemas.microsoft.com/office/drawing/2014/main" xmlns="" val="20001"/>
                    </a:ext>
                  </a:extLst>
                </a:gridCol>
                <a:gridCol w="871671">
                  <a:extLst>
                    <a:ext uri="{9D8B030D-6E8A-4147-A177-3AD203B41FA5}">
                      <a16:colId xmlns:a16="http://schemas.microsoft.com/office/drawing/2014/main" xmlns="" val="20002"/>
                    </a:ext>
                  </a:extLst>
                </a:gridCol>
                <a:gridCol w="769121">
                  <a:extLst>
                    <a:ext uri="{9D8B030D-6E8A-4147-A177-3AD203B41FA5}">
                      <a16:colId xmlns:a16="http://schemas.microsoft.com/office/drawing/2014/main" xmlns="" val="20003"/>
                    </a:ext>
                  </a:extLst>
                </a:gridCol>
                <a:gridCol w="1179320">
                  <a:extLst>
                    <a:ext uri="{9D8B030D-6E8A-4147-A177-3AD203B41FA5}">
                      <a16:colId xmlns:a16="http://schemas.microsoft.com/office/drawing/2014/main" xmlns="" val="20004"/>
                    </a:ext>
                  </a:extLst>
                </a:gridCol>
                <a:gridCol w="1179320">
                  <a:extLst>
                    <a:ext uri="{9D8B030D-6E8A-4147-A177-3AD203B41FA5}">
                      <a16:colId xmlns:a16="http://schemas.microsoft.com/office/drawing/2014/main" xmlns="" val="20005"/>
                    </a:ext>
                  </a:extLst>
                </a:gridCol>
                <a:gridCol w="1038313">
                  <a:extLst>
                    <a:ext uri="{9D8B030D-6E8A-4147-A177-3AD203B41FA5}">
                      <a16:colId xmlns:a16="http://schemas.microsoft.com/office/drawing/2014/main" xmlns="" val="20006"/>
                    </a:ext>
                  </a:extLst>
                </a:gridCol>
                <a:gridCol w="871671">
                  <a:extLst>
                    <a:ext uri="{9D8B030D-6E8A-4147-A177-3AD203B41FA5}">
                      <a16:colId xmlns:a16="http://schemas.microsoft.com/office/drawing/2014/main" xmlns="" val="20007"/>
                    </a:ext>
                  </a:extLst>
                </a:gridCol>
                <a:gridCol w="871671">
                  <a:extLst>
                    <a:ext uri="{9D8B030D-6E8A-4147-A177-3AD203B41FA5}">
                      <a16:colId xmlns:a16="http://schemas.microsoft.com/office/drawing/2014/main" xmlns="" val="20008"/>
                    </a:ext>
                  </a:extLst>
                </a:gridCol>
              </a:tblGrid>
              <a:tr h="589084">
                <a:tc>
                  <a:txBody>
                    <a:bodyPr/>
                    <a:lstStyle/>
                    <a:p>
                      <a:pPr algn="l" fontAlgn="b"/>
                      <a:r>
                        <a:rPr lang="en-ZA" sz="900" b="1" i="0" u="none" strike="noStrike" dirty="0">
                          <a:solidFill>
                            <a:srgbClr val="000000"/>
                          </a:solidFill>
                          <a:effectLst/>
                          <a:latin typeface="Calibri" panose="020F0502020204030204" pitchFamily="34" charset="0"/>
                        </a:rPr>
                        <a:t>PROVINCE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a:solidFill>
                            <a:srgbClr val="000000"/>
                          </a:solidFill>
                          <a:effectLst/>
                          <a:latin typeface="Calibri" panose="020F0502020204030204" pitchFamily="34" charset="0"/>
                        </a:rPr>
                        <a:t>IMPLMENTING BODY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a:solidFill>
                            <a:srgbClr val="000000"/>
                          </a:solidFill>
                          <a:effectLst/>
                          <a:latin typeface="Calibri" panose="020F0502020204030204" pitchFamily="34" charset="0"/>
                        </a:rPr>
                        <a:t>ORIGINAL LEARNERS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a:solidFill>
                            <a:srgbClr val="000000"/>
                          </a:solidFill>
                          <a:effectLst/>
                          <a:latin typeface="Calibri" panose="020F0502020204030204" pitchFamily="34" charset="0"/>
                        </a:rPr>
                        <a:t>ACTUAL LEARNERS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a:solidFill>
                            <a:srgbClr val="000000"/>
                          </a:solidFill>
                          <a:effectLst/>
                          <a:latin typeface="Calibri" panose="020F0502020204030204" pitchFamily="34" charset="0"/>
                        </a:rPr>
                        <a:t>NO. OF CONTRACTORS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a:solidFill>
                            <a:srgbClr val="000000"/>
                          </a:solidFill>
                          <a:effectLst/>
                          <a:latin typeface="Calibri" panose="020F0502020204030204" pitchFamily="34" charset="0"/>
                        </a:rPr>
                        <a:t>NO. OF SUPERVISORS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900" b="1" i="0" u="none" strike="noStrike">
                          <a:solidFill>
                            <a:srgbClr val="000000"/>
                          </a:solidFill>
                          <a:effectLst/>
                          <a:latin typeface="Calibri" panose="020F0502020204030204" pitchFamily="34" charset="0"/>
                        </a:rPr>
                        <a:t>FEMALE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9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900" b="1"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21729">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dirty="0">
                          <a:solidFill>
                            <a:schemeClr val="tx1"/>
                          </a:solidFill>
                          <a:effectLst/>
                          <a:latin typeface="Calibri" panose="020F0502020204030204" pitchFamily="34" charset="0"/>
                        </a:rPr>
                        <a:t>FEMALE CONTRACTORS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dirty="0">
                          <a:solidFill>
                            <a:schemeClr val="tx1"/>
                          </a:solidFill>
                          <a:effectLst/>
                          <a:latin typeface="Calibri" panose="020F0502020204030204" pitchFamily="34" charset="0"/>
                        </a:rPr>
                        <a:t>FEMALE SUPERVISOR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dirty="0">
                          <a:solidFill>
                            <a:schemeClr val="tx1"/>
                          </a:solidFill>
                          <a:effectLst/>
                          <a:latin typeface="Calibri" panose="020F0502020204030204" pitchFamily="34" charset="0"/>
                        </a:rPr>
                        <a:t>TOTAL FEMALE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6361">
                <a:tc>
                  <a:txBody>
                    <a:bodyPr/>
                    <a:lstStyle/>
                    <a:p>
                      <a:pPr algn="l" fontAlgn="b"/>
                      <a:r>
                        <a:rPr lang="en-ZA" sz="1050" b="0" i="0" u="none" strike="noStrike" dirty="0">
                          <a:solidFill>
                            <a:srgbClr val="000000"/>
                          </a:solidFill>
                          <a:effectLst/>
                          <a:latin typeface="Calibri" panose="020F0502020204030204" pitchFamily="34" charset="0"/>
                        </a:rPr>
                        <a:t>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Amathole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dirty="0">
                          <a:solidFill>
                            <a:schemeClr val="tx1"/>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96361">
                <a:tc>
                  <a:txBody>
                    <a:bodyPr/>
                    <a:lstStyle/>
                    <a:p>
                      <a:pPr algn="l" fontAlgn="b"/>
                      <a:r>
                        <a:rPr lang="en-ZA" sz="1050" b="0" i="0" u="none" strike="noStrike">
                          <a:solidFill>
                            <a:srgbClr val="000000"/>
                          </a:solidFill>
                          <a:effectLst/>
                          <a:latin typeface="Calibri" panose="020F0502020204030204" pitchFamily="34" charset="0"/>
                        </a:rPr>
                        <a:t>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EC DRPW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6361">
                <a:tc>
                  <a:txBody>
                    <a:bodyPr/>
                    <a:lstStyle/>
                    <a:p>
                      <a:pPr algn="l" fontAlgn="b"/>
                      <a:r>
                        <a:rPr lang="en-ZA" sz="1050" b="0" i="0" u="none" strike="noStrike">
                          <a:solidFill>
                            <a:srgbClr val="000000"/>
                          </a:solidFill>
                          <a:effectLst/>
                          <a:latin typeface="Calibri" panose="020F0502020204030204" pitchFamily="34" charset="0"/>
                        </a:rPr>
                        <a:t>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a:solidFill>
                            <a:srgbClr val="000000"/>
                          </a:solidFill>
                          <a:effectLst/>
                          <a:latin typeface="Calibri" panose="020F0502020204030204" pitchFamily="34" charset="0"/>
                        </a:rPr>
                        <a:t>BCM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96361">
                <a:tc>
                  <a:txBody>
                    <a:bodyPr/>
                    <a:lstStyle/>
                    <a:p>
                      <a:pPr algn="l" fontAlgn="b"/>
                      <a:r>
                        <a:rPr lang="en-ZA" sz="1050" b="0" i="0" u="none" strike="noStrike">
                          <a:solidFill>
                            <a:srgbClr val="000000"/>
                          </a:solidFill>
                          <a:effectLst/>
                          <a:latin typeface="Calibri" panose="020F0502020204030204" pitchFamily="34" charset="0"/>
                        </a:rPr>
                        <a:t>EC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a:solidFill>
                            <a:srgbClr val="000000"/>
                          </a:solidFill>
                          <a:effectLst/>
                          <a:latin typeface="Calibri" panose="020F0502020204030204" pitchFamily="34" charset="0"/>
                        </a:rPr>
                        <a:t>Alfred Nzo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6361">
                <a:tc>
                  <a:txBody>
                    <a:bodyPr/>
                    <a:lstStyle/>
                    <a:p>
                      <a:pPr algn="l" fontAlgn="b"/>
                      <a:r>
                        <a:rPr lang="en-ZA" sz="1050" b="0" i="0" u="none" strike="noStrike">
                          <a:solidFill>
                            <a:srgbClr val="000000"/>
                          </a:solidFill>
                          <a:effectLst/>
                          <a:latin typeface="Calibri" panose="020F0502020204030204" pitchFamily="34" charset="0"/>
                        </a:rPr>
                        <a:t>FS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Matjhabeng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96361">
                <a:tc>
                  <a:txBody>
                    <a:bodyPr/>
                    <a:lstStyle/>
                    <a:p>
                      <a:pPr algn="l" fontAlgn="b"/>
                      <a:r>
                        <a:rPr lang="en-ZA" sz="1050" b="0" i="0" u="none" strike="noStrike">
                          <a:solidFill>
                            <a:srgbClr val="000000"/>
                          </a:solidFill>
                          <a:effectLst/>
                          <a:latin typeface="Calibri" panose="020F0502020204030204" pitchFamily="34" charset="0"/>
                        </a:rPr>
                        <a:t>FS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Mangaung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96361">
                <a:tc>
                  <a:txBody>
                    <a:bodyPr/>
                    <a:lstStyle/>
                    <a:p>
                      <a:pPr algn="l" fontAlgn="b"/>
                      <a:r>
                        <a:rPr lang="en-ZA" sz="1050" b="0" i="0" u="none" strike="noStrike">
                          <a:solidFill>
                            <a:srgbClr val="000000"/>
                          </a:solidFill>
                          <a:effectLst/>
                          <a:latin typeface="Calibri" panose="020F0502020204030204" pitchFamily="34" charset="0"/>
                        </a:rPr>
                        <a:t>GP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Ekurhuleni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96361">
                <a:tc>
                  <a:txBody>
                    <a:bodyPr/>
                    <a:lstStyle/>
                    <a:p>
                      <a:pPr algn="l" fontAlgn="b"/>
                      <a:r>
                        <a:rPr lang="en-ZA" sz="1050" b="0" i="0" u="none" strike="noStrike">
                          <a:solidFill>
                            <a:srgbClr val="000000"/>
                          </a:solidFill>
                          <a:effectLst/>
                          <a:latin typeface="Calibri" panose="020F0502020204030204" pitchFamily="34" charset="0"/>
                        </a:rPr>
                        <a:t>GP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GP DRT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96361">
                <a:tc>
                  <a:txBody>
                    <a:bodyPr/>
                    <a:lstStyle/>
                    <a:p>
                      <a:pPr algn="l" fontAlgn="b"/>
                      <a:r>
                        <a:rPr lang="en-ZA" sz="1050" b="0" i="0" u="none" strike="noStrike">
                          <a:solidFill>
                            <a:srgbClr val="000000"/>
                          </a:solidFill>
                          <a:effectLst/>
                          <a:latin typeface="Calibri" panose="020F0502020204030204" pitchFamily="34" charset="0"/>
                        </a:rPr>
                        <a:t>GP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Johannesburg Water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96361">
                <a:tc>
                  <a:txBody>
                    <a:bodyPr/>
                    <a:lstStyle/>
                    <a:p>
                      <a:pPr algn="l" fontAlgn="b"/>
                      <a:r>
                        <a:rPr lang="en-ZA" sz="1050" b="0" i="0" u="none" strike="noStrike">
                          <a:solidFill>
                            <a:srgbClr val="000000"/>
                          </a:solidFill>
                          <a:effectLst/>
                          <a:latin typeface="Calibri" panose="020F0502020204030204" pitchFamily="34" charset="0"/>
                        </a:rPr>
                        <a:t>GP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EPWP: DID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96361">
                <a:tc>
                  <a:txBody>
                    <a:bodyPr/>
                    <a:lstStyle/>
                    <a:p>
                      <a:pPr algn="l" fontAlgn="b"/>
                      <a:r>
                        <a:rPr lang="en-ZA" sz="1050" b="0" i="0" u="none" strike="noStrike">
                          <a:solidFill>
                            <a:srgbClr val="000000"/>
                          </a:solidFill>
                          <a:effectLst/>
                          <a:latin typeface="Calibri" panose="020F0502020204030204" pitchFamily="34" charset="0"/>
                        </a:rPr>
                        <a:t>KZN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Ethekwini (phase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96361">
                <a:tc>
                  <a:txBody>
                    <a:bodyPr/>
                    <a:lstStyle/>
                    <a:p>
                      <a:pPr algn="l" fontAlgn="b"/>
                      <a:r>
                        <a:rPr lang="en-ZA" sz="1050" b="0" i="0" u="none" strike="noStrike">
                          <a:solidFill>
                            <a:srgbClr val="000000"/>
                          </a:solidFill>
                          <a:effectLst/>
                          <a:latin typeface="Calibri" panose="020F0502020204030204" pitchFamily="34" charset="0"/>
                        </a:rPr>
                        <a:t>KZN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Ethekwini (phase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96361">
                <a:tc>
                  <a:txBody>
                    <a:bodyPr/>
                    <a:lstStyle/>
                    <a:p>
                      <a:pPr algn="l" fontAlgn="b"/>
                      <a:r>
                        <a:rPr lang="en-ZA" sz="1050" b="0" i="0" u="none" strike="noStrike">
                          <a:solidFill>
                            <a:srgbClr val="000000"/>
                          </a:solidFill>
                          <a:effectLst/>
                          <a:latin typeface="Calibri" panose="020F0502020204030204" pitchFamily="34" charset="0"/>
                        </a:rPr>
                        <a:t>KZN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kwa Sani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96361">
                <a:tc>
                  <a:txBody>
                    <a:bodyPr/>
                    <a:lstStyle/>
                    <a:p>
                      <a:pPr algn="l" fontAlgn="b"/>
                      <a:r>
                        <a:rPr lang="en-ZA" sz="1050" b="0" i="0" u="none" strike="noStrike">
                          <a:solidFill>
                            <a:srgbClr val="000000"/>
                          </a:solidFill>
                          <a:effectLst/>
                          <a:latin typeface="Calibri" panose="020F0502020204030204" pitchFamily="34" charset="0"/>
                        </a:rPr>
                        <a:t>KZN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Umhlathuze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196361">
                <a:tc>
                  <a:txBody>
                    <a:bodyPr/>
                    <a:lstStyle/>
                    <a:p>
                      <a:pPr algn="l" fontAlgn="b"/>
                      <a:r>
                        <a:rPr lang="en-ZA" sz="1050" b="0" i="0" u="none" strike="noStrike">
                          <a:solidFill>
                            <a:srgbClr val="000000"/>
                          </a:solidFill>
                          <a:effectLst/>
                          <a:latin typeface="Calibri" panose="020F0502020204030204" pitchFamily="34" charset="0"/>
                        </a:rPr>
                        <a:t>LMP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err="1">
                          <a:solidFill>
                            <a:srgbClr val="000000"/>
                          </a:solidFill>
                          <a:effectLst/>
                          <a:latin typeface="Calibri" panose="020F0502020204030204" pitchFamily="34" charset="0"/>
                        </a:rPr>
                        <a:t>Lepelle-Nkumpi</a:t>
                      </a:r>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196361">
                <a:tc>
                  <a:txBody>
                    <a:bodyPr/>
                    <a:lstStyle/>
                    <a:p>
                      <a:pPr algn="l" fontAlgn="b"/>
                      <a:r>
                        <a:rPr lang="en-ZA" sz="1050" b="0" i="0" u="none" strike="noStrike">
                          <a:solidFill>
                            <a:srgbClr val="000000"/>
                          </a:solidFill>
                          <a:effectLst/>
                          <a:latin typeface="Calibri" panose="020F0502020204030204" pitchFamily="34" charset="0"/>
                        </a:rPr>
                        <a:t>LMP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Public Works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a:solidFill>
                            <a:srgbClr val="000000"/>
                          </a:solidFill>
                          <a:effectLst/>
                          <a:latin typeface="Calibri" panose="020F0502020204030204" pitchFamily="34"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a:solidFill>
                            <a:srgbClr val="000000"/>
                          </a:solidFill>
                          <a:effectLst/>
                          <a:latin typeface="Calibri" panose="020F050202020403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96361">
                <a:tc>
                  <a:txBody>
                    <a:bodyPr/>
                    <a:lstStyle/>
                    <a:p>
                      <a:pPr algn="l" fontAlgn="b"/>
                      <a:r>
                        <a:rPr lang="en-ZA" sz="1050" b="0" i="0" u="none" strike="noStrike">
                          <a:solidFill>
                            <a:srgbClr val="000000"/>
                          </a:solidFill>
                          <a:effectLst/>
                          <a:latin typeface="Calibri" panose="020F0502020204030204" pitchFamily="34" charset="0"/>
                        </a:rPr>
                        <a:t>NC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Umsobomvu</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96361">
                <a:tc>
                  <a:txBody>
                    <a:bodyPr/>
                    <a:lstStyle/>
                    <a:p>
                      <a:pPr algn="l" fontAlgn="b"/>
                      <a:r>
                        <a:rPr lang="en-ZA" sz="1050" b="0" i="0" u="none" strike="noStrike">
                          <a:solidFill>
                            <a:srgbClr val="000000"/>
                          </a:solidFill>
                          <a:effectLst/>
                          <a:latin typeface="Calibri" panose="020F0502020204030204" pitchFamily="34" charset="0"/>
                        </a:rPr>
                        <a:t>NW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City of Matlosana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9"/>
                  </a:ext>
                </a:extLst>
              </a:tr>
              <a:tr h="196361">
                <a:tc>
                  <a:txBody>
                    <a:bodyPr/>
                    <a:lstStyle/>
                    <a:p>
                      <a:pPr algn="l" fontAlgn="b"/>
                      <a:r>
                        <a:rPr lang="en-ZA" sz="1050" b="0" i="0" u="none" strike="noStrike">
                          <a:solidFill>
                            <a:srgbClr val="000000"/>
                          </a:solidFill>
                          <a:effectLst/>
                          <a:latin typeface="Calibri" panose="020F0502020204030204" pitchFamily="34" charset="0"/>
                        </a:rPr>
                        <a:t>NW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Tlokwe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96361">
                <a:tc>
                  <a:txBody>
                    <a:bodyPr/>
                    <a:lstStyle/>
                    <a:p>
                      <a:pPr algn="l" fontAlgn="b"/>
                      <a:r>
                        <a:rPr lang="en-ZA" sz="1050" b="0" i="0" u="none" strike="noStrike">
                          <a:solidFill>
                            <a:srgbClr val="000000"/>
                          </a:solidFill>
                          <a:effectLst/>
                          <a:latin typeface="Calibri" panose="020F0502020204030204" pitchFamily="34" charset="0"/>
                        </a:rPr>
                        <a:t>WC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a:solidFill>
                            <a:srgbClr val="000000"/>
                          </a:solidFill>
                          <a:effectLst/>
                          <a:latin typeface="Calibri" panose="020F0502020204030204" pitchFamily="34" charset="0"/>
                        </a:rPr>
                        <a:t>Overstrand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a:solidFill>
                            <a:srgbClr val="000000"/>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a:solidFill>
                            <a:schemeClr val="tx1"/>
                          </a:solidFill>
                          <a:effectLst/>
                          <a:latin typeface="Calibri" panose="020F0502020204030204" pitchFamily="34"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96361">
                <a:tc>
                  <a:txBody>
                    <a:bodyPr/>
                    <a:lstStyle/>
                    <a:p>
                      <a:pPr algn="l" fontAlgn="b"/>
                      <a:r>
                        <a:rPr lang="en-ZA" sz="105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a:solidFill>
                            <a:srgbClr val="000000"/>
                          </a:solidFill>
                          <a:effectLst/>
                          <a:latin typeface="Calibri" panose="020F0502020204030204" pitchFamily="34" charset="0"/>
                        </a:rPr>
                        <a:t>647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a:solidFill>
                            <a:srgbClr val="000000"/>
                          </a:solidFill>
                          <a:effectLst/>
                          <a:latin typeface="Calibri" panose="020F0502020204030204" pitchFamily="34" charset="0"/>
                        </a:rPr>
                        <a:t>646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a:solidFill>
                            <a:srgbClr val="000000"/>
                          </a:solidFill>
                          <a:effectLst/>
                          <a:latin typeface="Calibri" panose="020F0502020204030204" pitchFamily="34" charset="0"/>
                        </a:rPr>
                        <a:t>330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a:solidFill>
                            <a:srgbClr val="000000"/>
                          </a:solidFill>
                          <a:effectLst/>
                          <a:latin typeface="Calibri" panose="020F0502020204030204" pitchFamily="34" charset="0"/>
                        </a:rPr>
                        <a:t>316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a:solidFill>
                            <a:srgbClr val="000000"/>
                          </a:solidFill>
                          <a:effectLst/>
                          <a:latin typeface="Calibri" panose="020F0502020204030204" pitchFamily="34" charset="0"/>
                        </a:rPr>
                        <a:t>152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a:solidFill>
                            <a:srgbClr val="000000"/>
                          </a:solidFill>
                          <a:effectLst/>
                          <a:latin typeface="Calibri" panose="020F0502020204030204" pitchFamily="34" charset="0"/>
                        </a:rPr>
                        <a:t>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dirty="0">
                          <a:solidFill>
                            <a:srgbClr val="000000"/>
                          </a:solidFill>
                          <a:effectLst/>
                          <a:latin typeface="Calibri" panose="020F0502020204030204" pitchFamily="34" charset="0"/>
                        </a:rPr>
                        <a:t>235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2"/>
                  </a:ext>
                </a:extLst>
              </a:tr>
            </a:tbl>
          </a:graphicData>
        </a:graphic>
      </p:graphicFrame>
    </p:spTree>
    <p:extLst>
      <p:ext uri="{BB962C8B-B14F-4D97-AF65-F5344CB8AC3E}">
        <p14:creationId xmlns:p14="http://schemas.microsoft.com/office/powerpoint/2010/main" xmlns="" val="489555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23813"/>
            <a:ext cx="9144000" cy="661987"/>
          </a:xfrm>
        </p:spPr>
        <p:txBody>
          <a:bodyPr/>
          <a:lstStyle/>
          <a:p>
            <a:pPr>
              <a:defRPr/>
            </a:pPr>
            <a:r>
              <a:rPr lang="en-US" sz="1500" b="1" kern="1200" dirty="0">
                <a:solidFill>
                  <a:prstClr val="black"/>
                </a:solidFill>
                <a:effectLst>
                  <a:outerShdw blurRad="50800" dist="25400" dir="5400000" algn="t" rotWithShape="0">
                    <a:prstClr val="black">
                      <a:alpha val="25000"/>
                    </a:prstClr>
                  </a:outerShdw>
                </a:effectLst>
                <a:latin typeface="Arial" pitchFamily="34" charset="0"/>
                <a:cs typeface="Arial" pitchFamily="34" charset="0"/>
              </a:rPr>
              <a:t>LEARNERS IN </a:t>
            </a:r>
            <a:r>
              <a:rPr lang="en-US" sz="1500" b="1" kern="1200" dirty="0" smtClean="0">
                <a:solidFill>
                  <a:prstClr val="black"/>
                </a:solidFill>
                <a:effectLst>
                  <a:outerShdw blurRad="50800" dist="25400" dir="5400000" algn="t" rotWithShape="0">
                    <a:prstClr val="black">
                      <a:alpha val="25000"/>
                    </a:prstClr>
                  </a:outerShdw>
                </a:effectLst>
                <a:latin typeface="Arial" pitchFamily="34" charset="0"/>
                <a:cs typeface="Arial" pitchFamily="34" charset="0"/>
              </a:rPr>
              <a:t>TRAINING  (Phase 3)</a:t>
            </a:r>
            <a:endParaRPr lang="en-US" sz="1500" b="1" dirty="0">
              <a:solidFill>
                <a:srgbClr val="3333FF"/>
              </a:solidFill>
              <a:latin typeface="Arial" pitchFamily="34" charset="0"/>
              <a:cs typeface="Arial" pitchFamily="34" charset="0"/>
            </a:endParaRP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7</a:t>
            </a:fld>
            <a:endParaRPr lang="en-US" sz="1400" dirty="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5605" name="Rectangle 6"/>
          <p:cNvSpPr>
            <a:spLocks noChangeArrowheads="1"/>
          </p:cNvSpPr>
          <p:nvPr/>
        </p:nvSpPr>
        <p:spPr bwMode="auto">
          <a:xfrm>
            <a:off x="323850" y="1916113"/>
            <a:ext cx="8496300" cy="1873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eaLnBrk="0" fontAlgn="base" hangingPunct="0">
              <a:spcBef>
                <a:spcPct val="20000"/>
              </a:spcBef>
              <a:spcAft>
                <a:spcPct val="0"/>
              </a:spcAft>
              <a:buClr>
                <a:srgbClr val="FF872D"/>
              </a:buClr>
            </a:pPr>
            <a:endParaRPr lang="en-US" sz="4000" b="1" dirty="0">
              <a:solidFill>
                <a:srgbClr val="333399"/>
              </a:solidFill>
              <a:latin typeface="Arial" charset="0"/>
            </a:endParaRPr>
          </a:p>
        </p:txBody>
      </p:sp>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685800"/>
            <a:ext cx="9144000" cy="0"/>
          </a:xfrm>
          <a:prstGeom prst="line">
            <a:avLst/>
          </a:prstGeom>
          <a:noFill/>
          <a:ln w="38100">
            <a:solidFill>
              <a:srgbClr val="FF99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276475241"/>
              </p:ext>
            </p:extLst>
          </p:nvPr>
        </p:nvGraphicFramePr>
        <p:xfrm>
          <a:off x="76200" y="762001"/>
          <a:ext cx="8915400" cy="1730894"/>
        </p:xfrm>
        <a:graphic>
          <a:graphicData uri="http://schemas.openxmlformats.org/drawingml/2006/table">
            <a:tbl>
              <a:tblPr/>
              <a:tblGrid>
                <a:gridCol w="721052">
                  <a:extLst>
                    <a:ext uri="{9D8B030D-6E8A-4147-A177-3AD203B41FA5}">
                      <a16:colId xmlns:a16="http://schemas.microsoft.com/office/drawing/2014/main" xmlns="" val="20000"/>
                    </a:ext>
                  </a:extLst>
                </a:gridCol>
                <a:gridCol w="1413261">
                  <a:extLst>
                    <a:ext uri="{9D8B030D-6E8A-4147-A177-3AD203B41FA5}">
                      <a16:colId xmlns:a16="http://schemas.microsoft.com/office/drawing/2014/main" xmlns="" val="20001"/>
                    </a:ext>
                  </a:extLst>
                </a:gridCol>
                <a:gridCol w="871671">
                  <a:extLst>
                    <a:ext uri="{9D8B030D-6E8A-4147-A177-3AD203B41FA5}">
                      <a16:colId xmlns:a16="http://schemas.microsoft.com/office/drawing/2014/main" xmlns="" val="20002"/>
                    </a:ext>
                  </a:extLst>
                </a:gridCol>
                <a:gridCol w="769121">
                  <a:extLst>
                    <a:ext uri="{9D8B030D-6E8A-4147-A177-3AD203B41FA5}">
                      <a16:colId xmlns:a16="http://schemas.microsoft.com/office/drawing/2014/main" xmlns="" val="20003"/>
                    </a:ext>
                  </a:extLst>
                </a:gridCol>
                <a:gridCol w="1179320">
                  <a:extLst>
                    <a:ext uri="{9D8B030D-6E8A-4147-A177-3AD203B41FA5}">
                      <a16:colId xmlns:a16="http://schemas.microsoft.com/office/drawing/2014/main" xmlns="" val="20004"/>
                    </a:ext>
                  </a:extLst>
                </a:gridCol>
                <a:gridCol w="1179320">
                  <a:extLst>
                    <a:ext uri="{9D8B030D-6E8A-4147-A177-3AD203B41FA5}">
                      <a16:colId xmlns:a16="http://schemas.microsoft.com/office/drawing/2014/main" xmlns="" val="20005"/>
                    </a:ext>
                  </a:extLst>
                </a:gridCol>
                <a:gridCol w="1038313">
                  <a:extLst>
                    <a:ext uri="{9D8B030D-6E8A-4147-A177-3AD203B41FA5}">
                      <a16:colId xmlns:a16="http://schemas.microsoft.com/office/drawing/2014/main" xmlns="" val="20006"/>
                    </a:ext>
                  </a:extLst>
                </a:gridCol>
                <a:gridCol w="871671">
                  <a:extLst>
                    <a:ext uri="{9D8B030D-6E8A-4147-A177-3AD203B41FA5}">
                      <a16:colId xmlns:a16="http://schemas.microsoft.com/office/drawing/2014/main" xmlns="" val="20007"/>
                    </a:ext>
                  </a:extLst>
                </a:gridCol>
                <a:gridCol w="871671">
                  <a:extLst>
                    <a:ext uri="{9D8B030D-6E8A-4147-A177-3AD203B41FA5}">
                      <a16:colId xmlns:a16="http://schemas.microsoft.com/office/drawing/2014/main" xmlns="" val="20008"/>
                    </a:ext>
                  </a:extLst>
                </a:gridCol>
              </a:tblGrid>
              <a:tr h="637317">
                <a:tc>
                  <a:txBody>
                    <a:bodyPr/>
                    <a:lstStyle/>
                    <a:p>
                      <a:pPr algn="l" fontAlgn="b"/>
                      <a:r>
                        <a:rPr lang="en-ZA" sz="900" b="1" i="0" u="none" strike="noStrike" dirty="0">
                          <a:solidFill>
                            <a:srgbClr val="000000"/>
                          </a:solidFill>
                          <a:effectLst/>
                          <a:latin typeface="Calibri" panose="020F0502020204030204" pitchFamily="34" charset="0"/>
                        </a:rPr>
                        <a:t>PROVINCE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a:solidFill>
                            <a:srgbClr val="000000"/>
                          </a:solidFill>
                          <a:effectLst/>
                          <a:latin typeface="Calibri" panose="020F0502020204030204" pitchFamily="34" charset="0"/>
                        </a:rPr>
                        <a:t>IMPLMENTING BODY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a:solidFill>
                            <a:srgbClr val="000000"/>
                          </a:solidFill>
                          <a:effectLst/>
                          <a:latin typeface="Calibri" panose="020F0502020204030204" pitchFamily="34" charset="0"/>
                        </a:rPr>
                        <a:t>ORIGINAL LEARNERS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a:solidFill>
                            <a:srgbClr val="000000"/>
                          </a:solidFill>
                          <a:effectLst/>
                          <a:latin typeface="Calibri" panose="020F0502020204030204" pitchFamily="34" charset="0"/>
                        </a:rPr>
                        <a:t>ACTUAL LEARNERS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a:solidFill>
                            <a:srgbClr val="000000"/>
                          </a:solidFill>
                          <a:effectLst/>
                          <a:latin typeface="Calibri" panose="020F0502020204030204" pitchFamily="34" charset="0"/>
                        </a:rPr>
                        <a:t>NO. OF CONTRACTORS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dirty="0">
                          <a:solidFill>
                            <a:srgbClr val="000000"/>
                          </a:solidFill>
                          <a:effectLst/>
                          <a:latin typeface="Calibri" panose="020F0502020204030204" pitchFamily="34" charset="0"/>
                        </a:rPr>
                        <a:t>NO. OF SUPERVISORS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900" b="1" i="0" u="none" strike="noStrike">
                          <a:solidFill>
                            <a:srgbClr val="000000"/>
                          </a:solidFill>
                          <a:effectLst/>
                          <a:latin typeface="Calibri" panose="020F0502020204030204" pitchFamily="34" charset="0"/>
                        </a:rPr>
                        <a:t>FEMALE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900" b="1"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900" b="1"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56260">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dirty="0">
                          <a:solidFill>
                            <a:schemeClr val="tx1"/>
                          </a:solidFill>
                          <a:effectLst/>
                          <a:latin typeface="Calibri" panose="020F0502020204030204" pitchFamily="34" charset="0"/>
                        </a:rPr>
                        <a:t>FEMALE CONTRACTORS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dirty="0">
                          <a:solidFill>
                            <a:schemeClr val="tx1"/>
                          </a:solidFill>
                          <a:effectLst/>
                          <a:latin typeface="Calibri" panose="020F0502020204030204" pitchFamily="34" charset="0"/>
                        </a:rPr>
                        <a:t>FEMALE SUPERVISOR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900" b="1" i="0" u="none" strike="noStrike" dirty="0">
                          <a:solidFill>
                            <a:schemeClr val="tx1"/>
                          </a:solidFill>
                          <a:effectLst/>
                          <a:latin typeface="Calibri" panose="020F0502020204030204" pitchFamily="34" charset="0"/>
                        </a:rPr>
                        <a:t>TOTAL FEMALE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12439">
                <a:tc>
                  <a:txBody>
                    <a:bodyPr/>
                    <a:lstStyle/>
                    <a:p>
                      <a:pPr algn="l" fontAlgn="b"/>
                      <a:r>
                        <a:rPr lang="en-ZA" sz="1050" b="0" i="0" u="none" strike="noStrike" dirty="0" smtClean="0">
                          <a:solidFill>
                            <a:srgbClr val="000000"/>
                          </a:solidFill>
                          <a:effectLst/>
                          <a:latin typeface="Calibri" panose="020F0502020204030204" pitchFamily="34" charset="0"/>
                        </a:rPr>
                        <a:t>GP</a:t>
                      </a:r>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050" b="0" i="0" u="none" strike="noStrike" dirty="0" smtClean="0">
                          <a:solidFill>
                            <a:srgbClr val="000000"/>
                          </a:solidFill>
                          <a:effectLst/>
                          <a:latin typeface="Calibri" panose="020F0502020204030204" pitchFamily="34" charset="0"/>
                        </a:rPr>
                        <a:t>Ekurhuleni</a:t>
                      </a:r>
                      <a:r>
                        <a:rPr lang="en-ZA" sz="1050" b="0" i="0" u="none" strike="noStrike" baseline="0" dirty="0" smtClean="0">
                          <a:solidFill>
                            <a:srgbClr val="000000"/>
                          </a:solidFill>
                          <a:effectLst/>
                          <a:latin typeface="Calibri" panose="020F0502020204030204" pitchFamily="34" charset="0"/>
                        </a:rPr>
                        <a:t> III</a:t>
                      </a:r>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smtClean="0">
                          <a:solidFill>
                            <a:srgbClr val="000000"/>
                          </a:solidFill>
                          <a:effectLst/>
                          <a:latin typeface="Calibri" panose="020F0502020204030204" pitchFamily="34" charset="0"/>
                        </a:rPr>
                        <a:t>200</a:t>
                      </a:r>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smtClean="0">
                          <a:solidFill>
                            <a:srgbClr val="000000"/>
                          </a:solidFill>
                          <a:effectLst/>
                          <a:latin typeface="Calibri" panose="020F0502020204030204" pitchFamily="34" charset="0"/>
                        </a:rPr>
                        <a:t>204</a:t>
                      </a:r>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dirty="0" smtClean="0">
                          <a:solidFill>
                            <a:srgbClr val="000000"/>
                          </a:solidFill>
                          <a:effectLst/>
                          <a:latin typeface="Calibri" panose="020F0502020204030204" pitchFamily="34" charset="0"/>
                        </a:rPr>
                        <a:t>102</a:t>
                      </a:r>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dirty="0" smtClean="0">
                          <a:solidFill>
                            <a:srgbClr val="000000"/>
                          </a:solidFill>
                          <a:effectLst/>
                          <a:latin typeface="Calibri" panose="020F0502020204030204" pitchFamily="34" charset="0"/>
                        </a:rPr>
                        <a:t>102</a:t>
                      </a:r>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dirty="0" smtClean="0">
                          <a:solidFill>
                            <a:srgbClr val="000000"/>
                          </a:solidFill>
                          <a:effectLst/>
                          <a:latin typeface="Calibri" panose="020F0502020204030204" pitchFamily="34" charset="0"/>
                        </a:rPr>
                        <a:t>43</a:t>
                      </a:r>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0" i="0" u="none" strike="noStrike" dirty="0" smtClean="0">
                          <a:solidFill>
                            <a:srgbClr val="000000"/>
                          </a:solidFill>
                          <a:effectLst/>
                          <a:latin typeface="Calibri" panose="020F0502020204030204" pitchFamily="34" charset="0"/>
                        </a:rPr>
                        <a:t>25</a:t>
                      </a:r>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ZA" sz="1050" b="0" i="0" u="none" strike="noStrike" dirty="0" smtClean="0">
                          <a:solidFill>
                            <a:schemeClr val="tx1"/>
                          </a:solidFill>
                          <a:effectLst/>
                          <a:latin typeface="Calibri" panose="020F0502020204030204" pitchFamily="34" charset="0"/>
                        </a:rPr>
                        <a:t>68</a:t>
                      </a:r>
                      <a:endParaRPr lang="en-ZA" sz="1050" b="0" i="0" u="none" strike="noStrike" dirty="0">
                        <a:solidFill>
                          <a:schemeClr val="tx1"/>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12439">
                <a:tc>
                  <a:txBody>
                    <a:bodyPr/>
                    <a:lstStyle/>
                    <a:p>
                      <a:pPr algn="l" fontAlgn="b"/>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ZA" sz="1050" b="0" i="0" u="none" strike="noStrike" dirty="0">
                        <a:solidFill>
                          <a:schemeClr val="tx1"/>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12439">
                <a:tc>
                  <a:txBody>
                    <a:bodyPr/>
                    <a:lstStyle/>
                    <a:p>
                      <a:pPr algn="l" fontAlgn="b"/>
                      <a:r>
                        <a:rPr lang="en-ZA" sz="1050" b="1" i="0" u="none" strike="noStrike" dirty="0" smtClean="0">
                          <a:solidFill>
                            <a:srgbClr val="000000"/>
                          </a:solidFill>
                          <a:effectLst/>
                          <a:latin typeface="Calibri" panose="020F0502020204030204" pitchFamily="34" charset="0"/>
                        </a:rPr>
                        <a:t>TOTAL</a:t>
                      </a:r>
                      <a:endParaRPr lang="en-ZA" sz="105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1050" b="0"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dirty="0" smtClean="0">
                          <a:solidFill>
                            <a:srgbClr val="000000"/>
                          </a:solidFill>
                          <a:effectLst/>
                          <a:latin typeface="Calibri" panose="020F0502020204030204" pitchFamily="34" charset="0"/>
                        </a:rPr>
                        <a:t>200</a:t>
                      </a:r>
                      <a:endParaRPr lang="en-ZA" sz="105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dirty="0" smtClean="0">
                          <a:solidFill>
                            <a:srgbClr val="000000"/>
                          </a:solidFill>
                          <a:effectLst/>
                          <a:latin typeface="Calibri" panose="020F0502020204030204" pitchFamily="34" charset="0"/>
                        </a:rPr>
                        <a:t>204</a:t>
                      </a:r>
                      <a:endParaRPr lang="en-ZA" sz="105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dirty="0" smtClean="0">
                          <a:solidFill>
                            <a:srgbClr val="000000"/>
                          </a:solidFill>
                          <a:effectLst/>
                          <a:latin typeface="Calibri" panose="020F0502020204030204" pitchFamily="34" charset="0"/>
                        </a:rPr>
                        <a:t>102</a:t>
                      </a:r>
                      <a:endParaRPr lang="en-ZA" sz="105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dirty="0" smtClean="0">
                          <a:solidFill>
                            <a:srgbClr val="000000"/>
                          </a:solidFill>
                          <a:effectLst/>
                          <a:latin typeface="Calibri" panose="020F0502020204030204" pitchFamily="34" charset="0"/>
                        </a:rPr>
                        <a:t>102</a:t>
                      </a:r>
                      <a:endParaRPr lang="en-ZA" sz="105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dirty="0" smtClean="0">
                          <a:solidFill>
                            <a:srgbClr val="000000"/>
                          </a:solidFill>
                          <a:effectLst/>
                          <a:latin typeface="Calibri" panose="020F0502020204030204" pitchFamily="34" charset="0"/>
                        </a:rPr>
                        <a:t>43</a:t>
                      </a:r>
                      <a:endParaRPr lang="en-ZA" sz="105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dirty="0" smtClean="0">
                          <a:solidFill>
                            <a:srgbClr val="000000"/>
                          </a:solidFill>
                          <a:effectLst/>
                          <a:latin typeface="Calibri" panose="020F0502020204030204" pitchFamily="34" charset="0"/>
                        </a:rPr>
                        <a:t>25</a:t>
                      </a:r>
                      <a:endParaRPr lang="en-ZA" sz="1050" b="1" i="0" u="none" strike="noStrike" dirty="0">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050" b="1" i="0" u="none" strike="noStrike" dirty="0" smtClean="0">
                          <a:solidFill>
                            <a:schemeClr val="tx1"/>
                          </a:solidFill>
                          <a:effectLst/>
                          <a:latin typeface="Calibri" panose="020F0502020204030204" pitchFamily="34" charset="0"/>
                        </a:rPr>
                        <a:t>68</a:t>
                      </a:r>
                      <a:endParaRPr lang="en-ZA" sz="1050" b="1" i="0" u="none" strike="noStrike" dirty="0">
                        <a:solidFill>
                          <a:schemeClr val="tx1"/>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468639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2"/>
          <p:cNvSpPr>
            <a:spLocks noGrp="1"/>
          </p:cNvSpPr>
          <p:nvPr>
            <p:ph type="title"/>
          </p:nvPr>
        </p:nvSpPr>
        <p:spPr>
          <a:xfrm>
            <a:off x="0" y="23813"/>
            <a:ext cx="9144000" cy="661987"/>
          </a:xfrm>
        </p:spPr>
        <p:txBody>
          <a:bodyPr/>
          <a:lstStyle/>
          <a:p>
            <a:pPr>
              <a:defRPr/>
            </a:pPr>
            <a:r>
              <a:rPr lang="en-US" sz="1500" b="1" kern="1200" dirty="0">
                <a:solidFill>
                  <a:prstClr val="black"/>
                </a:solidFill>
                <a:effectLst>
                  <a:outerShdw blurRad="50800" dist="25400" dir="5400000" algn="t" rotWithShape="0">
                    <a:prstClr val="black">
                      <a:alpha val="25000"/>
                    </a:prstClr>
                  </a:outerShdw>
                </a:effectLst>
                <a:latin typeface="Arial" pitchFamily="34" charset="0"/>
                <a:cs typeface="Arial" pitchFamily="34" charset="0"/>
              </a:rPr>
              <a:t>FUTURE PLANS </a:t>
            </a:r>
            <a:endParaRPr lang="en-US" sz="1500" b="1" dirty="0">
              <a:solidFill>
                <a:srgbClr val="3333FF"/>
              </a:solidFill>
              <a:latin typeface="Arial" pitchFamily="34" charset="0"/>
              <a:cs typeface="Arial" pitchFamily="34" charset="0"/>
            </a:endParaRPr>
          </a:p>
        </p:txBody>
      </p:sp>
      <p:sp>
        <p:nvSpPr>
          <p:cNvPr id="25603" name="Slide Number Placeholder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Lucida Grande" pitchFamily="124" charset="0"/>
                <a:ea typeface="ＭＳ Ｐゴシック" pitchFamily="34" charset="-128"/>
              </a:defRPr>
            </a:lvl1pPr>
            <a:lvl2pPr marL="742950" indent="-285750">
              <a:defRPr sz="2400">
                <a:solidFill>
                  <a:schemeClr val="tx1"/>
                </a:solidFill>
                <a:latin typeface="Lucida Grande" pitchFamily="124" charset="0"/>
                <a:ea typeface="ＭＳ Ｐゴシック" pitchFamily="34" charset="-128"/>
              </a:defRPr>
            </a:lvl2pPr>
            <a:lvl3pPr marL="1143000" indent="-228600">
              <a:defRPr sz="2400">
                <a:solidFill>
                  <a:schemeClr val="tx1"/>
                </a:solidFill>
                <a:latin typeface="Lucida Grande" pitchFamily="124" charset="0"/>
                <a:ea typeface="ＭＳ Ｐゴシック" pitchFamily="34" charset="-128"/>
              </a:defRPr>
            </a:lvl3pPr>
            <a:lvl4pPr marL="1600200" indent="-228600">
              <a:defRPr sz="2400">
                <a:solidFill>
                  <a:schemeClr val="tx1"/>
                </a:solidFill>
                <a:latin typeface="Lucida Grande" pitchFamily="124" charset="0"/>
                <a:ea typeface="ＭＳ Ｐゴシック" pitchFamily="34" charset="-128"/>
              </a:defRPr>
            </a:lvl4pPr>
            <a:lvl5pPr marL="2057400" indent="-228600">
              <a:defRPr sz="2400">
                <a:solidFill>
                  <a:schemeClr val="tx1"/>
                </a:solidFill>
                <a:latin typeface="Lucida Grande" pitchFamily="12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Grande" pitchFamily="124" charset="0"/>
                <a:ea typeface="ＭＳ Ｐゴシック" pitchFamily="34" charset="-128"/>
              </a:defRPr>
            </a:lvl9pPr>
          </a:lstStyle>
          <a:p>
            <a:fld id="{920668A4-1CEE-4085-97AA-4FEDC4F30CD8}" type="slidenum">
              <a:rPr lang="en-US" sz="1400" smtClean="0">
                <a:solidFill>
                  <a:srgbClr val="000000"/>
                </a:solidFill>
                <a:latin typeface="Arial" charset="0"/>
              </a:rPr>
              <a:pPr/>
              <a:t>8</a:t>
            </a:fld>
            <a:endParaRPr lang="en-US" sz="1400" dirty="0">
              <a:solidFill>
                <a:srgbClr val="000000"/>
              </a:solidFill>
              <a:latin typeface="Arial" charset="0"/>
            </a:endParaRPr>
          </a:p>
        </p:txBody>
      </p:sp>
      <p:pic>
        <p:nvPicPr>
          <p:cNvPr id="25604" name="Picture 5" descr="EPWP letterhead temp-1 (2)"/>
          <p:cNvPicPr>
            <a:picLocks noChangeAspect="1" noChangeArrowheads="1"/>
          </p:cNvPicPr>
          <p:nvPr/>
        </p:nvPicPr>
        <p:blipFill>
          <a:blip r:embed="rId3" cstate="print">
            <a:extLst>
              <a:ext uri="{28A0092B-C50C-407E-A947-70E740481C1C}">
                <a14:useLocalDpi xmlns:a14="http://schemas.microsoft.com/office/drawing/2010/main" xmlns="" val="0"/>
              </a:ext>
            </a:extLst>
          </a:blip>
          <a:srcRect l="54251" b="12849"/>
          <a:stretch>
            <a:fillRect/>
          </a:stretch>
        </p:blipFill>
        <p:spPr bwMode="auto">
          <a:xfrm>
            <a:off x="6011863" y="6146800"/>
            <a:ext cx="1943100" cy="669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pic>
      <p:sp>
        <p:nvSpPr>
          <p:cNvPr id="25606" name="Line 3"/>
          <p:cNvSpPr>
            <a:spLocks noChangeShapeType="1"/>
          </p:cNvSpPr>
          <p:nvPr/>
        </p:nvSpPr>
        <p:spPr bwMode="auto">
          <a:xfrm>
            <a:off x="0" y="23813"/>
            <a:ext cx="9144000" cy="0"/>
          </a:xfrm>
          <a:prstGeom prst="line">
            <a:avLst/>
          </a:prstGeom>
          <a:noFill/>
          <a:ln w="38100">
            <a:solidFill>
              <a:srgbClr val="FF99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sp>
        <p:nvSpPr>
          <p:cNvPr id="25607" name="Line 3"/>
          <p:cNvSpPr>
            <a:spLocks noChangeShapeType="1"/>
          </p:cNvSpPr>
          <p:nvPr/>
        </p:nvSpPr>
        <p:spPr bwMode="auto">
          <a:xfrm>
            <a:off x="0" y="685800"/>
            <a:ext cx="9144000" cy="0"/>
          </a:xfrm>
          <a:prstGeom prst="line">
            <a:avLst/>
          </a:prstGeom>
          <a:noFill/>
          <a:ln w="38100">
            <a:solidFill>
              <a:srgbClr val="FF9900"/>
            </a:solidFill>
            <a:round/>
            <a:headEnd/>
            <a:tailEnd/>
          </a:ln>
          <a:extLst>
            <a:ext uri="{909E8E84-426E-40DD-AFC4-6F175D3DCCD1}">
              <a14:hiddenFill xmlns:a14="http://schemas.microsoft.com/office/drawing/2010/main" xmlns="">
                <a:noFill/>
              </a14:hiddenFill>
            </a:ext>
          </a:extLst>
        </p:spPr>
        <p:txBody>
          <a:bodyPr/>
          <a:lstStyle/>
          <a:p>
            <a:pPr eaLnBrk="0" fontAlgn="base" hangingPunct="0">
              <a:spcBef>
                <a:spcPct val="0"/>
              </a:spcBef>
              <a:spcAft>
                <a:spcPct val="0"/>
              </a:spcAft>
            </a:pPr>
            <a:endParaRPr lang="en-US" sz="2400" dirty="0">
              <a:solidFill>
                <a:srgbClr val="000000"/>
              </a:solidFill>
              <a:latin typeface="Lucida Grande" pitchFamily="12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742414607"/>
              </p:ext>
            </p:extLst>
          </p:nvPr>
        </p:nvGraphicFramePr>
        <p:xfrm>
          <a:off x="611560" y="1628800"/>
          <a:ext cx="4859899" cy="3195710"/>
        </p:xfrm>
        <a:graphic>
          <a:graphicData uri="http://schemas.openxmlformats.org/drawingml/2006/table">
            <a:tbl>
              <a:tblPr firstRow="1" firstCol="1" bandRow="1">
                <a:tableStyleId>{5C22544A-7EE6-4342-B048-85BDC9FD1C3A}</a:tableStyleId>
              </a:tblPr>
              <a:tblGrid>
                <a:gridCol w="2360168">
                  <a:extLst>
                    <a:ext uri="{9D8B030D-6E8A-4147-A177-3AD203B41FA5}">
                      <a16:colId xmlns:a16="http://schemas.microsoft.com/office/drawing/2014/main" xmlns="" val="20000"/>
                    </a:ext>
                  </a:extLst>
                </a:gridCol>
                <a:gridCol w="2499731">
                  <a:extLst>
                    <a:ext uri="{9D8B030D-6E8A-4147-A177-3AD203B41FA5}">
                      <a16:colId xmlns:a16="http://schemas.microsoft.com/office/drawing/2014/main" xmlns="" val="20001"/>
                    </a:ext>
                  </a:extLst>
                </a:gridCol>
              </a:tblGrid>
              <a:tr h="347133">
                <a:tc>
                  <a:txBody>
                    <a:bodyPr/>
                    <a:lstStyle/>
                    <a:p>
                      <a:pPr algn="l">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Province</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ZA" sz="1800" b="1">
                          <a:solidFill>
                            <a:schemeClr val="tx1"/>
                          </a:solidFill>
                          <a:effectLst/>
                          <a:latin typeface="Arial" panose="020B0604020202020204" pitchFamily="34" charset="0"/>
                          <a:cs typeface="Arial" panose="020B0604020202020204" pitchFamily="34" charset="0"/>
                        </a:rPr>
                        <a:t>No. of Learners</a:t>
                      </a:r>
                      <a:endParaRPr lang="en-ZA" sz="1800" b="1">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0000"/>
                  </a:ext>
                </a:extLst>
              </a:tr>
              <a:tr h="347133">
                <a:tc>
                  <a:txBody>
                    <a:bodyPr/>
                    <a:lstStyle/>
                    <a:p>
                      <a:pPr algn="l">
                        <a:lnSpc>
                          <a:spcPct val="107000"/>
                        </a:lnSpc>
                        <a:spcAft>
                          <a:spcPts val="0"/>
                        </a:spcAft>
                      </a:pPr>
                      <a:r>
                        <a:rPr lang="en-ZA" sz="1800" b="1" dirty="0" smtClean="0">
                          <a:solidFill>
                            <a:schemeClr val="tx1"/>
                          </a:solidFill>
                          <a:effectLst/>
                          <a:latin typeface="Arial" panose="020B0604020202020204" pitchFamily="34" charset="0"/>
                          <a:cs typeface="Arial" panose="020B0604020202020204" pitchFamily="34" charset="0"/>
                        </a:rPr>
                        <a:t>Eastern</a:t>
                      </a:r>
                      <a:r>
                        <a:rPr lang="en-ZA" sz="1800" b="1" baseline="0" dirty="0" smtClean="0">
                          <a:solidFill>
                            <a:schemeClr val="tx1"/>
                          </a:solidFill>
                          <a:effectLst/>
                          <a:latin typeface="Arial" panose="020B0604020202020204" pitchFamily="34" charset="0"/>
                          <a:cs typeface="Arial" panose="020B0604020202020204" pitchFamily="34" charset="0"/>
                        </a:rPr>
                        <a:t> Cape </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50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0001"/>
                  </a:ext>
                </a:extLst>
              </a:tr>
              <a:tr h="418646">
                <a:tc>
                  <a:txBody>
                    <a:bodyPr/>
                    <a:lstStyle/>
                    <a:p>
                      <a:pPr algn="l">
                        <a:lnSpc>
                          <a:spcPct val="107000"/>
                        </a:lnSpc>
                        <a:spcAft>
                          <a:spcPts val="0"/>
                        </a:spcAft>
                      </a:pPr>
                      <a:r>
                        <a:rPr lang="en-ZA" sz="1800" b="1" dirty="0" smtClean="0">
                          <a:solidFill>
                            <a:schemeClr val="tx1"/>
                          </a:solidFill>
                          <a:effectLst/>
                          <a:latin typeface="Arial" panose="020B0604020202020204" pitchFamily="34" charset="0"/>
                          <a:cs typeface="Arial" panose="020B0604020202020204" pitchFamily="34" charset="0"/>
                        </a:rPr>
                        <a:t>Free</a:t>
                      </a:r>
                      <a:r>
                        <a:rPr lang="en-ZA" sz="1800" b="1" baseline="0" dirty="0" smtClean="0">
                          <a:solidFill>
                            <a:schemeClr val="tx1"/>
                          </a:solidFill>
                          <a:effectLst/>
                          <a:latin typeface="Arial" panose="020B0604020202020204" pitchFamily="34" charset="0"/>
                          <a:cs typeface="Arial" panose="020B0604020202020204" pitchFamily="34" charset="0"/>
                        </a:rPr>
                        <a:t> State</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20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0002"/>
                  </a:ext>
                </a:extLst>
              </a:tr>
              <a:tr h="347133">
                <a:tc>
                  <a:txBody>
                    <a:bodyPr/>
                    <a:lstStyle/>
                    <a:p>
                      <a:pPr algn="l">
                        <a:lnSpc>
                          <a:spcPct val="107000"/>
                        </a:lnSpc>
                        <a:spcAft>
                          <a:spcPts val="0"/>
                        </a:spcAft>
                      </a:pPr>
                      <a:r>
                        <a:rPr lang="en-ZA" sz="1800" b="1" dirty="0" smtClean="0">
                          <a:solidFill>
                            <a:schemeClr val="tx1"/>
                          </a:solidFill>
                          <a:effectLst/>
                          <a:latin typeface="Arial" panose="020B0604020202020204" pitchFamily="34" charset="0"/>
                          <a:cs typeface="Arial" panose="020B0604020202020204" pitchFamily="34" charset="0"/>
                        </a:rPr>
                        <a:t>Gauteng</a:t>
                      </a:r>
                      <a:r>
                        <a:rPr lang="en-ZA" sz="1800" b="1" baseline="0" dirty="0" smtClean="0">
                          <a:solidFill>
                            <a:schemeClr val="tx1"/>
                          </a:solidFill>
                          <a:effectLst/>
                          <a:latin typeface="Arial" panose="020B0604020202020204" pitchFamily="34" charset="0"/>
                          <a:cs typeface="Arial" panose="020B0604020202020204" pitchFamily="34" charset="0"/>
                        </a:rPr>
                        <a:t> </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100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0003"/>
                  </a:ext>
                </a:extLst>
              </a:tr>
              <a:tr h="347133">
                <a:tc>
                  <a:txBody>
                    <a:bodyPr/>
                    <a:lstStyle/>
                    <a:p>
                      <a:pPr algn="l">
                        <a:lnSpc>
                          <a:spcPct val="107000"/>
                        </a:lnSpc>
                        <a:spcAft>
                          <a:spcPts val="0"/>
                        </a:spcAft>
                      </a:pPr>
                      <a:r>
                        <a:rPr lang="en-ZA" sz="1800" b="1" dirty="0" smtClean="0">
                          <a:solidFill>
                            <a:schemeClr val="tx1"/>
                          </a:solidFill>
                          <a:effectLst/>
                          <a:latin typeface="Arial" panose="020B0604020202020204" pitchFamily="34" charset="0"/>
                          <a:ea typeface="+mn-ea"/>
                          <a:cs typeface="Arial" panose="020B0604020202020204" pitchFamily="34" charset="0"/>
                        </a:rPr>
                        <a:t>KwaZulu-Natal</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100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0004"/>
                  </a:ext>
                </a:extLst>
              </a:tr>
              <a:tr h="347133">
                <a:tc>
                  <a:txBody>
                    <a:bodyPr/>
                    <a:lstStyle/>
                    <a:p>
                      <a:pPr algn="l">
                        <a:lnSpc>
                          <a:spcPct val="107000"/>
                        </a:lnSpc>
                        <a:spcAft>
                          <a:spcPts val="0"/>
                        </a:spcAft>
                      </a:pPr>
                      <a:r>
                        <a:rPr lang="en-ZA" sz="1800" b="1" dirty="0" smtClean="0">
                          <a:solidFill>
                            <a:schemeClr val="tx1"/>
                          </a:solidFill>
                          <a:effectLst/>
                          <a:latin typeface="Arial" panose="020B0604020202020204" pitchFamily="34" charset="0"/>
                          <a:ea typeface="+mn-ea"/>
                          <a:cs typeface="Arial" panose="020B0604020202020204" pitchFamily="34" charset="0"/>
                        </a:rPr>
                        <a:t>Limpopo</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20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0005"/>
                  </a:ext>
                </a:extLst>
              </a:tr>
              <a:tr h="347133">
                <a:tc>
                  <a:txBody>
                    <a:bodyPr/>
                    <a:lstStyle/>
                    <a:p>
                      <a:pPr algn="l">
                        <a:lnSpc>
                          <a:spcPct val="107000"/>
                        </a:lnSpc>
                        <a:spcAft>
                          <a:spcPts val="0"/>
                        </a:spcAft>
                      </a:pPr>
                      <a:r>
                        <a:rPr lang="en-ZA" sz="1800" b="1" dirty="0" smtClean="0">
                          <a:solidFill>
                            <a:schemeClr val="tx1"/>
                          </a:solidFill>
                          <a:effectLst/>
                          <a:latin typeface="Arial" panose="020B0604020202020204" pitchFamily="34" charset="0"/>
                          <a:ea typeface="+mn-ea"/>
                          <a:cs typeface="Arial" panose="020B0604020202020204" pitchFamily="34" charset="0"/>
                        </a:rPr>
                        <a:t>North</a:t>
                      </a:r>
                      <a:r>
                        <a:rPr lang="en-ZA" sz="1800" b="1" baseline="0" dirty="0" smtClean="0">
                          <a:solidFill>
                            <a:schemeClr val="tx1"/>
                          </a:solidFill>
                          <a:effectLst/>
                          <a:latin typeface="Arial" panose="020B0604020202020204" pitchFamily="34" charset="0"/>
                          <a:ea typeface="+mn-ea"/>
                          <a:cs typeface="Arial" panose="020B0604020202020204" pitchFamily="34" charset="0"/>
                        </a:rPr>
                        <a:t> West </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10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0006"/>
                  </a:ext>
                </a:extLst>
              </a:tr>
              <a:tr h="347133">
                <a:tc>
                  <a:txBody>
                    <a:bodyPr/>
                    <a:lstStyle/>
                    <a:p>
                      <a:pPr algn="l">
                        <a:lnSpc>
                          <a:spcPct val="107000"/>
                        </a:lnSpc>
                        <a:spcAft>
                          <a:spcPts val="0"/>
                        </a:spcAft>
                      </a:pPr>
                      <a:r>
                        <a:rPr lang="en-ZA" sz="1800" b="1" dirty="0" smtClean="0">
                          <a:solidFill>
                            <a:schemeClr val="tx1"/>
                          </a:solidFill>
                          <a:effectLst/>
                          <a:latin typeface="Arial" panose="020B0604020202020204" pitchFamily="34" charset="0"/>
                          <a:cs typeface="Arial" panose="020B0604020202020204" pitchFamily="34" charset="0"/>
                        </a:rPr>
                        <a:t>Western</a:t>
                      </a:r>
                      <a:r>
                        <a:rPr lang="en-ZA" sz="1800" b="1" baseline="0" dirty="0" smtClean="0">
                          <a:solidFill>
                            <a:schemeClr val="tx1"/>
                          </a:solidFill>
                          <a:effectLst/>
                          <a:latin typeface="Arial" panose="020B0604020202020204" pitchFamily="34" charset="0"/>
                          <a:cs typeface="Arial" panose="020B0604020202020204" pitchFamily="34" charset="0"/>
                        </a:rPr>
                        <a:t> Cape </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10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0007"/>
                  </a:ext>
                </a:extLst>
              </a:tr>
              <a:tr h="347133">
                <a:tc>
                  <a:txBody>
                    <a:bodyPr/>
                    <a:lstStyle/>
                    <a:p>
                      <a:pPr algn="l">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 </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a:lnSpc>
                          <a:spcPct val="107000"/>
                        </a:lnSpc>
                        <a:spcAft>
                          <a:spcPts val="0"/>
                        </a:spcAft>
                      </a:pPr>
                      <a:r>
                        <a:rPr lang="en-ZA" sz="1800" b="1" dirty="0">
                          <a:solidFill>
                            <a:schemeClr val="tx1"/>
                          </a:solidFill>
                          <a:effectLst/>
                          <a:latin typeface="Arial" panose="020B0604020202020204" pitchFamily="34" charset="0"/>
                          <a:cs typeface="Arial" panose="020B0604020202020204" pitchFamily="34" charset="0"/>
                        </a:rPr>
                        <a:t>310</a:t>
                      </a:r>
                      <a:endParaRPr lang="en-ZA" sz="1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xmlns="" val="10008"/>
                  </a:ext>
                </a:extLst>
              </a:tr>
            </a:tbl>
          </a:graphicData>
        </a:graphic>
      </p:graphicFrame>
      <p:sp>
        <p:nvSpPr>
          <p:cNvPr id="4" name="Rectangle 3"/>
          <p:cNvSpPr/>
          <p:nvPr/>
        </p:nvSpPr>
        <p:spPr>
          <a:xfrm>
            <a:off x="323528" y="685800"/>
            <a:ext cx="8352928" cy="1015663"/>
          </a:xfrm>
          <a:prstGeom prst="rect">
            <a:avLst/>
          </a:prstGeom>
        </p:spPr>
        <p:txBody>
          <a:bodyPr wrap="square">
            <a:spAutoFit/>
          </a:bodyPr>
          <a:lstStyle/>
          <a:p>
            <a:pPr algn="l"/>
            <a:r>
              <a:rPr lang="en-ZA" sz="2000" dirty="0">
                <a:latin typeface="Arial" panose="020B0604020202020204" pitchFamily="34" charset="0"/>
                <a:ea typeface="Calibri" panose="020F0502020204030204" pitchFamily="34" charset="0"/>
                <a:cs typeface="Arial" panose="020B0604020202020204" pitchFamily="34" charset="0"/>
              </a:rPr>
              <a:t>Vuk’uphile is planning to sign 10 Agreements (MOA) in the following Provinces to train about 310 more learner </a:t>
            </a:r>
            <a:r>
              <a:rPr lang="en-ZA" sz="2000" dirty="0" smtClean="0">
                <a:latin typeface="Arial" panose="020B0604020202020204" pitchFamily="34" charset="0"/>
                <a:ea typeface="Calibri" panose="020F0502020204030204" pitchFamily="34" charset="0"/>
                <a:cs typeface="Arial" panose="020B0604020202020204" pitchFamily="34" charset="0"/>
              </a:rPr>
              <a:t>contractors. </a:t>
            </a:r>
          </a:p>
          <a:p>
            <a:pPr algn="l"/>
            <a:endParaRPr lang="en-ZA"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20837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ZA" dirty="0" smtClean="0"/>
          </a:p>
          <a:p>
            <a:pPr marL="0" indent="0" algn="ctr">
              <a:buNone/>
            </a:pPr>
            <a:r>
              <a:rPr lang="en-ZA" sz="2400" b="1" dirty="0" smtClean="0">
                <a:latin typeface="Arial" panose="020B0604020202020204" pitchFamily="34" charset="0"/>
                <a:cs typeface="Arial" panose="020B0604020202020204" pitchFamily="34" charset="0"/>
              </a:rPr>
              <a:t>EPWP ENTERPRISE DEVELOPMENT </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3785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ZA"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34359</TotalTime>
  <Words>1457</Words>
  <Application>Microsoft Office PowerPoint</Application>
  <PresentationFormat>On-screen Show (4:3)</PresentationFormat>
  <Paragraphs>412</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1_Blank</vt:lpstr>
      <vt:lpstr>Slide 1</vt:lpstr>
      <vt:lpstr>The Vuk’uphile Learnership programme </vt:lpstr>
      <vt:lpstr>Introduction  </vt:lpstr>
      <vt:lpstr>Courses trained in the Vuk’uphile programme</vt:lpstr>
      <vt:lpstr>Overview of Vuk’uphile Contractors and Supervisors being trained</vt:lpstr>
      <vt:lpstr>LEARNERS IN TRAINING  (Phase 2)</vt:lpstr>
      <vt:lpstr>LEARNERS IN TRAINING  (Phase 3)</vt:lpstr>
      <vt:lpstr>FUTURE PLANS </vt:lpstr>
      <vt:lpstr>Slide 9</vt:lpstr>
      <vt:lpstr>EPWP enterprise development</vt:lpstr>
      <vt:lpstr>Type of Support Provided EPWP to enterprises</vt:lpstr>
      <vt:lpstr>EPWP enterprise development progress after 2nd quarter of the 17/18 financial year</vt:lpstr>
      <vt:lpstr>EPWP enterprise development progress after 2nd quarter of the 17/18 financial year</vt:lpstr>
      <vt:lpstr>Slide 14</vt:lpstr>
      <vt:lpstr>    CONTRACTOR INCUBATOR PROGRAMME  </vt:lpstr>
      <vt:lpstr>SUMMARY OF CDP / CIP Programme</vt:lpstr>
      <vt:lpstr>SUMMARY of IMPLEMENTATION </vt:lpstr>
      <vt:lpstr>Slide 18</vt:lpstr>
      <vt:lpstr>SCM INITIATIVES – PORTFOLIO COMMITTEE BRIEFING</vt:lpstr>
      <vt:lpstr>Challenges in Supporting SMMEs</vt:lpstr>
      <vt:lpstr>Measures being taken to address challenges in the implementation of the  Vuk’ uphile programme</vt:lpstr>
      <vt:lpstr>Thank You </vt:lpstr>
    </vt:vector>
  </TitlesOfParts>
  <Company>Ros Gordon Consultant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the  EPWP Strategic Review 2006/07</dc:title>
  <dc:creator>Ros Gordon</dc:creator>
  <cp:lastModifiedBy>PUMZA</cp:lastModifiedBy>
  <cp:revision>3128</cp:revision>
  <cp:lastPrinted>2017-11-27T09:00:55Z</cp:lastPrinted>
  <dcterms:created xsi:type="dcterms:W3CDTF">2006-10-04T00:39:05Z</dcterms:created>
  <dcterms:modified xsi:type="dcterms:W3CDTF">2017-11-30T13:33:33Z</dcterms:modified>
</cp:coreProperties>
</file>