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256" r:id="rId2"/>
    <p:sldId id="939" r:id="rId3"/>
    <p:sldId id="954" r:id="rId4"/>
    <p:sldId id="940" r:id="rId5"/>
    <p:sldId id="955" r:id="rId6"/>
    <p:sldId id="956" r:id="rId7"/>
    <p:sldId id="957" r:id="rId8"/>
    <p:sldId id="958" r:id="rId9"/>
    <p:sldId id="960" r:id="rId10"/>
    <p:sldId id="959" r:id="rId11"/>
    <p:sldId id="961" r:id="rId12"/>
    <p:sldId id="962" r:id="rId13"/>
    <p:sldId id="963" r:id="rId14"/>
    <p:sldId id="953" r:id="rId15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3300"/>
    <a:srgbClr val="FFFFCC"/>
    <a:srgbClr val="FDEADA"/>
    <a:srgbClr val="FFCCCC"/>
    <a:srgbClr val="FFCC66"/>
    <a:srgbClr val="B33927"/>
    <a:srgbClr val="FF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7" autoAdjust="0"/>
    <p:restoredTop sz="92895" autoAdjust="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648" y="1080"/>
      </p:cViewPr>
      <p:guideLst>
        <p:guide orient="horz" pos="3130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t" anchorCtr="0" compatLnSpc="1">
            <a:prstTxWarp prst="textNoShape">
              <a:avLst/>
            </a:prstTxWarp>
          </a:bodyPr>
          <a:lstStyle>
            <a:lvl1pPr algn="l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1" y="0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t" anchorCtr="0" compatLnSpc="1">
            <a:prstTxWarp prst="textNoShape">
              <a:avLst/>
            </a:prstTxWarp>
          </a:bodyPr>
          <a:lstStyle>
            <a:lvl1pPr algn="r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322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b" anchorCtr="0" compatLnSpc="1">
            <a:prstTxWarp prst="textNoShape">
              <a:avLst/>
            </a:prstTxWarp>
          </a:bodyPr>
          <a:lstStyle>
            <a:lvl1pPr algn="l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1" y="9443322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b" anchorCtr="0" compatLnSpc="1">
            <a:prstTxWarp prst="textNoShape">
              <a:avLst/>
            </a:prstTxWarp>
          </a:bodyPr>
          <a:lstStyle>
            <a:lvl1pPr algn="r" defTabSz="934156">
              <a:defRPr sz="1300">
                <a:cs typeface="+mn-cs"/>
              </a:defRPr>
            </a:lvl1pPr>
          </a:lstStyle>
          <a:p>
            <a:pPr>
              <a:defRPr/>
            </a:pPr>
            <a:fld id="{3A68E29A-277E-4471-9CD6-49E99D45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85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t" anchorCtr="0" compatLnSpc="1">
            <a:prstTxWarp prst="textNoShape">
              <a:avLst/>
            </a:prstTxWarp>
          </a:bodyPr>
          <a:lstStyle>
            <a:lvl1pPr algn="l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t" anchorCtr="0" compatLnSpc="1">
            <a:prstTxWarp prst="textNoShape">
              <a:avLst/>
            </a:prstTxWarp>
          </a:bodyPr>
          <a:lstStyle>
            <a:lvl1pPr algn="r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252"/>
            <a:ext cx="5447666" cy="44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2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b" anchorCtr="0" compatLnSpc="1">
            <a:prstTxWarp prst="textNoShape">
              <a:avLst/>
            </a:prstTxWarp>
          </a:bodyPr>
          <a:lstStyle>
            <a:lvl1pPr algn="l" defTabSz="934156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3322"/>
            <a:ext cx="2951217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9" tIns="46700" rIns="93399" bIns="46700" numCol="1" anchor="b" anchorCtr="0" compatLnSpc="1">
            <a:prstTxWarp prst="textNoShape">
              <a:avLst/>
            </a:prstTxWarp>
          </a:bodyPr>
          <a:lstStyle>
            <a:lvl1pPr algn="r" defTabSz="934156">
              <a:defRPr sz="1300">
                <a:cs typeface="+mn-cs"/>
              </a:defRPr>
            </a:lvl1pPr>
          </a:lstStyle>
          <a:p>
            <a:pPr>
              <a:defRPr/>
            </a:pPr>
            <a:fld id="{1273276C-538E-4C52-90C4-08C7705C8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64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3261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4064" indent="-286179" algn="ctr" defTabSz="933261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4715" indent="-228943" algn="ctr" defTabSz="933261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2600" indent="-228943" algn="ctr" defTabSz="933261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60486" indent="-228943" algn="ctr" defTabSz="933261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8372" indent="-228943" algn="ctr" defTabSz="93326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6258" indent="-228943" algn="ctr" defTabSz="93326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34144" indent="-228943" algn="ctr" defTabSz="93326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92029" indent="-228943" algn="ctr" defTabSz="93326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55F4F5E2-8831-41B1-8050-CF41E6D23C09}" type="slidenum">
              <a:rPr lang="en-US" sz="1300"/>
              <a:pPr algn="r" eaLnBrk="1" hangingPunct="1">
                <a:defRPr/>
              </a:pPr>
              <a:t>1</a:t>
            </a:fld>
            <a:endParaRPr lang="en-US" sz="13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635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4450"/>
            <a:ext cx="61563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00113" y="908050"/>
            <a:ext cx="7775575" cy="5000625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4" name="Rectangle 8"/>
          <p:cNvSpPr>
            <a:spLocks noGrp="1"/>
          </p:cNvSpPr>
          <p:nvPr>
            <p:ph type="dt" sz="half" idx="10"/>
          </p:nvPr>
        </p:nvSpPr>
        <p:spPr>
          <a:xfrm>
            <a:off x="200025" y="6259513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14C-6CCD-411D-81E0-5306ABCA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1654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2297" y="25400"/>
            <a:ext cx="55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1DB9B0-417C-4AA1-8652-F070E1AD76A5}" type="slidenum">
              <a:rPr lang="en-US" i="1" smtClean="0"/>
              <a:pPr/>
              <a:t>‹#›</a:t>
            </a:fld>
            <a:endParaRPr lang="en-US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732" y="2339976"/>
            <a:ext cx="5586308" cy="2074369"/>
          </a:xfrm>
        </p:spPr>
        <p:txBody>
          <a:bodyPr/>
          <a:lstStyle/>
          <a:p>
            <a:r>
              <a:rPr lang="en-ZA" dirty="0" smtClean="0"/>
              <a:t>Impediments facing </a:t>
            </a:r>
            <a:r>
              <a:rPr lang="en-ZA" dirty="0" err="1" smtClean="0"/>
              <a:t>SMEs</a:t>
            </a:r>
            <a:r>
              <a:rPr lang="en-ZA" dirty="0" smtClean="0"/>
              <a:t> in the Construction Industry</a:t>
            </a:r>
            <a:endParaRPr lang="en-ZA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8732" y="4414345"/>
            <a:ext cx="2886139" cy="97746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November 2017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cidb Strategies; Access to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Monitoring:</a:t>
            </a:r>
          </a:p>
          <a:p>
            <a:pPr lvl="1"/>
            <a:r>
              <a:rPr lang="en-US" smtClean="0"/>
              <a:t>Construction Monitor: Supply &amp; Demand; Contractor Development; Employment; Transformation</a:t>
            </a:r>
          </a:p>
          <a:p>
            <a:r>
              <a:rPr lang="en-US" smtClean="0"/>
              <a:t>Advocacy:</a:t>
            </a:r>
          </a:p>
          <a:p>
            <a:pPr lvl="1"/>
            <a:r>
              <a:rPr lang="en-US" smtClean="0"/>
              <a:t>Construction Monitor; MinMec; Press releases</a:t>
            </a:r>
          </a:p>
          <a:p>
            <a:r>
              <a:rPr lang="en-US" smtClean="0"/>
              <a:t>Public Sector Procurement:</a:t>
            </a:r>
          </a:p>
          <a:p>
            <a:pPr lvl="1"/>
            <a:r>
              <a:rPr lang="en-US" smtClean="0"/>
              <a:t>Capacity support; </a:t>
            </a:r>
          </a:p>
          <a:p>
            <a:pPr lvl="1"/>
            <a:r>
              <a:rPr lang="en-US" smtClean="0"/>
              <a:t>Skills and competency</a:t>
            </a:r>
          </a:p>
          <a:p>
            <a:pPr lvl="4"/>
            <a:r>
              <a:rPr lang="en-US" smtClean="0"/>
              <a:t>As per presentation to PPC, 21 November 2017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2281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cidb Strategy; Access to Credit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cidb Developmental Support Strategy:</a:t>
            </a:r>
          </a:p>
          <a:p>
            <a:pPr lvl="1"/>
            <a:r>
              <a:rPr lang="en-US" dirty="0" smtClean="0"/>
              <a:t>cidb Best Practice Fee income</a:t>
            </a:r>
          </a:p>
          <a:p>
            <a:pPr lvl="2"/>
            <a:r>
              <a:rPr lang="en-US" dirty="0" smtClean="0"/>
              <a:t>0,2% on Grades 7 to 9</a:t>
            </a:r>
          </a:p>
          <a:p>
            <a:pPr lvl="2"/>
            <a:r>
              <a:rPr lang="en-US" dirty="0" smtClean="0"/>
              <a:t>80% used for development purposes</a:t>
            </a:r>
          </a:p>
          <a:p>
            <a:pPr lvl="1"/>
            <a:r>
              <a:rPr lang="en-US" dirty="0" smtClean="0"/>
              <a:t>Partnering with Small Enterprise Finance Agency (</a:t>
            </a:r>
            <a:r>
              <a:rPr lang="en-US" dirty="0" err="1" smtClean="0"/>
              <a:t>SEFA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R350m over 5 years</a:t>
            </a:r>
          </a:p>
          <a:p>
            <a:pPr lvl="2"/>
            <a:r>
              <a:rPr lang="en-US" dirty="0" smtClean="0"/>
              <a:t>leverage ratio</a:t>
            </a:r>
          </a:p>
          <a:p>
            <a:pPr lvl="2"/>
            <a:r>
              <a:rPr lang="en-US" dirty="0" smtClean="0"/>
              <a:t>10 000 to 20 000 contractors over 5 years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264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cidb Strategy; Delayed </a:t>
            </a:r>
            <a:r>
              <a:rPr lang="en-US" dirty="0"/>
              <a:t>P</a:t>
            </a:r>
            <a:r>
              <a:rPr lang="en-US" dirty="0" smtClean="0"/>
              <a:t>ayments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04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cidb aimed to introduce Prompt Payment Regulation:</a:t>
            </a:r>
          </a:p>
          <a:p>
            <a:pPr lvl="1"/>
            <a:r>
              <a:rPr lang="en-US" dirty="0" smtClean="0"/>
              <a:t>falls outside of cidb Act</a:t>
            </a:r>
          </a:p>
          <a:p>
            <a:r>
              <a:rPr lang="en-US" dirty="0" smtClean="0"/>
              <a:t>Draft cidb Standard for prompt Payment:</a:t>
            </a:r>
          </a:p>
          <a:p>
            <a:pPr lvl="1"/>
            <a:r>
              <a:rPr lang="en-US" dirty="0" smtClean="0"/>
              <a:t>remedies </a:t>
            </a:r>
            <a:r>
              <a:rPr lang="en-US" dirty="0"/>
              <a:t>for late payment on construction works </a:t>
            </a:r>
            <a:r>
              <a:rPr lang="en-US" dirty="0" smtClean="0"/>
              <a:t>contracts</a:t>
            </a:r>
          </a:p>
          <a:p>
            <a:pPr lvl="1"/>
            <a:r>
              <a:rPr lang="en-US" dirty="0" smtClean="0"/>
              <a:t>prohibits </a:t>
            </a:r>
            <a:r>
              <a:rPr lang="en-US" dirty="0"/>
              <a:t>conditional payment provisions in construction </a:t>
            </a:r>
            <a:r>
              <a:rPr lang="en-US" dirty="0" smtClean="0"/>
              <a:t>contracts</a:t>
            </a:r>
          </a:p>
          <a:p>
            <a:r>
              <a:rPr lang="en-US" dirty="0" smtClean="0"/>
              <a:t>cidb </a:t>
            </a:r>
            <a:r>
              <a:rPr lang="en-GB" i="1" dirty="0" smtClean="0"/>
              <a:t>Standard </a:t>
            </a:r>
            <a:r>
              <a:rPr lang="en-US" i="1" dirty="0"/>
              <a:t>for Minimum Requirements for Engaging Contractors and Sub-Contractors on Construction Works Contracts</a:t>
            </a:r>
            <a:r>
              <a:rPr lang="en-US" dirty="0"/>
              <a:t> </a:t>
            </a:r>
            <a:r>
              <a:rPr lang="en-ZA" dirty="0" smtClean="0"/>
              <a:t>(</a:t>
            </a:r>
            <a:r>
              <a:rPr lang="en-ZA" dirty="0"/>
              <a:t> November 2017</a:t>
            </a:r>
            <a:r>
              <a:rPr lang="en-ZA" dirty="0" smtClean="0"/>
              <a:t>):</a:t>
            </a:r>
          </a:p>
          <a:p>
            <a:pPr lvl="1"/>
            <a:r>
              <a:rPr lang="en-US" dirty="0" smtClean="0"/>
              <a:t>written contract between principal and subcontractor</a:t>
            </a:r>
          </a:p>
          <a:p>
            <a:pPr lvl="1"/>
            <a:r>
              <a:rPr lang="en-US" dirty="0" smtClean="0"/>
              <a:t>payment </a:t>
            </a:r>
            <a:r>
              <a:rPr lang="en-US" dirty="0"/>
              <a:t>to </a:t>
            </a:r>
            <a:r>
              <a:rPr lang="en-US" dirty="0" smtClean="0"/>
              <a:t>sub-contractor may </a:t>
            </a:r>
            <a:r>
              <a:rPr lang="en-US" dirty="0"/>
              <a:t>not be later than 30 </a:t>
            </a:r>
            <a:r>
              <a:rPr lang="en-US" dirty="0" smtClean="0"/>
              <a:t>days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the date on which the subcontractor has submitted a statement for </a:t>
            </a:r>
            <a:r>
              <a:rPr lang="en-US" dirty="0" smtClean="0"/>
              <a:t>payment</a:t>
            </a:r>
          </a:p>
          <a:p>
            <a:pPr lvl="1"/>
            <a:r>
              <a:rPr lang="en-US" dirty="0" smtClean="0"/>
              <a:t>contract may </a:t>
            </a:r>
            <a:r>
              <a:rPr lang="en-US" dirty="0"/>
              <a:t>not contain any provision making payment to a subcontractor conditional on the principal contractor receiving payment from a third </a:t>
            </a:r>
            <a:r>
              <a:rPr lang="en-US" dirty="0" smtClean="0"/>
              <a:t>person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9218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cidb Strategy; cidb Grading Process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and reporting of turn-around time</a:t>
            </a:r>
          </a:p>
          <a:p>
            <a:r>
              <a:rPr lang="en-US" dirty="0" smtClean="0"/>
              <a:t>Contractor satisfaction survey on completion of grading</a:t>
            </a:r>
          </a:p>
          <a:p>
            <a:r>
              <a:rPr lang="en-US" dirty="0" smtClean="0"/>
              <a:t>Initiating on-line registration system</a:t>
            </a:r>
          </a:p>
          <a:p>
            <a:r>
              <a:rPr lang="en-US" dirty="0" smtClean="0"/>
              <a:t>Investigating </a:t>
            </a:r>
            <a:r>
              <a:rPr lang="en-US" dirty="0" err="1" smtClean="0"/>
              <a:t>decentralisation</a:t>
            </a:r>
            <a:r>
              <a:rPr lang="en-US" dirty="0" smtClean="0"/>
              <a:t> of registration process</a:t>
            </a:r>
          </a:p>
          <a:p>
            <a:r>
              <a:rPr lang="en-US" dirty="0" smtClean="0"/>
              <a:t>Enhancing capacity in cidb Provincial Offices</a:t>
            </a:r>
          </a:p>
          <a:p>
            <a:endParaRPr lang="en-US" dirty="0"/>
          </a:p>
          <a:p>
            <a:r>
              <a:rPr lang="en-US" dirty="0" smtClean="0"/>
              <a:t>Note: cidb Registration Criteria</a:t>
            </a:r>
          </a:p>
          <a:p>
            <a:pPr lvl="1"/>
            <a:r>
              <a:rPr lang="en-US" dirty="0" smtClean="0"/>
              <a:t>cidb has initiated full review of registration criteria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108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Thank You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66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SMEs</a:t>
            </a:r>
            <a:r>
              <a:rPr lang="en-ZA" dirty="0" smtClean="0"/>
              <a:t>: cidb Grading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2047049"/>
              </p:ext>
            </p:extLst>
          </p:nvPr>
        </p:nvGraphicFramePr>
        <p:xfrm>
          <a:off x="457200" y="1444847"/>
          <a:ext cx="8229600" cy="3119628"/>
        </p:xfrm>
        <a:graphic>
          <a:graphicData uri="http://schemas.openxmlformats.org/drawingml/2006/table">
            <a:tbl>
              <a:tblPr firstRow="1" firstCol="1" bandRow="1"/>
              <a:tblGrid>
                <a:gridCol w="2662518"/>
                <a:gridCol w="1828800"/>
                <a:gridCol w="2259106"/>
                <a:gridCol w="1479176"/>
              </a:tblGrid>
              <a:tr h="0">
                <a:tc gridSpan="4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Source: </a:t>
                      </a: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Construction Sector Code (June 2016)</a:t>
                      </a:r>
                      <a:endParaRPr lang="en-ZA" sz="1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Category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Turnover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(less than)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</a:t>
                      </a: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cidb Grade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Contractors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Maximum Tender Value Limit </a:t>
                      </a:r>
                      <a:endParaRPr lang="en-ZA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Large Enterprise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greater than Grade 7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Qualifying Small Enterprise (</a:t>
                      </a:r>
                      <a:r>
                        <a:rPr lang="en-ZA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QSE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R50m pa</a:t>
                      </a:r>
                      <a:endParaRPr lang="en-ZA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6 to 7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R40m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Exempt Micro Enterprise (</a:t>
                      </a:r>
                      <a:r>
                        <a:rPr lang="en-ZA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R10m pa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less than Grade  6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R6,5m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00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cidb Grading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611766"/>
              </p:ext>
            </p:extLst>
          </p:nvPr>
        </p:nvGraphicFramePr>
        <p:xfrm>
          <a:off x="1371600" y="1417638"/>
          <a:ext cx="6817656" cy="3387090"/>
        </p:xfrm>
        <a:graphic>
          <a:graphicData uri="http://schemas.openxmlformats.org/drawingml/2006/table">
            <a:tbl>
              <a:tblPr/>
              <a:tblGrid>
                <a:gridCol w="968188"/>
                <a:gridCol w="1304364"/>
                <a:gridCol w="1398494"/>
                <a:gridCol w="1667436"/>
                <a:gridCol w="1479174"/>
              </a:tblGrid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 Tender Value Limit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Turnover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(Rm)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 Track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Record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912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Challenges: Sources of Information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916706" cy="3916362"/>
          </a:xfrm>
        </p:spPr>
        <p:txBody>
          <a:bodyPr/>
          <a:lstStyle/>
          <a:p>
            <a:r>
              <a:rPr lang="en-ZA" dirty="0" smtClean="0"/>
              <a:t>cidb National and Provincial Stakeholder Meetings</a:t>
            </a:r>
          </a:p>
          <a:p>
            <a:r>
              <a:rPr lang="en-US" dirty="0" smtClean="0"/>
              <a:t>cidb </a:t>
            </a:r>
            <a:r>
              <a:rPr lang="en-US" dirty="0" err="1" smtClean="0"/>
              <a:t>SME</a:t>
            </a:r>
            <a:r>
              <a:rPr lang="en-US" dirty="0" smtClean="0"/>
              <a:t> Business Confidence Survey (Quarterly)</a:t>
            </a:r>
          </a:p>
          <a:p>
            <a:r>
              <a:rPr lang="en-US" dirty="0" smtClean="0"/>
              <a:t>cidb report; Reducing Red Tape in Construction (November 2017)</a:t>
            </a:r>
            <a:endParaRPr lang="en-ZA" dirty="0"/>
          </a:p>
          <a:p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7921" y="1417638"/>
            <a:ext cx="2038879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776" y="2681823"/>
            <a:ext cx="2032149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63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cidb </a:t>
            </a:r>
            <a:r>
              <a:rPr lang="en-US" dirty="0" err="1" smtClean="0"/>
              <a:t>SME</a:t>
            </a:r>
            <a:r>
              <a:rPr lang="en-US" dirty="0" smtClean="0"/>
              <a:t> Business Confidence Survey;</a:t>
            </a:r>
            <a:br>
              <a:rPr lang="en-US" dirty="0" smtClean="0"/>
            </a:br>
            <a:r>
              <a:rPr lang="en-US" dirty="0" smtClean="0"/>
              <a:t>2017 Quarter 3; </a:t>
            </a:r>
            <a:r>
              <a:rPr lang="en-US" dirty="0"/>
              <a:t>G</a:t>
            </a:r>
            <a:r>
              <a:rPr lang="en-US" dirty="0" smtClean="0"/>
              <a:t>eneral Building</a:t>
            </a:r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argest constraint: Lack of access to work</a:t>
            </a:r>
          </a:p>
          <a:p>
            <a:r>
              <a:rPr lang="en-US" dirty="0" smtClean="0"/>
              <a:t>For Micro-contractors; Lack of access to credit  is increasing as a constraint</a:t>
            </a:r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1245969"/>
              </p:ext>
            </p:extLst>
          </p:nvPr>
        </p:nvGraphicFramePr>
        <p:xfrm>
          <a:off x="1976720" y="2781300"/>
          <a:ext cx="5513293" cy="1866900"/>
        </p:xfrm>
        <a:graphic>
          <a:graphicData uri="http://schemas.openxmlformats.org/drawingml/2006/table">
            <a:tbl>
              <a:tblPr/>
              <a:tblGrid>
                <a:gridCol w="1024594"/>
                <a:gridCol w="1683262"/>
                <a:gridCol w="1439312"/>
                <a:gridCol w="1366125"/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Demand for 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Access to Credit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Shortage of Skilled labour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&amp;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&amp;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&amp;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4733835"/>
            <a:ext cx="2971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/>
              <a:t>Notes: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800" b="1" dirty="0" smtClean="0"/>
              <a:t>Weighted Index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800" b="1" dirty="0" smtClean="0"/>
              <a:t>Low is low constraint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800" b="1" dirty="0" smtClean="0"/>
              <a:t>High is high constraint</a:t>
            </a:r>
            <a:endParaRPr lang="en-ZA" sz="1800" b="1" dirty="0"/>
          </a:p>
        </p:txBody>
      </p:sp>
    </p:spTree>
    <p:extLst>
      <p:ext uri="{BB962C8B-B14F-4D97-AF65-F5344CB8AC3E}">
        <p14:creationId xmlns:p14="http://schemas.microsoft.com/office/powerpoint/2010/main" xmlns="" val="3331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Red Tape in Construction;</a:t>
            </a:r>
            <a:br>
              <a:rPr lang="en-US" dirty="0" smtClean="0"/>
            </a:br>
            <a:r>
              <a:rPr lang="en-US" dirty="0" smtClean="0"/>
              <a:t>Constraints to Business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Constraints:</a:t>
            </a:r>
          </a:p>
          <a:p>
            <a:pPr lvl="1"/>
            <a:r>
              <a:rPr lang="en-US" dirty="0" smtClean="0"/>
              <a:t>Delayed payments</a:t>
            </a:r>
          </a:p>
          <a:p>
            <a:pPr lvl="1"/>
            <a:r>
              <a:rPr lang="en-US" dirty="0" smtClean="0"/>
              <a:t>Lack of access to work</a:t>
            </a:r>
          </a:p>
          <a:p>
            <a:pPr lvl="1"/>
            <a:r>
              <a:rPr lang="en-US" dirty="0" smtClean="0"/>
              <a:t>Lack of access to credit</a:t>
            </a:r>
          </a:p>
          <a:p>
            <a:pPr lvl="1"/>
            <a:r>
              <a:rPr lang="en-US" dirty="0" smtClean="0"/>
              <a:t>Corruption in procurement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326550"/>
              </p:ext>
            </p:extLst>
          </p:nvPr>
        </p:nvGraphicFramePr>
        <p:xfrm>
          <a:off x="2649070" y="3421996"/>
          <a:ext cx="6145306" cy="2828925"/>
        </p:xfrm>
        <a:graphic>
          <a:graphicData uri="http://schemas.openxmlformats.org/drawingml/2006/table">
            <a:tbl>
              <a:tblPr/>
              <a:tblGrid>
                <a:gridCol w="3404542"/>
                <a:gridCol w="1477443"/>
                <a:gridCol w="1263321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2 to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7 to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processes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work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credit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Corruption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SCM processes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B-BBEE requirements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 grading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75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8541" cy="1143000"/>
          </a:xfrm>
        </p:spPr>
        <p:txBody>
          <a:bodyPr/>
          <a:lstStyle/>
          <a:p>
            <a:r>
              <a:rPr lang="en-ZA" dirty="0"/>
              <a:t>L</a:t>
            </a:r>
            <a:r>
              <a:rPr lang="en-ZA" dirty="0" smtClean="0"/>
              <a:t>egislation</a:t>
            </a:r>
            <a:r>
              <a:rPr lang="en-ZA" dirty="0"/>
              <a:t>, </a:t>
            </a:r>
            <a:r>
              <a:rPr lang="en-ZA" dirty="0" smtClean="0"/>
              <a:t>Regulation </a:t>
            </a:r>
            <a:r>
              <a:rPr lang="en-ZA" dirty="0"/>
              <a:t>and </a:t>
            </a:r>
            <a:r>
              <a:rPr lang="en-ZA" dirty="0" smtClean="0"/>
              <a:t>Administrative </a:t>
            </a:r>
            <a:r>
              <a:rPr lang="en-ZA" dirty="0"/>
              <a:t>P</a:t>
            </a:r>
            <a:r>
              <a:rPr lang="en-ZA" dirty="0" smtClean="0"/>
              <a:t>ractices; Negative Impact on Business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Constraints:</a:t>
            </a:r>
          </a:p>
          <a:p>
            <a:pPr lvl="1"/>
            <a:r>
              <a:rPr lang="en-US" dirty="0" smtClean="0"/>
              <a:t>cidb registration process</a:t>
            </a:r>
          </a:p>
          <a:p>
            <a:pPr lvl="2"/>
            <a:r>
              <a:rPr lang="en-US" dirty="0" smtClean="0"/>
              <a:t>Note: </a:t>
            </a:r>
            <a:r>
              <a:rPr lang="en-US" u="sng" dirty="0" smtClean="0"/>
              <a:t>Process</a:t>
            </a:r>
            <a:r>
              <a:rPr lang="en-US" dirty="0" smtClean="0"/>
              <a:t> not criteria</a:t>
            </a:r>
            <a:endParaRPr lang="en-ZA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4721316"/>
              </p:ext>
            </p:extLst>
          </p:nvPr>
        </p:nvGraphicFramePr>
        <p:xfrm>
          <a:off x="2245659" y="3257286"/>
          <a:ext cx="6710081" cy="2264973"/>
        </p:xfrm>
        <a:graphic>
          <a:graphicData uri="http://schemas.openxmlformats.org/drawingml/2006/table">
            <a:tbl>
              <a:tblPr/>
              <a:tblGrid>
                <a:gridCol w="4037423"/>
                <a:gridCol w="1350545"/>
                <a:gridCol w="1322113"/>
              </a:tblGrid>
              <a:tr h="362720">
                <a:tc>
                  <a:txBody>
                    <a:bodyPr/>
                    <a:lstStyle/>
                    <a:p>
                      <a:pPr algn="ctr" font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Legislation, Regulation and Administrative Practices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51" marR="123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</a:t>
                      </a:r>
                      <a:endParaRPr lang="en-ZA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6</a:t>
                      </a:r>
                    </a:p>
                  </a:txBody>
                  <a:tcPr marL="12351" marR="123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</a:t>
                      </a:r>
                      <a:endParaRPr lang="en-ZA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9</a:t>
                      </a:r>
                    </a:p>
                  </a:txBody>
                  <a:tcPr marL="12351" marR="12351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98072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cidb registration process</a:t>
                      </a:r>
                    </a:p>
                  </a:txBody>
                  <a:tcPr marL="12351" marR="1235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455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</a:t>
                      </a:r>
                      <a:r>
                        <a:rPr lang="en-ZA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BBEE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Codes</a:t>
                      </a:r>
                    </a:p>
                  </a:txBody>
                  <a:tcPr marL="12351" marR="1235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072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H&amp;S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inspections</a:t>
                      </a:r>
                    </a:p>
                  </a:txBody>
                  <a:tcPr marL="12351" marR="1235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108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COIDA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 requirements</a:t>
                      </a:r>
                    </a:p>
                  </a:txBody>
                  <a:tcPr marL="12351" marR="1235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45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Central Supplier Database (CSD) registration</a:t>
                      </a:r>
                    </a:p>
                  </a:txBody>
                  <a:tcPr marL="12351" marR="1235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12351" marR="1235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20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Work</a:t>
            </a:r>
          </a:p>
          <a:p>
            <a:r>
              <a:rPr lang="en-US" dirty="0" smtClean="0"/>
              <a:t>Access to Credit</a:t>
            </a:r>
          </a:p>
          <a:p>
            <a:r>
              <a:rPr lang="en-US" dirty="0" smtClean="0"/>
              <a:t>Delayed Payments</a:t>
            </a:r>
          </a:p>
          <a:p>
            <a:r>
              <a:rPr lang="en-US" dirty="0" smtClean="0"/>
              <a:t>cidb Grading Process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8452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to Work; Status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Fiscal constraints</a:t>
            </a:r>
          </a:p>
          <a:p>
            <a:pPr lvl="1"/>
            <a:r>
              <a:rPr lang="en-US" smtClean="0"/>
              <a:t>2016/17 – 2018/19 Medium Term Expenditure Framework (MTEF) period; average growth:</a:t>
            </a:r>
          </a:p>
          <a:p>
            <a:pPr lvl="2"/>
            <a:r>
              <a:rPr lang="en-US" smtClean="0"/>
              <a:t>1,6% nominal; -5% to -7% real</a:t>
            </a:r>
          </a:p>
          <a:p>
            <a:r>
              <a:rPr lang="en-US" smtClean="0"/>
              <a:t>Delays in spending</a:t>
            </a:r>
          </a:p>
          <a:p>
            <a:r>
              <a:rPr lang="en-US" smtClean="0"/>
              <a:t>Underspending against budget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77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76905</TotalTime>
  <Words>618</Words>
  <Application>Microsoft Office PowerPoint</Application>
  <PresentationFormat>On-screen Show (4:3)</PresentationFormat>
  <Paragraphs>202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template</vt:lpstr>
      <vt:lpstr>Impediments facing SMEs in the Construction Industry</vt:lpstr>
      <vt:lpstr>SMEs: cidb Grading</vt:lpstr>
      <vt:lpstr>cidb Grading</vt:lpstr>
      <vt:lpstr>Challenges: Sources of Information</vt:lpstr>
      <vt:lpstr>cidb SME Business Confidence Survey; 2017 Quarter 3; General Building</vt:lpstr>
      <vt:lpstr>Reducing Red Tape in Construction; Constraints to Business</vt:lpstr>
      <vt:lpstr>Legislation, Regulation and Administrative Practices; Negative Impact on Business</vt:lpstr>
      <vt:lpstr>Summary:</vt:lpstr>
      <vt:lpstr>Access to Work; Status</vt:lpstr>
      <vt:lpstr>cidb Strategies; Access to Work</vt:lpstr>
      <vt:lpstr>cidb Strategy; Access to Credit</vt:lpstr>
      <vt:lpstr>cidb Strategy; Delayed Payments </vt:lpstr>
      <vt:lpstr>cidb Strategy; cidb Grading Process</vt:lpstr>
      <vt:lpstr>Thank You</vt:lpstr>
    </vt:vector>
  </TitlesOfParts>
  <Company>cidb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SMEs</dc:title>
  <dc:creator>Rodney Milford</dc:creator>
  <cp:lastModifiedBy>PUMZA</cp:lastModifiedBy>
  <cp:revision>1473</cp:revision>
  <cp:lastPrinted>2017-11-21T08:06:18Z</cp:lastPrinted>
  <dcterms:created xsi:type="dcterms:W3CDTF">2004-10-04T11:33:29Z</dcterms:created>
  <dcterms:modified xsi:type="dcterms:W3CDTF">2017-11-30T13:32:15Z</dcterms:modified>
</cp:coreProperties>
</file>