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94" r:id="rId3"/>
    <p:sldId id="257" r:id="rId4"/>
    <p:sldId id="295" r:id="rId5"/>
    <p:sldId id="296" r:id="rId6"/>
    <p:sldId id="297" r:id="rId7"/>
    <p:sldId id="277" r:id="rId8"/>
    <p:sldId id="293" r:id="rId9"/>
    <p:sldId id="298" r:id="rId10"/>
    <p:sldId id="299" r:id="rId11"/>
    <p:sldId id="300" r:id="rId12"/>
    <p:sldId id="301" r:id="rId13"/>
    <p:sldId id="302" r:id="rId14"/>
    <p:sldId id="312" r:id="rId15"/>
    <p:sldId id="303" r:id="rId16"/>
    <p:sldId id="304" r:id="rId17"/>
    <p:sldId id="310" r:id="rId18"/>
    <p:sldId id="305" r:id="rId19"/>
    <p:sldId id="307" r:id="rId20"/>
    <p:sldId id="306" r:id="rId21"/>
    <p:sldId id="311" r:id="rId22"/>
    <p:sldId id="309" r:id="rId23"/>
    <p:sldId id="286" r:id="rId24"/>
    <p:sldId id="313" r:id="rId25"/>
    <p:sldId id="282" r:id="rId26"/>
    <p:sldId id="283" r:id="rId27"/>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Objects="1" showGuide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0254D-9FEB-4613-AEC0-055FA7A4465D}" type="doc">
      <dgm:prSet loTypeId="urn:microsoft.com/office/officeart/2005/8/layout/vList3#1" loCatId="picture" qsTypeId="urn:microsoft.com/office/officeart/2005/8/quickstyle/3d6" qsCatId="3D" csTypeId="urn:microsoft.com/office/officeart/2005/8/colors/accent6_2" csCatId="accent6" phldr="1"/>
      <dgm:spPr/>
    </dgm:pt>
    <dgm:pt modelId="{65C7282E-65FF-4DE1-9804-C1A5C03AC410}">
      <dgm:prSet phldrT="[Text]"/>
      <dgm:spPr/>
      <dgm:t>
        <a:bodyPr/>
        <a:lstStyle/>
        <a:p>
          <a:r>
            <a:rPr lang="en-ZA" altLang="en-US" dirty="0" smtClean="0">
              <a:latin typeface="Gill Sans MT" pitchFamily="34" charset="0"/>
              <a:cs typeface="Arial" charset="0"/>
            </a:rPr>
            <a:t>An environment built to meet people’s needs and aspirations.</a:t>
          </a:r>
          <a:endParaRPr lang="en-ZA" dirty="0"/>
        </a:p>
      </dgm:t>
    </dgm:pt>
    <dgm:pt modelId="{1EAB7BA2-7D41-4A94-A0F2-22002CBC4772}" type="parTrans" cxnId="{7DE3E95D-86CE-4256-AA98-5017966C551A}">
      <dgm:prSet/>
      <dgm:spPr/>
      <dgm:t>
        <a:bodyPr/>
        <a:lstStyle/>
        <a:p>
          <a:endParaRPr lang="en-ZA"/>
        </a:p>
      </dgm:t>
    </dgm:pt>
    <dgm:pt modelId="{26FE6CF6-833C-4447-A192-6DD1785CD677}" type="sibTrans" cxnId="{7DE3E95D-86CE-4256-AA98-5017966C551A}">
      <dgm:prSet/>
      <dgm:spPr/>
      <dgm:t>
        <a:bodyPr/>
        <a:lstStyle/>
        <a:p>
          <a:endParaRPr lang="en-ZA"/>
        </a:p>
      </dgm:t>
    </dgm:pt>
    <dgm:pt modelId="{4F96B5A3-22DE-4B12-8C82-397AE2B048B1}">
      <dgm:prSet phldrT="[Text]"/>
      <dgm:spPr/>
      <dgm:t>
        <a:bodyPr/>
        <a:lstStyle/>
        <a:p>
          <a:r>
            <a:rPr lang="en-ZA" altLang="en-US" dirty="0" smtClean="0">
              <a:latin typeface="Gill Sans MT" pitchFamily="34" charset="0"/>
              <a:cs typeface="Arial" charset="0"/>
            </a:rPr>
            <a:t>Implementing projects and programmes that address built environment issues and add value to the built environment professions, government and the general public.</a:t>
          </a:r>
          <a:endParaRPr lang="en-ZA" dirty="0"/>
        </a:p>
      </dgm:t>
    </dgm:pt>
    <dgm:pt modelId="{17E8EC5C-CBC0-442D-821B-DBC4A3FC923D}" type="parTrans" cxnId="{96503BA2-D247-49E9-9381-59E7E345A150}">
      <dgm:prSet/>
      <dgm:spPr/>
      <dgm:t>
        <a:bodyPr/>
        <a:lstStyle/>
        <a:p>
          <a:endParaRPr lang="en-ZA"/>
        </a:p>
      </dgm:t>
    </dgm:pt>
    <dgm:pt modelId="{E11CD4EC-72C3-41BD-A21E-C55B48712B4B}" type="sibTrans" cxnId="{96503BA2-D247-49E9-9381-59E7E345A150}">
      <dgm:prSet/>
      <dgm:spPr/>
      <dgm:t>
        <a:bodyPr/>
        <a:lstStyle/>
        <a:p>
          <a:endParaRPr lang="en-ZA"/>
        </a:p>
      </dgm:t>
    </dgm:pt>
    <dgm:pt modelId="{378FCD33-6D5C-4158-9ACA-50592ABA163D}" type="pres">
      <dgm:prSet presAssocID="{1550254D-9FEB-4613-AEC0-055FA7A4465D}" presName="linearFlow" presStyleCnt="0">
        <dgm:presLayoutVars>
          <dgm:dir/>
          <dgm:resizeHandles val="exact"/>
        </dgm:presLayoutVars>
      </dgm:prSet>
      <dgm:spPr/>
    </dgm:pt>
    <dgm:pt modelId="{F3DE89B2-A1B0-4DDB-AE04-21AC1E07EE89}" type="pres">
      <dgm:prSet presAssocID="{65C7282E-65FF-4DE1-9804-C1A5C03AC410}" presName="composite" presStyleCnt="0"/>
      <dgm:spPr/>
    </dgm:pt>
    <dgm:pt modelId="{843FE566-F3C6-4BC9-8300-D9ECE7FF4699}" type="pres">
      <dgm:prSet presAssocID="{65C7282E-65FF-4DE1-9804-C1A5C03AC410}" presName="imgShp" presStyleLbl="fgImgPlace1" presStyleIdx="0" presStyleCnt="2"/>
      <dgm:spPr>
        <a:solidFill>
          <a:schemeClr val="accent6">
            <a:lumMod val="75000"/>
          </a:schemeClr>
        </a:solidFill>
      </dgm:spPr>
    </dgm:pt>
    <dgm:pt modelId="{10A5ED41-12D1-47E0-9E90-440B498A473F}" type="pres">
      <dgm:prSet presAssocID="{65C7282E-65FF-4DE1-9804-C1A5C03AC410}" presName="txShp" presStyleLbl="node1" presStyleIdx="0" presStyleCnt="2">
        <dgm:presLayoutVars>
          <dgm:bulletEnabled val="1"/>
        </dgm:presLayoutVars>
      </dgm:prSet>
      <dgm:spPr/>
      <dgm:t>
        <a:bodyPr/>
        <a:lstStyle/>
        <a:p>
          <a:endParaRPr lang="en-ZA"/>
        </a:p>
      </dgm:t>
    </dgm:pt>
    <dgm:pt modelId="{E3C8F939-FB85-4360-8C45-F73CD9276C78}" type="pres">
      <dgm:prSet presAssocID="{26FE6CF6-833C-4447-A192-6DD1785CD677}" presName="spacing" presStyleCnt="0"/>
      <dgm:spPr/>
    </dgm:pt>
    <dgm:pt modelId="{E3ED6DC1-B9A9-4327-A14C-978E2BA43296}" type="pres">
      <dgm:prSet presAssocID="{4F96B5A3-22DE-4B12-8C82-397AE2B048B1}" presName="composite" presStyleCnt="0"/>
      <dgm:spPr/>
    </dgm:pt>
    <dgm:pt modelId="{FD96CC53-CBD9-441E-8FD4-936C3219A20E}" type="pres">
      <dgm:prSet presAssocID="{4F96B5A3-22DE-4B12-8C82-397AE2B048B1}" presName="imgShp" presStyleLbl="fgImgPlace1" presStyleIdx="1" presStyleCnt="2"/>
      <dgm:spPr>
        <a:solidFill>
          <a:schemeClr val="accent6">
            <a:lumMod val="75000"/>
          </a:schemeClr>
        </a:solidFill>
      </dgm:spPr>
    </dgm:pt>
    <dgm:pt modelId="{FD9528DD-90F8-4860-AAFB-EE524C90805F}" type="pres">
      <dgm:prSet presAssocID="{4F96B5A3-22DE-4B12-8C82-397AE2B048B1}" presName="txShp" presStyleLbl="node1" presStyleIdx="1" presStyleCnt="2">
        <dgm:presLayoutVars>
          <dgm:bulletEnabled val="1"/>
        </dgm:presLayoutVars>
      </dgm:prSet>
      <dgm:spPr/>
      <dgm:t>
        <a:bodyPr/>
        <a:lstStyle/>
        <a:p>
          <a:endParaRPr lang="en-ZA"/>
        </a:p>
      </dgm:t>
    </dgm:pt>
  </dgm:ptLst>
  <dgm:cxnLst>
    <dgm:cxn modelId="{7DE3E95D-86CE-4256-AA98-5017966C551A}" srcId="{1550254D-9FEB-4613-AEC0-055FA7A4465D}" destId="{65C7282E-65FF-4DE1-9804-C1A5C03AC410}" srcOrd="0" destOrd="0" parTransId="{1EAB7BA2-7D41-4A94-A0F2-22002CBC4772}" sibTransId="{26FE6CF6-833C-4447-A192-6DD1785CD677}"/>
    <dgm:cxn modelId="{990F5946-11F2-4F27-A34F-BD1770255DAE}" type="presOf" srcId="{1550254D-9FEB-4613-AEC0-055FA7A4465D}" destId="{378FCD33-6D5C-4158-9ACA-50592ABA163D}" srcOrd="0" destOrd="0" presId="urn:microsoft.com/office/officeart/2005/8/layout/vList3#1"/>
    <dgm:cxn modelId="{96503BA2-D247-49E9-9381-59E7E345A150}" srcId="{1550254D-9FEB-4613-AEC0-055FA7A4465D}" destId="{4F96B5A3-22DE-4B12-8C82-397AE2B048B1}" srcOrd="1" destOrd="0" parTransId="{17E8EC5C-CBC0-442D-821B-DBC4A3FC923D}" sibTransId="{E11CD4EC-72C3-41BD-A21E-C55B48712B4B}"/>
    <dgm:cxn modelId="{D3927FCB-702B-46FB-BD79-98615FFB9DE0}" type="presOf" srcId="{4F96B5A3-22DE-4B12-8C82-397AE2B048B1}" destId="{FD9528DD-90F8-4860-AAFB-EE524C90805F}" srcOrd="0" destOrd="0" presId="urn:microsoft.com/office/officeart/2005/8/layout/vList3#1"/>
    <dgm:cxn modelId="{BEE8F27B-EDE7-4116-A88E-DE4AEC330A3C}" type="presOf" srcId="{65C7282E-65FF-4DE1-9804-C1A5C03AC410}" destId="{10A5ED41-12D1-47E0-9E90-440B498A473F}" srcOrd="0" destOrd="0" presId="urn:microsoft.com/office/officeart/2005/8/layout/vList3#1"/>
    <dgm:cxn modelId="{B1F62F10-D22F-4763-9B1D-7848CD4B4268}" type="presParOf" srcId="{378FCD33-6D5C-4158-9ACA-50592ABA163D}" destId="{F3DE89B2-A1B0-4DDB-AE04-21AC1E07EE89}" srcOrd="0" destOrd="0" presId="urn:microsoft.com/office/officeart/2005/8/layout/vList3#1"/>
    <dgm:cxn modelId="{7B08A543-8FB7-46AE-9EDC-807FFF107682}" type="presParOf" srcId="{F3DE89B2-A1B0-4DDB-AE04-21AC1E07EE89}" destId="{843FE566-F3C6-4BC9-8300-D9ECE7FF4699}" srcOrd="0" destOrd="0" presId="urn:microsoft.com/office/officeart/2005/8/layout/vList3#1"/>
    <dgm:cxn modelId="{E432A35A-4E17-4A74-B58D-19F297EA8C5D}" type="presParOf" srcId="{F3DE89B2-A1B0-4DDB-AE04-21AC1E07EE89}" destId="{10A5ED41-12D1-47E0-9E90-440B498A473F}" srcOrd="1" destOrd="0" presId="urn:microsoft.com/office/officeart/2005/8/layout/vList3#1"/>
    <dgm:cxn modelId="{143063AC-AA1C-4A2E-A25F-955C67B7CFC3}" type="presParOf" srcId="{378FCD33-6D5C-4158-9ACA-50592ABA163D}" destId="{E3C8F939-FB85-4360-8C45-F73CD9276C78}" srcOrd="1" destOrd="0" presId="urn:microsoft.com/office/officeart/2005/8/layout/vList3#1"/>
    <dgm:cxn modelId="{0861BEE8-E577-410C-A9D0-9D3808953AC7}" type="presParOf" srcId="{378FCD33-6D5C-4158-9ACA-50592ABA163D}" destId="{E3ED6DC1-B9A9-4327-A14C-978E2BA43296}" srcOrd="2" destOrd="0" presId="urn:microsoft.com/office/officeart/2005/8/layout/vList3#1"/>
    <dgm:cxn modelId="{325FBC19-8ACB-436F-BD6A-3FE33DF43F55}" type="presParOf" srcId="{E3ED6DC1-B9A9-4327-A14C-978E2BA43296}" destId="{FD96CC53-CBD9-441E-8FD4-936C3219A20E}" srcOrd="0" destOrd="0" presId="urn:microsoft.com/office/officeart/2005/8/layout/vList3#1"/>
    <dgm:cxn modelId="{F57ED037-1D97-4875-8B47-8FC3AB585FC5}" type="presParOf" srcId="{E3ED6DC1-B9A9-4327-A14C-978E2BA43296}" destId="{FD9528DD-90F8-4860-AAFB-EE524C90805F}"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288C1-8254-4F5C-8D13-8686862331AB}"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GB"/>
        </a:p>
      </dgm:t>
    </dgm:pt>
    <dgm:pt modelId="{74DF9EEB-0A31-439B-9936-93E300D5572F}">
      <dgm:prSet phldrT="[Text]" custT="1"/>
      <dgm:spPr>
        <a:solidFill>
          <a:srgbClr val="FF3300"/>
        </a:solidFill>
      </dgm:spPr>
      <dgm:t>
        <a:bodyPr/>
        <a:lstStyle/>
        <a:p>
          <a:r>
            <a:rPr lang="en-GB" sz="2000" dirty="0" smtClean="0">
              <a:latin typeface="Arial" panose="020B0604020202020204" pitchFamily="34" charset="0"/>
              <a:cs typeface="Arial" panose="020B0604020202020204" pitchFamily="34" charset="0"/>
            </a:rPr>
            <a:t>DPW</a:t>
          </a:r>
          <a:r>
            <a:rPr lang="en-GB" sz="2000" dirty="0" smtClean="0"/>
            <a:t> Minister</a:t>
          </a:r>
          <a:endParaRPr lang="en-GB" sz="2000" dirty="0"/>
        </a:p>
      </dgm:t>
    </dgm:pt>
    <dgm:pt modelId="{4963B52D-AEF3-4F73-A380-D4627779058A}" type="parTrans" cxnId="{4B2A68D8-58C0-478F-A6D0-4781AB6EE4B9}">
      <dgm:prSet/>
      <dgm:spPr/>
      <dgm:t>
        <a:bodyPr/>
        <a:lstStyle/>
        <a:p>
          <a:endParaRPr lang="en-GB"/>
        </a:p>
      </dgm:t>
    </dgm:pt>
    <dgm:pt modelId="{58403D75-7FDE-4F2C-B104-2E8576F8DDB0}" type="sibTrans" cxnId="{4B2A68D8-58C0-478F-A6D0-4781AB6EE4B9}">
      <dgm:prSet/>
      <dgm:spPr/>
      <dgm:t>
        <a:bodyPr/>
        <a:lstStyle/>
        <a:p>
          <a:endParaRPr lang="en-GB"/>
        </a:p>
      </dgm:t>
    </dgm:pt>
    <dgm:pt modelId="{F9841F43-1DAA-4C81-8D32-911CC0E7B46C}" type="asst">
      <dgm:prSet phldrT="[Text]" custT="1"/>
      <dgm:spPr>
        <a:solidFill>
          <a:schemeClr val="accent6"/>
        </a:solidFill>
      </dgm:spPr>
      <dgm:t>
        <a:bodyPr/>
        <a:lstStyle/>
        <a:p>
          <a:r>
            <a:rPr lang="en-GB" sz="2000" dirty="0" smtClean="0">
              <a:latin typeface="Arial" panose="020B0604020202020204" pitchFamily="34" charset="0"/>
              <a:cs typeface="Arial" panose="020B0604020202020204" pitchFamily="34" charset="0"/>
            </a:rPr>
            <a:t>CBE</a:t>
          </a:r>
          <a:endParaRPr lang="en-GB" sz="2000" dirty="0">
            <a:latin typeface="Arial" panose="020B0604020202020204" pitchFamily="34" charset="0"/>
            <a:cs typeface="Arial" panose="020B0604020202020204" pitchFamily="34" charset="0"/>
          </a:endParaRPr>
        </a:p>
      </dgm:t>
    </dgm:pt>
    <dgm:pt modelId="{B010B57F-0B4F-41ED-A2C9-6D72429CEA07}" type="parTrans" cxnId="{4A7D6A4E-DFF0-49E6-AB44-044CF3DB06D2}">
      <dgm:prSet/>
      <dgm:spPr>
        <a:ln>
          <a:solidFill>
            <a:schemeClr val="tx1"/>
          </a:solidFill>
        </a:ln>
      </dgm:spPr>
      <dgm:t>
        <a:bodyPr/>
        <a:lstStyle/>
        <a:p>
          <a:endParaRPr lang="en-GB"/>
        </a:p>
      </dgm:t>
    </dgm:pt>
    <dgm:pt modelId="{6BB47E69-513C-49E9-9844-1C5B2C90B804}" type="sibTrans" cxnId="{4A7D6A4E-DFF0-49E6-AB44-044CF3DB06D2}">
      <dgm:prSet/>
      <dgm:spPr/>
      <dgm:t>
        <a:bodyPr/>
        <a:lstStyle/>
        <a:p>
          <a:endParaRPr lang="en-GB"/>
        </a:p>
      </dgm:t>
    </dgm:pt>
    <dgm:pt modelId="{7801FF60-0E87-41D2-A8B4-7C1A1D151EE7}">
      <dgm:prSet phldrT="[Text]" custT="1"/>
      <dgm:spPr>
        <a:solidFill>
          <a:schemeClr val="accent6">
            <a:lumMod val="60000"/>
            <a:lumOff val="40000"/>
          </a:schemeClr>
        </a:solidFill>
      </dgm:spPr>
      <dgm:t>
        <a:bodyPr/>
        <a:lstStyle/>
        <a:p>
          <a:r>
            <a:rPr lang="en-GB" sz="1200" b="1" dirty="0" smtClean="0">
              <a:solidFill>
                <a:schemeClr val="tx1"/>
              </a:solidFill>
              <a:latin typeface="Arial" panose="020B0604020202020204" pitchFamily="34" charset="0"/>
              <a:cs typeface="Arial" panose="020B0604020202020204" pitchFamily="34" charset="0"/>
            </a:rPr>
            <a:t>ECSA</a:t>
          </a:r>
        </a:p>
        <a:p>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Engineering Council of South Africa</a:t>
          </a:r>
          <a:endParaRPr lang="en-GB" sz="1200" dirty="0">
            <a:solidFill>
              <a:schemeClr val="tx1"/>
            </a:solidFill>
            <a:latin typeface="Arial" panose="020B0604020202020204" pitchFamily="34" charset="0"/>
            <a:cs typeface="Arial" panose="020B0604020202020204" pitchFamily="34" charset="0"/>
          </a:endParaRPr>
        </a:p>
      </dgm:t>
    </dgm:pt>
    <dgm:pt modelId="{B5CABCE0-F1D1-4C72-824D-6FC0718F0D2A}" type="parTrans" cxnId="{0AC0BEC0-CD2A-4A45-A314-06C99097173A}">
      <dgm:prSet/>
      <dgm:spPr>
        <a:ln>
          <a:solidFill>
            <a:schemeClr val="tx1"/>
          </a:solidFill>
        </a:ln>
      </dgm:spPr>
      <dgm:t>
        <a:bodyPr/>
        <a:lstStyle/>
        <a:p>
          <a:endParaRPr lang="en-GB"/>
        </a:p>
      </dgm:t>
    </dgm:pt>
    <dgm:pt modelId="{43E77A9E-1B50-4AAC-A698-2FA2CB3789B2}" type="sibTrans" cxnId="{0AC0BEC0-CD2A-4A45-A314-06C99097173A}">
      <dgm:prSet/>
      <dgm:spPr/>
      <dgm:t>
        <a:bodyPr/>
        <a:lstStyle/>
        <a:p>
          <a:endParaRPr lang="en-GB"/>
        </a:p>
      </dgm:t>
    </dgm:pt>
    <dgm:pt modelId="{D68CBAEE-C3F0-42DA-84B0-40A32ECF69EE}">
      <dgm:prSet phldrT="[Text]" custT="1"/>
      <dgm:spPr>
        <a:solidFill>
          <a:schemeClr val="accent6">
            <a:lumMod val="60000"/>
            <a:lumOff val="40000"/>
          </a:schemeClr>
        </a:solidFill>
      </dgm:spPr>
      <dgm:t>
        <a:bodyPr/>
        <a:lstStyle/>
        <a:p>
          <a:pPr algn="ctr"/>
          <a:r>
            <a:rPr lang="en-GB" sz="1400" b="1" dirty="0" smtClean="0">
              <a:solidFill>
                <a:schemeClr val="tx1"/>
              </a:solidFill>
            </a:rPr>
            <a:t>SACLAP</a:t>
          </a:r>
        </a:p>
        <a:p>
          <a:pPr algn="ctr"/>
          <a:r>
            <a:rPr kumimoji="0" lang="en-US" sz="1000" b="1" i="0" u="none" strike="noStrike" cap="none" spc="0" normalizeH="0" baseline="0" noProof="0" dirty="0" smtClean="0">
              <a:ln>
                <a:noFill/>
              </a:ln>
              <a:solidFill>
                <a:prstClr val="black"/>
              </a:solidFill>
              <a:effectLst/>
              <a:uLnTx/>
              <a:uFillTx/>
            </a:rPr>
            <a:t>South </a:t>
          </a:r>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African</a:t>
          </a:r>
          <a:r>
            <a:rPr kumimoji="0" lang="en-US" sz="1000" b="1" i="0" u="none" strike="noStrike" cap="none" spc="0" normalizeH="0" baseline="0" noProof="0" dirty="0" smtClean="0">
              <a:ln>
                <a:noFill/>
              </a:ln>
              <a:solidFill>
                <a:prstClr val="black"/>
              </a:solidFill>
              <a:effectLst/>
              <a:uLnTx/>
              <a:uFillTx/>
            </a:rPr>
            <a:t> Council for the Landscape Architectural Profession</a:t>
          </a:r>
          <a:endParaRPr lang="en-GB" sz="1000" b="1" dirty="0">
            <a:solidFill>
              <a:schemeClr val="tx1"/>
            </a:solidFill>
          </a:endParaRPr>
        </a:p>
      </dgm:t>
    </dgm:pt>
    <dgm:pt modelId="{176F8029-17F1-4CF2-96C6-465ABEFDF608}" type="parTrans" cxnId="{B770A828-0B6E-4AD0-BE87-288A941C54CB}">
      <dgm:prSet/>
      <dgm:spPr>
        <a:ln>
          <a:solidFill>
            <a:schemeClr val="tx1"/>
          </a:solidFill>
        </a:ln>
      </dgm:spPr>
      <dgm:t>
        <a:bodyPr/>
        <a:lstStyle/>
        <a:p>
          <a:endParaRPr lang="en-GB"/>
        </a:p>
      </dgm:t>
    </dgm:pt>
    <dgm:pt modelId="{34635C0E-BA5E-4CBC-9A9E-367BF297CB84}" type="sibTrans" cxnId="{B770A828-0B6E-4AD0-BE87-288A941C54CB}">
      <dgm:prSet/>
      <dgm:spPr/>
      <dgm:t>
        <a:bodyPr/>
        <a:lstStyle/>
        <a:p>
          <a:endParaRPr lang="en-GB"/>
        </a:p>
      </dgm:t>
    </dgm:pt>
    <dgm:pt modelId="{F03D6DB5-5639-4B47-82F2-B748D514DA62}">
      <dgm:prSet phldrT="[Text]" custT="1"/>
      <dgm:spPr>
        <a:solidFill>
          <a:schemeClr val="accent6">
            <a:lumMod val="60000"/>
            <a:lumOff val="40000"/>
          </a:schemeClr>
        </a:solidFill>
      </dgm:spPr>
      <dgm:t>
        <a:bodyPr/>
        <a:lstStyle/>
        <a:p>
          <a:r>
            <a:rPr lang="en-GB" sz="1400" b="1" dirty="0" smtClean="0">
              <a:solidFill>
                <a:schemeClr val="tx1"/>
              </a:solidFill>
            </a:rPr>
            <a:t>SACAP</a:t>
          </a:r>
        </a:p>
        <a:p>
          <a:r>
            <a:rPr kumimoji="0" lang="en-US" sz="1000" b="1" i="0" u="none" strike="noStrike" cap="none" spc="0" normalizeH="0" baseline="0" noProof="0" dirty="0" smtClean="0">
              <a:ln>
                <a:noFill/>
              </a:ln>
              <a:solidFill>
                <a:prstClr val="black"/>
              </a:solidFill>
              <a:effectLst/>
              <a:uLnTx/>
              <a:uFillTx/>
            </a:rPr>
            <a:t>South African Council for </a:t>
          </a:r>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a:t>
          </a:r>
          <a:r>
            <a:rPr kumimoji="0" lang="en-US" sz="1000" b="1" i="0" u="none" strike="noStrike" cap="none" spc="0" normalizeH="0" baseline="0" noProof="0" dirty="0" smtClean="0">
              <a:ln>
                <a:noFill/>
              </a:ln>
              <a:solidFill>
                <a:prstClr val="black"/>
              </a:solidFill>
              <a:effectLst/>
              <a:uLnTx/>
              <a:uFillTx/>
            </a:rPr>
            <a:t> Architectural  Profession</a:t>
          </a:r>
          <a:endParaRPr lang="en-GB" sz="1000" b="1" dirty="0" smtClean="0">
            <a:solidFill>
              <a:schemeClr val="tx1"/>
            </a:solidFill>
          </a:endParaRPr>
        </a:p>
        <a:p>
          <a:endParaRPr lang="en-GB" sz="600" dirty="0">
            <a:solidFill>
              <a:schemeClr val="tx1"/>
            </a:solidFill>
          </a:endParaRPr>
        </a:p>
      </dgm:t>
    </dgm:pt>
    <dgm:pt modelId="{73C9D6D2-245D-4E4C-AF5E-DACEE8F9C094}" type="parTrans" cxnId="{622D394B-A551-4875-A5CC-DF14AD9F1A29}">
      <dgm:prSet/>
      <dgm:spPr>
        <a:ln>
          <a:solidFill>
            <a:schemeClr val="tx1"/>
          </a:solidFill>
        </a:ln>
      </dgm:spPr>
      <dgm:t>
        <a:bodyPr/>
        <a:lstStyle/>
        <a:p>
          <a:endParaRPr lang="en-GB"/>
        </a:p>
      </dgm:t>
    </dgm:pt>
    <dgm:pt modelId="{588E7D2D-D8AB-4D12-A5B5-7C3529701DEA}" type="sibTrans" cxnId="{622D394B-A551-4875-A5CC-DF14AD9F1A29}">
      <dgm:prSet/>
      <dgm:spPr/>
      <dgm:t>
        <a:bodyPr/>
        <a:lstStyle/>
        <a:p>
          <a:endParaRPr lang="en-GB"/>
        </a:p>
      </dgm:t>
    </dgm:pt>
    <dgm:pt modelId="{B3CF60C4-43B2-4E1F-88EC-C8C6DFC221E8}">
      <dgm:prSet phldrT="[Text]" custT="1"/>
      <dgm:spPr>
        <a:solidFill>
          <a:schemeClr val="accent6">
            <a:lumMod val="60000"/>
            <a:lumOff val="40000"/>
          </a:schemeClr>
        </a:solidFill>
      </dgm:spPr>
      <dgm:t>
        <a:bodyPr/>
        <a:lstStyle/>
        <a:p>
          <a:pPr algn="ctr"/>
          <a:r>
            <a:rPr lang="en-GB" sz="1200" b="1" dirty="0" smtClean="0">
              <a:solidFill>
                <a:schemeClr val="tx1"/>
              </a:solidFill>
              <a:latin typeface="Arial" panose="020B0604020202020204" pitchFamily="34" charset="0"/>
              <a:cs typeface="Arial" panose="020B0604020202020204" pitchFamily="34" charset="0"/>
            </a:rPr>
            <a:t>SACQSP</a:t>
          </a:r>
        </a:p>
        <a:p>
          <a:pPr algn="ctr"/>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South African Council for the Quantity  Surveying Profession</a:t>
          </a:r>
          <a:endParaRPr lang="en-GB" sz="1200" dirty="0">
            <a:solidFill>
              <a:schemeClr val="tx1"/>
            </a:solidFill>
            <a:latin typeface="Arial" panose="020B0604020202020204" pitchFamily="34" charset="0"/>
            <a:cs typeface="Arial" panose="020B0604020202020204" pitchFamily="34" charset="0"/>
          </a:endParaRPr>
        </a:p>
      </dgm:t>
    </dgm:pt>
    <dgm:pt modelId="{78AA05EB-EDF8-4E56-9764-FEEBED3A91EA}" type="parTrans" cxnId="{DA2B8DE9-71CC-414E-8915-EE3209B0618E}">
      <dgm:prSet/>
      <dgm:spPr>
        <a:ln>
          <a:solidFill>
            <a:schemeClr val="tx1"/>
          </a:solidFill>
        </a:ln>
      </dgm:spPr>
      <dgm:t>
        <a:bodyPr/>
        <a:lstStyle/>
        <a:p>
          <a:endParaRPr lang="en-GB"/>
        </a:p>
      </dgm:t>
    </dgm:pt>
    <dgm:pt modelId="{53F59BDC-5E92-47E6-8125-B0AC10C36371}" type="sibTrans" cxnId="{DA2B8DE9-71CC-414E-8915-EE3209B0618E}">
      <dgm:prSet/>
      <dgm:spPr/>
      <dgm:t>
        <a:bodyPr/>
        <a:lstStyle/>
        <a:p>
          <a:endParaRPr lang="en-GB"/>
        </a:p>
      </dgm:t>
    </dgm:pt>
    <dgm:pt modelId="{975947B6-4C1A-41DB-AA65-A6B933C9B79A}">
      <dgm:prSet phldrT="[Text]" custT="1"/>
      <dgm:spPr>
        <a:solidFill>
          <a:schemeClr val="accent6">
            <a:lumMod val="60000"/>
            <a:lumOff val="40000"/>
          </a:schemeClr>
        </a:solidFill>
      </dgm:spPr>
      <dgm:t>
        <a:bodyPr/>
        <a:lstStyle/>
        <a:p>
          <a:pPr algn="ctr"/>
          <a:r>
            <a:rPr lang="en-GB" sz="1400" b="1" dirty="0" smtClean="0">
              <a:solidFill>
                <a:schemeClr val="tx1"/>
              </a:solidFill>
            </a:rPr>
            <a:t>SACPCMP</a:t>
          </a:r>
        </a:p>
        <a:p>
          <a:pPr algn="ctr"/>
          <a:r>
            <a:rPr kumimoji="0" lang="en-US" sz="1000" b="1" i="0" u="none" strike="noStrike" cap="none" spc="0" normalizeH="0" baseline="0" noProof="0" dirty="0" smtClean="0">
              <a:ln>
                <a:noFill/>
              </a:ln>
              <a:solidFill>
                <a:prstClr val="black"/>
              </a:solidFill>
              <a:effectLst/>
              <a:uLnTx/>
              <a:uFillTx/>
            </a:rPr>
            <a:t>South </a:t>
          </a:r>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African</a:t>
          </a:r>
          <a:r>
            <a:rPr kumimoji="0" lang="en-US" sz="1000" b="1" i="0" u="none" strike="noStrike" cap="none" spc="0" normalizeH="0" baseline="0" noProof="0" dirty="0" smtClean="0">
              <a:ln>
                <a:noFill/>
              </a:ln>
              <a:solidFill>
                <a:prstClr val="black"/>
              </a:solidFill>
              <a:effectLst/>
              <a:uLnTx/>
              <a:uFillTx/>
            </a:rPr>
            <a:t> Council for Project and Construction Management Professions</a:t>
          </a:r>
          <a:endParaRPr lang="en-GB" sz="1000" b="1" dirty="0" smtClean="0">
            <a:solidFill>
              <a:schemeClr val="tx1"/>
            </a:solidFill>
          </a:endParaRPr>
        </a:p>
        <a:p>
          <a:pPr algn="ctr"/>
          <a:endParaRPr lang="en-GB" sz="600" dirty="0">
            <a:solidFill>
              <a:schemeClr val="tx1"/>
            </a:solidFill>
          </a:endParaRPr>
        </a:p>
      </dgm:t>
    </dgm:pt>
    <dgm:pt modelId="{80887B43-A1A2-4CF9-AFF2-4346D1E6325A}" type="parTrans" cxnId="{12AED364-50B0-417D-BC9F-91B973FD7DC4}">
      <dgm:prSet/>
      <dgm:spPr>
        <a:ln>
          <a:solidFill>
            <a:schemeClr val="tx1"/>
          </a:solidFill>
        </a:ln>
      </dgm:spPr>
      <dgm:t>
        <a:bodyPr/>
        <a:lstStyle/>
        <a:p>
          <a:endParaRPr lang="en-GB"/>
        </a:p>
      </dgm:t>
    </dgm:pt>
    <dgm:pt modelId="{E17841B7-5A73-4256-8FD6-595565EA13C2}" type="sibTrans" cxnId="{12AED364-50B0-417D-BC9F-91B973FD7DC4}">
      <dgm:prSet/>
      <dgm:spPr/>
      <dgm:t>
        <a:bodyPr/>
        <a:lstStyle/>
        <a:p>
          <a:endParaRPr lang="en-GB"/>
        </a:p>
      </dgm:t>
    </dgm:pt>
    <dgm:pt modelId="{559EF2E6-005F-4166-AB96-80040515FAA3}">
      <dgm:prSet phldrT="[Text]" custT="1"/>
      <dgm:spPr>
        <a:solidFill>
          <a:schemeClr val="accent6">
            <a:lumMod val="60000"/>
            <a:lumOff val="40000"/>
          </a:schemeClr>
        </a:solidFill>
      </dgm:spPr>
      <dgm:t>
        <a:bodyPr/>
        <a:lstStyle/>
        <a:p>
          <a:pPr algn="ctr"/>
          <a:r>
            <a:rPr lang="en-GB" sz="1200" b="1" dirty="0" smtClean="0">
              <a:solidFill>
                <a:schemeClr val="tx1"/>
              </a:solidFill>
              <a:latin typeface="Arial" panose="020B0604020202020204" pitchFamily="34" charset="0"/>
              <a:cs typeface="Arial" panose="020B0604020202020204" pitchFamily="34" charset="0"/>
            </a:rPr>
            <a:t>SACPVP</a:t>
          </a:r>
        </a:p>
        <a:p>
          <a:pPr algn="ctr"/>
          <a:r>
            <a:rPr kumimoji="0" lang="en-US" sz="1200" b="1" i="0" u="none" strike="noStrike"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South African Council for the Property </a:t>
          </a:r>
          <a:r>
            <a:rPr kumimoji="0" lang="en-US" sz="1200" b="1" i="0" u="none" strike="noStrike"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Valuers</a:t>
          </a:r>
          <a:endParaRPr lang="en-GB" sz="1200" dirty="0">
            <a:solidFill>
              <a:schemeClr val="tx1"/>
            </a:solidFill>
            <a:latin typeface="Arial" panose="020B0604020202020204" pitchFamily="34" charset="0"/>
            <a:cs typeface="Arial" panose="020B0604020202020204" pitchFamily="34" charset="0"/>
          </a:endParaRPr>
        </a:p>
      </dgm:t>
    </dgm:pt>
    <dgm:pt modelId="{005FC595-595F-47F9-9BC0-BE3BA754C5B7}" type="parTrans" cxnId="{066A96F2-5361-44C5-B81E-F04F02A65065}">
      <dgm:prSet/>
      <dgm:spPr>
        <a:ln>
          <a:solidFill>
            <a:schemeClr val="tx1"/>
          </a:solidFill>
        </a:ln>
      </dgm:spPr>
      <dgm:t>
        <a:bodyPr/>
        <a:lstStyle/>
        <a:p>
          <a:endParaRPr lang="en-GB"/>
        </a:p>
      </dgm:t>
    </dgm:pt>
    <dgm:pt modelId="{678C7730-8550-4073-911F-1EED2E48AB25}" type="sibTrans" cxnId="{066A96F2-5361-44C5-B81E-F04F02A65065}">
      <dgm:prSet/>
      <dgm:spPr/>
      <dgm:t>
        <a:bodyPr/>
        <a:lstStyle/>
        <a:p>
          <a:endParaRPr lang="en-GB"/>
        </a:p>
      </dgm:t>
    </dgm:pt>
    <dgm:pt modelId="{AC55DFC8-AC3E-4DE3-B219-86BBACF532AC}" type="pres">
      <dgm:prSet presAssocID="{986288C1-8254-4F5C-8D13-8686862331AB}" presName="hierChild1" presStyleCnt="0">
        <dgm:presLayoutVars>
          <dgm:orgChart val="1"/>
          <dgm:chPref val="1"/>
          <dgm:dir/>
          <dgm:animOne val="branch"/>
          <dgm:animLvl val="lvl"/>
          <dgm:resizeHandles/>
        </dgm:presLayoutVars>
      </dgm:prSet>
      <dgm:spPr/>
      <dgm:t>
        <a:bodyPr/>
        <a:lstStyle/>
        <a:p>
          <a:endParaRPr lang="en-GB"/>
        </a:p>
      </dgm:t>
    </dgm:pt>
    <dgm:pt modelId="{A6FE3744-29EF-4F1C-9CC8-EEF7B6197235}" type="pres">
      <dgm:prSet presAssocID="{74DF9EEB-0A31-439B-9936-93E300D5572F}" presName="hierRoot1" presStyleCnt="0">
        <dgm:presLayoutVars>
          <dgm:hierBranch val="init"/>
        </dgm:presLayoutVars>
      </dgm:prSet>
      <dgm:spPr/>
      <dgm:t>
        <a:bodyPr/>
        <a:lstStyle/>
        <a:p>
          <a:endParaRPr lang="en-US"/>
        </a:p>
      </dgm:t>
    </dgm:pt>
    <dgm:pt modelId="{C86C0348-7A16-4ED3-9094-A96D0B7EC267}" type="pres">
      <dgm:prSet presAssocID="{74DF9EEB-0A31-439B-9936-93E300D5572F}" presName="rootComposite1" presStyleCnt="0"/>
      <dgm:spPr/>
      <dgm:t>
        <a:bodyPr/>
        <a:lstStyle/>
        <a:p>
          <a:endParaRPr lang="en-US"/>
        </a:p>
      </dgm:t>
    </dgm:pt>
    <dgm:pt modelId="{B0DE504C-2605-4A2B-BD32-936ADE729479}" type="pres">
      <dgm:prSet presAssocID="{74DF9EEB-0A31-439B-9936-93E300D5572F}" presName="rootText1" presStyleLbl="node0" presStyleIdx="0" presStyleCnt="1" custLinFactY="-21464" custLinFactNeighborX="4881" custLinFactNeighborY="-100000">
        <dgm:presLayoutVars>
          <dgm:chPref val="3"/>
        </dgm:presLayoutVars>
      </dgm:prSet>
      <dgm:spPr/>
      <dgm:t>
        <a:bodyPr/>
        <a:lstStyle/>
        <a:p>
          <a:endParaRPr lang="en-GB"/>
        </a:p>
      </dgm:t>
    </dgm:pt>
    <dgm:pt modelId="{D06A4331-6EB6-4AB8-B5A3-38C41EAA8B75}" type="pres">
      <dgm:prSet presAssocID="{74DF9EEB-0A31-439B-9936-93E300D5572F}" presName="rootConnector1" presStyleLbl="node1" presStyleIdx="0" presStyleCnt="0"/>
      <dgm:spPr/>
      <dgm:t>
        <a:bodyPr/>
        <a:lstStyle/>
        <a:p>
          <a:endParaRPr lang="en-GB"/>
        </a:p>
      </dgm:t>
    </dgm:pt>
    <dgm:pt modelId="{A80CD39B-6802-4248-90B3-5E0C1413CAA8}" type="pres">
      <dgm:prSet presAssocID="{74DF9EEB-0A31-439B-9936-93E300D5572F}" presName="hierChild2" presStyleCnt="0"/>
      <dgm:spPr/>
      <dgm:t>
        <a:bodyPr/>
        <a:lstStyle/>
        <a:p>
          <a:endParaRPr lang="en-US"/>
        </a:p>
      </dgm:t>
    </dgm:pt>
    <dgm:pt modelId="{444EA80E-E37E-4B9E-A4E6-4D6C2DB6F3AE}" type="pres">
      <dgm:prSet presAssocID="{B5CABCE0-F1D1-4C72-824D-6FC0718F0D2A}" presName="Name37" presStyleLbl="parChTrans1D2" presStyleIdx="0" presStyleCnt="7"/>
      <dgm:spPr/>
      <dgm:t>
        <a:bodyPr/>
        <a:lstStyle/>
        <a:p>
          <a:endParaRPr lang="en-GB"/>
        </a:p>
      </dgm:t>
    </dgm:pt>
    <dgm:pt modelId="{E7C14DC0-A267-4A12-A0ED-BC640A3ED3AB}" type="pres">
      <dgm:prSet presAssocID="{7801FF60-0E87-41D2-A8B4-7C1A1D151EE7}" presName="hierRoot2" presStyleCnt="0">
        <dgm:presLayoutVars>
          <dgm:hierBranch val="init"/>
        </dgm:presLayoutVars>
      </dgm:prSet>
      <dgm:spPr/>
      <dgm:t>
        <a:bodyPr/>
        <a:lstStyle/>
        <a:p>
          <a:endParaRPr lang="en-US"/>
        </a:p>
      </dgm:t>
    </dgm:pt>
    <dgm:pt modelId="{3E1D5246-FAE0-47C7-A97E-CC0D79910B77}" type="pres">
      <dgm:prSet presAssocID="{7801FF60-0E87-41D2-A8B4-7C1A1D151EE7}" presName="rootComposite" presStyleCnt="0"/>
      <dgm:spPr/>
      <dgm:t>
        <a:bodyPr/>
        <a:lstStyle/>
        <a:p>
          <a:endParaRPr lang="en-US"/>
        </a:p>
      </dgm:t>
    </dgm:pt>
    <dgm:pt modelId="{CF768ED8-DD02-4DCD-901C-039432FDFCD2}" type="pres">
      <dgm:prSet presAssocID="{7801FF60-0E87-41D2-A8B4-7C1A1D151EE7}" presName="rootText" presStyleLbl="node2" presStyleIdx="0" presStyleCnt="6" custScaleX="61895" custScaleY="176997">
        <dgm:presLayoutVars>
          <dgm:chPref val="3"/>
        </dgm:presLayoutVars>
      </dgm:prSet>
      <dgm:spPr/>
      <dgm:t>
        <a:bodyPr/>
        <a:lstStyle/>
        <a:p>
          <a:endParaRPr lang="en-GB"/>
        </a:p>
      </dgm:t>
    </dgm:pt>
    <dgm:pt modelId="{2C7ECE96-1FBA-449F-9BF5-5B0B86A7A263}" type="pres">
      <dgm:prSet presAssocID="{7801FF60-0E87-41D2-A8B4-7C1A1D151EE7}" presName="rootConnector" presStyleLbl="node2" presStyleIdx="0" presStyleCnt="6"/>
      <dgm:spPr/>
      <dgm:t>
        <a:bodyPr/>
        <a:lstStyle/>
        <a:p>
          <a:endParaRPr lang="en-GB"/>
        </a:p>
      </dgm:t>
    </dgm:pt>
    <dgm:pt modelId="{383924D1-4232-46AF-AE1A-83AE04A2AF2D}" type="pres">
      <dgm:prSet presAssocID="{7801FF60-0E87-41D2-A8B4-7C1A1D151EE7}" presName="hierChild4" presStyleCnt="0"/>
      <dgm:spPr/>
      <dgm:t>
        <a:bodyPr/>
        <a:lstStyle/>
        <a:p>
          <a:endParaRPr lang="en-US"/>
        </a:p>
      </dgm:t>
    </dgm:pt>
    <dgm:pt modelId="{C54C6B68-B938-4466-9E49-EBDE020D7E68}" type="pres">
      <dgm:prSet presAssocID="{7801FF60-0E87-41D2-A8B4-7C1A1D151EE7}" presName="hierChild5" presStyleCnt="0"/>
      <dgm:spPr/>
      <dgm:t>
        <a:bodyPr/>
        <a:lstStyle/>
        <a:p>
          <a:endParaRPr lang="en-US"/>
        </a:p>
      </dgm:t>
    </dgm:pt>
    <dgm:pt modelId="{2658DF57-24A2-4C64-B14E-5F4668F35A1D}" type="pres">
      <dgm:prSet presAssocID="{176F8029-17F1-4CF2-96C6-465ABEFDF608}" presName="Name37" presStyleLbl="parChTrans1D2" presStyleIdx="1" presStyleCnt="7"/>
      <dgm:spPr/>
      <dgm:t>
        <a:bodyPr/>
        <a:lstStyle/>
        <a:p>
          <a:endParaRPr lang="en-GB"/>
        </a:p>
      </dgm:t>
    </dgm:pt>
    <dgm:pt modelId="{1E77CE83-B468-4ADA-92FA-7707980C0F18}" type="pres">
      <dgm:prSet presAssocID="{D68CBAEE-C3F0-42DA-84B0-40A32ECF69EE}" presName="hierRoot2" presStyleCnt="0">
        <dgm:presLayoutVars>
          <dgm:hierBranch val="init"/>
        </dgm:presLayoutVars>
      </dgm:prSet>
      <dgm:spPr/>
      <dgm:t>
        <a:bodyPr/>
        <a:lstStyle/>
        <a:p>
          <a:endParaRPr lang="en-US"/>
        </a:p>
      </dgm:t>
    </dgm:pt>
    <dgm:pt modelId="{805247A4-812D-4515-8095-B1604F321669}" type="pres">
      <dgm:prSet presAssocID="{D68CBAEE-C3F0-42DA-84B0-40A32ECF69EE}" presName="rootComposite" presStyleCnt="0"/>
      <dgm:spPr/>
      <dgm:t>
        <a:bodyPr/>
        <a:lstStyle/>
        <a:p>
          <a:endParaRPr lang="en-US"/>
        </a:p>
      </dgm:t>
    </dgm:pt>
    <dgm:pt modelId="{5D25721C-512A-4D74-A063-3E568E2376D2}" type="pres">
      <dgm:prSet presAssocID="{D68CBAEE-C3F0-42DA-84B0-40A32ECF69EE}" presName="rootText" presStyleLbl="node2" presStyleIdx="1" presStyleCnt="6" custScaleX="61895" custScaleY="177867">
        <dgm:presLayoutVars>
          <dgm:chPref val="3"/>
        </dgm:presLayoutVars>
      </dgm:prSet>
      <dgm:spPr/>
      <dgm:t>
        <a:bodyPr/>
        <a:lstStyle/>
        <a:p>
          <a:endParaRPr lang="en-GB"/>
        </a:p>
      </dgm:t>
    </dgm:pt>
    <dgm:pt modelId="{64AE3D2F-1A1A-49D7-B1F3-2176ED39B549}" type="pres">
      <dgm:prSet presAssocID="{D68CBAEE-C3F0-42DA-84B0-40A32ECF69EE}" presName="rootConnector" presStyleLbl="node2" presStyleIdx="1" presStyleCnt="6"/>
      <dgm:spPr/>
      <dgm:t>
        <a:bodyPr/>
        <a:lstStyle/>
        <a:p>
          <a:endParaRPr lang="en-GB"/>
        </a:p>
      </dgm:t>
    </dgm:pt>
    <dgm:pt modelId="{467D939C-6C6B-491B-95EA-80391025CB16}" type="pres">
      <dgm:prSet presAssocID="{D68CBAEE-C3F0-42DA-84B0-40A32ECF69EE}" presName="hierChild4" presStyleCnt="0"/>
      <dgm:spPr/>
      <dgm:t>
        <a:bodyPr/>
        <a:lstStyle/>
        <a:p>
          <a:endParaRPr lang="en-US"/>
        </a:p>
      </dgm:t>
    </dgm:pt>
    <dgm:pt modelId="{05900C46-F7AD-4702-80F2-BB88644ADE40}" type="pres">
      <dgm:prSet presAssocID="{D68CBAEE-C3F0-42DA-84B0-40A32ECF69EE}" presName="hierChild5" presStyleCnt="0"/>
      <dgm:spPr/>
      <dgm:t>
        <a:bodyPr/>
        <a:lstStyle/>
        <a:p>
          <a:endParaRPr lang="en-US"/>
        </a:p>
      </dgm:t>
    </dgm:pt>
    <dgm:pt modelId="{A16CBB69-EFEA-4C94-9F52-AF4B391A7283}" type="pres">
      <dgm:prSet presAssocID="{73C9D6D2-245D-4E4C-AF5E-DACEE8F9C094}" presName="Name37" presStyleLbl="parChTrans1D2" presStyleIdx="2" presStyleCnt="7"/>
      <dgm:spPr/>
      <dgm:t>
        <a:bodyPr/>
        <a:lstStyle/>
        <a:p>
          <a:endParaRPr lang="en-GB"/>
        </a:p>
      </dgm:t>
    </dgm:pt>
    <dgm:pt modelId="{F2087011-6E60-4192-9710-6255E4611E34}" type="pres">
      <dgm:prSet presAssocID="{F03D6DB5-5639-4B47-82F2-B748D514DA62}" presName="hierRoot2" presStyleCnt="0">
        <dgm:presLayoutVars>
          <dgm:hierBranch val="init"/>
        </dgm:presLayoutVars>
      </dgm:prSet>
      <dgm:spPr/>
      <dgm:t>
        <a:bodyPr/>
        <a:lstStyle/>
        <a:p>
          <a:endParaRPr lang="en-US"/>
        </a:p>
      </dgm:t>
    </dgm:pt>
    <dgm:pt modelId="{62D59797-8E3E-4D21-B5DF-3C30F5991023}" type="pres">
      <dgm:prSet presAssocID="{F03D6DB5-5639-4B47-82F2-B748D514DA62}" presName="rootComposite" presStyleCnt="0"/>
      <dgm:spPr/>
      <dgm:t>
        <a:bodyPr/>
        <a:lstStyle/>
        <a:p>
          <a:endParaRPr lang="en-US"/>
        </a:p>
      </dgm:t>
    </dgm:pt>
    <dgm:pt modelId="{4C3F0A16-8CB5-4253-AFB2-1E99C9A4CE65}" type="pres">
      <dgm:prSet presAssocID="{F03D6DB5-5639-4B47-82F2-B748D514DA62}" presName="rootText" presStyleLbl="node2" presStyleIdx="2" presStyleCnt="6" custScaleX="61895" custScaleY="177867">
        <dgm:presLayoutVars>
          <dgm:chPref val="3"/>
        </dgm:presLayoutVars>
      </dgm:prSet>
      <dgm:spPr/>
      <dgm:t>
        <a:bodyPr/>
        <a:lstStyle/>
        <a:p>
          <a:endParaRPr lang="en-GB"/>
        </a:p>
      </dgm:t>
    </dgm:pt>
    <dgm:pt modelId="{B15A9E0C-29A9-448C-8D33-B6E9F1741511}" type="pres">
      <dgm:prSet presAssocID="{F03D6DB5-5639-4B47-82F2-B748D514DA62}" presName="rootConnector" presStyleLbl="node2" presStyleIdx="2" presStyleCnt="6"/>
      <dgm:spPr/>
      <dgm:t>
        <a:bodyPr/>
        <a:lstStyle/>
        <a:p>
          <a:endParaRPr lang="en-GB"/>
        </a:p>
      </dgm:t>
    </dgm:pt>
    <dgm:pt modelId="{68511844-833B-4208-A25A-A65461FE4DBC}" type="pres">
      <dgm:prSet presAssocID="{F03D6DB5-5639-4B47-82F2-B748D514DA62}" presName="hierChild4" presStyleCnt="0"/>
      <dgm:spPr/>
      <dgm:t>
        <a:bodyPr/>
        <a:lstStyle/>
        <a:p>
          <a:endParaRPr lang="en-US"/>
        </a:p>
      </dgm:t>
    </dgm:pt>
    <dgm:pt modelId="{0E8D5D41-DBC4-4CE4-82A7-C26D4D9FD398}" type="pres">
      <dgm:prSet presAssocID="{F03D6DB5-5639-4B47-82F2-B748D514DA62}" presName="hierChild5" presStyleCnt="0"/>
      <dgm:spPr/>
      <dgm:t>
        <a:bodyPr/>
        <a:lstStyle/>
        <a:p>
          <a:endParaRPr lang="en-US"/>
        </a:p>
      </dgm:t>
    </dgm:pt>
    <dgm:pt modelId="{ACD14F72-44BA-49DF-98CD-A4CA9FE9E91D}" type="pres">
      <dgm:prSet presAssocID="{78AA05EB-EDF8-4E56-9764-FEEBED3A91EA}" presName="Name37" presStyleLbl="parChTrans1D2" presStyleIdx="3" presStyleCnt="7"/>
      <dgm:spPr/>
      <dgm:t>
        <a:bodyPr/>
        <a:lstStyle/>
        <a:p>
          <a:endParaRPr lang="en-GB"/>
        </a:p>
      </dgm:t>
    </dgm:pt>
    <dgm:pt modelId="{0A9731AC-27E8-426B-AF87-F9B6BAB4236D}" type="pres">
      <dgm:prSet presAssocID="{B3CF60C4-43B2-4E1F-88EC-C8C6DFC221E8}" presName="hierRoot2" presStyleCnt="0">
        <dgm:presLayoutVars>
          <dgm:hierBranch val="init"/>
        </dgm:presLayoutVars>
      </dgm:prSet>
      <dgm:spPr/>
      <dgm:t>
        <a:bodyPr/>
        <a:lstStyle/>
        <a:p>
          <a:endParaRPr lang="en-US"/>
        </a:p>
      </dgm:t>
    </dgm:pt>
    <dgm:pt modelId="{9D0AE63B-1B08-49C8-AE60-00293BD39ED9}" type="pres">
      <dgm:prSet presAssocID="{B3CF60C4-43B2-4E1F-88EC-C8C6DFC221E8}" presName="rootComposite" presStyleCnt="0"/>
      <dgm:spPr/>
      <dgm:t>
        <a:bodyPr/>
        <a:lstStyle/>
        <a:p>
          <a:endParaRPr lang="en-US"/>
        </a:p>
      </dgm:t>
    </dgm:pt>
    <dgm:pt modelId="{563BD575-5C57-4F46-B652-B12AF2B6E523}" type="pres">
      <dgm:prSet presAssocID="{B3CF60C4-43B2-4E1F-88EC-C8C6DFC221E8}" presName="rootText" presStyleLbl="node2" presStyleIdx="3" presStyleCnt="6" custScaleX="61895" custScaleY="177867">
        <dgm:presLayoutVars>
          <dgm:chPref val="3"/>
        </dgm:presLayoutVars>
      </dgm:prSet>
      <dgm:spPr/>
      <dgm:t>
        <a:bodyPr/>
        <a:lstStyle/>
        <a:p>
          <a:endParaRPr lang="en-GB"/>
        </a:p>
      </dgm:t>
    </dgm:pt>
    <dgm:pt modelId="{E33DA436-25B7-4CB6-8668-ABE569E55765}" type="pres">
      <dgm:prSet presAssocID="{B3CF60C4-43B2-4E1F-88EC-C8C6DFC221E8}" presName="rootConnector" presStyleLbl="node2" presStyleIdx="3" presStyleCnt="6"/>
      <dgm:spPr/>
      <dgm:t>
        <a:bodyPr/>
        <a:lstStyle/>
        <a:p>
          <a:endParaRPr lang="en-GB"/>
        </a:p>
      </dgm:t>
    </dgm:pt>
    <dgm:pt modelId="{EAD347DD-3119-4D48-962D-2CDB99D769AE}" type="pres">
      <dgm:prSet presAssocID="{B3CF60C4-43B2-4E1F-88EC-C8C6DFC221E8}" presName="hierChild4" presStyleCnt="0"/>
      <dgm:spPr/>
      <dgm:t>
        <a:bodyPr/>
        <a:lstStyle/>
        <a:p>
          <a:endParaRPr lang="en-US"/>
        </a:p>
      </dgm:t>
    </dgm:pt>
    <dgm:pt modelId="{4C81A119-1E6D-46A7-8085-046524DF404D}" type="pres">
      <dgm:prSet presAssocID="{B3CF60C4-43B2-4E1F-88EC-C8C6DFC221E8}" presName="hierChild5" presStyleCnt="0"/>
      <dgm:spPr/>
      <dgm:t>
        <a:bodyPr/>
        <a:lstStyle/>
        <a:p>
          <a:endParaRPr lang="en-US"/>
        </a:p>
      </dgm:t>
    </dgm:pt>
    <dgm:pt modelId="{12765662-B405-4702-8692-6AD6943BA768}" type="pres">
      <dgm:prSet presAssocID="{80887B43-A1A2-4CF9-AFF2-4346D1E6325A}" presName="Name37" presStyleLbl="parChTrans1D2" presStyleIdx="4" presStyleCnt="7"/>
      <dgm:spPr/>
      <dgm:t>
        <a:bodyPr/>
        <a:lstStyle/>
        <a:p>
          <a:endParaRPr lang="en-GB"/>
        </a:p>
      </dgm:t>
    </dgm:pt>
    <dgm:pt modelId="{002D05C2-A1F6-430B-83D9-066642310C88}" type="pres">
      <dgm:prSet presAssocID="{975947B6-4C1A-41DB-AA65-A6B933C9B79A}" presName="hierRoot2" presStyleCnt="0">
        <dgm:presLayoutVars>
          <dgm:hierBranch val="init"/>
        </dgm:presLayoutVars>
      </dgm:prSet>
      <dgm:spPr/>
      <dgm:t>
        <a:bodyPr/>
        <a:lstStyle/>
        <a:p>
          <a:endParaRPr lang="en-US"/>
        </a:p>
      </dgm:t>
    </dgm:pt>
    <dgm:pt modelId="{6B71E803-CEA4-4561-9449-AD0CF19C6194}" type="pres">
      <dgm:prSet presAssocID="{975947B6-4C1A-41DB-AA65-A6B933C9B79A}" presName="rootComposite" presStyleCnt="0"/>
      <dgm:spPr/>
      <dgm:t>
        <a:bodyPr/>
        <a:lstStyle/>
        <a:p>
          <a:endParaRPr lang="en-US"/>
        </a:p>
      </dgm:t>
    </dgm:pt>
    <dgm:pt modelId="{EBEBEFC4-CD6E-4450-8AE9-406286211D9D}" type="pres">
      <dgm:prSet presAssocID="{975947B6-4C1A-41DB-AA65-A6B933C9B79A}" presName="rootText" presStyleLbl="node2" presStyleIdx="4" presStyleCnt="6" custScaleX="61895" custScaleY="176997">
        <dgm:presLayoutVars>
          <dgm:chPref val="3"/>
        </dgm:presLayoutVars>
      </dgm:prSet>
      <dgm:spPr/>
      <dgm:t>
        <a:bodyPr/>
        <a:lstStyle/>
        <a:p>
          <a:endParaRPr lang="en-GB"/>
        </a:p>
      </dgm:t>
    </dgm:pt>
    <dgm:pt modelId="{8DAB60D7-52D5-4184-8E8C-02E4E259AB56}" type="pres">
      <dgm:prSet presAssocID="{975947B6-4C1A-41DB-AA65-A6B933C9B79A}" presName="rootConnector" presStyleLbl="node2" presStyleIdx="4" presStyleCnt="6"/>
      <dgm:spPr/>
      <dgm:t>
        <a:bodyPr/>
        <a:lstStyle/>
        <a:p>
          <a:endParaRPr lang="en-GB"/>
        </a:p>
      </dgm:t>
    </dgm:pt>
    <dgm:pt modelId="{21001BDD-C420-4B63-8407-93E601CED47D}" type="pres">
      <dgm:prSet presAssocID="{975947B6-4C1A-41DB-AA65-A6B933C9B79A}" presName="hierChild4" presStyleCnt="0"/>
      <dgm:spPr/>
      <dgm:t>
        <a:bodyPr/>
        <a:lstStyle/>
        <a:p>
          <a:endParaRPr lang="en-US"/>
        </a:p>
      </dgm:t>
    </dgm:pt>
    <dgm:pt modelId="{229462E0-C08F-4D0C-B7FA-4A59650F7A70}" type="pres">
      <dgm:prSet presAssocID="{975947B6-4C1A-41DB-AA65-A6B933C9B79A}" presName="hierChild5" presStyleCnt="0"/>
      <dgm:spPr/>
      <dgm:t>
        <a:bodyPr/>
        <a:lstStyle/>
        <a:p>
          <a:endParaRPr lang="en-US"/>
        </a:p>
      </dgm:t>
    </dgm:pt>
    <dgm:pt modelId="{C777FA47-582D-4B3F-825D-0FC8C9659BE5}" type="pres">
      <dgm:prSet presAssocID="{005FC595-595F-47F9-9BC0-BE3BA754C5B7}" presName="Name37" presStyleLbl="parChTrans1D2" presStyleIdx="5" presStyleCnt="7"/>
      <dgm:spPr/>
      <dgm:t>
        <a:bodyPr/>
        <a:lstStyle/>
        <a:p>
          <a:endParaRPr lang="en-GB"/>
        </a:p>
      </dgm:t>
    </dgm:pt>
    <dgm:pt modelId="{AC1C3E0B-30DB-47AF-A3C6-4E96D498B161}" type="pres">
      <dgm:prSet presAssocID="{559EF2E6-005F-4166-AB96-80040515FAA3}" presName="hierRoot2" presStyleCnt="0">
        <dgm:presLayoutVars>
          <dgm:hierBranch val="init"/>
        </dgm:presLayoutVars>
      </dgm:prSet>
      <dgm:spPr/>
      <dgm:t>
        <a:bodyPr/>
        <a:lstStyle/>
        <a:p>
          <a:endParaRPr lang="en-US"/>
        </a:p>
      </dgm:t>
    </dgm:pt>
    <dgm:pt modelId="{F30A828F-AD9D-4102-883D-E6AE804FBB09}" type="pres">
      <dgm:prSet presAssocID="{559EF2E6-005F-4166-AB96-80040515FAA3}" presName="rootComposite" presStyleCnt="0"/>
      <dgm:spPr/>
      <dgm:t>
        <a:bodyPr/>
        <a:lstStyle/>
        <a:p>
          <a:endParaRPr lang="en-US"/>
        </a:p>
      </dgm:t>
    </dgm:pt>
    <dgm:pt modelId="{A65B810C-C005-4B6A-8853-FFF3D8EB1B00}" type="pres">
      <dgm:prSet presAssocID="{559EF2E6-005F-4166-AB96-80040515FAA3}" presName="rootText" presStyleLbl="node2" presStyleIdx="5" presStyleCnt="6" custScaleX="61895" custScaleY="176997">
        <dgm:presLayoutVars>
          <dgm:chPref val="3"/>
        </dgm:presLayoutVars>
      </dgm:prSet>
      <dgm:spPr/>
      <dgm:t>
        <a:bodyPr/>
        <a:lstStyle/>
        <a:p>
          <a:endParaRPr lang="en-GB"/>
        </a:p>
      </dgm:t>
    </dgm:pt>
    <dgm:pt modelId="{56F2E77F-9994-41B8-BD22-7CBA61F86DF7}" type="pres">
      <dgm:prSet presAssocID="{559EF2E6-005F-4166-AB96-80040515FAA3}" presName="rootConnector" presStyleLbl="node2" presStyleIdx="5" presStyleCnt="6"/>
      <dgm:spPr/>
      <dgm:t>
        <a:bodyPr/>
        <a:lstStyle/>
        <a:p>
          <a:endParaRPr lang="en-GB"/>
        </a:p>
      </dgm:t>
    </dgm:pt>
    <dgm:pt modelId="{632A6977-AC2B-43B2-99B2-A23CDFC8D0A7}" type="pres">
      <dgm:prSet presAssocID="{559EF2E6-005F-4166-AB96-80040515FAA3}" presName="hierChild4" presStyleCnt="0"/>
      <dgm:spPr/>
      <dgm:t>
        <a:bodyPr/>
        <a:lstStyle/>
        <a:p>
          <a:endParaRPr lang="en-US"/>
        </a:p>
      </dgm:t>
    </dgm:pt>
    <dgm:pt modelId="{B19D539E-904E-4529-881A-9AEB623AE0D9}" type="pres">
      <dgm:prSet presAssocID="{559EF2E6-005F-4166-AB96-80040515FAA3}" presName="hierChild5" presStyleCnt="0"/>
      <dgm:spPr/>
      <dgm:t>
        <a:bodyPr/>
        <a:lstStyle/>
        <a:p>
          <a:endParaRPr lang="en-US"/>
        </a:p>
      </dgm:t>
    </dgm:pt>
    <dgm:pt modelId="{B27F4988-E82B-414A-A4A2-7E2B6D2F16FC}" type="pres">
      <dgm:prSet presAssocID="{74DF9EEB-0A31-439B-9936-93E300D5572F}" presName="hierChild3" presStyleCnt="0"/>
      <dgm:spPr/>
      <dgm:t>
        <a:bodyPr/>
        <a:lstStyle/>
        <a:p>
          <a:endParaRPr lang="en-US"/>
        </a:p>
      </dgm:t>
    </dgm:pt>
    <dgm:pt modelId="{F675BBA8-7530-459D-B94F-87A2EB32E856}" type="pres">
      <dgm:prSet presAssocID="{B010B57F-0B4F-41ED-A2C9-6D72429CEA07}" presName="Name111" presStyleLbl="parChTrans1D2" presStyleIdx="6" presStyleCnt="7"/>
      <dgm:spPr/>
      <dgm:t>
        <a:bodyPr/>
        <a:lstStyle/>
        <a:p>
          <a:endParaRPr lang="en-GB"/>
        </a:p>
      </dgm:t>
    </dgm:pt>
    <dgm:pt modelId="{660658DC-2F1F-4C37-B405-B1CBFDFFC57A}" type="pres">
      <dgm:prSet presAssocID="{F9841F43-1DAA-4C81-8D32-911CC0E7B46C}" presName="hierRoot3" presStyleCnt="0">
        <dgm:presLayoutVars>
          <dgm:hierBranch val="init"/>
        </dgm:presLayoutVars>
      </dgm:prSet>
      <dgm:spPr/>
      <dgm:t>
        <a:bodyPr/>
        <a:lstStyle/>
        <a:p>
          <a:endParaRPr lang="en-US"/>
        </a:p>
      </dgm:t>
    </dgm:pt>
    <dgm:pt modelId="{04FD7C41-C755-4B2E-96D4-107126C63727}" type="pres">
      <dgm:prSet presAssocID="{F9841F43-1DAA-4C81-8D32-911CC0E7B46C}" presName="rootComposite3" presStyleCnt="0"/>
      <dgm:spPr/>
      <dgm:t>
        <a:bodyPr/>
        <a:lstStyle/>
        <a:p>
          <a:endParaRPr lang="en-US"/>
        </a:p>
      </dgm:t>
    </dgm:pt>
    <dgm:pt modelId="{46673BFF-9AB5-4CAC-8358-20FCEFFE60A1}" type="pres">
      <dgm:prSet presAssocID="{F9841F43-1DAA-4C81-8D32-911CC0E7B46C}" presName="rootText3" presStyleLbl="asst1" presStyleIdx="0" presStyleCnt="1" custLinFactNeighborX="925" custLinFactNeighborY="-75896">
        <dgm:presLayoutVars>
          <dgm:chPref val="3"/>
        </dgm:presLayoutVars>
      </dgm:prSet>
      <dgm:spPr/>
      <dgm:t>
        <a:bodyPr/>
        <a:lstStyle/>
        <a:p>
          <a:endParaRPr lang="en-GB"/>
        </a:p>
      </dgm:t>
    </dgm:pt>
    <dgm:pt modelId="{B1790D6E-EC6A-44A0-9261-7912A9838E32}" type="pres">
      <dgm:prSet presAssocID="{F9841F43-1DAA-4C81-8D32-911CC0E7B46C}" presName="rootConnector3" presStyleLbl="asst1" presStyleIdx="0" presStyleCnt="1"/>
      <dgm:spPr/>
      <dgm:t>
        <a:bodyPr/>
        <a:lstStyle/>
        <a:p>
          <a:endParaRPr lang="en-GB"/>
        </a:p>
      </dgm:t>
    </dgm:pt>
    <dgm:pt modelId="{4B49AC0F-D11E-442D-AD54-F2C8A3294DBE}" type="pres">
      <dgm:prSet presAssocID="{F9841F43-1DAA-4C81-8D32-911CC0E7B46C}" presName="hierChild6" presStyleCnt="0"/>
      <dgm:spPr/>
      <dgm:t>
        <a:bodyPr/>
        <a:lstStyle/>
        <a:p>
          <a:endParaRPr lang="en-US"/>
        </a:p>
      </dgm:t>
    </dgm:pt>
    <dgm:pt modelId="{BD422F12-E767-46FB-9625-430DB6169C5B}" type="pres">
      <dgm:prSet presAssocID="{F9841F43-1DAA-4C81-8D32-911CC0E7B46C}" presName="hierChild7" presStyleCnt="0"/>
      <dgm:spPr/>
      <dgm:t>
        <a:bodyPr/>
        <a:lstStyle/>
        <a:p>
          <a:endParaRPr lang="en-US"/>
        </a:p>
      </dgm:t>
    </dgm:pt>
  </dgm:ptLst>
  <dgm:cxnLst>
    <dgm:cxn modelId="{01669073-E3BA-412C-BC4F-9C3EC40C7089}" type="presOf" srcId="{F03D6DB5-5639-4B47-82F2-B748D514DA62}" destId="{B15A9E0C-29A9-448C-8D33-B6E9F1741511}" srcOrd="1" destOrd="0" presId="urn:microsoft.com/office/officeart/2005/8/layout/orgChart1"/>
    <dgm:cxn modelId="{E2E400FD-7941-413D-AD4E-1403AAA3F1B0}" type="presOf" srcId="{B010B57F-0B4F-41ED-A2C9-6D72429CEA07}" destId="{F675BBA8-7530-459D-B94F-87A2EB32E856}" srcOrd="0" destOrd="0" presId="urn:microsoft.com/office/officeart/2005/8/layout/orgChart1"/>
    <dgm:cxn modelId="{FBC6A14F-B23C-4443-9E2C-B61F000B79F0}" type="presOf" srcId="{975947B6-4C1A-41DB-AA65-A6B933C9B79A}" destId="{8DAB60D7-52D5-4184-8E8C-02E4E259AB56}" srcOrd="1" destOrd="0" presId="urn:microsoft.com/office/officeart/2005/8/layout/orgChart1"/>
    <dgm:cxn modelId="{F96B92F6-EA4F-4640-B892-81255E2306F9}" type="presOf" srcId="{B3CF60C4-43B2-4E1F-88EC-C8C6DFC221E8}" destId="{563BD575-5C57-4F46-B652-B12AF2B6E523}" srcOrd="0" destOrd="0" presId="urn:microsoft.com/office/officeart/2005/8/layout/orgChart1"/>
    <dgm:cxn modelId="{730977D5-9210-4348-9617-0EFE6B83F077}" type="presOf" srcId="{78AA05EB-EDF8-4E56-9764-FEEBED3A91EA}" destId="{ACD14F72-44BA-49DF-98CD-A4CA9FE9E91D}" srcOrd="0" destOrd="0" presId="urn:microsoft.com/office/officeart/2005/8/layout/orgChart1"/>
    <dgm:cxn modelId="{BE692D5C-63B9-47E7-9057-478059E4A860}" type="presOf" srcId="{F9841F43-1DAA-4C81-8D32-911CC0E7B46C}" destId="{B1790D6E-EC6A-44A0-9261-7912A9838E32}" srcOrd="1" destOrd="0" presId="urn:microsoft.com/office/officeart/2005/8/layout/orgChart1"/>
    <dgm:cxn modelId="{E88F7046-00DB-4D58-ACA3-95C6973F299E}" type="presOf" srcId="{559EF2E6-005F-4166-AB96-80040515FAA3}" destId="{56F2E77F-9994-41B8-BD22-7CBA61F86DF7}" srcOrd="1" destOrd="0" presId="urn:microsoft.com/office/officeart/2005/8/layout/orgChart1"/>
    <dgm:cxn modelId="{2B3A7A25-BF2E-4144-815D-25EE20B76F30}" type="presOf" srcId="{176F8029-17F1-4CF2-96C6-465ABEFDF608}" destId="{2658DF57-24A2-4C64-B14E-5F4668F35A1D}" srcOrd="0" destOrd="0" presId="urn:microsoft.com/office/officeart/2005/8/layout/orgChart1"/>
    <dgm:cxn modelId="{20D76FD9-6429-4179-BD62-394BE8C5F0E7}" type="presOf" srcId="{005FC595-595F-47F9-9BC0-BE3BA754C5B7}" destId="{C777FA47-582D-4B3F-825D-0FC8C9659BE5}" srcOrd="0" destOrd="0" presId="urn:microsoft.com/office/officeart/2005/8/layout/orgChart1"/>
    <dgm:cxn modelId="{B770A828-0B6E-4AD0-BE87-288A941C54CB}" srcId="{74DF9EEB-0A31-439B-9936-93E300D5572F}" destId="{D68CBAEE-C3F0-42DA-84B0-40A32ECF69EE}" srcOrd="2" destOrd="0" parTransId="{176F8029-17F1-4CF2-96C6-465ABEFDF608}" sibTransId="{34635C0E-BA5E-4CBC-9A9E-367BF297CB84}"/>
    <dgm:cxn modelId="{03DAA54C-C984-4CCF-BAF3-5507C804D605}" type="presOf" srcId="{975947B6-4C1A-41DB-AA65-A6B933C9B79A}" destId="{EBEBEFC4-CD6E-4450-8AE9-406286211D9D}" srcOrd="0" destOrd="0" presId="urn:microsoft.com/office/officeart/2005/8/layout/orgChart1"/>
    <dgm:cxn modelId="{47A39339-B48F-4316-98E7-2B7FD1C8BE7C}" type="presOf" srcId="{74DF9EEB-0A31-439B-9936-93E300D5572F}" destId="{D06A4331-6EB6-4AB8-B5A3-38C41EAA8B75}" srcOrd="1" destOrd="0" presId="urn:microsoft.com/office/officeart/2005/8/layout/orgChart1"/>
    <dgm:cxn modelId="{797A6DF6-ACF7-4214-B62D-12A1288638A4}" type="presOf" srcId="{986288C1-8254-4F5C-8D13-8686862331AB}" destId="{AC55DFC8-AC3E-4DE3-B219-86BBACF532AC}" srcOrd="0" destOrd="0" presId="urn:microsoft.com/office/officeart/2005/8/layout/orgChart1"/>
    <dgm:cxn modelId="{4B2A68D8-58C0-478F-A6D0-4781AB6EE4B9}" srcId="{986288C1-8254-4F5C-8D13-8686862331AB}" destId="{74DF9EEB-0A31-439B-9936-93E300D5572F}" srcOrd="0" destOrd="0" parTransId="{4963B52D-AEF3-4F73-A380-D4627779058A}" sibTransId="{58403D75-7FDE-4F2C-B104-2E8576F8DDB0}"/>
    <dgm:cxn modelId="{066A96F2-5361-44C5-B81E-F04F02A65065}" srcId="{74DF9EEB-0A31-439B-9936-93E300D5572F}" destId="{559EF2E6-005F-4166-AB96-80040515FAA3}" srcOrd="6" destOrd="0" parTransId="{005FC595-595F-47F9-9BC0-BE3BA754C5B7}" sibTransId="{678C7730-8550-4073-911F-1EED2E48AB25}"/>
    <dgm:cxn modelId="{C1715948-F27A-4FF5-A3CA-65167D49BA78}" type="presOf" srcId="{D68CBAEE-C3F0-42DA-84B0-40A32ECF69EE}" destId="{5D25721C-512A-4D74-A063-3E568E2376D2}" srcOrd="0" destOrd="0" presId="urn:microsoft.com/office/officeart/2005/8/layout/orgChart1"/>
    <dgm:cxn modelId="{D617672B-8DE4-4400-B206-29DBA6D34D34}" type="presOf" srcId="{80887B43-A1A2-4CF9-AFF2-4346D1E6325A}" destId="{12765662-B405-4702-8692-6AD6943BA768}" srcOrd="0" destOrd="0" presId="urn:microsoft.com/office/officeart/2005/8/layout/orgChart1"/>
    <dgm:cxn modelId="{96379CB0-4A27-4E37-9637-0675AC45C5A1}" type="presOf" srcId="{D68CBAEE-C3F0-42DA-84B0-40A32ECF69EE}" destId="{64AE3D2F-1A1A-49D7-B1F3-2176ED39B549}" srcOrd="1" destOrd="0" presId="urn:microsoft.com/office/officeart/2005/8/layout/orgChart1"/>
    <dgm:cxn modelId="{86B417B0-28D8-4BFD-87A5-D4C6B8670A58}" type="presOf" srcId="{7801FF60-0E87-41D2-A8B4-7C1A1D151EE7}" destId="{CF768ED8-DD02-4DCD-901C-039432FDFCD2}" srcOrd="0" destOrd="0" presId="urn:microsoft.com/office/officeart/2005/8/layout/orgChart1"/>
    <dgm:cxn modelId="{4A7D6A4E-DFF0-49E6-AB44-044CF3DB06D2}" srcId="{74DF9EEB-0A31-439B-9936-93E300D5572F}" destId="{F9841F43-1DAA-4C81-8D32-911CC0E7B46C}" srcOrd="0" destOrd="0" parTransId="{B010B57F-0B4F-41ED-A2C9-6D72429CEA07}" sibTransId="{6BB47E69-513C-49E9-9844-1C5B2C90B804}"/>
    <dgm:cxn modelId="{971242B2-2D14-40C8-A689-799473AFBC93}" type="presOf" srcId="{7801FF60-0E87-41D2-A8B4-7C1A1D151EE7}" destId="{2C7ECE96-1FBA-449F-9BF5-5B0B86A7A263}" srcOrd="1" destOrd="0" presId="urn:microsoft.com/office/officeart/2005/8/layout/orgChart1"/>
    <dgm:cxn modelId="{91E54569-96F2-4D90-8469-F2F69F7A16E1}" type="presOf" srcId="{559EF2E6-005F-4166-AB96-80040515FAA3}" destId="{A65B810C-C005-4B6A-8853-FFF3D8EB1B00}" srcOrd="0" destOrd="0" presId="urn:microsoft.com/office/officeart/2005/8/layout/orgChart1"/>
    <dgm:cxn modelId="{C921DE09-BB99-4CF6-8149-84AB678FBAFB}" type="presOf" srcId="{B3CF60C4-43B2-4E1F-88EC-C8C6DFC221E8}" destId="{E33DA436-25B7-4CB6-8668-ABE569E55765}" srcOrd="1" destOrd="0" presId="urn:microsoft.com/office/officeart/2005/8/layout/orgChart1"/>
    <dgm:cxn modelId="{0AC0BEC0-CD2A-4A45-A314-06C99097173A}" srcId="{74DF9EEB-0A31-439B-9936-93E300D5572F}" destId="{7801FF60-0E87-41D2-A8B4-7C1A1D151EE7}" srcOrd="1" destOrd="0" parTransId="{B5CABCE0-F1D1-4C72-824D-6FC0718F0D2A}" sibTransId="{43E77A9E-1B50-4AAC-A698-2FA2CB3789B2}"/>
    <dgm:cxn modelId="{DA2B8DE9-71CC-414E-8915-EE3209B0618E}" srcId="{74DF9EEB-0A31-439B-9936-93E300D5572F}" destId="{B3CF60C4-43B2-4E1F-88EC-C8C6DFC221E8}" srcOrd="4" destOrd="0" parTransId="{78AA05EB-EDF8-4E56-9764-FEEBED3A91EA}" sibTransId="{53F59BDC-5E92-47E6-8125-B0AC10C36371}"/>
    <dgm:cxn modelId="{CF81776C-A842-467E-844F-091C25256FAC}" type="presOf" srcId="{F03D6DB5-5639-4B47-82F2-B748D514DA62}" destId="{4C3F0A16-8CB5-4253-AFB2-1E99C9A4CE65}" srcOrd="0" destOrd="0" presId="urn:microsoft.com/office/officeart/2005/8/layout/orgChart1"/>
    <dgm:cxn modelId="{9E8A9970-5D62-480F-AAD2-A175232721F4}" type="presOf" srcId="{73C9D6D2-245D-4E4C-AF5E-DACEE8F9C094}" destId="{A16CBB69-EFEA-4C94-9F52-AF4B391A7283}" srcOrd="0" destOrd="0" presId="urn:microsoft.com/office/officeart/2005/8/layout/orgChart1"/>
    <dgm:cxn modelId="{91965C4C-D117-4D93-893B-39191A200613}" type="presOf" srcId="{74DF9EEB-0A31-439B-9936-93E300D5572F}" destId="{B0DE504C-2605-4A2B-BD32-936ADE729479}" srcOrd="0" destOrd="0" presId="urn:microsoft.com/office/officeart/2005/8/layout/orgChart1"/>
    <dgm:cxn modelId="{622D394B-A551-4875-A5CC-DF14AD9F1A29}" srcId="{74DF9EEB-0A31-439B-9936-93E300D5572F}" destId="{F03D6DB5-5639-4B47-82F2-B748D514DA62}" srcOrd="3" destOrd="0" parTransId="{73C9D6D2-245D-4E4C-AF5E-DACEE8F9C094}" sibTransId="{588E7D2D-D8AB-4D12-A5B5-7C3529701DEA}"/>
    <dgm:cxn modelId="{12AED364-50B0-417D-BC9F-91B973FD7DC4}" srcId="{74DF9EEB-0A31-439B-9936-93E300D5572F}" destId="{975947B6-4C1A-41DB-AA65-A6B933C9B79A}" srcOrd="5" destOrd="0" parTransId="{80887B43-A1A2-4CF9-AFF2-4346D1E6325A}" sibTransId="{E17841B7-5A73-4256-8FD6-595565EA13C2}"/>
    <dgm:cxn modelId="{141EDEEF-5F60-4213-A4E3-085E4B374AE3}" type="presOf" srcId="{B5CABCE0-F1D1-4C72-824D-6FC0718F0D2A}" destId="{444EA80E-E37E-4B9E-A4E6-4D6C2DB6F3AE}" srcOrd="0" destOrd="0" presId="urn:microsoft.com/office/officeart/2005/8/layout/orgChart1"/>
    <dgm:cxn modelId="{9D7F3625-7B28-4B7C-8315-404496EE4ADB}" type="presOf" srcId="{F9841F43-1DAA-4C81-8D32-911CC0E7B46C}" destId="{46673BFF-9AB5-4CAC-8358-20FCEFFE60A1}" srcOrd="0" destOrd="0" presId="urn:microsoft.com/office/officeart/2005/8/layout/orgChart1"/>
    <dgm:cxn modelId="{08477027-3E2B-4F0E-A9F1-A07125EFD007}" type="presParOf" srcId="{AC55DFC8-AC3E-4DE3-B219-86BBACF532AC}" destId="{A6FE3744-29EF-4F1C-9CC8-EEF7B6197235}" srcOrd="0" destOrd="0" presId="urn:microsoft.com/office/officeart/2005/8/layout/orgChart1"/>
    <dgm:cxn modelId="{435866C3-157C-44BC-83C9-F18A8C34AF1A}" type="presParOf" srcId="{A6FE3744-29EF-4F1C-9CC8-EEF7B6197235}" destId="{C86C0348-7A16-4ED3-9094-A96D0B7EC267}" srcOrd="0" destOrd="0" presId="urn:microsoft.com/office/officeart/2005/8/layout/orgChart1"/>
    <dgm:cxn modelId="{4D309196-FF4C-48D4-92A1-EEA08276BAD5}" type="presParOf" srcId="{C86C0348-7A16-4ED3-9094-A96D0B7EC267}" destId="{B0DE504C-2605-4A2B-BD32-936ADE729479}" srcOrd="0" destOrd="0" presId="urn:microsoft.com/office/officeart/2005/8/layout/orgChart1"/>
    <dgm:cxn modelId="{13388779-B918-403B-ACCE-D705D9FA5980}" type="presParOf" srcId="{C86C0348-7A16-4ED3-9094-A96D0B7EC267}" destId="{D06A4331-6EB6-4AB8-B5A3-38C41EAA8B75}" srcOrd="1" destOrd="0" presId="urn:microsoft.com/office/officeart/2005/8/layout/orgChart1"/>
    <dgm:cxn modelId="{6D954698-7EF2-4E97-AB19-C4E413259A5F}" type="presParOf" srcId="{A6FE3744-29EF-4F1C-9CC8-EEF7B6197235}" destId="{A80CD39B-6802-4248-90B3-5E0C1413CAA8}" srcOrd="1" destOrd="0" presId="urn:microsoft.com/office/officeart/2005/8/layout/orgChart1"/>
    <dgm:cxn modelId="{DA1BA4D2-2A74-426D-AED9-1E0F6D79F589}" type="presParOf" srcId="{A80CD39B-6802-4248-90B3-5E0C1413CAA8}" destId="{444EA80E-E37E-4B9E-A4E6-4D6C2DB6F3AE}" srcOrd="0" destOrd="0" presId="urn:microsoft.com/office/officeart/2005/8/layout/orgChart1"/>
    <dgm:cxn modelId="{EE10A1AE-0923-40DA-B86A-1F8D7A58527F}" type="presParOf" srcId="{A80CD39B-6802-4248-90B3-5E0C1413CAA8}" destId="{E7C14DC0-A267-4A12-A0ED-BC640A3ED3AB}" srcOrd="1" destOrd="0" presId="urn:microsoft.com/office/officeart/2005/8/layout/orgChart1"/>
    <dgm:cxn modelId="{4CA9F12F-F3C9-467E-B806-0C59A0EEA989}" type="presParOf" srcId="{E7C14DC0-A267-4A12-A0ED-BC640A3ED3AB}" destId="{3E1D5246-FAE0-47C7-A97E-CC0D79910B77}" srcOrd="0" destOrd="0" presId="urn:microsoft.com/office/officeart/2005/8/layout/orgChart1"/>
    <dgm:cxn modelId="{620DE29B-4EE4-4AA6-8CE2-36C0CE0759EE}" type="presParOf" srcId="{3E1D5246-FAE0-47C7-A97E-CC0D79910B77}" destId="{CF768ED8-DD02-4DCD-901C-039432FDFCD2}" srcOrd="0" destOrd="0" presId="urn:microsoft.com/office/officeart/2005/8/layout/orgChart1"/>
    <dgm:cxn modelId="{27D3F3AB-597F-4ED5-A977-48CD82C7CE92}" type="presParOf" srcId="{3E1D5246-FAE0-47C7-A97E-CC0D79910B77}" destId="{2C7ECE96-1FBA-449F-9BF5-5B0B86A7A263}" srcOrd="1" destOrd="0" presId="urn:microsoft.com/office/officeart/2005/8/layout/orgChart1"/>
    <dgm:cxn modelId="{3257578F-D7C1-4D16-8B42-5AE284F3EEA3}" type="presParOf" srcId="{E7C14DC0-A267-4A12-A0ED-BC640A3ED3AB}" destId="{383924D1-4232-46AF-AE1A-83AE04A2AF2D}" srcOrd="1" destOrd="0" presId="urn:microsoft.com/office/officeart/2005/8/layout/orgChart1"/>
    <dgm:cxn modelId="{FE46BBAB-980C-4E19-81DF-D261C55929EE}" type="presParOf" srcId="{E7C14DC0-A267-4A12-A0ED-BC640A3ED3AB}" destId="{C54C6B68-B938-4466-9E49-EBDE020D7E68}" srcOrd="2" destOrd="0" presId="urn:microsoft.com/office/officeart/2005/8/layout/orgChart1"/>
    <dgm:cxn modelId="{876AAD53-A76F-4D59-B73B-921DF3693979}" type="presParOf" srcId="{A80CD39B-6802-4248-90B3-5E0C1413CAA8}" destId="{2658DF57-24A2-4C64-B14E-5F4668F35A1D}" srcOrd="2" destOrd="0" presId="urn:microsoft.com/office/officeart/2005/8/layout/orgChart1"/>
    <dgm:cxn modelId="{A0BBD755-F0A2-431C-A6E3-9D1CDABA6031}" type="presParOf" srcId="{A80CD39B-6802-4248-90B3-5E0C1413CAA8}" destId="{1E77CE83-B468-4ADA-92FA-7707980C0F18}" srcOrd="3" destOrd="0" presId="urn:microsoft.com/office/officeart/2005/8/layout/orgChart1"/>
    <dgm:cxn modelId="{F6A463D3-735D-4A1C-99A2-14A9E114B581}" type="presParOf" srcId="{1E77CE83-B468-4ADA-92FA-7707980C0F18}" destId="{805247A4-812D-4515-8095-B1604F321669}" srcOrd="0" destOrd="0" presId="urn:microsoft.com/office/officeart/2005/8/layout/orgChart1"/>
    <dgm:cxn modelId="{F605139B-50BD-4D01-9685-943EC5EFEADE}" type="presParOf" srcId="{805247A4-812D-4515-8095-B1604F321669}" destId="{5D25721C-512A-4D74-A063-3E568E2376D2}" srcOrd="0" destOrd="0" presId="urn:microsoft.com/office/officeart/2005/8/layout/orgChart1"/>
    <dgm:cxn modelId="{456EF130-C0B9-439A-8CCE-DDD2F1EB2E4D}" type="presParOf" srcId="{805247A4-812D-4515-8095-B1604F321669}" destId="{64AE3D2F-1A1A-49D7-B1F3-2176ED39B549}" srcOrd="1" destOrd="0" presId="urn:microsoft.com/office/officeart/2005/8/layout/orgChart1"/>
    <dgm:cxn modelId="{501AE4A2-10CF-47D4-A272-AE4E023F16A8}" type="presParOf" srcId="{1E77CE83-B468-4ADA-92FA-7707980C0F18}" destId="{467D939C-6C6B-491B-95EA-80391025CB16}" srcOrd="1" destOrd="0" presId="urn:microsoft.com/office/officeart/2005/8/layout/orgChart1"/>
    <dgm:cxn modelId="{E0468B62-AF93-48EF-87D6-AD471A6EE661}" type="presParOf" srcId="{1E77CE83-B468-4ADA-92FA-7707980C0F18}" destId="{05900C46-F7AD-4702-80F2-BB88644ADE40}" srcOrd="2" destOrd="0" presId="urn:microsoft.com/office/officeart/2005/8/layout/orgChart1"/>
    <dgm:cxn modelId="{607D8E54-CEE2-4CFF-B759-6D7B9E0A57FC}" type="presParOf" srcId="{A80CD39B-6802-4248-90B3-5E0C1413CAA8}" destId="{A16CBB69-EFEA-4C94-9F52-AF4B391A7283}" srcOrd="4" destOrd="0" presId="urn:microsoft.com/office/officeart/2005/8/layout/orgChart1"/>
    <dgm:cxn modelId="{11BB1258-34CE-4011-A6E9-C7EBED4C6531}" type="presParOf" srcId="{A80CD39B-6802-4248-90B3-5E0C1413CAA8}" destId="{F2087011-6E60-4192-9710-6255E4611E34}" srcOrd="5" destOrd="0" presId="urn:microsoft.com/office/officeart/2005/8/layout/orgChart1"/>
    <dgm:cxn modelId="{AE4824E6-A241-4C46-BDE8-3466DB462DBD}" type="presParOf" srcId="{F2087011-6E60-4192-9710-6255E4611E34}" destId="{62D59797-8E3E-4D21-B5DF-3C30F5991023}" srcOrd="0" destOrd="0" presId="urn:microsoft.com/office/officeart/2005/8/layout/orgChart1"/>
    <dgm:cxn modelId="{1EFB0E32-CBAD-47EB-B0BD-6992BD1BFA4A}" type="presParOf" srcId="{62D59797-8E3E-4D21-B5DF-3C30F5991023}" destId="{4C3F0A16-8CB5-4253-AFB2-1E99C9A4CE65}" srcOrd="0" destOrd="0" presId="urn:microsoft.com/office/officeart/2005/8/layout/orgChart1"/>
    <dgm:cxn modelId="{DC5813AC-0AA1-46BE-A1F0-41A9CB7A2489}" type="presParOf" srcId="{62D59797-8E3E-4D21-B5DF-3C30F5991023}" destId="{B15A9E0C-29A9-448C-8D33-B6E9F1741511}" srcOrd="1" destOrd="0" presId="urn:microsoft.com/office/officeart/2005/8/layout/orgChart1"/>
    <dgm:cxn modelId="{F1879984-E8CC-4DD3-84A4-1F920E4E4333}" type="presParOf" srcId="{F2087011-6E60-4192-9710-6255E4611E34}" destId="{68511844-833B-4208-A25A-A65461FE4DBC}" srcOrd="1" destOrd="0" presId="urn:microsoft.com/office/officeart/2005/8/layout/orgChart1"/>
    <dgm:cxn modelId="{C02ADD80-4976-4E31-AF3E-C07811E8BECE}" type="presParOf" srcId="{F2087011-6E60-4192-9710-6255E4611E34}" destId="{0E8D5D41-DBC4-4CE4-82A7-C26D4D9FD398}" srcOrd="2" destOrd="0" presId="urn:microsoft.com/office/officeart/2005/8/layout/orgChart1"/>
    <dgm:cxn modelId="{DC1F9185-93C3-4EDA-B0FE-F22136D039E2}" type="presParOf" srcId="{A80CD39B-6802-4248-90B3-5E0C1413CAA8}" destId="{ACD14F72-44BA-49DF-98CD-A4CA9FE9E91D}" srcOrd="6" destOrd="0" presId="urn:microsoft.com/office/officeart/2005/8/layout/orgChart1"/>
    <dgm:cxn modelId="{269F97F1-191C-450F-9121-04E84F973258}" type="presParOf" srcId="{A80CD39B-6802-4248-90B3-5E0C1413CAA8}" destId="{0A9731AC-27E8-426B-AF87-F9B6BAB4236D}" srcOrd="7" destOrd="0" presId="urn:microsoft.com/office/officeart/2005/8/layout/orgChart1"/>
    <dgm:cxn modelId="{692FED98-51B7-47B4-AABB-9C1A93A2D35C}" type="presParOf" srcId="{0A9731AC-27E8-426B-AF87-F9B6BAB4236D}" destId="{9D0AE63B-1B08-49C8-AE60-00293BD39ED9}" srcOrd="0" destOrd="0" presId="urn:microsoft.com/office/officeart/2005/8/layout/orgChart1"/>
    <dgm:cxn modelId="{5CCEE6AE-A394-4F96-AB29-E931F68CC0C9}" type="presParOf" srcId="{9D0AE63B-1B08-49C8-AE60-00293BD39ED9}" destId="{563BD575-5C57-4F46-B652-B12AF2B6E523}" srcOrd="0" destOrd="0" presId="urn:microsoft.com/office/officeart/2005/8/layout/orgChart1"/>
    <dgm:cxn modelId="{A16BD496-285A-402F-9C6A-46154F3C756C}" type="presParOf" srcId="{9D0AE63B-1B08-49C8-AE60-00293BD39ED9}" destId="{E33DA436-25B7-4CB6-8668-ABE569E55765}" srcOrd="1" destOrd="0" presId="urn:microsoft.com/office/officeart/2005/8/layout/orgChart1"/>
    <dgm:cxn modelId="{5CF5BBE5-1B37-44F1-836D-9B9A9130D7D4}" type="presParOf" srcId="{0A9731AC-27E8-426B-AF87-F9B6BAB4236D}" destId="{EAD347DD-3119-4D48-962D-2CDB99D769AE}" srcOrd="1" destOrd="0" presId="urn:microsoft.com/office/officeart/2005/8/layout/orgChart1"/>
    <dgm:cxn modelId="{E6219BDC-C9EE-49B5-8F41-E63B84688443}" type="presParOf" srcId="{0A9731AC-27E8-426B-AF87-F9B6BAB4236D}" destId="{4C81A119-1E6D-46A7-8085-046524DF404D}" srcOrd="2" destOrd="0" presId="urn:microsoft.com/office/officeart/2005/8/layout/orgChart1"/>
    <dgm:cxn modelId="{844FD274-33F9-435C-87AD-DC9D8D504CBA}" type="presParOf" srcId="{A80CD39B-6802-4248-90B3-5E0C1413CAA8}" destId="{12765662-B405-4702-8692-6AD6943BA768}" srcOrd="8" destOrd="0" presId="urn:microsoft.com/office/officeart/2005/8/layout/orgChart1"/>
    <dgm:cxn modelId="{10275CBC-FB9E-41E3-921D-BBE7685ADCE3}" type="presParOf" srcId="{A80CD39B-6802-4248-90B3-5E0C1413CAA8}" destId="{002D05C2-A1F6-430B-83D9-066642310C88}" srcOrd="9" destOrd="0" presId="urn:microsoft.com/office/officeart/2005/8/layout/orgChart1"/>
    <dgm:cxn modelId="{5B7B5599-F16C-433F-852C-9478168E0C7D}" type="presParOf" srcId="{002D05C2-A1F6-430B-83D9-066642310C88}" destId="{6B71E803-CEA4-4561-9449-AD0CF19C6194}" srcOrd="0" destOrd="0" presId="urn:microsoft.com/office/officeart/2005/8/layout/orgChart1"/>
    <dgm:cxn modelId="{06E67CB5-DA33-4E08-A99C-049071271605}" type="presParOf" srcId="{6B71E803-CEA4-4561-9449-AD0CF19C6194}" destId="{EBEBEFC4-CD6E-4450-8AE9-406286211D9D}" srcOrd="0" destOrd="0" presId="urn:microsoft.com/office/officeart/2005/8/layout/orgChart1"/>
    <dgm:cxn modelId="{7EBB4F07-9BCD-42AB-847F-99C6C83DAC37}" type="presParOf" srcId="{6B71E803-CEA4-4561-9449-AD0CF19C6194}" destId="{8DAB60D7-52D5-4184-8E8C-02E4E259AB56}" srcOrd="1" destOrd="0" presId="urn:microsoft.com/office/officeart/2005/8/layout/orgChart1"/>
    <dgm:cxn modelId="{115FB1CF-DAE4-4234-A6CD-F30D7F2D85BB}" type="presParOf" srcId="{002D05C2-A1F6-430B-83D9-066642310C88}" destId="{21001BDD-C420-4B63-8407-93E601CED47D}" srcOrd="1" destOrd="0" presId="urn:microsoft.com/office/officeart/2005/8/layout/orgChart1"/>
    <dgm:cxn modelId="{C319492D-B56B-4D0B-ADC6-AD661FC3C276}" type="presParOf" srcId="{002D05C2-A1F6-430B-83D9-066642310C88}" destId="{229462E0-C08F-4D0C-B7FA-4A59650F7A70}" srcOrd="2" destOrd="0" presId="urn:microsoft.com/office/officeart/2005/8/layout/orgChart1"/>
    <dgm:cxn modelId="{941E5DEB-8436-4DC3-B92A-0533D766A190}" type="presParOf" srcId="{A80CD39B-6802-4248-90B3-5E0C1413CAA8}" destId="{C777FA47-582D-4B3F-825D-0FC8C9659BE5}" srcOrd="10" destOrd="0" presId="urn:microsoft.com/office/officeart/2005/8/layout/orgChart1"/>
    <dgm:cxn modelId="{66521E7F-16C1-4706-8ABF-A84B95779CC6}" type="presParOf" srcId="{A80CD39B-6802-4248-90B3-5E0C1413CAA8}" destId="{AC1C3E0B-30DB-47AF-A3C6-4E96D498B161}" srcOrd="11" destOrd="0" presId="urn:microsoft.com/office/officeart/2005/8/layout/orgChart1"/>
    <dgm:cxn modelId="{7924E1D5-5DC8-4710-B768-3A04C4C96B7D}" type="presParOf" srcId="{AC1C3E0B-30DB-47AF-A3C6-4E96D498B161}" destId="{F30A828F-AD9D-4102-883D-E6AE804FBB09}" srcOrd="0" destOrd="0" presId="urn:microsoft.com/office/officeart/2005/8/layout/orgChart1"/>
    <dgm:cxn modelId="{EE1689E7-99B1-4034-B3E8-716FE016072F}" type="presParOf" srcId="{F30A828F-AD9D-4102-883D-E6AE804FBB09}" destId="{A65B810C-C005-4B6A-8853-FFF3D8EB1B00}" srcOrd="0" destOrd="0" presId="urn:microsoft.com/office/officeart/2005/8/layout/orgChart1"/>
    <dgm:cxn modelId="{02310E10-52B5-45C0-B9A2-EC07B3F7713C}" type="presParOf" srcId="{F30A828F-AD9D-4102-883D-E6AE804FBB09}" destId="{56F2E77F-9994-41B8-BD22-7CBA61F86DF7}" srcOrd="1" destOrd="0" presId="urn:microsoft.com/office/officeart/2005/8/layout/orgChart1"/>
    <dgm:cxn modelId="{C92B06EB-4B08-4AF7-8EBF-9E9FC3D03F6A}" type="presParOf" srcId="{AC1C3E0B-30DB-47AF-A3C6-4E96D498B161}" destId="{632A6977-AC2B-43B2-99B2-A23CDFC8D0A7}" srcOrd="1" destOrd="0" presId="urn:microsoft.com/office/officeart/2005/8/layout/orgChart1"/>
    <dgm:cxn modelId="{41A92BD6-31B2-40FE-BBFC-821B9D3E5422}" type="presParOf" srcId="{AC1C3E0B-30DB-47AF-A3C6-4E96D498B161}" destId="{B19D539E-904E-4529-881A-9AEB623AE0D9}" srcOrd="2" destOrd="0" presId="urn:microsoft.com/office/officeart/2005/8/layout/orgChart1"/>
    <dgm:cxn modelId="{95C0DA79-A861-4D29-BBCE-3AEB949D21AF}" type="presParOf" srcId="{A6FE3744-29EF-4F1C-9CC8-EEF7B6197235}" destId="{B27F4988-E82B-414A-A4A2-7E2B6D2F16FC}" srcOrd="2" destOrd="0" presId="urn:microsoft.com/office/officeart/2005/8/layout/orgChart1"/>
    <dgm:cxn modelId="{212CD40A-A3F9-4466-B9B4-E800C497FF6F}" type="presParOf" srcId="{B27F4988-E82B-414A-A4A2-7E2B6D2F16FC}" destId="{F675BBA8-7530-459D-B94F-87A2EB32E856}" srcOrd="0" destOrd="0" presId="urn:microsoft.com/office/officeart/2005/8/layout/orgChart1"/>
    <dgm:cxn modelId="{25DB4A6D-03DF-4616-ABC9-730328A8877F}" type="presParOf" srcId="{B27F4988-E82B-414A-A4A2-7E2B6D2F16FC}" destId="{660658DC-2F1F-4C37-B405-B1CBFDFFC57A}" srcOrd="1" destOrd="0" presId="urn:microsoft.com/office/officeart/2005/8/layout/orgChart1"/>
    <dgm:cxn modelId="{111EAB23-D501-4CC3-85DA-A584CBBE9E8D}" type="presParOf" srcId="{660658DC-2F1F-4C37-B405-B1CBFDFFC57A}" destId="{04FD7C41-C755-4B2E-96D4-107126C63727}" srcOrd="0" destOrd="0" presId="urn:microsoft.com/office/officeart/2005/8/layout/orgChart1"/>
    <dgm:cxn modelId="{A3C9DD42-88A1-4A26-878A-8A3075DD78AC}" type="presParOf" srcId="{04FD7C41-C755-4B2E-96D4-107126C63727}" destId="{46673BFF-9AB5-4CAC-8358-20FCEFFE60A1}" srcOrd="0" destOrd="0" presId="urn:microsoft.com/office/officeart/2005/8/layout/orgChart1"/>
    <dgm:cxn modelId="{C5AD2B66-8C0A-4329-B343-4ABE2FAFB5E0}" type="presParOf" srcId="{04FD7C41-C755-4B2E-96D4-107126C63727}" destId="{B1790D6E-EC6A-44A0-9261-7912A9838E32}" srcOrd="1" destOrd="0" presId="urn:microsoft.com/office/officeart/2005/8/layout/orgChart1"/>
    <dgm:cxn modelId="{AB4D488D-E8EF-4771-8EAD-6195B2F44836}" type="presParOf" srcId="{660658DC-2F1F-4C37-B405-B1CBFDFFC57A}" destId="{4B49AC0F-D11E-442D-AD54-F2C8A3294DBE}" srcOrd="1" destOrd="0" presId="urn:microsoft.com/office/officeart/2005/8/layout/orgChart1"/>
    <dgm:cxn modelId="{EBF19BD3-DA44-4F96-90FE-D4A98F4D84B2}" type="presParOf" srcId="{660658DC-2F1F-4C37-B405-B1CBFDFFC57A}" destId="{BD422F12-E767-46FB-9625-430DB6169C5B}"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A5ED41-12D1-47E0-9E90-440B498A473F}">
      <dsp:nvSpPr>
        <dsp:cNvPr id="0" name=""/>
        <dsp:cNvSpPr/>
      </dsp:nvSpPr>
      <dsp:spPr>
        <a:xfrm rot="10800000">
          <a:off x="1879225" y="2218"/>
          <a:ext cx="5472684" cy="2003071"/>
        </a:xfrm>
        <a:prstGeom prst="homePlate">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83299" tIns="83820" rIns="156464" bIns="83820" numCol="1" spcCol="1270" anchor="ctr" anchorCtr="0">
          <a:noAutofit/>
        </a:bodyPr>
        <a:lstStyle/>
        <a:p>
          <a:pPr lvl="0" algn="ctr" defTabSz="977900">
            <a:lnSpc>
              <a:spcPct val="90000"/>
            </a:lnSpc>
            <a:spcBef>
              <a:spcPct val="0"/>
            </a:spcBef>
            <a:spcAft>
              <a:spcPct val="35000"/>
            </a:spcAft>
          </a:pPr>
          <a:r>
            <a:rPr lang="en-ZA" altLang="en-US" sz="2200" kern="1200" dirty="0" smtClean="0">
              <a:latin typeface="Gill Sans MT" pitchFamily="34" charset="0"/>
              <a:cs typeface="Arial" charset="0"/>
            </a:rPr>
            <a:t>An environment built to meet people’s needs and aspirations.</a:t>
          </a:r>
          <a:endParaRPr lang="en-ZA" sz="2200" kern="1200" dirty="0"/>
        </a:p>
      </dsp:txBody>
      <dsp:txXfrm rot="10800000">
        <a:off x="1879225" y="2218"/>
        <a:ext cx="5472684" cy="2003071"/>
      </dsp:txXfrm>
    </dsp:sp>
    <dsp:sp modelId="{843FE566-F3C6-4BC9-8300-D9ECE7FF4699}">
      <dsp:nvSpPr>
        <dsp:cNvPr id="0" name=""/>
        <dsp:cNvSpPr/>
      </dsp:nvSpPr>
      <dsp:spPr>
        <a:xfrm>
          <a:off x="877690" y="2218"/>
          <a:ext cx="2003071" cy="2003071"/>
        </a:xfrm>
        <a:prstGeom prst="ellipse">
          <a:avLst/>
        </a:prstGeom>
        <a:solidFill>
          <a:schemeClr val="accent6">
            <a:lumMod val="7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FD9528DD-90F8-4860-AAFB-EE524C90805F}">
      <dsp:nvSpPr>
        <dsp:cNvPr id="0" name=""/>
        <dsp:cNvSpPr/>
      </dsp:nvSpPr>
      <dsp:spPr>
        <a:xfrm rot="10800000">
          <a:off x="1879225" y="2603221"/>
          <a:ext cx="5472684" cy="2003071"/>
        </a:xfrm>
        <a:prstGeom prst="homePlate">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83299" tIns="83820" rIns="156464" bIns="83820" numCol="1" spcCol="1270" anchor="ctr" anchorCtr="0">
          <a:noAutofit/>
        </a:bodyPr>
        <a:lstStyle/>
        <a:p>
          <a:pPr lvl="0" algn="ctr" defTabSz="977900">
            <a:lnSpc>
              <a:spcPct val="90000"/>
            </a:lnSpc>
            <a:spcBef>
              <a:spcPct val="0"/>
            </a:spcBef>
            <a:spcAft>
              <a:spcPct val="35000"/>
            </a:spcAft>
          </a:pPr>
          <a:r>
            <a:rPr lang="en-ZA" altLang="en-US" sz="2200" kern="1200" dirty="0" smtClean="0">
              <a:latin typeface="Gill Sans MT" pitchFamily="34" charset="0"/>
              <a:cs typeface="Arial" charset="0"/>
            </a:rPr>
            <a:t>Implementing projects and programmes that address built environment issues and add value to the built environment professions, government and the general public.</a:t>
          </a:r>
          <a:endParaRPr lang="en-ZA" sz="2200" kern="1200" dirty="0"/>
        </a:p>
      </dsp:txBody>
      <dsp:txXfrm rot="10800000">
        <a:off x="1879225" y="2603221"/>
        <a:ext cx="5472684" cy="2003071"/>
      </dsp:txXfrm>
    </dsp:sp>
    <dsp:sp modelId="{FD96CC53-CBD9-441E-8FD4-936C3219A20E}">
      <dsp:nvSpPr>
        <dsp:cNvPr id="0" name=""/>
        <dsp:cNvSpPr/>
      </dsp:nvSpPr>
      <dsp:spPr>
        <a:xfrm>
          <a:off x="877690" y="2603221"/>
          <a:ext cx="2003071" cy="2003071"/>
        </a:xfrm>
        <a:prstGeom prst="ellipse">
          <a:avLst/>
        </a:prstGeom>
        <a:solidFill>
          <a:schemeClr val="accent6">
            <a:lumMod val="7500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9AC096E-B1E7-44A4-BFF4-598CB23D145A}" type="datetimeFigureOut">
              <a:rPr lang="en-ZA" smtClean="0"/>
              <a:pPr/>
              <a:t>2017/11/30</a:t>
            </a:fld>
            <a:endParaRPr lang="en-ZA"/>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70EB6EDF-DB77-4821-9A9E-3AF110EC5B7A}" type="slidenum">
              <a:rPr lang="en-ZA" smtClean="0"/>
              <a:pPr/>
              <a:t>‹#›</a:t>
            </a:fld>
            <a:endParaRPr lang="en-ZA"/>
          </a:p>
        </p:txBody>
      </p:sp>
    </p:spTree>
    <p:extLst>
      <p:ext uri="{BB962C8B-B14F-4D97-AF65-F5344CB8AC3E}">
        <p14:creationId xmlns:p14="http://schemas.microsoft.com/office/powerpoint/2010/main" xmlns="" val="46537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BE PowerPoint Presentation2.jpg"/>
          <p:cNvPicPr>
            <a:picLocks noChangeAspect="1"/>
          </p:cNvPicPr>
          <p:nvPr userDrawn="1"/>
        </p:nvPicPr>
        <p:blipFill>
          <a:blip r:embed="rId2"/>
          <a:stretch>
            <a:fillRect/>
          </a:stretch>
        </p:blipFill>
        <p:spPr>
          <a:xfrm>
            <a:off x="-75251" y="0"/>
            <a:ext cx="9251512" cy="6890015"/>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lgn="l">
              <a:defRPr/>
            </a:lvl1pPr>
          </a:lstStyle>
          <a:p>
            <a:r>
              <a:rPr lang="en-GB" dirty="0" smtClean="0"/>
              <a:t>Presentation Title here</a:t>
            </a:r>
            <a:endParaRPr lang="en-US" dirty="0"/>
          </a:p>
        </p:txBody>
      </p:sp>
      <p:sp>
        <p:nvSpPr>
          <p:cNvPr id="3" name="Subtitle 2"/>
          <p:cNvSpPr>
            <a:spLocks noGrp="1"/>
          </p:cNvSpPr>
          <p:nvPr>
            <p:ph type="subTitle" idx="1" hasCustomPrompt="1"/>
          </p:nvPr>
        </p:nvSpPr>
        <p:spPr>
          <a:xfrm>
            <a:off x="685800" y="3886200"/>
            <a:ext cx="70866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Title here</a:t>
            </a:r>
            <a:endParaRPr lang="en-US" dirty="0"/>
          </a:p>
        </p:txBody>
      </p:sp>
      <p:sp>
        <p:nvSpPr>
          <p:cNvPr id="4" name="Date Placeholder 3"/>
          <p:cNvSpPr>
            <a:spLocks noGrp="1"/>
          </p:cNvSpPr>
          <p:nvPr>
            <p:ph type="dt" sz="half" idx="10"/>
          </p:nvPr>
        </p:nvSpPr>
        <p:spPr/>
        <p:txBody>
          <a:bodyPr/>
          <a:lstStyle/>
          <a:p>
            <a:fld id="{F458E020-F44C-47C0-9CE3-9C5C3594486F}" type="datetime1">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33169"/>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41F75-7861-48E0-BBAE-FA0BB7044C0E}" type="datetime1">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33169"/>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7F9F0-B8EC-40DF-AA2C-C01EBF72FF77}" type="datetime1">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BE PowerPoint Presentation2.jpg"/>
          <p:cNvPicPr>
            <a:picLocks noChangeAspect="1"/>
          </p:cNvPicPr>
          <p:nvPr userDrawn="1"/>
        </p:nvPicPr>
        <p:blipFill>
          <a:blip r:embed="rId2"/>
          <a:stretch>
            <a:fillRect/>
          </a:stretch>
        </p:blipFill>
        <p:spPr>
          <a:xfrm>
            <a:off x="0" y="0"/>
            <a:ext cx="9257297" cy="6894324"/>
          </a:xfrm>
          <a:prstGeom prst="rect">
            <a:avLst/>
          </a:prstGeom>
        </p:spPr>
      </p:pic>
      <p:sp>
        <p:nvSpPr>
          <p:cNvPr id="2" name="Title 1"/>
          <p:cNvSpPr>
            <a:spLocks noGrp="1"/>
          </p:cNvSpPr>
          <p:nvPr>
            <p:ph type="title"/>
          </p:nvPr>
        </p:nvSpPr>
        <p:spPr>
          <a:xfrm>
            <a:off x="457200" y="1066800"/>
            <a:ext cx="8229600" cy="978523"/>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209801"/>
            <a:ext cx="8229600" cy="3352800"/>
          </a:xfrm>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71A3BA-A373-487B-A699-7A2B10233600}" type="datetime1">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 y="-27384"/>
            <a:ext cx="9247479" cy="6885384"/>
          </a:xfrm>
          <a:prstGeom prst="rect">
            <a:avLst/>
          </a:prstGeom>
        </p:spPr>
      </p:pic>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E5EF82-28A0-4E95-9150-31E921354EAC}" type="datetime1">
              <a:rPr lang="en-US" smtClean="0"/>
              <a:pPr/>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A3697-DC7B-894C-BE54-C9BABF30A314}"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1"/>
            <a:ext cx="9144000" cy="688538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D2399-5655-466D-B155-DB10F833F68F}" type="datetime1">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08337"/>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C6B3BE-4A58-4F7B-A0B9-B7B6150F1E02}" type="datetime1">
              <a:rPr lang="en-US" smtClean="0"/>
              <a:pPr/>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0833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47611-EC7F-45D9-8938-BC936ED3874C}" type="datetime1">
              <a:rPr lang="en-US" smtClean="0"/>
              <a:pPr/>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33169"/>
          </a:xfrm>
          <a:prstGeom prst="rect">
            <a:avLst/>
          </a:prstGeom>
        </p:spPr>
      </p:pic>
      <p:sp>
        <p:nvSpPr>
          <p:cNvPr id="2" name="Date Placeholder 1"/>
          <p:cNvSpPr>
            <a:spLocks noGrp="1"/>
          </p:cNvSpPr>
          <p:nvPr>
            <p:ph type="dt" sz="half" idx="10"/>
          </p:nvPr>
        </p:nvSpPr>
        <p:spPr/>
        <p:txBody>
          <a:bodyPr/>
          <a:lstStyle/>
          <a:p>
            <a:fld id="{BD6206F2-890F-49CD-ACAF-2B1CF5EB8EF0}" type="datetime1">
              <a:rPr lang="en-US" smtClean="0"/>
              <a:pPr/>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77047"/>
            <a:ext cx="9144000" cy="6808337"/>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98AFF-5C11-4DFB-A1C5-EE6216DAF6B7}" type="datetime1">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4831"/>
            <a:ext cx="9144000" cy="6833169"/>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3CBFB-80F2-4B0B-8B81-D2517E65C430}" type="datetime1">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A0302-55D9-439C-BE50-9888949624B9}" type="datetime1">
              <a:rPr lang="en-US" smtClean="0"/>
              <a:pPr/>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A3697-DC7B-894C-BE54-C9BABF30A3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9090"/>
            <a:ext cx="7092280" cy="2475707"/>
          </a:xfrm>
        </p:spPr>
        <p:txBody>
          <a:bodyPr>
            <a:noAutofit/>
          </a:bodyPr>
          <a:lstStyle/>
          <a:p>
            <a:pPr algn="ctr">
              <a:spcBef>
                <a:spcPct val="20000"/>
              </a:spcBef>
            </a:pPr>
            <a:r>
              <a:rPr lang="en-ZA" sz="2800" b="1" dirty="0" smtClean="0">
                <a:latin typeface="Arial" pitchFamily="34" charset="0"/>
                <a:ea typeface="+mn-ea"/>
                <a:cs typeface="Arial" pitchFamily="34" charset="0"/>
              </a:rPr>
              <a:t>Portfolio Committee briefing on </a:t>
            </a:r>
            <a:r>
              <a:rPr lang="en-ZA" sz="2800" b="1" dirty="0">
                <a:latin typeface="Arial" pitchFamily="34" charset="0"/>
                <a:ea typeface="+mn-ea"/>
                <a:cs typeface="Arial" pitchFamily="34" charset="0"/>
              </a:rPr>
              <a:t>the challenges faced by Small Businesses and Cooperatives in the construction sector and what strategies are in  place to counter the challenges from the CBE </a:t>
            </a:r>
            <a:r>
              <a:rPr lang="en-ZA" sz="2800" b="1" dirty="0" smtClean="0">
                <a:latin typeface="Arial" pitchFamily="34" charset="0"/>
                <a:ea typeface="+mn-ea"/>
                <a:cs typeface="Arial" pitchFamily="34" charset="0"/>
              </a:rPr>
              <a:t>and </a:t>
            </a:r>
            <a:r>
              <a:rPr lang="en-ZA" sz="2800" b="1" dirty="0">
                <a:latin typeface="Arial" pitchFamily="34" charset="0"/>
                <a:ea typeface="+mn-ea"/>
                <a:cs typeface="Arial" pitchFamily="34" charset="0"/>
              </a:rPr>
              <a:t>DPW </a:t>
            </a:r>
            <a:endParaRPr lang="en-US" sz="2800" b="1" dirty="0">
              <a:latin typeface="Arial" pitchFamily="34" charset="0"/>
              <a:ea typeface="+mn-ea"/>
              <a:cs typeface="Arial" pitchFamily="34" charset="0"/>
            </a:endParaRPr>
          </a:p>
        </p:txBody>
      </p:sp>
      <p:sp>
        <p:nvSpPr>
          <p:cNvPr id="4" name="Rectangle 3"/>
          <p:cNvSpPr/>
          <p:nvPr/>
        </p:nvSpPr>
        <p:spPr>
          <a:xfrm>
            <a:off x="2267744" y="5805263"/>
            <a:ext cx="3168352" cy="646331"/>
          </a:xfrm>
          <a:prstGeom prst="rect">
            <a:avLst/>
          </a:prstGeom>
        </p:spPr>
        <p:txBody>
          <a:bodyPr wrap="square">
            <a:spAutoFit/>
          </a:bodyPr>
          <a:lstStyle/>
          <a:p>
            <a:pPr algn="ctr"/>
            <a:r>
              <a:rPr lang="en-US" dirty="0" smtClean="0">
                <a:latin typeface="Arial"/>
                <a:cs typeface="Arial"/>
              </a:rPr>
              <a:t>Ms Priscilla Mdlalose</a:t>
            </a:r>
          </a:p>
          <a:p>
            <a:pPr algn="ctr"/>
            <a:r>
              <a:rPr lang="en-US" dirty="0" smtClean="0">
                <a:latin typeface="Arial"/>
                <a:cs typeface="Arial"/>
              </a:rPr>
              <a:t>28 November 2017</a:t>
            </a:r>
            <a:endParaRPr lang="en-US" dirty="0">
              <a:latin typeface="Arial"/>
              <a:cs typeface="Arial"/>
            </a:endParaRPr>
          </a:p>
        </p:txBody>
      </p:sp>
      <p:sp>
        <p:nvSpPr>
          <p:cNvPr id="3" name="Slide Number Placeholder 2"/>
          <p:cNvSpPr>
            <a:spLocks noGrp="1"/>
          </p:cNvSpPr>
          <p:nvPr>
            <p:ph type="sldNum" sz="quarter" idx="12"/>
          </p:nvPr>
        </p:nvSpPr>
        <p:spPr/>
        <p:txBody>
          <a:bodyPr/>
          <a:lstStyle/>
          <a:p>
            <a:fld id="{BA1A3697-DC7B-894C-BE54-C9BABF30A3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1340768"/>
          <a:ext cx="8229600" cy="5385109"/>
        </p:xfrm>
        <a:graphic>
          <a:graphicData uri="http://schemas.openxmlformats.org/drawingml/2006/table">
            <a:tbl>
              <a:tblPr firstRow="1" bandRow="1">
                <a:tableStyleId>{5C22544A-7EE6-4342-B048-85BDC9FD1C3A}</a:tableStyleId>
              </a:tblPr>
              <a:tblGrid>
                <a:gridCol w="2743200"/>
                <a:gridCol w="2743200"/>
                <a:gridCol w="2743200"/>
              </a:tblGrid>
              <a:tr h="477829">
                <a:tc>
                  <a:txBody>
                    <a:bodyPr/>
                    <a:lstStyle/>
                    <a:p>
                      <a:pPr>
                        <a:lnSpc>
                          <a:spcPct val="115000"/>
                        </a:lnSpc>
                        <a:spcAft>
                          <a:spcPts val="0"/>
                        </a:spcAft>
                      </a:pPr>
                      <a:r>
                        <a:rPr lang="en-ZA" sz="1400" b="1" dirty="0">
                          <a:solidFill>
                            <a:schemeClr val="tx1"/>
                          </a:solidFill>
                          <a:latin typeface="Arial"/>
                          <a:ea typeface="SimSun"/>
                          <a:cs typeface="Times New Roman"/>
                        </a:rPr>
                        <a:t>Strategic Goals</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1" dirty="0">
                          <a:solidFill>
                            <a:schemeClr val="tx1"/>
                          </a:solidFill>
                          <a:latin typeface="Arial"/>
                          <a:ea typeface="SimSun"/>
                          <a:cs typeface="Times New Roman"/>
                        </a:rPr>
                        <a:t>Programmes</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1" dirty="0">
                          <a:solidFill>
                            <a:schemeClr val="tx1"/>
                          </a:solidFill>
                          <a:latin typeface="Arial"/>
                          <a:ea typeface="SimSun"/>
                          <a:cs typeface="Times New Roman"/>
                        </a:rPr>
                        <a:t>NDP Alignment</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r>
              <a:tr h="745216">
                <a:tc>
                  <a:txBody>
                    <a:bodyPr/>
                    <a:lstStyle/>
                    <a:p>
                      <a:pPr>
                        <a:lnSpc>
                          <a:spcPct val="115000"/>
                        </a:lnSpc>
                        <a:spcAft>
                          <a:spcPts val="0"/>
                        </a:spcAft>
                      </a:pPr>
                      <a:r>
                        <a:rPr lang="en-ZA" sz="1400" b="0" dirty="0" smtClean="0">
                          <a:latin typeface="Arial"/>
                          <a:ea typeface="SimSun"/>
                          <a:cs typeface="Times New Roman"/>
                        </a:rPr>
                        <a:t>Provide</a:t>
                      </a:r>
                      <a:r>
                        <a:rPr lang="en-ZA" sz="1400" b="0" baseline="0" dirty="0" smtClean="0">
                          <a:latin typeface="Arial"/>
                          <a:ea typeface="SimSun"/>
                          <a:cs typeface="Times New Roman"/>
                        </a:rPr>
                        <a:t> support to CBE, thus contributing indirectly and indirectly to the delivery of all strategic outcome oriented goals of the CBE</a:t>
                      </a:r>
                      <a:endParaRPr lang="en-ZA" sz="1400" b="0" dirty="0">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0" dirty="0">
                          <a:latin typeface="Arial"/>
                          <a:ea typeface="SimSun"/>
                          <a:cs typeface="Times New Roman"/>
                        </a:rPr>
                        <a:t>Programme </a:t>
                      </a:r>
                      <a:r>
                        <a:rPr lang="en-ZA" sz="1400" b="0" dirty="0" smtClean="0">
                          <a:latin typeface="Arial"/>
                          <a:ea typeface="SimSun"/>
                          <a:cs typeface="Times New Roman"/>
                        </a:rPr>
                        <a:t>1:</a:t>
                      </a:r>
                      <a:r>
                        <a:rPr lang="en-ZA" sz="1400" b="0" baseline="0" dirty="0" smtClean="0">
                          <a:latin typeface="Arial"/>
                          <a:ea typeface="SimSun"/>
                          <a:cs typeface="Times New Roman"/>
                        </a:rPr>
                        <a:t> Administration</a:t>
                      </a:r>
                      <a:endParaRPr lang="en-ZA" sz="1400" b="0" dirty="0">
                        <a:latin typeface="Calibri"/>
                        <a:ea typeface="SimSun"/>
                        <a:cs typeface="Times New Roman"/>
                      </a:endParaRPr>
                    </a:p>
                  </a:txBody>
                  <a:tcPr marL="68580" marR="68580" marT="0" marB="0">
                    <a:solidFill>
                      <a:schemeClr val="accent6">
                        <a:lumMod val="60000"/>
                        <a:lumOff val="40000"/>
                      </a:schemeClr>
                    </a:solidFill>
                  </a:tcPr>
                </a:tc>
                <a:tc rowSpan="4">
                  <a:txBody>
                    <a:bodyPr/>
                    <a:lstStyle/>
                    <a:p>
                      <a:r>
                        <a:rPr lang="en-ZA" sz="1400" b="0" kern="1200" dirty="0" smtClean="0">
                          <a:solidFill>
                            <a:schemeClr val="dk1"/>
                          </a:solidFill>
                          <a:latin typeface="+mn-lt"/>
                          <a:ea typeface="+mn-ea"/>
                          <a:cs typeface="+mn-cs"/>
                        </a:rPr>
                        <a:t>Outcome 4 – decent employment through inclusive growth (Chapter 3 of the National Development Plan [NDP])</a:t>
                      </a:r>
                    </a:p>
                    <a:p>
                      <a:r>
                        <a:rPr lang="en-ZA" sz="1400" b="0" kern="1200" dirty="0" smtClean="0">
                          <a:solidFill>
                            <a:schemeClr val="dk1"/>
                          </a:solidFill>
                          <a:latin typeface="+mn-lt"/>
                          <a:ea typeface="+mn-ea"/>
                          <a:cs typeface="+mn-cs"/>
                        </a:rPr>
                        <a:t>Outcome 6 – an efficient, competitive and responsive economic infrastructure network (Chapter 4 of the NDP) and</a:t>
                      </a:r>
                    </a:p>
                    <a:p>
                      <a:r>
                        <a:rPr lang="en-ZA" sz="1400" b="0" kern="1200" dirty="0" smtClean="0">
                          <a:solidFill>
                            <a:schemeClr val="dk1"/>
                          </a:solidFill>
                          <a:latin typeface="+mn-lt"/>
                          <a:ea typeface="+mn-ea"/>
                          <a:cs typeface="+mn-cs"/>
                        </a:rPr>
                        <a:t>Outcome 12 – an efficient, effective and development orientated public service (Chapter 13 of the NDP). </a:t>
                      </a:r>
                    </a:p>
                    <a:p>
                      <a:endParaRPr lang="en-ZA" sz="1400" b="0" dirty="0"/>
                    </a:p>
                  </a:txBody>
                  <a:tcPr>
                    <a:solidFill>
                      <a:schemeClr val="accent6">
                        <a:lumMod val="60000"/>
                        <a:lumOff val="40000"/>
                      </a:schemeClr>
                    </a:solidFill>
                  </a:tcPr>
                </a:tc>
              </a:tr>
              <a:tr h="993622">
                <a:tc>
                  <a:txBody>
                    <a:bodyPr/>
                    <a:lstStyle/>
                    <a:p>
                      <a:pPr>
                        <a:lnSpc>
                          <a:spcPct val="115000"/>
                        </a:lnSpc>
                        <a:spcAft>
                          <a:spcPts val="0"/>
                        </a:spcAft>
                      </a:pPr>
                      <a:r>
                        <a:rPr lang="en-ZA" sz="1400" b="0" dirty="0">
                          <a:latin typeface="Arial"/>
                          <a:ea typeface="SimSun"/>
                          <a:cs typeface="Times New Roman"/>
                        </a:rPr>
                        <a:t>A transformed built environment with appropriate, adequate skills and competencies, responsive to the country’s infrastructure delivery needs. </a:t>
                      </a:r>
                      <a:endParaRPr lang="en-ZA" sz="1400" b="0" dirty="0">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0" dirty="0">
                          <a:latin typeface="Arial"/>
                          <a:ea typeface="SimSun"/>
                          <a:cs typeface="Times New Roman"/>
                        </a:rPr>
                        <a:t>Programme 2 - Skills for Infrastructure Delivery</a:t>
                      </a:r>
                      <a:endParaRPr lang="en-ZA" sz="1400" b="0" dirty="0">
                        <a:latin typeface="Calibri"/>
                        <a:ea typeface="SimSun"/>
                        <a:cs typeface="Times New Roman"/>
                      </a:endParaRPr>
                    </a:p>
                  </a:txBody>
                  <a:tcPr marL="68580" marR="68580" marT="0" marB="0">
                    <a:solidFill>
                      <a:schemeClr val="accent6">
                        <a:lumMod val="60000"/>
                        <a:lumOff val="40000"/>
                      </a:schemeClr>
                    </a:solidFill>
                  </a:tcPr>
                </a:tc>
                <a:tc vMerge="1">
                  <a:txBody>
                    <a:bodyPr/>
                    <a:lstStyle/>
                    <a:p>
                      <a:endParaRPr lang="en-ZA" dirty="0"/>
                    </a:p>
                  </a:txBody>
                  <a:tcPr/>
                </a:tc>
              </a:tr>
              <a:tr h="993622">
                <a:tc>
                  <a:txBody>
                    <a:bodyPr/>
                    <a:lstStyle/>
                    <a:p>
                      <a:pPr>
                        <a:lnSpc>
                          <a:spcPct val="115000"/>
                        </a:lnSpc>
                        <a:spcAft>
                          <a:spcPts val="0"/>
                        </a:spcAft>
                      </a:pPr>
                      <a:r>
                        <a:rPr lang="en-ZA" sz="1400" b="0" dirty="0">
                          <a:latin typeface="Arial"/>
                          <a:ea typeface="SimSun"/>
                          <a:cs typeface="Times New Roman"/>
                        </a:rPr>
                        <a:t>An optimally functioning built environment with a responsive and relevant policy and legislative framework based, on informed and researched positions</a:t>
                      </a:r>
                      <a:endParaRPr lang="en-ZA" sz="1400" b="0" dirty="0">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0" dirty="0">
                          <a:latin typeface="Arial"/>
                          <a:ea typeface="SimSun"/>
                          <a:cs typeface="Times New Roman"/>
                        </a:rPr>
                        <a:t>Programme 3 –Built Environment Research, Information and Advisory</a:t>
                      </a:r>
                      <a:endParaRPr lang="en-ZA" sz="1400" b="0" dirty="0">
                        <a:latin typeface="Calibri"/>
                        <a:ea typeface="SimSun"/>
                        <a:cs typeface="Times New Roman"/>
                      </a:endParaRPr>
                    </a:p>
                  </a:txBody>
                  <a:tcPr marL="68580" marR="68580" marT="0" marB="0">
                    <a:solidFill>
                      <a:schemeClr val="accent6">
                        <a:lumMod val="60000"/>
                        <a:lumOff val="40000"/>
                      </a:schemeClr>
                    </a:solidFill>
                  </a:tcPr>
                </a:tc>
                <a:tc vMerge="1">
                  <a:txBody>
                    <a:bodyPr/>
                    <a:lstStyle/>
                    <a:p>
                      <a:endParaRPr lang="en-ZA" dirty="0"/>
                    </a:p>
                  </a:txBody>
                  <a:tcPr/>
                </a:tc>
              </a:tr>
              <a:tr h="745216">
                <a:tc>
                  <a:txBody>
                    <a:bodyPr/>
                    <a:lstStyle/>
                    <a:p>
                      <a:pPr>
                        <a:lnSpc>
                          <a:spcPct val="115000"/>
                        </a:lnSpc>
                        <a:spcAft>
                          <a:spcPts val="0"/>
                        </a:spcAft>
                      </a:pPr>
                      <a:r>
                        <a:rPr lang="en-ZA" sz="1400" b="0" dirty="0">
                          <a:latin typeface="Arial"/>
                          <a:ea typeface="SimSun"/>
                          <a:cs typeface="Times New Roman"/>
                        </a:rPr>
                        <a:t>Built Environment Professionals (BEPs) that operate within a regulated policy and legislative framework</a:t>
                      </a:r>
                      <a:endParaRPr lang="en-ZA" sz="1400" b="0" dirty="0">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0" dirty="0">
                          <a:latin typeface="Arial"/>
                          <a:ea typeface="SimSun"/>
                          <a:cs typeface="Times New Roman"/>
                        </a:rPr>
                        <a:t>Programme 4 - Regulation and Oversight of six BEPCs</a:t>
                      </a:r>
                      <a:endParaRPr lang="en-ZA" sz="1400" b="0" dirty="0">
                        <a:latin typeface="Calibri"/>
                        <a:ea typeface="SimSun"/>
                        <a:cs typeface="Times New Roman"/>
                      </a:endParaRPr>
                    </a:p>
                  </a:txBody>
                  <a:tcPr marL="68580" marR="68580" marT="0" marB="0">
                    <a:solidFill>
                      <a:schemeClr val="accent6">
                        <a:lumMod val="60000"/>
                        <a:lumOff val="40000"/>
                      </a:schemeClr>
                    </a:solidFill>
                  </a:tcPr>
                </a:tc>
                <a:tc vMerge="1">
                  <a:txBody>
                    <a:bodyPr/>
                    <a:lstStyle/>
                    <a:p>
                      <a:endParaRPr lang="en-ZA" dirty="0"/>
                    </a:p>
                  </a:txBody>
                  <a:tcPr/>
                </a:tc>
              </a:tr>
            </a:tbl>
          </a:graphicData>
        </a:graphic>
      </p:graphicFrame>
      <p:sp>
        <p:nvSpPr>
          <p:cNvPr id="5" name="Title 1"/>
          <p:cNvSpPr>
            <a:spLocks noGrp="1"/>
          </p:cNvSpPr>
          <p:nvPr>
            <p:ph type="title"/>
          </p:nvPr>
        </p:nvSpPr>
        <p:spPr>
          <a:xfrm>
            <a:off x="457200" y="404665"/>
            <a:ext cx="8229600" cy="792088"/>
          </a:xfrm>
          <a:solidFill>
            <a:schemeClr val="accent6"/>
          </a:solidFill>
        </p:spPr>
        <p:txBody>
          <a:bodyPr>
            <a:noAutofit/>
          </a:bodyPr>
          <a:lstStyle/>
          <a:p>
            <a:pPr>
              <a:lnSpc>
                <a:spcPct val="80000"/>
              </a:lnSpc>
              <a:spcBef>
                <a:spcPts val="0"/>
              </a:spcBef>
              <a:defRPr/>
            </a:pPr>
            <a:r>
              <a:rPr lang="en-ZA" altLang="en-US" sz="2800" b="1" dirty="0" smtClean="0">
                <a:solidFill>
                  <a:schemeClr val="accent6">
                    <a:lumMod val="50000"/>
                  </a:schemeClr>
                </a:solidFill>
                <a:ea typeface="+mn-ea"/>
              </a:rPr>
              <a:t/>
            </a:r>
            <a:br>
              <a:rPr lang="en-ZA" altLang="en-US" sz="2800" b="1" dirty="0" smtClean="0">
                <a:solidFill>
                  <a:schemeClr val="accent6">
                    <a:lumMod val="50000"/>
                  </a:schemeClr>
                </a:solidFill>
                <a:ea typeface="+mn-ea"/>
              </a:rPr>
            </a:br>
            <a:r>
              <a:rPr lang="en-ZA" altLang="en-US" sz="2800" b="1" dirty="0" smtClean="0">
                <a:solidFill>
                  <a:schemeClr val="accent6">
                    <a:lumMod val="50000"/>
                  </a:schemeClr>
                </a:solidFill>
                <a:ea typeface="+mn-ea"/>
              </a:rPr>
              <a:t/>
            </a:r>
            <a:br>
              <a:rPr lang="en-ZA" altLang="en-US" sz="2800" b="1" dirty="0" smtClean="0">
                <a:solidFill>
                  <a:schemeClr val="accent6">
                    <a:lumMod val="50000"/>
                  </a:schemeClr>
                </a:solidFill>
                <a:ea typeface="+mn-ea"/>
              </a:rPr>
            </a:br>
            <a:r>
              <a:rPr lang="en-ZA" altLang="en-US" sz="3200" b="1" dirty="0" smtClean="0">
                <a:latin typeface="Arial" panose="020B0604020202020204" pitchFamily="34" charset="0"/>
                <a:ea typeface="+mn-ea"/>
                <a:cs typeface="Arial" panose="020B0604020202020204" pitchFamily="34" charset="0"/>
              </a:rPr>
              <a:t>Strategic </a:t>
            </a:r>
            <a:r>
              <a:rPr lang="en-ZA" altLang="en-US" sz="3200" b="1" dirty="0">
                <a:solidFill>
                  <a:prstClr val="black"/>
                </a:solidFill>
                <a:latin typeface="Arial" panose="020B0604020202020204" pitchFamily="34" charset="0"/>
                <a:cs typeface="Arial" panose="020B0604020202020204" pitchFamily="34" charset="0"/>
              </a:rPr>
              <a:t>Goals</a:t>
            </a:r>
            <a:r>
              <a:rPr lang="en-ZA" altLang="en-US" sz="3200" b="1" dirty="0" smtClean="0">
                <a:latin typeface="Arial" panose="020B0604020202020204" pitchFamily="34" charset="0"/>
                <a:ea typeface="+mn-ea"/>
                <a:cs typeface="Arial" panose="020B0604020202020204" pitchFamily="34" charset="0"/>
              </a:rPr>
              <a:t> and Programmes </a:t>
            </a:r>
            <a:r>
              <a:rPr lang="en-ZA" altLang="en-US" sz="4000" b="1" dirty="0">
                <a:ea typeface="+mn-ea"/>
              </a:rPr>
              <a:t/>
            </a:r>
            <a:br>
              <a:rPr lang="en-ZA" altLang="en-US" sz="4000" b="1" dirty="0">
                <a:ea typeface="+mn-ea"/>
              </a:rPr>
            </a:br>
            <a:endParaRPr lang="en-ZA" sz="4000" b="1" dirty="0">
              <a:ea typeface="+mn-ea"/>
            </a:endParaRPr>
          </a:p>
        </p:txBody>
      </p:sp>
      <p:sp>
        <p:nvSpPr>
          <p:cNvPr id="7" name="Slide Number Placeholder 6"/>
          <p:cNvSpPr>
            <a:spLocks noGrp="1"/>
          </p:cNvSpPr>
          <p:nvPr>
            <p:ph type="sldNum" sz="quarter" idx="12"/>
          </p:nvPr>
        </p:nvSpPr>
        <p:spPr/>
        <p:txBody>
          <a:bodyPr/>
          <a:lstStyle/>
          <a:p>
            <a:fld id="{BA1A3697-DC7B-894C-BE54-C9BABF30A314}" type="slidenum">
              <a:rPr lang="en-US" smtClean="0"/>
              <a:pPr/>
              <a:t>10</a:t>
            </a:fld>
            <a:endParaRPr lang="en-US"/>
          </a:p>
        </p:txBody>
      </p:sp>
    </p:spTree>
    <p:extLst>
      <p:ext uri="{BB962C8B-B14F-4D97-AF65-F5344CB8AC3E}">
        <p14:creationId xmlns:p14="http://schemas.microsoft.com/office/powerpoint/2010/main" xmlns="" val="117440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1340768"/>
          <a:ext cx="8229600" cy="3556309"/>
        </p:xfrm>
        <a:graphic>
          <a:graphicData uri="http://schemas.openxmlformats.org/drawingml/2006/table">
            <a:tbl>
              <a:tblPr firstRow="1" bandRow="1">
                <a:tableStyleId>{5C22544A-7EE6-4342-B048-85BDC9FD1C3A}</a:tableStyleId>
              </a:tblPr>
              <a:tblGrid>
                <a:gridCol w="2743200"/>
                <a:gridCol w="2743200"/>
                <a:gridCol w="2743200"/>
              </a:tblGrid>
              <a:tr h="477829">
                <a:tc>
                  <a:txBody>
                    <a:bodyPr/>
                    <a:lstStyle/>
                    <a:p>
                      <a:pPr>
                        <a:lnSpc>
                          <a:spcPct val="115000"/>
                        </a:lnSpc>
                        <a:spcAft>
                          <a:spcPts val="0"/>
                        </a:spcAft>
                      </a:pPr>
                      <a:r>
                        <a:rPr lang="en-ZA" sz="1400" b="1" dirty="0">
                          <a:solidFill>
                            <a:schemeClr val="tx1"/>
                          </a:solidFill>
                          <a:latin typeface="Arial"/>
                          <a:ea typeface="SimSun"/>
                          <a:cs typeface="Times New Roman"/>
                        </a:rPr>
                        <a:t>Strategic Goals</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1" dirty="0">
                          <a:solidFill>
                            <a:schemeClr val="tx1"/>
                          </a:solidFill>
                          <a:latin typeface="Arial"/>
                          <a:ea typeface="SimSun"/>
                          <a:cs typeface="Times New Roman"/>
                        </a:rPr>
                        <a:t>Programmes</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c>
                  <a:txBody>
                    <a:bodyPr/>
                    <a:lstStyle/>
                    <a:p>
                      <a:pPr>
                        <a:lnSpc>
                          <a:spcPct val="115000"/>
                        </a:lnSpc>
                        <a:spcAft>
                          <a:spcPts val="0"/>
                        </a:spcAft>
                      </a:pPr>
                      <a:r>
                        <a:rPr lang="en-ZA" sz="1400" b="1" dirty="0">
                          <a:solidFill>
                            <a:schemeClr val="tx1"/>
                          </a:solidFill>
                          <a:latin typeface="Arial"/>
                          <a:ea typeface="SimSun"/>
                          <a:cs typeface="Times New Roman"/>
                        </a:rPr>
                        <a:t>NDP Alignment</a:t>
                      </a:r>
                      <a:endParaRPr lang="en-ZA" sz="1400" b="1" dirty="0">
                        <a:solidFill>
                          <a:schemeClr val="tx1"/>
                        </a:solidFill>
                        <a:latin typeface="Calibri"/>
                        <a:ea typeface="SimSun"/>
                        <a:cs typeface="Times New Roman"/>
                      </a:endParaRPr>
                    </a:p>
                  </a:txBody>
                  <a:tcPr marL="68580" marR="68580" marT="0" marB="0">
                    <a:solidFill>
                      <a:schemeClr val="accent6">
                        <a:lumMod val="60000"/>
                        <a:lumOff val="40000"/>
                      </a:schemeClr>
                    </a:solidFill>
                  </a:tcPr>
                </a:tc>
              </a:tr>
              <a:tr h="745216">
                <a:tc>
                  <a:txBody>
                    <a:bodyPr/>
                    <a:lstStyle/>
                    <a:p>
                      <a:pPr>
                        <a:lnSpc>
                          <a:spcPct val="115000"/>
                        </a:lnSpc>
                        <a:spcAft>
                          <a:spcPts val="0"/>
                        </a:spcAft>
                      </a:pPr>
                      <a:r>
                        <a:rPr lang="en-ZA" sz="1400" b="0" dirty="0" smtClean="0">
                          <a:latin typeface="Arial" panose="020B0604020202020204" pitchFamily="34" charset="0"/>
                          <a:ea typeface="SimSun"/>
                          <a:cs typeface="Arial" panose="020B0604020202020204" pitchFamily="34" charset="0"/>
                        </a:rPr>
                        <a:t>A BE that is responsive to the developmental and economic priorities of Government</a:t>
                      </a:r>
                      <a:endParaRPr lang="en-ZA" sz="1400" b="0" dirty="0">
                        <a:latin typeface="Arial" panose="020B0604020202020204" pitchFamily="34" charset="0"/>
                        <a:ea typeface="SimSun"/>
                        <a:cs typeface="Arial" panose="020B0604020202020204" pitchFamily="34" charset="0"/>
                      </a:endParaRPr>
                    </a:p>
                  </a:txBody>
                  <a:tcPr marL="68580" marR="68580" marT="0" marB="0">
                    <a:solidFill>
                      <a:schemeClr val="accent6">
                        <a:lumMod val="60000"/>
                        <a:lumOff val="40000"/>
                      </a:schemeClr>
                    </a:solidFill>
                  </a:tcPr>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ZA" sz="1400" b="0" dirty="0" smtClean="0">
                          <a:latin typeface="Arial" panose="020B0604020202020204" pitchFamily="34" charset="0"/>
                          <a:ea typeface="SimSun"/>
                          <a:cs typeface="Arial" panose="020B0604020202020204" pitchFamily="34" charset="0"/>
                        </a:rPr>
                        <a:t>Programme 5:</a:t>
                      </a:r>
                      <a:r>
                        <a:rPr lang="en-ZA" sz="1400" b="0" baseline="0" dirty="0" smtClean="0">
                          <a:latin typeface="Arial" panose="020B0604020202020204" pitchFamily="34" charset="0"/>
                          <a:ea typeface="SimSun"/>
                          <a:cs typeface="Arial" panose="020B0604020202020204" pitchFamily="34" charset="0"/>
                        </a:rPr>
                        <a:t> Government Policies and Priorities</a:t>
                      </a:r>
                      <a:endParaRPr lang="en-ZA" sz="1400" b="0" dirty="0" smtClean="0">
                        <a:latin typeface="Arial" panose="020B0604020202020204" pitchFamily="34" charset="0"/>
                        <a:ea typeface="SimSun"/>
                        <a:cs typeface="Arial" panose="020B0604020202020204" pitchFamily="34" charset="0"/>
                      </a:endParaRPr>
                    </a:p>
                    <a:p>
                      <a:pPr>
                        <a:lnSpc>
                          <a:spcPct val="115000"/>
                        </a:lnSpc>
                        <a:spcAft>
                          <a:spcPts val="0"/>
                        </a:spcAft>
                      </a:pPr>
                      <a:endParaRPr lang="en-ZA" sz="1400" b="0" dirty="0">
                        <a:latin typeface="Arial" panose="020B0604020202020204" pitchFamily="34" charset="0"/>
                        <a:ea typeface="SimSun"/>
                        <a:cs typeface="Arial" panose="020B0604020202020204" pitchFamily="34" charset="0"/>
                      </a:endParaRPr>
                    </a:p>
                  </a:txBody>
                  <a:tcPr marL="68580" marR="68580" marT="0" marB="0">
                    <a:solidFill>
                      <a:schemeClr val="accent6">
                        <a:lumMod val="60000"/>
                        <a:lumOff val="40000"/>
                      </a:schemeClr>
                    </a:solidFill>
                  </a:tcPr>
                </a:tc>
                <a:tc>
                  <a:txBody>
                    <a:bodyPr/>
                    <a:lstStyle/>
                    <a:p>
                      <a:r>
                        <a:rPr lang="en-ZA" sz="1400" b="0" kern="1200" dirty="0" smtClean="0">
                          <a:solidFill>
                            <a:schemeClr val="dk1"/>
                          </a:solidFill>
                          <a:latin typeface="Arial" panose="020B0604020202020204" pitchFamily="34" charset="0"/>
                          <a:ea typeface="+mn-ea"/>
                          <a:cs typeface="Arial" panose="020B0604020202020204" pitchFamily="34" charset="0"/>
                        </a:rPr>
                        <a:t>Outcome 4 – decent employment through inclusive growth (Chapter 3 of the National Development Plan [NDP])</a:t>
                      </a:r>
                    </a:p>
                    <a:p>
                      <a:r>
                        <a:rPr lang="en-ZA" sz="1400" b="0" kern="1200" dirty="0" smtClean="0">
                          <a:solidFill>
                            <a:schemeClr val="dk1"/>
                          </a:solidFill>
                          <a:latin typeface="Arial" panose="020B0604020202020204" pitchFamily="34" charset="0"/>
                          <a:ea typeface="+mn-ea"/>
                          <a:cs typeface="Arial" panose="020B0604020202020204" pitchFamily="34" charset="0"/>
                        </a:rPr>
                        <a:t>Outcome 6 – an efficient, competitive and responsive economic infrastructure network (Chapter 4 of the NDP) and</a:t>
                      </a:r>
                    </a:p>
                    <a:p>
                      <a:r>
                        <a:rPr lang="en-ZA" sz="1400" b="0" kern="1200" dirty="0" smtClean="0">
                          <a:solidFill>
                            <a:schemeClr val="dk1"/>
                          </a:solidFill>
                          <a:latin typeface="Arial" panose="020B0604020202020204" pitchFamily="34" charset="0"/>
                          <a:ea typeface="+mn-ea"/>
                          <a:cs typeface="Arial" panose="020B0604020202020204" pitchFamily="34" charset="0"/>
                        </a:rPr>
                        <a:t>Outcome 12 – an efficient, effective and development orientated public service (Chapter 13 of the NDP). </a:t>
                      </a:r>
                    </a:p>
                    <a:p>
                      <a:endParaRPr lang="en-ZA" sz="1400" b="0" dirty="0">
                        <a:latin typeface="Arial" panose="020B0604020202020204" pitchFamily="34" charset="0"/>
                        <a:cs typeface="Arial" panose="020B0604020202020204" pitchFamily="34" charset="0"/>
                      </a:endParaRPr>
                    </a:p>
                  </a:txBody>
                  <a:tcPr>
                    <a:solidFill>
                      <a:schemeClr val="accent6">
                        <a:lumMod val="60000"/>
                        <a:lumOff val="40000"/>
                      </a:schemeClr>
                    </a:solidFill>
                  </a:tcPr>
                </a:tc>
              </a:tr>
            </a:tbl>
          </a:graphicData>
        </a:graphic>
      </p:graphicFrame>
      <p:sp>
        <p:nvSpPr>
          <p:cNvPr id="5" name="Title 1"/>
          <p:cNvSpPr>
            <a:spLocks noGrp="1"/>
          </p:cNvSpPr>
          <p:nvPr>
            <p:ph type="title"/>
          </p:nvPr>
        </p:nvSpPr>
        <p:spPr>
          <a:xfrm>
            <a:off x="457200" y="404665"/>
            <a:ext cx="8229600" cy="792088"/>
          </a:xfrm>
          <a:solidFill>
            <a:schemeClr val="accent6"/>
          </a:solidFill>
        </p:spPr>
        <p:txBody>
          <a:bodyPr>
            <a:noAutofit/>
          </a:bodyPr>
          <a:lstStyle/>
          <a:p>
            <a:pPr>
              <a:lnSpc>
                <a:spcPct val="80000"/>
              </a:lnSpc>
              <a:spcBef>
                <a:spcPts val="0"/>
              </a:spcBef>
              <a:defRPr/>
            </a:pPr>
            <a:r>
              <a:rPr lang="en-ZA" altLang="en-US" sz="2800" b="1" dirty="0" smtClean="0">
                <a:solidFill>
                  <a:schemeClr val="accent6">
                    <a:lumMod val="50000"/>
                  </a:schemeClr>
                </a:solidFill>
                <a:ea typeface="+mn-ea"/>
              </a:rPr>
              <a:t/>
            </a:r>
            <a:br>
              <a:rPr lang="en-ZA" altLang="en-US" sz="2800" b="1" dirty="0" smtClean="0">
                <a:solidFill>
                  <a:schemeClr val="accent6">
                    <a:lumMod val="50000"/>
                  </a:schemeClr>
                </a:solidFill>
                <a:ea typeface="+mn-ea"/>
              </a:rPr>
            </a:br>
            <a:r>
              <a:rPr lang="en-ZA" altLang="en-US" sz="3200" b="1" dirty="0" smtClean="0">
                <a:solidFill>
                  <a:schemeClr val="accent6">
                    <a:lumMod val="50000"/>
                  </a:schemeClr>
                </a:solidFill>
                <a:ea typeface="+mn-ea"/>
              </a:rPr>
              <a:t/>
            </a:r>
            <a:br>
              <a:rPr lang="en-ZA" altLang="en-US" sz="3200" b="1" dirty="0" smtClean="0">
                <a:solidFill>
                  <a:schemeClr val="accent6">
                    <a:lumMod val="50000"/>
                  </a:schemeClr>
                </a:solidFill>
                <a:ea typeface="+mn-ea"/>
              </a:rPr>
            </a:br>
            <a:r>
              <a:rPr lang="en-ZA" altLang="en-US" sz="3200" b="1" dirty="0" smtClean="0">
                <a:ea typeface="+mn-ea"/>
              </a:rPr>
              <a:t>Strategic Goals and Programmes </a:t>
            </a:r>
            <a:r>
              <a:rPr lang="en-ZA" altLang="en-US" sz="4000" b="1" dirty="0">
                <a:ea typeface="+mn-ea"/>
              </a:rPr>
              <a:t/>
            </a:r>
            <a:br>
              <a:rPr lang="en-ZA" altLang="en-US" sz="4000" b="1" dirty="0">
                <a:ea typeface="+mn-ea"/>
              </a:rPr>
            </a:br>
            <a:endParaRPr lang="en-ZA" sz="4000" b="1" dirty="0">
              <a:ea typeface="+mn-ea"/>
            </a:endParaRPr>
          </a:p>
        </p:txBody>
      </p:sp>
      <p:sp>
        <p:nvSpPr>
          <p:cNvPr id="7" name="Slide Number Placeholder 6"/>
          <p:cNvSpPr>
            <a:spLocks noGrp="1"/>
          </p:cNvSpPr>
          <p:nvPr>
            <p:ph type="sldNum" sz="quarter" idx="12"/>
          </p:nvPr>
        </p:nvSpPr>
        <p:spPr/>
        <p:txBody>
          <a:bodyPr/>
          <a:lstStyle/>
          <a:p>
            <a:fld id="{BA1A3697-DC7B-894C-BE54-C9BABF30A314}" type="slidenum">
              <a:rPr lang="en-US" smtClean="0"/>
              <a:pPr/>
              <a:t>11</a:t>
            </a:fld>
            <a:endParaRPr lang="en-US"/>
          </a:p>
        </p:txBody>
      </p:sp>
    </p:spTree>
    <p:extLst>
      <p:ext uri="{BB962C8B-B14F-4D97-AF65-F5344CB8AC3E}">
        <p14:creationId xmlns:p14="http://schemas.microsoft.com/office/powerpoint/2010/main" xmlns="" val="3143424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0"/>
            <a:ext cx="8934850" cy="792087"/>
          </a:xfrm>
          <a:solidFill>
            <a:schemeClr val="accent6"/>
          </a:solidFill>
        </p:spPr>
        <p:txBody>
          <a:bodyPr>
            <a:normAutofit/>
          </a:bodyPr>
          <a:lstStyle/>
          <a:p>
            <a:pPr algn="ctr">
              <a:spcBef>
                <a:spcPct val="20000"/>
              </a:spcBef>
            </a:pPr>
            <a:r>
              <a:rPr lang="en-ZA" sz="2800" b="1" dirty="0">
                <a:ea typeface="+mn-ea"/>
              </a:rPr>
              <a:t>Alignment</a:t>
            </a:r>
            <a:r>
              <a:rPr lang="en-ZA" sz="2800" b="1" dirty="0">
                <a:latin typeface="Arial" pitchFamily="34" charset="0"/>
                <a:ea typeface="+mn-ea"/>
                <a:cs typeface="Arial" pitchFamily="34" charset="0"/>
              </a:rPr>
              <a:t> with </a:t>
            </a:r>
            <a:r>
              <a:rPr lang="en-ZA" sz="2800" b="1" dirty="0">
                <a:ea typeface="+mn-ea"/>
              </a:rPr>
              <a:t>Minister’s</a:t>
            </a:r>
            <a:r>
              <a:rPr lang="en-ZA" sz="2800" b="1" dirty="0">
                <a:latin typeface="Arial" pitchFamily="34" charset="0"/>
                <a:ea typeface="+mn-ea"/>
                <a:cs typeface="Arial" pitchFamily="34" charset="0"/>
              </a:rPr>
              <a:t> </a:t>
            </a:r>
            <a:r>
              <a:rPr lang="en-ZA" sz="2800" b="1" dirty="0" smtClean="0">
                <a:latin typeface="Arial" pitchFamily="34" charset="0"/>
                <a:ea typeface="+mn-ea"/>
                <a:cs typeface="Arial" pitchFamily="34" charset="0"/>
              </a:rPr>
              <a:t>Strategic Priorities</a:t>
            </a:r>
            <a:endParaRPr lang="en-ZA" sz="2800" b="1" dirty="0">
              <a:latin typeface="Arial" pitchFamily="34" charset="0"/>
              <a:ea typeface="+mn-ea"/>
              <a:cs typeface="Arial" pitchFamily="34" charset="0"/>
            </a:endParaRPr>
          </a:p>
        </p:txBody>
      </p:sp>
      <p:graphicFrame>
        <p:nvGraphicFramePr>
          <p:cNvPr id="4" name="Content Placeholder 3"/>
          <p:cNvGraphicFramePr>
            <a:graphicFrameLocks noGrp="1"/>
          </p:cNvGraphicFramePr>
          <p:nvPr>
            <p:ph idx="1"/>
            <p:extLst/>
          </p:nvPr>
        </p:nvGraphicFramePr>
        <p:xfrm>
          <a:off x="323527" y="792087"/>
          <a:ext cx="8718828" cy="5094237"/>
        </p:xfrm>
        <a:graphic>
          <a:graphicData uri="http://schemas.openxmlformats.org/drawingml/2006/table">
            <a:tbl>
              <a:tblPr firstRow="1" bandRow="1">
                <a:tableStyleId>{5C22544A-7EE6-4342-B048-85BDC9FD1C3A}</a:tableStyleId>
              </a:tblPr>
              <a:tblGrid>
                <a:gridCol w="4326340"/>
                <a:gridCol w="4392488"/>
              </a:tblGrid>
              <a:tr h="404665">
                <a:tc>
                  <a:txBody>
                    <a:bodyPr/>
                    <a:lstStyle/>
                    <a:p>
                      <a:pPr marL="0" marR="0" lvl="0" indent="0" algn="l" defTabSz="457200" rtl="0" eaLnBrk="1" fontAlgn="auto" latinLnBrk="0" hangingPunct="1">
                        <a:lnSpc>
                          <a:spcPct val="115000"/>
                        </a:lnSpc>
                        <a:spcBef>
                          <a:spcPct val="20000"/>
                        </a:spcBef>
                        <a:spcAft>
                          <a:spcPts val="0"/>
                        </a:spcAft>
                        <a:buClrTx/>
                        <a:buSzTx/>
                        <a:buFontTx/>
                        <a:buNone/>
                        <a:tabLst/>
                        <a:defRPr/>
                      </a:pPr>
                      <a:r>
                        <a:rPr lang="en-US" sz="1400" b="1" dirty="0" smtClean="0">
                          <a:solidFill>
                            <a:schemeClr val="tx1"/>
                          </a:solidFill>
                          <a:latin typeface="Arial" panose="020B0604020202020204" pitchFamily="34" charset="0"/>
                          <a:cs typeface="Arial" panose="020B0604020202020204" pitchFamily="34" charset="0"/>
                        </a:rPr>
                        <a:t>Strategic Priorities</a:t>
                      </a:r>
                      <a:endParaRPr lang="en-US" sz="1400" b="1" kern="1200" dirty="0" smtClean="0">
                        <a:solidFill>
                          <a:schemeClr val="tx1"/>
                        </a:solidFill>
                        <a:latin typeface="Arial" pitchFamily="34" charset="0"/>
                        <a:ea typeface="+mn-ea"/>
                        <a:cs typeface="Arial" pitchFamily="34" charset="0"/>
                      </a:endParaRPr>
                    </a:p>
                  </a:txBody>
                  <a:tcPr marL="68580" marR="68580" marT="0" marB="0">
                    <a:solidFill>
                      <a:schemeClr val="accent6">
                        <a:lumMod val="60000"/>
                        <a:lumOff val="40000"/>
                      </a:schemeClr>
                    </a:solidFill>
                  </a:tcPr>
                </a:tc>
                <a:tc>
                  <a:txBody>
                    <a:bodyPr/>
                    <a:lstStyle/>
                    <a:p>
                      <a:pPr marL="0" indent="0" algn="l" defTabSz="457200" rtl="0" eaLnBrk="1" latinLnBrk="0" hangingPunct="1">
                        <a:lnSpc>
                          <a:spcPct val="115000"/>
                        </a:lnSpc>
                        <a:spcBef>
                          <a:spcPct val="20000"/>
                        </a:spcBef>
                        <a:spcAft>
                          <a:spcPts val="0"/>
                        </a:spcAft>
                        <a:buFontTx/>
                        <a:buNone/>
                      </a:pPr>
                      <a:r>
                        <a:rPr lang="en-US" sz="1400" b="1" kern="1200" dirty="0" smtClean="0">
                          <a:solidFill>
                            <a:schemeClr val="tx1"/>
                          </a:solidFill>
                          <a:latin typeface="Arial" pitchFamily="34" charset="0"/>
                          <a:ea typeface="+mn-ea"/>
                          <a:cs typeface="Arial" pitchFamily="34" charset="0"/>
                        </a:rPr>
                        <a:t>CBE Strategic Priorities</a:t>
                      </a:r>
                      <a:endParaRPr lang="en-US" sz="1400" b="1" kern="1200" dirty="0">
                        <a:solidFill>
                          <a:schemeClr val="tx1"/>
                        </a:solidFill>
                        <a:latin typeface="Arial" pitchFamily="34" charset="0"/>
                        <a:ea typeface="+mn-ea"/>
                        <a:cs typeface="Arial" pitchFamily="34" charset="0"/>
                      </a:endParaRPr>
                    </a:p>
                  </a:txBody>
                  <a:tcPr marL="68580" marR="68580" marT="0" marB="0">
                    <a:solidFill>
                      <a:schemeClr val="accent6">
                        <a:lumMod val="60000"/>
                        <a:lumOff val="40000"/>
                      </a:schemeClr>
                    </a:solidFill>
                  </a:tcPr>
                </a:tc>
              </a:tr>
              <a:tr h="2160240">
                <a:tc>
                  <a:txBody>
                    <a:bodyPr/>
                    <a:lstStyle/>
                    <a:p>
                      <a:pPr marL="274320" indent="-274320" algn="just">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Transformation of the Construction and Property Sector by Growing and Developing Black Owned Businesses while increasing the supply and availability of Management and Technical Skills</a:t>
                      </a:r>
                      <a:endParaRPr lang="en-ZA" sz="1400" b="0" dirty="0">
                        <a:solidFill>
                          <a:schemeClr val="tx1"/>
                        </a:solidFill>
                        <a:effectLst/>
                        <a:latin typeface="Times New Roman" panose="02020603050405020304" pitchFamily="18" charset="0"/>
                        <a:ea typeface="Calibri" panose="020F0502020204030204" pitchFamily="34" charset="0"/>
                      </a:endParaRPr>
                    </a:p>
                    <a:p>
                      <a:pPr marL="274320" indent="-274320" algn="just">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MTSF: Outcome 4:  Decent Employment through Inclusive Growth Outcome 5: Skilled and capable workforce to support an inclusive growth </a:t>
                      </a:r>
                      <a:r>
                        <a:rPr lang="en-ZA" sz="1400" b="0" dirty="0" smtClean="0">
                          <a:solidFill>
                            <a:schemeClr val="tx1"/>
                          </a:solidFill>
                          <a:effectLst/>
                          <a:latin typeface="Arial" panose="020B0604020202020204" pitchFamily="34" charset="0"/>
                          <a:ea typeface="Times New Roman" panose="02020603050405020304" pitchFamily="18" charset="0"/>
                        </a:rPr>
                        <a:t>path</a:t>
                      </a:r>
                    </a:p>
                  </a:txBody>
                  <a:tcPr marL="68580" marR="68580" marT="0" marB="0">
                    <a:solidFill>
                      <a:schemeClr val="accent6">
                        <a:lumMod val="60000"/>
                        <a:lumOff val="40000"/>
                      </a:schemeClr>
                    </a:solidFill>
                  </a:tcPr>
                </a:tc>
                <a:tc>
                  <a:txBody>
                    <a:bodyPr/>
                    <a:lstStyle/>
                    <a:p>
                      <a:pPr algn="just">
                        <a:lnSpc>
                          <a:spcPct val="150000"/>
                        </a:lnSpc>
                        <a:spcAft>
                          <a:spcPts val="0"/>
                        </a:spcAft>
                      </a:pPr>
                      <a:r>
                        <a:rPr lang="en-ZA" sz="1400" b="0" dirty="0">
                          <a:solidFill>
                            <a:schemeClr val="tx1"/>
                          </a:solidFill>
                          <a:effectLst/>
                          <a:latin typeface="Arial" panose="020B0604020202020204" pitchFamily="34" charset="0"/>
                          <a:ea typeface="Calibri" panose="020F0502020204030204" pitchFamily="34" charset="0"/>
                        </a:rPr>
                        <a:t>A transformed BE with appropriate, adequate skills and competencies, responsive to the country’s infrastructure delivery, operation and maintenance needs. </a:t>
                      </a:r>
                      <a:endParaRPr lang="en-ZA" sz="1400" b="0" dirty="0">
                        <a:solidFill>
                          <a:schemeClr val="tx1"/>
                        </a:solidFill>
                        <a:effectLst/>
                        <a:latin typeface="Calibri" panose="020F0502020204030204" pitchFamily="34" charset="0"/>
                        <a:ea typeface="Calibri" panose="020F0502020204030204" pitchFamily="34" charset="0"/>
                      </a:endParaRPr>
                    </a:p>
                    <a:p>
                      <a:pPr marL="274320" indent="-274320">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 </a:t>
                      </a:r>
                      <a:endParaRPr lang="en-ZA"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6">
                        <a:lumMod val="60000"/>
                        <a:lumOff val="40000"/>
                      </a:schemeClr>
                    </a:solidFill>
                  </a:tcPr>
                </a:tc>
              </a:tr>
              <a:tr h="746877">
                <a:tc>
                  <a:txBody>
                    <a:bodyPr/>
                    <a:lstStyle/>
                    <a:p>
                      <a:pPr marL="274320" indent="-274320">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Building the Capacity of the Department to Deliver through the Creation of Internal Strategic Enablers. </a:t>
                      </a:r>
                      <a:endParaRPr lang="en-ZA" sz="1400" b="0" dirty="0">
                        <a:solidFill>
                          <a:schemeClr val="tx1"/>
                        </a:solidFill>
                        <a:effectLst/>
                        <a:latin typeface="Times New Roman" panose="02020603050405020304" pitchFamily="18" charset="0"/>
                        <a:ea typeface="Calibri" panose="020F0502020204030204" pitchFamily="34" charset="0"/>
                      </a:endParaRPr>
                    </a:p>
                    <a:p>
                      <a:pPr marL="274320" indent="-274320">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MTSF: Outcome 12: An Effective and Efficient Development Oriented Public </a:t>
                      </a:r>
                      <a:r>
                        <a:rPr lang="en-ZA" sz="1400" b="0" dirty="0" smtClean="0">
                          <a:solidFill>
                            <a:schemeClr val="tx1"/>
                          </a:solidFill>
                          <a:effectLst/>
                          <a:latin typeface="Arial" panose="020B0604020202020204" pitchFamily="34" charset="0"/>
                          <a:ea typeface="Times New Roman" panose="02020603050405020304" pitchFamily="18" charset="0"/>
                        </a:rPr>
                        <a:t>Service</a:t>
                      </a:r>
                      <a:endParaRPr lang="en-ZA"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6">
                        <a:lumMod val="60000"/>
                        <a:lumOff val="40000"/>
                      </a:schemeClr>
                    </a:solidFill>
                  </a:tcPr>
                </a:tc>
                <a:tc>
                  <a:txBody>
                    <a:bodyPr/>
                    <a:lstStyle/>
                    <a:p>
                      <a:pPr algn="just">
                        <a:lnSpc>
                          <a:spcPct val="150000"/>
                        </a:lnSpc>
                        <a:spcAft>
                          <a:spcPts val="0"/>
                        </a:spcAft>
                      </a:pPr>
                      <a:r>
                        <a:rPr lang="en-ZA" sz="1400" b="0" dirty="0">
                          <a:solidFill>
                            <a:schemeClr val="tx1"/>
                          </a:solidFill>
                          <a:effectLst/>
                          <a:latin typeface="Arial" panose="020B0604020202020204" pitchFamily="34" charset="0"/>
                          <a:ea typeface="Calibri" panose="020F0502020204030204" pitchFamily="34" charset="0"/>
                        </a:rPr>
                        <a:t>An optimally functioning BE, with a responsive and relevant policy and legislative framework, based on informed and researched positions.</a:t>
                      </a:r>
                      <a:endParaRPr lang="en-ZA" sz="1400" b="0" dirty="0">
                        <a:solidFill>
                          <a:schemeClr val="tx1"/>
                        </a:solidFill>
                        <a:effectLst/>
                        <a:latin typeface="Calibri" panose="020F0502020204030204" pitchFamily="34" charset="0"/>
                        <a:ea typeface="Calibri" panose="020F0502020204030204" pitchFamily="34" charset="0"/>
                      </a:endParaRPr>
                    </a:p>
                    <a:p>
                      <a:pPr marL="274320" indent="-274320">
                        <a:lnSpc>
                          <a:spcPct val="115000"/>
                        </a:lnSpc>
                        <a:spcBef>
                          <a:spcPts val="2400"/>
                        </a:spcBef>
                        <a:spcAft>
                          <a:spcPts val="0"/>
                        </a:spcAft>
                      </a:pPr>
                      <a:r>
                        <a:rPr lang="en-ZA" sz="1400" b="0" dirty="0">
                          <a:solidFill>
                            <a:schemeClr val="tx1"/>
                          </a:solidFill>
                          <a:effectLst/>
                          <a:latin typeface="Arial" panose="020B0604020202020204" pitchFamily="34" charset="0"/>
                          <a:ea typeface="Times New Roman" panose="02020603050405020304" pitchFamily="18" charset="0"/>
                        </a:rPr>
                        <a:t> </a:t>
                      </a:r>
                      <a:endParaRPr lang="en-ZA"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6">
                        <a:lumMod val="60000"/>
                        <a:lumOff val="40000"/>
                      </a:schemeClr>
                    </a:solidFill>
                  </a:tcPr>
                </a:tc>
              </a:tr>
              <a:tr h="712942">
                <a:tc>
                  <a:txBody>
                    <a:bodyPr/>
                    <a:lstStyle/>
                    <a:p>
                      <a:pPr>
                        <a:lnSpc>
                          <a:spcPct val="105000"/>
                        </a:lnSpc>
                        <a:spcAft>
                          <a:spcPts val="800"/>
                        </a:spcAft>
                      </a:pPr>
                      <a:r>
                        <a:rPr lang="en-ZA" sz="1400" b="0" dirty="0">
                          <a:solidFill>
                            <a:schemeClr val="tx1"/>
                          </a:solidFill>
                          <a:effectLst/>
                          <a:latin typeface="Arial" panose="020B0604020202020204" pitchFamily="34" charset="0"/>
                          <a:ea typeface="Calibri" panose="020F0502020204030204" pitchFamily="34" charset="0"/>
                        </a:rPr>
                        <a:t>Improve Governance of Entities and Professional Councils</a:t>
                      </a:r>
                      <a:endParaRPr lang="en-ZA" sz="1400" b="0" dirty="0">
                        <a:solidFill>
                          <a:schemeClr val="tx1"/>
                        </a:solidFill>
                        <a:effectLst/>
                        <a:latin typeface="Calibri" panose="020F0502020204030204" pitchFamily="34" charset="0"/>
                        <a:ea typeface="Calibri" panose="020F0502020204030204" pitchFamily="34" charset="0"/>
                      </a:endParaRPr>
                    </a:p>
                    <a:p>
                      <a:pPr>
                        <a:lnSpc>
                          <a:spcPct val="105000"/>
                        </a:lnSpc>
                        <a:spcAft>
                          <a:spcPts val="800"/>
                        </a:spcAft>
                      </a:pPr>
                      <a:r>
                        <a:rPr lang="en-ZA" sz="1400" b="0" dirty="0">
                          <a:solidFill>
                            <a:schemeClr val="tx1"/>
                          </a:solidFill>
                          <a:effectLst/>
                          <a:latin typeface="Arial" panose="020B0604020202020204" pitchFamily="34" charset="0"/>
                          <a:ea typeface="Calibri" panose="020F0502020204030204" pitchFamily="34" charset="0"/>
                        </a:rPr>
                        <a:t>MTSF: Outcome 12: An Effective and Efficient Development Oriented Public Service</a:t>
                      </a:r>
                      <a:endParaRPr lang="en-ZA" sz="14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6">
                        <a:lumMod val="60000"/>
                        <a:lumOff val="40000"/>
                      </a:schemeClr>
                    </a:solidFill>
                  </a:tcPr>
                </a:tc>
                <a:tc>
                  <a:txBody>
                    <a:bodyPr/>
                    <a:lstStyle/>
                    <a:p>
                      <a:pPr marL="274320" indent="-274320">
                        <a:lnSpc>
                          <a:spcPct val="115000"/>
                        </a:lnSpc>
                        <a:spcBef>
                          <a:spcPts val="2400"/>
                        </a:spcBef>
                        <a:spcAft>
                          <a:spcPts val="0"/>
                        </a:spcAft>
                      </a:pPr>
                      <a:r>
                        <a:rPr lang="en-GB" sz="1400" b="0" dirty="0">
                          <a:solidFill>
                            <a:schemeClr val="tx1"/>
                          </a:solidFill>
                          <a:effectLst/>
                          <a:latin typeface="Arial" panose="020B0604020202020204" pitchFamily="34" charset="0"/>
                          <a:ea typeface="Times New Roman" panose="02020603050405020304" pitchFamily="18" charset="0"/>
                        </a:rPr>
                        <a:t>BEPs that operate within a regulated policy and legislative framework.</a:t>
                      </a:r>
                      <a:endParaRPr lang="en-ZA"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xmlns="" val="1278141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of Small </a:t>
            </a:r>
            <a:r>
              <a:rPr lang="en-ZA" sz="2800" b="1" dirty="0" smtClean="0">
                <a:solidFill>
                  <a:prstClr val="black"/>
                </a:solidFill>
                <a:latin typeface="Arial" pitchFamily="34" charset="0"/>
                <a:cs typeface="Arial" pitchFamily="34" charset="0"/>
              </a:rPr>
              <a:t>Businesses and Cooperatives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86568614"/>
              </p:ext>
            </p:extLst>
          </p:nvPr>
        </p:nvGraphicFramePr>
        <p:xfrm>
          <a:off x="434975" y="1151860"/>
          <a:ext cx="8229600" cy="549148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r>
                        <a:rPr lang="en-ZA" sz="1800" dirty="0" smtClean="0">
                          <a:latin typeface="Arial" panose="020B0604020202020204" pitchFamily="34" charset="0"/>
                          <a:cs typeface="Arial" panose="020B0604020202020204" pitchFamily="34" charset="0"/>
                        </a:rPr>
                        <a:t>PRICING AND COSTING</a:t>
                      </a:r>
                      <a:endParaRPr lang="en-ZA" dirty="0">
                        <a:latin typeface="Arial" panose="020B0604020202020204" pitchFamily="34" charset="0"/>
                        <a:cs typeface="Arial" panose="020B0604020202020204" pitchFamily="34" charset="0"/>
                      </a:endParaRPr>
                    </a:p>
                  </a:txBody>
                  <a:tcPr/>
                </a:tc>
                <a:tc>
                  <a:txBody>
                    <a:bodyPr/>
                    <a:lstStyle/>
                    <a:p>
                      <a:r>
                        <a:rPr lang="en-ZA" sz="1800" dirty="0" smtClean="0">
                          <a:latin typeface="Arial" panose="020B0604020202020204" pitchFamily="34" charset="0"/>
                          <a:cs typeface="Arial" panose="020B0604020202020204" pitchFamily="34" charset="0"/>
                        </a:rPr>
                        <a:t>Construction companies are always responding to tenders advertised where pricing and costing of a project is a key factor on adjudication before a tender is awarded. These small businesses are always struggling to cost accordingly which make them not favourable to win a tender. Either they price themselves out of the market or underquote, and neither situation lands them the business</a:t>
                      </a:r>
                      <a:endParaRPr lang="en-ZA" dirty="0">
                        <a:latin typeface="Arial" panose="020B0604020202020204" pitchFamily="34" charset="0"/>
                        <a:cs typeface="Arial" panose="020B0604020202020204" pitchFamily="34" charset="0"/>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Arial" panose="020B0604020202020204" pitchFamily="34" charset="0"/>
                          <a:cs typeface="Arial" panose="020B0604020202020204" pitchFamily="34" charset="0"/>
                        </a:rPr>
                        <a:t>ACCESS TO PRIVATE SECTOR</a:t>
                      </a:r>
                    </a:p>
                    <a:p>
                      <a:endParaRPr lang="en-ZA" dirty="0">
                        <a:latin typeface="Arial" panose="020B0604020202020204" pitchFamily="34" charset="0"/>
                        <a:cs typeface="Arial" panose="020B0604020202020204" pitchFamily="34" charset="0"/>
                      </a:endParaRPr>
                    </a:p>
                  </a:txBody>
                  <a:tcPr/>
                </a:tc>
                <a:tc>
                  <a:txBody>
                    <a:bodyPr/>
                    <a:lstStyle/>
                    <a:p>
                      <a:r>
                        <a:rPr lang="en-ZA" sz="1800" dirty="0" smtClean="0">
                          <a:latin typeface="Arial" panose="020B0604020202020204" pitchFamily="34" charset="0"/>
                          <a:cs typeface="Arial" panose="020B0604020202020204" pitchFamily="34" charset="0"/>
                        </a:rPr>
                        <a:t>A common challenge is the over reliance on government work / tenders while the private sector markets remain largely untapped</a:t>
                      </a:r>
                      <a:r>
                        <a:rPr lang="en-ZA" sz="1800" dirty="0" smtClean="0">
                          <a:solidFill>
                            <a:schemeClr val="tx1"/>
                          </a:solidFill>
                          <a:latin typeface="Arial" panose="020B0604020202020204" pitchFamily="34" charset="0"/>
                          <a:cs typeface="Arial" panose="020B0604020202020204" pitchFamily="34" charset="0"/>
                        </a:rPr>
                        <a:t>.  Private sector work often comes as longer term contracts, thus sustaining the business</a:t>
                      </a:r>
                      <a:endParaRPr lang="en-ZA"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13</a:t>
            </a:fld>
            <a:endParaRPr lang="en-US"/>
          </a:p>
        </p:txBody>
      </p:sp>
    </p:spTree>
    <p:extLst>
      <p:ext uri="{BB962C8B-B14F-4D97-AF65-F5344CB8AC3E}">
        <p14:creationId xmlns:p14="http://schemas.microsoft.com/office/powerpoint/2010/main" xmlns="" val="130280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42631336"/>
              </p:ext>
            </p:extLst>
          </p:nvPr>
        </p:nvGraphicFramePr>
        <p:xfrm>
          <a:off x="434975" y="1151860"/>
          <a:ext cx="8229600" cy="302260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Arial" panose="020B0604020202020204" pitchFamily="34" charset="0"/>
                          <a:cs typeface="Arial" panose="020B0604020202020204" pitchFamily="34" charset="0"/>
                        </a:rPr>
                        <a:t>COMPETITION FOR SKILLED AND TALENTED LABOUR</a:t>
                      </a:r>
                    </a:p>
                    <a:p>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Skills</a:t>
                      </a:r>
                      <a:r>
                        <a:rPr lang="en-ZA" baseline="0" dirty="0" smtClean="0">
                          <a:latin typeface="Arial" panose="020B0604020202020204" pitchFamily="34" charset="0"/>
                          <a:cs typeface="Arial" panose="020B0604020202020204" pitchFamily="34" charset="0"/>
                        </a:rPr>
                        <a:t> follow the money and jobs with perks.</a:t>
                      </a:r>
                      <a:endParaRPr lang="en-ZA" dirty="0">
                        <a:latin typeface="Arial" panose="020B0604020202020204" pitchFamily="34" charset="0"/>
                        <a:cs typeface="Arial" panose="020B0604020202020204" pitchFamily="34" charset="0"/>
                      </a:endParaRPr>
                    </a:p>
                  </a:txBody>
                  <a:tcPr/>
                </a:tc>
              </a:tr>
              <a:tr h="370840">
                <a:tc>
                  <a:txBody>
                    <a:bodyPr/>
                    <a:lstStyle/>
                    <a:p>
                      <a:r>
                        <a:rPr lang="en-ZA" sz="1800" dirty="0" smtClean="0">
                          <a:latin typeface="Arial" panose="020B0604020202020204" pitchFamily="34" charset="0"/>
                          <a:cs typeface="Arial" panose="020B0604020202020204" pitchFamily="34" charset="0"/>
                        </a:rPr>
                        <a:t>ACCREDITATIONS AND COMPLIANCE</a:t>
                      </a:r>
                      <a:endParaRPr lang="en-ZA" dirty="0">
                        <a:latin typeface="Arial" panose="020B0604020202020204" pitchFamily="34" charset="0"/>
                        <a:cs typeface="Arial" panose="020B0604020202020204" pitchFamily="34" charset="0"/>
                      </a:endParaRPr>
                    </a:p>
                  </a:txBody>
                  <a:tcPr/>
                </a:tc>
                <a:tc>
                  <a:txBody>
                    <a:bodyPr/>
                    <a:lstStyle/>
                    <a:p>
                      <a:r>
                        <a:rPr lang="en-ZA" sz="1800" dirty="0" smtClean="0">
                          <a:latin typeface="Arial" panose="020B0604020202020204" pitchFamily="34" charset="0"/>
                          <a:cs typeface="Arial" panose="020B0604020202020204" pitchFamily="34" charset="0"/>
                        </a:rPr>
                        <a:t>The accreditations like ISO 9001 and or ISO 16001 have been identified as required accreditations which most of the private companies always ask for when they try to penetrate the private sector</a:t>
                      </a:r>
                      <a:endParaRPr lang="en-ZA"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14</a:t>
            </a:fld>
            <a:endParaRPr lang="en-US"/>
          </a:p>
        </p:txBody>
      </p:sp>
    </p:spTree>
    <p:extLst>
      <p:ext uri="{BB962C8B-B14F-4D97-AF65-F5344CB8AC3E}">
        <p14:creationId xmlns:p14="http://schemas.microsoft.com/office/powerpoint/2010/main" xmlns="" val="561726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83477846"/>
              </p:ext>
            </p:extLst>
          </p:nvPr>
        </p:nvGraphicFramePr>
        <p:xfrm>
          <a:off x="434975" y="1151860"/>
          <a:ext cx="8229600" cy="259588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dirty="0" smtClean="0">
                          <a:latin typeface="Arial" panose="020B0604020202020204" pitchFamily="34" charset="0"/>
                          <a:cs typeface="Arial" panose="020B0604020202020204" pitchFamily="34" charset="0"/>
                        </a:rPr>
                        <a:t>PAYMENT ISSUES</a:t>
                      </a:r>
                    </a:p>
                    <a:p>
                      <a:endParaRPr lang="en-ZA" sz="200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dirty="0" smtClean="0">
                          <a:latin typeface="Arial" panose="020B0604020202020204" pitchFamily="34" charset="0"/>
                          <a:cs typeface="Arial" panose="020B0604020202020204" pitchFamily="34" charset="0"/>
                        </a:rPr>
                        <a:t>The public sector has been notoriously identified as a reason for small businesses to have bad </a:t>
                      </a:r>
                      <a:r>
                        <a:rPr lang="en-ZA" sz="2000" dirty="0" err="1" smtClean="0">
                          <a:latin typeface="Arial" panose="020B0604020202020204" pitchFamily="34" charset="0"/>
                          <a:cs typeface="Arial" panose="020B0604020202020204" pitchFamily="34" charset="0"/>
                        </a:rPr>
                        <a:t>cashflow</a:t>
                      </a:r>
                      <a:r>
                        <a:rPr lang="en-ZA" sz="2000" dirty="0" smtClean="0">
                          <a:latin typeface="Arial" panose="020B0604020202020204" pitchFamily="34" charset="0"/>
                          <a:cs typeface="Arial" panose="020B0604020202020204" pitchFamily="34" charset="0"/>
                        </a:rPr>
                        <a:t> as they do not pay on time.  </a:t>
                      </a:r>
                      <a:r>
                        <a:rPr lang="en-ZA" sz="2000" dirty="0" smtClean="0">
                          <a:solidFill>
                            <a:schemeClr val="tx1"/>
                          </a:solidFill>
                          <a:latin typeface="Arial" panose="020B0604020202020204" pitchFamily="34" charset="0"/>
                          <a:cs typeface="Arial" panose="020B0604020202020204" pitchFamily="34" charset="0"/>
                        </a:rPr>
                        <a:t>Some complained that the projects are completed but they have not been paid for six months</a:t>
                      </a:r>
                      <a:endParaRPr lang="en-ZA" sz="20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15</a:t>
            </a:fld>
            <a:endParaRPr lang="en-US"/>
          </a:p>
        </p:txBody>
      </p:sp>
    </p:spTree>
    <p:extLst>
      <p:ext uri="{BB962C8B-B14F-4D97-AF65-F5344CB8AC3E}">
        <p14:creationId xmlns:p14="http://schemas.microsoft.com/office/powerpoint/2010/main" xmlns="" val="4031376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smtClean="0">
                <a:solidFill>
                  <a:prstClr val="black"/>
                </a:solidFill>
                <a:latin typeface="Arial" pitchFamily="34" charset="0"/>
                <a:cs typeface="Arial" pitchFamily="34" charset="0"/>
              </a:rPr>
              <a:t>Challenges 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15590613"/>
              </p:ext>
            </p:extLst>
          </p:nvPr>
        </p:nvGraphicFramePr>
        <p:xfrm>
          <a:off x="434975" y="1151860"/>
          <a:ext cx="8229600" cy="518668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SUB-CONTRACTING ISSUES</a:t>
                      </a:r>
                    </a:p>
                    <a:p>
                      <a:endParaRPr lang="en-ZA" sz="160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Arial" panose="020B0604020202020204" pitchFamily="34" charset="0"/>
                          <a:ea typeface="+mn-ea"/>
                          <a:cs typeface="Arial" panose="020B0604020202020204" pitchFamily="34" charset="0"/>
                        </a:rPr>
                        <a:t>There are very few opportunities for small business and coops in the built environment. When these arise, in most cases, small business and coops become sub contracted under main big companies. This results in instability of the small businesses. Most often professionals in these small businesses, revert to government employment because of stability and certainty.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Arial" panose="020B0604020202020204" pitchFamily="34" charset="0"/>
                          <a:ea typeface="+mn-ea"/>
                          <a:cs typeface="Arial" panose="020B0604020202020204" pitchFamily="34" charset="0"/>
                        </a:rPr>
                        <a:t>Small businesses feel that being subcontracted means small profit margins or none at all. </a:t>
                      </a:r>
                      <a:endParaRPr lang="en-ZA" sz="1600" dirty="0">
                        <a:latin typeface="Arial" panose="020B0604020202020204" pitchFamily="34" charset="0"/>
                        <a:cs typeface="Arial" panose="020B0604020202020204" pitchFamily="34" charset="0"/>
                      </a:endParaRPr>
                    </a:p>
                  </a:txBody>
                  <a:tcPr/>
                </a:tc>
              </a:tr>
              <a:tr h="370840">
                <a:tc>
                  <a:txBody>
                    <a:bodyPr/>
                    <a:lstStyle/>
                    <a:p>
                      <a:endParaRPr lang="en-ZA" sz="1600" dirty="0">
                        <a:latin typeface="Arial" panose="020B0604020202020204" pitchFamily="34" charset="0"/>
                        <a:cs typeface="Arial" panose="020B0604020202020204" pitchFamily="34" charset="0"/>
                      </a:endParaRPr>
                    </a:p>
                  </a:txBody>
                  <a:tcPr/>
                </a:tc>
                <a:tc>
                  <a:txBody>
                    <a:bodyPr/>
                    <a:lstStyle/>
                    <a:p>
                      <a:r>
                        <a:rPr lang="en-ZA" sz="1600" kern="1200" dirty="0" smtClean="0">
                          <a:solidFill>
                            <a:schemeClr val="dk1"/>
                          </a:solidFill>
                          <a:effectLst/>
                          <a:latin typeface="Arial" panose="020B0604020202020204" pitchFamily="34" charset="0"/>
                          <a:ea typeface="+mn-ea"/>
                          <a:cs typeface="Arial" panose="020B0604020202020204" pitchFamily="34" charset="0"/>
                        </a:rPr>
                        <a:t>Some of the small contractors face challenges of exploitation by the main contractors. They do not have direct communication with the client as sub-contractors and payments are delayed. </a:t>
                      </a:r>
                      <a:endParaRPr lang="en-ZA" sz="16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16</a:t>
            </a:fld>
            <a:endParaRPr lang="en-US"/>
          </a:p>
        </p:txBody>
      </p:sp>
    </p:spTree>
    <p:extLst>
      <p:ext uri="{BB962C8B-B14F-4D97-AF65-F5344CB8AC3E}">
        <p14:creationId xmlns:p14="http://schemas.microsoft.com/office/powerpoint/2010/main" xmlns="" val="467212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smtClean="0">
                <a:solidFill>
                  <a:prstClr val="black"/>
                </a:solidFill>
                <a:latin typeface="Arial" pitchFamily="34" charset="0"/>
                <a:cs typeface="Arial" pitchFamily="34" charset="0"/>
              </a:rPr>
              <a:t>Challenges 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54093394"/>
              </p:ext>
            </p:extLst>
          </p:nvPr>
        </p:nvGraphicFramePr>
        <p:xfrm>
          <a:off x="434975" y="1151860"/>
          <a:ext cx="8229600" cy="494284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SETTING ASIDE PROJECTS </a:t>
                      </a:r>
                    </a:p>
                    <a:p>
                      <a:endParaRPr lang="en-ZA" sz="1600" dirty="0">
                        <a:latin typeface="Arial" panose="020B0604020202020204" pitchFamily="34" charset="0"/>
                        <a:cs typeface="Arial" panose="020B0604020202020204" pitchFamily="34" charset="0"/>
                      </a:endParaRPr>
                    </a:p>
                  </a:txBody>
                  <a:tcPr/>
                </a:tc>
                <a:tc>
                  <a:txBody>
                    <a:bodyPr/>
                    <a:lstStyle/>
                    <a:p>
                      <a:r>
                        <a:rPr lang="en-ZA" sz="1600" kern="1200" dirty="0" smtClean="0">
                          <a:solidFill>
                            <a:schemeClr val="dk1"/>
                          </a:solidFill>
                          <a:effectLst/>
                          <a:latin typeface="Arial" panose="020B0604020202020204" pitchFamily="34" charset="0"/>
                          <a:ea typeface="+mn-ea"/>
                          <a:cs typeface="Arial" panose="020B0604020202020204" pitchFamily="34" charset="0"/>
                        </a:rPr>
                        <a:t>Small businesses and co-operatives complain that they compete with big businesses, they require a proper system to set aside some of the projects for small businesses, black owned, and women owned, youth owned businesses and people with disabilities</a:t>
                      </a:r>
                      <a:endParaRPr lang="en-ZA" sz="1600" dirty="0">
                        <a:latin typeface="Arial" panose="020B0604020202020204" pitchFamily="34" charset="0"/>
                        <a:cs typeface="Arial" panose="020B0604020202020204" pitchFamily="34" charset="0"/>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CORRUPTION</a:t>
                      </a:r>
                    </a:p>
                    <a:p>
                      <a:endParaRPr lang="en-ZA" sz="160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According to the article shared by “</a:t>
                      </a:r>
                      <a:r>
                        <a:rPr lang="en-ZA" sz="1600" dirty="0" err="1" smtClean="0">
                          <a:latin typeface="Arial" panose="020B0604020202020204" pitchFamily="34" charset="0"/>
                          <a:cs typeface="Arial" panose="020B0604020202020204" pitchFamily="34" charset="0"/>
                        </a:rPr>
                        <a:t>khplant</a:t>
                      </a:r>
                      <a:r>
                        <a:rPr lang="en-ZA" sz="1600" dirty="0" smtClean="0">
                          <a:latin typeface="Arial" panose="020B0604020202020204" pitchFamily="34" charset="0"/>
                          <a:cs typeface="Arial" panose="020B0604020202020204" pitchFamily="34" charset="0"/>
                        </a:rPr>
                        <a:t> blog”, the other issue around construction is corruption with companies paying governmental departments to have their tenders fast-tracked, and cartels that limit healthy competition on the scene. Collusive tendering in the public sector prevents consideration of competitively priced bids from various players and undermines the reputation of the industry</a:t>
                      </a:r>
                    </a:p>
                    <a:p>
                      <a:endParaRPr lang="en-ZA" sz="16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17</a:t>
            </a:fld>
            <a:endParaRPr lang="en-US"/>
          </a:p>
        </p:txBody>
      </p:sp>
    </p:spTree>
    <p:extLst>
      <p:ext uri="{BB962C8B-B14F-4D97-AF65-F5344CB8AC3E}">
        <p14:creationId xmlns:p14="http://schemas.microsoft.com/office/powerpoint/2010/main" xmlns="" val="1119530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77499968"/>
              </p:ext>
            </p:extLst>
          </p:nvPr>
        </p:nvGraphicFramePr>
        <p:xfrm>
          <a:off x="434975" y="1151860"/>
          <a:ext cx="8229600" cy="594868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r>
                        <a:rPr lang="en-ZA" sz="1800" b="0" kern="1200" dirty="0" smtClean="0">
                          <a:solidFill>
                            <a:schemeClr val="dk1"/>
                          </a:solidFill>
                          <a:effectLst/>
                          <a:latin typeface="Arial" panose="020B0604020202020204" pitchFamily="34" charset="0"/>
                          <a:ea typeface="+mn-ea"/>
                          <a:cs typeface="Arial" panose="020B0604020202020204" pitchFamily="34" charset="0"/>
                        </a:rPr>
                        <a:t>FINANCES AND CASH FLOW</a:t>
                      </a:r>
                      <a:endParaRPr lang="en-ZA" b="0" dirty="0">
                        <a:latin typeface="Arial" panose="020B0604020202020204" pitchFamily="34" charset="0"/>
                        <a:cs typeface="Arial" panose="020B0604020202020204" pitchFamily="34" charset="0"/>
                      </a:endParaRPr>
                    </a:p>
                  </a:txBody>
                  <a:tcPr/>
                </a:tc>
                <a:tc>
                  <a:txBody>
                    <a:bodyPr/>
                    <a:lstStyle/>
                    <a:p>
                      <a:r>
                        <a:rPr lang="en-ZA" sz="1800" kern="1200" dirty="0" smtClean="0">
                          <a:solidFill>
                            <a:schemeClr val="dk1"/>
                          </a:solidFill>
                          <a:effectLst/>
                          <a:latin typeface="Arial" panose="020B0604020202020204" pitchFamily="34" charset="0"/>
                          <a:ea typeface="+mn-ea"/>
                          <a:cs typeface="Arial" panose="020B0604020202020204" pitchFamily="34" charset="0"/>
                        </a:rPr>
                        <a:t>When small businesses and coops get opportunities, either as subcontracts or directly from government, the major difficulty is the period of payment and consistency of payments. Government pays largely after 60 - 90 days, which then makes subcontractors to be paid after 90 - 120 days, and therefore straining the cash flow. This results in high staff turnover.</a:t>
                      </a:r>
                    </a:p>
                    <a:p>
                      <a:endParaRPr lang="en-ZA" sz="1800" kern="1200" dirty="0" smtClean="0">
                        <a:solidFill>
                          <a:schemeClr val="dk1"/>
                        </a:solidFill>
                        <a:effectLst/>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Arial" panose="020B0604020202020204" pitchFamily="34" charset="0"/>
                          <a:ea typeface="+mn-ea"/>
                          <a:cs typeface="Arial" panose="020B0604020202020204" pitchFamily="34" charset="0"/>
                        </a:rPr>
                        <a:t>Most SMMEs and Coops do not have qualified book keepers or Finance Managers resulting in poor financial management, thus threatening the existence of the business. </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Arial" panose="020B0604020202020204" pitchFamily="34" charset="0"/>
                          <a:ea typeface="+mn-ea"/>
                          <a:cs typeface="Arial" panose="020B0604020202020204" pitchFamily="34" charset="0"/>
                        </a:rPr>
                        <a:t>Most established banks, do not assist SMMEs financially and thus SMMEs resort to private lenders with high interest.  </a:t>
                      </a:r>
                      <a:endParaRPr lang="en-ZA"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18</a:t>
            </a:fld>
            <a:endParaRPr lang="en-US"/>
          </a:p>
        </p:txBody>
      </p:sp>
    </p:spTree>
    <p:extLst>
      <p:ext uri="{BB962C8B-B14F-4D97-AF65-F5344CB8AC3E}">
        <p14:creationId xmlns:p14="http://schemas.microsoft.com/office/powerpoint/2010/main" xmlns="" val="4101027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74560175"/>
              </p:ext>
            </p:extLst>
          </p:nvPr>
        </p:nvGraphicFramePr>
        <p:xfrm>
          <a:off x="457200" y="908720"/>
          <a:ext cx="8204496" cy="6204705"/>
        </p:xfrm>
        <a:graphic>
          <a:graphicData uri="http://schemas.openxmlformats.org/drawingml/2006/table">
            <a:tbl>
              <a:tblPr firstRow="1" bandRow="1">
                <a:tableStyleId>{93296810-A885-4BE3-A3E7-6D5BEEA58F35}</a:tableStyleId>
              </a:tblPr>
              <a:tblGrid>
                <a:gridCol w="4102248"/>
                <a:gridCol w="4102248"/>
              </a:tblGrid>
              <a:tr h="337409">
                <a:tc>
                  <a:txBody>
                    <a:bodyPr/>
                    <a:lstStyle/>
                    <a:p>
                      <a:endParaRPr lang="en-ZA" dirty="0"/>
                    </a:p>
                  </a:txBody>
                  <a:tcPr/>
                </a:tc>
                <a:tc>
                  <a:txBody>
                    <a:bodyPr/>
                    <a:lstStyle/>
                    <a:p>
                      <a:endParaRPr lang="en-ZA"/>
                    </a:p>
                  </a:txBody>
                  <a:tcPr/>
                </a:tc>
              </a:tr>
              <a:tr h="2946608">
                <a:tc>
                  <a:txBody>
                    <a:bodyPr/>
                    <a:lstStyle/>
                    <a:p>
                      <a:r>
                        <a:rPr lang="en-ZA" sz="1600" b="0" kern="1200" dirty="0" smtClean="0">
                          <a:solidFill>
                            <a:schemeClr val="dk1"/>
                          </a:solidFill>
                          <a:effectLst/>
                          <a:latin typeface="Arial" panose="020B0604020202020204" pitchFamily="34" charset="0"/>
                          <a:ea typeface="+mn-ea"/>
                          <a:cs typeface="Arial" panose="020B0604020202020204" pitchFamily="34" charset="0"/>
                        </a:rPr>
                        <a:t>LEGALITIES</a:t>
                      </a:r>
                      <a:endParaRPr lang="en-ZA" sz="1600" b="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Arial" panose="020B0604020202020204" pitchFamily="34" charset="0"/>
                          <a:ea typeface="+mn-ea"/>
                          <a:cs typeface="Arial" panose="020B0604020202020204" pitchFamily="34" charset="0"/>
                        </a:rPr>
                        <a:t>SARS - the biggest challenge facing small businesses, is compliance with SARS and other legal frameworks including compliance with professional bodies. Whilst the government does not pay on time, SARS which is part of government expects and demand tax to be paid on time. If tax is not paid on time, SARS impose penalties, and these deplete the very small profit that the small business earn from the opportunities they get. Moreover SARS actions sometime force businesses to seek legal advice which in turn add more financial burden to the business.  </a:t>
                      </a:r>
                      <a:endParaRPr lang="en-ZA" sz="1600" dirty="0">
                        <a:latin typeface="Arial" panose="020B0604020202020204" pitchFamily="34" charset="0"/>
                        <a:cs typeface="Arial" panose="020B0604020202020204" pitchFamily="34" charset="0"/>
                      </a:endParaRPr>
                    </a:p>
                  </a:txBody>
                  <a:tcPr/>
                </a:tc>
              </a:tr>
              <a:tr h="2333745">
                <a:tc>
                  <a:txBody>
                    <a:bodyPr/>
                    <a:lstStyle/>
                    <a:p>
                      <a:endParaRPr lang="en-ZA" sz="1600" dirty="0">
                        <a:latin typeface="Arial" panose="020B0604020202020204" pitchFamily="34" charset="0"/>
                        <a:cs typeface="Arial" panose="020B0604020202020204" pitchFamily="34" charset="0"/>
                      </a:endParaRPr>
                    </a:p>
                  </a:txBody>
                  <a:tcPr/>
                </a:tc>
                <a:tc>
                  <a:txBody>
                    <a:bodyPr/>
                    <a:lstStyle/>
                    <a:p>
                      <a:r>
                        <a:rPr lang="en-ZA" sz="1600" kern="1200" dirty="0" smtClean="0">
                          <a:solidFill>
                            <a:schemeClr val="dk1"/>
                          </a:solidFill>
                          <a:effectLst/>
                          <a:latin typeface="Arial" panose="020B0604020202020204" pitchFamily="34" charset="0"/>
                          <a:ea typeface="+mn-ea"/>
                          <a:cs typeface="Arial" panose="020B0604020202020204" pitchFamily="34" charset="0"/>
                        </a:rPr>
                        <a:t>Accounting firms that are supposed to assist these small businesses are usually very expensive and never finish their audits or financial statements on time and further give SARS an opportunity to charge more interest on outstanding penalties, and further an opportunity to charge more VAT returns or any payments due to SARS. This puts a strain on the companies’ cash flow.</a:t>
                      </a:r>
                      <a:endParaRPr lang="en-ZA" sz="16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19</a:t>
            </a:fld>
            <a:endParaRPr lang="en-US"/>
          </a:p>
        </p:txBody>
      </p:sp>
    </p:spTree>
    <p:extLst>
      <p:ext uri="{BB962C8B-B14F-4D97-AF65-F5344CB8AC3E}">
        <p14:creationId xmlns:p14="http://schemas.microsoft.com/office/powerpoint/2010/main" xmlns="" val="314958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7538"/>
            <a:ext cx="8229600" cy="978523"/>
          </a:xfrm>
        </p:spPr>
        <p:txBody>
          <a:bodyPr>
            <a:normAutofit/>
          </a:bodyPr>
          <a:lstStyle/>
          <a:p>
            <a:pPr algn="ctr"/>
            <a:r>
              <a:rPr lang="en-ZA" sz="2800" b="1" dirty="0" smtClean="0"/>
              <a:t>CBE Delegation</a:t>
            </a:r>
            <a:endParaRPr lang="en-ZA" sz="2800" b="1" dirty="0"/>
          </a:p>
        </p:txBody>
      </p:sp>
      <p:sp>
        <p:nvSpPr>
          <p:cNvPr id="3" name="Content Placeholder 2"/>
          <p:cNvSpPr>
            <a:spLocks noGrp="1"/>
          </p:cNvSpPr>
          <p:nvPr>
            <p:ph idx="1"/>
          </p:nvPr>
        </p:nvSpPr>
        <p:spPr>
          <a:xfrm>
            <a:off x="457200" y="1772816"/>
            <a:ext cx="8229600" cy="3352800"/>
          </a:xfrm>
        </p:spPr>
        <p:txBody>
          <a:bodyPr>
            <a:normAutofit/>
          </a:bodyPr>
          <a:lstStyle/>
          <a:p>
            <a:r>
              <a:rPr lang="en-ZA" sz="2000" dirty="0" smtClean="0"/>
              <a:t>Ms Priscilla Mdlalose (CEO)</a:t>
            </a:r>
          </a:p>
          <a:p>
            <a:r>
              <a:rPr lang="en-ZA" sz="2000" dirty="0" smtClean="0"/>
              <a:t>Mr Isaac Nkosi (Chairperson)</a:t>
            </a:r>
          </a:p>
          <a:p>
            <a:endParaRPr lang="en-ZA" sz="2000" dirty="0"/>
          </a:p>
        </p:txBody>
      </p:sp>
      <p:sp>
        <p:nvSpPr>
          <p:cNvPr id="4" name="Slide Number Placeholder 3"/>
          <p:cNvSpPr>
            <a:spLocks noGrp="1"/>
          </p:cNvSpPr>
          <p:nvPr>
            <p:ph type="sldNum" sz="quarter" idx="12"/>
          </p:nvPr>
        </p:nvSpPr>
        <p:spPr/>
        <p:txBody>
          <a:bodyPr/>
          <a:lstStyle/>
          <a:p>
            <a:fld id="{BA1A3697-DC7B-894C-BE54-C9BABF30A31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62630823"/>
              </p:ext>
            </p:extLst>
          </p:nvPr>
        </p:nvGraphicFramePr>
        <p:xfrm>
          <a:off x="434975" y="1151860"/>
          <a:ext cx="8229600" cy="485140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r>
                        <a:rPr lang="en-ZA" sz="1800" b="1" kern="1200" dirty="0" smtClean="0">
                          <a:solidFill>
                            <a:schemeClr val="dk1"/>
                          </a:solidFill>
                          <a:effectLst/>
                          <a:latin typeface="Arial" panose="020B0604020202020204" pitchFamily="34" charset="0"/>
                          <a:ea typeface="+mn-ea"/>
                          <a:cs typeface="Arial" panose="020B0604020202020204" pitchFamily="34" charset="0"/>
                        </a:rPr>
                        <a:t>DIVERSITY AND BUSINESS GROWTH</a:t>
                      </a:r>
                      <a:endParaRPr lang="en-ZA" dirty="0">
                        <a:latin typeface="Arial" panose="020B0604020202020204" pitchFamily="34" charset="0"/>
                        <a:cs typeface="Arial" panose="020B0604020202020204" pitchFamily="34" charset="0"/>
                      </a:endParaRPr>
                    </a:p>
                  </a:txBody>
                  <a:tcPr/>
                </a:tc>
                <a:tc>
                  <a:txBody>
                    <a:bodyPr/>
                    <a:lstStyle/>
                    <a:p>
                      <a:r>
                        <a:rPr lang="en-ZA" sz="1800" kern="1200" dirty="0" smtClean="0">
                          <a:solidFill>
                            <a:schemeClr val="dk1"/>
                          </a:solidFill>
                          <a:effectLst/>
                          <a:latin typeface="Arial" panose="020B0604020202020204" pitchFamily="34" charset="0"/>
                          <a:ea typeface="+mn-ea"/>
                          <a:cs typeface="Arial" panose="020B0604020202020204" pitchFamily="34" charset="0"/>
                        </a:rPr>
                        <a:t>Most big companies are sustainable because they have capital, and are easily assisted financially by established banks. In some instances, they are able to diversify their products which enables them to cushion challenges by one product at a certain period of time. Small business however are not able to diversify largely because of financial incapacity and also because of lack of opportunities. Business growth therefore becomes an illusion coupled with lack of resources and professional growth within the company.</a:t>
                      </a:r>
                      <a:endParaRPr lang="en-ZA"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20</a:t>
            </a:fld>
            <a:endParaRPr lang="en-US"/>
          </a:p>
        </p:txBody>
      </p:sp>
    </p:spTree>
    <p:extLst>
      <p:ext uri="{BB962C8B-B14F-4D97-AF65-F5344CB8AC3E}">
        <p14:creationId xmlns:p14="http://schemas.microsoft.com/office/powerpoint/2010/main" xmlns="" val="1220165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65991973"/>
              </p:ext>
            </p:extLst>
          </p:nvPr>
        </p:nvGraphicFramePr>
        <p:xfrm>
          <a:off x="434975" y="1151860"/>
          <a:ext cx="8229600" cy="210820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kern="1200" dirty="0" smtClean="0">
                          <a:solidFill>
                            <a:schemeClr val="dk1"/>
                          </a:solidFill>
                          <a:effectLst/>
                          <a:latin typeface="+mn-lt"/>
                          <a:ea typeface="+mn-ea"/>
                          <a:cs typeface="+mn-cs"/>
                        </a:rPr>
                        <a:t>EXPOSURE TO BUSINESS</a:t>
                      </a:r>
                      <a:r>
                        <a:rPr lang="en-ZA" sz="1800" b="1" kern="1200" baseline="0" dirty="0" smtClean="0">
                          <a:solidFill>
                            <a:schemeClr val="dk1"/>
                          </a:solidFill>
                          <a:effectLst/>
                          <a:latin typeface="+mn-lt"/>
                          <a:ea typeface="+mn-ea"/>
                          <a:cs typeface="+mn-cs"/>
                        </a:rPr>
                        <a:t> WORLD FOR SKILLS TRANSFER</a:t>
                      </a:r>
                      <a:endParaRPr lang="en-ZA" dirty="0"/>
                    </a:p>
                  </a:txBody>
                  <a:tcPr/>
                </a:tc>
                <a:tc>
                  <a:txBody>
                    <a:bodyPr/>
                    <a:lstStyle/>
                    <a:p>
                      <a:r>
                        <a:rPr lang="en-ZA" sz="1800" kern="1200" dirty="0" smtClean="0">
                          <a:solidFill>
                            <a:schemeClr val="dk1"/>
                          </a:solidFill>
                          <a:effectLst/>
                          <a:latin typeface="Arial" panose="020B0604020202020204" pitchFamily="34" charset="0"/>
                          <a:ea typeface="+mn-ea"/>
                          <a:cs typeface="Arial" panose="020B0604020202020204" pitchFamily="34" charset="0"/>
                        </a:rPr>
                        <a:t>Mentorship and training is appreciated by many new businesses but exposure to practical work is much needed by some of these businesses who are struggling to expand their markets</a:t>
                      </a:r>
                      <a:endParaRPr lang="en-ZA"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21</a:t>
            </a:fld>
            <a:endParaRPr lang="en-US"/>
          </a:p>
        </p:txBody>
      </p:sp>
    </p:spTree>
    <p:extLst>
      <p:ext uri="{BB962C8B-B14F-4D97-AF65-F5344CB8AC3E}">
        <p14:creationId xmlns:p14="http://schemas.microsoft.com/office/powerpoint/2010/main" xmlns="" val="239997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78523"/>
          </a:xfrm>
          <a:solidFill>
            <a:schemeClr val="accent6">
              <a:lumMod val="75000"/>
            </a:schemeClr>
          </a:solidFill>
        </p:spPr>
        <p:txBody>
          <a:bodyPr/>
          <a:lstStyle/>
          <a:p>
            <a:r>
              <a:rPr lang="en-ZA" sz="2800" b="1" dirty="0">
                <a:solidFill>
                  <a:prstClr val="black"/>
                </a:solidFill>
                <a:latin typeface="Arial" pitchFamily="34" charset="0"/>
                <a:cs typeface="Arial" pitchFamily="34" charset="0"/>
              </a:rPr>
              <a:t>Challenges </a:t>
            </a:r>
            <a:r>
              <a:rPr lang="en-ZA" sz="2800" b="1" dirty="0" smtClean="0">
                <a:solidFill>
                  <a:prstClr val="black"/>
                </a:solidFill>
                <a:latin typeface="Arial" pitchFamily="34" charset="0"/>
                <a:cs typeface="Arial" pitchFamily="34" charset="0"/>
              </a:rPr>
              <a:t>Cont’d…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21753735"/>
              </p:ext>
            </p:extLst>
          </p:nvPr>
        </p:nvGraphicFramePr>
        <p:xfrm>
          <a:off x="434975" y="1151860"/>
          <a:ext cx="8229600" cy="2931160"/>
        </p:xfrm>
        <a:graphic>
          <a:graphicData uri="http://schemas.openxmlformats.org/drawingml/2006/table">
            <a:tbl>
              <a:tblPr firstRow="1" bandRow="1">
                <a:tableStyleId>{93296810-A885-4BE3-A3E7-6D5BEEA58F35}</a:tableStyleId>
              </a:tblPr>
              <a:tblGrid>
                <a:gridCol w="4114800"/>
                <a:gridCol w="4114800"/>
              </a:tblGrid>
              <a:tr h="370840">
                <a:tc>
                  <a:txBody>
                    <a:bodyPr/>
                    <a:lstStyle/>
                    <a:p>
                      <a:endParaRPr lang="en-ZA" dirty="0"/>
                    </a:p>
                  </a:txBody>
                  <a:tcPr/>
                </a:tc>
                <a:tc>
                  <a:txBody>
                    <a:bodyPr/>
                    <a:lstStyle/>
                    <a:p>
                      <a:endParaRPr lang="en-ZA"/>
                    </a:p>
                  </a:txBody>
                  <a:tcPr/>
                </a:tc>
              </a:tr>
              <a:tr h="370840">
                <a:tc>
                  <a:txBody>
                    <a:bodyPr/>
                    <a:lstStyle/>
                    <a:p>
                      <a:r>
                        <a:rPr lang="en-ZA" sz="1800" b="1" kern="1200" dirty="0" smtClean="0">
                          <a:solidFill>
                            <a:schemeClr val="dk1"/>
                          </a:solidFill>
                          <a:effectLst/>
                          <a:latin typeface="Arial" panose="020B0604020202020204" pitchFamily="34" charset="0"/>
                          <a:ea typeface="+mn-ea"/>
                          <a:cs typeface="Arial" panose="020B0604020202020204" pitchFamily="34" charset="0"/>
                        </a:rPr>
                        <a:t>SUSTAINABILITY</a:t>
                      </a:r>
                      <a:r>
                        <a:rPr lang="en-ZA" sz="1800" kern="1200" dirty="0" smtClean="0">
                          <a:solidFill>
                            <a:schemeClr val="dk1"/>
                          </a:solidFill>
                          <a:effectLst/>
                          <a:latin typeface="Arial" panose="020B0604020202020204" pitchFamily="34" charset="0"/>
                          <a:ea typeface="+mn-ea"/>
                          <a:cs typeface="Arial" panose="020B0604020202020204" pitchFamily="34" charset="0"/>
                        </a:rPr>
                        <a:t> </a:t>
                      </a:r>
                      <a:endParaRPr lang="en-ZA"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All the above challenges</a:t>
                      </a:r>
                      <a:r>
                        <a:rPr lang="en-ZA" sz="1800" kern="1200" dirty="0" smtClean="0">
                          <a:solidFill>
                            <a:schemeClr val="dk1"/>
                          </a:solidFill>
                          <a:effectLst/>
                          <a:latin typeface="Arial" panose="020B0604020202020204" pitchFamily="34" charset="0"/>
                          <a:ea typeface="+mn-ea"/>
                          <a:cs typeface="Arial" panose="020B0604020202020204" pitchFamily="34" charset="0"/>
                        </a:rPr>
                        <a:t>, make small businesses and coops not to have sustainable businesses beyond 24 months. This is why most black professionals in the built environment for example prefer to be employees than business owners. </a:t>
                      </a:r>
                    </a:p>
                    <a:p>
                      <a:r>
                        <a:rPr lang="en-ZA" dirty="0" smtClean="0">
                          <a:latin typeface="Arial" panose="020B0604020202020204" pitchFamily="34" charset="0"/>
                          <a:cs typeface="Arial" panose="020B0604020202020204" pitchFamily="34" charset="0"/>
                        </a:rPr>
                        <a:t>This</a:t>
                      </a:r>
                      <a:r>
                        <a:rPr lang="en-ZA" baseline="0" dirty="0" smtClean="0">
                          <a:latin typeface="Arial" panose="020B0604020202020204" pitchFamily="34" charset="0"/>
                          <a:cs typeface="Arial" panose="020B0604020202020204" pitchFamily="34" charset="0"/>
                        </a:rPr>
                        <a:t> sometimes stifles innovation by these professionals.</a:t>
                      </a:r>
                      <a:endParaRPr lang="en-ZA"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BA1A3697-DC7B-894C-BE54-C9BABF30A314}" type="slidenum">
              <a:rPr lang="en-US" smtClean="0"/>
              <a:pPr/>
              <a:t>22</a:t>
            </a:fld>
            <a:endParaRPr lang="en-US"/>
          </a:p>
        </p:txBody>
      </p:sp>
    </p:spTree>
    <p:extLst>
      <p:ext uri="{BB962C8B-B14F-4D97-AF65-F5344CB8AC3E}">
        <p14:creationId xmlns:p14="http://schemas.microsoft.com/office/powerpoint/2010/main" xmlns="" val="2101855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3259"/>
            <a:ext cx="8229600" cy="978523"/>
          </a:xfrm>
          <a:solidFill>
            <a:schemeClr val="accent6">
              <a:lumMod val="75000"/>
            </a:schemeClr>
          </a:solidFill>
        </p:spPr>
        <p:txBody>
          <a:bodyPr>
            <a:normAutofit/>
          </a:bodyPr>
          <a:lstStyle/>
          <a:p>
            <a:pPr algn="ctr"/>
            <a:r>
              <a:rPr lang="en-ZA" sz="2800" b="1" dirty="0" smtClean="0">
                <a:latin typeface="Arial" pitchFamily="34" charset="0"/>
                <a:cs typeface="Arial" pitchFamily="34" charset="0"/>
              </a:rPr>
              <a:t>Strategies in  </a:t>
            </a:r>
            <a:r>
              <a:rPr lang="en-ZA" sz="2800" b="1" dirty="0">
                <a:latin typeface="Arial" pitchFamily="34" charset="0"/>
                <a:cs typeface="Arial" pitchFamily="34" charset="0"/>
              </a:rPr>
              <a:t>place to counter the challenges </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33840" y="1528806"/>
            <a:ext cx="8820472" cy="4680520"/>
          </a:xfrm>
        </p:spPr>
        <p:txBody>
          <a:bodyPr>
            <a:noAutofit/>
          </a:bodyPr>
          <a:lstStyle/>
          <a:p>
            <a:endParaRPr lang="en-ZA" sz="2000" dirty="0">
              <a:latin typeface="Arial" panose="020B0604020202020204" pitchFamily="34" charset="0"/>
              <a:cs typeface="Arial" panose="020B0604020202020204" pitchFamily="34" charset="0"/>
            </a:endParaRPr>
          </a:p>
          <a:p>
            <a:pPr lvl="0"/>
            <a:r>
              <a:rPr lang="en-ZA" sz="1800" dirty="0"/>
              <a:t>Government’s policies are in place to support procurement opportunities for small businesses and co-operatives.</a:t>
            </a:r>
          </a:p>
          <a:p>
            <a:pPr marL="0" indent="0">
              <a:buNone/>
            </a:pPr>
            <a:endParaRPr lang="en-ZA" sz="1800" dirty="0"/>
          </a:p>
          <a:p>
            <a:pPr lvl="0"/>
            <a:r>
              <a:rPr lang="en-ZA" sz="1800" dirty="0"/>
              <a:t>Department of Public Works </a:t>
            </a:r>
            <a:r>
              <a:rPr lang="en-ZA" sz="1800" dirty="0" smtClean="0"/>
              <a:t>is </a:t>
            </a:r>
            <a:r>
              <a:rPr lang="en-ZA" sz="1800" dirty="0"/>
              <a:t>enforcing the 30 days payment policy.</a:t>
            </a:r>
          </a:p>
          <a:p>
            <a:pPr marL="0" indent="0">
              <a:buNone/>
            </a:pPr>
            <a:r>
              <a:rPr lang="en-ZA" sz="1800" dirty="0"/>
              <a:t> </a:t>
            </a:r>
          </a:p>
          <a:p>
            <a:pPr lvl="0"/>
            <a:r>
              <a:rPr lang="en-ZA" sz="1800" dirty="0"/>
              <a:t>Minister’s stakeholder engagements to create platforms for small businesses to report on their challenges. </a:t>
            </a:r>
          </a:p>
          <a:p>
            <a:pPr marL="0" indent="0">
              <a:buNone/>
            </a:pPr>
            <a:endParaRPr lang="en-ZA" sz="1800" dirty="0"/>
          </a:p>
          <a:p>
            <a:pPr lvl="0"/>
            <a:r>
              <a:rPr lang="en-ZA" sz="1800" dirty="0"/>
              <a:t>Business Chambers facilitate networking platforms.</a:t>
            </a:r>
          </a:p>
          <a:p>
            <a:pPr marL="0" indent="0">
              <a:buNone/>
            </a:pPr>
            <a:endParaRPr lang="en-ZA" sz="1800" dirty="0"/>
          </a:p>
          <a:p>
            <a:pPr lvl="0"/>
            <a:r>
              <a:rPr lang="en-ZA" sz="1800" dirty="0" err="1"/>
              <a:t>Cidb’s</a:t>
            </a:r>
            <a:r>
              <a:rPr lang="en-ZA" sz="1800" dirty="0"/>
              <a:t> contractor </a:t>
            </a:r>
            <a:r>
              <a:rPr lang="en-ZA" sz="1800" dirty="0" smtClean="0"/>
              <a:t>development programme</a:t>
            </a:r>
            <a:endParaRPr lang="en-ZA" sz="1800" dirty="0"/>
          </a:p>
          <a:p>
            <a:pPr marL="0" indent="0">
              <a:buNone/>
            </a:pPr>
            <a:r>
              <a:rPr lang="en-ZA" sz="1800" dirty="0"/>
              <a:t> </a:t>
            </a: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23</a:t>
            </a:fld>
            <a:endParaRPr lang="en-US" sz="1800" dirty="0"/>
          </a:p>
        </p:txBody>
      </p:sp>
    </p:spTree>
    <p:extLst>
      <p:ext uri="{BB962C8B-B14F-4D97-AF65-F5344CB8AC3E}">
        <p14:creationId xmlns:p14="http://schemas.microsoft.com/office/powerpoint/2010/main" xmlns="" val="4227406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3259"/>
            <a:ext cx="8229600" cy="978523"/>
          </a:xfrm>
          <a:solidFill>
            <a:schemeClr val="accent6">
              <a:lumMod val="75000"/>
            </a:schemeClr>
          </a:solidFill>
        </p:spPr>
        <p:txBody>
          <a:bodyPr>
            <a:normAutofit/>
          </a:bodyPr>
          <a:lstStyle/>
          <a:p>
            <a:pPr algn="ctr"/>
            <a:r>
              <a:rPr lang="en-ZA" sz="2800" b="1" dirty="0" smtClean="0">
                <a:latin typeface="Arial" pitchFamily="34" charset="0"/>
                <a:cs typeface="Arial" pitchFamily="34" charset="0"/>
              </a:rPr>
              <a:t>Strategies in  </a:t>
            </a:r>
            <a:r>
              <a:rPr lang="en-ZA" sz="2800" b="1" dirty="0">
                <a:latin typeface="Arial" pitchFamily="34" charset="0"/>
                <a:cs typeface="Arial" pitchFamily="34" charset="0"/>
              </a:rPr>
              <a:t>place to counter the challenges </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33840" y="1528806"/>
            <a:ext cx="8820472" cy="4680520"/>
          </a:xfrm>
        </p:spPr>
        <p:txBody>
          <a:bodyPr>
            <a:noAutofit/>
          </a:bodyPr>
          <a:lstStyle/>
          <a:p>
            <a:endParaRPr lang="en-ZA" sz="2000" dirty="0" smtClean="0">
              <a:latin typeface="Arial" panose="020B0604020202020204" pitchFamily="34" charset="0"/>
              <a:cs typeface="Arial" panose="020B0604020202020204" pitchFamily="34" charset="0"/>
            </a:endParaRPr>
          </a:p>
          <a:p>
            <a:pPr marL="0" indent="0">
              <a:buNone/>
            </a:pPr>
            <a:r>
              <a:rPr lang="en-ZA" sz="1800" b="1" dirty="0" smtClean="0"/>
              <a:t>There </a:t>
            </a:r>
            <a:r>
              <a:rPr lang="en-ZA" sz="1800" b="1" dirty="0"/>
              <a:t>are areas that still require much focus</a:t>
            </a:r>
            <a:r>
              <a:rPr lang="en-ZA" sz="1800" b="1" dirty="0" smtClean="0"/>
              <a:t>, and </a:t>
            </a:r>
            <a:r>
              <a:rPr lang="en-ZA" sz="1800" b="1" dirty="0"/>
              <a:t>these </a:t>
            </a:r>
            <a:r>
              <a:rPr lang="en-ZA" sz="1800" b="1" dirty="0" smtClean="0"/>
              <a:t>are as follows:</a:t>
            </a:r>
            <a:endParaRPr lang="en-ZA" sz="1800" b="1" dirty="0"/>
          </a:p>
          <a:p>
            <a:endParaRPr lang="en-ZA" sz="1800" b="1" dirty="0"/>
          </a:p>
          <a:p>
            <a:pPr lvl="0"/>
            <a:r>
              <a:rPr lang="en-ZA" sz="1800" dirty="0"/>
              <a:t>Encourage shared services for small businesses such as financial management  </a:t>
            </a:r>
          </a:p>
          <a:p>
            <a:endParaRPr lang="en-ZA" sz="1800" dirty="0"/>
          </a:p>
          <a:p>
            <a:pPr lvl="0"/>
            <a:r>
              <a:rPr lang="en-ZA" sz="1800" dirty="0"/>
              <a:t>Business </a:t>
            </a:r>
            <a:r>
              <a:rPr lang="en-ZA" sz="1800" dirty="0" smtClean="0"/>
              <a:t>matching</a:t>
            </a:r>
            <a:r>
              <a:rPr lang="en-ZA" sz="1800" dirty="0" smtClean="0">
                <a:solidFill>
                  <a:srgbClr val="FF0000"/>
                </a:solidFill>
              </a:rPr>
              <a:t> </a:t>
            </a:r>
            <a:r>
              <a:rPr lang="en-ZA" sz="1800" dirty="0" smtClean="0"/>
              <a:t>to </a:t>
            </a:r>
            <a:r>
              <a:rPr lang="en-ZA" sz="1800" dirty="0"/>
              <a:t>encourage profit sharing of tenders</a:t>
            </a:r>
          </a:p>
          <a:p>
            <a:endParaRPr lang="en-ZA" sz="1800" dirty="0" smtClean="0"/>
          </a:p>
          <a:p>
            <a:pPr lvl="0"/>
            <a:r>
              <a:rPr lang="en-ZA" sz="1800" dirty="0" smtClean="0"/>
              <a:t>Professionalization and </a:t>
            </a:r>
            <a:r>
              <a:rPr lang="en-ZA" sz="1800" dirty="0" err="1" smtClean="0"/>
              <a:t>Upskilling</a:t>
            </a:r>
            <a:r>
              <a:rPr lang="en-ZA" sz="1800" dirty="0" smtClean="0"/>
              <a:t> the business owners (some through Recognition of Prior Learning initiatives)</a:t>
            </a:r>
          </a:p>
          <a:p>
            <a:endParaRPr lang="en-ZA" sz="1800" dirty="0" smtClean="0"/>
          </a:p>
          <a:p>
            <a:pPr lvl="0"/>
            <a:r>
              <a:rPr lang="en-ZA" sz="1800" dirty="0" smtClean="0"/>
              <a:t>South Africa to invest in Research and Development to inform entrepreneurs what the country needs and to support innovations</a:t>
            </a: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24</a:t>
            </a:fld>
            <a:endParaRPr lang="en-US" sz="1800" dirty="0"/>
          </a:p>
        </p:txBody>
      </p:sp>
    </p:spTree>
    <p:extLst>
      <p:ext uri="{BB962C8B-B14F-4D97-AF65-F5344CB8AC3E}">
        <p14:creationId xmlns:p14="http://schemas.microsoft.com/office/powerpoint/2010/main" xmlns="" val="1831712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a:solidFill>
            <a:schemeClr val="accent6">
              <a:lumMod val="75000"/>
            </a:schemeClr>
          </a:solidFill>
        </p:spPr>
        <p:txBody>
          <a:bodyPr>
            <a:normAutofit/>
          </a:bodyPr>
          <a:lstStyle/>
          <a:p>
            <a:pPr algn="ctr">
              <a:spcBef>
                <a:spcPct val="20000"/>
              </a:spcBef>
            </a:pPr>
            <a:r>
              <a:rPr lang="en-ZA" sz="2800" b="1" dirty="0">
                <a:latin typeface="Arial" pitchFamily="34" charset="0"/>
                <a:ea typeface="+mn-ea"/>
                <a:cs typeface="Arial" pitchFamily="34" charset="0"/>
              </a:rPr>
              <a:t>Conclusion</a:t>
            </a:r>
          </a:p>
        </p:txBody>
      </p:sp>
      <p:sp>
        <p:nvSpPr>
          <p:cNvPr id="3" name="Content Placeholder 2"/>
          <p:cNvSpPr>
            <a:spLocks noGrp="1"/>
          </p:cNvSpPr>
          <p:nvPr>
            <p:ph idx="1"/>
          </p:nvPr>
        </p:nvSpPr>
        <p:spPr>
          <a:xfrm>
            <a:off x="457200" y="1301595"/>
            <a:ext cx="8229600" cy="5295757"/>
          </a:xfrm>
        </p:spPr>
        <p:txBody>
          <a:bodyPr>
            <a:noAutofit/>
          </a:bodyPr>
          <a:lstStyle/>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Small businesses and Co-operatives are still struggling to grow their business, but there is government support to enable these companies to make meaningful  economic contribution to the country.</a:t>
            </a:r>
          </a:p>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Research is required to assist these business to understand economic trends and to access information on the needs of their clients.</a:t>
            </a:r>
          </a:p>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Business matching</a:t>
            </a:r>
            <a:r>
              <a:rPr lang="en-ZA" sz="1800" dirty="0" smtClean="0">
                <a:solidFill>
                  <a:srgbClr val="FF0000"/>
                </a:solidFill>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needs to be facilitated through Business Chambers to assist these businesses to develop their own skills.</a:t>
            </a:r>
          </a:p>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Payments of the small businesses need to be prioritised by clients.</a:t>
            </a:r>
          </a:p>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Political Heads to monitor how procurement policies are implemented by departments.</a:t>
            </a:r>
          </a:p>
          <a:p>
            <a:pPr>
              <a:lnSpc>
                <a:spcPct val="150000"/>
              </a:lnSpc>
              <a:buFont typeface="Arial" panose="020B0604020202020204" pitchFamily="34" charset="0"/>
              <a:buChar char="•"/>
            </a:pPr>
            <a:r>
              <a:rPr lang="en-ZA" sz="1800" dirty="0" smtClean="0">
                <a:latin typeface="Arial" panose="020B0604020202020204" pitchFamily="34" charset="0"/>
                <a:cs typeface="Arial" panose="020B0604020202020204" pitchFamily="34" charset="0"/>
              </a:rPr>
              <a:t>Strengthening of Public-Private-Partnerships to ensure skills transfer and collaborations</a:t>
            </a:r>
          </a:p>
          <a:p>
            <a:pPr marL="0" indent="0">
              <a:lnSpc>
                <a:spcPct val="150000"/>
              </a:lnSpc>
              <a:buNone/>
            </a:pPr>
            <a:endParaRPr lang="en-ZA" sz="18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endParaRPr lang="en-ZA" sz="18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25</a:t>
            </a:fld>
            <a:endParaRPr 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3352800"/>
          </a:xfrm>
        </p:spPr>
        <p:txBody>
          <a:bodyPr/>
          <a:lstStyle/>
          <a:p>
            <a:pPr marL="0" indent="0" algn="ctr">
              <a:buNone/>
            </a:pPr>
            <a:r>
              <a:rPr lang="en-ZA" b="1" dirty="0" smtClean="0">
                <a:latin typeface="Arial" pitchFamily="34" charset="0"/>
                <a:cs typeface="Arial" pitchFamily="34" charset="0"/>
              </a:rPr>
              <a:t>Thank You</a:t>
            </a:r>
          </a:p>
          <a:p>
            <a:pPr marL="0" indent="0" algn="ctr">
              <a:buNone/>
            </a:pPr>
            <a:endParaRPr lang="en-ZA" b="1"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BA1A3697-DC7B-894C-BE54-C9BABF30A314}" type="slidenum">
              <a:rPr lang="en-US" sz="1600" smtClean="0"/>
              <a:pPr/>
              <a:t>26</a:t>
            </a:fld>
            <a:endParaRPr lang="en-US" sz="1600" dirty="0"/>
          </a:p>
        </p:txBody>
      </p:sp>
      <p:pic>
        <p:nvPicPr>
          <p:cNvPr id="4" name="Picture 3" descr="CBE EMAIL SIGNATURE TEST-22"/>
          <p:cNvPicPr/>
          <p:nvPr/>
        </p:nvPicPr>
        <p:blipFill>
          <a:blip r:embed="rId2">
            <a:extLst>
              <a:ext uri="{28A0092B-C50C-407E-A947-70E740481C1C}">
                <a14:useLocalDpi xmlns:a14="http://schemas.microsoft.com/office/drawing/2010/main" xmlns="" val="0"/>
              </a:ext>
            </a:extLst>
          </a:blip>
          <a:srcRect/>
          <a:stretch>
            <a:fillRect/>
          </a:stretch>
        </p:blipFill>
        <p:spPr bwMode="auto">
          <a:xfrm>
            <a:off x="2123728" y="2276872"/>
            <a:ext cx="5400600" cy="2664296"/>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7"/>
            <a:ext cx="8229600" cy="792088"/>
          </a:xfrm>
        </p:spPr>
        <p:txBody>
          <a:bodyPr>
            <a:normAutofit/>
          </a:bodyPr>
          <a:lstStyle/>
          <a:p>
            <a:pPr algn="ctr">
              <a:spcBef>
                <a:spcPct val="20000"/>
              </a:spcBef>
            </a:pPr>
            <a:r>
              <a:rPr lang="en-ZA" sz="2800" b="1" dirty="0">
                <a:latin typeface="Arial" pitchFamily="34" charset="0"/>
                <a:ea typeface="+mn-ea"/>
                <a:cs typeface="Arial" pitchFamily="34" charset="0"/>
              </a:rPr>
              <a:t>Content</a:t>
            </a:r>
            <a:endParaRPr lang="en-US" sz="2800" b="1" dirty="0">
              <a:latin typeface="Arial" pitchFamily="34" charset="0"/>
              <a:ea typeface="+mn-ea"/>
              <a:cs typeface="Arial" pitchFamily="34" charset="0"/>
            </a:endParaRPr>
          </a:p>
        </p:txBody>
      </p:sp>
      <p:sp>
        <p:nvSpPr>
          <p:cNvPr id="3" name="Content Placeholder 2"/>
          <p:cNvSpPr>
            <a:spLocks noGrp="1"/>
          </p:cNvSpPr>
          <p:nvPr>
            <p:ph idx="1"/>
          </p:nvPr>
        </p:nvSpPr>
        <p:spPr>
          <a:xfrm>
            <a:off x="457200" y="1124744"/>
            <a:ext cx="8229600" cy="4824535"/>
          </a:xfrm>
        </p:spPr>
        <p:txBody>
          <a:bodyPr>
            <a:normAutofit/>
          </a:bodyPr>
          <a:lstStyle/>
          <a:p>
            <a:pPr marL="0" lvl="0" indent="0">
              <a:buNone/>
            </a:pPr>
            <a:r>
              <a:rPr lang="en-US" sz="2000" dirty="0" smtClean="0">
                <a:latin typeface="Arial" pitchFamily="34" charset="0"/>
                <a:cs typeface="Arial" pitchFamily="34" charset="0"/>
              </a:rPr>
              <a:t>1.  CBE’s Vision</a:t>
            </a:r>
            <a:r>
              <a:rPr lang="en-US" sz="2000" dirty="0">
                <a:latin typeface="Arial" pitchFamily="34" charset="0"/>
                <a:cs typeface="Arial" pitchFamily="34" charset="0"/>
              </a:rPr>
              <a:t>, Mission </a:t>
            </a:r>
          </a:p>
          <a:p>
            <a:pPr marL="0" lvl="0" indent="0">
              <a:buNone/>
            </a:pPr>
            <a:r>
              <a:rPr lang="en-US" sz="2000" dirty="0" smtClean="0">
                <a:latin typeface="Arial" pitchFamily="34" charset="0"/>
                <a:cs typeface="Arial" pitchFamily="34" charset="0"/>
              </a:rPr>
              <a:t>2.   CBE’s Mandate</a:t>
            </a:r>
          </a:p>
          <a:p>
            <a:pPr marL="0" lvl="0" indent="0">
              <a:buNone/>
            </a:pPr>
            <a:r>
              <a:rPr lang="en-US" sz="2000" dirty="0" smtClean="0">
                <a:latin typeface="Arial" pitchFamily="34" charset="0"/>
                <a:cs typeface="Arial" pitchFamily="34" charset="0"/>
              </a:rPr>
              <a:t>3. Legislative Mandate</a:t>
            </a:r>
          </a:p>
          <a:p>
            <a:pPr marL="0" lvl="0" indent="0">
              <a:buNone/>
            </a:pPr>
            <a:r>
              <a:rPr lang="en-US" sz="2000" dirty="0" smtClean="0">
                <a:latin typeface="Arial" pitchFamily="34" charset="0"/>
                <a:cs typeface="Arial" pitchFamily="34" charset="0"/>
              </a:rPr>
              <a:t>4. Built Environment Organogram</a:t>
            </a:r>
          </a:p>
          <a:p>
            <a:pPr marL="0" lvl="0" indent="0">
              <a:buNone/>
            </a:pPr>
            <a:r>
              <a:rPr lang="en-US" sz="2000" dirty="0" smtClean="0">
                <a:latin typeface="Arial" pitchFamily="34" charset="0"/>
                <a:cs typeface="Arial" pitchFamily="34" charset="0"/>
              </a:rPr>
              <a:t>5. CBE Strategic Goals and </a:t>
            </a:r>
            <a:r>
              <a:rPr lang="en-US" sz="2000" dirty="0" err="1" smtClean="0">
                <a:latin typeface="Arial" pitchFamily="34" charset="0"/>
                <a:cs typeface="Arial" pitchFamily="34" charset="0"/>
              </a:rPr>
              <a:t>Programmes</a:t>
            </a:r>
            <a:endParaRPr lang="en-US" sz="2000" dirty="0" smtClean="0">
              <a:latin typeface="Arial" pitchFamily="34" charset="0"/>
              <a:cs typeface="Arial" pitchFamily="34" charset="0"/>
            </a:endParaRPr>
          </a:p>
          <a:p>
            <a:pPr marL="0" lvl="0" indent="0">
              <a:buNone/>
            </a:pPr>
            <a:r>
              <a:rPr lang="en-US" sz="2000" dirty="0" smtClean="0">
                <a:latin typeface="Arial" pitchFamily="34" charset="0"/>
                <a:cs typeface="Arial" pitchFamily="34" charset="0"/>
              </a:rPr>
              <a:t>6. Alignment  Minister’s Priorities</a:t>
            </a:r>
          </a:p>
          <a:p>
            <a:pPr marL="0" lvl="0" indent="0">
              <a:buNone/>
            </a:pPr>
            <a:r>
              <a:rPr lang="en-US" sz="2000" dirty="0" smtClean="0">
                <a:latin typeface="Arial" pitchFamily="34" charset="0"/>
                <a:cs typeface="Arial" pitchFamily="34" charset="0"/>
              </a:rPr>
              <a:t>7. Challenges of Small Businesses and Cooperatives</a:t>
            </a:r>
          </a:p>
          <a:p>
            <a:pPr marL="0" lvl="0" indent="0">
              <a:buNone/>
            </a:pPr>
            <a:r>
              <a:rPr lang="en-US" sz="2000" dirty="0" smtClean="0">
                <a:latin typeface="Arial" pitchFamily="34" charset="0"/>
                <a:cs typeface="Arial" pitchFamily="34" charset="0"/>
              </a:rPr>
              <a:t>8. Strategies in place to counter challenges</a:t>
            </a:r>
            <a:endParaRPr lang="en-US" sz="2000" dirty="0">
              <a:latin typeface="Arial" pitchFamily="34" charset="0"/>
              <a:cs typeface="Arial" pitchFamily="34" charset="0"/>
            </a:endParaRPr>
          </a:p>
          <a:p>
            <a:pPr marL="0" lvl="0" indent="0">
              <a:buNone/>
            </a:pPr>
            <a:endParaRPr lang="en-US" sz="2000" dirty="0" smtClean="0">
              <a:latin typeface="Arial" pitchFamily="34" charset="0"/>
              <a:cs typeface="Arial" pitchFamily="34" charset="0"/>
            </a:endParaRPr>
          </a:p>
          <a:p>
            <a:pPr marL="0" lvl="0" indent="0">
              <a:buNone/>
            </a:pPr>
            <a:endParaRPr lang="en-US" sz="2000" dirty="0" smtClean="0">
              <a:latin typeface="Arial" pitchFamily="34" charset="0"/>
              <a:cs typeface="Arial" pitchFamily="34" charset="0"/>
            </a:endParaRPr>
          </a:p>
          <a:p>
            <a:pPr marL="0" lvl="0" indent="0">
              <a:buNone/>
            </a:pPr>
            <a:endParaRPr lang="en-US" dirty="0">
              <a:solidFill>
                <a:schemeClr val="bg1">
                  <a:lumMod val="50000"/>
                </a:schemeClr>
              </a:solidFill>
            </a:endParaRPr>
          </a:p>
          <a:p>
            <a:endParaRPr lang="en-US"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3</a:t>
            </a:fld>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78523"/>
          </a:xfrm>
        </p:spPr>
        <p:txBody>
          <a:bodyPr>
            <a:normAutofit/>
          </a:bodyPr>
          <a:lstStyle/>
          <a:p>
            <a:r>
              <a:rPr lang="en-ZA" sz="2800" b="1" dirty="0">
                <a:latin typeface="Arial" pitchFamily="34" charset="0"/>
                <a:cs typeface="Arial" pitchFamily="34" charset="0"/>
              </a:rPr>
              <a:t>CBE Vision and Mission</a:t>
            </a:r>
            <a:endParaRPr lang="en-ZA" sz="2800" dirty="0"/>
          </a:p>
        </p:txBody>
      </p:sp>
      <p:graphicFrame>
        <p:nvGraphicFramePr>
          <p:cNvPr id="4" name="Content Placeholder 3"/>
          <p:cNvGraphicFramePr>
            <a:graphicFrameLocks noGrp="1"/>
          </p:cNvGraphicFramePr>
          <p:nvPr>
            <p:ph idx="1"/>
            <p:extLst/>
          </p:nvPr>
        </p:nvGraphicFramePr>
        <p:xfrm>
          <a:off x="443520" y="1556792"/>
          <a:ext cx="82296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2558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1"/>
            <a:ext cx="8229600" cy="504055"/>
          </a:xfrm>
          <a:solidFill>
            <a:schemeClr val="accent6"/>
          </a:solidFill>
        </p:spPr>
        <p:txBody>
          <a:bodyPr>
            <a:normAutofit fontScale="90000"/>
          </a:bodyPr>
          <a:lstStyle/>
          <a:p>
            <a:r>
              <a:rPr lang="en-ZA" b="1" dirty="0" smtClean="0"/>
              <a:t/>
            </a:r>
            <a:br>
              <a:rPr lang="en-ZA" b="1" dirty="0" smtClean="0"/>
            </a:br>
            <a:r>
              <a:rPr lang="en-ZA" sz="3600" b="1" dirty="0" smtClean="0">
                <a:solidFill>
                  <a:prstClr val="black"/>
                </a:solidFill>
                <a:latin typeface="Arial" panose="020B0604020202020204" pitchFamily="34" charset="0"/>
                <a:cs typeface="Arial" panose="020B0604020202020204" pitchFamily="34" charset="0"/>
              </a:rPr>
              <a:t>The Mandate of CBE</a:t>
            </a:r>
            <a:r>
              <a:rPr lang="en-ZA" sz="3600" b="1" dirty="0"/>
              <a:t/>
            </a:r>
            <a:br>
              <a:rPr lang="en-ZA" sz="3600" b="1" dirty="0"/>
            </a:br>
            <a:endParaRPr lang="en-US" sz="3600" dirty="0"/>
          </a:p>
        </p:txBody>
      </p:sp>
      <p:sp>
        <p:nvSpPr>
          <p:cNvPr id="3" name="Content Placeholder 2"/>
          <p:cNvSpPr>
            <a:spLocks noGrp="1"/>
          </p:cNvSpPr>
          <p:nvPr>
            <p:ph idx="1"/>
          </p:nvPr>
        </p:nvSpPr>
        <p:spPr>
          <a:xfrm>
            <a:off x="457200" y="1196752"/>
            <a:ext cx="8229600" cy="5040560"/>
          </a:xfrm>
        </p:spPr>
        <p:txBody>
          <a:bodyPr>
            <a:normAutofit/>
          </a:bodyPr>
          <a:lstStyle/>
          <a:p>
            <a:pPr lvl="1" algn="just">
              <a:buNone/>
              <a:defRPr/>
            </a:pPr>
            <a:r>
              <a:rPr lang="en-ZA" sz="2000" b="1" dirty="0"/>
              <a:t>CBE is established in terms of </a:t>
            </a:r>
            <a:r>
              <a:rPr lang="en-ZA" sz="2000" b="1" dirty="0" smtClean="0"/>
              <a:t>Act </a:t>
            </a:r>
            <a:r>
              <a:rPr lang="en-ZA" sz="2000" b="1" dirty="0"/>
              <a:t>No. </a:t>
            </a:r>
            <a:r>
              <a:rPr lang="en-ZA" sz="2000" b="1" dirty="0" smtClean="0"/>
              <a:t>43 </a:t>
            </a:r>
            <a:r>
              <a:rPr lang="en-ZA" sz="2000" b="1" dirty="0"/>
              <a:t>of </a:t>
            </a:r>
            <a:r>
              <a:rPr lang="en-ZA" sz="2000" b="1" dirty="0" smtClean="0"/>
              <a:t>2000 </a:t>
            </a:r>
            <a:r>
              <a:rPr lang="en-ZA" sz="2000" b="1" dirty="0"/>
              <a:t>as a juristic person. It is an Entity of the DPW, with the </a:t>
            </a:r>
            <a:r>
              <a:rPr lang="en-ZA" sz="2000" b="1" u="sng" dirty="0"/>
              <a:t>mandate </a:t>
            </a:r>
            <a:r>
              <a:rPr lang="en-ZA" sz="2000" b="1" dirty="0" smtClean="0"/>
              <a:t>to:</a:t>
            </a:r>
            <a:endParaRPr lang="en-ZA" sz="2000" dirty="0"/>
          </a:p>
          <a:p>
            <a:pPr lvl="1" algn="just">
              <a:buFontTx/>
              <a:buNone/>
              <a:defRPr/>
            </a:pPr>
            <a:endParaRPr lang="en-ZA" sz="2000" dirty="0" smtClean="0"/>
          </a:p>
          <a:p>
            <a:pPr algn="just">
              <a:buFontTx/>
              <a:buNone/>
              <a:defRPr/>
            </a:pPr>
            <a:r>
              <a:rPr lang="en-ZA" sz="2000" dirty="0" smtClean="0"/>
              <a:t>a</a:t>
            </a:r>
            <a:r>
              <a:rPr lang="en-ZA" sz="2000" dirty="0"/>
              <a:t>) Promote and protect the </a:t>
            </a:r>
            <a:r>
              <a:rPr lang="en-ZA" sz="2000" u="sng" dirty="0">
                <a:solidFill>
                  <a:srgbClr val="FF0000"/>
                </a:solidFill>
              </a:rPr>
              <a:t>interest of the public </a:t>
            </a:r>
            <a:r>
              <a:rPr lang="en-ZA" sz="2000" dirty="0"/>
              <a:t>in the built environment;</a:t>
            </a:r>
          </a:p>
          <a:p>
            <a:pPr algn="just">
              <a:buFontTx/>
              <a:buNone/>
              <a:defRPr/>
            </a:pPr>
            <a:r>
              <a:rPr lang="en-ZA" sz="2000" dirty="0"/>
              <a:t>b) Promote and maintain a </a:t>
            </a:r>
            <a:r>
              <a:rPr lang="en-ZA" sz="2000" u="sng" dirty="0">
                <a:solidFill>
                  <a:srgbClr val="FF0000"/>
                </a:solidFill>
              </a:rPr>
              <a:t>sustainable built environment </a:t>
            </a:r>
            <a:r>
              <a:rPr lang="en-ZA" sz="2000" dirty="0"/>
              <a:t>and natural environment;</a:t>
            </a:r>
          </a:p>
          <a:p>
            <a:pPr algn="just">
              <a:buFontTx/>
              <a:buNone/>
              <a:defRPr/>
            </a:pPr>
            <a:r>
              <a:rPr lang="en-ZA" sz="2000" dirty="0"/>
              <a:t>c) Promote ongoing </a:t>
            </a:r>
            <a:r>
              <a:rPr lang="en-ZA" sz="2000" u="sng" dirty="0">
                <a:solidFill>
                  <a:srgbClr val="FF0000"/>
                </a:solidFill>
              </a:rPr>
              <a:t>human resources development </a:t>
            </a:r>
            <a:r>
              <a:rPr lang="en-ZA" sz="2000" dirty="0"/>
              <a:t>in the built environment;</a:t>
            </a:r>
          </a:p>
          <a:p>
            <a:pPr algn="just">
              <a:buFontTx/>
              <a:buNone/>
              <a:defRPr/>
            </a:pPr>
            <a:r>
              <a:rPr lang="en-ZA" sz="2000" dirty="0"/>
              <a:t>d) Facilitate </a:t>
            </a:r>
            <a:r>
              <a:rPr lang="en-ZA" sz="2000" u="sng" dirty="0">
                <a:solidFill>
                  <a:srgbClr val="FF0000"/>
                </a:solidFill>
              </a:rPr>
              <a:t>participation by the built environment professions </a:t>
            </a:r>
            <a:r>
              <a:rPr lang="en-ZA" sz="2000" dirty="0"/>
              <a:t>in integrated development in the context of national goals;</a:t>
            </a:r>
          </a:p>
          <a:p>
            <a:pPr algn="just">
              <a:buFontTx/>
              <a:buNone/>
              <a:defRPr/>
            </a:pPr>
            <a:r>
              <a:rPr lang="en-ZA" sz="2000" dirty="0"/>
              <a:t>e) Promote appropriate standards of </a:t>
            </a:r>
            <a:r>
              <a:rPr lang="en-ZA" sz="2000" u="sng" dirty="0">
                <a:solidFill>
                  <a:srgbClr val="FF0000"/>
                </a:solidFill>
              </a:rPr>
              <a:t>health, safety and environmental protection</a:t>
            </a:r>
            <a:r>
              <a:rPr lang="en-ZA" sz="2000" u="sng" dirty="0"/>
              <a:t> </a:t>
            </a:r>
            <a:r>
              <a:rPr lang="en-ZA" sz="2000" dirty="0"/>
              <a:t>within the built environment</a:t>
            </a:r>
            <a:r>
              <a:rPr lang="en-ZA" sz="2000"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A1A3697-DC7B-894C-BE54-C9BABF30A314}" type="slidenum">
              <a:rPr lang="en-US" smtClean="0"/>
              <a:pPr/>
              <a:t>5</a:t>
            </a:fld>
            <a:endParaRPr lang="en-US"/>
          </a:p>
        </p:txBody>
      </p:sp>
    </p:spTree>
    <p:extLst>
      <p:ext uri="{BB962C8B-B14F-4D97-AF65-F5344CB8AC3E}">
        <p14:creationId xmlns:p14="http://schemas.microsoft.com/office/powerpoint/2010/main" xmlns="" val="2823847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1"/>
            <a:ext cx="8229600" cy="504055"/>
          </a:xfrm>
          <a:solidFill>
            <a:schemeClr val="accent6"/>
          </a:solidFill>
        </p:spPr>
        <p:txBody>
          <a:bodyPr>
            <a:normAutofit fontScale="90000"/>
          </a:bodyPr>
          <a:lstStyle/>
          <a:p>
            <a:r>
              <a:rPr lang="en-ZA" b="1" dirty="0" smtClean="0"/>
              <a:t/>
            </a:r>
            <a:br>
              <a:rPr lang="en-ZA" b="1" dirty="0" smtClean="0"/>
            </a:br>
            <a:r>
              <a:rPr lang="en-ZA" sz="3600" b="1" dirty="0" smtClean="0">
                <a:solidFill>
                  <a:prstClr val="black"/>
                </a:solidFill>
                <a:latin typeface="Arial" panose="020B0604020202020204" pitchFamily="34" charset="0"/>
                <a:cs typeface="Arial" panose="020B0604020202020204" pitchFamily="34" charset="0"/>
              </a:rPr>
              <a:t>The Mandate of CBE</a:t>
            </a:r>
            <a:r>
              <a:rPr lang="en-ZA" sz="3600" b="1" dirty="0"/>
              <a:t/>
            </a:r>
            <a:br>
              <a:rPr lang="en-ZA" sz="3600" b="1" dirty="0"/>
            </a:br>
            <a:endParaRPr lang="en-US" sz="3600" dirty="0"/>
          </a:p>
        </p:txBody>
      </p:sp>
      <p:sp>
        <p:nvSpPr>
          <p:cNvPr id="3" name="Content Placeholder 2"/>
          <p:cNvSpPr>
            <a:spLocks noGrp="1"/>
          </p:cNvSpPr>
          <p:nvPr>
            <p:ph idx="1"/>
          </p:nvPr>
        </p:nvSpPr>
        <p:spPr>
          <a:xfrm>
            <a:off x="457200" y="1196752"/>
            <a:ext cx="8229600" cy="5040560"/>
          </a:xfrm>
        </p:spPr>
        <p:txBody>
          <a:bodyPr>
            <a:normAutofit/>
          </a:bodyPr>
          <a:lstStyle/>
          <a:p>
            <a:pPr algn="just">
              <a:buFontTx/>
              <a:buNone/>
              <a:defRPr/>
            </a:pPr>
            <a:r>
              <a:rPr lang="en-ZA" sz="2000" dirty="0" smtClean="0"/>
              <a:t>f</a:t>
            </a:r>
            <a:r>
              <a:rPr lang="en-ZA" sz="2000" dirty="0"/>
              <a:t>) Promote </a:t>
            </a:r>
            <a:r>
              <a:rPr lang="en-ZA" sz="2000" u="sng" dirty="0">
                <a:solidFill>
                  <a:srgbClr val="FF0000"/>
                </a:solidFill>
              </a:rPr>
              <a:t>sound governance </a:t>
            </a:r>
            <a:r>
              <a:rPr lang="en-ZA" sz="2000" dirty="0"/>
              <a:t>of the built environment professions;</a:t>
            </a:r>
          </a:p>
          <a:p>
            <a:pPr algn="just">
              <a:buFontTx/>
              <a:buNone/>
              <a:defRPr/>
            </a:pPr>
            <a:r>
              <a:rPr lang="en-ZA" sz="2000" dirty="0"/>
              <a:t>g) Promote liaison in the field of </a:t>
            </a:r>
            <a:r>
              <a:rPr lang="en-ZA" sz="2000" u="sng" dirty="0">
                <a:solidFill>
                  <a:srgbClr val="FF0000"/>
                </a:solidFill>
              </a:rPr>
              <a:t>training </a:t>
            </a:r>
            <a:r>
              <a:rPr lang="en-ZA" sz="2000" dirty="0"/>
              <a:t>in the Republic and elsewhere and to promote the standards of such training in the Republic;</a:t>
            </a:r>
          </a:p>
          <a:p>
            <a:pPr algn="just">
              <a:buFontTx/>
              <a:buNone/>
              <a:defRPr/>
            </a:pPr>
            <a:r>
              <a:rPr lang="en-ZA" sz="2000" dirty="0"/>
              <a:t>h) Serve as a</a:t>
            </a:r>
            <a:r>
              <a:rPr lang="en-ZA" sz="2000" dirty="0">
                <a:solidFill>
                  <a:srgbClr val="FF0000"/>
                </a:solidFill>
              </a:rPr>
              <a:t> </a:t>
            </a:r>
            <a:r>
              <a:rPr lang="en-ZA" sz="2000" u="sng" dirty="0">
                <a:solidFill>
                  <a:srgbClr val="FF0000"/>
                </a:solidFill>
              </a:rPr>
              <a:t>forum</a:t>
            </a:r>
            <a:r>
              <a:rPr lang="en-ZA" sz="2000" dirty="0">
                <a:solidFill>
                  <a:srgbClr val="FF0000"/>
                </a:solidFill>
              </a:rPr>
              <a:t> </a:t>
            </a:r>
            <a:r>
              <a:rPr lang="en-ZA" sz="2000" dirty="0"/>
              <a:t>where the built environment professions may </a:t>
            </a:r>
            <a:r>
              <a:rPr lang="en-ZA" sz="2000" u="sng" dirty="0">
                <a:solidFill>
                  <a:srgbClr val="FF0000"/>
                </a:solidFill>
              </a:rPr>
              <a:t>discuss</a:t>
            </a:r>
            <a:r>
              <a:rPr lang="en-ZA" sz="2000" dirty="0">
                <a:solidFill>
                  <a:srgbClr val="FF0000"/>
                </a:solidFill>
              </a:rPr>
              <a:t> </a:t>
            </a:r>
            <a:r>
              <a:rPr lang="en-ZA" sz="2000" dirty="0"/>
              <a:t>the relevant </a:t>
            </a:r>
          </a:p>
          <a:p>
            <a:pPr lvl="1" algn="just">
              <a:buFontTx/>
              <a:buNone/>
              <a:defRPr/>
            </a:pPr>
            <a:r>
              <a:rPr lang="en-ZA" sz="2000" dirty="0" err="1"/>
              <a:t>i</a:t>
            </a:r>
            <a:r>
              <a:rPr lang="en-ZA" sz="2000" dirty="0"/>
              <a:t>) required qualifications</a:t>
            </a:r>
          </a:p>
          <a:p>
            <a:pPr lvl="1" algn="just">
              <a:buFontTx/>
              <a:buNone/>
              <a:defRPr/>
            </a:pPr>
            <a:r>
              <a:rPr lang="en-ZA" sz="2000" dirty="0"/>
              <a:t>ii) standards of education</a:t>
            </a:r>
          </a:p>
          <a:p>
            <a:pPr lvl="1" algn="just">
              <a:buFontTx/>
              <a:buNone/>
              <a:defRPr/>
            </a:pPr>
            <a:r>
              <a:rPr lang="en-ZA" sz="2000" dirty="0"/>
              <a:t>iii) training and competence</a:t>
            </a:r>
          </a:p>
          <a:p>
            <a:pPr lvl="1" algn="just">
              <a:buFontTx/>
              <a:buNone/>
              <a:defRPr/>
            </a:pPr>
            <a:r>
              <a:rPr lang="en-ZA" sz="2000" dirty="0"/>
              <a:t>iv) promotion of professional status</a:t>
            </a:r>
          </a:p>
          <a:p>
            <a:pPr lvl="1" algn="just">
              <a:buFontTx/>
              <a:buNone/>
              <a:defRPr/>
            </a:pPr>
            <a:r>
              <a:rPr lang="en-ZA" sz="2000" dirty="0"/>
              <a:t>v) legislation impacting on the built environment; and </a:t>
            </a:r>
          </a:p>
          <a:p>
            <a:pPr marL="476250" lvl="1" indent="-476250" algn="just">
              <a:spcAft>
                <a:spcPct val="30000"/>
              </a:spcAft>
              <a:buFontTx/>
              <a:buNone/>
              <a:defRPr/>
            </a:pPr>
            <a:r>
              <a:rPr lang="en-ZA" sz="2000" dirty="0" err="1"/>
              <a:t>i</a:t>
            </a:r>
            <a:r>
              <a:rPr lang="en-ZA" sz="2000" dirty="0"/>
              <a:t>) Ensure </a:t>
            </a:r>
            <a:r>
              <a:rPr lang="en-ZA" sz="2000" u="sng" dirty="0">
                <a:solidFill>
                  <a:srgbClr val="FF0000"/>
                </a:solidFill>
              </a:rPr>
              <a:t>uniform application of norms </a:t>
            </a:r>
            <a:r>
              <a:rPr lang="en-ZA" sz="2000" dirty="0"/>
              <a:t>and guidelines </a:t>
            </a:r>
            <a:r>
              <a:rPr lang="en-ZA" sz="2000" dirty="0" smtClean="0"/>
              <a:t>are set </a:t>
            </a:r>
            <a:r>
              <a:rPr lang="en-ZA" sz="2000" dirty="0"/>
              <a:t>by the </a:t>
            </a:r>
            <a:r>
              <a:rPr lang="en-ZA" sz="2000" dirty="0" smtClean="0"/>
              <a:t>councils for the </a:t>
            </a:r>
            <a:r>
              <a:rPr lang="en-ZA" sz="2000" dirty="0"/>
              <a:t>professions </a:t>
            </a:r>
            <a:r>
              <a:rPr lang="en-ZA" sz="2000" dirty="0" smtClean="0"/>
              <a:t>throughout </a:t>
            </a:r>
            <a:r>
              <a:rPr lang="en-ZA" sz="2000" dirty="0"/>
              <a:t>the built </a:t>
            </a:r>
            <a:r>
              <a:rPr lang="en-ZA" sz="2000" dirty="0" smtClean="0"/>
              <a:t>environment.</a:t>
            </a:r>
            <a:endParaRPr lang="en-ZA" sz="2000" dirty="0"/>
          </a:p>
          <a:p>
            <a:endParaRPr lang="en-ZA" altLang="en-US" sz="2000" dirty="0"/>
          </a:p>
          <a:p>
            <a:endParaRPr lang="en-US" dirty="0"/>
          </a:p>
          <a:p>
            <a:endParaRPr lang="en-US" dirty="0"/>
          </a:p>
        </p:txBody>
      </p:sp>
      <p:sp>
        <p:nvSpPr>
          <p:cNvPr id="4" name="Slide Number Placeholder 3"/>
          <p:cNvSpPr>
            <a:spLocks noGrp="1"/>
          </p:cNvSpPr>
          <p:nvPr>
            <p:ph type="sldNum" sz="quarter" idx="12"/>
          </p:nvPr>
        </p:nvSpPr>
        <p:spPr/>
        <p:txBody>
          <a:bodyPr/>
          <a:lstStyle/>
          <a:p>
            <a:fld id="{BA1A3697-DC7B-894C-BE54-C9BABF30A314}" type="slidenum">
              <a:rPr lang="en-US" smtClean="0"/>
              <a:pPr/>
              <a:t>6</a:t>
            </a:fld>
            <a:endParaRPr lang="en-US"/>
          </a:p>
        </p:txBody>
      </p:sp>
    </p:spTree>
    <p:extLst>
      <p:ext uri="{BB962C8B-B14F-4D97-AF65-F5344CB8AC3E}">
        <p14:creationId xmlns:p14="http://schemas.microsoft.com/office/powerpoint/2010/main" xmlns="" val="661575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a:solidFill>
            <a:schemeClr val="accent6">
              <a:lumMod val="75000"/>
            </a:schemeClr>
          </a:solidFill>
        </p:spPr>
        <p:txBody>
          <a:bodyPr>
            <a:normAutofit/>
          </a:bodyPr>
          <a:lstStyle/>
          <a:p>
            <a:pPr algn="ctr">
              <a:spcBef>
                <a:spcPct val="20000"/>
              </a:spcBef>
            </a:pPr>
            <a:r>
              <a:rPr lang="en-ZA" sz="2800" b="1" dirty="0">
                <a:latin typeface="Arial" pitchFamily="34" charset="0"/>
                <a:ea typeface="+mn-ea"/>
                <a:cs typeface="Arial" pitchFamily="34" charset="0"/>
              </a:rPr>
              <a:t>Legislative Mandate</a:t>
            </a:r>
          </a:p>
        </p:txBody>
      </p:sp>
      <p:sp>
        <p:nvSpPr>
          <p:cNvPr id="3" name="Content Placeholder 2"/>
          <p:cNvSpPr>
            <a:spLocks noGrp="1"/>
          </p:cNvSpPr>
          <p:nvPr>
            <p:ph idx="1"/>
          </p:nvPr>
        </p:nvSpPr>
        <p:spPr>
          <a:xfrm>
            <a:off x="457200" y="764704"/>
            <a:ext cx="8686800" cy="5502197"/>
          </a:xfrm>
        </p:spPr>
        <p:txBody>
          <a:bodyPr>
            <a:normAutofit fontScale="25000" lnSpcReduction="20000"/>
          </a:bodyPr>
          <a:lstStyle/>
          <a:p>
            <a:pPr algn="just">
              <a:lnSpc>
                <a:spcPct val="170000"/>
              </a:lnSpc>
              <a:spcAft>
                <a:spcPts val="0"/>
              </a:spcAft>
            </a:pPr>
            <a:r>
              <a:rPr lang="en-ZA" sz="7200" dirty="0">
                <a:latin typeface="Arial" pitchFamily="34" charset="0"/>
                <a:cs typeface="Arial" pitchFamily="34" charset="0"/>
              </a:rPr>
              <a:t>Republic of South Africa Constitution of 1996</a:t>
            </a:r>
          </a:p>
          <a:p>
            <a:pPr algn="just">
              <a:lnSpc>
                <a:spcPct val="170000"/>
              </a:lnSpc>
              <a:spcAft>
                <a:spcPts val="0"/>
              </a:spcAft>
            </a:pPr>
            <a:r>
              <a:rPr lang="en-ZA" sz="7200" dirty="0">
                <a:latin typeface="Arial" pitchFamily="34" charset="0"/>
                <a:cs typeface="Arial" pitchFamily="34" charset="0"/>
              </a:rPr>
              <a:t>Council for the Built Environment Act, 2000; Architectural Profession Act, 2000; Landscape Architectural Professional Act, 2000; Engineering Profession Act of South Africa, 2000; Project and Construction Management Profession Act, 2000; Quantity Surveying Profession Act, 2000; and Property </a:t>
            </a:r>
            <a:r>
              <a:rPr lang="en-ZA" sz="7200" dirty="0" err="1">
                <a:latin typeface="Arial" pitchFamily="34" charset="0"/>
                <a:cs typeface="Arial" pitchFamily="34" charset="0"/>
              </a:rPr>
              <a:t>Valuers</a:t>
            </a:r>
            <a:r>
              <a:rPr lang="en-ZA" sz="7200" dirty="0">
                <a:latin typeface="Arial" pitchFamily="34" charset="0"/>
                <a:cs typeface="Arial" pitchFamily="34" charset="0"/>
              </a:rPr>
              <a:t> Profession Act, 2000</a:t>
            </a:r>
          </a:p>
          <a:p>
            <a:pPr algn="just">
              <a:lnSpc>
                <a:spcPct val="170000"/>
              </a:lnSpc>
              <a:spcAft>
                <a:spcPts val="0"/>
              </a:spcAft>
            </a:pPr>
            <a:r>
              <a:rPr lang="en-ZA" sz="7200" dirty="0">
                <a:latin typeface="Arial" pitchFamily="34" charset="0"/>
                <a:cs typeface="Arial" pitchFamily="34" charset="0"/>
              </a:rPr>
              <a:t>Public Finance Management Act, 1999</a:t>
            </a:r>
          </a:p>
          <a:p>
            <a:pPr algn="just">
              <a:lnSpc>
                <a:spcPct val="170000"/>
              </a:lnSpc>
              <a:spcAft>
                <a:spcPts val="0"/>
              </a:spcAft>
            </a:pPr>
            <a:r>
              <a:rPr lang="en-ZA" sz="7200" dirty="0">
                <a:latin typeface="Arial" pitchFamily="34" charset="0"/>
                <a:cs typeface="Arial" pitchFamily="34" charset="0"/>
              </a:rPr>
              <a:t>Skills Development Act 97, 1998</a:t>
            </a:r>
          </a:p>
          <a:p>
            <a:pPr algn="just">
              <a:lnSpc>
                <a:spcPct val="170000"/>
              </a:lnSpc>
              <a:spcAft>
                <a:spcPts val="0"/>
              </a:spcAft>
            </a:pPr>
            <a:r>
              <a:rPr lang="en-ZA" sz="7200" dirty="0">
                <a:latin typeface="Arial" pitchFamily="34" charset="0"/>
                <a:cs typeface="Arial" pitchFamily="34" charset="0"/>
              </a:rPr>
              <a:t>Employment Equity Act, 1998</a:t>
            </a:r>
          </a:p>
          <a:p>
            <a:pPr algn="just">
              <a:lnSpc>
                <a:spcPct val="170000"/>
              </a:lnSpc>
              <a:spcAft>
                <a:spcPts val="0"/>
              </a:spcAft>
            </a:pPr>
            <a:r>
              <a:rPr lang="en-ZA" sz="7200" dirty="0" smtClean="0">
                <a:latin typeface="Arial" pitchFamily="34" charset="0"/>
                <a:cs typeface="Arial" pitchFamily="34" charset="0"/>
              </a:rPr>
              <a:t>Consumer </a:t>
            </a:r>
            <a:r>
              <a:rPr lang="en-ZA" sz="7200" dirty="0">
                <a:latin typeface="Arial" pitchFamily="34" charset="0"/>
                <a:cs typeface="Arial" pitchFamily="34" charset="0"/>
              </a:rPr>
              <a:t>Protection Act, 2011</a:t>
            </a:r>
          </a:p>
          <a:p>
            <a:pPr algn="just">
              <a:lnSpc>
                <a:spcPct val="170000"/>
              </a:lnSpc>
              <a:spcAft>
                <a:spcPts val="0"/>
              </a:spcAft>
            </a:pPr>
            <a:r>
              <a:rPr lang="en-ZA" sz="7200" dirty="0">
                <a:latin typeface="Arial" pitchFamily="34" charset="0"/>
                <a:cs typeface="Arial" pitchFamily="34" charset="0"/>
              </a:rPr>
              <a:t>Construction Industry Development Board Act, 2000</a:t>
            </a:r>
          </a:p>
          <a:p>
            <a:pPr>
              <a:lnSpc>
                <a:spcPct val="170000"/>
              </a:lnSpc>
            </a:pPr>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7</a:t>
            </a:fld>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77" y="310419"/>
            <a:ext cx="8229600" cy="648072"/>
          </a:xfrm>
          <a:solidFill>
            <a:schemeClr val="accent6">
              <a:lumMod val="75000"/>
            </a:schemeClr>
          </a:solidFill>
        </p:spPr>
        <p:txBody>
          <a:bodyPr>
            <a:normAutofit/>
          </a:bodyPr>
          <a:lstStyle/>
          <a:p>
            <a:pPr algn="ctr">
              <a:spcBef>
                <a:spcPct val="20000"/>
              </a:spcBef>
            </a:pPr>
            <a:r>
              <a:rPr lang="en-ZA" sz="2800" b="1" dirty="0">
                <a:latin typeface="Arial" pitchFamily="34" charset="0"/>
                <a:ea typeface="+mn-ea"/>
                <a:cs typeface="Arial" pitchFamily="34" charset="0"/>
              </a:rPr>
              <a:t>Legislative Mandate</a:t>
            </a:r>
          </a:p>
        </p:txBody>
      </p:sp>
      <p:sp>
        <p:nvSpPr>
          <p:cNvPr id="3" name="Content Placeholder 2"/>
          <p:cNvSpPr>
            <a:spLocks noGrp="1"/>
          </p:cNvSpPr>
          <p:nvPr>
            <p:ph idx="1"/>
          </p:nvPr>
        </p:nvSpPr>
        <p:spPr>
          <a:xfrm>
            <a:off x="457200" y="1513036"/>
            <a:ext cx="8686800" cy="5344964"/>
          </a:xfrm>
        </p:spPr>
        <p:txBody>
          <a:bodyPr>
            <a:normAutofit/>
          </a:bodyPr>
          <a:lstStyle/>
          <a:p>
            <a:pPr algn="just">
              <a:lnSpc>
                <a:spcPct val="170000"/>
              </a:lnSpc>
              <a:spcAft>
                <a:spcPts val="0"/>
              </a:spcAft>
            </a:pPr>
            <a:r>
              <a:rPr lang="en-ZA" sz="1800" dirty="0" smtClean="0">
                <a:latin typeface="Arial" pitchFamily="34" charset="0"/>
                <a:cs typeface="Arial" pitchFamily="34" charset="0"/>
              </a:rPr>
              <a:t>Promotion </a:t>
            </a:r>
            <a:r>
              <a:rPr lang="en-ZA" sz="1800" dirty="0">
                <a:latin typeface="Arial" pitchFamily="34" charset="0"/>
                <a:cs typeface="Arial" pitchFamily="34" charset="0"/>
              </a:rPr>
              <a:t>of Access to Information Act, 2000</a:t>
            </a:r>
          </a:p>
          <a:p>
            <a:pPr algn="just">
              <a:lnSpc>
                <a:spcPct val="170000"/>
              </a:lnSpc>
              <a:spcAft>
                <a:spcPts val="0"/>
              </a:spcAft>
            </a:pPr>
            <a:r>
              <a:rPr lang="en-ZA" sz="1800" dirty="0">
                <a:latin typeface="Arial" pitchFamily="34" charset="0"/>
                <a:cs typeface="Arial" pitchFamily="34" charset="0"/>
              </a:rPr>
              <a:t>Minimum Information Security </a:t>
            </a:r>
            <a:r>
              <a:rPr lang="en-ZA" sz="1800" dirty="0" smtClean="0">
                <a:latin typeface="Arial" pitchFamily="34" charset="0"/>
                <a:cs typeface="Arial" pitchFamily="34" charset="0"/>
              </a:rPr>
              <a:t>Standards, 1996</a:t>
            </a:r>
            <a:endParaRPr lang="en-ZA" sz="1800" dirty="0">
              <a:latin typeface="Arial" pitchFamily="34" charset="0"/>
              <a:cs typeface="Arial" pitchFamily="34" charset="0"/>
            </a:endParaRPr>
          </a:p>
          <a:p>
            <a:pPr algn="just">
              <a:lnSpc>
                <a:spcPct val="170000"/>
              </a:lnSpc>
              <a:spcAft>
                <a:spcPts val="0"/>
              </a:spcAft>
            </a:pPr>
            <a:r>
              <a:rPr lang="en-ZA" sz="1800" dirty="0">
                <a:latin typeface="Arial" pitchFamily="34" charset="0"/>
                <a:cs typeface="Arial" pitchFamily="34" charset="0"/>
              </a:rPr>
              <a:t>Occupational Health and Safety Act, 1993</a:t>
            </a:r>
          </a:p>
          <a:p>
            <a:pPr algn="just">
              <a:lnSpc>
                <a:spcPct val="170000"/>
              </a:lnSpc>
              <a:spcAft>
                <a:spcPts val="0"/>
              </a:spcAft>
            </a:pPr>
            <a:r>
              <a:rPr lang="en-ZA" sz="1800" dirty="0">
                <a:latin typeface="Arial" pitchFamily="34" charset="0"/>
                <a:cs typeface="Arial" pitchFamily="34" charset="0"/>
              </a:rPr>
              <a:t>National Treasury Regulations</a:t>
            </a:r>
          </a:p>
          <a:p>
            <a:pPr algn="just">
              <a:lnSpc>
                <a:spcPct val="170000"/>
              </a:lnSpc>
              <a:spcAft>
                <a:spcPts val="0"/>
              </a:spcAft>
            </a:pPr>
            <a:r>
              <a:rPr lang="en-ZA" sz="1800" dirty="0" smtClean="0">
                <a:latin typeface="Arial" pitchFamily="34" charset="0"/>
                <a:cs typeface="Arial" pitchFamily="34" charset="0"/>
              </a:rPr>
              <a:t>National </a:t>
            </a:r>
            <a:r>
              <a:rPr lang="en-ZA" sz="1800" dirty="0">
                <a:latin typeface="Arial" pitchFamily="34" charset="0"/>
                <a:cs typeface="Arial" pitchFamily="34" charset="0"/>
              </a:rPr>
              <a:t>Archives of South Africa Act, 1996 </a:t>
            </a:r>
          </a:p>
          <a:p>
            <a:pPr marL="0" indent="0">
              <a:buNone/>
            </a:pPr>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8</a:t>
            </a:fld>
            <a:endParaRPr lang="en-US" sz="1600" dirty="0"/>
          </a:p>
        </p:txBody>
      </p:sp>
    </p:spTree>
    <p:extLst>
      <p:ext uri="{BB962C8B-B14F-4D97-AF65-F5344CB8AC3E}">
        <p14:creationId xmlns:p14="http://schemas.microsoft.com/office/powerpoint/2010/main" xmlns="" val="2964193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1"/>
            <a:ext cx="8363272" cy="504055"/>
          </a:xfrm>
          <a:solidFill>
            <a:schemeClr val="accent6"/>
          </a:solidFill>
        </p:spPr>
        <p:txBody>
          <a:bodyPr>
            <a:normAutofit fontScale="90000"/>
          </a:bodyPr>
          <a:lstStyle/>
          <a:p>
            <a:r>
              <a:rPr lang="en-ZA" b="1" dirty="0" smtClean="0"/>
              <a:t/>
            </a:r>
            <a:br>
              <a:rPr lang="en-ZA" b="1" dirty="0" smtClean="0"/>
            </a:br>
            <a:r>
              <a:rPr lang="en-ZA" sz="3600" b="1" dirty="0" smtClean="0">
                <a:solidFill>
                  <a:prstClr val="black"/>
                </a:solidFill>
                <a:latin typeface="Arial" panose="020B0604020202020204" pitchFamily="34" charset="0"/>
                <a:cs typeface="Arial" panose="020B0604020202020204" pitchFamily="34" charset="0"/>
              </a:rPr>
              <a:t>Built Environment Organogram Structure</a:t>
            </a:r>
            <a:r>
              <a:rPr lang="en-ZA" sz="3600" b="1" dirty="0"/>
              <a:t/>
            </a:r>
            <a:br>
              <a:rPr lang="en-ZA" sz="3600" b="1" dirty="0"/>
            </a:br>
            <a:endParaRPr lang="en-US" sz="3600" dirty="0"/>
          </a:p>
        </p:txBody>
      </p:sp>
      <p:sp>
        <p:nvSpPr>
          <p:cNvPr id="3" name="Content Placeholder 2"/>
          <p:cNvSpPr>
            <a:spLocks noGrp="1"/>
          </p:cNvSpPr>
          <p:nvPr>
            <p:ph idx="1"/>
          </p:nvPr>
        </p:nvSpPr>
        <p:spPr>
          <a:xfrm>
            <a:off x="457200" y="1196752"/>
            <a:ext cx="8229600" cy="5040560"/>
          </a:xfrm>
        </p:spPr>
        <p:txBody>
          <a:bodyPr>
            <a:normAutofit/>
          </a:bodyPr>
          <a:lstStyle/>
          <a:p>
            <a:pPr algn="just">
              <a:buFontTx/>
              <a:buNone/>
              <a:defRPr/>
            </a:pPr>
            <a:endParaRPr lang="en-US" dirty="0"/>
          </a:p>
          <a:p>
            <a:endParaRPr lang="en-US" dirty="0"/>
          </a:p>
        </p:txBody>
      </p:sp>
      <p:sp>
        <p:nvSpPr>
          <p:cNvPr id="4" name="Slide Number Placeholder 3"/>
          <p:cNvSpPr>
            <a:spLocks noGrp="1"/>
          </p:cNvSpPr>
          <p:nvPr>
            <p:ph type="sldNum" sz="quarter" idx="12"/>
          </p:nvPr>
        </p:nvSpPr>
        <p:spPr/>
        <p:txBody>
          <a:bodyPr/>
          <a:lstStyle/>
          <a:p>
            <a:fld id="{BA1A3697-DC7B-894C-BE54-C9BABF30A314}" type="slidenum">
              <a:rPr lang="en-US" smtClean="0"/>
              <a:pPr/>
              <a:t>9</a:t>
            </a:fld>
            <a:endParaRPr lang="en-US"/>
          </a:p>
        </p:txBody>
      </p:sp>
      <p:graphicFrame>
        <p:nvGraphicFramePr>
          <p:cNvPr id="5" name="Diagram 4"/>
          <p:cNvGraphicFramePr/>
          <p:nvPr>
            <p:extLst/>
          </p:nvPr>
        </p:nvGraphicFramePr>
        <p:xfrm>
          <a:off x="395536" y="1412776"/>
          <a:ext cx="7992888" cy="5066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1724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BE Presentation SLid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CBE PPT Template - External No branding" id="{93567732-4049-486F-B8A9-335DA070B205}" vid="{D8A95BB0-343B-4A60-838B-F8B2BC8456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CBE PPT Template - External No branding</Template>
  <TotalTime>1123</TotalTime>
  <Words>1963</Words>
  <Application>Microsoft Office PowerPoint</Application>
  <PresentationFormat>On-screen Show (4:3)</PresentationFormat>
  <Paragraphs>206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CBE Presentation SLide 1</vt:lpstr>
      <vt:lpstr>Portfolio Committee briefing on the challenges faced by Small Businesses and Cooperatives in the construction sector and what strategies are in  place to counter the challenges from the CBE and DPW </vt:lpstr>
      <vt:lpstr>CBE Delegation</vt:lpstr>
      <vt:lpstr>Content</vt:lpstr>
      <vt:lpstr>CBE Vision and Mission</vt:lpstr>
      <vt:lpstr> The Mandate of CBE </vt:lpstr>
      <vt:lpstr> The Mandate of CBE </vt:lpstr>
      <vt:lpstr>Legislative Mandate</vt:lpstr>
      <vt:lpstr>Legislative Mandate</vt:lpstr>
      <vt:lpstr> Built Environment Organogram Structure </vt:lpstr>
      <vt:lpstr>  Strategic Goals and Programmes  </vt:lpstr>
      <vt:lpstr>  Strategic Goals and Programmes  </vt:lpstr>
      <vt:lpstr>Alignment with Minister’s Strategic Priorities</vt:lpstr>
      <vt:lpstr>Challenges of Small Businesses and Cooperatives</vt:lpstr>
      <vt:lpstr>Challenges Cont’d</vt:lpstr>
      <vt:lpstr>Challenges Cont’d</vt:lpstr>
      <vt:lpstr>Challenges Cont’d…</vt:lpstr>
      <vt:lpstr>Challenges Cont’d…</vt:lpstr>
      <vt:lpstr>Challenges Cont’d…</vt:lpstr>
      <vt:lpstr>Challenges Cont’d…</vt:lpstr>
      <vt:lpstr>Challenges Cont’d…</vt:lpstr>
      <vt:lpstr>Challenges Cont’d…</vt:lpstr>
      <vt:lpstr>Challenges Cont’d…</vt:lpstr>
      <vt:lpstr>Strategies in  place to counter the challenges </vt:lpstr>
      <vt:lpstr>Strategies in  place to counter the challenges </vt:lpstr>
      <vt:lpstr>Conclusion</vt:lpstr>
      <vt:lpstr>Slide 26</vt:lpstr>
    </vt:vector>
  </TitlesOfParts>
  <Company>CBE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Lulu Dube</dc:creator>
  <cp:lastModifiedBy>PUMZA</cp:lastModifiedBy>
  <cp:revision>129</cp:revision>
  <cp:lastPrinted>2017-02-15T14:01:52Z</cp:lastPrinted>
  <dcterms:created xsi:type="dcterms:W3CDTF">2016-11-16T12:39:27Z</dcterms:created>
  <dcterms:modified xsi:type="dcterms:W3CDTF">2017-11-30T13:30:49Z</dcterms:modified>
</cp:coreProperties>
</file>