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828" r:id="rId3"/>
    <p:sldMasterId id="2147483840" r:id="rId4"/>
  </p:sldMasterIdLst>
  <p:notesMasterIdLst>
    <p:notesMasterId r:id="rId33"/>
  </p:notesMasterIdLst>
  <p:handoutMasterIdLst>
    <p:handoutMasterId r:id="rId34"/>
  </p:handoutMasterIdLst>
  <p:sldIdLst>
    <p:sldId id="505" r:id="rId5"/>
    <p:sldId id="535" r:id="rId6"/>
    <p:sldId id="538" r:id="rId7"/>
    <p:sldId id="542" r:id="rId8"/>
    <p:sldId id="537" r:id="rId9"/>
    <p:sldId id="543" r:id="rId10"/>
    <p:sldId id="540" r:id="rId11"/>
    <p:sldId id="514" r:id="rId12"/>
    <p:sldId id="509" r:id="rId13"/>
    <p:sldId id="510" r:id="rId14"/>
    <p:sldId id="511" r:id="rId15"/>
    <p:sldId id="512" r:id="rId16"/>
    <p:sldId id="516" r:id="rId17"/>
    <p:sldId id="517" r:id="rId18"/>
    <p:sldId id="520" r:id="rId19"/>
    <p:sldId id="521" r:id="rId20"/>
    <p:sldId id="519" r:id="rId21"/>
    <p:sldId id="518" r:id="rId22"/>
    <p:sldId id="524" r:id="rId23"/>
    <p:sldId id="527" r:id="rId24"/>
    <p:sldId id="523" r:id="rId25"/>
    <p:sldId id="528" r:id="rId26"/>
    <p:sldId id="525" r:id="rId27"/>
    <p:sldId id="531" r:id="rId28"/>
    <p:sldId id="529" r:id="rId29"/>
    <p:sldId id="532" r:id="rId30"/>
    <p:sldId id="533" r:id="rId31"/>
    <p:sldId id="534" r:id="rId3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makotoko" initial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9933"/>
    <a:srgbClr val="1DFF3B"/>
    <a:srgbClr val="00FF3B"/>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434" autoAdjust="0"/>
  </p:normalViewPr>
  <p:slideViewPr>
    <p:cSldViewPr>
      <p:cViewPr varScale="1">
        <p:scale>
          <a:sx n="116" d="100"/>
          <a:sy n="116" d="100"/>
        </p:scale>
        <p:origin x="-149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lgn="ctr" rtl="0">
              <a:defRPr lang="en-US" sz="1680" b="1" i="0" u="none" strike="noStrike" kern="1200" spc="0" baseline="0">
                <a:solidFill>
                  <a:srgbClr val="44546A"/>
                </a:solidFill>
                <a:latin typeface="Calibri" panose="020F0502020204030204" pitchFamily="34" charset="0"/>
                <a:ea typeface="+mn-ea"/>
                <a:cs typeface="+mn-cs"/>
              </a:defRPr>
            </a:pPr>
            <a:r>
              <a:rPr lang="en-US" sz="1680" b="1" i="0" u="none" strike="noStrike" kern="1200" baseline="0">
                <a:solidFill>
                  <a:srgbClr val="44546A"/>
                </a:solidFill>
                <a:latin typeface="Calibri" panose="020F0502020204030204" pitchFamily="34" charset="0"/>
                <a:ea typeface="+mn-ea"/>
                <a:cs typeface="+mn-cs"/>
              </a:rPr>
              <a:t>Quarter2: 2016/17 Performance</a:t>
            </a:r>
          </a:p>
        </c:rich>
      </c:tx>
      <c:layout/>
      <c:spPr>
        <a:noFill/>
        <a:ln>
          <a:noFill/>
        </a:ln>
        <a:effectLst/>
      </c:spPr>
    </c:title>
    <c:plotArea>
      <c:layout>
        <c:manualLayout>
          <c:layoutTarget val="inner"/>
          <c:xMode val="edge"/>
          <c:yMode val="edge"/>
          <c:x val="7.2926029203948514E-2"/>
          <c:y val="0.24335964121617165"/>
          <c:w val="0.73683800118942688"/>
          <c:h val="0.62148287789185164"/>
        </c:manualLayout>
      </c:layout>
      <c:pieChart>
        <c:varyColors val="1"/>
        <c:dLbls>
          <c:showPercent val="1"/>
        </c:dLbls>
        <c:firstSliceAng val="0"/>
      </c:pieChart>
      <c:spPr>
        <a:noFill/>
        <a:ln>
          <a:noFill/>
        </a:ln>
        <a:effectLst/>
      </c:spPr>
    </c:plotArea>
    <c:legend>
      <c:legendPos val="b"/>
      <c:layout/>
      <c:spPr>
        <a:noFill/>
        <a:ln>
          <a:noFill/>
        </a:ln>
        <a:effectLst/>
      </c:spPr>
      <c:txPr>
        <a:bodyPr rot="0" spcFirstLastPara="1" vertOverflow="ellipsis" vert="horz" wrap="square" anchor="ctr" anchorCtr="1"/>
        <a:lstStyle/>
        <a:p>
          <a:pPr rtl="0">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r>
              <a:rPr lang="en-ZA" b="1">
                <a:solidFill>
                  <a:sysClr val="windowText" lastClr="000000"/>
                </a:solidFill>
              </a:rPr>
              <a:t>Percentage</a:t>
            </a:r>
            <a:r>
              <a:rPr lang="en-ZA" b="1" baseline="0">
                <a:solidFill>
                  <a:sysClr val="windowText" lastClr="000000"/>
                </a:solidFill>
              </a:rPr>
              <a:t> Performance</a:t>
            </a:r>
            <a:endParaRPr lang="en-ZA" b="1">
              <a:solidFill>
                <a:sysClr val="windowText" lastClr="000000"/>
              </a:solidFill>
            </a:endParaRP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2.2290528073300581E-2"/>
          <c:y val="2.4028076902460165E-4"/>
          <c:w val="0.97770947192669944"/>
          <c:h val="0.90932039222734806"/>
        </c:manualLayout>
      </c:layout>
      <c:pie3DChart>
        <c:varyColors val="1"/>
        <c:ser>
          <c:idx val="0"/>
          <c:order val="0"/>
          <c:dPt>
            <c:idx val="0"/>
            <c:spPr>
              <a:solidFill>
                <a:srgbClr val="008000"/>
              </a:solidFill>
              <a:ln>
                <a:noFill/>
              </a:ln>
              <a:effectLst/>
              <a:sp3d/>
            </c:spPr>
          </c:dPt>
          <c:dPt>
            <c:idx val="1"/>
            <c:spPr>
              <a:solidFill>
                <a:srgbClr val="FFC000"/>
              </a:solidFill>
              <a:ln>
                <a:noFill/>
              </a:ln>
              <a:effectLst/>
              <a:sp3d/>
            </c:spPr>
          </c:dPt>
          <c:dPt>
            <c:idx val="2"/>
            <c:spPr>
              <a:solidFill>
                <a:srgbClr val="FF0000"/>
              </a:solidFill>
              <a:ln>
                <a:noFill/>
              </a:ln>
              <a:effectLst/>
              <a:sp3d/>
            </c:spPr>
          </c:dPt>
          <c:dLbls>
            <c:dLbl>
              <c:idx val="0"/>
              <c:layout/>
              <c:tx>
                <c:rich>
                  <a:bodyPr/>
                  <a:lstStyle/>
                  <a:p>
                    <a:r>
                      <a:rPr lang="en-US" b="1" baseline="0">
                        <a:solidFill>
                          <a:schemeClr val="bg1"/>
                        </a:solidFill>
                      </a:rPr>
                      <a:t>
</a:t>
                    </a:r>
                    <a:fld id="{0ACE8E6C-C505-41DB-931E-530FD2BF2D9D}" type="PERCENTAGE">
                      <a:rPr lang="en-US" b="1" baseline="0">
                        <a:solidFill>
                          <a:schemeClr val="bg1"/>
                        </a:solidFill>
                      </a:rPr>
                      <a:pPr/>
                      <a:t>[PERCENTAGE]</a:t>
                    </a:fld>
                    <a:endParaRPr lang="en-US" b="1" baseline="0">
                      <a:solidFill>
                        <a:schemeClr val="bg1"/>
                      </a:solidFill>
                    </a:endParaRPr>
                  </a:p>
                </c:rich>
              </c:tx>
              <c:dLblPos val="ctr"/>
              <c:showCatName val="1"/>
              <c:showPercent val="1"/>
              <c:extLst>
                <c:ext xmlns:c15="http://schemas.microsoft.com/office/drawing/2012/chart" uri="{CE6537A1-D6FC-4f65-9D91-7224C49458BB}">
                  <c15:dlblFieldTable/>
                  <c15:showDataLabelsRange val="0"/>
                </c:ext>
              </c:extLst>
            </c:dLbl>
            <c:dLbl>
              <c:idx val="1"/>
              <c:layout/>
              <c:tx>
                <c:rich>
                  <a:bodyPr/>
                  <a:lstStyle/>
                  <a:p>
                    <a:r>
                      <a:rPr lang="en-US" baseline="0"/>
                      <a:t>
</a:t>
                    </a:r>
                    <a:fld id="{859F9854-31CE-47D2-B4C5-50D41DC5E972}" type="PERCENTAGE">
                      <a:rPr lang="en-US" b="1" baseline="0">
                        <a:solidFill>
                          <a:schemeClr val="bg1"/>
                        </a:solidFill>
                      </a:rPr>
                      <a:pPr/>
                      <a:t>[PERCENTAGE]</a:t>
                    </a:fld>
                    <a:endParaRPr lang="en-US" baseline="0"/>
                  </a:p>
                </c:rich>
              </c:tx>
              <c:dLblPos val="ctr"/>
              <c:showCatName val="1"/>
              <c:showPercent val="1"/>
              <c:extLst>
                <c:ext xmlns:c15="http://schemas.microsoft.com/office/drawing/2012/chart" uri="{CE6537A1-D6FC-4f65-9D91-7224C49458BB}">
                  <c15:dlblFieldTable/>
                  <c15:showDataLabelsRange val="0"/>
                </c:ext>
              </c:extLst>
            </c:dLbl>
            <c:dLbl>
              <c:idx val="2"/>
              <c:layout/>
              <c:tx>
                <c:rich>
                  <a:bodyPr/>
                  <a:lstStyle/>
                  <a:p>
                    <a:r>
                      <a:rPr lang="en-US" baseline="0"/>
                      <a:t>
</a:t>
                    </a:r>
                    <a:fld id="{40CD59F6-6B7A-49FC-A6E2-EBB617F36671}" type="PERCENTAGE">
                      <a:rPr lang="en-US" b="1" baseline="0">
                        <a:solidFill>
                          <a:schemeClr val="bg1"/>
                        </a:solidFill>
                      </a:rPr>
                      <a:pPr/>
                      <a:t>[PERCENTAGE]</a:t>
                    </a:fld>
                    <a:endParaRPr lang="en-US" baseline="0"/>
                  </a:p>
                </c:rich>
              </c:tx>
              <c:dLblPos val="ctr"/>
              <c:showCatName val="1"/>
              <c:showPercent val="1"/>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en-US"/>
              </a:p>
            </c:txPr>
            <c:dLblPos val="ctr"/>
            <c:showCatName val="1"/>
            <c:showPercent val="1"/>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Sheet1!$B$15:$D$15</c:f>
              <c:strCache>
                <c:ptCount val="3"/>
                <c:pt idx="0">
                  <c:v>Achieved </c:v>
                </c:pt>
                <c:pt idx="1">
                  <c:v>Partially achieved</c:v>
                </c:pt>
                <c:pt idx="2">
                  <c:v>Not Achieved</c:v>
                </c:pt>
              </c:strCache>
            </c:strRef>
          </c:cat>
          <c:val>
            <c:numRef>
              <c:f>Sheet1!$B$16:$D$16</c:f>
              <c:numCache>
                <c:formatCode>0%</c:formatCode>
                <c:ptCount val="3"/>
                <c:pt idx="0">
                  <c:v>0.92</c:v>
                </c:pt>
                <c:pt idx="1">
                  <c:v>4.0000000000000008E-2</c:v>
                </c:pt>
                <c:pt idx="2">
                  <c:v>4.0000000000000008E-2</c:v>
                </c:pt>
              </c:numCache>
            </c:numRef>
          </c:val>
        </c:ser>
        <c:dLbls>
          <c:showCatName val="1"/>
        </c:dLbls>
      </c:pie3DChart>
      <c:spPr>
        <a:solidFill>
          <a:schemeClr val="accent1">
            <a:lumMod val="20000"/>
            <a:lumOff val="80000"/>
          </a:schemeClr>
        </a:solid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zero"/>
  </c:chart>
  <c:spPr>
    <a:solidFill>
      <a:schemeClr val="accent6">
        <a:lumMod val="20000"/>
        <a:lumOff val="80000"/>
      </a:schemeClr>
    </a:solidFill>
    <a:ln w="9525" cap="flat" cmpd="sng" algn="ctr">
      <a:solidFill>
        <a:schemeClr val="tx1">
          <a:lumMod val="15000"/>
          <a:lumOff val="85000"/>
        </a:schemeClr>
      </a:solidFill>
      <a:round/>
    </a:ln>
    <a:effectLst/>
  </c:spPr>
  <c:txPr>
    <a:bodyPr/>
    <a:lstStyle/>
    <a:p>
      <a:pPr>
        <a:defRPr/>
      </a:pPr>
      <a:endParaRPr lang="en-US"/>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5">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624EB7AA-A419-4E84-A7F8-FD1E9EC7CC82}" type="datetimeFigureOut">
              <a:rPr lang="en-US"/>
              <a:pPr>
                <a:defRPr/>
              </a:pPr>
              <a:t>11/23/2017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302DA6DC-2485-4F4D-97B4-2544424E3C27}" type="slidenum">
              <a:rPr lang="en-US"/>
              <a:pPr>
                <a:defRPr/>
              </a:pPr>
              <a:t>‹#›</a:t>
            </a:fld>
            <a:endParaRPr lang="en-US"/>
          </a:p>
        </p:txBody>
      </p:sp>
    </p:spTree>
    <p:extLst>
      <p:ext uri="{BB962C8B-B14F-4D97-AF65-F5344CB8AC3E}">
        <p14:creationId xmlns:p14="http://schemas.microsoft.com/office/powerpoint/2010/main" xmlns="" val="401781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198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99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97ED96E-BAF7-4FA5-8BC3-5849001FE000}" type="slidenum">
              <a:rPr lang="en-US"/>
              <a:pPr>
                <a:defRPr/>
              </a:pPr>
              <a:t>‹#›</a:t>
            </a:fld>
            <a:endParaRPr lang="en-US"/>
          </a:p>
        </p:txBody>
      </p:sp>
    </p:spTree>
    <p:extLst>
      <p:ext uri="{BB962C8B-B14F-4D97-AF65-F5344CB8AC3E}">
        <p14:creationId xmlns:p14="http://schemas.microsoft.com/office/powerpoint/2010/main" xmlns="" val="34533832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1</a:t>
            </a:fld>
            <a:endParaRPr lang="en-US">
              <a:solidFill>
                <a:srgbClr val="000000"/>
              </a:solidFill>
            </a:endParaRPr>
          </a:p>
        </p:txBody>
      </p:sp>
    </p:spTree>
    <p:extLst>
      <p:ext uri="{BB962C8B-B14F-4D97-AF65-F5344CB8AC3E}">
        <p14:creationId xmlns:p14="http://schemas.microsoft.com/office/powerpoint/2010/main" xmlns="" val="1525383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xmlns="" val="1241387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11</a:t>
            </a:fld>
            <a:endParaRPr lang="en-US">
              <a:solidFill>
                <a:srgbClr val="000000"/>
              </a:solidFill>
            </a:endParaRPr>
          </a:p>
        </p:txBody>
      </p:sp>
    </p:spTree>
    <p:extLst>
      <p:ext uri="{BB962C8B-B14F-4D97-AF65-F5344CB8AC3E}">
        <p14:creationId xmlns:p14="http://schemas.microsoft.com/office/powerpoint/2010/main" xmlns="" val="1980350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12</a:t>
            </a:fld>
            <a:endParaRPr lang="en-US">
              <a:solidFill>
                <a:srgbClr val="000000"/>
              </a:solidFill>
            </a:endParaRPr>
          </a:p>
        </p:txBody>
      </p:sp>
    </p:spTree>
    <p:extLst>
      <p:ext uri="{BB962C8B-B14F-4D97-AF65-F5344CB8AC3E}">
        <p14:creationId xmlns:p14="http://schemas.microsoft.com/office/powerpoint/2010/main" xmlns="" val="2065675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13</a:t>
            </a:fld>
            <a:endParaRPr lang="en-US">
              <a:solidFill>
                <a:srgbClr val="000000"/>
              </a:solidFill>
            </a:endParaRPr>
          </a:p>
        </p:txBody>
      </p:sp>
    </p:spTree>
    <p:extLst>
      <p:ext uri="{BB962C8B-B14F-4D97-AF65-F5344CB8AC3E}">
        <p14:creationId xmlns:p14="http://schemas.microsoft.com/office/powerpoint/2010/main" xmlns="" val="2461418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xmlns="" val="2607419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xmlns="" val="17567355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xmlns="" val="769519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xmlns="" val="2071327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18</a:t>
            </a:fld>
            <a:endParaRPr lang="en-US">
              <a:solidFill>
                <a:srgbClr val="000000"/>
              </a:solidFill>
            </a:endParaRPr>
          </a:p>
        </p:txBody>
      </p:sp>
    </p:spTree>
    <p:extLst>
      <p:ext uri="{BB962C8B-B14F-4D97-AF65-F5344CB8AC3E}">
        <p14:creationId xmlns:p14="http://schemas.microsoft.com/office/powerpoint/2010/main" xmlns="" val="1895561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19</a:t>
            </a:fld>
            <a:endParaRPr lang="en-US">
              <a:solidFill>
                <a:srgbClr val="000000"/>
              </a:solidFill>
            </a:endParaRPr>
          </a:p>
        </p:txBody>
      </p:sp>
    </p:spTree>
    <p:extLst>
      <p:ext uri="{BB962C8B-B14F-4D97-AF65-F5344CB8AC3E}">
        <p14:creationId xmlns:p14="http://schemas.microsoft.com/office/powerpoint/2010/main" xmlns="" val="1146393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2</a:t>
            </a:fld>
            <a:endParaRPr lang="en-US">
              <a:solidFill>
                <a:srgbClr val="000000"/>
              </a:solidFill>
            </a:endParaRPr>
          </a:p>
        </p:txBody>
      </p:sp>
    </p:spTree>
    <p:extLst>
      <p:ext uri="{BB962C8B-B14F-4D97-AF65-F5344CB8AC3E}">
        <p14:creationId xmlns:p14="http://schemas.microsoft.com/office/powerpoint/2010/main" xmlns="" val="42398689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20</a:t>
            </a:fld>
            <a:endParaRPr lang="en-US">
              <a:solidFill>
                <a:srgbClr val="000000"/>
              </a:solidFill>
            </a:endParaRPr>
          </a:p>
        </p:txBody>
      </p:sp>
    </p:spTree>
    <p:extLst>
      <p:ext uri="{BB962C8B-B14F-4D97-AF65-F5344CB8AC3E}">
        <p14:creationId xmlns:p14="http://schemas.microsoft.com/office/powerpoint/2010/main" xmlns="" val="29786610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21</a:t>
            </a:fld>
            <a:endParaRPr lang="en-US">
              <a:solidFill>
                <a:srgbClr val="000000"/>
              </a:solidFill>
            </a:endParaRPr>
          </a:p>
        </p:txBody>
      </p:sp>
    </p:spTree>
    <p:extLst>
      <p:ext uri="{BB962C8B-B14F-4D97-AF65-F5344CB8AC3E}">
        <p14:creationId xmlns:p14="http://schemas.microsoft.com/office/powerpoint/2010/main" xmlns="" val="26159393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22</a:t>
            </a:fld>
            <a:endParaRPr lang="en-US">
              <a:solidFill>
                <a:srgbClr val="000000"/>
              </a:solidFill>
            </a:endParaRPr>
          </a:p>
        </p:txBody>
      </p:sp>
    </p:spTree>
    <p:extLst>
      <p:ext uri="{BB962C8B-B14F-4D97-AF65-F5344CB8AC3E}">
        <p14:creationId xmlns:p14="http://schemas.microsoft.com/office/powerpoint/2010/main" xmlns="" val="13093896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23</a:t>
            </a:fld>
            <a:endParaRPr lang="en-US">
              <a:solidFill>
                <a:srgbClr val="000000"/>
              </a:solidFill>
            </a:endParaRPr>
          </a:p>
        </p:txBody>
      </p:sp>
    </p:spTree>
    <p:extLst>
      <p:ext uri="{BB962C8B-B14F-4D97-AF65-F5344CB8AC3E}">
        <p14:creationId xmlns:p14="http://schemas.microsoft.com/office/powerpoint/2010/main" xmlns="" val="8046797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24</a:t>
            </a:fld>
            <a:endParaRPr lang="en-US">
              <a:solidFill>
                <a:srgbClr val="000000"/>
              </a:solidFill>
            </a:endParaRPr>
          </a:p>
        </p:txBody>
      </p:sp>
    </p:spTree>
    <p:extLst>
      <p:ext uri="{BB962C8B-B14F-4D97-AF65-F5344CB8AC3E}">
        <p14:creationId xmlns:p14="http://schemas.microsoft.com/office/powerpoint/2010/main" xmlns="" val="3908766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25</a:t>
            </a:fld>
            <a:endParaRPr lang="en-US">
              <a:solidFill>
                <a:srgbClr val="000000"/>
              </a:solidFill>
            </a:endParaRPr>
          </a:p>
        </p:txBody>
      </p:sp>
    </p:spTree>
    <p:extLst>
      <p:ext uri="{BB962C8B-B14F-4D97-AF65-F5344CB8AC3E}">
        <p14:creationId xmlns:p14="http://schemas.microsoft.com/office/powerpoint/2010/main" xmlns="" val="26655937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26</a:t>
            </a:fld>
            <a:endParaRPr lang="en-US">
              <a:solidFill>
                <a:srgbClr val="000000"/>
              </a:solidFill>
            </a:endParaRPr>
          </a:p>
        </p:txBody>
      </p:sp>
    </p:spTree>
    <p:extLst>
      <p:ext uri="{BB962C8B-B14F-4D97-AF65-F5344CB8AC3E}">
        <p14:creationId xmlns:p14="http://schemas.microsoft.com/office/powerpoint/2010/main" xmlns="" val="37522548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27</a:t>
            </a:fld>
            <a:endParaRPr lang="en-US">
              <a:solidFill>
                <a:srgbClr val="000000"/>
              </a:solidFill>
            </a:endParaRPr>
          </a:p>
        </p:txBody>
      </p:sp>
    </p:spTree>
    <p:extLst>
      <p:ext uri="{BB962C8B-B14F-4D97-AF65-F5344CB8AC3E}">
        <p14:creationId xmlns:p14="http://schemas.microsoft.com/office/powerpoint/2010/main" xmlns="" val="2148696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28</a:t>
            </a:fld>
            <a:endParaRPr lang="en-US">
              <a:solidFill>
                <a:srgbClr val="000000"/>
              </a:solidFill>
            </a:endParaRPr>
          </a:p>
        </p:txBody>
      </p:sp>
    </p:spTree>
    <p:extLst>
      <p:ext uri="{BB962C8B-B14F-4D97-AF65-F5344CB8AC3E}">
        <p14:creationId xmlns:p14="http://schemas.microsoft.com/office/powerpoint/2010/main" xmlns="" val="3051926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710E9C6B-C523-4CE7-A1AF-DA66B7042E77}" type="slidenum">
              <a:rPr lang="en-ZA" smtClean="0">
                <a:solidFill>
                  <a:prstClr val="black"/>
                </a:solidFill>
              </a:rPr>
              <a:pPr>
                <a:defRPr/>
              </a:pPr>
              <a:t>3</a:t>
            </a:fld>
            <a:endParaRPr lang="en-ZA" dirty="0">
              <a:solidFill>
                <a:prstClr val="black"/>
              </a:solidFill>
            </a:endParaRPr>
          </a:p>
        </p:txBody>
      </p:sp>
    </p:spTree>
    <p:extLst>
      <p:ext uri="{BB962C8B-B14F-4D97-AF65-F5344CB8AC3E}">
        <p14:creationId xmlns:p14="http://schemas.microsoft.com/office/powerpoint/2010/main" xmlns="" val="2173236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4</a:t>
            </a:fld>
            <a:endParaRPr lang="en-US">
              <a:solidFill>
                <a:srgbClr val="000000"/>
              </a:solidFill>
            </a:endParaRPr>
          </a:p>
        </p:txBody>
      </p:sp>
    </p:spTree>
    <p:extLst>
      <p:ext uri="{BB962C8B-B14F-4D97-AF65-F5344CB8AC3E}">
        <p14:creationId xmlns:p14="http://schemas.microsoft.com/office/powerpoint/2010/main" xmlns="" val="1110904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xmlns="" val="384187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6</a:t>
            </a:fld>
            <a:endParaRPr lang="en-US">
              <a:solidFill>
                <a:srgbClr val="000000"/>
              </a:solidFill>
            </a:endParaRPr>
          </a:p>
        </p:txBody>
      </p:sp>
    </p:spTree>
    <p:extLst>
      <p:ext uri="{BB962C8B-B14F-4D97-AF65-F5344CB8AC3E}">
        <p14:creationId xmlns:p14="http://schemas.microsoft.com/office/powerpoint/2010/main" xmlns="" val="1685510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xmlns="" val="919753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8</a:t>
            </a:fld>
            <a:endParaRPr lang="en-US">
              <a:solidFill>
                <a:srgbClr val="000000"/>
              </a:solidFill>
            </a:endParaRPr>
          </a:p>
        </p:txBody>
      </p:sp>
    </p:spTree>
    <p:extLst>
      <p:ext uri="{BB962C8B-B14F-4D97-AF65-F5344CB8AC3E}">
        <p14:creationId xmlns:p14="http://schemas.microsoft.com/office/powerpoint/2010/main" xmlns="" val="13257882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aseline="0" dirty="0" smtClean="0"/>
          </a:p>
        </p:txBody>
      </p:sp>
      <p:sp>
        <p:nvSpPr>
          <p:cNvPr id="4" name="Slide Number Placeholder 3"/>
          <p:cNvSpPr>
            <a:spLocks noGrp="1"/>
          </p:cNvSpPr>
          <p:nvPr>
            <p:ph type="sldNum" sz="quarter" idx="10"/>
          </p:nvPr>
        </p:nvSpPr>
        <p:spPr/>
        <p:txBody>
          <a:bodyPr/>
          <a:lstStyle/>
          <a:p>
            <a:pPr>
              <a:defRPr/>
            </a:pPr>
            <a:fld id="{497ED96E-BAF7-4FA5-8BC3-5849001FE000}" type="slidenum">
              <a:rPr lang="en-US" smtClean="0">
                <a:solidFill>
                  <a:srgbClr val="000000"/>
                </a:solidFill>
              </a:rPr>
              <a:pPr>
                <a:defRPr/>
              </a:pPr>
              <a:t>9</a:t>
            </a:fld>
            <a:endParaRPr lang="en-US">
              <a:solidFill>
                <a:srgbClr val="000000"/>
              </a:solidFill>
            </a:endParaRPr>
          </a:p>
        </p:txBody>
      </p:sp>
    </p:spTree>
    <p:extLst>
      <p:ext uri="{BB962C8B-B14F-4D97-AF65-F5344CB8AC3E}">
        <p14:creationId xmlns:p14="http://schemas.microsoft.com/office/powerpoint/2010/main" xmlns="" val="25973741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a:stretch>
            <a:fillRect/>
          </a:stretch>
        </p:blipFill>
        <p:spPr bwMode="auto">
          <a:xfrm>
            <a:off x="990600" y="912813"/>
            <a:ext cx="4103688" cy="1373187"/>
          </a:xfrm>
          <a:prstGeom prst="rect">
            <a:avLst/>
          </a:prstGeom>
          <a:noFill/>
          <a:ln w="9525">
            <a:noFill/>
            <a:miter lim="800000"/>
            <a:headEnd/>
            <a:tailEnd/>
          </a:ln>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ZA" smtClean="0"/>
              <a:t>Doc Ref no: SAWS Report Quarter 2 2017/18 –  October  2017</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A3944CAF-0918-4275-8AA6-2081B148991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t>Doc Ref no: SAWS Report Quarter 2 2017/18 –  October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6306FD-0FF8-459C-B90D-421B5E8B8B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t>Doc Ref no: SAWS Report Quarter 2 2017/18 –  October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25D3F3-69E2-4293-9993-2315E7F3A78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srcRect/>
          <a:stretch>
            <a:fillRect/>
          </a:stretch>
        </p:blipFill>
        <p:spPr bwMode="auto">
          <a:xfrm>
            <a:off x="990600" y="912813"/>
            <a:ext cx="4103688" cy="1373187"/>
          </a:xfrm>
          <a:prstGeom prst="rect">
            <a:avLst/>
          </a:prstGeom>
          <a:noFill/>
          <a:ln w="9525">
            <a:noFill/>
            <a:miter lim="800000"/>
            <a:headEnd/>
            <a:tailEnd/>
          </a:ln>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A3944CAF-0918-4275-8AA6-2081B14899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733398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55FE2-6C87-46FE-AA00-C31E28E23F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245800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E3239A-EE52-480A-BDB6-E22A86654C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984128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99D423-A8C4-4032-85F1-A6687BA4ADF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203889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48D32FC-DE45-4E67-A2F9-11041537A2B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5214832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4D6086E-E69E-461A-8A79-C91012BFD1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128937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D589724-D41C-427E-BA5F-C7D38432DDE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0246155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C15761-2649-43CF-B94D-CD691A8CA10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83630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t>Doc Ref no: SAWS Report Quarter 2 2017/18 –  October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55FE2-6C87-46FE-AA00-C31E28E23FA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305C94-4122-4803-8F18-1A4F463B17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111491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66306FD-0FF8-459C-B90D-421B5E8B8B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48629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825D3F3-69E2-4293-9993-2315E7F3A7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8808960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A93EE5D1-DB4A-44B8-8972-8AE12B704016}" type="slidenum">
              <a:rPr lang="en-US" altLang="en-US"/>
              <a:pPr/>
              <a:t>‹#›</a:t>
            </a:fld>
            <a:endParaRPr lang="en-US" altLang="en-US"/>
          </a:p>
        </p:txBody>
      </p:sp>
    </p:spTree>
    <p:extLst>
      <p:ext uri="{BB962C8B-B14F-4D97-AF65-F5344CB8AC3E}">
        <p14:creationId xmlns:p14="http://schemas.microsoft.com/office/powerpoint/2010/main" xmlns="" val="38832873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F053C5C-E94E-4056-B424-332B4E0ABEEC}" type="slidenum">
              <a:rPr lang="en-US" altLang="en-US"/>
              <a:pPr/>
              <a:t>‹#›</a:t>
            </a:fld>
            <a:endParaRPr lang="en-US" altLang="en-US"/>
          </a:p>
        </p:txBody>
      </p:sp>
    </p:spTree>
    <p:extLst>
      <p:ext uri="{BB962C8B-B14F-4D97-AF65-F5344CB8AC3E}">
        <p14:creationId xmlns:p14="http://schemas.microsoft.com/office/powerpoint/2010/main" xmlns="" val="11850212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C5320E2-FB48-4EC3-A03D-1BE565FC8A2E}" type="slidenum">
              <a:rPr lang="en-US" altLang="en-US"/>
              <a:pPr/>
              <a:t>‹#›</a:t>
            </a:fld>
            <a:endParaRPr lang="en-US" altLang="en-US"/>
          </a:p>
        </p:txBody>
      </p:sp>
    </p:spTree>
    <p:extLst>
      <p:ext uri="{BB962C8B-B14F-4D97-AF65-F5344CB8AC3E}">
        <p14:creationId xmlns:p14="http://schemas.microsoft.com/office/powerpoint/2010/main" xmlns="" val="38732861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E7F5A902-84F7-463F-A280-9F8ABDAD52C6}" type="slidenum">
              <a:rPr lang="en-US" altLang="en-US"/>
              <a:pPr/>
              <a:t>‹#›</a:t>
            </a:fld>
            <a:endParaRPr lang="en-US" altLang="en-US"/>
          </a:p>
        </p:txBody>
      </p:sp>
    </p:spTree>
    <p:extLst>
      <p:ext uri="{BB962C8B-B14F-4D97-AF65-F5344CB8AC3E}">
        <p14:creationId xmlns:p14="http://schemas.microsoft.com/office/powerpoint/2010/main" xmlns="" val="28386369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844BAE88-CA7D-4DD3-BE07-82A3763B0D6C}" type="slidenum">
              <a:rPr lang="en-US" altLang="en-US"/>
              <a:pPr/>
              <a:t>‹#›</a:t>
            </a:fld>
            <a:endParaRPr lang="en-US" altLang="en-US"/>
          </a:p>
        </p:txBody>
      </p:sp>
    </p:spTree>
    <p:extLst>
      <p:ext uri="{BB962C8B-B14F-4D97-AF65-F5344CB8AC3E}">
        <p14:creationId xmlns:p14="http://schemas.microsoft.com/office/powerpoint/2010/main" xmlns="" val="299992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60536B60-4463-4AF2-B142-3E4A04F6C4DA}" type="slidenum">
              <a:rPr lang="en-US" altLang="en-US"/>
              <a:pPr/>
              <a:t>‹#›</a:t>
            </a:fld>
            <a:endParaRPr lang="en-US" altLang="en-US"/>
          </a:p>
        </p:txBody>
      </p:sp>
    </p:spTree>
    <p:extLst>
      <p:ext uri="{BB962C8B-B14F-4D97-AF65-F5344CB8AC3E}">
        <p14:creationId xmlns:p14="http://schemas.microsoft.com/office/powerpoint/2010/main" xmlns="" val="37008782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B96CA6B8-11CB-4C33-AA89-1A06A91323FF}" type="slidenum">
              <a:rPr lang="en-US" altLang="en-US"/>
              <a:pPr/>
              <a:t>‹#›</a:t>
            </a:fld>
            <a:endParaRPr lang="en-US" altLang="en-US"/>
          </a:p>
        </p:txBody>
      </p:sp>
    </p:spTree>
    <p:extLst>
      <p:ext uri="{BB962C8B-B14F-4D97-AF65-F5344CB8AC3E}">
        <p14:creationId xmlns:p14="http://schemas.microsoft.com/office/powerpoint/2010/main" xmlns="" val="266603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t>Doc Ref no: SAWS Report Quarter 2 2017/18 –  October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E3239A-EE52-480A-BDB6-E22A86654CFA}"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B41A4F01-D380-493D-9ABB-228BFA5F6249}" type="slidenum">
              <a:rPr lang="en-US" altLang="en-US"/>
              <a:pPr/>
              <a:t>‹#›</a:t>
            </a:fld>
            <a:endParaRPr lang="en-US" altLang="en-US"/>
          </a:p>
        </p:txBody>
      </p:sp>
    </p:spTree>
    <p:extLst>
      <p:ext uri="{BB962C8B-B14F-4D97-AF65-F5344CB8AC3E}">
        <p14:creationId xmlns:p14="http://schemas.microsoft.com/office/powerpoint/2010/main" xmlns="" val="25146604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94DA84D2-C4A4-469E-91B4-8021D7A87476}" type="slidenum">
              <a:rPr lang="en-US" altLang="en-US"/>
              <a:pPr/>
              <a:t>‹#›</a:t>
            </a:fld>
            <a:endParaRPr lang="en-US" altLang="en-US"/>
          </a:p>
        </p:txBody>
      </p:sp>
    </p:spTree>
    <p:extLst>
      <p:ext uri="{BB962C8B-B14F-4D97-AF65-F5344CB8AC3E}">
        <p14:creationId xmlns:p14="http://schemas.microsoft.com/office/powerpoint/2010/main" xmlns="" val="25239814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C503EF6-1595-4F4D-9A92-DE56919AE3DD}" type="slidenum">
              <a:rPr lang="en-US" altLang="en-US"/>
              <a:pPr/>
              <a:t>‹#›</a:t>
            </a:fld>
            <a:endParaRPr lang="en-US" altLang="en-US"/>
          </a:p>
        </p:txBody>
      </p:sp>
    </p:spTree>
    <p:extLst>
      <p:ext uri="{BB962C8B-B14F-4D97-AF65-F5344CB8AC3E}">
        <p14:creationId xmlns:p14="http://schemas.microsoft.com/office/powerpoint/2010/main" xmlns="" val="37010939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0703690-AE61-4E2A-ACA4-EB4FF1A1065F}" type="slidenum">
              <a:rPr lang="en-US" altLang="en-US"/>
              <a:pPr/>
              <a:t>‹#›</a:t>
            </a:fld>
            <a:endParaRPr lang="en-US" altLang="en-US"/>
          </a:p>
        </p:txBody>
      </p:sp>
    </p:spTree>
    <p:extLst>
      <p:ext uri="{BB962C8B-B14F-4D97-AF65-F5344CB8AC3E}">
        <p14:creationId xmlns:p14="http://schemas.microsoft.com/office/powerpoint/2010/main" xmlns="" val="4669828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FA8877-EBD8-4A33-8F91-FC45D4D4F7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4962183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B7BC5-D89C-461D-AF9E-4CA9073E348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8578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4A60BB-5C0A-438A-AB71-B4C657FDCD6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7456254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8217A2-3790-436D-8F43-4D5B73E8676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26214934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58F6F832-A70B-4723-A7A1-F3669CE86B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5719044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A074F83-90C9-42FF-9E13-D70E52DF93D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159123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ZA" smtClean="0"/>
              <a:t>Doc Ref no: SAWS Report Quarter 2 2017/18 –  October  2017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99D423-A8C4-4032-85F1-A6687BA4ADF9}"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fld id="{C4290978-3EF1-4D1B-A352-881DF48F915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7136242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C4AF65B-D2F0-48A9-822A-C3C0BF69DF9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9888647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AB0A82C-5C29-49A3-8D0D-A6ACCB01033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8229751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F7F337-7224-4461-A0ED-9CD690E21B0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6898424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ZA" smtClean="0">
                <a:solidFill>
                  <a:srgbClr val="000000"/>
                </a:solidFill>
              </a:rPr>
              <a:t>Doc Ref no: SAWS Report Quarter 2 2017/18 –  October  2017</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DE180B8-A467-46C4-B144-FC186AF5AE9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xmlns="" val="303200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ZA" smtClean="0"/>
              <a:t>Doc Ref no: SAWS Report Quarter 2 2017/18 –  October  2017</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48D32FC-DE45-4E67-A2F9-11041537A2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ZA" smtClean="0"/>
              <a:t>Doc Ref no: SAWS Report Quarter 2 2017/18 –  October  2017</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D6086E-E69E-461A-8A79-C91012BFD1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ZA" smtClean="0"/>
              <a:t>Doc Ref no: SAWS Report Quarter 2 2017/18 –  October  2017</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589724-D41C-427E-BA5F-C7D38432DD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ZA" smtClean="0"/>
              <a:t>Doc Ref no: SAWS Report Quarter 2 2017/18 –  October  2017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2C15761-2649-43CF-B94D-CD691A8CA10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ZA" smtClean="0"/>
              <a:t>Doc Ref no: SAWS Report Quarter 2 2017/18 –  October  2017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305C94-4122-4803-8F18-1A4F463B17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ZA" smtClean="0"/>
              <a:t>Doc Ref no: SAWS Report Quarter 2 2017/18 –  October  2017</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15B3F90-1DEC-4991-ACA6-110DC9D0673E}" type="slidenum">
              <a:rPr lang="en-US"/>
              <a:pPr>
                <a:defRPr/>
              </a:pPr>
              <a:t>‹#›</a:t>
            </a:fld>
            <a:endParaRPr lang="en-US"/>
          </a:p>
        </p:txBody>
      </p:sp>
      <p:pic>
        <p:nvPicPr>
          <p:cNvPr id="1031" name="Picture 7"/>
          <p:cNvPicPr>
            <a:picLocks noChangeAspect="1" noChangeArrowheads="1"/>
          </p:cNvPicPr>
          <p:nvPr/>
        </p:nvPicPr>
        <p:blipFill>
          <a:blip r:embed="rId13" cstate="print"/>
          <a:srcRect/>
          <a:stretch>
            <a:fillRect/>
          </a:stretch>
        </p:blipFill>
        <p:spPr bwMode="auto">
          <a:xfrm>
            <a:off x="152400" y="6096000"/>
            <a:ext cx="1824038" cy="609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ZA" smtClean="0">
                <a:solidFill>
                  <a:srgbClr val="000000"/>
                </a:solidFill>
              </a:rPr>
              <a:t>Doc Ref no: SAWS Report Quarter 2 2017/18 –  October  2017</a:t>
            </a: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15B3F90-1DEC-4991-ACA6-110DC9D0673E}" type="slidenum">
              <a:rPr lang="en-US">
                <a:solidFill>
                  <a:srgbClr val="000000"/>
                </a:solidFill>
              </a:rPr>
              <a:pPr>
                <a:defRPr/>
              </a:pPr>
              <a:t>‹#›</a:t>
            </a:fld>
            <a:endParaRPr lang="en-US">
              <a:solidFill>
                <a:srgbClr val="000000"/>
              </a:solidFill>
            </a:endParaRPr>
          </a:p>
        </p:txBody>
      </p:sp>
      <p:pic>
        <p:nvPicPr>
          <p:cNvPr id="1031" name="Picture 7"/>
          <p:cNvPicPr>
            <a:picLocks noChangeAspect="1" noChangeArrowheads="1"/>
          </p:cNvPicPr>
          <p:nvPr/>
        </p:nvPicPr>
        <p:blipFill>
          <a:blip r:embed="rId13" cstate="print"/>
          <a:srcRect/>
          <a:stretch>
            <a:fillRect/>
          </a:stretch>
        </p:blipFill>
        <p:spPr bwMode="auto">
          <a:xfrm>
            <a:off x="152400" y="6096000"/>
            <a:ext cx="1824038" cy="609600"/>
          </a:xfrm>
          <a:prstGeom prst="rect">
            <a:avLst/>
          </a:prstGeom>
          <a:noFill/>
          <a:ln w="9525">
            <a:noFill/>
            <a:miter lim="800000"/>
            <a:headEnd/>
            <a:tailEnd/>
          </a:ln>
        </p:spPr>
      </p:pic>
    </p:spTree>
    <p:extLst>
      <p:ext uri="{BB962C8B-B14F-4D97-AF65-F5344CB8AC3E}">
        <p14:creationId xmlns:p14="http://schemas.microsoft.com/office/powerpoint/2010/main" xmlns="" val="408796681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457200">
              <a:defRPr/>
            </a:pPr>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457200">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defTabSz="457200"/>
            <a:fld id="{BD4F3FCB-E2E7-4E57-B77A-B91E3D55E59C}" type="slidenum">
              <a:rPr lang="en-US" altLang="en-US" smtClean="0">
                <a:latin typeface="Calibri" pitchFamily="34" charset="0"/>
                <a:cs typeface="Arial" panose="020B0604020202020204" pitchFamily="34" charset="0"/>
              </a:rPr>
              <a:pPr defTabSz="457200"/>
              <a:t>‹#›</a:t>
            </a:fld>
            <a:endParaRPr lang="en-US" altLang="en-US" smtClean="0">
              <a:latin typeface="Calibri" pitchFamily="34" charset="0"/>
              <a:cs typeface="Arial" panose="020B0604020202020204" pitchFamily="34" charset="0"/>
            </a:endParaRPr>
          </a:p>
        </p:txBody>
      </p:sp>
    </p:spTree>
    <p:extLst>
      <p:ext uri="{BB962C8B-B14F-4D97-AF65-F5344CB8AC3E}">
        <p14:creationId xmlns:p14="http://schemas.microsoft.com/office/powerpoint/2010/main" xmlns="" val="148395742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defTabSz="457200">
              <a:defRPr/>
            </a:pPr>
            <a:endParaRPr lang="en-US" sz="1400" dirty="0">
              <a:solidFill>
                <a:srgbClr val="000000"/>
              </a:solidFill>
            </a:endParaRPr>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vl1pPr>
          </a:lstStyle>
          <a:p>
            <a:pPr defTabSz="457200">
              <a:defRPr/>
            </a:pPr>
            <a:r>
              <a:rPr lang="en-ZA" sz="1400" smtClean="0">
                <a:solidFill>
                  <a:srgbClr val="000000"/>
                </a:solidFill>
              </a:rPr>
              <a:t>Doc Ref no: SAWS Report Quarter 2 2017/18 –  October  2017</a:t>
            </a:r>
            <a:endParaRPr lang="en-US" sz="1400" dirty="0">
              <a:solidFill>
                <a:srgbClr val="000000"/>
              </a:solidFill>
            </a:endParaRPr>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defTabSz="457200">
              <a:defRPr/>
            </a:pPr>
            <a:fld id="{07E80D3F-73B6-4DBE-8388-CF655AD1557D}" type="slidenum">
              <a:rPr lang="en-US" sz="1400">
                <a:solidFill>
                  <a:srgbClr val="000000"/>
                </a:solidFill>
              </a:rPr>
              <a:pPr defTabSz="457200">
                <a:defRPr/>
              </a:pPr>
              <a:t>‹#›</a:t>
            </a:fld>
            <a:endParaRPr lang="en-US" sz="1400" dirty="0">
              <a:solidFill>
                <a:srgbClr val="000000"/>
              </a:solidFill>
            </a:endParaRPr>
          </a:p>
        </p:txBody>
      </p:sp>
    </p:spTree>
    <p:extLst>
      <p:ext uri="{BB962C8B-B14F-4D97-AF65-F5344CB8AC3E}">
        <p14:creationId xmlns:p14="http://schemas.microsoft.com/office/powerpoint/2010/main" xmlns="" val="774639634"/>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4.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4.xml"/><Relationship Id="rId4" Type="http://schemas.openxmlformats.org/officeDocument/2006/relationships/image" Target="../media/image6.emf"/></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4.xml"/><Relationship Id="rId4" Type="http://schemas.openxmlformats.org/officeDocument/2006/relationships/image" Target="../media/image7.emf"/></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0.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16305" y="-48126"/>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11" name="Rectangle 10"/>
          <p:cNvSpPr/>
          <p:nvPr/>
        </p:nvSpPr>
        <p:spPr>
          <a:xfrm>
            <a:off x="0" y="2895600"/>
            <a:ext cx="9144000" cy="461665"/>
          </a:xfrm>
          <a:prstGeom prst="rect">
            <a:avLst/>
          </a:prstGeom>
          <a:solidFill>
            <a:schemeClr val="tx2"/>
          </a:solidFill>
        </p:spPr>
        <p:txBody>
          <a:bodyPr wrap="square">
            <a:spAutoFit/>
          </a:bodyPr>
          <a:lstStyle/>
          <a:p>
            <a:pPr lvl="1" algn="ctr" eaLnBrk="0" hangingPunct="0"/>
            <a:r>
              <a:rPr lang="en-ZA" sz="2400" b="1" dirty="0" smtClean="0">
                <a:solidFill>
                  <a:srgbClr val="FFFFFF"/>
                </a:solidFill>
                <a:latin typeface="Calibri" pitchFamily="34" charset="0"/>
                <a:cs typeface="Calibri" pitchFamily="34" charset="0"/>
              </a:rPr>
              <a:t>A WeatherSMART Nation  </a:t>
            </a:r>
            <a:endParaRPr lang="en-ZA" sz="2400" b="1" dirty="0">
              <a:solidFill>
                <a:srgbClr val="FFFFFF"/>
              </a:solidFill>
              <a:latin typeface="Calibri" pitchFamily="34" charset="0"/>
              <a:cs typeface="Calibri" pitchFamily="34" charset="0"/>
            </a:endParaRPr>
          </a:p>
        </p:txBody>
      </p:sp>
      <p:sp>
        <p:nvSpPr>
          <p:cNvPr id="12" name="Rectangle 11"/>
          <p:cNvSpPr/>
          <p:nvPr/>
        </p:nvSpPr>
        <p:spPr>
          <a:xfrm>
            <a:off x="1981200" y="152400"/>
            <a:ext cx="5638800" cy="1754326"/>
          </a:xfrm>
          <a:prstGeom prst="rect">
            <a:avLst/>
          </a:prstGeom>
        </p:spPr>
        <p:txBody>
          <a:bodyPr wrap="square">
            <a:spAutoFit/>
          </a:bodyPr>
          <a:lstStyle/>
          <a:p>
            <a:r>
              <a:rPr lang="en-US" b="1" dirty="0" smtClean="0">
                <a:cs typeface="Arial" pitchFamily="34" charset="0"/>
              </a:rPr>
              <a:t>   SOUTH </a:t>
            </a:r>
            <a:r>
              <a:rPr lang="en-US" b="1" dirty="0">
                <a:cs typeface="Arial" pitchFamily="34" charset="0"/>
              </a:rPr>
              <a:t>AFRICAN WEATHER SERVICE </a:t>
            </a:r>
            <a:br>
              <a:rPr lang="en-US" b="1" dirty="0">
                <a:cs typeface="Arial" pitchFamily="34" charset="0"/>
              </a:rPr>
            </a:br>
            <a:r>
              <a:rPr lang="en-US" b="1" dirty="0" smtClean="0">
                <a:cs typeface="Arial" pitchFamily="34" charset="0"/>
              </a:rPr>
              <a:t>                       QUARTER </a:t>
            </a:r>
            <a:r>
              <a:rPr lang="en-US" b="1" dirty="0">
                <a:cs typeface="Arial" pitchFamily="34" charset="0"/>
              </a:rPr>
              <a:t>2 </a:t>
            </a:r>
            <a:br>
              <a:rPr lang="en-US" b="1" dirty="0">
                <a:cs typeface="Arial" pitchFamily="34" charset="0"/>
              </a:rPr>
            </a:br>
            <a:r>
              <a:rPr lang="en-US" b="1" dirty="0" smtClean="0">
                <a:cs typeface="Arial" pitchFamily="34" charset="0"/>
              </a:rPr>
              <a:t>            PERFORMANCE </a:t>
            </a:r>
            <a:r>
              <a:rPr lang="en-US" b="1" dirty="0">
                <a:cs typeface="Arial" pitchFamily="34" charset="0"/>
              </a:rPr>
              <a:t>REPORT </a:t>
            </a:r>
            <a:br>
              <a:rPr lang="en-US" b="1" dirty="0">
                <a:cs typeface="Arial" pitchFamily="34" charset="0"/>
              </a:rPr>
            </a:br>
            <a:r>
              <a:rPr lang="en-US" b="1" dirty="0">
                <a:cs typeface="Arial" pitchFamily="34" charset="0"/>
              </a:rPr>
              <a:t/>
            </a:r>
            <a:br>
              <a:rPr lang="en-US" b="1" dirty="0">
                <a:cs typeface="Arial" pitchFamily="34" charset="0"/>
              </a:rPr>
            </a:br>
            <a:r>
              <a:rPr lang="en-US" b="1" dirty="0" smtClean="0">
                <a:cs typeface="Arial" pitchFamily="34" charset="0"/>
              </a:rPr>
              <a:t>             FINANCIAL </a:t>
            </a:r>
            <a:r>
              <a:rPr lang="en-US" b="1" dirty="0">
                <a:cs typeface="Arial" pitchFamily="34" charset="0"/>
              </a:rPr>
              <a:t>YEAR 2017/18 </a:t>
            </a:r>
            <a:br>
              <a:rPr lang="en-US" b="1" dirty="0">
                <a:cs typeface="Arial" pitchFamily="34" charset="0"/>
              </a:rPr>
            </a:br>
            <a:endParaRPr lang="en-ZA" dirty="0"/>
          </a:p>
        </p:txBody>
      </p:sp>
      <p:sp>
        <p:nvSpPr>
          <p:cNvPr id="13" name="Rectangle 12"/>
          <p:cNvSpPr/>
          <p:nvPr/>
        </p:nvSpPr>
        <p:spPr>
          <a:xfrm>
            <a:off x="2590800" y="4724400"/>
            <a:ext cx="5052291" cy="1200329"/>
          </a:xfrm>
          <a:prstGeom prst="rect">
            <a:avLst/>
          </a:prstGeom>
        </p:spPr>
        <p:txBody>
          <a:bodyPr wrap="square">
            <a:spAutoFit/>
          </a:bodyPr>
          <a:lstStyle/>
          <a:p>
            <a:r>
              <a:rPr lang="en-US" b="1" dirty="0" smtClean="0">
                <a:cs typeface="Arial" pitchFamily="34" charset="0"/>
              </a:rPr>
              <a:t>       Jerry </a:t>
            </a:r>
            <a:r>
              <a:rPr lang="en-US" b="1" dirty="0">
                <a:cs typeface="Arial" pitchFamily="34" charset="0"/>
              </a:rPr>
              <a:t>Lengoasa </a:t>
            </a:r>
            <a:br>
              <a:rPr lang="en-US" b="1" dirty="0">
                <a:cs typeface="Arial" pitchFamily="34" charset="0"/>
              </a:rPr>
            </a:br>
            <a:r>
              <a:rPr lang="en-US" b="1" dirty="0">
                <a:cs typeface="Arial" pitchFamily="34" charset="0"/>
              </a:rPr>
              <a:t>Chief Executive Officer</a:t>
            </a:r>
            <a:br>
              <a:rPr lang="en-US" b="1" dirty="0">
                <a:cs typeface="Arial" pitchFamily="34" charset="0"/>
              </a:rPr>
            </a:br>
            <a:r>
              <a:rPr lang="en-US" b="1" dirty="0">
                <a:cs typeface="Arial" pitchFamily="34" charset="0"/>
              </a:rPr>
              <a:t/>
            </a:r>
            <a:br>
              <a:rPr lang="en-US" b="1" dirty="0">
                <a:cs typeface="Arial" pitchFamily="34" charset="0"/>
              </a:rPr>
            </a:br>
            <a:endParaRPr lang="en-ZA" dirty="0"/>
          </a:p>
        </p:txBody>
      </p:sp>
      <p:sp>
        <p:nvSpPr>
          <p:cNvPr id="16" name="Footer Placeholder 15"/>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2189757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052" y="0"/>
            <a:ext cx="9123948" cy="838200"/>
          </a:xfrm>
          <a:solidFill>
            <a:schemeClr val="tx2"/>
          </a:solidFill>
        </p:spPr>
        <p:txBody>
          <a:bodyPr/>
          <a:lstStyle/>
          <a:p>
            <a:pPr lvl="1"/>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smtClean="0">
                <a:solidFill>
                  <a:srgbClr val="FFFFFF"/>
                </a:solidFill>
                <a:cs typeface="Calibri" pitchFamily="34" charset="0"/>
              </a:rPr>
              <a:t>STRATEGIC GOAL 1:Provision of Products and Services </a:t>
            </a: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16305" y="-48126"/>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202323024"/>
              </p:ext>
            </p:extLst>
          </p:nvPr>
        </p:nvGraphicFramePr>
        <p:xfrm>
          <a:off x="-1" y="838200"/>
          <a:ext cx="9095875" cy="4317995"/>
        </p:xfrm>
        <a:graphic>
          <a:graphicData uri="http://schemas.openxmlformats.org/drawingml/2006/table">
            <a:tbl>
              <a:tblPr/>
              <a:tblGrid>
                <a:gridCol w="1659832"/>
                <a:gridCol w="1394258"/>
                <a:gridCol w="1394258"/>
                <a:gridCol w="1394258"/>
                <a:gridCol w="3253269"/>
              </a:tblGrid>
              <a:tr h="483103">
                <a:tc grid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b="1" kern="1200" baseline="0" dirty="0" smtClean="0">
                          <a:solidFill>
                            <a:schemeClr val="bg1"/>
                          </a:solidFill>
                          <a:effectLst/>
                          <a:latin typeface="+mn-lt"/>
                          <a:ea typeface="+mn-ea"/>
                          <a:cs typeface="Arial" panose="020B0604020202020204" pitchFamily="34" charset="0"/>
                        </a:rPr>
                        <a:t> </a:t>
                      </a:r>
                      <a:r>
                        <a:rPr lang="en-ZA" sz="14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SO 1.2: Develop and market meteorological and related products and services for specific economic sectors</a:t>
                      </a:r>
                      <a:endParaRPr lang="en-ZA"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endParaRPr lang="en-ZA" sz="1400" kern="1200" dirty="0">
                        <a:solidFill>
                          <a:schemeClr val="bg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smtClean="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596773">
                <a:tc>
                  <a:txBody>
                    <a:bodyPr/>
                    <a:lstStyle/>
                    <a:p>
                      <a:pPr algn="ctr">
                        <a:lnSpc>
                          <a:spcPct val="100000"/>
                        </a:lnSpc>
                        <a:spcAft>
                          <a:spcPts val="0"/>
                        </a:spcAft>
                      </a:pPr>
                      <a:r>
                        <a:rPr lang="en-ZA" sz="1400" b="1" kern="1200" dirty="0" smtClean="0">
                          <a:solidFill>
                            <a:schemeClr val="bg1"/>
                          </a:solidFill>
                          <a:effectLst/>
                          <a:latin typeface="+mn-lt"/>
                          <a:ea typeface="+mn-ea"/>
                          <a:cs typeface="Arial" panose="020B0604020202020204" pitchFamily="34" charset="0"/>
                        </a:rPr>
                        <a:t>Performance indicator</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Annual target 2017/18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2</a:t>
                      </a:r>
                      <a:r>
                        <a:rPr lang="en-ZA" sz="1400" b="1" kern="1200" baseline="30000" dirty="0" smtClean="0">
                          <a:solidFill>
                            <a:schemeClr val="bg1"/>
                          </a:solidFill>
                          <a:effectLst/>
                          <a:latin typeface="+mn-lt"/>
                          <a:ea typeface="+mn-ea"/>
                          <a:cs typeface="Arial" panose="020B0604020202020204" pitchFamily="34" charset="0"/>
                        </a:rPr>
                        <a:t>nd</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Quarter target 2017/18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1</a:t>
                      </a:r>
                      <a:r>
                        <a:rPr lang="en-ZA" sz="1400" b="1" kern="1200" baseline="30000" dirty="0" smtClean="0">
                          <a:solidFill>
                            <a:schemeClr val="bg1"/>
                          </a:solidFill>
                          <a:effectLst/>
                          <a:latin typeface="+mn-lt"/>
                          <a:ea typeface="+mn-ea"/>
                          <a:cs typeface="Arial" panose="020B0604020202020204" pitchFamily="34" charset="0"/>
                        </a:rPr>
                        <a:t>st</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 Quarter Status </a:t>
                      </a:r>
                    </a:p>
                    <a:p>
                      <a:pPr marL="0" marR="0" indent="52705" algn="ctr" defTabSz="457200" rtl="0" eaLnBrk="1" fontAlgn="auto" latinLnBrk="0" hangingPunct="1">
                        <a:lnSpc>
                          <a:spcPct val="100000"/>
                        </a:lnSpc>
                        <a:spcBef>
                          <a:spcPts val="0"/>
                        </a:spcBef>
                        <a:spcAft>
                          <a:spcPts val="0"/>
                        </a:spcAft>
                        <a:buClrTx/>
                        <a:buSzTx/>
                        <a:buFontTx/>
                        <a:buNone/>
                        <a:tabLst/>
                        <a:defRPr/>
                      </a:pPr>
                      <a:endParaRPr lang="en-ZA" sz="1400" b="1" kern="1200" dirty="0" smtClean="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en-GB" sz="1400" b="1" kern="1200" dirty="0" smtClean="0">
                          <a:solidFill>
                            <a:schemeClr val="bg1"/>
                          </a:solidFill>
                          <a:effectLst/>
                          <a:latin typeface="+mn-lt"/>
                          <a:ea typeface="+mn-ea"/>
                          <a:cs typeface="Arial" panose="020B0604020202020204" pitchFamily="34" charset="0"/>
                        </a:rPr>
                        <a:t> 2</a:t>
                      </a:r>
                      <a:r>
                        <a:rPr lang="en-GB" sz="1400" b="1" kern="1200" baseline="30000" dirty="0" smtClean="0">
                          <a:solidFill>
                            <a:schemeClr val="bg1"/>
                          </a:solidFill>
                          <a:effectLst/>
                          <a:latin typeface="+mn-lt"/>
                          <a:ea typeface="+mn-ea"/>
                          <a:cs typeface="Arial" panose="020B0604020202020204" pitchFamily="34" charset="0"/>
                        </a:rPr>
                        <a:t>nd </a:t>
                      </a:r>
                      <a:r>
                        <a:rPr lang="en-GB" sz="1400" b="1" kern="1200" baseline="0" dirty="0" smtClean="0">
                          <a:solidFill>
                            <a:schemeClr val="bg1"/>
                          </a:solidFill>
                          <a:effectLst/>
                          <a:latin typeface="+mn-lt"/>
                          <a:ea typeface="+mn-ea"/>
                          <a:cs typeface="Arial" panose="020B0604020202020204" pitchFamily="34" charset="0"/>
                        </a:rPr>
                        <a:t>  Quarter  </a:t>
                      </a:r>
                      <a:r>
                        <a:rPr lang="en-GB" sz="1400" b="1" kern="1200" dirty="0" smtClean="0">
                          <a:solidFill>
                            <a:schemeClr val="bg1"/>
                          </a:solidFill>
                          <a:effectLst/>
                          <a:latin typeface="+mn-lt"/>
                          <a:ea typeface="+mn-ea"/>
                          <a:cs typeface="Arial" panose="020B0604020202020204" pitchFamily="34" charset="0"/>
                        </a:rPr>
                        <a:t>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45811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j-lt"/>
                          <a:ea typeface="Calibri" panose="020F0502020204030204" pitchFamily="34" charset="0"/>
                          <a:cs typeface="Times New Roman" panose="02020603050405020304" pitchFamily="18" charset="0"/>
                        </a:rPr>
                        <a:t>% Implementation of annual milestones for Sector specific     5- year  marketing  plans</a:t>
                      </a:r>
                    </a:p>
                    <a:p>
                      <a:pPr>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dirty="0" smtClean="0">
                          <a:effectLst/>
                          <a:latin typeface="+mj-lt"/>
                          <a:ea typeface="Calibri" panose="020F0502020204030204" pitchFamily="34" charset="0"/>
                          <a:cs typeface="Times New Roman" panose="02020603050405020304" pitchFamily="18" charset="0"/>
                        </a:rPr>
                        <a:t>% </a:t>
                      </a:r>
                      <a:r>
                        <a:rPr lang="en-ZA" sz="1000" kern="1200" dirty="0" smtClean="0">
                          <a:solidFill>
                            <a:schemeClr val="tx1"/>
                          </a:solidFill>
                          <a:effectLst/>
                          <a:latin typeface="+mj-lt"/>
                          <a:ea typeface="Calibri" panose="020F0502020204030204" pitchFamily="34" charset="0"/>
                          <a:cs typeface="Times New Roman" panose="02020603050405020304" pitchFamily="18" charset="0"/>
                        </a:rPr>
                        <a:t>Implementation</a:t>
                      </a:r>
                      <a:r>
                        <a:rPr lang="en-ZA" sz="1000" dirty="0" smtClean="0">
                          <a:effectLst/>
                          <a:latin typeface="+mj-lt"/>
                          <a:ea typeface="Calibri" panose="020F0502020204030204" pitchFamily="34" charset="0"/>
                          <a:cs typeface="Times New Roman" panose="02020603050405020304" pitchFamily="18" charset="0"/>
                        </a:rPr>
                        <a:t> of annual </a:t>
                      </a:r>
                      <a:r>
                        <a:rPr lang="en-ZA" sz="1000" kern="1200" dirty="0" smtClean="0">
                          <a:solidFill>
                            <a:schemeClr val="tx1"/>
                          </a:solidFill>
                          <a:effectLst/>
                          <a:latin typeface="+mj-lt"/>
                          <a:ea typeface="Calibri" panose="020F0502020204030204" pitchFamily="34" charset="0"/>
                          <a:cs typeface="Times New Roman" panose="02020603050405020304" pitchFamily="18" charset="0"/>
                        </a:rPr>
                        <a:t>milestones</a:t>
                      </a:r>
                      <a:r>
                        <a:rPr lang="en-ZA" sz="1000" dirty="0" smtClean="0">
                          <a:effectLst/>
                          <a:latin typeface="+mj-lt"/>
                          <a:ea typeface="Calibri" panose="020F0502020204030204" pitchFamily="34" charset="0"/>
                          <a:cs typeface="Times New Roman" panose="02020603050405020304" pitchFamily="18" charset="0"/>
                        </a:rPr>
                        <a:t> for Sector specific  5- year  marketing  plans . 100%: agricultural sector</a:t>
                      </a:r>
                    </a:p>
                    <a:p>
                      <a:pPr>
                        <a:lnSpc>
                          <a:spcPct val="107000"/>
                        </a:lnSpc>
                        <a:spcAft>
                          <a:spcPts val="800"/>
                        </a:spcAft>
                      </a:pPr>
                      <a:r>
                        <a:rPr lang="en-ZA" sz="1000" dirty="0" smtClean="0">
                          <a:effectLst/>
                          <a:latin typeface="+mj-lt"/>
                          <a:ea typeface="Calibri" panose="020F0502020204030204" pitchFamily="34" charset="0"/>
                          <a:cs typeface="Times New Roman" panose="02020603050405020304" pitchFamily="18" charset="0"/>
                        </a:rPr>
                        <a:t>Marketing plans developed for Energy Sector</a:t>
                      </a:r>
                    </a:p>
                    <a:p>
                      <a:pPr>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j-lt"/>
                          <a:ea typeface="Calibri" panose="020F0502020204030204" pitchFamily="34" charset="0"/>
                          <a:cs typeface="Times New Roman" panose="02020603050405020304" pitchFamily="18" charset="0"/>
                        </a:rPr>
                        <a:t>Approved agricultural sector 5-year marketing plan</a:t>
                      </a:r>
                    </a:p>
                    <a:p>
                      <a:pPr algn="just">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mj-lt"/>
                          <a:ea typeface="Calibri" panose="020F0502020204030204" pitchFamily="34" charset="0"/>
                          <a:cs typeface="Times New Roman" panose="02020603050405020304" pitchFamily="18" charset="0"/>
                        </a:rPr>
                        <a:t>ACHIEVED</a:t>
                      </a:r>
                    </a:p>
                    <a:p>
                      <a:pPr>
                        <a:lnSpc>
                          <a:spcPct val="107000"/>
                        </a:lnSpc>
                        <a:spcAft>
                          <a:spcPts val="800"/>
                        </a:spcAft>
                      </a:pPr>
                      <a:r>
                        <a:rPr lang="en-ZA" sz="1000" b="0" dirty="0" smtClean="0">
                          <a:effectLst/>
                          <a:latin typeface="+mj-lt"/>
                          <a:ea typeface="Calibri" panose="020F0502020204030204" pitchFamily="34" charset="0"/>
                          <a:cs typeface="Times New Roman" panose="02020603050405020304" pitchFamily="18" charset="0"/>
                        </a:rPr>
                        <a:t>Agricultural</a:t>
                      </a:r>
                      <a:r>
                        <a:rPr lang="en-ZA" sz="1000" b="0" baseline="0" dirty="0" smtClean="0">
                          <a:effectLst/>
                          <a:latin typeface="+mj-lt"/>
                          <a:ea typeface="Calibri" panose="020F0502020204030204" pitchFamily="34" charset="0"/>
                          <a:cs typeface="Times New Roman" panose="02020603050405020304" pitchFamily="18" charset="0"/>
                        </a:rPr>
                        <a:t> sector marketing plan done and approved </a:t>
                      </a:r>
                      <a:endParaRPr lang="en-ZA" sz="1000" b="0" dirty="0" smtClean="0">
                        <a:effectLst/>
                        <a:latin typeface="+mj-lt"/>
                        <a:ea typeface="Calibri" panose="020F0502020204030204" pitchFamily="34" charset="0"/>
                        <a:cs typeface="Times New Roman" panose="02020603050405020304" pitchFamily="18" charset="0"/>
                      </a:endParaRPr>
                    </a:p>
                    <a:p>
                      <a:pPr>
                        <a:lnSpc>
                          <a:spcPct val="107000"/>
                        </a:lnSpc>
                        <a:spcAft>
                          <a:spcPts val="800"/>
                        </a:spcAft>
                      </a:pPr>
                      <a:endParaRPr lang="en-ZA" sz="1000" b="1" dirty="0" smtClean="0">
                        <a:effectLst/>
                        <a:latin typeface="+mj-lt"/>
                        <a:ea typeface="Calibri" panose="020F0502020204030204" pitchFamily="34" charset="0"/>
                        <a:cs typeface="Times New Roman" panose="02020603050405020304" pitchFamily="18" charset="0"/>
                      </a:endParaRPr>
                    </a:p>
                    <a:p>
                      <a:pPr>
                        <a:lnSpc>
                          <a:spcPct val="107000"/>
                        </a:lnSpc>
                        <a:spcAft>
                          <a:spcPts val="800"/>
                        </a:spcAft>
                      </a:pPr>
                      <a:endParaRPr lang="en-ZA" sz="1000" b="1" dirty="0" smtClean="0">
                        <a:effectLst/>
                        <a:latin typeface="+mj-lt"/>
                        <a:ea typeface="Calibri" panose="020F0502020204030204" pitchFamily="34" charset="0"/>
                        <a:cs typeface="Times New Roman" panose="02020603050405020304" pitchFamily="18" charset="0"/>
                      </a:endParaRPr>
                    </a:p>
                    <a:p>
                      <a:pPr algn="just">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effectLst/>
                          <a:latin typeface="+mj-lt"/>
                          <a:ea typeface="Calibri" panose="020F0502020204030204" pitchFamily="34" charset="0"/>
                          <a:cs typeface="Times New Roman" panose="02020603050405020304" pitchFamily="18" charset="0"/>
                        </a:rPr>
                        <a:t>ACHIEVED</a:t>
                      </a:r>
                    </a:p>
                    <a:p>
                      <a:pPr>
                        <a:lnSpc>
                          <a:spcPct val="107000"/>
                        </a:lnSpc>
                        <a:spcAft>
                          <a:spcPts val="800"/>
                        </a:spcAft>
                      </a:pPr>
                      <a:r>
                        <a:rPr lang="en-ZA" sz="1000" b="0" dirty="0" smtClean="0">
                          <a:effectLst/>
                          <a:latin typeface="+mj-lt"/>
                          <a:ea typeface="Calibri" panose="020F0502020204030204" pitchFamily="34" charset="0"/>
                          <a:cs typeface="Times New Roman" panose="02020603050405020304" pitchFamily="18" charset="0"/>
                        </a:rPr>
                        <a:t>Agricultural</a:t>
                      </a:r>
                      <a:r>
                        <a:rPr lang="en-ZA" sz="1000" b="0" baseline="0" dirty="0" smtClean="0">
                          <a:effectLst/>
                          <a:latin typeface="+mj-lt"/>
                          <a:ea typeface="Calibri" panose="020F0502020204030204" pitchFamily="34" charset="0"/>
                          <a:cs typeface="Times New Roman" panose="02020603050405020304" pitchFamily="18" charset="0"/>
                        </a:rPr>
                        <a:t> sector marketing plan done and approved </a:t>
                      </a:r>
                    </a:p>
                    <a:p>
                      <a:pPr>
                        <a:lnSpc>
                          <a:spcPct val="107000"/>
                        </a:lnSpc>
                        <a:spcAft>
                          <a:spcPts val="800"/>
                        </a:spcAft>
                      </a:pPr>
                      <a:r>
                        <a:rPr lang="en-ZA" sz="1000" b="0" baseline="0" dirty="0" smtClean="0">
                          <a:effectLst/>
                          <a:latin typeface="+mj-lt"/>
                          <a:ea typeface="Calibri" panose="020F0502020204030204" pitchFamily="34" charset="0"/>
                          <a:cs typeface="Times New Roman" panose="02020603050405020304" pitchFamily="18" charset="0"/>
                        </a:rPr>
                        <a:t>This is being Implemented with various marketing activities taking place. </a:t>
                      </a: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53895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kern="1200" dirty="0" smtClean="0">
                          <a:solidFill>
                            <a:schemeClr val="tx1"/>
                          </a:solidFill>
                          <a:effectLst/>
                          <a:latin typeface="+mj-lt"/>
                          <a:ea typeface="+mn-ea"/>
                          <a:cs typeface="Calibri" panose="020F0502020204030204" pitchFamily="34" charset="0"/>
                        </a:rPr>
                        <a:t>Near real time Air Quality Health Index (AQHI) developed and available on SAAQIS Internal System </a:t>
                      </a:r>
                      <a:endParaRPr lang="en-ZA" sz="1000" dirty="0" smtClean="0">
                        <a:latin typeface="+mj-lt"/>
                        <a:cs typeface="Calibri" panose="020F0502020204030204" pitchFamily="34" charset="0"/>
                      </a:endParaRPr>
                    </a:p>
                    <a:p>
                      <a:pPr>
                        <a:lnSpc>
                          <a:spcPct val="100000"/>
                        </a:lnSpc>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kern="1200" dirty="0" smtClean="0">
                          <a:solidFill>
                            <a:schemeClr val="tx1"/>
                          </a:solidFill>
                          <a:effectLst/>
                          <a:latin typeface="+mj-lt"/>
                          <a:ea typeface="+mn-ea"/>
                          <a:cs typeface="Calibri" panose="020F0502020204030204" pitchFamily="34" charset="0"/>
                        </a:rPr>
                        <a:t>AQHI Available on SAAQIS internal system</a:t>
                      </a:r>
                      <a:endParaRPr lang="en-ZA" sz="1000" dirty="0" smtClean="0">
                        <a:latin typeface="+mj-lt"/>
                        <a:cs typeface="Calibri" panose="020F0502020204030204" pitchFamily="34" charset="0"/>
                      </a:endParaRPr>
                    </a:p>
                    <a:p>
                      <a:pPr>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ZA" sz="1000" kern="1200" dirty="0" smtClean="0">
                          <a:solidFill>
                            <a:schemeClr val="tx1"/>
                          </a:solidFill>
                          <a:effectLst/>
                          <a:latin typeface="+mj-lt"/>
                          <a:ea typeface="+mn-ea"/>
                          <a:cs typeface="Calibri" panose="020F0502020204030204" pitchFamily="34" charset="0"/>
                        </a:rPr>
                        <a:t>1 X General Aviation and 1 x Health sector specific product</a:t>
                      </a:r>
                    </a:p>
                    <a:p>
                      <a:r>
                        <a:rPr lang="en-ZA" sz="1000" kern="1200" dirty="0" smtClean="0">
                          <a:solidFill>
                            <a:schemeClr val="tx1"/>
                          </a:solidFill>
                          <a:effectLst/>
                          <a:latin typeface="+mj-lt"/>
                          <a:ea typeface="+mn-ea"/>
                          <a:cs typeface="Calibri" panose="020F0502020204030204" pitchFamily="34" charset="0"/>
                        </a:rPr>
                        <a:t> </a:t>
                      </a:r>
                    </a:p>
                    <a:p>
                      <a:r>
                        <a:rPr lang="en-ZA" sz="1000" kern="1200" dirty="0" smtClean="0">
                          <a:solidFill>
                            <a:schemeClr val="tx1"/>
                          </a:solidFill>
                          <a:effectLst/>
                          <a:latin typeface="+mj-lt"/>
                          <a:ea typeface="+mn-ea"/>
                          <a:cs typeface="Calibri" panose="020F0502020204030204" pitchFamily="34" charset="0"/>
                        </a:rPr>
                        <a:t>Internal Report on validated air quality information submitted to Medical Research Council </a:t>
                      </a: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r>
                        <a:rPr lang="en-ZA" sz="1000" b="1" kern="1200" dirty="0" smtClean="0">
                          <a:solidFill>
                            <a:schemeClr val="tx1"/>
                          </a:solidFill>
                          <a:effectLst/>
                          <a:latin typeface="+mj-lt"/>
                          <a:ea typeface="+mn-ea"/>
                          <a:cs typeface="Calibri" panose="020F0502020204030204" pitchFamily="34" charset="0"/>
                        </a:rPr>
                        <a:t>ACHIEVED</a:t>
                      </a:r>
                      <a:endParaRPr lang="en-ZA" sz="1000" kern="1200" dirty="0" smtClean="0">
                        <a:solidFill>
                          <a:schemeClr val="tx1"/>
                        </a:solidFill>
                        <a:effectLst/>
                        <a:latin typeface="+mj-lt"/>
                        <a:ea typeface="+mn-ea"/>
                        <a:cs typeface="Calibri" panose="020F0502020204030204" pitchFamily="34" charset="0"/>
                      </a:endParaRPr>
                    </a:p>
                    <a:p>
                      <a:r>
                        <a:rPr lang="en-ZA" sz="1000" kern="1200" dirty="0" smtClean="0">
                          <a:solidFill>
                            <a:schemeClr val="tx1"/>
                          </a:solidFill>
                          <a:effectLst/>
                          <a:latin typeface="+mj-lt"/>
                          <a:ea typeface="+mn-ea"/>
                          <a:cs typeface="Calibri" panose="020F0502020204030204" pitchFamily="34" charset="0"/>
                        </a:rPr>
                        <a:t>General Aviation product developed.</a:t>
                      </a:r>
                    </a:p>
                    <a:p>
                      <a:r>
                        <a:rPr lang="en-ZA" sz="1000" kern="1200" dirty="0" smtClean="0">
                          <a:solidFill>
                            <a:schemeClr val="tx1"/>
                          </a:solidFill>
                          <a:effectLst/>
                          <a:latin typeface="+mj-lt"/>
                          <a:ea typeface="+mn-ea"/>
                          <a:cs typeface="Calibri" panose="020F0502020204030204" pitchFamily="34" charset="0"/>
                        </a:rPr>
                        <a:t>(Lightning Buffer zones around OR Tambo Airport) </a:t>
                      </a:r>
                    </a:p>
                    <a:p>
                      <a:r>
                        <a:rPr lang="en-ZA" sz="1000" kern="1200" dirty="0" smtClean="0">
                          <a:solidFill>
                            <a:schemeClr val="tx1"/>
                          </a:solidFill>
                          <a:effectLst/>
                          <a:latin typeface="+mj-lt"/>
                          <a:ea typeface="+mn-ea"/>
                          <a:cs typeface="Calibri" panose="020F0502020204030204" pitchFamily="34" charset="0"/>
                        </a:rPr>
                        <a:t> </a:t>
                      </a:r>
                    </a:p>
                    <a:p>
                      <a:r>
                        <a:rPr lang="en-ZA" sz="1000" kern="1200" dirty="0" smtClean="0">
                          <a:solidFill>
                            <a:schemeClr val="tx1"/>
                          </a:solidFill>
                          <a:effectLst/>
                          <a:latin typeface="+mj-lt"/>
                          <a:ea typeface="+mn-ea"/>
                          <a:cs typeface="Calibri" panose="020F0502020204030204" pitchFamily="34" charset="0"/>
                        </a:rPr>
                        <a:t>Rail product has also been developed</a:t>
                      </a:r>
                      <a:endParaRPr lang="en-ZA" sz="1000" dirty="0" smtClean="0">
                        <a:latin typeface="+mj-lt"/>
                        <a:cs typeface="Calibri" panose="020F0502020204030204" pitchFamily="34" charset="0"/>
                      </a:endParaRPr>
                    </a:p>
                    <a:p>
                      <a:pPr>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grpSp>
        <p:nvGrpSpPr>
          <p:cNvPr id="5" name="Group 6"/>
          <p:cNvGrpSpPr>
            <a:grpSpLocks/>
          </p:cNvGrpSpPr>
          <p:nvPr/>
        </p:nvGrpSpPr>
        <p:grpSpPr bwMode="auto">
          <a:xfrm>
            <a:off x="1066800" y="6477000"/>
            <a:ext cx="5778500" cy="215900"/>
            <a:chOff x="685800" y="6400800"/>
            <a:chExt cx="5778500" cy="215900"/>
          </a:xfrm>
        </p:grpSpPr>
        <p:sp>
          <p:nvSpPr>
            <p:cNvPr id="7"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On target</a:t>
              </a:r>
              <a:endParaRPr lang="en-US" altLang="en-US" sz="1200" dirty="0">
                <a:solidFill>
                  <a:srgbClr val="333399"/>
                </a:solidFill>
              </a:endParaRPr>
            </a:p>
          </p:txBody>
        </p:sp>
        <p:sp>
          <p:nvSpPr>
            <p:cNvPr id="8"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work in progress</a:t>
              </a:r>
              <a:endParaRPr lang="en-US" altLang="en-US" sz="1200" dirty="0">
                <a:solidFill>
                  <a:srgbClr val="333399"/>
                </a:solidFill>
              </a:endParaRPr>
            </a:p>
          </p:txBody>
        </p:sp>
        <p:sp>
          <p:nvSpPr>
            <p:cNvPr id="9"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Off target</a:t>
              </a:r>
            </a:p>
          </p:txBody>
        </p:sp>
        <p:sp>
          <p:nvSpPr>
            <p:cNvPr id="10"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r>
                <a:rPr lang="en-US" altLang="en-US" sz="1200">
                  <a:solidFill>
                    <a:srgbClr val="333399"/>
                  </a:solidFill>
                </a:rPr>
                <a:t>= No</a:t>
              </a:r>
            </a:p>
            <a:p>
              <a:pPr marL="228600" lvl="2">
                <a:lnSpc>
                  <a:spcPct val="60000"/>
                </a:lnSpc>
                <a:buClr>
                  <a:srgbClr val="000000"/>
                </a:buClr>
              </a:pPr>
              <a:r>
                <a:rPr lang="en-US" altLang="en-US" sz="1200">
                  <a:solidFill>
                    <a:srgbClr val="333399"/>
                  </a:solidFill>
                </a:rPr>
                <a:t>milestone</a:t>
              </a:r>
            </a:p>
          </p:txBody>
        </p:sp>
      </p:grpSp>
      <p:sp>
        <p:nvSpPr>
          <p:cNvPr id="16" name="Footer Placeholder 15"/>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890594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16305" y="-48126"/>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3" name="Title 2"/>
          <p:cNvSpPr>
            <a:spLocks noGrp="1"/>
          </p:cNvSpPr>
          <p:nvPr>
            <p:ph type="title"/>
          </p:nvPr>
        </p:nvSpPr>
        <p:spPr>
          <a:xfrm>
            <a:off x="0" y="2133600"/>
            <a:ext cx="9144000" cy="1981200"/>
          </a:xfrm>
          <a:solidFill>
            <a:schemeClr val="tx2"/>
          </a:solidFill>
        </p:spPr>
        <p:txBody>
          <a:bodyPr/>
          <a:lstStyle/>
          <a:p>
            <a:pPr lvl="1"/>
            <a:r>
              <a:rPr lang="en-ZA" sz="2400" b="1" dirty="0">
                <a:solidFill>
                  <a:schemeClr val="bg1"/>
                </a:solidFill>
                <a:cs typeface="Calibri" pitchFamily="34" charset="0"/>
              </a:rPr>
              <a:t>STRATEGIC GOAL 2:  </a:t>
            </a:r>
            <a:br>
              <a:rPr lang="en-ZA" sz="2400" b="1" dirty="0">
                <a:solidFill>
                  <a:schemeClr val="bg1"/>
                </a:solidFill>
                <a:cs typeface="Calibri" pitchFamily="34" charset="0"/>
              </a:rPr>
            </a:br>
            <a:r>
              <a:rPr lang="en-US" sz="2400" b="1" dirty="0">
                <a:solidFill>
                  <a:schemeClr val="bg1"/>
                </a:solidFill>
              </a:rPr>
              <a:t>CAPABILITY AND CAPACITY DEVELOPMENT</a:t>
            </a:r>
            <a:r>
              <a:rPr lang="en-ZA" sz="2400" b="1" dirty="0">
                <a:solidFill>
                  <a:schemeClr val="bg1"/>
                </a:solidFill>
                <a:cs typeface="Calibri" pitchFamily="34" charset="0"/>
              </a:rPr>
              <a:t/>
            </a:r>
            <a:br>
              <a:rPr lang="en-ZA" sz="2400" b="1" dirty="0">
                <a:solidFill>
                  <a:schemeClr val="bg1"/>
                </a:solidFill>
                <a:cs typeface="Calibri" pitchFamily="34" charset="0"/>
              </a:rPr>
            </a:br>
            <a:endParaRPr lang="en-ZA" dirty="0">
              <a:solidFill>
                <a:schemeClr val="bg1"/>
              </a:solidFill>
            </a:endParaRPr>
          </a:p>
        </p:txBody>
      </p:sp>
      <p:sp>
        <p:nvSpPr>
          <p:cNvPr id="14" name="Footer Placeholder 13"/>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1217274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067800" cy="609600"/>
          </a:xfrm>
          <a:solidFill>
            <a:schemeClr val="tx2"/>
          </a:solidFill>
        </p:spPr>
        <p:txBody>
          <a:bodyPr/>
          <a:lstStyle/>
          <a:p>
            <a:pPr lvl="1"/>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STRATEGIC GOAL 2: Capability and Capacity Development </a:t>
            </a:r>
            <a:br>
              <a:rPr lang="en-US" sz="2400" b="1" dirty="0" smtClean="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533827749"/>
              </p:ext>
            </p:extLst>
          </p:nvPr>
        </p:nvGraphicFramePr>
        <p:xfrm>
          <a:off x="-1" y="328375"/>
          <a:ext cx="9067802" cy="5310425"/>
        </p:xfrm>
        <a:graphic>
          <a:graphicData uri="http://schemas.openxmlformats.org/drawingml/2006/table">
            <a:tbl>
              <a:tblPr/>
              <a:tblGrid>
                <a:gridCol w="1654709"/>
                <a:gridCol w="1389955"/>
                <a:gridCol w="1389955"/>
                <a:gridCol w="1389955"/>
                <a:gridCol w="3243228"/>
              </a:tblGrid>
              <a:tr h="414674">
                <a:tc grid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b="1" dirty="0" smtClean="0">
                          <a:solidFill>
                            <a:schemeClr val="bg1"/>
                          </a:solidFill>
                          <a:effectLst/>
                          <a:latin typeface="+mj-lt"/>
                          <a:ea typeface="Calibri" panose="020F0502020204030204" pitchFamily="34" charset="0"/>
                          <a:cs typeface="Times New Roman" panose="02020603050405020304" pitchFamily="18" charset="0"/>
                        </a:rPr>
                        <a:t>SO </a:t>
                      </a:r>
                      <a:r>
                        <a:rPr lang="en-ZA" sz="1400" b="1" dirty="0" smtClean="0">
                          <a:solidFill>
                            <a:schemeClr val="bg1"/>
                          </a:solidFill>
                          <a:effectLst/>
                          <a:latin typeface="+mj-lt"/>
                          <a:ea typeface="MS Mincho"/>
                          <a:cs typeface="Times New Roman" panose="02020603050405020304" pitchFamily="18" charset="0"/>
                        </a:rPr>
                        <a:t>2.1 Upgrade, expand and optimise infrastructure</a:t>
                      </a:r>
                      <a:endParaRPr lang="en-ZA" sz="1400" dirty="0" smtClean="0">
                        <a:solidFill>
                          <a:schemeClr val="bg1"/>
                        </a:solidFill>
                        <a:effectLst/>
                        <a:latin typeface="+mj-lt"/>
                        <a:ea typeface="Calibri" panose="020F0502020204030204" pitchFamily="34" charset="0"/>
                        <a:cs typeface="Times New Roman" panose="02020603050405020304" pitchFamily="18" charset="0"/>
                      </a:endParaRPr>
                    </a:p>
                    <a:p>
                      <a:pPr algn="l">
                        <a:lnSpc>
                          <a:spcPct val="100000"/>
                        </a:lnSpc>
                        <a:spcAft>
                          <a:spcPts val="0"/>
                        </a:spcAft>
                      </a:pPr>
                      <a:endParaRPr lang="en-ZA" sz="1400" kern="1200" dirty="0">
                        <a:solidFill>
                          <a:schemeClr val="bg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smtClean="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622012">
                <a:tc>
                  <a:txBody>
                    <a:bodyPr/>
                    <a:lstStyle/>
                    <a:p>
                      <a:pPr algn="ctr">
                        <a:lnSpc>
                          <a:spcPct val="100000"/>
                        </a:lnSpc>
                        <a:spcAft>
                          <a:spcPts val="0"/>
                        </a:spcAft>
                      </a:pPr>
                      <a:r>
                        <a:rPr lang="en-ZA" sz="1400" b="1" kern="1200" dirty="0" smtClean="0">
                          <a:solidFill>
                            <a:schemeClr val="bg1"/>
                          </a:solidFill>
                          <a:effectLst/>
                          <a:latin typeface="+mn-lt"/>
                          <a:ea typeface="+mn-ea"/>
                          <a:cs typeface="Arial" panose="020B0604020202020204" pitchFamily="34" charset="0"/>
                        </a:rPr>
                        <a:t>Performance indicator</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Annual target 2017/18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2</a:t>
                      </a:r>
                      <a:r>
                        <a:rPr lang="en-ZA" sz="1400" b="1" kern="1200" baseline="30000" dirty="0" smtClean="0">
                          <a:solidFill>
                            <a:schemeClr val="bg1"/>
                          </a:solidFill>
                          <a:effectLst/>
                          <a:latin typeface="+mn-lt"/>
                          <a:ea typeface="+mn-ea"/>
                          <a:cs typeface="Arial" panose="020B0604020202020204" pitchFamily="34" charset="0"/>
                        </a:rPr>
                        <a:t>nd</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Quarter target 2017/18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1</a:t>
                      </a:r>
                      <a:r>
                        <a:rPr lang="en-ZA" sz="1400" b="1" kern="1200" baseline="30000" dirty="0" smtClean="0">
                          <a:solidFill>
                            <a:schemeClr val="bg1"/>
                          </a:solidFill>
                          <a:effectLst/>
                          <a:latin typeface="+mn-lt"/>
                          <a:ea typeface="+mn-ea"/>
                          <a:cs typeface="Arial" panose="020B0604020202020204" pitchFamily="34" charset="0"/>
                        </a:rPr>
                        <a:t>st</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 Quarter Status </a:t>
                      </a:r>
                    </a:p>
                    <a:p>
                      <a:pPr marL="0" marR="0" indent="52705" algn="ctr" defTabSz="457200" rtl="0" eaLnBrk="1" fontAlgn="auto" latinLnBrk="0" hangingPunct="1">
                        <a:lnSpc>
                          <a:spcPct val="100000"/>
                        </a:lnSpc>
                        <a:spcBef>
                          <a:spcPts val="0"/>
                        </a:spcBef>
                        <a:spcAft>
                          <a:spcPts val="0"/>
                        </a:spcAft>
                        <a:buClrTx/>
                        <a:buSzTx/>
                        <a:buFontTx/>
                        <a:buNone/>
                        <a:tabLst/>
                        <a:defRPr/>
                      </a:pPr>
                      <a:endParaRPr lang="en-ZA" sz="1400" b="1" kern="1200" dirty="0" smtClean="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en-GB" sz="1400" b="1" kern="1200" dirty="0" smtClean="0">
                          <a:solidFill>
                            <a:schemeClr val="bg1"/>
                          </a:solidFill>
                          <a:effectLst/>
                          <a:latin typeface="+mn-lt"/>
                          <a:ea typeface="+mn-ea"/>
                          <a:cs typeface="Arial" panose="020B0604020202020204" pitchFamily="34" charset="0"/>
                        </a:rPr>
                        <a:t>2</a:t>
                      </a:r>
                      <a:r>
                        <a:rPr lang="en-GB" sz="1400" b="1" kern="1200" baseline="30000" dirty="0" smtClean="0">
                          <a:solidFill>
                            <a:schemeClr val="bg1"/>
                          </a:solidFill>
                          <a:effectLst/>
                          <a:latin typeface="+mn-lt"/>
                          <a:ea typeface="+mn-ea"/>
                          <a:cs typeface="Arial" panose="020B0604020202020204" pitchFamily="34" charset="0"/>
                        </a:rPr>
                        <a:t>nd  </a:t>
                      </a:r>
                      <a:r>
                        <a:rPr lang="en-GB" sz="1400" b="1" kern="1200" baseline="0" dirty="0" smtClean="0">
                          <a:solidFill>
                            <a:schemeClr val="bg1"/>
                          </a:solidFill>
                          <a:effectLst/>
                          <a:latin typeface="+mn-lt"/>
                          <a:ea typeface="+mn-ea"/>
                          <a:cs typeface="Arial" panose="020B0604020202020204" pitchFamily="34" charset="0"/>
                        </a:rPr>
                        <a:t> Quarter  </a:t>
                      </a:r>
                      <a:r>
                        <a:rPr lang="en-GB" sz="1400" b="1" kern="1200" dirty="0" smtClean="0">
                          <a:solidFill>
                            <a:schemeClr val="bg1"/>
                          </a:solidFill>
                          <a:effectLst/>
                          <a:latin typeface="+mn-lt"/>
                          <a:ea typeface="+mn-ea"/>
                          <a:cs typeface="Arial" panose="020B0604020202020204" pitchFamily="34" charset="0"/>
                        </a:rPr>
                        <a:t>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20868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j-lt"/>
                          <a:ea typeface="Calibri" panose="020F0502020204030204" pitchFamily="34" charset="0"/>
                          <a:cs typeface="Times New Roman" panose="02020603050405020304" pitchFamily="18" charset="0"/>
                        </a:rPr>
                        <a:t>Percentage availability of radar data</a:t>
                      </a:r>
                    </a:p>
                    <a:p>
                      <a:pPr>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dirty="0" smtClean="0">
                          <a:effectLst/>
                          <a:latin typeface="+mj-lt"/>
                          <a:ea typeface="Calibri" panose="020F0502020204030204" pitchFamily="34" charset="0"/>
                          <a:cs typeface="Times New Roman" panose="02020603050405020304" pitchFamily="18" charset="0"/>
                        </a:rPr>
                        <a:t>80% of Radar data available</a:t>
                      </a:r>
                      <a:endParaRPr lang="en-ZA" sz="10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j-lt"/>
                          <a:ea typeface="Calibri" panose="020F0502020204030204" pitchFamily="34" charset="0"/>
                          <a:cs typeface="Times New Roman" panose="02020603050405020304" pitchFamily="18" charset="0"/>
                        </a:rPr>
                        <a:t>80% of Radar data available</a:t>
                      </a:r>
                    </a:p>
                    <a:p>
                      <a:pPr algn="just">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mj-lt"/>
                          <a:ea typeface="Calibri" panose="020F0502020204030204" pitchFamily="34" charset="0"/>
                          <a:cs typeface="Times New Roman" panose="02020603050405020304" pitchFamily="18" charset="0"/>
                        </a:rPr>
                        <a:t>NOT ACHIEVED</a:t>
                      </a:r>
                    </a:p>
                    <a:p>
                      <a:pPr>
                        <a:lnSpc>
                          <a:spcPct val="107000"/>
                        </a:lnSpc>
                        <a:spcAft>
                          <a:spcPts val="800"/>
                        </a:spcAft>
                      </a:pPr>
                      <a:r>
                        <a:rPr lang="en-ZA" sz="1000" b="0" dirty="0" smtClean="0">
                          <a:effectLst/>
                          <a:latin typeface="+mj-lt"/>
                          <a:ea typeface="Calibri" panose="020F0502020204030204" pitchFamily="34" charset="0"/>
                          <a:cs typeface="Times New Roman" panose="02020603050405020304" pitchFamily="18" charset="0"/>
                        </a:rPr>
                        <a:t>Radar data availability  = 72.2% Major concerns relates to power, communication and spares related issues. Processes are in place.</a:t>
                      </a:r>
                      <a:endParaRPr lang="en-ZA" sz="1000" b="1" dirty="0" smtClean="0">
                        <a:effectLst/>
                        <a:latin typeface="+mj-lt"/>
                        <a:ea typeface="Calibri" panose="020F0502020204030204" pitchFamily="34" charset="0"/>
                        <a:cs typeface="Times New Roman" panose="02020603050405020304" pitchFamily="18" charset="0"/>
                      </a:endParaRPr>
                    </a:p>
                    <a:p>
                      <a:pPr algn="just">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0000"/>
                        </a:lnSpc>
                        <a:spcAft>
                          <a:spcPts val="800"/>
                        </a:spcAft>
                      </a:pPr>
                      <a:r>
                        <a:rPr lang="en-ZA" sz="1000" b="1" dirty="0" smtClean="0">
                          <a:effectLst/>
                          <a:latin typeface="+mj-lt"/>
                          <a:ea typeface="Calibri" panose="020F0502020204030204" pitchFamily="34" charset="0"/>
                          <a:cs typeface="Times New Roman" panose="02020603050405020304" pitchFamily="18" charset="0"/>
                        </a:rPr>
                        <a:t>NOT ACHIEVED</a:t>
                      </a:r>
                    </a:p>
                    <a:p>
                      <a:pPr>
                        <a:lnSpc>
                          <a:spcPct val="100000"/>
                        </a:lnSpc>
                        <a:spcAft>
                          <a:spcPts val="800"/>
                        </a:spcAft>
                      </a:pPr>
                      <a:r>
                        <a:rPr lang="en-ZA" sz="1000" b="0" dirty="0" smtClean="0">
                          <a:effectLst/>
                          <a:latin typeface="+mj-lt"/>
                          <a:ea typeface="Calibri" panose="020F0502020204030204" pitchFamily="34" charset="0"/>
                          <a:cs typeface="Times New Roman" panose="02020603050405020304" pitchFamily="18" charset="0"/>
                        </a:rPr>
                        <a:t>Radar data availability  = 73.96%</a:t>
                      </a:r>
                    </a:p>
                    <a:p>
                      <a:pPr>
                        <a:lnSpc>
                          <a:spcPct val="100000"/>
                        </a:lnSpc>
                        <a:spcAft>
                          <a:spcPts val="800"/>
                        </a:spcAft>
                      </a:pPr>
                      <a:r>
                        <a:rPr lang="en-ZA" sz="1000" b="0" dirty="0" smtClean="0">
                          <a:effectLst/>
                          <a:latin typeface="+mj-lt"/>
                          <a:ea typeface="Calibri" panose="020F0502020204030204" pitchFamily="34" charset="0"/>
                          <a:cs typeface="Times New Roman" panose="02020603050405020304" pitchFamily="18" charset="0"/>
                        </a:rPr>
                        <a:t>Major concerns relates to power, communication and spares related issues.</a:t>
                      </a:r>
                    </a:p>
                    <a:p>
                      <a:pPr>
                        <a:lnSpc>
                          <a:spcPct val="100000"/>
                        </a:lnSpc>
                        <a:spcAft>
                          <a:spcPts val="800"/>
                        </a:spcAft>
                      </a:pPr>
                      <a:r>
                        <a:rPr lang="en-ZA" sz="1000" b="0" dirty="0" smtClean="0">
                          <a:effectLst/>
                          <a:latin typeface="+mj-lt"/>
                          <a:ea typeface="Calibri" panose="020F0502020204030204" pitchFamily="34" charset="0"/>
                          <a:cs typeface="Times New Roman" panose="02020603050405020304" pitchFamily="18" charset="0"/>
                        </a:rPr>
                        <a:t>Processes are in place.</a:t>
                      </a:r>
                      <a:endParaRPr lang="en-ZA" sz="1000" b="1" dirty="0" smtClean="0">
                        <a:effectLst/>
                        <a:latin typeface="+mj-lt"/>
                        <a:ea typeface="Calibri" panose="020F0502020204030204" pitchFamily="34" charset="0"/>
                        <a:cs typeface="Times New Roman" panose="02020603050405020304" pitchFamily="18"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945729">
                <a:tc>
                  <a:txBody>
                    <a:bodyPr/>
                    <a:lstStyle/>
                    <a:p>
                      <a:pPr>
                        <a:lnSpc>
                          <a:spcPct val="100000"/>
                        </a:lnSpc>
                      </a:pPr>
                      <a:r>
                        <a:rPr lang="en-ZA" sz="1000" dirty="0" smtClean="0">
                          <a:effectLst/>
                          <a:latin typeface="+mj-lt"/>
                          <a:ea typeface="Calibri" panose="020F0502020204030204" pitchFamily="34" charset="0"/>
                          <a:cs typeface="Times New Roman" panose="02020603050405020304" pitchFamily="18" charset="0"/>
                        </a:rPr>
                        <a:t> Lightning Detection Network (LDN) data3 availability</a:t>
                      </a: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j-lt"/>
                          <a:ea typeface="Calibri" panose="020F0502020204030204" pitchFamily="34" charset="0"/>
                          <a:cs typeface="Times New Roman" panose="02020603050405020304" pitchFamily="18" charset="0"/>
                        </a:rPr>
                        <a:t>80% of LDN data available </a:t>
                      </a:r>
                    </a:p>
                    <a:p>
                      <a:pPr>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j-lt"/>
                          <a:ea typeface="Calibri" panose="020F0502020204030204" pitchFamily="34" charset="0"/>
                          <a:cs typeface="Times New Roman" panose="02020603050405020304" pitchFamily="18" charset="0"/>
                        </a:rPr>
                        <a:t>80% LDN data available</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mj-lt"/>
                          <a:ea typeface="Calibri" panose="020F0502020204030204" pitchFamily="34" charset="0"/>
                          <a:cs typeface="Times New Roman" panose="02020603050405020304" pitchFamily="18" charset="0"/>
                        </a:rPr>
                        <a:t>ACHIEVED </a:t>
                      </a:r>
                    </a:p>
                    <a:p>
                      <a:pPr>
                        <a:lnSpc>
                          <a:spcPct val="107000"/>
                        </a:lnSpc>
                        <a:spcAft>
                          <a:spcPts val="800"/>
                        </a:spcAft>
                      </a:pPr>
                      <a:r>
                        <a:rPr lang="en-ZA" sz="1000" b="0" dirty="0" smtClean="0">
                          <a:effectLst/>
                          <a:latin typeface="+mj-lt"/>
                          <a:ea typeface="Calibri" panose="020F0502020204030204" pitchFamily="34" charset="0"/>
                          <a:cs typeface="Times New Roman" panose="02020603050405020304" pitchFamily="18" charset="0"/>
                        </a:rPr>
                        <a:t> LDN data availability  = 94.8%</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effectLst/>
                          <a:latin typeface="+mj-lt"/>
                          <a:ea typeface="Calibri" panose="020F0502020204030204" pitchFamily="34" charset="0"/>
                          <a:cs typeface="Times New Roman" panose="02020603050405020304" pitchFamily="18" charset="0"/>
                        </a:rPr>
                        <a:t>ACHIEVED </a:t>
                      </a:r>
                    </a:p>
                    <a:p>
                      <a:pPr>
                        <a:lnSpc>
                          <a:spcPct val="107000"/>
                        </a:lnSpc>
                        <a:spcAft>
                          <a:spcPts val="800"/>
                        </a:spcAft>
                      </a:pPr>
                      <a:r>
                        <a:rPr lang="en-ZA" sz="1000" b="0" dirty="0" smtClean="0">
                          <a:effectLst/>
                          <a:latin typeface="+mj-lt"/>
                          <a:ea typeface="Calibri" panose="020F0502020204030204" pitchFamily="34" charset="0"/>
                          <a:cs typeface="Times New Roman" panose="02020603050405020304" pitchFamily="18" charset="0"/>
                        </a:rPr>
                        <a:t>The Lightning Detection Achieved LDN data availability  = 97.33%</a:t>
                      </a:r>
                    </a:p>
                    <a:p>
                      <a:pPr>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12425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j-lt"/>
                          <a:ea typeface="Calibri" panose="020F0502020204030204" pitchFamily="34" charset="0"/>
                          <a:cs typeface="Times New Roman" panose="02020603050405020304" pitchFamily="18" charset="0"/>
                        </a:rPr>
                        <a:t>% </a:t>
                      </a:r>
                      <a:r>
                        <a:rPr lang="en-ZA" sz="1000" baseline="0" dirty="0" smtClean="0">
                          <a:effectLst/>
                          <a:latin typeface="+mj-lt"/>
                          <a:ea typeface="Calibri" panose="020F0502020204030204" pitchFamily="34" charset="0"/>
                          <a:cs typeface="Times New Roman" panose="02020603050405020304" pitchFamily="18" charset="0"/>
                        </a:rPr>
                        <a:t>SAAQIS</a:t>
                      </a:r>
                      <a:r>
                        <a:rPr lang="en-ZA" sz="1000" dirty="0" smtClean="0">
                          <a:effectLst/>
                          <a:latin typeface="+mj-lt"/>
                          <a:ea typeface="Calibri" panose="020F0502020204030204" pitchFamily="34" charset="0"/>
                          <a:cs typeface="Times New Roman" panose="02020603050405020304" pitchFamily="18" charset="0"/>
                        </a:rPr>
                        <a:t> availability</a:t>
                      </a:r>
                    </a:p>
                    <a:p>
                      <a:pPr>
                        <a:lnSpc>
                          <a:spcPct val="100000"/>
                        </a:lnSpc>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j-lt"/>
                          <a:ea typeface="Calibri" panose="020F0502020204030204" pitchFamily="34" charset="0"/>
                          <a:cs typeface="Times New Roman" panose="02020603050405020304" pitchFamily="18" charset="0"/>
                        </a:rPr>
                        <a:t>90% of SAAQIS data  available</a:t>
                      </a:r>
                    </a:p>
                    <a:p>
                      <a:pPr>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j-lt"/>
                          <a:ea typeface="Calibri" panose="020F0502020204030204" pitchFamily="34" charset="0"/>
                          <a:cs typeface="Times New Roman" panose="02020603050405020304" pitchFamily="18" charset="0"/>
                        </a:rPr>
                        <a:t>90% of SAAQIS data  available</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mj-lt"/>
                          <a:ea typeface="Calibri" panose="020F0502020204030204" pitchFamily="34" charset="0"/>
                          <a:cs typeface="Times New Roman" panose="02020603050405020304" pitchFamily="18" charset="0"/>
                        </a:rPr>
                        <a:t>ACHIEVED </a:t>
                      </a:r>
                    </a:p>
                    <a:p>
                      <a:pPr>
                        <a:lnSpc>
                          <a:spcPct val="107000"/>
                        </a:lnSpc>
                        <a:spcAft>
                          <a:spcPts val="800"/>
                        </a:spcAft>
                      </a:pPr>
                      <a:r>
                        <a:rPr lang="en-ZA" sz="1000" b="1" dirty="0" smtClean="0">
                          <a:effectLst/>
                          <a:latin typeface="+mj-lt"/>
                          <a:ea typeface="Calibri" panose="020F0502020204030204" pitchFamily="34" charset="0"/>
                          <a:cs typeface="Times New Roman" panose="02020603050405020304" pitchFamily="18" charset="0"/>
                        </a:rPr>
                        <a:t>99.94%</a:t>
                      </a:r>
                    </a:p>
                    <a:p>
                      <a:pPr>
                        <a:lnSpc>
                          <a:spcPct val="107000"/>
                        </a:lnSpc>
                        <a:spcAft>
                          <a:spcPts val="800"/>
                        </a:spcAft>
                      </a:pPr>
                      <a:endParaRPr lang="en-ZA" sz="1000" b="1" dirty="0" smtClean="0">
                        <a:effectLst/>
                        <a:latin typeface="+mj-lt"/>
                        <a:ea typeface="Calibri" panose="020F0502020204030204" pitchFamily="34" charset="0"/>
                        <a:cs typeface="Times New Roman" panose="02020603050405020304" pitchFamily="18" charset="0"/>
                      </a:endParaRPr>
                    </a:p>
                    <a:p>
                      <a:pPr>
                        <a:lnSpc>
                          <a:spcPct val="107000"/>
                        </a:lnSpc>
                        <a:spcAft>
                          <a:spcPts val="800"/>
                        </a:spcAft>
                      </a:pPr>
                      <a:endParaRPr lang="en-ZA" sz="1000" dirty="0" smtClean="0">
                        <a:effectLst/>
                        <a:latin typeface="+mj-lt"/>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effectLst/>
                          <a:latin typeface="+mj-lt"/>
                          <a:ea typeface="Calibri" panose="020F0502020204030204" pitchFamily="34" charset="0"/>
                          <a:cs typeface="Times New Roman" panose="02020603050405020304" pitchFamily="18" charset="0"/>
                        </a:rPr>
                        <a:t>ACHIEVED </a:t>
                      </a:r>
                    </a:p>
                    <a:p>
                      <a:pPr>
                        <a:lnSpc>
                          <a:spcPct val="107000"/>
                        </a:lnSpc>
                        <a:spcAft>
                          <a:spcPts val="800"/>
                        </a:spcAft>
                      </a:pPr>
                      <a:r>
                        <a:rPr lang="en-ZA" sz="1000" b="1" dirty="0" smtClean="0">
                          <a:effectLst/>
                          <a:latin typeface="+mj-lt"/>
                          <a:ea typeface="Calibri" panose="020F0502020204030204" pitchFamily="34" charset="0"/>
                          <a:cs typeface="Times New Roman" panose="02020603050405020304" pitchFamily="18" charset="0"/>
                        </a:rPr>
                        <a:t>99.90% </a:t>
                      </a:r>
                      <a:r>
                        <a:rPr lang="en-ZA" sz="1000" kern="1200" dirty="0" smtClean="0">
                          <a:solidFill>
                            <a:schemeClr val="tx1"/>
                          </a:solidFill>
                          <a:effectLst/>
                          <a:latin typeface="+mj-lt"/>
                          <a:ea typeface="+mn-ea"/>
                          <a:cs typeface="+mn-cs"/>
                        </a:rPr>
                        <a:t>Data Available  July = 99.70% </a:t>
                      </a:r>
                    </a:p>
                    <a:p>
                      <a:pPr>
                        <a:lnSpc>
                          <a:spcPct val="107000"/>
                        </a:lnSpc>
                        <a:spcAft>
                          <a:spcPts val="800"/>
                        </a:spcAft>
                      </a:pPr>
                      <a:r>
                        <a:rPr lang="en-ZA" sz="1000" kern="1200" dirty="0" smtClean="0">
                          <a:solidFill>
                            <a:schemeClr val="tx1"/>
                          </a:solidFill>
                          <a:effectLst/>
                          <a:latin typeface="+mj-lt"/>
                          <a:ea typeface="+mn-ea"/>
                          <a:cs typeface="+mn-cs"/>
                        </a:rPr>
                        <a:t>Aug = 100%</a:t>
                      </a:r>
                    </a:p>
                    <a:p>
                      <a:r>
                        <a:rPr lang="en-ZA" sz="1000" kern="1200" dirty="0" smtClean="0">
                          <a:solidFill>
                            <a:schemeClr val="tx1"/>
                          </a:solidFill>
                          <a:effectLst/>
                          <a:latin typeface="+mj-lt"/>
                          <a:ea typeface="+mn-ea"/>
                          <a:cs typeface="+mn-cs"/>
                        </a:rPr>
                        <a:t>Sept = 100%</a:t>
                      </a: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grpSp>
        <p:nvGrpSpPr>
          <p:cNvPr id="5" name="Group 6"/>
          <p:cNvGrpSpPr>
            <a:grpSpLocks/>
          </p:cNvGrpSpPr>
          <p:nvPr/>
        </p:nvGrpSpPr>
        <p:grpSpPr bwMode="auto">
          <a:xfrm>
            <a:off x="1066800" y="6477000"/>
            <a:ext cx="5778500" cy="215900"/>
            <a:chOff x="685800" y="6400800"/>
            <a:chExt cx="5778500" cy="215900"/>
          </a:xfrm>
        </p:grpSpPr>
        <p:sp>
          <p:nvSpPr>
            <p:cNvPr id="7"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On target</a:t>
              </a:r>
              <a:endParaRPr lang="en-US" altLang="en-US" sz="1200" dirty="0">
                <a:solidFill>
                  <a:srgbClr val="333399"/>
                </a:solidFill>
              </a:endParaRPr>
            </a:p>
          </p:txBody>
        </p:sp>
        <p:sp>
          <p:nvSpPr>
            <p:cNvPr id="8"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work in progress</a:t>
              </a:r>
              <a:endParaRPr lang="en-US" altLang="en-US" sz="1200" dirty="0">
                <a:solidFill>
                  <a:srgbClr val="333399"/>
                </a:solidFill>
              </a:endParaRPr>
            </a:p>
          </p:txBody>
        </p:sp>
        <p:sp>
          <p:nvSpPr>
            <p:cNvPr id="9"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Off target</a:t>
              </a:r>
            </a:p>
          </p:txBody>
        </p:sp>
        <p:sp>
          <p:nvSpPr>
            <p:cNvPr id="10"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r>
                <a:rPr lang="en-US" altLang="en-US" sz="1200">
                  <a:solidFill>
                    <a:srgbClr val="333399"/>
                  </a:solidFill>
                </a:rPr>
                <a:t>= No</a:t>
              </a:r>
            </a:p>
            <a:p>
              <a:pPr marL="228600" lvl="2">
                <a:lnSpc>
                  <a:spcPct val="60000"/>
                </a:lnSpc>
                <a:buClr>
                  <a:srgbClr val="000000"/>
                </a:buClr>
              </a:pPr>
              <a:r>
                <a:rPr lang="en-US" altLang="en-US" sz="1200">
                  <a:solidFill>
                    <a:srgbClr val="333399"/>
                  </a:solidFill>
                </a:rPr>
                <a:t>milestone</a:t>
              </a:r>
            </a:p>
          </p:txBody>
        </p:sp>
      </p:grpSp>
      <p:sp>
        <p:nvSpPr>
          <p:cNvPr id="12" name="Footer Placeholder 11"/>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1339719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067800" cy="609600"/>
          </a:xfrm>
          <a:solidFill>
            <a:schemeClr val="tx2"/>
          </a:solidFill>
        </p:spPr>
        <p:txBody>
          <a:bodyPr/>
          <a:lstStyle/>
          <a:p>
            <a:pPr lvl="1"/>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STRATEGIC GOAL 2: Capability and Capacity Development </a:t>
            </a: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86121626"/>
              </p:ext>
            </p:extLst>
          </p:nvPr>
        </p:nvGraphicFramePr>
        <p:xfrm>
          <a:off x="-1" y="415196"/>
          <a:ext cx="9067802" cy="5213632"/>
        </p:xfrm>
        <a:graphic>
          <a:graphicData uri="http://schemas.openxmlformats.org/drawingml/2006/table">
            <a:tbl>
              <a:tblPr/>
              <a:tblGrid>
                <a:gridCol w="1654709"/>
                <a:gridCol w="1389955"/>
                <a:gridCol w="1389955"/>
                <a:gridCol w="1389955"/>
                <a:gridCol w="3243228"/>
              </a:tblGrid>
              <a:tr h="414674">
                <a:tc grid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b="1" dirty="0" smtClean="0">
                          <a:solidFill>
                            <a:schemeClr val="bg1"/>
                          </a:solidFill>
                          <a:effectLst/>
                          <a:latin typeface="+mj-lt"/>
                          <a:ea typeface="Calibri" panose="020F0502020204030204" pitchFamily="34" charset="0"/>
                          <a:cs typeface="Times New Roman" panose="02020603050405020304" pitchFamily="18" charset="0"/>
                        </a:rPr>
                        <a:t>SO </a:t>
                      </a:r>
                      <a:r>
                        <a:rPr lang="en-ZA" sz="1400" b="1" dirty="0" smtClean="0">
                          <a:solidFill>
                            <a:schemeClr val="bg1"/>
                          </a:solidFill>
                          <a:effectLst/>
                          <a:latin typeface="+mj-lt"/>
                          <a:ea typeface="MS Mincho"/>
                          <a:cs typeface="Times New Roman" panose="02020603050405020304" pitchFamily="18" charset="0"/>
                        </a:rPr>
                        <a:t>2.2</a:t>
                      </a:r>
                      <a:r>
                        <a:rPr lang="en-ZA" sz="1400" b="1" baseline="0" dirty="0" smtClean="0">
                          <a:solidFill>
                            <a:schemeClr val="bg1"/>
                          </a:solidFill>
                          <a:effectLst/>
                          <a:latin typeface="+mj-lt"/>
                          <a:ea typeface="MS Mincho"/>
                          <a:cs typeface="Times New Roman" panose="02020603050405020304" pitchFamily="18" charset="0"/>
                        </a:rPr>
                        <a:t> Position SAWS as an employer of choice </a:t>
                      </a:r>
                      <a:endParaRPr lang="en-ZA" sz="1400" dirty="0" smtClean="0">
                        <a:solidFill>
                          <a:schemeClr val="bg1"/>
                        </a:solidFill>
                        <a:effectLst/>
                        <a:latin typeface="+mj-lt"/>
                        <a:ea typeface="Calibri" panose="020F0502020204030204" pitchFamily="34" charset="0"/>
                        <a:cs typeface="Times New Roman" panose="02020603050405020304" pitchFamily="18" charset="0"/>
                      </a:endParaRPr>
                    </a:p>
                    <a:p>
                      <a:pPr algn="l">
                        <a:lnSpc>
                          <a:spcPct val="100000"/>
                        </a:lnSpc>
                        <a:spcAft>
                          <a:spcPts val="0"/>
                        </a:spcAft>
                      </a:pPr>
                      <a:endParaRPr lang="en-ZA" sz="1400" kern="1200" dirty="0">
                        <a:solidFill>
                          <a:schemeClr val="bg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smtClean="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622012">
                <a:tc>
                  <a:txBody>
                    <a:bodyPr/>
                    <a:lstStyle/>
                    <a:p>
                      <a:pPr algn="ctr">
                        <a:lnSpc>
                          <a:spcPct val="100000"/>
                        </a:lnSpc>
                        <a:spcAft>
                          <a:spcPts val="0"/>
                        </a:spcAft>
                      </a:pPr>
                      <a:r>
                        <a:rPr lang="en-ZA" sz="1400" b="1" kern="1200" dirty="0" smtClean="0">
                          <a:solidFill>
                            <a:schemeClr val="bg1"/>
                          </a:solidFill>
                          <a:effectLst/>
                          <a:latin typeface="+mn-lt"/>
                          <a:ea typeface="+mn-ea"/>
                          <a:cs typeface="Arial" panose="020B0604020202020204" pitchFamily="34" charset="0"/>
                        </a:rPr>
                        <a:t>Performance indicator</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Annual target 2017/18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2</a:t>
                      </a:r>
                      <a:r>
                        <a:rPr lang="en-ZA" sz="1400" b="1" kern="1200" baseline="30000" dirty="0" smtClean="0">
                          <a:solidFill>
                            <a:schemeClr val="bg1"/>
                          </a:solidFill>
                          <a:effectLst/>
                          <a:latin typeface="+mn-lt"/>
                          <a:ea typeface="+mn-ea"/>
                          <a:cs typeface="Arial" panose="020B0604020202020204" pitchFamily="34" charset="0"/>
                        </a:rPr>
                        <a:t>nd</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Quarter target 2017/18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1</a:t>
                      </a:r>
                      <a:r>
                        <a:rPr lang="en-ZA" sz="1400" b="1" kern="1200" baseline="30000" dirty="0" smtClean="0">
                          <a:solidFill>
                            <a:schemeClr val="bg1"/>
                          </a:solidFill>
                          <a:effectLst/>
                          <a:latin typeface="+mn-lt"/>
                          <a:ea typeface="+mn-ea"/>
                          <a:cs typeface="Arial" panose="020B0604020202020204" pitchFamily="34" charset="0"/>
                        </a:rPr>
                        <a:t>st</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 Quarter Status </a:t>
                      </a:r>
                    </a:p>
                    <a:p>
                      <a:pPr marL="0" marR="0" indent="52705" algn="ctr" defTabSz="457200" rtl="0" eaLnBrk="1" fontAlgn="auto" latinLnBrk="0" hangingPunct="1">
                        <a:lnSpc>
                          <a:spcPct val="100000"/>
                        </a:lnSpc>
                        <a:spcBef>
                          <a:spcPts val="0"/>
                        </a:spcBef>
                        <a:spcAft>
                          <a:spcPts val="0"/>
                        </a:spcAft>
                        <a:buClrTx/>
                        <a:buSzTx/>
                        <a:buFontTx/>
                        <a:buNone/>
                        <a:tabLst/>
                        <a:defRPr/>
                      </a:pPr>
                      <a:endParaRPr lang="en-ZA" sz="1400" b="1" kern="1200" dirty="0" smtClean="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en-GB" sz="1400" b="1" kern="1200" dirty="0" smtClean="0">
                          <a:solidFill>
                            <a:schemeClr val="bg1"/>
                          </a:solidFill>
                          <a:effectLst/>
                          <a:latin typeface="+mn-lt"/>
                          <a:ea typeface="+mn-ea"/>
                          <a:cs typeface="Arial" panose="020B0604020202020204" pitchFamily="34" charset="0"/>
                        </a:rPr>
                        <a:t> 2</a:t>
                      </a:r>
                      <a:r>
                        <a:rPr lang="en-GB" sz="1400" b="1" kern="1200" baseline="30000" dirty="0" smtClean="0">
                          <a:solidFill>
                            <a:schemeClr val="bg1"/>
                          </a:solidFill>
                          <a:effectLst/>
                          <a:latin typeface="+mn-lt"/>
                          <a:ea typeface="+mn-ea"/>
                          <a:cs typeface="Arial" panose="020B0604020202020204" pitchFamily="34" charset="0"/>
                        </a:rPr>
                        <a:t>nd  </a:t>
                      </a:r>
                      <a:r>
                        <a:rPr lang="en-GB" sz="1400" b="1" kern="1200" baseline="0" dirty="0" smtClean="0">
                          <a:solidFill>
                            <a:schemeClr val="bg1"/>
                          </a:solidFill>
                          <a:effectLst/>
                          <a:latin typeface="+mn-lt"/>
                          <a:ea typeface="+mn-ea"/>
                          <a:cs typeface="Arial" panose="020B0604020202020204" pitchFamily="34" charset="0"/>
                        </a:rPr>
                        <a:t>Quarter  </a:t>
                      </a:r>
                      <a:r>
                        <a:rPr lang="en-GB" sz="1400" b="1" kern="1200" dirty="0" smtClean="0">
                          <a:solidFill>
                            <a:schemeClr val="bg1"/>
                          </a:solidFill>
                          <a:effectLst/>
                          <a:latin typeface="+mn-lt"/>
                          <a:ea typeface="+mn-ea"/>
                          <a:cs typeface="Arial" panose="020B0604020202020204" pitchFamily="34" charset="0"/>
                        </a:rPr>
                        <a:t>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14898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Percentage  implementation of annual milestones for  the SAWS dual career pathing programme</a:t>
                      </a: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80 % of the  dual career pathing programme implemented (as per the annual plan/ targets) </a:t>
                      </a:r>
                    </a:p>
                    <a:p>
                      <a:pPr>
                        <a:lnSpc>
                          <a:spcPct val="107000"/>
                        </a:lnSpc>
                        <a:spcAft>
                          <a:spcPts val="800"/>
                        </a:spcAft>
                      </a:pP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Communication of annual plan of career pathing  </a:t>
                      </a:r>
                    </a:p>
                    <a:p>
                      <a:pPr algn="just">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a:t>
                      </a:r>
                      <a:endParaRPr lang="en-ZA" sz="1000" b="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ZA" sz="1000" b="0" dirty="0" smtClean="0">
                          <a:effectLst/>
                          <a:latin typeface="Calibri" panose="020F0502020204030204" pitchFamily="34" charset="0"/>
                          <a:ea typeface="Calibri" panose="020F0502020204030204" pitchFamily="34" charset="0"/>
                          <a:cs typeface="Calibri" panose="020F0502020204030204" pitchFamily="34" charset="0"/>
                        </a:rPr>
                        <a:t>Career</a:t>
                      </a:r>
                      <a:r>
                        <a:rPr lang="en-ZA" sz="1000" b="0" baseline="0" dirty="0" smtClean="0">
                          <a:effectLst/>
                          <a:latin typeface="Calibri" panose="020F0502020204030204" pitchFamily="34" charset="0"/>
                          <a:ea typeface="Calibri" panose="020F0502020204030204" pitchFamily="34" charset="0"/>
                          <a:cs typeface="Calibri" panose="020F0502020204030204" pitchFamily="34" charset="0"/>
                        </a:rPr>
                        <a:t> pathing Annual Plan Developed. </a:t>
                      </a:r>
                    </a:p>
                    <a:p>
                      <a:pPr>
                        <a:lnSpc>
                          <a:spcPct val="107000"/>
                        </a:lnSpc>
                        <a:spcAft>
                          <a:spcPts val="800"/>
                        </a:spcAft>
                      </a:pPr>
                      <a:r>
                        <a:rPr lang="en-ZA" sz="1000" b="0" baseline="0" dirty="0" smtClean="0">
                          <a:effectLst/>
                          <a:latin typeface="Calibri" panose="020F0502020204030204" pitchFamily="34" charset="0"/>
                          <a:ea typeface="Calibri" panose="020F0502020204030204" pitchFamily="34" charset="0"/>
                          <a:cs typeface="Calibri" panose="020F0502020204030204" pitchFamily="34" charset="0"/>
                        </a:rPr>
                        <a:t>Salary Disparities Plan Developed</a:t>
                      </a:r>
                      <a:endParaRPr lang="en-ZA" sz="1000" b="0"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PARTIALLY</a:t>
                      </a:r>
                      <a:r>
                        <a:rPr lang="en-ZA" sz="1000" b="1" baseline="0" dirty="0" smtClean="0">
                          <a:effectLst/>
                          <a:latin typeface="Calibri" panose="020F0502020204030204" pitchFamily="34" charset="0"/>
                          <a:ea typeface="Calibri" panose="020F0502020204030204" pitchFamily="34" charset="0"/>
                          <a:cs typeface="Calibri" panose="020F0502020204030204" pitchFamily="34" charset="0"/>
                        </a:rPr>
                        <a:t> ACHIEVED </a:t>
                      </a:r>
                      <a:endParaRPr lang="en-ZA" sz="1000" b="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ZA" sz="1000" b="0" dirty="0" smtClean="0">
                          <a:effectLst/>
                          <a:latin typeface="Calibri" panose="020F0502020204030204" pitchFamily="34" charset="0"/>
                          <a:ea typeface="Calibri" panose="020F0502020204030204" pitchFamily="34" charset="0"/>
                          <a:cs typeface="Calibri" panose="020F0502020204030204" pitchFamily="34" charset="0"/>
                        </a:rPr>
                        <a:t>The programme has been revised on the request of the organisation.</a:t>
                      </a:r>
                    </a:p>
                    <a:p>
                      <a:pPr>
                        <a:lnSpc>
                          <a:spcPct val="107000"/>
                        </a:lnSpc>
                        <a:spcAft>
                          <a:spcPts val="800"/>
                        </a:spcAft>
                      </a:pPr>
                      <a:r>
                        <a:rPr lang="en-ZA" sz="1000" b="0" dirty="0" smtClean="0">
                          <a:effectLst/>
                          <a:latin typeface="Calibri" panose="020F0502020204030204" pitchFamily="34" charset="0"/>
                          <a:ea typeface="Calibri" panose="020F0502020204030204" pitchFamily="34" charset="0"/>
                          <a:cs typeface="Calibri" panose="020F0502020204030204" pitchFamily="34" charset="0"/>
                        </a:rPr>
                        <a:t>The</a:t>
                      </a:r>
                      <a:r>
                        <a:rPr lang="en-ZA" sz="1000" b="0" baseline="0" dirty="0" smtClean="0">
                          <a:effectLst/>
                          <a:latin typeface="Calibri" panose="020F0502020204030204" pitchFamily="34" charset="0"/>
                          <a:ea typeface="Calibri" panose="020F0502020204030204" pitchFamily="34" charset="0"/>
                          <a:cs typeface="Calibri" panose="020F0502020204030204" pitchFamily="34" charset="0"/>
                        </a:rPr>
                        <a:t> revised objective will be submitted to DEA for approval</a:t>
                      </a:r>
                      <a:endParaRPr lang="en-ZA" sz="1000" b="0" dirty="0" smtClean="0">
                        <a:effectLst/>
                        <a:latin typeface="Calibri" panose="020F0502020204030204" pitchFamily="34" charset="0"/>
                        <a:ea typeface="Calibri" panose="020F0502020204030204" pitchFamily="34" charset="0"/>
                        <a:cs typeface="Calibri" panose="020F050202020403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142808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Percentage  employee retention rate for core/critical skills</a:t>
                      </a:r>
                    </a:p>
                    <a:p>
                      <a:pPr>
                        <a:lnSpc>
                          <a:spcPct val="100000"/>
                        </a:lnSpc>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92% employee retention rate for core/critical skills</a:t>
                      </a: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92% employee retention rate for core/critical skills</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a:t>
                      </a:r>
                    </a:p>
                    <a:p>
                      <a:pPr>
                        <a:lnSpc>
                          <a:spcPct val="107000"/>
                        </a:lnSpc>
                        <a:spcAft>
                          <a:spcPts val="800"/>
                        </a:spcAft>
                      </a:pPr>
                      <a:r>
                        <a:rPr lang="en-US" sz="1000" b="0" kern="1200" dirty="0" smtClean="0">
                          <a:solidFill>
                            <a:schemeClr val="tx1"/>
                          </a:solidFill>
                          <a:effectLst/>
                          <a:latin typeface="Calibri" panose="020F0502020204030204" pitchFamily="34" charset="0"/>
                          <a:ea typeface="+mn-ea"/>
                          <a:cs typeface="Calibri" panose="020F0502020204030204" pitchFamily="34" charset="0"/>
                        </a:rPr>
                        <a:t>Scarce and critical skills number at SAWS is 316 and only 1 person left during Q1 the retention rate was 99.7%</a:t>
                      </a:r>
                      <a:endParaRPr lang="en-ZA" sz="1000" b="0" kern="1200" dirty="0" smtClean="0">
                        <a:solidFill>
                          <a:schemeClr val="tx1"/>
                        </a:solidFill>
                        <a:effectLst/>
                        <a:latin typeface="Calibri" panose="020F0502020204030204" pitchFamily="34" charset="0"/>
                        <a:ea typeface="+mn-ea"/>
                        <a:cs typeface="Calibri" panose="020F050202020403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kern="1200" dirty="0" smtClean="0">
                          <a:solidFill>
                            <a:schemeClr val="tx1"/>
                          </a:solidFill>
                          <a:effectLst/>
                          <a:latin typeface="Calibri" panose="020F0502020204030204" pitchFamily="34" charset="0"/>
                          <a:ea typeface="+mn-ea"/>
                          <a:cs typeface="Calibri" panose="020F0502020204030204" pitchFamily="34" charset="0"/>
                        </a:rPr>
                        <a:t>ACHIEVED </a:t>
                      </a:r>
                    </a:p>
                    <a:p>
                      <a:pPr>
                        <a:lnSpc>
                          <a:spcPct val="107000"/>
                        </a:lnSpc>
                        <a:spcAft>
                          <a:spcPts val="800"/>
                        </a:spcAft>
                      </a:pPr>
                      <a:r>
                        <a:rPr lang="en-ZA" sz="1000" kern="1200" dirty="0" smtClean="0">
                          <a:solidFill>
                            <a:schemeClr val="tx1"/>
                          </a:solidFill>
                          <a:effectLst/>
                          <a:latin typeface="Calibri" panose="020F0502020204030204" pitchFamily="34" charset="0"/>
                          <a:ea typeface="+mn-ea"/>
                          <a:cs typeface="Calibri" panose="020F0502020204030204" pitchFamily="34" charset="0"/>
                        </a:rPr>
                        <a:t>Target exceeded due to implementation of relevant HR strategic programmes </a:t>
                      </a:r>
                      <a:r>
                        <a:rPr lang="en-ZA" sz="1000" kern="1200" dirty="0" err="1" smtClean="0">
                          <a:solidFill>
                            <a:schemeClr val="tx1"/>
                          </a:solidFill>
                          <a:effectLst/>
                          <a:latin typeface="Calibri" panose="020F0502020204030204" pitchFamily="34" charset="0"/>
                          <a:ea typeface="+mn-ea"/>
                          <a:cs typeface="Calibri" panose="020F0502020204030204" pitchFamily="34" charset="0"/>
                        </a:rPr>
                        <a:t>ie</a:t>
                      </a:r>
                      <a:r>
                        <a:rPr lang="en-ZA" sz="1000" kern="1200" dirty="0" smtClean="0">
                          <a:solidFill>
                            <a:schemeClr val="tx1"/>
                          </a:solidFill>
                          <a:effectLst/>
                          <a:latin typeface="Calibri" panose="020F0502020204030204" pitchFamily="34" charset="0"/>
                          <a:ea typeface="+mn-ea"/>
                          <a:cs typeface="Calibri" panose="020F0502020204030204" pitchFamily="34" charset="0"/>
                        </a:rPr>
                        <a:t> review of remuneration system</a:t>
                      </a: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22894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MS Mincho"/>
                          <a:cs typeface="Calibri" panose="020F0502020204030204" pitchFamily="34" charset="0"/>
                        </a:rPr>
                        <a:t>Percentage achievement of Employment Equity (EE) targets as per the organisational EE plan</a:t>
                      </a:r>
                      <a:endPar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70% Africans. 2%  People with disabilities. 40% women in core 42% women in  management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Communication</a:t>
                      </a:r>
                      <a:r>
                        <a:rPr lang="en-ZA" sz="1000" baseline="0" dirty="0" smtClean="0">
                          <a:effectLst/>
                          <a:latin typeface="Calibri" panose="020F0502020204030204" pitchFamily="34" charset="0"/>
                          <a:ea typeface="Calibri" panose="020F0502020204030204" pitchFamily="34" charset="0"/>
                          <a:cs typeface="Calibri" panose="020F0502020204030204" pitchFamily="34" charset="0"/>
                        </a:rPr>
                        <a:t> of EE plan </a:t>
                      </a:r>
                      <a:endParaRPr lang="en-ZA" sz="1000"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ACHIEVED</a:t>
                      </a:r>
                    </a:p>
                    <a:p>
                      <a:pPr>
                        <a:lnSpc>
                          <a:spcPct val="107000"/>
                        </a:lnSpc>
                        <a:spcAft>
                          <a:spcPts val="800"/>
                        </a:spcAft>
                      </a:pPr>
                      <a:r>
                        <a:rPr lang="en-ZA" sz="1000" b="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Employment Equity Plan was developed and is in place </a:t>
                      </a:r>
                      <a:endParaRPr lang="en-ZA" sz="1000" b="0" dirty="0" smtClean="0">
                        <a:effectLst/>
                        <a:latin typeface="Calibri" panose="020F0502020204030204" pitchFamily="34" charset="0"/>
                        <a:ea typeface="Calibri" panose="020F0502020204030204" pitchFamily="34" charset="0"/>
                        <a:cs typeface="Calibri" panose="020F050202020403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ACHIEVED</a:t>
                      </a:r>
                    </a:p>
                    <a:p>
                      <a:pPr>
                        <a:lnSpc>
                          <a:spcPct val="107000"/>
                        </a:lnSpc>
                        <a:spcAft>
                          <a:spcPts val="800"/>
                        </a:spcAft>
                      </a:pPr>
                      <a:r>
                        <a:rPr lang="en-ZA" sz="1000" kern="1200" dirty="0" smtClean="0">
                          <a:solidFill>
                            <a:schemeClr val="tx1"/>
                          </a:solidFill>
                          <a:effectLst/>
                          <a:latin typeface="Calibri" panose="020F0502020204030204" pitchFamily="34" charset="0"/>
                          <a:ea typeface="+mn-ea"/>
                          <a:cs typeface="Calibri" panose="020F0502020204030204" pitchFamily="34" charset="0"/>
                        </a:rPr>
                        <a:t>EE Plans for 2017/18 drafted and communicated to employees</a:t>
                      </a:r>
                      <a:endParaRPr lang="en-ZA" sz="10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grpSp>
        <p:nvGrpSpPr>
          <p:cNvPr id="5" name="Group 6"/>
          <p:cNvGrpSpPr>
            <a:grpSpLocks/>
          </p:cNvGrpSpPr>
          <p:nvPr/>
        </p:nvGrpSpPr>
        <p:grpSpPr bwMode="auto">
          <a:xfrm>
            <a:off x="1066800" y="6477000"/>
            <a:ext cx="5778500" cy="215900"/>
            <a:chOff x="685800" y="6400800"/>
            <a:chExt cx="5778500" cy="215900"/>
          </a:xfrm>
        </p:grpSpPr>
        <p:sp>
          <p:nvSpPr>
            <p:cNvPr id="7"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On target</a:t>
              </a:r>
              <a:endParaRPr lang="en-US" altLang="en-US" sz="1200" dirty="0">
                <a:solidFill>
                  <a:srgbClr val="333399"/>
                </a:solidFill>
              </a:endParaRPr>
            </a:p>
          </p:txBody>
        </p:sp>
        <p:sp>
          <p:nvSpPr>
            <p:cNvPr id="8"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work in progress</a:t>
              </a:r>
              <a:endParaRPr lang="en-US" altLang="en-US" sz="1200" dirty="0">
                <a:solidFill>
                  <a:srgbClr val="333399"/>
                </a:solidFill>
              </a:endParaRPr>
            </a:p>
          </p:txBody>
        </p:sp>
        <p:sp>
          <p:nvSpPr>
            <p:cNvPr id="9"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Off target</a:t>
              </a:r>
            </a:p>
          </p:txBody>
        </p:sp>
        <p:sp>
          <p:nvSpPr>
            <p:cNvPr id="10"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r>
                <a:rPr lang="en-US" altLang="en-US" sz="1200">
                  <a:solidFill>
                    <a:srgbClr val="333399"/>
                  </a:solidFill>
                </a:rPr>
                <a:t>= No</a:t>
              </a:r>
            </a:p>
            <a:p>
              <a:pPr marL="228600" lvl="2">
                <a:lnSpc>
                  <a:spcPct val="60000"/>
                </a:lnSpc>
                <a:buClr>
                  <a:srgbClr val="000000"/>
                </a:buClr>
              </a:pPr>
              <a:r>
                <a:rPr lang="en-US" altLang="en-US" sz="1200">
                  <a:solidFill>
                    <a:srgbClr val="333399"/>
                  </a:solidFill>
                </a:rPr>
                <a:t>milestone</a:t>
              </a:r>
            </a:p>
          </p:txBody>
        </p:sp>
      </p:grpSp>
      <p:sp>
        <p:nvSpPr>
          <p:cNvPr id="12" name="Footer Placeholder 11"/>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4083815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09600"/>
          </a:xfrm>
          <a:solidFill>
            <a:schemeClr val="tx2"/>
          </a:solidFill>
        </p:spPr>
        <p:txBody>
          <a:bodyPr/>
          <a:lstStyle/>
          <a:p>
            <a:pPr lvl="1"/>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STRATEGIC GOAL 2: Capability and Capacity Development </a:t>
            </a: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866116734"/>
              </p:ext>
            </p:extLst>
          </p:nvPr>
        </p:nvGraphicFramePr>
        <p:xfrm>
          <a:off x="64653" y="609598"/>
          <a:ext cx="9067802" cy="4934567"/>
        </p:xfrm>
        <a:graphic>
          <a:graphicData uri="http://schemas.openxmlformats.org/drawingml/2006/table">
            <a:tbl>
              <a:tblPr/>
              <a:tblGrid>
                <a:gridCol w="1654709"/>
                <a:gridCol w="1389955"/>
                <a:gridCol w="1389955"/>
                <a:gridCol w="1389955"/>
                <a:gridCol w="3243228"/>
              </a:tblGrid>
              <a:tr h="433413">
                <a:tc grid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b="1" dirty="0" smtClean="0">
                          <a:solidFill>
                            <a:schemeClr val="bg1"/>
                          </a:solidFill>
                          <a:effectLst/>
                          <a:latin typeface="+mj-lt"/>
                          <a:ea typeface="Calibri" panose="020F0502020204030204" pitchFamily="34" charset="0"/>
                          <a:cs typeface="Times New Roman" panose="02020603050405020304" pitchFamily="18" charset="0"/>
                        </a:rPr>
                        <a:t>SO </a:t>
                      </a:r>
                      <a:r>
                        <a:rPr lang="en-ZA" sz="1400" b="1" dirty="0" smtClean="0">
                          <a:solidFill>
                            <a:schemeClr val="bg1"/>
                          </a:solidFill>
                          <a:effectLst/>
                          <a:latin typeface="+mj-lt"/>
                          <a:ea typeface="MS Mincho"/>
                          <a:cs typeface="Times New Roman" panose="02020603050405020304" pitchFamily="18" charset="0"/>
                        </a:rPr>
                        <a:t>2.3</a:t>
                      </a:r>
                      <a:r>
                        <a:rPr lang="en-ZA" sz="1400" b="1" baseline="0" dirty="0" smtClean="0">
                          <a:solidFill>
                            <a:schemeClr val="bg1"/>
                          </a:solidFill>
                          <a:effectLst/>
                          <a:latin typeface="+mj-lt"/>
                          <a:ea typeface="MS Mincho"/>
                          <a:cs typeface="Times New Roman" panose="02020603050405020304" pitchFamily="18" charset="0"/>
                        </a:rPr>
                        <a:t> Build a talent pool for atmospheric and related science as a national imperative </a:t>
                      </a:r>
                      <a:endParaRPr lang="en-ZA" sz="1400" dirty="0" smtClean="0">
                        <a:solidFill>
                          <a:schemeClr val="bg1"/>
                        </a:solidFill>
                        <a:effectLst/>
                        <a:latin typeface="+mj-lt"/>
                        <a:ea typeface="Calibri" panose="020F0502020204030204" pitchFamily="34" charset="0"/>
                        <a:cs typeface="Times New Roman" panose="02020603050405020304" pitchFamily="18" charset="0"/>
                      </a:endParaRPr>
                    </a:p>
                    <a:p>
                      <a:pPr algn="l">
                        <a:lnSpc>
                          <a:spcPct val="100000"/>
                        </a:lnSpc>
                        <a:spcAft>
                          <a:spcPts val="0"/>
                        </a:spcAft>
                      </a:pPr>
                      <a:endParaRPr lang="en-ZA" sz="1400" kern="1200" dirty="0">
                        <a:solidFill>
                          <a:schemeClr val="bg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smtClean="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650119">
                <a:tc>
                  <a:txBody>
                    <a:bodyPr/>
                    <a:lstStyle/>
                    <a:p>
                      <a:pPr algn="ctr">
                        <a:lnSpc>
                          <a:spcPct val="100000"/>
                        </a:lnSpc>
                        <a:spcAft>
                          <a:spcPts val="0"/>
                        </a:spcAft>
                      </a:pPr>
                      <a:r>
                        <a:rPr lang="en-ZA" sz="1400" b="1" kern="1200" dirty="0" smtClean="0">
                          <a:solidFill>
                            <a:schemeClr val="bg1"/>
                          </a:solidFill>
                          <a:effectLst/>
                          <a:latin typeface="+mn-lt"/>
                          <a:ea typeface="+mn-ea"/>
                          <a:cs typeface="Arial" panose="020B0604020202020204" pitchFamily="34" charset="0"/>
                        </a:rPr>
                        <a:t>Performance indicator</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Annual target 2017/18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2</a:t>
                      </a:r>
                      <a:r>
                        <a:rPr lang="en-ZA" sz="1400" b="1" kern="1200" baseline="30000" dirty="0" smtClean="0">
                          <a:solidFill>
                            <a:schemeClr val="bg1"/>
                          </a:solidFill>
                          <a:effectLst/>
                          <a:latin typeface="+mn-lt"/>
                          <a:ea typeface="+mn-ea"/>
                          <a:cs typeface="Arial" panose="020B0604020202020204" pitchFamily="34" charset="0"/>
                        </a:rPr>
                        <a:t>nd</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Quarter target 2017/18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1</a:t>
                      </a:r>
                      <a:r>
                        <a:rPr lang="en-ZA" sz="1400" b="1" kern="1200" baseline="30000" dirty="0" smtClean="0">
                          <a:solidFill>
                            <a:schemeClr val="bg1"/>
                          </a:solidFill>
                          <a:effectLst/>
                          <a:latin typeface="+mn-lt"/>
                          <a:ea typeface="+mn-ea"/>
                          <a:cs typeface="Arial" panose="020B0604020202020204" pitchFamily="34" charset="0"/>
                        </a:rPr>
                        <a:t>st</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 Quarter Status </a:t>
                      </a:r>
                    </a:p>
                    <a:p>
                      <a:pPr marL="0" marR="0" indent="52705" algn="ctr" defTabSz="457200" rtl="0" eaLnBrk="1" fontAlgn="auto" latinLnBrk="0" hangingPunct="1">
                        <a:lnSpc>
                          <a:spcPct val="100000"/>
                        </a:lnSpc>
                        <a:spcBef>
                          <a:spcPts val="0"/>
                        </a:spcBef>
                        <a:spcAft>
                          <a:spcPts val="0"/>
                        </a:spcAft>
                        <a:buClrTx/>
                        <a:buSzTx/>
                        <a:buFontTx/>
                        <a:buNone/>
                        <a:tabLst/>
                        <a:defRPr/>
                      </a:pPr>
                      <a:endParaRPr lang="en-ZA" sz="1400" b="1" kern="1200" dirty="0" smtClean="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en-GB" sz="1400" b="1" kern="1200" dirty="0" smtClean="0">
                          <a:solidFill>
                            <a:schemeClr val="bg1"/>
                          </a:solidFill>
                          <a:effectLst/>
                          <a:latin typeface="+mn-lt"/>
                          <a:ea typeface="+mn-ea"/>
                          <a:cs typeface="Arial" panose="020B0604020202020204" pitchFamily="34" charset="0"/>
                        </a:rPr>
                        <a:t> 2</a:t>
                      </a:r>
                      <a:r>
                        <a:rPr lang="en-GB" sz="1400" b="1" kern="1200" baseline="30000" dirty="0" smtClean="0">
                          <a:solidFill>
                            <a:schemeClr val="bg1"/>
                          </a:solidFill>
                          <a:effectLst/>
                          <a:latin typeface="+mn-lt"/>
                          <a:ea typeface="+mn-ea"/>
                          <a:cs typeface="Arial" panose="020B0604020202020204" pitchFamily="34" charset="0"/>
                        </a:rPr>
                        <a:t>nd</a:t>
                      </a:r>
                      <a:r>
                        <a:rPr lang="en-GB" sz="1400" b="1" kern="1200" baseline="0" dirty="0" smtClean="0">
                          <a:solidFill>
                            <a:schemeClr val="bg1"/>
                          </a:solidFill>
                          <a:effectLst/>
                          <a:latin typeface="+mn-lt"/>
                          <a:ea typeface="+mn-ea"/>
                          <a:cs typeface="Arial" panose="020B0604020202020204" pitchFamily="34" charset="0"/>
                        </a:rPr>
                        <a:t> Quarter  </a:t>
                      </a:r>
                      <a:r>
                        <a:rPr lang="en-GB" sz="1400" b="1" kern="1200" dirty="0" smtClean="0">
                          <a:solidFill>
                            <a:schemeClr val="bg1"/>
                          </a:solidFill>
                          <a:effectLst/>
                          <a:latin typeface="+mn-lt"/>
                          <a:ea typeface="+mn-ea"/>
                          <a:cs typeface="Arial" panose="020B0604020202020204" pitchFamily="34" charset="0"/>
                        </a:rPr>
                        <a:t>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10236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completion of the phase of implementation of the National Educational Plan </a:t>
                      </a:r>
                      <a:endParaRPr lang="en-ZA"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Engage two potential partners for funding the NEP</a:t>
                      </a:r>
                      <a:endParaRPr lang="en-ZA"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Identify</a:t>
                      </a:r>
                      <a:r>
                        <a:rPr lang="en-ZA" sz="100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and engage with two funders </a:t>
                      </a:r>
                      <a:endParaRPr lang="en-ZA"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NOT ACHIEVED</a:t>
                      </a:r>
                    </a:p>
                    <a:p>
                      <a:pPr marL="0" marR="0" indent="0" algn="l" defTabSz="457200" rtl="0" eaLnBrk="1" fontAlgn="auto" latinLnBrk="0" hangingPunct="1">
                        <a:lnSpc>
                          <a:spcPct val="107000"/>
                        </a:lnSpc>
                        <a:spcBef>
                          <a:spcPts val="0"/>
                        </a:spcBef>
                        <a:spcAft>
                          <a:spcPts val="800"/>
                        </a:spcAft>
                        <a:buClrTx/>
                        <a:buSzTx/>
                        <a:buFontTx/>
                        <a:buNone/>
                        <a:tabLst/>
                        <a:defRPr/>
                      </a:pPr>
                      <a:r>
                        <a:rPr lang="en-ZA" sz="1000" b="0" dirty="0" smtClean="0">
                          <a:effectLst/>
                          <a:latin typeface="Calibri" panose="020F0502020204030204" pitchFamily="34" charset="0"/>
                          <a:ea typeface="Calibri" panose="020F0502020204030204" pitchFamily="34" charset="0"/>
                          <a:cs typeface="Calibri" panose="020F0502020204030204" pitchFamily="34" charset="0"/>
                        </a:rPr>
                        <a:t>The</a:t>
                      </a:r>
                      <a:r>
                        <a:rPr lang="en-ZA" sz="1000" b="0" baseline="0" dirty="0" smtClean="0">
                          <a:effectLst/>
                          <a:latin typeface="Calibri" panose="020F0502020204030204" pitchFamily="34" charset="0"/>
                          <a:ea typeface="Calibri" panose="020F0502020204030204" pitchFamily="34" charset="0"/>
                          <a:cs typeface="Calibri" panose="020F0502020204030204" pitchFamily="34" charset="0"/>
                        </a:rPr>
                        <a:t> National Education Plan is currently under review.</a:t>
                      </a:r>
                      <a:endParaRPr lang="en-ZA" sz="1000" b="1" dirty="0" smtClean="0">
                        <a:effectLst/>
                        <a:latin typeface="Calibri" panose="020F0502020204030204" pitchFamily="34" charset="0"/>
                        <a:ea typeface="Calibri" panose="020F0502020204030204" pitchFamily="34" charset="0"/>
                        <a:cs typeface="Calibri" panose="020F0502020204030204" pitchFamily="34" charset="0"/>
                      </a:endParaRPr>
                    </a:p>
                    <a:p>
                      <a:pPr algn="just">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a:t>
                      </a:r>
                      <a:endParaRPr lang="en-ZA" sz="1000" b="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000" b="0" dirty="0" smtClean="0">
                          <a:effectLst/>
                          <a:latin typeface="Calibri" panose="020F0502020204030204" pitchFamily="34" charset="0"/>
                          <a:ea typeface="Calibri" panose="020F0502020204030204" pitchFamily="34" charset="0"/>
                          <a:cs typeface="Times New Roman" panose="02020603050405020304" pitchFamily="18" charset="0"/>
                        </a:rPr>
                        <a:t>Resource</a:t>
                      </a:r>
                      <a:r>
                        <a:rPr lang="en-ZA" sz="1000" b="0" baseline="0" dirty="0" smtClean="0">
                          <a:effectLst/>
                          <a:latin typeface="Calibri" panose="020F0502020204030204" pitchFamily="34" charset="0"/>
                          <a:ea typeface="Calibri" panose="020F0502020204030204" pitchFamily="34" charset="0"/>
                          <a:cs typeface="Times New Roman" panose="02020603050405020304" pitchFamily="18" charset="0"/>
                        </a:rPr>
                        <a:t> mobilisation plan developed. Application for funding submitted. </a:t>
                      </a:r>
                      <a:endParaRPr lang="en-ZA" sz="1000" b="1" dirty="0" smtClean="0">
                        <a:effectLst/>
                        <a:latin typeface="Calibri" panose="020F0502020204030204" pitchFamily="34" charset="0"/>
                        <a:ea typeface="Calibri" panose="020F0502020204030204" pitchFamily="34" charset="0"/>
                        <a:cs typeface="Calibri" panose="020F050202020403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0236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Percentage Implementation of annual commercial  targets of  the Regional Training Centre (RTC) strategy</a:t>
                      </a:r>
                    </a:p>
                    <a:p>
                      <a:pPr>
                        <a:lnSpc>
                          <a:spcPct val="100000"/>
                        </a:lnSpc>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80% of the RTC Commercial targets achieved </a:t>
                      </a: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60% of the RTC commercial targets achieved</a:t>
                      </a:r>
                      <a:endParaRPr lang="en-ZA"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a:t>
                      </a:r>
                    </a:p>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R250 000 of</a:t>
                      </a:r>
                      <a:r>
                        <a:rPr lang="en-ZA" sz="1000" b="1" baseline="0" dirty="0" smtClean="0">
                          <a:effectLst/>
                          <a:latin typeface="Calibri" panose="020F0502020204030204" pitchFamily="34" charset="0"/>
                          <a:ea typeface="Calibri" panose="020F0502020204030204" pitchFamily="34" charset="0"/>
                          <a:cs typeface="Calibri" panose="020F0502020204030204" pitchFamily="34" charset="0"/>
                        </a:rPr>
                        <a:t> the R600 000 Annual target reached </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a:t>
                      </a:r>
                    </a:p>
                    <a:p>
                      <a:pPr>
                        <a:lnSpc>
                          <a:spcPct val="107000"/>
                        </a:lnSpc>
                        <a:spcAft>
                          <a:spcPts val="800"/>
                        </a:spcAft>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0236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MS Mincho"/>
                          <a:cs typeface="Calibri" panose="020F0502020204030204" pitchFamily="34" charset="0"/>
                        </a:rPr>
                        <a:t>Percentage of bursars absorbed by SAWS </a:t>
                      </a:r>
                      <a:endParaRPr lang="en-ZA"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60% of  bursars absorbed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Monitoring progress of the SAWS bursars</a:t>
                      </a:r>
                      <a:endParaRPr lang="en-ZA"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ACHIEVED</a:t>
                      </a:r>
                    </a:p>
                    <a:p>
                      <a:pPr>
                        <a:lnSpc>
                          <a:spcPct val="107000"/>
                        </a:lnSpc>
                        <a:spcAft>
                          <a:spcPts val="800"/>
                        </a:spcAft>
                      </a:pPr>
                      <a:r>
                        <a:rPr lang="en-ZA" sz="1000" b="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Bursars</a:t>
                      </a:r>
                      <a:r>
                        <a:rPr lang="en-ZA" sz="1000" b="0" baseline="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are only absorbed after completion of courses .</a:t>
                      </a:r>
                      <a:endParaRPr lang="en-ZA" sz="1000" b="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ACHIEVED</a:t>
                      </a:r>
                    </a:p>
                    <a:p>
                      <a:pPr>
                        <a:lnSpc>
                          <a:spcPct val="107000"/>
                        </a:lnSpc>
                        <a:spcAft>
                          <a:spcPts val="800"/>
                        </a:spcAft>
                      </a:pPr>
                      <a:r>
                        <a:rPr lang="en-ZA" sz="1000" b="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Bursars</a:t>
                      </a:r>
                      <a:r>
                        <a:rPr lang="en-ZA" sz="1000" b="0" baseline="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are only absorbed after completion of courses </a:t>
                      </a: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77999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MS Mincho"/>
                          <a:cs typeface="Calibri" panose="020F0502020204030204" pitchFamily="34" charset="0"/>
                        </a:rPr>
                        <a:t>Percentage implementation of doctoral Programme milestones</a:t>
                      </a:r>
                      <a:endParaRPr lang="en-ZA"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20% of the doctoral programme annual  milestones achieved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Monitoring progress of the SAWS PhD candidates</a:t>
                      </a:r>
                      <a:endParaRPr lang="en-ZA"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ACHIEVED </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ACHIEVED </a:t>
                      </a:r>
                    </a:p>
                    <a:p>
                      <a:pPr>
                        <a:lnSpc>
                          <a:spcPct val="107000"/>
                        </a:lnSpc>
                        <a:spcAft>
                          <a:spcPts val="800"/>
                        </a:spcAft>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grpSp>
        <p:nvGrpSpPr>
          <p:cNvPr id="5" name="Group 6"/>
          <p:cNvGrpSpPr>
            <a:grpSpLocks/>
          </p:cNvGrpSpPr>
          <p:nvPr/>
        </p:nvGrpSpPr>
        <p:grpSpPr bwMode="auto">
          <a:xfrm>
            <a:off x="1066800" y="6477000"/>
            <a:ext cx="5778500" cy="215900"/>
            <a:chOff x="685800" y="6400800"/>
            <a:chExt cx="5778500" cy="215900"/>
          </a:xfrm>
        </p:grpSpPr>
        <p:sp>
          <p:nvSpPr>
            <p:cNvPr id="7"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On target</a:t>
              </a:r>
              <a:endParaRPr lang="en-US" altLang="en-US" sz="1200" dirty="0">
                <a:solidFill>
                  <a:srgbClr val="333399"/>
                </a:solidFill>
              </a:endParaRPr>
            </a:p>
          </p:txBody>
        </p:sp>
        <p:sp>
          <p:nvSpPr>
            <p:cNvPr id="8"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work in progress</a:t>
              </a:r>
              <a:endParaRPr lang="en-US" altLang="en-US" sz="1200" dirty="0">
                <a:solidFill>
                  <a:srgbClr val="333399"/>
                </a:solidFill>
              </a:endParaRPr>
            </a:p>
          </p:txBody>
        </p:sp>
        <p:sp>
          <p:nvSpPr>
            <p:cNvPr id="9"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Off target</a:t>
              </a:r>
            </a:p>
          </p:txBody>
        </p:sp>
        <p:sp>
          <p:nvSpPr>
            <p:cNvPr id="10"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r>
                <a:rPr lang="en-US" altLang="en-US" sz="1200">
                  <a:solidFill>
                    <a:srgbClr val="333399"/>
                  </a:solidFill>
                </a:rPr>
                <a:t>= No</a:t>
              </a:r>
            </a:p>
            <a:p>
              <a:pPr marL="228600" lvl="2">
                <a:lnSpc>
                  <a:spcPct val="60000"/>
                </a:lnSpc>
                <a:buClr>
                  <a:srgbClr val="000000"/>
                </a:buClr>
              </a:pPr>
              <a:r>
                <a:rPr lang="en-US" altLang="en-US" sz="1200">
                  <a:solidFill>
                    <a:srgbClr val="333399"/>
                  </a:solidFill>
                </a:rPr>
                <a:t>milestone</a:t>
              </a:r>
            </a:p>
          </p:txBody>
        </p:sp>
      </p:grpSp>
      <p:sp>
        <p:nvSpPr>
          <p:cNvPr id="12" name="Footer Placeholder 11"/>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15158763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3" name="Title 2"/>
          <p:cNvSpPr>
            <a:spLocks noGrp="1"/>
          </p:cNvSpPr>
          <p:nvPr>
            <p:ph type="title"/>
          </p:nvPr>
        </p:nvSpPr>
        <p:spPr>
          <a:xfrm>
            <a:off x="0" y="3352800"/>
            <a:ext cx="9144000" cy="1066800"/>
          </a:xfrm>
          <a:solidFill>
            <a:schemeClr val="tx2"/>
          </a:solidFill>
        </p:spPr>
        <p:txBody>
          <a:bodyPr/>
          <a:lstStyle/>
          <a:p>
            <a:r>
              <a:rPr lang="en-ZA" sz="2400" b="1" dirty="0" smtClean="0">
                <a:latin typeface="Calibri" panose="020F0502020204030204" pitchFamily="34" charset="0"/>
              </a:rPr>
              <a:t/>
            </a:r>
            <a:br>
              <a:rPr lang="en-ZA" sz="2400" b="1" dirty="0" smtClean="0">
                <a:latin typeface="Calibri" panose="020F0502020204030204" pitchFamily="34" charset="0"/>
              </a:rPr>
            </a:br>
            <a:r>
              <a:rPr lang="en-ZA" sz="2400" b="1" dirty="0" smtClean="0">
                <a:solidFill>
                  <a:schemeClr val="bg1"/>
                </a:solidFill>
                <a:latin typeface="Calibri" panose="020F0502020204030204" pitchFamily="34" charset="0"/>
              </a:rPr>
              <a:t>STRATEGIC </a:t>
            </a:r>
            <a:r>
              <a:rPr lang="en-ZA" sz="2400" b="1" dirty="0">
                <a:solidFill>
                  <a:schemeClr val="bg1"/>
                </a:solidFill>
                <a:latin typeface="Calibri" panose="020F0502020204030204" pitchFamily="34" charset="0"/>
              </a:rPr>
              <a:t>GOAL 3:</a:t>
            </a:r>
            <a:br>
              <a:rPr lang="en-ZA" sz="2400" b="1" dirty="0">
                <a:solidFill>
                  <a:schemeClr val="bg1"/>
                </a:solidFill>
                <a:latin typeface="Calibri" panose="020F0502020204030204" pitchFamily="34" charset="0"/>
              </a:rPr>
            </a:br>
            <a:r>
              <a:rPr lang="en-ZA" sz="2400" b="1" dirty="0">
                <a:solidFill>
                  <a:schemeClr val="bg1"/>
                </a:solidFill>
                <a:latin typeface="Calibri" panose="020F0502020204030204" pitchFamily="34" charset="0"/>
              </a:rPr>
              <a:t>  </a:t>
            </a:r>
            <a:r>
              <a:rPr lang="en-US" sz="2400" b="1" dirty="0">
                <a:solidFill>
                  <a:schemeClr val="bg1"/>
                </a:solidFill>
                <a:latin typeface="Calibri" panose="020F0502020204030204" pitchFamily="34" charset="0"/>
                <a:cs typeface="Calibri" panose="020F0502020204030204" pitchFamily="34" charset="0"/>
              </a:rPr>
              <a:t>ENGAGED STAKEHOLDERS </a:t>
            </a:r>
            <a:r>
              <a:rPr lang="en-ZA" sz="2400" b="1" dirty="0">
                <a:solidFill>
                  <a:schemeClr val="bg1"/>
                </a:solidFill>
                <a:latin typeface="Calibri" panose="020F0502020204030204" pitchFamily="34" charset="0"/>
                <a:cs typeface="Calibri" panose="020F0502020204030204" pitchFamily="34" charset="0"/>
              </a:rPr>
              <a:t/>
            </a:r>
            <a:br>
              <a:rPr lang="en-ZA" sz="2400" b="1" dirty="0">
                <a:solidFill>
                  <a:schemeClr val="bg1"/>
                </a:solidFill>
                <a:latin typeface="Calibri" panose="020F0502020204030204" pitchFamily="34" charset="0"/>
                <a:cs typeface="Calibri" panose="020F0502020204030204" pitchFamily="34" charset="0"/>
              </a:rPr>
            </a:br>
            <a:r>
              <a:rPr lang="en-ZA" sz="2400" b="1" dirty="0">
                <a:solidFill>
                  <a:schemeClr val="bg1"/>
                </a:solidFill>
                <a:latin typeface="Calibri" panose="020F0502020204030204" pitchFamily="34" charset="0"/>
              </a:rPr>
              <a:t> </a:t>
            </a:r>
            <a:br>
              <a:rPr lang="en-ZA" sz="2400" b="1" dirty="0">
                <a:solidFill>
                  <a:schemeClr val="bg1"/>
                </a:solidFill>
                <a:latin typeface="Calibri" panose="020F0502020204030204" pitchFamily="34" charset="0"/>
              </a:rPr>
            </a:br>
            <a:endParaRPr lang="en-ZA" sz="2400" dirty="0">
              <a:solidFill>
                <a:schemeClr val="bg1"/>
              </a:solidFill>
            </a:endParaRPr>
          </a:p>
        </p:txBody>
      </p:sp>
      <p:sp>
        <p:nvSpPr>
          <p:cNvPr id="13" name="Footer Placeholder 12"/>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2533535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067800" cy="609600"/>
          </a:xfrm>
          <a:solidFill>
            <a:schemeClr val="tx2"/>
          </a:solidFill>
        </p:spPr>
        <p:txBody>
          <a:bodyPr/>
          <a:lstStyle/>
          <a:p>
            <a:pPr lvl="1"/>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STRATEGIC GOAL 3:Engaged Stakeholders  </a:t>
            </a: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767847018"/>
              </p:ext>
            </p:extLst>
          </p:nvPr>
        </p:nvGraphicFramePr>
        <p:xfrm>
          <a:off x="-1" y="415196"/>
          <a:ext cx="9067802" cy="5307043"/>
        </p:xfrm>
        <a:graphic>
          <a:graphicData uri="http://schemas.openxmlformats.org/drawingml/2006/table">
            <a:tbl>
              <a:tblPr/>
              <a:tblGrid>
                <a:gridCol w="1654709"/>
                <a:gridCol w="1389955"/>
                <a:gridCol w="1389955"/>
                <a:gridCol w="1389955"/>
                <a:gridCol w="3243228"/>
              </a:tblGrid>
              <a:tr h="499204">
                <a:tc grid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ZA" sz="1400" dirty="0" smtClean="0">
                        <a:solidFill>
                          <a:schemeClr val="bg1"/>
                        </a:solidFill>
                        <a:effectLst/>
                        <a:latin typeface="+mj-lt"/>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r>
                        <a:rPr lang="en-ZA" sz="1400" b="1"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SO 3.1 Position SAWS as a relevant meteorological institution</a:t>
                      </a:r>
                      <a:endParaRPr lang="en-Z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endParaRPr lang="en-ZA" sz="1400" kern="1200" dirty="0">
                        <a:solidFill>
                          <a:schemeClr val="bg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smtClean="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622012">
                <a:tc>
                  <a:txBody>
                    <a:bodyPr/>
                    <a:lstStyle/>
                    <a:p>
                      <a:pPr algn="ctr">
                        <a:lnSpc>
                          <a:spcPct val="100000"/>
                        </a:lnSpc>
                        <a:spcAft>
                          <a:spcPts val="0"/>
                        </a:spcAft>
                      </a:pPr>
                      <a:r>
                        <a:rPr lang="en-ZA" sz="1400" b="1" kern="1200" dirty="0" smtClean="0">
                          <a:solidFill>
                            <a:schemeClr val="bg1"/>
                          </a:solidFill>
                          <a:effectLst/>
                          <a:latin typeface="+mn-lt"/>
                          <a:ea typeface="+mn-ea"/>
                          <a:cs typeface="Arial" panose="020B0604020202020204" pitchFamily="34" charset="0"/>
                        </a:rPr>
                        <a:t>Performance indicator</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Annual target 2017/18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2</a:t>
                      </a:r>
                      <a:r>
                        <a:rPr lang="en-ZA" sz="1400" b="1" kern="1200" baseline="30000" dirty="0" smtClean="0">
                          <a:solidFill>
                            <a:schemeClr val="bg1"/>
                          </a:solidFill>
                          <a:effectLst/>
                          <a:latin typeface="+mn-lt"/>
                          <a:ea typeface="+mn-ea"/>
                          <a:cs typeface="Arial" panose="020B0604020202020204" pitchFamily="34" charset="0"/>
                        </a:rPr>
                        <a:t>nd</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Quarter target 2017/18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1</a:t>
                      </a:r>
                      <a:r>
                        <a:rPr lang="en-ZA" sz="1400" b="1" kern="1200" baseline="30000" dirty="0" smtClean="0">
                          <a:solidFill>
                            <a:schemeClr val="bg1"/>
                          </a:solidFill>
                          <a:effectLst/>
                          <a:latin typeface="+mn-lt"/>
                          <a:ea typeface="+mn-ea"/>
                          <a:cs typeface="Arial" panose="020B0604020202020204" pitchFamily="34" charset="0"/>
                        </a:rPr>
                        <a:t>st</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 Quarter Status </a:t>
                      </a:r>
                    </a:p>
                    <a:p>
                      <a:pPr marL="0" marR="0" indent="52705" algn="ctr" defTabSz="457200" rtl="0" eaLnBrk="1" fontAlgn="auto" latinLnBrk="0" hangingPunct="1">
                        <a:lnSpc>
                          <a:spcPct val="100000"/>
                        </a:lnSpc>
                        <a:spcBef>
                          <a:spcPts val="0"/>
                        </a:spcBef>
                        <a:spcAft>
                          <a:spcPts val="0"/>
                        </a:spcAft>
                        <a:buClrTx/>
                        <a:buSzTx/>
                        <a:buFontTx/>
                        <a:buNone/>
                        <a:tabLst/>
                        <a:defRPr/>
                      </a:pPr>
                      <a:endParaRPr lang="en-ZA" sz="1400" b="1" kern="1200" dirty="0" smtClean="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en-GB" sz="1400" b="1" kern="1200" dirty="0" smtClean="0">
                          <a:solidFill>
                            <a:schemeClr val="bg1"/>
                          </a:solidFill>
                          <a:effectLst/>
                          <a:latin typeface="+mn-lt"/>
                          <a:ea typeface="+mn-ea"/>
                          <a:cs typeface="Arial" panose="020B0604020202020204" pitchFamily="34" charset="0"/>
                        </a:rPr>
                        <a:t> 2</a:t>
                      </a:r>
                      <a:r>
                        <a:rPr lang="en-GB" sz="1400" b="1" kern="1200" baseline="30000" dirty="0" smtClean="0">
                          <a:solidFill>
                            <a:schemeClr val="bg1"/>
                          </a:solidFill>
                          <a:effectLst/>
                          <a:latin typeface="+mn-lt"/>
                          <a:ea typeface="+mn-ea"/>
                          <a:cs typeface="Arial" panose="020B0604020202020204" pitchFamily="34" charset="0"/>
                        </a:rPr>
                        <a:t>nd  </a:t>
                      </a:r>
                      <a:r>
                        <a:rPr lang="en-GB" sz="1400" b="1" kern="1200" baseline="0" dirty="0" smtClean="0">
                          <a:solidFill>
                            <a:schemeClr val="bg1"/>
                          </a:solidFill>
                          <a:effectLst/>
                          <a:latin typeface="+mn-lt"/>
                          <a:ea typeface="+mn-ea"/>
                          <a:cs typeface="Arial" panose="020B0604020202020204" pitchFamily="34" charset="0"/>
                        </a:rPr>
                        <a:t> Quarter  </a:t>
                      </a:r>
                      <a:r>
                        <a:rPr lang="en-GB" sz="1400" b="1" kern="1200" dirty="0" smtClean="0">
                          <a:solidFill>
                            <a:schemeClr val="bg1"/>
                          </a:solidFill>
                          <a:effectLst/>
                          <a:latin typeface="+mn-lt"/>
                          <a:ea typeface="+mn-ea"/>
                          <a:cs typeface="Arial" panose="020B0604020202020204" pitchFamily="34" charset="0"/>
                        </a:rPr>
                        <a:t>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13374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n-lt"/>
                          <a:ea typeface="Calibri" panose="020F0502020204030204" pitchFamily="34" charset="0"/>
                          <a:cs typeface="Calibri" panose="020F0502020204030204" pitchFamily="34" charset="0"/>
                        </a:rPr>
                        <a:t>Percentage completion of annual targets as set out in the  corporate communications strategy</a:t>
                      </a:r>
                    </a:p>
                    <a:p>
                      <a:pPr>
                        <a:lnSpc>
                          <a:spcPct val="100000"/>
                        </a:lnSpc>
                      </a:pPr>
                      <a:endParaRPr lang="en-ZA" sz="1000" kern="1200" dirty="0">
                        <a:solidFill>
                          <a:schemeClr val="tx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effectLst/>
                          <a:latin typeface="+mn-lt"/>
                          <a:ea typeface="Calibri" panose="020F0502020204030204" pitchFamily="34" charset="0"/>
                          <a:cs typeface="Calibri" panose="020F0502020204030204" pitchFamily="34" charset="0"/>
                        </a:rPr>
                        <a:t>80% of communications programmes implemented as per the communications strategy for 2017/18</a:t>
                      </a:r>
                      <a:endParaRPr lang="en-ZA" sz="1000" dirty="0" smtClean="0">
                        <a:effectLst/>
                        <a:latin typeface="+mn-lt"/>
                        <a:ea typeface="Calibri" panose="020F0502020204030204" pitchFamily="34" charset="0"/>
                        <a:cs typeface="Times New Roman" panose="02020603050405020304" pitchFamily="18" charset="0"/>
                      </a:endParaRPr>
                    </a:p>
                    <a:p>
                      <a:pPr>
                        <a:lnSpc>
                          <a:spcPct val="107000"/>
                        </a:lnSpc>
                        <a:spcAft>
                          <a:spcPts val="800"/>
                        </a:spcAft>
                      </a:pPr>
                      <a:endParaRPr lang="en-ZA"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n-lt"/>
                          <a:ea typeface="Calibri" panose="020F0502020204030204" pitchFamily="34" charset="0"/>
                          <a:cs typeface="Calibri" panose="020F0502020204030204" pitchFamily="34" charset="0"/>
                        </a:rPr>
                        <a:t>60% of Communications Strategy programmes implemented</a:t>
                      </a:r>
                      <a:endParaRPr lang="en-ZA" sz="1000" dirty="0" smtClean="0">
                        <a:effectLst/>
                        <a:latin typeface="+mn-lt"/>
                        <a:ea typeface="Calibri" panose="020F0502020204030204" pitchFamily="34" charset="0"/>
                        <a:cs typeface="Times New Roman" panose="02020603050405020304" pitchFamily="18" charset="0"/>
                      </a:endParaRPr>
                    </a:p>
                    <a:p>
                      <a:pPr algn="just">
                        <a:lnSpc>
                          <a:spcPct val="100000"/>
                        </a:lnSpc>
                      </a:pPr>
                      <a:endParaRPr lang="en-ZA" sz="1000" kern="1200" dirty="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mn-lt"/>
                          <a:ea typeface="Calibri" panose="020F0502020204030204" pitchFamily="34" charset="0"/>
                          <a:cs typeface="Calibri" panose="020F0502020204030204" pitchFamily="34" charset="0"/>
                        </a:rPr>
                        <a:t>ACHIEVED</a:t>
                      </a:r>
                    </a:p>
                    <a:p>
                      <a:pPr>
                        <a:lnSpc>
                          <a:spcPct val="107000"/>
                        </a:lnSpc>
                        <a:spcAft>
                          <a:spcPts val="800"/>
                        </a:spcAft>
                      </a:pPr>
                      <a:r>
                        <a:rPr lang="en-ZA" sz="1000" b="0" dirty="0" smtClean="0">
                          <a:effectLst/>
                          <a:latin typeface="+mn-lt"/>
                          <a:ea typeface="Calibri" panose="020F0502020204030204" pitchFamily="34" charset="0"/>
                          <a:cs typeface="Calibri" panose="020F0502020204030204" pitchFamily="34" charset="0"/>
                        </a:rPr>
                        <a:t>Development</a:t>
                      </a:r>
                      <a:r>
                        <a:rPr lang="en-ZA" sz="1000" b="0" baseline="0" dirty="0" smtClean="0">
                          <a:effectLst/>
                          <a:latin typeface="+mn-lt"/>
                          <a:ea typeface="Calibri" panose="020F0502020204030204" pitchFamily="34" charset="0"/>
                          <a:cs typeface="Calibri" panose="020F0502020204030204" pitchFamily="34" charset="0"/>
                        </a:rPr>
                        <a:t> of annual report . Development of Weather Smart Newsletter.   Media Liaison and Internal communications. </a:t>
                      </a:r>
                    </a:p>
                    <a:p>
                      <a:pPr>
                        <a:lnSpc>
                          <a:spcPct val="107000"/>
                        </a:lnSpc>
                        <a:spcAft>
                          <a:spcPts val="800"/>
                        </a:spcAft>
                      </a:pPr>
                      <a:r>
                        <a:rPr lang="en-ZA" sz="1000" b="0" baseline="0" dirty="0" smtClean="0">
                          <a:effectLst/>
                          <a:latin typeface="+mn-lt"/>
                          <a:ea typeface="Calibri" panose="020F0502020204030204" pitchFamily="34" charset="0"/>
                          <a:cs typeface="Calibri" panose="020F0502020204030204" pitchFamily="34" charset="0"/>
                        </a:rPr>
                        <a:t>Support with outreach projects</a:t>
                      </a:r>
                      <a:endParaRPr lang="en-ZA" sz="1000" b="0" kern="1200" dirty="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effectLst/>
                          <a:latin typeface="+mn-lt"/>
                          <a:ea typeface="Calibri" panose="020F0502020204030204" pitchFamily="34" charset="0"/>
                          <a:cs typeface="Calibri" panose="020F0502020204030204" pitchFamily="34" charset="0"/>
                        </a:rPr>
                        <a:t>ACHIEVED</a:t>
                      </a:r>
                    </a:p>
                    <a:p>
                      <a:pPr>
                        <a:lnSpc>
                          <a:spcPct val="107000"/>
                        </a:lnSpc>
                        <a:spcAft>
                          <a:spcPts val="800"/>
                        </a:spcAft>
                      </a:pPr>
                      <a:r>
                        <a:rPr lang="en-ZA" sz="1000" kern="1200" dirty="0" smtClean="0">
                          <a:solidFill>
                            <a:schemeClr val="tx1"/>
                          </a:solidFill>
                          <a:effectLst/>
                          <a:latin typeface="+mn-lt"/>
                          <a:ea typeface="+mn-ea"/>
                          <a:cs typeface="Calibri" panose="020F0502020204030204" pitchFamily="34" charset="0"/>
                        </a:rPr>
                        <a:t>A Cumulative percentage of 60% implementation of the Communications Plan was attained.</a:t>
                      </a:r>
                      <a:endParaRPr lang="en-ZA" sz="1000" b="1" dirty="0" smtClean="0">
                        <a:effectLst/>
                        <a:latin typeface="+mn-lt"/>
                        <a:ea typeface="Calibri" panose="020F0502020204030204" pitchFamily="34" charset="0"/>
                        <a:cs typeface="Calibri" panose="020F0502020204030204" pitchFamily="34" charset="0"/>
                      </a:endParaRPr>
                    </a:p>
                    <a:p>
                      <a:pPr>
                        <a:lnSpc>
                          <a:spcPct val="107000"/>
                        </a:lnSpc>
                        <a:spcAft>
                          <a:spcPts val="800"/>
                        </a:spcAft>
                      </a:pPr>
                      <a:endParaRPr lang="en-ZA" sz="1000" b="1" dirty="0" smtClean="0">
                        <a:effectLst/>
                        <a:latin typeface="+mn-lt"/>
                        <a:ea typeface="Calibri" panose="020F0502020204030204" pitchFamily="34" charset="0"/>
                        <a:cs typeface="Calibri" panose="020F050202020403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42808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n-lt"/>
                          <a:ea typeface="Calibri" panose="020F0502020204030204" pitchFamily="34" charset="0"/>
                          <a:cs typeface="Calibri" panose="020F0502020204030204" pitchFamily="34" charset="0"/>
                        </a:rPr>
                        <a:t>Percentage (increase) in traffic volumes on media platforms</a:t>
                      </a:r>
                      <a:endParaRPr lang="en-ZA" sz="1000" dirty="0" smtClean="0">
                        <a:effectLst/>
                        <a:latin typeface="+mn-lt"/>
                        <a:ea typeface="Calibri" panose="020F0502020204030204" pitchFamily="34" charset="0"/>
                        <a:cs typeface="Times New Roman" panose="02020603050405020304" pitchFamily="18" charset="0"/>
                      </a:endParaRPr>
                    </a:p>
                    <a:p>
                      <a:pPr>
                        <a:lnSpc>
                          <a:spcPct val="100000"/>
                        </a:lnSpc>
                      </a:pPr>
                      <a:endParaRPr lang="en-ZA" sz="1000" kern="1200" dirty="0" smtClean="0">
                        <a:solidFill>
                          <a:schemeClr val="tx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n-lt"/>
                          <a:ea typeface="Calibri" panose="020F0502020204030204" pitchFamily="34" charset="0"/>
                          <a:cs typeface="Calibri" panose="020F0502020204030204" pitchFamily="34" charset="0"/>
                        </a:rPr>
                        <a:t>10% increase in Traffic volumes across media platforms from the 2016/17 volumes </a:t>
                      </a:r>
                      <a:endParaRPr lang="en-ZA" sz="1000" dirty="0" smtClean="0">
                        <a:effectLst/>
                        <a:latin typeface="+mn-lt"/>
                        <a:ea typeface="Calibri" panose="020F0502020204030204" pitchFamily="34" charset="0"/>
                        <a:cs typeface="Times New Roman" panose="02020603050405020304" pitchFamily="18" charset="0"/>
                      </a:endParaRPr>
                    </a:p>
                    <a:p>
                      <a:pPr>
                        <a:lnSpc>
                          <a:spcPct val="100000"/>
                        </a:lnSpc>
                      </a:pPr>
                      <a:endParaRPr lang="en-ZA" sz="1000" kern="1200" dirty="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mn-lt"/>
                          <a:ea typeface="Calibri" panose="020F0502020204030204" pitchFamily="34" charset="0"/>
                          <a:cs typeface="Calibri" panose="020F0502020204030204" pitchFamily="34" charset="0"/>
                        </a:rPr>
                        <a:t>6% increase in traffic volumes across media platforms</a:t>
                      </a:r>
                      <a:endParaRPr lang="en-ZA" sz="1000" dirty="0" smtClean="0">
                        <a:effectLst/>
                        <a:latin typeface="+mn-lt"/>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mn-lt"/>
                          <a:ea typeface="Calibri" panose="020F0502020204030204" pitchFamily="34" charset="0"/>
                          <a:cs typeface="Calibri" panose="020F0502020204030204" pitchFamily="34" charset="0"/>
                        </a:rPr>
                        <a:t>ACHIEVED</a:t>
                      </a:r>
                    </a:p>
                    <a:p>
                      <a:pPr>
                        <a:lnSpc>
                          <a:spcPct val="107000"/>
                        </a:lnSpc>
                        <a:spcAft>
                          <a:spcPts val="800"/>
                        </a:spcAft>
                      </a:pPr>
                      <a:r>
                        <a:rPr lang="en-ZA" sz="1000" b="0" dirty="0" smtClean="0">
                          <a:effectLst/>
                          <a:latin typeface="+mn-lt"/>
                          <a:ea typeface="Calibri" panose="020F0502020204030204" pitchFamily="34" charset="0"/>
                          <a:cs typeface="Calibri" panose="020F0502020204030204" pitchFamily="34" charset="0"/>
                        </a:rPr>
                        <a:t>2127 Tweets </a:t>
                      </a:r>
                    </a:p>
                    <a:p>
                      <a:pPr>
                        <a:lnSpc>
                          <a:spcPct val="107000"/>
                        </a:lnSpc>
                        <a:spcAft>
                          <a:spcPts val="800"/>
                        </a:spcAft>
                      </a:pPr>
                      <a:r>
                        <a:rPr lang="en-ZA" sz="1000" b="0" dirty="0" smtClean="0">
                          <a:effectLst/>
                          <a:latin typeface="+mn-lt"/>
                          <a:ea typeface="Calibri" panose="020F0502020204030204" pitchFamily="34" charset="0"/>
                          <a:cs typeface="Calibri" panose="020F0502020204030204" pitchFamily="34" charset="0"/>
                        </a:rPr>
                        <a:t>75 Facebook</a:t>
                      </a:r>
                      <a:r>
                        <a:rPr lang="en-ZA" sz="1000" b="0" baseline="0" dirty="0" smtClean="0">
                          <a:effectLst/>
                          <a:latin typeface="+mn-lt"/>
                          <a:ea typeface="Calibri" panose="020F0502020204030204" pitchFamily="34" charset="0"/>
                          <a:cs typeface="Calibri" panose="020F0502020204030204" pitchFamily="34" charset="0"/>
                        </a:rPr>
                        <a:t> posts</a:t>
                      </a:r>
                      <a:endParaRPr lang="en-ZA" sz="1000" b="0" kern="1200" dirty="0" smtClean="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effectLst/>
                          <a:latin typeface="+mn-lt"/>
                          <a:ea typeface="Calibri" panose="020F0502020204030204" pitchFamily="34" charset="0"/>
                          <a:cs typeface="Calibri" panose="020F0502020204030204" pitchFamily="34" charset="0"/>
                        </a:rPr>
                        <a:t>ACHIEVED</a:t>
                      </a:r>
                    </a:p>
                    <a:p>
                      <a:pPr>
                        <a:lnSpc>
                          <a:spcPct val="107000"/>
                        </a:lnSpc>
                        <a:spcAft>
                          <a:spcPts val="800"/>
                        </a:spcAft>
                      </a:pPr>
                      <a:r>
                        <a:rPr lang="en-ZA" sz="1000" b="0" dirty="0" smtClean="0">
                          <a:effectLst/>
                          <a:latin typeface="+mn-lt"/>
                          <a:ea typeface="Calibri" panose="020F0502020204030204" pitchFamily="34" charset="0"/>
                          <a:cs typeface="Calibri" panose="020F0502020204030204" pitchFamily="34" charset="0"/>
                        </a:rPr>
                        <a:t>Facebook</a:t>
                      </a:r>
                      <a:r>
                        <a:rPr lang="en-ZA" sz="1000" b="0" baseline="0" dirty="0" smtClean="0">
                          <a:effectLst/>
                          <a:latin typeface="+mn-lt"/>
                          <a:ea typeface="Calibri" panose="020F0502020204030204" pitchFamily="34" charset="0"/>
                          <a:cs typeface="Calibri" panose="020F0502020204030204" pitchFamily="34" charset="0"/>
                        </a:rPr>
                        <a:t> was </a:t>
                      </a:r>
                      <a:r>
                        <a:rPr lang="en-ZA" sz="1000" b="0" dirty="0" smtClean="0">
                          <a:effectLst/>
                          <a:latin typeface="+mn-lt"/>
                          <a:ea typeface="Calibri" panose="020F0502020204030204" pitchFamily="34" charset="0"/>
                          <a:cs typeface="Calibri" panose="020F0502020204030204" pitchFamily="34" charset="0"/>
                        </a:rPr>
                        <a:t>11043</a:t>
                      </a:r>
                      <a:r>
                        <a:rPr lang="en-ZA" sz="1000" b="0" baseline="0" dirty="0" smtClean="0">
                          <a:effectLst/>
                          <a:latin typeface="+mn-lt"/>
                          <a:ea typeface="Calibri" panose="020F0502020204030204" pitchFamily="34" charset="0"/>
                          <a:cs typeface="Calibri" panose="020F0502020204030204" pitchFamily="34" charset="0"/>
                        </a:rPr>
                        <a:t> (growth from 6530 followers =69%0</a:t>
                      </a:r>
                      <a:endParaRPr lang="en-ZA" sz="1000" b="0" dirty="0" smtClean="0">
                        <a:effectLst/>
                        <a:latin typeface="+mn-lt"/>
                        <a:ea typeface="Calibri" panose="020F0502020204030204" pitchFamily="34" charset="0"/>
                        <a:cs typeface="Calibri" panose="020F0502020204030204" pitchFamily="34" charset="0"/>
                      </a:endParaRPr>
                    </a:p>
                    <a:p>
                      <a:pPr>
                        <a:lnSpc>
                          <a:spcPct val="107000"/>
                        </a:lnSpc>
                        <a:spcAft>
                          <a:spcPts val="800"/>
                        </a:spcAft>
                      </a:pPr>
                      <a:r>
                        <a:rPr lang="en-ZA" sz="1000" b="0" dirty="0" smtClean="0">
                          <a:effectLst/>
                          <a:latin typeface="+mn-lt"/>
                          <a:ea typeface="Calibri" panose="020F0502020204030204" pitchFamily="34" charset="0"/>
                          <a:cs typeface="Calibri" panose="020F0502020204030204" pitchFamily="34" charset="0"/>
                        </a:rPr>
                        <a:t>Twitter</a:t>
                      </a:r>
                      <a:r>
                        <a:rPr lang="en-ZA" sz="1000" b="0" baseline="0" dirty="0" smtClean="0">
                          <a:effectLst/>
                          <a:latin typeface="+mn-lt"/>
                          <a:ea typeface="Calibri" panose="020F0502020204030204" pitchFamily="34" charset="0"/>
                          <a:cs typeface="Calibri" panose="020F0502020204030204" pitchFamily="34" charset="0"/>
                        </a:rPr>
                        <a:t> grew to 50842 (10% increase)</a:t>
                      </a:r>
                      <a:endParaRPr lang="en-ZA" sz="1000" b="0" dirty="0" smtClean="0">
                        <a:effectLst/>
                        <a:latin typeface="+mn-lt"/>
                        <a:ea typeface="Calibri" panose="020F0502020204030204" pitchFamily="34" charset="0"/>
                        <a:cs typeface="Calibri" panose="020F0502020204030204" pitchFamily="34" charset="0"/>
                      </a:endParaRPr>
                    </a:p>
                    <a:p>
                      <a:pPr>
                        <a:lnSpc>
                          <a:spcPct val="107000"/>
                        </a:lnSpc>
                        <a:spcAft>
                          <a:spcPts val="800"/>
                        </a:spcAft>
                      </a:pPr>
                      <a:endParaRPr lang="en-ZA" sz="1000" kern="1200" dirty="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927989">
                <a:tc>
                  <a:txBody>
                    <a:bodyPr/>
                    <a:lstStyle/>
                    <a:p>
                      <a:pPr>
                        <a:lnSpc>
                          <a:spcPct val="107000"/>
                        </a:lnSpc>
                        <a:spcAft>
                          <a:spcPts val="800"/>
                        </a:spcAft>
                      </a:pPr>
                      <a:r>
                        <a:rPr lang="en-ZA" sz="1000" dirty="0" smtClean="0">
                          <a:effectLst/>
                          <a:latin typeface="+mn-lt"/>
                          <a:ea typeface="Calibri" panose="020F0502020204030204" pitchFamily="34" charset="0"/>
                          <a:cs typeface="Calibri" panose="020F0502020204030204" pitchFamily="34" charset="0"/>
                        </a:rPr>
                        <a:t>Rand value of Advertising Value Equivalent (AVE)</a:t>
                      </a:r>
                    </a:p>
                    <a:p>
                      <a:pPr>
                        <a:lnSpc>
                          <a:spcPct val="107000"/>
                        </a:lnSpc>
                        <a:spcAft>
                          <a:spcPts val="800"/>
                        </a:spcAft>
                      </a:pPr>
                      <a:r>
                        <a:rPr lang="en-ZA" sz="1000" dirty="0" smtClean="0">
                          <a:effectLst/>
                          <a:latin typeface="+mn-lt"/>
                          <a:ea typeface="Calibri" panose="020F0502020204030204" pitchFamily="34" charset="0"/>
                          <a:cs typeface="Calibri" panose="020F0502020204030204" pitchFamily="34" charset="0"/>
                        </a:rPr>
                        <a:t>(cumulative target)</a:t>
                      </a:r>
                    </a:p>
                    <a:p>
                      <a:pPr>
                        <a:lnSpc>
                          <a:spcPct val="100000"/>
                        </a:lnSpc>
                      </a:pPr>
                      <a:endParaRPr lang="en-ZA" sz="1000" kern="1200" dirty="0" smtClean="0">
                        <a:solidFill>
                          <a:schemeClr val="tx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effectLst/>
                          <a:latin typeface="+mn-lt"/>
                          <a:ea typeface="Calibri" panose="020F0502020204030204" pitchFamily="34" charset="0"/>
                          <a:cs typeface="Calibri" panose="020F0502020204030204" pitchFamily="34" charset="0"/>
                        </a:rPr>
                        <a:t>Advertising Value Equivalent (AVE) -R25m </a:t>
                      </a:r>
                      <a:endParaRPr lang="en-ZA" sz="1000" dirty="0" smtClean="0">
                        <a:effectLst/>
                        <a:latin typeface="+mn-lt"/>
                        <a:ea typeface="Calibri" panose="020F0502020204030204" pitchFamily="34" charset="0"/>
                        <a:cs typeface="Times New Roman" panose="02020603050405020304" pitchFamily="18" charset="0"/>
                      </a:endParaRPr>
                    </a:p>
                    <a:p>
                      <a:pPr>
                        <a:lnSpc>
                          <a:spcPct val="107000"/>
                        </a:lnSpc>
                        <a:spcAft>
                          <a:spcPts val="800"/>
                        </a:spcAft>
                      </a:pPr>
                      <a:endParaRPr lang="en-ZA" sz="1000" dirty="0" smtClean="0">
                        <a:solidFill>
                          <a:schemeClr val="tx1"/>
                        </a:solidFill>
                        <a:effectLst/>
                        <a:latin typeface="+mn-lt"/>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effectLst/>
                          <a:latin typeface="+mn-lt"/>
                          <a:ea typeface="Calibri" panose="020F0502020204030204" pitchFamily="34" charset="0"/>
                          <a:cs typeface="Calibri" panose="020F0502020204030204" pitchFamily="34" charset="0"/>
                        </a:rPr>
                        <a:t>R16m AVE</a:t>
                      </a:r>
                      <a:endParaRPr lang="en-ZA" sz="1000" dirty="0" smtClean="0">
                        <a:effectLst/>
                        <a:latin typeface="+mn-lt"/>
                        <a:ea typeface="Calibri" panose="020F0502020204030204" pitchFamily="34" charset="0"/>
                        <a:cs typeface="Times New Roman" panose="02020603050405020304" pitchFamily="18" charset="0"/>
                      </a:endParaRPr>
                    </a:p>
                    <a:p>
                      <a:pPr>
                        <a:lnSpc>
                          <a:spcPct val="107000"/>
                        </a:lnSpc>
                        <a:spcAft>
                          <a:spcPts val="800"/>
                        </a:spcAft>
                      </a:pPr>
                      <a:endParaRPr lang="en-ZA" sz="1000" kern="1200" dirty="0" smtClean="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mn-lt"/>
                          <a:ea typeface="Calibri" panose="020F0502020204030204" pitchFamily="34" charset="0"/>
                          <a:cs typeface="Calibri" panose="020F0502020204030204" pitchFamily="34" charset="0"/>
                        </a:rPr>
                        <a:t>ACHIEVED</a:t>
                      </a:r>
                    </a:p>
                    <a:p>
                      <a:pPr>
                        <a:lnSpc>
                          <a:spcPct val="107000"/>
                        </a:lnSpc>
                        <a:spcAft>
                          <a:spcPts val="800"/>
                        </a:spcAft>
                      </a:pPr>
                      <a:r>
                        <a:rPr lang="en-ZA" sz="1000" b="0" dirty="0" smtClean="0">
                          <a:effectLst/>
                          <a:latin typeface="+mn-lt"/>
                          <a:ea typeface="Calibri" panose="020F0502020204030204" pitchFamily="34" charset="0"/>
                          <a:cs typeface="Calibri" panose="020F0502020204030204" pitchFamily="34" charset="0"/>
                        </a:rPr>
                        <a:t>Achieved</a:t>
                      </a:r>
                    </a:p>
                    <a:p>
                      <a:pPr>
                        <a:lnSpc>
                          <a:spcPct val="107000"/>
                        </a:lnSpc>
                        <a:spcAft>
                          <a:spcPts val="800"/>
                        </a:spcAft>
                      </a:pPr>
                      <a:r>
                        <a:rPr lang="en-ZA" sz="1000" b="0" dirty="0" smtClean="0">
                          <a:effectLst/>
                          <a:latin typeface="+mn-lt"/>
                          <a:ea typeface="Calibri" panose="020F0502020204030204" pitchFamily="34" charset="0"/>
                          <a:cs typeface="Calibri" panose="020F0502020204030204" pitchFamily="34" charset="0"/>
                        </a:rPr>
                        <a:t>R58,857 million AVE for quarter </a:t>
                      </a:r>
                      <a:endParaRPr lang="en-ZA" sz="1000" b="0" kern="1200" dirty="0" smtClean="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effectLst/>
                          <a:latin typeface="+mn-lt"/>
                          <a:ea typeface="Calibri" panose="020F0502020204030204" pitchFamily="34" charset="0"/>
                          <a:cs typeface="Calibri" panose="020F0502020204030204" pitchFamily="34" charset="0"/>
                        </a:rPr>
                        <a:t>ACHIEVED</a:t>
                      </a:r>
                    </a:p>
                    <a:p>
                      <a:pPr marL="0" marR="0" indent="0" algn="l" defTabSz="914400" rtl="0" eaLnBrk="1" fontAlgn="auto" latinLnBrk="0" hangingPunct="1">
                        <a:lnSpc>
                          <a:spcPct val="107000"/>
                        </a:lnSpc>
                        <a:spcBef>
                          <a:spcPts val="0"/>
                        </a:spcBef>
                        <a:spcAft>
                          <a:spcPts val="800"/>
                        </a:spcAft>
                        <a:buClrTx/>
                        <a:buSzTx/>
                        <a:buFontTx/>
                        <a:buNone/>
                        <a:tabLst/>
                        <a:defRPr/>
                      </a:pPr>
                      <a:r>
                        <a:rPr lang="en-ZA" sz="1000" kern="1200" dirty="0" smtClean="0">
                          <a:solidFill>
                            <a:schemeClr val="tx1"/>
                          </a:solidFill>
                          <a:effectLst/>
                          <a:latin typeface="+mn-lt"/>
                          <a:ea typeface="+mn-ea"/>
                          <a:cs typeface="Calibri" panose="020F0502020204030204" pitchFamily="34" charset="0"/>
                        </a:rPr>
                        <a:t>Total AVE July-September R41839367. This is above the quarter target due to increased media reporting associated with severe weather</a:t>
                      </a:r>
                      <a:endParaRPr lang="en-ZA" sz="1000" kern="1200" dirty="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grpSp>
        <p:nvGrpSpPr>
          <p:cNvPr id="5" name="Group 6"/>
          <p:cNvGrpSpPr>
            <a:grpSpLocks/>
          </p:cNvGrpSpPr>
          <p:nvPr/>
        </p:nvGrpSpPr>
        <p:grpSpPr bwMode="auto">
          <a:xfrm>
            <a:off x="1066800" y="6477000"/>
            <a:ext cx="5778500" cy="215900"/>
            <a:chOff x="685800" y="6400800"/>
            <a:chExt cx="5778500" cy="215900"/>
          </a:xfrm>
        </p:grpSpPr>
        <p:sp>
          <p:nvSpPr>
            <p:cNvPr id="7"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On target</a:t>
              </a:r>
              <a:endParaRPr lang="en-US" altLang="en-US" sz="1200" dirty="0">
                <a:solidFill>
                  <a:srgbClr val="333399"/>
                </a:solidFill>
              </a:endParaRPr>
            </a:p>
          </p:txBody>
        </p:sp>
        <p:sp>
          <p:nvSpPr>
            <p:cNvPr id="8"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work in progress</a:t>
              </a:r>
              <a:endParaRPr lang="en-US" altLang="en-US" sz="1200" dirty="0">
                <a:solidFill>
                  <a:srgbClr val="333399"/>
                </a:solidFill>
              </a:endParaRPr>
            </a:p>
          </p:txBody>
        </p:sp>
        <p:sp>
          <p:nvSpPr>
            <p:cNvPr id="9"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Off target</a:t>
              </a:r>
            </a:p>
          </p:txBody>
        </p:sp>
        <p:sp>
          <p:nvSpPr>
            <p:cNvPr id="10"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r>
                <a:rPr lang="en-US" altLang="en-US" sz="1200">
                  <a:solidFill>
                    <a:srgbClr val="333399"/>
                  </a:solidFill>
                </a:rPr>
                <a:t>= No</a:t>
              </a:r>
            </a:p>
            <a:p>
              <a:pPr marL="228600" lvl="2">
                <a:lnSpc>
                  <a:spcPct val="60000"/>
                </a:lnSpc>
                <a:buClr>
                  <a:srgbClr val="000000"/>
                </a:buClr>
              </a:pPr>
              <a:r>
                <a:rPr lang="en-US" altLang="en-US" sz="1200">
                  <a:solidFill>
                    <a:srgbClr val="333399"/>
                  </a:solidFill>
                </a:rPr>
                <a:t>milestone</a:t>
              </a:r>
            </a:p>
          </p:txBody>
        </p:sp>
      </p:grpSp>
      <p:sp>
        <p:nvSpPr>
          <p:cNvPr id="12" name="Footer Placeholder 11"/>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30661250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4636"/>
            <a:ext cx="9144000" cy="609600"/>
          </a:xfrm>
          <a:solidFill>
            <a:schemeClr val="tx2"/>
          </a:solidFill>
        </p:spPr>
        <p:txBody>
          <a:bodyPr/>
          <a:lstStyle/>
          <a:p>
            <a:pPr lvl="1"/>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STRATEGIC GOAL 3:Engaged Stakeholders  </a:t>
            </a: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336014188"/>
              </p:ext>
            </p:extLst>
          </p:nvPr>
        </p:nvGraphicFramePr>
        <p:xfrm>
          <a:off x="0" y="685801"/>
          <a:ext cx="9144000" cy="5029199"/>
        </p:xfrm>
        <a:graphic>
          <a:graphicData uri="http://schemas.openxmlformats.org/drawingml/2006/table">
            <a:tbl>
              <a:tblPr/>
              <a:tblGrid>
                <a:gridCol w="1668614"/>
                <a:gridCol w="1401635"/>
                <a:gridCol w="1401635"/>
                <a:gridCol w="1401635"/>
                <a:gridCol w="3270481"/>
              </a:tblGrid>
              <a:tr h="574609">
                <a:tc grid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b="1"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SO 3.2 Manage and leverage strategic relations</a:t>
                      </a:r>
                    </a:p>
                    <a:p>
                      <a:pPr algn="l">
                        <a:lnSpc>
                          <a:spcPct val="100000"/>
                        </a:lnSpc>
                        <a:spcAft>
                          <a:spcPts val="0"/>
                        </a:spcAft>
                      </a:pPr>
                      <a:endParaRPr lang="en-ZA" sz="1400" kern="1200" dirty="0">
                        <a:solidFill>
                          <a:schemeClr val="bg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smtClean="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861914">
                <a:tc>
                  <a:txBody>
                    <a:bodyPr/>
                    <a:lstStyle/>
                    <a:p>
                      <a:pPr algn="ctr">
                        <a:lnSpc>
                          <a:spcPct val="100000"/>
                        </a:lnSpc>
                        <a:spcAft>
                          <a:spcPts val="0"/>
                        </a:spcAft>
                      </a:pPr>
                      <a:r>
                        <a:rPr lang="en-ZA" sz="1400" b="1" kern="1200" dirty="0" smtClean="0">
                          <a:solidFill>
                            <a:schemeClr val="bg1"/>
                          </a:solidFill>
                          <a:effectLst/>
                          <a:latin typeface="+mn-lt"/>
                          <a:ea typeface="+mn-ea"/>
                          <a:cs typeface="Arial" panose="020B0604020202020204" pitchFamily="34" charset="0"/>
                        </a:rPr>
                        <a:t>Performance indicator</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Annual target 2017/18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2</a:t>
                      </a:r>
                      <a:r>
                        <a:rPr lang="en-ZA" sz="1400" b="1" kern="1200" baseline="30000" dirty="0" smtClean="0">
                          <a:solidFill>
                            <a:schemeClr val="bg1"/>
                          </a:solidFill>
                          <a:effectLst/>
                          <a:latin typeface="+mn-lt"/>
                          <a:ea typeface="+mn-ea"/>
                          <a:cs typeface="Arial" panose="020B0604020202020204" pitchFamily="34" charset="0"/>
                        </a:rPr>
                        <a:t>nd</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Quarter target 2017/18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1</a:t>
                      </a:r>
                      <a:r>
                        <a:rPr lang="en-ZA" sz="1400" b="1" kern="1200" baseline="30000" dirty="0" smtClean="0">
                          <a:solidFill>
                            <a:schemeClr val="bg1"/>
                          </a:solidFill>
                          <a:effectLst/>
                          <a:latin typeface="+mn-lt"/>
                          <a:ea typeface="+mn-ea"/>
                          <a:cs typeface="Arial" panose="020B0604020202020204" pitchFamily="34" charset="0"/>
                        </a:rPr>
                        <a:t>st</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 Quarter Status </a:t>
                      </a:r>
                    </a:p>
                    <a:p>
                      <a:pPr marL="0" marR="0" indent="52705" algn="ctr" defTabSz="457200" rtl="0" eaLnBrk="1" fontAlgn="auto" latinLnBrk="0" hangingPunct="1">
                        <a:lnSpc>
                          <a:spcPct val="100000"/>
                        </a:lnSpc>
                        <a:spcBef>
                          <a:spcPts val="0"/>
                        </a:spcBef>
                        <a:spcAft>
                          <a:spcPts val="0"/>
                        </a:spcAft>
                        <a:buClrTx/>
                        <a:buSzTx/>
                        <a:buFontTx/>
                        <a:buNone/>
                        <a:tabLst/>
                        <a:defRPr/>
                      </a:pPr>
                      <a:endParaRPr lang="en-ZA" sz="1400" b="1" kern="1200" dirty="0" smtClean="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en-GB" sz="1400" b="1" kern="1200" dirty="0" smtClean="0">
                          <a:solidFill>
                            <a:schemeClr val="bg1"/>
                          </a:solidFill>
                          <a:effectLst/>
                          <a:latin typeface="+mn-lt"/>
                          <a:ea typeface="+mn-ea"/>
                          <a:cs typeface="Arial" panose="020B0604020202020204" pitchFamily="34" charset="0"/>
                        </a:rPr>
                        <a:t>2</a:t>
                      </a:r>
                      <a:r>
                        <a:rPr lang="en-GB" sz="1400" b="1" kern="1200" baseline="30000" dirty="0" smtClean="0">
                          <a:solidFill>
                            <a:schemeClr val="bg1"/>
                          </a:solidFill>
                          <a:effectLst/>
                          <a:latin typeface="+mn-lt"/>
                          <a:ea typeface="+mn-ea"/>
                          <a:cs typeface="Arial" panose="020B0604020202020204" pitchFamily="34" charset="0"/>
                        </a:rPr>
                        <a:t>nd</a:t>
                      </a:r>
                      <a:r>
                        <a:rPr lang="en-GB" sz="1400" b="1" kern="1200" baseline="0" dirty="0" smtClean="0">
                          <a:solidFill>
                            <a:schemeClr val="bg1"/>
                          </a:solidFill>
                          <a:effectLst/>
                          <a:latin typeface="+mn-lt"/>
                          <a:ea typeface="+mn-ea"/>
                          <a:cs typeface="Arial" panose="020B0604020202020204" pitchFamily="34" charset="0"/>
                        </a:rPr>
                        <a:t>  Quarter </a:t>
                      </a:r>
                      <a:r>
                        <a:rPr lang="en-GB" sz="1400" b="1" kern="1200" dirty="0" smtClean="0">
                          <a:solidFill>
                            <a:schemeClr val="bg1"/>
                          </a:solidFill>
                          <a:effectLst/>
                          <a:latin typeface="+mn-lt"/>
                          <a:ea typeface="+mn-ea"/>
                          <a:cs typeface="Arial" panose="020B0604020202020204" pitchFamily="34" charset="0"/>
                        </a:rPr>
                        <a:t>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179633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Percentage implementation of stakeholder programmes for targeted stakeholder groups as per Stakeholder Engagement Strategy (SES) (2018-20)</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80% Implementation of planned programme activities for all  targeted stakeholder groups as per SES </a:t>
                      </a:r>
                      <a:endParaRPr lang="en-ZA"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40% Implementation of planned programme activities for all  targeted stakeholder groups as per SES</a:t>
                      </a:r>
                      <a:endParaRPr lang="en-ZA"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PARTIALLY ACHIEVED </a:t>
                      </a:r>
                    </a:p>
                    <a:p>
                      <a:pPr>
                        <a:lnSpc>
                          <a:spcPct val="107000"/>
                        </a:lnSpc>
                        <a:spcAft>
                          <a:spcPts val="80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Stakeholder Engagement Plan was developed and currently being reviewed. </a:t>
                      </a:r>
                    </a:p>
                    <a:p>
                      <a:pPr algn="just">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 </a:t>
                      </a:r>
                    </a:p>
                    <a:p>
                      <a:r>
                        <a:rPr lang="en-ZA" sz="1000" kern="1200" dirty="0" smtClean="0">
                          <a:solidFill>
                            <a:schemeClr val="tx1"/>
                          </a:solidFill>
                          <a:effectLst/>
                          <a:latin typeface="Calibri" panose="020F0502020204030204" pitchFamily="34" charset="0"/>
                          <a:ea typeface="+mn-ea"/>
                          <a:cs typeface="Calibri" panose="020F0502020204030204" pitchFamily="34" charset="0"/>
                        </a:rPr>
                        <a:t>40% of Saws Stakeholder Groups engaged on service and products.</a:t>
                      </a:r>
                    </a:p>
                    <a:p>
                      <a:r>
                        <a:rPr lang="en-ZA" sz="1000" kern="1200" dirty="0" smtClean="0">
                          <a:solidFill>
                            <a:schemeClr val="tx1"/>
                          </a:solidFill>
                          <a:effectLst/>
                          <a:latin typeface="Calibri" panose="020F0502020204030204" pitchFamily="34" charset="0"/>
                          <a:ea typeface="+mn-ea"/>
                          <a:cs typeface="Calibri" panose="020F0502020204030204" pitchFamily="34" charset="0"/>
                        </a:rPr>
                        <a:t>Aviation </a:t>
                      </a:r>
                    </a:p>
                    <a:p>
                      <a:r>
                        <a:rPr lang="en-ZA" sz="1000" kern="1200" dirty="0" smtClean="0">
                          <a:solidFill>
                            <a:schemeClr val="tx1"/>
                          </a:solidFill>
                          <a:effectLst/>
                          <a:latin typeface="Calibri" panose="020F0502020204030204" pitchFamily="34" charset="0"/>
                          <a:ea typeface="+mn-ea"/>
                          <a:cs typeface="Calibri" panose="020F0502020204030204" pitchFamily="34" charset="0"/>
                        </a:rPr>
                        <a:t>Universities </a:t>
                      </a:r>
                    </a:p>
                    <a:p>
                      <a:r>
                        <a:rPr lang="en-ZA" sz="1000" kern="1200" dirty="0" smtClean="0">
                          <a:solidFill>
                            <a:schemeClr val="tx1"/>
                          </a:solidFill>
                          <a:effectLst/>
                          <a:latin typeface="Calibri" panose="020F0502020204030204" pitchFamily="34" charset="0"/>
                          <a:ea typeface="+mn-ea"/>
                          <a:cs typeface="Calibri" panose="020F0502020204030204" pitchFamily="34" charset="0"/>
                        </a:rPr>
                        <a:t>619 Maths and Science learners from 12 Schools visited Saws offices. </a:t>
                      </a:r>
                    </a:p>
                    <a:p>
                      <a:pPr marL="0" marR="0" indent="0" algn="just"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79633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Overall stakeholder satisfaction rating (expressed as  a percentage)</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Overall stakeholder satisfaction rating - 86%</a:t>
                      </a:r>
                      <a:endParaRPr lang="en-ZA" sz="1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Analyse report</a:t>
                      </a:r>
                    </a:p>
                    <a:p>
                      <a:pPr>
                        <a:lnSpc>
                          <a:spcPct val="107000"/>
                        </a:lnSpc>
                        <a:spcAft>
                          <a:spcPts val="800"/>
                        </a:spcAft>
                      </a:pPr>
                      <a:r>
                        <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Implement</a:t>
                      </a:r>
                      <a:r>
                        <a:rPr lang="en-ZA" sz="1000" baseline="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 corrective action plans </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PARTIALLY  ACHIEVED</a:t>
                      </a:r>
                    </a:p>
                    <a:p>
                      <a:pPr>
                        <a:lnSpc>
                          <a:spcPct val="107000"/>
                        </a:lnSpc>
                        <a:spcAft>
                          <a:spcPts val="800"/>
                        </a:spcAft>
                      </a:pPr>
                      <a:r>
                        <a:rPr lang="en-ZA" sz="1000" b="0" dirty="0" smtClean="0">
                          <a:effectLst/>
                          <a:latin typeface="Calibri" panose="020F0502020204030204" pitchFamily="34" charset="0"/>
                          <a:ea typeface="Calibri" panose="020F0502020204030204" pitchFamily="34" charset="0"/>
                          <a:cs typeface="Calibri" panose="020F0502020204030204" pitchFamily="34" charset="0"/>
                        </a:rPr>
                        <a:t>The analysis and stakeholder mapping processes have been initiated and expected to be completed in Q2</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a:t>
                      </a:r>
                    </a:p>
                    <a:p>
                      <a:pPr>
                        <a:lnSpc>
                          <a:spcPct val="107000"/>
                        </a:lnSpc>
                        <a:spcAft>
                          <a:spcPts val="800"/>
                        </a:spcAft>
                      </a:pPr>
                      <a:r>
                        <a:rPr lang="en-ZA" sz="1000" b="0" dirty="0" smtClean="0">
                          <a:effectLst/>
                          <a:latin typeface="Calibri" panose="020F0502020204030204" pitchFamily="34" charset="0"/>
                          <a:ea typeface="Calibri" panose="020F0502020204030204" pitchFamily="34" charset="0"/>
                          <a:cs typeface="Calibri" panose="020F0502020204030204" pitchFamily="34" charset="0"/>
                        </a:rPr>
                        <a:t>Stakeholder</a:t>
                      </a:r>
                      <a:r>
                        <a:rPr lang="en-ZA" sz="1000" b="0" baseline="0" dirty="0" smtClean="0">
                          <a:effectLst/>
                          <a:latin typeface="Calibri" panose="020F0502020204030204" pitchFamily="34" charset="0"/>
                          <a:ea typeface="Calibri" panose="020F0502020204030204" pitchFamily="34" charset="0"/>
                          <a:cs typeface="Calibri" panose="020F0502020204030204" pitchFamily="34" charset="0"/>
                        </a:rPr>
                        <a:t> Survey Analysis report available. Corrective Action being Implemented.</a:t>
                      </a:r>
                      <a:endParaRPr lang="en-ZA" sz="1000" b="1"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grpSp>
        <p:nvGrpSpPr>
          <p:cNvPr id="5" name="Group 6"/>
          <p:cNvGrpSpPr>
            <a:grpSpLocks/>
          </p:cNvGrpSpPr>
          <p:nvPr/>
        </p:nvGrpSpPr>
        <p:grpSpPr bwMode="auto">
          <a:xfrm>
            <a:off x="1066800" y="6477000"/>
            <a:ext cx="5778500" cy="215900"/>
            <a:chOff x="685800" y="6400800"/>
            <a:chExt cx="5778500" cy="215900"/>
          </a:xfrm>
        </p:grpSpPr>
        <p:sp>
          <p:nvSpPr>
            <p:cNvPr id="7"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On target</a:t>
              </a:r>
              <a:endParaRPr lang="en-US" altLang="en-US" sz="1200" dirty="0">
                <a:solidFill>
                  <a:srgbClr val="333399"/>
                </a:solidFill>
              </a:endParaRPr>
            </a:p>
          </p:txBody>
        </p:sp>
        <p:sp>
          <p:nvSpPr>
            <p:cNvPr id="8"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work in progress</a:t>
              </a:r>
              <a:endParaRPr lang="en-US" altLang="en-US" sz="1200" dirty="0">
                <a:solidFill>
                  <a:srgbClr val="333399"/>
                </a:solidFill>
              </a:endParaRPr>
            </a:p>
          </p:txBody>
        </p:sp>
        <p:sp>
          <p:nvSpPr>
            <p:cNvPr id="9"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Off target</a:t>
              </a:r>
            </a:p>
          </p:txBody>
        </p:sp>
        <p:sp>
          <p:nvSpPr>
            <p:cNvPr id="10"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r>
                <a:rPr lang="en-US" altLang="en-US" sz="1200">
                  <a:solidFill>
                    <a:srgbClr val="333399"/>
                  </a:solidFill>
                </a:rPr>
                <a:t>= No</a:t>
              </a:r>
            </a:p>
            <a:p>
              <a:pPr marL="228600" lvl="2">
                <a:lnSpc>
                  <a:spcPct val="60000"/>
                </a:lnSpc>
                <a:buClr>
                  <a:srgbClr val="000000"/>
                </a:buClr>
              </a:pPr>
              <a:r>
                <a:rPr lang="en-US" altLang="en-US" sz="1200">
                  <a:solidFill>
                    <a:srgbClr val="333399"/>
                  </a:solidFill>
                </a:rPr>
                <a:t>milestone</a:t>
              </a:r>
            </a:p>
          </p:txBody>
        </p:sp>
      </p:grpSp>
      <p:sp>
        <p:nvSpPr>
          <p:cNvPr id="12" name="Footer Placeholder 11"/>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2206270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3" name="Title 2"/>
          <p:cNvSpPr>
            <a:spLocks noGrp="1"/>
          </p:cNvSpPr>
          <p:nvPr>
            <p:ph type="title"/>
          </p:nvPr>
        </p:nvSpPr>
        <p:spPr>
          <a:xfrm>
            <a:off x="0" y="3352800"/>
            <a:ext cx="9144000" cy="1219200"/>
          </a:xfrm>
          <a:solidFill>
            <a:schemeClr val="tx2"/>
          </a:solidFill>
        </p:spPr>
        <p:txBody>
          <a:bodyPr/>
          <a:lstStyle/>
          <a:p>
            <a:r>
              <a:rPr lang="en-ZA" sz="2400" b="1" dirty="0">
                <a:solidFill>
                  <a:schemeClr val="bg1"/>
                </a:solidFill>
                <a:latin typeface="Calibri" panose="020F0502020204030204" pitchFamily="34" charset="0"/>
              </a:rPr>
              <a:t>STRATEGIC GOAL 4:  </a:t>
            </a:r>
            <a:br>
              <a:rPr lang="en-ZA" sz="2400" b="1" dirty="0">
                <a:solidFill>
                  <a:schemeClr val="bg1"/>
                </a:solidFill>
                <a:latin typeface="Calibri" panose="020F0502020204030204" pitchFamily="34" charset="0"/>
              </a:rPr>
            </a:br>
            <a:r>
              <a:rPr lang="en-US" sz="2400" b="1" dirty="0">
                <a:solidFill>
                  <a:schemeClr val="bg1"/>
                </a:solidFill>
                <a:latin typeface="Calibri" panose="020F0502020204030204" pitchFamily="34" charset="0"/>
              </a:rPr>
              <a:t>RESEARCH AND KNOWLEDGE / INTELLIGENCE CREATION</a:t>
            </a:r>
            <a:r>
              <a:rPr lang="en-ZA" sz="2400" b="1" dirty="0">
                <a:solidFill>
                  <a:schemeClr val="bg1"/>
                </a:solidFill>
                <a:latin typeface="Calibri" panose="020F0502020204030204" pitchFamily="34" charset="0"/>
              </a:rPr>
              <a:t/>
            </a:r>
            <a:br>
              <a:rPr lang="en-ZA" sz="2400" b="1" dirty="0">
                <a:solidFill>
                  <a:schemeClr val="bg1"/>
                </a:solidFill>
                <a:latin typeface="Calibri" panose="020F0502020204030204" pitchFamily="34" charset="0"/>
              </a:rPr>
            </a:br>
            <a:endParaRPr lang="en-ZA" sz="2400" dirty="0">
              <a:solidFill>
                <a:schemeClr val="bg1"/>
              </a:solidFill>
            </a:endParaRPr>
          </a:p>
        </p:txBody>
      </p:sp>
      <p:sp>
        <p:nvSpPr>
          <p:cNvPr id="13" name="Footer Placeholder 12"/>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1196312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09600"/>
          </a:xfrm>
          <a:solidFill>
            <a:schemeClr val="tx2"/>
          </a:solidFill>
        </p:spPr>
        <p:txBody>
          <a:bodyPr/>
          <a:lstStyle/>
          <a:p>
            <a:pPr lvl="1"/>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STRATEGIC GOAL 4:Research and Knowledge/Intelligence Creation</a:t>
            </a:r>
            <a:br>
              <a:rPr lang="en-US" sz="2400" b="1" dirty="0" smtClean="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109580881"/>
              </p:ext>
            </p:extLst>
          </p:nvPr>
        </p:nvGraphicFramePr>
        <p:xfrm>
          <a:off x="1" y="381001"/>
          <a:ext cx="9143998" cy="5261238"/>
        </p:xfrm>
        <a:graphic>
          <a:graphicData uri="http://schemas.openxmlformats.org/drawingml/2006/table">
            <a:tbl>
              <a:tblPr/>
              <a:tblGrid>
                <a:gridCol w="1668614"/>
                <a:gridCol w="1401634"/>
                <a:gridCol w="1401634"/>
                <a:gridCol w="1401634"/>
                <a:gridCol w="3270482"/>
              </a:tblGrid>
              <a:tr h="451358">
                <a:tc grid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b="1"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SO 4.1 </a:t>
                      </a:r>
                      <a:r>
                        <a:rPr lang="en-ZA" sz="1400" b="1" dirty="0" smtClean="0">
                          <a:solidFill>
                            <a:schemeClr val="bg1"/>
                          </a:solidFill>
                          <a:effectLst/>
                          <a:latin typeface="Arial" panose="020B0604020202020204" pitchFamily="34" charset="0"/>
                          <a:ea typeface="Calibri" panose="020F0502020204030204" pitchFamily="34" charset="0"/>
                        </a:rPr>
                        <a:t>Grow weather and climate knowledge base</a:t>
                      </a:r>
                      <a:endParaRPr lang="en-ZA" sz="1400" kern="1200" dirty="0">
                        <a:solidFill>
                          <a:schemeClr val="bg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smtClean="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646731">
                <a:tc>
                  <a:txBody>
                    <a:bodyPr/>
                    <a:lstStyle/>
                    <a:p>
                      <a:pPr algn="ctr">
                        <a:lnSpc>
                          <a:spcPct val="100000"/>
                        </a:lnSpc>
                        <a:spcAft>
                          <a:spcPts val="0"/>
                        </a:spcAft>
                      </a:pPr>
                      <a:r>
                        <a:rPr lang="en-ZA" sz="1400" b="1" kern="1200" dirty="0" smtClean="0">
                          <a:solidFill>
                            <a:schemeClr val="bg1"/>
                          </a:solidFill>
                          <a:effectLst/>
                          <a:latin typeface="+mn-lt"/>
                          <a:ea typeface="+mn-ea"/>
                          <a:cs typeface="Arial" panose="020B0604020202020204" pitchFamily="34" charset="0"/>
                        </a:rPr>
                        <a:t>Performance indicator</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Annual target 2017/18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2</a:t>
                      </a:r>
                      <a:r>
                        <a:rPr lang="en-ZA" sz="1400" b="1" kern="1200" baseline="30000" dirty="0" smtClean="0">
                          <a:solidFill>
                            <a:schemeClr val="bg1"/>
                          </a:solidFill>
                          <a:effectLst/>
                          <a:latin typeface="+mn-lt"/>
                          <a:ea typeface="+mn-ea"/>
                          <a:cs typeface="Arial" panose="020B0604020202020204" pitchFamily="34" charset="0"/>
                        </a:rPr>
                        <a:t>nd</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Quarter target 2017/18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1</a:t>
                      </a:r>
                      <a:r>
                        <a:rPr lang="en-ZA" sz="1400" b="1" kern="1200" baseline="30000" dirty="0" smtClean="0">
                          <a:solidFill>
                            <a:schemeClr val="bg1"/>
                          </a:solidFill>
                          <a:effectLst/>
                          <a:latin typeface="+mn-lt"/>
                          <a:ea typeface="+mn-ea"/>
                          <a:cs typeface="Arial" panose="020B0604020202020204" pitchFamily="34" charset="0"/>
                        </a:rPr>
                        <a:t>st</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 Quarter Status </a:t>
                      </a:r>
                    </a:p>
                    <a:p>
                      <a:pPr marL="0" marR="0" indent="52705" algn="ctr" defTabSz="457200" rtl="0" eaLnBrk="1" fontAlgn="auto" latinLnBrk="0" hangingPunct="1">
                        <a:lnSpc>
                          <a:spcPct val="100000"/>
                        </a:lnSpc>
                        <a:spcBef>
                          <a:spcPts val="0"/>
                        </a:spcBef>
                        <a:spcAft>
                          <a:spcPts val="0"/>
                        </a:spcAft>
                        <a:buClrTx/>
                        <a:buSzTx/>
                        <a:buFontTx/>
                        <a:buNone/>
                        <a:tabLst/>
                        <a:defRPr/>
                      </a:pPr>
                      <a:endParaRPr lang="en-ZA" sz="1400" b="1" kern="1200" dirty="0" smtClean="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en-GB" sz="1400" b="1" kern="1200" dirty="0" smtClean="0">
                          <a:solidFill>
                            <a:schemeClr val="bg1"/>
                          </a:solidFill>
                          <a:effectLst/>
                          <a:latin typeface="+mn-lt"/>
                          <a:ea typeface="+mn-ea"/>
                          <a:cs typeface="Arial" panose="020B0604020202020204" pitchFamily="34" charset="0"/>
                        </a:rPr>
                        <a:t> 2</a:t>
                      </a:r>
                      <a:r>
                        <a:rPr lang="en-GB" sz="1400" b="1" kern="1200" baseline="30000" dirty="0" smtClean="0">
                          <a:solidFill>
                            <a:schemeClr val="bg1"/>
                          </a:solidFill>
                          <a:effectLst/>
                          <a:latin typeface="+mn-lt"/>
                          <a:ea typeface="+mn-ea"/>
                          <a:cs typeface="Arial" panose="020B0604020202020204" pitchFamily="34" charset="0"/>
                        </a:rPr>
                        <a:t>nd</a:t>
                      </a:r>
                      <a:r>
                        <a:rPr lang="en-GB" sz="1400" b="1" kern="1200" baseline="0" dirty="0" smtClean="0">
                          <a:solidFill>
                            <a:schemeClr val="bg1"/>
                          </a:solidFill>
                          <a:effectLst/>
                          <a:latin typeface="+mn-lt"/>
                          <a:ea typeface="+mn-ea"/>
                          <a:cs typeface="Arial" panose="020B0604020202020204" pitchFamily="34" charset="0"/>
                        </a:rPr>
                        <a:t>  Quarter </a:t>
                      </a:r>
                      <a:r>
                        <a:rPr lang="en-GB" sz="1400" b="1" kern="1200" dirty="0" smtClean="0">
                          <a:solidFill>
                            <a:schemeClr val="bg1"/>
                          </a:solidFill>
                          <a:effectLst/>
                          <a:latin typeface="+mn-lt"/>
                          <a:ea typeface="+mn-ea"/>
                          <a:cs typeface="Arial" panose="020B0604020202020204" pitchFamily="34" charset="0"/>
                        </a:rPr>
                        <a:t>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134060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mj-lt"/>
                          <a:ea typeface="Calibri" panose="020F0502020204030204" pitchFamily="34" charset="0"/>
                          <a:cs typeface="Calibri" panose="020F0502020204030204" pitchFamily="34" charset="0"/>
                        </a:rPr>
                        <a:t>Scoping and cost benefit study completed</a:t>
                      </a:r>
                      <a:endParaRPr lang="en-ZA" sz="1000" dirty="0" smtClean="0">
                        <a:solidFill>
                          <a:schemeClr val="tx1"/>
                        </a:solidFill>
                        <a:effectLst/>
                        <a:latin typeface="+mj-lt"/>
                        <a:ea typeface="Calibri" panose="020F0502020204030204" pitchFamily="34" charset="0"/>
                        <a:cs typeface="Times New Roman" panose="02020603050405020304" pitchFamily="18" charset="0"/>
                      </a:endParaRPr>
                    </a:p>
                    <a:p>
                      <a:pPr>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dirty="0" smtClean="0">
                          <a:solidFill>
                            <a:schemeClr val="tx1"/>
                          </a:solidFill>
                          <a:effectLst/>
                          <a:latin typeface="+mj-lt"/>
                          <a:ea typeface="Calibri" panose="020F0502020204030204" pitchFamily="34" charset="0"/>
                          <a:cs typeface="Calibri" panose="020F0502020204030204" pitchFamily="34" charset="0"/>
                        </a:rPr>
                        <a:t>Scoping and Cost </a:t>
                      </a:r>
                    </a:p>
                    <a:p>
                      <a:pPr>
                        <a:lnSpc>
                          <a:spcPct val="107000"/>
                        </a:lnSpc>
                        <a:spcAft>
                          <a:spcPts val="800"/>
                        </a:spcAft>
                      </a:pPr>
                      <a:r>
                        <a:rPr lang="en-ZA" sz="1000" dirty="0" smtClean="0">
                          <a:solidFill>
                            <a:schemeClr val="tx1"/>
                          </a:solidFill>
                          <a:effectLst/>
                          <a:latin typeface="+mj-lt"/>
                          <a:ea typeface="Calibri" panose="020F0502020204030204" pitchFamily="34" charset="0"/>
                          <a:cs typeface="Calibri" panose="020F0502020204030204" pitchFamily="34" charset="0"/>
                        </a:rPr>
                        <a:t>Benefit Report</a:t>
                      </a:r>
                    </a:p>
                    <a:p>
                      <a:pPr>
                        <a:lnSpc>
                          <a:spcPct val="107000"/>
                        </a:lnSpc>
                        <a:spcAft>
                          <a:spcPts val="800"/>
                        </a:spcAft>
                      </a:pPr>
                      <a:endParaRPr lang="en-ZA" sz="1000" dirty="0">
                        <a:effectLst/>
                        <a:latin typeface="+mj-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mj-lt"/>
                          <a:ea typeface="Calibri" panose="020F0502020204030204" pitchFamily="34" charset="0"/>
                          <a:cs typeface="Calibri" panose="020F0502020204030204" pitchFamily="34" charset="0"/>
                        </a:rPr>
                        <a:t>Scoping</a:t>
                      </a:r>
                      <a:r>
                        <a:rPr lang="en-ZA" sz="1000" baseline="0" dirty="0" smtClean="0">
                          <a:solidFill>
                            <a:schemeClr val="tx1"/>
                          </a:solidFill>
                          <a:effectLst/>
                          <a:latin typeface="+mj-lt"/>
                          <a:ea typeface="Calibri" panose="020F0502020204030204" pitchFamily="34" charset="0"/>
                          <a:cs typeface="Calibri" panose="020F0502020204030204" pitchFamily="34" charset="0"/>
                        </a:rPr>
                        <a:t> of weather and climate sensitivity </a:t>
                      </a:r>
                      <a:endParaRPr lang="en-ZA" sz="1000" dirty="0" smtClean="0">
                        <a:solidFill>
                          <a:schemeClr val="tx1"/>
                        </a:solidFill>
                        <a:effectLst/>
                        <a:latin typeface="+mj-lt"/>
                        <a:ea typeface="Calibri" panose="020F0502020204030204" pitchFamily="34" charset="0"/>
                        <a:cs typeface="Times New Roman" panose="02020603050405020304" pitchFamily="18" charset="0"/>
                      </a:endParaRPr>
                    </a:p>
                    <a:p>
                      <a:pPr algn="just">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mj-lt"/>
                          <a:ea typeface="Calibri" panose="020F0502020204030204" pitchFamily="34" charset="0"/>
                          <a:cs typeface="Calibri" panose="020F0502020204030204" pitchFamily="34" charset="0"/>
                        </a:rPr>
                        <a:t>PARTIALLY ACHIEVED</a:t>
                      </a:r>
                    </a:p>
                    <a:p>
                      <a:pPr>
                        <a:lnSpc>
                          <a:spcPct val="107000"/>
                        </a:lnSpc>
                        <a:spcAft>
                          <a:spcPts val="800"/>
                        </a:spcAft>
                      </a:pPr>
                      <a:r>
                        <a:rPr lang="en-ZA" sz="1000" b="0" dirty="0" err="1" smtClean="0">
                          <a:effectLst/>
                          <a:latin typeface="+mj-lt"/>
                          <a:ea typeface="Calibri" panose="020F0502020204030204" pitchFamily="34" charset="0"/>
                          <a:cs typeface="Calibri" panose="020F0502020204030204" pitchFamily="34" charset="0"/>
                        </a:rPr>
                        <a:t>ToR</a:t>
                      </a:r>
                      <a:r>
                        <a:rPr lang="en-ZA" sz="1000" b="0" dirty="0" smtClean="0">
                          <a:effectLst/>
                          <a:latin typeface="+mj-lt"/>
                          <a:ea typeface="Calibri" panose="020F0502020204030204" pitchFamily="34" charset="0"/>
                          <a:cs typeface="Calibri" panose="020F0502020204030204" pitchFamily="34" charset="0"/>
                        </a:rPr>
                        <a:t> for the appointment of the service provider to conduct the Scoping have been developed</a:t>
                      </a:r>
                      <a:endParaRPr lang="en-ZA" sz="1000" b="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ZA" sz="1000" b="1" dirty="0" smtClean="0">
                          <a:effectLst/>
                          <a:latin typeface="+mj-lt"/>
                          <a:ea typeface="Calibri" panose="020F0502020204030204" pitchFamily="34" charset="0"/>
                          <a:cs typeface="Calibri" panose="020F0502020204030204" pitchFamily="34" charset="0"/>
                        </a:rPr>
                        <a:t>ACHIEVED</a:t>
                      </a:r>
                    </a:p>
                    <a:p>
                      <a:pPr marL="0" marR="0" indent="0" algn="l" defTabSz="914400" rtl="0" eaLnBrk="1" fontAlgn="auto" latinLnBrk="0" hangingPunct="1">
                        <a:lnSpc>
                          <a:spcPct val="107000"/>
                        </a:lnSpc>
                        <a:spcBef>
                          <a:spcPts val="0"/>
                        </a:spcBef>
                        <a:spcAft>
                          <a:spcPts val="800"/>
                        </a:spcAft>
                        <a:buClrTx/>
                        <a:buSzTx/>
                        <a:buFontTx/>
                        <a:buNone/>
                        <a:tabLst/>
                        <a:defRPr/>
                      </a:pPr>
                      <a:r>
                        <a:rPr lang="en-ZA" sz="1000" kern="1200" dirty="0" smtClean="0">
                          <a:solidFill>
                            <a:schemeClr val="tx1"/>
                          </a:solidFill>
                          <a:effectLst/>
                          <a:latin typeface="+mj-lt"/>
                          <a:ea typeface="+mn-ea"/>
                          <a:cs typeface="Calibri" panose="020F0502020204030204" pitchFamily="34" charset="0"/>
                        </a:rPr>
                        <a:t>Scoping of weather and climate sensitivity has begun and  is underway </a:t>
                      </a:r>
                    </a:p>
                    <a:p>
                      <a:pPr marL="0" marR="0" indent="0" algn="just"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3280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mj-lt"/>
                          <a:ea typeface="Calibri" panose="020F0502020204030204" pitchFamily="34" charset="0"/>
                          <a:cs typeface="Calibri" panose="020F0502020204030204" pitchFamily="34" charset="0"/>
                        </a:rPr>
                        <a:t>National Framework for Climate Services (NFCS) implementation per key sector</a:t>
                      </a:r>
                      <a:endParaRPr lang="en-ZA" sz="1000" dirty="0" smtClean="0">
                        <a:solidFill>
                          <a:schemeClr val="tx1"/>
                        </a:solidFill>
                        <a:effectLst/>
                        <a:latin typeface="+mj-lt"/>
                        <a:ea typeface="Calibri" panose="020F0502020204030204" pitchFamily="34" charset="0"/>
                        <a:cs typeface="Times New Roman" panose="02020603050405020304" pitchFamily="18" charset="0"/>
                      </a:endParaRPr>
                    </a:p>
                    <a:p>
                      <a:pPr>
                        <a:lnSpc>
                          <a:spcPct val="100000"/>
                        </a:lnSpc>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mj-lt"/>
                          <a:ea typeface="Calibri" panose="020F0502020204030204" pitchFamily="34" charset="0"/>
                          <a:cs typeface="Calibri" panose="020F0502020204030204" pitchFamily="34" charset="0"/>
                        </a:rPr>
                        <a:t>Implementation of NFCS facilitated for 4  key climate sensitive sectors</a:t>
                      </a:r>
                      <a:endParaRPr lang="en-ZA" sz="1000" dirty="0" smtClean="0">
                        <a:solidFill>
                          <a:schemeClr val="tx1"/>
                        </a:solidFill>
                        <a:effectLst/>
                        <a:latin typeface="+mj-lt"/>
                        <a:ea typeface="Calibri" panose="020F0502020204030204" pitchFamily="34" charset="0"/>
                        <a:cs typeface="Times New Roman" panose="02020603050405020304" pitchFamily="18" charset="0"/>
                      </a:endParaRPr>
                    </a:p>
                    <a:p>
                      <a:pPr>
                        <a:lnSpc>
                          <a:spcPct val="100000"/>
                        </a:lnSpc>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kern="1200" dirty="0" smtClean="0">
                          <a:solidFill>
                            <a:schemeClr val="tx1"/>
                          </a:solidFill>
                          <a:effectLst/>
                          <a:latin typeface="+mj-lt"/>
                          <a:ea typeface="+mn-ea"/>
                          <a:cs typeface="Calibri" panose="020F0502020204030204" pitchFamily="34" charset="0"/>
                        </a:rPr>
                        <a:t>Implementation</a:t>
                      </a:r>
                      <a:r>
                        <a:rPr lang="en-ZA" sz="1000" kern="1200" baseline="0" dirty="0" smtClean="0">
                          <a:solidFill>
                            <a:schemeClr val="tx1"/>
                          </a:solidFill>
                          <a:effectLst/>
                          <a:latin typeface="+mj-lt"/>
                          <a:ea typeface="+mn-ea"/>
                          <a:cs typeface="Calibri" panose="020F0502020204030204" pitchFamily="34" charset="0"/>
                        </a:rPr>
                        <a:t> of NFCS facility for 1 key climate sensitive sector </a:t>
                      </a:r>
                      <a:endParaRPr lang="en-ZA" sz="1000" dirty="0" smtClean="0">
                        <a:solidFill>
                          <a:schemeClr val="tx1"/>
                        </a:solidFill>
                        <a:effectLst/>
                        <a:latin typeface="+mj-lt"/>
                        <a:ea typeface="Calibri" panose="020F0502020204030204" pitchFamily="34" charset="0"/>
                        <a:cs typeface="Calibri" panose="020F050202020403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ZA" sz="1000" b="1" kern="1200" dirty="0" smtClean="0">
                          <a:solidFill>
                            <a:schemeClr val="tx1"/>
                          </a:solidFill>
                          <a:effectLst/>
                          <a:latin typeface="+mj-lt"/>
                          <a:ea typeface="+mn-ea"/>
                          <a:cs typeface="Calibri" panose="020F0502020204030204" pitchFamily="34" charset="0"/>
                        </a:rPr>
                        <a:t>ACHIEVED</a:t>
                      </a:r>
                      <a:r>
                        <a:rPr lang="en-ZA" sz="1000" b="1" kern="1200" baseline="0" dirty="0" smtClean="0">
                          <a:solidFill>
                            <a:schemeClr val="tx1"/>
                          </a:solidFill>
                          <a:effectLst/>
                          <a:latin typeface="+mj-lt"/>
                          <a:ea typeface="+mn-ea"/>
                          <a:cs typeface="Calibri" panose="020F0502020204030204" pitchFamily="34" charset="0"/>
                        </a:rPr>
                        <a:t> </a:t>
                      </a:r>
                      <a:endParaRPr lang="en-ZA" sz="1000" b="1" kern="1200" dirty="0" smtClean="0">
                        <a:solidFill>
                          <a:schemeClr val="tx1"/>
                        </a:solidFill>
                        <a:effectLst/>
                        <a:latin typeface="+mj-lt"/>
                        <a:ea typeface="+mn-ea"/>
                        <a:cs typeface="Calibri" panose="020F0502020204030204" pitchFamily="34" charset="0"/>
                      </a:endParaRPr>
                    </a:p>
                    <a:p>
                      <a:endParaRPr lang="en-ZA" sz="1000" b="1" kern="1200" dirty="0" smtClean="0">
                        <a:solidFill>
                          <a:schemeClr val="tx1"/>
                        </a:solidFill>
                        <a:effectLst/>
                        <a:latin typeface="+mj-lt"/>
                        <a:ea typeface="+mn-ea"/>
                        <a:cs typeface="Calibri" panose="020F0502020204030204" pitchFamily="34" charset="0"/>
                      </a:endParaRPr>
                    </a:p>
                    <a:p>
                      <a:r>
                        <a:rPr lang="en-ZA" sz="1000" b="0" kern="1200" dirty="0" smtClean="0">
                          <a:solidFill>
                            <a:schemeClr val="tx1"/>
                          </a:solidFill>
                          <a:effectLst/>
                          <a:latin typeface="+mj-lt"/>
                          <a:ea typeface="+mn-ea"/>
                          <a:cs typeface="Calibri" panose="020F0502020204030204" pitchFamily="34" charset="0"/>
                        </a:rPr>
                        <a:t>DEA and SAWS jointly developed a products analysis report.</a:t>
                      </a:r>
                    </a:p>
                    <a:p>
                      <a:r>
                        <a:rPr lang="en-ZA" sz="1000" b="0" kern="1200" dirty="0" smtClean="0">
                          <a:solidFill>
                            <a:schemeClr val="tx1"/>
                          </a:solidFill>
                          <a:effectLst/>
                          <a:latin typeface="+mj-lt"/>
                          <a:ea typeface="+mn-ea"/>
                          <a:cs typeface="Calibri" panose="020F0502020204030204" pitchFamily="34" charset="0"/>
                        </a:rPr>
                        <a:t> </a:t>
                      </a:r>
                    </a:p>
                    <a:p>
                      <a:pPr algn="l">
                        <a:lnSpc>
                          <a:spcPct val="107000"/>
                        </a:lnSpc>
                        <a:spcAft>
                          <a:spcPts val="800"/>
                        </a:spcAft>
                      </a:pPr>
                      <a:endParaRPr lang="en-ZA" sz="1000" dirty="0" smtClean="0">
                        <a:effectLst/>
                        <a:latin typeface="+mj-lt"/>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r>
                        <a:rPr lang="en-ZA" sz="1000" b="1" kern="1200" dirty="0" smtClean="0">
                          <a:solidFill>
                            <a:schemeClr val="tx1"/>
                          </a:solidFill>
                          <a:effectLst/>
                          <a:latin typeface="+mj-lt"/>
                          <a:ea typeface="+mn-ea"/>
                          <a:cs typeface="Calibri" panose="020F0502020204030204" pitchFamily="34" charset="0"/>
                        </a:rPr>
                        <a:t>ACHIEVED</a:t>
                      </a:r>
                      <a:r>
                        <a:rPr lang="en-ZA" sz="1000" b="1" kern="1200" baseline="0" dirty="0" smtClean="0">
                          <a:solidFill>
                            <a:schemeClr val="tx1"/>
                          </a:solidFill>
                          <a:effectLst/>
                          <a:latin typeface="+mj-lt"/>
                          <a:ea typeface="+mn-ea"/>
                          <a:cs typeface="Calibri" panose="020F0502020204030204" pitchFamily="34" charset="0"/>
                        </a:rPr>
                        <a:t> </a:t>
                      </a:r>
                      <a:endParaRPr lang="en-ZA" sz="1000" b="1" kern="1200" dirty="0" smtClean="0">
                        <a:solidFill>
                          <a:schemeClr val="tx1"/>
                        </a:solidFill>
                        <a:effectLst/>
                        <a:latin typeface="+mj-lt"/>
                        <a:ea typeface="+mn-ea"/>
                        <a:cs typeface="Calibri" panose="020F0502020204030204" pitchFamily="34" charset="0"/>
                      </a:endParaRPr>
                    </a:p>
                    <a:p>
                      <a:endParaRPr lang="en-ZA" sz="1000" b="1" kern="1200" dirty="0" smtClean="0">
                        <a:solidFill>
                          <a:schemeClr val="tx1"/>
                        </a:solidFill>
                        <a:effectLst/>
                        <a:latin typeface="+mj-lt"/>
                        <a:ea typeface="+mn-ea"/>
                        <a:cs typeface="Calibri" panose="020F0502020204030204" pitchFamily="34" charset="0"/>
                      </a:endParaRPr>
                    </a:p>
                    <a:p>
                      <a:r>
                        <a:rPr lang="en-ZA" sz="1000" b="0" kern="1200" dirty="0" smtClean="0">
                          <a:solidFill>
                            <a:schemeClr val="tx1"/>
                          </a:solidFill>
                          <a:effectLst/>
                          <a:latin typeface="+mj-lt"/>
                          <a:ea typeface="+mn-ea"/>
                          <a:cs typeface="Calibri" panose="020F0502020204030204" pitchFamily="34" charset="0"/>
                        </a:rPr>
                        <a:t>UKZN,DEA and SAWS jointly developed a multi-hazard  early warning system</a:t>
                      </a:r>
                      <a:r>
                        <a:rPr lang="en-ZA" sz="1000" b="0" kern="1200" baseline="0" dirty="0" smtClean="0">
                          <a:solidFill>
                            <a:schemeClr val="tx1"/>
                          </a:solidFill>
                          <a:effectLst/>
                          <a:latin typeface="+mj-lt"/>
                          <a:ea typeface="+mn-ea"/>
                          <a:cs typeface="Calibri" panose="020F0502020204030204" pitchFamily="34" charset="0"/>
                        </a:rPr>
                        <a:t> for the </a:t>
                      </a:r>
                      <a:r>
                        <a:rPr lang="en-ZA" sz="1000" b="0" kern="1200" baseline="0" dirty="0" err="1" smtClean="0">
                          <a:solidFill>
                            <a:schemeClr val="tx1"/>
                          </a:solidFill>
                          <a:effectLst/>
                          <a:latin typeface="+mj-lt"/>
                          <a:ea typeface="+mn-ea"/>
                          <a:cs typeface="Calibri" panose="020F0502020204030204" pitchFamily="34" charset="0"/>
                        </a:rPr>
                        <a:t>Umgungundlovu</a:t>
                      </a:r>
                      <a:r>
                        <a:rPr lang="en-ZA" sz="1000" b="0" kern="1200" baseline="0" dirty="0" smtClean="0">
                          <a:solidFill>
                            <a:schemeClr val="tx1"/>
                          </a:solidFill>
                          <a:effectLst/>
                          <a:latin typeface="+mj-lt"/>
                          <a:ea typeface="+mn-ea"/>
                          <a:cs typeface="Calibri" panose="020F0502020204030204" pitchFamily="34" charset="0"/>
                        </a:rPr>
                        <a:t> District municipality </a:t>
                      </a:r>
                      <a:r>
                        <a:rPr lang="en-ZA" sz="1000" b="0" kern="1200" dirty="0" smtClean="0">
                          <a:solidFill>
                            <a:schemeClr val="tx1"/>
                          </a:solidFill>
                          <a:effectLst/>
                          <a:latin typeface="+mj-lt"/>
                          <a:ea typeface="+mn-ea"/>
                          <a:cs typeface="Calibri" panose="020F0502020204030204" pitchFamily="34" charset="0"/>
                        </a:rPr>
                        <a:t>.</a:t>
                      </a:r>
                    </a:p>
                    <a:p>
                      <a:r>
                        <a:rPr lang="en-ZA" sz="1000" kern="1200" dirty="0" smtClean="0">
                          <a:solidFill>
                            <a:schemeClr val="tx1"/>
                          </a:solidFill>
                          <a:effectLst/>
                          <a:latin typeface="+mj-lt"/>
                          <a:ea typeface="+mn-ea"/>
                          <a:cs typeface="Calibri" panose="020F0502020204030204" pitchFamily="34" charset="0"/>
                        </a:rPr>
                        <a:t> </a:t>
                      </a:r>
                    </a:p>
                    <a:p>
                      <a:pPr>
                        <a:lnSpc>
                          <a:spcPct val="107000"/>
                        </a:lnSpc>
                        <a:spcAft>
                          <a:spcPts val="800"/>
                        </a:spcAft>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4910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solidFill>
                            <a:schemeClr val="tx1"/>
                          </a:solidFill>
                          <a:effectLst/>
                          <a:latin typeface="+mj-lt"/>
                          <a:ea typeface="MS Mincho"/>
                          <a:cs typeface="Calibri" panose="020F0502020204030204" pitchFamily="34" charset="0"/>
                        </a:rPr>
                        <a:t>Number of peer- reviewed articles, conference papers and theses by SAWS scientists (cumulative target)</a:t>
                      </a:r>
                    </a:p>
                    <a:p>
                      <a:pPr>
                        <a:lnSpc>
                          <a:spcPct val="100000"/>
                        </a:lnSpc>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dirty="0" smtClean="0">
                          <a:solidFill>
                            <a:schemeClr val="tx1"/>
                          </a:solidFill>
                          <a:effectLst/>
                          <a:latin typeface="+mj-lt"/>
                          <a:ea typeface="Calibri" panose="020F0502020204030204" pitchFamily="34" charset="0"/>
                          <a:cs typeface="Calibri" panose="020F0502020204030204" pitchFamily="34" charset="0"/>
                        </a:rPr>
                        <a:t>30 publications</a:t>
                      </a:r>
                    </a:p>
                    <a:p>
                      <a:pPr>
                        <a:lnSpc>
                          <a:spcPct val="107000"/>
                        </a:lnSpc>
                        <a:spcAft>
                          <a:spcPts val="800"/>
                        </a:spcAft>
                      </a:pPr>
                      <a:r>
                        <a:rPr lang="en-ZA" sz="1000" dirty="0" smtClean="0">
                          <a:solidFill>
                            <a:schemeClr val="tx1"/>
                          </a:solidFill>
                          <a:effectLst/>
                          <a:latin typeface="+mj-lt"/>
                          <a:ea typeface="Calibri" panose="020F0502020204030204" pitchFamily="34" charset="0"/>
                          <a:cs typeface="Calibri" panose="020F0502020204030204" pitchFamily="34" charset="0"/>
                        </a:rPr>
                        <a:t>(14 Articles;</a:t>
                      </a:r>
                    </a:p>
                    <a:p>
                      <a:pPr>
                        <a:lnSpc>
                          <a:spcPct val="107000"/>
                        </a:lnSpc>
                        <a:spcAft>
                          <a:spcPts val="800"/>
                        </a:spcAft>
                      </a:pPr>
                      <a:r>
                        <a:rPr lang="en-ZA" sz="1000" dirty="0" smtClean="0">
                          <a:solidFill>
                            <a:schemeClr val="tx1"/>
                          </a:solidFill>
                          <a:effectLst/>
                          <a:latin typeface="+mj-lt"/>
                          <a:ea typeface="Calibri" panose="020F0502020204030204" pitchFamily="34" charset="0"/>
                          <a:cs typeface="Calibri" panose="020F0502020204030204" pitchFamily="34" charset="0"/>
                        </a:rPr>
                        <a:t>18 conference papers;</a:t>
                      </a:r>
                    </a:p>
                    <a:p>
                      <a:pPr>
                        <a:lnSpc>
                          <a:spcPct val="107000"/>
                        </a:lnSpc>
                        <a:spcAft>
                          <a:spcPts val="800"/>
                        </a:spcAft>
                      </a:pPr>
                      <a:r>
                        <a:rPr lang="en-ZA" sz="1000" dirty="0" smtClean="0">
                          <a:solidFill>
                            <a:schemeClr val="tx1"/>
                          </a:solidFill>
                          <a:effectLst/>
                          <a:latin typeface="+mj-lt"/>
                          <a:ea typeface="Calibri" panose="020F0502020204030204" pitchFamily="34" charset="0"/>
                          <a:cs typeface="Calibri" panose="020F0502020204030204" pitchFamily="34" charset="0"/>
                        </a:rPr>
                        <a:t>8 Theses)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000" kern="1200" dirty="0" smtClean="0">
                          <a:solidFill>
                            <a:schemeClr val="tx1"/>
                          </a:solidFill>
                          <a:effectLst/>
                          <a:latin typeface="+mj-lt"/>
                          <a:ea typeface="+mn-ea"/>
                          <a:cs typeface="Calibri" panose="020F0502020204030204" pitchFamily="34" charset="0"/>
                        </a:rPr>
                        <a:t>3 x Articles </a:t>
                      </a:r>
                      <a:endParaRPr lang="en-ZA" sz="1000" kern="1200" dirty="0" smtClean="0">
                        <a:solidFill>
                          <a:schemeClr val="tx1"/>
                        </a:solidFill>
                        <a:effectLst/>
                        <a:latin typeface="+mj-lt"/>
                        <a:ea typeface="+mn-ea"/>
                        <a:cs typeface="Calibri" panose="020F0502020204030204" pitchFamily="34" charset="0"/>
                      </a:endParaRPr>
                    </a:p>
                    <a:p>
                      <a:r>
                        <a:rPr lang="en-US" sz="1000" kern="1200" dirty="0" smtClean="0">
                          <a:solidFill>
                            <a:schemeClr val="tx1"/>
                          </a:solidFill>
                          <a:effectLst/>
                          <a:latin typeface="+mj-lt"/>
                          <a:ea typeface="+mn-ea"/>
                          <a:cs typeface="Calibri" panose="020F0502020204030204" pitchFamily="34" charset="0"/>
                        </a:rPr>
                        <a:t>3 conference papers</a:t>
                      </a:r>
                      <a:endParaRPr lang="en-ZA" sz="1000" dirty="0" smtClean="0">
                        <a:solidFill>
                          <a:schemeClr val="tx1"/>
                        </a:solidFill>
                        <a:effectLst/>
                        <a:latin typeface="+mj-lt"/>
                        <a:ea typeface="Calibri" panose="020F0502020204030204" pitchFamily="34" charset="0"/>
                        <a:cs typeface="Calibri" panose="020F0502020204030204" pitchFamily="34" charset="0"/>
                      </a:endParaRPr>
                    </a:p>
                    <a:p>
                      <a:pPr>
                        <a:lnSpc>
                          <a:spcPct val="107000"/>
                        </a:lnSpc>
                        <a:spcAft>
                          <a:spcPts val="800"/>
                        </a:spcAft>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solidFill>
                            <a:srgbClr val="000000"/>
                          </a:solidFill>
                          <a:effectLst/>
                          <a:latin typeface="+mj-lt"/>
                          <a:ea typeface="Calibri" panose="020F0502020204030204" pitchFamily="34" charset="0"/>
                          <a:cs typeface="Calibri" panose="020F0502020204030204" pitchFamily="34" charset="0"/>
                        </a:rPr>
                        <a:t>ACHIEVED </a:t>
                      </a:r>
                    </a:p>
                    <a:p>
                      <a:pPr>
                        <a:lnSpc>
                          <a:spcPct val="107000"/>
                        </a:lnSpc>
                        <a:spcAft>
                          <a:spcPts val="800"/>
                        </a:spcAft>
                      </a:pPr>
                      <a:r>
                        <a:rPr lang="en-ZA" sz="1000" b="0" dirty="0" smtClean="0">
                          <a:solidFill>
                            <a:srgbClr val="000000"/>
                          </a:solidFill>
                          <a:effectLst/>
                          <a:latin typeface="+mj-lt"/>
                          <a:ea typeface="Calibri" panose="020F0502020204030204" pitchFamily="34" charset="0"/>
                          <a:cs typeface="Calibri" panose="020F0502020204030204" pitchFamily="34" charset="0"/>
                        </a:rPr>
                        <a:t>Q1:</a:t>
                      </a:r>
                    </a:p>
                    <a:p>
                      <a:pPr>
                        <a:lnSpc>
                          <a:spcPct val="107000"/>
                        </a:lnSpc>
                        <a:spcAft>
                          <a:spcPts val="800"/>
                        </a:spcAft>
                      </a:pPr>
                      <a:r>
                        <a:rPr lang="en-ZA" sz="1000" b="0" dirty="0" smtClean="0">
                          <a:solidFill>
                            <a:srgbClr val="000000"/>
                          </a:solidFill>
                          <a:effectLst/>
                          <a:latin typeface="+mj-lt"/>
                          <a:ea typeface="Calibri" panose="020F0502020204030204" pitchFamily="34" charset="0"/>
                          <a:cs typeface="Calibri" panose="020F0502020204030204" pitchFamily="34" charset="0"/>
                        </a:rPr>
                        <a:t>Articles: 8</a:t>
                      </a:r>
                    </a:p>
                    <a:p>
                      <a:pPr>
                        <a:lnSpc>
                          <a:spcPct val="107000"/>
                        </a:lnSpc>
                        <a:spcAft>
                          <a:spcPts val="800"/>
                        </a:spcAft>
                      </a:pPr>
                      <a:r>
                        <a:rPr lang="en-ZA" sz="1000" b="0" dirty="0" smtClean="0">
                          <a:solidFill>
                            <a:srgbClr val="000000"/>
                          </a:solidFill>
                          <a:effectLst/>
                          <a:latin typeface="+mj-lt"/>
                          <a:ea typeface="Calibri" panose="020F0502020204030204" pitchFamily="34" charset="0"/>
                          <a:cs typeface="Calibri" panose="020F0502020204030204" pitchFamily="34" charset="0"/>
                        </a:rPr>
                        <a:t>Conference Papers:  9</a:t>
                      </a:r>
                    </a:p>
                    <a:p>
                      <a:pPr>
                        <a:lnSpc>
                          <a:spcPct val="107000"/>
                        </a:lnSpc>
                        <a:spcAft>
                          <a:spcPts val="800"/>
                        </a:spcAft>
                      </a:pPr>
                      <a:endParaRPr lang="en-ZA" sz="1000" dirty="0" smtClean="0">
                        <a:effectLst/>
                        <a:latin typeface="+mj-lt"/>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r>
                        <a:rPr lang="en-ZA" sz="1000" b="1" dirty="0" smtClean="0">
                          <a:solidFill>
                            <a:srgbClr val="000000"/>
                          </a:solidFill>
                          <a:effectLst/>
                          <a:latin typeface="+mj-lt"/>
                          <a:ea typeface="Calibri" panose="020F0502020204030204" pitchFamily="34" charset="0"/>
                          <a:cs typeface="Calibri" panose="020F0502020204030204" pitchFamily="34" charset="0"/>
                        </a:rPr>
                        <a:t>ACHIEVED </a:t>
                      </a:r>
                      <a:r>
                        <a:rPr lang="en-ZA" sz="1000" b="1" kern="1200" dirty="0" smtClean="0">
                          <a:solidFill>
                            <a:schemeClr val="tx1"/>
                          </a:solidFill>
                          <a:effectLst/>
                          <a:latin typeface="+mj-lt"/>
                          <a:ea typeface="+mn-ea"/>
                          <a:cs typeface="+mn-cs"/>
                        </a:rPr>
                        <a:t> </a:t>
                      </a:r>
                    </a:p>
                    <a:p>
                      <a:r>
                        <a:rPr lang="en-ZA" sz="1000" kern="1200" dirty="0" smtClean="0">
                          <a:solidFill>
                            <a:schemeClr val="tx1"/>
                          </a:solidFill>
                          <a:effectLst/>
                          <a:latin typeface="+mj-lt"/>
                          <a:ea typeface="+mn-ea"/>
                          <a:cs typeface="Calibri" panose="020F0502020204030204" pitchFamily="34" charset="0"/>
                        </a:rPr>
                        <a:t>6 x Articles</a:t>
                      </a:r>
                    </a:p>
                    <a:p>
                      <a:r>
                        <a:rPr lang="en-ZA" sz="1000" kern="1200" dirty="0" smtClean="0">
                          <a:solidFill>
                            <a:schemeClr val="tx1"/>
                          </a:solidFill>
                          <a:effectLst/>
                          <a:latin typeface="+mj-lt"/>
                          <a:ea typeface="+mn-ea"/>
                          <a:cs typeface="Calibri" panose="020F0502020204030204" pitchFamily="34" charset="0"/>
                        </a:rPr>
                        <a:t> </a:t>
                      </a:r>
                    </a:p>
                    <a:p>
                      <a:r>
                        <a:rPr lang="en-ZA" sz="1000" kern="1200" dirty="0" smtClean="0">
                          <a:solidFill>
                            <a:schemeClr val="tx1"/>
                          </a:solidFill>
                          <a:effectLst/>
                          <a:latin typeface="+mj-lt"/>
                          <a:ea typeface="+mn-ea"/>
                          <a:cs typeface="Calibri" panose="020F0502020204030204" pitchFamily="34" charset="0"/>
                        </a:rPr>
                        <a:t>13 x Conference Papers </a:t>
                      </a:r>
                    </a:p>
                    <a:p>
                      <a:pPr>
                        <a:lnSpc>
                          <a:spcPct val="107000"/>
                        </a:lnSpc>
                        <a:spcAft>
                          <a:spcPts val="800"/>
                        </a:spcAft>
                      </a:pPr>
                      <a:endParaRPr lang="en-ZA" sz="1000" kern="1200" dirty="0">
                        <a:solidFill>
                          <a:schemeClr val="tx1"/>
                        </a:solidFill>
                        <a:effectLst/>
                        <a:latin typeface="+mj-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grpSp>
        <p:nvGrpSpPr>
          <p:cNvPr id="5" name="Group 6"/>
          <p:cNvGrpSpPr>
            <a:grpSpLocks/>
          </p:cNvGrpSpPr>
          <p:nvPr/>
        </p:nvGrpSpPr>
        <p:grpSpPr bwMode="auto">
          <a:xfrm>
            <a:off x="1066800" y="6477000"/>
            <a:ext cx="5778500" cy="215900"/>
            <a:chOff x="685800" y="6400800"/>
            <a:chExt cx="5778500" cy="215900"/>
          </a:xfrm>
        </p:grpSpPr>
        <p:sp>
          <p:nvSpPr>
            <p:cNvPr id="7"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On target</a:t>
              </a:r>
              <a:endParaRPr lang="en-US" altLang="en-US" sz="1200" dirty="0">
                <a:solidFill>
                  <a:srgbClr val="333399"/>
                </a:solidFill>
              </a:endParaRPr>
            </a:p>
          </p:txBody>
        </p:sp>
        <p:sp>
          <p:nvSpPr>
            <p:cNvPr id="8"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work in progress</a:t>
              </a:r>
              <a:endParaRPr lang="en-US" altLang="en-US" sz="1200" dirty="0">
                <a:solidFill>
                  <a:srgbClr val="333399"/>
                </a:solidFill>
              </a:endParaRPr>
            </a:p>
          </p:txBody>
        </p:sp>
        <p:sp>
          <p:nvSpPr>
            <p:cNvPr id="9"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Off target</a:t>
              </a:r>
            </a:p>
          </p:txBody>
        </p:sp>
        <p:sp>
          <p:nvSpPr>
            <p:cNvPr id="10"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r>
                <a:rPr lang="en-US" altLang="en-US" sz="1200">
                  <a:solidFill>
                    <a:srgbClr val="333399"/>
                  </a:solidFill>
                </a:rPr>
                <a:t>= No</a:t>
              </a:r>
            </a:p>
            <a:p>
              <a:pPr marL="228600" lvl="2">
                <a:lnSpc>
                  <a:spcPct val="60000"/>
                </a:lnSpc>
                <a:buClr>
                  <a:srgbClr val="000000"/>
                </a:buClr>
              </a:pPr>
              <a:r>
                <a:rPr lang="en-US" altLang="en-US" sz="1200">
                  <a:solidFill>
                    <a:srgbClr val="333399"/>
                  </a:solidFill>
                </a:rPr>
                <a:t>milestone</a:t>
              </a:r>
            </a:p>
          </p:txBody>
        </p:sp>
      </p:grpSp>
      <p:sp>
        <p:nvSpPr>
          <p:cNvPr id="12" name="Footer Placeholder 11"/>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2622109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16305" y="-48126"/>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11" name="Rectangle 10"/>
          <p:cNvSpPr/>
          <p:nvPr/>
        </p:nvSpPr>
        <p:spPr>
          <a:xfrm>
            <a:off x="0" y="0"/>
            <a:ext cx="9144000" cy="461665"/>
          </a:xfrm>
          <a:prstGeom prst="rect">
            <a:avLst/>
          </a:prstGeom>
          <a:solidFill>
            <a:schemeClr val="tx2"/>
          </a:solidFill>
        </p:spPr>
        <p:txBody>
          <a:bodyPr wrap="square">
            <a:spAutoFit/>
          </a:bodyPr>
          <a:lstStyle/>
          <a:p>
            <a:pPr lvl="1" algn="ctr" eaLnBrk="0" hangingPunct="0"/>
            <a:r>
              <a:rPr lang="en-ZA" sz="2400" b="1" dirty="0" smtClean="0">
                <a:solidFill>
                  <a:srgbClr val="FFFFFF"/>
                </a:solidFill>
                <a:latin typeface="Calibri" pitchFamily="34" charset="0"/>
                <a:cs typeface="Calibri" pitchFamily="34" charset="0"/>
              </a:rPr>
              <a:t>Table of Contents </a:t>
            </a:r>
            <a:endParaRPr lang="en-ZA" sz="2400" b="1" dirty="0">
              <a:solidFill>
                <a:srgbClr val="FFFFFF"/>
              </a:solidFill>
              <a:latin typeface="Calibri" pitchFamily="34" charset="0"/>
              <a:cs typeface="Calibri" pitchFamily="34" charset="0"/>
            </a:endParaRPr>
          </a:p>
        </p:txBody>
      </p:sp>
      <p:sp>
        <p:nvSpPr>
          <p:cNvPr id="2" name="Rectangle 1"/>
          <p:cNvSpPr/>
          <p:nvPr/>
        </p:nvSpPr>
        <p:spPr>
          <a:xfrm>
            <a:off x="228600" y="1524000"/>
            <a:ext cx="8534400" cy="2086725"/>
          </a:xfrm>
          <a:prstGeom prst="rect">
            <a:avLst/>
          </a:prstGeom>
        </p:spPr>
        <p:txBody>
          <a:bodyPr wrap="square">
            <a:spAutoFit/>
          </a:bodyPr>
          <a:lstStyle/>
          <a:p>
            <a:pPr marL="342900" lvl="1" indent="-342900" defTabSz="800100">
              <a:lnSpc>
                <a:spcPct val="90000"/>
              </a:lnSpc>
              <a:spcAft>
                <a:spcPct val="15000"/>
              </a:spcAft>
              <a:buFont typeface="Arial" panose="020B0604020202020204" pitchFamily="34" charset="0"/>
              <a:buChar char="•"/>
            </a:pPr>
            <a:r>
              <a:rPr lang="de-DE" b="1" dirty="0">
                <a:solidFill>
                  <a:srgbClr val="333399">
                    <a:lumMod val="75000"/>
                  </a:srgbClr>
                </a:solidFill>
                <a:latin typeface="Calibri" panose="020F0502020204030204" pitchFamily="34" charset="0"/>
              </a:rPr>
              <a:t>Summary of Performance </a:t>
            </a:r>
            <a:endParaRPr lang="de-DE" b="1" dirty="0" smtClean="0">
              <a:solidFill>
                <a:srgbClr val="333399">
                  <a:lumMod val="75000"/>
                </a:srgbClr>
              </a:solidFill>
              <a:latin typeface="Calibri" panose="020F0502020204030204" pitchFamily="34" charset="0"/>
            </a:endParaRPr>
          </a:p>
          <a:p>
            <a:pPr marL="342900" lvl="1" indent="-342900" defTabSz="800100">
              <a:lnSpc>
                <a:spcPct val="90000"/>
              </a:lnSpc>
              <a:spcAft>
                <a:spcPct val="15000"/>
              </a:spcAft>
              <a:buFont typeface="Arial" panose="020B0604020202020204" pitchFamily="34" charset="0"/>
              <a:buChar char="•"/>
            </a:pPr>
            <a:endParaRPr lang="en-ZA" b="1" dirty="0">
              <a:solidFill>
                <a:srgbClr val="333399">
                  <a:lumMod val="75000"/>
                </a:srgbClr>
              </a:solidFill>
              <a:latin typeface="Calibri" panose="020F0502020204030204" pitchFamily="34" charset="0"/>
            </a:endParaRPr>
          </a:p>
          <a:p>
            <a:pPr marL="342900" lvl="1" indent="-342900" defTabSz="800100">
              <a:lnSpc>
                <a:spcPct val="90000"/>
              </a:lnSpc>
              <a:spcAft>
                <a:spcPct val="15000"/>
              </a:spcAft>
              <a:buFont typeface="Arial" panose="020B0604020202020204" pitchFamily="34" charset="0"/>
              <a:buChar char="•"/>
            </a:pPr>
            <a:r>
              <a:rPr lang="en-ZA" b="1" dirty="0">
                <a:solidFill>
                  <a:srgbClr val="333399">
                    <a:lumMod val="75000"/>
                  </a:srgbClr>
                </a:solidFill>
                <a:latin typeface="Calibri" panose="020F0502020204030204" pitchFamily="34" charset="0"/>
              </a:rPr>
              <a:t>Strategic Goals and </a:t>
            </a:r>
            <a:r>
              <a:rPr lang="en-ZA" b="1" dirty="0" smtClean="0">
                <a:solidFill>
                  <a:srgbClr val="333399">
                    <a:lumMod val="75000"/>
                  </a:srgbClr>
                </a:solidFill>
                <a:latin typeface="Calibri" panose="020F0502020204030204" pitchFamily="34" charset="0"/>
              </a:rPr>
              <a:t>Objectives</a:t>
            </a:r>
          </a:p>
          <a:p>
            <a:pPr marL="342900" lvl="1" indent="-342900" defTabSz="800100">
              <a:lnSpc>
                <a:spcPct val="90000"/>
              </a:lnSpc>
              <a:spcAft>
                <a:spcPct val="15000"/>
              </a:spcAft>
              <a:buFont typeface="Arial" panose="020B0604020202020204" pitchFamily="34" charset="0"/>
              <a:buChar char="•"/>
            </a:pPr>
            <a:endParaRPr lang="en-ZA" dirty="0">
              <a:solidFill>
                <a:srgbClr val="000000">
                  <a:hueOff val="0"/>
                  <a:satOff val="0"/>
                  <a:lumOff val="0"/>
                  <a:alphaOff val="0"/>
                </a:srgbClr>
              </a:solidFill>
              <a:latin typeface="Calibri" panose="020F0502020204030204" pitchFamily="34" charset="0"/>
            </a:endParaRPr>
          </a:p>
          <a:p>
            <a:pPr marL="342900" lvl="1" indent="-342900" defTabSz="800100">
              <a:lnSpc>
                <a:spcPct val="90000"/>
              </a:lnSpc>
              <a:spcAft>
                <a:spcPct val="15000"/>
              </a:spcAft>
              <a:buFont typeface="Arial" panose="020B0604020202020204" pitchFamily="34" charset="0"/>
              <a:buChar char="•"/>
            </a:pPr>
            <a:r>
              <a:rPr lang="en-ZA" b="1" dirty="0">
                <a:solidFill>
                  <a:srgbClr val="333399">
                    <a:lumMod val="75000"/>
                  </a:srgbClr>
                </a:solidFill>
                <a:latin typeface="Calibri" panose="020F0502020204030204" pitchFamily="34" charset="0"/>
              </a:rPr>
              <a:t>Performance Q2, </a:t>
            </a:r>
            <a:r>
              <a:rPr lang="en-ZA" b="1" dirty="0" smtClean="0">
                <a:solidFill>
                  <a:srgbClr val="333399">
                    <a:lumMod val="75000"/>
                  </a:srgbClr>
                </a:solidFill>
                <a:latin typeface="Calibri" panose="020F0502020204030204" pitchFamily="34" charset="0"/>
              </a:rPr>
              <a:t>2017/18</a:t>
            </a:r>
          </a:p>
          <a:p>
            <a:pPr marL="342900" lvl="1" indent="-342900" defTabSz="800100">
              <a:lnSpc>
                <a:spcPct val="90000"/>
              </a:lnSpc>
              <a:spcAft>
                <a:spcPct val="15000"/>
              </a:spcAft>
              <a:buFont typeface="Arial" panose="020B0604020202020204" pitchFamily="34" charset="0"/>
              <a:buChar char="•"/>
            </a:pPr>
            <a:endParaRPr lang="en-ZA" b="1" dirty="0">
              <a:solidFill>
                <a:srgbClr val="333399">
                  <a:lumMod val="75000"/>
                </a:srgbClr>
              </a:solidFill>
              <a:latin typeface="Calibri" panose="020F0502020204030204" pitchFamily="34" charset="0"/>
            </a:endParaRPr>
          </a:p>
          <a:p>
            <a:pPr marL="342900" lvl="1" indent="-342900" defTabSz="800100">
              <a:lnSpc>
                <a:spcPct val="90000"/>
              </a:lnSpc>
              <a:spcAft>
                <a:spcPct val="15000"/>
              </a:spcAft>
              <a:buFont typeface="Arial" panose="020B0604020202020204" pitchFamily="34" charset="0"/>
              <a:buChar char="•"/>
            </a:pPr>
            <a:r>
              <a:rPr lang="en-ZA" b="1" dirty="0">
                <a:solidFill>
                  <a:srgbClr val="333399">
                    <a:lumMod val="75000"/>
                  </a:srgbClr>
                </a:solidFill>
                <a:latin typeface="Calibri" panose="020F0502020204030204" pitchFamily="34" charset="0"/>
              </a:rPr>
              <a:t>Financial Performance Q2 2017/18</a:t>
            </a:r>
          </a:p>
        </p:txBody>
      </p:sp>
      <p:sp>
        <p:nvSpPr>
          <p:cNvPr id="6" name="Footer Placeholder 5"/>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1052681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3" name="Title 2"/>
          <p:cNvSpPr>
            <a:spLocks noGrp="1"/>
          </p:cNvSpPr>
          <p:nvPr>
            <p:ph type="title"/>
          </p:nvPr>
        </p:nvSpPr>
        <p:spPr>
          <a:xfrm>
            <a:off x="0" y="3048000"/>
            <a:ext cx="9144000" cy="1143000"/>
          </a:xfrm>
          <a:solidFill>
            <a:schemeClr val="tx2"/>
          </a:solidFill>
        </p:spPr>
        <p:txBody>
          <a:bodyPr/>
          <a:lstStyle/>
          <a:p>
            <a:pPr lvl="1"/>
            <a:r>
              <a:rPr lang="en-ZA" sz="2400" b="1" dirty="0" smtClean="0"/>
              <a:t/>
            </a:r>
            <a:br>
              <a:rPr lang="en-ZA" sz="2400" b="1" dirty="0" smtClean="0"/>
            </a:br>
            <a:r>
              <a:rPr lang="en-ZA" sz="2400" b="1" dirty="0"/>
              <a:t/>
            </a:r>
            <a:br>
              <a:rPr lang="en-ZA" sz="2400" b="1" dirty="0"/>
            </a:br>
            <a:r>
              <a:rPr lang="en-ZA" sz="2400" b="1" dirty="0" smtClean="0">
                <a:solidFill>
                  <a:schemeClr val="bg1"/>
                </a:solidFill>
              </a:rPr>
              <a:t>STRATEGIC </a:t>
            </a:r>
            <a:r>
              <a:rPr lang="en-ZA" sz="2400" b="1" dirty="0">
                <a:solidFill>
                  <a:schemeClr val="bg1"/>
                </a:solidFill>
              </a:rPr>
              <a:t>GOAL 5:</a:t>
            </a:r>
            <a:br>
              <a:rPr lang="en-ZA" sz="2400" b="1" dirty="0">
                <a:solidFill>
                  <a:schemeClr val="bg1"/>
                </a:solidFill>
              </a:rPr>
            </a:br>
            <a:r>
              <a:rPr lang="en-US" sz="2400" b="1" dirty="0">
                <a:solidFill>
                  <a:schemeClr val="bg1"/>
                </a:solidFill>
              </a:rPr>
              <a:t>GROWTH AND SUSTAINABILITY</a:t>
            </a:r>
            <a:r>
              <a:rPr lang="en-ZA" sz="4000" b="1" dirty="0">
                <a:solidFill>
                  <a:schemeClr val="bg1"/>
                </a:solidFill>
              </a:rPr>
              <a:t> </a:t>
            </a:r>
            <a:br>
              <a:rPr lang="en-ZA" sz="4000" b="1" dirty="0">
                <a:solidFill>
                  <a:schemeClr val="bg1"/>
                </a:solidFill>
              </a:rPr>
            </a:br>
            <a:endParaRPr lang="en-ZA" dirty="0">
              <a:solidFill>
                <a:schemeClr val="bg1"/>
              </a:solidFill>
            </a:endParaRPr>
          </a:p>
        </p:txBody>
      </p:sp>
      <p:sp>
        <p:nvSpPr>
          <p:cNvPr id="13" name="Footer Placeholder 12"/>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40447261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20200" cy="609600"/>
          </a:xfrm>
          <a:solidFill>
            <a:schemeClr val="tx2"/>
          </a:solidFill>
        </p:spPr>
        <p:txBody>
          <a:bodyPr/>
          <a:lstStyle/>
          <a:p>
            <a:pPr lvl="1"/>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STRATEGIC GOAL 5 :Growth and Sustainability  </a:t>
            </a: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1686421138"/>
              </p:ext>
            </p:extLst>
          </p:nvPr>
        </p:nvGraphicFramePr>
        <p:xfrm>
          <a:off x="2" y="598787"/>
          <a:ext cx="9143997" cy="5050354"/>
        </p:xfrm>
        <a:graphic>
          <a:graphicData uri="http://schemas.openxmlformats.org/drawingml/2006/table">
            <a:tbl>
              <a:tblPr/>
              <a:tblGrid>
                <a:gridCol w="1668614"/>
                <a:gridCol w="1401634"/>
                <a:gridCol w="1401634"/>
                <a:gridCol w="1401634"/>
                <a:gridCol w="3270481"/>
              </a:tblGrid>
              <a:tr h="727817">
                <a:tc gridSpan="5">
                  <a:txBody>
                    <a:bodyPr/>
                    <a:lstStyle/>
                    <a:p>
                      <a:pPr algn="just">
                        <a:lnSpc>
                          <a:spcPct val="115000"/>
                        </a:lnSpc>
                        <a:spcAft>
                          <a:spcPts val="0"/>
                        </a:spcAft>
                      </a:pPr>
                      <a:r>
                        <a:rPr lang="en-ZA" sz="1400" b="1"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t>SO 5.1</a:t>
                      </a:r>
                      <a:r>
                        <a:rPr lang="en-ZA" sz="1400" b="1" baseline="0" dirty="0" smtClean="0">
                          <a:solidFill>
                            <a:schemeClr val="bg1"/>
                          </a:solidFill>
                          <a:effectLst/>
                          <a:latin typeface="Arial" panose="020B0604020202020204" pitchFamily="34" charset="0"/>
                          <a:ea typeface="Calibri" panose="020F0502020204030204" pitchFamily="34" charset="0"/>
                          <a:cs typeface="Times New Roman" panose="02020603050405020304" pitchFamily="18" charset="0"/>
                        </a:rPr>
                        <a:t> </a:t>
                      </a:r>
                      <a:r>
                        <a:rPr lang="en-ZA" sz="1400" b="1" dirty="0" smtClean="0">
                          <a:solidFill>
                            <a:schemeClr val="bg1"/>
                          </a:solidFill>
                          <a:effectLst/>
                          <a:latin typeface="Arial" panose="020B0604020202020204" pitchFamily="34" charset="0"/>
                          <a:ea typeface="Calibri" panose="020F0502020204030204" pitchFamily="34" charset="0"/>
                        </a:rPr>
                        <a:t>Grow Revenue Streams</a:t>
                      </a:r>
                      <a:endParaRPr lang="en-ZA" sz="1400" kern="1200" dirty="0">
                        <a:solidFill>
                          <a:schemeClr val="bg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smtClean="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615855">
                <a:tc>
                  <a:txBody>
                    <a:bodyPr/>
                    <a:lstStyle/>
                    <a:p>
                      <a:pPr algn="ctr">
                        <a:lnSpc>
                          <a:spcPct val="100000"/>
                        </a:lnSpc>
                        <a:spcAft>
                          <a:spcPts val="0"/>
                        </a:spcAft>
                      </a:pPr>
                      <a:r>
                        <a:rPr lang="en-ZA" sz="1400" b="1" kern="1200" dirty="0" smtClean="0">
                          <a:solidFill>
                            <a:schemeClr val="bg1"/>
                          </a:solidFill>
                          <a:effectLst/>
                          <a:latin typeface="+mn-lt"/>
                          <a:ea typeface="+mn-ea"/>
                          <a:cs typeface="Arial" panose="020B0604020202020204" pitchFamily="34" charset="0"/>
                        </a:rPr>
                        <a:t>Performance indicator</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Annual target 2017/18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2</a:t>
                      </a:r>
                      <a:r>
                        <a:rPr lang="en-ZA" sz="1400" b="1" kern="1200" baseline="30000" dirty="0" smtClean="0">
                          <a:solidFill>
                            <a:schemeClr val="bg1"/>
                          </a:solidFill>
                          <a:effectLst/>
                          <a:latin typeface="+mn-lt"/>
                          <a:ea typeface="+mn-ea"/>
                          <a:cs typeface="Arial" panose="020B0604020202020204" pitchFamily="34" charset="0"/>
                        </a:rPr>
                        <a:t>nd</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Quarter target 2017/18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1</a:t>
                      </a:r>
                      <a:r>
                        <a:rPr lang="en-ZA" sz="1400" b="1" kern="1200" baseline="30000" dirty="0" smtClean="0">
                          <a:solidFill>
                            <a:schemeClr val="bg1"/>
                          </a:solidFill>
                          <a:effectLst/>
                          <a:latin typeface="+mn-lt"/>
                          <a:ea typeface="+mn-ea"/>
                          <a:cs typeface="Arial" panose="020B0604020202020204" pitchFamily="34" charset="0"/>
                        </a:rPr>
                        <a:t>st</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 Quarter Status </a:t>
                      </a:r>
                    </a:p>
                    <a:p>
                      <a:pPr marL="0" marR="0" indent="52705" algn="ctr" defTabSz="457200" rtl="0" eaLnBrk="1" fontAlgn="auto" latinLnBrk="0" hangingPunct="1">
                        <a:lnSpc>
                          <a:spcPct val="100000"/>
                        </a:lnSpc>
                        <a:spcBef>
                          <a:spcPts val="0"/>
                        </a:spcBef>
                        <a:spcAft>
                          <a:spcPts val="0"/>
                        </a:spcAft>
                        <a:buClrTx/>
                        <a:buSzTx/>
                        <a:buFontTx/>
                        <a:buNone/>
                        <a:tabLst/>
                        <a:defRPr/>
                      </a:pPr>
                      <a:endParaRPr lang="en-ZA" sz="1400" b="1" kern="1200" dirty="0" smtClean="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en-GB" sz="1400" b="1" kern="1200" dirty="0" smtClean="0">
                          <a:solidFill>
                            <a:schemeClr val="bg1"/>
                          </a:solidFill>
                          <a:effectLst/>
                          <a:latin typeface="+mn-lt"/>
                          <a:ea typeface="+mn-ea"/>
                          <a:cs typeface="Arial" panose="020B0604020202020204" pitchFamily="34" charset="0"/>
                        </a:rPr>
                        <a:t> 2</a:t>
                      </a:r>
                      <a:r>
                        <a:rPr lang="en-GB" sz="1400" b="1" kern="1200" baseline="30000" dirty="0" smtClean="0">
                          <a:solidFill>
                            <a:schemeClr val="bg1"/>
                          </a:solidFill>
                          <a:effectLst/>
                          <a:latin typeface="+mn-lt"/>
                          <a:ea typeface="+mn-ea"/>
                          <a:cs typeface="Arial" panose="020B0604020202020204" pitchFamily="34" charset="0"/>
                        </a:rPr>
                        <a:t>nd </a:t>
                      </a:r>
                      <a:r>
                        <a:rPr lang="en-GB" sz="1400" b="1" kern="1200" baseline="0" dirty="0" smtClean="0">
                          <a:solidFill>
                            <a:schemeClr val="bg1"/>
                          </a:solidFill>
                          <a:effectLst/>
                          <a:latin typeface="+mn-lt"/>
                          <a:ea typeface="+mn-ea"/>
                          <a:cs typeface="Arial" panose="020B0604020202020204" pitchFamily="34" charset="0"/>
                        </a:rPr>
                        <a:t> Quarter  </a:t>
                      </a:r>
                      <a:r>
                        <a:rPr lang="en-GB" sz="1400" b="1" kern="1200" dirty="0" smtClean="0">
                          <a:solidFill>
                            <a:schemeClr val="bg1"/>
                          </a:solidFill>
                          <a:effectLst/>
                          <a:latin typeface="+mn-lt"/>
                          <a:ea typeface="+mn-ea"/>
                          <a:cs typeface="Arial" panose="020B0604020202020204" pitchFamily="34" charset="0"/>
                        </a:rPr>
                        <a:t>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12106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Parliamentary grant  funding excluding SAAQIS </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R188,49m </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R47,12m</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 </a:t>
                      </a:r>
                    </a:p>
                    <a:p>
                      <a:pPr>
                        <a:lnSpc>
                          <a:spcPct val="107000"/>
                        </a:lnSpc>
                        <a:spcAft>
                          <a:spcPts val="800"/>
                        </a:spcAft>
                      </a:pPr>
                      <a:r>
                        <a:rPr lang="en-ZA" sz="1000" b="0" dirty="0" smtClean="0">
                          <a:effectLst/>
                          <a:latin typeface="Calibri" panose="020F0502020204030204" pitchFamily="34" charset="0"/>
                          <a:ea typeface="Calibri" panose="020F0502020204030204" pitchFamily="34" charset="0"/>
                          <a:cs typeface="Calibri" panose="020F0502020204030204" pitchFamily="34" charset="0"/>
                        </a:rPr>
                        <a:t>R47,12m</a:t>
                      </a:r>
                    </a:p>
                    <a:p>
                      <a:pPr algn="just">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 </a:t>
                      </a:r>
                    </a:p>
                    <a:p>
                      <a:pPr>
                        <a:lnSpc>
                          <a:spcPct val="107000"/>
                        </a:lnSpc>
                        <a:spcAft>
                          <a:spcPts val="800"/>
                        </a:spcAft>
                      </a:pPr>
                      <a:r>
                        <a:rPr lang="en-ZA" sz="1000" kern="1200" dirty="0" smtClean="0">
                          <a:solidFill>
                            <a:schemeClr val="tx1"/>
                          </a:solidFill>
                          <a:effectLst/>
                          <a:latin typeface="Calibri" panose="020F0502020204030204" pitchFamily="34" charset="0"/>
                          <a:ea typeface="+mn-ea"/>
                          <a:cs typeface="Calibri" panose="020F0502020204030204" pitchFamily="34" charset="0"/>
                        </a:rPr>
                        <a:t>Grant revenue was on par with budget amounting to R47,12 million</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12711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Growth in year-on-year aviation revenue</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R130,54m</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R26.11m</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 </a:t>
                      </a:r>
                    </a:p>
                    <a:p>
                      <a:pPr>
                        <a:lnSpc>
                          <a:spcPct val="107000"/>
                        </a:lnSpc>
                        <a:spcAft>
                          <a:spcPts val="800"/>
                        </a:spcAft>
                      </a:pPr>
                      <a:r>
                        <a:rPr lang="en-ZA" sz="1000" b="0" dirty="0" smtClean="0">
                          <a:effectLst/>
                          <a:latin typeface="Calibri" panose="020F0502020204030204" pitchFamily="34" charset="0"/>
                          <a:ea typeface="Calibri" panose="020F0502020204030204" pitchFamily="34" charset="0"/>
                          <a:cs typeface="Calibri" panose="020F0502020204030204" pitchFamily="34" charset="0"/>
                        </a:rPr>
                        <a:t>R31,28m</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 </a:t>
                      </a:r>
                    </a:p>
                    <a:p>
                      <a:pPr marL="0" marR="0" indent="0" algn="l" defTabSz="914400" rtl="0" eaLnBrk="1" fontAlgn="auto" latinLnBrk="0" hangingPunct="1">
                        <a:lnSpc>
                          <a:spcPct val="107000"/>
                        </a:lnSpc>
                        <a:spcBef>
                          <a:spcPts val="0"/>
                        </a:spcBef>
                        <a:spcAft>
                          <a:spcPts val="800"/>
                        </a:spcAft>
                        <a:buClrTx/>
                        <a:buSzTx/>
                        <a:buFontTx/>
                        <a:buNone/>
                        <a:tabLst/>
                        <a:defRPr/>
                      </a:pPr>
                      <a:r>
                        <a:rPr lang="en-ZA" sz="1000" kern="1200" dirty="0" smtClean="0">
                          <a:solidFill>
                            <a:schemeClr val="tx1"/>
                          </a:solidFill>
                          <a:effectLst/>
                          <a:latin typeface="Calibri" panose="020F0502020204030204" pitchFamily="34" charset="0"/>
                          <a:ea typeface="+mn-ea"/>
                          <a:cs typeface="Calibri" panose="020F0502020204030204" pitchFamily="34" charset="0"/>
                        </a:rPr>
                        <a:t>Aviation income exceeded budget by R6,44 million amounting to R32,55 million.</a:t>
                      </a:r>
                      <a:r>
                        <a:rPr lang="en-ZA" sz="1000" kern="1200" baseline="0" dirty="0" smtClean="0">
                          <a:solidFill>
                            <a:schemeClr val="tx1"/>
                          </a:solidFill>
                          <a:effectLst/>
                          <a:latin typeface="Calibri" panose="020F0502020204030204" pitchFamily="34" charset="0"/>
                          <a:ea typeface="+mn-ea"/>
                          <a:cs typeface="Calibri" panose="020F0502020204030204" pitchFamily="34" charset="0"/>
                        </a:rPr>
                        <a:t> This  is </a:t>
                      </a:r>
                      <a:r>
                        <a:rPr lang="en-ZA" sz="1000" kern="1200" dirty="0" smtClean="0">
                          <a:solidFill>
                            <a:schemeClr val="tx1"/>
                          </a:solidFill>
                          <a:effectLst/>
                          <a:latin typeface="Calibri" panose="020F0502020204030204" pitchFamily="34" charset="0"/>
                          <a:ea typeface="+mn-ea"/>
                          <a:cs typeface="Calibri" panose="020F0502020204030204" pitchFamily="34" charset="0"/>
                        </a:rPr>
                        <a:t>mainly due to improved air-traffic volumes.  </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2823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Growth in commercial revenue as per set target (Annual Total Revenue)</a:t>
                      </a:r>
                    </a:p>
                    <a:p>
                      <a:pPr>
                        <a:lnSpc>
                          <a:spcPct val="100000"/>
                        </a:lnSpc>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R21,60m</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ZA" sz="10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7000"/>
                        </a:lnSpc>
                        <a:spcBef>
                          <a:spcPts val="0"/>
                        </a:spcBef>
                        <a:spcAft>
                          <a:spcPts val="800"/>
                        </a:spcAft>
                        <a:buClrTx/>
                        <a:buSzTx/>
                        <a:buFontTx/>
                        <a:buNone/>
                        <a:tabLst/>
                        <a:defRPr/>
                      </a:pPr>
                      <a:r>
                        <a:rPr lang="en-ZA" sz="1000" dirty="0" smtClean="0">
                          <a:effectLst/>
                          <a:latin typeface="Calibri" panose="020F0502020204030204" pitchFamily="34" charset="0"/>
                          <a:ea typeface="Calibri" panose="020F0502020204030204" pitchFamily="34" charset="0"/>
                          <a:cs typeface="Calibri" panose="020F0502020204030204" pitchFamily="34" charset="0"/>
                        </a:rPr>
                        <a:t>R5.4m</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 </a:t>
                      </a:r>
                    </a:p>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R6,36m</a:t>
                      </a:r>
                    </a:p>
                    <a:p>
                      <a:pPr marL="0" marR="0" indent="0" algn="l"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Calibri" panose="020F0502020204030204" pitchFamily="34" charset="0"/>
                        </a:rPr>
                        <a:t>ACHIEVED </a:t>
                      </a:r>
                    </a:p>
                    <a:p>
                      <a:pPr marL="0" marR="0" indent="0" algn="l" defTabSz="914400" rtl="0" eaLnBrk="1" fontAlgn="auto" latinLnBrk="0" hangingPunct="1">
                        <a:lnSpc>
                          <a:spcPct val="107000"/>
                        </a:lnSpc>
                        <a:spcBef>
                          <a:spcPts val="0"/>
                        </a:spcBef>
                        <a:spcAft>
                          <a:spcPts val="800"/>
                        </a:spcAft>
                        <a:buClrTx/>
                        <a:buSzTx/>
                        <a:buFontTx/>
                        <a:buNone/>
                        <a:tabLst/>
                        <a:defRPr/>
                      </a:pPr>
                      <a:r>
                        <a:rPr lang="en-ZA" sz="1000" kern="1200" dirty="0" smtClean="0">
                          <a:solidFill>
                            <a:schemeClr val="tx1"/>
                          </a:solidFill>
                          <a:effectLst/>
                          <a:latin typeface="Calibri" panose="020F0502020204030204" pitchFamily="34" charset="0"/>
                          <a:ea typeface="+mn-ea"/>
                          <a:cs typeface="Calibri" panose="020F0502020204030204" pitchFamily="34" charset="0"/>
                        </a:rPr>
                        <a:t>Non-Regulated income exceeded budget by R0,400 million amounting to R5,8 million.</a:t>
                      </a:r>
                      <a:r>
                        <a:rPr lang="en-ZA" sz="1000" kern="1200" baseline="0" dirty="0" smtClean="0">
                          <a:solidFill>
                            <a:schemeClr val="tx1"/>
                          </a:solidFill>
                          <a:effectLst/>
                          <a:latin typeface="Calibri" panose="020F0502020204030204" pitchFamily="34" charset="0"/>
                          <a:ea typeface="+mn-ea"/>
                          <a:cs typeface="Calibri" panose="020F0502020204030204" pitchFamily="34" charset="0"/>
                        </a:rPr>
                        <a:t> This is </a:t>
                      </a:r>
                      <a:r>
                        <a:rPr lang="en-ZA" sz="1000" kern="1200" dirty="0" smtClean="0">
                          <a:solidFill>
                            <a:schemeClr val="tx1"/>
                          </a:solidFill>
                          <a:effectLst/>
                          <a:latin typeface="Calibri" panose="020F0502020204030204" pitchFamily="34" charset="0"/>
                          <a:ea typeface="+mn-ea"/>
                          <a:cs typeface="Calibri" panose="020F0502020204030204" pitchFamily="34" charset="0"/>
                        </a:rPr>
                        <a:t>attributed to increased income  derived from the maintenance of Air Quality stations and supply of Air Quality Data to various Municipalities.</a:t>
                      </a:r>
                      <a:endParaRPr lang="en-ZA" sz="1000" b="1" dirty="0" smtClean="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grpSp>
        <p:nvGrpSpPr>
          <p:cNvPr id="5" name="Group 6"/>
          <p:cNvGrpSpPr>
            <a:grpSpLocks/>
          </p:cNvGrpSpPr>
          <p:nvPr/>
        </p:nvGrpSpPr>
        <p:grpSpPr bwMode="auto">
          <a:xfrm>
            <a:off x="1066800" y="6477000"/>
            <a:ext cx="5778500" cy="215900"/>
            <a:chOff x="685800" y="6400800"/>
            <a:chExt cx="5778500" cy="215900"/>
          </a:xfrm>
        </p:grpSpPr>
        <p:sp>
          <p:nvSpPr>
            <p:cNvPr id="7"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On target</a:t>
              </a:r>
              <a:endParaRPr lang="en-US" altLang="en-US" sz="1200" dirty="0">
                <a:solidFill>
                  <a:srgbClr val="333399"/>
                </a:solidFill>
              </a:endParaRPr>
            </a:p>
          </p:txBody>
        </p:sp>
        <p:sp>
          <p:nvSpPr>
            <p:cNvPr id="8"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work in progress</a:t>
              </a:r>
              <a:endParaRPr lang="en-US" altLang="en-US" sz="1200" dirty="0">
                <a:solidFill>
                  <a:srgbClr val="333399"/>
                </a:solidFill>
              </a:endParaRPr>
            </a:p>
          </p:txBody>
        </p:sp>
        <p:sp>
          <p:nvSpPr>
            <p:cNvPr id="9"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Off target</a:t>
              </a:r>
            </a:p>
          </p:txBody>
        </p:sp>
        <p:sp>
          <p:nvSpPr>
            <p:cNvPr id="10"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r>
                <a:rPr lang="en-US" altLang="en-US" sz="1200">
                  <a:solidFill>
                    <a:srgbClr val="333399"/>
                  </a:solidFill>
                </a:rPr>
                <a:t>= No</a:t>
              </a:r>
            </a:p>
            <a:p>
              <a:pPr marL="228600" lvl="2">
                <a:lnSpc>
                  <a:spcPct val="60000"/>
                </a:lnSpc>
                <a:buClr>
                  <a:srgbClr val="000000"/>
                </a:buClr>
              </a:pPr>
              <a:r>
                <a:rPr lang="en-US" altLang="en-US" sz="1200">
                  <a:solidFill>
                    <a:srgbClr val="333399"/>
                  </a:solidFill>
                </a:rPr>
                <a:t>milestone</a:t>
              </a:r>
            </a:p>
          </p:txBody>
        </p:sp>
      </p:grpSp>
      <p:sp>
        <p:nvSpPr>
          <p:cNvPr id="14" name="Footer Placeholder 13"/>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467698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3" name="Title 2"/>
          <p:cNvSpPr>
            <a:spLocks noGrp="1"/>
          </p:cNvSpPr>
          <p:nvPr>
            <p:ph type="title"/>
          </p:nvPr>
        </p:nvSpPr>
        <p:spPr>
          <a:xfrm>
            <a:off x="0" y="0"/>
            <a:ext cx="9134051" cy="769453"/>
          </a:xfrm>
          <a:solidFill>
            <a:schemeClr val="tx2"/>
          </a:solidFill>
        </p:spPr>
        <p:txBody>
          <a:bodyPr/>
          <a:lstStyle/>
          <a:p>
            <a:r>
              <a:rPr lang="en-US" sz="2400" b="1" dirty="0">
                <a:solidFill>
                  <a:srgbClr val="FFFFFF"/>
                </a:solidFill>
                <a:latin typeface="Calibri" panose="020F0502020204030204" pitchFamily="34" charset="0"/>
              </a:rPr>
              <a:t>SAWS PROFILE AS AT 30/09/17 </a:t>
            </a:r>
            <a:r>
              <a:rPr lang="en-US" sz="2400" b="1" dirty="0" smtClean="0">
                <a:solidFill>
                  <a:srgbClr val="FFFFFF"/>
                </a:solidFill>
                <a:latin typeface="Calibri" panose="020F0502020204030204" pitchFamily="34" charset="0"/>
              </a:rPr>
              <a:t>– Employment Equity</a:t>
            </a:r>
            <a:endParaRPr lang="en-ZA" sz="2400" dirty="0"/>
          </a:p>
        </p:txBody>
      </p:sp>
      <p:grpSp>
        <p:nvGrpSpPr>
          <p:cNvPr id="11" name="Group 4"/>
          <p:cNvGrpSpPr>
            <a:grpSpLocks noChangeAspect="1"/>
          </p:cNvGrpSpPr>
          <p:nvPr/>
        </p:nvGrpSpPr>
        <p:grpSpPr bwMode="auto">
          <a:xfrm>
            <a:off x="-69416" y="609600"/>
            <a:ext cx="9198040" cy="5197230"/>
            <a:chOff x="195" y="465"/>
            <a:chExt cx="5335" cy="3453"/>
          </a:xfrm>
        </p:grpSpPr>
        <p:sp>
          <p:nvSpPr>
            <p:cNvPr id="12" name="AutoShape 3"/>
            <p:cNvSpPr>
              <a:spLocks noChangeAspect="1" noChangeArrowheads="1" noTextEdit="1"/>
            </p:cNvSpPr>
            <p:nvPr/>
          </p:nvSpPr>
          <p:spPr bwMode="auto">
            <a:xfrm>
              <a:off x="313" y="512"/>
              <a:ext cx="5056" cy="34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grpSp>
          <p:nvGrpSpPr>
            <p:cNvPr id="13" name="Group 205"/>
            <p:cNvGrpSpPr>
              <a:grpSpLocks/>
            </p:cNvGrpSpPr>
            <p:nvPr/>
          </p:nvGrpSpPr>
          <p:grpSpPr bwMode="auto">
            <a:xfrm>
              <a:off x="248" y="465"/>
              <a:ext cx="5282" cy="1096"/>
              <a:chOff x="248" y="465"/>
              <a:chExt cx="5282" cy="1096"/>
            </a:xfrm>
          </p:grpSpPr>
          <p:sp>
            <p:nvSpPr>
              <p:cNvPr id="472" name="Rectangle 5"/>
              <p:cNvSpPr>
                <a:spLocks noChangeArrowheads="1"/>
              </p:cNvSpPr>
              <p:nvPr/>
            </p:nvSpPr>
            <p:spPr bwMode="auto">
              <a:xfrm>
                <a:off x="248" y="465"/>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73" name="Rectangle 6"/>
              <p:cNvSpPr>
                <a:spLocks noChangeArrowheads="1"/>
              </p:cNvSpPr>
              <p:nvPr/>
            </p:nvSpPr>
            <p:spPr bwMode="auto">
              <a:xfrm>
                <a:off x="254" y="606"/>
                <a:ext cx="59"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74" name="Rectangle 7"/>
              <p:cNvSpPr>
                <a:spLocks noChangeArrowheads="1"/>
              </p:cNvSpPr>
              <p:nvPr/>
            </p:nvSpPr>
            <p:spPr bwMode="auto">
              <a:xfrm>
                <a:off x="2186" y="606"/>
                <a:ext cx="62"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75" name="Rectangle 8"/>
              <p:cNvSpPr>
                <a:spLocks noChangeArrowheads="1"/>
              </p:cNvSpPr>
              <p:nvPr/>
            </p:nvSpPr>
            <p:spPr bwMode="auto">
              <a:xfrm>
                <a:off x="254" y="739"/>
                <a:ext cx="1994" cy="258"/>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76" name="Rectangle 9"/>
              <p:cNvSpPr>
                <a:spLocks noChangeArrowheads="1"/>
              </p:cNvSpPr>
              <p:nvPr/>
            </p:nvSpPr>
            <p:spPr bwMode="auto">
              <a:xfrm>
                <a:off x="313" y="606"/>
                <a:ext cx="1873"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77" name="Rectangle 10"/>
              <p:cNvSpPr>
                <a:spLocks noChangeArrowheads="1"/>
              </p:cNvSpPr>
              <p:nvPr/>
            </p:nvSpPr>
            <p:spPr bwMode="auto">
              <a:xfrm>
                <a:off x="313" y="603"/>
                <a:ext cx="1220"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panose="020B0604020202020204" pitchFamily="34" charset="0"/>
                  </a:rPr>
                  <a:t>Occupational Levels</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478" name="Rectangle 11"/>
              <p:cNvSpPr>
                <a:spLocks noChangeArrowheads="1"/>
              </p:cNvSpPr>
              <p:nvPr/>
            </p:nvSpPr>
            <p:spPr bwMode="auto">
              <a:xfrm>
                <a:off x="1428" y="603"/>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79" name="Rectangle 12"/>
              <p:cNvSpPr>
                <a:spLocks noChangeArrowheads="1"/>
              </p:cNvSpPr>
              <p:nvPr/>
            </p:nvSpPr>
            <p:spPr bwMode="auto">
              <a:xfrm>
                <a:off x="2248" y="606"/>
                <a:ext cx="62"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80" name="Rectangle 13"/>
              <p:cNvSpPr>
                <a:spLocks noChangeArrowheads="1"/>
              </p:cNvSpPr>
              <p:nvPr/>
            </p:nvSpPr>
            <p:spPr bwMode="auto">
              <a:xfrm>
                <a:off x="3303" y="606"/>
                <a:ext cx="62"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81" name="Rectangle 14"/>
              <p:cNvSpPr>
                <a:spLocks noChangeArrowheads="1"/>
              </p:cNvSpPr>
              <p:nvPr/>
            </p:nvSpPr>
            <p:spPr bwMode="auto">
              <a:xfrm>
                <a:off x="2248" y="739"/>
                <a:ext cx="1117" cy="120"/>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82" name="Rectangle 15"/>
              <p:cNvSpPr>
                <a:spLocks noChangeArrowheads="1"/>
              </p:cNvSpPr>
              <p:nvPr/>
            </p:nvSpPr>
            <p:spPr bwMode="auto">
              <a:xfrm>
                <a:off x="2310" y="606"/>
                <a:ext cx="993"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83" name="Rectangle 16"/>
              <p:cNvSpPr>
                <a:spLocks noChangeArrowheads="1"/>
              </p:cNvSpPr>
              <p:nvPr/>
            </p:nvSpPr>
            <p:spPr bwMode="auto">
              <a:xfrm>
                <a:off x="2310" y="603"/>
                <a:ext cx="325"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Male</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84" name="Rectangle 17"/>
              <p:cNvSpPr>
                <a:spLocks noChangeArrowheads="1"/>
              </p:cNvSpPr>
              <p:nvPr/>
            </p:nvSpPr>
            <p:spPr bwMode="auto">
              <a:xfrm>
                <a:off x="2564" y="603"/>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85" name="Rectangle 18"/>
              <p:cNvSpPr>
                <a:spLocks noChangeArrowheads="1"/>
              </p:cNvSpPr>
              <p:nvPr/>
            </p:nvSpPr>
            <p:spPr bwMode="auto">
              <a:xfrm>
                <a:off x="3365" y="606"/>
                <a:ext cx="62"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86" name="Rectangle 19"/>
              <p:cNvSpPr>
                <a:spLocks noChangeArrowheads="1"/>
              </p:cNvSpPr>
              <p:nvPr/>
            </p:nvSpPr>
            <p:spPr bwMode="auto">
              <a:xfrm>
                <a:off x="4295" y="606"/>
                <a:ext cx="62"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87" name="Rectangle 20"/>
              <p:cNvSpPr>
                <a:spLocks noChangeArrowheads="1"/>
              </p:cNvSpPr>
              <p:nvPr/>
            </p:nvSpPr>
            <p:spPr bwMode="auto">
              <a:xfrm>
                <a:off x="3365" y="739"/>
                <a:ext cx="992" cy="120"/>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88" name="Rectangle 21"/>
              <p:cNvSpPr>
                <a:spLocks noChangeArrowheads="1"/>
              </p:cNvSpPr>
              <p:nvPr/>
            </p:nvSpPr>
            <p:spPr bwMode="auto">
              <a:xfrm>
                <a:off x="3427" y="606"/>
                <a:ext cx="868"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89" name="Rectangle 22"/>
              <p:cNvSpPr>
                <a:spLocks noChangeArrowheads="1"/>
              </p:cNvSpPr>
              <p:nvPr/>
            </p:nvSpPr>
            <p:spPr bwMode="auto">
              <a:xfrm>
                <a:off x="3427" y="603"/>
                <a:ext cx="472"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Female</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90" name="Rectangle 23"/>
              <p:cNvSpPr>
                <a:spLocks noChangeArrowheads="1"/>
              </p:cNvSpPr>
              <p:nvPr/>
            </p:nvSpPr>
            <p:spPr bwMode="auto">
              <a:xfrm>
                <a:off x="3822" y="603"/>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91" name="Rectangle 24"/>
              <p:cNvSpPr>
                <a:spLocks noChangeArrowheads="1"/>
              </p:cNvSpPr>
              <p:nvPr/>
            </p:nvSpPr>
            <p:spPr bwMode="auto">
              <a:xfrm>
                <a:off x="4357" y="606"/>
                <a:ext cx="62"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92" name="Rectangle 25"/>
              <p:cNvSpPr>
                <a:spLocks noChangeArrowheads="1"/>
              </p:cNvSpPr>
              <p:nvPr/>
            </p:nvSpPr>
            <p:spPr bwMode="auto">
              <a:xfrm>
                <a:off x="5010" y="606"/>
                <a:ext cx="62"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93" name="Rectangle 26"/>
              <p:cNvSpPr>
                <a:spLocks noChangeArrowheads="1"/>
              </p:cNvSpPr>
              <p:nvPr/>
            </p:nvSpPr>
            <p:spPr bwMode="auto">
              <a:xfrm>
                <a:off x="4357" y="739"/>
                <a:ext cx="715" cy="120"/>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94" name="Rectangle 27"/>
              <p:cNvSpPr>
                <a:spLocks noChangeArrowheads="1"/>
              </p:cNvSpPr>
              <p:nvPr/>
            </p:nvSpPr>
            <p:spPr bwMode="auto">
              <a:xfrm>
                <a:off x="4419" y="606"/>
                <a:ext cx="591"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95" name="Rectangle 28"/>
              <p:cNvSpPr>
                <a:spLocks noChangeArrowheads="1"/>
              </p:cNvSpPr>
              <p:nvPr/>
            </p:nvSpPr>
            <p:spPr bwMode="auto">
              <a:xfrm>
                <a:off x="4419" y="603"/>
                <a:ext cx="678"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Foreigners</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96" name="Rectangle 29"/>
              <p:cNvSpPr>
                <a:spLocks noChangeArrowheads="1"/>
              </p:cNvSpPr>
              <p:nvPr/>
            </p:nvSpPr>
            <p:spPr bwMode="auto">
              <a:xfrm>
                <a:off x="5011" y="603"/>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97" name="Rectangle 30"/>
              <p:cNvSpPr>
                <a:spLocks noChangeArrowheads="1"/>
              </p:cNvSpPr>
              <p:nvPr/>
            </p:nvSpPr>
            <p:spPr bwMode="auto">
              <a:xfrm>
                <a:off x="5072" y="606"/>
                <a:ext cx="62" cy="26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98" name="Rectangle 31"/>
              <p:cNvSpPr>
                <a:spLocks noChangeArrowheads="1"/>
              </p:cNvSpPr>
              <p:nvPr/>
            </p:nvSpPr>
            <p:spPr bwMode="auto">
              <a:xfrm>
                <a:off x="5414" y="606"/>
                <a:ext cx="60" cy="26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99" name="Rectangle 32"/>
              <p:cNvSpPr>
                <a:spLocks noChangeArrowheads="1"/>
              </p:cNvSpPr>
              <p:nvPr/>
            </p:nvSpPr>
            <p:spPr bwMode="auto">
              <a:xfrm>
                <a:off x="5072" y="871"/>
                <a:ext cx="402" cy="126"/>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00" name="Rectangle 33"/>
              <p:cNvSpPr>
                <a:spLocks noChangeArrowheads="1"/>
              </p:cNvSpPr>
              <p:nvPr/>
            </p:nvSpPr>
            <p:spPr bwMode="auto">
              <a:xfrm>
                <a:off x="5134" y="606"/>
                <a:ext cx="280" cy="13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01" name="Rectangle 34"/>
              <p:cNvSpPr>
                <a:spLocks noChangeArrowheads="1"/>
              </p:cNvSpPr>
              <p:nvPr/>
            </p:nvSpPr>
            <p:spPr bwMode="auto">
              <a:xfrm>
                <a:off x="5134" y="603"/>
                <a:ext cx="376"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panose="020B0604020202020204" pitchFamily="34" charset="0"/>
                  </a:rPr>
                  <a:t>Total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502" name="Rectangle 35"/>
              <p:cNvSpPr>
                <a:spLocks noChangeArrowheads="1"/>
              </p:cNvSpPr>
              <p:nvPr/>
            </p:nvSpPr>
            <p:spPr bwMode="auto">
              <a:xfrm>
                <a:off x="5439" y="603"/>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03" name="Rectangle 36"/>
              <p:cNvSpPr>
                <a:spLocks noChangeArrowheads="1"/>
              </p:cNvSpPr>
              <p:nvPr/>
            </p:nvSpPr>
            <p:spPr bwMode="auto">
              <a:xfrm>
                <a:off x="5134" y="739"/>
                <a:ext cx="280" cy="132"/>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04" name="Rectangle 37"/>
              <p:cNvSpPr>
                <a:spLocks noChangeArrowheads="1"/>
              </p:cNvSpPr>
              <p:nvPr/>
            </p:nvSpPr>
            <p:spPr bwMode="auto">
              <a:xfrm>
                <a:off x="5134" y="736"/>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05" name="Rectangle 38"/>
              <p:cNvSpPr>
                <a:spLocks noChangeArrowheads="1"/>
              </p:cNvSpPr>
              <p:nvPr/>
            </p:nvSpPr>
            <p:spPr bwMode="auto">
              <a:xfrm>
                <a:off x="5166" y="736"/>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06" name="Rectangle 39"/>
              <p:cNvSpPr>
                <a:spLocks noChangeArrowheads="1"/>
              </p:cNvSpPr>
              <p:nvPr/>
            </p:nvSpPr>
            <p:spPr bwMode="auto">
              <a:xfrm>
                <a:off x="248" y="601"/>
                <a:ext cx="6"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07" name="Rectangle 40"/>
              <p:cNvSpPr>
                <a:spLocks noChangeArrowheads="1"/>
              </p:cNvSpPr>
              <p:nvPr/>
            </p:nvSpPr>
            <p:spPr bwMode="auto">
              <a:xfrm>
                <a:off x="248" y="601"/>
                <a:ext cx="6"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08" name="Rectangle 41"/>
              <p:cNvSpPr>
                <a:spLocks noChangeArrowheads="1"/>
              </p:cNvSpPr>
              <p:nvPr/>
            </p:nvSpPr>
            <p:spPr bwMode="auto">
              <a:xfrm>
                <a:off x="254" y="601"/>
                <a:ext cx="1991"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09" name="Rectangle 42"/>
              <p:cNvSpPr>
                <a:spLocks noChangeArrowheads="1"/>
              </p:cNvSpPr>
              <p:nvPr/>
            </p:nvSpPr>
            <p:spPr bwMode="auto">
              <a:xfrm>
                <a:off x="2245" y="601"/>
                <a:ext cx="6"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10" name="Rectangle 43"/>
              <p:cNvSpPr>
                <a:spLocks noChangeArrowheads="1"/>
              </p:cNvSpPr>
              <p:nvPr/>
            </p:nvSpPr>
            <p:spPr bwMode="auto">
              <a:xfrm>
                <a:off x="2251" y="601"/>
                <a:ext cx="1114"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11" name="Rectangle 44"/>
              <p:cNvSpPr>
                <a:spLocks noChangeArrowheads="1"/>
              </p:cNvSpPr>
              <p:nvPr/>
            </p:nvSpPr>
            <p:spPr bwMode="auto">
              <a:xfrm>
                <a:off x="3365" y="601"/>
                <a:ext cx="5"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12" name="Rectangle 45"/>
              <p:cNvSpPr>
                <a:spLocks noChangeArrowheads="1"/>
              </p:cNvSpPr>
              <p:nvPr/>
            </p:nvSpPr>
            <p:spPr bwMode="auto">
              <a:xfrm>
                <a:off x="3370" y="601"/>
                <a:ext cx="987"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13" name="Rectangle 46"/>
              <p:cNvSpPr>
                <a:spLocks noChangeArrowheads="1"/>
              </p:cNvSpPr>
              <p:nvPr/>
            </p:nvSpPr>
            <p:spPr bwMode="auto">
              <a:xfrm>
                <a:off x="4357" y="601"/>
                <a:ext cx="5"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14" name="Rectangle 47"/>
              <p:cNvSpPr>
                <a:spLocks noChangeArrowheads="1"/>
              </p:cNvSpPr>
              <p:nvPr/>
            </p:nvSpPr>
            <p:spPr bwMode="auto">
              <a:xfrm>
                <a:off x="4362" y="601"/>
                <a:ext cx="711"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15" name="Rectangle 48"/>
              <p:cNvSpPr>
                <a:spLocks noChangeArrowheads="1"/>
              </p:cNvSpPr>
              <p:nvPr/>
            </p:nvSpPr>
            <p:spPr bwMode="auto">
              <a:xfrm>
                <a:off x="5073" y="601"/>
                <a:ext cx="6"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16" name="Rectangle 49"/>
              <p:cNvSpPr>
                <a:spLocks noChangeArrowheads="1"/>
              </p:cNvSpPr>
              <p:nvPr/>
            </p:nvSpPr>
            <p:spPr bwMode="auto">
              <a:xfrm>
                <a:off x="5079" y="601"/>
                <a:ext cx="395"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17" name="Rectangle 50"/>
              <p:cNvSpPr>
                <a:spLocks noChangeArrowheads="1"/>
              </p:cNvSpPr>
              <p:nvPr/>
            </p:nvSpPr>
            <p:spPr bwMode="auto">
              <a:xfrm>
                <a:off x="5474" y="601"/>
                <a:ext cx="5"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18" name="Rectangle 51"/>
              <p:cNvSpPr>
                <a:spLocks noChangeArrowheads="1"/>
              </p:cNvSpPr>
              <p:nvPr/>
            </p:nvSpPr>
            <p:spPr bwMode="auto">
              <a:xfrm>
                <a:off x="5474" y="601"/>
                <a:ext cx="5"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19" name="Rectangle 52"/>
              <p:cNvSpPr>
                <a:spLocks noChangeArrowheads="1"/>
              </p:cNvSpPr>
              <p:nvPr/>
            </p:nvSpPr>
            <p:spPr bwMode="auto">
              <a:xfrm>
                <a:off x="248" y="606"/>
                <a:ext cx="6" cy="25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20" name="Rectangle 53"/>
              <p:cNvSpPr>
                <a:spLocks noChangeArrowheads="1"/>
              </p:cNvSpPr>
              <p:nvPr/>
            </p:nvSpPr>
            <p:spPr bwMode="auto">
              <a:xfrm>
                <a:off x="5474" y="606"/>
                <a:ext cx="5" cy="253"/>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21" name="Rectangle 54"/>
              <p:cNvSpPr>
                <a:spLocks noChangeArrowheads="1"/>
              </p:cNvSpPr>
              <p:nvPr/>
            </p:nvSpPr>
            <p:spPr bwMode="auto">
              <a:xfrm>
                <a:off x="2251"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22" name="Rectangle 55"/>
              <p:cNvSpPr>
                <a:spLocks noChangeArrowheads="1"/>
              </p:cNvSpPr>
              <p:nvPr/>
            </p:nvSpPr>
            <p:spPr bwMode="auto">
              <a:xfrm>
                <a:off x="2540"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23" name="Rectangle 56"/>
              <p:cNvSpPr>
                <a:spLocks noChangeArrowheads="1"/>
              </p:cNvSpPr>
              <p:nvPr/>
            </p:nvSpPr>
            <p:spPr bwMode="auto">
              <a:xfrm>
                <a:off x="2310" y="864"/>
                <a:ext cx="230"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24" name="Rectangle 57"/>
              <p:cNvSpPr>
                <a:spLocks noChangeArrowheads="1"/>
              </p:cNvSpPr>
              <p:nvPr/>
            </p:nvSpPr>
            <p:spPr bwMode="auto">
              <a:xfrm>
                <a:off x="2310" y="861"/>
                <a:ext cx="139"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A</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25" name="Rectangle 58"/>
              <p:cNvSpPr>
                <a:spLocks noChangeArrowheads="1"/>
              </p:cNvSpPr>
              <p:nvPr/>
            </p:nvSpPr>
            <p:spPr bwMode="auto">
              <a:xfrm>
                <a:off x="2392" y="861"/>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26" name="Rectangle 59"/>
              <p:cNvSpPr>
                <a:spLocks noChangeArrowheads="1"/>
              </p:cNvSpPr>
              <p:nvPr/>
            </p:nvSpPr>
            <p:spPr bwMode="auto">
              <a:xfrm>
                <a:off x="2604"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27" name="Rectangle 60"/>
              <p:cNvSpPr>
                <a:spLocks noChangeArrowheads="1"/>
              </p:cNvSpPr>
              <p:nvPr/>
            </p:nvSpPr>
            <p:spPr bwMode="auto">
              <a:xfrm>
                <a:off x="2795" y="864"/>
                <a:ext cx="60"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28" name="Rectangle 61"/>
              <p:cNvSpPr>
                <a:spLocks noChangeArrowheads="1"/>
              </p:cNvSpPr>
              <p:nvPr/>
            </p:nvSpPr>
            <p:spPr bwMode="auto">
              <a:xfrm>
                <a:off x="2663" y="864"/>
                <a:ext cx="132"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29" name="Rectangle 62"/>
              <p:cNvSpPr>
                <a:spLocks noChangeArrowheads="1"/>
              </p:cNvSpPr>
              <p:nvPr/>
            </p:nvSpPr>
            <p:spPr bwMode="auto">
              <a:xfrm>
                <a:off x="2663" y="861"/>
                <a:ext cx="144"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C</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30" name="Rectangle 63"/>
              <p:cNvSpPr>
                <a:spLocks noChangeArrowheads="1"/>
              </p:cNvSpPr>
              <p:nvPr/>
            </p:nvSpPr>
            <p:spPr bwMode="auto">
              <a:xfrm>
                <a:off x="2746" y="861"/>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31" name="Rectangle 64"/>
              <p:cNvSpPr>
                <a:spLocks noChangeArrowheads="1"/>
              </p:cNvSpPr>
              <p:nvPr/>
            </p:nvSpPr>
            <p:spPr bwMode="auto">
              <a:xfrm>
                <a:off x="2860"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32" name="Rectangle 65"/>
              <p:cNvSpPr>
                <a:spLocks noChangeArrowheads="1"/>
              </p:cNvSpPr>
              <p:nvPr/>
            </p:nvSpPr>
            <p:spPr bwMode="auto">
              <a:xfrm>
                <a:off x="3047"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33" name="Rectangle 66"/>
              <p:cNvSpPr>
                <a:spLocks noChangeArrowheads="1"/>
              </p:cNvSpPr>
              <p:nvPr/>
            </p:nvSpPr>
            <p:spPr bwMode="auto">
              <a:xfrm>
                <a:off x="2919" y="864"/>
                <a:ext cx="128"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34" name="Rectangle 67"/>
              <p:cNvSpPr>
                <a:spLocks noChangeArrowheads="1"/>
              </p:cNvSpPr>
              <p:nvPr/>
            </p:nvSpPr>
            <p:spPr bwMode="auto">
              <a:xfrm>
                <a:off x="2919" y="861"/>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I</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35" name="Rectangle 68"/>
              <p:cNvSpPr>
                <a:spLocks noChangeArrowheads="1"/>
              </p:cNvSpPr>
              <p:nvPr/>
            </p:nvSpPr>
            <p:spPr bwMode="auto">
              <a:xfrm>
                <a:off x="2951" y="861"/>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36" name="Rectangle 69"/>
              <p:cNvSpPr>
                <a:spLocks noChangeArrowheads="1"/>
              </p:cNvSpPr>
              <p:nvPr/>
            </p:nvSpPr>
            <p:spPr bwMode="auto">
              <a:xfrm>
                <a:off x="3112"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37" name="Rectangle 70"/>
              <p:cNvSpPr>
                <a:spLocks noChangeArrowheads="1"/>
              </p:cNvSpPr>
              <p:nvPr/>
            </p:nvSpPr>
            <p:spPr bwMode="auto">
              <a:xfrm>
                <a:off x="3303"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38" name="Rectangle 71"/>
              <p:cNvSpPr>
                <a:spLocks noChangeArrowheads="1"/>
              </p:cNvSpPr>
              <p:nvPr/>
            </p:nvSpPr>
            <p:spPr bwMode="auto">
              <a:xfrm>
                <a:off x="3171" y="864"/>
                <a:ext cx="132"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39" name="Rectangle 72"/>
              <p:cNvSpPr>
                <a:spLocks noChangeArrowheads="1"/>
              </p:cNvSpPr>
              <p:nvPr/>
            </p:nvSpPr>
            <p:spPr bwMode="auto">
              <a:xfrm>
                <a:off x="3171" y="861"/>
                <a:ext cx="17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W</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40" name="Rectangle 73"/>
              <p:cNvSpPr>
                <a:spLocks noChangeArrowheads="1"/>
              </p:cNvSpPr>
              <p:nvPr/>
            </p:nvSpPr>
            <p:spPr bwMode="auto">
              <a:xfrm>
                <a:off x="3280" y="861"/>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41" name="Rectangle 74"/>
              <p:cNvSpPr>
                <a:spLocks noChangeArrowheads="1"/>
              </p:cNvSpPr>
              <p:nvPr/>
            </p:nvSpPr>
            <p:spPr bwMode="auto">
              <a:xfrm>
                <a:off x="3368"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42" name="Rectangle 75"/>
              <p:cNvSpPr>
                <a:spLocks noChangeArrowheads="1"/>
              </p:cNvSpPr>
              <p:nvPr/>
            </p:nvSpPr>
            <p:spPr bwMode="auto">
              <a:xfrm>
                <a:off x="3604"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43" name="Rectangle 76"/>
              <p:cNvSpPr>
                <a:spLocks noChangeArrowheads="1"/>
              </p:cNvSpPr>
              <p:nvPr/>
            </p:nvSpPr>
            <p:spPr bwMode="auto">
              <a:xfrm>
                <a:off x="3427" y="864"/>
                <a:ext cx="177"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44" name="Rectangle 77"/>
              <p:cNvSpPr>
                <a:spLocks noChangeArrowheads="1"/>
              </p:cNvSpPr>
              <p:nvPr/>
            </p:nvSpPr>
            <p:spPr bwMode="auto">
              <a:xfrm>
                <a:off x="3427" y="861"/>
                <a:ext cx="139"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A</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45" name="Rectangle 78"/>
              <p:cNvSpPr>
                <a:spLocks noChangeArrowheads="1"/>
              </p:cNvSpPr>
              <p:nvPr/>
            </p:nvSpPr>
            <p:spPr bwMode="auto">
              <a:xfrm>
                <a:off x="3509" y="861"/>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46" name="Rectangle 79"/>
              <p:cNvSpPr>
                <a:spLocks noChangeArrowheads="1"/>
              </p:cNvSpPr>
              <p:nvPr/>
            </p:nvSpPr>
            <p:spPr bwMode="auto">
              <a:xfrm>
                <a:off x="3670" y="864"/>
                <a:ext cx="58"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47" name="Rectangle 80"/>
              <p:cNvSpPr>
                <a:spLocks noChangeArrowheads="1"/>
              </p:cNvSpPr>
              <p:nvPr/>
            </p:nvSpPr>
            <p:spPr bwMode="auto">
              <a:xfrm>
                <a:off x="3846" y="864"/>
                <a:ext cx="60"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48" name="Rectangle 81"/>
              <p:cNvSpPr>
                <a:spLocks noChangeArrowheads="1"/>
              </p:cNvSpPr>
              <p:nvPr/>
            </p:nvSpPr>
            <p:spPr bwMode="auto">
              <a:xfrm>
                <a:off x="3728" y="864"/>
                <a:ext cx="118"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49" name="Rectangle 82"/>
              <p:cNvSpPr>
                <a:spLocks noChangeArrowheads="1"/>
              </p:cNvSpPr>
              <p:nvPr/>
            </p:nvSpPr>
            <p:spPr bwMode="auto">
              <a:xfrm>
                <a:off x="3728" y="861"/>
                <a:ext cx="144"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C</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50" name="Rectangle 83"/>
              <p:cNvSpPr>
                <a:spLocks noChangeArrowheads="1"/>
              </p:cNvSpPr>
              <p:nvPr/>
            </p:nvSpPr>
            <p:spPr bwMode="auto">
              <a:xfrm>
                <a:off x="3811" y="861"/>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51" name="Rectangle 84"/>
              <p:cNvSpPr>
                <a:spLocks noChangeArrowheads="1"/>
              </p:cNvSpPr>
              <p:nvPr/>
            </p:nvSpPr>
            <p:spPr bwMode="auto">
              <a:xfrm>
                <a:off x="3911"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52" name="Rectangle 85"/>
              <p:cNvSpPr>
                <a:spLocks noChangeArrowheads="1"/>
              </p:cNvSpPr>
              <p:nvPr/>
            </p:nvSpPr>
            <p:spPr bwMode="auto">
              <a:xfrm>
                <a:off x="4036"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53" name="Rectangle 86"/>
              <p:cNvSpPr>
                <a:spLocks noChangeArrowheads="1"/>
              </p:cNvSpPr>
              <p:nvPr/>
            </p:nvSpPr>
            <p:spPr bwMode="auto">
              <a:xfrm>
                <a:off x="3970" y="864"/>
                <a:ext cx="66"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54" name="Rectangle 87"/>
              <p:cNvSpPr>
                <a:spLocks noChangeArrowheads="1"/>
              </p:cNvSpPr>
              <p:nvPr/>
            </p:nvSpPr>
            <p:spPr bwMode="auto">
              <a:xfrm>
                <a:off x="3970" y="861"/>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I</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55" name="Rectangle 88"/>
              <p:cNvSpPr>
                <a:spLocks noChangeArrowheads="1"/>
              </p:cNvSpPr>
              <p:nvPr/>
            </p:nvSpPr>
            <p:spPr bwMode="auto">
              <a:xfrm>
                <a:off x="4002" y="861"/>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56" name="Rectangle 89"/>
              <p:cNvSpPr>
                <a:spLocks noChangeArrowheads="1"/>
              </p:cNvSpPr>
              <p:nvPr/>
            </p:nvSpPr>
            <p:spPr bwMode="auto">
              <a:xfrm>
                <a:off x="4101"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57" name="Rectangle 90"/>
              <p:cNvSpPr>
                <a:spLocks noChangeArrowheads="1"/>
              </p:cNvSpPr>
              <p:nvPr/>
            </p:nvSpPr>
            <p:spPr bwMode="auto">
              <a:xfrm>
                <a:off x="4295"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58" name="Rectangle 91"/>
              <p:cNvSpPr>
                <a:spLocks noChangeArrowheads="1"/>
              </p:cNvSpPr>
              <p:nvPr/>
            </p:nvSpPr>
            <p:spPr bwMode="auto">
              <a:xfrm>
                <a:off x="4160" y="864"/>
                <a:ext cx="135"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59" name="Rectangle 92"/>
              <p:cNvSpPr>
                <a:spLocks noChangeArrowheads="1"/>
              </p:cNvSpPr>
              <p:nvPr/>
            </p:nvSpPr>
            <p:spPr bwMode="auto">
              <a:xfrm>
                <a:off x="4160" y="861"/>
                <a:ext cx="17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W</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60" name="Rectangle 93"/>
              <p:cNvSpPr>
                <a:spLocks noChangeArrowheads="1"/>
              </p:cNvSpPr>
              <p:nvPr/>
            </p:nvSpPr>
            <p:spPr bwMode="auto">
              <a:xfrm>
                <a:off x="4269" y="861"/>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61" name="Rectangle 94"/>
              <p:cNvSpPr>
                <a:spLocks noChangeArrowheads="1"/>
              </p:cNvSpPr>
              <p:nvPr/>
            </p:nvSpPr>
            <p:spPr bwMode="auto">
              <a:xfrm>
                <a:off x="4359" y="864"/>
                <a:ext cx="60"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62" name="Rectangle 95"/>
              <p:cNvSpPr>
                <a:spLocks noChangeArrowheads="1"/>
              </p:cNvSpPr>
              <p:nvPr/>
            </p:nvSpPr>
            <p:spPr bwMode="auto">
              <a:xfrm>
                <a:off x="5010" y="864"/>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63" name="Rectangle 96"/>
              <p:cNvSpPr>
                <a:spLocks noChangeArrowheads="1"/>
              </p:cNvSpPr>
              <p:nvPr/>
            </p:nvSpPr>
            <p:spPr bwMode="auto">
              <a:xfrm>
                <a:off x="4419" y="864"/>
                <a:ext cx="591"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64" name="Rectangle 97"/>
              <p:cNvSpPr>
                <a:spLocks noChangeArrowheads="1"/>
              </p:cNvSpPr>
              <p:nvPr/>
            </p:nvSpPr>
            <p:spPr bwMode="auto">
              <a:xfrm>
                <a:off x="4419" y="861"/>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565" name="Rectangle 98"/>
              <p:cNvSpPr>
                <a:spLocks noChangeArrowheads="1"/>
              </p:cNvSpPr>
              <p:nvPr/>
            </p:nvSpPr>
            <p:spPr bwMode="auto">
              <a:xfrm>
                <a:off x="248" y="859"/>
                <a:ext cx="6"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66" name="Rectangle 99"/>
              <p:cNvSpPr>
                <a:spLocks noChangeArrowheads="1"/>
              </p:cNvSpPr>
              <p:nvPr/>
            </p:nvSpPr>
            <p:spPr bwMode="auto">
              <a:xfrm>
                <a:off x="2245" y="859"/>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67" name="Rectangle 100"/>
              <p:cNvSpPr>
                <a:spLocks noChangeArrowheads="1"/>
              </p:cNvSpPr>
              <p:nvPr/>
            </p:nvSpPr>
            <p:spPr bwMode="auto">
              <a:xfrm>
                <a:off x="2245" y="859"/>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68" name="Rectangle 101"/>
              <p:cNvSpPr>
                <a:spLocks noChangeArrowheads="1"/>
              </p:cNvSpPr>
              <p:nvPr/>
            </p:nvSpPr>
            <p:spPr bwMode="auto">
              <a:xfrm>
                <a:off x="2251" y="859"/>
                <a:ext cx="348"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69" name="Rectangle 102"/>
              <p:cNvSpPr>
                <a:spLocks noChangeArrowheads="1"/>
              </p:cNvSpPr>
              <p:nvPr/>
            </p:nvSpPr>
            <p:spPr bwMode="auto">
              <a:xfrm>
                <a:off x="2599" y="859"/>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70" name="Rectangle 103"/>
              <p:cNvSpPr>
                <a:spLocks noChangeArrowheads="1"/>
              </p:cNvSpPr>
              <p:nvPr/>
            </p:nvSpPr>
            <p:spPr bwMode="auto">
              <a:xfrm>
                <a:off x="2604" y="859"/>
                <a:ext cx="251"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71" name="Rectangle 104"/>
              <p:cNvSpPr>
                <a:spLocks noChangeArrowheads="1"/>
              </p:cNvSpPr>
              <p:nvPr/>
            </p:nvSpPr>
            <p:spPr bwMode="auto">
              <a:xfrm>
                <a:off x="2855" y="859"/>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72" name="Rectangle 105"/>
              <p:cNvSpPr>
                <a:spLocks noChangeArrowheads="1"/>
              </p:cNvSpPr>
              <p:nvPr/>
            </p:nvSpPr>
            <p:spPr bwMode="auto">
              <a:xfrm>
                <a:off x="2860" y="859"/>
                <a:ext cx="24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73" name="Rectangle 106"/>
              <p:cNvSpPr>
                <a:spLocks noChangeArrowheads="1"/>
              </p:cNvSpPr>
              <p:nvPr/>
            </p:nvSpPr>
            <p:spPr bwMode="auto">
              <a:xfrm>
                <a:off x="3106" y="859"/>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74" name="Rectangle 107"/>
              <p:cNvSpPr>
                <a:spLocks noChangeArrowheads="1"/>
              </p:cNvSpPr>
              <p:nvPr/>
            </p:nvSpPr>
            <p:spPr bwMode="auto">
              <a:xfrm>
                <a:off x="3112" y="859"/>
                <a:ext cx="250"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75" name="Rectangle 108"/>
              <p:cNvSpPr>
                <a:spLocks noChangeArrowheads="1"/>
              </p:cNvSpPr>
              <p:nvPr/>
            </p:nvSpPr>
            <p:spPr bwMode="auto">
              <a:xfrm>
                <a:off x="3362" y="859"/>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76" name="Rectangle 109"/>
              <p:cNvSpPr>
                <a:spLocks noChangeArrowheads="1"/>
              </p:cNvSpPr>
              <p:nvPr/>
            </p:nvSpPr>
            <p:spPr bwMode="auto">
              <a:xfrm>
                <a:off x="3368" y="859"/>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77" name="Rectangle 110"/>
              <p:cNvSpPr>
                <a:spLocks noChangeArrowheads="1"/>
              </p:cNvSpPr>
              <p:nvPr/>
            </p:nvSpPr>
            <p:spPr bwMode="auto">
              <a:xfrm>
                <a:off x="3373" y="859"/>
                <a:ext cx="290"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78" name="Rectangle 111"/>
              <p:cNvSpPr>
                <a:spLocks noChangeArrowheads="1"/>
              </p:cNvSpPr>
              <p:nvPr/>
            </p:nvSpPr>
            <p:spPr bwMode="auto">
              <a:xfrm>
                <a:off x="3663" y="859"/>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79" name="Rectangle 112"/>
              <p:cNvSpPr>
                <a:spLocks noChangeArrowheads="1"/>
              </p:cNvSpPr>
              <p:nvPr/>
            </p:nvSpPr>
            <p:spPr bwMode="auto">
              <a:xfrm>
                <a:off x="3669" y="859"/>
                <a:ext cx="237"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80" name="Rectangle 113"/>
              <p:cNvSpPr>
                <a:spLocks noChangeArrowheads="1"/>
              </p:cNvSpPr>
              <p:nvPr/>
            </p:nvSpPr>
            <p:spPr bwMode="auto">
              <a:xfrm>
                <a:off x="3906" y="859"/>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81" name="Rectangle 114"/>
              <p:cNvSpPr>
                <a:spLocks noChangeArrowheads="1"/>
              </p:cNvSpPr>
              <p:nvPr/>
            </p:nvSpPr>
            <p:spPr bwMode="auto">
              <a:xfrm>
                <a:off x="3911" y="859"/>
                <a:ext cx="184"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82" name="Rectangle 115"/>
              <p:cNvSpPr>
                <a:spLocks noChangeArrowheads="1"/>
              </p:cNvSpPr>
              <p:nvPr/>
            </p:nvSpPr>
            <p:spPr bwMode="auto">
              <a:xfrm>
                <a:off x="4095" y="859"/>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83" name="Rectangle 116"/>
              <p:cNvSpPr>
                <a:spLocks noChangeArrowheads="1"/>
              </p:cNvSpPr>
              <p:nvPr/>
            </p:nvSpPr>
            <p:spPr bwMode="auto">
              <a:xfrm>
                <a:off x="4101" y="859"/>
                <a:ext cx="253"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84" name="Rectangle 117"/>
              <p:cNvSpPr>
                <a:spLocks noChangeArrowheads="1"/>
              </p:cNvSpPr>
              <p:nvPr/>
            </p:nvSpPr>
            <p:spPr bwMode="auto">
              <a:xfrm>
                <a:off x="4354" y="859"/>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85" name="Rectangle 118"/>
              <p:cNvSpPr>
                <a:spLocks noChangeArrowheads="1"/>
              </p:cNvSpPr>
              <p:nvPr/>
            </p:nvSpPr>
            <p:spPr bwMode="auto">
              <a:xfrm>
                <a:off x="4359" y="859"/>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86" name="Rectangle 119"/>
              <p:cNvSpPr>
                <a:spLocks noChangeArrowheads="1"/>
              </p:cNvSpPr>
              <p:nvPr/>
            </p:nvSpPr>
            <p:spPr bwMode="auto">
              <a:xfrm>
                <a:off x="4365" y="859"/>
                <a:ext cx="70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87" name="Rectangle 120"/>
              <p:cNvSpPr>
                <a:spLocks noChangeArrowheads="1"/>
              </p:cNvSpPr>
              <p:nvPr/>
            </p:nvSpPr>
            <p:spPr bwMode="auto">
              <a:xfrm>
                <a:off x="5071" y="859"/>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88" name="Rectangle 121"/>
              <p:cNvSpPr>
                <a:spLocks noChangeArrowheads="1"/>
              </p:cNvSpPr>
              <p:nvPr/>
            </p:nvSpPr>
            <p:spPr bwMode="auto">
              <a:xfrm>
                <a:off x="5076" y="859"/>
                <a:ext cx="6" cy="5"/>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89" name="Rectangle 122"/>
              <p:cNvSpPr>
                <a:spLocks noChangeArrowheads="1"/>
              </p:cNvSpPr>
              <p:nvPr/>
            </p:nvSpPr>
            <p:spPr bwMode="auto">
              <a:xfrm>
                <a:off x="5474" y="859"/>
                <a:ext cx="5" cy="5"/>
              </a:xfrm>
              <a:prstGeom prst="rect">
                <a:avLst/>
              </a:prstGeom>
              <a:solidFill>
                <a:srgbClr val="4F81B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90" name="Rectangle 123"/>
              <p:cNvSpPr>
                <a:spLocks noChangeArrowheads="1"/>
              </p:cNvSpPr>
              <p:nvPr/>
            </p:nvSpPr>
            <p:spPr bwMode="auto">
              <a:xfrm>
                <a:off x="248" y="864"/>
                <a:ext cx="6" cy="133"/>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91" name="Rectangle 124"/>
              <p:cNvSpPr>
                <a:spLocks noChangeArrowheads="1"/>
              </p:cNvSpPr>
              <p:nvPr/>
            </p:nvSpPr>
            <p:spPr bwMode="auto">
              <a:xfrm>
                <a:off x="2245" y="864"/>
                <a:ext cx="6" cy="13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92" name="Rectangle 125"/>
              <p:cNvSpPr>
                <a:spLocks noChangeArrowheads="1"/>
              </p:cNvSpPr>
              <p:nvPr/>
            </p:nvSpPr>
            <p:spPr bwMode="auto">
              <a:xfrm>
                <a:off x="2599" y="864"/>
                <a:ext cx="5" cy="13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93" name="Rectangle 126"/>
              <p:cNvSpPr>
                <a:spLocks noChangeArrowheads="1"/>
              </p:cNvSpPr>
              <p:nvPr/>
            </p:nvSpPr>
            <p:spPr bwMode="auto">
              <a:xfrm>
                <a:off x="2855" y="864"/>
                <a:ext cx="5" cy="13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94" name="Rectangle 127"/>
              <p:cNvSpPr>
                <a:spLocks noChangeArrowheads="1"/>
              </p:cNvSpPr>
              <p:nvPr/>
            </p:nvSpPr>
            <p:spPr bwMode="auto">
              <a:xfrm>
                <a:off x="3106" y="864"/>
                <a:ext cx="6" cy="13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95" name="Rectangle 128"/>
              <p:cNvSpPr>
                <a:spLocks noChangeArrowheads="1"/>
              </p:cNvSpPr>
              <p:nvPr/>
            </p:nvSpPr>
            <p:spPr bwMode="auto">
              <a:xfrm>
                <a:off x="3362" y="864"/>
                <a:ext cx="6" cy="13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96" name="Rectangle 129"/>
              <p:cNvSpPr>
                <a:spLocks noChangeArrowheads="1"/>
              </p:cNvSpPr>
              <p:nvPr/>
            </p:nvSpPr>
            <p:spPr bwMode="auto">
              <a:xfrm>
                <a:off x="3663" y="864"/>
                <a:ext cx="6" cy="13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97" name="Rectangle 130"/>
              <p:cNvSpPr>
                <a:spLocks noChangeArrowheads="1"/>
              </p:cNvSpPr>
              <p:nvPr/>
            </p:nvSpPr>
            <p:spPr bwMode="auto">
              <a:xfrm>
                <a:off x="3906" y="864"/>
                <a:ext cx="5" cy="13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98" name="Rectangle 131"/>
              <p:cNvSpPr>
                <a:spLocks noChangeArrowheads="1"/>
              </p:cNvSpPr>
              <p:nvPr/>
            </p:nvSpPr>
            <p:spPr bwMode="auto">
              <a:xfrm>
                <a:off x="4095" y="864"/>
                <a:ext cx="6" cy="13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99" name="Rectangle 132"/>
              <p:cNvSpPr>
                <a:spLocks noChangeArrowheads="1"/>
              </p:cNvSpPr>
              <p:nvPr/>
            </p:nvSpPr>
            <p:spPr bwMode="auto">
              <a:xfrm>
                <a:off x="4354" y="864"/>
                <a:ext cx="5" cy="13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00" name="Rectangle 133"/>
              <p:cNvSpPr>
                <a:spLocks noChangeArrowheads="1"/>
              </p:cNvSpPr>
              <p:nvPr/>
            </p:nvSpPr>
            <p:spPr bwMode="auto">
              <a:xfrm>
                <a:off x="5071" y="864"/>
                <a:ext cx="5" cy="13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01" name="Rectangle 134"/>
              <p:cNvSpPr>
                <a:spLocks noChangeArrowheads="1"/>
              </p:cNvSpPr>
              <p:nvPr/>
            </p:nvSpPr>
            <p:spPr bwMode="auto">
              <a:xfrm>
                <a:off x="5474" y="864"/>
                <a:ext cx="5" cy="133"/>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02" name="Rectangle 135"/>
              <p:cNvSpPr>
                <a:spLocks noChangeArrowheads="1"/>
              </p:cNvSpPr>
              <p:nvPr/>
            </p:nvSpPr>
            <p:spPr bwMode="auto">
              <a:xfrm>
                <a:off x="313" y="999"/>
                <a:ext cx="1050"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Top management</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03" name="Rectangle 136"/>
              <p:cNvSpPr>
                <a:spLocks noChangeArrowheads="1"/>
              </p:cNvSpPr>
              <p:nvPr/>
            </p:nvSpPr>
            <p:spPr bwMode="auto">
              <a:xfrm>
                <a:off x="1262" y="999"/>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04" name="Rectangle 137"/>
              <p:cNvSpPr>
                <a:spLocks noChangeArrowheads="1"/>
              </p:cNvSpPr>
              <p:nvPr/>
            </p:nvSpPr>
            <p:spPr bwMode="auto">
              <a:xfrm>
                <a:off x="2397" y="100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2</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05" name="Rectangle 138"/>
              <p:cNvSpPr>
                <a:spLocks noChangeArrowheads="1"/>
              </p:cNvSpPr>
              <p:nvPr/>
            </p:nvSpPr>
            <p:spPr bwMode="auto">
              <a:xfrm>
                <a:off x="2454" y="100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06" name="Rectangle 139"/>
              <p:cNvSpPr>
                <a:spLocks noChangeArrowheads="1"/>
              </p:cNvSpPr>
              <p:nvPr/>
            </p:nvSpPr>
            <p:spPr bwMode="auto">
              <a:xfrm>
                <a:off x="2701" y="100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07" name="Rectangle 140"/>
              <p:cNvSpPr>
                <a:spLocks noChangeArrowheads="1"/>
              </p:cNvSpPr>
              <p:nvPr/>
            </p:nvSpPr>
            <p:spPr bwMode="auto">
              <a:xfrm>
                <a:off x="2758" y="100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08" name="Rectangle 141"/>
              <p:cNvSpPr>
                <a:spLocks noChangeArrowheads="1"/>
              </p:cNvSpPr>
              <p:nvPr/>
            </p:nvSpPr>
            <p:spPr bwMode="auto">
              <a:xfrm>
                <a:off x="2954" y="100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09" name="Rectangle 142"/>
              <p:cNvSpPr>
                <a:spLocks noChangeArrowheads="1"/>
              </p:cNvSpPr>
              <p:nvPr/>
            </p:nvSpPr>
            <p:spPr bwMode="auto">
              <a:xfrm>
                <a:off x="3011" y="100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610" name="Rectangle 143"/>
              <p:cNvSpPr>
                <a:spLocks noChangeArrowheads="1"/>
              </p:cNvSpPr>
              <p:nvPr/>
            </p:nvSpPr>
            <p:spPr bwMode="auto">
              <a:xfrm>
                <a:off x="3208" y="100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11" name="Rectangle 144"/>
              <p:cNvSpPr>
                <a:spLocks noChangeArrowheads="1"/>
              </p:cNvSpPr>
              <p:nvPr/>
            </p:nvSpPr>
            <p:spPr bwMode="auto">
              <a:xfrm>
                <a:off x="3266" y="100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12" name="Rectangle 145"/>
              <p:cNvSpPr>
                <a:spLocks noChangeArrowheads="1"/>
              </p:cNvSpPr>
              <p:nvPr/>
            </p:nvSpPr>
            <p:spPr bwMode="auto">
              <a:xfrm>
                <a:off x="3487" y="100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1</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13" name="Rectangle 146"/>
              <p:cNvSpPr>
                <a:spLocks noChangeArrowheads="1"/>
              </p:cNvSpPr>
              <p:nvPr/>
            </p:nvSpPr>
            <p:spPr bwMode="auto">
              <a:xfrm>
                <a:off x="3545" y="100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14" name="Rectangle 147"/>
              <p:cNvSpPr>
                <a:spLocks noChangeArrowheads="1"/>
              </p:cNvSpPr>
              <p:nvPr/>
            </p:nvSpPr>
            <p:spPr bwMode="auto">
              <a:xfrm>
                <a:off x="3757" y="100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15" name="Rectangle 148"/>
              <p:cNvSpPr>
                <a:spLocks noChangeArrowheads="1"/>
              </p:cNvSpPr>
              <p:nvPr/>
            </p:nvSpPr>
            <p:spPr bwMode="auto">
              <a:xfrm>
                <a:off x="3815" y="100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16" name="Rectangle 149"/>
              <p:cNvSpPr>
                <a:spLocks noChangeArrowheads="1"/>
              </p:cNvSpPr>
              <p:nvPr/>
            </p:nvSpPr>
            <p:spPr bwMode="auto">
              <a:xfrm>
                <a:off x="3974" y="100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17" name="Rectangle 150"/>
              <p:cNvSpPr>
                <a:spLocks noChangeArrowheads="1"/>
              </p:cNvSpPr>
              <p:nvPr/>
            </p:nvSpPr>
            <p:spPr bwMode="auto">
              <a:xfrm>
                <a:off x="4032" y="100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18" name="Rectangle 151"/>
              <p:cNvSpPr>
                <a:spLocks noChangeArrowheads="1"/>
              </p:cNvSpPr>
              <p:nvPr/>
            </p:nvSpPr>
            <p:spPr bwMode="auto">
              <a:xfrm>
                <a:off x="4197" y="100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19" name="Rectangle 152"/>
              <p:cNvSpPr>
                <a:spLocks noChangeArrowheads="1"/>
              </p:cNvSpPr>
              <p:nvPr/>
            </p:nvSpPr>
            <p:spPr bwMode="auto">
              <a:xfrm>
                <a:off x="4255" y="100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20" name="Rectangle 153"/>
              <p:cNvSpPr>
                <a:spLocks noChangeArrowheads="1"/>
              </p:cNvSpPr>
              <p:nvPr/>
            </p:nvSpPr>
            <p:spPr bwMode="auto">
              <a:xfrm>
                <a:off x="4683" y="1006"/>
                <a:ext cx="121"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21" name="Rectangle 154"/>
              <p:cNvSpPr>
                <a:spLocks noChangeArrowheads="1"/>
              </p:cNvSpPr>
              <p:nvPr/>
            </p:nvSpPr>
            <p:spPr bwMode="auto">
              <a:xfrm>
                <a:off x="4746" y="1006"/>
                <a:ext cx="87"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22" name="Rectangle 155"/>
              <p:cNvSpPr>
                <a:spLocks noChangeArrowheads="1"/>
              </p:cNvSpPr>
              <p:nvPr/>
            </p:nvSpPr>
            <p:spPr bwMode="auto">
              <a:xfrm>
                <a:off x="5244" y="1139"/>
                <a:ext cx="125"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3</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23" name="Rectangle 156"/>
              <p:cNvSpPr>
                <a:spLocks noChangeArrowheads="1"/>
              </p:cNvSpPr>
              <p:nvPr/>
            </p:nvSpPr>
            <p:spPr bwMode="auto">
              <a:xfrm>
                <a:off x="5302" y="1139"/>
                <a:ext cx="9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24" name="Rectangle 157"/>
              <p:cNvSpPr>
                <a:spLocks noChangeArrowheads="1"/>
              </p:cNvSpPr>
              <p:nvPr/>
            </p:nvSpPr>
            <p:spPr bwMode="auto">
              <a:xfrm>
                <a:off x="248" y="997"/>
                <a:ext cx="6" cy="5"/>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25" name="Rectangle 158"/>
              <p:cNvSpPr>
                <a:spLocks noChangeArrowheads="1"/>
              </p:cNvSpPr>
              <p:nvPr/>
            </p:nvSpPr>
            <p:spPr bwMode="auto">
              <a:xfrm>
                <a:off x="254" y="997"/>
                <a:ext cx="1991" cy="5"/>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26" name="Rectangle 159"/>
              <p:cNvSpPr>
                <a:spLocks noChangeArrowheads="1"/>
              </p:cNvSpPr>
              <p:nvPr/>
            </p:nvSpPr>
            <p:spPr bwMode="auto">
              <a:xfrm>
                <a:off x="2245" y="997"/>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27" name="Rectangle 160"/>
              <p:cNvSpPr>
                <a:spLocks noChangeArrowheads="1"/>
              </p:cNvSpPr>
              <p:nvPr/>
            </p:nvSpPr>
            <p:spPr bwMode="auto">
              <a:xfrm>
                <a:off x="2251" y="997"/>
                <a:ext cx="348"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28" name="Rectangle 161"/>
              <p:cNvSpPr>
                <a:spLocks noChangeArrowheads="1"/>
              </p:cNvSpPr>
              <p:nvPr/>
            </p:nvSpPr>
            <p:spPr bwMode="auto">
              <a:xfrm>
                <a:off x="2599" y="997"/>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29" name="Rectangle 162"/>
              <p:cNvSpPr>
                <a:spLocks noChangeArrowheads="1"/>
              </p:cNvSpPr>
              <p:nvPr/>
            </p:nvSpPr>
            <p:spPr bwMode="auto">
              <a:xfrm>
                <a:off x="2604" y="997"/>
                <a:ext cx="251"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30" name="Rectangle 163"/>
              <p:cNvSpPr>
                <a:spLocks noChangeArrowheads="1"/>
              </p:cNvSpPr>
              <p:nvPr/>
            </p:nvSpPr>
            <p:spPr bwMode="auto">
              <a:xfrm>
                <a:off x="2855" y="997"/>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31" name="Rectangle 164"/>
              <p:cNvSpPr>
                <a:spLocks noChangeArrowheads="1"/>
              </p:cNvSpPr>
              <p:nvPr/>
            </p:nvSpPr>
            <p:spPr bwMode="auto">
              <a:xfrm>
                <a:off x="2860" y="997"/>
                <a:ext cx="24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32" name="Rectangle 165"/>
              <p:cNvSpPr>
                <a:spLocks noChangeArrowheads="1"/>
              </p:cNvSpPr>
              <p:nvPr/>
            </p:nvSpPr>
            <p:spPr bwMode="auto">
              <a:xfrm>
                <a:off x="3106" y="997"/>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33" name="Rectangle 166"/>
              <p:cNvSpPr>
                <a:spLocks noChangeArrowheads="1"/>
              </p:cNvSpPr>
              <p:nvPr/>
            </p:nvSpPr>
            <p:spPr bwMode="auto">
              <a:xfrm>
                <a:off x="3112" y="997"/>
                <a:ext cx="250"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34" name="Rectangle 167"/>
              <p:cNvSpPr>
                <a:spLocks noChangeArrowheads="1"/>
              </p:cNvSpPr>
              <p:nvPr/>
            </p:nvSpPr>
            <p:spPr bwMode="auto">
              <a:xfrm>
                <a:off x="3362" y="997"/>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35" name="Rectangle 168"/>
              <p:cNvSpPr>
                <a:spLocks noChangeArrowheads="1"/>
              </p:cNvSpPr>
              <p:nvPr/>
            </p:nvSpPr>
            <p:spPr bwMode="auto">
              <a:xfrm>
                <a:off x="3368" y="997"/>
                <a:ext cx="29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36" name="Rectangle 169"/>
              <p:cNvSpPr>
                <a:spLocks noChangeArrowheads="1"/>
              </p:cNvSpPr>
              <p:nvPr/>
            </p:nvSpPr>
            <p:spPr bwMode="auto">
              <a:xfrm>
                <a:off x="3663" y="997"/>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37" name="Rectangle 170"/>
              <p:cNvSpPr>
                <a:spLocks noChangeArrowheads="1"/>
              </p:cNvSpPr>
              <p:nvPr/>
            </p:nvSpPr>
            <p:spPr bwMode="auto">
              <a:xfrm>
                <a:off x="3669" y="997"/>
                <a:ext cx="237"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38" name="Rectangle 171"/>
              <p:cNvSpPr>
                <a:spLocks noChangeArrowheads="1"/>
              </p:cNvSpPr>
              <p:nvPr/>
            </p:nvSpPr>
            <p:spPr bwMode="auto">
              <a:xfrm>
                <a:off x="3906" y="997"/>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39" name="Rectangle 172"/>
              <p:cNvSpPr>
                <a:spLocks noChangeArrowheads="1"/>
              </p:cNvSpPr>
              <p:nvPr/>
            </p:nvSpPr>
            <p:spPr bwMode="auto">
              <a:xfrm>
                <a:off x="3911" y="997"/>
                <a:ext cx="184"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40" name="Rectangle 173"/>
              <p:cNvSpPr>
                <a:spLocks noChangeArrowheads="1"/>
              </p:cNvSpPr>
              <p:nvPr/>
            </p:nvSpPr>
            <p:spPr bwMode="auto">
              <a:xfrm>
                <a:off x="4095" y="997"/>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41" name="Rectangle 174"/>
              <p:cNvSpPr>
                <a:spLocks noChangeArrowheads="1"/>
              </p:cNvSpPr>
              <p:nvPr/>
            </p:nvSpPr>
            <p:spPr bwMode="auto">
              <a:xfrm>
                <a:off x="4101" y="997"/>
                <a:ext cx="253"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42" name="Rectangle 175"/>
              <p:cNvSpPr>
                <a:spLocks noChangeArrowheads="1"/>
              </p:cNvSpPr>
              <p:nvPr/>
            </p:nvSpPr>
            <p:spPr bwMode="auto">
              <a:xfrm>
                <a:off x="4354" y="997"/>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43" name="Rectangle 176"/>
              <p:cNvSpPr>
                <a:spLocks noChangeArrowheads="1"/>
              </p:cNvSpPr>
              <p:nvPr/>
            </p:nvSpPr>
            <p:spPr bwMode="auto">
              <a:xfrm>
                <a:off x="4359" y="997"/>
                <a:ext cx="712"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44" name="Rectangle 177"/>
              <p:cNvSpPr>
                <a:spLocks noChangeArrowheads="1"/>
              </p:cNvSpPr>
              <p:nvPr/>
            </p:nvSpPr>
            <p:spPr bwMode="auto">
              <a:xfrm>
                <a:off x="5071" y="997"/>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45" name="Rectangle 178"/>
              <p:cNvSpPr>
                <a:spLocks noChangeArrowheads="1"/>
              </p:cNvSpPr>
              <p:nvPr/>
            </p:nvSpPr>
            <p:spPr bwMode="auto">
              <a:xfrm>
                <a:off x="5076" y="997"/>
                <a:ext cx="398"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46" name="Rectangle 179"/>
              <p:cNvSpPr>
                <a:spLocks noChangeArrowheads="1"/>
              </p:cNvSpPr>
              <p:nvPr/>
            </p:nvSpPr>
            <p:spPr bwMode="auto">
              <a:xfrm>
                <a:off x="5474" y="997"/>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47" name="Rectangle 180"/>
              <p:cNvSpPr>
                <a:spLocks noChangeArrowheads="1"/>
              </p:cNvSpPr>
              <p:nvPr/>
            </p:nvSpPr>
            <p:spPr bwMode="auto">
              <a:xfrm>
                <a:off x="248" y="1002"/>
                <a:ext cx="6" cy="278"/>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48" name="Rectangle 181"/>
              <p:cNvSpPr>
                <a:spLocks noChangeArrowheads="1"/>
              </p:cNvSpPr>
              <p:nvPr/>
            </p:nvSpPr>
            <p:spPr bwMode="auto">
              <a:xfrm>
                <a:off x="2245" y="1002"/>
                <a:ext cx="6" cy="27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49" name="Rectangle 182"/>
              <p:cNvSpPr>
                <a:spLocks noChangeArrowheads="1"/>
              </p:cNvSpPr>
              <p:nvPr/>
            </p:nvSpPr>
            <p:spPr bwMode="auto">
              <a:xfrm>
                <a:off x="2599" y="1002"/>
                <a:ext cx="5" cy="27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50" name="Rectangle 183"/>
              <p:cNvSpPr>
                <a:spLocks noChangeArrowheads="1"/>
              </p:cNvSpPr>
              <p:nvPr/>
            </p:nvSpPr>
            <p:spPr bwMode="auto">
              <a:xfrm>
                <a:off x="2855" y="1002"/>
                <a:ext cx="5" cy="27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51" name="Rectangle 184"/>
              <p:cNvSpPr>
                <a:spLocks noChangeArrowheads="1"/>
              </p:cNvSpPr>
              <p:nvPr/>
            </p:nvSpPr>
            <p:spPr bwMode="auto">
              <a:xfrm>
                <a:off x="3106" y="1002"/>
                <a:ext cx="6" cy="27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52" name="Rectangle 185"/>
              <p:cNvSpPr>
                <a:spLocks noChangeArrowheads="1"/>
              </p:cNvSpPr>
              <p:nvPr/>
            </p:nvSpPr>
            <p:spPr bwMode="auto">
              <a:xfrm>
                <a:off x="3362" y="1002"/>
                <a:ext cx="6" cy="27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53" name="Rectangle 186"/>
              <p:cNvSpPr>
                <a:spLocks noChangeArrowheads="1"/>
              </p:cNvSpPr>
              <p:nvPr/>
            </p:nvSpPr>
            <p:spPr bwMode="auto">
              <a:xfrm>
                <a:off x="3663" y="1002"/>
                <a:ext cx="6" cy="27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54" name="Rectangle 187"/>
              <p:cNvSpPr>
                <a:spLocks noChangeArrowheads="1"/>
              </p:cNvSpPr>
              <p:nvPr/>
            </p:nvSpPr>
            <p:spPr bwMode="auto">
              <a:xfrm>
                <a:off x="3906" y="1002"/>
                <a:ext cx="5" cy="27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55" name="Rectangle 188"/>
              <p:cNvSpPr>
                <a:spLocks noChangeArrowheads="1"/>
              </p:cNvSpPr>
              <p:nvPr/>
            </p:nvSpPr>
            <p:spPr bwMode="auto">
              <a:xfrm>
                <a:off x="4095" y="1002"/>
                <a:ext cx="6" cy="27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56" name="Rectangle 189"/>
              <p:cNvSpPr>
                <a:spLocks noChangeArrowheads="1"/>
              </p:cNvSpPr>
              <p:nvPr/>
            </p:nvSpPr>
            <p:spPr bwMode="auto">
              <a:xfrm>
                <a:off x="4354" y="1002"/>
                <a:ext cx="5" cy="27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57" name="Rectangle 190"/>
              <p:cNvSpPr>
                <a:spLocks noChangeArrowheads="1"/>
              </p:cNvSpPr>
              <p:nvPr/>
            </p:nvSpPr>
            <p:spPr bwMode="auto">
              <a:xfrm>
                <a:off x="5071" y="1002"/>
                <a:ext cx="5" cy="27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58" name="Rectangle 191"/>
              <p:cNvSpPr>
                <a:spLocks noChangeArrowheads="1"/>
              </p:cNvSpPr>
              <p:nvPr/>
            </p:nvSpPr>
            <p:spPr bwMode="auto">
              <a:xfrm>
                <a:off x="5474" y="1002"/>
                <a:ext cx="5" cy="278"/>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59" name="Rectangle 192"/>
              <p:cNvSpPr>
                <a:spLocks noChangeArrowheads="1"/>
              </p:cNvSpPr>
              <p:nvPr/>
            </p:nvSpPr>
            <p:spPr bwMode="auto">
              <a:xfrm>
                <a:off x="254" y="1285"/>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60" name="Rectangle 193"/>
              <p:cNvSpPr>
                <a:spLocks noChangeArrowheads="1"/>
              </p:cNvSpPr>
              <p:nvPr/>
            </p:nvSpPr>
            <p:spPr bwMode="auto">
              <a:xfrm>
                <a:off x="2186" y="1285"/>
                <a:ext cx="59"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61" name="Rectangle 194"/>
              <p:cNvSpPr>
                <a:spLocks noChangeArrowheads="1"/>
              </p:cNvSpPr>
              <p:nvPr/>
            </p:nvSpPr>
            <p:spPr bwMode="auto">
              <a:xfrm>
                <a:off x="254" y="1418"/>
                <a:ext cx="1991" cy="14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62" name="Rectangle 195"/>
              <p:cNvSpPr>
                <a:spLocks noChangeArrowheads="1"/>
              </p:cNvSpPr>
              <p:nvPr/>
            </p:nvSpPr>
            <p:spPr bwMode="auto">
              <a:xfrm>
                <a:off x="313" y="1285"/>
                <a:ext cx="1873"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63" name="Rectangle 196"/>
              <p:cNvSpPr>
                <a:spLocks noChangeArrowheads="1"/>
              </p:cNvSpPr>
              <p:nvPr/>
            </p:nvSpPr>
            <p:spPr bwMode="auto">
              <a:xfrm>
                <a:off x="313" y="1282"/>
                <a:ext cx="1205"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Senior management</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64" name="Rectangle 197"/>
              <p:cNvSpPr>
                <a:spLocks noChangeArrowheads="1"/>
              </p:cNvSpPr>
              <p:nvPr/>
            </p:nvSpPr>
            <p:spPr bwMode="auto">
              <a:xfrm>
                <a:off x="1409" y="1282"/>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65" name="Rectangle 198"/>
              <p:cNvSpPr>
                <a:spLocks noChangeArrowheads="1"/>
              </p:cNvSpPr>
              <p:nvPr/>
            </p:nvSpPr>
            <p:spPr bwMode="auto">
              <a:xfrm>
                <a:off x="2397" y="128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7</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66" name="Rectangle 199"/>
              <p:cNvSpPr>
                <a:spLocks noChangeArrowheads="1"/>
              </p:cNvSpPr>
              <p:nvPr/>
            </p:nvSpPr>
            <p:spPr bwMode="auto">
              <a:xfrm>
                <a:off x="2454" y="128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67" name="Rectangle 200"/>
              <p:cNvSpPr>
                <a:spLocks noChangeArrowheads="1"/>
              </p:cNvSpPr>
              <p:nvPr/>
            </p:nvSpPr>
            <p:spPr bwMode="auto">
              <a:xfrm>
                <a:off x="2701" y="128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68" name="Rectangle 201"/>
              <p:cNvSpPr>
                <a:spLocks noChangeArrowheads="1"/>
              </p:cNvSpPr>
              <p:nvPr/>
            </p:nvSpPr>
            <p:spPr bwMode="auto">
              <a:xfrm>
                <a:off x="2758" y="128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69" name="Rectangle 202"/>
              <p:cNvSpPr>
                <a:spLocks noChangeArrowheads="1"/>
              </p:cNvSpPr>
              <p:nvPr/>
            </p:nvSpPr>
            <p:spPr bwMode="auto">
              <a:xfrm>
                <a:off x="2954" y="128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1</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70" name="Rectangle 203"/>
              <p:cNvSpPr>
                <a:spLocks noChangeArrowheads="1"/>
              </p:cNvSpPr>
              <p:nvPr/>
            </p:nvSpPr>
            <p:spPr bwMode="auto">
              <a:xfrm>
                <a:off x="3011" y="128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671" name="Rectangle 204"/>
              <p:cNvSpPr>
                <a:spLocks noChangeArrowheads="1"/>
              </p:cNvSpPr>
              <p:nvPr/>
            </p:nvSpPr>
            <p:spPr bwMode="auto">
              <a:xfrm>
                <a:off x="3208" y="128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grpSp>
        <p:grpSp>
          <p:nvGrpSpPr>
            <p:cNvPr id="14" name="Group 406"/>
            <p:cNvGrpSpPr>
              <a:grpSpLocks/>
            </p:cNvGrpSpPr>
            <p:nvPr/>
          </p:nvGrpSpPr>
          <p:grpSpPr bwMode="auto">
            <a:xfrm>
              <a:off x="248" y="1280"/>
              <a:ext cx="5231" cy="1526"/>
              <a:chOff x="248" y="1280"/>
              <a:chExt cx="5231" cy="1526"/>
            </a:xfrm>
          </p:grpSpPr>
          <p:sp>
            <p:nvSpPr>
              <p:cNvPr id="272" name="Rectangle 206"/>
              <p:cNvSpPr>
                <a:spLocks noChangeArrowheads="1"/>
              </p:cNvSpPr>
              <p:nvPr/>
            </p:nvSpPr>
            <p:spPr bwMode="auto">
              <a:xfrm>
                <a:off x="3266" y="128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73" name="Rectangle 207"/>
              <p:cNvSpPr>
                <a:spLocks noChangeArrowheads="1"/>
              </p:cNvSpPr>
              <p:nvPr/>
            </p:nvSpPr>
            <p:spPr bwMode="auto">
              <a:xfrm>
                <a:off x="3487" y="128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3</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74" name="Rectangle 208"/>
              <p:cNvSpPr>
                <a:spLocks noChangeArrowheads="1"/>
              </p:cNvSpPr>
              <p:nvPr/>
            </p:nvSpPr>
            <p:spPr bwMode="auto">
              <a:xfrm>
                <a:off x="3545" y="128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75" name="Rectangle 209"/>
              <p:cNvSpPr>
                <a:spLocks noChangeArrowheads="1"/>
              </p:cNvSpPr>
              <p:nvPr/>
            </p:nvSpPr>
            <p:spPr bwMode="auto">
              <a:xfrm>
                <a:off x="3757" y="128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76" name="Rectangle 210"/>
              <p:cNvSpPr>
                <a:spLocks noChangeArrowheads="1"/>
              </p:cNvSpPr>
              <p:nvPr/>
            </p:nvSpPr>
            <p:spPr bwMode="auto">
              <a:xfrm>
                <a:off x="3815" y="128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77" name="Rectangle 211"/>
              <p:cNvSpPr>
                <a:spLocks noChangeArrowheads="1"/>
              </p:cNvSpPr>
              <p:nvPr/>
            </p:nvSpPr>
            <p:spPr bwMode="auto">
              <a:xfrm>
                <a:off x="3974" y="128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78" name="Rectangle 212"/>
              <p:cNvSpPr>
                <a:spLocks noChangeArrowheads="1"/>
              </p:cNvSpPr>
              <p:nvPr/>
            </p:nvSpPr>
            <p:spPr bwMode="auto">
              <a:xfrm>
                <a:off x="4032" y="128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79" name="Rectangle 213"/>
              <p:cNvSpPr>
                <a:spLocks noChangeArrowheads="1"/>
              </p:cNvSpPr>
              <p:nvPr/>
            </p:nvSpPr>
            <p:spPr bwMode="auto">
              <a:xfrm>
                <a:off x="4197" y="128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2</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80" name="Rectangle 214"/>
              <p:cNvSpPr>
                <a:spLocks noChangeArrowheads="1"/>
              </p:cNvSpPr>
              <p:nvPr/>
            </p:nvSpPr>
            <p:spPr bwMode="auto">
              <a:xfrm>
                <a:off x="4255" y="128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81" name="Rectangle 215"/>
              <p:cNvSpPr>
                <a:spLocks noChangeArrowheads="1"/>
              </p:cNvSpPr>
              <p:nvPr/>
            </p:nvSpPr>
            <p:spPr bwMode="auto">
              <a:xfrm>
                <a:off x="4359" y="1285"/>
                <a:ext cx="60" cy="268"/>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82" name="Rectangle 216"/>
              <p:cNvSpPr>
                <a:spLocks noChangeArrowheads="1"/>
              </p:cNvSpPr>
              <p:nvPr/>
            </p:nvSpPr>
            <p:spPr bwMode="auto">
              <a:xfrm>
                <a:off x="5010" y="1285"/>
                <a:ext cx="59" cy="268"/>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83" name="Rectangle 217"/>
              <p:cNvSpPr>
                <a:spLocks noChangeArrowheads="1"/>
              </p:cNvSpPr>
              <p:nvPr/>
            </p:nvSpPr>
            <p:spPr bwMode="auto">
              <a:xfrm>
                <a:off x="4359" y="1553"/>
                <a:ext cx="710" cy="8"/>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84" name="Rectangle 218"/>
              <p:cNvSpPr>
                <a:spLocks noChangeArrowheads="1"/>
              </p:cNvSpPr>
              <p:nvPr/>
            </p:nvSpPr>
            <p:spPr bwMode="auto">
              <a:xfrm>
                <a:off x="4419" y="1285"/>
                <a:ext cx="591" cy="268"/>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85" name="Rectangle 219"/>
              <p:cNvSpPr>
                <a:spLocks noChangeArrowheads="1"/>
              </p:cNvSpPr>
              <p:nvPr/>
            </p:nvSpPr>
            <p:spPr bwMode="auto">
              <a:xfrm>
                <a:off x="4683" y="1289"/>
                <a:ext cx="121"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86" name="Rectangle 220"/>
              <p:cNvSpPr>
                <a:spLocks noChangeArrowheads="1"/>
              </p:cNvSpPr>
              <p:nvPr/>
            </p:nvSpPr>
            <p:spPr bwMode="auto">
              <a:xfrm>
                <a:off x="4746" y="1289"/>
                <a:ext cx="87"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87" name="Rectangle 221"/>
              <p:cNvSpPr>
                <a:spLocks noChangeArrowheads="1"/>
              </p:cNvSpPr>
              <p:nvPr/>
            </p:nvSpPr>
            <p:spPr bwMode="auto">
              <a:xfrm>
                <a:off x="5215" y="1287"/>
                <a:ext cx="187"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13</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88" name="Rectangle 222"/>
              <p:cNvSpPr>
                <a:spLocks noChangeArrowheads="1"/>
              </p:cNvSpPr>
              <p:nvPr/>
            </p:nvSpPr>
            <p:spPr bwMode="auto">
              <a:xfrm>
                <a:off x="5331" y="1287"/>
                <a:ext cx="9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89" name="Rectangle 223"/>
              <p:cNvSpPr>
                <a:spLocks noChangeArrowheads="1"/>
              </p:cNvSpPr>
              <p:nvPr/>
            </p:nvSpPr>
            <p:spPr bwMode="auto">
              <a:xfrm>
                <a:off x="248" y="1280"/>
                <a:ext cx="6" cy="5"/>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90" name="Rectangle 224"/>
              <p:cNvSpPr>
                <a:spLocks noChangeArrowheads="1"/>
              </p:cNvSpPr>
              <p:nvPr/>
            </p:nvSpPr>
            <p:spPr bwMode="auto">
              <a:xfrm>
                <a:off x="254" y="1280"/>
                <a:ext cx="1991" cy="5"/>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91" name="Rectangle 225"/>
              <p:cNvSpPr>
                <a:spLocks noChangeArrowheads="1"/>
              </p:cNvSpPr>
              <p:nvPr/>
            </p:nvSpPr>
            <p:spPr bwMode="auto">
              <a:xfrm>
                <a:off x="2245" y="1280"/>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92" name="Rectangle 226"/>
              <p:cNvSpPr>
                <a:spLocks noChangeArrowheads="1"/>
              </p:cNvSpPr>
              <p:nvPr/>
            </p:nvSpPr>
            <p:spPr bwMode="auto">
              <a:xfrm>
                <a:off x="2251" y="1280"/>
                <a:ext cx="348"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93" name="Rectangle 227"/>
              <p:cNvSpPr>
                <a:spLocks noChangeArrowheads="1"/>
              </p:cNvSpPr>
              <p:nvPr/>
            </p:nvSpPr>
            <p:spPr bwMode="auto">
              <a:xfrm>
                <a:off x="2599" y="1280"/>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94" name="Rectangle 228"/>
              <p:cNvSpPr>
                <a:spLocks noChangeArrowheads="1"/>
              </p:cNvSpPr>
              <p:nvPr/>
            </p:nvSpPr>
            <p:spPr bwMode="auto">
              <a:xfrm>
                <a:off x="2604" y="1280"/>
                <a:ext cx="251"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95" name="Rectangle 229"/>
              <p:cNvSpPr>
                <a:spLocks noChangeArrowheads="1"/>
              </p:cNvSpPr>
              <p:nvPr/>
            </p:nvSpPr>
            <p:spPr bwMode="auto">
              <a:xfrm>
                <a:off x="2855" y="1280"/>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96" name="Rectangle 230"/>
              <p:cNvSpPr>
                <a:spLocks noChangeArrowheads="1"/>
              </p:cNvSpPr>
              <p:nvPr/>
            </p:nvSpPr>
            <p:spPr bwMode="auto">
              <a:xfrm>
                <a:off x="2860" y="1280"/>
                <a:ext cx="24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97" name="Rectangle 231"/>
              <p:cNvSpPr>
                <a:spLocks noChangeArrowheads="1"/>
              </p:cNvSpPr>
              <p:nvPr/>
            </p:nvSpPr>
            <p:spPr bwMode="auto">
              <a:xfrm>
                <a:off x="3106" y="1280"/>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98" name="Rectangle 232"/>
              <p:cNvSpPr>
                <a:spLocks noChangeArrowheads="1"/>
              </p:cNvSpPr>
              <p:nvPr/>
            </p:nvSpPr>
            <p:spPr bwMode="auto">
              <a:xfrm>
                <a:off x="3112" y="1280"/>
                <a:ext cx="250"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99" name="Rectangle 233"/>
              <p:cNvSpPr>
                <a:spLocks noChangeArrowheads="1"/>
              </p:cNvSpPr>
              <p:nvPr/>
            </p:nvSpPr>
            <p:spPr bwMode="auto">
              <a:xfrm>
                <a:off x="3362" y="1280"/>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00" name="Rectangle 234"/>
              <p:cNvSpPr>
                <a:spLocks noChangeArrowheads="1"/>
              </p:cNvSpPr>
              <p:nvPr/>
            </p:nvSpPr>
            <p:spPr bwMode="auto">
              <a:xfrm>
                <a:off x="3368" y="1280"/>
                <a:ext cx="29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01" name="Rectangle 235"/>
              <p:cNvSpPr>
                <a:spLocks noChangeArrowheads="1"/>
              </p:cNvSpPr>
              <p:nvPr/>
            </p:nvSpPr>
            <p:spPr bwMode="auto">
              <a:xfrm>
                <a:off x="3663" y="1280"/>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02" name="Rectangle 236"/>
              <p:cNvSpPr>
                <a:spLocks noChangeArrowheads="1"/>
              </p:cNvSpPr>
              <p:nvPr/>
            </p:nvSpPr>
            <p:spPr bwMode="auto">
              <a:xfrm>
                <a:off x="3669" y="1280"/>
                <a:ext cx="237"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03" name="Rectangle 237"/>
              <p:cNvSpPr>
                <a:spLocks noChangeArrowheads="1"/>
              </p:cNvSpPr>
              <p:nvPr/>
            </p:nvSpPr>
            <p:spPr bwMode="auto">
              <a:xfrm>
                <a:off x="3906" y="1280"/>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04" name="Rectangle 238"/>
              <p:cNvSpPr>
                <a:spLocks noChangeArrowheads="1"/>
              </p:cNvSpPr>
              <p:nvPr/>
            </p:nvSpPr>
            <p:spPr bwMode="auto">
              <a:xfrm>
                <a:off x="3911" y="1280"/>
                <a:ext cx="184"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05" name="Rectangle 239"/>
              <p:cNvSpPr>
                <a:spLocks noChangeArrowheads="1"/>
              </p:cNvSpPr>
              <p:nvPr/>
            </p:nvSpPr>
            <p:spPr bwMode="auto">
              <a:xfrm>
                <a:off x="4095" y="1280"/>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06" name="Rectangle 240"/>
              <p:cNvSpPr>
                <a:spLocks noChangeArrowheads="1"/>
              </p:cNvSpPr>
              <p:nvPr/>
            </p:nvSpPr>
            <p:spPr bwMode="auto">
              <a:xfrm>
                <a:off x="4101" y="1280"/>
                <a:ext cx="253"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07" name="Rectangle 241"/>
              <p:cNvSpPr>
                <a:spLocks noChangeArrowheads="1"/>
              </p:cNvSpPr>
              <p:nvPr/>
            </p:nvSpPr>
            <p:spPr bwMode="auto">
              <a:xfrm>
                <a:off x="4354" y="1280"/>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08" name="Rectangle 242"/>
              <p:cNvSpPr>
                <a:spLocks noChangeArrowheads="1"/>
              </p:cNvSpPr>
              <p:nvPr/>
            </p:nvSpPr>
            <p:spPr bwMode="auto">
              <a:xfrm>
                <a:off x="4359" y="1280"/>
                <a:ext cx="712"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09" name="Rectangle 243"/>
              <p:cNvSpPr>
                <a:spLocks noChangeArrowheads="1"/>
              </p:cNvSpPr>
              <p:nvPr/>
            </p:nvSpPr>
            <p:spPr bwMode="auto">
              <a:xfrm>
                <a:off x="5071" y="1280"/>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10" name="Rectangle 244"/>
              <p:cNvSpPr>
                <a:spLocks noChangeArrowheads="1"/>
              </p:cNvSpPr>
              <p:nvPr/>
            </p:nvSpPr>
            <p:spPr bwMode="auto">
              <a:xfrm>
                <a:off x="5076" y="1280"/>
                <a:ext cx="398"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11" name="Rectangle 245"/>
              <p:cNvSpPr>
                <a:spLocks noChangeArrowheads="1"/>
              </p:cNvSpPr>
              <p:nvPr/>
            </p:nvSpPr>
            <p:spPr bwMode="auto">
              <a:xfrm>
                <a:off x="5474" y="1280"/>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12" name="Rectangle 246"/>
              <p:cNvSpPr>
                <a:spLocks noChangeArrowheads="1"/>
              </p:cNvSpPr>
              <p:nvPr/>
            </p:nvSpPr>
            <p:spPr bwMode="auto">
              <a:xfrm>
                <a:off x="248" y="1285"/>
                <a:ext cx="6" cy="27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13" name="Rectangle 247"/>
              <p:cNvSpPr>
                <a:spLocks noChangeArrowheads="1"/>
              </p:cNvSpPr>
              <p:nvPr/>
            </p:nvSpPr>
            <p:spPr bwMode="auto">
              <a:xfrm>
                <a:off x="2245" y="1285"/>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14" name="Rectangle 248"/>
              <p:cNvSpPr>
                <a:spLocks noChangeArrowheads="1"/>
              </p:cNvSpPr>
              <p:nvPr/>
            </p:nvSpPr>
            <p:spPr bwMode="auto">
              <a:xfrm>
                <a:off x="2599" y="1285"/>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15" name="Rectangle 249"/>
              <p:cNvSpPr>
                <a:spLocks noChangeArrowheads="1"/>
              </p:cNvSpPr>
              <p:nvPr/>
            </p:nvSpPr>
            <p:spPr bwMode="auto">
              <a:xfrm>
                <a:off x="2855" y="1285"/>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16" name="Rectangle 250"/>
              <p:cNvSpPr>
                <a:spLocks noChangeArrowheads="1"/>
              </p:cNvSpPr>
              <p:nvPr/>
            </p:nvSpPr>
            <p:spPr bwMode="auto">
              <a:xfrm>
                <a:off x="3106" y="1285"/>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17" name="Rectangle 251"/>
              <p:cNvSpPr>
                <a:spLocks noChangeArrowheads="1"/>
              </p:cNvSpPr>
              <p:nvPr/>
            </p:nvSpPr>
            <p:spPr bwMode="auto">
              <a:xfrm>
                <a:off x="3362" y="1285"/>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18" name="Rectangle 252"/>
              <p:cNvSpPr>
                <a:spLocks noChangeArrowheads="1"/>
              </p:cNvSpPr>
              <p:nvPr/>
            </p:nvSpPr>
            <p:spPr bwMode="auto">
              <a:xfrm>
                <a:off x="3663" y="1285"/>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19" name="Rectangle 253"/>
              <p:cNvSpPr>
                <a:spLocks noChangeArrowheads="1"/>
              </p:cNvSpPr>
              <p:nvPr/>
            </p:nvSpPr>
            <p:spPr bwMode="auto">
              <a:xfrm>
                <a:off x="3906" y="1285"/>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20" name="Rectangle 254"/>
              <p:cNvSpPr>
                <a:spLocks noChangeArrowheads="1"/>
              </p:cNvSpPr>
              <p:nvPr/>
            </p:nvSpPr>
            <p:spPr bwMode="auto">
              <a:xfrm>
                <a:off x="4095" y="1285"/>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21" name="Rectangle 255"/>
              <p:cNvSpPr>
                <a:spLocks noChangeArrowheads="1"/>
              </p:cNvSpPr>
              <p:nvPr/>
            </p:nvSpPr>
            <p:spPr bwMode="auto">
              <a:xfrm>
                <a:off x="4354" y="1285"/>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22" name="Rectangle 256"/>
              <p:cNvSpPr>
                <a:spLocks noChangeArrowheads="1"/>
              </p:cNvSpPr>
              <p:nvPr/>
            </p:nvSpPr>
            <p:spPr bwMode="auto">
              <a:xfrm>
                <a:off x="5071" y="1285"/>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23" name="Rectangle 257"/>
              <p:cNvSpPr>
                <a:spLocks noChangeArrowheads="1"/>
              </p:cNvSpPr>
              <p:nvPr/>
            </p:nvSpPr>
            <p:spPr bwMode="auto">
              <a:xfrm>
                <a:off x="5474" y="1285"/>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24" name="Rectangle 258"/>
              <p:cNvSpPr>
                <a:spLocks noChangeArrowheads="1"/>
              </p:cNvSpPr>
              <p:nvPr/>
            </p:nvSpPr>
            <p:spPr bwMode="auto">
              <a:xfrm>
                <a:off x="313" y="1564"/>
                <a:ext cx="1680"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Professionally qualified and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25" name="Rectangle 259"/>
              <p:cNvSpPr>
                <a:spLocks noChangeArrowheads="1"/>
              </p:cNvSpPr>
              <p:nvPr/>
            </p:nvSpPr>
            <p:spPr bwMode="auto">
              <a:xfrm>
                <a:off x="313" y="1696"/>
                <a:ext cx="1406"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experienced specialists</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26" name="Rectangle 260"/>
              <p:cNvSpPr>
                <a:spLocks noChangeArrowheads="1"/>
              </p:cNvSpPr>
              <p:nvPr/>
            </p:nvSpPr>
            <p:spPr bwMode="auto">
              <a:xfrm>
                <a:off x="1600" y="1696"/>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27" name="Rectangle 261"/>
              <p:cNvSpPr>
                <a:spLocks noChangeArrowheads="1"/>
              </p:cNvSpPr>
              <p:nvPr/>
            </p:nvSpPr>
            <p:spPr bwMode="auto">
              <a:xfrm>
                <a:off x="2368" y="1827"/>
                <a:ext cx="184"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39</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28" name="Rectangle 262"/>
              <p:cNvSpPr>
                <a:spLocks noChangeArrowheads="1"/>
              </p:cNvSpPr>
              <p:nvPr/>
            </p:nvSpPr>
            <p:spPr bwMode="auto">
              <a:xfrm>
                <a:off x="2483" y="182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29" name="Rectangle 263"/>
              <p:cNvSpPr>
                <a:spLocks noChangeArrowheads="1"/>
              </p:cNvSpPr>
              <p:nvPr/>
            </p:nvSpPr>
            <p:spPr bwMode="auto">
              <a:xfrm>
                <a:off x="2701" y="182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4</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30" name="Rectangle 264"/>
              <p:cNvSpPr>
                <a:spLocks noChangeArrowheads="1"/>
              </p:cNvSpPr>
              <p:nvPr/>
            </p:nvSpPr>
            <p:spPr bwMode="auto">
              <a:xfrm>
                <a:off x="2758" y="182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31" name="Rectangle 265"/>
              <p:cNvSpPr>
                <a:spLocks noChangeArrowheads="1"/>
              </p:cNvSpPr>
              <p:nvPr/>
            </p:nvSpPr>
            <p:spPr bwMode="auto">
              <a:xfrm>
                <a:off x="2954" y="182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2</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32" name="Rectangle 266"/>
              <p:cNvSpPr>
                <a:spLocks noChangeArrowheads="1"/>
              </p:cNvSpPr>
              <p:nvPr/>
            </p:nvSpPr>
            <p:spPr bwMode="auto">
              <a:xfrm>
                <a:off x="3011" y="182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33" name="Rectangle 267"/>
              <p:cNvSpPr>
                <a:spLocks noChangeArrowheads="1"/>
              </p:cNvSpPr>
              <p:nvPr/>
            </p:nvSpPr>
            <p:spPr bwMode="auto">
              <a:xfrm>
                <a:off x="3179" y="1827"/>
                <a:ext cx="184"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25</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34" name="Rectangle 268"/>
              <p:cNvSpPr>
                <a:spLocks noChangeArrowheads="1"/>
              </p:cNvSpPr>
              <p:nvPr/>
            </p:nvSpPr>
            <p:spPr bwMode="auto">
              <a:xfrm>
                <a:off x="3295" y="182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35" name="Rectangle 269"/>
              <p:cNvSpPr>
                <a:spLocks noChangeArrowheads="1"/>
              </p:cNvSpPr>
              <p:nvPr/>
            </p:nvSpPr>
            <p:spPr bwMode="auto">
              <a:xfrm>
                <a:off x="3458" y="1827"/>
                <a:ext cx="184"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21</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36" name="Rectangle 270"/>
              <p:cNvSpPr>
                <a:spLocks noChangeArrowheads="1"/>
              </p:cNvSpPr>
              <p:nvPr/>
            </p:nvSpPr>
            <p:spPr bwMode="auto">
              <a:xfrm>
                <a:off x="3574" y="182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37" name="Rectangle 271"/>
              <p:cNvSpPr>
                <a:spLocks noChangeArrowheads="1"/>
              </p:cNvSpPr>
              <p:nvPr/>
            </p:nvSpPr>
            <p:spPr bwMode="auto">
              <a:xfrm>
                <a:off x="3757" y="182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1</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38" name="Rectangle 272"/>
              <p:cNvSpPr>
                <a:spLocks noChangeArrowheads="1"/>
              </p:cNvSpPr>
              <p:nvPr/>
            </p:nvSpPr>
            <p:spPr bwMode="auto">
              <a:xfrm>
                <a:off x="3815" y="182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39" name="Rectangle 273"/>
              <p:cNvSpPr>
                <a:spLocks noChangeArrowheads="1"/>
              </p:cNvSpPr>
              <p:nvPr/>
            </p:nvSpPr>
            <p:spPr bwMode="auto">
              <a:xfrm>
                <a:off x="3974" y="182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40" name="Rectangle 274"/>
              <p:cNvSpPr>
                <a:spLocks noChangeArrowheads="1"/>
              </p:cNvSpPr>
              <p:nvPr/>
            </p:nvSpPr>
            <p:spPr bwMode="auto">
              <a:xfrm>
                <a:off x="4032" y="182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41" name="Rectangle 275"/>
              <p:cNvSpPr>
                <a:spLocks noChangeArrowheads="1"/>
              </p:cNvSpPr>
              <p:nvPr/>
            </p:nvSpPr>
            <p:spPr bwMode="auto">
              <a:xfrm>
                <a:off x="4197" y="1827"/>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9</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42" name="Rectangle 276"/>
              <p:cNvSpPr>
                <a:spLocks noChangeArrowheads="1"/>
              </p:cNvSpPr>
              <p:nvPr/>
            </p:nvSpPr>
            <p:spPr bwMode="auto">
              <a:xfrm>
                <a:off x="4255" y="1827"/>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43" name="Rectangle 277"/>
              <p:cNvSpPr>
                <a:spLocks noChangeArrowheads="1"/>
              </p:cNvSpPr>
              <p:nvPr/>
            </p:nvSpPr>
            <p:spPr bwMode="auto">
              <a:xfrm>
                <a:off x="4714" y="1571"/>
                <a:ext cx="87"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44" name="Rectangle 278"/>
              <p:cNvSpPr>
                <a:spLocks noChangeArrowheads="1"/>
              </p:cNvSpPr>
              <p:nvPr/>
            </p:nvSpPr>
            <p:spPr bwMode="auto">
              <a:xfrm>
                <a:off x="4683" y="1838"/>
                <a:ext cx="121"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6</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45" name="Rectangle 279"/>
              <p:cNvSpPr>
                <a:spLocks noChangeArrowheads="1"/>
              </p:cNvSpPr>
              <p:nvPr/>
            </p:nvSpPr>
            <p:spPr bwMode="auto">
              <a:xfrm>
                <a:off x="4746" y="1838"/>
                <a:ext cx="87"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46" name="Rectangle 280"/>
              <p:cNvSpPr>
                <a:spLocks noChangeArrowheads="1"/>
              </p:cNvSpPr>
              <p:nvPr/>
            </p:nvSpPr>
            <p:spPr bwMode="auto">
              <a:xfrm>
                <a:off x="5186" y="1827"/>
                <a:ext cx="248"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107</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47" name="Rectangle 281"/>
              <p:cNvSpPr>
                <a:spLocks noChangeArrowheads="1"/>
              </p:cNvSpPr>
              <p:nvPr/>
            </p:nvSpPr>
            <p:spPr bwMode="auto">
              <a:xfrm>
                <a:off x="5361" y="1827"/>
                <a:ext cx="9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48" name="Rectangle 282"/>
              <p:cNvSpPr>
                <a:spLocks noChangeArrowheads="1"/>
              </p:cNvSpPr>
              <p:nvPr/>
            </p:nvSpPr>
            <p:spPr bwMode="auto">
              <a:xfrm>
                <a:off x="248" y="1561"/>
                <a:ext cx="6"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49" name="Rectangle 283"/>
              <p:cNvSpPr>
                <a:spLocks noChangeArrowheads="1"/>
              </p:cNvSpPr>
              <p:nvPr/>
            </p:nvSpPr>
            <p:spPr bwMode="auto">
              <a:xfrm>
                <a:off x="254" y="1561"/>
                <a:ext cx="1991"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50" name="Rectangle 284"/>
              <p:cNvSpPr>
                <a:spLocks noChangeArrowheads="1"/>
              </p:cNvSpPr>
              <p:nvPr/>
            </p:nvSpPr>
            <p:spPr bwMode="auto">
              <a:xfrm>
                <a:off x="2245" y="1561"/>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51" name="Rectangle 285"/>
              <p:cNvSpPr>
                <a:spLocks noChangeArrowheads="1"/>
              </p:cNvSpPr>
              <p:nvPr/>
            </p:nvSpPr>
            <p:spPr bwMode="auto">
              <a:xfrm>
                <a:off x="2251" y="1561"/>
                <a:ext cx="34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52" name="Rectangle 286"/>
              <p:cNvSpPr>
                <a:spLocks noChangeArrowheads="1"/>
              </p:cNvSpPr>
              <p:nvPr/>
            </p:nvSpPr>
            <p:spPr bwMode="auto">
              <a:xfrm>
                <a:off x="2599" y="1561"/>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53" name="Rectangle 287"/>
              <p:cNvSpPr>
                <a:spLocks noChangeArrowheads="1"/>
              </p:cNvSpPr>
              <p:nvPr/>
            </p:nvSpPr>
            <p:spPr bwMode="auto">
              <a:xfrm>
                <a:off x="2604" y="1561"/>
                <a:ext cx="251"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54" name="Rectangle 288"/>
              <p:cNvSpPr>
                <a:spLocks noChangeArrowheads="1"/>
              </p:cNvSpPr>
              <p:nvPr/>
            </p:nvSpPr>
            <p:spPr bwMode="auto">
              <a:xfrm>
                <a:off x="2855" y="1561"/>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55" name="Rectangle 289"/>
              <p:cNvSpPr>
                <a:spLocks noChangeArrowheads="1"/>
              </p:cNvSpPr>
              <p:nvPr/>
            </p:nvSpPr>
            <p:spPr bwMode="auto">
              <a:xfrm>
                <a:off x="2860" y="1561"/>
                <a:ext cx="24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56" name="Rectangle 290"/>
              <p:cNvSpPr>
                <a:spLocks noChangeArrowheads="1"/>
              </p:cNvSpPr>
              <p:nvPr/>
            </p:nvSpPr>
            <p:spPr bwMode="auto">
              <a:xfrm>
                <a:off x="3106" y="1561"/>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57" name="Rectangle 291"/>
              <p:cNvSpPr>
                <a:spLocks noChangeArrowheads="1"/>
              </p:cNvSpPr>
              <p:nvPr/>
            </p:nvSpPr>
            <p:spPr bwMode="auto">
              <a:xfrm>
                <a:off x="3112" y="1561"/>
                <a:ext cx="250"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58" name="Rectangle 292"/>
              <p:cNvSpPr>
                <a:spLocks noChangeArrowheads="1"/>
              </p:cNvSpPr>
              <p:nvPr/>
            </p:nvSpPr>
            <p:spPr bwMode="auto">
              <a:xfrm>
                <a:off x="3362" y="1561"/>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59" name="Rectangle 293"/>
              <p:cNvSpPr>
                <a:spLocks noChangeArrowheads="1"/>
              </p:cNvSpPr>
              <p:nvPr/>
            </p:nvSpPr>
            <p:spPr bwMode="auto">
              <a:xfrm>
                <a:off x="3368" y="1561"/>
                <a:ext cx="29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60" name="Rectangle 294"/>
              <p:cNvSpPr>
                <a:spLocks noChangeArrowheads="1"/>
              </p:cNvSpPr>
              <p:nvPr/>
            </p:nvSpPr>
            <p:spPr bwMode="auto">
              <a:xfrm>
                <a:off x="3663" y="1561"/>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61" name="Rectangle 295"/>
              <p:cNvSpPr>
                <a:spLocks noChangeArrowheads="1"/>
              </p:cNvSpPr>
              <p:nvPr/>
            </p:nvSpPr>
            <p:spPr bwMode="auto">
              <a:xfrm>
                <a:off x="3669" y="1561"/>
                <a:ext cx="237"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62" name="Rectangle 296"/>
              <p:cNvSpPr>
                <a:spLocks noChangeArrowheads="1"/>
              </p:cNvSpPr>
              <p:nvPr/>
            </p:nvSpPr>
            <p:spPr bwMode="auto">
              <a:xfrm>
                <a:off x="3906" y="1561"/>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63" name="Rectangle 297"/>
              <p:cNvSpPr>
                <a:spLocks noChangeArrowheads="1"/>
              </p:cNvSpPr>
              <p:nvPr/>
            </p:nvSpPr>
            <p:spPr bwMode="auto">
              <a:xfrm>
                <a:off x="3911" y="1561"/>
                <a:ext cx="184"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64" name="Rectangle 298"/>
              <p:cNvSpPr>
                <a:spLocks noChangeArrowheads="1"/>
              </p:cNvSpPr>
              <p:nvPr/>
            </p:nvSpPr>
            <p:spPr bwMode="auto">
              <a:xfrm>
                <a:off x="4095" y="1561"/>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65" name="Rectangle 299"/>
              <p:cNvSpPr>
                <a:spLocks noChangeArrowheads="1"/>
              </p:cNvSpPr>
              <p:nvPr/>
            </p:nvSpPr>
            <p:spPr bwMode="auto">
              <a:xfrm>
                <a:off x="4101" y="1561"/>
                <a:ext cx="253"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66" name="Rectangle 300"/>
              <p:cNvSpPr>
                <a:spLocks noChangeArrowheads="1"/>
              </p:cNvSpPr>
              <p:nvPr/>
            </p:nvSpPr>
            <p:spPr bwMode="auto">
              <a:xfrm>
                <a:off x="4354" y="1561"/>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67" name="Rectangle 301"/>
              <p:cNvSpPr>
                <a:spLocks noChangeArrowheads="1"/>
              </p:cNvSpPr>
              <p:nvPr/>
            </p:nvSpPr>
            <p:spPr bwMode="auto">
              <a:xfrm>
                <a:off x="4359" y="1561"/>
                <a:ext cx="712"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68" name="Rectangle 302"/>
              <p:cNvSpPr>
                <a:spLocks noChangeArrowheads="1"/>
              </p:cNvSpPr>
              <p:nvPr/>
            </p:nvSpPr>
            <p:spPr bwMode="auto">
              <a:xfrm>
                <a:off x="5071" y="1561"/>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69" name="Rectangle 303"/>
              <p:cNvSpPr>
                <a:spLocks noChangeArrowheads="1"/>
              </p:cNvSpPr>
              <p:nvPr/>
            </p:nvSpPr>
            <p:spPr bwMode="auto">
              <a:xfrm>
                <a:off x="5076" y="1561"/>
                <a:ext cx="39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70" name="Rectangle 304"/>
              <p:cNvSpPr>
                <a:spLocks noChangeArrowheads="1"/>
              </p:cNvSpPr>
              <p:nvPr/>
            </p:nvSpPr>
            <p:spPr bwMode="auto">
              <a:xfrm>
                <a:off x="5474" y="1561"/>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71" name="Rectangle 305"/>
              <p:cNvSpPr>
                <a:spLocks noChangeArrowheads="1"/>
              </p:cNvSpPr>
              <p:nvPr/>
            </p:nvSpPr>
            <p:spPr bwMode="auto">
              <a:xfrm>
                <a:off x="248" y="1567"/>
                <a:ext cx="6" cy="53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72" name="Rectangle 306"/>
              <p:cNvSpPr>
                <a:spLocks noChangeArrowheads="1"/>
              </p:cNvSpPr>
              <p:nvPr/>
            </p:nvSpPr>
            <p:spPr bwMode="auto">
              <a:xfrm>
                <a:off x="2245" y="1567"/>
                <a:ext cx="6" cy="53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73" name="Rectangle 307"/>
              <p:cNvSpPr>
                <a:spLocks noChangeArrowheads="1"/>
              </p:cNvSpPr>
              <p:nvPr/>
            </p:nvSpPr>
            <p:spPr bwMode="auto">
              <a:xfrm>
                <a:off x="2599" y="1567"/>
                <a:ext cx="5" cy="53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74" name="Rectangle 308"/>
              <p:cNvSpPr>
                <a:spLocks noChangeArrowheads="1"/>
              </p:cNvSpPr>
              <p:nvPr/>
            </p:nvSpPr>
            <p:spPr bwMode="auto">
              <a:xfrm>
                <a:off x="2855" y="1567"/>
                <a:ext cx="5" cy="53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75" name="Rectangle 309"/>
              <p:cNvSpPr>
                <a:spLocks noChangeArrowheads="1"/>
              </p:cNvSpPr>
              <p:nvPr/>
            </p:nvSpPr>
            <p:spPr bwMode="auto">
              <a:xfrm>
                <a:off x="3106" y="1567"/>
                <a:ext cx="6" cy="53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76" name="Rectangle 310"/>
              <p:cNvSpPr>
                <a:spLocks noChangeArrowheads="1"/>
              </p:cNvSpPr>
              <p:nvPr/>
            </p:nvSpPr>
            <p:spPr bwMode="auto">
              <a:xfrm>
                <a:off x="3362" y="1567"/>
                <a:ext cx="6" cy="53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77" name="Rectangle 311"/>
              <p:cNvSpPr>
                <a:spLocks noChangeArrowheads="1"/>
              </p:cNvSpPr>
              <p:nvPr/>
            </p:nvSpPr>
            <p:spPr bwMode="auto">
              <a:xfrm>
                <a:off x="3663" y="1567"/>
                <a:ext cx="6" cy="53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78" name="Rectangle 312"/>
              <p:cNvSpPr>
                <a:spLocks noChangeArrowheads="1"/>
              </p:cNvSpPr>
              <p:nvPr/>
            </p:nvSpPr>
            <p:spPr bwMode="auto">
              <a:xfrm>
                <a:off x="3906" y="1567"/>
                <a:ext cx="5" cy="53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79" name="Rectangle 313"/>
              <p:cNvSpPr>
                <a:spLocks noChangeArrowheads="1"/>
              </p:cNvSpPr>
              <p:nvPr/>
            </p:nvSpPr>
            <p:spPr bwMode="auto">
              <a:xfrm>
                <a:off x="4095" y="1567"/>
                <a:ext cx="6" cy="53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80" name="Rectangle 314"/>
              <p:cNvSpPr>
                <a:spLocks noChangeArrowheads="1"/>
              </p:cNvSpPr>
              <p:nvPr/>
            </p:nvSpPr>
            <p:spPr bwMode="auto">
              <a:xfrm>
                <a:off x="4354" y="1567"/>
                <a:ext cx="5" cy="53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81" name="Rectangle 315"/>
              <p:cNvSpPr>
                <a:spLocks noChangeArrowheads="1"/>
              </p:cNvSpPr>
              <p:nvPr/>
            </p:nvSpPr>
            <p:spPr bwMode="auto">
              <a:xfrm>
                <a:off x="5071" y="1567"/>
                <a:ext cx="5" cy="53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82" name="Rectangle 316"/>
              <p:cNvSpPr>
                <a:spLocks noChangeArrowheads="1"/>
              </p:cNvSpPr>
              <p:nvPr/>
            </p:nvSpPr>
            <p:spPr bwMode="auto">
              <a:xfrm>
                <a:off x="5474" y="1567"/>
                <a:ext cx="5" cy="53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83" name="Rectangle 317"/>
              <p:cNvSpPr>
                <a:spLocks noChangeArrowheads="1"/>
              </p:cNvSpPr>
              <p:nvPr/>
            </p:nvSpPr>
            <p:spPr bwMode="auto">
              <a:xfrm>
                <a:off x="254" y="2108"/>
                <a:ext cx="59" cy="396"/>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84" name="Rectangle 318"/>
              <p:cNvSpPr>
                <a:spLocks noChangeArrowheads="1"/>
              </p:cNvSpPr>
              <p:nvPr/>
            </p:nvSpPr>
            <p:spPr bwMode="auto">
              <a:xfrm>
                <a:off x="2186" y="2108"/>
                <a:ext cx="59" cy="396"/>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85" name="Rectangle 319"/>
              <p:cNvSpPr>
                <a:spLocks noChangeArrowheads="1"/>
              </p:cNvSpPr>
              <p:nvPr/>
            </p:nvSpPr>
            <p:spPr bwMode="auto">
              <a:xfrm>
                <a:off x="313" y="2108"/>
                <a:ext cx="1873" cy="133"/>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86" name="Rectangle 320"/>
              <p:cNvSpPr>
                <a:spLocks noChangeArrowheads="1"/>
              </p:cNvSpPr>
              <p:nvPr/>
            </p:nvSpPr>
            <p:spPr bwMode="auto">
              <a:xfrm>
                <a:off x="313" y="2105"/>
                <a:ext cx="1275"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Skilled technical and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87" name="Rectangle 321"/>
              <p:cNvSpPr>
                <a:spLocks noChangeArrowheads="1"/>
              </p:cNvSpPr>
              <p:nvPr/>
            </p:nvSpPr>
            <p:spPr bwMode="auto">
              <a:xfrm>
                <a:off x="313" y="2241"/>
                <a:ext cx="1873" cy="131"/>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88" name="Rectangle 322"/>
              <p:cNvSpPr>
                <a:spLocks noChangeArrowheads="1"/>
              </p:cNvSpPr>
              <p:nvPr/>
            </p:nvSpPr>
            <p:spPr bwMode="auto">
              <a:xfrm>
                <a:off x="313" y="2238"/>
                <a:ext cx="18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academically qualified workers,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89" name="Rectangle 323"/>
              <p:cNvSpPr>
                <a:spLocks noChangeArrowheads="1"/>
              </p:cNvSpPr>
              <p:nvPr/>
            </p:nvSpPr>
            <p:spPr bwMode="auto">
              <a:xfrm>
                <a:off x="313" y="2372"/>
                <a:ext cx="1873" cy="132"/>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90" name="Rectangle 324"/>
              <p:cNvSpPr>
                <a:spLocks noChangeArrowheads="1"/>
              </p:cNvSpPr>
              <p:nvPr/>
            </p:nvSpPr>
            <p:spPr bwMode="auto">
              <a:xfrm>
                <a:off x="313" y="2369"/>
                <a:ext cx="736"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supervisors</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91" name="Rectangle 325"/>
              <p:cNvSpPr>
                <a:spLocks noChangeArrowheads="1"/>
              </p:cNvSpPr>
              <p:nvPr/>
            </p:nvSpPr>
            <p:spPr bwMode="auto">
              <a:xfrm>
                <a:off x="962" y="2369"/>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92" name="Rectangle 326"/>
              <p:cNvSpPr>
                <a:spLocks noChangeArrowheads="1"/>
              </p:cNvSpPr>
              <p:nvPr/>
            </p:nvSpPr>
            <p:spPr bwMode="auto">
              <a:xfrm>
                <a:off x="2368" y="2230"/>
                <a:ext cx="184"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63</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93" name="Rectangle 327"/>
              <p:cNvSpPr>
                <a:spLocks noChangeArrowheads="1"/>
              </p:cNvSpPr>
              <p:nvPr/>
            </p:nvSpPr>
            <p:spPr bwMode="auto">
              <a:xfrm>
                <a:off x="2483" y="2230"/>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94" name="Rectangle 328"/>
              <p:cNvSpPr>
                <a:spLocks noChangeArrowheads="1"/>
              </p:cNvSpPr>
              <p:nvPr/>
            </p:nvSpPr>
            <p:spPr bwMode="auto">
              <a:xfrm>
                <a:off x="2701" y="2230"/>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6</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95" name="Rectangle 329"/>
              <p:cNvSpPr>
                <a:spLocks noChangeArrowheads="1"/>
              </p:cNvSpPr>
              <p:nvPr/>
            </p:nvSpPr>
            <p:spPr bwMode="auto">
              <a:xfrm>
                <a:off x="2758" y="2230"/>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96" name="Rectangle 330"/>
              <p:cNvSpPr>
                <a:spLocks noChangeArrowheads="1"/>
              </p:cNvSpPr>
              <p:nvPr/>
            </p:nvSpPr>
            <p:spPr bwMode="auto">
              <a:xfrm>
                <a:off x="2954" y="2230"/>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5</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97" name="Rectangle 331"/>
              <p:cNvSpPr>
                <a:spLocks noChangeArrowheads="1"/>
              </p:cNvSpPr>
              <p:nvPr/>
            </p:nvSpPr>
            <p:spPr bwMode="auto">
              <a:xfrm>
                <a:off x="3011" y="2230"/>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98" name="Rectangle 332"/>
              <p:cNvSpPr>
                <a:spLocks noChangeArrowheads="1"/>
              </p:cNvSpPr>
              <p:nvPr/>
            </p:nvSpPr>
            <p:spPr bwMode="auto">
              <a:xfrm>
                <a:off x="3179" y="2230"/>
                <a:ext cx="184"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24</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399" name="Rectangle 333"/>
              <p:cNvSpPr>
                <a:spLocks noChangeArrowheads="1"/>
              </p:cNvSpPr>
              <p:nvPr/>
            </p:nvSpPr>
            <p:spPr bwMode="auto">
              <a:xfrm>
                <a:off x="3295" y="2230"/>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00" name="Rectangle 334"/>
              <p:cNvSpPr>
                <a:spLocks noChangeArrowheads="1"/>
              </p:cNvSpPr>
              <p:nvPr/>
            </p:nvSpPr>
            <p:spPr bwMode="auto">
              <a:xfrm>
                <a:off x="3458" y="2230"/>
                <a:ext cx="184"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37</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01" name="Rectangle 335"/>
              <p:cNvSpPr>
                <a:spLocks noChangeArrowheads="1"/>
              </p:cNvSpPr>
              <p:nvPr/>
            </p:nvSpPr>
            <p:spPr bwMode="auto">
              <a:xfrm>
                <a:off x="3574" y="2230"/>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02" name="Rectangle 336"/>
              <p:cNvSpPr>
                <a:spLocks noChangeArrowheads="1"/>
              </p:cNvSpPr>
              <p:nvPr/>
            </p:nvSpPr>
            <p:spPr bwMode="auto">
              <a:xfrm>
                <a:off x="3757" y="2230"/>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5</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03" name="Rectangle 337"/>
              <p:cNvSpPr>
                <a:spLocks noChangeArrowheads="1"/>
              </p:cNvSpPr>
              <p:nvPr/>
            </p:nvSpPr>
            <p:spPr bwMode="auto">
              <a:xfrm>
                <a:off x="3815" y="2230"/>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04" name="Rectangle 338"/>
              <p:cNvSpPr>
                <a:spLocks noChangeArrowheads="1"/>
              </p:cNvSpPr>
              <p:nvPr/>
            </p:nvSpPr>
            <p:spPr bwMode="auto">
              <a:xfrm>
                <a:off x="3974" y="2230"/>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2</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05" name="Rectangle 339"/>
              <p:cNvSpPr>
                <a:spLocks noChangeArrowheads="1"/>
              </p:cNvSpPr>
              <p:nvPr/>
            </p:nvSpPr>
            <p:spPr bwMode="auto">
              <a:xfrm>
                <a:off x="4032" y="2230"/>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06" name="Rectangle 340"/>
              <p:cNvSpPr>
                <a:spLocks noChangeArrowheads="1"/>
              </p:cNvSpPr>
              <p:nvPr/>
            </p:nvSpPr>
            <p:spPr bwMode="auto">
              <a:xfrm>
                <a:off x="4168" y="2230"/>
                <a:ext cx="184"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16</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07" name="Rectangle 341"/>
              <p:cNvSpPr>
                <a:spLocks noChangeArrowheads="1"/>
              </p:cNvSpPr>
              <p:nvPr/>
            </p:nvSpPr>
            <p:spPr bwMode="auto">
              <a:xfrm>
                <a:off x="4284" y="2230"/>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08" name="Rectangle 342"/>
              <p:cNvSpPr>
                <a:spLocks noChangeArrowheads="1"/>
              </p:cNvSpPr>
              <p:nvPr/>
            </p:nvSpPr>
            <p:spPr bwMode="auto">
              <a:xfrm>
                <a:off x="4359" y="2108"/>
                <a:ext cx="60" cy="267"/>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09" name="Rectangle 343"/>
              <p:cNvSpPr>
                <a:spLocks noChangeArrowheads="1"/>
              </p:cNvSpPr>
              <p:nvPr/>
            </p:nvSpPr>
            <p:spPr bwMode="auto">
              <a:xfrm>
                <a:off x="5010" y="2108"/>
                <a:ext cx="59" cy="267"/>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10" name="Rectangle 344"/>
              <p:cNvSpPr>
                <a:spLocks noChangeArrowheads="1"/>
              </p:cNvSpPr>
              <p:nvPr/>
            </p:nvSpPr>
            <p:spPr bwMode="auto">
              <a:xfrm>
                <a:off x="4359" y="2375"/>
                <a:ext cx="710" cy="129"/>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11" name="Rectangle 345"/>
              <p:cNvSpPr>
                <a:spLocks noChangeArrowheads="1"/>
              </p:cNvSpPr>
              <p:nvPr/>
            </p:nvSpPr>
            <p:spPr bwMode="auto">
              <a:xfrm>
                <a:off x="4419" y="2108"/>
                <a:ext cx="591" cy="267"/>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12" name="Rectangle 346"/>
              <p:cNvSpPr>
                <a:spLocks noChangeArrowheads="1"/>
              </p:cNvSpPr>
              <p:nvPr/>
            </p:nvSpPr>
            <p:spPr bwMode="auto">
              <a:xfrm>
                <a:off x="4683" y="2112"/>
                <a:ext cx="121"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1</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13" name="Rectangle 347"/>
              <p:cNvSpPr>
                <a:spLocks noChangeArrowheads="1"/>
              </p:cNvSpPr>
              <p:nvPr/>
            </p:nvSpPr>
            <p:spPr bwMode="auto">
              <a:xfrm>
                <a:off x="4746" y="2112"/>
                <a:ext cx="87"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14" name="Rectangle 348"/>
              <p:cNvSpPr>
                <a:spLocks noChangeArrowheads="1"/>
              </p:cNvSpPr>
              <p:nvPr/>
            </p:nvSpPr>
            <p:spPr bwMode="auto">
              <a:xfrm>
                <a:off x="5186" y="2230"/>
                <a:ext cx="248"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159</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15" name="Rectangle 349"/>
              <p:cNvSpPr>
                <a:spLocks noChangeArrowheads="1"/>
              </p:cNvSpPr>
              <p:nvPr/>
            </p:nvSpPr>
            <p:spPr bwMode="auto">
              <a:xfrm>
                <a:off x="5361" y="2230"/>
                <a:ext cx="9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16" name="Rectangle 350"/>
              <p:cNvSpPr>
                <a:spLocks noChangeArrowheads="1"/>
              </p:cNvSpPr>
              <p:nvPr/>
            </p:nvSpPr>
            <p:spPr bwMode="auto">
              <a:xfrm>
                <a:off x="248" y="2103"/>
                <a:ext cx="6" cy="5"/>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17" name="Rectangle 351"/>
              <p:cNvSpPr>
                <a:spLocks noChangeArrowheads="1"/>
              </p:cNvSpPr>
              <p:nvPr/>
            </p:nvSpPr>
            <p:spPr bwMode="auto">
              <a:xfrm>
                <a:off x="254" y="2103"/>
                <a:ext cx="1991" cy="5"/>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18" name="Rectangle 352"/>
              <p:cNvSpPr>
                <a:spLocks noChangeArrowheads="1"/>
              </p:cNvSpPr>
              <p:nvPr/>
            </p:nvSpPr>
            <p:spPr bwMode="auto">
              <a:xfrm>
                <a:off x="2245" y="2103"/>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19" name="Rectangle 353"/>
              <p:cNvSpPr>
                <a:spLocks noChangeArrowheads="1"/>
              </p:cNvSpPr>
              <p:nvPr/>
            </p:nvSpPr>
            <p:spPr bwMode="auto">
              <a:xfrm>
                <a:off x="2251" y="2103"/>
                <a:ext cx="348"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20" name="Rectangle 354"/>
              <p:cNvSpPr>
                <a:spLocks noChangeArrowheads="1"/>
              </p:cNvSpPr>
              <p:nvPr/>
            </p:nvSpPr>
            <p:spPr bwMode="auto">
              <a:xfrm>
                <a:off x="2599" y="2103"/>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21" name="Rectangle 355"/>
              <p:cNvSpPr>
                <a:spLocks noChangeArrowheads="1"/>
              </p:cNvSpPr>
              <p:nvPr/>
            </p:nvSpPr>
            <p:spPr bwMode="auto">
              <a:xfrm>
                <a:off x="2604" y="2103"/>
                <a:ext cx="251"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22" name="Rectangle 356"/>
              <p:cNvSpPr>
                <a:spLocks noChangeArrowheads="1"/>
              </p:cNvSpPr>
              <p:nvPr/>
            </p:nvSpPr>
            <p:spPr bwMode="auto">
              <a:xfrm>
                <a:off x="2855" y="2103"/>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23" name="Rectangle 357"/>
              <p:cNvSpPr>
                <a:spLocks noChangeArrowheads="1"/>
              </p:cNvSpPr>
              <p:nvPr/>
            </p:nvSpPr>
            <p:spPr bwMode="auto">
              <a:xfrm>
                <a:off x="2860" y="2103"/>
                <a:ext cx="24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24" name="Rectangle 358"/>
              <p:cNvSpPr>
                <a:spLocks noChangeArrowheads="1"/>
              </p:cNvSpPr>
              <p:nvPr/>
            </p:nvSpPr>
            <p:spPr bwMode="auto">
              <a:xfrm>
                <a:off x="3106" y="2103"/>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25" name="Rectangle 359"/>
              <p:cNvSpPr>
                <a:spLocks noChangeArrowheads="1"/>
              </p:cNvSpPr>
              <p:nvPr/>
            </p:nvSpPr>
            <p:spPr bwMode="auto">
              <a:xfrm>
                <a:off x="3112" y="2103"/>
                <a:ext cx="250"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26" name="Rectangle 360"/>
              <p:cNvSpPr>
                <a:spLocks noChangeArrowheads="1"/>
              </p:cNvSpPr>
              <p:nvPr/>
            </p:nvSpPr>
            <p:spPr bwMode="auto">
              <a:xfrm>
                <a:off x="3362" y="2103"/>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27" name="Rectangle 361"/>
              <p:cNvSpPr>
                <a:spLocks noChangeArrowheads="1"/>
              </p:cNvSpPr>
              <p:nvPr/>
            </p:nvSpPr>
            <p:spPr bwMode="auto">
              <a:xfrm>
                <a:off x="3368" y="2103"/>
                <a:ext cx="29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28" name="Rectangle 362"/>
              <p:cNvSpPr>
                <a:spLocks noChangeArrowheads="1"/>
              </p:cNvSpPr>
              <p:nvPr/>
            </p:nvSpPr>
            <p:spPr bwMode="auto">
              <a:xfrm>
                <a:off x="3663" y="2103"/>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29" name="Rectangle 363"/>
              <p:cNvSpPr>
                <a:spLocks noChangeArrowheads="1"/>
              </p:cNvSpPr>
              <p:nvPr/>
            </p:nvSpPr>
            <p:spPr bwMode="auto">
              <a:xfrm>
                <a:off x="3669" y="2103"/>
                <a:ext cx="237"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30" name="Rectangle 364"/>
              <p:cNvSpPr>
                <a:spLocks noChangeArrowheads="1"/>
              </p:cNvSpPr>
              <p:nvPr/>
            </p:nvSpPr>
            <p:spPr bwMode="auto">
              <a:xfrm>
                <a:off x="3906" y="2103"/>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31" name="Rectangle 365"/>
              <p:cNvSpPr>
                <a:spLocks noChangeArrowheads="1"/>
              </p:cNvSpPr>
              <p:nvPr/>
            </p:nvSpPr>
            <p:spPr bwMode="auto">
              <a:xfrm>
                <a:off x="3911" y="2103"/>
                <a:ext cx="184"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32" name="Rectangle 366"/>
              <p:cNvSpPr>
                <a:spLocks noChangeArrowheads="1"/>
              </p:cNvSpPr>
              <p:nvPr/>
            </p:nvSpPr>
            <p:spPr bwMode="auto">
              <a:xfrm>
                <a:off x="4095" y="2103"/>
                <a:ext cx="6"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33" name="Rectangle 367"/>
              <p:cNvSpPr>
                <a:spLocks noChangeArrowheads="1"/>
              </p:cNvSpPr>
              <p:nvPr/>
            </p:nvSpPr>
            <p:spPr bwMode="auto">
              <a:xfrm>
                <a:off x="4101" y="2103"/>
                <a:ext cx="253"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34" name="Rectangle 368"/>
              <p:cNvSpPr>
                <a:spLocks noChangeArrowheads="1"/>
              </p:cNvSpPr>
              <p:nvPr/>
            </p:nvSpPr>
            <p:spPr bwMode="auto">
              <a:xfrm>
                <a:off x="4354" y="2103"/>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35" name="Rectangle 369"/>
              <p:cNvSpPr>
                <a:spLocks noChangeArrowheads="1"/>
              </p:cNvSpPr>
              <p:nvPr/>
            </p:nvSpPr>
            <p:spPr bwMode="auto">
              <a:xfrm>
                <a:off x="4359" y="2103"/>
                <a:ext cx="712"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36" name="Rectangle 370"/>
              <p:cNvSpPr>
                <a:spLocks noChangeArrowheads="1"/>
              </p:cNvSpPr>
              <p:nvPr/>
            </p:nvSpPr>
            <p:spPr bwMode="auto">
              <a:xfrm>
                <a:off x="5071" y="2103"/>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37" name="Rectangle 371"/>
              <p:cNvSpPr>
                <a:spLocks noChangeArrowheads="1"/>
              </p:cNvSpPr>
              <p:nvPr/>
            </p:nvSpPr>
            <p:spPr bwMode="auto">
              <a:xfrm>
                <a:off x="5076" y="2103"/>
                <a:ext cx="398"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38" name="Rectangle 372"/>
              <p:cNvSpPr>
                <a:spLocks noChangeArrowheads="1"/>
              </p:cNvSpPr>
              <p:nvPr/>
            </p:nvSpPr>
            <p:spPr bwMode="auto">
              <a:xfrm>
                <a:off x="5474" y="2103"/>
                <a:ext cx="5" cy="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39" name="Rectangle 373"/>
              <p:cNvSpPr>
                <a:spLocks noChangeArrowheads="1"/>
              </p:cNvSpPr>
              <p:nvPr/>
            </p:nvSpPr>
            <p:spPr bwMode="auto">
              <a:xfrm>
                <a:off x="248" y="2108"/>
                <a:ext cx="6" cy="39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40" name="Rectangle 374"/>
              <p:cNvSpPr>
                <a:spLocks noChangeArrowheads="1"/>
              </p:cNvSpPr>
              <p:nvPr/>
            </p:nvSpPr>
            <p:spPr bwMode="auto">
              <a:xfrm>
                <a:off x="2245" y="2108"/>
                <a:ext cx="6" cy="39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41" name="Rectangle 375"/>
              <p:cNvSpPr>
                <a:spLocks noChangeArrowheads="1"/>
              </p:cNvSpPr>
              <p:nvPr/>
            </p:nvSpPr>
            <p:spPr bwMode="auto">
              <a:xfrm>
                <a:off x="2599" y="2108"/>
                <a:ext cx="5" cy="39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42" name="Rectangle 376"/>
              <p:cNvSpPr>
                <a:spLocks noChangeArrowheads="1"/>
              </p:cNvSpPr>
              <p:nvPr/>
            </p:nvSpPr>
            <p:spPr bwMode="auto">
              <a:xfrm>
                <a:off x="2855" y="2108"/>
                <a:ext cx="5" cy="39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43" name="Rectangle 377"/>
              <p:cNvSpPr>
                <a:spLocks noChangeArrowheads="1"/>
              </p:cNvSpPr>
              <p:nvPr/>
            </p:nvSpPr>
            <p:spPr bwMode="auto">
              <a:xfrm>
                <a:off x="3106" y="2108"/>
                <a:ext cx="6" cy="39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44" name="Rectangle 378"/>
              <p:cNvSpPr>
                <a:spLocks noChangeArrowheads="1"/>
              </p:cNvSpPr>
              <p:nvPr/>
            </p:nvSpPr>
            <p:spPr bwMode="auto">
              <a:xfrm>
                <a:off x="3362" y="2108"/>
                <a:ext cx="6" cy="39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45" name="Rectangle 379"/>
              <p:cNvSpPr>
                <a:spLocks noChangeArrowheads="1"/>
              </p:cNvSpPr>
              <p:nvPr/>
            </p:nvSpPr>
            <p:spPr bwMode="auto">
              <a:xfrm>
                <a:off x="3663" y="2108"/>
                <a:ext cx="6" cy="39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46" name="Rectangle 380"/>
              <p:cNvSpPr>
                <a:spLocks noChangeArrowheads="1"/>
              </p:cNvSpPr>
              <p:nvPr/>
            </p:nvSpPr>
            <p:spPr bwMode="auto">
              <a:xfrm>
                <a:off x="3906" y="2108"/>
                <a:ext cx="5" cy="39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47" name="Rectangle 381"/>
              <p:cNvSpPr>
                <a:spLocks noChangeArrowheads="1"/>
              </p:cNvSpPr>
              <p:nvPr/>
            </p:nvSpPr>
            <p:spPr bwMode="auto">
              <a:xfrm>
                <a:off x="4095" y="2108"/>
                <a:ext cx="6" cy="39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48" name="Rectangle 382"/>
              <p:cNvSpPr>
                <a:spLocks noChangeArrowheads="1"/>
              </p:cNvSpPr>
              <p:nvPr/>
            </p:nvSpPr>
            <p:spPr bwMode="auto">
              <a:xfrm>
                <a:off x="4354" y="2108"/>
                <a:ext cx="5" cy="39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49" name="Rectangle 383"/>
              <p:cNvSpPr>
                <a:spLocks noChangeArrowheads="1"/>
              </p:cNvSpPr>
              <p:nvPr/>
            </p:nvSpPr>
            <p:spPr bwMode="auto">
              <a:xfrm>
                <a:off x="5071" y="2108"/>
                <a:ext cx="5" cy="39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50" name="Rectangle 384"/>
              <p:cNvSpPr>
                <a:spLocks noChangeArrowheads="1"/>
              </p:cNvSpPr>
              <p:nvPr/>
            </p:nvSpPr>
            <p:spPr bwMode="auto">
              <a:xfrm>
                <a:off x="5474" y="2108"/>
                <a:ext cx="5" cy="39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51" name="Rectangle 385"/>
              <p:cNvSpPr>
                <a:spLocks noChangeArrowheads="1"/>
              </p:cNvSpPr>
              <p:nvPr/>
            </p:nvSpPr>
            <p:spPr bwMode="auto">
              <a:xfrm>
                <a:off x="313" y="2507"/>
                <a:ext cx="345"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Semi</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52" name="Rectangle 386"/>
              <p:cNvSpPr>
                <a:spLocks noChangeArrowheads="1"/>
              </p:cNvSpPr>
              <p:nvPr/>
            </p:nvSpPr>
            <p:spPr bwMode="auto">
              <a:xfrm>
                <a:off x="585" y="2507"/>
                <a:ext cx="98"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53" name="Rectangle 387"/>
              <p:cNvSpPr>
                <a:spLocks noChangeArrowheads="1"/>
              </p:cNvSpPr>
              <p:nvPr/>
            </p:nvSpPr>
            <p:spPr bwMode="auto">
              <a:xfrm>
                <a:off x="624" y="2507"/>
                <a:ext cx="1495"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panose="020B0604020202020204" pitchFamily="34" charset="0"/>
                  </a:rPr>
                  <a:t>skilled and discretionary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454" name="Rectangle 388"/>
              <p:cNvSpPr>
                <a:spLocks noChangeArrowheads="1"/>
              </p:cNvSpPr>
              <p:nvPr/>
            </p:nvSpPr>
            <p:spPr bwMode="auto">
              <a:xfrm>
                <a:off x="313" y="2639"/>
                <a:ext cx="997"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decision making</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55" name="Rectangle 389"/>
              <p:cNvSpPr>
                <a:spLocks noChangeArrowheads="1"/>
              </p:cNvSpPr>
              <p:nvPr/>
            </p:nvSpPr>
            <p:spPr bwMode="auto">
              <a:xfrm>
                <a:off x="1211" y="2639"/>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56" name="Rectangle 390"/>
              <p:cNvSpPr>
                <a:spLocks noChangeArrowheads="1"/>
              </p:cNvSpPr>
              <p:nvPr/>
            </p:nvSpPr>
            <p:spPr bwMode="auto">
              <a:xfrm>
                <a:off x="2368" y="2511"/>
                <a:ext cx="184"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49</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57" name="Rectangle 391"/>
              <p:cNvSpPr>
                <a:spLocks noChangeArrowheads="1"/>
              </p:cNvSpPr>
              <p:nvPr/>
            </p:nvSpPr>
            <p:spPr bwMode="auto">
              <a:xfrm>
                <a:off x="2483" y="2511"/>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58" name="Rectangle 392"/>
              <p:cNvSpPr>
                <a:spLocks noChangeArrowheads="1"/>
              </p:cNvSpPr>
              <p:nvPr/>
            </p:nvSpPr>
            <p:spPr bwMode="auto">
              <a:xfrm>
                <a:off x="2701" y="2511"/>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9</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59" name="Rectangle 393"/>
              <p:cNvSpPr>
                <a:spLocks noChangeArrowheads="1"/>
              </p:cNvSpPr>
              <p:nvPr/>
            </p:nvSpPr>
            <p:spPr bwMode="auto">
              <a:xfrm>
                <a:off x="2758" y="2511"/>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60" name="Rectangle 394"/>
              <p:cNvSpPr>
                <a:spLocks noChangeArrowheads="1"/>
              </p:cNvSpPr>
              <p:nvPr/>
            </p:nvSpPr>
            <p:spPr bwMode="auto">
              <a:xfrm>
                <a:off x="2954" y="2511"/>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61" name="Rectangle 395"/>
              <p:cNvSpPr>
                <a:spLocks noChangeArrowheads="1"/>
              </p:cNvSpPr>
              <p:nvPr/>
            </p:nvSpPr>
            <p:spPr bwMode="auto">
              <a:xfrm>
                <a:off x="3011" y="2511"/>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62" name="Rectangle 396"/>
              <p:cNvSpPr>
                <a:spLocks noChangeArrowheads="1"/>
              </p:cNvSpPr>
              <p:nvPr/>
            </p:nvSpPr>
            <p:spPr bwMode="auto">
              <a:xfrm>
                <a:off x="3208" y="2511"/>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7</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63" name="Rectangle 397"/>
              <p:cNvSpPr>
                <a:spLocks noChangeArrowheads="1"/>
              </p:cNvSpPr>
              <p:nvPr/>
            </p:nvSpPr>
            <p:spPr bwMode="auto">
              <a:xfrm>
                <a:off x="3266" y="2511"/>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64" name="Rectangle 398"/>
              <p:cNvSpPr>
                <a:spLocks noChangeArrowheads="1"/>
              </p:cNvSpPr>
              <p:nvPr/>
            </p:nvSpPr>
            <p:spPr bwMode="auto">
              <a:xfrm>
                <a:off x="3458" y="2511"/>
                <a:ext cx="184"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46</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65" name="Rectangle 399"/>
              <p:cNvSpPr>
                <a:spLocks noChangeArrowheads="1"/>
              </p:cNvSpPr>
              <p:nvPr/>
            </p:nvSpPr>
            <p:spPr bwMode="auto">
              <a:xfrm>
                <a:off x="3574" y="2511"/>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66" name="Rectangle 400"/>
              <p:cNvSpPr>
                <a:spLocks noChangeArrowheads="1"/>
              </p:cNvSpPr>
              <p:nvPr/>
            </p:nvSpPr>
            <p:spPr bwMode="auto">
              <a:xfrm>
                <a:off x="3757" y="2511"/>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7</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67" name="Rectangle 401"/>
              <p:cNvSpPr>
                <a:spLocks noChangeArrowheads="1"/>
              </p:cNvSpPr>
              <p:nvPr/>
            </p:nvSpPr>
            <p:spPr bwMode="auto">
              <a:xfrm>
                <a:off x="3815" y="2511"/>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68" name="Rectangle 402"/>
              <p:cNvSpPr>
                <a:spLocks noChangeArrowheads="1"/>
              </p:cNvSpPr>
              <p:nvPr/>
            </p:nvSpPr>
            <p:spPr bwMode="auto">
              <a:xfrm>
                <a:off x="3974" y="2511"/>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1</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69" name="Rectangle 403"/>
              <p:cNvSpPr>
                <a:spLocks noChangeArrowheads="1"/>
              </p:cNvSpPr>
              <p:nvPr/>
            </p:nvSpPr>
            <p:spPr bwMode="auto">
              <a:xfrm>
                <a:off x="4032" y="2511"/>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70" name="Rectangle 404"/>
              <p:cNvSpPr>
                <a:spLocks noChangeArrowheads="1"/>
              </p:cNvSpPr>
              <p:nvPr/>
            </p:nvSpPr>
            <p:spPr bwMode="auto">
              <a:xfrm>
                <a:off x="4197" y="2511"/>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3</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471" name="Rectangle 405"/>
              <p:cNvSpPr>
                <a:spLocks noChangeArrowheads="1"/>
              </p:cNvSpPr>
              <p:nvPr/>
            </p:nvSpPr>
            <p:spPr bwMode="auto">
              <a:xfrm>
                <a:off x="4255" y="2511"/>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grpSp>
        <p:grpSp>
          <p:nvGrpSpPr>
            <p:cNvPr id="15" name="Group 607"/>
            <p:cNvGrpSpPr>
              <a:grpSpLocks/>
            </p:cNvGrpSpPr>
            <p:nvPr/>
          </p:nvGrpSpPr>
          <p:grpSpPr bwMode="auto">
            <a:xfrm>
              <a:off x="195" y="2504"/>
              <a:ext cx="5284" cy="1143"/>
              <a:chOff x="195" y="2504"/>
              <a:chExt cx="5284" cy="1143"/>
            </a:xfrm>
          </p:grpSpPr>
          <p:sp>
            <p:nvSpPr>
              <p:cNvPr id="74" name="Rectangle 407"/>
              <p:cNvSpPr>
                <a:spLocks noChangeArrowheads="1"/>
              </p:cNvSpPr>
              <p:nvPr/>
            </p:nvSpPr>
            <p:spPr bwMode="auto">
              <a:xfrm>
                <a:off x="4683" y="2514"/>
                <a:ext cx="121"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1</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75" name="Rectangle 408"/>
              <p:cNvSpPr>
                <a:spLocks noChangeArrowheads="1"/>
              </p:cNvSpPr>
              <p:nvPr/>
            </p:nvSpPr>
            <p:spPr bwMode="auto">
              <a:xfrm>
                <a:off x="4746" y="2514"/>
                <a:ext cx="87"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76" name="Rectangle 409"/>
              <p:cNvSpPr>
                <a:spLocks noChangeArrowheads="1"/>
              </p:cNvSpPr>
              <p:nvPr/>
            </p:nvSpPr>
            <p:spPr bwMode="auto">
              <a:xfrm>
                <a:off x="5186" y="2511"/>
                <a:ext cx="248"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123</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77" name="Rectangle 410"/>
              <p:cNvSpPr>
                <a:spLocks noChangeArrowheads="1"/>
              </p:cNvSpPr>
              <p:nvPr/>
            </p:nvSpPr>
            <p:spPr bwMode="auto">
              <a:xfrm>
                <a:off x="5361" y="2511"/>
                <a:ext cx="9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78" name="Rectangle 411"/>
              <p:cNvSpPr>
                <a:spLocks noChangeArrowheads="1"/>
              </p:cNvSpPr>
              <p:nvPr/>
            </p:nvSpPr>
            <p:spPr bwMode="auto">
              <a:xfrm>
                <a:off x="248" y="2504"/>
                <a:ext cx="6"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79" name="Rectangle 412"/>
              <p:cNvSpPr>
                <a:spLocks noChangeArrowheads="1"/>
              </p:cNvSpPr>
              <p:nvPr/>
            </p:nvSpPr>
            <p:spPr bwMode="auto">
              <a:xfrm>
                <a:off x="254" y="2504"/>
                <a:ext cx="1991"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80" name="Rectangle 413"/>
              <p:cNvSpPr>
                <a:spLocks noChangeArrowheads="1"/>
              </p:cNvSpPr>
              <p:nvPr/>
            </p:nvSpPr>
            <p:spPr bwMode="auto">
              <a:xfrm>
                <a:off x="2245" y="2504"/>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81" name="Rectangle 414"/>
              <p:cNvSpPr>
                <a:spLocks noChangeArrowheads="1"/>
              </p:cNvSpPr>
              <p:nvPr/>
            </p:nvSpPr>
            <p:spPr bwMode="auto">
              <a:xfrm>
                <a:off x="2251" y="2504"/>
                <a:ext cx="34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82" name="Rectangle 415"/>
              <p:cNvSpPr>
                <a:spLocks noChangeArrowheads="1"/>
              </p:cNvSpPr>
              <p:nvPr/>
            </p:nvSpPr>
            <p:spPr bwMode="auto">
              <a:xfrm>
                <a:off x="2599" y="250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83" name="Rectangle 416"/>
              <p:cNvSpPr>
                <a:spLocks noChangeArrowheads="1"/>
              </p:cNvSpPr>
              <p:nvPr/>
            </p:nvSpPr>
            <p:spPr bwMode="auto">
              <a:xfrm>
                <a:off x="2604" y="2504"/>
                <a:ext cx="251"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84" name="Rectangle 417"/>
              <p:cNvSpPr>
                <a:spLocks noChangeArrowheads="1"/>
              </p:cNvSpPr>
              <p:nvPr/>
            </p:nvSpPr>
            <p:spPr bwMode="auto">
              <a:xfrm>
                <a:off x="2855" y="250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85" name="Rectangle 418"/>
              <p:cNvSpPr>
                <a:spLocks noChangeArrowheads="1"/>
              </p:cNvSpPr>
              <p:nvPr/>
            </p:nvSpPr>
            <p:spPr bwMode="auto">
              <a:xfrm>
                <a:off x="2860" y="2504"/>
                <a:ext cx="24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86" name="Rectangle 419"/>
              <p:cNvSpPr>
                <a:spLocks noChangeArrowheads="1"/>
              </p:cNvSpPr>
              <p:nvPr/>
            </p:nvSpPr>
            <p:spPr bwMode="auto">
              <a:xfrm>
                <a:off x="3106" y="2504"/>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87" name="Rectangle 420"/>
              <p:cNvSpPr>
                <a:spLocks noChangeArrowheads="1"/>
              </p:cNvSpPr>
              <p:nvPr/>
            </p:nvSpPr>
            <p:spPr bwMode="auto">
              <a:xfrm>
                <a:off x="3112" y="2504"/>
                <a:ext cx="250"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88" name="Rectangle 421"/>
              <p:cNvSpPr>
                <a:spLocks noChangeArrowheads="1"/>
              </p:cNvSpPr>
              <p:nvPr/>
            </p:nvSpPr>
            <p:spPr bwMode="auto">
              <a:xfrm>
                <a:off x="3362" y="2504"/>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89" name="Rectangle 422"/>
              <p:cNvSpPr>
                <a:spLocks noChangeArrowheads="1"/>
              </p:cNvSpPr>
              <p:nvPr/>
            </p:nvSpPr>
            <p:spPr bwMode="auto">
              <a:xfrm>
                <a:off x="3368" y="2504"/>
                <a:ext cx="29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90" name="Rectangle 423"/>
              <p:cNvSpPr>
                <a:spLocks noChangeArrowheads="1"/>
              </p:cNvSpPr>
              <p:nvPr/>
            </p:nvSpPr>
            <p:spPr bwMode="auto">
              <a:xfrm>
                <a:off x="3663" y="2504"/>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91" name="Rectangle 424"/>
              <p:cNvSpPr>
                <a:spLocks noChangeArrowheads="1"/>
              </p:cNvSpPr>
              <p:nvPr/>
            </p:nvSpPr>
            <p:spPr bwMode="auto">
              <a:xfrm>
                <a:off x="3669" y="2504"/>
                <a:ext cx="237"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92" name="Rectangle 425"/>
              <p:cNvSpPr>
                <a:spLocks noChangeArrowheads="1"/>
              </p:cNvSpPr>
              <p:nvPr/>
            </p:nvSpPr>
            <p:spPr bwMode="auto">
              <a:xfrm>
                <a:off x="3906" y="250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93" name="Rectangle 426"/>
              <p:cNvSpPr>
                <a:spLocks noChangeArrowheads="1"/>
              </p:cNvSpPr>
              <p:nvPr/>
            </p:nvSpPr>
            <p:spPr bwMode="auto">
              <a:xfrm>
                <a:off x="3911" y="2504"/>
                <a:ext cx="184"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94" name="Rectangle 427"/>
              <p:cNvSpPr>
                <a:spLocks noChangeArrowheads="1"/>
              </p:cNvSpPr>
              <p:nvPr/>
            </p:nvSpPr>
            <p:spPr bwMode="auto">
              <a:xfrm>
                <a:off x="4095" y="2504"/>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95" name="Rectangle 428"/>
              <p:cNvSpPr>
                <a:spLocks noChangeArrowheads="1"/>
              </p:cNvSpPr>
              <p:nvPr/>
            </p:nvSpPr>
            <p:spPr bwMode="auto">
              <a:xfrm>
                <a:off x="4101" y="2504"/>
                <a:ext cx="253"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96" name="Rectangle 429"/>
              <p:cNvSpPr>
                <a:spLocks noChangeArrowheads="1"/>
              </p:cNvSpPr>
              <p:nvPr/>
            </p:nvSpPr>
            <p:spPr bwMode="auto">
              <a:xfrm>
                <a:off x="4354" y="250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97" name="Rectangle 430"/>
              <p:cNvSpPr>
                <a:spLocks noChangeArrowheads="1"/>
              </p:cNvSpPr>
              <p:nvPr/>
            </p:nvSpPr>
            <p:spPr bwMode="auto">
              <a:xfrm>
                <a:off x="4359" y="2504"/>
                <a:ext cx="712"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98" name="Rectangle 431"/>
              <p:cNvSpPr>
                <a:spLocks noChangeArrowheads="1"/>
              </p:cNvSpPr>
              <p:nvPr/>
            </p:nvSpPr>
            <p:spPr bwMode="auto">
              <a:xfrm>
                <a:off x="5071" y="250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99" name="Rectangle 432"/>
              <p:cNvSpPr>
                <a:spLocks noChangeArrowheads="1"/>
              </p:cNvSpPr>
              <p:nvPr/>
            </p:nvSpPr>
            <p:spPr bwMode="auto">
              <a:xfrm>
                <a:off x="5076" y="2504"/>
                <a:ext cx="39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00" name="Rectangle 433"/>
              <p:cNvSpPr>
                <a:spLocks noChangeArrowheads="1"/>
              </p:cNvSpPr>
              <p:nvPr/>
            </p:nvSpPr>
            <p:spPr bwMode="auto">
              <a:xfrm>
                <a:off x="5474" y="250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01" name="Rectangle 434"/>
              <p:cNvSpPr>
                <a:spLocks noChangeArrowheads="1"/>
              </p:cNvSpPr>
              <p:nvPr/>
            </p:nvSpPr>
            <p:spPr bwMode="auto">
              <a:xfrm>
                <a:off x="248" y="2510"/>
                <a:ext cx="6" cy="277"/>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02" name="Rectangle 435"/>
              <p:cNvSpPr>
                <a:spLocks noChangeArrowheads="1"/>
              </p:cNvSpPr>
              <p:nvPr/>
            </p:nvSpPr>
            <p:spPr bwMode="auto">
              <a:xfrm>
                <a:off x="2245" y="2510"/>
                <a:ext cx="6" cy="27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03" name="Rectangle 436"/>
              <p:cNvSpPr>
                <a:spLocks noChangeArrowheads="1"/>
              </p:cNvSpPr>
              <p:nvPr/>
            </p:nvSpPr>
            <p:spPr bwMode="auto">
              <a:xfrm>
                <a:off x="2599" y="2510"/>
                <a:ext cx="5" cy="27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04" name="Rectangle 437"/>
              <p:cNvSpPr>
                <a:spLocks noChangeArrowheads="1"/>
              </p:cNvSpPr>
              <p:nvPr/>
            </p:nvSpPr>
            <p:spPr bwMode="auto">
              <a:xfrm>
                <a:off x="2855" y="2510"/>
                <a:ext cx="5" cy="27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05" name="Rectangle 438"/>
              <p:cNvSpPr>
                <a:spLocks noChangeArrowheads="1"/>
              </p:cNvSpPr>
              <p:nvPr/>
            </p:nvSpPr>
            <p:spPr bwMode="auto">
              <a:xfrm>
                <a:off x="3106" y="2510"/>
                <a:ext cx="6" cy="27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06" name="Rectangle 439"/>
              <p:cNvSpPr>
                <a:spLocks noChangeArrowheads="1"/>
              </p:cNvSpPr>
              <p:nvPr/>
            </p:nvSpPr>
            <p:spPr bwMode="auto">
              <a:xfrm>
                <a:off x="3362" y="2510"/>
                <a:ext cx="6" cy="27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07" name="Rectangle 440"/>
              <p:cNvSpPr>
                <a:spLocks noChangeArrowheads="1"/>
              </p:cNvSpPr>
              <p:nvPr/>
            </p:nvSpPr>
            <p:spPr bwMode="auto">
              <a:xfrm>
                <a:off x="3663" y="2510"/>
                <a:ext cx="6" cy="27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08" name="Rectangle 441"/>
              <p:cNvSpPr>
                <a:spLocks noChangeArrowheads="1"/>
              </p:cNvSpPr>
              <p:nvPr/>
            </p:nvSpPr>
            <p:spPr bwMode="auto">
              <a:xfrm>
                <a:off x="3906" y="2510"/>
                <a:ext cx="5" cy="27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09" name="Rectangle 442"/>
              <p:cNvSpPr>
                <a:spLocks noChangeArrowheads="1"/>
              </p:cNvSpPr>
              <p:nvPr/>
            </p:nvSpPr>
            <p:spPr bwMode="auto">
              <a:xfrm>
                <a:off x="4095" y="2510"/>
                <a:ext cx="6" cy="27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10" name="Rectangle 443"/>
              <p:cNvSpPr>
                <a:spLocks noChangeArrowheads="1"/>
              </p:cNvSpPr>
              <p:nvPr/>
            </p:nvSpPr>
            <p:spPr bwMode="auto">
              <a:xfrm>
                <a:off x="4354" y="2510"/>
                <a:ext cx="5" cy="27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11" name="Rectangle 444"/>
              <p:cNvSpPr>
                <a:spLocks noChangeArrowheads="1"/>
              </p:cNvSpPr>
              <p:nvPr/>
            </p:nvSpPr>
            <p:spPr bwMode="auto">
              <a:xfrm>
                <a:off x="5071" y="2510"/>
                <a:ext cx="5" cy="27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12" name="Rectangle 445"/>
              <p:cNvSpPr>
                <a:spLocks noChangeArrowheads="1"/>
              </p:cNvSpPr>
              <p:nvPr/>
            </p:nvSpPr>
            <p:spPr bwMode="auto">
              <a:xfrm>
                <a:off x="5474" y="2510"/>
                <a:ext cx="5" cy="27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13" name="Rectangle 446"/>
              <p:cNvSpPr>
                <a:spLocks noChangeArrowheads="1"/>
              </p:cNvSpPr>
              <p:nvPr/>
            </p:nvSpPr>
            <p:spPr bwMode="auto">
              <a:xfrm>
                <a:off x="254" y="2793"/>
                <a:ext cx="59" cy="264"/>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14" name="Rectangle 447"/>
              <p:cNvSpPr>
                <a:spLocks noChangeArrowheads="1"/>
              </p:cNvSpPr>
              <p:nvPr/>
            </p:nvSpPr>
            <p:spPr bwMode="auto">
              <a:xfrm>
                <a:off x="2186" y="2793"/>
                <a:ext cx="59" cy="264"/>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15" name="Rectangle 448"/>
              <p:cNvSpPr>
                <a:spLocks noChangeArrowheads="1"/>
              </p:cNvSpPr>
              <p:nvPr/>
            </p:nvSpPr>
            <p:spPr bwMode="auto">
              <a:xfrm>
                <a:off x="254" y="3057"/>
                <a:ext cx="1991" cy="12"/>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16" name="Rectangle 449"/>
              <p:cNvSpPr>
                <a:spLocks noChangeArrowheads="1"/>
              </p:cNvSpPr>
              <p:nvPr/>
            </p:nvSpPr>
            <p:spPr bwMode="auto">
              <a:xfrm>
                <a:off x="313" y="2793"/>
                <a:ext cx="1873" cy="132"/>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17" name="Rectangle 450"/>
              <p:cNvSpPr>
                <a:spLocks noChangeArrowheads="1"/>
              </p:cNvSpPr>
              <p:nvPr/>
            </p:nvSpPr>
            <p:spPr bwMode="auto">
              <a:xfrm>
                <a:off x="313" y="2790"/>
                <a:ext cx="1847"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Unskilled and defined decision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18" name="Rectangle 451"/>
              <p:cNvSpPr>
                <a:spLocks noChangeArrowheads="1"/>
              </p:cNvSpPr>
              <p:nvPr/>
            </p:nvSpPr>
            <p:spPr bwMode="auto">
              <a:xfrm>
                <a:off x="313" y="2925"/>
                <a:ext cx="1873" cy="132"/>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19" name="Rectangle 452"/>
              <p:cNvSpPr>
                <a:spLocks noChangeArrowheads="1"/>
              </p:cNvSpPr>
              <p:nvPr/>
            </p:nvSpPr>
            <p:spPr bwMode="auto">
              <a:xfrm>
                <a:off x="313" y="2922"/>
                <a:ext cx="477"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making</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20" name="Rectangle 453"/>
              <p:cNvSpPr>
                <a:spLocks noChangeArrowheads="1"/>
              </p:cNvSpPr>
              <p:nvPr/>
            </p:nvSpPr>
            <p:spPr bwMode="auto">
              <a:xfrm>
                <a:off x="714" y="2922"/>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21" name="Rectangle 454"/>
              <p:cNvSpPr>
                <a:spLocks noChangeArrowheads="1"/>
              </p:cNvSpPr>
              <p:nvPr/>
            </p:nvSpPr>
            <p:spPr bwMode="auto">
              <a:xfrm>
                <a:off x="2368" y="2794"/>
                <a:ext cx="184"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17</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22" name="Rectangle 455"/>
              <p:cNvSpPr>
                <a:spLocks noChangeArrowheads="1"/>
              </p:cNvSpPr>
              <p:nvPr/>
            </p:nvSpPr>
            <p:spPr bwMode="auto">
              <a:xfrm>
                <a:off x="2483" y="279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23" name="Rectangle 456"/>
              <p:cNvSpPr>
                <a:spLocks noChangeArrowheads="1"/>
              </p:cNvSpPr>
              <p:nvPr/>
            </p:nvSpPr>
            <p:spPr bwMode="auto">
              <a:xfrm>
                <a:off x="2701" y="279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5</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24" name="Rectangle 457"/>
              <p:cNvSpPr>
                <a:spLocks noChangeArrowheads="1"/>
              </p:cNvSpPr>
              <p:nvPr/>
            </p:nvSpPr>
            <p:spPr bwMode="auto">
              <a:xfrm>
                <a:off x="2758" y="279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25" name="Rectangle 458"/>
              <p:cNvSpPr>
                <a:spLocks noChangeArrowheads="1"/>
              </p:cNvSpPr>
              <p:nvPr/>
            </p:nvSpPr>
            <p:spPr bwMode="auto">
              <a:xfrm>
                <a:off x="2954" y="279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26" name="Rectangle 459"/>
              <p:cNvSpPr>
                <a:spLocks noChangeArrowheads="1"/>
              </p:cNvSpPr>
              <p:nvPr/>
            </p:nvSpPr>
            <p:spPr bwMode="auto">
              <a:xfrm>
                <a:off x="3011" y="279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27" name="Rectangle 460"/>
              <p:cNvSpPr>
                <a:spLocks noChangeArrowheads="1"/>
              </p:cNvSpPr>
              <p:nvPr/>
            </p:nvSpPr>
            <p:spPr bwMode="auto">
              <a:xfrm>
                <a:off x="3208" y="279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28" name="Rectangle 461"/>
              <p:cNvSpPr>
                <a:spLocks noChangeArrowheads="1"/>
              </p:cNvSpPr>
              <p:nvPr/>
            </p:nvSpPr>
            <p:spPr bwMode="auto">
              <a:xfrm>
                <a:off x="3266" y="279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29" name="Rectangle 462"/>
              <p:cNvSpPr>
                <a:spLocks noChangeArrowheads="1"/>
              </p:cNvSpPr>
              <p:nvPr/>
            </p:nvSpPr>
            <p:spPr bwMode="auto">
              <a:xfrm>
                <a:off x="3458" y="2794"/>
                <a:ext cx="184"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12</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30" name="Rectangle 463"/>
              <p:cNvSpPr>
                <a:spLocks noChangeArrowheads="1"/>
              </p:cNvSpPr>
              <p:nvPr/>
            </p:nvSpPr>
            <p:spPr bwMode="auto">
              <a:xfrm>
                <a:off x="3574" y="279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31" name="Rectangle 464"/>
              <p:cNvSpPr>
                <a:spLocks noChangeArrowheads="1"/>
              </p:cNvSpPr>
              <p:nvPr/>
            </p:nvSpPr>
            <p:spPr bwMode="auto">
              <a:xfrm>
                <a:off x="3757" y="279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32" name="Rectangle 465"/>
              <p:cNvSpPr>
                <a:spLocks noChangeArrowheads="1"/>
              </p:cNvSpPr>
              <p:nvPr/>
            </p:nvSpPr>
            <p:spPr bwMode="auto">
              <a:xfrm>
                <a:off x="3815" y="279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33" name="Rectangle 466"/>
              <p:cNvSpPr>
                <a:spLocks noChangeArrowheads="1"/>
              </p:cNvSpPr>
              <p:nvPr/>
            </p:nvSpPr>
            <p:spPr bwMode="auto">
              <a:xfrm>
                <a:off x="3974" y="279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34" name="Rectangle 467"/>
              <p:cNvSpPr>
                <a:spLocks noChangeArrowheads="1"/>
              </p:cNvSpPr>
              <p:nvPr/>
            </p:nvSpPr>
            <p:spPr bwMode="auto">
              <a:xfrm>
                <a:off x="4032" y="279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35" name="Rectangle 468"/>
              <p:cNvSpPr>
                <a:spLocks noChangeArrowheads="1"/>
              </p:cNvSpPr>
              <p:nvPr/>
            </p:nvSpPr>
            <p:spPr bwMode="auto">
              <a:xfrm>
                <a:off x="4197" y="2794"/>
                <a:ext cx="12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36" name="Rectangle 469"/>
              <p:cNvSpPr>
                <a:spLocks noChangeArrowheads="1"/>
              </p:cNvSpPr>
              <p:nvPr/>
            </p:nvSpPr>
            <p:spPr bwMode="auto">
              <a:xfrm>
                <a:off x="4255" y="2794"/>
                <a:ext cx="89"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37" name="Rectangle 470"/>
              <p:cNvSpPr>
                <a:spLocks noChangeArrowheads="1"/>
              </p:cNvSpPr>
              <p:nvPr/>
            </p:nvSpPr>
            <p:spPr bwMode="auto">
              <a:xfrm>
                <a:off x="4359" y="2793"/>
                <a:ext cx="60" cy="266"/>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38" name="Rectangle 471"/>
              <p:cNvSpPr>
                <a:spLocks noChangeArrowheads="1"/>
              </p:cNvSpPr>
              <p:nvPr/>
            </p:nvSpPr>
            <p:spPr bwMode="auto">
              <a:xfrm>
                <a:off x="5010" y="2793"/>
                <a:ext cx="59" cy="266"/>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39" name="Rectangle 472"/>
              <p:cNvSpPr>
                <a:spLocks noChangeArrowheads="1"/>
              </p:cNvSpPr>
              <p:nvPr/>
            </p:nvSpPr>
            <p:spPr bwMode="auto">
              <a:xfrm>
                <a:off x="4359" y="3059"/>
                <a:ext cx="710" cy="10"/>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40" name="Rectangle 473"/>
              <p:cNvSpPr>
                <a:spLocks noChangeArrowheads="1"/>
              </p:cNvSpPr>
              <p:nvPr/>
            </p:nvSpPr>
            <p:spPr bwMode="auto">
              <a:xfrm>
                <a:off x="4419" y="2793"/>
                <a:ext cx="591" cy="266"/>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41" name="Rectangle 474"/>
              <p:cNvSpPr>
                <a:spLocks noChangeArrowheads="1"/>
              </p:cNvSpPr>
              <p:nvPr/>
            </p:nvSpPr>
            <p:spPr bwMode="auto">
              <a:xfrm>
                <a:off x="4683" y="2797"/>
                <a:ext cx="121"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0</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42" name="Rectangle 475"/>
              <p:cNvSpPr>
                <a:spLocks noChangeArrowheads="1"/>
              </p:cNvSpPr>
              <p:nvPr/>
            </p:nvSpPr>
            <p:spPr bwMode="auto">
              <a:xfrm>
                <a:off x="4746" y="2797"/>
                <a:ext cx="87"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43" name="Rectangle 476"/>
              <p:cNvSpPr>
                <a:spLocks noChangeArrowheads="1"/>
              </p:cNvSpPr>
              <p:nvPr/>
            </p:nvSpPr>
            <p:spPr bwMode="auto">
              <a:xfrm>
                <a:off x="5215" y="2794"/>
                <a:ext cx="187"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34</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44" name="Rectangle 477"/>
              <p:cNvSpPr>
                <a:spLocks noChangeArrowheads="1"/>
              </p:cNvSpPr>
              <p:nvPr/>
            </p:nvSpPr>
            <p:spPr bwMode="auto">
              <a:xfrm>
                <a:off x="5331" y="2794"/>
                <a:ext cx="9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45" name="Rectangle 478"/>
              <p:cNvSpPr>
                <a:spLocks noChangeArrowheads="1"/>
              </p:cNvSpPr>
              <p:nvPr/>
            </p:nvSpPr>
            <p:spPr bwMode="auto">
              <a:xfrm>
                <a:off x="248" y="2787"/>
                <a:ext cx="6"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46" name="Rectangle 479"/>
              <p:cNvSpPr>
                <a:spLocks noChangeArrowheads="1"/>
              </p:cNvSpPr>
              <p:nvPr/>
            </p:nvSpPr>
            <p:spPr bwMode="auto">
              <a:xfrm>
                <a:off x="254" y="2787"/>
                <a:ext cx="1991"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47" name="Rectangle 480"/>
              <p:cNvSpPr>
                <a:spLocks noChangeArrowheads="1"/>
              </p:cNvSpPr>
              <p:nvPr/>
            </p:nvSpPr>
            <p:spPr bwMode="auto">
              <a:xfrm>
                <a:off x="2245" y="2787"/>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48" name="Rectangle 481"/>
              <p:cNvSpPr>
                <a:spLocks noChangeArrowheads="1"/>
              </p:cNvSpPr>
              <p:nvPr/>
            </p:nvSpPr>
            <p:spPr bwMode="auto">
              <a:xfrm>
                <a:off x="2251" y="2787"/>
                <a:ext cx="34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49" name="Rectangle 482"/>
              <p:cNvSpPr>
                <a:spLocks noChangeArrowheads="1"/>
              </p:cNvSpPr>
              <p:nvPr/>
            </p:nvSpPr>
            <p:spPr bwMode="auto">
              <a:xfrm>
                <a:off x="2599" y="2787"/>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50" name="Rectangle 483"/>
              <p:cNvSpPr>
                <a:spLocks noChangeArrowheads="1"/>
              </p:cNvSpPr>
              <p:nvPr/>
            </p:nvSpPr>
            <p:spPr bwMode="auto">
              <a:xfrm>
                <a:off x="2604" y="2787"/>
                <a:ext cx="251"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51" name="Rectangle 484"/>
              <p:cNvSpPr>
                <a:spLocks noChangeArrowheads="1"/>
              </p:cNvSpPr>
              <p:nvPr/>
            </p:nvSpPr>
            <p:spPr bwMode="auto">
              <a:xfrm>
                <a:off x="2855" y="2787"/>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52" name="Rectangle 485"/>
              <p:cNvSpPr>
                <a:spLocks noChangeArrowheads="1"/>
              </p:cNvSpPr>
              <p:nvPr/>
            </p:nvSpPr>
            <p:spPr bwMode="auto">
              <a:xfrm>
                <a:off x="2860" y="2787"/>
                <a:ext cx="24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53" name="Rectangle 486"/>
              <p:cNvSpPr>
                <a:spLocks noChangeArrowheads="1"/>
              </p:cNvSpPr>
              <p:nvPr/>
            </p:nvSpPr>
            <p:spPr bwMode="auto">
              <a:xfrm>
                <a:off x="3106" y="2787"/>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54" name="Rectangle 487"/>
              <p:cNvSpPr>
                <a:spLocks noChangeArrowheads="1"/>
              </p:cNvSpPr>
              <p:nvPr/>
            </p:nvSpPr>
            <p:spPr bwMode="auto">
              <a:xfrm>
                <a:off x="3112" y="2787"/>
                <a:ext cx="250"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55" name="Rectangle 488"/>
              <p:cNvSpPr>
                <a:spLocks noChangeArrowheads="1"/>
              </p:cNvSpPr>
              <p:nvPr/>
            </p:nvSpPr>
            <p:spPr bwMode="auto">
              <a:xfrm>
                <a:off x="3362" y="2787"/>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56" name="Rectangle 489"/>
              <p:cNvSpPr>
                <a:spLocks noChangeArrowheads="1"/>
              </p:cNvSpPr>
              <p:nvPr/>
            </p:nvSpPr>
            <p:spPr bwMode="auto">
              <a:xfrm>
                <a:off x="3368" y="2787"/>
                <a:ext cx="29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57" name="Rectangle 490"/>
              <p:cNvSpPr>
                <a:spLocks noChangeArrowheads="1"/>
              </p:cNvSpPr>
              <p:nvPr/>
            </p:nvSpPr>
            <p:spPr bwMode="auto">
              <a:xfrm>
                <a:off x="3663" y="2787"/>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58" name="Rectangle 491"/>
              <p:cNvSpPr>
                <a:spLocks noChangeArrowheads="1"/>
              </p:cNvSpPr>
              <p:nvPr/>
            </p:nvSpPr>
            <p:spPr bwMode="auto">
              <a:xfrm>
                <a:off x="3669" y="2787"/>
                <a:ext cx="237"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59" name="Rectangle 492"/>
              <p:cNvSpPr>
                <a:spLocks noChangeArrowheads="1"/>
              </p:cNvSpPr>
              <p:nvPr/>
            </p:nvSpPr>
            <p:spPr bwMode="auto">
              <a:xfrm>
                <a:off x="3906" y="2787"/>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60" name="Rectangle 493"/>
              <p:cNvSpPr>
                <a:spLocks noChangeArrowheads="1"/>
              </p:cNvSpPr>
              <p:nvPr/>
            </p:nvSpPr>
            <p:spPr bwMode="auto">
              <a:xfrm>
                <a:off x="3911" y="2787"/>
                <a:ext cx="184"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61" name="Rectangle 494"/>
              <p:cNvSpPr>
                <a:spLocks noChangeArrowheads="1"/>
              </p:cNvSpPr>
              <p:nvPr/>
            </p:nvSpPr>
            <p:spPr bwMode="auto">
              <a:xfrm>
                <a:off x="4095" y="2787"/>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62" name="Rectangle 495"/>
              <p:cNvSpPr>
                <a:spLocks noChangeArrowheads="1"/>
              </p:cNvSpPr>
              <p:nvPr/>
            </p:nvSpPr>
            <p:spPr bwMode="auto">
              <a:xfrm>
                <a:off x="4101" y="2787"/>
                <a:ext cx="253"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63" name="Rectangle 496"/>
              <p:cNvSpPr>
                <a:spLocks noChangeArrowheads="1"/>
              </p:cNvSpPr>
              <p:nvPr/>
            </p:nvSpPr>
            <p:spPr bwMode="auto">
              <a:xfrm>
                <a:off x="4354" y="2787"/>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64" name="Rectangle 497"/>
              <p:cNvSpPr>
                <a:spLocks noChangeArrowheads="1"/>
              </p:cNvSpPr>
              <p:nvPr/>
            </p:nvSpPr>
            <p:spPr bwMode="auto">
              <a:xfrm>
                <a:off x="4359" y="2787"/>
                <a:ext cx="712"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65" name="Rectangle 498"/>
              <p:cNvSpPr>
                <a:spLocks noChangeArrowheads="1"/>
              </p:cNvSpPr>
              <p:nvPr/>
            </p:nvSpPr>
            <p:spPr bwMode="auto">
              <a:xfrm>
                <a:off x="5071" y="2787"/>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66" name="Rectangle 499"/>
              <p:cNvSpPr>
                <a:spLocks noChangeArrowheads="1"/>
              </p:cNvSpPr>
              <p:nvPr/>
            </p:nvSpPr>
            <p:spPr bwMode="auto">
              <a:xfrm>
                <a:off x="5076" y="2787"/>
                <a:ext cx="39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67" name="Rectangle 500"/>
              <p:cNvSpPr>
                <a:spLocks noChangeArrowheads="1"/>
              </p:cNvSpPr>
              <p:nvPr/>
            </p:nvSpPr>
            <p:spPr bwMode="auto">
              <a:xfrm>
                <a:off x="5474" y="2787"/>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68" name="Rectangle 501"/>
              <p:cNvSpPr>
                <a:spLocks noChangeArrowheads="1"/>
              </p:cNvSpPr>
              <p:nvPr/>
            </p:nvSpPr>
            <p:spPr bwMode="auto">
              <a:xfrm>
                <a:off x="248" y="2793"/>
                <a:ext cx="6" cy="27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69" name="Rectangle 502"/>
              <p:cNvSpPr>
                <a:spLocks noChangeArrowheads="1"/>
              </p:cNvSpPr>
              <p:nvPr/>
            </p:nvSpPr>
            <p:spPr bwMode="auto">
              <a:xfrm>
                <a:off x="2245" y="2793"/>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70" name="Rectangle 503"/>
              <p:cNvSpPr>
                <a:spLocks noChangeArrowheads="1"/>
              </p:cNvSpPr>
              <p:nvPr/>
            </p:nvSpPr>
            <p:spPr bwMode="auto">
              <a:xfrm>
                <a:off x="2599" y="2793"/>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71" name="Rectangle 504"/>
              <p:cNvSpPr>
                <a:spLocks noChangeArrowheads="1"/>
              </p:cNvSpPr>
              <p:nvPr/>
            </p:nvSpPr>
            <p:spPr bwMode="auto">
              <a:xfrm>
                <a:off x="2855" y="2793"/>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72" name="Rectangle 505"/>
              <p:cNvSpPr>
                <a:spLocks noChangeArrowheads="1"/>
              </p:cNvSpPr>
              <p:nvPr/>
            </p:nvSpPr>
            <p:spPr bwMode="auto">
              <a:xfrm>
                <a:off x="3106" y="2793"/>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73" name="Rectangle 506"/>
              <p:cNvSpPr>
                <a:spLocks noChangeArrowheads="1"/>
              </p:cNvSpPr>
              <p:nvPr/>
            </p:nvSpPr>
            <p:spPr bwMode="auto">
              <a:xfrm>
                <a:off x="3362" y="2793"/>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74" name="Rectangle 507"/>
              <p:cNvSpPr>
                <a:spLocks noChangeArrowheads="1"/>
              </p:cNvSpPr>
              <p:nvPr/>
            </p:nvSpPr>
            <p:spPr bwMode="auto">
              <a:xfrm>
                <a:off x="3663" y="2793"/>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75" name="Rectangle 508"/>
              <p:cNvSpPr>
                <a:spLocks noChangeArrowheads="1"/>
              </p:cNvSpPr>
              <p:nvPr/>
            </p:nvSpPr>
            <p:spPr bwMode="auto">
              <a:xfrm>
                <a:off x="3906" y="2793"/>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76" name="Rectangle 509"/>
              <p:cNvSpPr>
                <a:spLocks noChangeArrowheads="1"/>
              </p:cNvSpPr>
              <p:nvPr/>
            </p:nvSpPr>
            <p:spPr bwMode="auto">
              <a:xfrm>
                <a:off x="4095" y="2793"/>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77" name="Rectangle 510"/>
              <p:cNvSpPr>
                <a:spLocks noChangeArrowheads="1"/>
              </p:cNvSpPr>
              <p:nvPr/>
            </p:nvSpPr>
            <p:spPr bwMode="auto">
              <a:xfrm>
                <a:off x="4354" y="2793"/>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78" name="Rectangle 511"/>
              <p:cNvSpPr>
                <a:spLocks noChangeArrowheads="1"/>
              </p:cNvSpPr>
              <p:nvPr/>
            </p:nvSpPr>
            <p:spPr bwMode="auto">
              <a:xfrm>
                <a:off x="5071" y="2793"/>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79" name="Rectangle 512"/>
              <p:cNvSpPr>
                <a:spLocks noChangeArrowheads="1"/>
              </p:cNvSpPr>
              <p:nvPr/>
            </p:nvSpPr>
            <p:spPr bwMode="auto">
              <a:xfrm>
                <a:off x="5474" y="2793"/>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80" name="Rectangle 513"/>
              <p:cNvSpPr>
                <a:spLocks noChangeArrowheads="1"/>
              </p:cNvSpPr>
              <p:nvPr/>
            </p:nvSpPr>
            <p:spPr bwMode="auto">
              <a:xfrm>
                <a:off x="313" y="3072"/>
                <a:ext cx="1513"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panose="020B0604020202020204" pitchFamily="34" charset="0"/>
                  </a:rPr>
                  <a:t>Total permanent employees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81" name="Rectangle 514"/>
              <p:cNvSpPr>
                <a:spLocks noChangeArrowheads="1"/>
              </p:cNvSpPr>
              <p:nvPr/>
            </p:nvSpPr>
            <p:spPr bwMode="auto">
              <a:xfrm>
                <a:off x="1542" y="3072"/>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82" name="Rectangle 515"/>
              <p:cNvSpPr>
                <a:spLocks noChangeArrowheads="1"/>
              </p:cNvSpPr>
              <p:nvPr/>
            </p:nvSpPr>
            <p:spPr bwMode="auto">
              <a:xfrm>
                <a:off x="2394" y="3078"/>
                <a:ext cx="188"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rPr>
                  <a:t>177</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83" name="Rectangle 516"/>
              <p:cNvSpPr>
                <a:spLocks noChangeArrowheads="1"/>
              </p:cNvSpPr>
              <p:nvPr/>
            </p:nvSpPr>
            <p:spPr bwMode="auto">
              <a:xfrm>
                <a:off x="2384" y="3078"/>
                <a:ext cx="160"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84" name="Rectangle 517"/>
              <p:cNvSpPr>
                <a:spLocks noChangeArrowheads="1"/>
              </p:cNvSpPr>
              <p:nvPr/>
            </p:nvSpPr>
            <p:spPr bwMode="auto">
              <a:xfrm>
                <a:off x="2663" y="3078"/>
                <a:ext cx="125"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rPr>
                  <a:t>24</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85" name="Rectangle 518"/>
              <p:cNvSpPr>
                <a:spLocks noChangeArrowheads="1"/>
              </p:cNvSpPr>
              <p:nvPr/>
            </p:nvSpPr>
            <p:spPr bwMode="auto">
              <a:xfrm>
                <a:off x="2727" y="3078"/>
                <a:ext cx="87"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86" name="Rectangle 519"/>
              <p:cNvSpPr>
                <a:spLocks noChangeArrowheads="1"/>
              </p:cNvSpPr>
              <p:nvPr/>
            </p:nvSpPr>
            <p:spPr bwMode="auto">
              <a:xfrm>
                <a:off x="2919" y="3078"/>
                <a:ext cx="0"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87" name="Rectangle 520"/>
              <p:cNvSpPr>
                <a:spLocks noChangeArrowheads="1"/>
              </p:cNvSpPr>
              <p:nvPr/>
            </p:nvSpPr>
            <p:spPr bwMode="auto">
              <a:xfrm>
                <a:off x="2983" y="3078"/>
                <a:ext cx="94"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rPr>
                  <a:t>8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88" name="Rectangle 522"/>
              <p:cNvSpPr>
                <a:spLocks noChangeArrowheads="1"/>
              </p:cNvSpPr>
              <p:nvPr/>
            </p:nvSpPr>
            <p:spPr bwMode="auto">
              <a:xfrm>
                <a:off x="3145" y="3109"/>
                <a:ext cx="157"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rPr>
                  <a:t> 56</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89" name="Rectangle 523"/>
              <p:cNvSpPr>
                <a:spLocks noChangeArrowheads="1"/>
              </p:cNvSpPr>
              <p:nvPr/>
            </p:nvSpPr>
            <p:spPr bwMode="auto">
              <a:xfrm>
                <a:off x="3427" y="3078"/>
                <a:ext cx="188"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rPr>
                  <a:t>120</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90" name="Rectangle 524"/>
              <p:cNvSpPr>
                <a:spLocks noChangeArrowheads="1"/>
              </p:cNvSpPr>
              <p:nvPr/>
            </p:nvSpPr>
            <p:spPr bwMode="auto">
              <a:xfrm>
                <a:off x="3555" y="3078"/>
                <a:ext cx="87"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91" name="Rectangle 525"/>
              <p:cNvSpPr>
                <a:spLocks noChangeArrowheads="1"/>
              </p:cNvSpPr>
              <p:nvPr/>
            </p:nvSpPr>
            <p:spPr bwMode="auto">
              <a:xfrm>
                <a:off x="3728" y="3078"/>
                <a:ext cx="125"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rPr>
                  <a:t>13</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92" name="Rectangle 526"/>
              <p:cNvSpPr>
                <a:spLocks noChangeArrowheads="1"/>
              </p:cNvSpPr>
              <p:nvPr/>
            </p:nvSpPr>
            <p:spPr bwMode="auto">
              <a:xfrm>
                <a:off x="3791" y="3078"/>
                <a:ext cx="0"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93" name="Rectangle 527"/>
              <p:cNvSpPr>
                <a:spLocks noChangeArrowheads="1"/>
              </p:cNvSpPr>
              <p:nvPr/>
            </p:nvSpPr>
            <p:spPr bwMode="auto">
              <a:xfrm>
                <a:off x="3970" y="3078"/>
                <a:ext cx="63"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pitchFamily="34" charset="0"/>
                  </a:rPr>
                  <a:t>3</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94" name="Rectangle 528"/>
              <p:cNvSpPr>
                <a:spLocks noChangeArrowheads="1"/>
              </p:cNvSpPr>
              <p:nvPr/>
            </p:nvSpPr>
            <p:spPr bwMode="auto">
              <a:xfrm>
                <a:off x="3958" y="3078"/>
                <a:ext cx="162"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95" name="Rectangle 529"/>
              <p:cNvSpPr>
                <a:spLocks noChangeArrowheads="1"/>
              </p:cNvSpPr>
              <p:nvPr/>
            </p:nvSpPr>
            <p:spPr bwMode="auto">
              <a:xfrm>
                <a:off x="4160" y="3078"/>
                <a:ext cx="125"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rPr>
                  <a:t>30</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96" name="Rectangle 530"/>
              <p:cNvSpPr>
                <a:spLocks noChangeArrowheads="1"/>
              </p:cNvSpPr>
              <p:nvPr/>
            </p:nvSpPr>
            <p:spPr bwMode="auto">
              <a:xfrm>
                <a:off x="4223" y="3078"/>
                <a:ext cx="87"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97" name="Rectangle 531"/>
              <p:cNvSpPr>
                <a:spLocks noChangeArrowheads="1"/>
              </p:cNvSpPr>
              <p:nvPr/>
            </p:nvSpPr>
            <p:spPr bwMode="auto">
              <a:xfrm>
                <a:off x="4683" y="3078"/>
                <a:ext cx="63"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pitchFamily="34" charset="0"/>
                  </a:rPr>
                  <a:t>8</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198" name="Rectangle 532"/>
              <p:cNvSpPr>
                <a:spLocks noChangeArrowheads="1"/>
              </p:cNvSpPr>
              <p:nvPr/>
            </p:nvSpPr>
            <p:spPr bwMode="auto">
              <a:xfrm>
                <a:off x="4746" y="3078"/>
                <a:ext cx="87" cy="1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199" name="Rectangle 533"/>
              <p:cNvSpPr>
                <a:spLocks noChangeArrowheads="1"/>
              </p:cNvSpPr>
              <p:nvPr/>
            </p:nvSpPr>
            <p:spPr bwMode="auto">
              <a:xfrm>
                <a:off x="5210" y="3073"/>
                <a:ext cx="188"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panose="020B0604020202020204" pitchFamily="34" charset="0"/>
                  </a:rPr>
                  <a:t>439</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00" name="Rectangle 534"/>
              <p:cNvSpPr>
                <a:spLocks noChangeArrowheads="1"/>
              </p:cNvSpPr>
              <p:nvPr/>
            </p:nvSpPr>
            <p:spPr bwMode="auto">
              <a:xfrm>
                <a:off x="5337" y="3073"/>
                <a:ext cx="0"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01" name="Rectangle 535"/>
              <p:cNvSpPr>
                <a:spLocks noChangeArrowheads="1"/>
              </p:cNvSpPr>
              <p:nvPr/>
            </p:nvSpPr>
            <p:spPr bwMode="auto">
              <a:xfrm>
                <a:off x="248" y="3069"/>
                <a:ext cx="6"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02" name="Rectangle 536"/>
              <p:cNvSpPr>
                <a:spLocks noChangeArrowheads="1"/>
              </p:cNvSpPr>
              <p:nvPr/>
            </p:nvSpPr>
            <p:spPr bwMode="auto">
              <a:xfrm>
                <a:off x="254" y="3069"/>
                <a:ext cx="1991"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03" name="Rectangle 537"/>
              <p:cNvSpPr>
                <a:spLocks noChangeArrowheads="1"/>
              </p:cNvSpPr>
              <p:nvPr/>
            </p:nvSpPr>
            <p:spPr bwMode="auto">
              <a:xfrm>
                <a:off x="2245" y="3069"/>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04" name="Rectangle 538"/>
              <p:cNvSpPr>
                <a:spLocks noChangeArrowheads="1"/>
              </p:cNvSpPr>
              <p:nvPr/>
            </p:nvSpPr>
            <p:spPr bwMode="auto">
              <a:xfrm>
                <a:off x="2251" y="3069"/>
                <a:ext cx="34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05" name="Rectangle 539"/>
              <p:cNvSpPr>
                <a:spLocks noChangeArrowheads="1"/>
              </p:cNvSpPr>
              <p:nvPr/>
            </p:nvSpPr>
            <p:spPr bwMode="auto">
              <a:xfrm>
                <a:off x="2599" y="3069"/>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06" name="Rectangle 540"/>
              <p:cNvSpPr>
                <a:spLocks noChangeArrowheads="1"/>
              </p:cNvSpPr>
              <p:nvPr/>
            </p:nvSpPr>
            <p:spPr bwMode="auto">
              <a:xfrm>
                <a:off x="2604" y="3069"/>
                <a:ext cx="251"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07" name="Rectangle 541"/>
              <p:cNvSpPr>
                <a:spLocks noChangeArrowheads="1"/>
              </p:cNvSpPr>
              <p:nvPr/>
            </p:nvSpPr>
            <p:spPr bwMode="auto">
              <a:xfrm>
                <a:off x="2855" y="3069"/>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08" name="Rectangle 542"/>
              <p:cNvSpPr>
                <a:spLocks noChangeArrowheads="1"/>
              </p:cNvSpPr>
              <p:nvPr/>
            </p:nvSpPr>
            <p:spPr bwMode="auto">
              <a:xfrm>
                <a:off x="2860" y="3069"/>
                <a:ext cx="24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09" name="Rectangle 543"/>
              <p:cNvSpPr>
                <a:spLocks noChangeArrowheads="1"/>
              </p:cNvSpPr>
              <p:nvPr/>
            </p:nvSpPr>
            <p:spPr bwMode="auto">
              <a:xfrm>
                <a:off x="3106" y="3069"/>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10" name="Rectangle 544"/>
              <p:cNvSpPr>
                <a:spLocks noChangeArrowheads="1"/>
              </p:cNvSpPr>
              <p:nvPr/>
            </p:nvSpPr>
            <p:spPr bwMode="auto">
              <a:xfrm>
                <a:off x="3112" y="3069"/>
                <a:ext cx="250"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11" name="Rectangle 545"/>
              <p:cNvSpPr>
                <a:spLocks noChangeArrowheads="1"/>
              </p:cNvSpPr>
              <p:nvPr/>
            </p:nvSpPr>
            <p:spPr bwMode="auto">
              <a:xfrm>
                <a:off x="3362" y="3069"/>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12" name="Rectangle 546"/>
              <p:cNvSpPr>
                <a:spLocks noChangeArrowheads="1"/>
              </p:cNvSpPr>
              <p:nvPr/>
            </p:nvSpPr>
            <p:spPr bwMode="auto">
              <a:xfrm>
                <a:off x="3368" y="3069"/>
                <a:ext cx="29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13" name="Rectangle 547"/>
              <p:cNvSpPr>
                <a:spLocks noChangeArrowheads="1"/>
              </p:cNvSpPr>
              <p:nvPr/>
            </p:nvSpPr>
            <p:spPr bwMode="auto">
              <a:xfrm>
                <a:off x="3663" y="3069"/>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14" name="Rectangle 548"/>
              <p:cNvSpPr>
                <a:spLocks noChangeArrowheads="1"/>
              </p:cNvSpPr>
              <p:nvPr/>
            </p:nvSpPr>
            <p:spPr bwMode="auto">
              <a:xfrm>
                <a:off x="3669" y="3069"/>
                <a:ext cx="237"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15" name="Rectangle 549"/>
              <p:cNvSpPr>
                <a:spLocks noChangeArrowheads="1"/>
              </p:cNvSpPr>
              <p:nvPr/>
            </p:nvSpPr>
            <p:spPr bwMode="auto">
              <a:xfrm>
                <a:off x="3906" y="3069"/>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16" name="Rectangle 550"/>
              <p:cNvSpPr>
                <a:spLocks noChangeArrowheads="1"/>
              </p:cNvSpPr>
              <p:nvPr/>
            </p:nvSpPr>
            <p:spPr bwMode="auto">
              <a:xfrm>
                <a:off x="3911" y="3069"/>
                <a:ext cx="184"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17" name="Rectangle 551"/>
              <p:cNvSpPr>
                <a:spLocks noChangeArrowheads="1"/>
              </p:cNvSpPr>
              <p:nvPr/>
            </p:nvSpPr>
            <p:spPr bwMode="auto">
              <a:xfrm>
                <a:off x="4095" y="3069"/>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18" name="Rectangle 552"/>
              <p:cNvSpPr>
                <a:spLocks noChangeArrowheads="1"/>
              </p:cNvSpPr>
              <p:nvPr/>
            </p:nvSpPr>
            <p:spPr bwMode="auto">
              <a:xfrm>
                <a:off x="4101" y="3069"/>
                <a:ext cx="253"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19" name="Rectangle 553"/>
              <p:cNvSpPr>
                <a:spLocks noChangeArrowheads="1"/>
              </p:cNvSpPr>
              <p:nvPr/>
            </p:nvSpPr>
            <p:spPr bwMode="auto">
              <a:xfrm>
                <a:off x="4354" y="3069"/>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20" name="Rectangle 554"/>
              <p:cNvSpPr>
                <a:spLocks noChangeArrowheads="1"/>
              </p:cNvSpPr>
              <p:nvPr/>
            </p:nvSpPr>
            <p:spPr bwMode="auto">
              <a:xfrm>
                <a:off x="4359" y="3069"/>
                <a:ext cx="712"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21" name="Rectangle 555"/>
              <p:cNvSpPr>
                <a:spLocks noChangeArrowheads="1"/>
              </p:cNvSpPr>
              <p:nvPr/>
            </p:nvSpPr>
            <p:spPr bwMode="auto">
              <a:xfrm>
                <a:off x="5071" y="3069"/>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22" name="Rectangle 556"/>
              <p:cNvSpPr>
                <a:spLocks noChangeArrowheads="1"/>
              </p:cNvSpPr>
              <p:nvPr/>
            </p:nvSpPr>
            <p:spPr bwMode="auto">
              <a:xfrm>
                <a:off x="5076" y="3069"/>
                <a:ext cx="39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23" name="Rectangle 557"/>
              <p:cNvSpPr>
                <a:spLocks noChangeArrowheads="1"/>
              </p:cNvSpPr>
              <p:nvPr/>
            </p:nvSpPr>
            <p:spPr bwMode="auto">
              <a:xfrm>
                <a:off x="5474" y="3069"/>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24" name="Rectangle 558"/>
              <p:cNvSpPr>
                <a:spLocks noChangeArrowheads="1"/>
              </p:cNvSpPr>
              <p:nvPr/>
            </p:nvSpPr>
            <p:spPr bwMode="auto">
              <a:xfrm>
                <a:off x="248" y="3075"/>
                <a:ext cx="6" cy="267"/>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25" name="Rectangle 559"/>
              <p:cNvSpPr>
                <a:spLocks noChangeArrowheads="1"/>
              </p:cNvSpPr>
              <p:nvPr/>
            </p:nvSpPr>
            <p:spPr bwMode="auto">
              <a:xfrm>
                <a:off x="2245" y="3075"/>
                <a:ext cx="6" cy="26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26" name="Rectangle 560"/>
              <p:cNvSpPr>
                <a:spLocks noChangeArrowheads="1"/>
              </p:cNvSpPr>
              <p:nvPr/>
            </p:nvSpPr>
            <p:spPr bwMode="auto">
              <a:xfrm>
                <a:off x="2599" y="3075"/>
                <a:ext cx="5" cy="26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27" name="Rectangle 561"/>
              <p:cNvSpPr>
                <a:spLocks noChangeArrowheads="1"/>
              </p:cNvSpPr>
              <p:nvPr/>
            </p:nvSpPr>
            <p:spPr bwMode="auto">
              <a:xfrm>
                <a:off x="2855" y="3075"/>
                <a:ext cx="5" cy="26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28" name="Rectangle 562"/>
              <p:cNvSpPr>
                <a:spLocks noChangeArrowheads="1"/>
              </p:cNvSpPr>
              <p:nvPr/>
            </p:nvSpPr>
            <p:spPr bwMode="auto">
              <a:xfrm>
                <a:off x="3106" y="3075"/>
                <a:ext cx="6" cy="26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29" name="Rectangle 563"/>
              <p:cNvSpPr>
                <a:spLocks noChangeArrowheads="1"/>
              </p:cNvSpPr>
              <p:nvPr/>
            </p:nvSpPr>
            <p:spPr bwMode="auto">
              <a:xfrm>
                <a:off x="3362" y="3075"/>
                <a:ext cx="6" cy="26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30" name="Rectangle 564"/>
              <p:cNvSpPr>
                <a:spLocks noChangeArrowheads="1"/>
              </p:cNvSpPr>
              <p:nvPr/>
            </p:nvSpPr>
            <p:spPr bwMode="auto">
              <a:xfrm>
                <a:off x="3663" y="3075"/>
                <a:ext cx="6" cy="26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31" name="Rectangle 565"/>
              <p:cNvSpPr>
                <a:spLocks noChangeArrowheads="1"/>
              </p:cNvSpPr>
              <p:nvPr/>
            </p:nvSpPr>
            <p:spPr bwMode="auto">
              <a:xfrm>
                <a:off x="3906" y="3075"/>
                <a:ext cx="5" cy="26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32" name="Rectangle 566"/>
              <p:cNvSpPr>
                <a:spLocks noChangeArrowheads="1"/>
              </p:cNvSpPr>
              <p:nvPr/>
            </p:nvSpPr>
            <p:spPr bwMode="auto">
              <a:xfrm>
                <a:off x="4095" y="3075"/>
                <a:ext cx="6" cy="26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33" name="Rectangle 567"/>
              <p:cNvSpPr>
                <a:spLocks noChangeArrowheads="1"/>
              </p:cNvSpPr>
              <p:nvPr/>
            </p:nvSpPr>
            <p:spPr bwMode="auto">
              <a:xfrm>
                <a:off x="4354" y="3075"/>
                <a:ext cx="5" cy="26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34" name="Rectangle 568"/>
              <p:cNvSpPr>
                <a:spLocks noChangeArrowheads="1"/>
              </p:cNvSpPr>
              <p:nvPr/>
            </p:nvSpPr>
            <p:spPr bwMode="auto">
              <a:xfrm>
                <a:off x="5071" y="3075"/>
                <a:ext cx="5" cy="26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35" name="Rectangle 569"/>
              <p:cNvSpPr>
                <a:spLocks noChangeArrowheads="1"/>
              </p:cNvSpPr>
              <p:nvPr/>
            </p:nvSpPr>
            <p:spPr bwMode="auto">
              <a:xfrm>
                <a:off x="5474" y="3075"/>
                <a:ext cx="5" cy="267"/>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36" name="Rectangle 570"/>
              <p:cNvSpPr>
                <a:spLocks noChangeArrowheads="1"/>
              </p:cNvSpPr>
              <p:nvPr/>
            </p:nvSpPr>
            <p:spPr bwMode="auto">
              <a:xfrm>
                <a:off x="254" y="3348"/>
                <a:ext cx="59" cy="132"/>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37" name="Rectangle 571"/>
              <p:cNvSpPr>
                <a:spLocks noChangeArrowheads="1"/>
              </p:cNvSpPr>
              <p:nvPr/>
            </p:nvSpPr>
            <p:spPr bwMode="auto">
              <a:xfrm>
                <a:off x="2186" y="3348"/>
                <a:ext cx="59" cy="132"/>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38" name="Rectangle 572"/>
              <p:cNvSpPr>
                <a:spLocks noChangeArrowheads="1"/>
              </p:cNvSpPr>
              <p:nvPr/>
            </p:nvSpPr>
            <p:spPr bwMode="auto">
              <a:xfrm>
                <a:off x="195" y="3480"/>
                <a:ext cx="1991" cy="144"/>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39" name="Rectangle 573"/>
              <p:cNvSpPr>
                <a:spLocks noChangeArrowheads="1"/>
              </p:cNvSpPr>
              <p:nvPr/>
            </p:nvSpPr>
            <p:spPr bwMode="auto">
              <a:xfrm>
                <a:off x="313" y="3348"/>
                <a:ext cx="1873" cy="132"/>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40" name="Rectangle 574"/>
              <p:cNvSpPr>
                <a:spLocks noChangeArrowheads="1"/>
              </p:cNvSpPr>
              <p:nvPr/>
            </p:nvSpPr>
            <p:spPr bwMode="auto">
              <a:xfrm>
                <a:off x="313" y="3345"/>
                <a:ext cx="1220"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panose="020B0604020202020204" pitchFamily="34" charset="0"/>
                  </a:rPr>
                  <a:t>Temporary employees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41" name="Rectangle 575"/>
              <p:cNvSpPr>
                <a:spLocks noChangeArrowheads="1"/>
              </p:cNvSpPr>
              <p:nvPr/>
            </p:nvSpPr>
            <p:spPr bwMode="auto">
              <a:xfrm>
                <a:off x="1453" y="3345"/>
                <a:ext cx="91" cy="1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42" name="Rectangle 576"/>
              <p:cNvSpPr>
                <a:spLocks noChangeArrowheads="1"/>
              </p:cNvSpPr>
              <p:nvPr/>
            </p:nvSpPr>
            <p:spPr bwMode="auto">
              <a:xfrm>
                <a:off x="2337" y="3349"/>
                <a:ext cx="83"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rPr>
                  <a:t> </a:t>
                </a:r>
                <a:r>
                  <a:rPr kumimoji="0" lang="en-US" sz="1400" b="0" i="0" u="none" strike="noStrike" kern="0" cap="none" spc="0" normalizeH="0" baseline="0" noProof="0" dirty="0" smtClean="0">
                    <a:ln>
                      <a:noFill/>
                    </a:ln>
                    <a:solidFill>
                      <a:srgbClr val="000000"/>
                    </a:solidFill>
                    <a:effectLst/>
                    <a:uLnTx/>
                    <a:uFillTx/>
                    <a:latin typeface="Calibri" panose="020F0502020204030204" pitchFamily="34" charset="0"/>
                  </a:rPr>
                  <a:t>9</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43" name="Rectangle 577"/>
              <p:cNvSpPr>
                <a:spLocks noChangeArrowheads="1"/>
              </p:cNvSpPr>
              <p:nvPr/>
            </p:nvSpPr>
            <p:spPr bwMode="auto">
              <a:xfrm>
                <a:off x="2512" y="3349"/>
                <a:ext cx="9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44" name="Rectangle 578"/>
              <p:cNvSpPr>
                <a:spLocks noChangeArrowheads="1"/>
              </p:cNvSpPr>
              <p:nvPr/>
            </p:nvSpPr>
            <p:spPr bwMode="auto">
              <a:xfrm>
                <a:off x="2672" y="3349"/>
                <a:ext cx="58"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45" name="Rectangle 579"/>
              <p:cNvSpPr>
                <a:spLocks noChangeArrowheads="1"/>
              </p:cNvSpPr>
              <p:nvPr/>
            </p:nvSpPr>
            <p:spPr bwMode="auto">
              <a:xfrm>
                <a:off x="2787" y="3349"/>
                <a:ext cx="9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46" name="Rectangle 580"/>
              <p:cNvSpPr>
                <a:spLocks noChangeArrowheads="1"/>
              </p:cNvSpPr>
              <p:nvPr/>
            </p:nvSpPr>
            <p:spPr bwMode="auto">
              <a:xfrm>
                <a:off x="2922" y="3349"/>
                <a:ext cx="58"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47" name="Rectangle 581"/>
              <p:cNvSpPr>
                <a:spLocks noChangeArrowheads="1"/>
              </p:cNvSpPr>
              <p:nvPr/>
            </p:nvSpPr>
            <p:spPr bwMode="auto">
              <a:xfrm>
                <a:off x="2866" y="3349"/>
                <a:ext cx="237"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48" name="Rectangle 582"/>
              <p:cNvSpPr>
                <a:spLocks noChangeArrowheads="1"/>
              </p:cNvSpPr>
              <p:nvPr/>
            </p:nvSpPr>
            <p:spPr bwMode="auto">
              <a:xfrm>
                <a:off x="3179" y="3349"/>
                <a:ext cx="58"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49" name="Rectangle 583"/>
              <p:cNvSpPr>
                <a:spLocks noChangeArrowheads="1"/>
              </p:cNvSpPr>
              <p:nvPr/>
            </p:nvSpPr>
            <p:spPr bwMode="auto">
              <a:xfrm>
                <a:off x="3295" y="3349"/>
                <a:ext cx="9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50" name="Rectangle 584"/>
              <p:cNvSpPr>
                <a:spLocks noChangeArrowheads="1"/>
              </p:cNvSpPr>
              <p:nvPr/>
            </p:nvSpPr>
            <p:spPr bwMode="auto">
              <a:xfrm>
                <a:off x="3428" y="3349"/>
                <a:ext cx="115"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Calibri" panose="020F0502020204030204" pitchFamily="34" charset="0"/>
                  </a:rPr>
                  <a:t>11</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51" name="Rectangle 585"/>
              <p:cNvSpPr>
                <a:spLocks noChangeArrowheads="1"/>
              </p:cNvSpPr>
              <p:nvPr/>
            </p:nvSpPr>
            <p:spPr bwMode="auto">
              <a:xfrm>
                <a:off x="3603" y="3349"/>
                <a:ext cx="9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sp>
            <p:nvSpPr>
              <p:cNvPr id="252" name="Rectangle 586"/>
              <p:cNvSpPr>
                <a:spLocks noChangeArrowheads="1"/>
              </p:cNvSpPr>
              <p:nvPr/>
            </p:nvSpPr>
            <p:spPr bwMode="auto">
              <a:xfrm>
                <a:off x="3728" y="3349"/>
                <a:ext cx="58"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53" name="Rectangle 587"/>
              <p:cNvSpPr>
                <a:spLocks noChangeArrowheads="1"/>
              </p:cNvSpPr>
              <p:nvPr/>
            </p:nvSpPr>
            <p:spPr bwMode="auto">
              <a:xfrm>
                <a:off x="3688" y="3349"/>
                <a:ext cx="248"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54" name="Rectangle 588"/>
              <p:cNvSpPr>
                <a:spLocks noChangeArrowheads="1"/>
              </p:cNvSpPr>
              <p:nvPr/>
            </p:nvSpPr>
            <p:spPr bwMode="auto">
              <a:xfrm>
                <a:off x="3974" y="3349"/>
                <a:ext cx="58"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rPr>
                  <a:t>0</a:t>
                </a:r>
              </a:p>
            </p:txBody>
          </p:sp>
          <p:sp>
            <p:nvSpPr>
              <p:cNvPr id="255" name="Rectangle 590"/>
              <p:cNvSpPr>
                <a:spLocks noChangeArrowheads="1"/>
              </p:cNvSpPr>
              <p:nvPr/>
            </p:nvSpPr>
            <p:spPr bwMode="auto">
              <a:xfrm>
                <a:off x="4168" y="3349"/>
                <a:ext cx="58"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rPr>
                  <a:t>0</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56" name="Rectangle 591"/>
              <p:cNvSpPr>
                <a:spLocks noChangeArrowheads="1"/>
              </p:cNvSpPr>
              <p:nvPr/>
            </p:nvSpPr>
            <p:spPr bwMode="auto">
              <a:xfrm>
                <a:off x="4284" y="3349"/>
                <a:ext cx="92" cy="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57" name="Rectangle 592"/>
              <p:cNvSpPr>
                <a:spLocks noChangeArrowheads="1"/>
              </p:cNvSpPr>
              <p:nvPr/>
            </p:nvSpPr>
            <p:spPr bwMode="auto">
              <a:xfrm>
                <a:off x="4359" y="3348"/>
                <a:ext cx="60" cy="268"/>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58" name="Rectangle 593"/>
              <p:cNvSpPr>
                <a:spLocks noChangeArrowheads="1"/>
              </p:cNvSpPr>
              <p:nvPr/>
            </p:nvSpPr>
            <p:spPr bwMode="auto">
              <a:xfrm>
                <a:off x="5010" y="3348"/>
                <a:ext cx="59" cy="268"/>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59" name="Rectangle 594"/>
              <p:cNvSpPr>
                <a:spLocks noChangeArrowheads="1"/>
              </p:cNvSpPr>
              <p:nvPr/>
            </p:nvSpPr>
            <p:spPr bwMode="auto">
              <a:xfrm>
                <a:off x="4359" y="3616"/>
                <a:ext cx="710" cy="8"/>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60" name="Rectangle 595"/>
              <p:cNvSpPr>
                <a:spLocks noChangeArrowheads="1"/>
              </p:cNvSpPr>
              <p:nvPr/>
            </p:nvSpPr>
            <p:spPr bwMode="auto">
              <a:xfrm>
                <a:off x="4381" y="3379"/>
                <a:ext cx="591" cy="268"/>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61" name="Rectangle 596"/>
              <p:cNvSpPr>
                <a:spLocks noChangeArrowheads="1"/>
              </p:cNvSpPr>
              <p:nvPr/>
            </p:nvSpPr>
            <p:spPr bwMode="auto">
              <a:xfrm>
                <a:off x="4683" y="3346"/>
                <a:ext cx="58"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0</a:t>
                </a:r>
                <a:endParaRPr kumimoji="0" lang="en-US" sz="1800" b="0" i="0" u="none" strike="noStrike" kern="0" cap="none" spc="0" normalizeH="0" baseline="0" noProof="0" dirty="0" smtClean="0">
                  <a:ln>
                    <a:noFill/>
                  </a:ln>
                  <a:solidFill>
                    <a:srgbClr val="000000"/>
                  </a:solidFill>
                  <a:effectLst/>
                  <a:uLnTx/>
                  <a:uFillTx/>
                  <a:latin typeface="Calibri" panose="020F0502020204030204" pitchFamily="34" charset="0"/>
                  <a:cs typeface="Calibri" panose="020F0502020204030204" pitchFamily="34" charset="0"/>
                </a:endParaRPr>
              </a:p>
            </p:txBody>
          </p:sp>
          <p:sp>
            <p:nvSpPr>
              <p:cNvPr id="262" name="Rectangle 597"/>
              <p:cNvSpPr>
                <a:spLocks noChangeArrowheads="1"/>
              </p:cNvSpPr>
              <p:nvPr/>
            </p:nvSpPr>
            <p:spPr bwMode="auto">
              <a:xfrm>
                <a:off x="4533" y="3346"/>
                <a:ext cx="304"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63" name="Rectangle 598"/>
              <p:cNvSpPr>
                <a:spLocks noChangeArrowheads="1"/>
              </p:cNvSpPr>
              <p:nvPr/>
            </p:nvSpPr>
            <p:spPr bwMode="auto">
              <a:xfrm>
                <a:off x="5076" y="3348"/>
                <a:ext cx="58" cy="132"/>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64" name="Rectangle 599"/>
              <p:cNvSpPr>
                <a:spLocks noChangeArrowheads="1"/>
              </p:cNvSpPr>
              <p:nvPr/>
            </p:nvSpPr>
            <p:spPr bwMode="auto">
              <a:xfrm>
                <a:off x="5414" y="3348"/>
                <a:ext cx="60" cy="132"/>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65" name="Rectangle 600"/>
              <p:cNvSpPr>
                <a:spLocks noChangeArrowheads="1"/>
              </p:cNvSpPr>
              <p:nvPr/>
            </p:nvSpPr>
            <p:spPr bwMode="auto">
              <a:xfrm>
                <a:off x="5076" y="3480"/>
                <a:ext cx="398" cy="144"/>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66" name="Rectangle 601"/>
              <p:cNvSpPr>
                <a:spLocks noChangeArrowheads="1"/>
              </p:cNvSpPr>
              <p:nvPr/>
            </p:nvSpPr>
            <p:spPr bwMode="auto">
              <a:xfrm>
                <a:off x="5134" y="3348"/>
                <a:ext cx="280" cy="132"/>
              </a:xfrm>
              <a:prstGeom prst="rect">
                <a:avLst/>
              </a:prstGeom>
              <a:solidFill>
                <a:srgbClr val="DBE5F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67" name="Rectangle 602"/>
              <p:cNvSpPr>
                <a:spLocks noChangeArrowheads="1"/>
              </p:cNvSpPr>
              <p:nvPr/>
            </p:nvSpPr>
            <p:spPr bwMode="auto">
              <a:xfrm>
                <a:off x="5178" y="3345"/>
                <a:ext cx="125"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panose="020B0604020202020204" pitchFamily="34" charset="0"/>
                  </a:rPr>
                  <a:t>20</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68" name="Rectangle 603"/>
              <p:cNvSpPr>
                <a:spLocks noChangeArrowheads="1"/>
              </p:cNvSpPr>
              <p:nvPr/>
            </p:nvSpPr>
            <p:spPr bwMode="auto">
              <a:xfrm>
                <a:off x="5156" y="3345"/>
                <a:ext cx="235" cy="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Arial" panose="020B0604020202020204" pitchFamily="34" charset="0"/>
                  </a:rPr>
                  <a:t> </a:t>
                </a:r>
                <a:endParaRPr kumimoji="0" lang="en-US" sz="1800" b="0" i="0" u="none" strike="noStrike" kern="0" cap="none" spc="0" normalizeH="0" baseline="0" noProof="0" dirty="0" smtClean="0">
                  <a:ln>
                    <a:noFill/>
                  </a:ln>
                  <a:solidFill>
                    <a:srgbClr val="000000"/>
                  </a:solidFill>
                  <a:effectLst/>
                  <a:uLnTx/>
                  <a:uFillTx/>
                  <a:latin typeface="Arial" panose="020B0604020202020204" pitchFamily="34" charset="0"/>
                </a:endParaRPr>
              </a:p>
            </p:txBody>
          </p:sp>
          <p:sp>
            <p:nvSpPr>
              <p:cNvPr id="269" name="Rectangle 604"/>
              <p:cNvSpPr>
                <a:spLocks noChangeArrowheads="1"/>
              </p:cNvSpPr>
              <p:nvPr/>
            </p:nvSpPr>
            <p:spPr bwMode="auto">
              <a:xfrm>
                <a:off x="248" y="3342"/>
                <a:ext cx="6"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70" name="Rectangle 605"/>
              <p:cNvSpPr>
                <a:spLocks noChangeArrowheads="1"/>
              </p:cNvSpPr>
              <p:nvPr/>
            </p:nvSpPr>
            <p:spPr bwMode="auto">
              <a:xfrm>
                <a:off x="254" y="3342"/>
                <a:ext cx="1991"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71" name="Rectangle 606"/>
              <p:cNvSpPr>
                <a:spLocks noChangeArrowheads="1"/>
              </p:cNvSpPr>
              <p:nvPr/>
            </p:nvSpPr>
            <p:spPr bwMode="auto">
              <a:xfrm>
                <a:off x="2245" y="3342"/>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grpSp>
        <p:sp>
          <p:nvSpPr>
            <p:cNvPr id="16" name="Rectangle 608"/>
            <p:cNvSpPr>
              <a:spLocks noChangeArrowheads="1"/>
            </p:cNvSpPr>
            <p:nvPr/>
          </p:nvSpPr>
          <p:spPr bwMode="auto">
            <a:xfrm>
              <a:off x="2251" y="3342"/>
              <a:ext cx="34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7" name="Rectangle 609"/>
            <p:cNvSpPr>
              <a:spLocks noChangeArrowheads="1"/>
            </p:cNvSpPr>
            <p:nvPr/>
          </p:nvSpPr>
          <p:spPr bwMode="auto">
            <a:xfrm>
              <a:off x="2599" y="3342"/>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8" name="Rectangle 610"/>
            <p:cNvSpPr>
              <a:spLocks noChangeArrowheads="1"/>
            </p:cNvSpPr>
            <p:nvPr/>
          </p:nvSpPr>
          <p:spPr bwMode="auto">
            <a:xfrm>
              <a:off x="2604" y="3342"/>
              <a:ext cx="251"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19" name="Rectangle 611"/>
            <p:cNvSpPr>
              <a:spLocks noChangeArrowheads="1"/>
            </p:cNvSpPr>
            <p:nvPr/>
          </p:nvSpPr>
          <p:spPr bwMode="auto">
            <a:xfrm>
              <a:off x="2855" y="3342"/>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0" name="Rectangle 612"/>
            <p:cNvSpPr>
              <a:spLocks noChangeArrowheads="1"/>
            </p:cNvSpPr>
            <p:nvPr/>
          </p:nvSpPr>
          <p:spPr bwMode="auto">
            <a:xfrm>
              <a:off x="2860" y="3342"/>
              <a:ext cx="24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1" name="Rectangle 613"/>
            <p:cNvSpPr>
              <a:spLocks noChangeArrowheads="1"/>
            </p:cNvSpPr>
            <p:nvPr/>
          </p:nvSpPr>
          <p:spPr bwMode="auto">
            <a:xfrm>
              <a:off x="3106" y="3342"/>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2" name="Rectangle 614"/>
            <p:cNvSpPr>
              <a:spLocks noChangeArrowheads="1"/>
            </p:cNvSpPr>
            <p:nvPr/>
          </p:nvSpPr>
          <p:spPr bwMode="auto">
            <a:xfrm>
              <a:off x="3112" y="3342"/>
              <a:ext cx="250"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3" name="Rectangle 615"/>
            <p:cNvSpPr>
              <a:spLocks noChangeArrowheads="1"/>
            </p:cNvSpPr>
            <p:nvPr/>
          </p:nvSpPr>
          <p:spPr bwMode="auto">
            <a:xfrm>
              <a:off x="3362" y="3342"/>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4" name="Rectangle 616"/>
            <p:cNvSpPr>
              <a:spLocks noChangeArrowheads="1"/>
            </p:cNvSpPr>
            <p:nvPr/>
          </p:nvSpPr>
          <p:spPr bwMode="auto">
            <a:xfrm>
              <a:off x="3368" y="3342"/>
              <a:ext cx="29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5" name="Rectangle 617"/>
            <p:cNvSpPr>
              <a:spLocks noChangeArrowheads="1"/>
            </p:cNvSpPr>
            <p:nvPr/>
          </p:nvSpPr>
          <p:spPr bwMode="auto">
            <a:xfrm>
              <a:off x="3663" y="3342"/>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6" name="Rectangle 618"/>
            <p:cNvSpPr>
              <a:spLocks noChangeArrowheads="1"/>
            </p:cNvSpPr>
            <p:nvPr/>
          </p:nvSpPr>
          <p:spPr bwMode="auto">
            <a:xfrm>
              <a:off x="3669" y="3342"/>
              <a:ext cx="237"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7" name="Rectangle 619"/>
            <p:cNvSpPr>
              <a:spLocks noChangeArrowheads="1"/>
            </p:cNvSpPr>
            <p:nvPr/>
          </p:nvSpPr>
          <p:spPr bwMode="auto">
            <a:xfrm>
              <a:off x="3906" y="3342"/>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8" name="Rectangle 620"/>
            <p:cNvSpPr>
              <a:spLocks noChangeArrowheads="1"/>
            </p:cNvSpPr>
            <p:nvPr/>
          </p:nvSpPr>
          <p:spPr bwMode="auto">
            <a:xfrm>
              <a:off x="3911" y="3342"/>
              <a:ext cx="184"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29" name="Rectangle 621"/>
            <p:cNvSpPr>
              <a:spLocks noChangeArrowheads="1"/>
            </p:cNvSpPr>
            <p:nvPr/>
          </p:nvSpPr>
          <p:spPr bwMode="auto">
            <a:xfrm>
              <a:off x="4095" y="3342"/>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0" name="Rectangle 622"/>
            <p:cNvSpPr>
              <a:spLocks noChangeArrowheads="1"/>
            </p:cNvSpPr>
            <p:nvPr/>
          </p:nvSpPr>
          <p:spPr bwMode="auto">
            <a:xfrm>
              <a:off x="4101" y="3342"/>
              <a:ext cx="253"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1" name="Rectangle 623"/>
            <p:cNvSpPr>
              <a:spLocks noChangeArrowheads="1"/>
            </p:cNvSpPr>
            <p:nvPr/>
          </p:nvSpPr>
          <p:spPr bwMode="auto">
            <a:xfrm>
              <a:off x="4354" y="3342"/>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2" name="Rectangle 624"/>
            <p:cNvSpPr>
              <a:spLocks noChangeArrowheads="1"/>
            </p:cNvSpPr>
            <p:nvPr/>
          </p:nvSpPr>
          <p:spPr bwMode="auto">
            <a:xfrm>
              <a:off x="4359" y="3342"/>
              <a:ext cx="712"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3" name="Rectangle 625"/>
            <p:cNvSpPr>
              <a:spLocks noChangeArrowheads="1"/>
            </p:cNvSpPr>
            <p:nvPr/>
          </p:nvSpPr>
          <p:spPr bwMode="auto">
            <a:xfrm>
              <a:off x="5071" y="3342"/>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4" name="Rectangle 626"/>
            <p:cNvSpPr>
              <a:spLocks noChangeArrowheads="1"/>
            </p:cNvSpPr>
            <p:nvPr/>
          </p:nvSpPr>
          <p:spPr bwMode="auto">
            <a:xfrm>
              <a:off x="5076" y="3342"/>
              <a:ext cx="39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5" name="Rectangle 627"/>
            <p:cNvSpPr>
              <a:spLocks noChangeArrowheads="1"/>
            </p:cNvSpPr>
            <p:nvPr/>
          </p:nvSpPr>
          <p:spPr bwMode="auto">
            <a:xfrm>
              <a:off x="5474" y="3342"/>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6" name="Rectangle 628"/>
            <p:cNvSpPr>
              <a:spLocks noChangeArrowheads="1"/>
            </p:cNvSpPr>
            <p:nvPr/>
          </p:nvSpPr>
          <p:spPr bwMode="auto">
            <a:xfrm>
              <a:off x="248" y="3348"/>
              <a:ext cx="6" cy="27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7" name="Rectangle 629"/>
            <p:cNvSpPr>
              <a:spLocks noChangeArrowheads="1"/>
            </p:cNvSpPr>
            <p:nvPr/>
          </p:nvSpPr>
          <p:spPr bwMode="auto">
            <a:xfrm>
              <a:off x="248" y="3624"/>
              <a:ext cx="6"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8" name="Rectangle 630"/>
            <p:cNvSpPr>
              <a:spLocks noChangeArrowheads="1"/>
            </p:cNvSpPr>
            <p:nvPr/>
          </p:nvSpPr>
          <p:spPr bwMode="auto">
            <a:xfrm>
              <a:off x="248" y="3624"/>
              <a:ext cx="6"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39" name="Rectangle 631"/>
            <p:cNvSpPr>
              <a:spLocks noChangeArrowheads="1"/>
            </p:cNvSpPr>
            <p:nvPr/>
          </p:nvSpPr>
          <p:spPr bwMode="auto">
            <a:xfrm>
              <a:off x="254" y="3624"/>
              <a:ext cx="1991" cy="6"/>
            </a:xfrm>
            <a:prstGeom prst="rect">
              <a:avLst/>
            </a:prstGeom>
            <a:solidFill>
              <a:srgbClr val="95B3D7"/>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0" name="Rectangle 632"/>
            <p:cNvSpPr>
              <a:spLocks noChangeArrowheads="1"/>
            </p:cNvSpPr>
            <p:nvPr/>
          </p:nvSpPr>
          <p:spPr bwMode="auto">
            <a:xfrm>
              <a:off x="2245" y="3348"/>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1" name="Rectangle 633"/>
            <p:cNvSpPr>
              <a:spLocks noChangeArrowheads="1"/>
            </p:cNvSpPr>
            <p:nvPr/>
          </p:nvSpPr>
          <p:spPr bwMode="auto">
            <a:xfrm>
              <a:off x="2245" y="3624"/>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2" name="Rectangle 634"/>
            <p:cNvSpPr>
              <a:spLocks noChangeArrowheads="1"/>
            </p:cNvSpPr>
            <p:nvPr/>
          </p:nvSpPr>
          <p:spPr bwMode="auto">
            <a:xfrm>
              <a:off x="2251" y="3624"/>
              <a:ext cx="34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3" name="Rectangle 635"/>
            <p:cNvSpPr>
              <a:spLocks noChangeArrowheads="1"/>
            </p:cNvSpPr>
            <p:nvPr/>
          </p:nvSpPr>
          <p:spPr bwMode="auto">
            <a:xfrm>
              <a:off x="2599" y="3348"/>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4" name="Rectangle 636"/>
            <p:cNvSpPr>
              <a:spLocks noChangeArrowheads="1"/>
            </p:cNvSpPr>
            <p:nvPr/>
          </p:nvSpPr>
          <p:spPr bwMode="auto">
            <a:xfrm>
              <a:off x="2599" y="362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5" name="Rectangle 637"/>
            <p:cNvSpPr>
              <a:spLocks noChangeArrowheads="1"/>
            </p:cNvSpPr>
            <p:nvPr/>
          </p:nvSpPr>
          <p:spPr bwMode="auto">
            <a:xfrm>
              <a:off x="2604" y="3624"/>
              <a:ext cx="251"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6" name="Rectangle 638"/>
            <p:cNvSpPr>
              <a:spLocks noChangeArrowheads="1"/>
            </p:cNvSpPr>
            <p:nvPr/>
          </p:nvSpPr>
          <p:spPr bwMode="auto">
            <a:xfrm>
              <a:off x="2855" y="3348"/>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7" name="Rectangle 639"/>
            <p:cNvSpPr>
              <a:spLocks noChangeArrowheads="1"/>
            </p:cNvSpPr>
            <p:nvPr/>
          </p:nvSpPr>
          <p:spPr bwMode="auto">
            <a:xfrm>
              <a:off x="2855" y="362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8" name="Rectangle 640"/>
            <p:cNvSpPr>
              <a:spLocks noChangeArrowheads="1"/>
            </p:cNvSpPr>
            <p:nvPr/>
          </p:nvSpPr>
          <p:spPr bwMode="auto">
            <a:xfrm>
              <a:off x="2860" y="3624"/>
              <a:ext cx="24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49" name="Rectangle 641"/>
            <p:cNvSpPr>
              <a:spLocks noChangeArrowheads="1"/>
            </p:cNvSpPr>
            <p:nvPr/>
          </p:nvSpPr>
          <p:spPr bwMode="auto">
            <a:xfrm>
              <a:off x="3106" y="3348"/>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0" name="Rectangle 642"/>
            <p:cNvSpPr>
              <a:spLocks noChangeArrowheads="1"/>
            </p:cNvSpPr>
            <p:nvPr/>
          </p:nvSpPr>
          <p:spPr bwMode="auto">
            <a:xfrm>
              <a:off x="3106" y="3624"/>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1" name="Rectangle 643"/>
            <p:cNvSpPr>
              <a:spLocks noChangeArrowheads="1"/>
            </p:cNvSpPr>
            <p:nvPr/>
          </p:nvSpPr>
          <p:spPr bwMode="auto">
            <a:xfrm>
              <a:off x="3112" y="3624"/>
              <a:ext cx="250"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2" name="Rectangle 644"/>
            <p:cNvSpPr>
              <a:spLocks noChangeArrowheads="1"/>
            </p:cNvSpPr>
            <p:nvPr/>
          </p:nvSpPr>
          <p:spPr bwMode="auto">
            <a:xfrm>
              <a:off x="3362" y="3348"/>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3" name="Rectangle 645"/>
            <p:cNvSpPr>
              <a:spLocks noChangeArrowheads="1"/>
            </p:cNvSpPr>
            <p:nvPr/>
          </p:nvSpPr>
          <p:spPr bwMode="auto">
            <a:xfrm>
              <a:off x="3362" y="3624"/>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4" name="Rectangle 646"/>
            <p:cNvSpPr>
              <a:spLocks noChangeArrowheads="1"/>
            </p:cNvSpPr>
            <p:nvPr/>
          </p:nvSpPr>
          <p:spPr bwMode="auto">
            <a:xfrm>
              <a:off x="3368" y="3624"/>
              <a:ext cx="29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5" name="Rectangle 647"/>
            <p:cNvSpPr>
              <a:spLocks noChangeArrowheads="1"/>
            </p:cNvSpPr>
            <p:nvPr/>
          </p:nvSpPr>
          <p:spPr bwMode="auto">
            <a:xfrm>
              <a:off x="3663" y="3348"/>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6" name="Rectangle 648"/>
            <p:cNvSpPr>
              <a:spLocks noChangeArrowheads="1"/>
            </p:cNvSpPr>
            <p:nvPr/>
          </p:nvSpPr>
          <p:spPr bwMode="auto">
            <a:xfrm>
              <a:off x="3663" y="3624"/>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7" name="Rectangle 649"/>
            <p:cNvSpPr>
              <a:spLocks noChangeArrowheads="1"/>
            </p:cNvSpPr>
            <p:nvPr/>
          </p:nvSpPr>
          <p:spPr bwMode="auto">
            <a:xfrm>
              <a:off x="3669" y="3624"/>
              <a:ext cx="237"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8" name="Rectangle 650"/>
            <p:cNvSpPr>
              <a:spLocks noChangeArrowheads="1"/>
            </p:cNvSpPr>
            <p:nvPr/>
          </p:nvSpPr>
          <p:spPr bwMode="auto">
            <a:xfrm>
              <a:off x="3906" y="3348"/>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59" name="Rectangle 651"/>
            <p:cNvSpPr>
              <a:spLocks noChangeArrowheads="1"/>
            </p:cNvSpPr>
            <p:nvPr/>
          </p:nvSpPr>
          <p:spPr bwMode="auto">
            <a:xfrm>
              <a:off x="3906" y="362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0" name="Rectangle 652"/>
            <p:cNvSpPr>
              <a:spLocks noChangeArrowheads="1"/>
            </p:cNvSpPr>
            <p:nvPr/>
          </p:nvSpPr>
          <p:spPr bwMode="auto">
            <a:xfrm>
              <a:off x="3911" y="3624"/>
              <a:ext cx="184"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1" name="Rectangle 653"/>
            <p:cNvSpPr>
              <a:spLocks noChangeArrowheads="1"/>
            </p:cNvSpPr>
            <p:nvPr/>
          </p:nvSpPr>
          <p:spPr bwMode="auto">
            <a:xfrm>
              <a:off x="4095" y="3348"/>
              <a:ext cx="6"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2" name="Rectangle 654"/>
            <p:cNvSpPr>
              <a:spLocks noChangeArrowheads="1"/>
            </p:cNvSpPr>
            <p:nvPr/>
          </p:nvSpPr>
          <p:spPr bwMode="auto">
            <a:xfrm>
              <a:off x="4095" y="3624"/>
              <a:ext cx="6"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3" name="Rectangle 655"/>
            <p:cNvSpPr>
              <a:spLocks noChangeArrowheads="1"/>
            </p:cNvSpPr>
            <p:nvPr/>
          </p:nvSpPr>
          <p:spPr bwMode="auto">
            <a:xfrm>
              <a:off x="4101" y="3624"/>
              <a:ext cx="253"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4" name="Rectangle 656"/>
            <p:cNvSpPr>
              <a:spLocks noChangeArrowheads="1"/>
            </p:cNvSpPr>
            <p:nvPr/>
          </p:nvSpPr>
          <p:spPr bwMode="auto">
            <a:xfrm>
              <a:off x="4354" y="3348"/>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5" name="Rectangle 657"/>
            <p:cNvSpPr>
              <a:spLocks noChangeArrowheads="1"/>
            </p:cNvSpPr>
            <p:nvPr/>
          </p:nvSpPr>
          <p:spPr bwMode="auto">
            <a:xfrm>
              <a:off x="4354" y="362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6" name="Rectangle 658"/>
            <p:cNvSpPr>
              <a:spLocks noChangeArrowheads="1"/>
            </p:cNvSpPr>
            <p:nvPr/>
          </p:nvSpPr>
          <p:spPr bwMode="auto">
            <a:xfrm>
              <a:off x="4359" y="3624"/>
              <a:ext cx="712"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7" name="Rectangle 659"/>
            <p:cNvSpPr>
              <a:spLocks noChangeArrowheads="1"/>
            </p:cNvSpPr>
            <p:nvPr/>
          </p:nvSpPr>
          <p:spPr bwMode="auto">
            <a:xfrm>
              <a:off x="5071" y="3348"/>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8" name="Rectangle 660"/>
            <p:cNvSpPr>
              <a:spLocks noChangeArrowheads="1"/>
            </p:cNvSpPr>
            <p:nvPr/>
          </p:nvSpPr>
          <p:spPr bwMode="auto">
            <a:xfrm>
              <a:off x="5071" y="362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69" name="Rectangle 661"/>
            <p:cNvSpPr>
              <a:spLocks noChangeArrowheads="1"/>
            </p:cNvSpPr>
            <p:nvPr/>
          </p:nvSpPr>
          <p:spPr bwMode="auto">
            <a:xfrm>
              <a:off x="5076" y="3624"/>
              <a:ext cx="398"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70" name="Rectangle 662"/>
            <p:cNvSpPr>
              <a:spLocks noChangeArrowheads="1"/>
            </p:cNvSpPr>
            <p:nvPr/>
          </p:nvSpPr>
          <p:spPr bwMode="auto">
            <a:xfrm>
              <a:off x="5474" y="3348"/>
              <a:ext cx="5" cy="27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71" name="Rectangle 663"/>
            <p:cNvSpPr>
              <a:spLocks noChangeArrowheads="1"/>
            </p:cNvSpPr>
            <p:nvPr/>
          </p:nvSpPr>
          <p:spPr bwMode="auto">
            <a:xfrm>
              <a:off x="5474" y="362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72" name="Rectangle 664"/>
            <p:cNvSpPr>
              <a:spLocks noChangeArrowheads="1"/>
            </p:cNvSpPr>
            <p:nvPr/>
          </p:nvSpPr>
          <p:spPr bwMode="auto">
            <a:xfrm>
              <a:off x="5474" y="3624"/>
              <a:ext cx="5" cy="6"/>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smtClean="0">
                <a:ln>
                  <a:noFill/>
                </a:ln>
                <a:solidFill>
                  <a:srgbClr val="000000"/>
                </a:solidFill>
                <a:effectLst/>
                <a:uLnTx/>
                <a:uFillTx/>
              </a:endParaRPr>
            </a:p>
          </p:txBody>
        </p:sp>
        <p:sp>
          <p:nvSpPr>
            <p:cNvPr id="73" name="Rectangle 665"/>
            <p:cNvSpPr>
              <a:spLocks noChangeArrowheads="1"/>
            </p:cNvSpPr>
            <p:nvPr/>
          </p:nvSpPr>
          <p:spPr bwMode="auto">
            <a:xfrm>
              <a:off x="248" y="3628"/>
              <a:ext cx="95"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0" fontAlgn="auto" latinLnBrk="0" hangingPunct="0">
                <a:lnSpc>
                  <a:spcPct val="100000"/>
                </a:lnSpc>
                <a:spcBef>
                  <a:spcPts val="0"/>
                </a:spcBef>
                <a:spcAft>
                  <a:spcPts val="0"/>
                </a:spcAft>
                <a:buClrTx/>
                <a:buSzTx/>
                <a:buFontTx/>
                <a:buNone/>
                <a:tabLst/>
                <a:defRPr/>
              </a:pPr>
              <a:r>
                <a:rPr kumimoji="0" lang="en-US" sz="1600" b="0" i="0" u="none" strike="noStrike" kern="0" cap="none" spc="0" normalizeH="0" baseline="0" noProof="0" smtClean="0">
                  <a:ln>
                    <a:noFill/>
                  </a:ln>
                  <a:solidFill>
                    <a:srgbClr val="000000"/>
                  </a:solidFill>
                  <a:effectLst/>
                  <a:uLnTx/>
                  <a:uFillTx/>
                  <a:latin typeface="Calibri" panose="020F0502020204030204" pitchFamily="34" charset="0"/>
                </a:rPr>
                <a:t> </a:t>
              </a: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endParaRPr>
            </a:p>
          </p:txBody>
        </p:sp>
      </p:grpSp>
      <p:sp>
        <p:nvSpPr>
          <p:cNvPr id="674" name="Footer Placeholder 673"/>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28314261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52400" y="-18473"/>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12" name="Title 11"/>
          <p:cNvSpPr>
            <a:spLocks noGrp="1"/>
          </p:cNvSpPr>
          <p:nvPr>
            <p:ph type="title"/>
          </p:nvPr>
        </p:nvSpPr>
        <p:spPr>
          <a:xfrm>
            <a:off x="0" y="-18473"/>
            <a:ext cx="9144000" cy="704273"/>
          </a:xfrm>
          <a:solidFill>
            <a:schemeClr val="tx2"/>
          </a:solidFill>
        </p:spPr>
        <p:txBody>
          <a:bodyPr/>
          <a:lstStyle/>
          <a:p>
            <a:r>
              <a:rPr lang="en-US" sz="2400" b="1" dirty="0">
                <a:solidFill>
                  <a:schemeClr val="lt1"/>
                </a:solidFill>
                <a:latin typeface="Calibri" panose="020F0502020204030204" pitchFamily="34" charset="0"/>
              </a:rPr>
              <a:t>SAWS STATS VS THE DEMOGRAPHICS OF SA- </a:t>
            </a:r>
            <a:r>
              <a:rPr lang="en-US" sz="2400" b="1" dirty="0" smtClean="0">
                <a:solidFill>
                  <a:schemeClr val="lt1"/>
                </a:solidFill>
                <a:latin typeface="Calibri" panose="020F0502020204030204" pitchFamily="34" charset="0"/>
              </a:rPr>
              <a:t>Employment Equity </a:t>
            </a:r>
            <a:endParaRPr lang="en-ZA" sz="2400" dirty="0"/>
          </a:p>
        </p:txBody>
      </p:sp>
      <p:graphicFrame>
        <p:nvGraphicFramePr>
          <p:cNvPr id="13" name="Table 12"/>
          <p:cNvGraphicFramePr>
            <a:graphicFrameLocks noGrp="1"/>
          </p:cNvGraphicFramePr>
          <p:nvPr>
            <p:extLst>
              <p:ext uri="{D42A27DB-BD31-4B8C-83A1-F6EECF244321}">
                <p14:modId xmlns:p14="http://schemas.microsoft.com/office/powerpoint/2010/main" xmlns="" val="806536702"/>
              </p:ext>
            </p:extLst>
          </p:nvPr>
        </p:nvGraphicFramePr>
        <p:xfrm>
          <a:off x="1" y="715964"/>
          <a:ext cx="9143998" cy="5056763"/>
        </p:xfrm>
        <a:graphic>
          <a:graphicData uri="http://schemas.openxmlformats.org/drawingml/2006/table">
            <a:tbl>
              <a:tblPr firstRow="1" firstCol="1" bandRow="1"/>
              <a:tblGrid>
                <a:gridCol w="1356969"/>
                <a:gridCol w="1616659"/>
                <a:gridCol w="1971446"/>
                <a:gridCol w="1201520"/>
                <a:gridCol w="1501445"/>
                <a:gridCol w="1495959"/>
              </a:tblGrid>
              <a:tr h="807210">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Race  </a:t>
                      </a:r>
                      <a:r>
                        <a:rPr lang="en-ZA" sz="1400" b="1"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National </a:t>
                      </a:r>
                      <a:r>
                        <a:rPr lang="en-ZA" sz="1400" b="1" dirty="0" smtClean="0">
                          <a:effectLst/>
                          <a:latin typeface="Arial" panose="020B0604020202020204" pitchFamily="34" charset="0"/>
                          <a:ea typeface="Calibri" panose="020F0502020204030204" pitchFamily="34" charset="0"/>
                          <a:cs typeface="Times New Roman" panose="02020603050405020304" pitchFamily="18" charset="0"/>
                        </a:rPr>
                        <a:t>Demographics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fontAlgn="ctr">
                        <a:lnSpc>
                          <a:spcPct val="115000"/>
                        </a:lnSpc>
                        <a:spcAft>
                          <a:spcPts val="0"/>
                        </a:spcAft>
                      </a:pPr>
                      <a:r>
                        <a:rPr lang="en-ZA" sz="1400" b="1" kern="1200" dirty="0">
                          <a:effectLst/>
                          <a:latin typeface="Arial" panose="020B0604020202020204" pitchFamily="34" charset="0"/>
                          <a:ea typeface="Calibri" panose="020F0502020204030204" pitchFamily="34" charset="0"/>
                          <a:cs typeface="Times New Roman" panose="02020603050405020304" pitchFamily="18" charset="0"/>
                        </a:rPr>
                        <a:t>Baseline</a:t>
                      </a:r>
                      <a:br>
                        <a:rPr lang="en-ZA" sz="1400" b="1" kern="1200" dirty="0">
                          <a:effectLst/>
                          <a:latin typeface="Arial" panose="020B0604020202020204" pitchFamily="34" charset="0"/>
                          <a:ea typeface="Calibri" panose="020F0502020204030204" pitchFamily="34" charset="0"/>
                          <a:cs typeface="Times New Roman" panose="02020603050405020304" pitchFamily="18" charset="0"/>
                        </a:rPr>
                      </a:br>
                      <a:r>
                        <a:rPr lang="en-ZA" sz="1400" b="1" kern="1200" dirty="0">
                          <a:effectLst/>
                          <a:latin typeface="Arial" panose="020B0604020202020204" pitchFamily="34" charset="0"/>
                          <a:ea typeface="Calibri" panose="020F0502020204030204" pitchFamily="34" charset="0"/>
                          <a:cs typeface="Times New Roman" panose="02020603050405020304" pitchFamily="18" charset="0"/>
                        </a:rPr>
                        <a:t>as at </a:t>
                      </a:r>
                      <a:r>
                        <a:rPr lang="en-ZA" sz="1400" b="1" kern="1200" dirty="0" smtClean="0">
                          <a:effectLst/>
                          <a:latin typeface="Arial" panose="020B0604020202020204" pitchFamily="34" charset="0"/>
                          <a:ea typeface="Calibri" panose="020F0502020204030204" pitchFamily="34" charset="0"/>
                          <a:cs typeface="Times New Roman" panose="02020603050405020304" pitchFamily="18" charset="0"/>
                        </a:rPr>
                        <a:t>31/03/2016</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fontAlgn="ctr">
                        <a:lnSpc>
                          <a:spcPct val="115000"/>
                        </a:lnSpc>
                        <a:spcAft>
                          <a:spcPts val="0"/>
                        </a:spcAft>
                      </a:pPr>
                      <a:r>
                        <a:rPr lang="en-ZA" sz="1400" b="1" kern="1200" dirty="0">
                          <a:effectLst/>
                          <a:latin typeface="Arial" panose="020B0604020202020204" pitchFamily="34" charset="0"/>
                          <a:ea typeface="Calibri" panose="020F0502020204030204" pitchFamily="34" charset="0"/>
                          <a:cs typeface="Times New Roman" panose="02020603050405020304" pitchFamily="18" charset="0"/>
                        </a:rPr>
                        <a:t>SAWS </a:t>
                      </a:r>
                      <a:br>
                        <a:rPr lang="en-ZA" sz="1400" b="1" kern="1200" dirty="0">
                          <a:effectLst/>
                          <a:latin typeface="Arial" panose="020B0604020202020204" pitchFamily="34" charset="0"/>
                          <a:ea typeface="Calibri" panose="020F0502020204030204" pitchFamily="34" charset="0"/>
                          <a:cs typeface="Times New Roman" panose="02020603050405020304" pitchFamily="18" charset="0"/>
                        </a:rPr>
                      </a:br>
                      <a:r>
                        <a:rPr lang="en-ZA" sz="1400" b="1" kern="1200" dirty="0">
                          <a:effectLst/>
                          <a:latin typeface="Arial" panose="020B0604020202020204" pitchFamily="34" charset="0"/>
                          <a:ea typeface="Calibri" panose="020F0502020204030204" pitchFamily="34" charset="0"/>
                          <a:cs typeface="Times New Roman" panose="02020603050405020304" pitchFamily="18" charset="0"/>
                        </a:rPr>
                        <a:t>Target [by 2019</a:t>
                      </a:r>
                      <a:r>
                        <a:rPr lang="en-ZA" sz="1400" b="1" kern="1200" dirty="0" smtClean="0">
                          <a:effectLst/>
                          <a:latin typeface="Arial" panose="020B0604020202020204" pitchFamily="34" charset="0"/>
                          <a:ea typeface="Calibri" panose="020F0502020204030204" pitchFamily="34" charset="0"/>
                          <a:cs typeface="Times New Roman" panose="02020603050405020304" pitchFamily="18" charset="0"/>
                        </a:rPr>
                        <a: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SAWS stats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400" b="1" dirty="0">
                          <a:effectLst/>
                          <a:latin typeface="Arial" panose="020B0604020202020204" pitchFamily="34" charset="0"/>
                          <a:ea typeface="Calibri" panose="020F0502020204030204" pitchFamily="34" charset="0"/>
                          <a:cs typeface="Times New Roman" panose="02020603050405020304" pitchFamily="18" charset="0"/>
                        </a:rPr>
                        <a:t>Deviation from targets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r>
              <a:tr h="673343">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b="1">
                          <a:effectLst/>
                          <a:latin typeface="Arial" panose="020B0604020202020204" pitchFamily="34" charset="0"/>
                          <a:ea typeface="Calibri" panose="020F0502020204030204" pitchFamily="34" charset="0"/>
                          <a:cs typeface="Times New Roman" panose="02020603050405020304" pitchFamily="18" charset="0"/>
                        </a:rPr>
                        <a:t>Africans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80.5%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67%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74%</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69%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r>
              <a:tr h="619906">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b="1">
                          <a:effectLst/>
                          <a:latin typeface="Arial" panose="020B0604020202020204" pitchFamily="34" charset="0"/>
                          <a:ea typeface="Calibri" panose="020F0502020204030204" pitchFamily="34" charset="0"/>
                          <a:cs typeface="Times New Roman" panose="02020603050405020304" pitchFamily="18" charset="0"/>
                        </a:rPr>
                        <a:t>White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8.3%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20.19%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14.70%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19%</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r>
              <a:tr h="596392">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b="1">
                          <a:effectLst/>
                          <a:latin typeface="Arial" panose="020B0604020202020204" pitchFamily="34" charset="0"/>
                          <a:ea typeface="Calibri" panose="020F0502020204030204" pitchFamily="34" charset="0"/>
                          <a:cs typeface="Times New Roman" panose="02020603050405020304" pitchFamily="18" charset="0"/>
                        </a:rPr>
                        <a:t>Coloured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8.8%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8.45%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8.80%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8%</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r>
              <a:tr h="589978">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b="1">
                          <a:effectLst/>
                          <a:latin typeface="Arial" panose="020B0604020202020204" pitchFamily="34" charset="0"/>
                          <a:ea typeface="Calibri" panose="020F0502020204030204" pitchFamily="34" charset="0"/>
                          <a:cs typeface="Times New Roman" panose="02020603050405020304" pitchFamily="18" charset="0"/>
                        </a:rPr>
                        <a:t>Indians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2.5%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2.35%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2.50%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r>
              <a:tr h="589978">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b="1">
                          <a:effectLst/>
                          <a:latin typeface="Arial" panose="020B0604020202020204" pitchFamily="34" charset="0"/>
                          <a:ea typeface="Calibri" panose="020F0502020204030204" pitchFamily="34" charset="0"/>
                          <a:cs typeface="Times New Roman" panose="02020603050405020304" pitchFamily="18" charset="0"/>
                        </a:rPr>
                        <a:t>Foreigners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2.11%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r>
              <a:tr h="589978">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b="1">
                          <a:effectLst/>
                          <a:latin typeface="Arial" panose="020B0604020202020204" pitchFamily="34" charset="0"/>
                          <a:ea typeface="Calibri" panose="020F0502020204030204" pitchFamily="34" charset="0"/>
                          <a:cs typeface="Times New Roman" panose="02020603050405020304" pitchFamily="18" charset="0"/>
                        </a:rPr>
                        <a:t>Total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100%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noFill/>
                  </a:tcPr>
                </a:tc>
              </a:tr>
              <a:tr h="589978">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b="1">
                          <a:effectLst/>
                          <a:latin typeface="Arial" panose="020B0604020202020204" pitchFamily="34" charset="0"/>
                          <a:ea typeface="Calibri" panose="020F0502020204030204" pitchFamily="34" charset="0"/>
                          <a:cs typeface="Times New Roman" panose="02020603050405020304" pitchFamily="18" charset="0"/>
                        </a:rPr>
                        <a:t>PWD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a:effectLst/>
                          <a:latin typeface="Arial" panose="020B0604020202020204" pitchFamily="34" charset="0"/>
                          <a:ea typeface="Calibri" panose="020F0502020204030204" pitchFamily="34" charset="0"/>
                          <a:cs typeface="Times New Roman" panose="02020603050405020304" pitchFamily="18" charset="0"/>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c>
                  <a:txBody>
                    <a:bodyPr/>
                    <a:lstStyle>
                      <a:lvl1pPr marL="0" algn="l" defTabSz="457200" rtl="0" eaLnBrk="1" latinLnBrk="0" hangingPunct="1">
                        <a:defRPr sz="1800" kern="1200">
                          <a:solidFill>
                            <a:schemeClr val="tx1"/>
                          </a:solidFill>
                          <a:latin typeface="Arial"/>
                          <a:ea typeface=""/>
                          <a:cs typeface=""/>
                        </a:defRPr>
                      </a:lvl1pPr>
                      <a:lvl2pPr marL="457200" algn="l" defTabSz="457200" rtl="0" eaLnBrk="1" latinLnBrk="0" hangingPunct="1">
                        <a:defRPr sz="1800" kern="1200">
                          <a:solidFill>
                            <a:schemeClr val="tx1"/>
                          </a:solidFill>
                          <a:latin typeface="Arial"/>
                          <a:ea typeface=""/>
                          <a:cs typeface=""/>
                        </a:defRPr>
                      </a:lvl2pPr>
                      <a:lvl3pPr marL="914400" algn="l" defTabSz="457200" rtl="0" eaLnBrk="1" latinLnBrk="0" hangingPunct="1">
                        <a:defRPr sz="1800" kern="1200">
                          <a:solidFill>
                            <a:schemeClr val="tx1"/>
                          </a:solidFill>
                          <a:latin typeface="Arial"/>
                          <a:ea typeface=""/>
                          <a:cs typeface=""/>
                        </a:defRPr>
                      </a:lvl3pPr>
                      <a:lvl4pPr marL="1371600" algn="l" defTabSz="457200" rtl="0" eaLnBrk="1" latinLnBrk="0" hangingPunct="1">
                        <a:defRPr sz="1800" kern="1200">
                          <a:solidFill>
                            <a:schemeClr val="tx1"/>
                          </a:solidFill>
                          <a:latin typeface="Arial"/>
                          <a:ea typeface=""/>
                          <a:cs typeface=""/>
                        </a:defRPr>
                      </a:lvl4pPr>
                      <a:lvl5pPr marL="1828800" algn="l" defTabSz="457200" rtl="0" eaLnBrk="1" latinLnBrk="0" hangingPunct="1">
                        <a:defRPr sz="1800" kern="1200">
                          <a:solidFill>
                            <a:schemeClr val="tx1"/>
                          </a:solidFill>
                          <a:latin typeface="Arial"/>
                          <a:ea typeface=""/>
                          <a:cs typeface=""/>
                        </a:defRPr>
                      </a:lvl5pPr>
                      <a:lvl6pPr marL="2286000" algn="l" defTabSz="457200" rtl="0" eaLnBrk="1" latinLnBrk="0" hangingPunct="1">
                        <a:defRPr sz="1800" kern="1200">
                          <a:solidFill>
                            <a:schemeClr val="tx1"/>
                          </a:solidFill>
                          <a:latin typeface="Arial"/>
                          <a:ea typeface=""/>
                          <a:cs typeface=""/>
                        </a:defRPr>
                      </a:lvl6pPr>
                      <a:lvl7pPr marL="2743200" algn="l" defTabSz="457200" rtl="0" eaLnBrk="1" latinLnBrk="0" hangingPunct="1">
                        <a:defRPr sz="1800" kern="1200">
                          <a:solidFill>
                            <a:schemeClr val="tx1"/>
                          </a:solidFill>
                          <a:latin typeface="Arial"/>
                          <a:ea typeface=""/>
                          <a:cs typeface=""/>
                        </a:defRPr>
                      </a:lvl7pPr>
                      <a:lvl8pPr marL="3200400" algn="l" defTabSz="457200" rtl="0" eaLnBrk="1" latinLnBrk="0" hangingPunct="1">
                        <a:defRPr sz="1800" kern="1200">
                          <a:solidFill>
                            <a:schemeClr val="tx1"/>
                          </a:solidFill>
                          <a:latin typeface="Arial"/>
                          <a:ea typeface=""/>
                          <a:cs typeface=""/>
                        </a:defRPr>
                      </a:lvl8pPr>
                      <a:lvl9pPr marL="3657600" algn="l" defTabSz="457200" rtl="0" eaLnBrk="1" latinLnBrk="0" hangingPunct="1">
                        <a:defRPr sz="1800" kern="1200">
                          <a:solidFill>
                            <a:schemeClr val="tx1"/>
                          </a:solidFill>
                          <a:latin typeface="Arial"/>
                          <a:ea typeface=""/>
                          <a:cs typeface=""/>
                        </a:defRPr>
                      </a:lvl9pPr>
                    </a:lstStyle>
                    <a:p>
                      <a:pPr>
                        <a:lnSpc>
                          <a:spcPct val="115000"/>
                        </a:lnSpc>
                        <a:spcAft>
                          <a:spcPts val="0"/>
                        </a:spcAft>
                      </a:pPr>
                      <a:r>
                        <a:rPr lang="en-ZA" sz="1000" dirty="0">
                          <a:effectLst/>
                          <a:latin typeface="Arial" panose="020B0604020202020204" pitchFamily="34" charset="0"/>
                          <a:ea typeface="Calibri" panose="020F0502020204030204" pitchFamily="34" charset="0"/>
                          <a:cs typeface="Times New Roman" panose="02020603050405020304" pitchFamily="18" charset="0"/>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5B3D7"/>
                      </a:solidFill>
                      <a:prstDash val="solid"/>
                      <a:round/>
                      <a:headEnd type="none" w="med" len="med"/>
                      <a:tailEnd type="none" w="med" len="med"/>
                    </a:lnL>
                    <a:lnR w="12700" cap="flat" cmpd="sng" algn="ctr">
                      <a:solidFill>
                        <a:srgbClr val="95B3D7"/>
                      </a:solidFill>
                      <a:prstDash val="solid"/>
                      <a:round/>
                      <a:headEnd type="none" w="med" len="med"/>
                      <a:tailEnd type="none" w="med" len="med"/>
                    </a:lnR>
                    <a:lnT w="12700" cap="flat" cmpd="sng" algn="ctr">
                      <a:solidFill>
                        <a:srgbClr val="95B3D7"/>
                      </a:solidFill>
                      <a:prstDash val="solid"/>
                      <a:round/>
                      <a:headEnd type="none" w="med" len="med"/>
                      <a:tailEnd type="none" w="med" len="med"/>
                    </a:lnT>
                    <a:lnB w="12700" cap="flat" cmpd="sng" algn="ctr">
                      <a:solidFill>
                        <a:srgbClr val="95B3D7"/>
                      </a:solidFill>
                      <a:prstDash val="solid"/>
                      <a:round/>
                      <a:headEnd type="none" w="med" len="med"/>
                      <a:tailEnd type="none" w="med" len="med"/>
                    </a:lnB>
                    <a:lnTlToBr w="12700" cmpd="sng">
                      <a:noFill/>
                      <a:prstDash val="solid"/>
                    </a:lnTlToBr>
                    <a:lnBlToTr w="12700" cmpd="sng">
                      <a:noFill/>
                      <a:prstDash val="solid"/>
                    </a:lnBlToTr>
                    <a:solidFill>
                      <a:srgbClr val="DBE5F1"/>
                    </a:solidFill>
                  </a:tcPr>
                </a:tc>
              </a:tr>
            </a:tbl>
          </a:graphicData>
        </a:graphic>
      </p:graphicFrame>
      <p:sp>
        <p:nvSpPr>
          <p:cNvPr id="16" name="Footer Placeholder 15"/>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1375608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927" y="2743200"/>
            <a:ext cx="9067800" cy="1219200"/>
          </a:xfrm>
          <a:solidFill>
            <a:schemeClr val="tx2"/>
          </a:solidFill>
        </p:spPr>
        <p:txBody>
          <a:bodyPr/>
          <a:lstStyle/>
          <a:p>
            <a:r>
              <a:rPr lang="en-US" sz="2400" b="1" dirty="0">
                <a:solidFill>
                  <a:schemeClr val="bg1"/>
                </a:solidFill>
              </a:rPr>
              <a:t>FINANCIAL REPORT </a:t>
            </a:r>
            <a:br>
              <a:rPr lang="en-US" sz="2400" b="1" dirty="0">
                <a:solidFill>
                  <a:schemeClr val="bg1"/>
                </a:solidFill>
              </a:rPr>
            </a:br>
            <a:r>
              <a:rPr lang="en-US" sz="2400" b="1" dirty="0">
                <a:solidFill>
                  <a:schemeClr val="bg1"/>
                </a:solidFill>
              </a:rPr>
              <a:t>FOR THE PERIOD ENDING 30 SEPTEMBER 2017</a:t>
            </a: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12" name="Footer Placeholder 11"/>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28688455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tx2"/>
          </a:solidFill>
        </p:spPr>
        <p:txBody>
          <a:bodyPr/>
          <a:lstStyle/>
          <a:p>
            <a:pPr lvl="1"/>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ZA" sz="2400" b="1" dirty="0">
                <a:solidFill>
                  <a:schemeClr val="lt1"/>
                </a:solidFill>
              </a:rPr>
              <a:t>FINANCIAL REPORT </a:t>
            </a:r>
            <a:br>
              <a:rPr lang="en-ZA" sz="2400" b="1" dirty="0">
                <a:solidFill>
                  <a:schemeClr val="lt1"/>
                </a:solidFill>
              </a:rPr>
            </a:br>
            <a:r>
              <a:rPr lang="en-ZA" sz="2400" b="1" dirty="0">
                <a:solidFill>
                  <a:schemeClr val="lt1"/>
                </a:solidFill>
              </a:rPr>
              <a:t>ACTUAL VERSUS BUDGET for the period ending 30 September 2017</a:t>
            </a: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pic>
        <p:nvPicPr>
          <p:cNvPr id="11" name="Picture 10"/>
          <p:cNvPicPr>
            <a:picLocks noChangeAspect="1"/>
          </p:cNvPicPr>
          <p:nvPr/>
        </p:nvPicPr>
        <p:blipFill>
          <a:blip r:embed="rId4" cstate="print"/>
          <a:stretch>
            <a:fillRect/>
          </a:stretch>
        </p:blipFill>
        <p:spPr>
          <a:xfrm>
            <a:off x="0" y="841529"/>
            <a:ext cx="9144000" cy="5025872"/>
          </a:xfrm>
          <a:prstGeom prst="rect">
            <a:avLst/>
          </a:prstGeom>
        </p:spPr>
      </p:pic>
      <p:sp>
        <p:nvSpPr>
          <p:cNvPr id="13" name="Footer Placeholder 12"/>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22570022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066800"/>
          </a:xfrm>
          <a:solidFill>
            <a:schemeClr val="tx2"/>
          </a:solidFill>
        </p:spPr>
        <p:txBody>
          <a:bodyPr/>
          <a:lstStyle/>
          <a:p>
            <a:pPr lvl="1"/>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ZA" sz="2400" b="1" dirty="0" smtClean="0">
                <a:solidFill>
                  <a:schemeClr val="lt1"/>
                </a:solidFill>
              </a:rPr>
              <a:t>FINANCIAL REPORT - REVENUE</a:t>
            </a:r>
            <a:br>
              <a:rPr lang="en-ZA" sz="2400" b="1" dirty="0" smtClean="0">
                <a:solidFill>
                  <a:schemeClr val="lt1"/>
                </a:solidFill>
              </a:rPr>
            </a:br>
            <a:r>
              <a:rPr lang="en-ZA" sz="2400" b="1" dirty="0" smtClean="0">
                <a:solidFill>
                  <a:schemeClr val="lt1"/>
                </a:solidFill>
              </a:rPr>
              <a:t>Actual versus Budget for the period ending 30 September 2017</a:t>
            </a: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400" b="1" dirty="0" smtClean="0">
                <a:solidFill>
                  <a:srgbClr val="FFFFFF"/>
                </a:solidFill>
                <a:cs typeface="Calibri" pitchFamily="34" charset="0"/>
              </a:rPr>
              <a:t/>
            </a:r>
            <a:br>
              <a:rPr lang="en-US" sz="2400" b="1" dirty="0" smtClean="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pic>
        <p:nvPicPr>
          <p:cNvPr id="11" name="Picture 10"/>
          <p:cNvPicPr>
            <a:picLocks noChangeAspect="1"/>
          </p:cNvPicPr>
          <p:nvPr/>
        </p:nvPicPr>
        <p:blipFill>
          <a:blip r:embed="rId4" cstate="print"/>
          <a:stretch>
            <a:fillRect/>
          </a:stretch>
        </p:blipFill>
        <p:spPr>
          <a:xfrm>
            <a:off x="63935" y="1231629"/>
            <a:ext cx="6565465" cy="4842027"/>
          </a:xfrm>
          <a:prstGeom prst="rect">
            <a:avLst/>
          </a:prstGeom>
        </p:spPr>
      </p:pic>
      <p:sp>
        <p:nvSpPr>
          <p:cNvPr id="3" name="Rectangle 2"/>
          <p:cNvSpPr/>
          <p:nvPr/>
        </p:nvSpPr>
        <p:spPr>
          <a:xfrm>
            <a:off x="6019800" y="1371600"/>
            <a:ext cx="2438400" cy="3077766"/>
          </a:xfrm>
          <a:prstGeom prst="rect">
            <a:avLst/>
          </a:prstGeom>
        </p:spPr>
        <p:txBody>
          <a:bodyPr wrap="square">
            <a:spAutoFit/>
          </a:bodyPr>
          <a:lstStyle/>
          <a:p>
            <a:pPr defTabSz="342900"/>
            <a:r>
              <a:rPr lang="en-US" b="1" dirty="0" smtClean="0">
                <a:solidFill>
                  <a:srgbClr val="000000"/>
                </a:solidFill>
                <a:latin typeface="Calibri" panose="020F0502020204030204" pitchFamily="34" charset="0"/>
              </a:rPr>
              <a:t>REVENUE </a:t>
            </a:r>
            <a:endParaRPr lang="en-US" b="1" dirty="0">
              <a:solidFill>
                <a:srgbClr val="000000"/>
              </a:solidFill>
              <a:latin typeface="Calibri" panose="020F0502020204030204" pitchFamily="34" charset="0"/>
            </a:endParaRPr>
          </a:p>
          <a:p>
            <a:pPr defTabSz="342900"/>
            <a:endParaRPr lang="en-US" dirty="0">
              <a:solidFill>
                <a:srgbClr val="000000"/>
              </a:solidFill>
              <a:latin typeface="Calibri" panose="020F0502020204030204" pitchFamily="34" charset="0"/>
            </a:endParaRPr>
          </a:p>
          <a:p>
            <a:pPr marL="214313" indent="-214313" defTabSz="342900">
              <a:buFont typeface="Wingdings" panose="05000000000000000000" pitchFamily="2" charset="2"/>
              <a:buChar char="v"/>
            </a:pPr>
            <a:r>
              <a:rPr lang="en-US" sz="1400" dirty="0">
                <a:solidFill>
                  <a:srgbClr val="000000"/>
                </a:solidFill>
                <a:latin typeface="Calibri" panose="020F0502020204030204" pitchFamily="34" charset="0"/>
              </a:rPr>
              <a:t>Total revenue below budget by </a:t>
            </a:r>
            <a:r>
              <a:rPr lang="en-US" sz="1400" b="1" dirty="0">
                <a:solidFill>
                  <a:srgbClr val="000000"/>
                </a:solidFill>
                <a:latin typeface="Calibri" panose="020F0502020204030204" pitchFamily="34" charset="0"/>
              </a:rPr>
              <a:t>R0,535 million </a:t>
            </a:r>
            <a:r>
              <a:rPr lang="en-US" sz="1400" dirty="0">
                <a:solidFill>
                  <a:srgbClr val="000000"/>
                </a:solidFill>
                <a:latin typeface="Calibri" panose="020F0502020204030204" pitchFamily="34" charset="0"/>
              </a:rPr>
              <a:t>(-0.29%)</a:t>
            </a:r>
          </a:p>
          <a:p>
            <a:pPr defTabSz="342900"/>
            <a:endParaRPr lang="en-US" sz="1400" dirty="0">
              <a:solidFill>
                <a:srgbClr val="000000"/>
              </a:solidFill>
              <a:latin typeface="Calibri" panose="020F0502020204030204" pitchFamily="34" charset="0"/>
            </a:endParaRPr>
          </a:p>
          <a:p>
            <a:pPr marL="557213" lvl="1" indent="-214313" defTabSz="342900">
              <a:buFont typeface="Wingdings" panose="05000000000000000000" pitchFamily="2" charset="2"/>
              <a:buChar char="ü"/>
            </a:pPr>
            <a:r>
              <a:rPr lang="en-US" sz="1400" dirty="0">
                <a:solidFill>
                  <a:srgbClr val="000000"/>
                </a:solidFill>
                <a:latin typeface="Calibri" panose="020F0502020204030204" pitchFamily="34" charset="0"/>
              </a:rPr>
              <a:t>Aviation revenue below budget by 0.37% % (R0,234 million)</a:t>
            </a:r>
          </a:p>
          <a:p>
            <a:pPr defTabSz="342900"/>
            <a:endParaRPr lang="en-US" sz="1400" dirty="0">
              <a:solidFill>
                <a:srgbClr val="000000"/>
              </a:solidFill>
              <a:latin typeface="Calibri" panose="020F0502020204030204" pitchFamily="34" charset="0"/>
            </a:endParaRPr>
          </a:p>
          <a:p>
            <a:pPr marL="557213" lvl="1" indent="-214313" defTabSz="342900">
              <a:buFont typeface="Wingdings" panose="05000000000000000000" pitchFamily="2" charset="2"/>
              <a:buChar char="ü"/>
            </a:pPr>
            <a:r>
              <a:rPr lang="en-US" sz="1400" dirty="0">
                <a:solidFill>
                  <a:srgbClr val="000000"/>
                </a:solidFill>
                <a:latin typeface="Calibri" panose="020F0502020204030204" pitchFamily="34" charset="0"/>
              </a:rPr>
              <a:t>Non-Regulated Commercial revenue 5.73% above budget (R0,618 mill</a:t>
            </a:r>
            <a:r>
              <a:rPr lang="en-US" dirty="0">
                <a:solidFill>
                  <a:srgbClr val="000000"/>
                </a:solidFill>
                <a:latin typeface="Calibri" panose="020F0502020204030204" pitchFamily="34" charset="0"/>
              </a:rPr>
              <a:t>ion)</a:t>
            </a:r>
          </a:p>
        </p:txBody>
      </p:sp>
      <p:sp>
        <p:nvSpPr>
          <p:cNvPr id="14" name="Footer Placeholder 13"/>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2853279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609600"/>
          </a:xfrm>
          <a:solidFill>
            <a:schemeClr val="tx2"/>
          </a:solidFill>
        </p:spPr>
        <p:txBody>
          <a:bodyPr/>
          <a:lstStyle/>
          <a:p>
            <a:pPr lvl="1"/>
            <a:r>
              <a:rPr lang="en-ZA" sz="2400" b="1" dirty="0">
                <a:solidFill>
                  <a:schemeClr val="lt1"/>
                </a:solidFill>
              </a:rPr>
              <a:t>FINANCIAL REPORT - EXPENDITURE</a:t>
            </a:r>
            <a:br>
              <a:rPr lang="en-ZA" sz="2400" b="1" dirty="0">
                <a:solidFill>
                  <a:schemeClr val="lt1"/>
                </a:solidFill>
              </a:rPr>
            </a:br>
            <a:r>
              <a:rPr lang="en-ZA" sz="2400" b="1" dirty="0">
                <a:solidFill>
                  <a:schemeClr val="lt1"/>
                </a:solidFill>
              </a:rPr>
              <a:t>Actual versus Budget for the period ending 30 September 2017</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10" name="Rectangle 465"/>
          <p:cNvSpPr>
            <a:spLocks noChangeArrowheads="1"/>
          </p:cNvSpPr>
          <p:nvPr/>
        </p:nvSpPr>
        <p:spPr bwMode="auto">
          <a:xfrm>
            <a:off x="6629400" y="64770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endParaRPr lang="en-US" altLang="en-US" sz="1200" dirty="0">
              <a:solidFill>
                <a:srgbClr val="333399"/>
              </a:solidFill>
            </a:endParaRPr>
          </a:p>
          <a:p>
            <a:pPr marL="228600" lvl="2">
              <a:lnSpc>
                <a:spcPct val="60000"/>
              </a:lnSpc>
              <a:buClr>
                <a:srgbClr val="000000"/>
              </a:buClr>
            </a:pPr>
            <a:endParaRPr lang="en-US" altLang="en-US" sz="1200" dirty="0">
              <a:solidFill>
                <a:srgbClr val="333399"/>
              </a:solidFill>
            </a:endParaRPr>
          </a:p>
          <a:p>
            <a:pPr marL="228600" lvl="2">
              <a:lnSpc>
                <a:spcPct val="60000"/>
              </a:lnSpc>
              <a:buClr>
                <a:srgbClr val="000000"/>
              </a:buClr>
            </a:pPr>
            <a:r>
              <a:rPr lang="en-US" altLang="en-US" sz="1200" dirty="0">
                <a:solidFill>
                  <a:srgbClr val="333399"/>
                </a:solidFill>
              </a:rPr>
              <a:t>= No</a:t>
            </a:r>
          </a:p>
          <a:p>
            <a:pPr marL="228600" lvl="2">
              <a:lnSpc>
                <a:spcPct val="60000"/>
              </a:lnSpc>
              <a:buClr>
                <a:srgbClr val="000000"/>
              </a:buClr>
            </a:pPr>
            <a:endParaRPr lang="en-US" altLang="en-US" sz="1200" dirty="0">
              <a:solidFill>
                <a:srgbClr val="333399"/>
              </a:solidFill>
            </a:endParaRPr>
          </a:p>
        </p:txBody>
      </p:sp>
      <p:pic>
        <p:nvPicPr>
          <p:cNvPr id="11" name="Picture 10"/>
          <p:cNvPicPr>
            <a:picLocks noChangeAspect="1"/>
          </p:cNvPicPr>
          <p:nvPr/>
        </p:nvPicPr>
        <p:blipFill>
          <a:blip r:embed="rId4" cstate="print"/>
          <a:stretch>
            <a:fillRect/>
          </a:stretch>
        </p:blipFill>
        <p:spPr>
          <a:xfrm>
            <a:off x="342899" y="838200"/>
            <a:ext cx="8458200" cy="5142365"/>
          </a:xfrm>
          <a:prstGeom prst="rect">
            <a:avLst/>
          </a:prstGeom>
        </p:spPr>
      </p:pic>
      <p:sp>
        <p:nvSpPr>
          <p:cNvPr id="13" name="Footer Placeholder 12"/>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1155132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514600"/>
            <a:ext cx="9143999" cy="1447800"/>
          </a:xfrm>
          <a:solidFill>
            <a:schemeClr val="tx2"/>
          </a:solidFill>
        </p:spPr>
        <p:txBody>
          <a:bodyPr/>
          <a:lstStyle/>
          <a:p>
            <a:pPr lvl="1"/>
            <a:r>
              <a:rPr lang="en-US" sz="3600" b="1" kern="1200" dirty="0" smtClean="0">
                <a:solidFill>
                  <a:schemeClr val="bg1"/>
                </a:solidFill>
                <a:latin typeface="Arial" panose="020B0604020202020204" pitchFamily="34" charset="0"/>
                <a:ea typeface="+mn-ea"/>
                <a:cs typeface="+mn-cs"/>
              </a:rPr>
              <a:t>THANK YOU </a:t>
            </a:r>
            <a:endParaRPr lang="en-US" sz="3600" b="1" kern="1200" dirty="0">
              <a:solidFill>
                <a:schemeClr val="bg1"/>
              </a:solidFill>
              <a:latin typeface="Arial" panose="020B0604020202020204" pitchFamily="34" charset="0"/>
              <a:ea typeface="+mn-ea"/>
              <a:cs typeface="+mn-cs"/>
            </a:endParaRPr>
          </a:p>
        </p:txBody>
      </p:sp>
      <p:sp>
        <p:nvSpPr>
          <p:cNvPr id="4" name="Line 4"/>
          <p:cNvSpPr>
            <a:spLocks noChangeShapeType="1"/>
          </p:cNvSpPr>
          <p:nvPr/>
        </p:nvSpPr>
        <p:spPr bwMode="auto">
          <a:xfrm>
            <a:off x="15240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12" name="Footer Placeholder 11"/>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1643303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1" y="0"/>
            <a:ext cx="9144001" cy="786785"/>
          </a:xfrm>
          <a:prstGeom prst="rect">
            <a:avLst/>
          </a:prstGeom>
          <a:solidFill>
            <a:schemeClr val="accent2"/>
          </a:solidFill>
          <a:ln w="9525">
            <a:solidFill>
              <a:schemeClr val="accent1">
                <a:lumMod val="50000"/>
              </a:schemeClr>
            </a:solidFill>
            <a:miter lim="800000"/>
            <a:headEnd/>
            <a:tailEnd/>
          </a:ln>
        </p:spPr>
        <p:txBody>
          <a:bodyPr vert="horz" wrap="square" lIns="68580" tIns="34290" rIns="68580" bIns="3429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defTabSz="457200" eaLnBrk="1" hangingPunct="1">
              <a:defRPr/>
            </a:pPr>
            <a:endParaRPr lang="en-ZA" sz="2100" b="1" kern="0" dirty="0">
              <a:solidFill>
                <a:srgbClr val="FFFFFF"/>
              </a:solidFill>
            </a:endParaRPr>
          </a:p>
          <a:p>
            <a:pPr lvl="1" defTabSz="457200"/>
            <a:endParaRPr lang="en-US" sz="2400" b="1" dirty="0" smtClean="0">
              <a:solidFill>
                <a:srgbClr val="FFFFFF"/>
              </a:solidFill>
              <a:latin typeface="Calibri" pitchFamily="34" charset="0"/>
              <a:cs typeface="Calibri" pitchFamily="34" charset="0"/>
            </a:endParaRPr>
          </a:p>
          <a:p>
            <a:pPr lvl="1" defTabSz="457200"/>
            <a:r>
              <a:rPr lang="en-US" sz="2400" b="1" dirty="0" smtClean="0">
                <a:solidFill>
                  <a:srgbClr val="FFFFFF"/>
                </a:solidFill>
                <a:latin typeface="Calibri" pitchFamily="34" charset="0"/>
                <a:cs typeface="Calibri" pitchFamily="34" charset="0"/>
              </a:rPr>
              <a:t>Summary of Performance on Objectives </a:t>
            </a:r>
            <a:endParaRPr lang="en-US" sz="2400" b="1" dirty="0">
              <a:solidFill>
                <a:srgbClr val="FFFFFF"/>
              </a:solidFill>
              <a:latin typeface="Calibri" pitchFamily="34" charset="0"/>
              <a:cs typeface="Calibri" pitchFamily="34" charset="0"/>
            </a:endParaRPr>
          </a:p>
          <a:p>
            <a:pPr defTabSz="457200" eaLnBrk="1" hangingPunct="1">
              <a:defRPr/>
            </a:pPr>
            <a:endParaRPr lang="en-ZA" sz="1800" b="1" kern="0" dirty="0">
              <a:solidFill>
                <a:srgbClr val="FFFFFF"/>
              </a:solidFill>
            </a:endParaRPr>
          </a:p>
          <a:p>
            <a:pPr defTabSz="457200" eaLnBrk="1" hangingPunct="1">
              <a:defRPr/>
            </a:pPr>
            <a:r>
              <a:rPr lang="en-ZA" sz="2100" b="1" kern="0" dirty="0" smtClean="0">
                <a:solidFill>
                  <a:srgbClr val="FFFFFF"/>
                </a:solidFill>
              </a:rPr>
              <a:t>                                  </a:t>
            </a:r>
            <a:endParaRPr lang="en-ZA" sz="1800" b="1" kern="0" dirty="0">
              <a:solidFill>
                <a:srgbClr val="FFFFFF">
                  <a:lumMod val="75000"/>
                </a:srgbClr>
              </a:solidFill>
            </a:endParaRPr>
          </a:p>
        </p:txBody>
      </p:sp>
      <p:sp>
        <p:nvSpPr>
          <p:cNvPr id="3" name="Rectangle 2"/>
          <p:cNvSpPr/>
          <p:nvPr/>
        </p:nvSpPr>
        <p:spPr>
          <a:xfrm>
            <a:off x="129686" y="6245225"/>
            <a:ext cx="3581077" cy="276999"/>
          </a:xfrm>
          <a:prstGeom prst="rect">
            <a:avLst/>
          </a:prstGeom>
        </p:spPr>
        <p:txBody>
          <a:bodyPr wrap="square">
            <a:spAutoFit/>
          </a:bodyPr>
          <a:lstStyle/>
          <a:p>
            <a:pPr defTabSz="457200"/>
            <a:r>
              <a:rPr lang="en-ZA" sz="1200" dirty="0" smtClean="0">
                <a:solidFill>
                  <a:srgbClr val="000000"/>
                </a:solidFill>
                <a:latin typeface="Calibri" panose="020F0502020204030204" pitchFamily="34" charset="0"/>
              </a:rPr>
              <a:t>.</a:t>
            </a:r>
            <a:endParaRPr lang="en-ZA" sz="1200" dirty="0">
              <a:solidFill>
                <a:srgbClr val="000000"/>
              </a:solidFill>
              <a:latin typeface="Calibri" panose="020F0502020204030204" pitchFamily="34" charset="0"/>
            </a:endParaRPr>
          </a:p>
        </p:txBody>
      </p:sp>
      <p:graphicFrame>
        <p:nvGraphicFramePr>
          <p:cNvPr id="8" name="Chart 7"/>
          <p:cNvGraphicFramePr>
            <a:graphicFrameLocks/>
          </p:cNvGraphicFramePr>
          <p:nvPr>
            <p:extLst/>
          </p:nvPr>
        </p:nvGraphicFramePr>
        <p:xfrm>
          <a:off x="-2753474" y="560753"/>
          <a:ext cx="4603898" cy="5458440"/>
        </p:xfrm>
        <a:graphic>
          <a:graphicData uri="http://schemas.openxmlformats.org/drawingml/2006/chart">
            <c:chart xmlns:c="http://schemas.openxmlformats.org/drawingml/2006/chart" xmlns:r="http://schemas.openxmlformats.org/officeDocument/2006/relationships" r:id="rId3"/>
          </a:graphicData>
        </a:graphic>
      </p:graphicFrame>
      <p:sp>
        <p:nvSpPr>
          <p:cNvPr id="11" name="Footer Placeholder 3"/>
          <p:cNvSpPr txBox="1">
            <a:spLocks/>
          </p:cNvSpPr>
          <p:nvPr/>
        </p:nvSpPr>
        <p:spPr bwMode="auto">
          <a:xfrm>
            <a:off x="1009753" y="6382871"/>
            <a:ext cx="6317673" cy="365125"/>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bodyPr>
          <a:lstStyle>
            <a:defPPr>
              <a:defRPr lang="en-US"/>
            </a:defPPr>
            <a:lvl1pPr algn="ctr" defTabSz="457200" rtl="0" fontAlgn="base">
              <a:spcBef>
                <a:spcPct val="0"/>
              </a:spcBef>
              <a:spcAft>
                <a:spcPct val="0"/>
              </a:spcAft>
              <a:defRPr sz="1400" kern="1200">
                <a:solidFill>
                  <a:schemeClr val="tx1"/>
                </a:solidFill>
                <a:latin typeface="Arial" charset="0"/>
                <a:ea typeface="+mn-ea"/>
                <a:cs typeface="+mn-cs"/>
              </a:defRPr>
            </a:lvl1pPr>
            <a:lvl2pPr marL="457200" algn="l" defTabSz="457200" rtl="0" fontAlgn="base">
              <a:spcBef>
                <a:spcPct val="0"/>
              </a:spcBef>
              <a:spcAft>
                <a:spcPct val="0"/>
              </a:spcAft>
              <a:defRPr sz="1400" kern="1200">
                <a:solidFill>
                  <a:schemeClr val="tx1"/>
                </a:solidFill>
                <a:latin typeface="Arial" charset="0"/>
                <a:ea typeface="+mn-ea"/>
                <a:cs typeface="+mn-cs"/>
              </a:defRPr>
            </a:lvl2pPr>
            <a:lvl3pPr marL="914400" algn="l" defTabSz="457200" rtl="0" fontAlgn="base">
              <a:spcBef>
                <a:spcPct val="0"/>
              </a:spcBef>
              <a:spcAft>
                <a:spcPct val="0"/>
              </a:spcAft>
              <a:defRPr sz="1400" kern="1200">
                <a:solidFill>
                  <a:schemeClr val="tx1"/>
                </a:solidFill>
                <a:latin typeface="Arial" charset="0"/>
                <a:ea typeface="+mn-ea"/>
                <a:cs typeface="+mn-cs"/>
              </a:defRPr>
            </a:lvl3pPr>
            <a:lvl4pPr marL="1371600" algn="l" defTabSz="457200" rtl="0" fontAlgn="base">
              <a:spcBef>
                <a:spcPct val="0"/>
              </a:spcBef>
              <a:spcAft>
                <a:spcPct val="0"/>
              </a:spcAft>
              <a:defRPr sz="1400" kern="1200">
                <a:solidFill>
                  <a:schemeClr val="tx1"/>
                </a:solidFill>
                <a:latin typeface="Arial" charset="0"/>
                <a:ea typeface="+mn-ea"/>
                <a:cs typeface="+mn-cs"/>
              </a:defRPr>
            </a:lvl4pPr>
            <a:lvl5pPr marL="1828800" algn="l" defTabSz="457200"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fontAlgn="auto">
              <a:spcBef>
                <a:spcPts val="0"/>
              </a:spcBef>
              <a:spcAft>
                <a:spcPts val="0"/>
              </a:spcAft>
              <a:defRPr/>
            </a:pPr>
            <a:r>
              <a:rPr lang="pt-BR" sz="1000" dirty="0" smtClean="0">
                <a:solidFill>
                  <a:srgbClr val="002060"/>
                </a:solidFill>
                <a:latin typeface="Arial"/>
              </a:rPr>
              <a:t>Doc Ref no: SAWS Report Quarter 2 2017/18 –  October  2017</a:t>
            </a:r>
            <a:endParaRPr lang="en-US" sz="1200" dirty="0">
              <a:solidFill>
                <a:srgbClr val="002060"/>
              </a:solidFill>
              <a:latin typeface="Arial"/>
            </a:endParaRPr>
          </a:p>
        </p:txBody>
      </p:sp>
      <p:graphicFrame>
        <p:nvGraphicFramePr>
          <p:cNvPr id="13" name="Chart 12"/>
          <p:cNvGraphicFramePr/>
          <p:nvPr>
            <p:extLst>
              <p:ext uri="{D42A27DB-BD31-4B8C-83A1-F6EECF244321}">
                <p14:modId xmlns:p14="http://schemas.microsoft.com/office/powerpoint/2010/main" xmlns="" val="4177368422"/>
              </p:ext>
            </p:extLst>
          </p:nvPr>
        </p:nvGraphicFramePr>
        <p:xfrm>
          <a:off x="0" y="786786"/>
          <a:ext cx="9144000" cy="54584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3027952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16305" y="-48126"/>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11" name="Rectangle 10"/>
          <p:cNvSpPr/>
          <p:nvPr/>
        </p:nvSpPr>
        <p:spPr>
          <a:xfrm>
            <a:off x="0" y="2828836"/>
            <a:ext cx="9144000" cy="461665"/>
          </a:xfrm>
          <a:prstGeom prst="rect">
            <a:avLst/>
          </a:prstGeom>
          <a:solidFill>
            <a:schemeClr val="tx2"/>
          </a:solidFill>
        </p:spPr>
        <p:txBody>
          <a:bodyPr wrap="square">
            <a:spAutoFit/>
          </a:bodyPr>
          <a:lstStyle/>
          <a:p>
            <a:pPr lvl="1" algn="ctr" eaLnBrk="0" hangingPunct="0"/>
            <a:r>
              <a:rPr lang="en-ZA" sz="2400" b="1" dirty="0">
                <a:solidFill>
                  <a:srgbClr val="FFFFFF"/>
                </a:solidFill>
                <a:latin typeface="Calibri" pitchFamily="34" charset="0"/>
                <a:cs typeface="Calibri" pitchFamily="34" charset="0"/>
              </a:rPr>
              <a:t>STRATEGIC </a:t>
            </a:r>
            <a:r>
              <a:rPr lang="en-ZA" sz="2400" b="1" dirty="0" smtClean="0">
                <a:solidFill>
                  <a:srgbClr val="FFFFFF"/>
                </a:solidFill>
                <a:latin typeface="Calibri" pitchFamily="34" charset="0"/>
                <a:cs typeface="Calibri" pitchFamily="34" charset="0"/>
              </a:rPr>
              <a:t>GOALS AND OBJECTIVES </a:t>
            </a:r>
            <a:endParaRPr lang="en-ZA" sz="2400" b="1" dirty="0">
              <a:solidFill>
                <a:srgbClr val="FFFFFF"/>
              </a:solidFill>
              <a:latin typeface="Calibri" pitchFamily="34" charset="0"/>
              <a:cs typeface="Calibri" pitchFamily="34" charset="0"/>
            </a:endParaRPr>
          </a:p>
        </p:txBody>
      </p:sp>
      <p:sp>
        <p:nvSpPr>
          <p:cNvPr id="5" name="Footer Placeholder 4"/>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3174410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16305" y="-48126"/>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11" name="Rectangle 10"/>
          <p:cNvSpPr/>
          <p:nvPr/>
        </p:nvSpPr>
        <p:spPr>
          <a:xfrm>
            <a:off x="0" y="4618"/>
            <a:ext cx="9144000" cy="830997"/>
          </a:xfrm>
          <a:prstGeom prst="rect">
            <a:avLst/>
          </a:prstGeom>
          <a:solidFill>
            <a:schemeClr val="tx2"/>
          </a:solidFill>
        </p:spPr>
        <p:txBody>
          <a:bodyPr wrap="square">
            <a:spAutoFit/>
          </a:bodyPr>
          <a:lstStyle/>
          <a:p>
            <a:pPr lvl="1" algn="ctr" eaLnBrk="0" hangingPunct="0"/>
            <a:r>
              <a:rPr lang="en-ZA" sz="2400" b="1" dirty="0" smtClean="0">
                <a:solidFill>
                  <a:srgbClr val="FFFFFF"/>
                </a:solidFill>
                <a:latin typeface="Calibri" pitchFamily="34" charset="0"/>
                <a:cs typeface="Calibri" pitchFamily="34" charset="0"/>
              </a:rPr>
              <a:t>Strategic Goals and Objectives </a:t>
            </a:r>
          </a:p>
          <a:p>
            <a:pPr lvl="1" algn="ctr" eaLnBrk="0" hangingPunct="0"/>
            <a:r>
              <a:rPr lang="en-ZA" sz="2400" b="1" dirty="0" smtClean="0">
                <a:solidFill>
                  <a:srgbClr val="FFFFFF"/>
                </a:solidFill>
                <a:latin typeface="Calibri" pitchFamily="34" charset="0"/>
                <a:cs typeface="Calibri" pitchFamily="34" charset="0"/>
              </a:rPr>
              <a:t> </a:t>
            </a:r>
            <a:endParaRPr lang="en-ZA" sz="2400" b="1" dirty="0">
              <a:solidFill>
                <a:srgbClr val="FFFFFF"/>
              </a:solidFill>
              <a:latin typeface="Calibri" pitchFamily="34" charset="0"/>
              <a:cs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557556459"/>
              </p:ext>
            </p:extLst>
          </p:nvPr>
        </p:nvGraphicFramePr>
        <p:xfrm>
          <a:off x="0" y="835615"/>
          <a:ext cx="9144000" cy="5184928"/>
        </p:xfrm>
        <a:graphic>
          <a:graphicData uri="http://schemas.openxmlformats.org/drawingml/2006/table">
            <a:tbl>
              <a:tblPr firstRow="1" firstCol="1" bandRow="1"/>
              <a:tblGrid>
                <a:gridCol w="1706882"/>
                <a:gridCol w="1798320"/>
                <a:gridCol w="2846613"/>
                <a:gridCol w="2792185"/>
              </a:tblGrid>
              <a:tr h="709841">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a:lnSpc>
                          <a:spcPct val="150000"/>
                        </a:lnSpc>
                        <a:spcAft>
                          <a:spcPts val="1200"/>
                        </a:spcAft>
                      </a:pPr>
                      <a:r>
                        <a:rPr lang="en-US" sz="1200" dirty="0">
                          <a:effectLst/>
                          <a:latin typeface="Calibri" panose="020F0502020204030204" pitchFamily="34" charset="0"/>
                        </a:rPr>
                        <a:t>Strategic goals</a:t>
                      </a:r>
                      <a:endParaRPr lang="en-ZA" sz="1200" dirty="0">
                        <a:effectLst/>
                        <a:latin typeface="Calibri" panose="020F0502020204030204" pitchFamily="34" charset="0"/>
                      </a:endParaRPr>
                    </a:p>
                    <a:p>
                      <a:pPr>
                        <a:lnSpc>
                          <a:spcPct val="150000"/>
                        </a:lnSpc>
                        <a:spcAft>
                          <a:spcPts val="1200"/>
                        </a:spcAft>
                      </a:pPr>
                      <a:r>
                        <a:rPr lang="en-US" sz="1200" dirty="0">
                          <a:effectLst/>
                          <a:latin typeface="Calibri" panose="020F0502020204030204" pitchFamily="34" charset="0"/>
                        </a:rPr>
                        <a:t>Short </a:t>
                      </a:r>
                      <a:r>
                        <a:rPr lang="en-US" sz="1200" dirty="0" smtClean="0">
                          <a:effectLst/>
                          <a:latin typeface="Calibri" panose="020F0502020204030204" pitchFamily="34" charset="0"/>
                        </a:rPr>
                        <a:t>Title</a:t>
                      </a:r>
                      <a:endParaRPr lang="en-ZA" sz="1200" b="1" dirty="0">
                        <a:solidFill>
                          <a:srgbClr val="5B9BD5"/>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20939" marR="20939"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9900"/>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a:lnSpc>
                          <a:spcPct val="150000"/>
                        </a:lnSpc>
                        <a:spcAft>
                          <a:spcPts val="1200"/>
                        </a:spcAft>
                      </a:pPr>
                      <a:r>
                        <a:rPr lang="en-US" sz="1200" dirty="0">
                          <a:effectLst/>
                          <a:latin typeface="Calibri" panose="020F0502020204030204" pitchFamily="34" charset="0"/>
                        </a:rPr>
                        <a:t>Strategic goals</a:t>
                      </a:r>
                      <a:endParaRPr lang="en-ZA" sz="1200" dirty="0">
                        <a:effectLst/>
                        <a:latin typeface="Calibri" panose="020F0502020204030204" pitchFamily="34" charset="0"/>
                      </a:endParaRPr>
                    </a:p>
                    <a:p>
                      <a:pPr>
                        <a:lnSpc>
                          <a:spcPct val="150000"/>
                        </a:lnSpc>
                        <a:spcAft>
                          <a:spcPts val="1200"/>
                        </a:spcAft>
                      </a:pPr>
                      <a:r>
                        <a:rPr lang="en-US" sz="1200" dirty="0">
                          <a:effectLst/>
                          <a:latin typeface="Calibri" panose="020F0502020204030204" pitchFamily="34" charset="0"/>
                        </a:rPr>
                        <a:t>Long </a:t>
                      </a:r>
                      <a:r>
                        <a:rPr lang="en-US" sz="1200" dirty="0" smtClean="0">
                          <a:effectLst/>
                          <a:latin typeface="Calibri" panose="020F0502020204030204" pitchFamily="34" charset="0"/>
                        </a:rPr>
                        <a:t>Title</a:t>
                      </a:r>
                      <a:endParaRPr lang="en-ZA" sz="1200" b="1" dirty="0">
                        <a:solidFill>
                          <a:srgbClr val="5B9BD5"/>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20939" marR="20939"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9900"/>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algn="l" defTabSz="914400" rtl="0" eaLnBrk="1" latinLnBrk="0" hangingPunct="1">
                        <a:lnSpc>
                          <a:spcPct val="150000"/>
                        </a:lnSpc>
                        <a:spcAft>
                          <a:spcPts val="1200"/>
                        </a:spcAft>
                      </a:pPr>
                      <a:r>
                        <a:rPr lang="en-ZA" sz="1200" b="1" kern="1200" dirty="0" smtClean="0">
                          <a:solidFill>
                            <a:schemeClr val="lt1"/>
                          </a:solidFill>
                          <a:effectLst/>
                          <a:latin typeface="Calibri" panose="020F0502020204030204" pitchFamily="34" charset="0"/>
                          <a:ea typeface="+mn-ea"/>
                          <a:cs typeface="+mn-cs"/>
                        </a:rPr>
                        <a:t>Strategic Objectives</a:t>
                      </a:r>
                      <a:endParaRPr lang="en-ZA" sz="1200" b="1" kern="1200" dirty="0">
                        <a:solidFill>
                          <a:schemeClr val="lt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9900"/>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a:lnSpc>
                          <a:spcPct val="150000"/>
                        </a:lnSpc>
                        <a:spcAft>
                          <a:spcPts val="1200"/>
                        </a:spcAft>
                      </a:pPr>
                      <a:r>
                        <a:rPr lang="en-US" sz="1200" dirty="0">
                          <a:effectLst/>
                          <a:latin typeface="Calibri" panose="020F0502020204030204" pitchFamily="34" charset="0"/>
                        </a:rPr>
                        <a:t>Goal Statement</a:t>
                      </a:r>
                      <a:endParaRPr lang="en-ZA" sz="1200" b="1" dirty="0">
                        <a:solidFill>
                          <a:srgbClr val="5B9BD5"/>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20939" marR="20939"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9900"/>
                    </a:solidFill>
                  </a:tcPr>
                </a:tc>
              </a:tr>
              <a:tr h="2530739">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a:lnSpc>
                          <a:spcPct val="150000"/>
                        </a:lnSpc>
                        <a:spcAft>
                          <a:spcPts val="1200"/>
                        </a:spcAft>
                      </a:pPr>
                      <a:r>
                        <a:rPr lang="en-US" sz="1200" dirty="0">
                          <a:effectLst/>
                          <a:latin typeface="Calibri" panose="020F0502020204030204" pitchFamily="34" charset="0"/>
                        </a:rPr>
                        <a:t>Strategic Goal 1: </a:t>
                      </a:r>
                      <a:endParaRPr lang="en-ZA" sz="1200" dirty="0">
                        <a:effectLst/>
                        <a:latin typeface="Calibri" panose="020F0502020204030204" pitchFamily="34" charset="0"/>
                      </a:endParaRPr>
                    </a:p>
                    <a:p>
                      <a:pPr algn="l">
                        <a:lnSpc>
                          <a:spcPct val="150000"/>
                        </a:lnSpc>
                        <a:spcAft>
                          <a:spcPts val="0"/>
                        </a:spcAft>
                      </a:pPr>
                      <a:r>
                        <a:rPr lang="en-US" sz="1200" dirty="0">
                          <a:effectLst/>
                          <a:latin typeface="Calibri" panose="020F0502020204030204" pitchFamily="34" charset="0"/>
                        </a:rPr>
                        <a:t>Provision  of Products </a:t>
                      </a:r>
                      <a:endParaRPr lang="en-US" sz="1200" dirty="0" smtClean="0">
                        <a:effectLst/>
                        <a:latin typeface="Calibri" panose="020F0502020204030204" pitchFamily="34" charset="0"/>
                      </a:endParaRPr>
                    </a:p>
                    <a:p>
                      <a:pPr algn="l">
                        <a:lnSpc>
                          <a:spcPct val="150000"/>
                        </a:lnSpc>
                        <a:spcAft>
                          <a:spcPts val="0"/>
                        </a:spcAft>
                      </a:pPr>
                      <a:r>
                        <a:rPr lang="en-US" sz="1200" dirty="0" smtClean="0">
                          <a:effectLst/>
                          <a:latin typeface="Calibri" panose="020F0502020204030204" pitchFamily="34" charset="0"/>
                        </a:rPr>
                        <a:t>and </a:t>
                      </a:r>
                      <a:r>
                        <a:rPr lang="en-US" sz="1200" dirty="0">
                          <a:effectLst/>
                          <a:latin typeface="Calibri" panose="020F0502020204030204" pitchFamily="34" charset="0"/>
                        </a:rPr>
                        <a:t>Services</a:t>
                      </a:r>
                      <a:endParaRPr lang="en-ZA" sz="1200" b="1" dirty="0">
                        <a:solidFill>
                          <a:srgbClr val="5B9BD5"/>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20939" marR="20939"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9900"/>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nSpc>
                          <a:spcPct val="150000"/>
                        </a:lnSpc>
                        <a:spcAft>
                          <a:spcPts val="1200"/>
                        </a:spcAft>
                      </a:pPr>
                      <a:r>
                        <a:rPr lang="en-US" sz="1200" dirty="0">
                          <a:effectLst/>
                          <a:latin typeface="Calibri" panose="020F0502020204030204" pitchFamily="34" charset="0"/>
                        </a:rPr>
                        <a:t>Meteorological Products and Services that meet the needs of  a weather-smart nation are provided</a:t>
                      </a:r>
                      <a:endParaRPr lang="en-ZA" sz="1200" dirty="0">
                        <a:effectLst/>
                        <a:latin typeface="Calibri" panose="020F0502020204030204" pitchFamily="34" charset="0"/>
                      </a:endParaRPr>
                    </a:p>
                    <a:p>
                      <a:pPr indent="457200">
                        <a:lnSpc>
                          <a:spcPct val="150000"/>
                        </a:lnSpc>
                        <a:spcAft>
                          <a:spcPts val="1200"/>
                        </a:spcAft>
                      </a:pPr>
                      <a:r>
                        <a:rPr lang="en-US" sz="1200" dirty="0">
                          <a:effectLst/>
                          <a:latin typeface="Calibri" panose="020F0502020204030204" pitchFamily="34" charset="0"/>
                        </a:rPr>
                        <a:t> </a:t>
                      </a:r>
                      <a:endParaRPr lang="en-ZA" sz="1200" b="1" dirty="0">
                        <a:solidFill>
                          <a:srgbClr val="5B9BD5"/>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20939" marR="20939"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algn="l" defTabSz="914400" rtl="0" eaLnBrk="1" latinLnBrk="0" hangingPunct="1">
                        <a:lnSpc>
                          <a:spcPct val="150000"/>
                        </a:lnSpc>
                        <a:spcAft>
                          <a:spcPts val="1200"/>
                        </a:spcAft>
                      </a:pPr>
                      <a:r>
                        <a:rPr lang="en-US" sz="1200" kern="1200" dirty="0">
                          <a:solidFill>
                            <a:schemeClr val="dk1"/>
                          </a:solidFill>
                          <a:effectLst/>
                          <a:latin typeface="Calibri" panose="020F0502020204030204" pitchFamily="34" charset="0"/>
                          <a:ea typeface="+mn-ea"/>
                          <a:cs typeface="+mn-cs"/>
                        </a:rPr>
                        <a:t>1.1  Develop and  provide meteorological and related  products and services for targeted communities nationally</a:t>
                      </a:r>
                      <a:endParaRPr lang="en-ZA" sz="1200" kern="1200" dirty="0">
                        <a:solidFill>
                          <a:schemeClr val="dk1"/>
                        </a:solidFill>
                        <a:effectLst/>
                        <a:latin typeface="Calibri" panose="020F0502020204030204" pitchFamily="34" charset="0"/>
                        <a:ea typeface="+mn-ea"/>
                        <a:cs typeface="+mn-cs"/>
                      </a:endParaRPr>
                    </a:p>
                    <a:p>
                      <a:pPr marL="0" algn="l" defTabSz="914400" rtl="0" eaLnBrk="1" latinLnBrk="0" hangingPunct="1">
                        <a:lnSpc>
                          <a:spcPct val="150000"/>
                        </a:lnSpc>
                        <a:spcAft>
                          <a:spcPts val="1200"/>
                        </a:spcAft>
                      </a:pPr>
                      <a:r>
                        <a:rPr lang="en-US" sz="1200" kern="1200" dirty="0">
                          <a:solidFill>
                            <a:schemeClr val="dk1"/>
                          </a:solidFill>
                          <a:effectLst/>
                          <a:latin typeface="Calibri" panose="020F0502020204030204" pitchFamily="34" charset="0"/>
                          <a:ea typeface="+mn-ea"/>
                          <a:cs typeface="+mn-cs"/>
                        </a:rPr>
                        <a:t>1.2  Develop and market meteorological and related products and services for specific economic sectors</a:t>
                      </a:r>
                      <a:endParaRPr lang="en-ZA" sz="1200" kern="1200" dirty="0">
                        <a:solidFill>
                          <a:schemeClr val="dk1"/>
                        </a:solidFill>
                        <a:effectLst/>
                        <a:latin typeface="Calibri" panose="020F0502020204030204" pitchFamily="34" charset="0"/>
                        <a:ea typeface="+mn-ea"/>
                        <a:cs typeface="+mn-cs"/>
                      </a:endParaRPr>
                    </a:p>
                    <a:p>
                      <a:pPr marL="0" marR="0" indent="0" algn="l" defTabSz="914400" rtl="0" eaLnBrk="1" fontAlgn="auto" latinLnBrk="0" hangingPunct="1">
                        <a:lnSpc>
                          <a:spcPct val="150000"/>
                        </a:lnSpc>
                        <a:spcBef>
                          <a:spcPts val="0"/>
                        </a:spcBef>
                        <a:spcAft>
                          <a:spcPts val="1200"/>
                        </a:spcAft>
                        <a:buClrTx/>
                        <a:buSzTx/>
                        <a:buFontTx/>
                        <a:buNone/>
                        <a:tabLst/>
                        <a:defRPr/>
                      </a:pPr>
                      <a:r>
                        <a:rPr lang="en-US" sz="1200" kern="1200" dirty="0" smtClean="0">
                          <a:solidFill>
                            <a:schemeClr val="dk1"/>
                          </a:solidFill>
                          <a:effectLst/>
                          <a:latin typeface="Calibri" panose="020F0502020204030204" pitchFamily="34" charset="0"/>
                          <a:ea typeface="+mn-ea"/>
                          <a:cs typeface="+mn-cs"/>
                        </a:rPr>
                        <a:t>1.3  Establish strategic partnerships for products &amp; services</a:t>
                      </a:r>
                      <a:endParaRPr lang="en-ZA" sz="1200" kern="1200" dirty="0" smtClean="0">
                        <a:solidFill>
                          <a:schemeClr val="dk1"/>
                        </a:solidFill>
                        <a:effectLst/>
                        <a:latin typeface="Calibri" panose="020F0502020204030204" pitchFamily="34" charset="0"/>
                        <a:ea typeface="+mn-ea"/>
                        <a:cs typeface="+mn-cs"/>
                      </a:endParaRPr>
                    </a:p>
                  </a:txBody>
                  <a:tcPr marL="51435" marR="51435"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gn="just">
                        <a:lnSpc>
                          <a:spcPct val="150000"/>
                        </a:lnSpc>
                        <a:spcAft>
                          <a:spcPts val="1200"/>
                        </a:spcAft>
                      </a:pPr>
                      <a:r>
                        <a:rPr lang="en-US" sz="1200" dirty="0">
                          <a:effectLst/>
                          <a:latin typeface="Calibri" panose="020F0502020204030204" pitchFamily="34" charset="0"/>
                        </a:rPr>
                        <a:t>The impact of climate change is resulting in an increasing number of extreme weather events, which impacts on food security, lives and property. </a:t>
                      </a:r>
                      <a:r>
                        <a:rPr lang="en-US" sz="1200" dirty="0" smtClean="0">
                          <a:effectLst/>
                          <a:latin typeface="Calibri" panose="020F0502020204030204" pitchFamily="34" charset="0"/>
                        </a:rPr>
                        <a:t>This </a:t>
                      </a:r>
                      <a:r>
                        <a:rPr lang="en-US" sz="1200" dirty="0">
                          <a:effectLst/>
                          <a:latin typeface="Calibri" panose="020F0502020204030204" pitchFamily="34" charset="0"/>
                        </a:rPr>
                        <a:t>calls for the development and provision of innovative products and services for both commercial and public good purposes that enable a weather- smart nation. </a:t>
                      </a:r>
                      <a:endParaRPr lang="en-ZA" sz="1200" b="1" dirty="0">
                        <a:solidFill>
                          <a:srgbClr val="5B9BD5"/>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20939" marR="20939"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1944348">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Strategic Goal 2:</a:t>
                      </a:r>
                      <a:endParaRPr lang="en-ZA" sz="1200" b="1" kern="1200" dirty="0">
                        <a:solidFill>
                          <a:schemeClr val="lt1"/>
                        </a:solidFill>
                        <a:effectLst/>
                        <a:latin typeface="Calibri" panose="020F0502020204030204" pitchFamily="34" charset="0"/>
                        <a:ea typeface="+mn-ea"/>
                        <a:cs typeface="+mn-cs"/>
                      </a:endParaRPr>
                    </a:p>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Capability and </a:t>
                      </a:r>
                      <a:r>
                        <a:rPr lang="en-US" sz="1200" b="1" kern="1200" dirty="0" smtClean="0">
                          <a:solidFill>
                            <a:schemeClr val="lt1"/>
                          </a:solidFill>
                          <a:effectLst/>
                          <a:latin typeface="Calibri" panose="020F0502020204030204" pitchFamily="34" charset="0"/>
                          <a:ea typeface="+mn-ea"/>
                          <a:cs typeface="+mn-cs"/>
                        </a:rPr>
                        <a:t>Capacity </a:t>
                      </a:r>
                      <a:r>
                        <a:rPr lang="en-US" sz="1200" b="1" kern="1200" dirty="0">
                          <a:solidFill>
                            <a:schemeClr val="lt1"/>
                          </a:solidFill>
                          <a:effectLst/>
                          <a:latin typeface="Calibri" panose="020F0502020204030204" pitchFamily="34" charset="0"/>
                          <a:ea typeface="+mn-ea"/>
                          <a:cs typeface="+mn-cs"/>
                        </a:rPr>
                        <a:t>D</a:t>
                      </a:r>
                      <a:r>
                        <a:rPr lang="en-US" sz="1200" b="1" kern="1200" dirty="0" smtClean="0">
                          <a:solidFill>
                            <a:schemeClr val="lt1"/>
                          </a:solidFill>
                          <a:effectLst/>
                          <a:latin typeface="Calibri" panose="020F0502020204030204" pitchFamily="34" charset="0"/>
                          <a:ea typeface="+mn-ea"/>
                          <a:cs typeface="+mn-cs"/>
                        </a:rPr>
                        <a:t>eveloped</a:t>
                      </a:r>
                      <a:endParaRPr lang="en-ZA" sz="1200" b="1" kern="1200" dirty="0">
                        <a:solidFill>
                          <a:schemeClr val="lt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9900"/>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a:lnSpc>
                          <a:spcPct val="150000"/>
                        </a:lnSpc>
                        <a:spcAft>
                          <a:spcPts val="1200"/>
                        </a:spcAft>
                      </a:pPr>
                      <a:r>
                        <a:rPr lang="en-US" sz="1200" kern="1200" dirty="0">
                          <a:solidFill>
                            <a:schemeClr val="dk1"/>
                          </a:solidFill>
                          <a:effectLst/>
                          <a:latin typeface="Calibri" panose="020F0502020204030204" pitchFamily="34" charset="0"/>
                          <a:ea typeface="+mn-ea"/>
                          <a:cs typeface="+mn-cs"/>
                        </a:rPr>
                        <a:t>Service Delivery Infrastructure and Human Capital Capability and Capacity developed</a:t>
                      </a:r>
                      <a:endParaRPr lang="en-ZA" sz="1200" kern="1200" dirty="0">
                        <a:solidFill>
                          <a:schemeClr val="dk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marR="0" indent="0" algn="l" defTabSz="914400" rtl="0" eaLnBrk="1" fontAlgn="auto" latinLnBrk="0" hangingPunct="1">
                        <a:lnSpc>
                          <a:spcPct val="150000"/>
                        </a:lnSpc>
                        <a:spcBef>
                          <a:spcPts val="0"/>
                        </a:spcBef>
                        <a:spcAft>
                          <a:spcPts val="1200"/>
                        </a:spcAft>
                        <a:buClrTx/>
                        <a:buSzTx/>
                        <a:buFontTx/>
                        <a:buNone/>
                        <a:tabLst/>
                        <a:defRPr/>
                      </a:pPr>
                      <a:r>
                        <a:rPr lang="en-US" sz="1200" kern="1200" dirty="0">
                          <a:solidFill>
                            <a:schemeClr val="dk1"/>
                          </a:solidFill>
                          <a:effectLst/>
                          <a:latin typeface="Calibri" panose="020F0502020204030204" pitchFamily="34" charset="0"/>
                          <a:ea typeface="+mn-ea"/>
                          <a:cs typeface="+mn-cs"/>
                        </a:rPr>
                        <a:t>2.1  Upgrade, expand and optimise infrastructure</a:t>
                      </a:r>
                      <a:endParaRPr lang="en-ZA" sz="1200" kern="1200" dirty="0">
                        <a:solidFill>
                          <a:schemeClr val="dk1"/>
                        </a:solidFill>
                        <a:effectLst/>
                        <a:latin typeface="Calibri" panose="020F0502020204030204" pitchFamily="34" charset="0"/>
                        <a:ea typeface="+mn-ea"/>
                        <a:cs typeface="+mn-cs"/>
                      </a:endParaRPr>
                    </a:p>
                    <a:p>
                      <a:pPr marL="0" marR="0" indent="0" algn="l" defTabSz="914400" rtl="0" eaLnBrk="1" fontAlgn="auto" latinLnBrk="0" hangingPunct="1">
                        <a:lnSpc>
                          <a:spcPct val="150000"/>
                        </a:lnSpc>
                        <a:spcBef>
                          <a:spcPts val="0"/>
                        </a:spcBef>
                        <a:spcAft>
                          <a:spcPts val="1200"/>
                        </a:spcAft>
                        <a:buClrTx/>
                        <a:buSzTx/>
                        <a:buFontTx/>
                        <a:buNone/>
                        <a:tabLst/>
                        <a:defRPr/>
                      </a:pPr>
                      <a:r>
                        <a:rPr lang="en-US" sz="1200" kern="1200" dirty="0">
                          <a:solidFill>
                            <a:schemeClr val="dk1"/>
                          </a:solidFill>
                          <a:effectLst/>
                          <a:latin typeface="Calibri" panose="020F0502020204030204" pitchFamily="34" charset="0"/>
                          <a:ea typeface="+mn-ea"/>
                          <a:cs typeface="+mn-cs"/>
                        </a:rPr>
                        <a:t>2.2  Position SAWS as employer of choice</a:t>
                      </a:r>
                      <a:endParaRPr lang="en-ZA" sz="1200" kern="1200" dirty="0">
                        <a:solidFill>
                          <a:schemeClr val="dk1"/>
                        </a:solidFill>
                        <a:effectLst/>
                        <a:latin typeface="Calibri" panose="020F0502020204030204" pitchFamily="34" charset="0"/>
                        <a:ea typeface="+mn-ea"/>
                        <a:cs typeface="+mn-cs"/>
                      </a:endParaRPr>
                    </a:p>
                    <a:p>
                      <a:pPr marL="0" marR="0" indent="0" algn="l" defTabSz="914400" rtl="0" eaLnBrk="1" fontAlgn="auto" latinLnBrk="0" hangingPunct="1">
                        <a:lnSpc>
                          <a:spcPct val="150000"/>
                        </a:lnSpc>
                        <a:spcBef>
                          <a:spcPts val="0"/>
                        </a:spcBef>
                        <a:spcAft>
                          <a:spcPts val="1200"/>
                        </a:spcAft>
                        <a:buClrTx/>
                        <a:buSzTx/>
                        <a:buFontTx/>
                        <a:buNone/>
                        <a:tabLst/>
                        <a:defRPr/>
                      </a:pPr>
                      <a:r>
                        <a:rPr lang="en-US" sz="1200" kern="1200" dirty="0">
                          <a:solidFill>
                            <a:schemeClr val="dk1"/>
                          </a:solidFill>
                          <a:effectLst/>
                          <a:latin typeface="Calibri" panose="020F0502020204030204" pitchFamily="34" charset="0"/>
                          <a:ea typeface="+mn-ea"/>
                          <a:cs typeface="+mn-cs"/>
                        </a:rPr>
                        <a:t>2.3  Build a talent pool for atmospheric sciences as a national imperative</a:t>
                      </a:r>
                      <a:endParaRPr lang="en-ZA" sz="1200" kern="1200" dirty="0">
                        <a:solidFill>
                          <a:schemeClr val="dk1"/>
                        </a:solidFill>
                        <a:effectLst/>
                        <a:latin typeface="Calibri" panose="020F0502020204030204" pitchFamily="34" charset="0"/>
                        <a:ea typeface="+mn-ea"/>
                        <a:cs typeface="+mn-cs"/>
                      </a:endParaRPr>
                    </a:p>
                  </a:txBody>
                  <a:tcPr marL="51435" marR="51435"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algn="just" defTabSz="914400" rtl="0" eaLnBrk="1" latinLnBrk="0" hangingPunct="1">
                        <a:lnSpc>
                          <a:spcPct val="150000"/>
                        </a:lnSpc>
                        <a:spcAft>
                          <a:spcPts val="1200"/>
                        </a:spcAft>
                      </a:pPr>
                      <a:r>
                        <a:rPr lang="en-US" sz="1200" kern="1200" dirty="0">
                          <a:solidFill>
                            <a:schemeClr val="dk1"/>
                          </a:solidFill>
                          <a:effectLst/>
                          <a:latin typeface="Calibri" panose="020F0502020204030204" pitchFamily="34" charset="0"/>
                          <a:ea typeface="+mn-ea"/>
                          <a:cs typeface="+mn-cs"/>
                        </a:rPr>
                        <a:t>A shortage of skills in weather and climate related sciences makes it difficult for SAWS to consistently deliver on its mandate and achieve its vision. This requires building a talent pool both in-house and on a national basis </a:t>
                      </a:r>
                      <a:r>
                        <a:rPr lang="en-US" sz="1200" kern="1200" dirty="0" smtClean="0">
                          <a:solidFill>
                            <a:schemeClr val="dk1"/>
                          </a:solidFill>
                          <a:effectLst/>
                          <a:latin typeface="Calibri" panose="020F0502020204030204" pitchFamily="34" charset="0"/>
                          <a:ea typeface="+mn-ea"/>
                          <a:cs typeface="+mn-cs"/>
                        </a:rPr>
                        <a:t>whilst </a:t>
                      </a:r>
                      <a:r>
                        <a:rPr lang="en-US" sz="1200" kern="1200" dirty="0">
                          <a:solidFill>
                            <a:schemeClr val="dk1"/>
                          </a:solidFill>
                          <a:effectLst/>
                          <a:latin typeface="Calibri" panose="020F0502020204030204" pitchFamily="34" charset="0"/>
                          <a:ea typeface="+mn-ea"/>
                          <a:cs typeface="+mn-cs"/>
                        </a:rPr>
                        <a:t>extending and upgrading our current </a:t>
                      </a:r>
                      <a:r>
                        <a:rPr lang="en-US" sz="1200" kern="1200" dirty="0" smtClean="0">
                          <a:solidFill>
                            <a:schemeClr val="dk1"/>
                          </a:solidFill>
                          <a:effectLst/>
                          <a:latin typeface="Calibri" panose="020F0502020204030204" pitchFamily="34" charset="0"/>
                          <a:ea typeface="+mn-ea"/>
                          <a:cs typeface="+mn-cs"/>
                        </a:rPr>
                        <a:t>infrastructure. </a:t>
                      </a:r>
                      <a:endParaRPr lang="en-ZA" sz="1200" kern="1200" dirty="0">
                        <a:solidFill>
                          <a:schemeClr val="dk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
        <p:nvSpPr>
          <p:cNvPr id="6" name="Footer Placeholder 5"/>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2745779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16305" y="-48126"/>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11" name="Rectangle 10"/>
          <p:cNvSpPr/>
          <p:nvPr/>
        </p:nvSpPr>
        <p:spPr>
          <a:xfrm>
            <a:off x="0" y="4618"/>
            <a:ext cx="9144000" cy="830997"/>
          </a:xfrm>
          <a:prstGeom prst="rect">
            <a:avLst/>
          </a:prstGeom>
          <a:solidFill>
            <a:schemeClr val="tx2"/>
          </a:solidFill>
        </p:spPr>
        <p:txBody>
          <a:bodyPr wrap="square">
            <a:spAutoFit/>
          </a:bodyPr>
          <a:lstStyle/>
          <a:p>
            <a:pPr lvl="1" algn="ctr" eaLnBrk="0" hangingPunct="0"/>
            <a:r>
              <a:rPr lang="en-ZA" sz="2400" b="1" dirty="0" smtClean="0">
                <a:solidFill>
                  <a:srgbClr val="FFFFFF"/>
                </a:solidFill>
                <a:latin typeface="Calibri" pitchFamily="34" charset="0"/>
                <a:cs typeface="Calibri" pitchFamily="34" charset="0"/>
              </a:rPr>
              <a:t>Strategic Goals and Objectives </a:t>
            </a:r>
          </a:p>
          <a:p>
            <a:pPr lvl="1" algn="ctr" eaLnBrk="0" hangingPunct="0"/>
            <a:r>
              <a:rPr lang="en-ZA" sz="2400" b="1" dirty="0" smtClean="0">
                <a:solidFill>
                  <a:srgbClr val="FFFFFF"/>
                </a:solidFill>
                <a:latin typeface="Calibri" pitchFamily="34" charset="0"/>
                <a:cs typeface="Calibri" pitchFamily="34" charset="0"/>
              </a:rPr>
              <a:t> </a:t>
            </a:r>
            <a:endParaRPr lang="en-ZA" sz="2400" b="1" dirty="0">
              <a:solidFill>
                <a:srgbClr val="FFFFFF"/>
              </a:solidFill>
              <a:latin typeface="Calibri" pitchFamily="34" charset="0"/>
              <a:cs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2843253875"/>
              </p:ext>
            </p:extLst>
          </p:nvPr>
        </p:nvGraphicFramePr>
        <p:xfrm>
          <a:off x="1" y="835615"/>
          <a:ext cx="9144001" cy="5946186"/>
        </p:xfrm>
        <a:graphic>
          <a:graphicData uri="http://schemas.openxmlformats.org/drawingml/2006/table">
            <a:tbl>
              <a:tblPr firstRow="1" firstCol="1" bandRow="1"/>
              <a:tblGrid>
                <a:gridCol w="1580190"/>
                <a:gridCol w="1791853"/>
                <a:gridCol w="1701031"/>
                <a:gridCol w="4070927"/>
              </a:tblGrid>
              <a:tr h="719473">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Strategic goals</a:t>
                      </a:r>
                      <a:endParaRPr lang="en-ZA" sz="1200" b="1" kern="1200" dirty="0">
                        <a:solidFill>
                          <a:schemeClr val="lt1"/>
                        </a:solidFill>
                        <a:effectLst/>
                        <a:latin typeface="Calibri" panose="020F0502020204030204" pitchFamily="34" charset="0"/>
                        <a:ea typeface="+mn-ea"/>
                        <a:cs typeface="+mn-cs"/>
                      </a:endParaRPr>
                    </a:p>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Short </a:t>
                      </a:r>
                      <a:r>
                        <a:rPr lang="en-US" sz="1200" b="1" kern="1200" dirty="0" smtClean="0">
                          <a:solidFill>
                            <a:schemeClr val="lt1"/>
                          </a:solidFill>
                          <a:effectLst/>
                          <a:latin typeface="Calibri" panose="020F0502020204030204" pitchFamily="34" charset="0"/>
                          <a:ea typeface="+mn-ea"/>
                          <a:cs typeface="+mn-cs"/>
                        </a:rPr>
                        <a:t>Title</a:t>
                      </a:r>
                      <a:endParaRPr lang="en-ZA" sz="1200" b="1" kern="1200" dirty="0">
                        <a:solidFill>
                          <a:schemeClr val="lt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9900"/>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Strategic goals</a:t>
                      </a:r>
                      <a:endParaRPr lang="en-ZA" sz="1200" b="1" kern="1200" dirty="0">
                        <a:solidFill>
                          <a:schemeClr val="lt1"/>
                        </a:solidFill>
                        <a:effectLst/>
                        <a:latin typeface="Calibri" panose="020F0502020204030204" pitchFamily="34" charset="0"/>
                        <a:ea typeface="+mn-ea"/>
                        <a:cs typeface="+mn-cs"/>
                      </a:endParaRPr>
                    </a:p>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Long </a:t>
                      </a:r>
                      <a:r>
                        <a:rPr lang="en-US" sz="1200" b="1" kern="1200" dirty="0" smtClean="0">
                          <a:solidFill>
                            <a:schemeClr val="lt1"/>
                          </a:solidFill>
                          <a:effectLst/>
                          <a:latin typeface="Calibri" panose="020F0502020204030204" pitchFamily="34" charset="0"/>
                          <a:ea typeface="+mn-ea"/>
                          <a:cs typeface="+mn-cs"/>
                        </a:rPr>
                        <a:t>Title</a:t>
                      </a:r>
                      <a:endParaRPr lang="en-ZA" sz="1200" b="1" kern="1200" dirty="0">
                        <a:solidFill>
                          <a:schemeClr val="lt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9900"/>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algn="l" defTabSz="914400" rtl="0" eaLnBrk="1" latinLnBrk="0" hangingPunct="1">
                        <a:lnSpc>
                          <a:spcPct val="150000"/>
                        </a:lnSpc>
                        <a:spcAft>
                          <a:spcPts val="1200"/>
                        </a:spcAft>
                      </a:pPr>
                      <a:r>
                        <a:rPr lang="en-ZA" sz="1200" b="1" kern="1200" dirty="0" smtClean="0">
                          <a:solidFill>
                            <a:schemeClr val="lt1"/>
                          </a:solidFill>
                          <a:effectLst/>
                          <a:latin typeface="Calibri" panose="020F0502020204030204" pitchFamily="34" charset="0"/>
                          <a:ea typeface="+mn-ea"/>
                          <a:cs typeface="+mn-cs"/>
                        </a:rPr>
                        <a:t>Strategic Objectives</a:t>
                      </a:r>
                      <a:endParaRPr lang="en-ZA" sz="1200" b="1" kern="1200" dirty="0">
                        <a:solidFill>
                          <a:schemeClr val="lt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9900"/>
                    </a:solidFill>
                  </a:tcPr>
                </a:tc>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Goal Statement</a:t>
                      </a:r>
                      <a:endParaRPr lang="en-ZA" sz="1200" b="1" kern="1200" dirty="0">
                        <a:solidFill>
                          <a:schemeClr val="lt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9900"/>
                    </a:solidFill>
                  </a:tcPr>
                </a:tc>
              </a:tr>
              <a:tr h="2084069">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Strategic Goal 3: </a:t>
                      </a:r>
                      <a:endParaRPr lang="en-ZA" sz="1200" b="1" kern="1200" dirty="0">
                        <a:solidFill>
                          <a:schemeClr val="lt1"/>
                        </a:solidFill>
                        <a:effectLst/>
                        <a:latin typeface="Calibri" panose="020F0502020204030204" pitchFamily="34" charset="0"/>
                        <a:ea typeface="+mn-ea"/>
                        <a:cs typeface="+mn-cs"/>
                      </a:endParaRPr>
                    </a:p>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Engaged stakeholders</a:t>
                      </a:r>
                      <a:endParaRPr lang="en-ZA" sz="1200" b="1" kern="1200" dirty="0">
                        <a:solidFill>
                          <a:schemeClr val="lt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9900"/>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algn="l" defTabSz="914400" rtl="0" eaLnBrk="1" latinLnBrk="0" hangingPunct="1">
                        <a:lnSpc>
                          <a:spcPct val="150000"/>
                        </a:lnSpc>
                        <a:spcAft>
                          <a:spcPts val="1200"/>
                        </a:spcAft>
                      </a:pPr>
                      <a:r>
                        <a:rPr lang="en-US" sz="1200" kern="1200" dirty="0">
                          <a:solidFill>
                            <a:schemeClr val="dk1"/>
                          </a:solidFill>
                          <a:effectLst/>
                          <a:latin typeface="Calibri" panose="020F0502020204030204" pitchFamily="34" charset="0"/>
                          <a:ea typeface="+mn-ea"/>
                          <a:cs typeface="+mn-cs"/>
                        </a:rPr>
                        <a:t>Strategic relationships leveraged and Stakeholders engaged</a:t>
                      </a:r>
                      <a:endParaRPr lang="en-ZA" sz="1200" kern="1200" dirty="0">
                        <a:solidFill>
                          <a:schemeClr val="dk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algn="l" defTabSz="914400" rtl="0" eaLnBrk="1" latinLnBrk="0" hangingPunct="1">
                        <a:lnSpc>
                          <a:spcPct val="150000"/>
                        </a:lnSpc>
                        <a:spcAft>
                          <a:spcPts val="1200"/>
                        </a:spcAft>
                      </a:pPr>
                      <a:r>
                        <a:rPr lang="en-US" sz="1200" kern="1200" dirty="0" smtClean="0">
                          <a:solidFill>
                            <a:schemeClr val="dk1"/>
                          </a:solidFill>
                          <a:effectLst/>
                          <a:latin typeface="Calibri" panose="020F0502020204030204" pitchFamily="34" charset="0"/>
                          <a:ea typeface="+mn-ea"/>
                          <a:cs typeface="+mn-cs"/>
                        </a:rPr>
                        <a:t>3.1  Position SAWS as a relevant Meteorological Institution</a:t>
                      </a:r>
                    </a:p>
                    <a:p>
                      <a:pPr marL="0" marR="0" indent="0" algn="l" defTabSz="914400" rtl="0" eaLnBrk="1" fontAlgn="auto" latinLnBrk="0" hangingPunct="1">
                        <a:lnSpc>
                          <a:spcPct val="150000"/>
                        </a:lnSpc>
                        <a:spcBef>
                          <a:spcPts val="0"/>
                        </a:spcBef>
                        <a:spcAft>
                          <a:spcPts val="1200"/>
                        </a:spcAft>
                        <a:buClrTx/>
                        <a:buSzTx/>
                        <a:buFontTx/>
                        <a:buNone/>
                        <a:tabLst/>
                        <a:defRPr/>
                      </a:pPr>
                      <a:r>
                        <a:rPr lang="en-US" sz="1200" kern="1200" dirty="0" smtClean="0">
                          <a:solidFill>
                            <a:schemeClr val="dk1"/>
                          </a:solidFill>
                          <a:effectLst/>
                          <a:latin typeface="Calibri" panose="020F0502020204030204" pitchFamily="34" charset="0"/>
                          <a:ea typeface="+mn-ea"/>
                          <a:cs typeface="+mn-cs"/>
                        </a:rPr>
                        <a:t>3.2  Manage and leverage strategic relationships</a:t>
                      </a:r>
                      <a:endParaRPr lang="en-ZA" sz="1200" kern="1200" dirty="0">
                        <a:solidFill>
                          <a:schemeClr val="dk1"/>
                        </a:solidFill>
                        <a:effectLst/>
                        <a:latin typeface="Calibri" panose="020F0502020204030204" pitchFamily="34" charset="0"/>
                        <a:ea typeface="+mn-ea"/>
                        <a:cs typeface="+mn-cs"/>
                      </a:endParaRPr>
                    </a:p>
                  </a:txBody>
                  <a:tcPr marL="51435" marR="51435"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algn="l" defTabSz="914400" rtl="0" eaLnBrk="1" latinLnBrk="0" hangingPunct="1">
                        <a:lnSpc>
                          <a:spcPct val="150000"/>
                        </a:lnSpc>
                        <a:spcAft>
                          <a:spcPts val="1200"/>
                        </a:spcAft>
                      </a:pPr>
                      <a:r>
                        <a:rPr lang="en-US" sz="1200" kern="1200" dirty="0">
                          <a:solidFill>
                            <a:schemeClr val="dk1"/>
                          </a:solidFill>
                          <a:effectLst/>
                          <a:latin typeface="Calibri" panose="020F0502020204030204" pitchFamily="34" charset="0"/>
                          <a:ea typeface="+mn-ea"/>
                          <a:cs typeface="+mn-cs"/>
                        </a:rPr>
                        <a:t>SAWS functions in a complex scientific and service environment where it is essential to maintain and manage stakeholder relationships to the benefit of both parties. </a:t>
                      </a:r>
                      <a:r>
                        <a:rPr lang="en-US" sz="1200" kern="1200" dirty="0" smtClean="0">
                          <a:solidFill>
                            <a:schemeClr val="dk1"/>
                          </a:solidFill>
                          <a:effectLst/>
                          <a:latin typeface="Calibri" panose="020F0502020204030204" pitchFamily="34" charset="0"/>
                          <a:ea typeface="+mn-ea"/>
                          <a:cs typeface="+mn-cs"/>
                        </a:rPr>
                        <a:t>Through </a:t>
                      </a:r>
                      <a:r>
                        <a:rPr lang="en-US" sz="1200" kern="1200" dirty="0">
                          <a:solidFill>
                            <a:schemeClr val="dk1"/>
                          </a:solidFill>
                          <a:effectLst/>
                          <a:latin typeface="Calibri" panose="020F0502020204030204" pitchFamily="34" charset="0"/>
                          <a:ea typeface="+mn-ea"/>
                          <a:cs typeface="+mn-cs"/>
                        </a:rPr>
                        <a:t>the activities supporting this goal SAWS is committed to effectively partner, collaborate, manage and leverage its key stakeholder relations to deliver on SAWS' mandate and objectives and to ensure its sustainability.</a:t>
                      </a:r>
                      <a:endParaRPr lang="en-ZA" sz="1200" kern="1200" dirty="0">
                        <a:solidFill>
                          <a:schemeClr val="dk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1654023">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Strategic Goal 4:</a:t>
                      </a:r>
                      <a:endParaRPr lang="en-ZA" sz="1200" b="1" kern="1200" dirty="0">
                        <a:solidFill>
                          <a:schemeClr val="lt1"/>
                        </a:solidFill>
                        <a:effectLst/>
                        <a:latin typeface="Calibri" panose="020F0502020204030204" pitchFamily="34" charset="0"/>
                        <a:ea typeface="+mn-ea"/>
                        <a:cs typeface="+mn-cs"/>
                      </a:endParaRPr>
                    </a:p>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Research, knowledge and intelligence creation</a:t>
                      </a:r>
                      <a:endParaRPr lang="en-ZA" sz="1200" b="1" kern="1200" dirty="0">
                        <a:solidFill>
                          <a:schemeClr val="lt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9900"/>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algn="l" defTabSz="914400" rtl="0" eaLnBrk="1" latinLnBrk="0" hangingPunct="1">
                        <a:lnSpc>
                          <a:spcPct val="150000"/>
                        </a:lnSpc>
                        <a:spcAft>
                          <a:spcPts val="1200"/>
                        </a:spcAft>
                      </a:pPr>
                      <a:r>
                        <a:rPr lang="en-US" sz="1200" kern="1200" dirty="0">
                          <a:solidFill>
                            <a:schemeClr val="dk1"/>
                          </a:solidFill>
                          <a:effectLst/>
                          <a:latin typeface="Calibri" panose="020F0502020204030204" pitchFamily="34" charset="0"/>
                          <a:ea typeface="+mn-ea"/>
                          <a:cs typeface="+mn-cs"/>
                        </a:rPr>
                        <a:t>Research, knowledge and Intelligence created in support of a weather-smart nation</a:t>
                      </a:r>
                      <a:endParaRPr lang="en-ZA" sz="1200" kern="1200" dirty="0">
                        <a:solidFill>
                          <a:schemeClr val="dk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algn="l" defTabSz="914400" rtl="0" eaLnBrk="1" latinLnBrk="0" hangingPunct="1">
                        <a:lnSpc>
                          <a:spcPct val="150000"/>
                        </a:lnSpc>
                        <a:spcAft>
                          <a:spcPts val="1200"/>
                        </a:spcAft>
                      </a:pPr>
                      <a:r>
                        <a:rPr lang="en-ZA" sz="1200" kern="1200" dirty="0" smtClean="0">
                          <a:solidFill>
                            <a:schemeClr val="dk1"/>
                          </a:solidFill>
                          <a:effectLst/>
                          <a:latin typeface="Calibri" panose="020F0502020204030204" pitchFamily="34" charset="0"/>
                          <a:ea typeface="+mn-ea"/>
                          <a:cs typeface="+mn-cs"/>
                        </a:rPr>
                        <a:t>4.1 Grow weather and climate knowledge base</a:t>
                      </a:r>
                      <a:endParaRPr lang="en-ZA" sz="1200" kern="1200" dirty="0">
                        <a:solidFill>
                          <a:schemeClr val="dk1"/>
                        </a:solidFill>
                        <a:effectLst/>
                        <a:latin typeface="Calibri" panose="020F0502020204030204" pitchFamily="34" charset="0"/>
                        <a:ea typeface="+mn-ea"/>
                        <a:cs typeface="+mn-cs"/>
                      </a:endParaRPr>
                    </a:p>
                  </a:txBody>
                  <a:tcPr marL="51435" marR="51435"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algn="l" defTabSz="914400" rtl="0" eaLnBrk="1" latinLnBrk="0" hangingPunct="1">
                        <a:lnSpc>
                          <a:spcPct val="150000"/>
                        </a:lnSpc>
                        <a:spcAft>
                          <a:spcPts val="1200"/>
                        </a:spcAft>
                      </a:pPr>
                      <a:r>
                        <a:rPr lang="en-US" sz="1200" kern="1200" dirty="0">
                          <a:solidFill>
                            <a:schemeClr val="dk1"/>
                          </a:solidFill>
                          <a:effectLst/>
                          <a:latin typeface="Calibri" panose="020F0502020204030204" pitchFamily="34" charset="0"/>
                          <a:ea typeface="+mn-ea"/>
                          <a:cs typeface="+mn-cs"/>
                        </a:rPr>
                        <a:t>SAWS is mandated to innovate and provide products and services that are designed to solve real life weather related challenges. This requires ongoing research to maintain its technological edge in meteorology and related disciplines. </a:t>
                      </a:r>
                      <a:endParaRPr lang="en-US" sz="1200" kern="1200" dirty="0" smtClean="0">
                        <a:solidFill>
                          <a:schemeClr val="dk1"/>
                        </a:solidFill>
                        <a:effectLst/>
                        <a:latin typeface="Calibri" panose="020F0502020204030204" pitchFamily="34" charset="0"/>
                        <a:ea typeface="+mn-ea"/>
                        <a:cs typeface="+mn-cs"/>
                      </a:endParaRPr>
                    </a:p>
                    <a:p>
                      <a:pPr marL="0" algn="l" defTabSz="914400" rtl="0" eaLnBrk="1" latinLnBrk="0" hangingPunct="1">
                        <a:lnSpc>
                          <a:spcPct val="150000"/>
                        </a:lnSpc>
                        <a:spcAft>
                          <a:spcPts val="1200"/>
                        </a:spcAft>
                      </a:pPr>
                      <a:endParaRPr lang="en-ZA" sz="1200" kern="1200" dirty="0">
                        <a:solidFill>
                          <a:schemeClr val="dk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1488621">
                <a:tc>
                  <a:txBody>
                    <a:bodyPr/>
                    <a:lstStyle>
                      <a:lvl1pPr marL="0" algn="l" defTabSz="457200" rtl="0" eaLnBrk="1" latinLnBrk="0" hangingPunct="1">
                        <a:defRPr sz="1800" b="1" kern="1200">
                          <a:solidFill>
                            <a:schemeClr val="lt1"/>
                          </a:solidFill>
                          <a:latin typeface="Arial"/>
                          <a:ea typeface=""/>
                          <a:cs typeface=""/>
                        </a:defRPr>
                      </a:lvl1pPr>
                      <a:lvl2pPr marL="457200" algn="l" defTabSz="457200" rtl="0" eaLnBrk="1" latinLnBrk="0" hangingPunct="1">
                        <a:defRPr sz="1800" b="1" kern="1200">
                          <a:solidFill>
                            <a:schemeClr val="lt1"/>
                          </a:solidFill>
                          <a:latin typeface="Arial"/>
                          <a:ea typeface=""/>
                          <a:cs typeface=""/>
                        </a:defRPr>
                      </a:lvl2pPr>
                      <a:lvl3pPr marL="914400" algn="l" defTabSz="457200" rtl="0" eaLnBrk="1" latinLnBrk="0" hangingPunct="1">
                        <a:defRPr sz="1800" b="1" kern="1200">
                          <a:solidFill>
                            <a:schemeClr val="lt1"/>
                          </a:solidFill>
                          <a:latin typeface="Arial"/>
                          <a:ea typeface=""/>
                          <a:cs typeface=""/>
                        </a:defRPr>
                      </a:lvl3pPr>
                      <a:lvl4pPr marL="1371600" algn="l" defTabSz="457200" rtl="0" eaLnBrk="1" latinLnBrk="0" hangingPunct="1">
                        <a:defRPr sz="1800" b="1" kern="1200">
                          <a:solidFill>
                            <a:schemeClr val="lt1"/>
                          </a:solidFill>
                          <a:latin typeface="Arial"/>
                          <a:ea typeface=""/>
                          <a:cs typeface=""/>
                        </a:defRPr>
                      </a:lvl4pPr>
                      <a:lvl5pPr marL="1828800" algn="l" defTabSz="457200" rtl="0" eaLnBrk="1" latinLnBrk="0" hangingPunct="1">
                        <a:defRPr sz="1800" b="1" kern="1200">
                          <a:solidFill>
                            <a:schemeClr val="lt1"/>
                          </a:solidFill>
                          <a:latin typeface="Arial"/>
                          <a:ea typeface=""/>
                          <a:cs typeface=""/>
                        </a:defRPr>
                      </a:lvl5pPr>
                      <a:lvl6pPr marL="2286000" algn="l" defTabSz="457200" rtl="0" eaLnBrk="1" latinLnBrk="0" hangingPunct="1">
                        <a:defRPr sz="1800" b="1" kern="1200">
                          <a:solidFill>
                            <a:schemeClr val="lt1"/>
                          </a:solidFill>
                          <a:latin typeface="Arial"/>
                          <a:ea typeface=""/>
                          <a:cs typeface=""/>
                        </a:defRPr>
                      </a:lvl6pPr>
                      <a:lvl7pPr marL="2743200" algn="l" defTabSz="457200" rtl="0" eaLnBrk="1" latinLnBrk="0" hangingPunct="1">
                        <a:defRPr sz="1800" b="1" kern="1200">
                          <a:solidFill>
                            <a:schemeClr val="lt1"/>
                          </a:solidFill>
                          <a:latin typeface="Arial"/>
                          <a:ea typeface=""/>
                          <a:cs typeface=""/>
                        </a:defRPr>
                      </a:lvl7pPr>
                      <a:lvl8pPr marL="3200400" algn="l" defTabSz="457200" rtl="0" eaLnBrk="1" latinLnBrk="0" hangingPunct="1">
                        <a:defRPr sz="1800" b="1" kern="1200">
                          <a:solidFill>
                            <a:schemeClr val="lt1"/>
                          </a:solidFill>
                          <a:latin typeface="Arial"/>
                          <a:ea typeface=""/>
                          <a:cs typeface=""/>
                        </a:defRPr>
                      </a:lvl8pPr>
                      <a:lvl9pPr marL="3657600" algn="l" defTabSz="457200" rtl="0" eaLnBrk="1" latinLnBrk="0" hangingPunct="1">
                        <a:defRPr sz="1800" b="1" kern="1200">
                          <a:solidFill>
                            <a:schemeClr val="lt1"/>
                          </a:solidFill>
                          <a:latin typeface="Arial"/>
                          <a:ea typeface=""/>
                          <a:cs typeface=""/>
                        </a:defRPr>
                      </a:lvl9pPr>
                    </a:lstStyle>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Strategic Goal 5:</a:t>
                      </a:r>
                      <a:endParaRPr lang="en-ZA" sz="1200" b="1" kern="1200" dirty="0">
                        <a:solidFill>
                          <a:schemeClr val="lt1"/>
                        </a:solidFill>
                        <a:effectLst/>
                        <a:latin typeface="Calibri" panose="020F0502020204030204" pitchFamily="34" charset="0"/>
                        <a:ea typeface="+mn-ea"/>
                        <a:cs typeface="+mn-cs"/>
                      </a:endParaRPr>
                    </a:p>
                    <a:p>
                      <a:pPr marL="0" algn="l" defTabSz="914400" rtl="0" eaLnBrk="1" latinLnBrk="0" hangingPunct="1">
                        <a:lnSpc>
                          <a:spcPct val="150000"/>
                        </a:lnSpc>
                        <a:spcAft>
                          <a:spcPts val="1200"/>
                        </a:spcAft>
                      </a:pPr>
                      <a:r>
                        <a:rPr lang="en-US" sz="1200" b="1" kern="1200" dirty="0">
                          <a:solidFill>
                            <a:schemeClr val="lt1"/>
                          </a:solidFill>
                          <a:effectLst/>
                          <a:latin typeface="Calibri" panose="020F0502020204030204" pitchFamily="34" charset="0"/>
                          <a:ea typeface="+mn-ea"/>
                          <a:cs typeface="+mn-cs"/>
                        </a:rPr>
                        <a:t>Growth and sustainability</a:t>
                      </a:r>
                      <a:endParaRPr lang="en-ZA" sz="1200" b="1" kern="1200" dirty="0">
                        <a:solidFill>
                          <a:schemeClr val="lt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9900"/>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algn="l" defTabSz="914400" rtl="0" eaLnBrk="1" latinLnBrk="0" hangingPunct="1">
                        <a:lnSpc>
                          <a:spcPct val="150000"/>
                        </a:lnSpc>
                        <a:spcAft>
                          <a:spcPts val="1200"/>
                        </a:spcAft>
                      </a:pPr>
                      <a:r>
                        <a:rPr lang="en-US" sz="1200" kern="1200" dirty="0">
                          <a:solidFill>
                            <a:schemeClr val="dk1"/>
                          </a:solidFill>
                          <a:effectLst/>
                          <a:latin typeface="Calibri" panose="020F0502020204030204" pitchFamily="34" charset="0"/>
                          <a:ea typeface="+mn-ea"/>
                          <a:cs typeface="+mn-cs"/>
                        </a:rPr>
                        <a:t>Revenue growth and organisational sustainability achieved</a:t>
                      </a:r>
                      <a:endParaRPr lang="en-ZA" sz="1200" kern="1200" dirty="0">
                        <a:solidFill>
                          <a:schemeClr val="dk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algn="l" defTabSz="914400" rtl="0" eaLnBrk="1" latinLnBrk="0" hangingPunct="1">
                        <a:lnSpc>
                          <a:spcPct val="150000"/>
                        </a:lnSpc>
                        <a:spcAft>
                          <a:spcPts val="1200"/>
                        </a:spcAft>
                      </a:pPr>
                      <a:r>
                        <a:rPr lang="en-ZA" sz="1200" kern="1200" dirty="0" smtClean="0">
                          <a:solidFill>
                            <a:schemeClr val="dk1"/>
                          </a:solidFill>
                          <a:effectLst/>
                          <a:latin typeface="Calibri" panose="020F0502020204030204" pitchFamily="34" charset="0"/>
                          <a:ea typeface="+mn-ea"/>
                          <a:cs typeface="+mn-cs"/>
                        </a:rPr>
                        <a:t>5.1  Grow Revenue Streams</a:t>
                      </a:r>
                      <a:endParaRPr lang="en-ZA" sz="1200" kern="1200" dirty="0">
                        <a:solidFill>
                          <a:schemeClr val="dk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457200" rtl="0" eaLnBrk="1" latinLnBrk="0" hangingPunct="1">
                        <a:defRPr sz="1800" kern="1200">
                          <a:solidFill>
                            <a:schemeClr val="dk1"/>
                          </a:solidFill>
                          <a:latin typeface="Arial"/>
                          <a:ea typeface=""/>
                          <a:cs typeface=""/>
                        </a:defRPr>
                      </a:lvl1pPr>
                      <a:lvl2pPr marL="457200" algn="l" defTabSz="457200" rtl="0" eaLnBrk="1" latinLnBrk="0" hangingPunct="1">
                        <a:defRPr sz="1800" kern="1200">
                          <a:solidFill>
                            <a:schemeClr val="dk1"/>
                          </a:solidFill>
                          <a:latin typeface="Arial"/>
                          <a:ea typeface=""/>
                          <a:cs typeface=""/>
                        </a:defRPr>
                      </a:lvl2pPr>
                      <a:lvl3pPr marL="914400" algn="l" defTabSz="457200" rtl="0" eaLnBrk="1" latinLnBrk="0" hangingPunct="1">
                        <a:defRPr sz="1800" kern="1200">
                          <a:solidFill>
                            <a:schemeClr val="dk1"/>
                          </a:solidFill>
                          <a:latin typeface="Arial"/>
                          <a:ea typeface=""/>
                          <a:cs typeface=""/>
                        </a:defRPr>
                      </a:lvl3pPr>
                      <a:lvl4pPr marL="1371600" algn="l" defTabSz="457200" rtl="0" eaLnBrk="1" latinLnBrk="0" hangingPunct="1">
                        <a:defRPr sz="1800" kern="1200">
                          <a:solidFill>
                            <a:schemeClr val="dk1"/>
                          </a:solidFill>
                          <a:latin typeface="Arial"/>
                          <a:ea typeface=""/>
                          <a:cs typeface=""/>
                        </a:defRPr>
                      </a:lvl4pPr>
                      <a:lvl5pPr marL="1828800" algn="l" defTabSz="457200" rtl="0" eaLnBrk="1" latinLnBrk="0" hangingPunct="1">
                        <a:defRPr sz="1800" kern="1200">
                          <a:solidFill>
                            <a:schemeClr val="dk1"/>
                          </a:solidFill>
                          <a:latin typeface="Arial"/>
                          <a:ea typeface=""/>
                          <a:cs typeface=""/>
                        </a:defRPr>
                      </a:lvl5pPr>
                      <a:lvl6pPr marL="2286000" algn="l" defTabSz="457200" rtl="0" eaLnBrk="1" latinLnBrk="0" hangingPunct="1">
                        <a:defRPr sz="1800" kern="1200">
                          <a:solidFill>
                            <a:schemeClr val="dk1"/>
                          </a:solidFill>
                          <a:latin typeface="Arial"/>
                          <a:ea typeface=""/>
                          <a:cs typeface=""/>
                        </a:defRPr>
                      </a:lvl6pPr>
                      <a:lvl7pPr marL="2743200" algn="l" defTabSz="457200" rtl="0" eaLnBrk="1" latinLnBrk="0" hangingPunct="1">
                        <a:defRPr sz="1800" kern="1200">
                          <a:solidFill>
                            <a:schemeClr val="dk1"/>
                          </a:solidFill>
                          <a:latin typeface="Arial"/>
                          <a:ea typeface=""/>
                          <a:cs typeface=""/>
                        </a:defRPr>
                      </a:lvl7pPr>
                      <a:lvl8pPr marL="3200400" algn="l" defTabSz="457200" rtl="0" eaLnBrk="1" latinLnBrk="0" hangingPunct="1">
                        <a:defRPr sz="1800" kern="1200">
                          <a:solidFill>
                            <a:schemeClr val="dk1"/>
                          </a:solidFill>
                          <a:latin typeface="Arial"/>
                          <a:ea typeface=""/>
                          <a:cs typeface=""/>
                        </a:defRPr>
                      </a:lvl8pPr>
                      <a:lvl9pPr marL="3657600" algn="l" defTabSz="457200" rtl="0" eaLnBrk="1" latinLnBrk="0" hangingPunct="1">
                        <a:defRPr sz="1800" kern="1200">
                          <a:solidFill>
                            <a:schemeClr val="dk1"/>
                          </a:solidFill>
                          <a:latin typeface="Arial"/>
                          <a:ea typeface=""/>
                          <a:cs typeface=""/>
                        </a:defRPr>
                      </a:lvl9pPr>
                    </a:lstStyle>
                    <a:p>
                      <a:pPr marL="0" algn="l" defTabSz="914400" rtl="0" eaLnBrk="1" latinLnBrk="0" hangingPunct="1">
                        <a:lnSpc>
                          <a:spcPct val="150000"/>
                        </a:lnSpc>
                        <a:spcAft>
                          <a:spcPts val="1200"/>
                        </a:spcAft>
                      </a:pPr>
                      <a:r>
                        <a:rPr lang="en-US" sz="1200" kern="1200" dirty="0">
                          <a:solidFill>
                            <a:schemeClr val="dk1"/>
                          </a:solidFill>
                          <a:effectLst/>
                          <a:latin typeface="Calibri" panose="020F0502020204030204" pitchFamily="34" charset="0"/>
                          <a:ea typeface="+mn-ea"/>
                          <a:cs typeface="+mn-cs"/>
                        </a:rPr>
                        <a:t>SAWS is an essential element of South African public life, contributing to both the country's economic activities and safety of life. </a:t>
                      </a:r>
                      <a:r>
                        <a:rPr lang="en-US" sz="1200" kern="1200" dirty="0" smtClean="0">
                          <a:solidFill>
                            <a:schemeClr val="dk1"/>
                          </a:solidFill>
                          <a:effectLst/>
                          <a:latin typeface="Calibri" panose="020F0502020204030204" pitchFamily="34" charset="0"/>
                          <a:ea typeface="+mn-ea"/>
                          <a:cs typeface="+mn-cs"/>
                        </a:rPr>
                        <a:t>In </a:t>
                      </a:r>
                      <a:r>
                        <a:rPr lang="en-US" sz="1200" kern="1200" dirty="0">
                          <a:solidFill>
                            <a:schemeClr val="dk1"/>
                          </a:solidFill>
                          <a:effectLst/>
                          <a:latin typeface="Calibri" panose="020F0502020204030204" pitchFamily="34" charset="0"/>
                          <a:ea typeface="+mn-ea"/>
                          <a:cs typeface="+mn-cs"/>
                        </a:rPr>
                        <a:t>order to grow while also ensuring that it remains sustainable, SAWS must establish sustained and high value sources of revenue to fund its operations. </a:t>
                      </a:r>
                      <a:endParaRPr lang="en-ZA" sz="1200" kern="1200" dirty="0">
                        <a:solidFill>
                          <a:schemeClr val="dk1"/>
                        </a:solidFill>
                        <a:effectLst/>
                        <a:latin typeface="Calibri" panose="020F0502020204030204" pitchFamily="34" charset="0"/>
                        <a:ea typeface="+mn-ea"/>
                        <a:cs typeface="+mn-cs"/>
                      </a:endParaRPr>
                    </a:p>
                  </a:txBody>
                  <a:tcPr marL="20939" marR="20939" marT="0" marB="0">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bl>
          </a:graphicData>
        </a:graphic>
      </p:graphicFrame>
      <p:sp>
        <p:nvSpPr>
          <p:cNvPr id="7" name="Footer Placeholder 6"/>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1565596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4" name="Line 4"/>
          <p:cNvSpPr>
            <a:spLocks noChangeShapeType="1"/>
          </p:cNvSpPr>
          <p:nvPr/>
        </p:nvSpPr>
        <p:spPr bwMode="auto">
          <a:xfrm>
            <a:off x="116305" y="-48126"/>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sp>
        <p:nvSpPr>
          <p:cNvPr id="11" name="Rectangle 10"/>
          <p:cNvSpPr/>
          <p:nvPr/>
        </p:nvSpPr>
        <p:spPr>
          <a:xfrm>
            <a:off x="0" y="2828836"/>
            <a:ext cx="9144000" cy="830997"/>
          </a:xfrm>
          <a:prstGeom prst="rect">
            <a:avLst/>
          </a:prstGeom>
          <a:solidFill>
            <a:schemeClr val="tx2"/>
          </a:solidFill>
        </p:spPr>
        <p:txBody>
          <a:bodyPr wrap="square">
            <a:spAutoFit/>
          </a:bodyPr>
          <a:lstStyle/>
          <a:p>
            <a:pPr lvl="1" algn="ctr" eaLnBrk="0" hangingPunct="0"/>
            <a:r>
              <a:rPr lang="en-ZA" sz="2400" b="1" dirty="0">
                <a:solidFill>
                  <a:srgbClr val="FFFFFF"/>
                </a:solidFill>
                <a:latin typeface="Calibri" pitchFamily="34" charset="0"/>
                <a:cs typeface="Calibri" pitchFamily="34" charset="0"/>
              </a:rPr>
              <a:t>STRATEGIC GOAL 1:  </a:t>
            </a:r>
          </a:p>
          <a:p>
            <a:pPr lvl="1" algn="ctr" eaLnBrk="0" hangingPunct="0"/>
            <a:r>
              <a:rPr lang="en-ZA" sz="2400" b="1" dirty="0">
                <a:solidFill>
                  <a:srgbClr val="FFFFFF"/>
                </a:solidFill>
                <a:latin typeface="Calibri" pitchFamily="34" charset="0"/>
                <a:cs typeface="Calibri" pitchFamily="34" charset="0"/>
              </a:rPr>
              <a:t>PROVISION OF PRODUCTS &amp; SERVICES</a:t>
            </a:r>
          </a:p>
        </p:txBody>
      </p:sp>
      <p:sp>
        <p:nvSpPr>
          <p:cNvPr id="5" name="Footer Placeholder 4"/>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35364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23948" cy="838200"/>
          </a:xfrm>
          <a:solidFill>
            <a:schemeClr val="tx2"/>
          </a:solidFill>
        </p:spPr>
        <p:txBody>
          <a:bodyPr/>
          <a:lstStyle/>
          <a:p>
            <a:pPr lvl="1"/>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smtClean="0">
                <a:solidFill>
                  <a:srgbClr val="FFFFFF"/>
                </a:solidFill>
                <a:cs typeface="Calibri" pitchFamily="34" charset="0"/>
              </a:rPr>
              <a:t>STRATEGIC GOAL 1:Provision of Products and Services </a:t>
            </a: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a:off x="116305" y="-48126"/>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3827567368"/>
              </p:ext>
            </p:extLst>
          </p:nvPr>
        </p:nvGraphicFramePr>
        <p:xfrm>
          <a:off x="2" y="838200"/>
          <a:ext cx="9123947" cy="4081717"/>
        </p:xfrm>
        <a:graphic>
          <a:graphicData uri="http://schemas.openxmlformats.org/drawingml/2006/table">
            <a:tbl>
              <a:tblPr/>
              <a:tblGrid>
                <a:gridCol w="1664954"/>
                <a:gridCol w="1398561"/>
                <a:gridCol w="1398561"/>
                <a:gridCol w="1398561"/>
                <a:gridCol w="3263310"/>
              </a:tblGrid>
              <a:tr h="582448">
                <a:tc grid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SO</a:t>
                      </a:r>
                      <a:r>
                        <a:rPr lang="en-ZA" sz="1400" b="1" kern="1200" baseline="0" dirty="0" smtClean="0">
                          <a:solidFill>
                            <a:schemeClr val="bg1"/>
                          </a:solidFill>
                          <a:effectLst/>
                          <a:latin typeface="+mn-lt"/>
                          <a:ea typeface="+mn-ea"/>
                          <a:cs typeface="Arial" panose="020B0604020202020204" pitchFamily="34" charset="0"/>
                        </a:rPr>
                        <a:t> 1.1 </a:t>
                      </a:r>
                      <a:r>
                        <a:rPr lang="en-ZA" sz="14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Develop and market meteorological and related products and services for specific economic sectors</a:t>
                      </a:r>
                      <a:endParaRPr lang="en-ZA"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endParaRPr lang="en-ZA" sz="1400" kern="1200" dirty="0">
                        <a:solidFill>
                          <a:schemeClr val="bg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smtClean="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741297">
                <a:tc>
                  <a:txBody>
                    <a:bodyPr/>
                    <a:lstStyle/>
                    <a:p>
                      <a:pPr algn="ctr">
                        <a:lnSpc>
                          <a:spcPct val="100000"/>
                        </a:lnSpc>
                        <a:spcAft>
                          <a:spcPts val="0"/>
                        </a:spcAft>
                      </a:pPr>
                      <a:r>
                        <a:rPr lang="en-ZA" sz="1400" b="1" kern="1200" dirty="0" smtClean="0">
                          <a:solidFill>
                            <a:schemeClr val="bg1"/>
                          </a:solidFill>
                          <a:effectLst/>
                          <a:latin typeface="+mn-lt"/>
                          <a:ea typeface="+mn-ea"/>
                          <a:cs typeface="Arial" panose="020B0604020202020204" pitchFamily="34" charset="0"/>
                        </a:rPr>
                        <a:t>Performance indicator</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Annual target 2017/18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2</a:t>
                      </a:r>
                      <a:r>
                        <a:rPr lang="en-ZA" sz="1400" b="1" kern="1200" baseline="30000" dirty="0" smtClean="0">
                          <a:solidFill>
                            <a:schemeClr val="bg1"/>
                          </a:solidFill>
                          <a:effectLst/>
                          <a:latin typeface="+mn-lt"/>
                          <a:ea typeface="+mn-ea"/>
                          <a:cs typeface="Arial" panose="020B0604020202020204" pitchFamily="34" charset="0"/>
                        </a:rPr>
                        <a:t>nd</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Quarter target 2017/18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1</a:t>
                      </a:r>
                      <a:r>
                        <a:rPr lang="en-ZA" sz="1400" b="1" kern="1200" baseline="30000" dirty="0" smtClean="0">
                          <a:solidFill>
                            <a:schemeClr val="bg1"/>
                          </a:solidFill>
                          <a:effectLst/>
                          <a:latin typeface="+mn-lt"/>
                          <a:ea typeface="+mn-ea"/>
                          <a:cs typeface="Arial" panose="020B0604020202020204" pitchFamily="34" charset="0"/>
                        </a:rPr>
                        <a:t>st</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 Quarter Status </a:t>
                      </a:r>
                    </a:p>
                    <a:p>
                      <a:pPr marL="0" marR="0" indent="52705" algn="ctr" defTabSz="457200" rtl="0" eaLnBrk="1" fontAlgn="auto" latinLnBrk="0" hangingPunct="1">
                        <a:lnSpc>
                          <a:spcPct val="100000"/>
                        </a:lnSpc>
                        <a:spcBef>
                          <a:spcPts val="0"/>
                        </a:spcBef>
                        <a:spcAft>
                          <a:spcPts val="0"/>
                        </a:spcAft>
                        <a:buClrTx/>
                        <a:buSzTx/>
                        <a:buFontTx/>
                        <a:buNone/>
                        <a:tabLst/>
                        <a:defRPr/>
                      </a:pPr>
                      <a:endParaRPr lang="en-ZA" sz="1400" b="1" kern="1200" dirty="0" smtClean="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en-GB" sz="1400" b="1" kern="1200" dirty="0" smtClean="0">
                          <a:solidFill>
                            <a:schemeClr val="bg1"/>
                          </a:solidFill>
                          <a:effectLst/>
                          <a:latin typeface="+mn-lt"/>
                          <a:ea typeface="+mn-ea"/>
                          <a:cs typeface="Arial" panose="020B0604020202020204" pitchFamily="34" charset="0"/>
                        </a:rPr>
                        <a:t> 2</a:t>
                      </a:r>
                      <a:r>
                        <a:rPr lang="en-GB" sz="1400" b="1" kern="1200" baseline="30000" dirty="0" smtClean="0">
                          <a:solidFill>
                            <a:schemeClr val="bg1"/>
                          </a:solidFill>
                          <a:effectLst/>
                          <a:latin typeface="+mn-lt"/>
                          <a:ea typeface="+mn-ea"/>
                          <a:cs typeface="Arial" panose="020B0604020202020204" pitchFamily="34" charset="0"/>
                        </a:rPr>
                        <a:t>nd </a:t>
                      </a:r>
                      <a:r>
                        <a:rPr lang="en-GB" sz="1400" b="1" kern="1200" baseline="0" dirty="0" smtClean="0">
                          <a:solidFill>
                            <a:schemeClr val="bg1"/>
                          </a:solidFill>
                          <a:effectLst/>
                          <a:latin typeface="+mn-lt"/>
                          <a:ea typeface="+mn-ea"/>
                          <a:cs typeface="Arial" panose="020B0604020202020204" pitchFamily="34" charset="0"/>
                        </a:rPr>
                        <a:t>   Quarter </a:t>
                      </a:r>
                      <a:r>
                        <a:rPr lang="en-GB" sz="1400" b="1" kern="1200" dirty="0" smtClean="0">
                          <a:solidFill>
                            <a:schemeClr val="bg1"/>
                          </a:solidFill>
                          <a:effectLst/>
                          <a:latin typeface="+mn-lt"/>
                          <a:ea typeface="+mn-ea"/>
                          <a:cs typeface="Arial" panose="020B0604020202020204" pitchFamily="34" charset="0"/>
                        </a:rPr>
                        <a:t>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27579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 completion of  community impact study on the provision of  community weather-smart products and services</a:t>
                      </a: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Public Good Strategy (PGS) developed </a:t>
                      </a: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Development of a PGS.</a:t>
                      </a:r>
                    </a:p>
                    <a:p>
                      <a:pPr marL="0" marR="0" indent="0" algn="just" defTabSz="457200" rtl="0" eaLnBrk="1" fontAlgn="auto" latinLnBrk="0" hangingPunct="1">
                        <a:lnSpc>
                          <a:spcPct val="100000"/>
                        </a:lnSpc>
                        <a:spcBef>
                          <a:spcPts val="0"/>
                        </a:spcBef>
                        <a:spcAft>
                          <a:spcPts val="0"/>
                        </a:spcAft>
                        <a:buClrTx/>
                        <a:buSzTx/>
                        <a:buFontTx/>
                        <a:buNone/>
                        <a:tabLst/>
                        <a:defRPr/>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PARTIALLY ACHIEVED</a:t>
                      </a:r>
                    </a:p>
                    <a:p>
                      <a:pPr>
                        <a:lnSpc>
                          <a:spcPct val="107000"/>
                        </a:lnSpc>
                        <a:spcAft>
                          <a:spcPts val="800"/>
                        </a:spcAft>
                      </a:pPr>
                      <a:r>
                        <a:rPr lang="en-ZA" sz="1000" b="0" dirty="0" smtClean="0">
                          <a:effectLst/>
                          <a:latin typeface="Calibri" panose="020F0502020204030204" pitchFamily="34" charset="0"/>
                          <a:ea typeface="Calibri" panose="020F0502020204030204" pitchFamily="34" charset="0"/>
                          <a:cs typeface="Times New Roman" panose="02020603050405020304" pitchFamily="18" charset="0"/>
                        </a:rPr>
                        <a:t>The process is being initiated. Management suggest that this rather be Integrated Service Strategy that is inclusive of all services of SAWS business. The integrated Strategy will include both Public and Commercial strategy. </a:t>
                      </a:r>
                    </a:p>
                    <a:p>
                      <a:pPr algn="just">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ACHIEVED</a:t>
                      </a:r>
                    </a:p>
                    <a:p>
                      <a:pPr>
                        <a:lnSpc>
                          <a:spcPct val="107000"/>
                        </a:lnSpc>
                        <a:spcAft>
                          <a:spcPts val="80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The PGS was renamed ISS</a:t>
                      </a:r>
                    </a:p>
                    <a:p>
                      <a:pPr>
                        <a:lnSpc>
                          <a:spcPct val="107000"/>
                        </a:lnSpc>
                        <a:spcAft>
                          <a:spcPts val="80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 Integrated Service Strategy ).</a:t>
                      </a:r>
                      <a:r>
                        <a:rPr lang="en-ZA" sz="1000" baseline="0" dirty="0" smtClean="0">
                          <a:effectLst/>
                          <a:latin typeface="Calibri" panose="020F0502020204030204" pitchFamily="34" charset="0"/>
                          <a:ea typeface="Calibri" panose="020F0502020204030204" pitchFamily="34" charset="0"/>
                          <a:cs typeface="Times New Roman" panose="02020603050405020304" pitchFamily="18" charset="0"/>
                        </a:rPr>
                        <a:t> The project team was formalised by the CEO. The ISS workshop was held on 19-20 September 2017 to develop amongst others, terms of reference. </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ZA" sz="1000" kern="1200" dirty="0" smtClean="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grpSp>
        <p:nvGrpSpPr>
          <p:cNvPr id="5" name="Group 6"/>
          <p:cNvGrpSpPr>
            <a:grpSpLocks/>
          </p:cNvGrpSpPr>
          <p:nvPr/>
        </p:nvGrpSpPr>
        <p:grpSpPr bwMode="auto">
          <a:xfrm>
            <a:off x="1066800" y="6477000"/>
            <a:ext cx="5778500" cy="215900"/>
            <a:chOff x="685800" y="6400800"/>
            <a:chExt cx="5778500" cy="215900"/>
          </a:xfrm>
        </p:grpSpPr>
        <p:sp>
          <p:nvSpPr>
            <p:cNvPr id="7"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On target</a:t>
              </a:r>
              <a:endParaRPr lang="en-US" altLang="en-US" sz="1200" dirty="0">
                <a:solidFill>
                  <a:srgbClr val="333399"/>
                </a:solidFill>
              </a:endParaRPr>
            </a:p>
          </p:txBody>
        </p:sp>
        <p:sp>
          <p:nvSpPr>
            <p:cNvPr id="8"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work in progress</a:t>
              </a:r>
              <a:endParaRPr lang="en-US" altLang="en-US" sz="1200" dirty="0">
                <a:solidFill>
                  <a:srgbClr val="333399"/>
                </a:solidFill>
              </a:endParaRPr>
            </a:p>
          </p:txBody>
        </p:sp>
        <p:sp>
          <p:nvSpPr>
            <p:cNvPr id="9"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Off target</a:t>
              </a:r>
            </a:p>
          </p:txBody>
        </p:sp>
        <p:sp>
          <p:nvSpPr>
            <p:cNvPr id="10"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r>
                <a:rPr lang="en-US" altLang="en-US" sz="1200">
                  <a:solidFill>
                    <a:srgbClr val="333399"/>
                  </a:solidFill>
                </a:rPr>
                <a:t>= No</a:t>
              </a:r>
            </a:p>
            <a:p>
              <a:pPr marL="228600" lvl="2">
                <a:lnSpc>
                  <a:spcPct val="60000"/>
                </a:lnSpc>
                <a:buClr>
                  <a:srgbClr val="000000"/>
                </a:buClr>
              </a:pPr>
              <a:r>
                <a:rPr lang="en-US" altLang="en-US" sz="1200">
                  <a:solidFill>
                    <a:srgbClr val="333399"/>
                  </a:solidFill>
                </a:rPr>
                <a:t>milestone</a:t>
              </a:r>
            </a:p>
          </p:txBody>
        </p:sp>
      </p:grpSp>
      <p:sp>
        <p:nvSpPr>
          <p:cNvPr id="12" name="Footer Placeholder 11"/>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1839673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23948" cy="838200"/>
          </a:xfrm>
          <a:solidFill>
            <a:schemeClr val="tx2"/>
          </a:solidFill>
        </p:spPr>
        <p:txBody>
          <a:bodyPr/>
          <a:lstStyle/>
          <a:p>
            <a:pPr lvl="1"/>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smtClean="0">
                <a:solidFill>
                  <a:srgbClr val="FFFFFF"/>
                </a:solidFill>
                <a:cs typeface="Calibri" pitchFamily="34" charset="0"/>
              </a:rPr>
              <a:t>STRATEGIC GOAL 1:Provision of Products and Services </a:t>
            </a:r>
            <a:r>
              <a:rPr lang="en-US" sz="2400" b="1" dirty="0">
                <a:solidFill>
                  <a:srgbClr val="FFFFFF"/>
                </a:solidFill>
                <a:cs typeface="Calibri" pitchFamily="34" charset="0"/>
              </a:rPr>
              <a:t/>
            </a:r>
            <a:br>
              <a:rPr lang="en-US" sz="2400" b="1" dirty="0">
                <a:solidFill>
                  <a:srgbClr val="FFFFFF"/>
                </a:solidFill>
                <a:cs typeface="Calibri" pitchFamily="34" charset="0"/>
              </a:rPr>
            </a:br>
            <a:r>
              <a:rPr lang="en-US" sz="2400" b="1" dirty="0">
                <a:solidFill>
                  <a:srgbClr val="FFFFFF"/>
                </a:solidFill>
                <a:cs typeface="Calibri" pitchFamily="34" charset="0"/>
              </a:rPr>
              <a:t/>
            </a:r>
            <a:br>
              <a:rPr lang="en-US" sz="2400" b="1" dirty="0">
                <a:solidFill>
                  <a:srgbClr val="FFFFFF"/>
                </a:solidFill>
                <a:cs typeface="Calibri" pitchFamily="34" charset="0"/>
              </a:rPr>
            </a:br>
            <a:r>
              <a:rPr lang="en-US" sz="2000" b="1" kern="1200" dirty="0" smtClean="0">
                <a:solidFill>
                  <a:srgbClr val="00B050"/>
                </a:solidFill>
                <a:latin typeface="Arial" panose="020B0604020202020204" pitchFamily="34" charset="0"/>
                <a:ea typeface="+mn-ea"/>
                <a:cs typeface="+mn-cs"/>
              </a:rPr>
              <a:t> </a:t>
            </a:r>
            <a:endParaRPr lang="en-US" sz="2000" b="1" kern="1200" dirty="0">
              <a:solidFill>
                <a:srgbClr val="00B050"/>
              </a:solidFill>
              <a:latin typeface="Arial" panose="020B0604020202020204" pitchFamily="34" charset="0"/>
              <a:ea typeface="+mn-ea"/>
              <a:cs typeface="+mn-cs"/>
            </a:endParaRPr>
          </a:p>
        </p:txBody>
      </p:sp>
      <p:sp>
        <p:nvSpPr>
          <p:cNvPr id="4" name="Line 4"/>
          <p:cNvSpPr>
            <a:spLocks noChangeShapeType="1"/>
          </p:cNvSpPr>
          <p:nvPr/>
        </p:nvSpPr>
        <p:spPr bwMode="auto">
          <a:xfrm flipV="1">
            <a:off x="0" y="0"/>
            <a:ext cx="91440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a:lstStyle/>
          <a:p>
            <a:pPr eaLnBrk="0" hangingPunct="0"/>
            <a:endParaRPr lang="en-ZA" smtClean="0">
              <a:solidFill>
                <a:srgbClr val="000000"/>
              </a:solidFill>
              <a:latin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4087449502"/>
              </p:ext>
            </p:extLst>
          </p:nvPr>
        </p:nvGraphicFramePr>
        <p:xfrm>
          <a:off x="1" y="838200"/>
          <a:ext cx="9095874" cy="4694771"/>
        </p:xfrm>
        <a:graphic>
          <a:graphicData uri="http://schemas.openxmlformats.org/drawingml/2006/table">
            <a:tbl>
              <a:tblPr/>
              <a:tblGrid>
                <a:gridCol w="1751634"/>
                <a:gridCol w="1377045"/>
                <a:gridCol w="1377045"/>
                <a:gridCol w="1377045"/>
                <a:gridCol w="3213105"/>
              </a:tblGrid>
              <a:tr h="381000">
                <a:tc gridSpan="5">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400" b="1" kern="1200" baseline="0" dirty="0" smtClean="0">
                          <a:solidFill>
                            <a:schemeClr val="bg1"/>
                          </a:solidFill>
                          <a:effectLst/>
                          <a:latin typeface="+mn-lt"/>
                          <a:ea typeface="+mn-ea"/>
                          <a:cs typeface="Arial" panose="020B0604020202020204" pitchFamily="34" charset="0"/>
                        </a:rPr>
                        <a:t> </a:t>
                      </a:r>
                      <a:r>
                        <a:rPr lang="en-ZA" sz="14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SO 1.1:  Develop and  provide meteorological and related  products and services for targeted communities nationally</a:t>
                      </a:r>
                      <a:endParaRPr lang="en-ZA"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ZA" sz="1400"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0000"/>
                        </a:lnSpc>
                        <a:spcAft>
                          <a:spcPts val="0"/>
                        </a:spcAft>
                      </a:pPr>
                      <a:endParaRPr lang="en-ZA" sz="1400" kern="1200" dirty="0">
                        <a:solidFill>
                          <a:schemeClr val="bg1"/>
                        </a:solidFill>
                        <a:effectLst/>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sz="1300" dirty="0" smtClean="0">
                        <a:solidFill>
                          <a:schemeClr val="tx1"/>
                        </a:solidFill>
                        <a:latin typeface="Arial" panose="020B0604020202020204" pitchFamily="34" charset="0"/>
                        <a:cs typeface="Arial" panose="020B0604020202020204" pitchFamily="34" charset="0"/>
                      </a:endParaRPr>
                    </a:p>
                  </a:txBody>
                  <a:tcPr marL="65917" marR="659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898309">
                <a:tc>
                  <a:txBody>
                    <a:bodyPr/>
                    <a:lstStyle/>
                    <a:p>
                      <a:pPr algn="ctr">
                        <a:lnSpc>
                          <a:spcPct val="100000"/>
                        </a:lnSpc>
                        <a:spcAft>
                          <a:spcPts val="0"/>
                        </a:spcAft>
                      </a:pPr>
                      <a:r>
                        <a:rPr lang="en-ZA" sz="1400" b="1" kern="1200" dirty="0" smtClean="0">
                          <a:solidFill>
                            <a:schemeClr val="bg1"/>
                          </a:solidFill>
                          <a:effectLst/>
                          <a:latin typeface="+mn-lt"/>
                          <a:ea typeface="+mn-ea"/>
                          <a:cs typeface="Arial" panose="020B0604020202020204" pitchFamily="34" charset="0"/>
                        </a:rPr>
                        <a:t>Performance indicator</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Annual target 2017/18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2</a:t>
                      </a:r>
                      <a:r>
                        <a:rPr lang="en-ZA" sz="1400" b="1" kern="1200" baseline="30000" dirty="0" smtClean="0">
                          <a:solidFill>
                            <a:schemeClr val="bg1"/>
                          </a:solidFill>
                          <a:effectLst/>
                          <a:latin typeface="+mn-lt"/>
                          <a:ea typeface="+mn-ea"/>
                          <a:cs typeface="Arial" panose="020B0604020202020204" pitchFamily="34" charset="0"/>
                        </a:rPr>
                        <a:t>nd</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Quarter target 2017/18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400" b="1" kern="1200" dirty="0" smtClean="0">
                          <a:solidFill>
                            <a:schemeClr val="bg1"/>
                          </a:solidFill>
                          <a:effectLst/>
                          <a:latin typeface="+mn-lt"/>
                          <a:ea typeface="+mn-ea"/>
                          <a:cs typeface="Arial" panose="020B0604020202020204" pitchFamily="34" charset="0"/>
                        </a:rPr>
                        <a:t>1</a:t>
                      </a:r>
                      <a:r>
                        <a:rPr lang="en-ZA" sz="1400" b="1" kern="1200" baseline="30000" dirty="0" smtClean="0">
                          <a:solidFill>
                            <a:schemeClr val="bg1"/>
                          </a:solidFill>
                          <a:effectLst/>
                          <a:latin typeface="+mn-lt"/>
                          <a:ea typeface="+mn-ea"/>
                          <a:cs typeface="Arial" panose="020B0604020202020204" pitchFamily="34" charset="0"/>
                        </a:rPr>
                        <a:t>st</a:t>
                      </a:r>
                      <a:r>
                        <a:rPr lang="en-ZA" sz="1400" b="1" kern="1200" baseline="0" dirty="0" smtClean="0">
                          <a:solidFill>
                            <a:schemeClr val="bg1"/>
                          </a:solidFill>
                          <a:effectLst/>
                          <a:latin typeface="+mn-lt"/>
                          <a:ea typeface="+mn-ea"/>
                          <a:cs typeface="Arial" panose="020B0604020202020204" pitchFamily="34" charset="0"/>
                        </a:rPr>
                        <a:t> </a:t>
                      </a:r>
                      <a:r>
                        <a:rPr lang="en-ZA" sz="1400" b="1" kern="1200" dirty="0" smtClean="0">
                          <a:solidFill>
                            <a:schemeClr val="bg1"/>
                          </a:solidFill>
                          <a:effectLst/>
                          <a:latin typeface="+mn-lt"/>
                          <a:ea typeface="+mn-ea"/>
                          <a:cs typeface="Arial" panose="020B0604020202020204" pitchFamily="34" charset="0"/>
                        </a:rPr>
                        <a:t> Quarter Status </a:t>
                      </a:r>
                    </a:p>
                    <a:p>
                      <a:pPr marL="0" marR="0" indent="52705" algn="ctr" defTabSz="457200" rtl="0" eaLnBrk="1" fontAlgn="auto" latinLnBrk="0" hangingPunct="1">
                        <a:lnSpc>
                          <a:spcPct val="100000"/>
                        </a:lnSpc>
                        <a:spcBef>
                          <a:spcPts val="0"/>
                        </a:spcBef>
                        <a:spcAft>
                          <a:spcPts val="0"/>
                        </a:spcAft>
                        <a:buClrTx/>
                        <a:buSzTx/>
                        <a:buFontTx/>
                        <a:buNone/>
                        <a:tabLst/>
                        <a:defRPr/>
                      </a:pPr>
                      <a:endParaRPr lang="en-ZA" sz="1400" b="1" kern="1200" dirty="0" smtClean="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Aft>
                          <a:spcPts val="0"/>
                        </a:spcAft>
                      </a:pPr>
                      <a:r>
                        <a:rPr lang="en-GB" sz="1400" b="1" kern="1200" dirty="0" smtClean="0">
                          <a:solidFill>
                            <a:schemeClr val="bg1"/>
                          </a:solidFill>
                          <a:effectLst/>
                          <a:latin typeface="+mn-lt"/>
                          <a:ea typeface="+mn-ea"/>
                          <a:cs typeface="Arial" panose="020B0604020202020204" pitchFamily="34" charset="0"/>
                        </a:rPr>
                        <a:t> 2</a:t>
                      </a:r>
                      <a:r>
                        <a:rPr lang="en-GB" sz="1400" b="1" kern="1200" baseline="30000" dirty="0" smtClean="0">
                          <a:solidFill>
                            <a:schemeClr val="bg1"/>
                          </a:solidFill>
                          <a:effectLst/>
                          <a:latin typeface="+mn-lt"/>
                          <a:ea typeface="+mn-ea"/>
                          <a:cs typeface="Arial" panose="020B0604020202020204" pitchFamily="34" charset="0"/>
                        </a:rPr>
                        <a:t>nd</a:t>
                      </a:r>
                      <a:r>
                        <a:rPr lang="en-GB" sz="1400" b="1" kern="1200" baseline="0" dirty="0" smtClean="0">
                          <a:solidFill>
                            <a:schemeClr val="bg1"/>
                          </a:solidFill>
                          <a:effectLst/>
                          <a:latin typeface="+mn-lt"/>
                          <a:ea typeface="+mn-ea"/>
                          <a:cs typeface="Arial" panose="020B0604020202020204" pitchFamily="34" charset="0"/>
                        </a:rPr>
                        <a:t> Quarter </a:t>
                      </a:r>
                      <a:r>
                        <a:rPr lang="en-GB" sz="1400" b="1" kern="1200" dirty="0" smtClean="0">
                          <a:solidFill>
                            <a:schemeClr val="bg1"/>
                          </a:solidFill>
                          <a:effectLst/>
                          <a:latin typeface="+mn-lt"/>
                          <a:ea typeface="+mn-ea"/>
                          <a:cs typeface="Arial" panose="020B0604020202020204" pitchFamily="34" charset="0"/>
                        </a:rPr>
                        <a:t>Progress and Analysis</a:t>
                      </a:r>
                      <a:endParaRPr lang="en-ZA" sz="1400" b="1" kern="1200" dirty="0">
                        <a:solidFill>
                          <a:schemeClr val="bg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3156382">
                <a:tc>
                  <a:txBody>
                    <a:bodyPr/>
                    <a:lstStyle/>
                    <a:p>
                      <a:pPr>
                        <a:lnSpc>
                          <a:spcPct val="107000"/>
                        </a:lnSpc>
                        <a:spcAft>
                          <a:spcPts val="80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Number of sector  specific products provided</a:t>
                      </a:r>
                    </a:p>
                    <a:p>
                      <a:pPr>
                        <a:lnSpc>
                          <a:spcPct val="107000"/>
                        </a:lnSpc>
                        <a:spcAft>
                          <a:spcPts val="80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(cumulative target)</a:t>
                      </a:r>
                    </a:p>
                    <a:p>
                      <a:pPr>
                        <a:lnSpc>
                          <a:spcPct val="107000"/>
                        </a:lnSpc>
                        <a:spcAft>
                          <a:spcPts val="80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Near real time Air Quality Health Index (AQHI) developed and available on SAAQIS Internal System </a:t>
                      </a: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5 sector specific products provided</a:t>
                      </a:r>
                    </a:p>
                    <a:p>
                      <a:pPr>
                        <a:lnSpc>
                          <a:spcPct val="107000"/>
                        </a:lnSpc>
                        <a:spcAft>
                          <a:spcPts val="800"/>
                        </a:spcAft>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AQHI Available on SAAQIS internal system</a:t>
                      </a:r>
                    </a:p>
                    <a:p>
                      <a:pPr>
                        <a:lnSpc>
                          <a:spcPct val="107000"/>
                        </a:lnSpc>
                        <a:spcAft>
                          <a:spcPts val="800"/>
                        </a:spcAft>
                      </a:pP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ZA" sz="1000" dirty="0" smtClean="0">
                          <a:effectLst/>
                          <a:latin typeface="Calibri" panose="020F0502020204030204" pitchFamily="34" charset="0"/>
                          <a:ea typeface="Calibri" panose="020F0502020204030204" pitchFamily="34" charset="0"/>
                          <a:cs typeface="Times New Roman" panose="02020603050405020304" pitchFamily="18" charset="0"/>
                        </a:rPr>
                        <a:t>Maintenance</a:t>
                      </a:r>
                      <a:r>
                        <a:rPr lang="en-ZA" sz="1000" baseline="0" dirty="0" smtClean="0">
                          <a:effectLst/>
                          <a:latin typeface="Calibri" panose="020F0502020204030204" pitchFamily="34" charset="0"/>
                          <a:ea typeface="Calibri" panose="020F0502020204030204" pitchFamily="34" charset="0"/>
                          <a:cs typeface="Times New Roman" panose="02020603050405020304" pitchFamily="18" charset="0"/>
                        </a:rPr>
                        <a:t> of 5 existing products </a:t>
                      </a:r>
                      <a:endParaRPr lang="en-ZA"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ACHIEVED</a:t>
                      </a:r>
                      <a:endParaRPr lang="en-ZA" sz="1000" b="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000" b="0" dirty="0" smtClean="0">
                          <a:effectLst/>
                          <a:latin typeface="Calibri" panose="020F0502020204030204" pitchFamily="34" charset="0"/>
                          <a:ea typeface="Calibri" panose="020F0502020204030204" pitchFamily="34" charset="0"/>
                          <a:cs typeface="Times New Roman" panose="02020603050405020304" pitchFamily="18" charset="0"/>
                        </a:rPr>
                        <a:t>Maintained</a:t>
                      </a:r>
                      <a:r>
                        <a:rPr lang="en-ZA" sz="1000" b="0" baseline="0" dirty="0" smtClean="0">
                          <a:effectLst/>
                          <a:latin typeface="Calibri" panose="020F0502020204030204" pitchFamily="34" charset="0"/>
                          <a:ea typeface="Calibri" panose="020F0502020204030204" pitchFamily="34" charset="0"/>
                          <a:cs typeface="Times New Roman" panose="02020603050405020304" pitchFamily="18" charset="0"/>
                        </a:rPr>
                        <a:t> 5 existing products </a:t>
                      </a:r>
                      <a:endParaRPr lang="en-ZA" sz="10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pPr>
                      <a:endParaRPr lang="en-ZA" sz="10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800"/>
                        </a:spcAft>
                      </a:pPr>
                      <a:r>
                        <a:rPr lang="en-ZA" sz="1000" b="1" dirty="0" smtClean="0">
                          <a:effectLst/>
                          <a:latin typeface="Calibri" panose="020F0502020204030204" pitchFamily="34" charset="0"/>
                          <a:ea typeface="Calibri" panose="020F0502020204030204" pitchFamily="34" charset="0"/>
                          <a:cs typeface="Times New Roman" panose="02020603050405020304" pitchFamily="18" charset="0"/>
                        </a:rPr>
                        <a:t>ACHIEVED</a:t>
                      </a:r>
                    </a:p>
                    <a:p>
                      <a:pPr>
                        <a:lnSpc>
                          <a:spcPct val="107000"/>
                        </a:lnSpc>
                        <a:spcAft>
                          <a:spcPts val="800"/>
                        </a:spcAft>
                      </a:pPr>
                      <a:r>
                        <a:rPr lang="en-ZA" sz="1000" b="0" dirty="0" smtClean="0">
                          <a:effectLst/>
                          <a:latin typeface="Calibri" panose="020F0502020204030204" pitchFamily="34" charset="0"/>
                          <a:ea typeface="Calibri" panose="020F0502020204030204" pitchFamily="34" charset="0"/>
                          <a:cs typeface="Times New Roman" panose="02020603050405020304" pitchFamily="18" charset="0"/>
                        </a:rPr>
                        <a:t>Research department </a:t>
                      </a:r>
                      <a:r>
                        <a:rPr lang="en-ZA" sz="1000" b="0" baseline="0" dirty="0" smtClean="0">
                          <a:effectLst/>
                          <a:latin typeface="Calibri" panose="020F0502020204030204" pitchFamily="34" charset="0"/>
                          <a:ea typeface="Calibri" panose="020F0502020204030204" pitchFamily="34" charset="0"/>
                          <a:cs typeface="Times New Roman" panose="02020603050405020304" pitchFamily="18" charset="0"/>
                        </a:rPr>
                        <a:t> maintains 5 existing severe weather products.</a:t>
                      </a:r>
                    </a:p>
                    <a:p>
                      <a:pPr>
                        <a:lnSpc>
                          <a:spcPct val="107000"/>
                        </a:lnSpc>
                        <a:spcAft>
                          <a:spcPts val="800"/>
                        </a:spcAft>
                      </a:pPr>
                      <a:r>
                        <a:rPr lang="en-ZA" sz="1000" b="1" baseline="0" dirty="0" smtClean="0">
                          <a:effectLst/>
                          <a:latin typeface="Calibri" panose="020F0502020204030204" pitchFamily="34" charset="0"/>
                          <a:ea typeface="Calibri" panose="020F0502020204030204" pitchFamily="34" charset="0"/>
                          <a:cs typeface="Times New Roman" panose="02020603050405020304" pitchFamily="18" charset="0"/>
                        </a:rPr>
                        <a:t>List of products </a:t>
                      </a:r>
                    </a:p>
                    <a:p>
                      <a:pPr>
                        <a:lnSpc>
                          <a:spcPct val="107000"/>
                        </a:lnSpc>
                        <a:spcAft>
                          <a:spcPts val="800"/>
                        </a:spcAft>
                      </a:pPr>
                      <a:r>
                        <a:rPr lang="en-ZA" sz="1000" b="0" baseline="0" dirty="0" smtClean="0">
                          <a:effectLst/>
                          <a:latin typeface="Calibri" panose="020F0502020204030204" pitchFamily="34" charset="0"/>
                          <a:ea typeface="Calibri" panose="020F0502020204030204" pitchFamily="34" charset="0"/>
                          <a:cs typeface="Times New Roman" panose="02020603050405020304" pitchFamily="18" charset="0"/>
                        </a:rPr>
                        <a:t>1.Hail products. 2. Lightning products. 3.Rapidly Developing Thunderstorm (RDT).4.Rainfall Products (Radar and Satellite based). 5. Instability Indices.6.Seasonal Climate outlook. 7. Extended range forcasts.8. Climate Reference Atlas.</a:t>
                      </a:r>
                    </a:p>
                  </a:txBody>
                  <a:tcPr marL="68580" marR="6858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grpSp>
        <p:nvGrpSpPr>
          <p:cNvPr id="5" name="Group 6"/>
          <p:cNvGrpSpPr>
            <a:grpSpLocks/>
          </p:cNvGrpSpPr>
          <p:nvPr/>
        </p:nvGrpSpPr>
        <p:grpSpPr bwMode="auto">
          <a:xfrm>
            <a:off x="1066800" y="6477000"/>
            <a:ext cx="5778500" cy="215900"/>
            <a:chOff x="685800" y="6400800"/>
            <a:chExt cx="5778500" cy="215900"/>
          </a:xfrm>
        </p:grpSpPr>
        <p:sp>
          <p:nvSpPr>
            <p:cNvPr id="7" name="Rectangle 463"/>
            <p:cNvSpPr>
              <a:spLocks noChangeArrowheads="1"/>
            </p:cNvSpPr>
            <p:nvPr/>
          </p:nvSpPr>
          <p:spPr bwMode="auto">
            <a:xfrm>
              <a:off x="685800" y="6400800"/>
              <a:ext cx="215900" cy="215900"/>
            </a:xfrm>
            <a:prstGeom prst="rect">
              <a:avLst/>
            </a:prstGeom>
            <a:solidFill>
              <a:srgbClr val="66FF33"/>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On target</a:t>
              </a:r>
              <a:endParaRPr lang="en-US" altLang="en-US" sz="1200" dirty="0">
                <a:solidFill>
                  <a:srgbClr val="333399"/>
                </a:solidFill>
              </a:endParaRPr>
            </a:p>
          </p:txBody>
        </p:sp>
        <p:sp>
          <p:nvSpPr>
            <p:cNvPr id="8" name="Rectangle 464"/>
            <p:cNvSpPr>
              <a:spLocks noChangeArrowheads="1"/>
            </p:cNvSpPr>
            <p:nvPr/>
          </p:nvSpPr>
          <p:spPr bwMode="auto">
            <a:xfrm>
              <a:off x="2590800" y="6400800"/>
              <a:ext cx="215900" cy="215900"/>
            </a:xfrm>
            <a:prstGeom prst="rect">
              <a:avLst/>
            </a:prstGeom>
            <a:solidFill>
              <a:srgbClr val="FFFF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a:t>
              </a:r>
              <a:r>
                <a:rPr lang="en-US" altLang="en-US" sz="1200" dirty="0" smtClean="0">
                  <a:solidFill>
                    <a:srgbClr val="333399"/>
                  </a:solidFill>
                </a:rPr>
                <a:t>work in progress</a:t>
              </a:r>
              <a:endParaRPr lang="en-US" altLang="en-US" sz="1200" dirty="0">
                <a:solidFill>
                  <a:srgbClr val="333399"/>
                </a:solidFill>
              </a:endParaRPr>
            </a:p>
          </p:txBody>
        </p:sp>
        <p:sp>
          <p:nvSpPr>
            <p:cNvPr id="9" name="Rectangle 465"/>
            <p:cNvSpPr>
              <a:spLocks noChangeArrowheads="1"/>
            </p:cNvSpPr>
            <p:nvPr/>
          </p:nvSpPr>
          <p:spPr bwMode="auto">
            <a:xfrm>
              <a:off x="4724400" y="6400800"/>
              <a:ext cx="215900" cy="215900"/>
            </a:xfrm>
            <a:prstGeom prst="rect">
              <a:avLst/>
            </a:prstGeom>
            <a:solidFill>
              <a:srgbClr val="FF000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r>
                <a:rPr lang="en-US" altLang="en-US" sz="1200" dirty="0">
                  <a:solidFill>
                    <a:srgbClr val="333399"/>
                  </a:solidFill>
                </a:rPr>
                <a:t>= Off target</a:t>
              </a:r>
            </a:p>
          </p:txBody>
        </p:sp>
        <p:sp>
          <p:nvSpPr>
            <p:cNvPr id="10" name="Rectangle 465"/>
            <p:cNvSpPr>
              <a:spLocks noChangeArrowheads="1"/>
            </p:cNvSpPr>
            <p:nvPr/>
          </p:nvSpPr>
          <p:spPr bwMode="auto">
            <a:xfrm>
              <a:off x="6248400" y="6400800"/>
              <a:ext cx="215900" cy="215900"/>
            </a:xfrm>
            <a:prstGeom prst="rect">
              <a:avLst/>
            </a:prstGeom>
            <a:solidFill>
              <a:srgbClr val="00B0F0"/>
            </a:solidFill>
            <a:ln w="12700">
              <a:solidFill>
                <a:srgbClr val="000000"/>
              </a:solidFill>
              <a:miter lim="800000"/>
              <a:headEnd/>
              <a:tailEnd/>
            </a:ln>
          </p:spPr>
          <p:txBody>
            <a:bodyPr wrap="none" lIns="136525" tIns="46037" rIns="136525" bIns="46037" anchor="b"/>
            <a:lstStyle/>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endParaRPr lang="en-US" altLang="en-US" sz="1200">
                <a:solidFill>
                  <a:srgbClr val="333399"/>
                </a:solidFill>
              </a:endParaRPr>
            </a:p>
            <a:p>
              <a:pPr marL="228600" lvl="2">
                <a:lnSpc>
                  <a:spcPct val="60000"/>
                </a:lnSpc>
                <a:buClr>
                  <a:srgbClr val="000000"/>
                </a:buClr>
              </a:pPr>
              <a:r>
                <a:rPr lang="en-US" altLang="en-US" sz="1200">
                  <a:solidFill>
                    <a:srgbClr val="333399"/>
                  </a:solidFill>
                </a:rPr>
                <a:t>= No</a:t>
              </a:r>
            </a:p>
            <a:p>
              <a:pPr marL="228600" lvl="2">
                <a:lnSpc>
                  <a:spcPct val="60000"/>
                </a:lnSpc>
                <a:buClr>
                  <a:srgbClr val="000000"/>
                </a:buClr>
              </a:pPr>
              <a:r>
                <a:rPr lang="en-US" altLang="en-US" sz="1200">
                  <a:solidFill>
                    <a:srgbClr val="333399"/>
                  </a:solidFill>
                </a:rPr>
                <a:t>milestone</a:t>
              </a:r>
            </a:p>
          </p:txBody>
        </p:sp>
      </p:grpSp>
      <p:sp>
        <p:nvSpPr>
          <p:cNvPr id="12" name="Footer Placeholder 11"/>
          <p:cNvSpPr>
            <a:spLocks noGrp="1"/>
          </p:cNvSpPr>
          <p:nvPr>
            <p:ph type="ftr" sz="quarter" idx="11"/>
          </p:nvPr>
        </p:nvSpPr>
        <p:spPr/>
        <p:txBody>
          <a:bodyPr/>
          <a:lstStyle/>
          <a:p>
            <a:pPr>
              <a:defRPr/>
            </a:pPr>
            <a:r>
              <a:rPr lang="en-ZA" smtClean="0">
                <a:solidFill>
                  <a:prstClr val="black">
                    <a:tint val="75000"/>
                  </a:prstClr>
                </a:solidFill>
              </a:rPr>
              <a:t>Doc Ref no: SAWS Report Quarter 2 2017/18 –  October  2017</a:t>
            </a:r>
            <a:endParaRPr lang="en-US">
              <a:solidFill>
                <a:prstClr val="black">
                  <a:tint val="75000"/>
                </a:prstClr>
              </a:solidFill>
            </a:endParaRPr>
          </a:p>
        </p:txBody>
      </p:sp>
    </p:spTree>
    <p:extLst>
      <p:ext uri="{BB962C8B-B14F-4D97-AF65-F5344CB8AC3E}">
        <p14:creationId xmlns:p14="http://schemas.microsoft.com/office/powerpoint/2010/main" xmlns="" val="1410261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plate">
  <a:themeElements>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11475</TotalTime>
  <Words>3058</Words>
  <Application>Microsoft Office PowerPoint</Application>
  <PresentationFormat>On-screen Show (4:3)</PresentationFormat>
  <Paragraphs>762</Paragraphs>
  <Slides>28</Slides>
  <Notes>28</Notes>
  <HiddenSlides>0</HiddenSlides>
  <MMClips>0</MMClips>
  <ScaleCrop>false</ScaleCrop>
  <HeadingPairs>
    <vt:vector size="4" baseType="variant">
      <vt:variant>
        <vt:lpstr>Theme</vt:lpstr>
      </vt:variant>
      <vt:variant>
        <vt:i4>4</vt:i4>
      </vt:variant>
      <vt:variant>
        <vt:lpstr>Slide Titles</vt:lpstr>
      </vt:variant>
      <vt:variant>
        <vt:i4>28</vt:i4>
      </vt:variant>
    </vt:vector>
  </HeadingPairs>
  <TitlesOfParts>
    <vt:vector size="32" baseType="lpstr">
      <vt:lpstr>Default Design</vt:lpstr>
      <vt:lpstr>1_Default Design</vt:lpstr>
      <vt:lpstr>8_Office Theme</vt:lpstr>
      <vt:lpstr>Template</vt:lpstr>
      <vt:lpstr>Slide 1</vt:lpstr>
      <vt:lpstr>Slide 2</vt:lpstr>
      <vt:lpstr>Slide 3</vt:lpstr>
      <vt:lpstr>Slide 4</vt:lpstr>
      <vt:lpstr>Slide 5</vt:lpstr>
      <vt:lpstr>Slide 6</vt:lpstr>
      <vt:lpstr>Slide 7</vt:lpstr>
      <vt:lpstr> STRATEGIC GOAL 1:Provision of Products and Services    </vt:lpstr>
      <vt:lpstr> STRATEGIC GOAL 1:Provision of Products and Services    </vt:lpstr>
      <vt:lpstr> STRATEGIC GOAL 1:Provision of Products and Services    </vt:lpstr>
      <vt:lpstr>STRATEGIC GOAL 2:   CAPABILITY AND CAPACITY DEVELOPMENT </vt:lpstr>
      <vt:lpstr>  STRATEGIC GOAL 2: Capability and Capacity Development     </vt:lpstr>
      <vt:lpstr>  STRATEGIC GOAL 2: Capability and Capacity Development     </vt:lpstr>
      <vt:lpstr>  STRATEGIC GOAL 2: Capability and Capacity Development     </vt:lpstr>
      <vt:lpstr> STRATEGIC GOAL 3:   ENGAGED STAKEHOLDERS    </vt:lpstr>
      <vt:lpstr>  STRATEGIC GOAL 3:Engaged Stakeholders      </vt:lpstr>
      <vt:lpstr>  STRATEGIC GOAL 3:Engaged Stakeholders      </vt:lpstr>
      <vt:lpstr>STRATEGIC GOAL 4:   RESEARCH AND KNOWLEDGE / INTELLIGENCE CREATION </vt:lpstr>
      <vt:lpstr>  STRATEGIC GOAL 4:Research and Knowledge/Intelligence Creation    </vt:lpstr>
      <vt:lpstr>  STRATEGIC GOAL 5: GROWTH AND SUSTAINABILITY  </vt:lpstr>
      <vt:lpstr>  STRATEGIC GOAL 5 :Growth and Sustainability      </vt:lpstr>
      <vt:lpstr>SAWS PROFILE AS AT 30/09/17 – Employment Equity</vt:lpstr>
      <vt:lpstr>SAWS STATS VS THE DEMOGRAPHICS OF SA- Employment Equity </vt:lpstr>
      <vt:lpstr>FINANCIAL REPORT  FOR THE PERIOD ENDING 30 SEPTEMBER 2017</vt:lpstr>
      <vt:lpstr>  FINANCIAL REPORT  ACTUAL VERSUS BUDGET for the period ending 30 September 2017    </vt:lpstr>
      <vt:lpstr>  FINANCIAL REPORT - REVENUE Actual versus Budget for the period ending 30 September 2017    </vt:lpstr>
      <vt:lpstr>FINANCIAL REPORT - EXPENDITURE Actual versus Budget for the period ending 30 September 2017</vt:lpstr>
      <vt:lpstr>THANK YOU </vt:lpstr>
    </vt:vector>
  </TitlesOfParts>
  <Company>Enviromental Affairs and Tourism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Environment</dc:creator>
  <cp:lastModifiedBy>PUMZA</cp:lastModifiedBy>
  <cp:revision>1329</cp:revision>
  <cp:lastPrinted>2013-02-18T11:33:32Z</cp:lastPrinted>
  <dcterms:created xsi:type="dcterms:W3CDTF">2009-07-14T13:35:59Z</dcterms:created>
  <dcterms:modified xsi:type="dcterms:W3CDTF">2017-11-23T08:43:19Z</dcterms:modified>
</cp:coreProperties>
</file>