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48"/>
  </p:notesMasterIdLst>
  <p:handoutMasterIdLst>
    <p:handoutMasterId r:id="rId49"/>
  </p:handoutMasterIdLst>
  <p:sldIdLst>
    <p:sldId id="313" r:id="rId3"/>
    <p:sldId id="263" r:id="rId4"/>
    <p:sldId id="308" r:id="rId5"/>
    <p:sldId id="300" r:id="rId6"/>
    <p:sldId id="286" r:id="rId7"/>
    <p:sldId id="287" r:id="rId8"/>
    <p:sldId id="288" r:id="rId9"/>
    <p:sldId id="289" r:id="rId10"/>
    <p:sldId id="311" r:id="rId11"/>
    <p:sldId id="290" r:id="rId12"/>
    <p:sldId id="292" r:id="rId13"/>
    <p:sldId id="293" r:id="rId14"/>
    <p:sldId id="328" r:id="rId15"/>
    <p:sldId id="329" r:id="rId16"/>
    <p:sldId id="347" r:id="rId17"/>
    <p:sldId id="309" r:id="rId18"/>
    <p:sldId id="315" r:id="rId19"/>
    <p:sldId id="316" r:id="rId20"/>
    <p:sldId id="317" r:id="rId21"/>
    <p:sldId id="318" r:id="rId22"/>
    <p:sldId id="319" r:id="rId23"/>
    <p:sldId id="321" r:id="rId24"/>
    <p:sldId id="320" r:id="rId25"/>
    <p:sldId id="322" r:id="rId26"/>
    <p:sldId id="324" r:id="rId27"/>
    <p:sldId id="325" r:id="rId28"/>
    <p:sldId id="326" r:id="rId29"/>
    <p:sldId id="327" r:id="rId30"/>
    <p:sldId id="330" r:id="rId31"/>
    <p:sldId id="331" r:id="rId32"/>
    <p:sldId id="332" r:id="rId33"/>
    <p:sldId id="333" r:id="rId34"/>
    <p:sldId id="334" r:id="rId35"/>
    <p:sldId id="335" r:id="rId36"/>
    <p:sldId id="336" r:id="rId37"/>
    <p:sldId id="337" r:id="rId38"/>
    <p:sldId id="338" r:id="rId39"/>
    <p:sldId id="339" r:id="rId40"/>
    <p:sldId id="340" r:id="rId41"/>
    <p:sldId id="342" r:id="rId42"/>
    <p:sldId id="343" r:id="rId43"/>
    <p:sldId id="344" r:id="rId44"/>
    <p:sldId id="345" r:id="rId45"/>
    <p:sldId id="346" r:id="rId46"/>
    <p:sldId id="271" r:id="rId4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AA17"/>
    <a:srgbClr val="D56306"/>
    <a:srgbClr val="4368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11" autoAdjust="0"/>
    <p:restoredTop sz="94660"/>
  </p:normalViewPr>
  <p:slideViewPr>
    <p:cSldViewPr snapToGrid="0">
      <p:cViewPr varScale="1">
        <p:scale>
          <a:sx n="70" d="100"/>
          <a:sy n="70" d="100"/>
        </p:scale>
        <p:origin x="630"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792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7928"/>
          </a:xfrm>
          <a:prstGeom prst="rect">
            <a:avLst/>
          </a:prstGeom>
        </p:spPr>
        <p:txBody>
          <a:bodyPr vert="horz" lIns="91440" tIns="45720" rIns="91440" bIns="45720" rtlCol="0"/>
          <a:lstStyle>
            <a:lvl1pPr algn="r">
              <a:defRPr sz="1200"/>
            </a:lvl1pPr>
          </a:lstStyle>
          <a:p>
            <a:fld id="{B79216BF-0582-4916-960D-F11DB2C2E2D4}" type="datetimeFigureOut">
              <a:rPr lang="en-GB" smtClean="0"/>
              <a:t>17/11/2017</a:t>
            </a:fld>
            <a:endParaRPr lang="en-GB"/>
          </a:p>
        </p:txBody>
      </p:sp>
      <p:sp>
        <p:nvSpPr>
          <p:cNvPr id="4" name="Footer Placeholder 3"/>
          <p:cNvSpPr>
            <a:spLocks noGrp="1"/>
          </p:cNvSpPr>
          <p:nvPr>
            <p:ph type="ftr" sz="quarter" idx="2"/>
          </p:nvPr>
        </p:nvSpPr>
        <p:spPr>
          <a:xfrm>
            <a:off x="0" y="9428710"/>
            <a:ext cx="2946400" cy="49792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710"/>
            <a:ext cx="2946400" cy="497928"/>
          </a:xfrm>
          <a:prstGeom prst="rect">
            <a:avLst/>
          </a:prstGeom>
        </p:spPr>
        <p:txBody>
          <a:bodyPr vert="horz" lIns="91440" tIns="45720" rIns="91440" bIns="45720" rtlCol="0" anchor="b"/>
          <a:lstStyle>
            <a:lvl1pPr algn="r">
              <a:defRPr sz="1200"/>
            </a:lvl1pPr>
          </a:lstStyle>
          <a:p>
            <a:fld id="{B40D084A-EE87-4B35-BFE6-BB47316DFEA9}" type="slidenum">
              <a:rPr lang="en-GB" smtClean="0"/>
              <a:t>‹#›</a:t>
            </a:fld>
            <a:endParaRPr lang="en-GB"/>
          </a:p>
        </p:txBody>
      </p:sp>
    </p:spTree>
    <p:extLst>
      <p:ext uri="{BB962C8B-B14F-4D97-AF65-F5344CB8AC3E}">
        <p14:creationId xmlns:p14="http://schemas.microsoft.com/office/powerpoint/2010/main" val="3285747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5"/>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4" y="1"/>
            <a:ext cx="2945659" cy="498055"/>
          </a:xfrm>
          <a:prstGeom prst="rect">
            <a:avLst/>
          </a:prstGeom>
        </p:spPr>
        <p:txBody>
          <a:bodyPr vert="horz" lIns="91440" tIns="45720" rIns="91440" bIns="45720" rtlCol="0"/>
          <a:lstStyle>
            <a:lvl1pPr algn="r">
              <a:defRPr sz="1200"/>
            </a:lvl1pPr>
          </a:lstStyle>
          <a:p>
            <a:fld id="{271A2ECD-1087-4D39-B39E-A0A68A31D23E}" type="datetimeFigureOut">
              <a:rPr lang="en-ZA" smtClean="0"/>
              <a:pPr/>
              <a:t>2017/11/17</a:t>
            </a:fld>
            <a:endParaRPr lang="en-ZA"/>
          </a:p>
        </p:txBody>
      </p:sp>
      <p:sp>
        <p:nvSpPr>
          <p:cNvPr id="4" name="Slide Image Placeholder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1" y="9428584"/>
            <a:ext cx="2945659" cy="498054"/>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4" y="9428584"/>
            <a:ext cx="2945659" cy="498054"/>
          </a:xfrm>
          <a:prstGeom prst="rect">
            <a:avLst/>
          </a:prstGeom>
        </p:spPr>
        <p:txBody>
          <a:bodyPr vert="horz" lIns="91440" tIns="45720" rIns="91440" bIns="45720" rtlCol="0" anchor="b"/>
          <a:lstStyle>
            <a:lvl1pPr algn="r">
              <a:defRPr sz="1200"/>
            </a:lvl1pPr>
          </a:lstStyle>
          <a:p>
            <a:fld id="{69A5A6A7-CE50-40F4-923B-4462BCF8675B}" type="slidenum">
              <a:rPr lang="en-ZA" smtClean="0"/>
              <a:pPr/>
              <a:t>‹#›</a:t>
            </a:fld>
            <a:endParaRPr lang="en-ZA"/>
          </a:p>
        </p:txBody>
      </p:sp>
    </p:spTree>
    <p:extLst>
      <p:ext uri="{BB962C8B-B14F-4D97-AF65-F5344CB8AC3E}">
        <p14:creationId xmlns:p14="http://schemas.microsoft.com/office/powerpoint/2010/main" val="3605319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9A5A6A7-CE50-40F4-923B-4462BCF8675B}" type="slidenum">
              <a:rPr lang="en-ZA" smtClean="0"/>
              <a:t>1</a:t>
            </a:fld>
            <a:endParaRPr lang="en-ZA"/>
          </a:p>
        </p:txBody>
      </p:sp>
    </p:spTree>
    <p:extLst>
      <p:ext uri="{BB962C8B-B14F-4D97-AF65-F5344CB8AC3E}">
        <p14:creationId xmlns:p14="http://schemas.microsoft.com/office/powerpoint/2010/main" val="26512407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 r="20945"/>
          <a:stretch/>
        </p:blipFill>
        <p:spPr>
          <a:xfrm>
            <a:off x="-12700" y="-5038"/>
            <a:ext cx="12204000" cy="5805573"/>
          </a:xfrm>
          <a:prstGeom prst="rect">
            <a:avLst/>
          </a:prstGeom>
        </p:spPr>
      </p:pic>
      <p:pic>
        <p:nvPicPr>
          <p:cNvPr id="7" name="Picture 6" descr="HD-ShadowLong.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a:prstGeom prst="rect">
            <a:avLst/>
          </a:prstGeom>
        </p:spPr>
        <p:txBody>
          <a:bodyPr anchor="ctr" anchorCtr="0">
            <a:noAutofit/>
          </a:bodyPr>
          <a:lstStyle>
            <a:lvl1pPr algn="ctr">
              <a:defRPr sz="4400"/>
            </a:lvl1pPr>
          </a:lstStyle>
          <a:p>
            <a:r>
              <a:rPr lang="en-US" dirty="0" smtClean="0"/>
              <a:t>Click to edit Master title style</a:t>
            </a:r>
            <a:endParaRPr lang="en-US" dirty="0"/>
          </a:p>
        </p:txBody>
      </p:sp>
      <p:sp>
        <p:nvSpPr>
          <p:cNvPr id="3" name="Subtitle 2"/>
          <p:cNvSpPr>
            <a:spLocks noGrp="1"/>
          </p:cNvSpPr>
          <p:nvPr>
            <p:ph type="subTitle" idx="1"/>
          </p:nvPr>
        </p:nvSpPr>
        <p:spPr>
          <a:xfrm>
            <a:off x="2362200" y="4394039"/>
            <a:ext cx="9841800" cy="1117687"/>
          </a:xfrm>
          <a:prstGeom prst="rect">
            <a:avLst/>
          </a:prstGeom>
          <a:solidFill>
            <a:srgbClr val="D56306"/>
          </a:solidFill>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a:xfrm>
            <a:off x="9255346" y="2750337"/>
            <a:ext cx="1171888" cy="1356442"/>
          </a:xfrm>
          <a:prstGeom prst="rect">
            <a:avLst/>
          </a:prstGeom>
        </p:spPr>
        <p:txBody>
          <a:bodyPr/>
          <a:lstStyle/>
          <a:p>
            <a:fld id="{B59ACEC8-D248-43BB-9E41-8F603F9ACC52}" type="slidenum">
              <a:rPr lang="en-ZA" smtClean="0"/>
              <a:pPr/>
              <a:t>‹#›</a:t>
            </a:fld>
            <a:endParaRPr lang="en-ZA"/>
          </a:p>
        </p:txBody>
      </p:sp>
    </p:spTree>
    <p:extLst>
      <p:ext uri="{BB962C8B-B14F-4D97-AF65-F5344CB8AC3E}">
        <p14:creationId xmlns:p14="http://schemas.microsoft.com/office/powerpoint/2010/main" val="2448176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933964"/>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944111"/>
            <a:ext cx="1602997" cy="144270"/>
          </a:xfrm>
          <a:prstGeom prst="rect">
            <a:avLst/>
          </a:prstGeom>
        </p:spPr>
      </p:pic>
      <p:sp>
        <p:nvSpPr>
          <p:cNvPr id="17" name="Rectangle 16"/>
          <p:cNvSpPr/>
          <p:nvPr/>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6"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28601" y="168295"/>
            <a:ext cx="10083800" cy="670287"/>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228600" y="1094546"/>
            <a:ext cx="11809203" cy="4545412"/>
          </a:xfrm>
          <a:prstGeom prst="rect">
            <a:avLst/>
          </a:prstGeom>
        </p:spPr>
        <p:txBody>
          <a:bodyPr/>
          <a:lstStyle>
            <a:lvl1pPr>
              <a:defRPr>
                <a:solidFill>
                  <a:schemeClr val="bg1">
                    <a:lumMod val="65000"/>
                    <a:lumOff val="35000"/>
                  </a:schemeClr>
                </a:solidFill>
              </a:defRPr>
            </a:lvl1pPr>
            <a:lvl2pPr>
              <a:defRPr>
                <a:solidFill>
                  <a:schemeClr val="bg1">
                    <a:lumMod val="65000"/>
                    <a:lumOff val="35000"/>
                  </a:schemeClr>
                </a:solidFill>
              </a:defRPr>
            </a:lvl2pPr>
            <a:lvl3pPr>
              <a:defRPr>
                <a:solidFill>
                  <a:schemeClr val="bg1">
                    <a:lumMod val="65000"/>
                    <a:lumOff val="35000"/>
                  </a:schemeClr>
                </a:solidFill>
              </a:defRPr>
            </a:lvl3pPr>
            <a:lvl4pPr>
              <a:defRPr>
                <a:solidFill>
                  <a:schemeClr val="bg1">
                    <a:lumMod val="65000"/>
                    <a:lumOff val="35000"/>
                  </a:schemeClr>
                </a:solidFill>
              </a:defRPr>
            </a:lvl4pPr>
            <a:lvl5pPr>
              <a:defRPr>
                <a:solidFill>
                  <a:schemeClr val="bg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pPr/>
              <a:t>‹#›</a:t>
            </a:fld>
            <a:endParaRPr lang="en-ZA"/>
          </a:p>
        </p:txBody>
      </p:sp>
    </p:spTree>
    <p:extLst>
      <p:ext uri="{BB962C8B-B14F-4D97-AF65-F5344CB8AC3E}">
        <p14:creationId xmlns:p14="http://schemas.microsoft.com/office/powerpoint/2010/main" val="33347596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4" y="1853895"/>
            <a:ext cx="9613860" cy="1090788"/>
          </a:xfrm>
          <a:prstGeom prst="rect">
            <a:avLst/>
          </a:prstGeo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4" y="3216171"/>
            <a:ext cx="9613860" cy="1704017"/>
          </a:xfrm>
          <a:prstGeom prst="rect">
            <a:avLst/>
          </a:prstGeo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fld id="{B59ACEC8-D248-43BB-9E41-8F603F9ACC52}" type="slidenum">
              <a:rPr lang="en-ZA" smtClean="0"/>
              <a:pPr/>
              <a:t>‹#›</a:t>
            </a:fld>
            <a:endParaRPr lang="en-ZA"/>
          </a:p>
        </p:txBody>
      </p:sp>
    </p:spTree>
    <p:extLst>
      <p:ext uri="{BB962C8B-B14F-4D97-AF65-F5344CB8AC3E}">
        <p14:creationId xmlns:p14="http://schemas.microsoft.com/office/powerpoint/2010/main" val="14436986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5" y="838582"/>
            <a:ext cx="1602997" cy="144270"/>
          </a:xfrm>
          <a:prstGeom prst="rect">
            <a:avLst/>
          </a:prstGeom>
        </p:spPr>
      </p:pic>
      <p:sp>
        <p:nvSpPr>
          <p:cNvPr id="6" name="Rectangle 5"/>
          <p:cNvSpPr/>
          <p:nvPr/>
        </p:nvSpPr>
        <p:spPr>
          <a:xfrm>
            <a:off x="10585825" y="36710"/>
            <a:ext cx="1602997" cy="801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Slide Number Placeholder 3"/>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pPr/>
              <a:t>‹#›</a:t>
            </a:fld>
            <a:endParaRPr lang="en-ZA"/>
          </a:p>
        </p:txBody>
      </p:sp>
    </p:spTree>
    <p:extLst>
      <p:ext uri="{BB962C8B-B14F-4D97-AF65-F5344CB8AC3E}">
        <p14:creationId xmlns:p14="http://schemas.microsoft.com/office/powerpoint/2010/main" val="3858943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7856" y="1841498"/>
            <a:ext cx="8718877" cy="3036061"/>
          </a:xfrm>
          <a:prstGeom prst="rect">
            <a:avLst/>
          </a:prstGeo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4885279"/>
            <a:ext cx="8156579" cy="548968"/>
          </a:xfrm>
          <a:prstGeom prst="rect">
            <a:avLst/>
          </a:prstGeo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6" name="TextBox 15"/>
          <p:cNvSpPr txBox="1"/>
          <p:nvPr/>
        </p:nvSpPr>
        <p:spPr>
          <a:xfrm>
            <a:off x="583572" y="19800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42654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pic>
        <p:nvPicPr>
          <p:cNvPr id="34" name="Picture 33" descr="HD-ShadowLon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933964"/>
            <a:ext cx="10437812" cy="321164"/>
          </a:xfrm>
          <a:prstGeom prst="rect">
            <a:avLst/>
          </a:prstGeom>
        </p:spPr>
      </p:pic>
      <p:pic>
        <p:nvPicPr>
          <p:cNvPr id="35" name="Picture 34" descr="HD-ShadowShort.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85826" y="944111"/>
            <a:ext cx="1602997" cy="144270"/>
          </a:xfrm>
          <a:prstGeom prst="rect">
            <a:avLst/>
          </a:prstGeom>
        </p:spPr>
      </p:pic>
      <p:sp>
        <p:nvSpPr>
          <p:cNvPr id="36" name="Rectangle 35"/>
          <p:cNvSpPr/>
          <p:nvPr userDrawn="1"/>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p:cNvSpPr/>
          <p:nvPr userDrawn="1"/>
        </p:nvSpPr>
        <p:spPr>
          <a:xfrm>
            <a:off x="10585826"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Title 1"/>
          <p:cNvSpPr txBox="1">
            <a:spLocks/>
          </p:cNvSpPr>
          <p:nvPr userDrawn="1"/>
        </p:nvSpPr>
        <p:spPr>
          <a:xfrm>
            <a:off x="228601" y="168295"/>
            <a:ext cx="10083800" cy="670287"/>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smtClean="0"/>
              <a:t>Click to edit Master title style</a:t>
            </a:r>
            <a:endParaRPr lang="en-US" dirty="0"/>
          </a:p>
        </p:txBody>
      </p:sp>
      <p:sp>
        <p:nvSpPr>
          <p:cNvPr id="39" name="Slide Number Placeholder 5"/>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pPr/>
              <a:t>‹#›</a:t>
            </a:fld>
            <a:endParaRPr lang="en-ZA"/>
          </a:p>
        </p:txBody>
      </p:sp>
    </p:spTree>
    <p:extLst>
      <p:ext uri="{BB962C8B-B14F-4D97-AF65-F5344CB8AC3E}">
        <p14:creationId xmlns:p14="http://schemas.microsoft.com/office/powerpoint/2010/main" val="3470928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d slide">
    <p:spTree>
      <p:nvGrpSpPr>
        <p:cNvPr id="1" name=""/>
        <p:cNvGrpSpPr/>
        <p:nvPr/>
      </p:nvGrpSpPr>
      <p:grpSpPr>
        <a:xfrm>
          <a:off x="0" y="0"/>
          <a:ext cx="0" cy="0"/>
          <a:chOff x="0" y="0"/>
          <a:chExt cx="0" cy="0"/>
        </a:xfrm>
      </p:grpSpPr>
      <p:sp>
        <p:nvSpPr>
          <p:cNvPr id="7" name="TextBox 6"/>
          <p:cNvSpPr txBox="1"/>
          <p:nvPr userDrawn="1"/>
        </p:nvSpPr>
        <p:spPr>
          <a:xfrm>
            <a:off x="0" y="1244982"/>
            <a:ext cx="12192000" cy="4616648"/>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ZA" sz="4000" kern="1200" dirty="0" err="1" smtClean="0">
                <a:solidFill>
                  <a:schemeClr val="tx1"/>
                </a:solidFill>
                <a:effectLst/>
                <a:latin typeface="Arial" panose="020B0604020202020204" pitchFamily="34" charset="0"/>
                <a:ea typeface="+mn-ea"/>
                <a:cs typeface="Arial" panose="020B0604020202020204" pitchFamily="34" charset="0"/>
              </a:rPr>
              <a:t>Dankie</a:t>
            </a:r>
            <a:r>
              <a:rPr lang="en-ZA" sz="4000" kern="1200" dirty="0" smtClean="0">
                <a:solidFill>
                  <a:schemeClr val="tx1"/>
                </a:solidFill>
                <a:effectLst/>
                <a:latin typeface="Arial" panose="020B0604020202020204" pitchFamily="34" charset="0"/>
                <a:ea typeface="+mn-ea"/>
                <a:cs typeface="Arial" panose="020B0604020202020204" pitchFamily="34" charset="0"/>
              </a:rPr>
              <a:t> / Thank you / </a:t>
            </a:r>
            <a:r>
              <a:rPr lang="en-ZA" sz="4000" kern="1200" dirty="0" err="1" smtClean="0">
                <a:solidFill>
                  <a:schemeClr val="tx1"/>
                </a:solidFill>
                <a:effectLst/>
                <a:latin typeface="Arial" panose="020B0604020202020204" pitchFamily="34" charset="0"/>
                <a:ea typeface="+mn-ea"/>
                <a:cs typeface="Arial" panose="020B0604020202020204" pitchFamily="34" charset="0"/>
              </a:rPr>
              <a:t>Ngiyathokoza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r>
              <a:rPr lang="en-ZA" sz="4000" kern="1200" dirty="0" err="1" smtClean="0">
                <a:solidFill>
                  <a:schemeClr val="tx1"/>
                </a:solidFill>
                <a:effectLst/>
                <a:latin typeface="Arial" panose="020B0604020202020204" pitchFamily="34" charset="0"/>
                <a:ea typeface="+mn-ea"/>
                <a:cs typeface="Arial" panose="020B0604020202020204" pitchFamily="34" charset="0"/>
              </a:rPr>
              <a:t>Enkosi</a:t>
            </a:r>
            <a:r>
              <a:rPr lang="en-ZA" sz="4000" kern="1200" dirty="0" smtClean="0">
                <a:solidFill>
                  <a:schemeClr val="tx1"/>
                </a:solidFill>
                <a:effectLst/>
                <a:latin typeface="Arial" panose="020B0604020202020204" pitchFamily="34" charset="0"/>
                <a:ea typeface="+mn-ea"/>
                <a:cs typeface="Arial" panose="020B0604020202020204" pitchFamily="34" charset="0"/>
              </a:rPr>
              <a:t> / </a:t>
            </a:r>
            <a:r>
              <a:rPr lang="en-ZA" sz="4000" kern="1200" dirty="0" err="1" smtClean="0">
                <a:solidFill>
                  <a:schemeClr val="tx1"/>
                </a:solidFill>
                <a:effectLst/>
                <a:latin typeface="Arial" panose="020B0604020202020204" pitchFamily="34" charset="0"/>
                <a:ea typeface="+mn-ea"/>
                <a:cs typeface="Arial" panose="020B0604020202020204" pitchFamily="34" charset="0"/>
              </a:rPr>
              <a:t>Ngiyabonga</a:t>
            </a:r>
            <a:r>
              <a:rPr lang="en-ZA" sz="4000" kern="1200" dirty="0" smtClean="0">
                <a:solidFill>
                  <a:schemeClr val="tx1"/>
                </a:solidFill>
                <a:effectLst/>
                <a:latin typeface="Arial" panose="020B0604020202020204" pitchFamily="34" charset="0"/>
                <a:ea typeface="+mn-ea"/>
                <a:cs typeface="Arial" panose="020B0604020202020204" pitchFamily="34" charset="0"/>
              </a:rPr>
              <a:t> / </a:t>
            </a:r>
            <a:r>
              <a:rPr lang="en-ZA" sz="4000" kern="1200" dirty="0" err="1" smtClean="0">
                <a:solidFill>
                  <a:schemeClr val="tx1"/>
                </a:solidFill>
                <a:effectLst/>
                <a:latin typeface="Arial" panose="020B0604020202020204" pitchFamily="34" charset="0"/>
                <a:ea typeface="+mn-ea"/>
                <a:cs typeface="Arial" panose="020B0604020202020204" pitchFamily="34" charset="0"/>
              </a:rPr>
              <a:t>Ke</a:t>
            </a:r>
            <a:r>
              <a:rPr lang="en-ZA" sz="4000" kern="1200" dirty="0" smtClean="0">
                <a:solidFill>
                  <a:schemeClr val="tx1"/>
                </a:solidFill>
                <a:effectLst/>
                <a:latin typeface="Arial" panose="020B0604020202020204" pitchFamily="34" charset="0"/>
                <a:ea typeface="+mn-ea"/>
                <a:cs typeface="Arial" panose="020B0604020202020204" pitchFamily="34" charset="0"/>
              </a:rPr>
              <a:t> a </a:t>
            </a:r>
            <a:r>
              <a:rPr lang="en-ZA" sz="4000" kern="1200" dirty="0" err="1" smtClean="0">
                <a:solidFill>
                  <a:schemeClr val="tx1"/>
                </a:solidFill>
                <a:effectLst/>
                <a:latin typeface="Arial" panose="020B0604020202020204" pitchFamily="34" charset="0"/>
                <a:ea typeface="+mn-ea"/>
                <a:cs typeface="Arial" panose="020B0604020202020204" pitchFamily="34" charset="0"/>
              </a:rPr>
              <a:t>leboga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r>
              <a:rPr lang="en-ZA" sz="4000" kern="1200" dirty="0" err="1" smtClean="0">
                <a:solidFill>
                  <a:schemeClr val="tx1"/>
                </a:solidFill>
                <a:effectLst/>
                <a:latin typeface="Arial" panose="020B0604020202020204" pitchFamily="34" charset="0"/>
                <a:ea typeface="+mn-ea"/>
                <a:cs typeface="Arial" panose="020B0604020202020204" pitchFamily="34" charset="0"/>
              </a:rPr>
              <a:t>Ke</a:t>
            </a:r>
            <a:r>
              <a:rPr lang="en-ZA" sz="4000" kern="1200" dirty="0" smtClean="0">
                <a:solidFill>
                  <a:schemeClr val="tx1"/>
                </a:solidFill>
                <a:effectLst/>
                <a:latin typeface="Arial" panose="020B0604020202020204" pitchFamily="34" charset="0"/>
                <a:ea typeface="+mn-ea"/>
                <a:cs typeface="Arial" panose="020B0604020202020204" pitchFamily="34" charset="0"/>
              </a:rPr>
              <a:t> a </a:t>
            </a:r>
            <a:r>
              <a:rPr lang="en-ZA" sz="4000" kern="1200" dirty="0" err="1" smtClean="0">
                <a:solidFill>
                  <a:schemeClr val="tx1"/>
                </a:solidFill>
                <a:effectLst/>
                <a:latin typeface="Arial" panose="020B0604020202020204" pitchFamily="34" charset="0"/>
                <a:ea typeface="+mn-ea"/>
                <a:cs typeface="Arial" panose="020B0604020202020204" pitchFamily="34" charset="0"/>
              </a:rPr>
              <a:t>leboha</a:t>
            </a:r>
            <a:r>
              <a:rPr lang="en-ZA" sz="4000" kern="1200" dirty="0" smtClean="0">
                <a:solidFill>
                  <a:schemeClr val="tx1"/>
                </a:solidFill>
                <a:effectLst/>
                <a:latin typeface="Arial" panose="020B0604020202020204" pitchFamily="34" charset="0"/>
                <a:ea typeface="+mn-ea"/>
                <a:cs typeface="Arial" panose="020B0604020202020204" pitchFamily="34" charset="0"/>
              </a:rPr>
              <a:t> / </a:t>
            </a:r>
            <a:r>
              <a:rPr lang="en-ZA" sz="4000" kern="1200" dirty="0" err="1" smtClean="0">
                <a:solidFill>
                  <a:schemeClr val="tx1"/>
                </a:solidFill>
                <a:effectLst/>
                <a:latin typeface="Arial" panose="020B0604020202020204" pitchFamily="34" charset="0"/>
                <a:ea typeface="+mn-ea"/>
                <a:cs typeface="Arial" panose="020B0604020202020204" pitchFamily="34" charset="0"/>
              </a:rPr>
              <a:t>Ndi</a:t>
            </a:r>
            <a:r>
              <a:rPr lang="en-ZA" sz="4000" kern="1200" dirty="0" smtClean="0">
                <a:solidFill>
                  <a:schemeClr val="tx1"/>
                </a:solidFill>
                <a:effectLst/>
                <a:latin typeface="Arial" panose="020B0604020202020204" pitchFamily="34" charset="0"/>
                <a:ea typeface="+mn-ea"/>
                <a:cs typeface="Arial" panose="020B0604020202020204" pitchFamily="34" charset="0"/>
              </a:rPr>
              <a:t> a </a:t>
            </a:r>
            <a:r>
              <a:rPr lang="en-ZA" sz="4000" kern="1200" smtClean="0">
                <a:solidFill>
                  <a:schemeClr val="tx1"/>
                </a:solidFill>
                <a:effectLst/>
                <a:latin typeface="Arial" panose="020B0604020202020204" pitchFamily="34" charset="0"/>
                <a:ea typeface="+mn-ea"/>
                <a:cs typeface="Arial" panose="020B0604020202020204" pitchFamily="34" charset="0"/>
              </a:rPr>
              <a:t>livhuwa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r>
              <a:rPr lang="en-ZA" sz="4000" kern="1200" dirty="0" err="1" smtClean="0">
                <a:solidFill>
                  <a:schemeClr val="tx1"/>
                </a:solidFill>
                <a:effectLst/>
                <a:latin typeface="Arial" panose="020B0604020202020204" pitchFamily="34" charset="0"/>
                <a:ea typeface="+mn-ea"/>
                <a:cs typeface="Arial" panose="020B0604020202020204" pitchFamily="34" charset="0"/>
              </a:rPr>
              <a:t>Ndza</a:t>
            </a:r>
            <a:r>
              <a:rPr lang="en-ZA" sz="4000" kern="1200" dirty="0" smtClean="0">
                <a:solidFill>
                  <a:schemeClr val="tx1"/>
                </a:solidFill>
                <a:effectLst/>
                <a:latin typeface="Arial" panose="020B0604020202020204" pitchFamily="34" charset="0"/>
                <a:ea typeface="+mn-ea"/>
                <a:cs typeface="Arial" panose="020B0604020202020204" pitchFamily="34" charset="0"/>
              </a:rPr>
              <a:t> </a:t>
            </a:r>
            <a:r>
              <a:rPr lang="en-ZA" sz="4000" kern="1200" dirty="0" err="1" smtClean="0">
                <a:solidFill>
                  <a:schemeClr val="tx1"/>
                </a:solidFill>
                <a:effectLst/>
                <a:latin typeface="Arial" panose="020B0604020202020204" pitchFamily="34" charset="0"/>
                <a:ea typeface="+mn-ea"/>
                <a:cs typeface="Arial" panose="020B0604020202020204" pitchFamily="34" charset="0"/>
              </a:rPr>
              <a:t>khensa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endParaRPr lang="en-ZA"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66792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852072"/>
            <a:ext cx="10437812" cy="321164"/>
          </a:xfrm>
          <a:prstGeom prst="rect">
            <a:avLst/>
          </a:prstGeom>
        </p:spPr>
      </p:pic>
      <p:sp>
        <p:nvSpPr>
          <p:cNvPr id="11" name="Rectangle 10"/>
          <p:cNvSpPr/>
          <p:nvPr/>
        </p:nvSpPr>
        <p:spPr bwMode="ltGray">
          <a:xfrm>
            <a:off x="0" y="977900"/>
            <a:ext cx="10437812" cy="894286"/>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19" y="1120381"/>
            <a:ext cx="9613862" cy="588535"/>
          </a:xfrm>
          <a:prstGeom prst="rect">
            <a:avLst/>
          </a:prstGeom>
        </p:spPr>
        <p:txBody>
          <a:bodyPr anchor="b"/>
          <a:lstStyle>
            <a:lvl1pPr>
              <a:defRPr sz="3200"/>
            </a:lvl1pPr>
          </a:lstStyle>
          <a:p>
            <a:r>
              <a:rPr lang="en-US" dirty="0" smtClean="0"/>
              <a:t>Contact us</a:t>
            </a:r>
            <a:endParaRPr lang="en-US" dirty="0"/>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55525" y="2261716"/>
            <a:ext cx="457200" cy="457200"/>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55525" y="4400404"/>
            <a:ext cx="457200" cy="457200"/>
          </a:xfrm>
          <a:prstGeom prst="rect">
            <a:avLst/>
          </a:prstGeom>
        </p:spPr>
      </p:pic>
      <p:pic>
        <p:nvPicPr>
          <p:cNvPr id="13" name="Picture 1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055525" y="3687508"/>
            <a:ext cx="457200" cy="457200"/>
          </a:xfrm>
          <a:prstGeom prst="rect">
            <a:avLst/>
          </a:prstGeom>
        </p:spPr>
      </p:pic>
      <p:pic>
        <p:nvPicPr>
          <p:cNvPr id="14" name="Picture 13"/>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055525" y="5113300"/>
            <a:ext cx="457200" cy="457200"/>
          </a:xfrm>
          <a:prstGeom prst="rect">
            <a:avLst/>
          </a:prstGeom>
        </p:spPr>
      </p:pic>
      <p:pic>
        <p:nvPicPr>
          <p:cNvPr id="15" name="Picture 14"/>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055525" y="2974612"/>
            <a:ext cx="457200" cy="457200"/>
          </a:xfrm>
          <a:prstGeom prst="rect">
            <a:avLst/>
          </a:prstGeom>
        </p:spPr>
      </p:pic>
      <p:sp>
        <p:nvSpPr>
          <p:cNvPr id="16" name="TextBox 15"/>
          <p:cNvSpPr txBox="1"/>
          <p:nvPr userDrawn="1"/>
        </p:nvSpPr>
        <p:spPr>
          <a:xfrm>
            <a:off x="2768600" y="2451100"/>
            <a:ext cx="3695700" cy="369332"/>
          </a:xfrm>
          <a:prstGeom prst="rect">
            <a:avLst/>
          </a:prstGeom>
          <a:noFill/>
        </p:spPr>
        <p:txBody>
          <a:bodyPr wrap="square" rtlCol="0">
            <a:spAutoFit/>
          </a:bodyPr>
          <a:lstStyle/>
          <a:p>
            <a:r>
              <a:rPr lang="en-ZA" dirty="0" smtClean="0"/>
              <a:t>Name</a:t>
            </a:r>
            <a:endParaRPr lang="en-ZA" dirty="0"/>
          </a:p>
        </p:txBody>
      </p:sp>
      <p:sp>
        <p:nvSpPr>
          <p:cNvPr id="18" name="Text Placeholder 17"/>
          <p:cNvSpPr>
            <a:spLocks noGrp="1"/>
          </p:cNvSpPr>
          <p:nvPr>
            <p:ph type="body" sz="quarter" idx="10"/>
          </p:nvPr>
        </p:nvSpPr>
        <p:spPr>
          <a:xfrm>
            <a:off x="681038" y="3924300"/>
            <a:ext cx="6189662" cy="914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28150159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9" cstate="print">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endParaRPr lang="en-ZA"/>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ZA"/>
          </a:p>
        </p:txBody>
      </p:sp>
      <p:pic>
        <p:nvPicPr>
          <p:cNvPr id="8" name="Picture 7"/>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547007" y="5800536"/>
            <a:ext cx="10058400" cy="1057464"/>
          </a:xfrm>
          <a:prstGeom prst="rect">
            <a:avLst/>
          </a:prstGeom>
        </p:spPr>
      </p:pic>
      <p:sp>
        <p:nvSpPr>
          <p:cNvPr id="9" name="Rectangle 8"/>
          <p:cNvSpPr>
            <a:spLocks noChangeAspect="1"/>
          </p:cNvSpPr>
          <p:nvPr userDrawn="1"/>
        </p:nvSpPr>
        <p:spPr>
          <a:xfrm>
            <a:off x="0" y="5780314"/>
            <a:ext cx="12192000" cy="107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2" name="Picture 11"/>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066800" y="5790425"/>
            <a:ext cx="10058400" cy="1057464"/>
          </a:xfrm>
          <a:prstGeom prst="rect">
            <a:avLst/>
          </a:prstGeom>
        </p:spPr>
      </p:pic>
    </p:spTree>
    <p:extLst>
      <p:ext uri="{BB962C8B-B14F-4D97-AF65-F5344CB8AC3E}">
        <p14:creationId xmlns:p14="http://schemas.microsoft.com/office/powerpoint/2010/main" val="42613489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7" r:id="rId4"/>
    <p:sldLayoutId id="2147483672" r:id="rId5"/>
    <p:sldLayoutId id="2147483678" r:id="rId6"/>
    <p:sldLayoutId id="2147483673" r:id="rId7"/>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2733709"/>
            <a:ext cx="9066727" cy="1373070"/>
          </a:xfrm>
        </p:spPr>
        <p:txBody>
          <a:bodyPr/>
          <a:lstStyle/>
          <a:p>
            <a:pPr algn="l"/>
            <a:r>
              <a:rPr lang="en-ZA" sz="4000" dirty="0" smtClean="0"/>
              <a:t>PROGRESS REGARDING SALARY NEGOTIATIONS IN THE PUBLIC SERVICE</a:t>
            </a:r>
            <a:endParaRPr lang="en-ZA" sz="4000" dirty="0"/>
          </a:p>
        </p:txBody>
      </p:sp>
      <p:sp>
        <p:nvSpPr>
          <p:cNvPr id="3" name="Subtitle 2"/>
          <p:cNvSpPr>
            <a:spLocks noGrp="1"/>
          </p:cNvSpPr>
          <p:nvPr>
            <p:ph type="subTitle" idx="1"/>
          </p:nvPr>
        </p:nvSpPr>
        <p:spPr/>
        <p:txBody>
          <a:bodyPr>
            <a:normAutofit fontScale="62500" lnSpcReduction="20000"/>
          </a:bodyPr>
          <a:lstStyle/>
          <a:p>
            <a:pPr algn="just"/>
            <a:r>
              <a:rPr lang="en-ZA" sz="3600" dirty="0" smtClean="0"/>
              <a:t>Honourable A F Muthambi, MP</a:t>
            </a:r>
          </a:p>
          <a:p>
            <a:pPr algn="just"/>
            <a:r>
              <a:rPr lang="en-ZA" sz="3600" dirty="0" smtClean="0"/>
              <a:t>Minister for the Public Service and Administration</a:t>
            </a:r>
          </a:p>
          <a:p>
            <a:pPr algn="just"/>
            <a:r>
              <a:rPr lang="en-ZA" sz="3600" dirty="0" smtClean="0"/>
              <a:t>22 November 2017</a:t>
            </a:r>
            <a:endParaRPr lang="en-ZA" sz="3600" dirty="0"/>
          </a:p>
        </p:txBody>
      </p:sp>
    </p:spTree>
    <p:extLst>
      <p:ext uri="{BB962C8B-B14F-4D97-AF65-F5344CB8AC3E}">
        <p14:creationId xmlns:p14="http://schemas.microsoft.com/office/powerpoint/2010/main" val="1841196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37784"/>
            <a:ext cx="11809203" cy="4545412"/>
          </a:xfrm>
        </p:spPr>
        <p:txBody>
          <a:bodyPr/>
          <a:lstStyle/>
          <a:p>
            <a:pPr marL="0" indent="0" algn="just">
              <a:buNone/>
            </a:pPr>
            <a:r>
              <a:rPr lang="en-ZA" sz="2100" u="sng" dirty="0" smtClean="0"/>
              <a:t>Committee of Ministers</a:t>
            </a:r>
          </a:p>
          <a:p>
            <a:pPr algn="just"/>
            <a:r>
              <a:rPr lang="en-ZA" sz="2100" dirty="0" smtClean="0"/>
              <a:t>Functions as in Inter-Ministerial </a:t>
            </a:r>
            <a:r>
              <a:rPr lang="en-ZA" sz="2100" dirty="0"/>
              <a:t>C</a:t>
            </a:r>
            <a:r>
              <a:rPr lang="en-ZA" sz="2100" dirty="0" smtClean="0"/>
              <a:t>ommittee</a:t>
            </a:r>
          </a:p>
          <a:p>
            <a:pPr algn="just"/>
            <a:r>
              <a:rPr lang="en-ZA" sz="2100" dirty="0" smtClean="0"/>
              <a:t>Responsibilities:</a:t>
            </a:r>
          </a:p>
          <a:p>
            <a:pPr lvl="1" algn="just"/>
            <a:r>
              <a:rPr lang="en-ZA" dirty="0"/>
              <a:t>Receive and consider proposals/recommendations;</a:t>
            </a:r>
            <a:endParaRPr lang="en-GB" sz="1600" dirty="0"/>
          </a:p>
          <a:p>
            <a:pPr lvl="1" algn="just"/>
            <a:r>
              <a:rPr lang="en-ZA" dirty="0"/>
              <a:t>Provide clear parameters to the negotiations team;</a:t>
            </a:r>
            <a:endParaRPr lang="en-GB" sz="1600" dirty="0"/>
          </a:p>
          <a:p>
            <a:pPr lvl="1" algn="just"/>
            <a:r>
              <a:rPr lang="en-ZA" dirty="0"/>
              <a:t>Receive regular feedback on the negotiations;</a:t>
            </a:r>
            <a:endParaRPr lang="en-GB" sz="1600" dirty="0"/>
          </a:p>
          <a:p>
            <a:pPr lvl="1" algn="just"/>
            <a:r>
              <a:rPr lang="en-ZA" dirty="0"/>
              <a:t>Brief Cabinet on progress/status of the negotiations;</a:t>
            </a:r>
            <a:endParaRPr lang="en-GB" sz="1600" dirty="0"/>
          </a:p>
          <a:p>
            <a:pPr lvl="1" algn="just"/>
            <a:r>
              <a:rPr lang="en-ZA" dirty="0"/>
              <a:t>Consider and provide revised mandates as and when required;</a:t>
            </a:r>
            <a:endParaRPr lang="en-GB" sz="1600" dirty="0"/>
          </a:p>
          <a:p>
            <a:pPr lvl="1" algn="just"/>
            <a:r>
              <a:rPr lang="en-ZA" dirty="0"/>
              <a:t>Ensure financial implications are adequately addressed; and</a:t>
            </a:r>
            <a:endParaRPr lang="en-GB" sz="1600" dirty="0"/>
          </a:p>
          <a:p>
            <a:pPr lvl="1" algn="just"/>
            <a:r>
              <a:rPr lang="en-ZA" dirty="0"/>
              <a:t>Ensure that proposals/recommendations from the Executive Consultative Committee that is amended is referred back with full motivation. In this regard final parameters to the negotiating team is only provided in concurrence with the Executive Consultative Committee. </a:t>
            </a:r>
            <a:endParaRPr lang="en-GB" sz="1600"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10</a:t>
            </a:fld>
            <a:endParaRPr lang="en-ZA"/>
          </a:p>
        </p:txBody>
      </p:sp>
      <p:sp>
        <p:nvSpPr>
          <p:cNvPr id="6" name="Title 1"/>
          <p:cNvSpPr>
            <a:spLocks noGrp="1"/>
          </p:cNvSpPr>
          <p:nvPr>
            <p:ph type="title"/>
          </p:nvPr>
        </p:nvSpPr>
        <p:spPr/>
        <p:txBody>
          <a:bodyPr/>
          <a:lstStyle/>
          <a:p>
            <a:r>
              <a:rPr lang="en-ZA" sz="3500" dirty="0" smtClean="0"/>
              <a:t>Negotiations Implementation Protocol (NIP) cont.</a:t>
            </a:r>
            <a:endParaRPr lang="en-GB" sz="3500" dirty="0"/>
          </a:p>
        </p:txBody>
      </p:sp>
    </p:spTree>
    <p:extLst>
      <p:ext uri="{BB962C8B-B14F-4D97-AF65-F5344CB8AC3E}">
        <p14:creationId xmlns:p14="http://schemas.microsoft.com/office/powerpoint/2010/main" val="62466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500" dirty="0"/>
              <a:t>Negotiations Implementation Protocol (NIP) cont.</a:t>
            </a:r>
            <a:endParaRPr lang="en-GB" sz="3500" dirty="0"/>
          </a:p>
        </p:txBody>
      </p:sp>
      <p:sp>
        <p:nvSpPr>
          <p:cNvPr id="3" name="Content Placeholder 2"/>
          <p:cNvSpPr>
            <a:spLocks noGrp="1"/>
          </p:cNvSpPr>
          <p:nvPr>
            <p:ph idx="1"/>
          </p:nvPr>
        </p:nvSpPr>
        <p:spPr>
          <a:xfrm>
            <a:off x="228600" y="962193"/>
            <a:ext cx="11809203" cy="4847479"/>
          </a:xfrm>
        </p:spPr>
        <p:txBody>
          <a:bodyPr/>
          <a:lstStyle/>
          <a:p>
            <a:pPr marL="0" indent="0" algn="just">
              <a:buNone/>
            </a:pPr>
            <a:r>
              <a:rPr lang="en-ZA" sz="2100" u="sng" dirty="0" smtClean="0"/>
              <a:t>Functioning of Committees</a:t>
            </a:r>
          </a:p>
          <a:p>
            <a:pPr algn="just"/>
            <a:r>
              <a:rPr lang="en-ZA" sz="1800" dirty="0" smtClean="0"/>
              <a:t>The </a:t>
            </a:r>
            <a:r>
              <a:rPr lang="en-ZA" sz="1800" dirty="0"/>
              <a:t>MPSA in terms of section 2(2A)(a) and (b)(</a:t>
            </a:r>
            <a:r>
              <a:rPr lang="en-ZA" sz="1800" dirty="0" err="1"/>
              <a:t>i</a:t>
            </a:r>
            <a:r>
              <a:rPr lang="en-ZA" sz="1800" dirty="0"/>
              <a:t>) makes </a:t>
            </a:r>
            <a:r>
              <a:rPr lang="en-ZA" sz="1800" dirty="0" smtClean="0"/>
              <a:t>determination of any </a:t>
            </a:r>
            <a:r>
              <a:rPr lang="en-ZA" sz="1800" dirty="0"/>
              <a:t>conditions of services for employees with the concurrence of a</a:t>
            </a:r>
            <a:r>
              <a:rPr lang="en-ZA" sz="1800" dirty="0" smtClean="0"/>
              <a:t> </a:t>
            </a:r>
            <a:r>
              <a:rPr lang="en-ZA" sz="1800" dirty="0"/>
              <a:t>Committee of Ministers. </a:t>
            </a:r>
            <a:endParaRPr lang="en-GB" sz="1800" dirty="0"/>
          </a:p>
          <a:p>
            <a:pPr algn="just"/>
            <a:r>
              <a:rPr lang="en-ZA" sz="1800" dirty="0"/>
              <a:t>The Technical Working Group and the Technical Consultative Committee are consultative structures established to ensure due consideration is given to effective and transparent participation of National and Provincial Government employer representatives in guiding and supporting the negotiations processes.</a:t>
            </a:r>
            <a:endParaRPr lang="en-GB" sz="1800" dirty="0"/>
          </a:p>
          <a:p>
            <a:pPr algn="just"/>
            <a:r>
              <a:rPr lang="en-ZA" sz="1800" dirty="0"/>
              <a:t>It is accepted that the convening of the respective committees may be at very short notice during the negotiations.</a:t>
            </a:r>
            <a:endParaRPr lang="en-GB" sz="1800" dirty="0"/>
          </a:p>
          <a:p>
            <a:pPr algn="just"/>
            <a:r>
              <a:rPr lang="en-ZA" sz="1800" dirty="0"/>
              <a:t>No quorum is required at the Technical Working Group, Technical Consultative Committee and Executive Consultative Committee level.</a:t>
            </a:r>
            <a:endParaRPr lang="en-GB" sz="1800" dirty="0"/>
          </a:p>
          <a:p>
            <a:pPr algn="just"/>
            <a:r>
              <a:rPr lang="en-ZA" sz="1800" dirty="0"/>
              <a:t>A quorum of a meeting of the Committee of Ministers will be constituted, with at least five (5) Ministers as defined or his/her nominee.</a:t>
            </a:r>
            <a:endParaRPr lang="en-GB" sz="1800" dirty="0"/>
          </a:p>
          <a:p>
            <a:pPr algn="just"/>
            <a:r>
              <a:rPr lang="en-ZA" sz="1800" dirty="0"/>
              <a:t>The DPSA shall provide secretariat services to the Technical Working Group, Technical Consultative Committee, Executive Consultative Committee and the Committee of Ministers.</a:t>
            </a:r>
            <a:endParaRPr lang="en-GB" sz="1800" dirty="0"/>
          </a:p>
          <a:p>
            <a:pPr algn="just"/>
            <a:r>
              <a:rPr lang="en-ZA" sz="1800" dirty="0"/>
              <a:t>Before the start of any meeting all members, observers and presenters must sign an oath of confidentiality.</a:t>
            </a:r>
            <a:endParaRPr lang="en-GB" sz="1800" dirty="0"/>
          </a:p>
          <a:p>
            <a:pPr algn="just"/>
            <a:endParaRPr lang="en-GB"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11</a:t>
            </a:fld>
            <a:endParaRPr lang="en-ZA"/>
          </a:p>
        </p:txBody>
      </p:sp>
    </p:spTree>
    <p:extLst>
      <p:ext uri="{BB962C8B-B14F-4D97-AF65-F5344CB8AC3E}">
        <p14:creationId xmlns:p14="http://schemas.microsoft.com/office/powerpoint/2010/main" val="10421419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500" dirty="0"/>
              <a:t>Negotiations Implementation Protocol (NIP) cont.</a:t>
            </a:r>
            <a:endParaRPr lang="en-GB" sz="3500" dirty="0"/>
          </a:p>
        </p:txBody>
      </p:sp>
      <p:sp>
        <p:nvSpPr>
          <p:cNvPr id="3" name="Content Placeholder 2"/>
          <p:cNvSpPr>
            <a:spLocks noGrp="1"/>
          </p:cNvSpPr>
          <p:nvPr>
            <p:ph idx="1"/>
          </p:nvPr>
        </p:nvSpPr>
        <p:spPr>
          <a:xfrm>
            <a:off x="228600" y="982366"/>
            <a:ext cx="11809203" cy="4774490"/>
          </a:xfrm>
        </p:spPr>
        <p:txBody>
          <a:bodyPr/>
          <a:lstStyle/>
          <a:p>
            <a:pPr marL="0" lvl="0" indent="0" algn="just">
              <a:buNone/>
            </a:pPr>
            <a:r>
              <a:rPr lang="en-ZA" sz="1950" u="sng" dirty="0"/>
              <a:t>Mandating and </a:t>
            </a:r>
            <a:r>
              <a:rPr lang="en-ZA" sz="1950" u="sng" dirty="0" smtClean="0"/>
              <a:t>Management </a:t>
            </a:r>
            <a:r>
              <a:rPr lang="en-ZA" sz="1950" u="sng" dirty="0"/>
              <a:t>of </a:t>
            </a:r>
            <a:r>
              <a:rPr lang="en-ZA" sz="1950" u="sng" dirty="0" smtClean="0"/>
              <a:t>Negotiations</a:t>
            </a:r>
            <a:endParaRPr lang="en-GB" sz="1950" u="sng" dirty="0"/>
          </a:p>
          <a:p>
            <a:pPr algn="just"/>
            <a:r>
              <a:rPr lang="en-ZA" sz="1950" dirty="0"/>
              <a:t>The provisions of </a:t>
            </a:r>
            <a:r>
              <a:rPr lang="en-ZA" sz="1950" dirty="0" smtClean="0"/>
              <a:t>Part </a:t>
            </a:r>
            <a:r>
              <a:rPr lang="en-ZA" sz="1950" dirty="0" smtClean="0"/>
              <a:t>7 of Regulation 78(3</a:t>
            </a:r>
            <a:r>
              <a:rPr lang="en-ZA" sz="1950" dirty="0"/>
              <a:t>) </a:t>
            </a:r>
            <a:r>
              <a:rPr lang="en-ZA" sz="1950" dirty="0" smtClean="0"/>
              <a:t>of the Public </a:t>
            </a:r>
            <a:r>
              <a:rPr lang="en-ZA" sz="1950" dirty="0"/>
              <a:t>Service Regulations, 2016 shall apply. </a:t>
            </a:r>
            <a:endParaRPr lang="en-GB" sz="1950" dirty="0"/>
          </a:p>
          <a:p>
            <a:pPr algn="just"/>
            <a:r>
              <a:rPr lang="en-ZA" sz="1950" dirty="0"/>
              <a:t>The negotiating team may include: </a:t>
            </a:r>
            <a:endParaRPr lang="en-GB" sz="1950" dirty="0"/>
          </a:p>
          <a:p>
            <a:pPr lvl="1" algn="just"/>
            <a:r>
              <a:rPr lang="en-ZA" sz="1950" dirty="0"/>
              <a:t>The Chief Negotiator;</a:t>
            </a:r>
            <a:endParaRPr lang="en-GB" sz="1950" dirty="0"/>
          </a:p>
          <a:p>
            <a:pPr lvl="1" algn="just"/>
            <a:r>
              <a:rPr lang="en-ZA" sz="1950" dirty="0"/>
              <a:t>Nominated  representatives (1 per department, at </a:t>
            </a:r>
            <a:r>
              <a:rPr lang="en-ZA" sz="1950" dirty="0" smtClean="0"/>
              <a:t>Director </a:t>
            </a:r>
            <a:r>
              <a:rPr lang="en-ZA" sz="1950" dirty="0"/>
              <a:t>level and higher) from Departments attached to Ministers that are members of the Committee of Ministers, as required by section 2(2A) of the Public Service Act, 1994, as amended;</a:t>
            </a:r>
            <a:endParaRPr lang="en-GB" sz="1950" dirty="0"/>
          </a:p>
          <a:p>
            <a:pPr lvl="1" algn="just"/>
            <a:r>
              <a:rPr lang="en-ZA" sz="1950" dirty="0"/>
              <a:t>Nominated representatives (1 per province at Director level and higher) by Premiers; and</a:t>
            </a:r>
            <a:endParaRPr lang="en-GB" sz="1950" dirty="0"/>
          </a:p>
          <a:p>
            <a:pPr lvl="1" algn="just"/>
            <a:r>
              <a:rPr lang="en-ZA" sz="1950" dirty="0"/>
              <a:t>The number of representatives within the negotiating team may be limited by the provisions of the Constitution and or/ by a decision of the PSCBC. </a:t>
            </a:r>
            <a:endParaRPr lang="en-GB" sz="1950" dirty="0"/>
          </a:p>
          <a:p>
            <a:pPr algn="just"/>
            <a:r>
              <a:rPr lang="en-ZA" sz="1950" dirty="0"/>
              <a:t>The members of the negotiating team </a:t>
            </a:r>
            <a:r>
              <a:rPr lang="en-ZA" sz="1950" dirty="0" smtClean="0"/>
              <a:t>report </a:t>
            </a:r>
            <a:r>
              <a:rPr lang="en-ZA" sz="1950" dirty="0"/>
              <a:t>to the MPSA and their respective Executive Authorities. </a:t>
            </a:r>
            <a:endParaRPr lang="en-GB" sz="1950" dirty="0"/>
          </a:p>
          <a:p>
            <a:pPr algn="just"/>
            <a:r>
              <a:rPr lang="en-ZA" sz="1950" dirty="0"/>
              <a:t>The Chief Negotiator </a:t>
            </a:r>
            <a:r>
              <a:rPr lang="en-ZA" sz="1950" dirty="0" smtClean="0"/>
              <a:t>of </a:t>
            </a:r>
            <a:r>
              <a:rPr lang="en-ZA" sz="1950" dirty="0"/>
              <a:t>the State must attend the meetings of the Technical Consultative Committee, Executive Consultative Committee and Committee of Ministers.</a:t>
            </a:r>
            <a:endParaRPr lang="en-GB" sz="1950" dirty="0"/>
          </a:p>
          <a:p>
            <a:pPr algn="just"/>
            <a:r>
              <a:rPr lang="en-ZA" sz="1950" dirty="0"/>
              <a:t>The Chief Negotiator shall brief these committees as and when </a:t>
            </a:r>
            <a:r>
              <a:rPr lang="en-ZA" sz="1950" dirty="0" smtClean="0"/>
              <a:t>requested.</a:t>
            </a:r>
            <a:endParaRPr lang="en-GB" sz="1950"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12</a:t>
            </a:fld>
            <a:endParaRPr lang="en-ZA"/>
          </a:p>
        </p:txBody>
      </p:sp>
    </p:spTree>
    <p:extLst>
      <p:ext uri="{BB962C8B-B14F-4D97-AF65-F5344CB8AC3E}">
        <p14:creationId xmlns:p14="http://schemas.microsoft.com/office/powerpoint/2010/main" val="39557045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633" y="168295"/>
            <a:ext cx="10083800" cy="670287"/>
          </a:xfrm>
        </p:spPr>
        <p:txBody>
          <a:bodyPr/>
          <a:lstStyle/>
          <a:p>
            <a:r>
              <a:rPr lang="en-ZA" sz="3500" dirty="0"/>
              <a:t>Negotiations Implementation Protocol (NIP) cont.</a:t>
            </a:r>
            <a:endParaRPr lang="en-GB" sz="3500" dirty="0"/>
          </a:p>
        </p:txBody>
      </p:sp>
      <p:sp>
        <p:nvSpPr>
          <p:cNvPr id="3" name="Content Placeholder 2"/>
          <p:cNvSpPr>
            <a:spLocks noGrp="1"/>
          </p:cNvSpPr>
          <p:nvPr>
            <p:ph idx="1"/>
          </p:nvPr>
        </p:nvSpPr>
        <p:spPr>
          <a:xfrm>
            <a:off x="228600" y="974225"/>
            <a:ext cx="11809203" cy="4962935"/>
          </a:xfrm>
        </p:spPr>
        <p:txBody>
          <a:bodyPr/>
          <a:lstStyle/>
          <a:p>
            <a:pPr marL="0" indent="0" algn="just">
              <a:buNone/>
            </a:pPr>
            <a:r>
              <a:rPr lang="en-ZA" sz="2000" u="sng" dirty="0" smtClean="0"/>
              <a:t>Preparation for Negotiations</a:t>
            </a:r>
          </a:p>
          <a:p>
            <a:pPr marL="0" indent="0" algn="just">
              <a:buNone/>
            </a:pPr>
            <a:r>
              <a:rPr lang="en-ZA" sz="2000" dirty="0" smtClean="0"/>
              <a:t>Briefing of the Committees:</a:t>
            </a:r>
            <a:endParaRPr lang="en-GB" sz="2000" dirty="0"/>
          </a:p>
          <a:p>
            <a:pPr lvl="1"/>
            <a:r>
              <a:rPr lang="en-ZA" dirty="0"/>
              <a:t>The Committee of Ministers met on 20 July 2017 and the Negotiations Implementation </a:t>
            </a:r>
            <a:r>
              <a:rPr lang="en-ZA" dirty="0" smtClean="0"/>
              <a:t>Protocol (NIP) </a:t>
            </a:r>
            <a:r>
              <a:rPr lang="en-ZA" dirty="0"/>
              <a:t>was adopted.</a:t>
            </a:r>
          </a:p>
          <a:p>
            <a:pPr lvl="1"/>
            <a:r>
              <a:rPr lang="en-ZA" dirty="0"/>
              <a:t>On 22 August 2017, the Inter-Ministerial Committee was apprised of the Negotiations Implementation Protocol.</a:t>
            </a:r>
          </a:p>
          <a:p>
            <a:pPr lvl="1"/>
            <a:r>
              <a:rPr lang="en-ZA" dirty="0"/>
              <a:t>The </a:t>
            </a:r>
            <a:r>
              <a:rPr lang="en-ZA" dirty="0" smtClean="0"/>
              <a:t>Executive Consultative Committee </a:t>
            </a:r>
            <a:r>
              <a:rPr lang="en-ZA" dirty="0"/>
              <a:t>and the Committee of Ministers were convened on 31 October 2017 </a:t>
            </a:r>
            <a:r>
              <a:rPr lang="en-ZA" dirty="0" smtClean="0"/>
              <a:t>where the NIP and the consolidated demands from Organised </a:t>
            </a:r>
            <a:r>
              <a:rPr lang="en-ZA" dirty="0"/>
              <a:t>Labour </a:t>
            </a:r>
            <a:r>
              <a:rPr lang="en-ZA" dirty="0" smtClean="0"/>
              <a:t>were presented. </a:t>
            </a:r>
          </a:p>
          <a:p>
            <a:pPr lvl="1"/>
            <a:r>
              <a:rPr lang="en-ZA" dirty="0" smtClean="0"/>
              <a:t>The </a:t>
            </a:r>
            <a:r>
              <a:rPr lang="en-ZA" dirty="0"/>
              <a:t>Technical Consultative Committee met on 08 November 2017 </a:t>
            </a:r>
            <a:r>
              <a:rPr lang="en-ZA" dirty="0" smtClean="0"/>
              <a:t>where the NIP, the </a:t>
            </a:r>
            <a:r>
              <a:rPr lang="en-ZA" dirty="0"/>
              <a:t>consolidated demands from Organised Labour </a:t>
            </a:r>
            <a:r>
              <a:rPr lang="en-ZA" dirty="0" smtClean="0"/>
              <a:t>and the work of the Technical Working Group were </a:t>
            </a:r>
            <a:r>
              <a:rPr lang="en-ZA" dirty="0"/>
              <a:t>presented.</a:t>
            </a:r>
          </a:p>
          <a:p>
            <a:pPr lvl="1"/>
            <a:r>
              <a:rPr lang="en-ZA" dirty="0"/>
              <a:t>The meetings of the Executive Consultative Committee and the Committee of Ministers will convene on 28 November 2017 where the Chief Negotiator of the State will request a mandate for wage negotiations and a way-forward from the Committee of </a:t>
            </a:r>
            <a:r>
              <a:rPr lang="en-ZA" dirty="0" smtClean="0"/>
              <a:t>Ministers.</a:t>
            </a:r>
            <a:endParaRPr lang="en-ZA" dirty="0"/>
          </a:p>
          <a:p>
            <a:pPr algn="just"/>
            <a:endParaRPr lang="en-GB" sz="2000" dirty="0"/>
          </a:p>
        </p:txBody>
      </p:sp>
      <p:sp>
        <p:nvSpPr>
          <p:cNvPr id="4" name="Slide Number Placeholder 3"/>
          <p:cNvSpPr>
            <a:spLocks noGrp="1"/>
          </p:cNvSpPr>
          <p:nvPr>
            <p:ph type="sldNum" sz="quarter" idx="12"/>
          </p:nvPr>
        </p:nvSpPr>
        <p:spPr/>
        <p:txBody>
          <a:bodyPr/>
          <a:lstStyle/>
          <a:p>
            <a:fld id="{B59ACEC8-D248-43BB-9E41-8F603F9ACC52}" type="slidenum">
              <a:rPr lang="en-ZA" smtClean="0">
                <a:solidFill>
                  <a:prstClr val="white"/>
                </a:solidFill>
              </a:rPr>
              <a:pPr/>
              <a:t>13</a:t>
            </a:fld>
            <a:endParaRPr lang="en-ZA">
              <a:solidFill>
                <a:prstClr val="white"/>
              </a:solidFill>
            </a:endParaRPr>
          </a:p>
        </p:txBody>
      </p:sp>
    </p:spTree>
    <p:extLst>
      <p:ext uri="{BB962C8B-B14F-4D97-AF65-F5344CB8AC3E}">
        <p14:creationId xmlns:p14="http://schemas.microsoft.com/office/powerpoint/2010/main" val="35597161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633" y="168295"/>
            <a:ext cx="10083800" cy="670287"/>
          </a:xfrm>
        </p:spPr>
        <p:txBody>
          <a:bodyPr/>
          <a:lstStyle/>
          <a:p>
            <a:r>
              <a:rPr lang="en-ZA" sz="3500" dirty="0"/>
              <a:t>Negotiations Implementation Protocol (NIP) cont.</a:t>
            </a:r>
            <a:endParaRPr lang="en-GB" sz="3500" dirty="0"/>
          </a:p>
        </p:txBody>
      </p:sp>
      <p:sp>
        <p:nvSpPr>
          <p:cNvPr id="3" name="Content Placeholder 2"/>
          <p:cNvSpPr>
            <a:spLocks noGrp="1"/>
          </p:cNvSpPr>
          <p:nvPr>
            <p:ph idx="1"/>
          </p:nvPr>
        </p:nvSpPr>
        <p:spPr>
          <a:xfrm>
            <a:off x="228600" y="974226"/>
            <a:ext cx="11809203" cy="4795510"/>
          </a:xfrm>
        </p:spPr>
        <p:txBody>
          <a:bodyPr/>
          <a:lstStyle/>
          <a:p>
            <a:pPr marL="0" indent="0" algn="just">
              <a:buNone/>
            </a:pPr>
            <a:r>
              <a:rPr lang="en-ZA" sz="2000" u="sng" dirty="0" smtClean="0"/>
              <a:t>Preparation for Negotiations</a:t>
            </a:r>
          </a:p>
          <a:p>
            <a:pPr marL="0" indent="0" algn="just">
              <a:buNone/>
            </a:pPr>
            <a:r>
              <a:rPr lang="en-ZA" sz="2000" dirty="0" smtClean="0"/>
              <a:t>Seeking </a:t>
            </a:r>
            <a:r>
              <a:rPr lang="en-ZA" sz="2000" dirty="0"/>
              <a:t>a </a:t>
            </a:r>
            <a:r>
              <a:rPr lang="en-ZA" sz="2000" dirty="0" smtClean="0"/>
              <a:t>mandate </a:t>
            </a:r>
            <a:endParaRPr lang="en-GB" sz="2000" dirty="0"/>
          </a:p>
          <a:p>
            <a:pPr lvl="1" algn="just"/>
            <a:r>
              <a:rPr lang="en-ZA" dirty="0" smtClean="0"/>
              <a:t>The Technical </a:t>
            </a:r>
            <a:r>
              <a:rPr lang="en-ZA" dirty="0"/>
              <a:t>Working Group, in consultation with the negotiating team </a:t>
            </a:r>
            <a:r>
              <a:rPr lang="en-ZA" dirty="0" smtClean="0"/>
              <a:t>will prepared proposal </a:t>
            </a:r>
            <a:r>
              <a:rPr lang="en-ZA" dirty="0"/>
              <a:t>for consideration by all the committees prior to the Committee of Ministers issuing a </a:t>
            </a:r>
            <a:r>
              <a:rPr lang="en-ZA" dirty="0" smtClean="0"/>
              <a:t>mandate </a:t>
            </a:r>
            <a:r>
              <a:rPr lang="en-ZA" dirty="0"/>
              <a:t>to the Chief </a:t>
            </a:r>
            <a:r>
              <a:rPr lang="en-ZA" dirty="0" smtClean="0"/>
              <a:t>Negotiator for the 2018 round of wage negotiations.</a:t>
            </a:r>
            <a:endParaRPr lang="en-GB" dirty="0"/>
          </a:p>
        </p:txBody>
      </p:sp>
      <p:sp>
        <p:nvSpPr>
          <p:cNvPr id="4" name="Slide Number Placeholder 3"/>
          <p:cNvSpPr>
            <a:spLocks noGrp="1"/>
          </p:cNvSpPr>
          <p:nvPr>
            <p:ph type="sldNum" sz="quarter" idx="12"/>
          </p:nvPr>
        </p:nvSpPr>
        <p:spPr/>
        <p:txBody>
          <a:bodyPr/>
          <a:lstStyle/>
          <a:p>
            <a:fld id="{B59ACEC8-D248-43BB-9E41-8F603F9ACC52}" type="slidenum">
              <a:rPr lang="en-ZA" smtClean="0">
                <a:solidFill>
                  <a:prstClr val="white"/>
                </a:solidFill>
              </a:rPr>
              <a:pPr/>
              <a:t>14</a:t>
            </a:fld>
            <a:endParaRPr lang="en-ZA">
              <a:solidFill>
                <a:prstClr val="white"/>
              </a:solidFill>
            </a:endParaRPr>
          </a:p>
        </p:txBody>
      </p:sp>
    </p:spTree>
    <p:extLst>
      <p:ext uri="{BB962C8B-B14F-4D97-AF65-F5344CB8AC3E}">
        <p14:creationId xmlns:p14="http://schemas.microsoft.com/office/powerpoint/2010/main" val="40913693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100" dirty="0"/>
              <a:t>Resolution 3 of 2017: Negotiations Protocol Agreement</a:t>
            </a:r>
            <a:endParaRPr lang="en-GB" sz="3100" dirty="0"/>
          </a:p>
        </p:txBody>
      </p:sp>
      <p:sp>
        <p:nvSpPr>
          <p:cNvPr id="3" name="Content Placeholder 2"/>
          <p:cNvSpPr>
            <a:spLocks noGrp="1"/>
          </p:cNvSpPr>
          <p:nvPr>
            <p:ph idx="1"/>
          </p:nvPr>
        </p:nvSpPr>
        <p:spPr>
          <a:xfrm>
            <a:off x="228600" y="1094546"/>
            <a:ext cx="11809203" cy="4705890"/>
          </a:xfrm>
        </p:spPr>
        <p:txBody>
          <a:bodyPr/>
          <a:lstStyle/>
          <a:p>
            <a:pPr lvl="0" algn="just"/>
            <a:r>
              <a:rPr lang="en-ZA" sz="1900" dirty="0" smtClean="0"/>
              <a:t>Parties in the PSCBC evaluated </a:t>
            </a:r>
            <a:r>
              <a:rPr lang="en-ZA" sz="1900" dirty="0"/>
              <a:t>the 2015 wage negotiations and are committed to approaching the ensuing wage negotiations with a joint solution seeking (JSS) approach in that:</a:t>
            </a:r>
            <a:endParaRPr lang="en-GB" sz="1900" dirty="0"/>
          </a:p>
          <a:p>
            <a:pPr lvl="1" algn="just"/>
            <a:r>
              <a:rPr lang="en-ZA" sz="1900" dirty="0"/>
              <a:t>Parties will spend significant time analysing and understanding issues before seeking solutions;</a:t>
            </a:r>
            <a:endParaRPr lang="en-GB" sz="1900" dirty="0"/>
          </a:p>
          <a:p>
            <a:pPr lvl="1" algn="just"/>
            <a:r>
              <a:rPr lang="en-ZA" sz="1900" dirty="0"/>
              <a:t>Parties will evaluate all possible solutions by assessing them against the identified needs and interests; and</a:t>
            </a:r>
            <a:endParaRPr lang="en-GB" sz="1900" dirty="0"/>
          </a:p>
          <a:p>
            <a:pPr lvl="1" algn="just"/>
            <a:r>
              <a:rPr lang="en-ZA" sz="1900" dirty="0"/>
              <a:t>Only after such assessment will the parties seek to select between possible alternatives, rejecting those found not to be suitable and choosing preferred solutions to any particular issue. </a:t>
            </a:r>
            <a:endParaRPr lang="en-GB" sz="1900" dirty="0"/>
          </a:p>
          <a:p>
            <a:pPr lvl="0" algn="just"/>
            <a:r>
              <a:rPr lang="en-ZA" sz="1900" dirty="0"/>
              <a:t>Accordingly, parties commit to embark on a </a:t>
            </a:r>
            <a:r>
              <a:rPr lang="en-ZA" sz="1900" dirty="0" smtClean="0"/>
              <a:t>structured, </a:t>
            </a:r>
            <a:r>
              <a:rPr lang="en-ZA" sz="1900" dirty="0"/>
              <a:t>step-by-step process to identify and effectively deal with factors aggravating the conflict in the negotiations including those issues recorded on the wage negotiations evaluation report.</a:t>
            </a:r>
            <a:endParaRPr lang="en-GB" sz="1900" dirty="0"/>
          </a:p>
          <a:p>
            <a:pPr lvl="0" algn="just"/>
            <a:r>
              <a:rPr lang="en-ZA" sz="1900" dirty="0"/>
              <a:t>Therefore, the purpose of this agreement is to:</a:t>
            </a:r>
            <a:endParaRPr lang="en-GB" sz="1900" dirty="0"/>
          </a:p>
          <a:p>
            <a:pPr lvl="1" algn="just"/>
            <a:r>
              <a:rPr lang="en-ZA" sz="1900" dirty="0"/>
              <a:t>Set out parties’ joint commitment to conduct effective, interest-based negotiations,</a:t>
            </a:r>
            <a:endParaRPr lang="en-GB" sz="1900" dirty="0"/>
          </a:p>
          <a:p>
            <a:pPr lvl="1" algn="just"/>
            <a:r>
              <a:rPr lang="en-ZA" sz="1900" dirty="0"/>
              <a:t>Set out parties’ joint commitment to certain shared objectives; and</a:t>
            </a:r>
            <a:endParaRPr lang="en-GB" sz="1900" dirty="0"/>
          </a:p>
          <a:p>
            <a:pPr lvl="1" algn="just"/>
            <a:r>
              <a:rPr lang="en-ZA" sz="1900" dirty="0"/>
              <a:t>Establish a process framework and timetable for each identified cycle of negotiations.</a:t>
            </a:r>
            <a:endParaRPr lang="en-GB" sz="1900" dirty="0"/>
          </a:p>
          <a:p>
            <a:pPr marL="0" indent="0" algn="just">
              <a:buNone/>
            </a:pPr>
            <a:endParaRPr lang="en-GB" sz="1900"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15</a:t>
            </a:fld>
            <a:endParaRPr lang="en-ZA"/>
          </a:p>
        </p:txBody>
      </p:sp>
    </p:spTree>
    <p:extLst>
      <p:ext uri="{BB962C8B-B14F-4D97-AF65-F5344CB8AC3E}">
        <p14:creationId xmlns:p14="http://schemas.microsoft.com/office/powerpoint/2010/main" val="35145473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PSCBC Wage Negotiations Schedule</a:t>
            </a:r>
            <a:endParaRPr lang="en-GB" dirty="0"/>
          </a:p>
        </p:txBody>
      </p:sp>
      <p:sp>
        <p:nvSpPr>
          <p:cNvPr id="3" name="Content Placeholder 2"/>
          <p:cNvSpPr>
            <a:spLocks noGrp="1"/>
          </p:cNvSpPr>
          <p:nvPr>
            <p:ph idx="1"/>
          </p:nvPr>
        </p:nvSpPr>
        <p:spPr/>
        <p:txBody>
          <a:bodyPr/>
          <a:lstStyle/>
          <a:p>
            <a:pPr algn="just"/>
            <a:r>
              <a:rPr lang="en-ZA" dirty="0" smtClean="0"/>
              <a:t>In terms of the PSCBC schedule, wage negotiations are set to commence as follows:</a:t>
            </a:r>
          </a:p>
          <a:p>
            <a:pPr algn="just"/>
            <a:endParaRPr lang="en-ZA" dirty="0" smtClean="0"/>
          </a:p>
        </p:txBody>
      </p:sp>
      <p:sp>
        <p:nvSpPr>
          <p:cNvPr id="4" name="Slide Number Placeholder 3"/>
          <p:cNvSpPr>
            <a:spLocks noGrp="1"/>
          </p:cNvSpPr>
          <p:nvPr>
            <p:ph type="sldNum" sz="quarter" idx="12"/>
          </p:nvPr>
        </p:nvSpPr>
        <p:spPr/>
        <p:txBody>
          <a:bodyPr/>
          <a:lstStyle/>
          <a:p>
            <a:fld id="{B59ACEC8-D248-43BB-9E41-8F603F9ACC52}" type="slidenum">
              <a:rPr lang="en-ZA" smtClean="0"/>
              <a:pPr/>
              <a:t>16</a:t>
            </a:fld>
            <a:endParaRPr lang="en-ZA"/>
          </a:p>
        </p:txBody>
      </p:sp>
      <p:graphicFrame>
        <p:nvGraphicFramePr>
          <p:cNvPr id="5" name="Table 4"/>
          <p:cNvGraphicFramePr>
            <a:graphicFrameLocks noGrp="1"/>
          </p:cNvGraphicFramePr>
          <p:nvPr>
            <p:extLst>
              <p:ext uri="{D42A27DB-BD31-4B8C-83A1-F6EECF244321}">
                <p14:modId xmlns:p14="http://schemas.microsoft.com/office/powerpoint/2010/main" val="2390844383"/>
              </p:ext>
            </p:extLst>
          </p:nvPr>
        </p:nvGraphicFramePr>
        <p:xfrm>
          <a:off x="528034" y="1986280"/>
          <a:ext cx="10032642" cy="3484880"/>
        </p:xfrm>
        <a:graphic>
          <a:graphicData uri="http://schemas.openxmlformats.org/drawingml/2006/table">
            <a:tbl>
              <a:tblPr firstRow="1" bandRow="1">
                <a:tableStyleId>{5C22544A-7EE6-4342-B048-85BDC9FD1C3A}</a:tableStyleId>
              </a:tblPr>
              <a:tblGrid>
                <a:gridCol w="3325962">
                  <a:extLst>
                    <a:ext uri="{9D8B030D-6E8A-4147-A177-3AD203B41FA5}">
                      <a16:colId xmlns:a16="http://schemas.microsoft.com/office/drawing/2014/main" val="20000"/>
                    </a:ext>
                  </a:extLst>
                </a:gridCol>
                <a:gridCol w="3362466">
                  <a:extLst>
                    <a:ext uri="{9D8B030D-6E8A-4147-A177-3AD203B41FA5}">
                      <a16:colId xmlns:a16="http://schemas.microsoft.com/office/drawing/2014/main" val="20001"/>
                    </a:ext>
                  </a:extLst>
                </a:gridCol>
                <a:gridCol w="3344214">
                  <a:extLst>
                    <a:ext uri="{9D8B030D-6E8A-4147-A177-3AD203B41FA5}">
                      <a16:colId xmlns:a16="http://schemas.microsoft.com/office/drawing/2014/main" val="20002"/>
                    </a:ext>
                  </a:extLst>
                </a:gridCol>
              </a:tblGrid>
              <a:tr h="370840">
                <a:tc gridSpan="3">
                  <a:txBody>
                    <a:bodyPr/>
                    <a:lstStyle/>
                    <a:p>
                      <a:pPr algn="ctr"/>
                      <a:r>
                        <a:rPr lang="en-ZA" dirty="0" smtClean="0"/>
                        <a:t>PSCBC</a:t>
                      </a:r>
                      <a:r>
                        <a:rPr lang="en-ZA" baseline="0" dirty="0" smtClean="0"/>
                        <a:t> WAGE NEGOTIATIONS TIMETABLE</a:t>
                      </a:r>
                      <a:endParaRPr lang="en-ZA" dirty="0"/>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val="10000"/>
                  </a:ext>
                </a:extLst>
              </a:tr>
              <a:tr h="370840">
                <a:tc>
                  <a:txBody>
                    <a:bodyPr/>
                    <a:lstStyle/>
                    <a:p>
                      <a:r>
                        <a:rPr lang="en-ZA" b="1" dirty="0" smtClean="0"/>
                        <a:t>PROCESS</a:t>
                      </a:r>
                      <a:endParaRPr lang="en-ZA" b="1" dirty="0"/>
                    </a:p>
                  </a:txBody>
                  <a:tcPr/>
                </a:tc>
                <a:tc>
                  <a:txBody>
                    <a:bodyPr/>
                    <a:lstStyle/>
                    <a:p>
                      <a:r>
                        <a:rPr lang="en-ZA" b="1" dirty="0" smtClean="0"/>
                        <a:t>DATE</a:t>
                      </a:r>
                      <a:endParaRPr lang="en-ZA" b="1" dirty="0"/>
                    </a:p>
                  </a:txBody>
                  <a:tcPr/>
                </a:tc>
                <a:tc>
                  <a:txBody>
                    <a:bodyPr/>
                    <a:lstStyle/>
                    <a:p>
                      <a:r>
                        <a:rPr lang="en-ZA" b="1" dirty="0" smtClean="0"/>
                        <a:t>COMMENT</a:t>
                      </a:r>
                      <a:endParaRPr lang="en-ZA" b="1" dirty="0"/>
                    </a:p>
                  </a:txBody>
                  <a:tcPr/>
                </a:tc>
                <a:extLst>
                  <a:ext uri="{0D108BD9-81ED-4DB2-BD59-A6C34878D82A}">
                    <a16:rowId xmlns:a16="http://schemas.microsoft.com/office/drawing/2014/main" val="10001"/>
                  </a:ext>
                </a:extLst>
              </a:tr>
              <a:tr h="370840">
                <a:tc>
                  <a:txBody>
                    <a:bodyPr/>
                    <a:lstStyle/>
                    <a:p>
                      <a:r>
                        <a:rPr lang="en-ZA" dirty="0" smtClean="0"/>
                        <a:t>Agreement</a:t>
                      </a:r>
                      <a:r>
                        <a:rPr lang="en-ZA" baseline="0" dirty="0" smtClean="0"/>
                        <a:t> on the time frames for pre-negotiations process</a:t>
                      </a:r>
                      <a:endParaRPr lang="en-ZA" dirty="0"/>
                    </a:p>
                  </a:txBody>
                  <a:tcPr/>
                </a:tc>
                <a:tc>
                  <a:txBody>
                    <a:bodyPr/>
                    <a:lstStyle/>
                    <a:p>
                      <a:r>
                        <a:rPr lang="en-ZA" dirty="0" smtClean="0"/>
                        <a:t>06 October 2017</a:t>
                      </a:r>
                      <a:endParaRPr lang="en-ZA" dirty="0"/>
                    </a:p>
                  </a:txBody>
                  <a:tcPr/>
                </a:tc>
                <a:tc>
                  <a:txBody>
                    <a:bodyPr/>
                    <a:lstStyle/>
                    <a:p>
                      <a:r>
                        <a:rPr lang="en-ZA" dirty="0" smtClean="0"/>
                        <a:t>Special Council convened</a:t>
                      </a:r>
                      <a:endParaRPr lang="en-ZA" dirty="0"/>
                    </a:p>
                  </a:txBody>
                  <a:tcPr/>
                </a:tc>
                <a:extLst>
                  <a:ext uri="{0D108BD9-81ED-4DB2-BD59-A6C34878D82A}">
                    <a16:rowId xmlns:a16="http://schemas.microsoft.com/office/drawing/2014/main" val="10002"/>
                  </a:ext>
                </a:extLst>
              </a:tr>
              <a:tr h="370840">
                <a:tc>
                  <a:txBody>
                    <a:bodyPr/>
                    <a:lstStyle/>
                    <a:p>
                      <a:r>
                        <a:rPr lang="en-ZA" dirty="0" smtClean="0"/>
                        <a:t>Tabling of the consolidated</a:t>
                      </a:r>
                      <a:r>
                        <a:rPr lang="en-ZA" baseline="0" dirty="0" smtClean="0"/>
                        <a:t> demands – Trade union parties</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06 October 2017</a:t>
                      </a:r>
                    </a:p>
                    <a:p>
                      <a:endParaRPr lang="en-ZA" dirty="0"/>
                    </a:p>
                  </a:txBody>
                  <a:tcPr/>
                </a:tc>
                <a:tc>
                  <a:txBody>
                    <a:bodyPr/>
                    <a:lstStyle/>
                    <a:p>
                      <a:r>
                        <a:rPr lang="en-ZA" dirty="0" smtClean="0"/>
                        <a:t>Vice-Chairperson:</a:t>
                      </a:r>
                      <a:r>
                        <a:rPr lang="en-ZA" baseline="0" dirty="0" smtClean="0"/>
                        <a:t> Labour</a:t>
                      </a:r>
                      <a:endParaRPr lang="en-ZA" dirty="0"/>
                    </a:p>
                  </a:txBody>
                  <a:tcPr/>
                </a:tc>
                <a:extLst>
                  <a:ext uri="{0D108BD9-81ED-4DB2-BD59-A6C34878D82A}">
                    <a16:rowId xmlns:a16="http://schemas.microsoft.com/office/drawing/2014/main" val="10003"/>
                  </a:ext>
                </a:extLst>
              </a:tr>
              <a:tr h="370840">
                <a:tc>
                  <a:txBody>
                    <a:bodyPr/>
                    <a:lstStyle/>
                    <a:p>
                      <a:r>
                        <a:rPr lang="en-ZA" dirty="0" smtClean="0"/>
                        <a:t>Exchange of relevant information on economic</a:t>
                      </a:r>
                      <a:r>
                        <a:rPr lang="en-ZA" baseline="0" dirty="0" smtClean="0"/>
                        <a:t> indicators or other, if applicable</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20 October 2017</a:t>
                      </a:r>
                    </a:p>
                    <a:p>
                      <a:endParaRPr lang="en-ZA" dirty="0"/>
                    </a:p>
                  </a:txBody>
                  <a:tcPr/>
                </a:tc>
                <a:tc>
                  <a:txBody>
                    <a:bodyPr/>
                    <a:lstStyle/>
                    <a:p>
                      <a:r>
                        <a:rPr lang="en-ZA" dirty="0" smtClean="0"/>
                        <a:t>All parties via the Secretariat</a:t>
                      </a:r>
                      <a:endParaRPr lang="en-ZA"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893537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PSCBC Wage Negotiations Schedule Cont.</a:t>
            </a:r>
            <a:endParaRPr lang="en-GB"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17</a:t>
            </a:fld>
            <a:endParaRPr lang="en-ZA"/>
          </a:p>
        </p:txBody>
      </p:sp>
      <p:graphicFrame>
        <p:nvGraphicFramePr>
          <p:cNvPr id="5" name="Table 4"/>
          <p:cNvGraphicFramePr>
            <a:graphicFrameLocks noGrp="1"/>
          </p:cNvGraphicFramePr>
          <p:nvPr>
            <p:extLst>
              <p:ext uri="{D42A27DB-BD31-4B8C-83A1-F6EECF244321}">
                <p14:modId xmlns:p14="http://schemas.microsoft.com/office/powerpoint/2010/main" val="3195812018"/>
              </p:ext>
            </p:extLst>
          </p:nvPr>
        </p:nvGraphicFramePr>
        <p:xfrm>
          <a:off x="721217" y="1017115"/>
          <a:ext cx="9787943" cy="4671506"/>
        </p:xfrm>
        <a:graphic>
          <a:graphicData uri="http://schemas.openxmlformats.org/drawingml/2006/table">
            <a:tbl>
              <a:tblPr firstRow="1" bandRow="1">
                <a:tableStyleId>{5C22544A-7EE6-4342-B048-85BDC9FD1C3A}</a:tableStyleId>
              </a:tblPr>
              <a:tblGrid>
                <a:gridCol w="3244841">
                  <a:extLst>
                    <a:ext uri="{9D8B030D-6E8A-4147-A177-3AD203B41FA5}">
                      <a16:colId xmlns:a16="http://schemas.microsoft.com/office/drawing/2014/main" val="20000"/>
                    </a:ext>
                  </a:extLst>
                </a:gridCol>
                <a:gridCol w="3280454">
                  <a:extLst>
                    <a:ext uri="{9D8B030D-6E8A-4147-A177-3AD203B41FA5}">
                      <a16:colId xmlns:a16="http://schemas.microsoft.com/office/drawing/2014/main" val="20001"/>
                    </a:ext>
                  </a:extLst>
                </a:gridCol>
                <a:gridCol w="3262648">
                  <a:extLst>
                    <a:ext uri="{9D8B030D-6E8A-4147-A177-3AD203B41FA5}">
                      <a16:colId xmlns:a16="http://schemas.microsoft.com/office/drawing/2014/main" val="20002"/>
                    </a:ext>
                  </a:extLst>
                </a:gridCol>
              </a:tblGrid>
              <a:tr h="369793">
                <a:tc gridSpan="3">
                  <a:txBody>
                    <a:bodyPr/>
                    <a:lstStyle/>
                    <a:p>
                      <a:pPr algn="ctr"/>
                      <a:r>
                        <a:rPr lang="en-ZA" sz="1800" b="1" dirty="0" smtClean="0"/>
                        <a:t>PSCBC</a:t>
                      </a:r>
                      <a:r>
                        <a:rPr lang="en-ZA" sz="1800" b="1" baseline="0" dirty="0" smtClean="0"/>
                        <a:t> WAGE NEGOTIATIONS TIMETABLE</a:t>
                      </a:r>
                      <a:endParaRPr lang="en-ZA" sz="1800" b="1" dirty="0"/>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val="10000"/>
                  </a:ext>
                </a:extLst>
              </a:tr>
              <a:tr h="369793">
                <a:tc>
                  <a:txBody>
                    <a:bodyPr/>
                    <a:lstStyle/>
                    <a:p>
                      <a:r>
                        <a:rPr lang="en-ZA" sz="1800" b="1" dirty="0" smtClean="0"/>
                        <a:t>PROCESS</a:t>
                      </a:r>
                      <a:endParaRPr lang="en-ZA" sz="1800" b="1" dirty="0"/>
                    </a:p>
                  </a:txBody>
                  <a:tcPr/>
                </a:tc>
                <a:tc>
                  <a:txBody>
                    <a:bodyPr/>
                    <a:lstStyle/>
                    <a:p>
                      <a:r>
                        <a:rPr lang="en-ZA" sz="1800" b="1" dirty="0" smtClean="0"/>
                        <a:t>DATE</a:t>
                      </a:r>
                      <a:endParaRPr lang="en-ZA" sz="1800" b="1" dirty="0"/>
                    </a:p>
                  </a:txBody>
                  <a:tcPr/>
                </a:tc>
                <a:tc>
                  <a:txBody>
                    <a:bodyPr/>
                    <a:lstStyle/>
                    <a:p>
                      <a:r>
                        <a:rPr lang="en-ZA" sz="1800" b="1" dirty="0" smtClean="0"/>
                        <a:t>COMMENT</a:t>
                      </a:r>
                      <a:endParaRPr lang="en-ZA" sz="1800" b="1" dirty="0"/>
                    </a:p>
                  </a:txBody>
                  <a:tcPr/>
                </a:tc>
                <a:extLst>
                  <a:ext uri="{0D108BD9-81ED-4DB2-BD59-A6C34878D82A}">
                    <a16:rowId xmlns:a16="http://schemas.microsoft.com/office/drawing/2014/main" val="10001"/>
                  </a:ext>
                </a:extLst>
              </a:tr>
              <a:tr h="638273">
                <a:tc>
                  <a:txBody>
                    <a:bodyPr/>
                    <a:lstStyle/>
                    <a:p>
                      <a:r>
                        <a:rPr lang="en-ZA" sz="1800" dirty="0" smtClean="0"/>
                        <a:t>Employer’s response to Labour’s demands</a:t>
                      </a:r>
                      <a:endParaRPr lang="en-ZA" sz="1800" dirty="0"/>
                    </a:p>
                  </a:txBody>
                  <a:tcPr/>
                </a:tc>
                <a:tc>
                  <a:txBody>
                    <a:bodyPr/>
                    <a:lstStyle/>
                    <a:p>
                      <a:r>
                        <a:rPr lang="en-ZA" sz="1800" dirty="0" smtClean="0"/>
                        <a:t>20 October 2017</a:t>
                      </a:r>
                      <a:endParaRPr lang="en-ZA" sz="1800" dirty="0"/>
                    </a:p>
                  </a:txBody>
                  <a:tcPr/>
                </a:tc>
                <a:tc>
                  <a:txBody>
                    <a:bodyPr/>
                    <a:lstStyle/>
                    <a:p>
                      <a:r>
                        <a:rPr lang="en-ZA" sz="1800" dirty="0" smtClean="0"/>
                        <a:t>All parties via the Secretariat</a:t>
                      </a:r>
                      <a:endParaRPr lang="en-ZA" sz="1800" dirty="0"/>
                    </a:p>
                  </a:txBody>
                  <a:tcPr/>
                </a:tc>
                <a:extLst>
                  <a:ext uri="{0D108BD9-81ED-4DB2-BD59-A6C34878D82A}">
                    <a16:rowId xmlns:a16="http://schemas.microsoft.com/office/drawing/2014/main" val="10002"/>
                  </a:ext>
                </a:extLst>
              </a:tr>
              <a:tr h="911818">
                <a:tc>
                  <a:txBody>
                    <a:bodyPr/>
                    <a:lstStyle/>
                    <a:p>
                      <a:r>
                        <a:rPr lang="en-ZA" sz="1800" dirty="0" smtClean="0"/>
                        <a:t>Pre-negotiations</a:t>
                      </a:r>
                      <a:endParaRPr lang="en-ZA"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smtClean="0"/>
                        <a:t>29</a:t>
                      </a:r>
                      <a:r>
                        <a:rPr lang="en-ZA" sz="1800" baseline="0" dirty="0" smtClean="0"/>
                        <a:t> – 31 </a:t>
                      </a:r>
                      <a:r>
                        <a:rPr lang="en-ZA" sz="1800" dirty="0" smtClean="0"/>
                        <a:t>October 2017</a:t>
                      </a:r>
                      <a:endParaRPr lang="en-ZA" sz="1800" dirty="0"/>
                    </a:p>
                  </a:txBody>
                  <a:tcPr/>
                </a:tc>
                <a:tc>
                  <a:txBody>
                    <a:bodyPr/>
                    <a:lstStyle/>
                    <a:p>
                      <a:r>
                        <a:rPr lang="en-ZA" sz="1800" dirty="0" smtClean="0"/>
                        <a:t>Facilitated process / venue to be announced after agreement on dates</a:t>
                      </a:r>
                      <a:endParaRPr lang="en-ZA" sz="1800" dirty="0"/>
                    </a:p>
                  </a:txBody>
                  <a:tcPr/>
                </a:tc>
                <a:extLst>
                  <a:ext uri="{0D108BD9-81ED-4DB2-BD59-A6C34878D82A}">
                    <a16:rowId xmlns:a16="http://schemas.microsoft.com/office/drawing/2014/main" val="10003"/>
                  </a:ext>
                </a:extLst>
              </a:tr>
              <a:tr h="911818">
                <a:tc>
                  <a:txBody>
                    <a:bodyPr/>
                    <a:lstStyle/>
                    <a:p>
                      <a:r>
                        <a:rPr lang="en-ZA" sz="1800" dirty="0" smtClean="0"/>
                        <a:t>Submission of Facilitators</a:t>
                      </a:r>
                      <a:r>
                        <a:rPr lang="en-ZA" sz="1800" baseline="0" dirty="0" smtClean="0"/>
                        <a:t> report on Pre-negotiations process</a:t>
                      </a:r>
                      <a:endParaRPr lang="en-ZA"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smtClean="0"/>
                        <a:t>03</a:t>
                      </a:r>
                      <a:r>
                        <a:rPr lang="en-ZA" sz="1800" baseline="0" dirty="0" smtClean="0"/>
                        <a:t> November </a:t>
                      </a:r>
                      <a:r>
                        <a:rPr lang="en-ZA" sz="1800" dirty="0" smtClean="0"/>
                        <a:t>2017</a:t>
                      </a:r>
                    </a:p>
                    <a:p>
                      <a:endParaRPr lang="en-ZA" sz="1800" dirty="0"/>
                    </a:p>
                  </a:txBody>
                  <a:tcPr/>
                </a:tc>
                <a:tc>
                  <a:txBody>
                    <a:bodyPr/>
                    <a:lstStyle/>
                    <a:p>
                      <a:r>
                        <a:rPr lang="en-ZA" sz="1800" dirty="0" smtClean="0"/>
                        <a:t>Circulated via the Secretariat</a:t>
                      </a:r>
                      <a:endParaRPr lang="en-ZA" sz="1800" dirty="0"/>
                    </a:p>
                  </a:txBody>
                  <a:tcPr/>
                </a:tc>
                <a:extLst>
                  <a:ext uri="{0D108BD9-81ED-4DB2-BD59-A6C34878D82A}">
                    <a16:rowId xmlns:a16="http://schemas.microsoft.com/office/drawing/2014/main" val="10004"/>
                  </a:ext>
                </a:extLst>
              </a:tr>
              <a:tr h="1458909">
                <a:tc>
                  <a:txBody>
                    <a:bodyPr/>
                    <a:lstStyle/>
                    <a:p>
                      <a:r>
                        <a:rPr lang="en-ZA" sz="1800" dirty="0" smtClean="0"/>
                        <a:t>Negotiations stage</a:t>
                      </a:r>
                      <a:endParaRPr lang="en-ZA" sz="1800" dirty="0"/>
                    </a:p>
                  </a:txBody>
                  <a:tcPr/>
                </a:tc>
                <a:tc>
                  <a:txBody>
                    <a:bodyPr/>
                    <a:lstStyle/>
                    <a:p>
                      <a:r>
                        <a:rPr lang="en-ZA" sz="1800" dirty="0" smtClean="0"/>
                        <a:t>07</a:t>
                      </a:r>
                      <a:r>
                        <a:rPr lang="en-ZA" sz="1800" baseline="0" dirty="0" smtClean="0"/>
                        <a:t> November – 15 December 2017</a:t>
                      </a:r>
                      <a:endParaRPr lang="en-ZA" sz="1800" dirty="0"/>
                    </a:p>
                  </a:txBody>
                  <a:tcPr/>
                </a:tc>
                <a:tc>
                  <a:txBody>
                    <a:bodyPr/>
                    <a:lstStyle/>
                    <a:p>
                      <a:r>
                        <a:rPr lang="en-ZA" sz="1800" dirty="0" smtClean="0"/>
                        <a:t>Parties will in the pre-negotiations process agree to a timetable and on the use of a facilitator for concluding negotiations</a:t>
                      </a:r>
                      <a:endParaRPr lang="en-ZA" sz="18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305737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Consolidated Labour demands</a:t>
            </a:r>
            <a:endParaRPr lang="en-GB" dirty="0"/>
          </a:p>
        </p:txBody>
      </p:sp>
      <p:sp>
        <p:nvSpPr>
          <p:cNvPr id="3" name="Content Placeholder 2"/>
          <p:cNvSpPr>
            <a:spLocks noGrp="1"/>
          </p:cNvSpPr>
          <p:nvPr>
            <p:ph idx="1"/>
          </p:nvPr>
        </p:nvSpPr>
        <p:spPr/>
        <p:txBody>
          <a:bodyPr/>
          <a:lstStyle/>
          <a:p>
            <a:pPr algn="just"/>
            <a:r>
              <a:rPr lang="en-ZA" dirty="0" smtClean="0"/>
              <a:t>Organised labour tabled the following consolidate demands on 06 October 2017:</a:t>
            </a:r>
          </a:p>
          <a:p>
            <a:pPr algn="just"/>
            <a:endParaRPr lang="en-ZA" dirty="0" smtClean="0"/>
          </a:p>
        </p:txBody>
      </p:sp>
      <p:sp>
        <p:nvSpPr>
          <p:cNvPr id="4" name="Slide Number Placeholder 3"/>
          <p:cNvSpPr>
            <a:spLocks noGrp="1"/>
          </p:cNvSpPr>
          <p:nvPr>
            <p:ph type="sldNum" sz="quarter" idx="12"/>
          </p:nvPr>
        </p:nvSpPr>
        <p:spPr/>
        <p:txBody>
          <a:bodyPr/>
          <a:lstStyle/>
          <a:p>
            <a:fld id="{B59ACEC8-D248-43BB-9E41-8F603F9ACC52}" type="slidenum">
              <a:rPr lang="en-ZA" smtClean="0"/>
              <a:pPr/>
              <a:t>18</a:t>
            </a:fld>
            <a:endParaRPr lang="en-ZA"/>
          </a:p>
        </p:txBody>
      </p:sp>
      <p:graphicFrame>
        <p:nvGraphicFramePr>
          <p:cNvPr id="5" name="Table 4"/>
          <p:cNvGraphicFramePr>
            <a:graphicFrameLocks noGrp="1"/>
          </p:cNvGraphicFramePr>
          <p:nvPr>
            <p:extLst>
              <p:ext uri="{D42A27DB-BD31-4B8C-83A1-F6EECF244321}">
                <p14:modId xmlns:p14="http://schemas.microsoft.com/office/powerpoint/2010/main" val="2757962551"/>
              </p:ext>
            </p:extLst>
          </p:nvPr>
        </p:nvGraphicFramePr>
        <p:xfrm>
          <a:off x="386187" y="1675578"/>
          <a:ext cx="11178862" cy="3027680"/>
        </p:xfrm>
        <a:graphic>
          <a:graphicData uri="http://schemas.openxmlformats.org/drawingml/2006/table">
            <a:tbl>
              <a:tblPr firstRow="1" bandRow="1">
                <a:tableStyleId>{5C22544A-7EE6-4342-B048-85BDC9FD1C3A}</a:tableStyleId>
              </a:tblPr>
              <a:tblGrid>
                <a:gridCol w="3705950">
                  <a:extLst>
                    <a:ext uri="{9D8B030D-6E8A-4147-A177-3AD203B41FA5}">
                      <a16:colId xmlns:a16="http://schemas.microsoft.com/office/drawing/2014/main" val="20000"/>
                    </a:ext>
                  </a:extLst>
                </a:gridCol>
                <a:gridCol w="3746624">
                  <a:extLst>
                    <a:ext uri="{9D8B030D-6E8A-4147-A177-3AD203B41FA5}">
                      <a16:colId xmlns:a16="http://schemas.microsoft.com/office/drawing/2014/main" val="20001"/>
                    </a:ext>
                  </a:extLst>
                </a:gridCol>
                <a:gridCol w="3726288">
                  <a:extLst>
                    <a:ext uri="{9D8B030D-6E8A-4147-A177-3AD203B41FA5}">
                      <a16:colId xmlns:a16="http://schemas.microsoft.com/office/drawing/2014/main" val="20002"/>
                    </a:ext>
                  </a:extLst>
                </a:gridCol>
              </a:tblGrid>
              <a:tr h="370840">
                <a:tc gridSpan="3">
                  <a:txBody>
                    <a:bodyPr/>
                    <a:lstStyle/>
                    <a:p>
                      <a:pPr algn="ctr"/>
                      <a:r>
                        <a:rPr lang="en-ZA" sz="1600" dirty="0" smtClean="0"/>
                        <a:t>LABOUR DEMANDS:</a:t>
                      </a:r>
                      <a:r>
                        <a:rPr lang="en-ZA" sz="1600" baseline="0" dirty="0" smtClean="0"/>
                        <a:t> WAGE NEGOTIATIONS</a:t>
                      </a:r>
                      <a:endParaRPr lang="en-ZA" sz="1600" dirty="0"/>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val="10000"/>
                  </a:ext>
                </a:extLst>
              </a:tr>
              <a:tr h="370840">
                <a:tc>
                  <a:txBody>
                    <a:bodyPr/>
                    <a:lstStyle/>
                    <a:p>
                      <a:pPr algn="just"/>
                      <a:r>
                        <a:rPr lang="en-ZA" sz="1600" b="1" dirty="0" smtClean="0"/>
                        <a:t>ISSUE</a:t>
                      </a:r>
                      <a:endParaRPr lang="en-ZA" sz="1600" b="1" dirty="0"/>
                    </a:p>
                  </a:txBody>
                  <a:tcPr/>
                </a:tc>
                <a:tc>
                  <a:txBody>
                    <a:bodyPr/>
                    <a:lstStyle/>
                    <a:p>
                      <a:pPr algn="just"/>
                      <a:r>
                        <a:rPr lang="en-ZA" sz="1600" b="1" dirty="0" smtClean="0"/>
                        <a:t>DEMAND</a:t>
                      </a:r>
                      <a:endParaRPr lang="en-ZA" sz="1600" b="1" dirty="0"/>
                    </a:p>
                  </a:txBody>
                  <a:tcPr/>
                </a:tc>
                <a:tc>
                  <a:txBody>
                    <a:bodyPr/>
                    <a:lstStyle/>
                    <a:p>
                      <a:pPr algn="just"/>
                      <a:r>
                        <a:rPr lang="en-ZA" sz="1600" b="1" dirty="0" smtClean="0"/>
                        <a:t>MOTIVATION</a:t>
                      </a:r>
                      <a:endParaRPr lang="en-ZA" sz="1600" b="1" dirty="0"/>
                    </a:p>
                  </a:txBody>
                  <a:tcPr/>
                </a:tc>
                <a:extLst>
                  <a:ext uri="{0D108BD9-81ED-4DB2-BD59-A6C34878D82A}">
                    <a16:rowId xmlns:a16="http://schemas.microsoft.com/office/drawing/2014/main" val="10001"/>
                  </a:ext>
                </a:extLst>
              </a:tr>
              <a:tr h="370840">
                <a:tc>
                  <a:txBody>
                    <a:bodyPr/>
                    <a:lstStyle/>
                    <a:p>
                      <a:pPr algn="just"/>
                      <a:r>
                        <a:rPr lang="en-US" sz="1600" b="1" kern="1200" dirty="0" smtClean="0">
                          <a:solidFill>
                            <a:schemeClr val="dk1"/>
                          </a:solidFill>
                          <a:effectLst/>
                          <a:latin typeface="+mn-lt"/>
                          <a:ea typeface="+mn-ea"/>
                          <a:cs typeface="+mn-cs"/>
                        </a:rPr>
                        <a:t>TERM OF AGREEMENT</a:t>
                      </a:r>
                      <a:endParaRPr lang="en-ZA" sz="1600" kern="1200" dirty="0">
                        <a:solidFill>
                          <a:schemeClr val="dk1"/>
                        </a:solidFill>
                        <a:effectLst/>
                        <a:latin typeface="+mn-lt"/>
                        <a:ea typeface="+mn-ea"/>
                        <a:cs typeface="+mn-cs"/>
                      </a:endParaRPr>
                    </a:p>
                  </a:txBody>
                  <a:tcPr/>
                </a:tc>
                <a:tc>
                  <a:txBody>
                    <a:bodyPr/>
                    <a:lstStyle/>
                    <a:p>
                      <a:pPr algn="just"/>
                      <a:r>
                        <a:rPr lang="en-US" sz="1600" kern="1200" dirty="0" smtClean="0">
                          <a:solidFill>
                            <a:schemeClr val="dk1"/>
                          </a:solidFill>
                          <a:effectLst/>
                          <a:latin typeface="+mn-lt"/>
                          <a:ea typeface="+mn-ea"/>
                          <a:cs typeface="+mn-cs"/>
                        </a:rPr>
                        <a:t>One-year term</a:t>
                      </a:r>
                      <a:endParaRPr lang="en-ZA" sz="1600" kern="1200" dirty="0">
                        <a:solidFill>
                          <a:schemeClr val="dk1"/>
                        </a:solidFill>
                        <a:effectLst/>
                        <a:latin typeface="+mn-lt"/>
                        <a:ea typeface="+mn-ea"/>
                        <a:cs typeface="+mn-cs"/>
                      </a:endParaRPr>
                    </a:p>
                  </a:txBody>
                  <a:tcPr/>
                </a:tc>
                <a:tc>
                  <a:txBody>
                    <a:bodyPr/>
                    <a:lstStyle/>
                    <a:p>
                      <a:pPr algn="just"/>
                      <a:r>
                        <a:rPr lang="en-US" sz="1600" kern="1200" dirty="0" smtClean="0">
                          <a:solidFill>
                            <a:schemeClr val="dk1"/>
                          </a:solidFill>
                          <a:effectLst/>
                          <a:latin typeface="+mn-lt"/>
                          <a:ea typeface="+mn-ea"/>
                          <a:cs typeface="+mn-cs"/>
                        </a:rPr>
                        <a:t>The second and third years of multi-term agreements tend to provide smaller increases to members.</a:t>
                      </a:r>
                      <a:endParaRPr lang="en-ZA" sz="1600" kern="1200" dirty="0" smtClean="0">
                        <a:solidFill>
                          <a:schemeClr val="dk1"/>
                        </a:solidFill>
                        <a:effectLst/>
                        <a:latin typeface="+mn-lt"/>
                        <a:ea typeface="+mn-ea"/>
                        <a:cs typeface="+mn-cs"/>
                      </a:endParaRPr>
                    </a:p>
                    <a:p>
                      <a:pPr algn="just"/>
                      <a:r>
                        <a:rPr lang="en-US" sz="1600" kern="1200" dirty="0" smtClean="0">
                          <a:solidFill>
                            <a:schemeClr val="dk1"/>
                          </a:solidFill>
                          <a:effectLst/>
                          <a:latin typeface="+mn-lt"/>
                          <a:ea typeface="+mn-ea"/>
                          <a:cs typeface="+mn-cs"/>
                        </a:rPr>
                        <a:t>The real effect of South Africa’s junk status will only be seen in the next 12 months – to bind members for further terms, without having a sense of the impact, could be detrimental to them.</a:t>
                      </a:r>
                      <a:endParaRPr lang="en-ZA" sz="1600" kern="1200" dirty="0">
                        <a:solidFill>
                          <a:schemeClr val="dk1"/>
                        </a:solidFill>
                        <a:effectLst/>
                        <a:latin typeface="+mn-lt"/>
                        <a:ea typeface="+mn-ea"/>
                        <a:cs typeface="+mn-cs"/>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820384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Consolidated Labour demands Cont.</a:t>
            </a:r>
            <a:endParaRPr lang="en-GB"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19</a:t>
            </a:fld>
            <a:endParaRPr lang="en-ZA"/>
          </a:p>
        </p:txBody>
      </p:sp>
      <p:graphicFrame>
        <p:nvGraphicFramePr>
          <p:cNvPr id="5" name="Table 4"/>
          <p:cNvGraphicFramePr>
            <a:graphicFrameLocks noGrp="1"/>
          </p:cNvGraphicFramePr>
          <p:nvPr>
            <p:extLst>
              <p:ext uri="{D42A27DB-BD31-4B8C-83A1-F6EECF244321}">
                <p14:modId xmlns:p14="http://schemas.microsoft.com/office/powerpoint/2010/main" val="3320048522"/>
              </p:ext>
            </p:extLst>
          </p:nvPr>
        </p:nvGraphicFramePr>
        <p:xfrm>
          <a:off x="348087" y="1129478"/>
          <a:ext cx="11178862" cy="4460240"/>
        </p:xfrm>
        <a:graphic>
          <a:graphicData uri="http://schemas.openxmlformats.org/drawingml/2006/table">
            <a:tbl>
              <a:tblPr firstRow="1" bandRow="1">
                <a:tableStyleId>{5C22544A-7EE6-4342-B048-85BDC9FD1C3A}</a:tableStyleId>
              </a:tblPr>
              <a:tblGrid>
                <a:gridCol w="3705950">
                  <a:extLst>
                    <a:ext uri="{9D8B030D-6E8A-4147-A177-3AD203B41FA5}">
                      <a16:colId xmlns:a16="http://schemas.microsoft.com/office/drawing/2014/main" val="20000"/>
                    </a:ext>
                  </a:extLst>
                </a:gridCol>
                <a:gridCol w="3746624">
                  <a:extLst>
                    <a:ext uri="{9D8B030D-6E8A-4147-A177-3AD203B41FA5}">
                      <a16:colId xmlns:a16="http://schemas.microsoft.com/office/drawing/2014/main" val="20001"/>
                    </a:ext>
                  </a:extLst>
                </a:gridCol>
                <a:gridCol w="3726288">
                  <a:extLst>
                    <a:ext uri="{9D8B030D-6E8A-4147-A177-3AD203B41FA5}">
                      <a16:colId xmlns:a16="http://schemas.microsoft.com/office/drawing/2014/main" val="20002"/>
                    </a:ext>
                  </a:extLst>
                </a:gridCol>
              </a:tblGrid>
              <a:tr h="370840">
                <a:tc gridSpan="3">
                  <a:txBody>
                    <a:bodyPr/>
                    <a:lstStyle/>
                    <a:p>
                      <a:pPr algn="ctr"/>
                      <a:r>
                        <a:rPr lang="en-ZA" sz="1400" dirty="0" smtClean="0"/>
                        <a:t>LABOUR DEMANDS:</a:t>
                      </a:r>
                      <a:r>
                        <a:rPr lang="en-ZA" sz="1400" baseline="0" dirty="0" smtClean="0"/>
                        <a:t> WAGE NEGOTIATIONS</a:t>
                      </a:r>
                      <a:endParaRPr lang="en-ZA" sz="1400" dirty="0"/>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val="10000"/>
                  </a:ext>
                </a:extLst>
              </a:tr>
              <a:tr h="370840">
                <a:tc>
                  <a:txBody>
                    <a:bodyPr/>
                    <a:lstStyle/>
                    <a:p>
                      <a:pPr algn="just"/>
                      <a:r>
                        <a:rPr lang="en-ZA" sz="1400" b="1" dirty="0" smtClean="0"/>
                        <a:t>ISSUE</a:t>
                      </a:r>
                      <a:endParaRPr lang="en-ZA" sz="1400" b="1" dirty="0"/>
                    </a:p>
                  </a:txBody>
                  <a:tcPr/>
                </a:tc>
                <a:tc>
                  <a:txBody>
                    <a:bodyPr/>
                    <a:lstStyle/>
                    <a:p>
                      <a:pPr algn="just"/>
                      <a:r>
                        <a:rPr lang="en-ZA" sz="1400" b="1" dirty="0" smtClean="0"/>
                        <a:t>DEMAND</a:t>
                      </a:r>
                      <a:endParaRPr lang="en-ZA" sz="1400" b="1" dirty="0"/>
                    </a:p>
                  </a:txBody>
                  <a:tcPr/>
                </a:tc>
                <a:tc>
                  <a:txBody>
                    <a:bodyPr/>
                    <a:lstStyle/>
                    <a:p>
                      <a:pPr algn="just"/>
                      <a:r>
                        <a:rPr lang="en-ZA" sz="1400" b="1" dirty="0" smtClean="0"/>
                        <a:t>MOTIVATION</a:t>
                      </a:r>
                      <a:endParaRPr lang="en-ZA" sz="1400" b="1" dirty="0"/>
                    </a:p>
                  </a:txBody>
                  <a:tcPr/>
                </a:tc>
                <a:extLst>
                  <a:ext uri="{0D108BD9-81ED-4DB2-BD59-A6C34878D82A}">
                    <a16:rowId xmlns:a16="http://schemas.microsoft.com/office/drawing/2014/main" val="10001"/>
                  </a:ext>
                </a:extLst>
              </a:tr>
              <a:tr h="370840">
                <a:tc>
                  <a:txBody>
                    <a:bodyPr/>
                    <a:lstStyle/>
                    <a:p>
                      <a:pPr algn="just"/>
                      <a:r>
                        <a:rPr lang="en-US" sz="1400" b="1" kern="1200" dirty="0" smtClean="0">
                          <a:solidFill>
                            <a:schemeClr val="dk1"/>
                          </a:solidFill>
                          <a:effectLst/>
                          <a:latin typeface="+mn-lt"/>
                          <a:ea typeface="+mn-ea"/>
                          <a:cs typeface="+mn-cs"/>
                        </a:rPr>
                        <a:t>RES. 3/2009</a:t>
                      </a:r>
                      <a:endParaRPr lang="en-ZA" sz="1400" dirty="0"/>
                    </a:p>
                  </a:txBody>
                  <a:tcPr/>
                </a:tc>
                <a:tc>
                  <a:txBody>
                    <a:bodyPr/>
                    <a:lstStyle/>
                    <a:p>
                      <a:pPr algn="just"/>
                      <a:r>
                        <a:rPr lang="en-US" sz="1400" kern="1200" dirty="0" smtClean="0">
                          <a:solidFill>
                            <a:schemeClr val="dk1"/>
                          </a:solidFill>
                          <a:effectLst/>
                          <a:latin typeface="+mn-lt"/>
                          <a:ea typeface="+mn-ea"/>
                          <a:cs typeface="+mn-cs"/>
                        </a:rPr>
                        <a:t>Resolution 3/2009 to be reviewed to </a:t>
                      </a:r>
                      <a:r>
                        <a:rPr lang="en-US" sz="1400" i="1" kern="1200" dirty="0" smtClean="0">
                          <a:solidFill>
                            <a:schemeClr val="dk1"/>
                          </a:solidFill>
                          <a:effectLst/>
                          <a:latin typeface="+mn-lt"/>
                          <a:ea typeface="+mn-ea"/>
                          <a:cs typeface="+mn-cs"/>
                        </a:rPr>
                        <a:t>inter alia</a:t>
                      </a:r>
                      <a:r>
                        <a:rPr lang="en-US" sz="1400" kern="1200" dirty="0" smtClean="0">
                          <a:solidFill>
                            <a:schemeClr val="dk1"/>
                          </a:solidFill>
                          <a:effectLst/>
                          <a:latin typeface="+mn-lt"/>
                          <a:ea typeface="+mn-ea"/>
                          <a:cs typeface="+mn-cs"/>
                        </a:rPr>
                        <a:t>:</a:t>
                      </a:r>
                      <a:endParaRPr lang="en-ZA" sz="1400" kern="1200" dirty="0" smtClean="0">
                        <a:solidFill>
                          <a:schemeClr val="dk1"/>
                        </a:solidFill>
                        <a:effectLst/>
                        <a:latin typeface="+mn-lt"/>
                        <a:ea typeface="+mn-ea"/>
                        <a:cs typeface="+mn-cs"/>
                      </a:endParaRPr>
                    </a:p>
                    <a:p>
                      <a:pPr lvl="0" algn="just"/>
                      <a:r>
                        <a:rPr lang="en-US" sz="1400" kern="1200" dirty="0" smtClean="0">
                          <a:solidFill>
                            <a:schemeClr val="dk1"/>
                          </a:solidFill>
                          <a:effectLst/>
                          <a:latin typeface="+mn-lt"/>
                          <a:ea typeface="+mn-ea"/>
                          <a:cs typeface="+mn-cs"/>
                        </a:rPr>
                        <a:t>Reduce the time periods for progression</a:t>
                      </a:r>
                      <a:endParaRPr lang="en-ZA" sz="1400" kern="1200" dirty="0" smtClean="0">
                        <a:solidFill>
                          <a:schemeClr val="dk1"/>
                        </a:solidFill>
                        <a:effectLst/>
                        <a:latin typeface="+mn-lt"/>
                        <a:ea typeface="+mn-ea"/>
                        <a:cs typeface="+mn-cs"/>
                      </a:endParaRPr>
                    </a:p>
                    <a:p>
                      <a:pPr lvl="0" algn="just"/>
                      <a:r>
                        <a:rPr lang="en-US" sz="1400" kern="1200" dirty="0" smtClean="0">
                          <a:solidFill>
                            <a:schemeClr val="dk1"/>
                          </a:solidFill>
                          <a:effectLst/>
                          <a:latin typeface="+mn-lt"/>
                          <a:ea typeface="+mn-ea"/>
                          <a:cs typeface="+mn-cs"/>
                        </a:rPr>
                        <a:t>Employer to allow employees to be rated above average performance where such being the case and refrain from rating every employee as an average performer i.e. rate as 3 to as a cost cutting measure.</a:t>
                      </a:r>
                      <a:endParaRPr lang="en-ZA" sz="1400" kern="1200" dirty="0" smtClean="0">
                        <a:solidFill>
                          <a:schemeClr val="dk1"/>
                        </a:solidFill>
                        <a:effectLst/>
                        <a:latin typeface="+mn-lt"/>
                        <a:ea typeface="+mn-ea"/>
                        <a:cs typeface="+mn-cs"/>
                      </a:endParaRPr>
                    </a:p>
                    <a:p>
                      <a:pPr algn="just"/>
                      <a:r>
                        <a:rPr lang="en-US" sz="1400" kern="1200" dirty="0" smtClean="0">
                          <a:solidFill>
                            <a:schemeClr val="dk1"/>
                          </a:solidFill>
                          <a:effectLst/>
                          <a:latin typeface="+mn-lt"/>
                          <a:ea typeface="+mn-ea"/>
                          <a:cs typeface="+mn-cs"/>
                        </a:rPr>
                        <a:t>Demand the abolishment of salary level 1 – 3 and entry level in the public service to be salary level 4 coupled with review of Resolution 3 of 2009</a:t>
                      </a:r>
                      <a:endParaRPr lang="en-ZA" sz="1400" dirty="0"/>
                    </a:p>
                  </a:txBody>
                  <a:tcPr/>
                </a:tc>
                <a:tc>
                  <a:txBody>
                    <a:bodyPr/>
                    <a:lstStyle/>
                    <a:p>
                      <a:pPr algn="just"/>
                      <a:r>
                        <a:rPr lang="en-US" sz="1400" kern="1200" dirty="0" smtClean="0">
                          <a:solidFill>
                            <a:schemeClr val="dk1"/>
                          </a:solidFill>
                          <a:effectLst/>
                          <a:latin typeface="+mn-lt"/>
                          <a:ea typeface="+mn-ea"/>
                          <a:cs typeface="+mn-cs"/>
                        </a:rPr>
                        <a:t>The Resolution provided for a review in 2011 which never happened. Demands for the review have subsequently been tabled by Labour and written submissions have been made to the employer on this matter. The review cannot be postponed any longer, because for many of the intended beneficiaries there are no benefits to be gained from the Resolution, or where there are, the benefits are negated by the harsh time frames.</a:t>
                      </a:r>
                      <a:endParaRPr lang="en-ZA" sz="1400" kern="1200" dirty="0" smtClean="0">
                        <a:solidFill>
                          <a:schemeClr val="dk1"/>
                        </a:solidFill>
                        <a:effectLst/>
                        <a:latin typeface="+mn-lt"/>
                        <a:ea typeface="+mn-ea"/>
                        <a:cs typeface="+mn-cs"/>
                      </a:endParaRPr>
                    </a:p>
                    <a:p>
                      <a:pPr algn="just"/>
                      <a:r>
                        <a:rPr lang="en-US" sz="1400" kern="1200" dirty="0" smtClean="0">
                          <a:solidFill>
                            <a:schemeClr val="dk1"/>
                          </a:solidFill>
                          <a:effectLst/>
                          <a:latin typeface="+mn-lt"/>
                          <a:ea typeface="+mn-ea"/>
                          <a:cs typeface="+mn-cs"/>
                        </a:rPr>
                        <a:t>Restrictions on accelerated grade progression as per clause 3.6.2.12 were depriving those qualifying employees what ought to be afforded to them. It called for only 30% of the employees per year to be awarded grade progression in this regard.</a:t>
                      </a:r>
                      <a:endParaRPr lang="en-ZA" sz="1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36757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Legislative Authority</a:t>
            </a:r>
            <a:endParaRPr lang="en-ZA" dirty="0"/>
          </a:p>
        </p:txBody>
      </p:sp>
      <p:sp>
        <p:nvSpPr>
          <p:cNvPr id="5" name="Content Placeholder 4"/>
          <p:cNvSpPr>
            <a:spLocks noGrp="1"/>
          </p:cNvSpPr>
          <p:nvPr>
            <p:ph idx="1"/>
          </p:nvPr>
        </p:nvSpPr>
        <p:spPr>
          <a:xfrm>
            <a:off x="382797" y="1035552"/>
            <a:ext cx="11061951" cy="4545412"/>
          </a:xfrm>
        </p:spPr>
        <p:txBody>
          <a:bodyPr/>
          <a:lstStyle/>
          <a:p>
            <a:pPr algn="just"/>
            <a:r>
              <a:rPr lang="en-GB" dirty="0" smtClean="0"/>
              <a:t>The Public Service Amendment Act, 2007 (Act No. 30 of 2007), amended the Public Service Act, 1994, to provide in Section 2(2A) for the functions and composition of the Committee of Ministers responsible for matters pertaining to salaries and other conditions of service in the public service.</a:t>
            </a:r>
          </a:p>
          <a:p>
            <a:pPr algn="just"/>
            <a:r>
              <a:rPr lang="en-GB" dirty="0" smtClean="0"/>
              <a:t>Section </a:t>
            </a:r>
            <a:r>
              <a:rPr lang="en-GB" dirty="0"/>
              <a:t>2(2A) of the Public Service Act provides for a Committee of Ministers to concur with determinations on certain conditions of service of employees pertaining </a:t>
            </a:r>
            <a:r>
              <a:rPr lang="en-GB" dirty="0" smtClean="0"/>
              <a:t>to:</a:t>
            </a:r>
          </a:p>
          <a:p>
            <a:pPr marL="1006475" lvl="2" indent="-457200" algn="just"/>
            <a:r>
              <a:rPr lang="en-GB" sz="2400" dirty="0" smtClean="0"/>
              <a:t>Public </a:t>
            </a:r>
            <a:r>
              <a:rPr lang="en-GB" sz="2400" dirty="0"/>
              <a:t>Service Act </a:t>
            </a:r>
            <a:r>
              <a:rPr lang="en-GB" sz="2400" dirty="0" smtClean="0"/>
              <a:t>employees;</a:t>
            </a:r>
          </a:p>
          <a:p>
            <a:pPr marL="1006475" lvl="2" indent="-457200" algn="just"/>
            <a:r>
              <a:rPr lang="en-GB" sz="2400" dirty="0" smtClean="0"/>
              <a:t>Educators; and</a:t>
            </a:r>
          </a:p>
          <a:p>
            <a:pPr marL="1006475" lvl="2" indent="-457200" algn="just"/>
            <a:r>
              <a:rPr lang="en-GB" sz="2400" dirty="0"/>
              <a:t>M</a:t>
            </a:r>
            <a:r>
              <a:rPr lang="en-GB" sz="2400" dirty="0" smtClean="0"/>
              <a:t>embers </a:t>
            </a:r>
            <a:r>
              <a:rPr lang="en-GB" sz="2400" dirty="0"/>
              <a:t>of the </a:t>
            </a:r>
            <a:r>
              <a:rPr lang="en-GB" sz="2400" dirty="0" smtClean="0"/>
              <a:t>South </a:t>
            </a:r>
            <a:r>
              <a:rPr lang="en-GB" sz="2400" dirty="0"/>
              <a:t>African Defence Force, the South African Police Service, and the Department of Correctional Services in terms of the respective employment laws.</a:t>
            </a:r>
          </a:p>
          <a:p>
            <a:pPr lvl="1" indent="-593725" algn="just"/>
            <a:endParaRPr lang="en-ZA" sz="2600" dirty="0"/>
          </a:p>
        </p:txBody>
      </p:sp>
      <p:sp>
        <p:nvSpPr>
          <p:cNvPr id="2" name="Slide Number Placeholder 1"/>
          <p:cNvSpPr>
            <a:spLocks noGrp="1"/>
          </p:cNvSpPr>
          <p:nvPr>
            <p:ph type="sldNum" sz="quarter" idx="12"/>
          </p:nvPr>
        </p:nvSpPr>
        <p:spPr/>
        <p:txBody>
          <a:bodyPr/>
          <a:lstStyle/>
          <a:p>
            <a:fld id="{B59ACEC8-D248-43BB-9E41-8F603F9ACC52}" type="slidenum">
              <a:rPr lang="en-ZA" smtClean="0"/>
              <a:pPr/>
              <a:t>2</a:t>
            </a:fld>
            <a:endParaRPr lang="en-ZA"/>
          </a:p>
        </p:txBody>
      </p:sp>
    </p:spTree>
    <p:extLst>
      <p:ext uri="{BB962C8B-B14F-4D97-AF65-F5344CB8AC3E}">
        <p14:creationId xmlns:p14="http://schemas.microsoft.com/office/powerpoint/2010/main" val="2448769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Consolidated Labour demands Cont.</a:t>
            </a:r>
            <a:endParaRPr lang="en-GB"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20</a:t>
            </a:fld>
            <a:endParaRPr lang="en-ZA"/>
          </a:p>
        </p:txBody>
      </p:sp>
      <p:graphicFrame>
        <p:nvGraphicFramePr>
          <p:cNvPr id="5" name="Table 4"/>
          <p:cNvGraphicFramePr>
            <a:graphicFrameLocks noGrp="1"/>
          </p:cNvGraphicFramePr>
          <p:nvPr>
            <p:extLst>
              <p:ext uri="{D42A27DB-BD31-4B8C-83A1-F6EECF244321}">
                <p14:modId xmlns:p14="http://schemas.microsoft.com/office/powerpoint/2010/main" val="1822907906"/>
              </p:ext>
            </p:extLst>
          </p:nvPr>
        </p:nvGraphicFramePr>
        <p:xfrm>
          <a:off x="373487" y="1269178"/>
          <a:ext cx="11178862" cy="4246880"/>
        </p:xfrm>
        <a:graphic>
          <a:graphicData uri="http://schemas.openxmlformats.org/drawingml/2006/table">
            <a:tbl>
              <a:tblPr firstRow="1" bandRow="1">
                <a:tableStyleId>{5C22544A-7EE6-4342-B048-85BDC9FD1C3A}</a:tableStyleId>
              </a:tblPr>
              <a:tblGrid>
                <a:gridCol w="3705950">
                  <a:extLst>
                    <a:ext uri="{9D8B030D-6E8A-4147-A177-3AD203B41FA5}">
                      <a16:colId xmlns:a16="http://schemas.microsoft.com/office/drawing/2014/main" val="20000"/>
                    </a:ext>
                  </a:extLst>
                </a:gridCol>
                <a:gridCol w="3746624">
                  <a:extLst>
                    <a:ext uri="{9D8B030D-6E8A-4147-A177-3AD203B41FA5}">
                      <a16:colId xmlns:a16="http://schemas.microsoft.com/office/drawing/2014/main" val="20001"/>
                    </a:ext>
                  </a:extLst>
                </a:gridCol>
                <a:gridCol w="3726288">
                  <a:extLst>
                    <a:ext uri="{9D8B030D-6E8A-4147-A177-3AD203B41FA5}">
                      <a16:colId xmlns:a16="http://schemas.microsoft.com/office/drawing/2014/main" val="20002"/>
                    </a:ext>
                  </a:extLst>
                </a:gridCol>
              </a:tblGrid>
              <a:tr h="370840">
                <a:tc gridSpan="3">
                  <a:txBody>
                    <a:bodyPr/>
                    <a:lstStyle/>
                    <a:p>
                      <a:pPr algn="ctr"/>
                      <a:r>
                        <a:rPr lang="en-ZA" sz="1600" dirty="0" smtClean="0"/>
                        <a:t>LABOUR DEMANDS:</a:t>
                      </a:r>
                      <a:r>
                        <a:rPr lang="en-ZA" sz="1600" baseline="0" dirty="0" smtClean="0"/>
                        <a:t> WAGE NEGOTIATIONS</a:t>
                      </a:r>
                      <a:endParaRPr lang="en-ZA" sz="1600" dirty="0"/>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val="10000"/>
                  </a:ext>
                </a:extLst>
              </a:tr>
              <a:tr h="370840">
                <a:tc>
                  <a:txBody>
                    <a:bodyPr/>
                    <a:lstStyle/>
                    <a:p>
                      <a:pPr algn="just"/>
                      <a:r>
                        <a:rPr lang="en-ZA" sz="1600" b="1" dirty="0" smtClean="0"/>
                        <a:t>ISSUE</a:t>
                      </a:r>
                      <a:endParaRPr lang="en-ZA" sz="1600" b="1" dirty="0"/>
                    </a:p>
                  </a:txBody>
                  <a:tcPr/>
                </a:tc>
                <a:tc>
                  <a:txBody>
                    <a:bodyPr/>
                    <a:lstStyle/>
                    <a:p>
                      <a:pPr algn="just"/>
                      <a:r>
                        <a:rPr lang="en-ZA" sz="1600" b="1" dirty="0" smtClean="0"/>
                        <a:t>DEMAND</a:t>
                      </a:r>
                      <a:endParaRPr lang="en-ZA" sz="1600" b="1" dirty="0"/>
                    </a:p>
                  </a:txBody>
                  <a:tcPr/>
                </a:tc>
                <a:tc>
                  <a:txBody>
                    <a:bodyPr/>
                    <a:lstStyle/>
                    <a:p>
                      <a:pPr algn="just"/>
                      <a:r>
                        <a:rPr lang="en-ZA" sz="1600" b="1" dirty="0" smtClean="0"/>
                        <a:t>MOTIVATION</a:t>
                      </a:r>
                      <a:endParaRPr lang="en-ZA" sz="1600" b="1" dirty="0"/>
                    </a:p>
                  </a:txBody>
                  <a:tcPr/>
                </a:tc>
                <a:extLst>
                  <a:ext uri="{0D108BD9-81ED-4DB2-BD59-A6C34878D82A}">
                    <a16:rowId xmlns:a16="http://schemas.microsoft.com/office/drawing/2014/main" val="10001"/>
                  </a:ext>
                </a:extLst>
              </a:tr>
              <a:tr h="370840">
                <a:tc>
                  <a:txBody>
                    <a:bodyPr/>
                    <a:lstStyle/>
                    <a:p>
                      <a:pPr algn="just"/>
                      <a:r>
                        <a:rPr lang="en-US" sz="1600" b="1" kern="1200" dirty="0" smtClean="0">
                          <a:solidFill>
                            <a:schemeClr val="dk1"/>
                          </a:solidFill>
                          <a:effectLst/>
                          <a:latin typeface="+mn-lt"/>
                          <a:ea typeface="+mn-ea"/>
                          <a:cs typeface="+mn-cs"/>
                        </a:rPr>
                        <a:t>GENERAL SALARY INCREASE</a:t>
                      </a:r>
                      <a:endParaRPr lang="en-ZA" sz="1600" kern="1200" dirty="0">
                        <a:solidFill>
                          <a:schemeClr val="dk1"/>
                        </a:solidFill>
                        <a:effectLst/>
                        <a:latin typeface="+mn-lt"/>
                        <a:ea typeface="+mn-ea"/>
                        <a:cs typeface="+mn-cs"/>
                      </a:endParaRPr>
                    </a:p>
                  </a:txBody>
                  <a:tcPr/>
                </a:tc>
                <a:tc>
                  <a:txBody>
                    <a:bodyPr/>
                    <a:lstStyle/>
                    <a:p>
                      <a:pPr algn="just"/>
                      <a:r>
                        <a:rPr lang="en-US" sz="1600" kern="1200" dirty="0" smtClean="0">
                          <a:solidFill>
                            <a:schemeClr val="dk1"/>
                          </a:solidFill>
                          <a:effectLst/>
                          <a:latin typeface="+mn-lt"/>
                          <a:ea typeface="+mn-ea"/>
                          <a:cs typeface="+mn-cs"/>
                        </a:rPr>
                        <a:t>Levels 4 – 7 demand 12%</a:t>
                      </a:r>
                      <a:endParaRPr lang="en-ZA" sz="1600" kern="1200" dirty="0" smtClean="0">
                        <a:solidFill>
                          <a:schemeClr val="dk1"/>
                        </a:solidFill>
                        <a:effectLst/>
                        <a:latin typeface="+mn-lt"/>
                        <a:ea typeface="+mn-ea"/>
                        <a:cs typeface="+mn-cs"/>
                      </a:endParaRPr>
                    </a:p>
                    <a:p>
                      <a:pPr algn="just"/>
                      <a:r>
                        <a:rPr lang="en-US" sz="1600" kern="1200" dirty="0" smtClean="0">
                          <a:solidFill>
                            <a:schemeClr val="dk1"/>
                          </a:solidFill>
                          <a:effectLst/>
                          <a:latin typeface="+mn-lt"/>
                          <a:ea typeface="+mn-ea"/>
                          <a:cs typeface="+mn-cs"/>
                        </a:rPr>
                        <a:t>Levels 8 – 10 demand 11%</a:t>
                      </a:r>
                      <a:endParaRPr lang="en-ZA" sz="1600" kern="1200" dirty="0" smtClean="0">
                        <a:solidFill>
                          <a:schemeClr val="dk1"/>
                        </a:solidFill>
                        <a:effectLst/>
                        <a:latin typeface="+mn-lt"/>
                        <a:ea typeface="+mn-ea"/>
                        <a:cs typeface="+mn-cs"/>
                      </a:endParaRPr>
                    </a:p>
                    <a:p>
                      <a:pPr algn="just"/>
                      <a:r>
                        <a:rPr lang="en-US" sz="1600" kern="1200" dirty="0" smtClean="0">
                          <a:solidFill>
                            <a:schemeClr val="dk1"/>
                          </a:solidFill>
                          <a:effectLst/>
                          <a:latin typeface="+mn-lt"/>
                          <a:ea typeface="+mn-ea"/>
                          <a:cs typeface="+mn-cs"/>
                        </a:rPr>
                        <a:t>Levels 11 – 12, demand 10%</a:t>
                      </a:r>
                      <a:endParaRPr lang="en-ZA" sz="1600" kern="1200" dirty="0">
                        <a:solidFill>
                          <a:schemeClr val="dk1"/>
                        </a:solidFill>
                        <a:effectLst/>
                        <a:latin typeface="+mn-lt"/>
                        <a:ea typeface="+mn-ea"/>
                        <a:cs typeface="+mn-cs"/>
                      </a:endParaRPr>
                    </a:p>
                  </a:txBody>
                  <a:tcPr/>
                </a:tc>
                <a:tc>
                  <a:txBody>
                    <a:bodyPr/>
                    <a:lstStyle/>
                    <a:p>
                      <a:pPr algn="just"/>
                      <a:r>
                        <a:rPr lang="en-US" sz="1600" kern="1200" dirty="0" smtClean="0">
                          <a:solidFill>
                            <a:schemeClr val="dk1"/>
                          </a:solidFill>
                          <a:effectLst/>
                          <a:latin typeface="+mn-lt"/>
                          <a:ea typeface="+mn-ea"/>
                          <a:cs typeface="+mn-cs"/>
                        </a:rPr>
                        <a:t>The effect of junk status on the general wealth and disposable income of public servants needs to be corrected.</a:t>
                      </a:r>
                      <a:endParaRPr lang="en-ZA" sz="1600" kern="1200" dirty="0" smtClean="0">
                        <a:solidFill>
                          <a:schemeClr val="dk1"/>
                        </a:solidFill>
                        <a:effectLst/>
                        <a:latin typeface="+mn-lt"/>
                        <a:ea typeface="+mn-ea"/>
                        <a:cs typeface="+mn-cs"/>
                      </a:endParaRPr>
                    </a:p>
                    <a:p>
                      <a:pPr algn="just"/>
                      <a:r>
                        <a:rPr lang="en-US" sz="1600" kern="1200" dirty="0" smtClean="0">
                          <a:solidFill>
                            <a:schemeClr val="dk1"/>
                          </a:solidFill>
                          <a:effectLst/>
                          <a:latin typeface="+mn-lt"/>
                          <a:ea typeface="+mn-ea"/>
                          <a:cs typeface="+mn-cs"/>
                        </a:rPr>
                        <a:t>Medical aid increases during the previous multi-term agreement </a:t>
                      </a:r>
                      <a:r>
                        <a:rPr lang="en-US" sz="1600" kern="1200" dirty="0" err="1" smtClean="0">
                          <a:solidFill>
                            <a:schemeClr val="dk1"/>
                          </a:solidFill>
                          <a:effectLst/>
                          <a:latin typeface="+mn-lt"/>
                          <a:ea typeface="+mn-ea"/>
                          <a:cs typeface="+mn-cs"/>
                        </a:rPr>
                        <a:t>utilised</a:t>
                      </a:r>
                      <a:r>
                        <a:rPr lang="en-US" sz="1600" kern="1200" dirty="0" smtClean="0">
                          <a:solidFill>
                            <a:schemeClr val="dk1"/>
                          </a:solidFill>
                          <a:effectLst/>
                          <a:latin typeface="+mn-lt"/>
                          <a:ea typeface="+mn-ea"/>
                          <a:cs typeface="+mn-cs"/>
                        </a:rPr>
                        <a:t> money that should have gone towards cost of living adjustments.</a:t>
                      </a:r>
                      <a:endParaRPr lang="en-ZA" sz="1600" kern="1200" dirty="0" smtClean="0">
                        <a:solidFill>
                          <a:schemeClr val="dk1"/>
                        </a:solidFill>
                        <a:effectLst/>
                        <a:latin typeface="+mn-lt"/>
                        <a:ea typeface="+mn-ea"/>
                        <a:cs typeface="+mn-cs"/>
                      </a:endParaRPr>
                    </a:p>
                    <a:p>
                      <a:pPr algn="just"/>
                      <a:r>
                        <a:rPr lang="en-US" sz="1600" kern="1200" dirty="0" smtClean="0">
                          <a:solidFill>
                            <a:schemeClr val="dk1"/>
                          </a:solidFill>
                          <a:effectLst/>
                          <a:latin typeface="+mn-lt"/>
                          <a:ea typeface="+mn-ea"/>
                          <a:cs typeface="+mn-cs"/>
                        </a:rPr>
                        <a:t>Despite the increase in the Medical subsidy by the MPI, the employees who are members of GEMS had to offset some of their wage gains against the high contribution increases announced by GEMS.</a:t>
                      </a:r>
                      <a:endParaRPr lang="en-ZA" sz="1600" kern="1200" dirty="0">
                        <a:solidFill>
                          <a:schemeClr val="dk1"/>
                        </a:solidFill>
                        <a:effectLst/>
                        <a:latin typeface="+mn-lt"/>
                        <a:ea typeface="+mn-ea"/>
                        <a:cs typeface="+mn-cs"/>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601021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Consolidated Labour demands Cont.</a:t>
            </a:r>
            <a:endParaRPr lang="en-GB"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21</a:t>
            </a:fld>
            <a:endParaRPr lang="en-ZA"/>
          </a:p>
        </p:txBody>
      </p:sp>
      <p:graphicFrame>
        <p:nvGraphicFramePr>
          <p:cNvPr id="5" name="Table 4"/>
          <p:cNvGraphicFramePr>
            <a:graphicFrameLocks noGrp="1"/>
          </p:cNvGraphicFramePr>
          <p:nvPr>
            <p:extLst>
              <p:ext uri="{D42A27DB-BD31-4B8C-83A1-F6EECF244321}">
                <p14:modId xmlns:p14="http://schemas.microsoft.com/office/powerpoint/2010/main" val="2005308047"/>
              </p:ext>
            </p:extLst>
          </p:nvPr>
        </p:nvGraphicFramePr>
        <p:xfrm>
          <a:off x="348087" y="1345378"/>
          <a:ext cx="11178862" cy="4003040"/>
        </p:xfrm>
        <a:graphic>
          <a:graphicData uri="http://schemas.openxmlformats.org/drawingml/2006/table">
            <a:tbl>
              <a:tblPr firstRow="1" bandRow="1">
                <a:tableStyleId>{5C22544A-7EE6-4342-B048-85BDC9FD1C3A}</a:tableStyleId>
              </a:tblPr>
              <a:tblGrid>
                <a:gridCol w="3705950">
                  <a:extLst>
                    <a:ext uri="{9D8B030D-6E8A-4147-A177-3AD203B41FA5}">
                      <a16:colId xmlns:a16="http://schemas.microsoft.com/office/drawing/2014/main" val="20000"/>
                    </a:ext>
                  </a:extLst>
                </a:gridCol>
                <a:gridCol w="3746624">
                  <a:extLst>
                    <a:ext uri="{9D8B030D-6E8A-4147-A177-3AD203B41FA5}">
                      <a16:colId xmlns:a16="http://schemas.microsoft.com/office/drawing/2014/main" val="20001"/>
                    </a:ext>
                  </a:extLst>
                </a:gridCol>
                <a:gridCol w="3726288">
                  <a:extLst>
                    <a:ext uri="{9D8B030D-6E8A-4147-A177-3AD203B41FA5}">
                      <a16:colId xmlns:a16="http://schemas.microsoft.com/office/drawing/2014/main" val="20002"/>
                    </a:ext>
                  </a:extLst>
                </a:gridCol>
              </a:tblGrid>
              <a:tr h="370840">
                <a:tc gridSpan="3">
                  <a:txBody>
                    <a:bodyPr/>
                    <a:lstStyle/>
                    <a:p>
                      <a:pPr algn="ctr"/>
                      <a:r>
                        <a:rPr lang="en-ZA" sz="1600" dirty="0" smtClean="0"/>
                        <a:t>LABOUR DEMANDS:</a:t>
                      </a:r>
                      <a:r>
                        <a:rPr lang="en-ZA" sz="1600" baseline="0" dirty="0" smtClean="0"/>
                        <a:t> WAGE NEGOTIATIONS</a:t>
                      </a:r>
                      <a:endParaRPr lang="en-ZA" sz="1600" dirty="0"/>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val="10000"/>
                  </a:ext>
                </a:extLst>
              </a:tr>
              <a:tr h="370840">
                <a:tc>
                  <a:txBody>
                    <a:bodyPr/>
                    <a:lstStyle/>
                    <a:p>
                      <a:pPr algn="just"/>
                      <a:r>
                        <a:rPr lang="en-ZA" sz="1600" b="1" dirty="0" smtClean="0"/>
                        <a:t>ISSUE</a:t>
                      </a:r>
                      <a:endParaRPr lang="en-ZA" sz="1600" b="1" dirty="0"/>
                    </a:p>
                  </a:txBody>
                  <a:tcPr/>
                </a:tc>
                <a:tc>
                  <a:txBody>
                    <a:bodyPr/>
                    <a:lstStyle/>
                    <a:p>
                      <a:pPr algn="just"/>
                      <a:r>
                        <a:rPr lang="en-ZA" sz="1600" b="1" dirty="0" smtClean="0"/>
                        <a:t>DEMAND</a:t>
                      </a:r>
                      <a:endParaRPr lang="en-ZA" sz="1600" b="1" dirty="0"/>
                    </a:p>
                  </a:txBody>
                  <a:tcPr/>
                </a:tc>
                <a:tc>
                  <a:txBody>
                    <a:bodyPr/>
                    <a:lstStyle/>
                    <a:p>
                      <a:pPr algn="just"/>
                      <a:r>
                        <a:rPr lang="en-ZA" sz="1600" b="1" dirty="0" smtClean="0"/>
                        <a:t>MOTIVATION</a:t>
                      </a:r>
                      <a:endParaRPr lang="en-ZA" sz="1600" b="1" dirty="0"/>
                    </a:p>
                  </a:txBody>
                  <a:tcPr/>
                </a:tc>
                <a:extLst>
                  <a:ext uri="{0D108BD9-81ED-4DB2-BD59-A6C34878D82A}">
                    <a16:rowId xmlns:a16="http://schemas.microsoft.com/office/drawing/2014/main" val="10001"/>
                  </a:ext>
                </a:extLst>
              </a:tr>
              <a:tr h="370840">
                <a:tc>
                  <a:txBody>
                    <a:bodyPr/>
                    <a:lstStyle/>
                    <a:p>
                      <a:pPr algn="just"/>
                      <a:r>
                        <a:rPr lang="en-US" sz="1600" b="1" kern="1200" dirty="0" smtClean="0">
                          <a:solidFill>
                            <a:schemeClr val="dk1"/>
                          </a:solidFill>
                          <a:effectLst/>
                          <a:latin typeface="+mn-lt"/>
                          <a:ea typeface="+mn-ea"/>
                          <a:cs typeface="+mn-cs"/>
                        </a:rPr>
                        <a:t>HOUSING ALLOWANCE</a:t>
                      </a:r>
                      <a:endParaRPr lang="en-ZA" sz="1600" kern="1200" dirty="0">
                        <a:solidFill>
                          <a:schemeClr val="dk1"/>
                        </a:solidFill>
                        <a:effectLst/>
                        <a:latin typeface="+mn-lt"/>
                        <a:ea typeface="+mn-ea"/>
                        <a:cs typeface="+mn-cs"/>
                      </a:endParaRPr>
                    </a:p>
                  </a:txBody>
                  <a:tcPr/>
                </a:tc>
                <a:tc>
                  <a:txBody>
                    <a:bodyPr/>
                    <a:lstStyle/>
                    <a:p>
                      <a:pPr algn="just"/>
                      <a:r>
                        <a:rPr lang="en-US" sz="1600" b="0" kern="1200" dirty="0" smtClean="0">
                          <a:solidFill>
                            <a:schemeClr val="dk1"/>
                          </a:solidFill>
                          <a:effectLst/>
                          <a:latin typeface="+mn-lt"/>
                          <a:ea typeface="+mn-ea"/>
                          <a:cs typeface="+mn-cs"/>
                        </a:rPr>
                        <a:t>1. </a:t>
                      </a:r>
                      <a:r>
                        <a:rPr lang="en-US" sz="1600" kern="1200" dirty="0" smtClean="0">
                          <a:solidFill>
                            <a:schemeClr val="dk1"/>
                          </a:solidFill>
                          <a:effectLst/>
                          <a:latin typeface="+mn-lt"/>
                          <a:ea typeface="+mn-ea"/>
                          <a:cs typeface="+mn-cs"/>
                        </a:rPr>
                        <a:t>Demand for the Housing Allowance to be increased to R2500-00</a:t>
                      </a:r>
                      <a:endParaRPr lang="en-ZA" sz="1600" kern="1200" dirty="0" smtClean="0">
                        <a:solidFill>
                          <a:schemeClr val="dk1"/>
                        </a:solidFill>
                        <a:effectLst/>
                        <a:latin typeface="+mn-lt"/>
                        <a:ea typeface="+mn-ea"/>
                        <a:cs typeface="+mn-cs"/>
                      </a:endParaRPr>
                    </a:p>
                    <a:p>
                      <a:pPr algn="just"/>
                      <a:r>
                        <a:rPr lang="en-US" sz="1600" kern="1200" dirty="0" smtClean="0">
                          <a:solidFill>
                            <a:schemeClr val="dk1"/>
                          </a:solidFill>
                          <a:effectLst/>
                          <a:latin typeface="+mn-lt"/>
                          <a:ea typeface="+mn-ea"/>
                          <a:cs typeface="+mn-cs"/>
                        </a:rPr>
                        <a:t> </a:t>
                      </a:r>
                      <a:endParaRPr lang="en-ZA" sz="1600" kern="1200" dirty="0" smtClean="0">
                        <a:solidFill>
                          <a:schemeClr val="dk1"/>
                        </a:solidFill>
                        <a:effectLst/>
                        <a:latin typeface="+mn-lt"/>
                        <a:ea typeface="+mn-ea"/>
                        <a:cs typeface="+mn-cs"/>
                      </a:endParaRPr>
                    </a:p>
                    <a:p>
                      <a:pPr algn="just"/>
                      <a:r>
                        <a:rPr lang="en-US" sz="1600" kern="1200" dirty="0" smtClean="0">
                          <a:solidFill>
                            <a:schemeClr val="dk1"/>
                          </a:solidFill>
                          <a:effectLst/>
                          <a:latin typeface="+mn-lt"/>
                          <a:ea typeface="+mn-ea"/>
                          <a:cs typeface="+mn-cs"/>
                        </a:rPr>
                        <a:t>2. Payment of the housing allowance to both spouses who are public servants.</a:t>
                      </a:r>
                    </a:p>
                    <a:p>
                      <a:pPr algn="just"/>
                      <a:endParaRPr lang="en-US" sz="1600" kern="1200" dirty="0" smtClean="0">
                        <a:solidFill>
                          <a:schemeClr val="dk1"/>
                        </a:solidFill>
                        <a:effectLst/>
                        <a:latin typeface="+mn-lt"/>
                        <a:ea typeface="+mn-ea"/>
                        <a:cs typeface="+mn-cs"/>
                      </a:endParaRPr>
                    </a:p>
                    <a:p>
                      <a:pPr algn="just"/>
                      <a:endParaRPr lang="en-ZA" sz="1600" kern="1200" dirty="0">
                        <a:solidFill>
                          <a:schemeClr val="dk1"/>
                        </a:solidFill>
                        <a:effectLst/>
                        <a:latin typeface="+mn-lt"/>
                        <a:ea typeface="+mn-ea"/>
                        <a:cs typeface="+mn-cs"/>
                      </a:endParaRPr>
                    </a:p>
                  </a:txBody>
                  <a:tcPr/>
                </a:tc>
                <a:tc>
                  <a:txBody>
                    <a:bodyPr/>
                    <a:lstStyle/>
                    <a:p>
                      <a:pPr algn="just"/>
                      <a:r>
                        <a:rPr lang="en-US" sz="1600" kern="1200" dirty="0" smtClean="0">
                          <a:solidFill>
                            <a:schemeClr val="dk1"/>
                          </a:solidFill>
                          <a:effectLst/>
                          <a:latin typeface="+mn-lt"/>
                          <a:ea typeface="+mn-ea"/>
                          <a:cs typeface="+mn-cs"/>
                        </a:rPr>
                        <a:t>Every public servant signs an individual contract of employment with the employer (there is no contract as the spouse of a public servant) and should be entitled to all the benefits that is due to him/ her separately as in the case of unmarried public servants or those married where the spouse is not employed in the Public Service.  Members should not be discriminated against with the payment of benefits according to their marital status.</a:t>
                      </a:r>
                      <a:endParaRPr lang="en-ZA" sz="1600" kern="1200" dirty="0">
                        <a:solidFill>
                          <a:schemeClr val="dk1"/>
                        </a:solidFill>
                        <a:effectLst/>
                        <a:latin typeface="+mn-lt"/>
                        <a:ea typeface="+mn-ea"/>
                        <a:cs typeface="+mn-cs"/>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6762899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Consolidated Labour demands Cont.</a:t>
            </a:r>
            <a:endParaRPr lang="en-GB"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22</a:t>
            </a:fld>
            <a:endParaRPr lang="en-ZA"/>
          </a:p>
        </p:txBody>
      </p:sp>
      <p:graphicFrame>
        <p:nvGraphicFramePr>
          <p:cNvPr id="5" name="Table 4"/>
          <p:cNvGraphicFramePr>
            <a:graphicFrameLocks noGrp="1"/>
          </p:cNvGraphicFramePr>
          <p:nvPr>
            <p:extLst>
              <p:ext uri="{D42A27DB-BD31-4B8C-83A1-F6EECF244321}">
                <p14:modId xmlns:p14="http://schemas.microsoft.com/office/powerpoint/2010/main" val="28016485"/>
              </p:ext>
            </p:extLst>
          </p:nvPr>
        </p:nvGraphicFramePr>
        <p:xfrm>
          <a:off x="348087" y="1040578"/>
          <a:ext cx="11178862" cy="4734560"/>
        </p:xfrm>
        <a:graphic>
          <a:graphicData uri="http://schemas.openxmlformats.org/drawingml/2006/table">
            <a:tbl>
              <a:tblPr firstRow="1" bandRow="1">
                <a:tableStyleId>{5C22544A-7EE6-4342-B048-85BDC9FD1C3A}</a:tableStyleId>
              </a:tblPr>
              <a:tblGrid>
                <a:gridCol w="2839613">
                  <a:extLst>
                    <a:ext uri="{9D8B030D-6E8A-4147-A177-3AD203B41FA5}">
                      <a16:colId xmlns:a16="http://schemas.microsoft.com/office/drawing/2014/main" val="20000"/>
                    </a:ext>
                  </a:extLst>
                </a:gridCol>
                <a:gridCol w="3822700">
                  <a:extLst>
                    <a:ext uri="{9D8B030D-6E8A-4147-A177-3AD203B41FA5}">
                      <a16:colId xmlns:a16="http://schemas.microsoft.com/office/drawing/2014/main" val="20001"/>
                    </a:ext>
                  </a:extLst>
                </a:gridCol>
                <a:gridCol w="4516549">
                  <a:extLst>
                    <a:ext uri="{9D8B030D-6E8A-4147-A177-3AD203B41FA5}">
                      <a16:colId xmlns:a16="http://schemas.microsoft.com/office/drawing/2014/main" val="20002"/>
                    </a:ext>
                  </a:extLst>
                </a:gridCol>
              </a:tblGrid>
              <a:tr h="370840">
                <a:tc gridSpan="3">
                  <a:txBody>
                    <a:bodyPr/>
                    <a:lstStyle/>
                    <a:p>
                      <a:pPr algn="ctr"/>
                      <a:r>
                        <a:rPr lang="en-ZA" sz="1600" dirty="0" smtClean="0"/>
                        <a:t>LABOUR DEMANDS:</a:t>
                      </a:r>
                      <a:r>
                        <a:rPr lang="en-ZA" sz="1600" baseline="0" dirty="0" smtClean="0"/>
                        <a:t> WAGE NEGOTIATIONS</a:t>
                      </a:r>
                      <a:endParaRPr lang="en-ZA" sz="1600" dirty="0"/>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val="10000"/>
                  </a:ext>
                </a:extLst>
              </a:tr>
              <a:tr h="370840">
                <a:tc>
                  <a:txBody>
                    <a:bodyPr/>
                    <a:lstStyle/>
                    <a:p>
                      <a:pPr algn="just"/>
                      <a:r>
                        <a:rPr lang="en-ZA" sz="1600" b="1" dirty="0" smtClean="0"/>
                        <a:t>ISSUE</a:t>
                      </a:r>
                      <a:endParaRPr lang="en-ZA" sz="1600" b="1" dirty="0"/>
                    </a:p>
                  </a:txBody>
                  <a:tcPr/>
                </a:tc>
                <a:tc>
                  <a:txBody>
                    <a:bodyPr/>
                    <a:lstStyle/>
                    <a:p>
                      <a:pPr algn="just"/>
                      <a:r>
                        <a:rPr lang="en-ZA" sz="1600" b="1" dirty="0" smtClean="0"/>
                        <a:t>DEMAND</a:t>
                      </a:r>
                      <a:endParaRPr lang="en-ZA" sz="1600" b="1" dirty="0"/>
                    </a:p>
                  </a:txBody>
                  <a:tcPr/>
                </a:tc>
                <a:tc>
                  <a:txBody>
                    <a:bodyPr/>
                    <a:lstStyle/>
                    <a:p>
                      <a:pPr algn="just"/>
                      <a:r>
                        <a:rPr lang="en-ZA" sz="1600" b="1" dirty="0" smtClean="0"/>
                        <a:t>MOTIVATION</a:t>
                      </a:r>
                      <a:endParaRPr lang="en-ZA" sz="1600" b="1" dirty="0"/>
                    </a:p>
                  </a:txBody>
                  <a:tcPr/>
                </a:tc>
                <a:extLst>
                  <a:ext uri="{0D108BD9-81ED-4DB2-BD59-A6C34878D82A}">
                    <a16:rowId xmlns:a16="http://schemas.microsoft.com/office/drawing/2014/main" val="10001"/>
                  </a:ext>
                </a:extLst>
              </a:tr>
              <a:tr h="370840">
                <a:tc>
                  <a:txBody>
                    <a:bodyPr/>
                    <a:lstStyle/>
                    <a:p>
                      <a:pPr algn="just"/>
                      <a:r>
                        <a:rPr lang="en-US" sz="1600" b="1" kern="1200" dirty="0" smtClean="0">
                          <a:solidFill>
                            <a:schemeClr val="dk1"/>
                          </a:solidFill>
                          <a:effectLst/>
                          <a:latin typeface="+mn-lt"/>
                          <a:ea typeface="+mn-ea"/>
                          <a:cs typeface="+mn-cs"/>
                        </a:rPr>
                        <a:t>HOUSING ALLOWANCE</a:t>
                      </a:r>
                      <a:endParaRPr lang="en-ZA" sz="1600" kern="1200" dirty="0">
                        <a:solidFill>
                          <a:schemeClr val="dk1"/>
                        </a:solidFill>
                        <a:effectLst/>
                        <a:latin typeface="+mn-lt"/>
                        <a:ea typeface="+mn-ea"/>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b="0" kern="1200" dirty="0" smtClean="0">
                          <a:solidFill>
                            <a:schemeClr val="dk1"/>
                          </a:solidFill>
                          <a:effectLst/>
                          <a:latin typeface="+mn-lt"/>
                          <a:ea typeface="+mn-ea"/>
                          <a:cs typeface="+mn-cs"/>
                        </a:rPr>
                        <a:t>3. </a:t>
                      </a:r>
                      <a:r>
                        <a:rPr lang="en-US" sz="1600" kern="1200" dirty="0" smtClean="0">
                          <a:solidFill>
                            <a:schemeClr val="dk1"/>
                          </a:solidFill>
                          <a:effectLst/>
                          <a:latin typeface="+mn-lt"/>
                          <a:ea typeface="+mn-ea"/>
                          <a:cs typeface="+mn-cs"/>
                        </a:rPr>
                        <a:t>The savings option in the housing scheme should be made a voluntary option</a:t>
                      </a:r>
                      <a:r>
                        <a:rPr lang="en-US" sz="1600" b="1" kern="1200" dirty="0" smtClean="0">
                          <a:solidFill>
                            <a:schemeClr val="dk1"/>
                          </a:solidFill>
                          <a:effectLst/>
                          <a:latin typeface="+mn-lt"/>
                          <a:ea typeface="+mn-ea"/>
                          <a:cs typeface="+mn-cs"/>
                        </a:rPr>
                        <a:t>.</a:t>
                      </a:r>
                      <a:endParaRPr lang="en-ZA" sz="1600" kern="1200" dirty="0" smtClean="0">
                        <a:solidFill>
                          <a:schemeClr val="dk1"/>
                        </a:solidFill>
                        <a:effectLst/>
                        <a:latin typeface="+mn-lt"/>
                        <a:ea typeface="+mn-ea"/>
                        <a:cs typeface="+mn-cs"/>
                      </a:endParaRPr>
                    </a:p>
                    <a:p>
                      <a:pPr algn="just"/>
                      <a:endParaRPr lang="en-ZA" sz="1600" kern="1200" dirty="0">
                        <a:solidFill>
                          <a:schemeClr val="dk1"/>
                        </a:solidFill>
                        <a:effectLst/>
                        <a:latin typeface="+mn-lt"/>
                        <a:ea typeface="+mn-ea"/>
                        <a:cs typeface="+mn-cs"/>
                      </a:endParaRPr>
                    </a:p>
                  </a:txBody>
                  <a:tcPr/>
                </a:tc>
                <a:tc>
                  <a:txBody>
                    <a:bodyPr/>
                    <a:lstStyle/>
                    <a:p>
                      <a:pPr algn="just"/>
                      <a:r>
                        <a:rPr lang="en-US" sz="1600" kern="1200" dirty="0" smtClean="0">
                          <a:solidFill>
                            <a:schemeClr val="dk1"/>
                          </a:solidFill>
                          <a:effectLst/>
                          <a:latin typeface="+mn-lt"/>
                          <a:ea typeface="+mn-ea"/>
                          <a:cs typeface="+mn-cs"/>
                        </a:rPr>
                        <a:t>There are employees who will never during their working life be in a position to purchase a house or whose circumstances dictate that they should rent a house. They need the full housing allowance to cover their housing expenses, but is forced to pay the savings portion from their basic salary, thereby eroding their financial position. The ability to one day (upon retirement) withdraw the savings is scant consolation for dealing with the pressure of monthly housing expenses in the absence of the savings portion.</a:t>
                      </a:r>
                      <a:endParaRPr lang="en-ZA" sz="1600" kern="1200" dirty="0" smtClean="0">
                        <a:solidFill>
                          <a:schemeClr val="dk1"/>
                        </a:solidFill>
                        <a:effectLst/>
                        <a:latin typeface="+mn-lt"/>
                        <a:ea typeface="+mn-ea"/>
                        <a:cs typeface="+mn-cs"/>
                      </a:endParaRPr>
                    </a:p>
                    <a:p>
                      <a:pPr algn="just"/>
                      <a:r>
                        <a:rPr lang="en-US" sz="1600" kern="1200" dirty="0" smtClean="0">
                          <a:solidFill>
                            <a:schemeClr val="dk1"/>
                          </a:solidFill>
                          <a:effectLst/>
                          <a:latin typeface="+mn-lt"/>
                          <a:ea typeface="+mn-ea"/>
                          <a:cs typeface="+mn-cs"/>
                        </a:rPr>
                        <a:t>For those employees who wish to save a portion of their housing allowance, or the full allowance, in the savings facility, should retain this option. </a:t>
                      </a:r>
                      <a:endParaRPr lang="en-ZA" sz="1600" kern="1200" dirty="0">
                        <a:solidFill>
                          <a:schemeClr val="dk1"/>
                        </a:solidFill>
                        <a:effectLst/>
                        <a:latin typeface="+mn-lt"/>
                        <a:ea typeface="+mn-ea"/>
                        <a:cs typeface="+mn-cs"/>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677682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Consolidated Labour demands Cont.</a:t>
            </a:r>
            <a:endParaRPr lang="en-GB"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23</a:t>
            </a:fld>
            <a:endParaRPr lang="en-ZA"/>
          </a:p>
        </p:txBody>
      </p:sp>
      <p:graphicFrame>
        <p:nvGraphicFramePr>
          <p:cNvPr id="5" name="Table 4"/>
          <p:cNvGraphicFramePr>
            <a:graphicFrameLocks noGrp="1"/>
          </p:cNvGraphicFramePr>
          <p:nvPr>
            <p:extLst>
              <p:ext uri="{D42A27DB-BD31-4B8C-83A1-F6EECF244321}">
                <p14:modId xmlns:p14="http://schemas.microsoft.com/office/powerpoint/2010/main" val="854906658"/>
              </p:ext>
            </p:extLst>
          </p:nvPr>
        </p:nvGraphicFramePr>
        <p:xfrm>
          <a:off x="386187" y="1154878"/>
          <a:ext cx="11178862" cy="4003040"/>
        </p:xfrm>
        <a:graphic>
          <a:graphicData uri="http://schemas.openxmlformats.org/drawingml/2006/table">
            <a:tbl>
              <a:tblPr firstRow="1" bandRow="1">
                <a:tableStyleId>{5C22544A-7EE6-4342-B048-85BDC9FD1C3A}</a:tableStyleId>
              </a:tblPr>
              <a:tblGrid>
                <a:gridCol w="3705950">
                  <a:extLst>
                    <a:ext uri="{9D8B030D-6E8A-4147-A177-3AD203B41FA5}">
                      <a16:colId xmlns:a16="http://schemas.microsoft.com/office/drawing/2014/main" val="20000"/>
                    </a:ext>
                  </a:extLst>
                </a:gridCol>
                <a:gridCol w="3746624">
                  <a:extLst>
                    <a:ext uri="{9D8B030D-6E8A-4147-A177-3AD203B41FA5}">
                      <a16:colId xmlns:a16="http://schemas.microsoft.com/office/drawing/2014/main" val="20001"/>
                    </a:ext>
                  </a:extLst>
                </a:gridCol>
                <a:gridCol w="3726288">
                  <a:extLst>
                    <a:ext uri="{9D8B030D-6E8A-4147-A177-3AD203B41FA5}">
                      <a16:colId xmlns:a16="http://schemas.microsoft.com/office/drawing/2014/main" val="20002"/>
                    </a:ext>
                  </a:extLst>
                </a:gridCol>
              </a:tblGrid>
              <a:tr h="370840">
                <a:tc gridSpan="3">
                  <a:txBody>
                    <a:bodyPr/>
                    <a:lstStyle/>
                    <a:p>
                      <a:pPr algn="ctr"/>
                      <a:r>
                        <a:rPr lang="en-ZA" sz="1600" dirty="0" smtClean="0"/>
                        <a:t>LABOUR DEMANDS:</a:t>
                      </a:r>
                      <a:r>
                        <a:rPr lang="en-ZA" sz="1600" baseline="0" dirty="0" smtClean="0"/>
                        <a:t> WAGE NEGOTIATIONS</a:t>
                      </a:r>
                      <a:endParaRPr lang="en-ZA" sz="1600" dirty="0"/>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val="10000"/>
                  </a:ext>
                </a:extLst>
              </a:tr>
              <a:tr h="370840">
                <a:tc>
                  <a:txBody>
                    <a:bodyPr/>
                    <a:lstStyle/>
                    <a:p>
                      <a:pPr algn="just"/>
                      <a:r>
                        <a:rPr lang="en-ZA" sz="1600" b="1" dirty="0" smtClean="0"/>
                        <a:t>ISSUE</a:t>
                      </a:r>
                      <a:endParaRPr lang="en-ZA" sz="1600" b="1" dirty="0"/>
                    </a:p>
                  </a:txBody>
                  <a:tcPr/>
                </a:tc>
                <a:tc>
                  <a:txBody>
                    <a:bodyPr/>
                    <a:lstStyle/>
                    <a:p>
                      <a:pPr algn="just"/>
                      <a:r>
                        <a:rPr lang="en-ZA" sz="1600" b="1" dirty="0" smtClean="0"/>
                        <a:t>DEMAND</a:t>
                      </a:r>
                      <a:endParaRPr lang="en-ZA" sz="1600" b="1" dirty="0"/>
                    </a:p>
                  </a:txBody>
                  <a:tcPr/>
                </a:tc>
                <a:tc>
                  <a:txBody>
                    <a:bodyPr/>
                    <a:lstStyle/>
                    <a:p>
                      <a:pPr algn="just"/>
                      <a:r>
                        <a:rPr lang="en-ZA" sz="1600" b="1" dirty="0" smtClean="0"/>
                        <a:t>MOTIVATION</a:t>
                      </a:r>
                      <a:endParaRPr lang="en-ZA" sz="1600" b="1" dirty="0"/>
                    </a:p>
                  </a:txBody>
                  <a:tcPr/>
                </a:tc>
                <a:extLst>
                  <a:ext uri="{0D108BD9-81ED-4DB2-BD59-A6C34878D82A}">
                    <a16:rowId xmlns:a16="http://schemas.microsoft.com/office/drawing/2014/main" val="10001"/>
                  </a:ext>
                </a:extLst>
              </a:tr>
              <a:tr h="370840">
                <a:tc>
                  <a:txBody>
                    <a:bodyPr/>
                    <a:lstStyle/>
                    <a:p>
                      <a:pPr algn="just"/>
                      <a:r>
                        <a:rPr lang="en-US" sz="1600" b="1" kern="1200" dirty="0" smtClean="0">
                          <a:solidFill>
                            <a:schemeClr val="dk1"/>
                          </a:solidFill>
                          <a:effectLst/>
                          <a:latin typeface="+mn-lt"/>
                          <a:ea typeface="+mn-ea"/>
                          <a:cs typeface="+mn-cs"/>
                        </a:rPr>
                        <a:t>HOUSING ALLOWANCE</a:t>
                      </a:r>
                      <a:endParaRPr lang="en-ZA" sz="1600" kern="1200" dirty="0">
                        <a:solidFill>
                          <a:schemeClr val="dk1"/>
                        </a:solidFill>
                        <a:effectLst/>
                        <a:latin typeface="+mn-lt"/>
                        <a:ea typeface="+mn-ea"/>
                        <a:cs typeface="+mn-cs"/>
                      </a:endParaRPr>
                    </a:p>
                  </a:txBody>
                  <a:tcPr/>
                </a:tc>
                <a:tc>
                  <a:txBody>
                    <a:bodyPr/>
                    <a:lstStyle/>
                    <a:p>
                      <a:pPr algn="just"/>
                      <a:r>
                        <a:rPr lang="en-US" sz="1600" b="0" kern="1200" dirty="0" smtClean="0">
                          <a:solidFill>
                            <a:schemeClr val="dk1"/>
                          </a:solidFill>
                          <a:effectLst/>
                          <a:latin typeface="+mn-lt"/>
                          <a:ea typeface="+mn-ea"/>
                          <a:cs typeface="+mn-cs"/>
                        </a:rPr>
                        <a:t>4. </a:t>
                      </a:r>
                      <a:r>
                        <a:rPr lang="en-US" sz="1600" kern="1200" dirty="0" smtClean="0">
                          <a:solidFill>
                            <a:schemeClr val="dk1"/>
                          </a:solidFill>
                          <a:effectLst/>
                          <a:latin typeface="+mn-lt"/>
                          <a:ea typeface="+mn-ea"/>
                          <a:cs typeface="+mn-cs"/>
                        </a:rPr>
                        <a:t>Employees should be paid out their savings from the scheme upon resignation from the public service.</a:t>
                      </a:r>
                      <a:endParaRPr lang="en-ZA" sz="1600" kern="1200" dirty="0" smtClean="0">
                        <a:solidFill>
                          <a:schemeClr val="dk1"/>
                        </a:solidFill>
                        <a:effectLst/>
                        <a:latin typeface="+mn-lt"/>
                        <a:ea typeface="+mn-ea"/>
                        <a:cs typeface="+mn-cs"/>
                      </a:endParaRPr>
                    </a:p>
                    <a:p>
                      <a:pPr algn="just"/>
                      <a:r>
                        <a:rPr lang="en-US" sz="1600" b="1" kern="1200" dirty="0" smtClean="0">
                          <a:solidFill>
                            <a:schemeClr val="dk1"/>
                          </a:solidFill>
                          <a:effectLst/>
                          <a:latin typeface="+mn-lt"/>
                          <a:ea typeface="+mn-ea"/>
                          <a:cs typeface="+mn-cs"/>
                        </a:rPr>
                        <a:t>   </a:t>
                      </a:r>
                      <a:endParaRPr lang="en-ZA" sz="1600" kern="1200" dirty="0" smtClean="0">
                        <a:solidFill>
                          <a:schemeClr val="dk1"/>
                        </a:solidFill>
                        <a:effectLst/>
                        <a:latin typeface="+mn-lt"/>
                        <a:ea typeface="+mn-ea"/>
                        <a:cs typeface="+mn-cs"/>
                      </a:endParaRPr>
                    </a:p>
                    <a:p>
                      <a:pPr algn="just"/>
                      <a:endParaRPr lang="en-ZA" sz="1600" kern="1200" dirty="0">
                        <a:solidFill>
                          <a:schemeClr val="dk1"/>
                        </a:solidFill>
                        <a:effectLst/>
                        <a:latin typeface="+mn-lt"/>
                        <a:ea typeface="+mn-ea"/>
                        <a:cs typeface="+mn-cs"/>
                      </a:endParaRPr>
                    </a:p>
                  </a:txBody>
                  <a:tcPr/>
                </a:tc>
                <a:tc>
                  <a:txBody>
                    <a:bodyPr/>
                    <a:lstStyle/>
                    <a:p>
                      <a:pPr algn="just"/>
                      <a:r>
                        <a:rPr lang="en-US" sz="1600" kern="1200" dirty="0" smtClean="0">
                          <a:solidFill>
                            <a:schemeClr val="dk1"/>
                          </a:solidFill>
                          <a:effectLst/>
                          <a:latin typeface="+mn-lt"/>
                          <a:ea typeface="+mn-ea"/>
                          <a:cs typeface="+mn-cs"/>
                        </a:rPr>
                        <a:t>The savings portion of the housing allowance is part and parcel of the allowance and a benefit to an employee to which he /she is entitled. Home-owners and employees who rent receive the same housing allowance. When a home-owner resigns, he/she does not lose any part of the allowance received to date. It is therefore unfair and discriminatory that those who rent should forfeit their savings portion upon resignation. </a:t>
                      </a:r>
                      <a:endParaRPr lang="en-ZA" sz="1600" kern="1200" dirty="0" smtClean="0">
                        <a:solidFill>
                          <a:schemeClr val="dk1"/>
                        </a:solidFill>
                        <a:effectLst/>
                        <a:latin typeface="+mn-lt"/>
                        <a:ea typeface="+mn-ea"/>
                        <a:cs typeface="+mn-cs"/>
                      </a:endParaRPr>
                    </a:p>
                    <a:p>
                      <a:pPr algn="just"/>
                      <a:r>
                        <a:rPr lang="en-US" sz="1600" kern="1200" dirty="0" smtClean="0">
                          <a:solidFill>
                            <a:schemeClr val="dk1"/>
                          </a:solidFill>
                          <a:effectLst/>
                          <a:latin typeface="+mn-lt"/>
                          <a:ea typeface="+mn-ea"/>
                          <a:cs typeface="+mn-cs"/>
                        </a:rPr>
                        <a:t> </a:t>
                      </a:r>
                      <a:endParaRPr lang="en-ZA" sz="1600" kern="1200" dirty="0">
                        <a:solidFill>
                          <a:schemeClr val="dk1"/>
                        </a:solidFill>
                        <a:effectLst/>
                        <a:latin typeface="+mn-lt"/>
                        <a:ea typeface="+mn-ea"/>
                        <a:cs typeface="+mn-cs"/>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950249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Consolidated Labour demands Cont.</a:t>
            </a:r>
            <a:endParaRPr lang="en-GB"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24</a:t>
            </a:fld>
            <a:endParaRPr lang="en-ZA"/>
          </a:p>
        </p:txBody>
      </p:sp>
      <p:graphicFrame>
        <p:nvGraphicFramePr>
          <p:cNvPr id="5" name="Table 4"/>
          <p:cNvGraphicFramePr>
            <a:graphicFrameLocks noGrp="1"/>
          </p:cNvGraphicFramePr>
          <p:nvPr>
            <p:extLst>
              <p:ext uri="{D42A27DB-BD31-4B8C-83A1-F6EECF244321}">
                <p14:modId xmlns:p14="http://schemas.microsoft.com/office/powerpoint/2010/main" val="2895805626"/>
              </p:ext>
            </p:extLst>
          </p:nvPr>
        </p:nvGraphicFramePr>
        <p:xfrm>
          <a:off x="386187" y="1154878"/>
          <a:ext cx="11178862" cy="4490720"/>
        </p:xfrm>
        <a:graphic>
          <a:graphicData uri="http://schemas.openxmlformats.org/drawingml/2006/table">
            <a:tbl>
              <a:tblPr firstRow="1" bandRow="1">
                <a:tableStyleId>{5C22544A-7EE6-4342-B048-85BDC9FD1C3A}</a:tableStyleId>
              </a:tblPr>
              <a:tblGrid>
                <a:gridCol w="3705950">
                  <a:extLst>
                    <a:ext uri="{9D8B030D-6E8A-4147-A177-3AD203B41FA5}">
                      <a16:colId xmlns:a16="http://schemas.microsoft.com/office/drawing/2014/main" val="20000"/>
                    </a:ext>
                  </a:extLst>
                </a:gridCol>
                <a:gridCol w="3746624">
                  <a:extLst>
                    <a:ext uri="{9D8B030D-6E8A-4147-A177-3AD203B41FA5}">
                      <a16:colId xmlns:a16="http://schemas.microsoft.com/office/drawing/2014/main" val="20001"/>
                    </a:ext>
                  </a:extLst>
                </a:gridCol>
                <a:gridCol w="3726288">
                  <a:extLst>
                    <a:ext uri="{9D8B030D-6E8A-4147-A177-3AD203B41FA5}">
                      <a16:colId xmlns:a16="http://schemas.microsoft.com/office/drawing/2014/main" val="20002"/>
                    </a:ext>
                  </a:extLst>
                </a:gridCol>
              </a:tblGrid>
              <a:tr h="370840">
                <a:tc gridSpan="3">
                  <a:txBody>
                    <a:bodyPr/>
                    <a:lstStyle/>
                    <a:p>
                      <a:pPr algn="ctr"/>
                      <a:r>
                        <a:rPr lang="en-ZA" sz="1600" dirty="0" smtClean="0"/>
                        <a:t>LABOUR DEMANDS:</a:t>
                      </a:r>
                      <a:r>
                        <a:rPr lang="en-ZA" sz="1600" baseline="0" dirty="0" smtClean="0"/>
                        <a:t> WAGE NEGOTIATIONS</a:t>
                      </a:r>
                      <a:endParaRPr lang="en-ZA" sz="1600" dirty="0"/>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val="10000"/>
                  </a:ext>
                </a:extLst>
              </a:tr>
              <a:tr h="370840">
                <a:tc>
                  <a:txBody>
                    <a:bodyPr/>
                    <a:lstStyle/>
                    <a:p>
                      <a:pPr algn="just"/>
                      <a:r>
                        <a:rPr lang="en-ZA" sz="1600" b="1" dirty="0" smtClean="0"/>
                        <a:t>ISSUE</a:t>
                      </a:r>
                      <a:endParaRPr lang="en-ZA" sz="1600" b="1" dirty="0"/>
                    </a:p>
                  </a:txBody>
                  <a:tcPr/>
                </a:tc>
                <a:tc>
                  <a:txBody>
                    <a:bodyPr/>
                    <a:lstStyle/>
                    <a:p>
                      <a:pPr algn="just"/>
                      <a:r>
                        <a:rPr lang="en-ZA" sz="1600" b="1" dirty="0" smtClean="0"/>
                        <a:t>DEMAND</a:t>
                      </a:r>
                      <a:endParaRPr lang="en-ZA" sz="1600" b="1" dirty="0"/>
                    </a:p>
                  </a:txBody>
                  <a:tcPr/>
                </a:tc>
                <a:tc>
                  <a:txBody>
                    <a:bodyPr/>
                    <a:lstStyle/>
                    <a:p>
                      <a:pPr algn="just"/>
                      <a:r>
                        <a:rPr lang="en-ZA" sz="1600" b="1" dirty="0" smtClean="0"/>
                        <a:t>MOTIVATION</a:t>
                      </a:r>
                      <a:endParaRPr lang="en-ZA" sz="1600" b="1" dirty="0"/>
                    </a:p>
                  </a:txBody>
                  <a:tcPr/>
                </a:tc>
                <a:extLst>
                  <a:ext uri="{0D108BD9-81ED-4DB2-BD59-A6C34878D82A}">
                    <a16:rowId xmlns:a16="http://schemas.microsoft.com/office/drawing/2014/main" val="10001"/>
                  </a:ext>
                </a:extLst>
              </a:tr>
              <a:tr h="370840">
                <a:tc>
                  <a:txBody>
                    <a:bodyPr/>
                    <a:lstStyle/>
                    <a:p>
                      <a:pPr algn="just"/>
                      <a:r>
                        <a:rPr lang="en-US" sz="1600" b="1" kern="1200" dirty="0" smtClean="0">
                          <a:solidFill>
                            <a:schemeClr val="dk1"/>
                          </a:solidFill>
                          <a:effectLst/>
                          <a:latin typeface="+mn-lt"/>
                          <a:ea typeface="+mn-ea"/>
                          <a:cs typeface="+mn-cs"/>
                        </a:rPr>
                        <a:t>HOUSING ALLOWANCE</a:t>
                      </a:r>
                      <a:endParaRPr lang="en-ZA" sz="1600" kern="1200" dirty="0">
                        <a:solidFill>
                          <a:schemeClr val="dk1"/>
                        </a:solidFill>
                        <a:effectLst/>
                        <a:latin typeface="+mn-lt"/>
                        <a:ea typeface="+mn-ea"/>
                        <a:cs typeface="+mn-cs"/>
                      </a:endParaRPr>
                    </a:p>
                  </a:txBody>
                  <a:tcPr/>
                </a:tc>
                <a:tc>
                  <a:txBody>
                    <a:bodyPr/>
                    <a:lstStyle/>
                    <a:p>
                      <a:pPr algn="just"/>
                      <a:r>
                        <a:rPr lang="en-US" sz="1600" b="0" kern="1200" dirty="0" smtClean="0">
                          <a:solidFill>
                            <a:schemeClr val="dk1"/>
                          </a:solidFill>
                          <a:effectLst/>
                          <a:latin typeface="+mn-lt"/>
                          <a:ea typeface="+mn-ea"/>
                          <a:cs typeface="+mn-cs"/>
                        </a:rPr>
                        <a:t>5. </a:t>
                      </a:r>
                      <a:r>
                        <a:rPr lang="en-US" sz="1600" kern="1200" dirty="0" smtClean="0">
                          <a:solidFill>
                            <a:schemeClr val="dk1"/>
                          </a:solidFill>
                          <a:effectLst/>
                          <a:latin typeface="+mn-lt"/>
                          <a:ea typeface="+mn-ea"/>
                          <a:cs typeface="+mn-cs"/>
                        </a:rPr>
                        <a:t>A definition of a PTO must be drawn and circulated to all respective directorates for ease of implementation.</a:t>
                      </a:r>
                      <a:endParaRPr lang="en-ZA" sz="1600" kern="1200" dirty="0" smtClean="0">
                        <a:solidFill>
                          <a:schemeClr val="dk1"/>
                        </a:solidFill>
                        <a:effectLst/>
                        <a:latin typeface="+mn-lt"/>
                        <a:ea typeface="+mn-ea"/>
                        <a:cs typeface="+mn-cs"/>
                      </a:endParaRPr>
                    </a:p>
                    <a:p>
                      <a:pPr algn="just"/>
                      <a:endParaRPr lang="en-US" sz="1600" kern="1200" dirty="0" smtClean="0">
                        <a:solidFill>
                          <a:schemeClr val="dk1"/>
                        </a:solidFill>
                        <a:effectLst/>
                        <a:latin typeface="+mn-lt"/>
                        <a:ea typeface="+mn-ea"/>
                        <a:cs typeface="+mn-cs"/>
                      </a:endParaRPr>
                    </a:p>
                    <a:p>
                      <a:pPr algn="just"/>
                      <a:endParaRPr lang="en-US" sz="1600" kern="1200" dirty="0" smtClean="0">
                        <a:solidFill>
                          <a:schemeClr val="dk1"/>
                        </a:solidFill>
                        <a:effectLst/>
                        <a:latin typeface="+mn-lt"/>
                        <a:ea typeface="+mn-ea"/>
                        <a:cs typeface="+mn-cs"/>
                      </a:endParaRPr>
                    </a:p>
                    <a:p>
                      <a:pPr algn="just"/>
                      <a:endParaRPr lang="en-US" sz="1600" kern="1200" dirty="0" smtClean="0">
                        <a:solidFill>
                          <a:schemeClr val="dk1"/>
                        </a:solidFill>
                        <a:effectLst/>
                        <a:latin typeface="+mn-lt"/>
                        <a:ea typeface="+mn-ea"/>
                        <a:cs typeface="+mn-cs"/>
                      </a:endParaRPr>
                    </a:p>
                    <a:p>
                      <a:pPr algn="just"/>
                      <a:endParaRPr lang="en-US" sz="1600" kern="1200" dirty="0" smtClean="0">
                        <a:solidFill>
                          <a:schemeClr val="dk1"/>
                        </a:solidFill>
                        <a:effectLst/>
                        <a:latin typeface="+mn-lt"/>
                        <a:ea typeface="+mn-ea"/>
                        <a:cs typeface="+mn-cs"/>
                      </a:endParaRPr>
                    </a:p>
                    <a:p>
                      <a:pPr algn="just"/>
                      <a:r>
                        <a:rPr lang="en-US" sz="1600" kern="1200" dirty="0" smtClean="0">
                          <a:solidFill>
                            <a:schemeClr val="dk1"/>
                          </a:solidFill>
                          <a:effectLst/>
                          <a:latin typeface="+mn-lt"/>
                          <a:ea typeface="+mn-ea"/>
                          <a:cs typeface="+mn-cs"/>
                        </a:rPr>
                        <a:t>  </a:t>
                      </a:r>
                      <a:endParaRPr lang="en-ZA" sz="1600" kern="1200" dirty="0" smtClean="0">
                        <a:solidFill>
                          <a:schemeClr val="dk1"/>
                        </a:solidFill>
                        <a:effectLst/>
                        <a:latin typeface="+mn-lt"/>
                        <a:ea typeface="+mn-ea"/>
                        <a:cs typeface="+mn-cs"/>
                      </a:endParaRPr>
                    </a:p>
                    <a:p>
                      <a:pPr algn="just"/>
                      <a:r>
                        <a:rPr lang="en-US" sz="1600" kern="1200" dirty="0" smtClean="0">
                          <a:solidFill>
                            <a:schemeClr val="dk1"/>
                          </a:solidFill>
                          <a:effectLst/>
                          <a:latin typeface="+mn-lt"/>
                          <a:ea typeface="+mn-ea"/>
                          <a:cs typeface="+mn-cs"/>
                        </a:rPr>
                        <a:t>6.  PIC must create a housing investment portfolio that will direct investments of the scheme</a:t>
                      </a:r>
                      <a:endParaRPr lang="en-ZA" sz="1600" kern="1200" dirty="0" smtClean="0">
                        <a:solidFill>
                          <a:schemeClr val="dk1"/>
                        </a:solidFill>
                        <a:effectLst/>
                        <a:latin typeface="+mn-lt"/>
                        <a:ea typeface="+mn-ea"/>
                        <a:cs typeface="+mn-cs"/>
                      </a:endParaRPr>
                    </a:p>
                    <a:p>
                      <a:pPr algn="just"/>
                      <a:endParaRPr lang="en-ZA" sz="1600" kern="1200" dirty="0">
                        <a:solidFill>
                          <a:schemeClr val="dk1"/>
                        </a:solidFill>
                        <a:effectLst/>
                        <a:latin typeface="+mn-lt"/>
                        <a:ea typeface="+mn-ea"/>
                        <a:cs typeface="+mn-cs"/>
                      </a:endParaRPr>
                    </a:p>
                  </a:txBody>
                  <a:tcPr/>
                </a:tc>
                <a:tc>
                  <a:txBody>
                    <a:bodyPr/>
                    <a:lstStyle/>
                    <a:p>
                      <a:pPr algn="just"/>
                      <a:r>
                        <a:rPr lang="en-US" sz="1600" kern="1200" dirty="0" smtClean="0">
                          <a:solidFill>
                            <a:schemeClr val="dk1"/>
                          </a:solidFill>
                          <a:effectLst/>
                          <a:latin typeface="+mn-lt"/>
                          <a:ea typeface="+mn-ea"/>
                          <a:cs typeface="+mn-cs"/>
                        </a:rPr>
                        <a:t>Employees living in rural areas are deprived from their housing allowances in those cases where they produce their Permissions to Occupy (PTO) and the employers then refuse the submitted documents claiming that they were not meeting the requirements of a PTO.</a:t>
                      </a:r>
                      <a:endParaRPr lang="en-ZA" sz="1600" kern="1200" dirty="0" smtClean="0">
                        <a:solidFill>
                          <a:schemeClr val="dk1"/>
                        </a:solidFill>
                        <a:effectLst/>
                        <a:latin typeface="+mn-lt"/>
                        <a:ea typeface="+mn-ea"/>
                        <a:cs typeface="+mn-cs"/>
                      </a:endParaRPr>
                    </a:p>
                    <a:p>
                      <a:pPr algn="just"/>
                      <a:r>
                        <a:rPr lang="en-US" sz="1600" b="0" kern="1200" dirty="0" smtClean="0">
                          <a:solidFill>
                            <a:schemeClr val="dk1"/>
                          </a:solidFill>
                          <a:effectLst/>
                          <a:latin typeface="+mn-lt"/>
                          <a:ea typeface="+mn-ea"/>
                          <a:cs typeface="+mn-cs"/>
                        </a:rPr>
                        <a:t> </a:t>
                      </a:r>
                      <a:endParaRPr lang="en-ZA" sz="1600" b="1" kern="1200" dirty="0" smtClean="0">
                        <a:solidFill>
                          <a:schemeClr val="dk1"/>
                        </a:solidFill>
                        <a:effectLst/>
                        <a:latin typeface="+mn-lt"/>
                        <a:ea typeface="+mn-ea"/>
                        <a:cs typeface="+mn-cs"/>
                      </a:endParaRPr>
                    </a:p>
                    <a:p>
                      <a:pPr algn="just"/>
                      <a:r>
                        <a:rPr lang="en-US" sz="1600" kern="1200" dirty="0" smtClean="0">
                          <a:solidFill>
                            <a:schemeClr val="dk1"/>
                          </a:solidFill>
                          <a:effectLst/>
                          <a:latin typeface="+mn-lt"/>
                          <a:ea typeface="+mn-ea"/>
                          <a:cs typeface="+mn-cs"/>
                        </a:rPr>
                        <a:t>PIC currently already involved in various investment projects, such as office parks, malls, </a:t>
                      </a:r>
                      <a:r>
                        <a:rPr lang="en-US" sz="1600" kern="1200" dirty="0" err="1" smtClean="0">
                          <a:solidFill>
                            <a:schemeClr val="dk1"/>
                          </a:solidFill>
                          <a:effectLst/>
                          <a:latin typeface="+mn-lt"/>
                          <a:ea typeface="+mn-ea"/>
                          <a:cs typeface="+mn-cs"/>
                        </a:rPr>
                        <a:t>etc</a:t>
                      </a:r>
                      <a:r>
                        <a:rPr lang="en-US" sz="1600" kern="1200" dirty="0" smtClean="0">
                          <a:solidFill>
                            <a:schemeClr val="dk1"/>
                          </a:solidFill>
                          <a:effectLst/>
                          <a:latin typeface="+mn-lt"/>
                          <a:ea typeface="+mn-ea"/>
                          <a:cs typeface="+mn-cs"/>
                        </a:rPr>
                        <a:t> which do not have a direct benefit to the owners of the funds whilst they are still in service.</a:t>
                      </a:r>
                      <a:endParaRPr lang="en-ZA" sz="1600" kern="1200" dirty="0">
                        <a:solidFill>
                          <a:schemeClr val="dk1"/>
                        </a:solidFill>
                        <a:effectLst/>
                        <a:latin typeface="+mn-lt"/>
                        <a:ea typeface="+mn-ea"/>
                        <a:cs typeface="+mn-cs"/>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9352020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Consolidated Labour demands Cont.</a:t>
            </a:r>
            <a:endParaRPr lang="en-GB"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25</a:t>
            </a:fld>
            <a:endParaRPr lang="en-ZA"/>
          </a:p>
        </p:txBody>
      </p:sp>
      <p:graphicFrame>
        <p:nvGraphicFramePr>
          <p:cNvPr id="5" name="Table 4"/>
          <p:cNvGraphicFramePr>
            <a:graphicFrameLocks noGrp="1"/>
          </p:cNvGraphicFramePr>
          <p:nvPr>
            <p:extLst>
              <p:ext uri="{D42A27DB-BD31-4B8C-83A1-F6EECF244321}">
                <p14:modId xmlns:p14="http://schemas.microsoft.com/office/powerpoint/2010/main" val="756566462"/>
              </p:ext>
            </p:extLst>
          </p:nvPr>
        </p:nvGraphicFramePr>
        <p:xfrm>
          <a:off x="322687" y="1104078"/>
          <a:ext cx="11178862" cy="4246880"/>
        </p:xfrm>
        <a:graphic>
          <a:graphicData uri="http://schemas.openxmlformats.org/drawingml/2006/table">
            <a:tbl>
              <a:tblPr firstRow="1" bandRow="1">
                <a:tableStyleId>{5C22544A-7EE6-4342-B048-85BDC9FD1C3A}</a:tableStyleId>
              </a:tblPr>
              <a:tblGrid>
                <a:gridCol w="3705950">
                  <a:extLst>
                    <a:ext uri="{9D8B030D-6E8A-4147-A177-3AD203B41FA5}">
                      <a16:colId xmlns:a16="http://schemas.microsoft.com/office/drawing/2014/main" val="20000"/>
                    </a:ext>
                  </a:extLst>
                </a:gridCol>
                <a:gridCol w="3746624">
                  <a:extLst>
                    <a:ext uri="{9D8B030D-6E8A-4147-A177-3AD203B41FA5}">
                      <a16:colId xmlns:a16="http://schemas.microsoft.com/office/drawing/2014/main" val="20001"/>
                    </a:ext>
                  </a:extLst>
                </a:gridCol>
                <a:gridCol w="3726288">
                  <a:extLst>
                    <a:ext uri="{9D8B030D-6E8A-4147-A177-3AD203B41FA5}">
                      <a16:colId xmlns:a16="http://schemas.microsoft.com/office/drawing/2014/main" val="20002"/>
                    </a:ext>
                  </a:extLst>
                </a:gridCol>
              </a:tblGrid>
              <a:tr h="370840">
                <a:tc gridSpan="3">
                  <a:txBody>
                    <a:bodyPr/>
                    <a:lstStyle/>
                    <a:p>
                      <a:pPr algn="ctr"/>
                      <a:r>
                        <a:rPr lang="en-ZA" sz="1400" dirty="0" smtClean="0"/>
                        <a:t>LABOUR DEMANDS:</a:t>
                      </a:r>
                      <a:r>
                        <a:rPr lang="en-ZA" sz="1400" baseline="0" dirty="0" smtClean="0"/>
                        <a:t> WAGE NEGOTIATIONS</a:t>
                      </a:r>
                      <a:endParaRPr lang="en-ZA" sz="1400" dirty="0"/>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val="10000"/>
                  </a:ext>
                </a:extLst>
              </a:tr>
              <a:tr h="370840">
                <a:tc>
                  <a:txBody>
                    <a:bodyPr/>
                    <a:lstStyle/>
                    <a:p>
                      <a:pPr algn="just"/>
                      <a:r>
                        <a:rPr lang="en-ZA" sz="1400" b="1" dirty="0" smtClean="0"/>
                        <a:t>ISSUE</a:t>
                      </a:r>
                      <a:endParaRPr lang="en-ZA" sz="1400" b="1" dirty="0"/>
                    </a:p>
                  </a:txBody>
                  <a:tcPr/>
                </a:tc>
                <a:tc>
                  <a:txBody>
                    <a:bodyPr/>
                    <a:lstStyle/>
                    <a:p>
                      <a:pPr algn="just"/>
                      <a:r>
                        <a:rPr lang="en-ZA" sz="1400" b="1" dirty="0" smtClean="0"/>
                        <a:t>DEMAND</a:t>
                      </a:r>
                      <a:endParaRPr lang="en-ZA" sz="1400" b="1" dirty="0"/>
                    </a:p>
                  </a:txBody>
                  <a:tcPr/>
                </a:tc>
                <a:tc>
                  <a:txBody>
                    <a:bodyPr/>
                    <a:lstStyle/>
                    <a:p>
                      <a:pPr algn="just"/>
                      <a:r>
                        <a:rPr lang="en-ZA" sz="1400" b="1" dirty="0" smtClean="0"/>
                        <a:t>MOTIVATION</a:t>
                      </a:r>
                      <a:endParaRPr lang="en-ZA" sz="1400" b="1" dirty="0"/>
                    </a:p>
                  </a:txBody>
                  <a:tcPr/>
                </a:tc>
                <a:extLst>
                  <a:ext uri="{0D108BD9-81ED-4DB2-BD59-A6C34878D82A}">
                    <a16:rowId xmlns:a16="http://schemas.microsoft.com/office/drawing/2014/main" val="10001"/>
                  </a:ext>
                </a:extLst>
              </a:tr>
              <a:tr h="370840">
                <a:tc>
                  <a:txBody>
                    <a:bodyPr/>
                    <a:lstStyle/>
                    <a:p>
                      <a:pPr algn="just"/>
                      <a:r>
                        <a:rPr lang="en-US" sz="1400" b="1" kern="1200" dirty="0" smtClean="0">
                          <a:solidFill>
                            <a:schemeClr val="dk1"/>
                          </a:solidFill>
                          <a:effectLst/>
                          <a:latin typeface="+mn-lt"/>
                          <a:ea typeface="+mn-ea"/>
                          <a:cs typeface="+mn-cs"/>
                        </a:rPr>
                        <a:t>LEAVE</a:t>
                      </a:r>
                      <a:endParaRPr lang="en-ZA" sz="1400" kern="1200" dirty="0">
                        <a:solidFill>
                          <a:schemeClr val="dk1"/>
                        </a:solidFill>
                        <a:effectLst/>
                        <a:latin typeface="+mn-lt"/>
                        <a:ea typeface="+mn-ea"/>
                        <a:cs typeface="+mn-cs"/>
                      </a:endParaRPr>
                    </a:p>
                  </a:txBody>
                  <a:tcPr/>
                </a:tc>
                <a:tc>
                  <a:txBody>
                    <a:bodyPr/>
                    <a:lstStyle/>
                    <a:p>
                      <a:pPr algn="just"/>
                      <a:r>
                        <a:rPr lang="en-US" sz="1400" b="1" kern="1200" dirty="0" smtClean="0">
                          <a:solidFill>
                            <a:schemeClr val="dk1"/>
                          </a:solidFill>
                          <a:effectLst/>
                          <a:latin typeface="+mn-lt"/>
                          <a:ea typeface="+mn-ea"/>
                          <a:cs typeface="+mn-cs"/>
                        </a:rPr>
                        <a:t>1. Capped leave</a:t>
                      </a:r>
                      <a:r>
                        <a:rPr lang="en-US" sz="1400" kern="1200" dirty="0" smtClean="0">
                          <a:solidFill>
                            <a:schemeClr val="dk1"/>
                          </a:solidFill>
                          <a:effectLst/>
                          <a:latin typeface="+mn-lt"/>
                          <a:ea typeface="+mn-ea"/>
                          <a:cs typeface="+mn-cs"/>
                        </a:rPr>
                        <a:t> to be paid out to all public servants upon resignation.</a:t>
                      </a:r>
                      <a:r>
                        <a:rPr lang="en-US" sz="1400" b="1" kern="1200" dirty="0" smtClean="0">
                          <a:solidFill>
                            <a:schemeClr val="dk1"/>
                          </a:solidFill>
                          <a:effectLst/>
                          <a:latin typeface="+mn-lt"/>
                          <a:ea typeface="+mn-ea"/>
                          <a:cs typeface="+mn-cs"/>
                        </a:rPr>
                        <a:t>  </a:t>
                      </a:r>
                      <a:endParaRPr lang="en-ZA" sz="1400" kern="1200" dirty="0" smtClean="0">
                        <a:solidFill>
                          <a:schemeClr val="dk1"/>
                        </a:solidFill>
                        <a:effectLst/>
                        <a:latin typeface="+mn-lt"/>
                        <a:ea typeface="+mn-ea"/>
                        <a:cs typeface="+mn-cs"/>
                      </a:endParaRPr>
                    </a:p>
                    <a:p>
                      <a:pPr algn="just"/>
                      <a:r>
                        <a:rPr lang="en-US" sz="1400" b="1" kern="1200" dirty="0" smtClean="0">
                          <a:solidFill>
                            <a:schemeClr val="dk1"/>
                          </a:solidFill>
                          <a:effectLst/>
                          <a:latin typeface="+mn-lt"/>
                          <a:ea typeface="+mn-ea"/>
                          <a:cs typeface="+mn-cs"/>
                        </a:rPr>
                        <a:t> </a:t>
                      </a:r>
                      <a:endParaRPr lang="en-ZA" sz="1400" kern="1200" dirty="0" smtClean="0">
                        <a:solidFill>
                          <a:schemeClr val="dk1"/>
                        </a:solidFill>
                        <a:effectLst/>
                        <a:latin typeface="+mn-lt"/>
                        <a:ea typeface="+mn-ea"/>
                        <a:cs typeface="+mn-cs"/>
                      </a:endParaRPr>
                    </a:p>
                    <a:p>
                      <a:pPr algn="just"/>
                      <a:r>
                        <a:rPr lang="en-US" sz="1400" b="1" kern="1200" dirty="0" smtClean="0">
                          <a:solidFill>
                            <a:schemeClr val="dk1"/>
                          </a:solidFill>
                          <a:effectLst/>
                          <a:latin typeface="+mn-lt"/>
                          <a:ea typeface="+mn-ea"/>
                          <a:cs typeface="+mn-cs"/>
                        </a:rPr>
                        <a:t>2. Family responsibility leave</a:t>
                      </a:r>
                      <a:endParaRPr lang="en-ZA" sz="1400" kern="1200" dirty="0" smtClean="0">
                        <a:solidFill>
                          <a:schemeClr val="dk1"/>
                        </a:solidFill>
                        <a:effectLst/>
                        <a:latin typeface="+mn-lt"/>
                        <a:ea typeface="+mn-ea"/>
                        <a:cs typeface="+mn-cs"/>
                      </a:endParaRPr>
                    </a:p>
                    <a:p>
                      <a:pPr algn="just"/>
                      <a:r>
                        <a:rPr lang="en-US" sz="1400" b="1" kern="1200" dirty="0" smtClean="0">
                          <a:solidFill>
                            <a:schemeClr val="dk1"/>
                          </a:solidFill>
                          <a:effectLst/>
                          <a:latin typeface="+mn-lt"/>
                          <a:ea typeface="+mn-ea"/>
                          <a:cs typeface="+mn-cs"/>
                        </a:rPr>
                        <a:t>     </a:t>
                      </a:r>
                    </a:p>
                    <a:p>
                      <a:pPr algn="just"/>
                      <a:r>
                        <a:rPr lang="en-US" sz="1400" b="0" kern="1200" dirty="0" smtClean="0">
                          <a:solidFill>
                            <a:schemeClr val="dk1"/>
                          </a:solidFill>
                          <a:effectLst/>
                          <a:latin typeface="+mn-lt"/>
                          <a:ea typeface="+mn-ea"/>
                          <a:cs typeface="+mn-cs"/>
                        </a:rPr>
                        <a:t>2.1 </a:t>
                      </a:r>
                      <a:r>
                        <a:rPr lang="en-US" sz="1400" kern="1200" dirty="0" smtClean="0">
                          <a:solidFill>
                            <a:schemeClr val="dk1"/>
                          </a:solidFill>
                          <a:effectLst/>
                          <a:latin typeface="+mn-lt"/>
                          <a:ea typeface="+mn-ea"/>
                          <a:cs typeface="+mn-cs"/>
                        </a:rPr>
                        <a:t>The age cap of 18 years for children who need to be assisted during their illness, to be removed. </a:t>
                      </a:r>
                    </a:p>
                    <a:p>
                      <a:pPr algn="just"/>
                      <a:endParaRPr lang="en-US" sz="1400" kern="1200" dirty="0" smtClean="0">
                        <a:solidFill>
                          <a:schemeClr val="dk1"/>
                        </a:solidFill>
                        <a:effectLst/>
                        <a:latin typeface="+mn-lt"/>
                        <a:ea typeface="+mn-ea"/>
                        <a:cs typeface="+mn-cs"/>
                      </a:endParaRPr>
                    </a:p>
                    <a:p>
                      <a:pPr algn="just"/>
                      <a:endParaRPr lang="en-US" sz="1400" b="0" kern="1200" dirty="0" smtClean="0">
                        <a:solidFill>
                          <a:schemeClr val="dk1"/>
                        </a:solidFill>
                        <a:effectLst/>
                        <a:latin typeface="+mn-lt"/>
                        <a:ea typeface="+mn-ea"/>
                        <a:cs typeface="+mn-cs"/>
                      </a:endParaRPr>
                    </a:p>
                    <a:p>
                      <a:pPr algn="just"/>
                      <a:endParaRPr lang="en-US" sz="1400" b="0" kern="1200" dirty="0" smtClean="0">
                        <a:solidFill>
                          <a:schemeClr val="dk1"/>
                        </a:solidFill>
                        <a:effectLst/>
                        <a:latin typeface="+mn-lt"/>
                        <a:ea typeface="+mn-ea"/>
                        <a:cs typeface="+mn-cs"/>
                      </a:endParaRPr>
                    </a:p>
                    <a:p>
                      <a:pPr algn="just"/>
                      <a:endParaRPr lang="en-US" sz="1400" b="0" kern="1200" dirty="0" smtClean="0">
                        <a:solidFill>
                          <a:schemeClr val="dk1"/>
                        </a:solidFill>
                        <a:effectLst/>
                        <a:latin typeface="+mn-lt"/>
                        <a:ea typeface="+mn-ea"/>
                        <a:cs typeface="+mn-cs"/>
                      </a:endParaRPr>
                    </a:p>
                    <a:p>
                      <a:pPr algn="just"/>
                      <a:r>
                        <a:rPr lang="en-US" sz="1400" b="0" kern="1200" dirty="0" smtClean="0">
                          <a:solidFill>
                            <a:schemeClr val="dk1"/>
                          </a:solidFill>
                          <a:effectLst/>
                          <a:latin typeface="+mn-lt"/>
                          <a:ea typeface="+mn-ea"/>
                          <a:cs typeface="+mn-cs"/>
                        </a:rPr>
                        <a:t>2.2 Family Responsibility leave to be granted to take care of a sick parent. Additional 3 days.</a:t>
                      </a:r>
                      <a:endParaRPr lang="en-ZA" sz="1400" b="0" kern="1200" dirty="0">
                        <a:solidFill>
                          <a:schemeClr val="dk1"/>
                        </a:solidFill>
                        <a:effectLst/>
                        <a:latin typeface="+mn-lt"/>
                        <a:ea typeface="+mn-ea"/>
                        <a:cs typeface="+mn-cs"/>
                      </a:endParaRPr>
                    </a:p>
                  </a:txBody>
                  <a:tcPr/>
                </a:tc>
                <a:tc>
                  <a:txBody>
                    <a:bodyPr/>
                    <a:lstStyle/>
                    <a:p>
                      <a:pPr algn="just"/>
                      <a:r>
                        <a:rPr lang="en-US" sz="1400" kern="1200" dirty="0" smtClean="0">
                          <a:solidFill>
                            <a:schemeClr val="dk1"/>
                          </a:solidFill>
                          <a:effectLst/>
                          <a:latin typeface="+mn-lt"/>
                          <a:ea typeface="+mn-ea"/>
                          <a:cs typeface="+mn-cs"/>
                        </a:rPr>
                        <a:t>The same argument applies as for the savings account </a:t>
                      </a:r>
                      <a:endParaRPr lang="en-ZA" sz="1400" kern="1200" dirty="0" smtClean="0">
                        <a:solidFill>
                          <a:schemeClr val="dk1"/>
                        </a:solidFill>
                        <a:effectLst/>
                        <a:latin typeface="+mn-lt"/>
                        <a:ea typeface="+mn-ea"/>
                        <a:cs typeface="+mn-cs"/>
                      </a:endParaRPr>
                    </a:p>
                    <a:p>
                      <a:pPr algn="just"/>
                      <a:r>
                        <a:rPr lang="en-US" sz="1400" kern="1200" dirty="0" smtClean="0">
                          <a:solidFill>
                            <a:schemeClr val="dk1"/>
                          </a:solidFill>
                          <a:effectLst/>
                          <a:latin typeface="+mn-lt"/>
                          <a:ea typeface="+mn-ea"/>
                          <a:cs typeface="+mn-cs"/>
                        </a:rPr>
                        <a:t> </a:t>
                      </a:r>
                      <a:endParaRPr lang="en-ZA" sz="1400" kern="1200" dirty="0" smtClean="0">
                        <a:solidFill>
                          <a:schemeClr val="dk1"/>
                        </a:solidFill>
                        <a:effectLst/>
                        <a:latin typeface="+mn-lt"/>
                        <a:ea typeface="+mn-ea"/>
                        <a:cs typeface="+mn-cs"/>
                      </a:endParaRPr>
                    </a:p>
                    <a:p>
                      <a:pPr algn="just"/>
                      <a:r>
                        <a:rPr lang="en-US" sz="1400" kern="1200" dirty="0" smtClean="0">
                          <a:solidFill>
                            <a:schemeClr val="dk1"/>
                          </a:solidFill>
                          <a:effectLst/>
                          <a:latin typeface="+mn-lt"/>
                          <a:ea typeface="+mn-ea"/>
                          <a:cs typeface="+mn-cs"/>
                        </a:rPr>
                        <a:t>Currently, Public Servants are only allowed to </a:t>
                      </a:r>
                      <a:r>
                        <a:rPr lang="en-US" sz="1400" kern="1200" dirty="0" err="1" smtClean="0">
                          <a:solidFill>
                            <a:schemeClr val="dk1"/>
                          </a:solidFill>
                          <a:effectLst/>
                          <a:latin typeface="+mn-lt"/>
                          <a:ea typeface="+mn-ea"/>
                          <a:cs typeface="+mn-cs"/>
                        </a:rPr>
                        <a:t>utilise</a:t>
                      </a:r>
                      <a:r>
                        <a:rPr lang="en-US" sz="1400" kern="1200" dirty="0" smtClean="0">
                          <a:solidFill>
                            <a:schemeClr val="dk1"/>
                          </a:solidFill>
                          <a:effectLst/>
                          <a:latin typeface="+mn-lt"/>
                          <a:ea typeface="+mn-ea"/>
                          <a:cs typeface="+mn-cs"/>
                        </a:rPr>
                        <a:t> family responsibility leave if the employee’s child is sick and is younger than 18 years of age.  If the need was identified for spouses to be assisted during illness, there should not be a cap on the age of children who needs to be assisted during their illness. </a:t>
                      </a:r>
                    </a:p>
                    <a:p>
                      <a:pPr algn="just"/>
                      <a:endParaRPr lang="en-US" sz="1400" kern="1200" dirty="0" smtClean="0">
                        <a:solidFill>
                          <a:schemeClr val="dk1"/>
                        </a:solidFill>
                        <a:effectLst/>
                        <a:latin typeface="+mn-lt"/>
                        <a:ea typeface="+mn-ea"/>
                        <a:cs typeface="+mn-cs"/>
                      </a:endParaRPr>
                    </a:p>
                    <a:p>
                      <a:pPr algn="just"/>
                      <a:r>
                        <a:rPr lang="en-US" sz="1400" b="0" kern="1200" dirty="0" smtClean="0">
                          <a:solidFill>
                            <a:schemeClr val="dk1"/>
                          </a:solidFill>
                          <a:effectLst/>
                          <a:latin typeface="+mn-lt"/>
                          <a:ea typeface="+mn-ea"/>
                          <a:cs typeface="+mn-cs"/>
                        </a:rPr>
                        <a:t>Family responsibility leave for purposes of illness should not be limited to a child or spouse or life partner. Parents also often need assistance in this regard.</a:t>
                      </a:r>
                      <a:endParaRPr lang="en-ZA" sz="1400" b="0" kern="1200" dirty="0">
                        <a:solidFill>
                          <a:schemeClr val="dk1"/>
                        </a:solidFill>
                        <a:effectLst/>
                        <a:latin typeface="+mn-lt"/>
                        <a:ea typeface="+mn-ea"/>
                        <a:cs typeface="+mn-cs"/>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728003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Consolidated Labour demands Cont.</a:t>
            </a:r>
            <a:endParaRPr lang="en-GB"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26</a:t>
            </a:fld>
            <a:endParaRPr lang="en-ZA"/>
          </a:p>
        </p:txBody>
      </p:sp>
      <p:graphicFrame>
        <p:nvGraphicFramePr>
          <p:cNvPr id="5" name="Table 4"/>
          <p:cNvGraphicFramePr>
            <a:graphicFrameLocks noGrp="1"/>
          </p:cNvGraphicFramePr>
          <p:nvPr>
            <p:extLst>
              <p:ext uri="{D42A27DB-BD31-4B8C-83A1-F6EECF244321}">
                <p14:modId xmlns:p14="http://schemas.microsoft.com/office/powerpoint/2010/main" val="3967950510"/>
              </p:ext>
            </p:extLst>
          </p:nvPr>
        </p:nvGraphicFramePr>
        <p:xfrm>
          <a:off x="228601" y="964379"/>
          <a:ext cx="11178862" cy="4897304"/>
        </p:xfrm>
        <a:graphic>
          <a:graphicData uri="http://schemas.openxmlformats.org/drawingml/2006/table">
            <a:tbl>
              <a:tblPr firstRow="1" bandRow="1">
                <a:tableStyleId>{5C22544A-7EE6-4342-B048-85BDC9FD1C3A}</a:tableStyleId>
              </a:tblPr>
              <a:tblGrid>
                <a:gridCol w="1188613">
                  <a:extLst>
                    <a:ext uri="{9D8B030D-6E8A-4147-A177-3AD203B41FA5}">
                      <a16:colId xmlns:a16="http://schemas.microsoft.com/office/drawing/2014/main" val="20000"/>
                    </a:ext>
                  </a:extLst>
                </a:gridCol>
                <a:gridCol w="4038600">
                  <a:extLst>
                    <a:ext uri="{9D8B030D-6E8A-4147-A177-3AD203B41FA5}">
                      <a16:colId xmlns:a16="http://schemas.microsoft.com/office/drawing/2014/main" val="20001"/>
                    </a:ext>
                  </a:extLst>
                </a:gridCol>
                <a:gridCol w="5951649">
                  <a:extLst>
                    <a:ext uri="{9D8B030D-6E8A-4147-A177-3AD203B41FA5}">
                      <a16:colId xmlns:a16="http://schemas.microsoft.com/office/drawing/2014/main" val="20002"/>
                    </a:ext>
                  </a:extLst>
                </a:gridCol>
              </a:tblGrid>
              <a:tr h="376012">
                <a:tc gridSpan="3">
                  <a:txBody>
                    <a:bodyPr/>
                    <a:lstStyle/>
                    <a:p>
                      <a:pPr algn="ctr"/>
                      <a:r>
                        <a:rPr lang="en-ZA" sz="1400" dirty="0" smtClean="0"/>
                        <a:t>LABOUR DEMANDS:</a:t>
                      </a:r>
                      <a:r>
                        <a:rPr lang="en-ZA" sz="1400" baseline="0" dirty="0" smtClean="0"/>
                        <a:t> WAGE NEGOTIATIONS</a:t>
                      </a:r>
                      <a:endParaRPr lang="en-ZA" sz="1400" dirty="0"/>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val="10000"/>
                  </a:ext>
                </a:extLst>
              </a:tr>
              <a:tr h="376012">
                <a:tc>
                  <a:txBody>
                    <a:bodyPr/>
                    <a:lstStyle/>
                    <a:p>
                      <a:pPr algn="just"/>
                      <a:r>
                        <a:rPr lang="en-ZA" sz="1400" b="1" dirty="0" smtClean="0"/>
                        <a:t>ISSUE</a:t>
                      </a:r>
                      <a:endParaRPr lang="en-ZA" sz="1400" b="1" dirty="0"/>
                    </a:p>
                  </a:txBody>
                  <a:tcPr/>
                </a:tc>
                <a:tc>
                  <a:txBody>
                    <a:bodyPr/>
                    <a:lstStyle/>
                    <a:p>
                      <a:pPr algn="just"/>
                      <a:r>
                        <a:rPr lang="en-ZA" sz="1400" b="1" dirty="0" smtClean="0"/>
                        <a:t>DEMAND</a:t>
                      </a:r>
                      <a:endParaRPr lang="en-ZA" sz="1400" b="1" dirty="0"/>
                    </a:p>
                  </a:txBody>
                  <a:tcPr/>
                </a:tc>
                <a:tc>
                  <a:txBody>
                    <a:bodyPr/>
                    <a:lstStyle/>
                    <a:p>
                      <a:pPr algn="just"/>
                      <a:r>
                        <a:rPr lang="en-ZA" sz="1400" b="1" dirty="0" smtClean="0"/>
                        <a:t>MOTIVATION</a:t>
                      </a:r>
                      <a:endParaRPr lang="en-ZA" sz="1400" b="1" dirty="0"/>
                    </a:p>
                  </a:txBody>
                  <a:tcPr/>
                </a:tc>
                <a:extLst>
                  <a:ext uri="{0D108BD9-81ED-4DB2-BD59-A6C34878D82A}">
                    <a16:rowId xmlns:a16="http://schemas.microsoft.com/office/drawing/2014/main" val="10001"/>
                  </a:ext>
                </a:extLst>
              </a:tr>
              <a:tr h="3554097">
                <a:tc>
                  <a:txBody>
                    <a:bodyPr/>
                    <a:lstStyle/>
                    <a:p>
                      <a:pPr algn="just"/>
                      <a:r>
                        <a:rPr lang="en-US" sz="1400" b="1" kern="1200" dirty="0" smtClean="0">
                          <a:solidFill>
                            <a:schemeClr val="dk1"/>
                          </a:solidFill>
                          <a:effectLst/>
                          <a:latin typeface="+mn-lt"/>
                          <a:ea typeface="+mn-ea"/>
                          <a:cs typeface="+mn-cs"/>
                        </a:rPr>
                        <a:t>LEAVE</a:t>
                      </a:r>
                      <a:endParaRPr lang="en-ZA" sz="1400" kern="1200" dirty="0">
                        <a:solidFill>
                          <a:schemeClr val="dk1"/>
                        </a:solidFill>
                        <a:effectLst/>
                        <a:latin typeface="+mn-lt"/>
                        <a:ea typeface="+mn-ea"/>
                        <a:cs typeface="+mn-cs"/>
                      </a:endParaRPr>
                    </a:p>
                  </a:txBody>
                  <a:tcPr/>
                </a:tc>
                <a:tc>
                  <a:txBody>
                    <a:bodyPr/>
                    <a:lstStyle/>
                    <a:p>
                      <a:pPr algn="just"/>
                      <a:r>
                        <a:rPr lang="en-US" sz="1400" b="0" kern="1200" dirty="0" smtClean="0">
                          <a:solidFill>
                            <a:schemeClr val="dk1"/>
                          </a:solidFill>
                          <a:effectLst/>
                          <a:latin typeface="+mn-lt"/>
                          <a:ea typeface="+mn-ea"/>
                          <a:cs typeface="+mn-cs"/>
                        </a:rPr>
                        <a:t>3. </a:t>
                      </a:r>
                      <a:r>
                        <a:rPr lang="en-US" sz="1400" b="1" kern="1200" dirty="0" smtClean="0">
                          <a:solidFill>
                            <a:schemeClr val="dk1"/>
                          </a:solidFill>
                          <a:effectLst/>
                          <a:latin typeface="+mn-lt"/>
                          <a:ea typeface="+mn-ea"/>
                          <a:cs typeface="+mn-cs"/>
                        </a:rPr>
                        <a:t>Maternity leave </a:t>
                      </a:r>
                      <a:r>
                        <a:rPr lang="en-US" sz="1400" kern="1200" dirty="0" smtClean="0">
                          <a:solidFill>
                            <a:schemeClr val="dk1"/>
                          </a:solidFill>
                          <a:effectLst/>
                          <a:latin typeface="+mn-lt"/>
                          <a:ea typeface="+mn-ea"/>
                          <a:cs typeface="+mn-cs"/>
                        </a:rPr>
                        <a:t>be granted to male employees under a surrogacy agreement.</a:t>
                      </a:r>
                      <a:endParaRPr lang="en-ZA" sz="1400" kern="1200" dirty="0" smtClean="0">
                        <a:solidFill>
                          <a:schemeClr val="dk1"/>
                        </a:solidFill>
                        <a:effectLst/>
                        <a:latin typeface="+mn-lt"/>
                        <a:ea typeface="+mn-ea"/>
                        <a:cs typeface="+mn-cs"/>
                      </a:endParaRPr>
                    </a:p>
                    <a:p>
                      <a:pPr algn="just"/>
                      <a:r>
                        <a:rPr lang="en-US" sz="1400" kern="1200" dirty="0" smtClean="0">
                          <a:solidFill>
                            <a:schemeClr val="dk1"/>
                          </a:solidFill>
                          <a:effectLst/>
                          <a:latin typeface="+mn-lt"/>
                          <a:ea typeface="+mn-ea"/>
                          <a:cs typeface="+mn-cs"/>
                        </a:rPr>
                        <a:t> </a:t>
                      </a:r>
                      <a:endParaRPr lang="en-ZA" sz="1400" kern="1200" dirty="0" smtClean="0">
                        <a:solidFill>
                          <a:schemeClr val="dk1"/>
                        </a:solidFill>
                        <a:effectLst/>
                        <a:latin typeface="+mn-lt"/>
                        <a:ea typeface="+mn-ea"/>
                        <a:cs typeface="+mn-cs"/>
                      </a:endParaRPr>
                    </a:p>
                    <a:p>
                      <a:pPr algn="just"/>
                      <a:r>
                        <a:rPr lang="en-US" sz="1400" kern="1200" dirty="0" smtClean="0">
                          <a:solidFill>
                            <a:schemeClr val="dk1"/>
                          </a:solidFill>
                          <a:effectLst/>
                          <a:latin typeface="+mn-lt"/>
                          <a:ea typeface="+mn-ea"/>
                          <a:cs typeface="+mn-cs"/>
                        </a:rPr>
                        <a:t> </a:t>
                      </a:r>
                      <a:endParaRPr lang="en-ZA" sz="1400" kern="1200" dirty="0" smtClean="0">
                        <a:solidFill>
                          <a:schemeClr val="dk1"/>
                        </a:solidFill>
                        <a:effectLst/>
                        <a:latin typeface="+mn-lt"/>
                        <a:ea typeface="+mn-ea"/>
                        <a:cs typeface="+mn-cs"/>
                      </a:endParaRPr>
                    </a:p>
                    <a:p>
                      <a:pPr algn="just"/>
                      <a:r>
                        <a:rPr lang="en-US" sz="1400" kern="1200" dirty="0" smtClean="0">
                          <a:solidFill>
                            <a:schemeClr val="dk1"/>
                          </a:solidFill>
                          <a:effectLst/>
                          <a:latin typeface="+mn-lt"/>
                          <a:ea typeface="+mn-ea"/>
                          <a:cs typeface="+mn-cs"/>
                        </a:rPr>
                        <a:t> </a:t>
                      </a:r>
                      <a:endParaRPr lang="en-ZA" sz="1400" kern="1200" dirty="0" smtClean="0">
                        <a:solidFill>
                          <a:schemeClr val="dk1"/>
                        </a:solidFill>
                        <a:effectLst/>
                        <a:latin typeface="+mn-lt"/>
                        <a:ea typeface="+mn-ea"/>
                        <a:cs typeface="+mn-cs"/>
                      </a:endParaRPr>
                    </a:p>
                    <a:p>
                      <a:pPr algn="just"/>
                      <a:r>
                        <a:rPr lang="en-US" sz="1400" kern="1200" dirty="0" smtClean="0">
                          <a:solidFill>
                            <a:schemeClr val="dk1"/>
                          </a:solidFill>
                          <a:effectLst/>
                          <a:latin typeface="+mn-lt"/>
                          <a:ea typeface="+mn-ea"/>
                          <a:cs typeface="+mn-cs"/>
                        </a:rPr>
                        <a:t> </a:t>
                      </a:r>
                      <a:endParaRPr lang="en-ZA" sz="1400" kern="1200" dirty="0" smtClean="0">
                        <a:solidFill>
                          <a:schemeClr val="dk1"/>
                        </a:solidFill>
                        <a:effectLst/>
                        <a:latin typeface="+mn-lt"/>
                        <a:ea typeface="+mn-ea"/>
                        <a:cs typeface="+mn-cs"/>
                      </a:endParaRPr>
                    </a:p>
                    <a:p>
                      <a:pPr algn="just"/>
                      <a:r>
                        <a:rPr lang="en-US" sz="1400" b="1" kern="1200" dirty="0" smtClean="0">
                          <a:solidFill>
                            <a:schemeClr val="dk1"/>
                          </a:solidFill>
                          <a:effectLst/>
                          <a:latin typeface="+mn-lt"/>
                          <a:ea typeface="+mn-ea"/>
                          <a:cs typeface="+mn-cs"/>
                        </a:rPr>
                        <a:t> </a:t>
                      </a:r>
                    </a:p>
                    <a:p>
                      <a:pPr algn="just"/>
                      <a:endParaRPr lang="en-US" sz="1400" b="1" kern="1200" dirty="0" smtClean="0">
                        <a:solidFill>
                          <a:schemeClr val="dk1"/>
                        </a:solidFill>
                        <a:effectLst/>
                        <a:latin typeface="+mn-lt"/>
                        <a:ea typeface="+mn-ea"/>
                        <a:cs typeface="+mn-cs"/>
                      </a:endParaRPr>
                    </a:p>
                    <a:p>
                      <a:pPr algn="just"/>
                      <a:r>
                        <a:rPr lang="en-US" sz="1400" b="0" kern="1200" dirty="0" smtClean="0">
                          <a:solidFill>
                            <a:schemeClr val="dk1"/>
                          </a:solidFill>
                          <a:effectLst/>
                          <a:latin typeface="+mn-lt"/>
                          <a:ea typeface="+mn-ea"/>
                          <a:cs typeface="+mn-cs"/>
                        </a:rPr>
                        <a:t>4. </a:t>
                      </a:r>
                      <a:r>
                        <a:rPr lang="en-US" sz="1400" b="1" kern="1200" dirty="0" smtClean="0">
                          <a:solidFill>
                            <a:schemeClr val="dk1"/>
                          </a:solidFill>
                          <a:effectLst/>
                          <a:latin typeface="+mn-lt"/>
                          <a:ea typeface="+mn-ea"/>
                          <a:cs typeface="+mn-cs"/>
                        </a:rPr>
                        <a:t>Temporary Incapacity Leave </a:t>
                      </a:r>
                      <a:r>
                        <a:rPr lang="en-US" sz="1400" kern="1200" dirty="0" smtClean="0">
                          <a:solidFill>
                            <a:schemeClr val="dk1"/>
                          </a:solidFill>
                          <a:effectLst/>
                          <a:latin typeface="+mn-lt"/>
                          <a:ea typeface="+mn-ea"/>
                          <a:cs typeface="+mn-cs"/>
                        </a:rPr>
                        <a:t>to be granted by default to employees where the employer fails to comply with the time frame for investigation and feed-back (30 days).</a:t>
                      </a:r>
                    </a:p>
                    <a:p>
                      <a:pPr algn="just"/>
                      <a:endParaRPr lang="en-US" sz="1400" kern="1200" dirty="0" smtClean="0">
                        <a:solidFill>
                          <a:schemeClr val="dk1"/>
                        </a:solidFill>
                        <a:effectLst/>
                        <a:latin typeface="+mn-lt"/>
                        <a:ea typeface="+mn-ea"/>
                        <a:cs typeface="+mn-cs"/>
                      </a:endParaRPr>
                    </a:p>
                    <a:p>
                      <a:pPr algn="just"/>
                      <a:endParaRPr lang="en-US" sz="1400" kern="1200" dirty="0" smtClean="0">
                        <a:solidFill>
                          <a:schemeClr val="dk1"/>
                        </a:solidFill>
                        <a:effectLst/>
                        <a:latin typeface="+mn-lt"/>
                        <a:ea typeface="+mn-ea"/>
                        <a:cs typeface="+mn-cs"/>
                      </a:endParaRPr>
                    </a:p>
                    <a:p>
                      <a:pPr algn="just"/>
                      <a:endParaRPr lang="en-US" sz="1400" kern="1200" dirty="0" smtClean="0">
                        <a:solidFill>
                          <a:schemeClr val="dk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dk1"/>
                          </a:solidFill>
                          <a:effectLst/>
                          <a:latin typeface="+mn-lt"/>
                          <a:ea typeface="+mn-ea"/>
                          <a:cs typeface="+mn-cs"/>
                        </a:rPr>
                        <a:t>5. </a:t>
                      </a:r>
                      <a:r>
                        <a:rPr lang="en-US" sz="1400" b="1" kern="1200" dirty="0" smtClean="0">
                          <a:solidFill>
                            <a:schemeClr val="dk1"/>
                          </a:solidFill>
                          <a:effectLst/>
                          <a:latin typeface="+mn-lt"/>
                          <a:ea typeface="+mn-ea"/>
                          <a:cs typeface="+mn-cs"/>
                        </a:rPr>
                        <a:t>Leave for religious observance </a:t>
                      </a:r>
                      <a:r>
                        <a:rPr lang="en-US" sz="1400" kern="1200" dirty="0" smtClean="0">
                          <a:solidFill>
                            <a:schemeClr val="dk1"/>
                          </a:solidFill>
                          <a:effectLst/>
                          <a:latin typeface="+mn-lt"/>
                          <a:ea typeface="+mn-ea"/>
                          <a:cs typeface="+mn-cs"/>
                        </a:rPr>
                        <a:t>(3 days per annum)</a:t>
                      </a:r>
                      <a:r>
                        <a:rPr lang="en-US" sz="1400" b="1" kern="120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to be granted to Public Service Act personnel. </a:t>
                      </a:r>
                      <a:endParaRPr lang="en-ZA" sz="1400" kern="1200" dirty="0" smtClean="0">
                        <a:solidFill>
                          <a:schemeClr val="dk1"/>
                        </a:solidFill>
                        <a:effectLst/>
                        <a:latin typeface="+mn-lt"/>
                        <a:ea typeface="+mn-ea"/>
                        <a:cs typeface="+mn-cs"/>
                      </a:endParaRPr>
                    </a:p>
                    <a:p>
                      <a:pPr algn="just"/>
                      <a:endParaRPr lang="en-ZA" sz="1400" kern="1200" dirty="0">
                        <a:solidFill>
                          <a:schemeClr val="dk1"/>
                        </a:solidFill>
                        <a:effectLst/>
                        <a:latin typeface="+mn-lt"/>
                        <a:ea typeface="+mn-ea"/>
                        <a:cs typeface="+mn-cs"/>
                      </a:endParaRPr>
                    </a:p>
                  </a:txBody>
                  <a:tcPr/>
                </a:tc>
                <a:tc>
                  <a:txBody>
                    <a:bodyPr/>
                    <a:lstStyle/>
                    <a:p>
                      <a:pPr algn="just"/>
                      <a:r>
                        <a:rPr lang="en-US" sz="1400" kern="1200" dirty="0" smtClean="0">
                          <a:solidFill>
                            <a:schemeClr val="dk1"/>
                          </a:solidFill>
                          <a:effectLst/>
                          <a:latin typeface="+mn-lt"/>
                          <a:ea typeface="+mn-ea"/>
                          <a:cs typeface="+mn-cs"/>
                        </a:rPr>
                        <a:t>The judgement in the Labour Court case nr D 312/2012 MIA and State Information Technology Agency found that it amounted to discrimination that the applicant (male) was not granted 4 months maternity leave. The Department was directed that in applying its policy regarding maternity leave it shall </a:t>
                      </a:r>
                      <a:r>
                        <a:rPr lang="en-US" sz="1400" kern="1200" dirty="0" err="1" smtClean="0">
                          <a:solidFill>
                            <a:schemeClr val="dk1"/>
                          </a:solidFill>
                          <a:effectLst/>
                          <a:latin typeface="+mn-lt"/>
                          <a:ea typeface="+mn-ea"/>
                          <a:cs typeface="+mn-cs"/>
                        </a:rPr>
                        <a:t>recognise</a:t>
                      </a:r>
                      <a:r>
                        <a:rPr lang="en-US" sz="1400" kern="1200" dirty="0" smtClean="0">
                          <a:solidFill>
                            <a:schemeClr val="dk1"/>
                          </a:solidFill>
                          <a:effectLst/>
                          <a:latin typeface="+mn-lt"/>
                          <a:ea typeface="+mn-ea"/>
                          <a:cs typeface="+mn-cs"/>
                        </a:rPr>
                        <a:t> the status of parties to a civil union and not discriminate against the rights commissioning parents who have entered into a surrogacy agreement.</a:t>
                      </a:r>
                      <a:endParaRPr lang="en-ZA" sz="1400" kern="1200" dirty="0" smtClean="0">
                        <a:solidFill>
                          <a:schemeClr val="dk1"/>
                        </a:solidFill>
                        <a:effectLst/>
                        <a:latin typeface="+mn-lt"/>
                        <a:ea typeface="+mn-ea"/>
                        <a:cs typeface="+mn-cs"/>
                      </a:endParaRPr>
                    </a:p>
                    <a:p>
                      <a:pPr algn="just"/>
                      <a:endParaRPr lang="en-US" sz="1400" kern="1200" dirty="0" smtClean="0">
                        <a:solidFill>
                          <a:schemeClr val="dk1"/>
                        </a:solidFill>
                        <a:effectLst/>
                        <a:latin typeface="+mn-lt"/>
                        <a:ea typeface="+mn-ea"/>
                        <a:cs typeface="+mn-cs"/>
                      </a:endParaRPr>
                    </a:p>
                    <a:p>
                      <a:pPr algn="just"/>
                      <a:r>
                        <a:rPr lang="en-US" sz="1400" kern="1200" dirty="0" smtClean="0">
                          <a:solidFill>
                            <a:schemeClr val="dk1"/>
                          </a:solidFill>
                          <a:effectLst/>
                          <a:latin typeface="+mn-lt"/>
                          <a:ea typeface="+mn-ea"/>
                          <a:cs typeface="+mn-cs"/>
                        </a:rPr>
                        <a:t>The failure by departments to adhere to the leave policy with regard to the time-frame within which to approve or refuse the temporary incapacity leave granted conditionally, leads to unnecessary disputes and hardship.  Employees are often only informed months, and sometimes years, later that their applications for TIL has been declined, with the resultant recovery from their salary.</a:t>
                      </a:r>
                    </a:p>
                    <a:p>
                      <a:pPr algn="just"/>
                      <a:endParaRPr lang="en-US" sz="1400" kern="1200" dirty="0" smtClean="0">
                        <a:solidFill>
                          <a:schemeClr val="dk1"/>
                        </a:solidFill>
                        <a:effectLst/>
                        <a:latin typeface="+mn-lt"/>
                        <a:ea typeface="+mn-ea"/>
                        <a:cs typeface="+mn-cs"/>
                      </a:endParaRPr>
                    </a:p>
                    <a:p>
                      <a:pPr algn="just"/>
                      <a:r>
                        <a:rPr lang="en-US" sz="1400" kern="1200" dirty="0" smtClean="0">
                          <a:solidFill>
                            <a:schemeClr val="dk1"/>
                          </a:solidFill>
                          <a:effectLst/>
                          <a:latin typeface="+mn-lt"/>
                          <a:ea typeface="+mn-ea"/>
                          <a:cs typeface="+mn-cs"/>
                        </a:rPr>
                        <a:t>Educators are able to take 3 days leave per annum for professional and personal development and for religious observances. Public Service Act employees in schools do not enjoy a similar benefit.</a:t>
                      </a:r>
                      <a:endParaRPr lang="en-ZA" sz="1400" kern="1200" dirty="0">
                        <a:solidFill>
                          <a:schemeClr val="dk1"/>
                        </a:solidFill>
                        <a:effectLst/>
                        <a:latin typeface="+mn-lt"/>
                        <a:ea typeface="+mn-ea"/>
                        <a:cs typeface="+mn-cs"/>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859187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Consolidated Labour demands Cont.</a:t>
            </a:r>
            <a:endParaRPr lang="en-GB"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27</a:t>
            </a:fld>
            <a:endParaRPr lang="en-ZA"/>
          </a:p>
        </p:txBody>
      </p:sp>
      <p:graphicFrame>
        <p:nvGraphicFramePr>
          <p:cNvPr id="5" name="Table 4"/>
          <p:cNvGraphicFramePr>
            <a:graphicFrameLocks noGrp="1"/>
          </p:cNvGraphicFramePr>
          <p:nvPr>
            <p:extLst>
              <p:ext uri="{D42A27DB-BD31-4B8C-83A1-F6EECF244321}">
                <p14:modId xmlns:p14="http://schemas.microsoft.com/office/powerpoint/2010/main" val="1509403298"/>
              </p:ext>
            </p:extLst>
          </p:nvPr>
        </p:nvGraphicFramePr>
        <p:xfrm>
          <a:off x="228601" y="977078"/>
          <a:ext cx="11178862" cy="4978400"/>
        </p:xfrm>
        <a:graphic>
          <a:graphicData uri="http://schemas.openxmlformats.org/drawingml/2006/table">
            <a:tbl>
              <a:tblPr firstRow="1" bandRow="1">
                <a:tableStyleId>{5C22544A-7EE6-4342-B048-85BDC9FD1C3A}</a:tableStyleId>
              </a:tblPr>
              <a:tblGrid>
                <a:gridCol w="3705950">
                  <a:extLst>
                    <a:ext uri="{9D8B030D-6E8A-4147-A177-3AD203B41FA5}">
                      <a16:colId xmlns:a16="http://schemas.microsoft.com/office/drawing/2014/main" val="20000"/>
                    </a:ext>
                  </a:extLst>
                </a:gridCol>
                <a:gridCol w="3746624">
                  <a:extLst>
                    <a:ext uri="{9D8B030D-6E8A-4147-A177-3AD203B41FA5}">
                      <a16:colId xmlns:a16="http://schemas.microsoft.com/office/drawing/2014/main" val="20001"/>
                    </a:ext>
                  </a:extLst>
                </a:gridCol>
                <a:gridCol w="3726288">
                  <a:extLst>
                    <a:ext uri="{9D8B030D-6E8A-4147-A177-3AD203B41FA5}">
                      <a16:colId xmlns:a16="http://schemas.microsoft.com/office/drawing/2014/main" val="20002"/>
                    </a:ext>
                  </a:extLst>
                </a:gridCol>
              </a:tblGrid>
              <a:tr h="370840">
                <a:tc gridSpan="3">
                  <a:txBody>
                    <a:bodyPr/>
                    <a:lstStyle/>
                    <a:p>
                      <a:pPr algn="ctr"/>
                      <a:r>
                        <a:rPr lang="en-ZA" sz="1400" dirty="0" smtClean="0"/>
                        <a:t>LABOUR DEMANDS:</a:t>
                      </a:r>
                      <a:r>
                        <a:rPr lang="en-ZA" sz="1400" baseline="0" dirty="0" smtClean="0"/>
                        <a:t> WAGE NEGOTIATIONS</a:t>
                      </a:r>
                      <a:endParaRPr lang="en-ZA" sz="1400" dirty="0"/>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val="10000"/>
                  </a:ext>
                </a:extLst>
              </a:tr>
              <a:tr h="370840">
                <a:tc>
                  <a:txBody>
                    <a:bodyPr/>
                    <a:lstStyle/>
                    <a:p>
                      <a:pPr algn="just"/>
                      <a:r>
                        <a:rPr lang="en-ZA" sz="1400" b="1" dirty="0" smtClean="0"/>
                        <a:t>ISSUE</a:t>
                      </a:r>
                      <a:endParaRPr lang="en-ZA" sz="1400" b="1" dirty="0"/>
                    </a:p>
                  </a:txBody>
                  <a:tcPr/>
                </a:tc>
                <a:tc>
                  <a:txBody>
                    <a:bodyPr/>
                    <a:lstStyle/>
                    <a:p>
                      <a:pPr algn="just"/>
                      <a:r>
                        <a:rPr lang="en-ZA" sz="1400" b="1" dirty="0" smtClean="0"/>
                        <a:t>DEMAND</a:t>
                      </a:r>
                      <a:endParaRPr lang="en-ZA" sz="1400" b="1" dirty="0"/>
                    </a:p>
                  </a:txBody>
                  <a:tcPr/>
                </a:tc>
                <a:tc>
                  <a:txBody>
                    <a:bodyPr/>
                    <a:lstStyle/>
                    <a:p>
                      <a:pPr algn="just"/>
                      <a:r>
                        <a:rPr lang="en-ZA" sz="1400" b="1" dirty="0" smtClean="0"/>
                        <a:t>MOTIVATION</a:t>
                      </a:r>
                      <a:endParaRPr lang="en-ZA" sz="1400" b="1" dirty="0"/>
                    </a:p>
                  </a:txBody>
                  <a:tcPr/>
                </a:tc>
                <a:extLst>
                  <a:ext uri="{0D108BD9-81ED-4DB2-BD59-A6C34878D82A}">
                    <a16:rowId xmlns:a16="http://schemas.microsoft.com/office/drawing/2014/main" val="10001"/>
                  </a:ext>
                </a:extLst>
              </a:tr>
              <a:tr h="370840">
                <a:tc>
                  <a:txBody>
                    <a:bodyPr/>
                    <a:lstStyle/>
                    <a:p>
                      <a:pPr algn="just"/>
                      <a:r>
                        <a:rPr lang="en-US" sz="1400" b="1" i="0" kern="1200" dirty="0" smtClean="0">
                          <a:solidFill>
                            <a:schemeClr val="dk1"/>
                          </a:solidFill>
                          <a:effectLst/>
                          <a:latin typeface="+mn-lt"/>
                          <a:ea typeface="+mn-ea"/>
                          <a:cs typeface="+mn-cs"/>
                        </a:rPr>
                        <a:t>LEAVE FOR SHOP STEWARDS OR OFFICE BEARERS</a:t>
                      </a:r>
                      <a:endParaRPr lang="en-ZA" sz="1400" i="0" kern="1200" dirty="0">
                        <a:solidFill>
                          <a:schemeClr val="dk1"/>
                        </a:solidFill>
                        <a:effectLst/>
                        <a:latin typeface="+mn-lt"/>
                        <a:ea typeface="+mn-ea"/>
                        <a:cs typeface="+mn-cs"/>
                      </a:endParaRPr>
                    </a:p>
                  </a:txBody>
                  <a:tcPr/>
                </a:tc>
                <a:tc>
                  <a:txBody>
                    <a:bodyPr/>
                    <a:lstStyle/>
                    <a:p>
                      <a:pPr algn="just"/>
                      <a:r>
                        <a:rPr lang="en-US" sz="1400" i="0" kern="1200" dirty="0" smtClean="0">
                          <a:solidFill>
                            <a:schemeClr val="dk1"/>
                          </a:solidFill>
                          <a:effectLst/>
                          <a:latin typeface="+mn-lt"/>
                          <a:ea typeface="+mn-ea"/>
                          <a:cs typeface="+mn-cs"/>
                        </a:rPr>
                        <a:t>Leave taken by a shop steward while initially on vacation-leave to be converted to leave for trade union activities</a:t>
                      </a:r>
                      <a:r>
                        <a:rPr lang="en-US" sz="1400" b="1" i="0" kern="1200" dirty="0" smtClean="0">
                          <a:solidFill>
                            <a:schemeClr val="dk1"/>
                          </a:solidFill>
                          <a:effectLst/>
                          <a:latin typeface="+mn-lt"/>
                          <a:ea typeface="+mn-ea"/>
                          <a:cs typeface="+mn-cs"/>
                        </a:rPr>
                        <a:t>.</a:t>
                      </a:r>
                      <a:endParaRPr lang="en-ZA" sz="1400" b="0" i="0" kern="1200" dirty="0">
                        <a:solidFill>
                          <a:schemeClr val="dk1"/>
                        </a:solidFill>
                        <a:effectLst/>
                        <a:latin typeface="+mn-lt"/>
                        <a:ea typeface="+mn-ea"/>
                        <a:cs typeface="+mn-cs"/>
                      </a:endParaRPr>
                    </a:p>
                  </a:txBody>
                  <a:tcPr/>
                </a:tc>
                <a:tc>
                  <a:txBody>
                    <a:bodyPr/>
                    <a:lstStyle/>
                    <a:p>
                      <a:pPr algn="just"/>
                      <a:r>
                        <a:rPr lang="en-US" sz="1400" i="0" kern="1200" dirty="0" smtClean="0">
                          <a:solidFill>
                            <a:schemeClr val="dk1"/>
                          </a:solidFill>
                          <a:effectLst/>
                          <a:latin typeface="+mn-lt"/>
                          <a:ea typeface="+mn-ea"/>
                          <a:cs typeface="+mn-cs"/>
                        </a:rPr>
                        <a:t>The current provisions permit that where an employee would fall sick whilst on a vacation leave such leave of absence shall be converted to be sick leave. However, the same does not apply where an employee who is also a shop steward/office bearer of a recognized trade union ought to perform union duties whilst on vacation leave, such leave taken would not be converted to leave for trade union activities</a:t>
                      </a:r>
                      <a:endParaRPr lang="en-ZA" sz="1400" b="0" i="0" kern="1200" dirty="0">
                        <a:solidFill>
                          <a:schemeClr val="dk1"/>
                        </a:solidFill>
                        <a:effectLst/>
                        <a:latin typeface="+mn-lt"/>
                        <a:ea typeface="+mn-ea"/>
                        <a:cs typeface="+mn-cs"/>
                      </a:endParaRPr>
                    </a:p>
                  </a:txBody>
                  <a:tcPr/>
                </a:tc>
                <a:extLst>
                  <a:ext uri="{0D108BD9-81ED-4DB2-BD59-A6C34878D82A}">
                    <a16:rowId xmlns:a16="http://schemas.microsoft.com/office/drawing/2014/main" val="10002"/>
                  </a:ext>
                </a:extLst>
              </a:tr>
              <a:tr h="370840">
                <a:tc>
                  <a:txBody>
                    <a:bodyPr/>
                    <a:lstStyle/>
                    <a:p>
                      <a:pPr algn="just"/>
                      <a:r>
                        <a:rPr lang="en-US" sz="1400" b="1" kern="1200" dirty="0" smtClean="0">
                          <a:solidFill>
                            <a:schemeClr val="dk1"/>
                          </a:solidFill>
                          <a:effectLst/>
                          <a:latin typeface="+mn-lt"/>
                          <a:ea typeface="+mn-ea"/>
                          <a:cs typeface="+mn-cs"/>
                        </a:rPr>
                        <a:t>DANGER ALLOWANCE</a:t>
                      </a:r>
                      <a:endParaRPr lang="en-ZA" sz="1400" i="0" kern="1200" dirty="0">
                        <a:solidFill>
                          <a:schemeClr val="dk1"/>
                        </a:solidFill>
                        <a:effectLst/>
                        <a:latin typeface="+mn-lt"/>
                        <a:ea typeface="+mn-ea"/>
                        <a:cs typeface="+mn-cs"/>
                      </a:endParaRPr>
                    </a:p>
                  </a:txBody>
                  <a:tcPr/>
                </a:tc>
                <a:tc>
                  <a:txBody>
                    <a:bodyPr/>
                    <a:lstStyle/>
                    <a:p>
                      <a:r>
                        <a:rPr lang="en-US" sz="1400" kern="1200" dirty="0" smtClean="0">
                          <a:solidFill>
                            <a:schemeClr val="dk1"/>
                          </a:solidFill>
                          <a:effectLst/>
                          <a:latin typeface="+mn-lt"/>
                          <a:ea typeface="+mn-ea"/>
                          <a:cs typeface="+mn-cs"/>
                        </a:rPr>
                        <a:t>Demand a single comprehensive danger insurance in the public service in line with PSCBC Resolution 5 of 2015, Clause 3.1</a:t>
                      </a:r>
                      <a:endParaRPr lang="en-ZA" sz="1400" kern="1200" dirty="0" smtClean="0">
                        <a:solidFill>
                          <a:schemeClr val="dk1"/>
                        </a:solidFill>
                        <a:effectLst/>
                        <a:latin typeface="+mn-lt"/>
                        <a:ea typeface="+mn-ea"/>
                        <a:cs typeface="+mn-cs"/>
                      </a:endParaRPr>
                    </a:p>
                    <a:p>
                      <a:r>
                        <a:rPr lang="en-US" sz="1400" kern="1200" dirty="0" smtClean="0">
                          <a:solidFill>
                            <a:schemeClr val="dk1"/>
                          </a:solidFill>
                          <a:effectLst/>
                          <a:latin typeface="+mn-lt"/>
                          <a:ea typeface="+mn-ea"/>
                          <a:cs typeface="+mn-cs"/>
                        </a:rPr>
                        <a:t> </a:t>
                      </a:r>
                      <a:endParaRPr lang="en-ZA" sz="1400" kern="1200" dirty="0" smtClean="0">
                        <a:solidFill>
                          <a:schemeClr val="dk1"/>
                        </a:solidFill>
                        <a:effectLst/>
                        <a:latin typeface="+mn-lt"/>
                        <a:ea typeface="+mn-ea"/>
                        <a:cs typeface="+mn-cs"/>
                      </a:endParaRPr>
                    </a:p>
                    <a:p>
                      <a:r>
                        <a:rPr lang="en-US" sz="1400" kern="1200" dirty="0" smtClean="0">
                          <a:solidFill>
                            <a:schemeClr val="dk1"/>
                          </a:solidFill>
                          <a:effectLst/>
                          <a:latin typeface="+mn-lt"/>
                          <a:ea typeface="+mn-ea"/>
                          <a:cs typeface="+mn-cs"/>
                        </a:rPr>
                        <a:t>The addition of identified categories by Sectors.</a:t>
                      </a:r>
                      <a:endParaRPr lang="en-ZA" sz="1400" kern="1200" dirty="0" smtClean="0">
                        <a:solidFill>
                          <a:schemeClr val="dk1"/>
                        </a:solidFill>
                        <a:effectLst/>
                        <a:latin typeface="+mn-lt"/>
                        <a:ea typeface="+mn-ea"/>
                        <a:cs typeface="+mn-cs"/>
                      </a:endParaRPr>
                    </a:p>
                    <a:p>
                      <a:pPr algn="just"/>
                      <a:endParaRPr lang="en-ZA" sz="1400" b="0" i="0" kern="1200" dirty="0">
                        <a:solidFill>
                          <a:schemeClr val="dk1"/>
                        </a:solidFill>
                        <a:effectLst/>
                        <a:latin typeface="+mn-lt"/>
                        <a:ea typeface="+mn-ea"/>
                        <a:cs typeface="+mn-cs"/>
                      </a:endParaRPr>
                    </a:p>
                  </a:txBody>
                  <a:tcPr/>
                </a:tc>
                <a:tc>
                  <a:txBody>
                    <a:bodyPr/>
                    <a:lstStyle/>
                    <a:p>
                      <a:pPr algn="just"/>
                      <a:r>
                        <a:rPr lang="en-US" sz="1400" kern="1200" dirty="0" smtClean="0">
                          <a:solidFill>
                            <a:schemeClr val="dk1"/>
                          </a:solidFill>
                          <a:effectLst/>
                          <a:latin typeface="+mn-lt"/>
                          <a:ea typeface="+mn-ea"/>
                          <a:cs typeface="+mn-cs"/>
                        </a:rPr>
                        <a:t>PSCBC Res 5 of 2015 (clause 3.1) provided for a review process of the danger allowance which should be tabled at the PSCBC for negotiations. Clause 3.2 further provides for Sectors to identify such categories - the process was to have been  finalized within 6 months, but PSCBC Res 2 of 2016 extended the time frame to 31 December 2016.</a:t>
                      </a:r>
                      <a:endParaRPr lang="en-ZA" sz="1400" b="0" i="0" kern="1200" dirty="0">
                        <a:solidFill>
                          <a:schemeClr val="dk1"/>
                        </a:solidFill>
                        <a:effectLst/>
                        <a:latin typeface="+mn-lt"/>
                        <a:ea typeface="+mn-ea"/>
                        <a:cs typeface="+mn-cs"/>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960226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Consolidated Labour demands Cont.</a:t>
            </a:r>
            <a:endParaRPr lang="en-GB"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28</a:t>
            </a:fld>
            <a:endParaRPr lang="en-ZA"/>
          </a:p>
        </p:txBody>
      </p:sp>
      <p:graphicFrame>
        <p:nvGraphicFramePr>
          <p:cNvPr id="5" name="Table 4"/>
          <p:cNvGraphicFramePr>
            <a:graphicFrameLocks noGrp="1"/>
          </p:cNvGraphicFramePr>
          <p:nvPr>
            <p:extLst>
              <p:ext uri="{D42A27DB-BD31-4B8C-83A1-F6EECF244321}">
                <p14:modId xmlns:p14="http://schemas.microsoft.com/office/powerpoint/2010/main" val="380110214"/>
              </p:ext>
            </p:extLst>
          </p:nvPr>
        </p:nvGraphicFramePr>
        <p:xfrm>
          <a:off x="228601" y="977078"/>
          <a:ext cx="11178862" cy="4429760"/>
        </p:xfrm>
        <a:graphic>
          <a:graphicData uri="http://schemas.openxmlformats.org/drawingml/2006/table">
            <a:tbl>
              <a:tblPr firstRow="1" bandRow="1">
                <a:tableStyleId>{5C22544A-7EE6-4342-B048-85BDC9FD1C3A}</a:tableStyleId>
              </a:tblPr>
              <a:tblGrid>
                <a:gridCol w="3705950">
                  <a:extLst>
                    <a:ext uri="{9D8B030D-6E8A-4147-A177-3AD203B41FA5}">
                      <a16:colId xmlns:a16="http://schemas.microsoft.com/office/drawing/2014/main" val="20000"/>
                    </a:ext>
                  </a:extLst>
                </a:gridCol>
                <a:gridCol w="3746624">
                  <a:extLst>
                    <a:ext uri="{9D8B030D-6E8A-4147-A177-3AD203B41FA5}">
                      <a16:colId xmlns:a16="http://schemas.microsoft.com/office/drawing/2014/main" val="20001"/>
                    </a:ext>
                  </a:extLst>
                </a:gridCol>
                <a:gridCol w="3726288">
                  <a:extLst>
                    <a:ext uri="{9D8B030D-6E8A-4147-A177-3AD203B41FA5}">
                      <a16:colId xmlns:a16="http://schemas.microsoft.com/office/drawing/2014/main" val="20002"/>
                    </a:ext>
                  </a:extLst>
                </a:gridCol>
              </a:tblGrid>
              <a:tr h="370840">
                <a:tc gridSpan="3">
                  <a:txBody>
                    <a:bodyPr/>
                    <a:lstStyle/>
                    <a:p>
                      <a:pPr algn="ctr"/>
                      <a:r>
                        <a:rPr lang="en-ZA" sz="1400" dirty="0" smtClean="0"/>
                        <a:t>LABOUR DEMANDS:</a:t>
                      </a:r>
                      <a:r>
                        <a:rPr lang="en-ZA" sz="1400" baseline="0" dirty="0" smtClean="0"/>
                        <a:t> WAGE NEGOTIATIONS</a:t>
                      </a:r>
                      <a:endParaRPr lang="en-ZA" sz="1400" dirty="0"/>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val="10000"/>
                  </a:ext>
                </a:extLst>
              </a:tr>
              <a:tr h="370840">
                <a:tc>
                  <a:txBody>
                    <a:bodyPr/>
                    <a:lstStyle/>
                    <a:p>
                      <a:pPr algn="just"/>
                      <a:r>
                        <a:rPr lang="en-ZA" sz="1400" b="1" dirty="0" smtClean="0"/>
                        <a:t>ISSUE</a:t>
                      </a:r>
                      <a:endParaRPr lang="en-ZA" sz="1400" b="1" dirty="0"/>
                    </a:p>
                  </a:txBody>
                  <a:tcPr/>
                </a:tc>
                <a:tc>
                  <a:txBody>
                    <a:bodyPr/>
                    <a:lstStyle/>
                    <a:p>
                      <a:pPr algn="just"/>
                      <a:r>
                        <a:rPr lang="en-ZA" sz="1400" b="1" dirty="0" smtClean="0"/>
                        <a:t>DEMAND</a:t>
                      </a:r>
                      <a:endParaRPr lang="en-ZA" sz="1400" b="1" dirty="0"/>
                    </a:p>
                  </a:txBody>
                  <a:tcPr/>
                </a:tc>
                <a:tc>
                  <a:txBody>
                    <a:bodyPr/>
                    <a:lstStyle/>
                    <a:p>
                      <a:pPr algn="just"/>
                      <a:r>
                        <a:rPr lang="en-ZA" sz="1400" b="1" dirty="0" smtClean="0"/>
                        <a:t>MOTIVATION</a:t>
                      </a:r>
                      <a:endParaRPr lang="en-ZA" sz="1400" b="1" dirty="0"/>
                    </a:p>
                  </a:txBody>
                  <a:tcPr/>
                </a:tc>
                <a:extLst>
                  <a:ext uri="{0D108BD9-81ED-4DB2-BD59-A6C34878D82A}">
                    <a16:rowId xmlns:a16="http://schemas.microsoft.com/office/drawing/2014/main" val="10001"/>
                  </a:ext>
                </a:extLst>
              </a:tr>
              <a:tr h="370840">
                <a:tc>
                  <a:txBody>
                    <a:bodyPr/>
                    <a:lstStyle/>
                    <a:p>
                      <a:pPr algn="just"/>
                      <a:r>
                        <a:rPr lang="en-US" sz="1400" b="1" kern="1200" dirty="0" smtClean="0">
                          <a:solidFill>
                            <a:schemeClr val="dk1"/>
                          </a:solidFill>
                          <a:effectLst/>
                          <a:latin typeface="+mn-lt"/>
                          <a:ea typeface="+mn-ea"/>
                          <a:cs typeface="+mn-cs"/>
                        </a:rPr>
                        <a:t>PAY PROGRESSION </a:t>
                      </a:r>
                      <a:endParaRPr lang="en-ZA" sz="1400" i="0" kern="1200" dirty="0">
                        <a:solidFill>
                          <a:schemeClr val="dk1"/>
                        </a:solidFill>
                        <a:effectLst/>
                        <a:latin typeface="+mn-lt"/>
                        <a:ea typeface="+mn-ea"/>
                        <a:cs typeface="+mn-cs"/>
                      </a:endParaRPr>
                    </a:p>
                  </a:txBody>
                  <a:tcPr/>
                </a:tc>
                <a:tc>
                  <a:txBody>
                    <a:bodyPr/>
                    <a:lstStyle/>
                    <a:p>
                      <a:pPr algn="just"/>
                      <a:r>
                        <a:rPr lang="en-US" sz="1400" kern="1200" dirty="0" smtClean="0">
                          <a:solidFill>
                            <a:schemeClr val="dk1"/>
                          </a:solidFill>
                          <a:effectLst/>
                          <a:latin typeface="+mn-lt"/>
                          <a:ea typeface="+mn-ea"/>
                          <a:cs typeface="+mn-cs"/>
                        </a:rPr>
                        <a:t>Pay progression to be allowed beyond top notches of salary levels as well as personal salary notches. </a:t>
                      </a:r>
                      <a:endParaRPr lang="en-ZA" sz="1400" kern="1200" dirty="0" smtClean="0">
                        <a:solidFill>
                          <a:schemeClr val="dk1"/>
                        </a:solidFill>
                        <a:effectLst/>
                        <a:latin typeface="+mn-lt"/>
                        <a:ea typeface="+mn-ea"/>
                        <a:cs typeface="+mn-cs"/>
                      </a:endParaRPr>
                    </a:p>
                    <a:p>
                      <a:pPr algn="just"/>
                      <a:r>
                        <a:rPr lang="en-US" sz="1400" kern="1200" dirty="0" smtClean="0">
                          <a:solidFill>
                            <a:schemeClr val="dk1"/>
                          </a:solidFill>
                          <a:effectLst/>
                          <a:latin typeface="+mn-lt"/>
                          <a:ea typeface="+mn-ea"/>
                          <a:cs typeface="+mn-cs"/>
                        </a:rPr>
                        <a:t> </a:t>
                      </a:r>
                      <a:endParaRPr lang="en-ZA" sz="1400" kern="1200" dirty="0" smtClean="0">
                        <a:solidFill>
                          <a:schemeClr val="dk1"/>
                        </a:solidFill>
                        <a:effectLst/>
                        <a:latin typeface="+mn-lt"/>
                        <a:ea typeface="+mn-ea"/>
                        <a:cs typeface="+mn-cs"/>
                      </a:endParaRPr>
                    </a:p>
                    <a:p>
                      <a:pPr algn="just"/>
                      <a:r>
                        <a:rPr lang="en-US" sz="1400" kern="1200" dirty="0" err="1" smtClean="0">
                          <a:solidFill>
                            <a:schemeClr val="dk1"/>
                          </a:solidFill>
                          <a:effectLst/>
                          <a:latin typeface="+mn-lt"/>
                          <a:ea typeface="+mn-ea"/>
                          <a:cs typeface="+mn-cs"/>
                        </a:rPr>
                        <a:t>Equalisation</a:t>
                      </a:r>
                      <a:r>
                        <a:rPr lang="en-US" sz="1400" kern="1200" dirty="0" smtClean="0">
                          <a:solidFill>
                            <a:schemeClr val="dk1"/>
                          </a:solidFill>
                          <a:effectLst/>
                          <a:latin typeface="+mn-lt"/>
                          <a:ea typeface="+mn-ea"/>
                          <a:cs typeface="+mn-cs"/>
                        </a:rPr>
                        <a:t> of Pay progression for all public servants</a:t>
                      </a:r>
                      <a:endParaRPr lang="en-ZA" sz="1400" kern="1200" dirty="0">
                        <a:solidFill>
                          <a:schemeClr val="dk1"/>
                        </a:solidFill>
                        <a:effectLst/>
                        <a:latin typeface="+mn-lt"/>
                        <a:ea typeface="+mn-ea"/>
                        <a:cs typeface="+mn-cs"/>
                      </a:endParaRPr>
                    </a:p>
                  </a:txBody>
                  <a:tcPr/>
                </a:tc>
                <a:tc>
                  <a:txBody>
                    <a:bodyPr/>
                    <a:lstStyle/>
                    <a:p>
                      <a:pPr algn="just"/>
                      <a:r>
                        <a:rPr lang="en-US" sz="1400" kern="1200" dirty="0" smtClean="0">
                          <a:solidFill>
                            <a:schemeClr val="dk1"/>
                          </a:solidFill>
                          <a:effectLst/>
                          <a:latin typeface="+mn-lt"/>
                          <a:ea typeface="+mn-ea"/>
                          <a:cs typeface="+mn-cs"/>
                        </a:rPr>
                        <a:t>Many employees on personal notches, or who reach the top notch of their applicable salary level, are stagnated for years because they cannot receive pay progression, eventually being caught up salary wise by counterparts with less years of service. Top and personal notches should therefore be abolished for all employees to be able to at least pay progress.</a:t>
                      </a:r>
                      <a:endParaRPr lang="en-ZA" sz="1400" b="0" i="0" kern="1200" dirty="0">
                        <a:solidFill>
                          <a:schemeClr val="dk1"/>
                        </a:solidFill>
                        <a:effectLst/>
                        <a:latin typeface="+mn-lt"/>
                        <a:ea typeface="+mn-ea"/>
                        <a:cs typeface="+mn-cs"/>
                      </a:endParaRPr>
                    </a:p>
                  </a:txBody>
                  <a:tcPr/>
                </a:tc>
                <a:extLst>
                  <a:ext uri="{0D108BD9-81ED-4DB2-BD59-A6C34878D82A}">
                    <a16:rowId xmlns:a16="http://schemas.microsoft.com/office/drawing/2014/main" val="10002"/>
                  </a:ext>
                </a:extLst>
              </a:tr>
              <a:tr h="370840">
                <a:tc>
                  <a:txBody>
                    <a:bodyPr/>
                    <a:lstStyle/>
                    <a:p>
                      <a:pPr algn="just"/>
                      <a:r>
                        <a:rPr lang="en-US" sz="1400" b="1" kern="1200" dirty="0" smtClean="0">
                          <a:solidFill>
                            <a:schemeClr val="dk1"/>
                          </a:solidFill>
                          <a:effectLst/>
                          <a:latin typeface="+mn-lt"/>
                          <a:ea typeface="+mn-ea"/>
                          <a:cs typeface="+mn-cs"/>
                        </a:rPr>
                        <a:t>LIFTING OF THE MORATORIUM ON THE FILLING OF VACANT POSTS</a:t>
                      </a:r>
                      <a:endParaRPr lang="en-ZA" sz="1400" kern="1200" dirty="0">
                        <a:solidFill>
                          <a:schemeClr val="dk1"/>
                        </a:solidFill>
                        <a:effectLst/>
                        <a:latin typeface="+mn-lt"/>
                        <a:ea typeface="+mn-ea"/>
                        <a:cs typeface="+mn-cs"/>
                      </a:endParaRPr>
                    </a:p>
                  </a:txBody>
                  <a:tcPr/>
                </a:tc>
                <a:tc>
                  <a:txBody>
                    <a:bodyPr/>
                    <a:lstStyle/>
                    <a:p>
                      <a:pPr algn="just"/>
                      <a:r>
                        <a:rPr lang="en-US" sz="1400" kern="1200" dirty="0" smtClean="0">
                          <a:solidFill>
                            <a:schemeClr val="dk1"/>
                          </a:solidFill>
                          <a:effectLst/>
                          <a:latin typeface="+mn-lt"/>
                          <a:ea typeface="+mn-ea"/>
                          <a:cs typeface="+mn-cs"/>
                        </a:rPr>
                        <a:t>Demand that the recent moratorium of filling of vacant posts must be immediately lifted. </a:t>
                      </a:r>
                      <a:endParaRPr lang="en-ZA" sz="1400" b="0" i="0" kern="1200" dirty="0">
                        <a:solidFill>
                          <a:schemeClr val="dk1"/>
                        </a:solidFill>
                        <a:effectLst/>
                        <a:latin typeface="+mn-lt"/>
                        <a:ea typeface="+mn-ea"/>
                        <a:cs typeface="+mn-cs"/>
                      </a:endParaRPr>
                    </a:p>
                  </a:txBody>
                  <a:tcPr/>
                </a:tc>
                <a:tc>
                  <a:txBody>
                    <a:bodyPr/>
                    <a:lstStyle/>
                    <a:p>
                      <a:pPr algn="just"/>
                      <a:endParaRPr lang="en-ZA" sz="1400" b="0" i="0" kern="1200" dirty="0">
                        <a:solidFill>
                          <a:schemeClr val="dk1"/>
                        </a:solidFill>
                        <a:effectLst/>
                        <a:latin typeface="+mn-lt"/>
                        <a:ea typeface="+mn-ea"/>
                        <a:cs typeface="+mn-cs"/>
                      </a:endParaRPr>
                    </a:p>
                  </a:txBody>
                  <a:tcPr/>
                </a:tc>
                <a:extLst>
                  <a:ext uri="{0D108BD9-81ED-4DB2-BD59-A6C34878D82A}">
                    <a16:rowId xmlns:a16="http://schemas.microsoft.com/office/drawing/2014/main" val="10003"/>
                  </a:ext>
                </a:extLst>
              </a:tr>
              <a:tr h="370840">
                <a:tc>
                  <a:txBody>
                    <a:bodyPr/>
                    <a:lstStyle/>
                    <a:p>
                      <a:pPr algn="just"/>
                      <a:r>
                        <a:rPr lang="en-US" sz="1400" b="1" kern="1200" dirty="0" smtClean="0">
                          <a:solidFill>
                            <a:schemeClr val="dk1"/>
                          </a:solidFill>
                          <a:effectLst/>
                          <a:latin typeface="+mn-lt"/>
                          <a:ea typeface="+mn-ea"/>
                          <a:cs typeface="+mn-cs"/>
                        </a:rPr>
                        <a:t>OUTSTANDING AGREEMENTS</a:t>
                      </a:r>
                      <a:endParaRPr lang="en-ZA" sz="1400" kern="1200" dirty="0">
                        <a:solidFill>
                          <a:schemeClr val="dk1"/>
                        </a:solidFill>
                        <a:effectLst/>
                        <a:latin typeface="+mn-lt"/>
                        <a:ea typeface="+mn-ea"/>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All outstanding agreements to be finalized and implemented during the current financial year.</a:t>
                      </a:r>
                      <a:endParaRPr lang="en-ZA" sz="1400" kern="1200" dirty="0" smtClean="0">
                        <a:solidFill>
                          <a:schemeClr val="dk1"/>
                        </a:solidFill>
                        <a:effectLst/>
                        <a:latin typeface="+mn-lt"/>
                        <a:ea typeface="+mn-ea"/>
                        <a:cs typeface="+mn-cs"/>
                      </a:endParaRPr>
                    </a:p>
                    <a:p>
                      <a:pPr algn="just"/>
                      <a:endParaRPr lang="en-ZA" sz="1400" b="0" i="0" kern="1200" dirty="0">
                        <a:solidFill>
                          <a:schemeClr val="dk1"/>
                        </a:solidFill>
                        <a:effectLst/>
                        <a:latin typeface="+mn-lt"/>
                        <a:ea typeface="+mn-ea"/>
                        <a:cs typeface="+mn-cs"/>
                      </a:endParaRPr>
                    </a:p>
                  </a:txBody>
                  <a:tcPr/>
                </a:tc>
                <a:tc>
                  <a:txBody>
                    <a:bodyPr/>
                    <a:lstStyle/>
                    <a:p>
                      <a:pPr algn="just"/>
                      <a:endParaRPr lang="en-ZA" sz="1400" b="0" i="0" kern="1200" dirty="0">
                        <a:solidFill>
                          <a:schemeClr val="dk1"/>
                        </a:solidFill>
                        <a:effectLst/>
                        <a:latin typeface="+mn-lt"/>
                        <a:ea typeface="+mn-ea"/>
                        <a:cs typeface="+mn-cs"/>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413894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Costing of Labour demands</a:t>
            </a:r>
            <a:endParaRPr lang="en-GB" dirty="0"/>
          </a:p>
        </p:txBody>
      </p:sp>
      <p:sp>
        <p:nvSpPr>
          <p:cNvPr id="3" name="Content Placeholder 2"/>
          <p:cNvSpPr>
            <a:spLocks noGrp="1"/>
          </p:cNvSpPr>
          <p:nvPr>
            <p:ph idx="1"/>
          </p:nvPr>
        </p:nvSpPr>
        <p:spPr/>
        <p:txBody>
          <a:bodyPr/>
          <a:lstStyle/>
          <a:p>
            <a:pPr algn="just"/>
            <a:r>
              <a:rPr lang="en-ZA" dirty="0" smtClean="0"/>
              <a:t>The Technical Working Group </a:t>
            </a:r>
            <a:r>
              <a:rPr lang="en-ZA" dirty="0" err="1" smtClean="0"/>
              <a:t>costed</a:t>
            </a:r>
            <a:r>
              <a:rPr lang="en-ZA" dirty="0" smtClean="0"/>
              <a:t> labour’s demands as follows:</a:t>
            </a:r>
          </a:p>
          <a:p>
            <a:pPr algn="just"/>
            <a:endParaRPr lang="en-ZA" dirty="0" smtClean="0"/>
          </a:p>
        </p:txBody>
      </p:sp>
      <p:sp>
        <p:nvSpPr>
          <p:cNvPr id="4" name="Slide Number Placeholder 3"/>
          <p:cNvSpPr>
            <a:spLocks noGrp="1"/>
          </p:cNvSpPr>
          <p:nvPr>
            <p:ph type="sldNum" sz="quarter" idx="12"/>
          </p:nvPr>
        </p:nvSpPr>
        <p:spPr/>
        <p:txBody>
          <a:bodyPr/>
          <a:lstStyle/>
          <a:p>
            <a:fld id="{B59ACEC8-D248-43BB-9E41-8F603F9ACC52}" type="slidenum">
              <a:rPr lang="en-ZA" smtClean="0">
                <a:solidFill>
                  <a:prstClr val="white"/>
                </a:solidFill>
              </a:rPr>
              <a:pPr/>
              <a:t>29</a:t>
            </a:fld>
            <a:endParaRPr lang="en-ZA">
              <a:solidFill>
                <a:prstClr val="white"/>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236748716"/>
              </p:ext>
            </p:extLst>
          </p:nvPr>
        </p:nvGraphicFramePr>
        <p:xfrm>
          <a:off x="386187" y="1675578"/>
          <a:ext cx="11178861" cy="3759200"/>
        </p:xfrm>
        <a:graphic>
          <a:graphicData uri="http://schemas.openxmlformats.org/drawingml/2006/table">
            <a:tbl>
              <a:tblPr firstRow="1" bandRow="1">
                <a:tableStyleId>{5C22544A-7EE6-4342-B048-85BDC9FD1C3A}</a:tableStyleId>
              </a:tblPr>
              <a:tblGrid>
                <a:gridCol w="2775675">
                  <a:extLst>
                    <a:ext uri="{9D8B030D-6E8A-4147-A177-3AD203B41FA5}">
                      <a16:colId xmlns:a16="http://schemas.microsoft.com/office/drawing/2014/main" val="20000"/>
                    </a:ext>
                  </a:extLst>
                </a:gridCol>
                <a:gridCol w="2806139">
                  <a:extLst>
                    <a:ext uri="{9D8B030D-6E8A-4147-A177-3AD203B41FA5}">
                      <a16:colId xmlns:a16="http://schemas.microsoft.com/office/drawing/2014/main" val="20001"/>
                    </a:ext>
                  </a:extLst>
                </a:gridCol>
                <a:gridCol w="2806139">
                  <a:extLst>
                    <a:ext uri="{9D8B030D-6E8A-4147-A177-3AD203B41FA5}">
                      <a16:colId xmlns:a16="http://schemas.microsoft.com/office/drawing/2014/main" val="3966968929"/>
                    </a:ext>
                  </a:extLst>
                </a:gridCol>
                <a:gridCol w="2790908">
                  <a:extLst>
                    <a:ext uri="{9D8B030D-6E8A-4147-A177-3AD203B41FA5}">
                      <a16:colId xmlns:a16="http://schemas.microsoft.com/office/drawing/2014/main" val="20002"/>
                    </a:ext>
                  </a:extLst>
                </a:gridCol>
              </a:tblGrid>
              <a:tr h="370840">
                <a:tc gridSpan="4">
                  <a:txBody>
                    <a:bodyPr/>
                    <a:lstStyle/>
                    <a:p>
                      <a:pPr algn="ctr"/>
                      <a:r>
                        <a:rPr lang="en-ZA" sz="1600" dirty="0" smtClean="0"/>
                        <a:t>COSTING (</a:t>
                      </a:r>
                      <a:r>
                        <a:rPr lang="en-ZA" sz="1600" dirty="0" err="1" smtClean="0"/>
                        <a:t>R</a:t>
                      </a:r>
                      <a:r>
                        <a:rPr lang="en-ZA" sz="1600" baseline="0" dirty="0" err="1" smtClean="0"/>
                        <a:t>’bn</a:t>
                      </a:r>
                      <a:r>
                        <a:rPr lang="en-ZA" sz="1600" baseline="0" dirty="0" smtClean="0"/>
                        <a:t>)</a:t>
                      </a:r>
                      <a:endParaRPr lang="en-ZA" sz="1600" dirty="0"/>
                    </a:p>
                  </a:txBody>
                  <a:tcPr/>
                </a:tc>
                <a:tc hMerge="1">
                  <a:txBody>
                    <a:bodyPr/>
                    <a:lstStyle/>
                    <a:p>
                      <a:endParaRPr lang="en-ZA"/>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val="10000"/>
                  </a:ext>
                </a:extLst>
              </a:tr>
              <a:tr h="370840">
                <a:tc>
                  <a:txBody>
                    <a:bodyPr/>
                    <a:lstStyle/>
                    <a:p>
                      <a:pPr algn="just"/>
                      <a:r>
                        <a:rPr lang="en-ZA" sz="1600" b="1" dirty="0" smtClean="0"/>
                        <a:t>ISSUE</a:t>
                      </a:r>
                      <a:endParaRPr lang="en-ZA" sz="1600" b="1" dirty="0"/>
                    </a:p>
                  </a:txBody>
                  <a:tcPr/>
                </a:tc>
                <a:tc>
                  <a:txBody>
                    <a:bodyPr/>
                    <a:lstStyle/>
                    <a:p>
                      <a:pPr algn="just"/>
                      <a:r>
                        <a:rPr lang="en-ZA" sz="1600" b="1" dirty="0" smtClean="0"/>
                        <a:t>DEMAND</a:t>
                      </a:r>
                      <a:endParaRPr lang="en-ZA" sz="1600" b="1" dirty="0"/>
                    </a:p>
                  </a:txBody>
                  <a:tcPr/>
                </a:tc>
                <a:tc>
                  <a:txBody>
                    <a:bodyPr/>
                    <a:lstStyle/>
                    <a:p>
                      <a:pPr algn="just"/>
                      <a:r>
                        <a:rPr lang="en-ZA" sz="1600" b="1" dirty="0" smtClean="0"/>
                        <a:t>MTEF COST (</a:t>
                      </a:r>
                      <a:r>
                        <a:rPr lang="en-ZA" sz="1600" b="1" dirty="0" err="1" smtClean="0"/>
                        <a:t>R’bn</a:t>
                      </a:r>
                      <a:r>
                        <a:rPr lang="en-ZA" sz="1600" b="1" dirty="0" smtClean="0"/>
                        <a:t>)</a:t>
                      </a:r>
                      <a:endParaRPr lang="en-ZA" sz="1600" b="1" dirty="0"/>
                    </a:p>
                  </a:txBody>
                  <a:tcPr/>
                </a:tc>
                <a:tc>
                  <a:txBody>
                    <a:bodyPr/>
                    <a:lstStyle/>
                    <a:p>
                      <a:pPr algn="just"/>
                      <a:r>
                        <a:rPr lang="en-ZA" sz="1600" b="1" dirty="0" smtClean="0"/>
                        <a:t>MOTIVATION</a:t>
                      </a:r>
                      <a:endParaRPr lang="en-ZA" sz="1600" b="1" dirty="0"/>
                    </a:p>
                  </a:txBody>
                  <a:tcPr/>
                </a:tc>
                <a:extLst>
                  <a:ext uri="{0D108BD9-81ED-4DB2-BD59-A6C34878D82A}">
                    <a16:rowId xmlns:a16="http://schemas.microsoft.com/office/drawing/2014/main" val="10001"/>
                  </a:ext>
                </a:extLst>
              </a:tr>
              <a:tr h="370840">
                <a:tc>
                  <a:txBody>
                    <a:bodyPr/>
                    <a:lstStyle/>
                    <a:p>
                      <a:pPr algn="just"/>
                      <a:r>
                        <a:rPr lang="en-US" sz="1600" b="1" kern="1200" dirty="0" smtClean="0">
                          <a:solidFill>
                            <a:schemeClr val="dk1"/>
                          </a:solidFill>
                          <a:effectLst/>
                          <a:latin typeface="+mn-lt"/>
                          <a:ea typeface="+mn-ea"/>
                          <a:cs typeface="+mn-cs"/>
                        </a:rPr>
                        <a:t>TERM OF AGREEMENT</a:t>
                      </a:r>
                      <a:endParaRPr lang="en-ZA" sz="1600" kern="1200" dirty="0">
                        <a:solidFill>
                          <a:schemeClr val="dk1"/>
                        </a:solidFill>
                        <a:effectLst/>
                        <a:latin typeface="+mn-lt"/>
                        <a:ea typeface="+mn-ea"/>
                        <a:cs typeface="+mn-cs"/>
                      </a:endParaRPr>
                    </a:p>
                  </a:txBody>
                  <a:tcPr/>
                </a:tc>
                <a:tc>
                  <a:txBody>
                    <a:bodyPr/>
                    <a:lstStyle/>
                    <a:p>
                      <a:pPr algn="just"/>
                      <a:r>
                        <a:rPr lang="en-US" sz="1600" kern="1200" dirty="0" smtClean="0">
                          <a:solidFill>
                            <a:schemeClr val="dk1"/>
                          </a:solidFill>
                          <a:effectLst/>
                          <a:latin typeface="+mn-lt"/>
                          <a:ea typeface="+mn-ea"/>
                          <a:cs typeface="+mn-cs"/>
                        </a:rPr>
                        <a:t>One-year term</a:t>
                      </a:r>
                      <a:endParaRPr lang="en-ZA" sz="1600" kern="1200" dirty="0">
                        <a:solidFill>
                          <a:schemeClr val="dk1"/>
                        </a:solidFill>
                        <a:effectLst/>
                        <a:latin typeface="+mn-lt"/>
                        <a:ea typeface="+mn-ea"/>
                        <a:cs typeface="+mn-cs"/>
                      </a:endParaRPr>
                    </a:p>
                  </a:txBody>
                  <a:tcPr/>
                </a:tc>
                <a:tc>
                  <a:txBody>
                    <a:bodyPr/>
                    <a:lstStyle/>
                    <a:p>
                      <a:pPr algn="just"/>
                      <a:r>
                        <a:rPr lang="en-ZA" sz="1600" kern="1200" dirty="0" smtClean="0">
                          <a:solidFill>
                            <a:schemeClr val="dk1"/>
                          </a:solidFill>
                          <a:effectLst/>
                          <a:latin typeface="+mn-lt"/>
                          <a:ea typeface="+mn-ea"/>
                          <a:cs typeface="+mn-cs"/>
                        </a:rPr>
                        <a:t>0</a:t>
                      </a:r>
                      <a:endParaRPr lang="en-ZA" sz="1600" kern="1200" dirty="0">
                        <a:solidFill>
                          <a:schemeClr val="dk1"/>
                        </a:solidFill>
                        <a:effectLst/>
                        <a:latin typeface="+mn-lt"/>
                        <a:ea typeface="+mn-ea"/>
                        <a:cs typeface="+mn-cs"/>
                      </a:endParaRPr>
                    </a:p>
                  </a:txBody>
                  <a:tcPr/>
                </a:tc>
                <a:tc>
                  <a:txBody>
                    <a:bodyPr/>
                    <a:lstStyle/>
                    <a:p>
                      <a:pPr algn="just"/>
                      <a:r>
                        <a:rPr lang="en-US" sz="1600" kern="1200" dirty="0" smtClean="0">
                          <a:solidFill>
                            <a:schemeClr val="dk1"/>
                          </a:solidFill>
                          <a:effectLst/>
                          <a:latin typeface="+mn-lt"/>
                          <a:ea typeface="+mn-ea"/>
                          <a:cs typeface="+mn-cs"/>
                        </a:rPr>
                        <a:t>The second and third years of multi-term agreements tend to provide smaller increases to members.</a:t>
                      </a:r>
                      <a:endParaRPr lang="en-ZA" sz="1600" kern="1200" dirty="0" smtClean="0">
                        <a:solidFill>
                          <a:schemeClr val="dk1"/>
                        </a:solidFill>
                        <a:effectLst/>
                        <a:latin typeface="+mn-lt"/>
                        <a:ea typeface="+mn-ea"/>
                        <a:cs typeface="+mn-cs"/>
                      </a:endParaRPr>
                    </a:p>
                    <a:p>
                      <a:pPr algn="just"/>
                      <a:r>
                        <a:rPr lang="en-US" sz="1600" kern="1200" dirty="0" smtClean="0">
                          <a:solidFill>
                            <a:schemeClr val="dk1"/>
                          </a:solidFill>
                          <a:effectLst/>
                          <a:latin typeface="+mn-lt"/>
                          <a:ea typeface="+mn-ea"/>
                          <a:cs typeface="+mn-cs"/>
                        </a:rPr>
                        <a:t>The real effect of South Africa’s junk status will only be seen in the next 12 months – to bind members for further terms, without having a sense of the impact, could be detrimental to them.</a:t>
                      </a:r>
                      <a:endParaRPr lang="en-ZA" sz="1600" kern="1200" dirty="0">
                        <a:solidFill>
                          <a:schemeClr val="dk1"/>
                        </a:solidFill>
                        <a:effectLst/>
                        <a:latin typeface="+mn-lt"/>
                        <a:ea typeface="+mn-ea"/>
                        <a:cs typeface="+mn-cs"/>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31539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Background</a:t>
            </a:r>
            <a:r>
              <a:rPr lang="en-ZA" dirty="0"/>
              <a:t/>
            </a:r>
            <a:br>
              <a:rPr lang="en-ZA" dirty="0"/>
            </a:br>
            <a:endParaRPr lang="en-GB" dirty="0"/>
          </a:p>
        </p:txBody>
      </p:sp>
      <p:sp>
        <p:nvSpPr>
          <p:cNvPr id="3" name="Content Placeholder 2"/>
          <p:cNvSpPr>
            <a:spLocks noGrp="1"/>
          </p:cNvSpPr>
          <p:nvPr>
            <p:ph idx="1"/>
          </p:nvPr>
        </p:nvSpPr>
        <p:spPr>
          <a:xfrm>
            <a:off x="228600" y="1094546"/>
            <a:ext cx="11809203" cy="4688068"/>
          </a:xfrm>
        </p:spPr>
        <p:txBody>
          <a:bodyPr/>
          <a:lstStyle/>
          <a:p>
            <a:pPr algn="just"/>
            <a:r>
              <a:rPr lang="en-ZA" dirty="0" smtClean="0"/>
              <a:t>Accordingly, on 15 March 2017, Cabinet established the Committee of Ministers as an Inter-Ministerial Committee.</a:t>
            </a:r>
          </a:p>
          <a:p>
            <a:pPr algn="just"/>
            <a:r>
              <a:rPr lang="en-ZA" dirty="0" smtClean="0"/>
              <a:t>Cabinet further recommended that the Minister for the Public Service and Administration in consultation with the Committee of Ministers adopts a negotiations implementation protocol.</a:t>
            </a:r>
          </a:p>
          <a:p>
            <a:pPr algn="just"/>
            <a:r>
              <a:rPr lang="en-ZA" dirty="0" smtClean="0"/>
              <a:t>Such a protocol would provide a mechanism </a:t>
            </a:r>
            <a:r>
              <a:rPr lang="en-ZA" dirty="0"/>
              <a:t>to ensure a transparent intergovernmental process with appropriate provincial </a:t>
            </a:r>
            <a:r>
              <a:rPr lang="en-ZA" dirty="0" smtClean="0"/>
              <a:t>participation.</a:t>
            </a:r>
          </a:p>
          <a:p>
            <a:pPr algn="just"/>
            <a:r>
              <a:rPr lang="en-ZA" dirty="0" smtClean="0"/>
              <a:t>Accordingly, the Committee of Ministers adopted the negotiations implementation protocol on 20 July 2017.</a:t>
            </a:r>
          </a:p>
          <a:p>
            <a:pPr algn="just"/>
            <a:r>
              <a:rPr lang="en-ZA" dirty="0" smtClean="0"/>
              <a:t>Furthermore, the negotiations implementation protocol was also presented at the Inter-Ministerial Committee chaired by the Honourable President of the Republic of South Africa on 22 August 2017.</a:t>
            </a:r>
            <a:endParaRPr lang="en-ZA" dirty="0"/>
          </a:p>
          <a:p>
            <a:pPr algn="just"/>
            <a:endParaRPr lang="en-GB"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3</a:t>
            </a:fld>
            <a:endParaRPr lang="en-ZA"/>
          </a:p>
        </p:txBody>
      </p:sp>
    </p:spTree>
    <p:extLst>
      <p:ext uri="{BB962C8B-B14F-4D97-AF65-F5344CB8AC3E}">
        <p14:creationId xmlns:p14="http://schemas.microsoft.com/office/powerpoint/2010/main" val="12954936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Costing of Labour demands </a:t>
            </a:r>
            <a:r>
              <a:rPr lang="en-ZA" dirty="0" smtClean="0"/>
              <a:t>Cont.</a:t>
            </a:r>
            <a:endParaRPr lang="en-GB" dirty="0"/>
          </a:p>
        </p:txBody>
      </p:sp>
      <p:sp>
        <p:nvSpPr>
          <p:cNvPr id="4" name="Slide Number Placeholder 3"/>
          <p:cNvSpPr>
            <a:spLocks noGrp="1"/>
          </p:cNvSpPr>
          <p:nvPr>
            <p:ph type="sldNum" sz="quarter" idx="12"/>
          </p:nvPr>
        </p:nvSpPr>
        <p:spPr/>
        <p:txBody>
          <a:bodyPr/>
          <a:lstStyle/>
          <a:p>
            <a:fld id="{B59ACEC8-D248-43BB-9E41-8F603F9ACC52}" type="slidenum">
              <a:rPr lang="en-ZA" smtClean="0">
                <a:solidFill>
                  <a:prstClr val="white"/>
                </a:solidFill>
              </a:rPr>
              <a:pPr/>
              <a:t>30</a:t>
            </a:fld>
            <a:endParaRPr lang="en-ZA">
              <a:solidFill>
                <a:prstClr val="white"/>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925181939"/>
              </p:ext>
            </p:extLst>
          </p:nvPr>
        </p:nvGraphicFramePr>
        <p:xfrm>
          <a:off x="109183" y="1000689"/>
          <a:ext cx="11928620" cy="4597400"/>
        </p:xfrm>
        <a:graphic>
          <a:graphicData uri="http://schemas.openxmlformats.org/drawingml/2006/table">
            <a:tbl>
              <a:tblPr firstRow="1" bandRow="1">
                <a:tableStyleId>{5C22544A-7EE6-4342-B048-85BDC9FD1C3A}</a:tableStyleId>
              </a:tblPr>
              <a:tblGrid>
                <a:gridCol w="2961837">
                  <a:extLst>
                    <a:ext uri="{9D8B030D-6E8A-4147-A177-3AD203B41FA5}">
                      <a16:colId xmlns:a16="http://schemas.microsoft.com/office/drawing/2014/main" val="20000"/>
                    </a:ext>
                  </a:extLst>
                </a:gridCol>
                <a:gridCol w="2994345">
                  <a:extLst>
                    <a:ext uri="{9D8B030D-6E8A-4147-A177-3AD203B41FA5}">
                      <a16:colId xmlns:a16="http://schemas.microsoft.com/office/drawing/2014/main" val="20001"/>
                    </a:ext>
                  </a:extLst>
                </a:gridCol>
                <a:gridCol w="2710144">
                  <a:extLst>
                    <a:ext uri="{9D8B030D-6E8A-4147-A177-3AD203B41FA5}">
                      <a16:colId xmlns:a16="http://schemas.microsoft.com/office/drawing/2014/main" val="2028175443"/>
                    </a:ext>
                  </a:extLst>
                </a:gridCol>
                <a:gridCol w="3262294">
                  <a:extLst>
                    <a:ext uri="{9D8B030D-6E8A-4147-A177-3AD203B41FA5}">
                      <a16:colId xmlns:a16="http://schemas.microsoft.com/office/drawing/2014/main" val="20002"/>
                    </a:ext>
                  </a:extLst>
                </a:gridCol>
              </a:tblGrid>
              <a:tr h="370840">
                <a:tc gridSpan="4">
                  <a:txBody>
                    <a:bodyPr/>
                    <a:lstStyle/>
                    <a:p>
                      <a:pPr algn="ctr"/>
                      <a:r>
                        <a:rPr lang="en-ZA" sz="1400" dirty="0" smtClean="0"/>
                        <a:t>COSTING (</a:t>
                      </a:r>
                      <a:r>
                        <a:rPr lang="en-ZA" sz="1400" dirty="0" err="1" smtClean="0"/>
                        <a:t>R</a:t>
                      </a:r>
                      <a:r>
                        <a:rPr lang="en-ZA" sz="1400" baseline="0" dirty="0" err="1" smtClean="0"/>
                        <a:t>’bn</a:t>
                      </a:r>
                      <a:r>
                        <a:rPr lang="en-ZA" sz="1400" baseline="0" dirty="0" smtClean="0"/>
                        <a:t>)</a:t>
                      </a:r>
                      <a:endParaRPr lang="en-ZA" sz="1400" dirty="0"/>
                    </a:p>
                  </a:txBody>
                  <a:tcPr/>
                </a:tc>
                <a:tc hMerge="1">
                  <a:txBody>
                    <a:bodyPr/>
                    <a:lstStyle/>
                    <a:p>
                      <a:endParaRPr lang="en-ZA"/>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val="10000"/>
                  </a:ext>
                </a:extLst>
              </a:tr>
              <a:tr h="370840">
                <a:tc>
                  <a:txBody>
                    <a:bodyPr/>
                    <a:lstStyle/>
                    <a:p>
                      <a:pPr algn="just"/>
                      <a:r>
                        <a:rPr lang="en-ZA" sz="1300" b="1" dirty="0" smtClean="0"/>
                        <a:t>ISSUE</a:t>
                      </a:r>
                      <a:endParaRPr lang="en-ZA" sz="1300" b="1" dirty="0"/>
                    </a:p>
                  </a:txBody>
                  <a:tcPr/>
                </a:tc>
                <a:tc>
                  <a:txBody>
                    <a:bodyPr/>
                    <a:lstStyle/>
                    <a:p>
                      <a:pPr algn="just"/>
                      <a:r>
                        <a:rPr lang="en-ZA" sz="1300" b="1" dirty="0" smtClean="0"/>
                        <a:t>DEMAND</a:t>
                      </a:r>
                      <a:endParaRPr lang="en-ZA" sz="1300" b="1" dirty="0"/>
                    </a:p>
                  </a:txBody>
                  <a:tcPr/>
                </a:tc>
                <a:tc>
                  <a:txBody>
                    <a:bodyPr/>
                    <a:lstStyle/>
                    <a:p>
                      <a:pPr algn="just"/>
                      <a:r>
                        <a:rPr lang="en-ZA" sz="1300" b="1" dirty="0" smtClean="0"/>
                        <a:t>MTEF COST</a:t>
                      </a:r>
                      <a:r>
                        <a:rPr lang="en-ZA" sz="1300" b="1" baseline="0" dirty="0" smtClean="0"/>
                        <a:t> (</a:t>
                      </a:r>
                      <a:r>
                        <a:rPr lang="en-ZA" sz="1300" b="1" baseline="0" dirty="0" err="1" smtClean="0"/>
                        <a:t>R’bn</a:t>
                      </a:r>
                      <a:r>
                        <a:rPr lang="en-ZA" sz="1300" b="1" baseline="0" dirty="0" smtClean="0"/>
                        <a:t>)</a:t>
                      </a:r>
                      <a:endParaRPr lang="en-ZA" sz="1300" b="1" dirty="0"/>
                    </a:p>
                  </a:txBody>
                  <a:tcPr/>
                </a:tc>
                <a:tc>
                  <a:txBody>
                    <a:bodyPr/>
                    <a:lstStyle/>
                    <a:p>
                      <a:pPr algn="just"/>
                      <a:r>
                        <a:rPr lang="en-ZA" sz="1300" b="1" dirty="0" smtClean="0"/>
                        <a:t>MOTIVATION</a:t>
                      </a:r>
                      <a:endParaRPr lang="en-ZA" sz="1300" b="1" dirty="0"/>
                    </a:p>
                  </a:txBody>
                  <a:tcPr/>
                </a:tc>
                <a:extLst>
                  <a:ext uri="{0D108BD9-81ED-4DB2-BD59-A6C34878D82A}">
                    <a16:rowId xmlns:a16="http://schemas.microsoft.com/office/drawing/2014/main" val="10001"/>
                  </a:ext>
                </a:extLst>
              </a:tr>
              <a:tr h="370840">
                <a:tc>
                  <a:txBody>
                    <a:bodyPr/>
                    <a:lstStyle/>
                    <a:p>
                      <a:pPr algn="just"/>
                      <a:r>
                        <a:rPr lang="en-US" sz="1300" b="1" kern="1200" dirty="0" smtClean="0">
                          <a:solidFill>
                            <a:schemeClr val="dk1"/>
                          </a:solidFill>
                          <a:effectLst/>
                          <a:latin typeface="+mn-lt"/>
                          <a:ea typeface="+mn-ea"/>
                          <a:cs typeface="+mn-cs"/>
                        </a:rPr>
                        <a:t>RES. 3/2009</a:t>
                      </a:r>
                      <a:endParaRPr lang="en-ZA" sz="1300" dirty="0"/>
                    </a:p>
                  </a:txBody>
                  <a:tcPr/>
                </a:tc>
                <a:tc>
                  <a:txBody>
                    <a:bodyPr/>
                    <a:lstStyle/>
                    <a:p>
                      <a:pPr algn="just"/>
                      <a:r>
                        <a:rPr lang="en-US" sz="1300" kern="1200" dirty="0" smtClean="0">
                          <a:solidFill>
                            <a:schemeClr val="dk1"/>
                          </a:solidFill>
                          <a:effectLst/>
                          <a:latin typeface="+mn-lt"/>
                          <a:ea typeface="+mn-ea"/>
                          <a:cs typeface="+mn-cs"/>
                        </a:rPr>
                        <a:t>Resolution 3/2009 to be reviewed</a:t>
                      </a:r>
                    </a:p>
                    <a:p>
                      <a:pPr algn="just"/>
                      <a:endParaRPr lang="en-ZA" sz="1300" kern="1200" dirty="0" smtClean="0">
                        <a:solidFill>
                          <a:schemeClr val="dk1"/>
                        </a:solidFill>
                        <a:effectLst/>
                        <a:latin typeface="+mn-lt"/>
                        <a:ea typeface="+mn-ea"/>
                        <a:cs typeface="+mn-cs"/>
                      </a:endParaRPr>
                    </a:p>
                    <a:p>
                      <a:pPr lvl="0" algn="just"/>
                      <a:r>
                        <a:rPr lang="en-US" sz="1300" kern="1200" dirty="0" smtClean="0">
                          <a:solidFill>
                            <a:schemeClr val="dk1"/>
                          </a:solidFill>
                          <a:effectLst/>
                          <a:latin typeface="+mn-lt"/>
                          <a:ea typeface="+mn-ea"/>
                          <a:cs typeface="+mn-cs"/>
                        </a:rPr>
                        <a:t>Reduce the time periods for progression</a:t>
                      </a:r>
                    </a:p>
                    <a:p>
                      <a:pPr lvl="0" algn="just"/>
                      <a:endParaRPr lang="en-ZA" sz="1300" kern="1200" dirty="0" smtClean="0">
                        <a:solidFill>
                          <a:schemeClr val="dk1"/>
                        </a:solidFill>
                        <a:effectLst/>
                        <a:latin typeface="+mn-lt"/>
                        <a:ea typeface="+mn-ea"/>
                        <a:cs typeface="+mn-cs"/>
                      </a:endParaRPr>
                    </a:p>
                    <a:p>
                      <a:pPr lvl="0" algn="just"/>
                      <a:r>
                        <a:rPr lang="en-US" sz="1300" kern="1200" dirty="0" smtClean="0">
                          <a:solidFill>
                            <a:schemeClr val="dk1"/>
                          </a:solidFill>
                          <a:effectLst/>
                          <a:latin typeface="+mn-lt"/>
                          <a:ea typeface="+mn-ea"/>
                          <a:cs typeface="+mn-cs"/>
                        </a:rPr>
                        <a:t>Employer to allow employees to be rated above average performance where such being the case and refrain from rating every employee as an average performer i.e. rate as 3 to as a cost cutting measure</a:t>
                      </a:r>
                    </a:p>
                    <a:p>
                      <a:pPr lvl="0" algn="just"/>
                      <a:endParaRPr lang="en-ZA" sz="1300" kern="1200" dirty="0" smtClean="0">
                        <a:solidFill>
                          <a:schemeClr val="dk1"/>
                        </a:solidFill>
                        <a:effectLst/>
                        <a:latin typeface="+mn-lt"/>
                        <a:ea typeface="+mn-ea"/>
                        <a:cs typeface="+mn-cs"/>
                      </a:endParaRPr>
                    </a:p>
                    <a:p>
                      <a:pPr algn="just"/>
                      <a:r>
                        <a:rPr lang="en-US" sz="1300" kern="1200" dirty="0" smtClean="0">
                          <a:solidFill>
                            <a:schemeClr val="dk1"/>
                          </a:solidFill>
                          <a:effectLst/>
                          <a:latin typeface="+mn-lt"/>
                          <a:ea typeface="+mn-ea"/>
                          <a:cs typeface="+mn-cs"/>
                        </a:rPr>
                        <a:t>Demand the abolishment of salary level 1 – 3 and entry level in the public service to be salary level 4 coupled with review of Resolution 3 of 2009</a:t>
                      </a:r>
                      <a:endParaRPr lang="en-ZA" sz="1300" dirty="0"/>
                    </a:p>
                  </a:txBody>
                  <a:tcPr/>
                </a:tc>
                <a:tc>
                  <a:txBody>
                    <a:bodyPr/>
                    <a:lstStyle/>
                    <a:p>
                      <a:pPr algn="just"/>
                      <a:r>
                        <a:rPr lang="en-ZA" sz="1300" dirty="0" smtClean="0"/>
                        <a:t>0</a:t>
                      </a:r>
                    </a:p>
                    <a:p>
                      <a:pPr algn="just"/>
                      <a:endParaRPr lang="en-ZA" sz="1300" dirty="0" smtClean="0"/>
                    </a:p>
                    <a:p>
                      <a:pPr algn="just"/>
                      <a:r>
                        <a:rPr lang="en-ZA" sz="1300" dirty="0" smtClean="0"/>
                        <a:t>8,7</a:t>
                      </a:r>
                    </a:p>
                    <a:p>
                      <a:pPr algn="just"/>
                      <a:endParaRPr lang="en-ZA" sz="1300" dirty="0" smtClean="0"/>
                    </a:p>
                    <a:p>
                      <a:pPr algn="just"/>
                      <a:endParaRPr lang="en-ZA" sz="1300" dirty="0" smtClean="0"/>
                    </a:p>
                    <a:p>
                      <a:pPr algn="just"/>
                      <a:r>
                        <a:rPr lang="en-ZA" sz="1300" dirty="0" smtClean="0"/>
                        <a:t>0</a:t>
                      </a:r>
                    </a:p>
                    <a:p>
                      <a:pPr algn="just"/>
                      <a:endParaRPr lang="en-ZA" sz="1300" dirty="0" smtClean="0"/>
                    </a:p>
                    <a:p>
                      <a:pPr algn="just"/>
                      <a:endParaRPr lang="en-ZA" sz="1300" dirty="0" smtClean="0"/>
                    </a:p>
                    <a:p>
                      <a:pPr algn="just"/>
                      <a:endParaRPr lang="en-ZA" sz="1300" dirty="0" smtClean="0"/>
                    </a:p>
                    <a:p>
                      <a:pPr algn="just"/>
                      <a:endParaRPr lang="en-ZA" sz="1300" dirty="0" smtClean="0"/>
                    </a:p>
                    <a:p>
                      <a:pPr algn="just"/>
                      <a:endParaRPr lang="en-ZA" sz="1300" dirty="0" smtClean="0"/>
                    </a:p>
                    <a:p>
                      <a:pPr algn="just"/>
                      <a:endParaRPr lang="en-ZA" sz="1300" dirty="0" smtClean="0"/>
                    </a:p>
                    <a:p>
                      <a:pPr algn="just"/>
                      <a:r>
                        <a:rPr lang="en-ZA" sz="1300" dirty="0" smtClean="0"/>
                        <a:t>12,9</a:t>
                      </a:r>
                    </a:p>
                    <a:p>
                      <a:pPr algn="just"/>
                      <a:endParaRPr lang="en-ZA" sz="1300" dirty="0" smtClean="0"/>
                    </a:p>
                    <a:p>
                      <a:pPr algn="just"/>
                      <a:endParaRPr lang="en-ZA" sz="1300" dirty="0" smtClean="0"/>
                    </a:p>
                    <a:p>
                      <a:pPr algn="just"/>
                      <a:endParaRPr lang="en-ZA" sz="1300" dirty="0" smtClean="0"/>
                    </a:p>
                    <a:p>
                      <a:pPr algn="just"/>
                      <a:endParaRPr lang="en-ZA" sz="1300" dirty="0" smtClean="0"/>
                    </a:p>
                    <a:p>
                      <a:pPr algn="just"/>
                      <a:endParaRPr lang="en-ZA" sz="1300" dirty="0" smtClean="0"/>
                    </a:p>
                  </a:txBody>
                  <a:tcPr/>
                </a:tc>
                <a:tc>
                  <a:txBody>
                    <a:bodyPr/>
                    <a:lstStyle/>
                    <a:p>
                      <a:pPr algn="just"/>
                      <a:r>
                        <a:rPr lang="en-US" sz="1300" kern="1200" dirty="0" smtClean="0">
                          <a:solidFill>
                            <a:schemeClr val="dk1"/>
                          </a:solidFill>
                          <a:effectLst/>
                          <a:latin typeface="+mn-lt"/>
                          <a:ea typeface="+mn-ea"/>
                          <a:cs typeface="+mn-cs"/>
                        </a:rPr>
                        <a:t>The Resolution provided for a review in 2011 which never happened. Demands for the review have subsequently been tabled by Labour and written submissions have been made to the employer on this matter. The review cannot be postponed any longer, because for many of the intended beneficiaries there are no benefits to be gained from the Resolution, or where there are, the benefits are negated by the harsh time frames.</a:t>
                      </a:r>
                      <a:endParaRPr lang="en-ZA" sz="1300" kern="1200" dirty="0" smtClean="0">
                        <a:solidFill>
                          <a:schemeClr val="dk1"/>
                        </a:solidFill>
                        <a:effectLst/>
                        <a:latin typeface="+mn-lt"/>
                        <a:ea typeface="+mn-ea"/>
                        <a:cs typeface="+mn-cs"/>
                      </a:endParaRPr>
                    </a:p>
                    <a:p>
                      <a:pPr algn="just"/>
                      <a:r>
                        <a:rPr lang="en-US" sz="1300" kern="1200" dirty="0" smtClean="0">
                          <a:solidFill>
                            <a:schemeClr val="dk1"/>
                          </a:solidFill>
                          <a:effectLst/>
                          <a:latin typeface="+mn-lt"/>
                          <a:ea typeface="+mn-ea"/>
                          <a:cs typeface="+mn-cs"/>
                        </a:rPr>
                        <a:t>Restrictions on accelerated grade progression as per clause 3.6.2.12 were depriving those qualifying employees what ought to be afforded to them. It called for only 30% of the employees per year to be awarded grade progression in this regard.</a:t>
                      </a:r>
                      <a:endParaRPr lang="en-ZA" sz="13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457779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Costing of Labour demands Cont</a:t>
            </a:r>
            <a:r>
              <a:rPr lang="en-ZA" dirty="0" smtClean="0"/>
              <a:t>.</a:t>
            </a:r>
            <a:endParaRPr lang="en-GB" dirty="0"/>
          </a:p>
        </p:txBody>
      </p:sp>
      <p:sp>
        <p:nvSpPr>
          <p:cNvPr id="4" name="Slide Number Placeholder 3"/>
          <p:cNvSpPr>
            <a:spLocks noGrp="1"/>
          </p:cNvSpPr>
          <p:nvPr>
            <p:ph type="sldNum" sz="quarter" idx="12"/>
          </p:nvPr>
        </p:nvSpPr>
        <p:spPr/>
        <p:txBody>
          <a:bodyPr/>
          <a:lstStyle/>
          <a:p>
            <a:fld id="{B59ACEC8-D248-43BB-9E41-8F603F9ACC52}" type="slidenum">
              <a:rPr lang="en-ZA" smtClean="0">
                <a:solidFill>
                  <a:prstClr val="white"/>
                </a:solidFill>
              </a:rPr>
              <a:pPr/>
              <a:t>31</a:t>
            </a:fld>
            <a:endParaRPr lang="en-ZA">
              <a:solidFill>
                <a:prstClr val="white"/>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401213606"/>
              </p:ext>
            </p:extLst>
          </p:nvPr>
        </p:nvGraphicFramePr>
        <p:xfrm>
          <a:off x="115910" y="998720"/>
          <a:ext cx="11921893" cy="4706620"/>
        </p:xfrm>
        <a:graphic>
          <a:graphicData uri="http://schemas.openxmlformats.org/drawingml/2006/table">
            <a:tbl>
              <a:tblPr firstRow="1" bandRow="1">
                <a:tableStyleId>{5C22544A-7EE6-4342-B048-85BDC9FD1C3A}</a:tableStyleId>
              </a:tblPr>
              <a:tblGrid>
                <a:gridCol w="2960168">
                  <a:extLst>
                    <a:ext uri="{9D8B030D-6E8A-4147-A177-3AD203B41FA5}">
                      <a16:colId xmlns:a16="http://schemas.microsoft.com/office/drawing/2014/main" val="20000"/>
                    </a:ext>
                  </a:extLst>
                </a:gridCol>
                <a:gridCol w="2992656">
                  <a:extLst>
                    <a:ext uri="{9D8B030D-6E8A-4147-A177-3AD203B41FA5}">
                      <a16:colId xmlns:a16="http://schemas.microsoft.com/office/drawing/2014/main" val="20001"/>
                    </a:ext>
                  </a:extLst>
                </a:gridCol>
                <a:gridCol w="2992656">
                  <a:extLst>
                    <a:ext uri="{9D8B030D-6E8A-4147-A177-3AD203B41FA5}">
                      <a16:colId xmlns:a16="http://schemas.microsoft.com/office/drawing/2014/main" val="1999214751"/>
                    </a:ext>
                  </a:extLst>
                </a:gridCol>
                <a:gridCol w="2976413">
                  <a:extLst>
                    <a:ext uri="{9D8B030D-6E8A-4147-A177-3AD203B41FA5}">
                      <a16:colId xmlns:a16="http://schemas.microsoft.com/office/drawing/2014/main" val="20002"/>
                    </a:ext>
                  </a:extLst>
                </a:gridCol>
              </a:tblGrid>
              <a:tr h="410985">
                <a:tc gridSpan="4">
                  <a:txBody>
                    <a:bodyPr/>
                    <a:lstStyle/>
                    <a:p>
                      <a:pPr algn="ctr"/>
                      <a:r>
                        <a:rPr lang="en-ZA" sz="1400" dirty="0" smtClean="0"/>
                        <a:t>COSTING (</a:t>
                      </a:r>
                      <a:r>
                        <a:rPr lang="en-ZA" sz="1400" dirty="0" err="1" smtClean="0"/>
                        <a:t>R</a:t>
                      </a:r>
                      <a:r>
                        <a:rPr lang="en-ZA" sz="1400" baseline="0" dirty="0" err="1" smtClean="0"/>
                        <a:t>’bn</a:t>
                      </a:r>
                      <a:r>
                        <a:rPr lang="en-ZA" sz="1400" baseline="0" dirty="0" smtClean="0"/>
                        <a:t>)</a:t>
                      </a:r>
                      <a:endParaRPr lang="en-ZA" sz="1400" dirty="0"/>
                    </a:p>
                  </a:txBody>
                  <a:tcPr/>
                </a:tc>
                <a:tc hMerge="1">
                  <a:txBody>
                    <a:bodyPr/>
                    <a:lstStyle/>
                    <a:p>
                      <a:endParaRPr lang="en-ZA"/>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val="10000"/>
                  </a:ext>
                </a:extLst>
              </a:tr>
              <a:tr h="410985">
                <a:tc>
                  <a:txBody>
                    <a:bodyPr/>
                    <a:lstStyle/>
                    <a:p>
                      <a:pPr algn="just"/>
                      <a:r>
                        <a:rPr lang="en-ZA" sz="1400" b="1" dirty="0" smtClean="0"/>
                        <a:t>ISSUE</a:t>
                      </a:r>
                      <a:endParaRPr lang="en-ZA" sz="1400" b="1" dirty="0"/>
                    </a:p>
                  </a:txBody>
                  <a:tcPr/>
                </a:tc>
                <a:tc>
                  <a:txBody>
                    <a:bodyPr/>
                    <a:lstStyle/>
                    <a:p>
                      <a:pPr algn="just"/>
                      <a:r>
                        <a:rPr lang="en-ZA" sz="1400" b="1" dirty="0" smtClean="0"/>
                        <a:t>DEMAND</a:t>
                      </a:r>
                      <a:endParaRPr lang="en-ZA" sz="1400" b="1" dirty="0"/>
                    </a:p>
                  </a:txBody>
                  <a:tcPr/>
                </a:tc>
                <a:tc>
                  <a:txBody>
                    <a:bodyPr/>
                    <a:lstStyle/>
                    <a:p>
                      <a:pPr algn="just"/>
                      <a:r>
                        <a:rPr lang="en-ZA" sz="1400" b="1" dirty="0" smtClean="0"/>
                        <a:t>MTEF COST (</a:t>
                      </a:r>
                      <a:r>
                        <a:rPr lang="en-ZA" sz="1400" b="1" dirty="0" err="1" smtClean="0"/>
                        <a:t>R’bn</a:t>
                      </a:r>
                      <a:r>
                        <a:rPr lang="en-ZA" sz="1400" b="1" dirty="0" smtClean="0"/>
                        <a:t>)</a:t>
                      </a:r>
                      <a:endParaRPr lang="en-ZA" sz="1400" b="1" dirty="0"/>
                    </a:p>
                  </a:txBody>
                  <a:tcPr/>
                </a:tc>
                <a:tc>
                  <a:txBody>
                    <a:bodyPr/>
                    <a:lstStyle/>
                    <a:p>
                      <a:pPr algn="just"/>
                      <a:r>
                        <a:rPr lang="en-ZA" sz="1400" b="1" dirty="0" smtClean="0"/>
                        <a:t>MOTIVATION</a:t>
                      </a:r>
                      <a:endParaRPr lang="en-ZA" sz="1400" b="1" dirty="0"/>
                    </a:p>
                  </a:txBody>
                  <a:tcPr/>
                </a:tc>
                <a:extLst>
                  <a:ext uri="{0D108BD9-81ED-4DB2-BD59-A6C34878D82A}">
                    <a16:rowId xmlns:a16="http://schemas.microsoft.com/office/drawing/2014/main" val="10001"/>
                  </a:ext>
                </a:extLst>
              </a:tr>
              <a:tr h="3884650">
                <a:tc>
                  <a:txBody>
                    <a:bodyPr/>
                    <a:lstStyle/>
                    <a:p>
                      <a:pPr algn="just"/>
                      <a:r>
                        <a:rPr lang="en-US" sz="1400" b="1" kern="1200" dirty="0" smtClean="0">
                          <a:solidFill>
                            <a:schemeClr val="dk1"/>
                          </a:solidFill>
                          <a:effectLst/>
                          <a:latin typeface="+mn-lt"/>
                          <a:ea typeface="+mn-ea"/>
                          <a:cs typeface="+mn-cs"/>
                        </a:rPr>
                        <a:t>GENERAL SALARY INCREASE</a:t>
                      </a:r>
                      <a:endParaRPr lang="en-ZA" sz="1400" kern="1200" dirty="0">
                        <a:solidFill>
                          <a:schemeClr val="dk1"/>
                        </a:solidFill>
                        <a:effectLst/>
                        <a:latin typeface="+mn-lt"/>
                        <a:ea typeface="+mn-ea"/>
                        <a:cs typeface="+mn-cs"/>
                      </a:endParaRPr>
                    </a:p>
                  </a:txBody>
                  <a:tcPr/>
                </a:tc>
                <a:tc>
                  <a:txBody>
                    <a:bodyPr/>
                    <a:lstStyle/>
                    <a:p>
                      <a:pPr algn="just"/>
                      <a:r>
                        <a:rPr lang="en-US" sz="1400" kern="1200" dirty="0" smtClean="0">
                          <a:solidFill>
                            <a:schemeClr val="dk1"/>
                          </a:solidFill>
                          <a:effectLst/>
                          <a:latin typeface="+mn-lt"/>
                          <a:ea typeface="+mn-ea"/>
                          <a:cs typeface="+mn-cs"/>
                        </a:rPr>
                        <a:t>Levels 4 – 7 demand 12%</a:t>
                      </a:r>
                      <a:endParaRPr lang="en-ZA" sz="1400" kern="1200" dirty="0" smtClean="0">
                        <a:solidFill>
                          <a:schemeClr val="dk1"/>
                        </a:solidFill>
                        <a:effectLst/>
                        <a:latin typeface="+mn-lt"/>
                        <a:ea typeface="+mn-ea"/>
                        <a:cs typeface="+mn-cs"/>
                      </a:endParaRPr>
                    </a:p>
                    <a:p>
                      <a:pPr algn="just"/>
                      <a:r>
                        <a:rPr lang="en-US" sz="1400" kern="1200" dirty="0" smtClean="0">
                          <a:solidFill>
                            <a:schemeClr val="dk1"/>
                          </a:solidFill>
                          <a:effectLst/>
                          <a:latin typeface="+mn-lt"/>
                          <a:ea typeface="+mn-ea"/>
                          <a:cs typeface="+mn-cs"/>
                        </a:rPr>
                        <a:t>Levels 8 – 10 demand 11%</a:t>
                      </a:r>
                      <a:endParaRPr lang="en-ZA" sz="1400" kern="1200" dirty="0" smtClean="0">
                        <a:solidFill>
                          <a:schemeClr val="dk1"/>
                        </a:solidFill>
                        <a:effectLst/>
                        <a:latin typeface="+mn-lt"/>
                        <a:ea typeface="+mn-ea"/>
                        <a:cs typeface="+mn-cs"/>
                      </a:endParaRPr>
                    </a:p>
                    <a:p>
                      <a:pPr algn="just"/>
                      <a:r>
                        <a:rPr lang="en-US" sz="1400" kern="1200" dirty="0" smtClean="0">
                          <a:solidFill>
                            <a:schemeClr val="dk1"/>
                          </a:solidFill>
                          <a:effectLst/>
                          <a:latin typeface="+mn-lt"/>
                          <a:ea typeface="+mn-ea"/>
                          <a:cs typeface="+mn-cs"/>
                        </a:rPr>
                        <a:t>Levels 11 – 12, demand 10%</a:t>
                      </a:r>
                      <a:endParaRPr lang="en-ZA" sz="1400" kern="1200" dirty="0">
                        <a:solidFill>
                          <a:schemeClr val="dk1"/>
                        </a:solidFill>
                        <a:effectLst/>
                        <a:latin typeface="+mn-lt"/>
                        <a:ea typeface="+mn-ea"/>
                        <a:cs typeface="+mn-cs"/>
                      </a:endParaRPr>
                    </a:p>
                  </a:txBody>
                  <a:tcPr/>
                </a:tc>
                <a:tc>
                  <a:txBody>
                    <a:bodyPr/>
                    <a:lstStyle/>
                    <a:p>
                      <a:pPr algn="just"/>
                      <a:r>
                        <a:rPr lang="en-ZA" sz="1400" kern="1200" dirty="0" smtClean="0">
                          <a:solidFill>
                            <a:schemeClr val="dk1"/>
                          </a:solidFill>
                          <a:effectLst/>
                          <a:latin typeface="+mn-lt"/>
                          <a:ea typeface="+mn-ea"/>
                          <a:cs typeface="+mn-cs"/>
                        </a:rPr>
                        <a:t>134,4</a:t>
                      </a:r>
                    </a:p>
                  </a:txBody>
                  <a:tcPr/>
                </a:tc>
                <a:tc>
                  <a:txBody>
                    <a:bodyPr/>
                    <a:lstStyle/>
                    <a:p>
                      <a:pPr algn="just"/>
                      <a:r>
                        <a:rPr lang="en-US" sz="1400" kern="1200" dirty="0" smtClean="0">
                          <a:solidFill>
                            <a:schemeClr val="dk1"/>
                          </a:solidFill>
                          <a:effectLst/>
                          <a:latin typeface="+mn-lt"/>
                          <a:ea typeface="+mn-ea"/>
                          <a:cs typeface="+mn-cs"/>
                        </a:rPr>
                        <a:t>The effect of junk status on the general wealth and disposable income of public servants needs to be corrected.</a:t>
                      </a:r>
                      <a:endParaRPr lang="en-ZA" sz="1400" kern="1200" dirty="0" smtClean="0">
                        <a:solidFill>
                          <a:schemeClr val="dk1"/>
                        </a:solidFill>
                        <a:effectLst/>
                        <a:latin typeface="+mn-lt"/>
                        <a:ea typeface="+mn-ea"/>
                        <a:cs typeface="+mn-cs"/>
                      </a:endParaRPr>
                    </a:p>
                    <a:p>
                      <a:pPr algn="just"/>
                      <a:r>
                        <a:rPr lang="en-US" sz="1400" kern="1200" dirty="0" smtClean="0">
                          <a:solidFill>
                            <a:schemeClr val="dk1"/>
                          </a:solidFill>
                          <a:effectLst/>
                          <a:latin typeface="+mn-lt"/>
                          <a:ea typeface="+mn-ea"/>
                          <a:cs typeface="+mn-cs"/>
                        </a:rPr>
                        <a:t>Medical aid increases during the previous multi-term agreement </a:t>
                      </a:r>
                      <a:r>
                        <a:rPr lang="en-US" sz="1400" kern="1200" dirty="0" err="1" smtClean="0">
                          <a:solidFill>
                            <a:schemeClr val="dk1"/>
                          </a:solidFill>
                          <a:effectLst/>
                          <a:latin typeface="+mn-lt"/>
                          <a:ea typeface="+mn-ea"/>
                          <a:cs typeface="+mn-cs"/>
                        </a:rPr>
                        <a:t>utilised</a:t>
                      </a:r>
                      <a:r>
                        <a:rPr lang="en-US" sz="1400" kern="1200" dirty="0" smtClean="0">
                          <a:solidFill>
                            <a:schemeClr val="dk1"/>
                          </a:solidFill>
                          <a:effectLst/>
                          <a:latin typeface="+mn-lt"/>
                          <a:ea typeface="+mn-ea"/>
                          <a:cs typeface="+mn-cs"/>
                        </a:rPr>
                        <a:t> money that should have gone towards cost of living adjustments.</a:t>
                      </a:r>
                      <a:endParaRPr lang="en-ZA" sz="1400" kern="1200" dirty="0" smtClean="0">
                        <a:solidFill>
                          <a:schemeClr val="dk1"/>
                        </a:solidFill>
                        <a:effectLst/>
                        <a:latin typeface="+mn-lt"/>
                        <a:ea typeface="+mn-ea"/>
                        <a:cs typeface="+mn-cs"/>
                      </a:endParaRPr>
                    </a:p>
                    <a:p>
                      <a:pPr algn="just"/>
                      <a:r>
                        <a:rPr lang="en-US" sz="1400" kern="1200" dirty="0" smtClean="0">
                          <a:solidFill>
                            <a:schemeClr val="dk1"/>
                          </a:solidFill>
                          <a:effectLst/>
                          <a:latin typeface="+mn-lt"/>
                          <a:ea typeface="+mn-ea"/>
                          <a:cs typeface="+mn-cs"/>
                        </a:rPr>
                        <a:t>Despite the increase in the Medical subsidy by the MPI, the employees who are members of GEMS had to offset some of their wage gains against the high contribution increases announced by GEMS.</a:t>
                      </a:r>
                      <a:endParaRPr lang="en-ZA" sz="1400" kern="1200" dirty="0">
                        <a:solidFill>
                          <a:schemeClr val="dk1"/>
                        </a:solidFill>
                        <a:effectLst/>
                        <a:latin typeface="+mn-lt"/>
                        <a:ea typeface="+mn-ea"/>
                        <a:cs typeface="+mn-cs"/>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7420789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Costing of Labour demands Cont.</a:t>
            </a:r>
            <a:endParaRPr lang="en-GB" dirty="0"/>
          </a:p>
        </p:txBody>
      </p:sp>
      <p:sp>
        <p:nvSpPr>
          <p:cNvPr id="4" name="Slide Number Placeholder 3"/>
          <p:cNvSpPr>
            <a:spLocks noGrp="1"/>
          </p:cNvSpPr>
          <p:nvPr>
            <p:ph type="sldNum" sz="quarter" idx="12"/>
          </p:nvPr>
        </p:nvSpPr>
        <p:spPr/>
        <p:txBody>
          <a:bodyPr/>
          <a:lstStyle/>
          <a:p>
            <a:fld id="{B59ACEC8-D248-43BB-9E41-8F603F9ACC52}" type="slidenum">
              <a:rPr lang="en-ZA" smtClean="0">
                <a:solidFill>
                  <a:prstClr val="white"/>
                </a:solidFill>
              </a:rPr>
              <a:pPr/>
              <a:t>32</a:t>
            </a:fld>
            <a:endParaRPr lang="en-ZA">
              <a:solidFill>
                <a:prstClr val="white"/>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869873524"/>
              </p:ext>
            </p:extLst>
          </p:nvPr>
        </p:nvGraphicFramePr>
        <p:xfrm>
          <a:off x="138445" y="1036285"/>
          <a:ext cx="11899357" cy="4733451"/>
        </p:xfrm>
        <a:graphic>
          <a:graphicData uri="http://schemas.openxmlformats.org/drawingml/2006/table">
            <a:tbl>
              <a:tblPr firstRow="1" bandRow="1">
                <a:tableStyleId>{5C22544A-7EE6-4342-B048-85BDC9FD1C3A}</a:tableStyleId>
              </a:tblPr>
              <a:tblGrid>
                <a:gridCol w="2954572">
                  <a:extLst>
                    <a:ext uri="{9D8B030D-6E8A-4147-A177-3AD203B41FA5}">
                      <a16:colId xmlns:a16="http://schemas.microsoft.com/office/drawing/2014/main" val="20000"/>
                    </a:ext>
                  </a:extLst>
                </a:gridCol>
                <a:gridCol w="2986999">
                  <a:extLst>
                    <a:ext uri="{9D8B030D-6E8A-4147-A177-3AD203B41FA5}">
                      <a16:colId xmlns:a16="http://schemas.microsoft.com/office/drawing/2014/main" val="20001"/>
                    </a:ext>
                  </a:extLst>
                </a:gridCol>
                <a:gridCol w="2986999">
                  <a:extLst>
                    <a:ext uri="{9D8B030D-6E8A-4147-A177-3AD203B41FA5}">
                      <a16:colId xmlns:a16="http://schemas.microsoft.com/office/drawing/2014/main" val="2628585329"/>
                    </a:ext>
                  </a:extLst>
                </a:gridCol>
                <a:gridCol w="2970787">
                  <a:extLst>
                    <a:ext uri="{9D8B030D-6E8A-4147-A177-3AD203B41FA5}">
                      <a16:colId xmlns:a16="http://schemas.microsoft.com/office/drawing/2014/main" val="20002"/>
                    </a:ext>
                  </a:extLst>
                </a:gridCol>
              </a:tblGrid>
              <a:tr h="41185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500" dirty="0" smtClean="0"/>
                        <a:t>COSTING (</a:t>
                      </a:r>
                      <a:r>
                        <a:rPr lang="en-ZA" sz="1500" dirty="0" err="1" smtClean="0"/>
                        <a:t>R</a:t>
                      </a:r>
                      <a:r>
                        <a:rPr lang="en-ZA" sz="1500" baseline="0" dirty="0" err="1" smtClean="0"/>
                        <a:t>’bn</a:t>
                      </a:r>
                      <a:r>
                        <a:rPr lang="en-ZA" sz="1500" baseline="0" dirty="0" smtClean="0"/>
                        <a:t>)</a:t>
                      </a:r>
                      <a:endParaRPr lang="en-ZA" sz="1500" dirty="0" smtClean="0"/>
                    </a:p>
                  </a:txBody>
                  <a:tcPr/>
                </a:tc>
                <a:tc hMerge="1">
                  <a:txBody>
                    <a:bodyPr/>
                    <a:lstStyle/>
                    <a:p>
                      <a:endParaRPr lang="en-ZA"/>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val="10000"/>
                  </a:ext>
                </a:extLst>
              </a:tr>
              <a:tr h="411850">
                <a:tc>
                  <a:txBody>
                    <a:bodyPr/>
                    <a:lstStyle/>
                    <a:p>
                      <a:pPr algn="just"/>
                      <a:r>
                        <a:rPr lang="en-ZA" sz="1500" b="1" dirty="0" smtClean="0"/>
                        <a:t>ISSUE</a:t>
                      </a:r>
                      <a:endParaRPr lang="en-ZA" sz="1500" b="1" dirty="0"/>
                    </a:p>
                  </a:txBody>
                  <a:tcPr/>
                </a:tc>
                <a:tc>
                  <a:txBody>
                    <a:bodyPr/>
                    <a:lstStyle/>
                    <a:p>
                      <a:pPr algn="just"/>
                      <a:r>
                        <a:rPr lang="en-ZA" sz="1500" b="1" dirty="0" smtClean="0"/>
                        <a:t>DEMAND</a:t>
                      </a:r>
                      <a:endParaRPr lang="en-ZA" sz="1500" b="1" dirty="0"/>
                    </a:p>
                  </a:txBody>
                  <a:tcPr/>
                </a:tc>
                <a:tc>
                  <a:txBody>
                    <a:bodyPr/>
                    <a:lstStyle/>
                    <a:p>
                      <a:pPr algn="just"/>
                      <a:r>
                        <a:rPr lang="en-ZA" sz="1500" b="1" dirty="0" smtClean="0"/>
                        <a:t>MTEF</a:t>
                      </a:r>
                      <a:r>
                        <a:rPr lang="en-ZA" sz="1500" b="1" baseline="0" dirty="0" smtClean="0"/>
                        <a:t> COST (</a:t>
                      </a:r>
                      <a:r>
                        <a:rPr lang="en-ZA" sz="1500" b="1" baseline="0" dirty="0" err="1" smtClean="0"/>
                        <a:t>R’bn</a:t>
                      </a:r>
                      <a:r>
                        <a:rPr lang="en-ZA" sz="1500" b="1" baseline="0" dirty="0" smtClean="0"/>
                        <a:t>)</a:t>
                      </a:r>
                      <a:endParaRPr lang="en-ZA" sz="1500" b="1" dirty="0"/>
                    </a:p>
                  </a:txBody>
                  <a:tcPr/>
                </a:tc>
                <a:tc>
                  <a:txBody>
                    <a:bodyPr/>
                    <a:lstStyle/>
                    <a:p>
                      <a:pPr algn="just"/>
                      <a:r>
                        <a:rPr lang="en-ZA" sz="1500" b="1" dirty="0" smtClean="0"/>
                        <a:t>MOTIVATION</a:t>
                      </a:r>
                      <a:endParaRPr lang="en-ZA" sz="1500" b="1" dirty="0"/>
                    </a:p>
                  </a:txBody>
                  <a:tcPr/>
                </a:tc>
                <a:extLst>
                  <a:ext uri="{0D108BD9-81ED-4DB2-BD59-A6C34878D82A}">
                    <a16:rowId xmlns:a16="http://schemas.microsoft.com/office/drawing/2014/main" val="10001"/>
                  </a:ext>
                </a:extLst>
              </a:tr>
              <a:tr h="3909751">
                <a:tc>
                  <a:txBody>
                    <a:bodyPr/>
                    <a:lstStyle/>
                    <a:p>
                      <a:pPr algn="just"/>
                      <a:r>
                        <a:rPr lang="en-US" sz="1500" b="1" kern="1200" dirty="0" smtClean="0">
                          <a:solidFill>
                            <a:schemeClr val="dk1"/>
                          </a:solidFill>
                          <a:effectLst/>
                          <a:latin typeface="+mn-lt"/>
                          <a:ea typeface="+mn-ea"/>
                          <a:cs typeface="+mn-cs"/>
                        </a:rPr>
                        <a:t>HOUSING ALLOWANCE</a:t>
                      </a:r>
                      <a:endParaRPr lang="en-ZA" sz="1500" kern="1200" dirty="0">
                        <a:solidFill>
                          <a:schemeClr val="dk1"/>
                        </a:solidFill>
                        <a:effectLst/>
                        <a:latin typeface="+mn-lt"/>
                        <a:ea typeface="+mn-ea"/>
                        <a:cs typeface="+mn-cs"/>
                      </a:endParaRPr>
                    </a:p>
                  </a:txBody>
                  <a:tcPr/>
                </a:tc>
                <a:tc>
                  <a:txBody>
                    <a:bodyPr/>
                    <a:lstStyle/>
                    <a:p>
                      <a:pPr algn="just"/>
                      <a:r>
                        <a:rPr lang="en-US" sz="1500" b="0" kern="1200" dirty="0" smtClean="0">
                          <a:solidFill>
                            <a:schemeClr val="dk1"/>
                          </a:solidFill>
                          <a:effectLst/>
                          <a:latin typeface="+mn-lt"/>
                          <a:ea typeface="+mn-ea"/>
                          <a:cs typeface="+mn-cs"/>
                        </a:rPr>
                        <a:t>1. </a:t>
                      </a:r>
                      <a:r>
                        <a:rPr lang="en-US" sz="1500" kern="1200" dirty="0" smtClean="0">
                          <a:solidFill>
                            <a:schemeClr val="dk1"/>
                          </a:solidFill>
                          <a:effectLst/>
                          <a:latin typeface="+mn-lt"/>
                          <a:ea typeface="+mn-ea"/>
                          <a:cs typeface="+mn-cs"/>
                        </a:rPr>
                        <a:t>Demand for the Housing Allowance to be increased to R2500-00</a:t>
                      </a:r>
                      <a:endParaRPr lang="en-ZA" sz="1500" kern="1200" dirty="0" smtClean="0">
                        <a:solidFill>
                          <a:schemeClr val="dk1"/>
                        </a:solidFill>
                        <a:effectLst/>
                        <a:latin typeface="+mn-lt"/>
                        <a:ea typeface="+mn-ea"/>
                        <a:cs typeface="+mn-cs"/>
                      </a:endParaRPr>
                    </a:p>
                    <a:p>
                      <a:pPr algn="just"/>
                      <a:r>
                        <a:rPr lang="en-US" sz="1500" kern="1200" dirty="0" smtClean="0">
                          <a:solidFill>
                            <a:schemeClr val="dk1"/>
                          </a:solidFill>
                          <a:effectLst/>
                          <a:latin typeface="+mn-lt"/>
                          <a:ea typeface="+mn-ea"/>
                          <a:cs typeface="+mn-cs"/>
                        </a:rPr>
                        <a:t> </a:t>
                      </a:r>
                      <a:endParaRPr lang="en-ZA" sz="1500" kern="1200" dirty="0" smtClean="0">
                        <a:solidFill>
                          <a:schemeClr val="dk1"/>
                        </a:solidFill>
                        <a:effectLst/>
                        <a:latin typeface="+mn-lt"/>
                        <a:ea typeface="+mn-ea"/>
                        <a:cs typeface="+mn-cs"/>
                      </a:endParaRPr>
                    </a:p>
                    <a:p>
                      <a:pPr algn="just"/>
                      <a:r>
                        <a:rPr lang="en-US" sz="1500" kern="1200" dirty="0" smtClean="0">
                          <a:solidFill>
                            <a:schemeClr val="dk1"/>
                          </a:solidFill>
                          <a:effectLst/>
                          <a:latin typeface="+mn-lt"/>
                          <a:ea typeface="+mn-ea"/>
                          <a:cs typeface="+mn-cs"/>
                        </a:rPr>
                        <a:t>2. Payment of the housing allowance to both spouses who are public servants.</a:t>
                      </a:r>
                    </a:p>
                    <a:p>
                      <a:pPr algn="just"/>
                      <a:endParaRPr lang="en-US" sz="1500" kern="1200" dirty="0" smtClean="0">
                        <a:solidFill>
                          <a:schemeClr val="dk1"/>
                        </a:solidFill>
                        <a:effectLst/>
                        <a:latin typeface="+mn-lt"/>
                        <a:ea typeface="+mn-ea"/>
                        <a:cs typeface="+mn-cs"/>
                      </a:endParaRPr>
                    </a:p>
                    <a:p>
                      <a:pPr algn="just"/>
                      <a:endParaRPr lang="en-ZA" sz="1500" kern="1200" dirty="0">
                        <a:solidFill>
                          <a:schemeClr val="dk1"/>
                        </a:solidFill>
                        <a:effectLst/>
                        <a:latin typeface="+mn-lt"/>
                        <a:ea typeface="+mn-ea"/>
                        <a:cs typeface="+mn-cs"/>
                      </a:endParaRPr>
                    </a:p>
                  </a:txBody>
                  <a:tcPr/>
                </a:tc>
                <a:tc>
                  <a:txBody>
                    <a:bodyPr/>
                    <a:lstStyle/>
                    <a:p>
                      <a:pPr algn="just"/>
                      <a:r>
                        <a:rPr lang="en-ZA" sz="1500" kern="1200" dirty="0" smtClean="0">
                          <a:solidFill>
                            <a:schemeClr val="dk1"/>
                          </a:solidFill>
                          <a:effectLst/>
                          <a:latin typeface="+mn-lt"/>
                          <a:ea typeface="+mn-ea"/>
                          <a:cs typeface="+mn-cs"/>
                        </a:rPr>
                        <a:t>45,3</a:t>
                      </a:r>
                    </a:p>
                    <a:p>
                      <a:pPr algn="just"/>
                      <a:endParaRPr lang="en-ZA" sz="1500" kern="1200" dirty="0" smtClean="0">
                        <a:solidFill>
                          <a:schemeClr val="dk1"/>
                        </a:solidFill>
                        <a:effectLst/>
                        <a:latin typeface="+mn-lt"/>
                        <a:ea typeface="+mn-ea"/>
                        <a:cs typeface="+mn-cs"/>
                      </a:endParaRPr>
                    </a:p>
                    <a:p>
                      <a:pPr algn="just"/>
                      <a:endParaRPr lang="en-ZA" sz="1500" kern="1200" dirty="0" smtClean="0">
                        <a:solidFill>
                          <a:schemeClr val="dk1"/>
                        </a:solidFill>
                        <a:effectLst/>
                        <a:latin typeface="+mn-lt"/>
                        <a:ea typeface="+mn-ea"/>
                        <a:cs typeface="+mn-cs"/>
                      </a:endParaRPr>
                    </a:p>
                    <a:p>
                      <a:pPr algn="just"/>
                      <a:endParaRPr lang="en-ZA" sz="1500" kern="1200" dirty="0" smtClean="0">
                        <a:solidFill>
                          <a:schemeClr val="dk1"/>
                        </a:solidFill>
                        <a:effectLst/>
                        <a:latin typeface="+mn-lt"/>
                        <a:ea typeface="+mn-ea"/>
                        <a:cs typeface="+mn-cs"/>
                      </a:endParaRPr>
                    </a:p>
                    <a:p>
                      <a:pPr algn="just"/>
                      <a:r>
                        <a:rPr lang="en-ZA" sz="1500" kern="1200" dirty="0" smtClean="0">
                          <a:solidFill>
                            <a:schemeClr val="dk1"/>
                          </a:solidFill>
                          <a:effectLst/>
                          <a:latin typeface="+mn-lt"/>
                          <a:ea typeface="+mn-ea"/>
                          <a:cs typeface="+mn-cs"/>
                        </a:rPr>
                        <a:t>34,4</a:t>
                      </a:r>
                      <a:endParaRPr lang="en-ZA" sz="1500" kern="1200" dirty="0">
                        <a:solidFill>
                          <a:schemeClr val="dk1"/>
                        </a:solidFill>
                        <a:effectLst/>
                        <a:latin typeface="+mn-lt"/>
                        <a:ea typeface="+mn-ea"/>
                        <a:cs typeface="+mn-cs"/>
                      </a:endParaRPr>
                    </a:p>
                  </a:txBody>
                  <a:tcPr/>
                </a:tc>
                <a:tc>
                  <a:txBody>
                    <a:bodyPr/>
                    <a:lstStyle/>
                    <a:p>
                      <a:pPr algn="just"/>
                      <a:r>
                        <a:rPr lang="en-US" sz="1500" kern="1200" dirty="0" smtClean="0">
                          <a:solidFill>
                            <a:schemeClr val="dk1"/>
                          </a:solidFill>
                          <a:effectLst/>
                          <a:latin typeface="+mn-lt"/>
                          <a:ea typeface="+mn-ea"/>
                          <a:cs typeface="+mn-cs"/>
                        </a:rPr>
                        <a:t>Every public servant signs an individual contract of employment with the employer (there is no contract as the spouse of a public servant) and should be entitled to all the benefits that is due to him/ her separately as in the case of unmarried public servants or those married where the spouse is not employed in the Public Service.  Members should not be discriminated against with the payment of benefits according to their marital status.</a:t>
                      </a:r>
                      <a:endParaRPr lang="en-ZA" sz="1500" kern="1200" dirty="0">
                        <a:solidFill>
                          <a:schemeClr val="dk1"/>
                        </a:solidFill>
                        <a:effectLst/>
                        <a:latin typeface="+mn-lt"/>
                        <a:ea typeface="+mn-ea"/>
                        <a:cs typeface="+mn-cs"/>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863389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Costing of Labour demands Cont.</a:t>
            </a:r>
            <a:endParaRPr lang="en-GB" dirty="0"/>
          </a:p>
        </p:txBody>
      </p:sp>
      <p:sp>
        <p:nvSpPr>
          <p:cNvPr id="4" name="Slide Number Placeholder 3"/>
          <p:cNvSpPr>
            <a:spLocks noGrp="1"/>
          </p:cNvSpPr>
          <p:nvPr>
            <p:ph type="sldNum" sz="quarter" idx="12"/>
          </p:nvPr>
        </p:nvSpPr>
        <p:spPr/>
        <p:txBody>
          <a:bodyPr/>
          <a:lstStyle/>
          <a:p>
            <a:fld id="{B59ACEC8-D248-43BB-9E41-8F603F9ACC52}" type="slidenum">
              <a:rPr lang="en-ZA" smtClean="0">
                <a:solidFill>
                  <a:prstClr val="white"/>
                </a:solidFill>
              </a:rPr>
              <a:pPr/>
              <a:t>33</a:t>
            </a:fld>
            <a:endParaRPr lang="en-ZA">
              <a:solidFill>
                <a:prstClr val="white"/>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844103725"/>
              </p:ext>
            </p:extLst>
          </p:nvPr>
        </p:nvGraphicFramePr>
        <p:xfrm>
          <a:off x="128789" y="989062"/>
          <a:ext cx="11909014" cy="4947920"/>
        </p:xfrm>
        <a:graphic>
          <a:graphicData uri="http://schemas.openxmlformats.org/drawingml/2006/table">
            <a:tbl>
              <a:tblPr firstRow="1" bandRow="1">
                <a:tableStyleId>{5C22544A-7EE6-4342-B048-85BDC9FD1C3A}</a:tableStyleId>
              </a:tblPr>
              <a:tblGrid>
                <a:gridCol w="2254231">
                  <a:extLst>
                    <a:ext uri="{9D8B030D-6E8A-4147-A177-3AD203B41FA5}">
                      <a16:colId xmlns:a16="http://schemas.microsoft.com/office/drawing/2014/main" val="20000"/>
                    </a:ext>
                  </a:extLst>
                </a:gridCol>
                <a:gridCol w="3034657">
                  <a:extLst>
                    <a:ext uri="{9D8B030D-6E8A-4147-A177-3AD203B41FA5}">
                      <a16:colId xmlns:a16="http://schemas.microsoft.com/office/drawing/2014/main" val="20001"/>
                    </a:ext>
                  </a:extLst>
                </a:gridCol>
                <a:gridCol w="3034657">
                  <a:extLst>
                    <a:ext uri="{9D8B030D-6E8A-4147-A177-3AD203B41FA5}">
                      <a16:colId xmlns:a16="http://schemas.microsoft.com/office/drawing/2014/main" val="3626555058"/>
                    </a:ext>
                  </a:extLst>
                </a:gridCol>
                <a:gridCol w="3585469">
                  <a:extLst>
                    <a:ext uri="{9D8B030D-6E8A-4147-A177-3AD203B41FA5}">
                      <a16:colId xmlns:a16="http://schemas.microsoft.com/office/drawing/2014/main" val="20002"/>
                    </a:ext>
                  </a:extLst>
                </a:gridCol>
              </a:tblGrid>
              <a:tr h="37084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500" dirty="0" smtClean="0"/>
                        <a:t>COSTING (</a:t>
                      </a:r>
                      <a:r>
                        <a:rPr lang="en-ZA" sz="1500" dirty="0" err="1" smtClean="0"/>
                        <a:t>R</a:t>
                      </a:r>
                      <a:r>
                        <a:rPr lang="en-ZA" sz="1500" baseline="0" dirty="0" err="1" smtClean="0"/>
                        <a:t>’bn</a:t>
                      </a:r>
                      <a:r>
                        <a:rPr lang="en-ZA" sz="1500" baseline="0" dirty="0" smtClean="0"/>
                        <a:t>)</a:t>
                      </a:r>
                      <a:endParaRPr lang="en-ZA" sz="1500" dirty="0" smtClean="0"/>
                    </a:p>
                  </a:txBody>
                  <a:tcPr/>
                </a:tc>
                <a:tc hMerge="1">
                  <a:txBody>
                    <a:bodyPr/>
                    <a:lstStyle/>
                    <a:p>
                      <a:endParaRPr lang="en-ZA"/>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val="10000"/>
                  </a:ext>
                </a:extLst>
              </a:tr>
              <a:tr h="370840">
                <a:tc>
                  <a:txBody>
                    <a:bodyPr/>
                    <a:lstStyle/>
                    <a:p>
                      <a:pPr algn="just"/>
                      <a:r>
                        <a:rPr lang="en-ZA" sz="1500" b="1" dirty="0" smtClean="0"/>
                        <a:t>ISSUE</a:t>
                      </a:r>
                      <a:endParaRPr lang="en-ZA" sz="1500" b="1" dirty="0"/>
                    </a:p>
                  </a:txBody>
                  <a:tcPr/>
                </a:tc>
                <a:tc>
                  <a:txBody>
                    <a:bodyPr/>
                    <a:lstStyle/>
                    <a:p>
                      <a:pPr algn="just"/>
                      <a:r>
                        <a:rPr lang="en-ZA" sz="1500" b="1" dirty="0" smtClean="0"/>
                        <a:t>DEMAND</a:t>
                      </a:r>
                      <a:endParaRPr lang="en-ZA" sz="1500" b="1" dirty="0"/>
                    </a:p>
                  </a:txBody>
                  <a:tcPr/>
                </a:tc>
                <a:tc>
                  <a:txBody>
                    <a:bodyPr/>
                    <a:lstStyle/>
                    <a:p>
                      <a:pPr algn="just"/>
                      <a:r>
                        <a:rPr lang="en-ZA" sz="1500" b="1" dirty="0" smtClean="0"/>
                        <a:t>MTEF</a:t>
                      </a:r>
                      <a:r>
                        <a:rPr lang="en-ZA" sz="1500" b="1" baseline="0" dirty="0" smtClean="0"/>
                        <a:t> COST (</a:t>
                      </a:r>
                      <a:r>
                        <a:rPr lang="en-ZA" sz="1500" b="1" baseline="0" dirty="0" err="1" smtClean="0"/>
                        <a:t>R’bn</a:t>
                      </a:r>
                      <a:r>
                        <a:rPr lang="en-ZA" sz="1500" b="1" baseline="0" dirty="0" smtClean="0"/>
                        <a:t>)</a:t>
                      </a:r>
                      <a:endParaRPr lang="en-ZA" sz="1500" b="1" dirty="0"/>
                    </a:p>
                  </a:txBody>
                  <a:tcPr/>
                </a:tc>
                <a:tc>
                  <a:txBody>
                    <a:bodyPr/>
                    <a:lstStyle/>
                    <a:p>
                      <a:pPr algn="just"/>
                      <a:r>
                        <a:rPr lang="en-ZA" sz="1500" b="1" dirty="0" smtClean="0"/>
                        <a:t>MOTIVATION</a:t>
                      </a:r>
                      <a:endParaRPr lang="en-ZA" sz="1500" b="1" dirty="0"/>
                    </a:p>
                  </a:txBody>
                  <a:tcPr/>
                </a:tc>
                <a:extLst>
                  <a:ext uri="{0D108BD9-81ED-4DB2-BD59-A6C34878D82A}">
                    <a16:rowId xmlns:a16="http://schemas.microsoft.com/office/drawing/2014/main" val="10001"/>
                  </a:ext>
                </a:extLst>
              </a:tr>
              <a:tr h="370840">
                <a:tc>
                  <a:txBody>
                    <a:bodyPr/>
                    <a:lstStyle/>
                    <a:p>
                      <a:pPr algn="just"/>
                      <a:r>
                        <a:rPr lang="en-US" sz="1500" b="1" kern="1200" dirty="0" smtClean="0">
                          <a:solidFill>
                            <a:schemeClr val="dk1"/>
                          </a:solidFill>
                          <a:effectLst/>
                          <a:latin typeface="+mn-lt"/>
                          <a:ea typeface="+mn-ea"/>
                          <a:cs typeface="+mn-cs"/>
                        </a:rPr>
                        <a:t>HOUSING ALLOWANCE</a:t>
                      </a:r>
                      <a:endParaRPr lang="en-ZA" sz="1500" kern="1200" dirty="0">
                        <a:solidFill>
                          <a:schemeClr val="dk1"/>
                        </a:solidFill>
                        <a:effectLst/>
                        <a:latin typeface="+mn-lt"/>
                        <a:ea typeface="+mn-ea"/>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500" b="0" kern="1200" dirty="0" smtClean="0">
                          <a:solidFill>
                            <a:schemeClr val="dk1"/>
                          </a:solidFill>
                          <a:effectLst/>
                          <a:latin typeface="+mn-lt"/>
                          <a:ea typeface="+mn-ea"/>
                          <a:cs typeface="+mn-cs"/>
                        </a:rPr>
                        <a:t>3. </a:t>
                      </a:r>
                      <a:r>
                        <a:rPr lang="en-US" sz="1500" kern="1200" dirty="0" smtClean="0">
                          <a:solidFill>
                            <a:schemeClr val="dk1"/>
                          </a:solidFill>
                          <a:effectLst/>
                          <a:latin typeface="+mn-lt"/>
                          <a:ea typeface="+mn-ea"/>
                          <a:cs typeface="+mn-cs"/>
                        </a:rPr>
                        <a:t>The savings option in the housing scheme should be made a voluntary option</a:t>
                      </a:r>
                      <a:r>
                        <a:rPr lang="en-US" sz="1500" b="1" kern="1200" dirty="0" smtClean="0">
                          <a:solidFill>
                            <a:schemeClr val="dk1"/>
                          </a:solidFill>
                          <a:effectLst/>
                          <a:latin typeface="+mn-lt"/>
                          <a:ea typeface="+mn-ea"/>
                          <a:cs typeface="+mn-cs"/>
                        </a:rPr>
                        <a:t>.</a:t>
                      </a:r>
                      <a:endParaRPr lang="en-ZA" sz="1500" kern="1200" dirty="0" smtClean="0">
                        <a:solidFill>
                          <a:schemeClr val="dk1"/>
                        </a:solidFill>
                        <a:effectLst/>
                        <a:latin typeface="+mn-lt"/>
                        <a:ea typeface="+mn-ea"/>
                        <a:cs typeface="+mn-cs"/>
                      </a:endParaRPr>
                    </a:p>
                    <a:p>
                      <a:pPr algn="just"/>
                      <a:endParaRPr lang="en-ZA" sz="1500" kern="1200" dirty="0">
                        <a:solidFill>
                          <a:schemeClr val="dk1"/>
                        </a:solidFill>
                        <a:effectLst/>
                        <a:latin typeface="+mn-lt"/>
                        <a:ea typeface="+mn-ea"/>
                        <a:cs typeface="+mn-cs"/>
                      </a:endParaRPr>
                    </a:p>
                  </a:txBody>
                  <a:tcPr/>
                </a:tc>
                <a:tc>
                  <a:txBody>
                    <a:bodyPr/>
                    <a:lstStyle/>
                    <a:p>
                      <a:pPr algn="just"/>
                      <a:r>
                        <a:rPr lang="en-ZA" sz="1500" kern="1200" dirty="0" smtClean="0">
                          <a:solidFill>
                            <a:schemeClr val="dk1"/>
                          </a:solidFill>
                          <a:effectLst/>
                          <a:latin typeface="+mn-lt"/>
                          <a:ea typeface="+mn-ea"/>
                          <a:cs typeface="+mn-cs"/>
                        </a:rPr>
                        <a:t>0</a:t>
                      </a:r>
                      <a:endParaRPr lang="en-ZA" sz="1500" kern="1200" dirty="0">
                        <a:solidFill>
                          <a:schemeClr val="dk1"/>
                        </a:solidFill>
                        <a:effectLst/>
                        <a:latin typeface="+mn-lt"/>
                        <a:ea typeface="+mn-ea"/>
                        <a:cs typeface="+mn-cs"/>
                      </a:endParaRPr>
                    </a:p>
                  </a:txBody>
                  <a:tcPr/>
                </a:tc>
                <a:tc>
                  <a:txBody>
                    <a:bodyPr/>
                    <a:lstStyle/>
                    <a:p>
                      <a:pPr algn="just"/>
                      <a:r>
                        <a:rPr lang="en-US" sz="1500" kern="1200" dirty="0" smtClean="0">
                          <a:solidFill>
                            <a:schemeClr val="dk1"/>
                          </a:solidFill>
                          <a:effectLst/>
                          <a:latin typeface="+mn-lt"/>
                          <a:ea typeface="+mn-ea"/>
                          <a:cs typeface="+mn-cs"/>
                        </a:rPr>
                        <a:t>There are employees who will never during their working life be in a position to purchase a house or whose circumstances dictate that they should rent a house. They need the full housing allowance to cover their housing expenses, but is forced to pay the savings portion from their basic salary, thereby eroding their financial position. The ability to one day (upon retirement) withdraw the savings is scant consolation for dealing with the pressure of monthly housing expenses in the absence of the savings portion.</a:t>
                      </a:r>
                      <a:endParaRPr lang="en-ZA" sz="1500" kern="1200" dirty="0" smtClean="0">
                        <a:solidFill>
                          <a:schemeClr val="dk1"/>
                        </a:solidFill>
                        <a:effectLst/>
                        <a:latin typeface="+mn-lt"/>
                        <a:ea typeface="+mn-ea"/>
                        <a:cs typeface="+mn-cs"/>
                      </a:endParaRPr>
                    </a:p>
                    <a:p>
                      <a:pPr algn="just"/>
                      <a:r>
                        <a:rPr lang="en-US" sz="1500" kern="1200" dirty="0" smtClean="0">
                          <a:solidFill>
                            <a:schemeClr val="dk1"/>
                          </a:solidFill>
                          <a:effectLst/>
                          <a:latin typeface="+mn-lt"/>
                          <a:ea typeface="+mn-ea"/>
                          <a:cs typeface="+mn-cs"/>
                        </a:rPr>
                        <a:t>For those employees who wish to save a portion of their housing allowance, or the full allowance, in the savings facility, should retain this option. </a:t>
                      </a:r>
                      <a:endParaRPr lang="en-ZA" sz="1500" kern="1200" dirty="0">
                        <a:solidFill>
                          <a:schemeClr val="dk1"/>
                        </a:solidFill>
                        <a:effectLst/>
                        <a:latin typeface="+mn-lt"/>
                        <a:ea typeface="+mn-ea"/>
                        <a:cs typeface="+mn-cs"/>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851918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Costing of Labour demands Cont.</a:t>
            </a:r>
            <a:endParaRPr lang="en-GB" dirty="0"/>
          </a:p>
        </p:txBody>
      </p:sp>
      <p:sp>
        <p:nvSpPr>
          <p:cNvPr id="4" name="Slide Number Placeholder 3"/>
          <p:cNvSpPr>
            <a:spLocks noGrp="1"/>
          </p:cNvSpPr>
          <p:nvPr>
            <p:ph type="sldNum" sz="quarter" idx="12"/>
          </p:nvPr>
        </p:nvSpPr>
        <p:spPr/>
        <p:txBody>
          <a:bodyPr/>
          <a:lstStyle/>
          <a:p>
            <a:fld id="{B59ACEC8-D248-43BB-9E41-8F603F9ACC52}" type="slidenum">
              <a:rPr lang="en-ZA" smtClean="0">
                <a:solidFill>
                  <a:prstClr val="white"/>
                </a:solidFill>
              </a:rPr>
              <a:pPr/>
              <a:t>34</a:t>
            </a:fld>
            <a:endParaRPr lang="en-ZA">
              <a:solidFill>
                <a:prstClr val="white"/>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925895366"/>
              </p:ext>
            </p:extLst>
          </p:nvPr>
        </p:nvGraphicFramePr>
        <p:xfrm>
          <a:off x="228601" y="1026088"/>
          <a:ext cx="11710115" cy="4730768"/>
        </p:xfrm>
        <a:graphic>
          <a:graphicData uri="http://schemas.openxmlformats.org/drawingml/2006/table">
            <a:tbl>
              <a:tblPr firstRow="1" bandRow="1">
                <a:tableStyleId>{5C22544A-7EE6-4342-B048-85BDC9FD1C3A}</a:tableStyleId>
              </a:tblPr>
              <a:tblGrid>
                <a:gridCol w="2907584">
                  <a:extLst>
                    <a:ext uri="{9D8B030D-6E8A-4147-A177-3AD203B41FA5}">
                      <a16:colId xmlns:a16="http://schemas.microsoft.com/office/drawing/2014/main" val="20000"/>
                    </a:ext>
                  </a:extLst>
                </a:gridCol>
                <a:gridCol w="2939495">
                  <a:extLst>
                    <a:ext uri="{9D8B030D-6E8A-4147-A177-3AD203B41FA5}">
                      <a16:colId xmlns:a16="http://schemas.microsoft.com/office/drawing/2014/main" val="20001"/>
                    </a:ext>
                  </a:extLst>
                </a:gridCol>
                <a:gridCol w="2939495">
                  <a:extLst>
                    <a:ext uri="{9D8B030D-6E8A-4147-A177-3AD203B41FA5}">
                      <a16:colId xmlns:a16="http://schemas.microsoft.com/office/drawing/2014/main" val="1834962709"/>
                    </a:ext>
                  </a:extLst>
                </a:gridCol>
                <a:gridCol w="2923541">
                  <a:extLst>
                    <a:ext uri="{9D8B030D-6E8A-4147-A177-3AD203B41FA5}">
                      <a16:colId xmlns:a16="http://schemas.microsoft.com/office/drawing/2014/main" val="20002"/>
                    </a:ext>
                  </a:extLst>
                </a:gridCol>
              </a:tblGrid>
              <a:tr h="390663">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500" dirty="0" smtClean="0"/>
                        <a:t>COSTING (</a:t>
                      </a:r>
                      <a:r>
                        <a:rPr lang="en-ZA" sz="1500" dirty="0" err="1" smtClean="0"/>
                        <a:t>R</a:t>
                      </a:r>
                      <a:r>
                        <a:rPr lang="en-ZA" sz="1500" baseline="0" dirty="0" err="1" smtClean="0"/>
                        <a:t>’bn</a:t>
                      </a:r>
                      <a:r>
                        <a:rPr lang="en-ZA" sz="1500" baseline="0" dirty="0" smtClean="0"/>
                        <a:t>)</a:t>
                      </a:r>
                      <a:endParaRPr lang="en-ZA" sz="1500" dirty="0" smtClean="0"/>
                    </a:p>
                  </a:txBody>
                  <a:tcPr/>
                </a:tc>
                <a:tc hMerge="1">
                  <a:txBody>
                    <a:bodyPr/>
                    <a:lstStyle/>
                    <a:p>
                      <a:endParaRPr lang="en-ZA"/>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val="10000"/>
                  </a:ext>
                </a:extLst>
              </a:tr>
              <a:tr h="390663">
                <a:tc>
                  <a:txBody>
                    <a:bodyPr/>
                    <a:lstStyle/>
                    <a:p>
                      <a:pPr algn="just"/>
                      <a:r>
                        <a:rPr lang="en-ZA" sz="1500" b="1" dirty="0" smtClean="0"/>
                        <a:t>ISSUE</a:t>
                      </a:r>
                      <a:endParaRPr lang="en-ZA" sz="1500" b="1" dirty="0"/>
                    </a:p>
                  </a:txBody>
                  <a:tcPr/>
                </a:tc>
                <a:tc>
                  <a:txBody>
                    <a:bodyPr/>
                    <a:lstStyle/>
                    <a:p>
                      <a:pPr algn="just"/>
                      <a:r>
                        <a:rPr lang="en-ZA" sz="1500" b="1" dirty="0" smtClean="0"/>
                        <a:t>DEMAND</a:t>
                      </a:r>
                      <a:endParaRPr lang="en-ZA" sz="1500" b="1" dirty="0"/>
                    </a:p>
                  </a:txBody>
                  <a:tcPr/>
                </a:tc>
                <a:tc>
                  <a:txBody>
                    <a:bodyPr/>
                    <a:lstStyle/>
                    <a:p>
                      <a:pPr algn="just"/>
                      <a:r>
                        <a:rPr lang="en-ZA" sz="1500" b="1" dirty="0" smtClean="0"/>
                        <a:t>MTEF</a:t>
                      </a:r>
                      <a:r>
                        <a:rPr lang="en-ZA" sz="1500" b="1" baseline="0" dirty="0" smtClean="0"/>
                        <a:t> COST (</a:t>
                      </a:r>
                      <a:r>
                        <a:rPr lang="en-ZA" sz="1500" b="1" baseline="0" dirty="0" err="1" smtClean="0"/>
                        <a:t>R’bn</a:t>
                      </a:r>
                      <a:r>
                        <a:rPr lang="en-ZA" sz="1500" b="1" baseline="0" dirty="0" smtClean="0"/>
                        <a:t>)</a:t>
                      </a:r>
                      <a:endParaRPr lang="en-ZA" sz="1500" b="1" dirty="0"/>
                    </a:p>
                  </a:txBody>
                  <a:tcPr/>
                </a:tc>
                <a:tc>
                  <a:txBody>
                    <a:bodyPr/>
                    <a:lstStyle/>
                    <a:p>
                      <a:pPr algn="just"/>
                      <a:r>
                        <a:rPr lang="en-ZA" sz="1500" b="1" dirty="0" smtClean="0"/>
                        <a:t>MOTIVATION</a:t>
                      </a:r>
                      <a:endParaRPr lang="en-ZA" sz="1500" b="1" dirty="0"/>
                    </a:p>
                  </a:txBody>
                  <a:tcPr/>
                </a:tc>
                <a:extLst>
                  <a:ext uri="{0D108BD9-81ED-4DB2-BD59-A6C34878D82A}">
                    <a16:rowId xmlns:a16="http://schemas.microsoft.com/office/drawing/2014/main" val="10001"/>
                  </a:ext>
                </a:extLst>
              </a:tr>
              <a:tr h="3949442">
                <a:tc>
                  <a:txBody>
                    <a:bodyPr/>
                    <a:lstStyle/>
                    <a:p>
                      <a:pPr algn="just"/>
                      <a:r>
                        <a:rPr lang="en-US" sz="1500" b="1" kern="1200" dirty="0" smtClean="0">
                          <a:solidFill>
                            <a:schemeClr val="dk1"/>
                          </a:solidFill>
                          <a:effectLst/>
                          <a:latin typeface="+mn-lt"/>
                          <a:ea typeface="+mn-ea"/>
                          <a:cs typeface="+mn-cs"/>
                        </a:rPr>
                        <a:t>HOUSING ALLOWANCE</a:t>
                      </a:r>
                      <a:endParaRPr lang="en-ZA" sz="1500" kern="1200" dirty="0">
                        <a:solidFill>
                          <a:schemeClr val="dk1"/>
                        </a:solidFill>
                        <a:effectLst/>
                        <a:latin typeface="+mn-lt"/>
                        <a:ea typeface="+mn-ea"/>
                        <a:cs typeface="+mn-cs"/>
                      </a:endParaRPr>
                    </a:p>
                  </a:txBody>
                  <a:tcPr/>
                </a:tc>
                <a:tc>
                  <a:txBody>
                    <a:bodyPr/>
                    <a:lstStyle/>
                    <a:p>
                      <a:pPr algn="just"/>
                      <a:r>
                        <a:rPr lang="en-US" sz="1500" b="0" kern="1200" dirty="0" smtClean="0">
                          <a:solidFill>
                            <a:schemeClr val="dk1"/>
                          </a:solidFill>
                          <a:effectLst/>
                          <a:latin typeface="+mn-lt"/>
                          <a:ea typeface="+mn-ea"/>
                          <a:cs typeface="+mn-cs"/>
                        </a:rPr>
                        <a:t>4. </a:t>
                      </a:r>
                      <a:r>
                        <a:rPr lang="en-US" sz="1500" kern="1200" dirty="0" smtClean="0">
                          <a:solidFill>
                            <a:schemeClr val="dk1"/>
                          </a:solidFill>
                          <a:effectLst/>
                          <a:latin typeface="+mn-lt"/>
                          <a:ea typeface="+mn-ea"/>
                          <a:cs typeface="+mn-cs"/>
                        </a:rPr>
                        <a:t>Employees should be paid out their savings from the scheme upon resignation from the public service.</a:t>
                      </a:r>
                      <a:endParaRPr lang="en-ZA" sz="1500" kern="1200" dirty="0" smtClean="0">
                        <a:solidFill>
                          <a:schemeClr val="dk1"/>
                        </a:solidFill>
                        <a:effectLst/>
                        <a:latin typeface="+mn-lt"/>
                        <a:ea typeface="+mn-ea"/>
                        <a:cs typeface="+mn-cs"/>
                      </a:endParaRPr>
                    </a:p>
                    <a:p>
                      <a:pPr algn="just"/>
                      <a:r>
                        <a:rPr lang="en-US" sz="1500" b="1" kern="1200" dirty="0" smtClean="0">
                          <a:solidFill>
                            <a:schemeClr val="dk1"/>
                          </a:solidFill>
                          <a:effectLst/>
                          <a:latin typeface="+mn-lt"/>
                          <a:ea typeface="+mn-ea"/>
                          <a:cs typeface="+mn-cs"/>
                        </a:rPr>
                        <a:t>   </a:t>
                      </a:r>
                      <a:endParaRPr lang="en-ZA" sz="1500" kern="1200" dirty="0" smtClean="0">
                        <a:solidFill>
                          <a:schemeClr val="dk1"/>
                        </a:solidFill>
                        <a:effectLst/>
                        <a:latin typeface="+mn-lt"/>
                        <a:ea typeface="+mn-ea"/>
                        <a:cs typeface="+mn-cs"/>
                      </a:endParaRPr>
                    </a:p>
                    <a:p>
                      <a:pPr algn="just"/>
                      <a:endParaRPr lang="en-ZA" sz="1500" kern="1200" dirty="0">
                        <a:solidFill>
                          <a:schemeClr val="dk1"/>
                        </a:solidFill>
                        <a:effectLst/>
                        <a:latin typeface="+mn-lt"/>
                        <a:ea typeface="+mn-ea"/>
                        <a:cs typeface="+mn-cs"/>
                      </a:endParaRPr>
                    </a:p>
                  </a:txBody>
                  <a:tcPr/>
                </a:tc>
                <a:tc>
                  <a:txBody>
                    <a:bodyPr/>
                    <a:lstStyle/>
                    <a:p>
                      <a:pPr algn="just"/>
                      <a:r>
                        <a:rPr lang="en-ZA" sz="1500" kern="1200" dirty="0" smtClean="0">
                          <a:solidFill>
                            <a:schemeClr val="dk1"/>
                          </a:solidFill>
                          <a:effectLst/>
                          <a:latin typeface="+mn-lt"/>
                          <a:ea typeface="+mn-ea"/>
                          <a:cs typeface="+mn-cs"/>
                        </a:rPr>
                        <a:t>0</a:t>
                      </a:r>
                      <a:endParaRPr lang="en-ZA" sz="1500" kern="1200" dirty="0">
                        <a:solidFill>
                          <a:schemeClr val="dk1"/>
                        </a:solidFill>
                        <a:effectLst/>
                        <a:latin typeface="+mn-lt"/>
                        <a:ea typeface="+mn-ea"/>
                        <a:cs typeface="+mn-cs"/>
                      </a:endParaRPr>
                    </a:p>
                  </a:txBody>
                  <a:tcPr/>
                </a:tc>
                <a:tc>
                  <a:txBody>
                    <a:bodyPr/>
                    <a:lstStyle/>
                    <a:p>
                      <a:pPr algn="just"/>
                      <a:r>
                        <a:rPr lang="en-US" sz="1500" kern="1200" dirty="0" smtClean="0">
                          <a:solidFill>
                            <a:schemeClr val="dk1"/>
                          </a:solidFill>
                          <a:effectLst/>
                          <a:latin typeface="+mn-lt"/>
                          <a:ea typeface="+mn-ea"/>
                          <a:cs typeface="+mn-cs"/>
                        </a:rPr>
                        <a:t>The savings portion of the housing allowance is part and parcel of the allowance and a benefit to an employee to which he /she is entitled. Home-owners and employees who rent receive the same housing allowance. When a home-owner resigns, he/she does not lose any part of the allowance received to date. It is therefore unfair and discriminatory that those who rent should forfeit their savings portion upon resignation. </a:t>
                      </a:r>
                      <a:endParaRPr lang="en-ZA" sz="15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669979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Costing of Labour demands Cont.</a:t>
            </a:r>
            <a:endParaRPr lang="en-GB" dirty="0"/>
          </a:p>
        </p:txBody>
      </p:sp>
      <p:sp>
        <p:nvSpPr>
          <p:cNvPr id="4" name="Slide Number Placeholder 3"/>
          <p:cNvSpPr>
            <a:spLocks noGrp="1"/>
          </p:cNvSpPr>
          <p:nvPr>
            <p:ph type="sldNum" sz="quarter" idx="12"/>
          </p:nvPr>
        </p:nvSpPr>
        <p:spPr/>
        <p:txBody>
          <a:bodyPr/>
          <a:lstStyle/>
          <a:p>
            <a:fld id="{B59ACEC8-D248-43BB-9E41-8F603F9ACC52}" type="slidenum">
              <a:rPr lang="en-ZA" smtClean="0">
                <a:solidFill>
                  <a:prstClr val="white"/>
                </a:solidFill>
              </a:rPr>
              <a:pPr/>
              <a:t>35</a:t>
            </a:fld>
            <a:endParaRPr lang="en-ZA">
              <a:solidFill>
                <a:prstClr val="white"/>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448351726"/>
              </p:ext>
            </p:extLst>
          </p:nvPr>
        </p:nvGraphicFramePr>
        <p:xfrm>
          <a:off x="228600" y="1038968"/>
          <a:ext cx="11809202" cy="4719320"/>
        </p:xfrm>
        <a:graphic>
          <a:graphicData uri="http://schemas.openxmlformats.org/drawingml/2006/table">
            <a:tbl>
              <a:tblPr firstRow="1" bandRow="1">
                <a:tableStyleId>{5C22544A-7EE6-4342-B048-85BDC9FD1C3A}</a:tableStyleId>
              </a:tblPr>
              <a:tblGrid>
                <a:gridCol w="2932186">
                  <a:extLst>
                    <a:ext uri="{9D8B030D-6E8A-4147-A177-3AD203B41FA5}">
                      <a16:colId xmlns:a16="http://schemas.microsoft.com/office/drawing/2014/main" val="20000"/>
                    </a:ext>
                  </a:extLst>
                </a:gridCol>
                <a:gridCol w="2964369">
                  <a:extLst>
                    <a:ext uri="{9D8B030D-6E8A-4147-A177-3AD203B41FA5}">
                      <a16:colId xmlns:a16="http://schemas.microsoft.com/office/drawing/2014/main" val="20001"/>
                    </a:ext>
                  </a:extLst>
                </a:gridCol>
                <a:gridCol w="2964369">
                  <a:extLst>
                    <a:ext uri="{9D8B030D-6E8A-4147-A177-3AD203B41FA5}">
                      <a16:colId xmlns:a16="http://schemas.microsoft.com/office/drawing/2014/main" val="1169181236"/>
                    </a:ext>
                  </a:extLst>
                </a:gridCol>
                <a:gridCol w="2948278">
                  <a:extLst>
                    <a:ext uri="{9D8B030D-6E8A-4147-A177-3AD203B41FA5}">
                      <a16:colId xmlns:a16="http://schemas.microsoft.com/office/drawing/2014/main" val="20002"/>
                    </a:ext>
                  </a:extLst>
                </a:gridCol>
              </a:tblGrid>
              <a:tr h="37084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500" dirty="0" smtClean="0"/>
                        <a:t>COSTING (</a:t>
                      </a:r>
                      <a:r>
                        <a:rPr lang="en-ZA" sz="1500" dirty="0" err="1" smtClean="0"/>
                        <a:t>R</a:t>
                      </a:r>
                      <a:r>
                        <a:rPr lang="en-ZA" sz="1500" baseline="0" dirty="0" err="1" smtClean="0"/>
                        <a:t>’bn</a:t>
                      </a:r>
                      <a:r>
                        <a:rPr lang="en-ZA" sz="1500" baseline="0" dirty="0" smtClean="0"/>
                        <a:t>)</a:t>
                      </a:r>
                      <a:endParaRPr lang="en-ZA" sz="1500" dirty="0" smtClean="0"/>
                    </a:p>
                  </a:txBody>
                  <a:tcPr/>
                </a:tc>
                <a:tc hMerge="1">
                  <a:txBody>
                    <a:bodyPr/>
                    <a:lstStyle/>
                    <a:p>
                      <a:endParaRPr lang="en-ZA"/>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val="10000"/>
                  </a:ext>
                </a:extLst>
              </a:tr>
              <a:tr h="370840">
                <a:tc>
                  <a:txBody>
                    <a:bodyPr/>
                    <a:lstStyle/>
                    <a:p>
                      <a:pPr algn="just"/>
                      <a:r>
                        <a:rPr lang="en-ZA" sz="1500" b="1" dirty="0" smtClean="0"/>
                        <a:t>ISSUE</a:t>
                      </a:r>
                      <a:endParaRPr lang="en-ZA" sz="1500" b="1" dirty="0"/>
                    </a:p>
                  </a:txBody>
                  <a:tcPr/>
                </a:tc>
                <a:tc>
                  <a:txBody>
                    <a:bodyPr/>
                    <a:lstStyle/>
                    <a:p>
                      <a:pPr algn="just"/>
                      <a:r>
                        <a:rPr lang="en-ZA" sz="1500" b="1" dirty="0" smtClean="0"/>
                        <a:t>DEMAND</a:t>
                      </a:r>
                      <a:endParaRPr lang="en-ZA" sz="1500" b="1" dirty="0"/>
                    </a:p>
                  </a:txBody>
                  <a:tcPr/>
                </a:tc>
                <a:tc>
                  <a:txBody>
                    <a:bodyPr/>
                    <a:lstStyle/>
                    <a:p>
                      <a:pPr algn="just"/>
                      <a:r>
                        <a:rPr lang="en-ZA" sz="1500" b="1" dirty="0" smtClean="0"/>
                        <a:t>MTEF COST (</a:t>
                      </a:r>
                      <a:r>
                        <a:rPr lang="en-ZA" sz="1500" b="1" dirty="0" err="1" smtClean="0"/>
                        <a:t>R’bn</a:t>
                      </a:r>
                      <a:r>
                        <a:rPr lang="en-ZA" sz="1500" b="1" dirty="0" smtClean="0"/>
                        <a:t>)</a:t>
                      </a:r>
                      <a:endParaRPr lang="en-ZA" sz="1500" b="1" dirty="0"/>
                    </a:p>
                  </a:txBody>
                  <a:tcPr/>
                </a:tc>
                <a:tc>
                  <a:txBody>
                    <a:bodyPr/>
                    <a:lstStyle/>
                    <a:p>
                      <a:pPr algn="just"/>
                      <a:r>
                        <a:rPr lang="en-ZA" sz="1500" b="1" dirty="0" smtClean="0"/>
                        <a:t>MOTIVATION</a:t>
                      </a:r>
                      <a:endParaRPr lang="en-ZA" sz="1500" b="1" dirty="0"/>
                    </a:p>
                  </a:txBody>
                  <a:tcPr/>
                </a:tc>
                <a:extLst>
                  <a:ext uri="{0D108BD9-81ED-4DB2-BD59-A6C34878D82A}">
                    <a16:rowId xmlns:a16="http://schemas.microsoft.com/office/drawing/2014/main" val="10001"/>
                  </a:ext>
                </a:extLst>
              </a:tr>
              <a:tr h="370840">
                <a:tc>
                  <a:txBody>
                    <a:bodyPr/>
                    <a:lstStyle/>
                    <a:p>
                      <a:pPr algn="just"/>
                      <a:r>
                        <a:rPr lang="en-US" sz="1500" b="1" kern="1200" dirty="0" smtClean="0">
                          <a:solidFill>
                            <a:schemeClr val="dk1"/>
                          </a:solidFill>
                          <a:effectLst/>
                          <a:latin typeface="+mn-lt"/>
                          <a:ea typeface="+mn-ea"/>
                          <a:cs typeface="+mn-cs"/>
                        </a:rPr>
                        <a:t>HOUSING ALLOWANCE</a:t>
                      </a:r>
                      <a:endParaRPr lang="en-ZA" sz="1500" kern="1200" dirty="0">
                        <a:solidFill>
                          <a:schemeClr val="dk1"/>
                        </a:solidFill>
                        <a:effectLst/>
                        <a:latin typeface="+mn-lt"/>
                        <a:ea typeface="+mn-ea"/>
                        <a:cs typeface="+mn-cs"/>
                      </a:endParaRPr>
                    </a:p>
                  </a:txBody>
                  <a:tcPr/>
                </a:tc>
                <a:tc>
                  <a:txBody>
                    <a:bodyPr/>
                    <a:lstStyle/>
                    <a:p>
                      <a:pPr algn="just"/>
                      <a:r>
                        <a:rPr lang="en-US" sz="1500" b="0" kern="1200" dirty="0" smtClean="0">
                          <a:solidFill>
                            <a:schemeClr val="dk1"/>
                          </a:solidFill>
                          <a:effectLst/>
                          <a:latin typeface="+mn-lt"/>
                          <a:ea typeface="+mn-ea"/>
                          <a:cs typeface="+mn-cs"/>
                        </a:rPr>
                        <a:t>5. </a:t>
                      </a:r>
                      <a:r>
                        <a:rPr lang="en-US" sz="1500" kern="1200" dirty="0" smtClean="0">
                          <a:solidFill>
                            <a:schemeClr val="dk1"/>
                          </a:solidFill>
                          <a:effectLst/>
                          <a:latin typeface="+mn-lt"/>
                          <a:ea typeface="+mn-ea"/>
                          <a:cs typeface="+mn-cs"/>
                        </a:rPr>
                        <a:t>A definition of a PTO must be drawn and circulated to all respective directorates for ease of implementation.</a:t>
                      </a:r>
                      <a:endParaRPr lang="en-ZA" sz="1500" kern="1200" dirty="0" smtClean="0">
                        <a:solidFill>
                          <a:schemeClr val="dk1"/>
                        </a:solidFill>
                        <a:effectLst/>
                        <a:latin typeface="+mn-lt"/>
                        <a:ea typeface="+mn-ea"/>
                        <a:cs typeface="+mn-cs"/>
                      </a:endParaRPr>
                    </a:p>
                    <a:p>
                      <a:pPr algn="just"/>
                      <a:endParaRPr lang="en-US" sz="1500" kern="1200" dirty="0" smtClean="0">
                        <a:solidFill>
                          <a:schemeClr val="dk1"/>
                        </a:solidFill>
                        <a:effectLst/>
                        <a:latin typeface="+mn-lt"/>
                        <a:ea typeface="+mn-ea"/>
                        <a:cs typeface="+mn-cs"/>
                      </a:endParaRPr>
                    </a:p>
                    <a:p>
                      <a:pPr algn="just"/>
                      <a:endParaRPr lang="en-US" sz="1500" kern="1200" dirty="0" smtClean="0">
                        <a:solidFill>
                          <a:schemeClr val="dk1"/>
                        </a:solidFill>
                        <a:effectLst/>
                        <a:latin typeface="+mn-lt"/>
                        <a:ea typeface="+mn-ea"/>
                        <a:cs typeface="+mn-cs"/>
                      </a:endParaRPr>
                    </a:p>
                    <a:p>
                      <a:pPr algn="just"/>
                      <a:endParaRPr lang="en-US" sz="1500" kern="1200" dirty="0" smtClean="0">
                        <a:solidFill>
                          <a:schemeClr val="dk1"/>
                        </a:solidFill>
                        <a:effectLst/>
                        <a:latin typeface="+mn-lt"/>
                        <a:ea typeface="+mn-ea"/>
                        <a:cs typeface="+mn-cs"/>
                      </a:endParaRPr>
                    </a:p>
                    <a:p>
                      <a:pPr algn="just"/>
                      <a:endParaRPr lang="en-US" sz="1500" kern="1200" dirty="0" smtClean="0">
                        <a:solidFill>
                          <a:schemeClr val="dk1"/>
                        </a:solidFill>
                        <a:effectLst/>
                        <a:latin typeface="+mn-lt"/>
                        <a:ea typeface="+mn-ea"/>
                        <a:cs typeface="+mn-cs"/>
                      </a:endParaRPr>
                    </a:p>
                    <a:p>
                      <a:pPr algn="just"/>
                      <a:endParaRPr lang="en-US" sz="1500" kern="1200" dirty="0" smtClean="0">
                        <a:solidFill>
                          <a:schemeClr val="dk1"/>
                        </a:solidFill>
                        <a:effectLst/>
                        <a:latin typeface="+mn-lt"/>
                        <a:ea typeface="+mn-ea"/>
                        <a:cs typeface="+mn-cs"/>
                      </a:endParaRPr>
                    </a:p>
                    <a:p>
                      <a:pPr algn="just"/>
                      <a:r>
                        <a:rPr lang="en-US" sz="1500" kern="1200" dirty="0" smtClean="0">
                          <a:solidFill>
                            <a:schemeClr val="dk1"/>
                          </a:solidFill>
                          <a:effectLst/>
                          <a:latin typeface="+mn-lt"/>
                          <a:ea typeface="+mn-ea"/>
                          <a:cs typeface="+mn-cs"/>
                        </a:rPr>
                        <a:t>  </a:t>
                      </a:r>
                      <a:endParaRPr lang="en-ZA" sz="1500" kern="1200" dirty="0" smtClean="0">
                        <a:solidFill>
                          <a:schemeClr val="dk1"/>
                        </a:solidFill>
                        <a:effectLst/>
                        <a:latin typeface="+mn-lt"/>
                        <a:ea typeface="+mn-ea"/>
                        <a:cs typeface="+mn-cs"/>
                      </a:endParaRPr>
                    </a:p>
                    <a:p>
                      <a:pPr algn="just"/>
                      <a:r>
                        <a:rPr lang="en-US" sz="1500" kern="1200" dirty="0" smtClean="0">
                          <a:solidFill>
                            <a:schemeClr val="dk1"/>
                          </a:solidFill>
                          <a:effectLst/>
                          <a:latin typeface="+mn-lt"/>
                          <a:ea typeface="+mn-ea"/>
                          <a:cs typeface="+mn-cs"/>
                        </a:rPr>
                        <a:t>6.  PIC must create a housing investment portfolio that will direct investments of the scheme</a:t>
                      </a:r>
                      <a:endParaRPr lang="en-ZA" sz="1500" kern="1200" dirty="0" smtClean="0">
                        <a:solidFill>
                          <a:schemeClr val="dk1"/>
                        </a:solidFill>
                        <a:effectLst/>
                        <a:latin typeface="+mn-lt"/>
                        <a:ea typeface="+mn-ea"/>
                        <a:cs typeface="+mn-cs"/>
                      </a:endParaRPr>
                    </a:p>
                    <a:p>
                      <a:pPr algn="just"/>
                      <a:endParaRPr lang="en-ZA" sz="1500" kern="1200" dirty="0">
                        <a:solidFill>
                          <a:schemeClr val="dk1"/>
                        </a:solidFill>
                        <a:effectLst/>
                        <a:latin typeface="+mn-lt"/>
                        <a:ea typeface="+mn-ea"/>
                        <a:cs typeface="+mn-cs"/>
                      </a:endParaRPr>
                    </a:p>
                  </a:txBody>
                  <a:tcPr/>
                </a:tc>
                <a:tc>
                  <a:txBody>
                    <a:bodyPr/>
                    <a:lstStyle/>
                    <a:p>
                      <a:pPr algn="just"/>
                      <a:r>
                        <a:rPr lang="en-ZA" sz="1500" kern="1200" dirty="0" smtClean="0">
                          <a:solidFill>
                            <a:schemeClr val="dk1"/>
                          </a:solidFill>
                          <a:effectLst/>
                          <a:latin typeface="+mn-lt"/>
                          <a:ea typeface="+mn-ea"/>
                          <a:cs typeface="+mn-cs"/>
                        </a:rPr>
                        <a:t>0</a:t>
                      </a:r>
                    </a:p>
                    <a:p>
                      <a:pPr algn="just"/>
                      <a:endParaRPr lang="en-ZA" sz="1500" kern="1200" dirty="0" smtClean="0">
                        <a:solidFill>
                          <a:schemeClr val="dk1"/>
                        </a:solidFill>
                        <a:effectLst/>
                        <a:latin typeface="+mn-lt"/>
                        <a:ea typeface="+mn-ea"/>
                        <a:cs typeface="+mn-cs"/>
                      </a:endParaRPr>
                    </a:p>
                    <a:p>
                      <a:pPr algn="just"/>
                      <a:endParaRPr lang="en-ZA" sz="1500" kern="1200" dirty="0" smtClean="0">
                        <a:solidFill>
                          <a:schemeClr val="dk1"/>
                        </a:solidFill>
                        <a:effectLst/>
                        <a:latin typeface="+mn-lt"/>
                        <a:ea typeface="+mn-ea"/>
                        <a:cs typeface="+mn-cs"/>
                      </a:endParaRPr>
                    </a:p>
                    <a:p>
                      <a:pPr algn="just"/>
                      <a:endParaRPr lang="en-ZA" sz="1500" kern="1200" dirty="0" smtClean="0">
                        <a:solidFill>
                          <a:schemeClr val="dk1"/>
                        </a:solidFill>
                        <a:effectLst/>
                        <a:latin typeface="+mn-lt"/>
                        <a:ea typeface="+mn-ea"/>
                        <a:cs typeface="+mn-cs"/>
                      </a:endParaRPr>
                    </a:p>
                    <a:p>
                      <a:pPr algn="just"/>
                      <a:endParaRPr lang="en-ZA" sz="1500" kern="1200" dirty="0" smtClean="0">
                        <a:solidFill>
                          <a:schemeClr val="dk1"/>
                        </a:solidFill>
                        <a:effectLst/>
                        <a:latin typeface="+mn-lt"/>
                        <a:ea typeface="+mn-ea"/>
                        <a:cs typeface="+mn-cs"/>
                      </a:endParaRPr>
                    </a:p>
                    <a:p>
                      <a:pPr algn="just"/>
                      <a:endParaRPr lang="en-ZA" sz="1500" kern="1200" dirty="0" smtClean="0">
                        <a:solidFill>
                          <a:schemeClr val="dk1"/>
                        </a:solidFill>
                        <a:effectLst/>
                        <a:latin typeface="+mn-lt"/>
                        <a:ea typeface="+mn-ea"/>
                        <a:cs typeface="+mn-cs"/>
                      </a:endParaRPr>
                    </a:p>
                    <a:p>
                      <a:pPr algn="just"/>
                      <a:endParaRPr lang="en-ZA" sz="1500" kern="1200" dirty="0" smtClean="0">
                        <a:solidFill>
                          <a:schemeClr val="dk1"/>
                        </a:solidFill>
                        <a:effectLst/>
                        <a:latin typeface="+mn-lt"/>
                        <a:ea typeface="+mn-ea"/>
                        <a:cs typeface="+mn-cs"/>
                      </a:endParaRPr>
                    </a:p>
                    <a:p>
                      <a:pPr algn="just"/>
                      <a:endParaRPr lang="en-ZA" sz="1500" kern="1200" dirty="0" smtClean="0">
                        <a:solidFill>
                          <a:schemeClr val="dk1"/>
                        </a:solidFill>
                        <a:effectLst/>
                        <a:latin typeface="+mn-lt"/>
                        <a:ea typeface="+mn-ea"/>
                        <a:cs typeface="+mn-cs"/>
                      </a:endParaRPr>
                    </a:p>
                    <a:p>
                      <a:pPr algn="just"/>
                      <a:endParaRPr lang="en-ZA" sz="1500" kern="1200" dirty="0" smtClean="0">
                        <a:solidFill>
                          <a:schemeClr val="dk1"/>
                        </a:solidFill>
                        <a:effectLst/>
                        <a:latin typeface="+mn-lt"/>
                        <a:ea typeface="+mn-ea"/>
                        <a:cs typeface="+mn-cs"/>
                      </a:endParaRPr>
                    </a:p>
                    <a:p>
                      <a:pPr algn="just"/>
                      <a:endParaRPr lang="en-ZA" sz="1500" kern="1200" dirty="0" smtClean="0">
                        <a:solidFill>
                          <a:schemeClr val="dk1"/>
                        </a:solidFill>
                        <a:effectLst/>
                        <a:latin typeface="+mn-lt"/>
                        <a:ea typeface="+mn-ea"/>
                        <a:cs typeface="+mn-cs"/>
                      </a:endParaRPr>
                    </a:p>
                    <a:p>
                      <a:pPr algn="just"/>
                      <a:r>
                        <a:rPr lang="en-ZA" sz="1500" kern="1200" dirty="0" smtClean="0">
                          <a:solidFill>
                            <a:schemeClr val="dk1"/>
                          </a:solidFill>
                          <a:effectLst/>
                          <a:latin typeface="+mn-lt"/>
                          <a:ea typeface="+mn-ea"/>
                          <a:cs typeface="+mn-cs"/>
                        </a:rPr>
                        <a:t>0</a:t>
                      </a:r>
                      <a:endParaRPr lang="en-ZA" sz="1500" kern="1200" dirty="0">
                        <a:solidFill>
                          <a:schemeClr val="dk1"/>
                        </a:solidFill>
                        <a:effectLst/>
                        <a:latin typeface="+mn-lt"/>
                        <a:ea typeface="+mn-ea"/>
                        <a:cs typeface="+mn-cs"/>
                      </a:endParaRPr>
                    </a:p>
                  </a:txBody>
                  <a:tcPr/>
                </a:tc>
                <a:tc>
                  <a:txBody>
                    <a:bodyPr/>
                    <a:lstStyle/>
                    <a:p>
                      <a:pPr algn="just"/>
                      <a:r>
                        <a:rPr lang="en-US" sz="1500" kern="1200" dirty="0" smtClean="0">
                          <a:solidFill>
                            <a:schemeClr val="dk1"/>
                          </a:solidFill>
                          <a:effectLst/>
                          <a:latin typeface="+mn-lt"/>
                          <a:ea typeface="+mn-ea"/>
                          <a:cs typeface="+mn-cs"/>
                        </a:rPr>
                        <a:t>Employees living in rural areas are deprived from their housing allowances in those cases where they produce their Permissions to Occupy (PTO) and the employers then refuse the submitted documents claiming that they were not meeting the requirements of a PTO.</a:t>
                      </a:r>
                      <a:endParaRPr lang="en-ZA" sz="1500" kern="1200" dirty="0" smtClean="0">
                        <a:solidFill>
                          <a:schemeClr val="dk1"/>
                        </a:solidFill>
                        <a:effectLst/>
                        <a:latin typeface="+mn-lt"/>
                        <a:ea typeface="+mn-ea"/>
                        <a:cs typeface="+mn-cs"/>
                      </a:endParaRPr>
                    </a:p>
                    <a:p>
                      <a:pPr algn="just"/>
                      <a:r>
                        <a:rPr lang="en-US" sz="1500" b="0" kern="1200" dirty="0" smtClean="0">
                          <a:solidFill>
                            <a:schemeClr val="dk1"/>
                          </a:solidFill>
                          <a:effectLst/>
                          <a:latin typeface="+mn-lt"/>
                          <a:ea typeface="+mn-ea"/>
                          <a:cs typeface="+mn-cs"/>
                        </a:rPr>
                        <a:t> </a:t>
                      </a:r>
                      <a:endParaRPr lang="en-ZA" sz="1500" b="1" kern="1200" dirty="0" smtClean="0">
                        <a:solidFill>
                          <a:schemeClr val="dk1"/>
                        </a:solidFill>
                        <a:effectLst/>
                        <a:latin typeface="+mn-lt"/>
                        <a:ea typeface="+mn-ea"/>
                        <a:cs typeface="+mn-cs"/>
                      </a:endParaRPr>
                    </a:p>
                    <a:p>
                      <a:pPr algn="just"/>
                      <a:r>
                        <a:rPr lang="en-US" sz="1500" kern="1200" dirty="0" smtClean="0">
                          <a:solidFill>
                            <a:schemeClr val="dk1"/>
                          </a:solidFill>
                          <a:effectLst/>
                          <a:latin typeface="+mn-lt"/>
                          <a:ea typeface="+mn-ea"/>
                          <a:cs typeface="+mn-cs"/>
                        </a:rPr>
                        <a:t>PIC currently already involved in various investment projects, such as office parks, malls, </a:t>
                      </a:r>
                      <a:r>
                        <a:rPr lang="en-US" sz="1500" kern="1200" dirty="0" err="1" smtClean="0">
                          <a:solidFill>
                            <a:schemeClr val="dk1"/>
                          </a:solidFill>
                          <a:effectLst/>
                          <a:latin typeface="+mn-lt"/>
                          <a:ea typeface="+mn-ea"/>
                          <a:cs typeface="+mn-cs"/>
                        </a:rPr>
                        <a:t>etc</a:t>
                      </a:r>
                      <a:r>
                        <a:rPr lang="en-US" sz="1500" kern="1200" dirty="0" smtClean="0">
                          <a:solidFill>
                            <a:schemeClr val="dk1"/>
                          </a:solidFill>
                          <a:effectLst/>
                          <a:latin typeface="+mn-lt"/>
                          <a:ea typeface="+mn-ea"/>
                          <a:cs typeface="+mn-cs"/>
                        </a:rPr>
                        <a:t> which do not have a direct benefit to the owners of the funds whilst they are still in service.</a:t>
                      </a:r>
                      <a:endParaRPr lang="en-ZA" sz="1500" kern="1200" dirty="0">
                        <a:solidFill>
                          <a:schemeClr val="dk1"/>
                        </a:solidFill>
                        <a:effectLst/>
                        <a:latin typeface="+mn-lt"/>
                        <a:ea typeface="+mn-ea"/>
                        <a:cs typeface="+mn-cs"/>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063635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Costing of Labour demands Cont.</a:t>
            </a:r>
            <a:endParaRPr lang="en-GB" dirty="0"/>
          </a:p>
        </p:txBody>
      </p:sp>
      <p:sp>
        <p:nvSpPr>
          <p:cNvPr id="4" name="Slide Number Placeholder 3"/>
          <p:cNvSpPr>
            <a:spLocks noGrp="1"/>
          </p:cNvSpPr>
          <p:nvPr>
            <p:ph type="sldNum" sz="quarter" idx="12"/>
          </p:nvPr>
        </p:nvSpPr>
        <p:spPr/>
        <p:txBody>
          <a:bodyPr/>
          <a:lstStyle/>
          <a:p>
            <a:fld id="{B59ACEC8-D248-43BB-9E41-8F603F9ACC52}" type="slidenum">
              <a:rPr lang="en-ZA" smtClean="0">
                <a:solidFill>
                  <a:prstClr val="white"/>
                </a:solidFill>
              </a:rPr>
              <a:pPr/>
              <a:t>36</a:t>
            </a:fld>
            <a:endParaRPr lang="en-ZA">
              <a:solidFill>
                <a:prstClr val="white"/>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152686281"/>
              </p:ext>
            </p:extLst>
          </p:nvPr>
        </p:nvGraphicFramePr>
        <p:xfrm>
          <a:off x="228601" y="1001047"/>
          <a:ext cx="11809202" cy="4886960"/>
        </p:xfrm>
        <a:graphic>
          <a:graphicData uri="http://schemas.openxmlformats.org/drawingml/2006/table">
            <a:tbl>
              <a:tblPr firstRow="1" bandRow="1">
                <a:tableStyleId>{5C22544A-7EE6-4342-B048-85BDC9FD1C3A}</a:tableStyleId>
              </a:tblPr>
              <a:tblGrid>
                <a:gridCol w="2932187">
                  <a:extLst>
                    <a:ext uri="{9D8B030D-6E8A-4147-A177-3AD203B41FA5}">
                      <a16:colId xmlns:a16="http://schemas.microsoft.com/office/drawing/2014/main" val="20000"/>
                    </a:ext>
                  </a:extLst>
                </a:gridCol>
                <a:gridCol w="2964368">
                  <a:extLst>
                    <a:ext uri="{9D8B030D-6E8A-4147-A177-3AD203B41FA5}">
                      <a16:colId xmlns:a16="http://schemas.microsoft.com/office/drawing/2014/main" val="20001"/>
                    </a:ext>
                  </a:extLst>
                </a:gridCol>
                <a:gridCol w="2964368">
                  <a:extLst>
                    <a:ext uri="{9D8B030D-6E8A-4147-A177-3AD203B41FA5}">
                      <a16:colId xmlns:a16="http://schemas.microsoft.com/office/drawing/2014/main" val="1620886"/>
                    </a:ext>
                  </a:extLst>
                </a:gridCol>
                <a:gridCol w="2948279">
                  <a:extLst>
                    <a:ext uri="{9D8B030D-6E8A-4147-A177-3AD203B41FA5}">
                      <a16:colId xmlns:a16="http://schemas.microsoft.com/office/drawing/2014/main" val="20002"/>
                    </a:ext>
                  </a:extLst>
                </a:gridCol>
              </a:tblGrid>
              <a:tr h="37084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400" dirty="0" smtClean="0"/>
                        <a:t>COSTING (</a:t>
                      </a:r>
                      <a:r>
                        <a:rPr lang="en-ZA" sz="1400" dirty="0" err="1" smtClean="0"/>
                        <a:t>R</a:t>
                      </a:r>
                      <a:r>
                        <a:rPr lang="en-ZA" sz="1400" baseline="0" dirty="0" err="1" smtClean="0"/>
                        <a:t>’bn</a:t>
                      </a:r>
                      <a:r>
                        <a:rPr lang="en-ZA" sz="1400" baseline="0" dirty="0" smtClean="0"/>
                        <a:t>)</a:t>
                      </a:r>
                      <a:endParaRPr lang="en-ZA" sz="1400" dirty="0" smtClean="0"/>
                    </a:p>
                  </a:txBody>
                  <a:tcPr/>
                </a:tc>
                <a:tc hMerge="1">
                  <a:txBody>
                    <a:bodyPr/>
                    <a:lstStyle/>
                    <a:p>
                      <a:endParaRPr lang="en-ZA"/>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val="10000"/>
                  </a:ext>
                </a:extLst>
              </a:tr>
              <a:tr h="370840">
                <a:tc>
                  <a:txBody>
                    <a:bodyPr/>
                    <a:lstStyle/>
                    <a:p>
                      <a:pPr algn="just"/>
                      <a:r>
                        <a:rPr lang="en-ZA" sz="1400" b="1" dirty="0" smtClean="0"/>
                        <a:t>ISSUE</a:t>
                      </a:r>
                      <a:endParaRPr lang="en-ZA" sz="1400" b="1" dirty="0"/>
                    </a:p>
                  </a:txBody>
                  <a:tcPr/>
                </a:tc>
                <a:tc>
                  <a:txBody>
                    <a:bodyPr/>
                    <a:lstStyle/>
                    <a:p>
                      <a:pPr algn="just"/>
                      <a:r>
                        <a:rPr lang="en-ZA" sz="1400" b="1" dirty="0" smtClean="0"/>
                        <a:t>DEMAND</a:t>
                      </a:r>
                      <a:endParaRPr lang="en-ZA" sz="1400" b="1" dirty="0"/>
                    </a:p>
                  </a:txBody>
                  <a:tcPr/>
                </a:tc>
                <a:tc>
                  <a:txBody>
                    <a:bodyPr/>
                    <a:lstStyle/>
                    <a:p>
                      <a:pPr algn="just"/>
                      <a:r>
                        <a:rPr lang="en-ZA" sz="1400" b="1" dirty="0" smtClean="0"/>
                        <a:t>MTEF COST (</a:t>
                      </a:r>
                      <a:r>
                        <a:rPr lang="en-ZA" sz="1400" b="1" dirty="0" err="1" smtClean="0"/>
                        <a:t>R’bn</a:t>
                      </a:r>
                      <a:r>
                        <a:rPr lang="en-ZA" sz="1400" b="1" dirty="0" smtClean="0"/>
                        <a:t>)</a:t>
                      </a:r>
                      <a:endParaRPr lang="en-ZA" sz="1400" b="1" dirty="0"/>
                    </a:p>
                  </a:txBody>
                  <a:tcPr/>
                </a:tc>
                <a:tc>
                  <a:txBody>
                    <a:bodyPr/>
                    <a:lstStyle/>
                    <a:p>
                      <a:pPr algn="just"/>
                      <a:r>
                        <a:rPr lang="en-ZA" sz="1400" b="1" dirty="0" smtClean="0"/>
                        <a:t>MOTIVATION</a:t>
                      </a:r>
                      <a:endParaRPr lang="en-ZA" sz="1400" b="1" dirty="0"/>
                    </a:p>
                  </a:txBody>
                  <a:tcPr/>
                </a:tc>
                <a:extLst>
                  <a:ext uri="{0D108BD9-81ED-4DB2-BD59-A6C34878D82A}">
                    <a16:rowId xmlns:a16="http://schemas.microsoft.com/office/drawing/2014/main" val="10001"/>
                  </a:ext>
                </a:extLst>
              </a:tr>
              <a:tr h="370840">
                <a:tc>
                  <a:txBody>
                    <a:bodyPr/>
                    <a:lstStyle/>
                    <a:p>
                      <a:pPr algn="just"/>
                      <a:r>
                        <a:rPr lang="en-US" sz="1400" b="1" kern="1200" dirty="0" smtClean="0">
                          <a:solidFill>
                            <a:schemeClr val="dk1"/>
                          </a:solidFill>
                          <a:effectLst/>
                          <a:latin typeface="+mn-lt"/>
                          <a:ea typeface="+mn-ea"/>
                          <a:cs typeface="+mn-cs"/>
                        </a:rPr>
                        <a:t>LEAVE</a:t>
                      </a:r>
                      <a:endParaRPr lang="en-ZA" sz="1400" kern="1200" dirty="0">
                        <a:solidFill>
                          <a:schemeClr val="dk1"/>
                        </a:solidFill>
                        <a:effectLst/>
                        <a:latin typeface="+mn-lt"/>
                        <a:ea typeface="+mn-ea"/>
                        <a:cs typeface="+mn-cs"/>
                      </a:endParaRPr>
                    </a:p>
                  </a:txBody>
                  <a:tcPr/>
                </a:tc>
                <a:tc>
                  <a:txBody>
                    <a:bodyPr/>
                    <a:lstStyle/>
                    <a:p>
                      <a:pPr algn="just"/>
                      <a:r>
                        <a:rPr lang="en-US" sz="1400" b="1" kern="1200" dirty="0" smtClean="0">
                          <a:solidFill>
                            <a:schemeClr val="dk1"/>
                          </a:solidFill>
                          <a:effectLst/>
                          <a:latin typeface="+mn-lt"/>
                          <a:ea typeface="+mn-ea"/>
                          <a:cs typeface="+mn-cs"/>
                        </a:rPr>
                        <a:t>1. Capped leave</a:t>
                      </a:r>
                      <a:r>
                        <a:rPr lang="en-US" sz="1400" kern="1200" dirty="0" smtClean="0">
                          <a:solidFill>
                            <a:schemeClr val="dk1"/>
                          </a:solidFill>
                          <a:effectLst/>
                          <a:latin typeface="+mn-lt"/>
                          <a:ea typeface="+mn-ea"/>
                          <a:cs typeface="+mn-cs"/>
                        </a:rPr>
                        <a:t> to be paid out to all public servants upon resignation.</a:t>
                      </a:r>
                      <a:r>
                        <a:rPr lang="en-US" sz="1400" b="1" kern="1200" dirty="0" smtClean="0">
                          <a:solidFill>
                            <a:schemeClr val="dk1"/>
                          </a:solidFill>
                          <a:effectLst/>
                          <a:latin typeface="+mn-lt"/>
                          <a:ea typeface="+mn-ea"/>
                          <a:cs typeface="+mn-cs"/>
                        </a:rPr>
                        <a:t>  </a:t>
                      </a:r>
                      <a:endParaRPr lang="en-ZA" sz="1400" kern="1200" dirty="0" smtClean="0">
                        <a:solidFill>
                          <a:schemeClr val="dk1"/>
                        </a:solidFill>
                        <a:effectLst/>
                        <a:latin typeface="+mn-lt"/>
                        <a:ea typeface="+mn-ea"/>
                        <a:cs typeface="+mn-cs"/>
                      </a:endParaRPr>
                    </a:p>
                    <a:p>
                      <a:pPr algn="just"/>
                      <a:r>
                        <a:rPr lang="en-US" sz="1400" b="1" kern="1200" dirty="0" smtClean="0">
                          <a:solidFill>
                            <a:schemeClr val="dk1"/>
                          </a:solidFill>
                          <a:effectLst/>
                          <a:latin typeface="+mn-lt"/>
                          <a:ea typeface="+mn-ea"/>
                          <a:cs typeface="+mn-cs"/>
                        </a:rPr>
                        <a:t> </a:t>
                      </a:r>
                      <a:endParaRPr lang="en-ZA" sz="1400" kern="1200" dirty="0" smtClean="0">
                        <a:solidFill>
                          <a:schemeClr val="dk1"/>
                        </a:solidFill>
                        <a:effectLst/>
                        <a:latin typeface="+mn-lt"/>
                        <a:ea typeface="+mn-ea"/>
                        <a:cs typeface="+mn-cs"/>
                      </a:endParaRPr>
                    </a:p>
                    <a:p>
                      <a:pPr algn="just"/>
                      <a:r>
                        <a:rPr lang="en-US" sz="1400" b="1" kern="1200" dirty="0" smtClean="0">
                          <a:solidFill>
                            <a:schemeClr val="dk1"/>
                          </a:solidFill>
                          <a:effectLst/>
                          <a:latin typeface="+mn-lt"/>
                          <a:ea typeface="+mn-ea"/>
                          <a:cs typeface="+mn-cs"/>
                        </a:rPr>
                        <a:t>2. Family responsibility leave</a:t>
                      </a:r>
                      <a:endParaRPr lang="en-ZA" sz="1400" kern="1200" dirty="0" smtClean="0">
                        <a:solidFill>
                          <a:schemeClr val="dk1"/>
                        </a:solidFill>
                        <a:effectLst/>
                        <a:latin typeface="+mn-lt"/>
                        <a:ea typeface="+mn-ea"/>
                        <a:cs typeface="+mn-cs"/>
                      </a:endParaRPr>
                    </a:p>
                    <a:p>
                      <a:pPr algn="just"/>
                      <a:r>
                        <a:rPr lang="en-US" sz="1400" b="1" kern="1200" dirty="0" smtClean="0">
                          <a:solidFill>
                            <a:schemeClr val="dk1"/>
                          </a:solidFill>
                          <a:effectLst/>
                          <a:latin typeface="+mn-lt"/>
                          <a:ea typeface="+mn-ea"/>
                          <a:cs typeface="+mn-cs"/>
                        </a:rPr>
                        <a:t>     </a:t>
                      </a:r>
                    </a:p>
                    <a:p>
                      <a:pPr algn="just"/>
                      <a:r>
                        <a:rPr lang="en-US" sz="1400" b="0" kern="1200" dirty="0" smtClean="0">
                          <a:solidFill>
                            <a:schemeClr val="dk1"/>
                          </a:solidFill>
                          <a:effectLst/>
                          <a:latin typeface="+mn-lt"/>
                          <a:ea typeface="+mn-ea"/>
                          <a:cs typeface="+mn-cs"/>
                        </a:rPr>
                        <a:t>2.1 </a:t>
                      </a:r>
                      <a:r>
                        <a:rPr lang="en-US" sz="1400" kern="1200" dirty="0" smtClean="0">
                          <a:solidFill>
                            <a:schemeClr val="dk1"/>
                          </a:solidFill>
                          <a:effectLst/>
                          <a:latin typeface="+mn-lt"/>
                          <a:ea typeface="+mn-ea"/>
                          <a:cs typeface="+mn-cs"/>
                        </a:rPr>
                        <a:t>The age cap of 18 years for children who need to be assisted during their illness, to be removed. </a:t>
                      </a:r>
                    </a:p>
                    <a:p>
                      <a:pPr algn="just"/>
                      <a:endParaRPr lang="en-US" sz="1400" kern="1200" dirty="0" smtClean="0">
                        <a:solidFill>
                          <a:schemeClr val="dk1"/>
                        </a:solidFill>
                        <a:effectLst/>
                        <a:latin typeface="+mn-lt"/>
                        <a:ea typeface="+mn-ea"/>
                        <a:cs typeface="+mn-cs"/>
                      </a:endParaRPr>
                    </a:p>
                    <a:p>
                      <a:pPr algn="just"/>
                      <a:endParaRPr lang="en-US" sz="1400" b="0" kern="1200" dirty="0" smtClean="0">
                        <a:solidFill>
                          <a:schemeClr val="dk1"/>
                        </a:solidFill>
                        <a:effectLst/>
                        <a:latin typeface="+mn-lt"/>
                        <a:ea typeface="+mn-ea"/>
                        <a:cs typeface="+mn-cs"/>
                      </a:endParaRPr>
                    </a:p>
                    <a:p>
                      <a:pPr algn="just"/>
                      <a:endParaRPr lang="en-US" sz="1400" b="0" kern="1200" dirty="0" smtClean="0">
                        <a:solidFill>
                          <a:schemeClr val="dk1"/>
                        </a:solidFill>
                        <a:effectLst/>
                        <a:latin typeface="+mn-lt"/>
                        <a:ea typeface="+mn-ea"/>
                        <a:cs typeface="+mn-cs"/>
                      </a:endParaRPr>
                    </a:p>
                    <a:p>
                      <a:pPr algn="just"/>
                      <a:endParaRPr lang="en-US" sz="1400" b="0" kern="1200" dirty="0" smtClean="0">
                        <a:solidFill>
                          <a:schemeClr val="dk1"/>
                        </a:solidFill>
                        <a:effectLst/>
                        <a:latin typeface="+mn-lt"/>
                        <a:ea typeface="+mn-ea"/>
                        <a:cs typeface="+mn-cs"/>
                      </a:endParaRPr>
                    </a:p>
                    <a:p>
                      <a:pPr algn="just"/>
                      <a:r>
                        <a:rPr lang="en-US" sz="1400" b="0" kern="1200" dirty="0" smtClean="0">
                          <a:solidFill>
                            <a:schemeClr val="dk1"/>
                          </a:solidFill>
                          <a:effectLst/>
                          <a:latin typeface="+mn-lt"/>
                          <a:ea typeface="+mn-ea"/>
                          <a:cs typeface="+mn-cs"/>
                        </a:rPr>
                        <a:t>2.2 Family Responsibility leave to be granted to take care of a sick parent. Additional 3 days.</a:t>
                      </a:r>
                      <a:endParaRPr lang="en-ZA" sz="1400" b="0" kern="1200" dirty="0">
                        <a:solidFill>
                          <a:schemeClr val="dk1"/>
                        </a:solidFill>
                        <a:effectLst/>
                        <a:latin typeface="+mn-lt"/>
                        <a:ea typeface="+mn-ea"/>
                        <a:cs typeface="+mn-cs"/>
                      </a:endParaRPr>
                    </a:p>
                  </a:txBody>
                  <a:tcPr/>
                </a:tc>
                <a:tc>
                  <a:txBody>
                    <a:bodyPr/>
                    <a:lstStyle/>
                    <a:p>
                      <a:pPr algn="just"/>
                      <a:r>
                        <a:rPr lang="en-ZA" sz="1400" b="0" kern="1200" dirty="0" smtClean="0">
                          <a:solidFill>
                            <a:schemeClr val="dk1"/>
                          </a:solidFill>
                          <a:effectLst/>
                          <a:latin typeface="+mn-lt"/>
                          <a:ea typeface="+mn-ea"/>
                          <a:cs typeface="+mn-cs"/>
                        </a:rPr>
                        <a:t>2,5</a:t>
                      </a:r>
                    </a:p>
                    <a:p>
                      <a:pPr algn="just"/>
                      <a:endParaRPr lang="en-ZA" sz="1400" b="0" kern="1200" dirty="0" smtClean="0">
                        <a:solidFill>
                          <a:schemeClr val="dk1"/>
                        </a:solidFill>
                        <a:effectLst/>
                        <a:latin typeface="+mn-lt"/>
                        <a:ea typeface="+mn-ea"/>
                        <a:cs typeface="+mn-cs"/>
                      </a:endParaRPr>
                    </a:p>
                    <a:p>
                      <a:pPr algn="just"/>
                      <a:endParaRPr lang="en-ZA" sz="1400" b="0" kern="1200" dirty="0" smtClean="0">
                        <a:solidFill>
                          <a:schemeClr val="dk1"/>
                        </a:solidFill>
                        <a:effectLst/>
                        <a:latin typeface="+mn-lt"/>
                        <a:ea typeface="+mn-ea"/>
                        <a:cs typeface="+mn-cs"/>
                      </a:endParaRPr>
                    </a:p>
                    <a:p>
                      <a:pPr algn="just"/>
                      <a:endParaRPr lang="en-ZA" sz="1400" b="0" kern="1200" dirty="0" smtClean="0">
                        <a:solidFill>
                          <a:schemeClr val="dk1"/>
                        </a:solidFill>
                        <a:effectLst/>
                        <a:latin typeface="+mn-lt"/>
                        <a:ea typeface="+mn-ea"/>
                        <a:cs typeface="+mn-cs"/>
                      </a:endParaRPr>
                    </a:p>
                    <a:p>
                      <a:pPr algn="just"/>
                      <a:endParaRPr lang="en-ZA" sz="1400" b="0" kern="1200" dirty="0" smtClean="0">
                        <a:solidFill>
                          <a:schemeClr val="dk1"/>
                        </a:solidFill>
                        <a:effectLst/>
                        <a:latin typeface="+mn-lt"/>
                        <a:ea typeface="+mn-ea"/>
                        <a:cs typeface="+mn-cs"/>
                      </a:endParaRPr>
                    </a:p>
                    <a:p>
                      <a:pPr algn="just"/>
                      <a:endParaRPr lang="en-ZA" sz="1400" b="0" kern="1200" dirty="0" smtClean="0">
                        <a:solidFill>
                          <a:schemeClr val="dk1"/>
                        </a:solidFill>
                        <a:effectLst/>
                        <a:latin typeface="+mn-lt"/>
                        <a:ea typeface="+mn-ea"/>
                        <a:cs typeface="+mn-cs"/>
                      </a:endParaRPr>
                    </a:p>
                    <a:p>
                      <a:pPr algn="just"/>
                      <a:r>
                        <a:rPr lang="en-ZA" sz="1400" b="0" kern="1200" dirty="0" smtClean="0">
                          <a:solidFill>
                            <a:schemeClr val="dk1"/>
                          </a:solidFill>
                          <a:effectLst/>
                          <a:latin typeface="+mn-lt"/>
                          <a:ea typeface="+mn-ea"/>
                          <a:cs typeface="+mn-cs"/>
                        </a:rPr>
                        <a:t>0</a:t>
                      </a:r>
                    </a:p>
                    <a:p>
                      <a:pPr algn="just"/>
                      <a:endParaRPr lang="en-ZA" sz="1400" b="0" kern="1200" dirty="0" smtClean="0">
                        <a:solidFill>
                          <a:schemeClr val="dk1"/>
                        </a:solidFill>
                        <a:effectLst/>
                        <a:latin typeface="+mn-lt"/>
                        <a:ea typeface="+mn-ea"/>
                        <a:cs typeface="+mn-cs"/>
                      </a:endParaRPr>
                    </a:p>
                    <a:p>
                      <a:pPr algn="just"/>
                      <a:endParaRPr lang="en-ZA" sz="1400" b="0" kern="1200" dirty="0" smtClean="0">
                        <a:solidFill>
                          <a:schemeClr val="dk1"/>
                        </a:solidFill>
                        <a:effectLst/>
                        <a:latin typeface="+mn-lt"/>
                        <a:ea typeface="+mn-ea"/>
                        <a:cs typeface="+mn-cs"/>
                      </a:endParaRPr>
                    </a:p>
                    <a:p>
                      <a:pPr algn="just"/>
                      <a:endParaRPr lang="en-ZA" sz="1400" b="0" kern="1200" dirty="0" smtClean="0">
                        <a:solidFill>
                          <a:schemeClr val="dk1"/>
                        </a:solidFill>
                        <a:effectLst/>
                        <a:latin typeface="+mn-lt"/>
                        <a:ea typeface="+mn-ea"/>
                        <a:cs typeface="+mn-cs"/>
                      </a:endParaRPr>
                    </a:p>
                    <a:p>
                      <a:pPr algn="just"/>
                      <a:endParaRPr lang="en-ZA" sz="1400" b="0" kern="1200" dirty="0" smtClean="0">
                        <a:solidFill>
                          <a:schemeClr val="dk1"/>
                        </a:solidFill>
                        <a:effectLst/>
                        <a:latin typeface="+mn-lt"/>
                        <a:ea typeface="+mn-ea"/>
                        <a:cs typeface="+mn-cs"/>
                      </a:endParaRPr>
                    </a:p>
                    <a:p>
                      <a:pPr algn="just"/>
                      <a:endParaRPr lang="en-ZA" sz="1400" b="0" kern="1200" dirty="0" smtClean="0">
                        <a:solidFill>
                          <a:schemeClr val="dk1"/>
                        </a:solidFill>
                        <a:effectLst/>
                        <a:latin typeface="+mn-lt"/>
                        <a:ea typeface="+mn-ea"/>
                        <a:cs typeface="+mn-cs"/>
                      </a:endParaRPr>
                    </a:p>
                    <a:p>
                      <a:pPr algn="just"/>
                      <a:endParaRPr lang="en-ZA" sz="1400" b="0" kern="1200" dirty="0" smtClean="0">
                        <a:solidFill>
                          <a:schemeClr val="dk1"/>
                        </a:solidFill>
                        <a:effectLst/>
                        <a:latin typeface="+mn-lt"/>
                        <a:ea typeface="+mn-ea"/>
                        <a:cs typeface="+mn-cs"/>
                      </a:endParaRPr>
                    </a:p>
                    <a:p>
                      <a:pPr algn="just"/>
                      <a:endParaRPr lang="en-ZA" sz="1400" b="0" kern="1200" dirty="0" smtClean="0">
                        <a:solidFill>
                          <a:schemeClr val="dk1"/>
                        </a:solidFill>
                        <a:effectLst/>
                        <a:latin typeface="+mn-lt"/>
                        <a:ea typeface="+mn-ea"/>
                        <a:cs typeface="+mn-cs"/>
                      </a:endParaRPr>
                    </a:p>
                    <a:p>
                      <a:pPr algn="just"/>
                      <a:r>
                        <a:rPr lang="en-ZA" sz="1400" b="0" kern="1200" dirty="0" smtClean="0">
                          <a:solidFill>
                            <a:schemeClr val="dk1"/>
                          </a:solidFill>
                          <a:effectLst/>
                          <a:latin typeface="+mn-lt"/>
                          <a:ea typeface="+mn-ea"/>
                          <a:cs typeface="+mn-cs"/>
                        </a:rPr>
                        <a:t>3,8</a:t>
                      </a:r>
                    </a:p>
                    <a:p>
                      <a:pPr algn="just"/>
                      <a:endParaRPr lang="en-ZA" sz="1400" b="0" kern="1200" dirty="0">
                        <a:solidFill>
                          <a:schemeClr val="dk1"/>
                        </a:solidFill>
                        <a:effectLst/>
                        <a:latin typeface="+mn-lt"/>
                        <a:ea typeface="+mn-ea"/>
                        <a:cs typeface="+mn-cs"/>
                      </a:endParaRPr>
                    </a:p>
                  </a:txBody>
                  <a:tcPr/>
                </a:tc>
                <a:tc>
                  <a:txBody>
                    <a:bodyPr/>
                    <a:lstStyle/>
                    <a:p>
                      <a:pPr algn="just"/>
                      <a:r>
                        <a:rPr lang="en-US" sz="1400" kern="1200" dirty="0" smtClean="0">
                          <a:solidFill>
                            <a:schemeClr val="dk1"/>
                          </a:solidFill>
                          <a:effectLst/>
                          <a:latin typeface="+mn-lt"/>
                          <a:ea typeface="+mn-ea"/>
                          <a:cs typeface="+mn-cs"/>
                        </a:rPr>
                        <a:t>The same argument applies as for the savings account </a:t>
                      </a:r>
                      <a:endParaRPr lang="en-ZA" sz="1400" kern="1200" dirty="0" smtClean="0">
                        <a:solidFill>
                          <a:schemeClr val="dk1"/>
                        </a:solidFill>
                        <a:effectLst/>
                        <a:latin typeface="+mn-lt"/>
                        <a:ea typeface="+mn-ea"/>
                        <a:cs typeface="+mn-cs"/>
                      </a:endParaRPr>
                    </a:p>
                    <a:p>
                      <a:pPr algn="just"/>
                      <a:r>
                        <a:rPr lang="en-US" sz="1400" kern="1200" dirty="0" smtClean="0">
                          <a:solidFill>
                            <a:schemeClr val="dk1"/>
                          </a:solidFill>
                          <a:effectLst/>
                          <a:latin typeface="+mn-lt"/>
                          <a:ea typeface="+mn-ea"/>
                          <a:cs typeface="+mn-cs"/>
                        </a:rPr>
                        <a:t> </a:t>
                      </a:r>
                      <a:endParaRPr lang="en-ZA" sz="1400" kern="1200" dirty="0" smtClean="0">
                        <a:solidFill>
                          <a:schemeClr val="dk1"/>
                        </a:solidFill>
                        <a:effectLst/>
                        <a:latin typeface="+mn-lt"/>
                        <a:ea typeface="+mn-ea"/>
                        <a:cs typeface="+mn-cs"/>
                      </a:endParaRPr>
                    </a:p>
                    <a:p>
                      <a:pPr algn="just"/>
                      <a:r>
                        <a:rPr lang="en-US" sz="1400" kern="1200" dirty="0" smtClean="0">
                          <a:solidFill>
                            <a:schemeClr val="dk1"/>
                          </a:solidFill>
                          <a:effectLst/>
                          <a:latin typeface="+mn-lt"/>
                          <a:ea typeface="+mn-ea"/>
                          <a:cs typeface="+mn-cs"/>
                        </a:rPr>
                        <a:t>Currently, Public Servants are only allowed to </a:t>
                      </a:r>
                      <a:r>
                        <a:rPr lang="en-US" sz="1400" kern="1200" dirty="0" err="1" smtClean="0">
                          <a:solidFill>
                            <a:schemeClr val="dk1"/>
                          </a:solidFill>
                          <a:effectLst/>
                          <a:latin typeface="+mn-lt"/>
                          <a:ea typeface="+mn-ea"/>
                          <a:cs typeface="+mn-cs"/>
                        </a:rPr>
                        <a:t>utilise</a:t>
                      </a:r>
                      <a:r>
                        <a:rPr lang="en-US" sz="1400" kern="1200" dirty="0" smtClean="0">
                          <a:solidFill>
                            <a:schemeClr val="dk1"/>
                          </a:solidFill>
                          <a:effectLst/>
                          <a:latin typeface="+mn-lt"/>
                          <a:ea typeface="+mn-ea"/>
                          <a:cs typeface="+mn-cs"/>
                        </a:rPr>
                        <a:t> family responsibility leave if the employee’s child is sick and is younger than 18 years of age.  If the need was identified for spouses to be assisted during illness, there should not be a cap on the age of children who needs to be assisted during their illness. </a:t>
                      </a:r>
                    </a:p>
                    <a:p>
                      <a:pPr algn="just"/>
                      <a:endParaRPr lang="en-US" sz="1400" kern="1200" dirty="0" smtClean="0">
                        <a:solidFill>
                          <a:schemeClr val="dk1"/>
                        </a:solidFill>
                        <a:effectLst/>
                        <a:latin typeface="+mn-lt"/>
                        <a:ea typeface="+mn-ea"/>
                        <a:cs typeface="+mn-cs"/>
                      </a:endParaRPr>
                    </a:p>
                    <a:p>
                      <a:pPr algn="just"/>
                      <a:r>
                        <a:rPr lang="en-US" sz="1400" b="0" kern="1200" dirty="0" smtClean="0">
                          <a:solidFill>
                            <a:schemeClr val="dk1"/>
                          </a:solidFill>
                          <a:effectLst/>
                          <a:latin typeface="+mn-lt"/>
                          <a:ea typeface="+mn-ea"/>
                          <a:cs typeface="+mn-cs"/>
                        </a:rPr>
                        <a:t>Family responsibility leave for purposes of illness should not be limited to a child or spouse or life partner. Parents also often need assistance in this regard.</a:t>
                      </a:r>
                      <a:endParaRPr lang="en-ZA" sz="1400" b="0" kern="1200" dirty="0">
                        <a:solidFill>
                          <a:schemeClr val="dk1"/>
                        </a:solidFill>
                        <a:effectLst/>
                        <a:latin typeface="+mn-lt"/>
                        <a:ea typeface="+mn-ea"/>
                        <a:cs typeface="+mn-cs"/>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717164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Costing of Labour demands Cont.</a:t>
            </a:r>
            <a:endParaRPr lang="en-GB" dirty="0"/>
          </a:p>
        </p:txBody>
      </p:sp>
      <p:sp>
        <p:nvSpPr>
          <p:cNvPr id="4" name="Slide Number Placeholder 3"/>
          <p:cNvSpPr>
            <a:spLocks noGrp="1"/>
          </p:cNvSpPr>
          <p:nvPr>
            <p:ph type="sldNum" sz="quarter" idx="12"/>
          </p:nvPr>
        </p:nvSpPr>
        <p:spPr/>
        <p:txBody>
          <a:bodyPr/>
          <a:lstStyle/>
          <a:p>
            <a:fld id="{B59ACEC8-D248-43BB-9E41-8F603F9ACC52}" type="slidenum">
              <a:rPr lang="en-ZA" smtClean="0">
                <a:solidFill>
                  <a:prstClr val="white"/>
                </a:solidFill>
              </a:rPr>
              <a:pPr/>
              <a:t>37</a:t>
            </a:fld>
            <a:endParaRPr lang="en-ZA">
              <a:solidFill>
                <a:prstClr val="white"/>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663422309"/>
              </p:ext>
            </p:extLst>
          </p:nvPr>
        </p:nvGraphicFramePr>
        <p:xfrm>
          <a:off x="115912" y="964379"/>
          <a:ext cx="11921893" cy="4683944"/>
        </p:xfrm>
        <a:graphic>
          <a:graphicData uri="http://schemas.openxmlformats.org/drawingml/2006/table">
            <a:tbl>
              <a:tblPr firstRow="1" bandRow="1">
                <a:tableStyleId>{5C22544A-7EE6-4342-B048-85BDC9FD1C3A}</a:tableStyleId>
              </a:tblPr>
              <a:tblGrid>
                <a:gridCol w="931201">
                  <a:extLst>
                    <a:ext uri="{9D8B030D-6E8A-4147-A177-3AD203B41FA5}">
                      <a16:colId xmlns:a16="http://schemas.microsoft.com/office/drawing/2014/main" val="20000"/>
                    </a:ext>
                  </a:extLst>
                </a:gridCol>
                <a:gridCol w="3163981">
                  <a:extLst>
                    <a:ext uri="{9D8B030D-6E8A-4147-A177-3AD203B41FA5}">
                      <a16:colId xmlns:a16="http://schemas.microsoft.com/office/drawing/2014/main" val="20001"/>
                    </a:ext>
                  </a:extLst>
                </a:gridCol>
                <a:gridCol w="3163981">
                  <a:extLst>
                    <a:ext uri="{9D8B030D-6E8A-4147-A177-3AD203B41FA5}">
                      <a16:colId xmlns:a16="http://schemas.microsoft.com/office/drawing/2014/main" val="413171627"/>
                    </a:ext>
                  </a:extLst>
                </a:gridCol>
                <a:gridCol w="4662730">
                  <a:extLst>
                    <a:ext uri="{9D8B030D-6E8A-4147-A177-3AD203B41FA5}">
                      <a16:colId xmlns:a16="http://schemas.microsoft.com/office/drawing/2014/main" val="20002"/>
                    </a:ext>
                  </a:extLst>
                </a:gridCol>
              </a:tblGrid>
              <a:tr h="376012">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400" dirty="0" smtClean="0"/>
                        <a:t>COSTING (</a:t>
                      </a:r>
                      <a:r>
                        <a:rPr lang="en-ZA" sz="1400" dirty="0" err="1" smtClean="0"/>
                        <a:t>R</a:t>
                      </a:r>
                      <a:r>
                        <a:rPr lang="en-ZA" sz="1400" baseline="0" dirty="0" err="1" smtClean="0"/>
                        <a:t>’bn</a:t>
                      </a:r>
                      <a:r>
                        <a:rPr lang="en-ZA" sz="1400" baseline="0" dirty="0" smtClean="0"/>
                        <a:t>)</a:t>
                      </a:r>
                      <a:endParaRPr lang="en-ZA" sz="1400" dirty="0" smtClean="0"/>
                    </a:p>
                  </a:txBody>
                  <a:tcPr/>
                </a:tc>
                <a:tc hMerge="1">
                  <a:txBody>
                    <a:bodyPr/>
                    <a:lstStyle/>
                    <a:p>
                      <a:endParaRPr lang="en-ZA"/>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val="10000"/>
                  </a:ext>
                </a:extLst>
              </a:tr>
              <a:tr h="376012">
                <a:tc>
                  <a:txBody>
                    <a:bodyPr/>
                    <a:lstStyle/>
                    <a:p>
                      <a:pPr algn="just"/>
                      <a:r>
                        <a:rPr lang="en-ZA" sz="1400" b="1" dirty="0" smtClean="0"/>
                        <a:t>ISSUE</a:t>
                      </a:r>
                      <a:endParaRPr lang="en-ZA" sz="1400" b="1" dirty="0"/>
                    </a:p>
                  </a:txBody>
                  <a:tcPr/>
                </a:tc>
                <a:tc>
                  <a:txBody>
                    <a:bodyPr/>
                    <a:lstStyle/>
                    <a:p>
                      <a:pPr algn="just"/>
                      <a:r>
                        <a:rPr lang="en-ZA" sz="1400" b="1" dirty="0" smtClean="0"/>
                        <a:t>DEMAND</a:t>
                      </a:r>
                      <a:endParaRPr lang="en-ZA" sz="1400" b="1" dirty="0"/>
                    </a:p>
                  </a:txBody>
                  <a:tcPr/>
                </a:tc>
                <a:tc>
                  <a:txBody>
                    <a:bodyPr/>
                    <a:lstStyle/>
                    <a:p>
                      <a:pPr algn="just"/>
                      <a:r>
                        <a:rPr lang="en-ZA" sz="1400" b="1" dirty="0" smtClean="0"/>
                        <a:t>MTEF</a:t>
                      </a:r>
                      <a:r>
                        <a:rPr lang="en-ZA" sz="1400" b="1" baseline="0" dirty="0" smtClean="0"/>
                        <a:t> COST (</a:t>
                      </a:r>
                      <a:r>
                        <a:rPr lang="en-ZA" sz="1400" b="1" baseline="0" dirty="0" err="1" smtClean="0"/>
                        <a:t>R’bn</a:t>
                      </a:r>
                      <a:r>
                        <a:rPr lang="en-ZA" sz="1400" b="1" baseline="0" dirty="0" smtClean="0"/>
                        <a:t>)</a:t>
                      </a:r>
                      <a:endParaRPr lang="en-ZA" sz="1400" b="1" dirty="0"/>
                    </a:p>
                  </a:txBody>
                  <a:tcPr/>
                </a:tc>
                <a:tc>
                  <a:txBody>
                    <a:bodyPr/>
                    <a:lstStyle/>
                    <a:p>
                      <a:pPr algn="just"/>
                      <a:r>
                        <a:rPr lang="en-ZA" sz="1400" b="1" dirty="0" smtClean="0"/>
                        <a:t>MOTIVATION</a:t>
                      </a:r>
                      <a:endParaRPr lang="en-ZA" sz="1400" b="1" dirty="0"/>
                    </a:p>
                  </a:txBody>
                  <a:tcPr/>
                </a:tc>
                <a:extLst>
                  <a:ext uri="{0D108BD9-81ED-4DB2-BD59-A6C34878D82A}">
                    <a16:rowId xmlns:a16="http://schemas.microsoft.com/office/drawing/2014/main" val="10001"/>
                  </a:ext>
                </a:extLst>
              </a:tr>
              <a:tr h="3554097">
                <a:tc>
                  <a:txBody>
                    <a:bodyPr/>
                    <a:lstStyle/>
                    <a:p>
                      <a:pPr algn="just"/>
                      <a:r>
                        <a:rPr lang="en-US" sz="1400" b="1" kern="1200" dirty="0" smtClean="0">
                          <a:solidFill>
                            <a:schemeClr val="dk1"/>
                          </a:solidFill>
                          <a:effectLst/>
                          <a:latin typeface="+mn-lt"/>
                          <a:ea typeface="+mn-ea"/>
                          <a:cs typeface="+mn-cs"/>
                        </a:rPr>
                        <a:t>LEAVE</a:t>
                      </a:r>
                      <a:endParaRPr lang="en-ZA" sz="1400" kern="1200" dirty="0">
                        <a:solidFill>
                          <a:schemeClr val="dk1"/>
                        </a:solidFill>
                        <a:effectLst/>
                        <a:latin typeface="+mn-lt"/>
                        <a:ea typeface="+mn-ea"/>
                        <a:cs typeface="+mn-cs"/>
                      </a:endParaRPr>
                    </a:p>
                  </a:txBody>
                  <a:tcPr/>
                </a:tc>
                <a:tc>
                  <a:txBody>
                    <a:bodyPr/>
                    <a:lstStyle/>
                    <a:p>
                      <a:pPr algn="just"/>
                      <a:r>
                        <a:rPr lang="en-US" sz="1400" b="0" kern="1200" dirty="0" smtClean="0">
                          <a:solidFill>
                            <a:schemeClr val="dk1"/>
                          </a:solidFill>
                          <a:effectLst/>
                          <a:latin typeface="+mn-lt"/>
                          <a:ea typeface="+mn-ea"/>
                          <a:cs typeface="+mn-cs"/>
                        </a:rPr>
                        <a:t>3. </a:t>
                      </a:r>
                      <a:r>
                        <a:rPr lang="en-US" sz="1400" b="1" kern="1200" dirty="0" smtClean="0">
                          <a:solidFill>
                            <a:schemeClr val="dk1"/>
                          </a:solidFill>
                          <a:effectLst/>
                          <a:latin typeface="+mn-lt"/>
                          <a:ea typeface="+mn-ea"/>
                          <a:cs typeface="+mn-cs"/>
                        </a:rPr>
                        <a:t>Maternity leave </a:t>
                      </a:r>
                      <a:r>
                        <a:rPr lang="en-US" sz="1400" kern="1200" dirty="0" smtClean="0">
                          <a:solidFill>
                            <a:schemeClr val="dk1"/>
                          </a:solidFill>
                          <a:effectLst/>
                          <a:latin typeface="+mn-lt"/>
                          <a:ea typeface="+mn-ea"/>
                          <a:cs typeface="+mn-cs"/>
                        </a:rPr>
                        <a:t>be granted to male employees under a surrogacy agreement.</a:t>
                      </a:r>
                      <a:endParaRPr lang="en-ZA" sz="1400" kern="1200" dirty="0" smtClean="0">
                        <a:solidFill>
                          <a:schemeClr val="dk1"/>
                        </a:solidFill>
                        <a:effectLst/>
                        <a:latin typeface="+mn-lt"/>
                        <a:ea typeface="+mn-ea"/>
                        <a:cs typeface="+mn-cs"/>
                      </a:endParaRPr>
                    </a:p>
                    <a:p>
                      <a:pPr algn="just"/>
                      <a:r>
                        <a:rPr lang="en-US" sz="1400" kern="1200" dirty="0" smtClean="0">
                          <a:solidFill>
                            <a:schemeClr val="dk1"/>
                          </a:solidFill>
                          <a:effectLst/>
                          <a:latin typeface="+mn-lt"/>
                          <a:ea typeface="+mn-ea"/>
                          <a:cs typeface="+mn-cs"/>
                        </a:rPr>
                        <a:t> </a:t>
                      </a:r>
                      <a:endParaRPr lang="en-ZA" sz="1400" kern="1200" dirty="0" smtClean="0">
                        <a:solidFill>
                          <a:schemeClr val="dk1"/>
                        </a:solidFill>
                        <a:effectLst/>
                        <a:latin typeface="+mn-lt"/>
                        <a:ea typeface="+mn-ea"/>
                        <a:cs typeface="+mn-cs"/>
                      </a:endParaRPr>
                    </a:p>
                    <a:p>
                      <a:pPr algn="just"/>
                      <a:r>
                        <a:rPr lang="en-US" sz="1400" kern="1200" dirty="0" smtClean="0">
                          <a:solidFill>
                            <a:schemeClr val="dk1"/>
                          </a:solidFill>
                          <a:effectLst/>
                          <a:latin typeface="+mn-lt"/>
                          <a:ea typeface="+mn-ea"/>
                          <a:cs typeface="+mn-cs"/>
                        </a:rPr>
                        <a:t> </a:t>
                      </a:r>
                      <a:endParaRPr lang="en-ZA" sz="1400" kern="1200" dirty="0" smtClean="0">
                        <a:solidFill>
                          <a:schemeClr val="dk1"/>
                        </a:solidFill>
                        <a:effectLst/>
                        <a:latin typeface="+mn-lt"/>
                        <a:ea typeface="+mn-ea"/>
                        <a:cs typeface="+mn-cs"/>
                      </a:endParaRPr>
                    </a:p>
                    <a:p>
                      <a:pPr algn="just"/>
                      <a:r>
                        <a:rPr lang="en-US" sz="1400" kern="1200" dirty="0" smtClean="0">
                          <a:solidFill>
                            <a:schemeClr val="dk1"/>
                          </a:solidFill>
                          <a:effectLst/>
                          <a:latin typeface="+mn-lt"/>
                          <a:ea typeface="+mn-ea"/>
                          <a:cs typeface="+mn-cs"/>
                        </a:rPr>
                        <a:t> </a:t>
                      </a:r>
                    </a:p>
                    <a:p>
                      <a:pPr algn="just"/>
                      <a:endParaRPr lang="en-US" sz="1400" kern="1200" dirty="0" smtClean="0">
                        <a:solidFill>
                          <a:schemeClr val="dk1"/>
                        </a:solidFill>
                        <a:effectLst/>
                        <a:latin typeface="+mn-lt"/>
                        <a:ea typeface="+mn-ea"/>
                        <a:cs typeface="+mn-cs"/>
                      </a:endParaRPr>
                    </a:p>
                    <a:p>
                      <a:pPr algn="just"/>
                      <a:endParaRPr lang="en-ZA" sz="1400" kern="1200" dirty="0" smtClean="0">
                        <a:solidFill>
                          <a:schemeClr val="dk1"/>
                        </a:solidFill>
                        <a:effectLst/>
                        <a:latin typeface="+mn-lt"/>
                        <a:ea typeface="+mn-ea"/>
                        <a:cs typeface="+mn-cs"/>
                      </a:endParaRPr>
                    </a:p>
                    <a:p>
                      <a:pPr algn="just"/>
                      <a:r>
                        <a:rPr lang="en-US" sz="1400" kern="1200" dirty="0" smtClean="0">
                          <a:solidFill>
                            <a:schemeClr val="dk1"/>
                          </a:solidFill>
                          <a:effectLst/>
                          <a:latin typeface="+mn-lt"/>
                          <a:ea typeface="+mn-ea"/>
                          <a:cs typeface="+mn-cs"/>
                        </a:rPr>
                        <a:t> </a:t>
                      </a:r>
                      <a:endParaRPr lang="en-ZA" sz="1400" kern="1200" dirty="0" smtClean="0">
                        <a:solidFill>
                          <a:schemeClr val="dk1"/>
                        </a:solidFill>
                        <a:effectLst/>
                        <a:latin typeface="+mn-lt"/>
                        <a:ea typeface="+mn-ea"/>
                        <a:cs typeface="+mn-cs"/>
                      </a:endParaRPr>
                    </a:p>
                    <a:p>
                      <a:pPr algn="just"/>
                      <a:r>
                        <a:rPr lang="en-US" sz="1400" b="1" kern="1200" dirty="0" smtClean="0">
                          <a:solidFill>
                            <a:schemeClr val="dk1"/>
                          </a:solidFill>
                          <a:effectLst/>
                          <a:latin typeface="+mn-lt"/>
                          <a:ea typeface="+mn-ea"/>
                          <a:cs typeface="+mn-cs"/>
                        </a:rPr>
                        <a:t> </a:t>
                      </a:r>
                    </a:p>
                    <a:p>
                      <a:pPr algn="just"/>
                      <a:endParaRPr lang="en-US" sz="1400" b="1" kern="1200" dirty="0" smtClean="0">
                        <a:solidFill>
                          <a:schemeClr val="dk1"/>
                        </a:solidFill>
                        <a:effectLst/>
                        <a:latin typeface="+mn-lt"/>
                        <a:ea typeface="+mn-ea"/>
                        <a:cs typeface="+mn-cs"/>
                      </a:endParaRPr>
                    </a:p>
                    <a:p>
                      <a:pPr algn="just"/>
                      <a:r>
                        <a:rPr lang="en-US" sz="1400" b="0" kern="1200" dirty="0" smtClean="0">
                          <a:solidFill>
                            <a:schemeClr val="dk1"/>
                          </a:solidFill>
                          <a:effectLst/>
                          <a:latin typeface="+mn-lt"/>
                          <a:ea typeface="+mn-ea"/>
                          <a:cs typeface="+mn-cs"/>
                        </a:rPr>
                        <a:t>4. </a:t>
                      </a:r>
                      <a:r>
                        <a:rPr lang="en-US" sz="1400" b="1" kern="1200" dirty="0" smtClean="0">
                          <a:solidFill>
                            <a:schemeClr val="dk1"/>
                          </a:solidFill>
                          <a:effectLst/>
                          <a:latin typeface="+mn-lt"/>
                          <a:ea typeface="+mn-ea"/>
                          <a:cs typeface="+mn-cs"/>
                        </a:rPr>
                        <a:t>Temporary Incapacity Leave </a:t>
                      </a:r>
                      <a:r>
                        <a:rPr lang="en-US" sz="1400" kern="1200" dirty="0" smtClean="0">
                          <a:solidFill>
                            <a:schemeClr val="dk1"/>
                          </a:solidFill>
                          <a:effectLst/>
                          <a:latin typeface="+mn-lt"/>
                          <a:ea typeface="+mn-ea"/>
                          <a:cs typeface="+mn-cs"/>
                        </a:rPr>
                        <a:t>to be granted by default to employees where the employer fails to comply with the time frame for investigation and feed-back (30 days).</a:t>
                      </a:r>
                    </a:p>
                    <a:p>
                      <a:pPr algn="just"/>
                      <a:endParaRPr lang="en-US" sz="1400" kern="1200" dirty="0" smtClean="0">
                        <a:solidFill>
                          <a:schemeClr val="dk1"/>
                        </a:solidFill>
                        <a:effectLst/>
                        <a:latin typeface="+mn-lt"/>
                        <a:ea typeface="+mn-ea"/>
                        <a:cs typeface="+mn-cs"/>
                      </a:endParaRPr>
                    </a:p>
                    <a:p>
                      <a:pPr algn="just"/>
                      <a:endParaRPr lang="en-US" sz="1400" kern="1200" dirty="0" smtClean="0">
                        <a:solidFill>
                          <a:schemeClr val="dk1"/>
                        </a:solidFill>
                        <a:effectLst/>
                        <a:latin typeface="+mn-lt"/>
                        <a:ea typeface="+mn-ea"/>
                        <a:cs typeface="+mn-cs"/>
                      </a:endParaRPr>
                    </a:p>
                  </a:txBody>
                  <a:tcPr/>
                </a:tc>
                <a:tc>
                  <a:txBody>
                    <a:bodyPr/>
                    <a:lstStyle/>
                    <a:p>
                      <a:pPr algn="just"/>
                      <a:r>
                        <a:rPr lang="en-ZA" sz="1400" kern="1200" dirty="0" smtClean="0">
                          <a:solidFill>
                            <a:schemeClr val="dk1"/>
                          </a:solidFill>
                          <a:effectLst/>
                          <a:latin typeface="+mn-lt"/>
                          <a:ea typeface="+mn-ea"/>
                          <a:cs typeface="+mn-cs"/>
                        </a:rPr>
                        <a:t>0,019</a:t>
                      </a:r>
                    </a:p>
                    <a:p>
                      <a:pPr algn="just"/>
                      <a:endParaRPr lang="en-ZA" sz="1400" kern="1200" dirty="0" smtClean="0">
                        <a:solidFill>
                          <a:schemeClr val="dk1"/>
                        </a:solidFill>
                        <a:effectLst/>
                        <a:latin typeface="+mn-lt"/>
                        <a:ea typeface="+mn-ea"/>
                        <a:cs typeface="+mn-cs"/>
                      </a:endParaRPr>
                    </a:p>
                    <a:p>
                      <a:pPr algn="just"/>
                      <a:endParaRPr lang="en-ZA" sz="1400" kern="1200" dirty="0" smtClean="0">
                        <a:solidFill>
                          <a:schemeClr val="dk1"/>
                        </a:solidFill>
                        <a:effectLst/>
                        <a:latin typeface="+mn-lt"/>
                        <a:ea typeface="+mn-ea"/>
                        <a:cs typeface="+mn-cs"/>
                      </a:endParaRPr>
                    </a:p>
                    <a:p>
                      <a:pPr algn="just"/>
                      <a:endParaRPr lang="en-ZA" sz="1400" kern="1200" dirty="0" smtClean="0">
                        <a:solidFill>
                          <a:schemeClr val="dk1"/>
                        </a:solidFill>
                        <a:effectLst/>
                        <a:latin typeface="+mn-lt"/>
                        <a:ea typeface="+mn-ea"/>
                        <a:cs typeface="+mn-cs"/>
                      </a:endParaRPr>
                    </a:p>
                    <a:p>
                      <a:pPr algn="just"/>
                      <a:endParaRPr lang="en-ZA" sz="1400" kern="1200" dirty="0" smtClean="0">
                        <a:solidFill>
                          <a:schemeClr val="dk1"/>
                        </a:solidFill>
                        <a:effectLst/>
                        <a:latin typeface="+mn-lt"/>
                        <a:ea typeface="+mn-ea"/>
                        <a:cs typeface="+mn-cs"/>
                      </a:endParaRPr>
                    </a:p>
                    <a:p>
                      <a:pPr algn="just"/>
                      <a:endParaRPr lang="en-ZA" sz="1400" kern="1200" dirty="0" smtClean="0">
                        <a:solidFill>
                          <a:schemeClr val="dk1"/>
                        </a:solidFill>
                        <a:effectLst/>
                        <a:latin typeface="+mn-lt"/>
                        <a:ea typeface="+mn-ea"/>
                        <a:cs typeface="+mn-cs"/>
                      </a:endParaRPr>
                    </a:p>
                    <a:p>
                      <a:pPr algn="just"/>
                      <a:endParaRPr lang="en-ZA" sz="1400" kern="1200" dirty="0" smtClean="0">
                        <a:solidFill>
                          <a:schemeClr val="dk1"/>
                        </a:solidFill>
                        <a:effectLst/>
                        <a:latin typeface="+mn-lt"/>
                        <a:ea typeface="+mn-ea"/>
                        <a:cs typeface="+mn-cs"/>
                      </a:endParaRPr>
                    </a:p>
                    <a:p>
                      <a:pPr algn="just"/>
                      <a:endParaRPr lang="en-ZA" sz="1400" kern="1200" dirty="0" smtClean="0">
                        <a:solidFill>
                          <a:schemeClr val="dk1"/>
                        </a:solidFill>
                        <a:effectLst/>
                        <a:latin typeface="+mn-lt"/>
                        <a:ea typeface="+mn-ea"/>
                        <a:cs typeface="+mn-cs"/>
                      </a:endParaRPr>
                    </a:p>
                    <a:p>
                      <a:pPr algn="just"/>
                      <a:endParaRPr lang="en-ZA" sz="1400" kern="1200" dirty="0" smtClean="0">
                        <a:solidFill>
                          <a:schemeClr val="dk1"/>
                        </a:solidFill>
                        <a:effectLst/>
                        <a:latin typeface="+mn-lt"/>
                        <a:ea typeface="+mn-ea"/>
                        <a:cs typeface="+mn-cs"/>
                      </a:endParaRPr>
                    </a:p>
                    <a:p>
                      <a:pPr algn="just"/>
                      <a:endParaRPr lang="en-ZA" sz="1400" kern="1200" dirty="0" smtClean="0">
                        <a:solidFill>
                          <a:schemeClr val="dk1"/>
                        </a:solidFill>
                        <a:effectLst/>
                        <a:latin typeface="+mn-lt"/>
                        <a:ea typeface="+mn-ea"/>
                        <a:cs typeface="+mn-cs"/>
                      </a:endParaRPr>
                    </a:p>
                    <a:p>
                      <a:pPr algn="just"/>
                      <a:endParaRPr lang="en-ZA" sz="1400" kern="1200" dirty="0" smtClean="0">
                        <a:solidFill>
                          <a:schemeClr val="dk1"/>
                        </a:solidFill>
                        <a:effectLst/>
                        <a:latin typeface="+mn-lt"/>
                        <a:ea typeface="+mn-ea"/>
                        <a:cs typeface="+mn-cs"/>
                      </a:endParaRPr>
                    </a:p>
                    <a:p>
                      <a:pPr algn="just"/>
                      <a:r>
                        <a:rPr lang="en-ZA" sz="1400" kern="1200" dirty="0" smtClean="0">
                          <a:solidFill>
                            <a:schemeClr val="dk1"/>
                          </a:solidFill>
                          <a:effectLst/>
                          <a:latin typeface="+mn-lt"/>
                          <a:ea typeface="+mn-ea"/>
                          <a:cs typeface="+mn-cs"/>
                        </a:rPr>
                        <a:t>0</a:t>
                      </a:r>
                    </a:p>
                    <a:p>
                      <a:pPr algn="just"/>
                      <a:endParaRPr lang="en-ZA" sz="1400" kern="1200" dirty="0" smtClean="0">
                        <a:solidFill>
                          <a:schemeClr val="dk1"/>
                        </a:solidFill>
                        <a:effectLst/>
                        <a:latin typeface="+mn-lt"/>
                        <a:ea typeface="+mn-ea"/>
                        <a:cs typeface="+mn-cs"/>
                      </a:endParaRPr>
                    </a:p>
                    <a:p>
                      <a:pPr algn="just"/>
                      <a:endParaRPr lang="en-ZA" sz="1400" kern="1200" dirty="0" smtClean="0">
                        <a:solidFill>
                          <a:schemeClr val="dk1"/>
                        </a:solidFill>
                        <a:effectLst/>
                        <a:latin typeface="+mn-lt"/>
                        <a:ea typeface="+mn-ea"/>
                        <a:cs typeface="+mn-cs"/>
                      </a:endParaRPr>
                    </a:p>
                    <a:p>
                      <a:pPr algn="just"/>
                      <a:endParaRPr lang="en-ZA" sz="1400" kern="1200" dirty="0" smtClean="0">
                        <a:solidFill>
                          <a:schemeClr val="dk1"/>
                        </a:solidFill>
                        <a:effectLst/>
                        <a:latin typeface="+mn-lt"/>
                        <a:ea typeface="+mn-ea"/>
                        <a:cs typeface="+mn-cs"/>
                      </a:endParaRPr>
                    </a:p>
                    <a:p>
                      <a:pPr algn="just"/>
                      <a:endParaRPr lang="en-ZA" sz="1400" kern="1200" dirty="0" smtClean="0">
                        <a:solidFill>
                          <a:schemeClr val="dk1"/>
                        </a:solidFill>
                        <a:effectLst/>
                        <a:latin typeface="+mn-lt"/>
                        <a:ea typeface="+mn-ea"/>
                        <a:cs typeface="+mn-cs"/>
                      </a:endParaRPr>
                    </a:p>
                    <a:p>
                      <a:pPr algn="just"/>
                      <a:endParaRPr lang="en-ZA" sz="1400" kern="1200" dirty="0" smtClean="0">
                        <a:solidFill>
                          <a:schemeClr val="dk1"/>
                        </a:solidFill>
                        <a:effectLst/>
                        <a:latin typeface="+mn-lt"/>
                        <a:ea typeface="+mn-ea"/>
                        <a:cs typeface="+mn-cs"/>
                      </a:endParaRPr>
                    </a:p>
                  </a:txBody>
                  <a:tcPr/>
                </a:tc>
                <a:tc>
                  <a:txBody>
                    <a:bodyPr/>
                    <a:lstStyle/>
                    <a:p>
                      <a:pPr algn="just"/>
                      <a:r>
                        <a:rPr lang="en-US" sz="1400" kern="1200" dirty="0" smtClean="0">
                          <a:solidFill>
                            <a:schemeClr val="dk1"/>
                          </a:solidFill>
                          <a:effectLst/>
                          <a:latin typeface="+mn-lt"/>
                          <a:ea typeface="+mn-ea"/>
                          <a:cs typeface="+mn-cs"/>
                        </a:rPr>
                        <a:t>The judgement in the Labour Court case nr D 312/2012 MIA and State Information Technology Agency found that it amounted to discrimination that the applicant (male) was not granted 4 months maternity leave. The Department was directed that in applying its policy regarding maternity leave it shall </a:t>
                      </a:r>
                      <a:r>
                        <a:rPr lang="en-US" sz="1400" kern="1200" dirty="0" err="1" smtClean="0">
                          <a:solidFill>
                            <a:schemeClr val="dk1"/>
                          </a:solidFill>
                          <a:effectLst/>
                          <a:latin typeface="+mn-lt"/>
                          <a:ea typeface="+mn-ea"/>
                          <a:cs typeface="+mn-cs"/>
                        </a:rPr>
                        <a:t>recognise</a:t>
                      </a:r>
                      <a:r>
                        <a:rPr lang="en-US" sz="1400" kern="1200" dirty="0" smtClean="0">
                          <a:solidFill>
                            <a:schemeClr val="dk1"/>
                          </a:solidFill>
                          <a:effectLst/>
                          <a:latin typeface="+mn-lt"/>
                          <a:ea typeface="+mn-ea"/>
                          <a:cs typeface="+mn-cs"/>
                        </a:rPr>
                        <a:t> the status of parties to a civil union and not discriminate against the rights commissioning parents who have entered into a surrogacy agreement.</a:t>
                      </a:r>
                      <a:endParaRPr lang="en-ZA" sz="1400" kern="1200" dirty="0" smtClean="0">
                        <a:solidFill>
                          <a:schemeClr val="dk1"/>
                        </a:solidFill>
                        <a:effectLst/>
                        <a:latin typeface="+mn-lt"/>
                        <a:ea typeface="+mn-ea"/>
                        <a:cs typeface="+mn-cs"/>
                      </a:endParaRPr>
                    </a:p>
                    <a:p>
                      <a:pPr algn="just"/>
                      <a:endParaRPr lang="en-US" sz="1400" kern="1200" dirty="0" smtClean="0">
                        <a:solidFill>
                          <a:schemeClr val="dk1"/>
                        </a:solidFill>
                        <a:effectLst/>
                        <a:latin typeface="+mn-lt"/>
                        <a:ea typeface="+mn-ea"/>
                        <a:cs typeface="+mn-cs"/>
                      </a:endParaRPr>
                    </a:p>
                    <a:p>
                      <a:pPr algn="just"/>
                      <a:r>
                        <a:rPr lang="en-US" sz="1400" kern="1200" dirty="0" smtClean="0">
                          <a:solidFill>
                            <a:schemeClr val="dk1"/>
                          </a:solidFill>
                          <a:effectLst/>
                          <a:latin typeface="+mn-lt"/>
                          <a:ea typeface="+mn-ea"/>
                          <a:cs typeface="+mn-cs"/>
                        </a:rPr>
                        <a:t>The failure by departments to adhere to the leave policy with regard to the time-frame within which to approve or refuse the temporary incapacity leave granted conditionally, leads to unnecessary disputes and hardship.  Employees are often only informed months, and sometimes years, later that their applications for TIL has been declined, with the resultant recovery from their salary.</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3007746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Costing of Labour demands Cont.</a:t>
            </a:r>
            <a:endParaRPr lang="en-GB" dirty="0"/>
          </a:p>
        </p:txBody>
      </p:sp>
      <p:sp>
        <p:nvSpPr>
          <p:cNvPr id="4" name="Slide Number Placeholder 3"/>
          <p:cNvSpPr>
            <a:spLocks noGrp="1"/>
          </p:cNvSpPr>
          <p:nvPr>
            <p:ph type="sldNum" sz="quarter" idx="12"/>
          </p:nvPr>
        </p:nvSpPr>
        <p:spPr/>
        <p:txBody>
          <a:bodyPr/>
          <a:lstStyle/>
          <a:p>
            <a:fld id="{B59ACEC8-D248-43BB-9E41-8F603F9ACC52}" type="slidenum">
              <a:rPr lang="en-ZA" smtClean="0">
                <a:solidFill>
                  <a:prstClr val="white"/>
                </a:solidFill>
              </a:rPr>
              <a:pPr/>
              <a:t>38</a:t>
            </a:fld>
            <a:endParaRPr lang="en-ZA">
              <a:solidFill>
                <a:prstClr val="white"/>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055931591"/>
              </p:ext>
            </p:extLst>
          </p:nvPr>
        </p:nvGraphicFramePr>
        <p:xfrm>
          <a:off x="115912" y="964379"/>
          <a:ext cx="11921893" cy="4306121"/>
        </p:xfrm>
        <a:graphic>
          <a:graphicData uri="http://schemas.openxmlformats.org/drawingml/2006/table">
            <a:tbl>
              <a:tblPr firstRow="1" bandRow="1">
                <a:tableStyleId>{5C22544A-7EE6-4342-B048-85BDC9FD1C3A}</a:tableStyleId>
              </a:tblPr>
              <a:tblGrid>
                <a:gridCol w="931201">
                  <a:extLst>
                    <a:ext uri="{9D8B030D-6E8A-4147-A177-3AD203B41FA5}">
                      <a16:colId xmlns:a16="http://schemas.microsoft.com/office/drawing/2014/main" val="20000"/>
                    </a:ext>
                  </a:extLst>
                </a:gridCol>
                <a:gridCol w="3163981">
                  <a:extLst>
                    <a:ext uri="{9D8B030D-6E8A-4147-A177-3AD203B41FA5}">
                      <a16:colId xmlns:a16="http://schemas.microsoft.com/office/drawing/2014/main" val="20001"/>
                    </a:ext>
                  </a:extLst>
                </a:gridCol>
                <a:gridCol w="3163981">
                  <a:extLst>
                    <a:ext uri="{9D8B030D-6E8A-4147-A177-3AD203B41FA5}">
                      <a16:colId xmlns:a16="http://schemas.microsoft.com/office/drawing/2014/main" val="413171627"/>
                    </a:ext>
                  </a:extLst>
                </a:gridCol>
                <a:gridCol w="4662730">
                  <a:extLst>
                    <a:ext uri="{9D8B030D-6E8A-4147-A177-3AD203B41FA5}">
                      <a16:colId xmlns:a16="http://schemas.microsoft.com/office/drawing/2014/main" val="20002"/>
                    </a:ext>
                  </a:extLst>
                </a:gridCol>
              </a:tblGrid>
              <a:tr h="376012">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dirty="0" smtClean="0"/>
                        <a:t>COSTING (</a:t>
                      </a:r>
                      <a:r>
                        <a:rPr lang="en-ZA" sz="1600" dirty="0" err="1" smtClean="0"/>
                        <a:t>R</a:t>
                      </a:r>
                      <a:r>
                        <a:rPr lang="en-ZA" sz="1600" baseline="0" dirty="0" err="1" smtClean="0"/>
                        <a:t>’bn</a:t>
                      </a:r>
                      <a:r>
                        <a:rPr lang="en-ZA" sz="1600" baseline="0" dirty="0" smtClean="0"/>
                        <a:t>)</a:t>
                      </a:r>
                      <a:endParaRPr lang="en-ZA" sz="1600" dirty="0" smtClean="0"/>
                    </a:p>
                  </a:txBody>
                  <a:tcPr/>
                </a:tc>
                <a:tc hMerge="1">
                  <a:txBody>
                    <a:bodyPr/>
                    <a:lstStyle/>
                    <a:p>
                      <a:endParaRPr lang="en-ZA"/>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val="10000"/>
                  </a:ext>
                </a:extLst>
              </a:tr>
              <a:tr h="376012">
                <a:tc>
                  <a:txBody>
                    <a:bodyPr/>
                    <a:lstStyle/>
                    <a:p>
                      <a:pPr algn="just"/>
                      <a:r>
                        <a:rPr lang="en-ZA" sz="1600" b="1" dirty="0" smtClean="0"/>
                        <a:t>ISSUE</a:t>
                      </a:r>
                      <a:endParaRPr lang="en-ZA" sz="1600" b="1" dirty="0"/>
                    </a:p>
                  </a:txBody>
                  <a:tcPr/>
                </a:tc>
                <a:tc>
                  <a:txBody>
                    <a:bodyPr/>
                    <a:lstStyle/>
                    <a:p>
                      <a:pPr algn="just"/>
                      <a:r>
                        <a:rPr lang="en-ZA" sz="1600" b="1" dirty="0" smtClean="0"/>
                        <a:t>DEMAND</a:t>
                      </a:r>
                      <a:endParaRPr lang="en-ZA" sz="1600" b="1" dirty="0"/>
                    </a:p>
                  </a:txBody>
                  <a:tcPr/>
                </a:tc>
                <a:tc>
                  <a:txBody>
                    <a:bodyPr/>
                    <a:lstStyle/>
                    <a:p>
                      <a:pPr algn="just"/>
                      <a:r>
                        <a:rPr lang="en-ZA" sz="1600" b="1" dirty="0" smtClean="0"/>
                        <a:t>MTEF</a:t>
                      </a:r>
                      <a:r>
                        <a:rPr lang="en-ZA" sz="1600" b="1" baseline="0" dirty="0" smtClean="0"/>
                        <a:t> COST (</a:t>
                      </a:r>
                      <a:r>
                        <a:rPr lang="en-ZA" sz="1600" b="1" baseline="0" dirty="0" err="1" smtClean="0"/>
                        <a:t>R’bn</a:t>
                      </a:r>
                      <a:r>
                        <a:rPr lang="en-ZA" sz="1600" b="1" baseline="0" dirty="0" smtClean="0"/>
                        <a:t>)</a:t>
                      </a:r>
                      <a:endParaRPr lang="en-ZA" sz="1600" b="1" dirty="0"/>
                    </a:p>
                  </a:txBody>
                  <a:tcPr/>
                </a:tc>
                <a:tc>
                  <a:txBody>
                    <a:bodyPr/>
                    <a:lstStyle/>
                    <a:p>
                      <a:pPr algn="just"/>
                      <a:r>
                        <a:rPr lang="en-ZA" sz="1600" b="1" dirty="0" smtClean="0"/>
                        <a:t>MOTIVATION</a:t>
                      </a:r>
                      <a:endParaRPr lang="en-ZA" sz="1600" b="1" dirty="0"/>
                    </a:p>
                  </a:txBody>
                  <a:tcPr/>
                </a:tc>
                <a:extLst>
                  <a:ext uri="{0D108BD9-81ED-4DB2-BD59-A6C34878D82A}">
                    <a16:rowId xmlns:a16="http://schemas.microsoft.com/office/drawing/2014/main" val="10001"/>
                  </a:ext>
                </a:extLst>
              </a:tr>
              <a:tr h="3554097">
                <a:tc>
                  <a:txBody>
                    <a:bodyPr/>
                    <a:lstStyle/>
                    <a:p>
                      <a:pPr algn="just"/>
                      <a:r>
                        <a:rPr lang="en-US" sz="1600" b="1" kern="1200" dirty="0" smtClean="0">
                          <a:solidFill>
                            <a:schemeClr val="dk1"/>
                          </a:solidFill>
                          <a:effectLst/>
                          <a:latin typeface="+mn-lt"/>
                          <a:ea typeface="+mn-ea"/>
                          <a:cs typeface="+mn-cs"/>
                        </a:rPr>
                        <a:t>LEAVE</a:t>
                      </a:r>
                      <a:endParaRPr lang="en-ZA" sz="1600" kern="1200" dirty="0">
                        <a:solidFill>
                          <a:schemeClr val="dk1"/>
                        </a:solidFill>
                        <a:effectLst/>
                        <a:latin typeface="+mn-lt"/>
                        <a:ea typeface="+mn-ea"/>
                        <a:cs typeface="+mn-cs"/>
                      </a:endParaRPr>
                    </a:p>
                  </a:txBody>
                  <a:tcPr/>
                </a:tc>
                <a:tc>
                  <a:txBody>
                    <a:bodyPr/>
                    <a:lstStyle/>
                    <a:p>
                      <a:pPr algn="just"/>
                      <a:r>
                        <a:rPr lang="en-US" sz="1600" b="0" kern="1200" dirty="0" smtClean="0">
                          <a:solidFill>
                            <a:schemeClr val="dk1"/>
                          </a:solidFill>
                          <a:effectLst/>
                          <a:latin typeface="+mn-lt"/>
                          <a:ea typeface="+mn-ea"/>
                          <a:cs typeface="+mn-cs"/>
                        </a:rPr>
                        <a:t>5. </a:t>
                      </a:r>
                      <a:r>
                        <a:rPr lang="en-US" sz="1600" b="1" kern="1200" dirty="0" smtClean="0">
                          <a:solidFill>
                            <a:schemeClr val="dk1"/>
                          </a:solidFill>
                          <a:effectLst/>
                          <a:latin typeface="+mn-lt"/>
                          <a:ea typeface="+mn-ea"/>
                          <a:cs typeface="+mn-cs"/>
                        </a:rPr>
                        <a:t>Leave for religious observance </a:t>
                      </a:r>
                      <a:r>
                        <a:rPr lang="en-US" sz="1600" kern="1200" dirty="0" smtClean="0">
                          <a:solidFill>
                            <a:schemeClr val="dk1"/>
                          </a:solidFill>
                          <a:effectLst/>
                          <a:latin typeface="+mn-lt"/>
                          <a:ea typeface="+mn-ea"/>
                          <a:cs typeface="+mn-cs"/>
                        </a:rPr>
                        <a:t>(3 days per annum)</a:t>
                      </a:r>
                      <a:r>
                        <a:rPr lang="en-US" sz="1600" b="1" kern="120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to be granted to Public Service Act personnel. </a:t>
                      </a:r>
                      <a:endParaRPr lang="en-ZA" sz="1600" kern="1200" dirty="0" smtClean="0">
                        <a:solidFill>
                          <a:schemeClr val="dk1"/>
                        </a:solidFill>
                        <a:effectLst/>
                        <a:latin typeface="+mn-lt"/>
                        <a:ea typeface="+mn-ea"/>
                        <a:cs typeface="+mn-cs"/>
                      </a:endParaRPr>
                    </a:p>
                    <a:p>
                      <a:pPr algn="just"/>
                      <a:endParaRPr lang="en-ZA" sz="1600" kern="1200" dirty="0">
                        <a:solidFill>
                          <a:schemeClr val="dk1"/>
                        </a:solidFill>
                        <a:effectLst/>
                        <a:latin typeface="+mn-lt"/>
                        <a:ea typeface="+mn-ea"/>
                        <a:cs typeface="+mn-cs"/>
                      </a:endParaRPr>
                    </a:p>
                  </a:txBody>
                  <a:tcPr/>
                </a:tc>
                <a:tc>
                  <a:txBody>
                    <a:bodyPr/>
                    <a:lstStyle/>
                    <a:p>
                      <a:pPr algn="just"/>
                      <a:r>
                        <a:rPr lang="en-ZA" sz="1600" kern="1200" dirty="0" smtClean="0">
                          <a:solidFill>
                            <a:schemeClr val="dk1"/>
                          </a:solidFill>
                          <a:effectLst/>
                          <a:latin typeface="+mn-lt"/>
                          <a:ea typeface="+mn-ea"/>
                          <a:cs typeface="+mn-cs"/>
                        </a:rPr>
                        <a:t>20,8</a:t>
                      </a:r>
                    </a:p>
                  </a:txBody>
                  <a:tcPr/>
                </a:tc>
                <a:tc>
                  <a:txBody>
                    <a:bodyPr/>
                    <a:lstStyle/>
                    <a:p>
                      <a:pPr algn="just"/>
                      <a:r>
                        <a:rPr lang="en-US" sz="1600" kern="1200" dirty="0" smtClean="0">
                          <a:solidFill>
                            <a:schemeClr val="dk1"/>
                          </a:solidFill>
                          <a:effectLst/>
                          <a:latin typeface="+mn-lt"/>
                          <a:ea typeface="+mn-ea"/>
                          <a:cs typeface="+mn-cs"/>
                        </a:rPr>
                        <a:t>Educators are able to take 3 days leave per annum for professional and personal development and for religious observances. Public Service Act employees in schools do not enjoy a similar benefit.</a:t>
                      </a:r>
                      <a:endParaRPr lang="en-ZA" sz="1600" kern="1200" dirty="0">
                        <a:solidFill>
                          <a:schemeClr val="dk1"/>
                        </a:solidFill>
                        <a:effectLst/>
                        <a:latin typeface="+mn-lt"/>
                        <a:ea typeface="+mn-ea"/>
                        <a:cs typeface="+mn-cs"/>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616404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Costing of Labour demands Cont.</a:t>
            </a:r>
            <a:endParaRPr lang="en-GB" dirty="0"/>
          </a:p>
        </p:txBody>
      </p:sp>
      <p:sp>
        <p:nvSpPr>
          <p:cNvPr id="4" name="Slide Number Placeholder 3"/>
          <p:cNvSpPr>
            <a:spLocks noGrp="1"/>
          </p:cNvSpPr>
          <p:nvPr>
            <p:ph type="sldNum" sz="quarter" idx="12"/>
          </p:nvPr>
        </p:nvSpPr>
        <p:spPr/>
        <p:txBody>
          <a:bodyPr/>
          <a:lstStyle/>
          <a:p>
            <a:fld id="{B59ACEC8-D248-43BB-9E41-8F603F9ACC52}" type="slidenum">
              <a:rPr lang="en-ZA" smtClean="0">
                <a:solidFill>
                  <a:prstClr val="white"/>
                </a:solidFill>
              </a:rPr>
              <a:pPr/>
              <a:t>39</a:t>
            </a:fld>
            <a:endParaRPr lang="en-ZA">
              <a:solidFill>
                <a:prstClr val="white"/>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804233266"/>
              </p:ext>
            </p:extLst>
          </p:nvPr>
        </p:nvGraphicFramePr>
        <p:xfrm>
          <a:off x="115910" y="977078"/>
          <a:ext cx="11921893" cy="4490720"/>
        </p:xfrm>
        <a:graphic>
          <a:graphicData uri="http://schemas.openxmlformats.org/drawingml/2006/table">
            <a:tbl>
              <a:tblPr firstRow="1" bandRow="1">
                <a:tableStyleId>{5C22544A-7EE6-4342-B048-85BDC9FD1C3A}</a:tableStyleId>
              </a:tblPr>
              <a:tblGrid>
                <a:gridCol w="2960168">
                  <a:extLst>
                    <a:ext uri="{9D8B030D-6E8A-4147-A177-3AD203B41FA5}">
                      <a16:colId xmlns:a16="http://schemas.microsoft.com/office/drawing/2014/main" val="20000"/>
                    </a:ext>
                  </a:extLst>
                </a:gridCol>
                <a:gridCol w="2992656">
                  <a:extLst>
                    <a:ext uri="{9D8B030D-6E8A-4147-A177-3AD203B41FA5}">
                      <a16:colId xmlns:a16="http://schemas.microsoft.com/office/drawing/2014/main" val="20001"/>
                    </a:ext>
                  </a:extLst>
                </a:gridCol>
                <a:gridCol w="2992656">
                  <a:extLst>
                    <a:ext uri="{9D8B030D-6E8A-4147-A177-3AD203B41FA5}">
                      <a16:colId xmlns:a16="http://schemas.microsoft.com/office/drawing/2014/main" val="2674457153"/>
                    </a:ext>
                  </a:extLst>
                </a:gridCol>
                <a:gridCol w="2976413">
                  <a:extLst>
                    <a:ext uri="{9D8B030D-6E8A-4147-A177-3AD203B41FA5}">
                      <a16:colId xmlns:a16="http://schemas.microsoft.com/office/drawing/2014/main" val="20002"/>
                    </a:ext>
                  </a:extLst>
                </a:gridCol>
              </a:tblGrid>
              <a:tr h="37084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dirty="0" smtClean="0"/>
                        <a:t>COSTING (</a:t>
                      </a:r>
                      <a:r>
                        <a:rPr lang="en-ZA" sz="1600" dirty="0" err="1" smtClean="0"/>
                        <a:t>R</a:t>
                      </a:r>
                      <a:r>
                        <a:rPr lang="en-ZA" sz="1600" baseline="0" dirty="0" err="1" smtClean="0"/>
                        <a:t>’bn</a:t>
                      </a:r>
                      <a:r>
                        <a:rPr lang="en-ZA" sz="1600" baseline="0" dirty="0" smtClean="0"/>
                        <a:t>)</a:t>
                      </a:r>
                      <a:endParaRPr lang="en-ZA" sz="1600" dirty="0" smtClean="0"/>
                    </a:p>
                  </a:txBody>
                  <a:tcPr/>
                </a:tc>
                <a:tc hMerge="1">
                  <a:txBody>
                    <a:bodyPr/>
                    <a:lstStyle/>
                    <a:p>
                      <a:endParaRPr lang="en-ZA"/>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val="10000"/>
                  </a:ext>
                </a:extLst>
              </a:tr>
              <a:tr h="370840">
                <a:tc>
                  <a:txBody>
                    <a:bodyPr/>
                    <a:lstStyle/>
                    <a:p>
                      <a:pPr algn="just"/>
                      <a:r>
                        <a:rPr lang="en-ZA" sz="1600" b="1" dirty="0" smtClean="0"/>
                        <a:t>ISSUE</a:t>
                      </a:r>
                      <a:endParaRPr lang="en-ZA" sz="1600" b="1" dirty="0"/>
                    </a:p>
                  </a:txBody>
                  <a:tcPr/>
                </a:tc>
                <a:tc>
                  <a:txBody>
                    <a:bodyPr/>
                    <a:lstStyle/>
                    <a:p>
                      <a:pPr algn="just"/>
                      <a:r>
                        <a:rPr lang="en-ZA" sz="1600" b="1" dirty="0" smtClean="0"/>
                        <a:t>DEMAND</a:t>
                      </a:r>
                      <a:endParaRPr lang="en-ZA" sz="1600" b="1" dirty="0"/>
                    </a:p>
                  </a:txBody>
                  <a:tcPr/>
                </a:tc>
                <a:tc>
                  <a:txBody>
                    <a:bodyPr/>
                    <a:lstStyle/>
                    <a:p>
                      <a:pPr algn="just"/>
                      <a:r>
                        <a:rPr lang="en-ZA" sz="1600" b="1" dirty="0" smtClean="0"/>
                        <a:t>MTEF</a:t>
                      </a:r>
                      <a:r>
                        <a:rPr lang="en-ZA" sz="1600" b="1" baseline="0" dirty="0" smtClean="0"/>
                        <a:t> COST (</a:t>
                      </a:r>
                      <a:r>
                        <a:rPr lang="en-ZA" sz="1600" b="1" baseline="0" dirty="0" err="1" smtClean="0"/>
                        <a:t>R’bn</a:t>
                      </a:r>
                      <a:r>
                        <a:rPr lang="en-ZA" sz="1600" b="1" baseline="0" dirty="0" smtClean="0"/>
                        <a:t>)</a:t>
                      </a:r>
                      <a:endParaRPr lang="en-ZA" sz="1600" b="1" dirty="0"/>
                    </a:p>
                  </a:txBody>
                  <a:tcPr/>
                </a:tc>
                <a:tc>
                  <a:txBody>
                    <a:bodyPr/>
                    <a:lstStyle/>
                    <a:p>
                      <a:pPr algn="just"/>
                      <a:r>
                        <a:rPr lang="en-ZA" sz="1600" b="1" dirty="0" smtClean="0"/>
                        <a:t>MOTIVATION</a:t>
                      </a:r>
                      <a:endParaRPr lang="en-ZA" sz="1600" b="1" dirty="0"/>
                    </a:p>
                  </a:txBody>
                  <a:tcPr/>
                </a:tc>
                <a:extLst>
                  <a:ext uri="{0D108BD9-81ED-4DB2-BD59-A6C34878D82A}">
                    <a16:rowId xmlns:a16="http://schemas.microsoft.com/office/drawing/2014/main" val="10001"/>
                  </a:ext>
                </a:extLst>
              </a:tr>
              <a:tr h="370840">
                <a:tc>
                  <a:txBody>
                    <a:bodyPr/>
                    <a:lstStyle/>
                    <a:p>
                      <a:pPr algn="just"/>
                      <a:r>
                        <a:rPr lang="en-US" sz="1600" b="1" i="0" kern="1200" dirty="0" smtClean="0">
                          <a:solidFill>
                            <a:schemeClr val="dk1"/>
                          </a:solidFill>
                          <a:effectLst/>
                          <a:latin typeface="+mn-lt"/>
                          <a:ea typeface="+mn-ea"/>
                          <a:cs typeface="+mn-cs"/>
                        </a:rPr>
                        <a:t>LEAVE FOR SHOP STEWARDS OR OFFICE BEARERS</a:t>
                      </a:r>
                      <a:endParaRPr lang="en-ZA" sz="1600" i="0" kern="1200" dirty="0">
                        <a:solidFill>
                          <a:schemeClr val="dk1"/>
                        </a:solidFill>
                        <a:effectLst/>
                        <a:latin typeface="+mn-lt"/>
                        <a:ea typeface="+mn-ea"/>
                        <a:cs typeface="+mn-cs"/>
                      </a:endParaRPr>
                    </a:p>
                  </a:txBody>
                  <a:tcPr/>
                </a:tc>
                <a:tc>
                  <a:txBody>
                    <a:bodyPr/>
                    <a:lstStyle/>
                    <a:p>
                      <a:pPr algn="just"/>
                      <a:r>
                        <a:rPr lang="en-US" sz="1600" i="0" kern="1200" dirty="0" smtClean="0">
                          <a:solidFill>
                            <a:schemeClr val="dk1"/>
                          </a:solidFill>
                          <a:effectLst/>
                          <a:latin typeface="+mn-lt"/>
                          <a:ea typeface="+mn-ea"/>
                          <a:cs typeface="+mn-cs"/>
                        </a:rPr>
                        <a:t>Leave taken by a shop steward while initially on vacation-leave to be converted to leave for trade union activities</a:t>
                      </a:r>
                      <a:r>
                        <a:rPr lang="en-US" sz="1600" b="1" i="0" kern="1200" dirty="0" smtClean="0">
                          <a:solidFill>
                            <a:schemeClr val="dk1"/>
                          </a:solidFill>
                          <a:effectLst/>
                          <a:latin typeface="+mn-lt"/>
                          <a:ea typeface="+mn-ea"/>
                          <a:cs typeface="+mn-cs"/>
                        </a:rPr>
                        <a:t>.</a:t>
                      </a:r>
                      <a:endParaRPr lang="en-ZA" sz="1600" b="0" i="0" kern="1200" dirty="0">
                        <a:solidFill>
                          <a:schemeClr val="dk1"/>
                        </a:solidFill>
                        <a:effectLst/>
                        <a:latin typeface="+mn-lt"/>
                        <a:ea typeface="+mn-ea"/>
                        <a:cs typeface="+mn-cs"/>
                      </a:endParaRPr>
                    </a:p>
                  </a:txBody>
                  <a:tcPr/>
                </a:tc>
                <a:tc>
                  <a:txBody>
                    <a:bodyPr/>
                    <a:lstStyle/>
                    <a:p>
                      <a:pPr algn="just"/>
                      <a:r>
                        <a:rPr lang="en-ZA" sz="1600" b="0" i="0" kern="1200" dirty="0" smtClean="0">
                          <a:solidFill>
                            <a:schemeClr val="dk1"/>
                          </a:solidFill>
                          <a:effectLst/>
                          <a:latin typeface="+mn-lt"/>
                          <a:ea typeface="+mn-ea"/>
                          <a:cs typeface="+mn-cs"/>
                        </a:rPr>
                        <a:t>0</a:t>
                      </a:r>
                      <a:endParaRPr lang="en-ZA" sz="1600" b="0" i="0" kern="1200" dirty="0">
                        <a:solidFill>
                          <a:schemeClr val="dk1"/>
                        </a:solidFill>
                        <a:effectLst/>
                        <a:latin typeface="+mn-lt"/>
                        <a:ea typeface="+mn-ea"/>
                        <a:cs typeface="+mn-cs"/>
                      </a:endParaRPr>
                    </a:p>
                  </a:txBody>
                  <a:tcPr/>
                </a:tc>
                <a:tc>
                  <a:txBody>
                    <a:bodyPr/>
                    <a:lstStyle/>
                    <a:p>
                      <a:pPr algn="just"/>
                      <a:r>
                        <a:rPr lang="en-US" sz="1600" i="0" kern="1200" dirty="0" smtClean="0">
                          <a:solidFill>
                            <a:schemeClr val="dk1"/>
                          </a:solidFill>
                          <a:effectLst/>
                          <a:latin typeface="+mn-lt"/>
                          <a:ea typeface="+mn-ea"/>
                          <a:cs typeface="+mn-cs"/>
                        </a:rPr>
                        <a:t>The current provisions permit that where an employee would fall sick whilst on a vacation leave such leave of absence shall be converted to be sick leave. However, the same does not apply where an employee who is also a shop steward/office bearer of a recognized trade union ought to perform union duties whilst on vacation leave, such leave taken would not be converted to leave for trade union activities</a:t>
                      </a:r>
                      <a:endParaRPr lang="en-ZA" sz="1600" b="0" i="0" kern="1200" dirty="0">
                        <a:solidFill>
                          <a:schemeClr val="dk1"/>
                        </a:solidFill>
                        <a:effectLst/>
                        <a:latin typeface="+mn-lt"/>
                        <a:ea typeface="+mn-ea"/>
                        <a:cs typeface="+mn-cs"/>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22541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Members of the Committee of Ministers</a:t>
            </a:r>
            <a:endParaRPr lang="en-GB" dirty="0"/>
          </a:p>
        </p:txBody>
      </p:sp>
      <p:sp>
        <p:nvSpPr>
          <p:cNvPr id="3" name="Content Placeholder 2"/>
          <p:cNvSpPr>
            <a:spLocks noGrp="1"/>
          </p:cNvSpPr>
          <p:nvPr>
            <p:ph idx="1"/>
          </p:nvPr>
        </p:nvSpPr>
        <p:spPr>
          <a:xfrm>
            <a:off x="103905" y="955996"/>
            <a:ext cx="11809203" cy="5001454"/>
          </a:xfrm>
        </p:spPr>
        <p:txBody>
          <a:bodyPr/>
          <a:lstStyle/>
          <a:p>
            <a:pPr lvl="1" algn="just"/>
            <a:r>
              <a:rPr lang="en-GB" dirty="0"/>
              <a:t>The Minister for the Public Service and Administration (Chairperson);</a:t>
            </a:r>
            <a:endParaRPr lang="en-ZA" sz="1800" dirty="0"/>
          </a:p>
          <a:p>
            <a:pPr lvl="1" algn="just"/>
            <a:r>
              <a:rPr lang="en-GB" dirty="0"/>
              <a:t>The Minister of Basic Education;</a:t>
            </a:r>
            <a:endParaRPr lang="en-ZA" sz="1800" dirty="0"/>
          </a:p>
          <a:p>
            <a:pPr lvl="1" algn="just"/>
            <a:r>
              <a:rPr lang="en-GB" dirty="0"/>
              <a:t>The Minister of Cooperative Governance and Traditional Affairs;</a:t>
            </a:r>
            <a:endParaRPr lang="en-ZA" sz="1800" dirty="0"/>
          </a:p>
          <a:p>
            <a:pPr lvl="1" algn="just"/>
            <a:r>
              <a:rPr lang="en-GB" dirty="0"/>
              <a:t>The </a:t>
            </a:r>
            <a:r>
              <a:rPr lang="en-GB" dirty="0" smtClean="0"/>
              <a:t>Minister of Defence </a:t>
            </a:r>
            <a:r>
              <a:rPr lang="en-GB" dirty="0"/>
              <a:t>and Military Veterans, </a:t>
            </a:r>
            <a:endParaRPr lang="en-ZA" sz="1800" dirty="0"/>
          </a:p>
          <a:p>
            <a:pPr lvl="1" algn="just"/>
            <a:r>
              <a:rPr lang="en-GB" dirty="0"/>
              <a:t>The Minister of Finance;</a:t>
            </a:r>
            <a:endParaRPr lang="en-ZA" sz="1800" dirty="0"/>
          </a:p>
          <a:p>
            <a:pPr lvl="1" algn="just"/>
            <a:r>
              <a:rPr lang="en-GB" dirty="0"/>
              <a:t>The Minister of Justice and Correctional Services;</a:t>
            </a:r>
            <a:endParaRPr lang="en-ZA" sz="1800" dirty="0"/>
          </a:p>
          <a:p>
            <a:pPr lvl="1" algn="just"/>
            <a:r>
              <a:rPr lang="en-GB" dirty="0"/>
              <a:t>The Minister of Health;</a:t>
            </a:r>
            <a:endParaRPr lang="en-ZA" sz="1800" dirty="0"/>
          </a:p>
          <a:p>
            <a:pPr lvl="1" algn="just"/>
            <a:r>
              <a:rPr lang="en-GB" dirty="0"/>
              <a:t>The Minister </a:t>
            </a:r>
            <a:r>
              <a:rPr lang="en-GB" dirty="0" smtClean="0"/>
              <a:t>of </a:t>
            </a:r>
            <a:r>
              <a:rPr lang="en-GB" dirty="0"/>
              <a:t>Higher Education and Training;</a:t>
            </a:r>
            <a:endParaRPr lang="en-ZA" sz="1800" dirty="0"/>
          </a:p>
          <a:p>
            <a:pPr lvl="1" algn="just"/>
            <a:r>
              <a:rPr lang="en-GB" dirty="0"/>
              <a:t>The Minister of Home Affairs;</a:t>
            </a:r>
            <a:endParaRPr lang="en-ZA" sz="1800" dirty="0"/>
          </a:p>
          <a:p>
            <a:pPr lvl="1" algn="just"/>
            <a:r>
              <a:rPr lang="en-GB" dirty="0"/>
              <a:t>The Minister of Labour; </a:t>
            </a:r>
            <a:endParaRPr lang="en-ZA" sz="1800" dirty="0"/>
          </a:p>
          <a:p>
            <a:pPr lvl="1" algn="just"/>
            <a:r>
              <a:rPr lang="en-GB" dirty="0"/>
              <a:t>The Minister of Police;</a:t>
            </a:r>
            <a:endParaRPr lang="en-ZA" sz="1800" dirty="0"/>
          </a:p>
          <a:p>
            <a:pPr lvl="1" algn="just"/>
            <a:r>
              <a:rPr lang="en-GB" dirty="0"/>
              <a:t>The Minister in the Presidency for Planning, Monitoring and Evaluation;</a:t>
            </a:r>
            <a:endParaRPr lang="en-ZA" sz="1800" dirty="0"/>
          </a:p>
          <a:p>
            <a:pPr lvl="1" algn="just"/>
            <a:r>
              <a:rPr lang="en-GB" dirty="0"/>
              <a:t>The Minister of Social Development; </a:t>
            </a:r>
            <a:r>
              <a:rPr lang="en-GB" dirty="0" smtClean="0"/>
              <a:t>and</a:t>
            </a:r>
            <a:endParaRPr lang="en-ZA" sz="1800" dirty="0"/>
          </a:p>
          <a:p>
            <a:pPr lvl="1" algn="just"/>
            <a:r>
              <a:rPr lang="en-GB" dirty="0"/>
              <a:t>Minister of State </a:t>
            </a:r>
            <a:r>
              <a:rPr lang="en-GB" dirty="0" smtClean="0"/>
              <a:t>Security</a:t>
            </a:r>
            <a:r>
              <a:rPr lang="en-GB" dirty="0"/>
              <a:t>.</a:t>
            </a:r>
            <a:endParaRPr lang="en-ZA" sz="1800" dirty="0"/>
          </a:p>
          <a:p>
            <a:pPr marL="0" indent="0" algn="just">
              <a:buNone/>
            </a:pPr>
            <a:endParaRPr lang="en-GB" sz="1800"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4</a:t>
            </a:fld>
            <a:endParaRPr lang="en-ZA"/>
          </a:p>
        </p:txBody>
      </p:sp>
    </p:spTree>
    <p:extLst>
      <p:ext uri="{BB962C8B-B14F-4D97-AF65-F5344CB8AC3E}">
        <p14:creationId xmlns:p14="http://schemas.microsoft.com/office/powerpoint/2010/main" val="26120572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Costing of Labour demands Cont.</a:t>
            </a:r>
            <a:endParaRPr lang="en-GB" dirty="0"/>
          </a:p>
        </p:txBody>
      </p:sp>
      <p:sp>
        <p:nvSpPr>
          <p:cNvPr id="4" name="Slide Number Placeholder 3"/>
          <p:cNvSpPr>
            <a:spLocks noGrp="1"/>
          </p:cNvSpPr>
          <p:nvPr>
            <p:ph type="sldNum" sz="quarter" idx="12"/>
          </p:nvPr>
        </p:nvSpPr>
        <p:spPr/>
        <p:txBody>
          <a:bodyPr/>
          <a:lstStyle/>
          <a:p>
            <a:fld id="{B59ACEC8-D248-43BB-9E41-8F603F9ACC52}" type="slidenum">
              <a:rPr lang="en-ZA" smtClean="0">
                <a:solidFill>
                  <a:prstClr val="white"/>
                </a:solidFill>
              </a:rPr>
              <a:pPr/>
              <a:t>40</a:t>
            </a:fld>
            <a:endParaRPr lang="en-ZA">
              <a:solidFill>
                <a:prstClr val="white"/>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588139932"/>
              </p:ext>
            </p:extLst>
          </p:nvPr>
        </p:nvGraphicFramePr>
        <p:xfrm>
          <a:off x="228601" y="977078"/>
          <a:ext cx="11809202" cy="4003040"/>
        </p:xfrm>
        <a:graphic>
          <a:graphicData uri="http://schemas.openxmlformats.org/drawingml/2006/table">
            <a:tbl>
              <a:tblPr firstRow="1" bandRow="1">
                <a:tableStyleId>{5C22544A-7EE6-4342-B048-85BDC9FD1C3A}</a:tableStyleId>
              </a:tblPr>
              <a:tblGrid>
                <a:gridCol w="2932187">
                  <a:extLst>
                    <a:ext uri="{9D8B030D-6E8A-4147-A177-3AD203B41FA5}">
                      <a16:colId xmlns:a16="http://schemas.microsoft.com/office/drawing/2014/main" val="20000"/>
                    </a:ext>
                  </a:extLst>
                </a:gridCol>
                <a:gridCol w="2964368">
                  <a:extLst>
                    <a:ext uri="{9D8B030D-6E8A-4147-A177-3AD203B41FA5}">
                      <a16:colId xmlns:a16="http://schemas.microsoft.com/office/drawing/2014/main" val="20001"/>
                    </a:ext>
                  </a:extLst>
                </a:gridCol>
                <a:gridCol w="2964368">
                  <a:extLst>
                    <a:ext uri="{9D8B030D-6E8A-4147-A177-3AD203B41FA5}">
                      <a16:colId xmlns:a16="http://schemas.microsoft.com/office/drawing/2014/main" val="563216589"/>
                    </a:ext>
                  </a:extLst>
                </a:gridCol>
                <a:gridCol w="2948279">
                  <a:extLst>
                    <a:ext uri="{9D8B030D-6E8A-4147-A177-3AD203B41FA5}">
                      <a16:colId xmlns:a16="http://schemas.microsoft.com/office/drawing/2014/main" val="20002"/>
                    </a:ext>
                  </a:extLst>
                </a:gridCol>
              </a:tblGrid>
              <a:tr h="37084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dirty="0" smtClean="0"/>
                        <a:t>COSTING (</a:t>
                      </a:r>
                      <a:r>
                        <a:rPr lang="en-ZA" sz="1600" dirty="0" err="1" smtClean="0"/>
                        <a:t>R</a:t>
                      </a:r>
                      <a:r>
                        <a:rPr lang="en-ZA" sz="1600" baseline="0" dirty="0" err="1" smtClean="0"/>
                        <a:t>’bn</a:t>
                      </a:r>
                      <a:r>
                        <a:rPr lang="en-ZA" sz="1600" baseline="0" dirty="0" smtClean="0"/>
                        <a:t>)</a:t>
                      </a:r>
                      <a:endParaRPr lang="en-ZA" sz="1600" dirty="0" smtClean="0"/>
                    </a:p>
                  </a:txBody>
                  <a:tcPr/>
                </a:tc>
                <a:tc hMerge="1">
                  <a:txBody>
                    <a:bodyPr/>
                    <a:lstStyle/>
                    <a:p>
                      <a:endParaRPr lang="en-ZA"/>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val="10000"/>
                  </a:ext>
                </a:extLst>
              </a:tr>
              <a:tr h="370840">
                <a:tc>
                  <a:txBody>
                    <a:bodyPr/>
                    <a:lstStyle/>
                    <a:p>
                      <a:pPr algn="just"/>
                      <a:r>
                        <a:rPr lang="en-ZA" sz="1600" b="1" dirty="0" smtClean="0"/>
                        <a:t>ISSUE</a:t>
                      </a:r>
                      <a:endParaRPr lang="en-ZA" sz="1600" b="1" dirty="0"/>
                    </a:p>
                  </a:txBody>
                  <a:tcPr/>
                </a:tc>
                <a:tc>
                  <a:txBody>
                    <a:bodyPr/>
                    <a:lstStyle/>
                    <a:p>
                      <a:pPr algn="just"/>
                      <a:r>
                        <a:rPr lang="en-ZA" sz="1600" b="1" dirty="0" smtClean="0"/>
                        <a:t>DEMAND</a:t>
                      </a:r>
                      <a:endParaRPr lang="en-ZA" sz="1600" b="1" dirty="0"/>
                    </a:p>
                  </a:txBody>
                  <a:tcPr/>
                </a:tc>
                <a:tc>
                  <a:txBody>
                    <a:bodyPr/>
                    <a:lstStyle/>
                    <a:p>
                      <a:pPr algn="just"/>
                      <a:r>
                        <a:rPr lang="en-ZA" sz="1600" b="1" dirty="0" smtClean="0"/>
                        <a:t>MTEF COST (</a:t>
                      </a:r>
                      <a:r>
                        <a:rPr lang="en-ZA" sz="1600" b="1" dirty="0" err="1" smtClean="0"/>
                        <a:t>R’bn</a:t>
                      </a:r>
                      <a:r>
                        <a:rPr lang="en-ZA" sz="1600" b="1" dirty="0" smtClean="0"/>
                        <a:t>)</a:t>
                      </a:r>
                      <a:endParaRPr lang="en-ZA" sz="1600" b="1" dirty="0"/>
                    </a:p>
                  </a:txBody>
                  <a:tcPr/>
                </a:tc>
                <a:tc>
                  <a:txBody>
                    <a:bodyPr/>
                    <a:lstStyle/>
                    <a:p>
                      <a:pPr algn="just"/>
                      <a:r>
                        <a:rPr lang="en-ZA" sz="1600" b="1" dirty="0" smtClean="0"/>
                        <a:t>MOTIVATION</a:t>
                      </a:r>
                      <a:endParaRPr lang="en-ZA" sz="1600" b="1" dirty="0"/>
                    </a:p>
                  </a:txBody>
                  <a:tcPr/>
                </a:tc>
                <a:extLst>
                  <a:ext uri="{0D108BD9-81ED-4DB2-BD59-A6C34878D82A}">
                    <a16:rowId xmlns:a16="http://schemas.microsoft.com/office/drawing/2014/main" val="10001"/>
                  </a:ext>
                </a:extLst>
              </a:tr>
              <a:tr h="370840">
                <a:tc>
                  <a:txBody>
                    <a:bodyPr/>
                    <a:lstStyle/>
                    <a:p>
                      <a:pPr algn="just"/>
                      <a:r>
                        <a:rPr lang="en-US" sz="1600" b="1" kern="1200" dirty="0" smtClean="0">
                          <a:solidFill>
                            <a:schemeClr val="dk1"/>
                          </a:solidFill>
                          <a:effectLst/>
                          <a:latin typeface="+mn-lt"/>
                          <a:ea typeface="+mn-ea"/>
                          <a:cs typeface="+mn-cs"/>
                        </a:rPr>
                        <a:t>PAY PROGRESSION </a:t>
                      </a:r>
                      <a:endParaRPr lang="en-ZA" sz="1600" i="0" kern="1200" dirty="0">
                        <a:solidFill>
                          <a:schemeClr val="dk1"/>
                        </a:solidFill>
                        <a:effectLst/>
                        <a:latin typeface="+mn-lt"/>
                        <a:ea typeface="+mn-ea"/>
                        <a:cs typeface="+mn-cs"/>
                      </a:endParaRPr>
                    </a:p>
                  </a:txBody>
                  <a:tcPr/>
                </a:tc>
                <a:tc>
                  <a:txBody>
                    <a:bodyPr/>
                    <a:lstStyle/>
                    <a:p>
                      <a:pPr algn="just"/>
                      <a:r>
                        <a:rPr lang="en-US" sz="1600" kern="1200" dirty="0" smtClean="0">
                          <a:solidFill>
                            <a:schemeClr val="dk1"/>
                          </a:solidFill>
                          <a:effectLst/>
                          <a:latin typeface="+mn-lt"/>
                          <a:ea typeface="+mn-ea"/>
                          <a:cs typeface="+mn-cs"/>
                        </a:rPr>
                        <a:t>Pay progression to be allowed beyond top notches of salary levels as well as personal salary notches. </a:t>
                      </a:r>
                      <a:endParaRPr lang="en-ZA" sz="1600" kern="1200" dirty="0" smtClean="0">
                        <a:solidFill>
                          <a:schemeClr val="dk1"/>
                        </a:solidFill>
                        <a:effectLst/>
                        <a:latin typeface="+mn-lt"/>
                        <a:ea typeface="+mn-ea"/>
                        <a:cs typeface="+mn-cs"/>
                      </a:endParaRPr>
                    </a:p>
                    <a:p>
                      <a:pPr algn="just"/>
                      <a:r>
                        <a:rPr lang="en-US" sz="1600" kern="1200" dirty="0" smtClean="0">
                          <a:solidFill>
                            <a:schemeClr val="dk1"/>
                          </a:solidFill>
                          <a:effectLst/>
                          <a:latin typeface="+mn-lt"/>
                          <a:ea typeface="+mn-ea"/>
                          <a:cs typeface="+mn-cs"/>
                        </a:rPr>
                        <a:t> </a:t>
                      </a:r>
                      <a:endParaRPr lang="en-ZA" sz="1600" kern="1200" dirty="0" smtClean="0">
                        <a:solidFill>
                          <a:schemeClr val="dk1"/>
                        </a:solidFill>
                        <a:effectLst/>
                        <a:latin typeface="+mn-lt"/>
                        <a:ea typeface="+mn-ea"/>
                        <a:cs typeface="+mn-cs"/>
                      </a:endParaRPr>
                    </a:p>
                    <a:p>
                      <a:pPr algn="just"/>
                      <a:r>
                        <a:rPr lang="en-US" sz="1600" kern="1200" dirty="0" smtClean="0">
                          <a:solidFill>
                            <a:schemeClr val="dk1"/>
                          </a:solidFill>
                          <a:effectLst/>
                          <a:latin typeface="+mn-lt"/>
                          <a:ea typeface="+mn-ea"/>
                          <a:cs typeface="+mn-cs"/>
                        </a:rPr>
                        <a:t>Equalisation of Pay progression for all public servants (Equalised at 1.5%)</a:t>
                      </a:r>
                    </a:p>
                    <a:p>
                      <a:pPr algn="just"/>
                      <a:endParaRPr lang="en-US" sz="1600" kern="1200" dirty="0" smtClean="0">
                        <a:solidFill>
                          <a:schemeClr val="dk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Equalisation of Pay progression for all public servants (Equalised at 1.0%)</a:t>
                      </a:r>
                    </a:p>
                    <a:p>
                      <a:pPr algn="just"/>
                      <a:endParaRPr lang="en-ZA" sz="1600" kern="1200" dirty="0">
                        <a:solidFill>
                          <a:schemeClr val="dk1"/>
                        </a:solidFill>
                        <a:effectLst/>
                        <a:latin typeface="+mn-lt"/>
                        <a:ea typeface="+mn-ea"/>
                        <a:cs typeface="+mn-cs"/>
                      </a:endParaRPr>
                    </a:p>
                  </a:txBody>
                  <a:tcPr/>
                </a:tc>
                <a:tc>
                  <a:txBody>
                    <a:bodyPr/>
                    <a:lstStyle/>
                    <a:p>
                      <a:pPr algn="just"/>
                      <a:r>
                        <a:rPr lang="en-ZA" sz="1600" kern="1200" dirty="0" smtClean="0">
                          <a:solidFill>
                            <a:schemeClr val="dk1"/>
                          </a:solidFill>
                          <a:effectLst/>
                          <a:latin typeface="+mn-lt"/>
                          <a:ea typeface="+mn-ea"/>
                          <a:cs typeface="+mn-cs"/>
                        </a:rPr>
                        <a:t>9,1</a:t>
                      </a:r>
                    </a:p>
                    <a:p>
                      <a:pPr algn="just"/>
                      <a:endParaRPr lang="en-ZA" sz="1600" kern="1200" dirty="0" smtClean="0">
                        <a:solidFill>
                          <a:schemeClr val="dk1"/>
                        </a:solidFill>
                        <a:effectLst/>
                        <a:latin typeface="+mn-lt"/>
                        <a:ea typeface="+mn-ea"/>
                        <a:cs typeface="+mn-cs"/>
                      </a:endParaRPr>
                    </a:p>
                    <a:p>
                      <a:pPr algn="just"/>
                      <a:endParaRPr lang="en-ZA" sz="1600" kern="1200" dirty="0" smtClean="0">
                        <a:solidFill>
                          <a:schemeClr val="dk1"/>
                        </a:solidFill>
                        <a:effectLst/>
                        <a:latin typeface="+mn-lt"/>
                        <a:ea typeface="+mn-ea"/>
                        <a:cs typeface="+mn-cs"/>
                      </a:endParaRPr>
                    </a:p>
                    <a:p>
                      <a:pPr algn="just"/>
                      <a:endParaRPr lang="en-ZA" sz="1600" kern="1200" dirty="0" smtClean="0">
                        <a:solidFill>
                          <a:schemeClr val="dk1"/>
                        </a:solidFill>
                        <a:effectLst/>
                        <a:latin typeface="+mn-lt"/>
                        <a:ea typeface="+mn-ea"/>
                        <a:cs typeface="+mn-cs"/>
                      </a:endParaRPr>
                    </a:p>
                    <a:p>
                      <a:pPr algn="just"/>
                      <a:endParaRPr lang="en-ZA" sz="1600" kern="1200" dirty="0" smtClean="0">
                        <a:solidFill>
                          <a:schemeClr val="dk1"/>
                        </a:solidFill>
                        <a:effectLst/>
                        <a:latin typeface="+mn-lt"/>
                        <a:ea typeface="+mn-ea"/>
                        <a:cs typeface="+mn-cs"/>
                      </a:endParaRPr>
                    </a:p>
                    <a:p>
                      <a:pPr algn="just"/>
                      <a:r>
                        <a:rPr lang="en-ZA" sz="1600" kern="1200" dirty="0" smtClean="0">
                          <a:solidFill>
                            <a:schemeClr val="dk1"/>
                          </a:solidFill>
                          <a:effectLst/>
                          <a:latin typeface="+mn-lt"/>
                          <a:ea typeface="+mn-ea"/>
                          <a:cs typeface="+mn-cs"/>
                        </a:rPr>
                        <a:t>5,5</a:t>
                      </a:r>
                    </a:p>
                    <a:p>
                      <a:pPr algn="just"/>
                      <a:endParaRPr lang="en-ZA" sz="1600" kern="1200" dirty="0" smtClean="0">
                        <a:solidFill>
                          <a:schemeClr val="dk1"/>
                        </a:solidFill>
                        <a:effectLst/>
                        <a:latin typeface="+mn-lt"/>
                        <a:ea typeface="+mn-ea"/>
                        <a:cs typeface="+mn-cs"/>
                      </a:endParaRPr>
                    </a:p>
                    <a:p>
                      <a:pPr algn="just"/>
                      <a:endParaRPr lang="en-ZA" sz="1600" kern="1200" dirty="0" smtClean="0">
                        <a:solidFill>
                          <a:schemeClr val="dk1"/>
                        </a:solidFill>
                        <a:effectLst/>
                        <a:latin typeface="+mn-lt"/>
                        <a:ea typeface="+mn-ea"/>
                        <a:cs typeface="+mn-cs"/>
                      </a:endParaRPr>
                    </a:p>
                    <a:p>
                      <a:pPr algn="just"/>
                      <a:endParaRPr lang="en-ZA" sz="1600" kern="1200" dirty="0" smtClean="0">
                        <a:solidFill>
                          <a:schemeClr val="dk1"/>
                        </a:solidFill>
                        <a:effectLst/>
                        <a:latin typeface="+mn-lt"/>
                        <a:ea typeface="+mn-ea"/>
                        <a:cs typeface="+mn-cs"/>
                      </a:endParaRPr>
                    </a:p>
                    <a:p>
                      <a:pPr algn="just"/>
                      <a:r>
                        <a:rPr lang="en-ZA" sz="1600" kern="1200" dirty="0" smtClean="0">
                          <a:solidFill>
                            <a:schemeClr val="dk1"/>
                          </a:solidFill>
                          <a:effectLst/>
                          <a:latin typeface="+mn-lt"/>
                          <a:ea typeface="+mn-ea"/>
                          <a:cs typeface="+mn-cs"/>
                        </a:rPr>
                        <a:t>-10,7</a:t>
                      </a:r>
                      <a:endParaRPr lang="en-ZA" sz="1600" kern="1200" dirty="0">
                        <a:solidFill>
                          <a:schemeClr val="dk1"/>
                        </a:solidFill>
                        <a:effectLst/>
                        <a:latin typeface="+mn-lt"/>
                        <a:ea typeface="+mn-ea"/>
                        <a:cs typeface="+mn-cs"/>
                      </a:endParaRPr>
                    </a:p>
                  </a:txBody>
                  <a:tcPr/>
                </a:tc>
                <a:tc>
                  <a:txBody>
                    <a:bodyPr/>
                    <a:lstStyle/>
                    <a:p>
                      <a:pPr algn="just"/>
                      <a:r>
                        <a:rPr lang="en-US" sz="1600" kern="1200" dirty="0" smtClean="0">
                          <a:solidFill>
                            <a:schemeClr val="dk1"/>
                          </a:solidFill>
                          <a:effectLst/>
                          <a:latin typeface="+mn-lt"/>
                          <a:ea typeface="+mn-ea"/>
                          <a:cs typeface="+mn-cs"/>
                        </a:rPr>
                        <a:t>Many employees on personal notches, or who reach the top notch of their applicable salary level, are stagnated for years because they cannot receive pay progression, eventually being caught up salary wise by counterparts with less years of service. Top and personal notches should therefore be abolished for all employees to be able to at least pay progress.</a:t>
                      </a:r>
                      <a:endParaRPr lang="en-ZA" sz="1600" b="0" i="0" kern="1200" dirty="0">
                        <a:solidFill>
                          <a:schemeClr val="dk1"/>
                        </a:solidFill>
                        <a:effectLst/>
                        <a:latin typeface="+mn-lt"/>
                        <a:ea typeface="+mn-ea"/>
                        <a:cs typeface="+mn-cs"/>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1000415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Costing of Labour demands Cont.</a:t>
            </a:r>
            <a:endParaRPr lang="en-GB" dirty="0"/>
          </a:p>
        </p:txBody>
      </p:sp>
      <p:sp>
        <p:nvSpPr>
          <p:cNvPr id="4" name="Slide Number Placeholder 3"/>
          <p:cNvSpPr>
            <a:spLocks noGrp="1"/>
          </p:cNvSpPr>
          <p:nvPr>
            <p:ph type="sldNum" sz="quarter" idx="12"/>
          </p:nvPr>
        </p:nvSpPr>
        <p:spPr/>
        <p:txBody>
          <a:bodyPr/>
          <a:lstStyle/>
          <a:p>
            <a:fld id="{B59ACEC8-D248-43BB-9E41-8F603F9ACC52}" type="slidenum">
              <a:rPr lang="en-ZA" smtClean="0">
                <a:solidFill>
                  <a:prstClr val="white"/>
                </a:solidFill>
              </a:rPr>
              <a:pPr/>
              <a:t>41</a:t>
            </a:fld>
            <a:endParaRPr lang="en-ZA">
              <a:solidFill>
                <a:prstClr val="white"/>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357655176"/>
              </p:ext>
            </p:extLst>
          </p:nvPr>
        </p:nvGraphicFramePr>
        <p:xfrm>
          <a:off x="228601" y="977078"/>
          <a:ext cx="11809202" cy="3698240"/>
        </p:xfrm>
        <a:graphic>
          <a:graphicData uri="http://schemas.openxmlformats.org/drawingml/2006/table">
            <a:tbl>
              <a:tblPr firstRow="1" bandRow="1">
                <a:tableStyleId>{5C22544A-7EE6-4342-B048-85BDC9FD1C3A}</a:tableStyleId>
              </a:tblPr>
              <a:tblGrid>
                <a:gridCol w="2932187">
                  <a:extLst>
                    <a:ext uri="{9D8B030D-6E8A-4147-A177-3AD203B41FA5}">
                      <a16:colId xmlns:a16="http://schemas.microsoft.com/office/drawing/2014/main" val="20000"/>
                    </a:ext>
                  </a:extLst>
                </a:gridCol>
                <a:gridCol w="2964368">
                  <a:extLst>
                    <a:ext uri="{9D8B030D-6E8A-4147-A177-3AD203B41FA5}">
                      <a16:colId xmlns:a16="http://schemas.microsoft.com/office/drawing/2014/main" val="20001"/>
                    </a:ext>
                  </a:extLst>
                </a:gridCol>
                <a:gridCol w="2964368">
                  <a:extLst>
                    <a:ext uri="{9D8B030D-6E8A-4147-A177-3AD203B41FA5}">
                      <a16:colId xmlns:a16="http://schemas.microsoft.com/office/drawing/2014/main" val="563216589"/>
                    </a:ext>
                  </a:extLst>
                </a:gridCol>
                <a:gridCol w="2948279">
                  <a:extLst>
                    <a:ext uri="{9D8B030D-6E8A-4147-A177-3AD203B41FA5}">
                      <a16:colId xmlns:a16="http://schemas.microsoft.com/office/drawing/2014/main" val="20002"/>
                    </a:ext>
                  </a:extLst>
                </a:gridCol>
              </a:tblGrid>
              <a:tr h="37084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dirty="0" smtClean="0"/>
                        <a:t>COSTING (</a:t>
                      </a:r>
                      <a:r>
                        <a:rPr lang="en-ZA" sz="1600" dirty="0" err="1" smtClean="0"/>
                        <a:t>R</a:t>
                      </a:r>
                      <a:r>
                        <a:rPr lang="en-ZA" sz="1600" baseline="0" dirty="0" err="1" smtClean="0"/>
                        <a:t>’bn</a:t>
                      </a:r>
                      <a:r>
                        <a:rPr lang="en-ZA" sz="1600" baseline="0" dirty="0" smtClean="0"/>
                        <a:t>)</a:t>
                      </a:r>
                      <a:endParaRPr lang="en-ZA" sz="1600" dirty="0" smtClean="0"/>
                    </a:p>
                  </a:txBody>
                  <a:tcPr/>
                </a:tc>
                <a:tc hMerge="1">
                  <a:txBody>
                    <a:bodyPr/>
                    <a:lstStyle/>
                    <a:p>
                      <a:endParaRPr lang="en-ZA"/>
                    </a:p>
                  </a:txBody>
                  <a:tcPr/>
                </a:tc>
                <a:tc hMerge="1">
                  <a:txBody>
                    <a:bodyPr/>
                    <a:lstStyle/>
                    <a:p>
                      <a:endParaRPr lang="en-ZA"/>
                    </a:p>
                  </a:txBody>
                  <a:tcPr/>
                </a:tc>
                <a:tc hMerge="1">
                  <a:txBody>
                    <a:bodyPr/>
                    <a:lstStyle/>
                    <a:p>
                      <a:endParaRPr lang="en-ZA" dirty="0"/>
                    </a:p>
                  </a:txBody>
                  <a:tcPr/>
                </a:tc>
                <a:extLst>
                  <a:ext uri="{0D108BD9-81ED-4DB2-BD59-A6C34878D82A}">
                    <a16:rowId xmlns:a16="http://schemas.microsoft.com/office/drawing/2014/main" val="10000"/>
                  </a:ext>
                </a:extLst>
              </a:tr>
              <a:tr h="370840">
                <a:tc>
                  <a:txBody>
                    <a:bodyPr/>
                    <a:lstStyle/>
                    <a:p>
                      <a:pPr algn="just"/>
                      <a:r>
                        <a:rPr lang="en-ZA" sz="1600" b="1" dirty="0" smtClean="0"/>
                        <a:t>ISSUE</a:t>
                      </a:r>
                      <a:endParaRPr lang="en-ZA" sz="1600" b="1" dirty="0"/>
                    </a:p>
                  </a:txBody>
                  <a:tcPr/>
                </a:tc>
                <a:tc>
                  <a:txBody>
                    <a:bodyPr/>
                    <a:lstStyle/>
                    <a:p>
                      <a:pPr algn="just"/>
                      <a:r>
                        <a:rPr lang="en-ZA" sz="1600" b="1" dirty="0" smtClean="0"/>
                        <a:t>DEMAND</a:t>
                      </a:r>
                      <a:endParaRPr lang="en-ZA" sz="1600" b="1" dirty="0"/>
                    </a:p>
                  </a:txBody>
                  <a:tcPr/>
                </a:tc>
                <a:tc>
                  <a:txBody>
                    <a:bodyPr/>
                    <a:lstStyle/>
                    <a:p>
                      <a:pPr algn="just"/>
                      <a:r>
                        <a:rPr lang="en-ZA" sz="1600" b="1" dirty="0" smtClean="0"/>
                        <a:t>MTEF COST (</a:t>
                      </a:r>
                      <a:r>
                        <a:rPr lang="en-ZA" sz="1600" b="1" dirty="0" err="1" smtClean="0"/>
                        <a:t>R’bn</a:t>
                      </a:r>
                      <a:r>
                        <a:rPr lang="en-ZA" sz="1600" b="1" dirty="0" smtClean="0"/>
                        <a:t>)</a:t>
                      </a:r>
                      <a:endParaRPr lang="en-ZA" sz="1600" b="1" dirty="0"/>
                    </a:p>
                  </a:txBody>
                  <a:tcPr/>
                </a:tc>
                <a:tc>
                  <a:txBody>
                    <a:bodyPr/>
                    <a:lstStyle/>
                    <a:p>
                      <a:pPr algn="just"/>
                      <a:r>
                        <a:rPr lang="en-ZA" sz="1600" b="1" dirty="0" smtClean="0"/>
                        <a:t>MOTIVATION</a:t>
                      </a:r>
                      <a:endParaRPr lang="en-ZA" sz="1600" b="1" dirty="0"/>
                    </a:p>
                  </a:txBody>
                  <a:tcPr/>
                </a:tc>
                <a:extLst>
                  <a:ext uri="{0D108BD9-81ED-4DB2-BD59-A6C34878D82A}">
                    <a16:rowId xmlns:a16="http://schemas.microsoft.com/office/drawing/2014/main" val="10001"/>
                  </a:ext>
                </a:extLst>
              </a:tr>
              <a:tr h="370840">
                <a:tc>
                  <a:txBody>
                    <a:bodyPr/>
                    <a:lstStyle/>
                    <a:p>
                      <a:pPr algn="just"/>
                      <a:r>
                        <a:rPr lang="en-US" sz="1600" b="1" kern="1200" dirty="0" smtClean="0">
                          <a:solidFill>
                            <a:schemeClr val="dk1"/>
                          </a:solidFill>
                          <a:effectLst/>
                          <a:latin typeface="+mn-lt"/>
                          <a:ea typeface="+mn-ea"/>
                          <a:cs typeface="+mn-cs"/>
                        </a:rPr>
                        <a:t>LIFTING OF THE MORATORIUM ON THE FILLING OF VACANT POSTS</a:t>
                      </a:r>
                      <a:endParaRPr lang="en-ZA" sz="1600" kern="1200" dirty="0">
                        <a:solidFill>
                          <a:schemeClr val="dk1"/>
                        </a:solidFill>
                        <a:effectLst/>
                        <a:latin typeface="+mn-lt"/>
                        <a:ea typeface="+mn-ea"/>
                        <a:cs typeface="+mn-cs"/>
                      </a:endParaRPr>
                    </a:p>
                  </a:txBody>
                  <a:tcPr/>
                </a:tc>
                <a:tc>
                  <a:txBody>
                    <a:bodyPr/>
                    <a:lstStyle/>
                    <a:p>
                      <a:pPr algn="just"/>
                      <a:r>
                        <a:rPr lang="en-US" sz="1600" kern="1200" dirty="0" smtClean="0">
                          <a:solidFill>
                            <a:schemeClr val="dk1"/>
                          </a:solidFill>
                          <a:effectLst/>
                          <a:latin typeface="+mn-lt"/>
                          <a:ea typeface="+mn-ea"/>
                          <a:cs typeface="+mn-cs"/>
                        </a:rPr>
                        <a:t>Demand that the recent moratorium of filling of vacant posts must be immediately lifted. </a:t>
                      </a:r>
                      <a:endParaRPr lang="en-ZA" sz="1600" b="0" i="0" kern="1200" dirty="0">
                        <a:solidFill>
                          <a:schemeClr val="dk1"/>
                        </a:solidFill>
                        <a:effectLst/>
                        <a:latin typeface="+mn-lt"/>
                        <a:ea typeface="+mn-ea"/>
                        <a:cs typeface="+mn-cs"/>
                      </a:endParaRPr>
                    </a:p>
                  </a:txBody>
                  <a:tcPr/>
                </a:tc>
                <a:tc>
                  <a:txBody>
                    <a:bodyPr/>
                    <a:lstStyle/>
                    <a:p>
                      <a:pPr algn="just"/>
                      <a:r>
                        <a:rPr lang="en-ZA" sz="1600" b="0" i="0" kern="1200" dirty="0" smtClean="0">
                          <a:solidFill>
                            <a:schemeClr val="dk1"/>
                          </a:solidFill>
                          <a:effectLst/>
                          <a:latin typeface="+mn-lt"/>
                          <a:ea typeface="+mn-ea"/>
                          <a:cs typeface="+mn-cs"/>
                        </a:rPr>
                        <a:t>0</a:t>
                      </a:r>
                      <a:endParaRPr lang="en-ZA" sz="1600" b="0" i="0" kern="1200" dirty="0">
                        <a:solidFill>
                          <a:schemeClr val="dk1"/>
                        </a:solidFill>
                        <a:effectLst/>
                        <a:latin typeface="+mn-lt"/>
                        <a:ea typeface="+mn-ea"/>
                        <a:cs typeface="+mn-cs"/>
                      </a:endParaRPr>
                    </a:p>
                  </a:txBody>
                  <a:tcPr/>
                </a:tc>
                <a:tc>
                  <a:txBody>
                    <a:bodyPr/>
                    <a:lstStyle/>
                    <a:p>
                      <a:pPr algn="just"/>
                      <a:endParaRPr lang="en-ZA" sz="1600" b="0" i="0" kern="1200" dirty="0">
                        <a:solidFill>
                          <a:schemeClr val="dk1"/>
                        </a:solidFill>
                        <a:effectLst/>
                        <a:latin typeface="+mn-lt"/>
                        <a:ea typeface="+mn-ea"/>
                        <a:cs typeface="+mn-cs"/>
                      </a:endParaRPr>
                    </a:p>
                  </a:txBody>
                  <a:tcPr/>
                </a:tc>
                <a:extLst>
                  <a:ext uri="{0D108BD9-81ED-4DB2-BD59-A6C34878D82A}">
                    <a16:rowId xmlns:a16="http://schemas.microsoft.com/office/drawing/2014/main" val="10003"/>
                  </a:ext>
                </a:extLst>
              </a:tr>
              <a:tr h="370840">
                <a:tc>
                  <a:txBody>
                    <a:bodyPr/>
                    <a:lstStyle/>
                    <a:p>
                      <a:pPr algn="just"/>
                      <a:r>
                        <a:rPr lang="en-US" sz="1600" b="1" kern="1200" dirty="0" smtClean="0">
                          <a:solidFill>
                            <a:schemeClr val="dk1"/>
                          </a:solidFill>
                          <a:effectLst/>
                          <a:latin typeface="+mn-lt"/>
                          <a:ea typeface="+mn-ea"/>
                          <a:cs typeface="+mn-cs"/>
                        </a:rPr>
                        <a:t>OUTSTANDING AGREEMENTS</a:t>
                      </a:r>
                      <a:endParaRPr lang="en-ZA" sz="1600" kern="1200" dirty="0">
                        <a:solidFill>
                          <a:schemeClr val="dk1"/>
                        </a:solidFill>
                        <a:effectLst/>
                        <a:latin typeface="+mn-lt"/>
                        <a:ea typeface="+mn-ea"/>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All outstanding agreements to be finalized and implemented during the current financial year.</a:t>
                      </a:r>
                      <a:endParaRPr lang="en-ZA" sz="1600" kern="1200" dirty="0" smtClean="0">
                        <a:solidFill>
                          <a:schemeClr val="dk1"/>
                        </a:solidFill>
                        <a:effectLst/>
                        <a:latin typeface="+mn-lt"/>
                        <a:ea typeface="+mn-ea"/>
                        <a:cs typeface="+mn-cs"/>
                      </a:endParaRPr>
                    </a:p>
                    <a:p>
                      <a:pPr algn="just"/>
                      <a:endParaRPr lang="en-ZA" sz="1600" b="0" i="0" kern="1200" dirty="0">
                        <a:solidFill>
                          <a:schemeClr val="dk1"/>
                        </a:solidFill>
                        <a:effectLst/>
                        <a:latin typeface="+mn-lt"/>
                        <a:ea typeface="+mn-ea"/>
                        <a:cs typeface="+mn-cs"/>
                      </a:endParaRPr>
                    </a:p>
                  </a:txBody>
                  <a:tcPr/>
                </a:tc>
                <a:tc>
                  <a:txBody>
                    <a:bodyPr/>
                    <a:lstStyle/>
                    <a:p>
                      <a:pPr algn="just"/>
                      <a:r>
                        <a:rPr lang="en-ZA" sz="1600" b="0" i="0" kern="1200" dirty="0" smtClean="0">
                          <a:solidFill>
                            <a:schemeClr val="dk1"/>
                          </a:solidFill>
                          <a:effectLst/>
                          <a:latin typeface="+mn-lt"/>
                          <a:ea typeface="+mn-ea"/>
                          <a:cs typeface="+mn-cs"/>
                        </a:rPr>
                        <a:t>0</a:t>
                      </a:r>
                      <a:endParaRPr lang="en-ZA" sz="1600" b="0" i="0" kern="1200" dirty="0">
                        <a:solidFill>
                          <a:schemeClr val="dk1"/>
                        </a:solidFill>
                        <a:effectLst/>
                        <a:latin typeface="+mn-lt"/>
                        <a:ea typeface="+mn-ea"/>
                        <a:cs typeface="+mn-cs"/>
                      </a:endParaRPr>
                    </a:p>
                  </a:txBody>
                  <a:tcPr/>
                </a:tc>
                <a:tc>
                  <a:txBody>
                    <a:bodyPr/>
                    <a:lstStyle/>
                    <a:p>
                      <a:pPr algn="just"/>
                      <a:endParaRPr lang="en-ZA" sz="1600" b="0" i="0" kern="1200" dirty="0">
                        <a:solidFill>
                          <a:schemeClr val="dk1"/>
                        </a:solidFill>
                        <a:effectLst/>
                        <a:latin typeface="+mn-lt"/>
                        <a:ea typeface="+mn-ea"/>
                        <a:cs typeface="+mn-cs"/>
                      </a:endParaRPr>
                    </a:p>
                  </a:txBody>
                  <a:tcPr/>
                </a:tc>
                <a:extLst>
                  <a:ext uri="{0D108BD9-81ED-4DB2-BD59-A6C34878D82A}">
                    <a16:rowId xmlns:a16="http://schemas.microsoft.com/office/drawing/2014/main" val="10004"/>
                  </a:ext>
                </a:extLst>
              </a:tr>
              <a:tr h="370840">
                <a:tc>
                  <a:txBody>
                    <a:bodyPr/>
                    <a:lstStyle/>
                    <a:p>
                      <a:pPr algn="just"/>
                      <a:r>
                        <a:rPr lang="en-ZA" sz="1600" b="1" kern="1200" dirty="0" smtClean="0">
                          <a:solidFill>
                            <a:schemeClr val="dk1"/>
                          </a:solidFill>
                          <a:effectLst/>
                          <a:latin typeface="+mn-lt"/>
                          <a:ea typeface="+mn-ea"/>
                          <a:cs typeface="+mn-cs"/>
                        </a:rPr>
                        <a:t>TOTAL COST OF LABOUR’s DEMANDS</a:t>
                      </a:r>
                      <a:endParaRPr lang="en-ZA" sz="1600" b="1" kern="1200" dirty="0">
                        <a:solidFill>
                          <a:schemeClr val="dk1"/>
                        </a:solidFill>
                        <a:effectLst/>
                        <a:latin typeface="+mn-lt"/>
                        <a:ea typeface="+mn-ea"/>
                        <a:cs typeface="+mn-cs"/>
                      </a:endParaRPr>
                    </a:p>
                  </a:txBody>
                  <a:tcPr/>
                </a:tc>
                <a:tc>
                  <a:txBody>
                    <a:bodyPr/>
                    <a:lstStyle/>
                    <a:p>
                      <a:pPr algn="just"/>
                      <a:endParaRPr lang="en-ZA" sz="1600" b="0" i="0" kern="1200" dirty="0">
                        <a:solidFill>
                          <a:schemeClr val="dk1"/>
                        </a:solidFill>
                        <a:effectLst/>
                        <a:latin typeface="+mn-lt"/>
                        <a:ea typeface="+mn-ea"/>
                        <a:cs typeface="+mn-cs"/>
                      </a:endParaRPr>
                    </a:p>
                  </a:txBody>
                  <a:tcPr/>
                </a:tc>
                <a:tc>
                  <a:txBody>
                    <a:bodyPr/>
                    <a:lstStyle/>
                    <a:p>
                      <a:pPr algn="just"/>
                      <a:r>
                        <a:rPr lang="en-ZA" sz="1600" b="1" i="0" kern="1200" dirty="0" smtClean="0">
                          <a:solidFill>
                            <a:schemeClr val="dk1"/>
                          </a:solidFill>
                          <a:effectLst/>
                          <a:latin typeface="+mn-lt"/>
                          <a:ea typeface="+mn-ea"/>
                          <a:cs typeface="+mn-cs"/>
                        </a:rPr>
                        <a:t>282.1</a:t>
                      </a:r>
                      <a:endParaRPr lang="en-ZA" sz="1600" b="1" i="0" kern="1200" dirty="0">
                        <a:solidFill>
                          <a:schemeClr val="dk1"/>
                        </a:solidFill>
                        <a:effectLst/>
                        <a:latin typeface="+mn-lt"/>
                        <a:ea typeface="+mn-ea"/>
                        <a:cs typeface="+mn-cs"/>
                      </a:endParaRPr>
                    </a:p>
                  </a:txBody>
                  <a:tcPr/>
                </a:tc>
                <a:tc>
                  <a:txBody>
                    <a:bodyPr/>
                    <a:lstStyle/>
                    <a:p>
                      <a:pPr algn="just"/>
                      <a:endParaRPr lang="en-ZA" sz="1600" b="0" i="0" kern="1200" dirty="0">
                        <a:solidFill>
                          <a:schemeClr val="dk1"/>
                        </a:solidFill>
                        <a:effectLst/>
                        <a:latin typeface="+mn-lt"/>
                        <a:ea typeface="+mn-ea"/>
                        <a:cs typeface="+mn-cs"/>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5157088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633" y="168295"/>
            <a:ext cx="10083800" cy="670287"/>
          </a:xfrm>
        </p:spPr>
        <p:txBody>
          <a:bodyPr/>
          <a:lstStyle/>
          <a:p>
            <a:r>
              <a:rPr lang="en-ZA" sz="3500" dirty="0" smtClean="0"/>
              <a:t>Employer demands</a:t>
            </a:r>
            <a:endParaRPr lang="en-GB" sz="3500" dirty="0"/>
          </a:p>
        </p:txBody>
      </p:sp>
      <p:sp>
        <p:nvSpPr>
          <p:cNvPr id="3" name="Content Placeholder 2"/>
          <p:cNvSpPr>
            <a:spLocks noGrp="1"/>
          </p:cNvSpPr>
          <p:nvPr>
            <p:ph idx="1"/>
          </p:nvPr>
        </p:nvSpPr>
        <p:spPr>
          <a:xfrm>
            <a:off x="228600" y="974225"/>
            <a:ext cx="11809203" cy="4962935"/>
          </a:xfrm>
        </p:spPr>
        <p:txBody>
          <a:bodyPr/>
          <a:lstStyle/>
          <a:p>
            <a:pPr marL="0" indent="0" algn="just">
              <a:buNone/>
            </a:pPr>
            <a:r>
              <a:rPr lang="en-ZA" sz="2000" dirty="0" smtClean="0"/>
              <a:t>The </a:t>
            </a:r>
            <a:r>
              <a:rPr lang="en-ZA" sz="2000" dirty="0" smtClean="0"/>
              <a:t>Employer </a:t>
            </a:r>
            <a:r>
              <a:rPr lang="en-ZA" sz="2000" dirty="0" smtClean="0"/>
              <a:t>intends </a:t>
            </a:r>
            <a:r>
              <a:rPr lang="en-ZA" sz="2000" dirty="0" smtClean="0"/>
              <a:t>to put the following demands to Labour</a:t>
            </a:r>
            <a:r>
              <a:rPr lang="en-ZA" sz="2000" dirty="0" smtClean="0"/>
              <a:t>:</a:t>
            </a:r>
          </a:p>
          <a:p>
            <a:pPr marL="0" indent="0" algn="just">
              <a:buNone/>
            </a:pPr>
            <a:endParaRPr lang="en-GB" sz="2000" dirty="0"/>
          </a:p>
          <a:p>
            <a:pPr algn="just"/>
            <a:endParaRPr lang="en-GB" sz="2000" dirty="0"/>
          </a:p>
        </p:txBody>
      </p:sp>
      <p:sp>
        <p:nvSpPr>
          <p:cNvPr id="4" name="Slide Number Placeholder 3"/>
          <p:cNvSpPr>
            <a:spLocks noGrp="1"/>
          </p:cNvSpPr>
          <p:nvPr>
            <p:ph type="sldNum" sz="quarter" idx="12"/>
          </p:nvPr>
        </p:nvSpPr>
        <p:spPr/>
        <p:txBody>
          <a:bodyPr/>
          <a:lstStyle/>
          <a:p>
            <a:fld id="{B59ACEC8-D248-43BB-9E41-8F603F9ACC52}" type="slidenum">
              <a:rPr lang="en-ZA" smtClean="0">
                <a:solidFill>
                  <a:prstClr val="white"/>
                </a:solidFill>
              </a:rPr>
              <a:pPr/>
              <a:t>42</a:t>
            </a:fld>
            <a:endParaRPr lang="en-ZA">
              <a:solidFill>
                <a:prstClr val="white"/>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899663817"/>
              </p:ext>
            </p:extLst>
          </p:nvPr>
        </p:nvGraphicFramePr>
        <p:xfrm>
          <a:off x="138447" y="1555285"/>
          <a:ext cx="11697237" cy="3388360"/>
        </p:xfrm>
        <a:graphic>
          <a:graphicData uri="http://schemas.openxmlformats.org/drawingml/2006/table">
            <a:tbl>
              <a:tblPr firstRow="1" bandRow="1">
                <a:tableStyleId>{5C22544A-7EE6-4342-B048-85BDC9FD1C3A}</a:tableStyleId>
              </a:tblPr>
              <a:tblGrid>
                <a:gridCol w="3877799">
                  <a:extLst>
                    <a:ext uri="{9D8B030D-6E8A-4147-A177-3AD203B41FA5}">
                      <a16:colId xmlns:a16="http://schemas.microsoft.com/office/drawing/2014/main" val="20000"/>
                    </a:ext>
                  </a:extLst>
                </a:gridCol>
                <a:gridCol w="3920358">
                  <a:extLst>
                    <a:ext uri="{9D8B030D-6E8A-4147-A177-3AD203B41FA5}">
                      <a16:colId xmlns:a16="http://schemas.microsoft.com/office/drawing/2014/main" val="20001"/>
                    </a:ext>
                  </a:extLst>
                </a:gridCol>
                <a:gridCol w="3899080">
                  <a:extLst>
                    <a:ext uri="{9D8B030D-6E8A-4147-A177-3AD203B41FA5}">
                      <a16:colId xmlns:a16="http://schemas.microsoft.com/office/drawing/2014/main" val="20002"/>
                    </a:ext>
                  </a:extLst>
                </a:gridCol>
              </a:tblGrid>
              <a:tr h="370840">
                <a:tc>
                  <a:txBody>
                    <a:bodyPr/>
                    <a:lstStyle/>
                    <a:p>
                      <a:pPr algn="just"/>
                      <a:r>
                        <a:rPr lang="en-ZA" sz="1600" b="1" dirty="0" smtClean="0"/>
                        <a:t>ISSUE</a:t>
                      </a:r>
                      <a:endParaRPr lang="en-ZA" sz="1600" b="1" dirty="0"/>
                    </a:p>
                  </a:txBody>
                  <a:tcPr/>
                </a:tc>
                <a:tc>
                  <a:txBody>
                    <a:bodyPr/>
                    <a:lstStyle/>
                    <a:p>
                      <a:pPr algn="just"/>
                      <a:r>
                        <a:rPr lang="en-ZA" sz="1600" b="1" dirty="0" smtClean="0"/>
                        <a:t>DEMAND</a:t>
                      </a:r>
                      <a:endParaRPr lang="en-ZA" sz="1600" b="1" dirty="0"/>
                    </a:p>
                  </a:txBody>
                  <a:tcPr/>
                </a:tc>
                <a:tc>
                  <a:txBody>
                    <a:bodyPr/>
                    <a:lstStyle/>
                    <a:p>
                      <a:pPr algn="just"/>
                      <a:r>
                        <a:rPr lang="en-ZA" sz="1600" b="1" dirty="0" smtClean="0"/>
                        <a:t>MOTIVATION</a:t>
                      </a:r>
                      <a:endParaRPr lang="en-ZA" sz="1600" b="1" dirty="0"/>
                    </a:p>
                  </a:txBody>
                  <a:tcPr/>
                </a:tc>
                <a:extLst>
                  <a:ext uri="{0D108BD9-81ED-4DB2-BD59-A6C34878D82A}">
                    <a16:rowId xmlns:a16="http://schemas.microsoft.com/office/drawing/2014/main" val="10001"/>
                  </a:ext>
                </a:extLst>
              </a:tr>
              <a:tr h="370840">
                <a:tc>
                  <a:txBody>
                    <a:bodyPr/>
                    <a:lstStyle/>
                    <a:p>
                      <a:pPr algn="just"/>
                      <a:r>
                        <a:rPr lang="en-US" sz="1600" b="1" kern="1200" dirty="0" smtClean="0">
                          <a:solidFill>
                            <a:schemeClr val="dk1"/>
                          </a:solidFill>
                          <a:effectLst/>
                          <a:latin typeface="+mn-lt"/>
                          <a:ea typeface="+mn-ea"/>
                          <a:cs typeface="+mn-cs"/>
                        </a:rPr>
                        <a:t>OCCUPATION SPECIFIC DISPENSATION (OSD’s)</a:t>
                      </a:r>
                      <a:endParaRPr lang="en-ZA" sz="1600" kern="1200" dirty="0">
                        <a:solidFill>
                          <a:schemeClr val="dk1"/>
                        </a:solidFill>
                        <a:effectLst/>
                        <a:latin typeface="+mn-lt"/>
                        <a:ea typeface="+mn-ea"/>
                        <a:cs typeface="+mn-cs"/>
                      </a:endParaRPr>
                    </a:p>
                  </a:txBody>
                  <a:tcPr/>
                </a:tc>
                <a:tc>
                  <a:txBody>
                    <a:bodyPr/>
                    <a:lstStyle/>
                    <a:p>
                      <a:pPr algn="just"/>
                      <a:r>
                        <a:rPr lang="en-US" sz="1600" kern="1200" dirty="0" smtClean="0">
                          <a:solidFill>
                            <a:schemeClr val="dk1"/>
                          </a:solidFill>
                          <a:effectLst/>
                          <a:latin typeface="+mn-lt"/>
                          <a:ea typeface="+mn-ea"/>
                          <a:cs typeface="+mn-cs"/>
                        </a:rPr>
                        <a:t>The abolition of the OSD’s in the Public Service. </a:t>
                      </a:r>
                      <a:endParaRPr lang="en-ZA" sz="1600" b="0" i="0" kern="1200" dirty="0">
                        <a:solidFill>
                          <a:schemeClr val="dk1"/>
                        </a:solidFill>
                        <a:effectLst/>
                        <a:latin typeface="+mn-lt"/>
                        <a:ea typeface="+mn-ea"/>
                        <a:cs typeface="+mn-cs"/>
                      </a:endParaRPr>
                    </a:p>
                  </a:txBody>
                  <a:tcPr/>
                </a:tc>
                <a:tc>
                  <a:txBody>
                    <a:bodyPr/>
                    <a:lstStyle/>
                    <a:p>
                      <a:pPr algn="just"/>
                      <a:r>
                        <a:rPr lang="en-ZA" sz="1600" b="0" i="0" kern="1200" dirty="0" smtClean="0">
                          <a:solidFill>
                            <a:schemeClr val="dk1"/>
                          </a:solidFill>
                          <a:effectLst/>
                          <a:latin typeface="+mn-lt"/>
                          <a:ea typeface="+mn-ea"/>
                          <a:cs typeface="+mn-cs"/>
                        </a:rPr>
                        <a:t>The idea of introducing</a:t>
                      </a:r>
                      <a:r>
                        <a:rPr lang="en-ZA" sz="1600" b="0" i="0" kern="1200" baseline="0" dirty="0" smtClean="0">
                          <a:solidFill>
                            <a:schemeClr val="dk1"/>
                          </a:solidFill>
                          <a:effectLst/>
                          <a:latin typeface="+mn-lt"/>
                          <a:ea typeface="+mn-ea"/>
                          <a:cs typeface="+mn-cs"/>
                        </a:rPr>
                        <a:t> </a:t>
                      </a:r>
                      <a:r>
                        <a:rPr lang="en-ZA" sz="1600" b="0" i="0" kern="1200" dirty="0" smtClean="0">
                          <a:solidFill>
                            <a:schemeClr val="dk1"/>
                          </a:solidFill>
                          <a:effectLst/>
                          <a:latin typeface="+mn-lt"/>
                          <a:ea typeface="+mn-ea"/>
                          <a:cs typeface="+mn-cs"/>
                        </a:rPr>
                        <a:t>the OSD’s in the Public Service was noble then. However, the</a:t>
                      </a:r>
                      <a:r>
                        <a:rPr lang="en-ZA" sz="1600" b="0" i="0" kern="1200" baseline="0" dirty="0" smtClean="0">
                          <a:solidFill>
                            <a:schemeClr val="dk1"/>
                          </a:solidFill>
                          <a:effectLst/>
                          <a:latin typeface="+mn-lt"/>
                          <a:ea typeface="+mn-ea"/>
                          <a:cs typeface="+mn-cs"/>
                        </a:rPr>
                        <a:t> concept of the OSD has proven to be costly for the state and it is increasingly becoming unaffordable.</a:t>
                      </a:r>
                    </a:p>
                    <a:p>
                      <a:pPr algn="just"/>
                      <a:endParaRPr lang="en-ZA" sz="1600" b="0" i="0" kern="1200" baseline="0" dirty="0" smtClean="0">
                        <a:solidFill>
                          <a:schemeClr val="dk1"/>
                        </a:solidFill>
                        <a:effectLst/>
                        <a:latin typeface="+mn-lt"/>
                        <a:ea typeface="+mn-ea"/>
                        <a:cs typeface="+mn-cs"/>
                      </a:endParaRPr>
                    </a:p>
                    <a:p>
                      <a:pPr algn="just"/>
                      <a:r>
                        <a:rPr lang="en-ZA" sz="1600" b="0" i="0" kern="1200" baseline="0" dirty="0" smtClean="0">
                          <a:solidFill>
                            <a:schemeClr val="dk1"/>
                          </a:solidFill>
                          <a:effectLst/>
                          <a:latin typeface="+mn-lt"/>
                          <a:ea typeface="+mn-ea"/>
                          <a:cs typeface="+mn-cs"/>
                        </a:rPr>
                        <a:t>The employer will conduct  c</a:t>
                      </a:r>
                      <a:r>
                        <a:rPr lang="en-ZA" sz="1600" kern="1200" dirty="0" smtClean="0">
                          <a:solidFill>
                            <a:schemeClr val="dk1"/>
                          </a:solidFill>
                          <a:effectLst/>
                          <a:latin typeface="+mn-lt"/>
                          <a:ea typeface="+mn-ea"/>
                          <a:cs typeface="+mn-cs"/>
                        </a:rPr>
                        <a:t>omprehensive research together with associated long-term cost estimates for the abolishment of the OSD and the re-introduction of single pay spine (grading levels).</a:t>
                      </a:r>
                      <a:endParaRPr lang="en-ZA" sz="1600" b="0" i="0" kern="1200" dirty="0">
                        <a:solidFill>
                          <a:schemeClr val="dk1"/>
                        </a:solidFill>
                        <a:effectLst/>
                        <a:latin typeface="+mn-lt"/>
                        <a:ea typeface="+mn-ea"/>
                        <a:cs typeface="+mn-cs"/>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862661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633" y="168295"/>
            <a:ext cx="10083800" cy="670287"/>
          </a:xfrm>
        </p:spPr>
        <p:txBody>
          <a:bodyPr/>
          <a:lstStyle/>
          <a:p>
            <a:r>
              <a:rPr lang="en-ZA" sz="3500" dirty="0" smtClean="0"/>
              <a:t>Employer demands Cont.</a:t>
            </a:r>
            <a:endParaRPr lang="en-GB" sz="3500" dirty="0"/>
          </a:p>
        </p:txBody>
      </p:sp>
      <p:sp>
        <p:nvSpPr>
          <p:cNvPr id="4" name="Slide Number Placeholder 3"/>
          <p:cNvSpPr>
            <a:spLocks noGrp="1"/>
          </p:cNvSpPr>
          <p:nvPr>
            <p:ph type="sldNum" sz="quarter" idx="12"/>
          </p:nvPr>
        </p:nvSpPr>
        <p:spPr/>
        <p:txBody>
          <a:bodyPr/>
          <a:lstStyle/>
          <a:p>
            <a:fld id="{B59ACEC8-D248-43BB-9E41-8F603F9ACC52}" type="slidenum">
              <a:rPr lang="en-ZA" smtClean="0">
                <a:solidFill>
                  <a:prstClr val="white"/>
                </a:solidFill>
              </a:rPr>
              <a:pPr/>
              <a:t>43</a:t>
            </a:fld>
            <a:endParaRPr lang="en-ZA">
              <a:solidFill>
                <a:prstClr val="white"/>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715486912"/>
              </p:ext>
            </p:extLst>
          </p:nvPr>
        </p:nvGraphicFramePr>
        <p:xfrm>
          <a:off x="138447" y="974225"/>
          <a:ext cx="11697237" cy="4607560"/>
        </p:xfrm>
        <a:graphic>
          <a:graphicData uri="http://schemas.openxmlformats.org/drawingml/2006/table">
            <a:tbl>
              <a:tblPr firstRow="1" bandRow="1">
                <a:tableStyleId>{5C22544A-7EE6-4342-B048-85BDC9FD1C3A}</a:tableStyleId>
              </a:tblPr>
              <a:tblGrid>
                <a:gridCol w="3877799">
                  <a:extLst>
                    <a:ext uri="{9D8B030D-6E8A-4147-A177-3AD203B41FA5}">
                      <a16:colId xmlns:a16="http://schemas.microsoft.com/office/drawing/2014/main" val="20000"/>
                    </a:ext>
                  </a:extLst>
                </a:gridCol>
                <a:gridCol w="3920358">
                  <a:extLst>
                    <a:ext uri="{9D8B030D-6E8A-4147-A177-3AD203B41FA5}">
                      <a16:colId xmlns:a16="http://schemas.microsoft.com/office/drawing/2014/main" val="20001"/>
                    </a:ext>
                  </a:extLst>
                </a:gridCol>
                <a:gridCol w="3899080">
                  <a:extLst>
                    <a:ext uri="{9D8B030D-6E8A-4147-A177-3AD203B41FA5}">
                      <a16:colId xmlns:a16="http://schemas.microsoft.com/office/drawing/2014/main" val="20002"/>
                    </a:ext>
                  </a:extLst>
                </a:gridCol>
              </a:tblGrid>
              <a:tr h="370840">
                <a:tc>
                  <a:txBody>
                    <a:bodyPr/>
                    <a:lstStyle/>
                    <a:p>
                      <a:pPr algn="just"/>
                      <a:r>
                        <a:rPr lang="en-ZA" sz="1600" b="1" dirty="0" smtClean="0"/>
                        <a:t>ISSUE</a:t>
                      </a:r>
                      <a:endParaRPr lang="en-ZA" sz="1600" b="1" dirty="0"/>
                    </a:p>
                  </a:txBody>
                  <a:tcPr/>
                </a:tc>
                <a:tc>
                  <a:txBody>
                    <a:bodyPr/>
                    <a:lstStyle/>
                    <a:p>
                      <a:pPr algn="just"/>
                      <a:r>
                        <a:rPr lang="en-ZA" sz="1600" b="1" dirty="0" smtClean="0"/>
                        <a:t>DEMAND</a:t>
                      </a:r>
                      <a:endParaRPr lang="en-ZA" sz="1600" b="1" dirty="0"/>
                    </a:p>
                  </a:txBody>
                  <a:tcPr/>
                </a:tc>
                <a:tc>
                  <a:txBody>
                    <a:bodyPr/>
                    <a:lstStyle/>
                    <a:p>
                      <a:pPr algn="just"/>
                      <a:r>
                        <a:rPr lang="en-ZA" sz="1600" b="1" dirty="0" smtClean="0"/>
                        <a:t>MOTIVATION</a:t>
                      </a:r>
                      <a:endParaRPr lang="en-ZA" sz="1600" b="1" dirty="0"/>
                    </a:p>
                  </a:txBody>
                  <a:tcPr/>
                </a:tc>
                <a:extLst>
                  <a:ext uri="{0D108BD9-81ED-4DB2-BD59-A6C34878D82A}">
                    <a16:rowId xmlns:a16="http://schemas.microsoft.com/office/drawing/2014/main" val="10001"/>
                  </a:ext>
                </a:extLst>
              </a:tr>
              <a:tr h="370840">
                <a:tc>
                  <a:txBody>
                    <a:bodyPr/>
                    <a:lstStyle/>
                    <a:p>
                      <a:pPr algn="just"/>
                      <a:r>
                        <a:rPr lang="en-US" sz="1600" b="1" kern="1200" dirty="0" smtClean="0">
                          <a:solidFill>
                            <a:schemeClr val="dk1"/>
                          </a:solidFill>
                          <a:effectLst/>
                          <a:latin typeface="+mn-lt"/>
                          <a:ea typeface="+mn-ea"/>
                          <a:cs typeface="+mn-cs"/>
                        </a:rPr>
                        <a:t>PERFORMANCE MANAGEMENT DEVELOPMENT SYSTEM (PMDS)</a:t>
                      </a:r>
                      <a:endParaRPr lang="en-ZA" sz="1600" kern="1200" dirty="0">
                        <a:solidFill>
                          <a:schemeClr val="dk1"/>
                        </a:solidFill>
                        <a:effectLst/>
                        <a:latin typeface="+mn-lt"/>
                        <a:ea typeface="+mn-ea"/>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The freezing of the monetary reward (performance bonus)</a:t>
                      </a:r>
                      <a:r>
                        <a:rPr lang="en-US" sz="1600" kern="1200" baseline="0" dirty="0" smtClean="0">
                          <a:solidFill>
                            <a:schemeClr val="dk1"/>
                          </a:solidFill>
                          <a:effectLst/>
                          <a:latin typeface="+mn-lt"/>
                          <a:ea typeface="+mn-ea"/>
                          <a:cs typeface="+mn-cs"/>
                        </a:rPr>
                        <a:t> for a period of three 3 years</a:t>
                      </a:r>
                      <a:r>
                        <a:rPr lang="en-US" sz="1600" kern="1200" dirty="0" smtClean="0">
                          <a:solidFill>
                            <a:schemeClr val="dk1"/>
                          </a:solidFill>
                          <a:effectLst/>
                          <a:latin typeface="+mn-lt"/>
                          <a:ea typeface="+mn-ea"/>
                          <a:cs typeface="+mn-cs"/>
                        </a:rPr>
                        <a:t>.</a:t>
                      </a:r>
                      <a:endParaRPr lang="en-ZA" sz="1600" kern="1200" dirty="0" smtClean="0">
                        <a:solidFill>
                          <a:schemeClr val="dk1"/>
                        </a:solidFill>
                        <a:effectLst/>
                        <a:latin typeface="+mn-lt"/>
                        <a:ea typeface="+mn-ea"/>
                        <a:cs typeface="+mn-cs"/>
                      </a:endParaRPr>
                    </a:p>
                    <a:p>
                      <a:pPr algn="just"/>
                      <a:endParaRPr lang="en-ZA" sz="1600" b="0" i="0" kern="1200" dirty="0">
                        <a:solidFill>
                          <a:schemeClr val="dk1"/>
                        </a:solidFill>
                        <a:effectLst/>
                        <a:latin typeface="+mn-lt"/>
                        <a:ea typeface="+mn-ea"/>
                        <a:cs typeface="+mn-cs"/>
                      </a:endParaRPr>
                    </a:p>
                  </a:txBody>
                  <a:tcPr/>
                </a:tc>
                <a:tc>
                  <a:txBody>
                    <a:bodyPr/>
                    <a:lstStyle/>
                    <a:p>
                      <a:pPr algn="just"/>
                      <a:r>
                        <a:rPr lang="en-ZA" sz="1600" kern="1200" dirty="0" smtClean="0">
                          <a:solidFill>
                            <a:schemeClr val="dk1"/>
                          </a:solidFill>
                          <a:effectLst/>
                          <a:latin typeface="+mn-lt"/>
                          <a:ea typeface="+mn-ea"/>
                          <a:cs typeface="+mn-cs"/>
                        </a:rPr>
                        <a:t>The</a:t>
                      </a:r>
                      <a:r>
                        <a:rPr lang="en-ZA" sz="1600" kern="1200" baseline="0" dirty="0" smtClean="0">
                          <a:solidFill>
                            <a:schemeClr val="dk1"/>
                          </a:solidFill>
                          <a:effectLst/>
                          <a:latin typeface="+mn-lt"/>
                          <a:ea typeface="+mn-ea"/>
                          <a:cs typeface="+mn-cs"/>
                        </a:rPr>
                        <a:t> PMDS system is not yielding the desired results of linking performance improvements with incentives in the Public Service. </a:t>
                      </a:r>
                      <a:r>
                        <a:rPr lang="en-ZA" sz="1600" kern="1200" dirty="0" smtClean="0">
                          <a:solidFill>
                            <a:schemeClr val="dk1"/>
                          </a:solidFill>
                          <a:effectLst/>
                          <a:latin typeface="+mn-lt"/>
                          <a:ea typeface="+mn-ea"/>
                          <a:cs typeface="+mn-cs"/>
                        </a:rPr>
                        <a:t> </a:t>
                      </a:r>
                    </a:p>
                    <a:p>
                      <a:pPr algn="just"/>
                      <a:endParaRPr lang="en-ZA" sz="1600" b="0" i="0" kern="1200" dirty="0" smtClean="0">
                        <a:solidFill>
                          <a:schemeClr val="dk1"/>
                        </a:solidFill>
                        <a:effectLst/>
                        <a:latin typeface="+mn-lt"/>
                        <a:ea typeface="+mn-ea"/>
                        <a:cs typeface="+mn-cs"/>
                      </a:endParaRPr>
                    </a:p>
                    <a:p>
                      <a:pPr algn="just"/>
                      <a:r>
                        <a:rPr lang="en-ZA" sz="1600" b="0" i="0" u="none" strike="noStrike" kern="1200" baseline="0" dirty="0" smtClean="0">
                          <a:solidFill>
                            <a:schemeClr val="dk1"/>
                          </a:solidFill>
                          <a:latin typeface="+mn-lt"/>
                          <a:ea typeface="+mn-ea"/>
                          <a:cs typeface="+mn-cs"/>
                        </a:rPr>
                        <a:t>An explicit relationship should be established between cost of living adjustments, performance improvements, performance incentives such as performance bonuses and pay progression. </a:t>
                      </a:r>
                    </a:p>
                    <a:p>
                      <a:pPr algn="just"/>
                      <a:endParaRPr lang="en-ZA" sz="1600" b="0" i="0" u="none" strike="noStrike" kern="1200" baseline="0" dirty="0" smtClean="0">
                        <a:solidFill>
                          <a:schemeClr val="dk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ZA" sz="1600" b="0" i="0" kern="1200" baseline="0" dirty="0" smtClean="0">
                          <a:solidFill>
                            <a:schemeClr val="dk1"/>
                          </a:solidFill>
                          <a:effectLst/>
                          <a:latin typeface="+mn-lt"/>
                          <a:ea typeface="+mn-ea"/>
                          <a:cs typeface="+mn-cs"/>
                        </a:rPr>
                        <a:t>The employer will conduct  c</a:t>
                      </a:r>
                      <a:r>
                        <a:rPr lang="en-ZA" sz="1600" kern="1200" dirty="0" smtClean="0">
                          <a:solidFill>
                            <a:schemeClr val="dk1"/>
                          </a:solidFill>
                          <a:effectLst/>
                          <a:latin typeface="+mn-lt"/>
                          <a:ea typeface="+mn-ea"/>
                          <a:cs typeface="+mn-cs"/>
                        </a:rPr>
                        <a:t>omprehensive research together with associated medium-term cost estimates for the freezing of performance incentives.</a:t>
                      </a:r>
                      <a:endParaRPr lang="en-ZA" sz="1600" b="0" i="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029269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300" dirty="0" smtClean="0"/>
              <a:t>Progress regarding wage negotiations</a:t>
            </a:r>
            <a:endParaRPr lang="en-ZA" sz="3300" dirty="0"/>
          </a:p>
        </p:txBody>
      </p:sp>
      <p:sp>
        <p:nvSpPr>
          <p:cNvPr id="3" name="Content Placeholder 2"/>
          <p:cNvSpPr>
            <a:spLocks noGrp="1"/>
          </p:cNvSpPr>
          <p:nvPr>
            <p:ph idx="1"/>
          </p:nvPr>
        </p:nvSpPr>
        <p:spPr/>
        <p:txBody>
          <a:bodyPr/>
          <a:lstStyle/>
          <a:p>
            <a:r>
              <a:rPr lang="en-ZA" dirty="0" smtClean="0"/>
              <a:t>Appointment of the Chief Negotiator</a:t>
            </a:r>
          </a:p>
          <a:p>
            <a:pPr lvl="1"/>
            <a:r>
              <a:rPr lang="en-ZA" sz="1800" dirty="0" smtClean="0"/>
              <a:t>Mr</a:t>
            </a:r>
            <a:r>
              <a:rPr lang="en-ZA" sz="1800" dirty="0"/>
              <a:t>. Mpfariseni Phophi has been appointed as the Chief Negotiator of the State with effect from 13 November </a:t>
            </a:r>
            <a:r>
              <a:rPr lang="en-ZA" sz="1800" dirty="0" smtClean="0"/>
              <a:t>2017.</a:t>
            </a:r>
          </a:p>
          <a:p>
            <a:pPr lvl="1"/>
            <a:r>
              <a:rPr lang="en-ZA" sz="1800" dirty="0" smtClean="0"/>
              <a:t>He is an experienced labour negotiator and has been an invaluable contributor to employee relation processes at the Public Service Coordinating Bargaining Council (PSCBC) and Limpopo Provincial Government.</a:t>
            </a:r>
            <a:r>
              <a:rPr lang="en-ZA" sz="1500" dirty="0" smtClean="0"/>
              <a:t> </a:t>
            </a:r>
            <a:endParaRPr lang="en-ZA" sz="1500" dirty="0"/>
          </a:p>
          <a:p>
            <a:r>
              <a:rPr lang="en-ZA" dirty="0" smtClean="0"/>
              <a:t>Pre-negotiations</a:t>
            </a:r>
          </a:p>
          <a:p>
            <a:pPr lvl="1" algn="just"/>
            <a:r>
              <a:rPr lang="en-ZA" sz="1800" dirty="0"/>
              <a:t>The employer will demand the upholding of the principles of Resolution 3 of 2017.</a:t>
            </a:r>
          </a:p>
          <a:p>
            <a:pPr lvl="1" algn="just"/>
            <a:r>
              <a:rPr lang="en-ZA" sz="1800" dirty="0" smtClean="0"/>
              <a:t>That outstanding matters that are in Council, where Labour requested time to consult its principals must be concluded before the commencement of negotiations.</a:t>
            </a:r>
          </a:p>
          <a:p>
            <a:pPr lvl="1" algn="just"/>
            <a:r>
              <a:rPr lang="en-ZA" sz="1800" dirty="0" smtClean="0"/>
              <a:t>Negotiations must be conducted through a facilitated process.</a:t>
            </a:r>
          </a:p>
          <a:p>
            <a:pPr lvl="1" algn="just"/>
            <a:r>
              <a:rPr lang="en-ZA" sz="1800" dirty="0" smtClean="0"/>
              <a:t>Establish </a:t>
            </a:r>
            <a:r>
              <a:rPr lang="en-ZA" sz="1800" dirty="0"/>
              <a:t>a process framework and timetable for each identified cycle of negotiations.</a:t>
            </a:r>
            <a:endParaRPr lang="en-GB" sz="1800" dirty="0"/>
          </a:p>
          <a:p>
            <a:endParaRPr lang="en-ZA" dirty="0" smtClean="0"/>
          </a:p>
          <a:p>
            <a:pPr lvl="1"/>
            <a:endParaRPr lang="en-ZA" dirty="0"/>
          </a:p>
        </p:txBody>
      </p:sp>
      <p:sp>
        <p:nvSpPr>
          <p:cNvPr id="4" name="Slide Number Placeholder 3"/>
          <p:cNvSpPr>
            <a:spLocks noGrp="1"/>
          </p:cNvSpPr>
          <p:nvPr>
            <p:ph type="sldNum" sz="quarter" idx="12"/>
          </p:nvPr>
        </p:nvSpPr>
        <p:spPr/>
        <p:txBody>
          <a:bodyPr/>
          <a:lstStyle/>
          <a:p>
            <a:fld id="{B59ACEC8-D248-43BB-9E41-8F603F9ACC52}" type="slidenum">
              <a:rPr lang="en-ZA" smtClean="0">
                <a:solidFill>
                  <a:prstClr val="white"/>
                </a:solidFill>
              </a:rPr>
              <a:pPr/>
              <a:t>44</a:t>
            </a:fld>
            <a:endParaRPr lang="en-ZA">
              <a:solidFill>
                <a:prstClr val="white"/>
              </a:solidFill>
            </a:endParaRPr>
          </a:p>
        </p:txBody>
      </p:sp>
    </p:spTree>
    <p:extLst>
      <p:ext uri="{BB962C8B-B14F-4D97-AF65-F5344CB8AC3E}">
        <p14:creationId xmlns:p14="http://schemas.microsoft.com/office/powerpoint/2010/main" val="26147689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9123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Negotiations Implementation Protocol (NIP)</a:t>
            </a:r>
            <a:endParaRPr lang="en-GB" dirty="0"/>
          </a:p>
        </p:txBody>
      </p:sp>
      <p:sp>
        <p:nvSpPr>
          <p:cNvPr id="3" name="Content Placeholder 2"/>
          <p:cNvSpPr>
            <a:spLocks noGrp="1"/>
          </p:cNvSpPr>
          <p:nvPr>
            <p:ph idx="1"/>
          </p:nvPr>
        </p:nvSpPr>
        <p:spPr>
          <a:xfrm>
            <a:off x="228600" y="962194"/>
            <a:ext cx="11809203" cy="4545412"/>
          </a:xfrm>
        </p:spPr>
        <p:txBody>
          <a:bodyPr/>
          <a:lstStyle/>
          <a:p>
            <a:pPr marL="0" indent="0" algn="just">
              <a:buNone/>
            </a:pPr>
            <a:r>
              <a:rPr lang="en-ZA" sz="2200" u="sng" dirty="0" smtClean="0"/>
              <a:t>Purpose and Objectives</a:t>
            </a:r>
          </a:p>
          <a:p>
            <a:pPr algn="just"/>
            <a:r>
              <a:rPr lang="en-ZA" sz="2200" dirty="0" smtClean="0"/>
              <a:t>Require a </a:t>
            </a:r>
            <a:r>
              <a:rPr lang="en-ZA" sz="2200" dirty="0"/>
              <a:t>mechanism to ensure a transparent intergovernmental process with appropriate provincial participation.</a:t>
            </a:r>
          </a:p>
          <a:p>
            <a:pPr algn="just"/>
            <a:r>
              <a:rPr lang="en-ZA" sz="2200" dirty="0" smtClean="0"/>
              <a:t>The </a:t>
            </a:r>
            <a:r>
              <a:rPr lang="en-ZA" sz="2200" dirty="0"/>
              <a:t>objectives of a Negotiations Implementation Protocol are as </a:t>
            </a:r>
            <a:r>
              <a:rPr lang="en-ZA" sz="2200" dirty="0" smtClean="0"/>
              <a:t>follows:</a:t>
            </a:r>
            <a:endParaRPr lang="en-GB" sz="2200" dirty="0"/>
          </a:p>
          <a:p>
            <a:pPr lvl="1" algn="just"/>
            <a:r>
              <a:rPr lang="en-ZA" sz="2100" dirty="0"/>
              <a:t>To establish appropriate intergovernmental structures, both at a technical and Executive level to consider and guide the mandating process within Government;</a:t>
            </a:r>
            <a:endParaRPr lang="en-GB" sz="2100" dirty="0"/>
          </a:p>
          <a:p>
            <a:pPr lvl="1" algn="just"/>
            <a:r>
              <a:rPr lang="en-ZA" sz="2100" dirty="0"/>
              <a:t>To identify appropriate participation of employer representation in various committees;</a:t>
            </a:r>
            <a:endParaRPr lang="en-GB" sz="2100" dirty="0"/>
          </a:p>
          <a:p>
            <a:pPr lvl="1" algn="just"/>
            <a:r>
              <a:rPr lang="en-ZA" sz="2100" dirty="0"/>
              <a:t>To define the process to be followed in obtaining a mandate/ revised mandate;</a:t>
            </a:r>
            <a:endParaRPr lang="en-GB" sz="2100" dirty="0"/>
          </a:p>
          <a:p>
            <a:pPr lvl="1" algn="just"/>
            <a:r>
              <a:rPr lang="en-ZA" sz="2100" dirty="0"/>
              <a:t>To define the process to be followed by the employer representative prior to signing binding collective agreements, and</a:t>
            </a:r>
            <a:endParaRPr lang="en-GB" sz="2100" dirty="0"/>
          </a:p>
          <a:p>
            <a:pPr lvl="1" algn="just"/>
            <a:r>
              <a:rPr lang="en-ZA" sz="2100" dirty="0"/>
              <a:t>To define the roles and responsibilities of the various intergovernmental committees. </a:t>
            </a:r>
            <a:endParaRPr lang="en-GB" sz="2100" dirty="0"/>
          </a:p>
          <a:p>
            <a:pPr algn="just"/>
            <a:endParaRPr lang="en-GB" dirty="0"/>
          </a:p>
          <a:p>
            <a:pPr algn="just"/>
            <a:endParaRPr lang="en-GB"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5</a:t>
            </a:fld>
            <a:endParaRPr lang="en-ZA"/>
          </a:p>
        </p:txBody>
      </p:sp>
    </p:spTree>
    <p:extLst>
      <p:ext uri="{BB962C8B-B14F-4D97-AF65-F5344CB8AC3E}">
        <p14:creationId xmlns:p14="http://schemas.microsoft.com/office/powerpoint/2010/main" val="1453901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pPr>
              <a:defRPr/>
            </a:pPr>
            <a:fld id="{5CBED44B-AEEE-4437-B92F-A9B22372E4B3}" type="slidenum">
              <a:rPr lang="en-US" smtClean="0"/>
              <a:pPr>
                <a:defRPr/>
              </a:pPr>
              <a:t>6</a:t>
            </a:fld>
            <a:endParaRPr lang="en-US" dirty="0"/>
          </a:p>
        </p:txBody>
      </p:sp>
      <p:sp>
        <p:nvSpPr>
          <p:cNvPr id="4" name="Content Placeholder 3"/>
          <p:cNvSpPr>
            <a:spLocks noGrp="1"/>
          </p:cNvSpPr>
          <p:nvPr>
            <p:ph sz="quarter" idx="1"/>
          </p:nvPr>
        </p:nvSpPr>
        <p:spPr/>
        <p:txBody>
          <a:bodyPr/>
          <a:lstStyle/>
          <a:p>
            <a:pPr marL="0" indent="0" algn="just">
              <a:buNone/>
            </a:pPr>
            <a:r>
              <a:rPr lang="en-ZA" u="sng" dirty="0" smtClean="0"/>
              <a:t>DPSA and National Treasury Technical Working Group (TWG)</a:t>
            </a:r>
          </a:p>
          <a:p>
            <a:pPr algn="just"/>
            <a:r>
              <a:rPr lang="en-ZA" dirty="0" smtClean="0"/>
              <a:t>Comprises:</a:t>
            </a:r>
          </a:p>
          <a:p>
            <a:pPr lvl="1" algn="just"/>
            <a:r>
              <a:rPr lang="en-ZA" sz="2000" dirty="0" smtClean="0"/>
              <a:t>DPSA – DDG: Labour (Chairperson);</a:t>
            </a:r>
          </a:p>
          <a:p>
            <a:pPr lvl="1" algn="just"/>
            <a:r>
              <a:rPr lang="en-ZA" dirty="0" smtClean="0"/>
              <a:t>National Treasury (NT) – DDG: Budget Office; and</a:t>
            </a:r>
          </a:p>
          <a:p>
            <a:pPr lvl="1" algn="just"/>
            <a:r>
              <a:rPr lang="en-ZA" sz="2000" dirty="0" smtClean="0"/>
              <a:t>Other designated officials from DPSA and NT.</a:t>
            </a:r>
          </a:p>
          <a:p>
            <a:pPr lvl="1" algn="just"/>
            <a:endParaRPr lang="en-ZA" dirty="0"/>
          </a:p>
          <a:p>
            <a:pPr algn="just"/>
            <a:r>
              <a:rPr lang="en-ZA" dirty="0" smtClean="0"/>
              <a:t>Responsibilities:</a:t>
            </a:r>
          </a:p>
          <a:p>
            <a:pPr lvl="1" algn="just"/>
            <a:r>
              <a:rPr lang="en-ZA" dirty="0"/>
              <a:t>Jointly responsible for analyses of proposals presented for consideration, which must include impact and implications;</a:t>
            </a:r>
            <a:endParaRPr lang="en-GB" sz="1600" dirty="0"/>
          </a:p>
          <a:p>
            <a:pPr lvl="1" algn="just"/>
            <a:r>
              <a:rPr lang="en-ZA" dirty="0"/>
              <a:t>Ensure proposals are costed;</a:t>
            </a:r>
            <a:endParaRPr lang="en-GB" sz="1600" dirty="0"/>
          </a:p>
          <a:p>
            <a:pPr lvl="1" algn="just"/>
            <a:r>
              <a:rPr lang="en-ZA" dirty="0"/>
              <a:t>Conduct an analysis of the trade union environment; and </a:t>
            </a:r>
            <a:endParaRPr lang="en-GB" sz="1600" dirty="0"/>
          </a:p>
          <a:p>
            <a:pPr lvl="1" algn="just"/>
            <a:r>
              <a:rPr lang="en-ZA" dirty="0"/>
              <a:t>Preparation and presentation of proposals to the Technical Consultative Committee. </a:t>
            </a:r>
            <a:r>
              <a:rPr lang="en-ZA" sz="1800" dirty="0" smtClean="0"/>
              <a:t> </a:t>
            </a:r>
            <a:endParaRPr lang="en-GB" sz="1800" dirty="0"/>
          </a:p>
          <a:p>
            <a:pPr lvl="1" algn="just"/>
            <a:endParaRPr lang="en-ZA" dirty="0"/>
          </a:p>
        </p:txBody>
      </p:sp>
      <p:sp>
        <p:nvSpPr>
          <p:cNvPr id="5" name="Title 1"/>
          <p:cNvSpPr txBox="1">
            <a:spLocks/>
          </p:cNvSpPr>
          <p:nvPr/>
        </p:nvSpPr>
        <p:spPr>
          <a:xfrm>
            <a:off x="228600" y="141292"/>
            <a:ext cx="10083800" cy="670287"/>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ZA" sz="3500" dirty="0" smtClean="0"/>
              <a:t>Negotiations Implementation Protocol (NIP) cont.</a:t>
            </a:r>
            <a:endParaRPr lang="en-GB" sz="3500" dirty="0"/>
          </a:p>
        </p:txBody>
      </p:sp>
    </p:spTree>
    <p:extLst>
      <p:ext uri="{BB962C8B-B14F-4D97-AF65-F5344CB8AC3E}">
        <p14:creationId xmlns:p14="http://schemas.microsoft.com/office/powerpoint/2010/main" val="4828853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20654"/>
            <a:ext cx="11809203" cy="4903627"/>
          </a:xfrm>
        </p:spPr>
        <p:txBody>
          <a:bodyPr/>
          <a:lstStyle/>
          <a:p>
            <a:pPr marL="0" indent="0" algn="just">
              <a:buNone/>
            </a:pPr>
            <a:r>
              <a:rPr lang="en-ZA" sz="2200" u="sng" dirty="0" smtClean="0"/>
              <a:t>Technical Consultative Committee (TCC)</a:t>
            </a:r>
          </a:p>
          <a:p>
            <a:pPr algn="just"/>
            <a:r>
              <a:rPr lang="en-ZA" sz="2200" dirty="0" smtClean="0"/>
              <a:t>Comprises:</a:t>
            </a:r>
          </a:p>
          <a:p>
            <a:pPr lvl="1" algn="just"/>
            <a:r>
              <a:rPr lang="en-ZA" dirty="0" smtClean="0"/>
              <a:t>DG of DPSA (Chairperson);</a:t>
            </a:r>
          </a:p>
          <a:p>
            <a:pPr lvl="1" algn="just"/>
            <a:r>
              <a:rPr lang="en-ZA" dirty="0"/>
              <a:t>Directors-General of Departments attached to Ministers that are members of the Committee of Ministers, as required by section 2(2A) of the Public Service Act, 1994, as amended; and</a:t>
            </a:r>
            <a:endParaRPr lang="en-GB" sz="1600" dirty="0"/>
          </a:p>
          <a:p>
            <a:pPr lvl="1" algn="just"/>
            <a:r>
              <a:rPr lang="en-ZA" dirty="0"/>
              <a:t>Provincial DGs</a:t>
            </a:r>
          </a:p>
          <a:p>
            <a:pPr algn="just"/>
            <a:r>
              <a:rPr lang="en-ZA" sz="2200" dirty="0" smtClean="0"/>
              <a:t>Responsibilities:</a:t>
            </a:r>
          </a:p>
          <a:p>
            <a:pPr lvl="1" algn="just"/>
            <a:r>
              <a:rPr lang="en-ZA" dirty="0"/>
              <a:t>Receive and consider proposals from the Technical Working Group;</a:t>
            </a:r>
            <a:endParaRPr lang="en-GB" sz="1600" dirty="0"/>
          </a:p>
          <a:p>
            <a:pPr lvl="1" algn="just"/>
            <a:r>
              <a:rPr lang="en-ZA" dirty="0"/>
              <a:t>Consider and provide guidance on each proposal;</a:t>
            </a:r>
            <a:endParaRPr lang="en-GB" sz="1600" dirty="0"/>
          </a:p>
          <a:p>
            <a:pPr lvl="1" algn="just"/>
            <a:r>
              <a:rPr lang="en-ZA" dirty="0"/>
              <a:t>Expand the proposals for consideration by the Executive Consultative Committee;</a:t>
            </a:r>
            <a:endParaRPr lang="en-GB" sz="1600" dirty="0"/>
          </a:p>
          <a:p>
            <a:pPr lvl="1" algn="just"/>
            <a:r>
              <a:rPr lang="en-ZA" dirty="0"/>
              <a:t>Present recommended proposal to the Executive Consultative Committee;</a:t>
            </a:r>
            <a:endParaRPr lang="en-GB" sz="1600" dirty="0"/>
          </a:p>
          <a:p>
            <a:pPr lvl="1" algn="just"/>
            <a:r>
              <a:rPr lang="en-ZA" dirty="0"/>
              <a:t>Consider and advise on implications for national and provincial budgets, as well as implications for </a:t>
            </a:r>
            <a:r>
              <a:rPr lang="en-ZA" dirty="0" smtClean="0"/>
              <a:t>Labour; </a:t>
            </a:r>
            <a:r>
              <a:rPr lang="en-ZA" dirty="0"/>
              <a:t>and</a:t>
            </a:r>
            <a:endParaRPr lang="en-GB" sz="1600" dirty="0"/>
          </a:p>
          <a:p>
            <a:pPr lvl="1" algn="just"/>
            <a:r>
              <a:rPr lang="en-ZA" dirty="0"/>
              <a:t>Ensure the affordability and sustainability of recommended </a:t>
            </a:r>
            <a:r>
              <a:rPr lang="en-ZA" dirty="0" smtClean="0"/>
              <a:t>proposals.</a:t>
            </a:r>
            <a:endParaRPr lang="en-GB"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7</a:t>
            </a:fld>
            <a:endParaRPr lang="en-ZA"/>
          </a:p>
        </p:txBody>
      </p:sp>
      <p:sp>
        <p:nvSpPr>
          <p:cNvPr id="5" name="Title 1"/>
          <p:cNvSpPr>
            <a:spLocks noGrp="1"/>
          </p:cNvSpPr>
          <p:nvPr>
            <p:ph type="title"/>
          </p:nvPr>
        </p:nvSpPr>
        <p:spPr/>
        <p:txBody>
          <a:bodyPr/>
          <a:lstStyle/>
          <a:p>
            <a:r>
              <a:rPr lang="en-ZA" sz="3500" dirty="0"/>
              <a:t>Negotiations Implementation Protocol (NIP) cont.</a:t>
            </a:r>
            <a:endParaRPr lang="en-GB" sz="3500" dirty="0"/>
          </a:p>
        </p:txBody>
      </p:sp>
    </p:spTree>
    <p:extLst>
      <p:ext uri="{BB962C8B-B14F-4D97-AF65-F5344CB8AC3E}">
        <p14:creationId xmlns:p14="http://schemas.microsoft.com/office/powerpoint/2010/main" val="3617383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ZA" sz="2200" u="sng" dirty="0" smtClean="0"/>
              <a:t>Executive Consultative Committee (ECC)</a:t>
            </a:r>
          </a:p>
          <a:p>
            <a:pPr algn="just"/>
            <a:r>
              <a:rPr lang="en-ZA" sz="2200" dirty="0" smtClean="0"/>
              <a:t>Comprises:</a:t>
            </a:r>
          </a:p>
          <a:p>
            <a:pPr lvl="1" algn="just"/>
            <a:r>
              <a:rPr lang="en-ZA" dirty="0" smtClean="0"/>
              <a:t>Minister for the Public Service and Administration (MPSA) as chairperson;  </a:t>
            </a:r>
            <a:endParaRPr lang="en-GB" dirty="0" smtClean="0"/>
          </a:p>
          <a:p>
            <a:pPr lvl="1" algn="just"/>
            <a:r>
              <a:rPr lang="en-ZA" dirty="0" smtClean="0"/>
              <a:t>Minister of Basic Education;</a:t>
            </a:r>
            <a:endParaRPr lang="en-GB" dirty="0" smtClean="0"/>
          </a:p>
          <a:p>
            <a:pPr lvl="1" algn="just"/>
            <a:r>
              <a:rPr lang="en-ZA" dirty="0" smtClean="0"/>
              <a:t>Minister of Defence and Military Veterans;</a:t>
            </a:r>
            <a:endParaRPr lang="en-GB" dirty="0" smtClean="0"/>
          </a:p>
          <a:p>
            <a:pPr lvl="1" algn="just"/>
            <a:r>
              <a:rPr lang="en-ZA" dirty="0" smtClean="0"/>
              <a:t>Minister of Finance;</a:t>
            </a:r>
            <a:endParaRPr lang="en-GB" dirty="0" smtClean="0"/>
          </a:p>
          <a:p>
            <a:pPr lvl="1" algn="just"/>
            <a:r>
              <a:rPr lang="en-ZA" dirty="0" smtClean="0"/>
              <a:t>Minister of Health;</a:t>
            </a:r>
            <a:endParaRPr lang="en-GB" dirty="0" smtClean="0"/>
          </a:p>
          <a:p>
            <a:pPr lvl="1" algn="just"/>
            <a:r>
              <a:rPr lang="en-ZA" dirty="0"/>
              <a:t>Minister of Justice and Correctional Services;</a:t>
            </a:r>
            <a:endParaRPr lang="en-GB" dirty="0"/>
          </a:p>
          <a:p>
            <a:pPr lvl="1" algn="just"/>
            <a:r>
              <a:rPr lang="en-ZA" dirty="0" smtClean="0"/>
              <a:t>Minister of Police;</a:t>
            </a:r>
            <a:endParaRPr lang="en-GB" dirty="0" smtClean="0"/>
          </a:p>
          <a:p>
            <a:pPr lvl="1" algn="just"/>
            <a:r>
              <a:rPr lang="en-ZA" dirty="0" smtClean="0"/>
              <a:t>The Minister of State Security;</a:t>
            </a:r>
          </a:p>
          <a:p>
            <a:pPr lvl="1" algn="just"/>
            <a:r>
              <a:rPr lang="en-ZA" dirty="0" smtClean="0"/>
              <a:t>Premiers; and</a:t>
            </a:r>
            <a:endParaRPr lang="en-GB" dirty="0" smtClean="0"/>
          </a:p>
          <a:p>
            <a:pPr lvl="1" algn="just"/>
            <a:r>
              <a:rPr lang="en-ZA" dirty="0" smtClean="0"/>
              <a:t>Directors-General of DPSA and NT.</a:t>
            </a:r>
            <a:endParaRPr lang="en-GB" dirty="0" smtClean="0"/>
          </a:p>
          <a:p>
            <a:pPr lvl="1" algn="just"/>
            <a:endParaRPr lang="en-ZA" dirty="0"/>
          </a:p>
          <a:p>
            <a:pPr marL="457200" lvl="1" indent="0" algn="just">
              <a:buNone/>
            </a:pPr>
            <a:endParaRPr lang="en-GB"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8</a:t>
            </a:fld>
            <a:endParaRPr lang="en-ZA"/>
          </a:p>
        </p:txBody>
      </p:sp>
      <p:sp>
        <p:nvSpPr>
          <p:cNvPr id="6" name="Title 1"/>
          <p:cNvSpPr>
            <a:spLocks noGrp="1"/>
          </p:cNvSpPr>
          <p:nvPr>
            <p:ph type="title"/>
          </p:nvPr>
        </p:nvSpPr>
        <p:spPr/>
        <p:txBody>
          <a:bodyPr/>
          <a:lstStyle/>
          <a:p>
            <a:r>
              <a:rPr lang="en-ZA" sz="3500" dirty="0" smtClean="0"/>
              <a:t>Negotiations Implementation Protocol (NIP) cont.</a:t>
            </a:r>
            <a:endParaRPr lang="en-GB" sz="3500" dirty="0"/>
          </a:p>
        </p:txBody>
      </p:sp>
    </p:spTree>
    <p:extLst>
      <p:ext uri="{BB962C8B-B14F-4D97-AF65-F5344CB8AC3E}">
        <p14:creationId xmlns:p14="http://schemas.microsoft.com/office/powerpoint/2010/main" val="1307415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500" dirty="0"/>
              <a:t>Negotiations Implementation Protocol (NIP) cont.</a:t>
            </a:r>
            <a:endParaRPr lang="en-GB" sz="3500" dirty="0"/>
          </a:p>
        </p:txBody>
      </p:sp>
      <p:sp>
        <p:nvSpPr>
          <p:cNvPr id="3" name="Content Placeholder 2"/>
          <p:cNvSpPr>
            <a:spLocks noGrp="1"/>
          </p:cNvSpPr>
          <p:nvPr>
            <p:ph idx="1"/>
          </p:nvPr>
        </p:nvSpPr>
        <p:spPr/>
        <p:txBody>
          <a:bodyPr/>
          <a:lstStyle/>
          <a:p>
            <a:pPr marL="0" indent="0" algn="just">
              <a:buNone/>
            </a:pPr>
            <a:r>
              <a:rPr lang="en-ZA" sz="2000" u="sng" dirty="0"/>
              <a:t>Executive Consultative Committee (ECC)</a:t>
            </a:r>
          </a:p>
          <a:p>
            <a:pPr algn="just"/>
            <a:r>
              <a:rPr lang="en-ZA" sz="2200" dirty="0" smtClean="0"/>
              <a:t>Responsibilities</a:t>
            </a:r>
            <a:r>
              <a:rPr lang="en-ZA" sz="2200" dirty="0"/>
              <a:t>:</a:t>
            </a:r>
          </a:p>
          <a:p>
            <a:pPr lvl="1" algn="just"/>
            <a:r>
              <a:rPr lang="en-ZA" dirty="0"/>
              <a:t>Receive and consider proposals/recommendations from the TCC;</a:t>
            </a:r>
            <a:endParaRPr lang="en-GB" dirty="0"/>
          </a:p>
          <a:p>
            <a:pPr lvl="1" algn="just"/>
            <a:r>
              <a:rPr lang="en-ZA" dirty="0"/>
              <a:t>Finalise formal recommendation to the Committee of Ministers;</a:t>
            </a:r>
            <a:endParaRPr lang="en-GB" dirty="0"/>
          </a:p>
          <a:p>
            <a:pPr lvl="1" algn="just"/>
            <a:r>
              <a:rPr lang="en-ZA" dirty="0"/>
              <a:t>Advise on provincial and national implications; and</a:t>
            </a:r>
            <a:endParaRPr lang="en-GB" dirty="0"/>
          </a:p>
          <a:p>
            <a:pPr lvl="1" algn="just"/>
            <a:r>
              <a:rPr lang="en-ZA" dirty="0"/>
              <a:t>Provide executive oversight to the negotiations process.</a:t>
            </a:r>
            <a:endParaRPr lang="en-GB" dirty="0"/>
          </a:p>
          <a:p>
            <a:pPr algn="just"/>
            <a:endParaRPr lang="en-GB"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9</a:t>
            </a:fld>
            <a:endParaRPr lang="en-ZA"/>
          </a:p>
        </p:txBody>
      </p:sp>
    </p:spTree>
    <p:extLst>
      <p:ext uri="{BB962C8B-B14F-4D97-AF65-F5344CB8AC3E}">
        <p14:creationId xmlns:p14="http://schemas.microsoft.com/office/powerpoint/2010/main" val="48202250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Official DPSA Presentation.potx" id="{EAE83233-E3A9-4308-BAD7-AB80A51EA950}" vid="{D249F352-EEBB-4F5A-80BB-76407D2D5A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tns:customPropertyEditors xmlns:tns="http://schemas.microsoft.com/office/2006/customDocumentInformationPanel">
  <tns:showOnOpen>false</tns:showOnOpen>
  <tns:defaultPropertyEditorNamespace>Standard properties</tns:defaultPropertyEditorNamespace>
</tns:customPropertyEditors>
</file>

<file path=customXml/itemProps1.xml><?xml version="1.0" encoding="utf-8"?>
<ds:datastoreItem xmlns:ds="http://schemas.openxmlformats.org/officeDocument/2006/customXml" ds:itemID="{96B66004-A417-4884-9F99-1475B4CD1274}">
  <ds:schemaRefs>
    <ds:schemaRef ds:uri="http://schemas.microsoft.com/office/2006/customDocumentInformationPanel"/>
  </ds:schemaRefs>
</ds:datastoreItem>
</file>

<file path=docProps/app.xml><?xml version="1.0" encoding="utf-8"?>
<Properties xmlns="http://schemas.openxmlformats.org/officeDocument/2006/extended-properties" xmlns:vt="http://schemas.openxmlformats.org/officeDocument/2006/docPropsVTypes">
  <Template/>
  <TotalTime>1669</TotalTime>
  <Words>5122</Words>
  <Application>Microsoft Office PowerPoint</Application>
  <PresentationFormat>Widescreen</PresentationFormat>
  <Paragraphs>648</Paragraphs>
  <Slides>45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Trebuchet MS</vt:lpstr>
      <vt:lpstr>Berlin</vt:lpstr>
      <vt:lpstr>PROGRESS REGARDING SALARY NEGOTIATIONS IN THE PUBLIC SERVICE</vt:lpstr>
      <vt:lpstr>Legislative Authority</vt:lpstr>
      <vt:lpstr>Background </vt:lpstr>
      <vt:lpstr>Members of the Committee of Ministers</vt:lpstr>
      <vt:lpstr>Negotiations Implementation Protocol (NIP)</vt:lpstr>
      <vt:lpstr>PowerPoint Presentation</vt:lpstr>
      <vt:lpstr>Negotiations Implementation Protocol (NIP) cont.</vt:lpstr>
      <vt:lpstr>Negotiations Implementation Protocol (NIP) cont.</vt:lpstr>
      <vt:lpstr>Negotiations Implementation Protocol (NIP) cont.</vt:lpstr>
      <vt:lpstr>Negotiations Implementation Protocol (NIP) cont.</vt:lpstr>
      <vt:lpstr>Negotiations Implementation Protocol (NIP) cont.</vt:lpstr>
      <vt:lpstr>Negotiations Implementation Protocol (NIP) cont.</vt:lpstr>
      <vt:lpstr>Negotiations Implementation Protocol (NIP) cont.</vt:lpstr>
      <vt:lpstr>Negotiations Implementation Protocol (NIP) cont.</vt:lpstr>
      <vt:lpstr>Resolution 3 of 2017: Negotiations Protocol Agreement</vt:lpstr>
      <vt:lpstr>PSCBC Wage Negotiations Schedule</vt:lpstr>
      <vt:lpstr>PSCBC Wage Negotiations Schedule Cont.</vt:lpstr>
      <vt:lpstr>Consolidated Labour demands</vt:lpstr>
      <vt:lpstr>Consolidated Labour demands Cont.</vt:lpstr>
      <vt:lpstr>Consolidated Labour demands Cont.</vt:lpstr>
      <vt:lpstr>Consolidated Labour demands Cont.</vt:lpstr>
      <vt:lpstr>Consolidated Labour demands Cont.</vt:lpstr>
      <vt:lpstr>Consolidated Labour demands Cont.</vt:lpstr>
      <vt:lpstr>Consolidated Labour demands Cont.</vt:lpstr>
      <vt:lpstr>Consolidated Labour demands Cont.</vt:lpstr>
      <vt:lpstr>Consolidated Labour demands Cont.</vt:lpstr>
      <vt:lpstr>Consolidated Labour demands Cont.</vt:lpstr>
      <vt:lpstr>Consolidated Labour demands Cont.</vt:lpstr>
      <vt:lpstr>Costing of Labour demands</vt:lpstr>
      <vt:lpstr>Costing of Labour demands Cont.</vt:lpstr>
      <vt:lpstr>Costing of Labour demands Cont.</vt:lpstr>
      <vt:lpstr>Costing of Labour demands Cont.</vt:lpstr>
      <vt:lpstr>Costing of Labour demands Cont.</vt:lpstr>
      <vt:lpstr>Costing of Labour demands Cont.</vt:lpstr>
      <vt:lpstr>Costing of Labour demands Cont.</vt:lpstr>
      <vt:lpstr>Costing of Labour demands Cont.</vt:lpstr>
      <vt:lpstr>Costing of Labour demands Cont.</vt:lpstr>
      <vt:lpstr>Costing of Labour demands Cont.</vt:lpstr>
      <vt:lpstr>Costing of Labour demands Cont.</vt:lpstr>
      <vt:lpstr>Costing of Labour demands Cont.</vt:lpstr>
      <vt:lpstr>Costing of Labour demands Cont.</vt:lpstr>
      <vt:lpstr>Employer demands</vt:lpstr>
      <vt:lpstr>Employer demands Cont.</vt:lpstr>
      <vt:lpstr>Progress regarding wage negotiations</vt:lpstr>
      <vt:lpstr>PowerPoint Presentation</vt:lpstr>
    </vt:vector>
  </TitlesOfParts>
  <Company>The Department of Public Service and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Official DPSA PowerPoint Presentation</dc:title>
  <dc:creator>Ben Liebenberg</dc:creator>
  <cp:lastModifiedBy>Nonhlanhla Yende</cp:lastModifiedBy>
  <cp:revision>133</cp:revision>
  <cp:lastPrinted>2017-11-17T07:51:30Z</cp:lastPrinted>
  <dcterms:created xsi:type="dcterms:W3CDTF">2016-08-16T08:00:27Z</dcterms:created>
  <dcterms:modified xsi:type="dcterms:W3CDTF">2017-11-17T08:22:04Z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ranch">
    <vt:lpwstr>Your Branch</vt:lpwstr>
  </property>
  <property fmtid="{D5CDD505-2E9C-101B-9397-08002B2CF9AE}" pid="3" name="Component">
    <vt:lpwstr>Your Component</vt:lpwstr>
  </property>
  <property fmtid="{D5CDD505-2E9C-101B-9397-08002B2CF9AE}" pid="4" name="Position">
    <vt:lpwstr>Your Position</vt:lpwstr>
  </property>
  <property fmtid="{D5CDD505-2E9C-101B-9397-08002B2CF9AE}" pid="5" name="Address">
    <vt:lpwstr>Batho Pele House, 546 Edmond Street, Arcadia</vt:lpwstr>
  </property>
  <property fmtid="{D5CDD505-2E9C-101B-9397-08002B2CF9AE}" pid="6" name="Telephone number">
    <vt:lpwstr>Your Telephone Number</vt:lpwstr>
  </property>
  <property fmtid="{D5CDD505-2E9C-101B-9397-08002B2CF9AE}" pid="7" name="Email">
    <vt:lpwstr>Your Email Address</vt:lpwstr>
  </property>
  <property fmtid="{D5CDD505-2E9C-101B-9397-08002B2CF9AE}" pid="8" name="Date">
    <vt:lpwstr>Date of presentation</vt:lpwstr>
  </property>
  <property fmtid="{D5CDD505-2E9C-101B-9397-08002B2CF9AE}" pid="9" name="Event name">
    <vt:lpwstr>Name of Event</vt:lpwstr>
  </property>
  <property fmtid="{D5CDD505-2E9C-101B-9397-08002B2CF9AE}" pid="10" name="Event Date">
    <vt:lpwstr>Date of Event</vt:lpwstr>
  </property>
  <property fmtid="{D5CDD505-2E9C-101B-9397-08002B2CF9AE}" pid="11" name="Event Venue">
    <vt:lpwstr>Venue of the Event</vt:lpwstr>
  </property>
</Properties>
</file>