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sldIdLst>
    <p:sldId id="374" r:id="rId2"/>
    <p:sldId id="432" r:id="rId3"/>
    <p:sldId id="453" r:id="rId4"/>
    <p:sldId id="456" r:id="rId5"/>
    <p:sldId id="457" r:id="rId6"/>
    <p:sldId id="458" r:id="rId7"/>
    <p:sldId id="459" r:id="rId8"/>
    <p:sldId id="460" r:id="rId9"/>
    <p:sldId id="461" r:id="rId10"/>
    <p:sldId id="462" r:id="rId11"/>
    <p:sldId id="463" r:id="rId12"/>
    <p:sldId id="464" r:id="rId13"/>
    <p:sldId id="468" r:id="rId14"/>
    <p:sldId id="469" r:id="rId15"/>
    <p:sldId id="470" r:id="rId16"/>
    <p:sldId id="471" r:id="rId17"/>
    <p:sldId id="472" r:id="rId18"/>
    <p:sldId id="473" r:id="rId19"/>
    <p:sldId id="474" r:id="rId20"/>
    <p:sldId id="475" r:id="rId21"/>
    <p:sldId id="476" r:id="rId22"/>
    <p:sldId id="477" r:id="rId23"/>
    <p:sldId id="465" r:id="rId24"/>
    <p:sldId id="466" r:id="rId25"/>
    <p:sldId id="437" r:id="rId26"/>
    <p:sldId id="413" r:id="rId27"/>
  </p:sldIdLst>
  <p:sldSz cx="9144000" cy="6858000" type="screen4x3"/>
  <p:notesSz cx="6858000" cy="9144000"/>
  <p:defaultTextStyle>
    <a:defPPr>
      <a:defRPr lang="en-ZA"/>
    </a:defPPr>
    <a:lvl1pPr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tle, Pearl" initials="WP" lastIdx="3" clrIdx="0">
    <p:extLst>
      <p:ext uri="{19B8F6BF-5375-455C-9EA6-DF929625EA0E}">
        <p15:presenceInfo xmlns:p15="http://schemas.microsoft.com/office/powerpoint/2012/main" xmlns="" userId="S-1-5-21-1437605762-4217847529-2756184241-3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533"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6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ZA"/>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ZA"/>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ZA"/>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FD9BE7-A692-4C0A-A405-664B5746BB77}" type="slidenum">
              <a:rPr lang="en-ZA" altLang="en-US"/>
              <a:pPr/>
              <a:t>‹#›</a:t>
            </a:fld>
            <a:endParaRPr lang="en-ZA" altLang="en-US"/>
          </a:p>
        </p:txBody>
      </p:sp>
    </p:spTree>
    <p:extLst>
      <p:ext uri="{BB962C8B-B14F-4D97-AF65-F5344CB8AC3E}">
        <p14:creationId xmlns:p14="http://schemas.microsoft.com/office/powerpoint/2010/main" xmlns="" val="4024156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a:t>
            </a:fld>
            <a:endParaRPr lang="en-US"/>
          </a:p>
        </p:txBody>
      </p:sp>
    </p:spTree>
    <p:extLst>
      <p:ext uri="{BB962C8B-B14F-4D97-AF65-F5344CB8AC3E}">
        <p14:creationId xmlns:p14="http://schemas.microsoft.com/office/powerpoint/2010/main" xmlns="" val="320607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FD9BE7-A692-4C0A-A405-664B5746BB77}" type="slidenum">
              <a:rPr lang="en-ZA" altLang="en-US" smtClean="0"/>
              <a:pPr/>
              <a:t>4</a:t>
            </a:fld>
            <a:endParaRPr lang="en-ZA" altLang="en-US"/>
          </a:p>
        </p:txBody>
      </p:sp>
    </p:spTree>
    <p:extLst>
      <p:ext uri="{BB962C8B-B14F-4D97-AF65-F5344CB8AC3E}">
        <p14:creationId xmlns:p14="http://schemas.microsoft.com/office/powerpoint/2010/main" xmlns="" val="391006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FD9BE7-A692-4C0A-A405-664B5746BB77}" type="slidenum">
              <a:rPr lang="en-ZA" altLang="en-US" smtClean="0"/>
              <a:pPr/>
              <a:t>11</a:t>
            </a:fld>
            <a:endParaRPr lang="en-ZA" altLang="en-US"/>
          </a:p>
        </p:txBody>
      </p:sp>
    </p:spTree>
    <p:extLst>
      <p:ext uri="{BB962C8B-B14F-4D97-AF65-F5344CB8AC3E}">
        <p14:creationId xmlns:p14="http://schemas.microsoft.com/office/powerpoint/2010/main" xmlns="" val="374664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FD9BE7-A692-4C0A-A405-664B5746BB77}" type="slidenum">
              <a:rPr lang="en-ZA" altLang="en-US" smtClean="0"/>
              <a:pPr/>
              <a:t>14</a:t>
            </a:fld>
            <a:endParaRPr lang="en-ZA" altLang="en-US"/>
          </a:p>
        </p:txBody>
      </p:sp>
    </p:spTree>
    <p:extLst>
      <p:ext uri="{BB962C8B-B14F-4D97-AF65-F5344CB8AC3E}">
        <p14:creationId xmlns:p14="http://schemas.microsoft.com/office/powerpoint/2010/main" xmlns="" val="3781233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FD9BE7-A692-4C0A-A405-664B5746BB77}" type="slidenum">
              <a:rPr lang="en-ZA" altLang="en-US" smtClean="0"/>
              <a:pPr/>
              <a:t>24</a:t>
            </a:fld>
            <a:endParaRPr lang="en-ZA" altLang="en-US"/>
          </a:p>
        </p:txBody>
      </p:sp>
    </p:spTree>
    <p:extLst>
      <p:ext uri="{BB962C8B-B14F-4D97-AF65-F5344CB8AC3E}">
        <p14:creationId xmlns:p14="http://schemas.microsoft.com/office/powerpoint/2010/main" xmlns="" val="2962566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3513" cy="0"/>
          </a:xfrm>
          <a:prstGeom prst="line">
            <a:avLst/>
          </a:prstGeom>
          <a:noFill/>
          <a:ln w="1905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n-US"/>
          </a:p>
        </p:txBody>
      </p:sp>
      <p:pic>
        <p:nvPicPr>
          <p:cNvPr id="6" name="Picture 9" descr="coat of arms"/>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812088" y="4868863"/>
            <a:ext cx="676275"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8" name="Rectangle 2"/>
          <p:cNvSpPr>
            <a:spLocks noGrp="1" noChangeArrowheads="1"/>
          </p:cNvSpPr>
          <p:nvPr>
            <p:ph type="ctrTitle"/>
          </p:nvPr>
        </p:nvSpPr>
        <p:spPr>
          <a:xfrm>
            <a:off x="914400" y="1524000"/>
            <a:ext cx="7623175" cy="1752600"/>
          </a:xfrm>
        </p:spPr>
        <p:txBody>
          <a:bodyPr/>
          <a:lstStyle>
            <a:lvl1pPr>
              <a:defRPr sz="5000"/>
            </a:lvl1pPr>
          </a:lstStyle>
          <a:p>
            <a:r>
              <a:rPr lang="en-ZA" altLang="en-US"/>
              <a:t>Click to edit Master title style</a:t>
            </a:r>
          </a:p>
        </p:txBody>
      </p:sp>
      <p:sp>
        <p:nvSpPr>
          <p:cNvPr id="92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ZA" alt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r>
              <a:rPr lang="en-US" smtClean="0"/>
              <a:t>Tuesday, 12 June 2012</a:t>
            </a:r>
            <a:endParaRPr lang="en-ZA"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ZA" altLang="en-US"/>
          </a:p>
        </p:txBody>
      </p:sp>
      <p:sp>
        <p:nvSpPr>
          <p:cNvPr id="9" name="Rectangle 6"/>
          <p:cNvSpPr>
            <a:spLocks noGrp="1" noChangeArrowheads="1"/>
          </p:cNvSpPr>
          <p:nvPr>
            <p:ph type="sldNum" sz="quarter" idx="12"/>
          </p:nvPr>
        </p:nvSpPr>
        <p:spPr/>
        <p:txBody>
          <a:bodyPr/>
          <a:lstStyle>
            <a:lvl1pPr>
              <a:defRPr/>
            </a:lvl1pPr>
          </a:lstStyle>
          <a:p>
            <a:fld id="{50A7B4B3-D164-4608-9C88-D7F1EB128DE9}" type="slidenum">
              <a:rPr lang="en-ZA" altLang="en-US"/>
              <a:pPr/>
              <a:t>‹#›</a:t>
            </a:fld>
            <a:endParaRPr lang="en-ZA" altLang="en-US"/>
          </a:p>
        </p:txBody>
      </p:sp>
    </p:spTree>
    <p:extLst>
      <p:ext uri="{BB962C8B-B14F-4D97-AF65-F5344CB8AC3E}">
        <p14:creationId xmlns:p14="http://schemas.microsoft.com/office/powerpoint/2010/main" xmlns="" val="58893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6" name="Rectangle 6"/>
          <p:cNvSpPr>
            <a:spLocks noGrp="1" noChangeArrowheads="1"/>
          </p:cNvSpPr>
          <p:nvPr>
            <p:ph type="sldNum" sz="quarter" idx="12"/>
          </p:nvPr>
        </p:nvSpPr>
        <p:spPr>
          <a:ln/>
        </p:spPr>
        <p:txBody>
          <a:bodyPr/>
          <a:lstStyle>
            <a:lvl1pPr>
              <a:defRPr/>
            </a:lvl1pPr>
          </a:lstStyle>
          <a:p>
            <a:fld id="{2BCFFED9-F354-4B8C-BDCC-A2D051278B72}" type="slidenum">
              <a:rPr lang="en-ZA" altLang="en-US"/>
              <a:pPr/>
              <a:t>‹#›</a:t>
            </a:fld>
            <a:endParaRPr lang="en-ZA" altLang="en-US"/>
          </a:p>
        </p:txBody>
      </p:sp>
    </p:spTree>
    <p:extLst>
      <p:ext uri="{BB962C8B-B14F-4D97-AF65-F5344CB8AC3E}">
        <p14:creationId xmlns:p14="http://schemas.microsoft.com/office/powerpoint/2010/main" xmlns="" val="279292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6" name="Rectangle 6"/>
          <p:cNvSpPr>
            <a:spLocks noGrp="1" noChangeArrowheads="1"/>
          </p:cNvSpPr>
          <p:nvPr>
            <p:ph type="sldNum" sz="quarter" idx="12"/>
          </p:nvPr>
        </p:nvSpPr>
        <p:spPr>
          <a:ln/>
        </p:spPr>
        <p:txBody>
          <a:bodyPr/>
          <a:lstStyle>
            <a:lvl1pPr>
              <a:defRPr/>
            </a:lvl1pPr>
          </a:lstStyle>
          <a:p>
            <a:fld id="{683AD601-3273-4051-A274-F5C2B0BCA5A3}" type="slidenum">
              <a:rPr lang="en-ZA" altLang="en-US"/>
              <a:pPr/>
              <a:t>‹#›</a:t>
            </a:fld>
            <a:endParaRPr lang="en-ZA" altLang="en-US"/>
          </a:p>
        </p:txBody>
      </p:sp>
    </p:spTree>
    <p:extLst>
      <p:ext uri="{BB962C8B-B14F-4D97-AF65-F5344CB8AC3E}">
        <p14:creationId xmlns:p14="http://schemas.microsoft.com/office/powerpoint/2010/main" xmlns="" val="1018393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6" name="Rectangle 6"/>
          <p:cNvSpPr>
            <a:spLocks noGrp="1" noChangeArrowheads="1"/>
          </p:cNvSpPr>
          <p:nvPr>
            <p:ph type="sldNum" sz="quarter" idx="12"/>
          </p:nvPr>
        </p:nvSpPr>
        <p:spPr>
          <a:ln/>
        </p:spPr>
        <p:txBody>
          <a:bodyPr/>
          <a:lstStyle>
            <a:lvl1pPr>
              <a:defRPr/>
            </a:lvl1pPr>
          </a:lstStyle>
          <a:p>
            <a:fld id="{934EA0AB-56BC-4A0C-A7AB-CFB5BE4E765F}" type="slidenum">
              <a:rPr lang="en-ZA" altLang="en-US"/>
              <a:pPr/>
              <a:t>‹#›</a:t>
            </a:fld>
            <a:endParaRPr lang="en-ZA" altLang="en-US"/>
          </a:p>
        </p:txBody>
      </p:sp>
    </p:spTree>
    <p:extLst>
      <p:ext uri="{BB962C8B-B14F-4D97-AF65-F5344CB8AC3E}">
        <p14:creationId xmlns:p14="http://schemas.microsoft.com/office/powerpoint/2010/main" xmlns="" val="3864107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eaLnBrk="0" hangingPunct="0">
              <a:defRPr sz="1400" b="0">
                <a:solidFill>
                  <a:srgbClr val="800080"/>
                </a:solidFill>
                <a:effectLst>
                  <a:outerShdw blurRad="38100" dist="38100" dir="2700000" algn="tl">
                    <a:srgbClr val="C0C0C0"/>
                  </a:outerShdw>
                </a:effectLst>
                <a:latin typeface="Times New Roman" pitchFamily="18" charset="0"/>
              </a:defRPr>
            </a:lvl1pPr>
          </a:lstStyle>
          <a:p>
            <a:pPr>
              <a:defRPr/>
            </a:pPr>
            <a:endParaRPr lang="en-US" altLang="ko-KR"/>
          </a:p>
        </p:txBody>
      </p:sp>
    </p:spTree>
    <p:extLst>
      <p:ext uri="{BB962C8B-B14F-4D97-AF65-F5344CB8AC3E}">
        <p14:creationId xmlns:p14="http://schemas.microsoft.com/office/powerpoint/2010/main" xmlns="" val="212502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6" name="Rectangle 6"/>
          <p:cNvSpPr>
            <a:spLocks noGrp="1" noChangeArrowheads="1"/>
          </p:cNvSpPr>
          <p:nvPr>
            <p:ph type="sldNum" sz="quarter" idx="12"/>
          </p:nvPr>
        </p:nvSpPr>
        <p:spPr>
          <a:ln/>
        </p:spPr>
        <p:txBody>
          <a:bodyPr/>
          <a:lstStyle>
            <a:lvl1pPr>
              <a:defRPr/>
            </a:lvl1pPr>
          </a:lstStyle>
          <a:p>
            <a:fld id="{4D37EA34-A266-4054-8B11-BB0BFDA5A699}" type="slidenum">
              <a:rPr lang="en-ZA" altLang="en-US"/>
              <a:pPr/>
              <a:t>‹#›</a:t>
            </a:fld>
            <a:endParaRPr lang="en-ZA" altLang="en-US"/>
          </a:p>
        </p:txBody>
      </p:sp>
    </p:spTree>
    <p:extLst>
      <p:ext uri="{BB962C8B-B14F-4D97-AF65-F5344CB8AC3E}">
        <p14:creationId xmlns:p14="http://schemas.microsoft.com/office/powerpoint/2010/main" xmlns="" val="345347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6" name="Rectangle 6"/>
          <p:cNvSpPr>
            <a:spLocks noGrp="1" noChangeArrowheads="1"/>
          </p:cNvSpPr>
          <p:nvPr>
            <p:ph type="sldNum" sz="quarter" idx="12"/>
          </p:nvPr>
        </p:nvSpPr>
        <p:spPr>
          <a:ln/>
        </p:spPr>
        <p:txBody>
          <a:bodyPr/>
          <a:lstStyle>
            <a:lvl1pPr>
              <a:defRPr/>
            </a:lvl1pPr>
          </a:lstStyle>
          <a:p>
            <a:fld id="{A5569EBD-1995-4E17-9936-3401F58C2CA9}" type="slidenum">
              <a:rPr lang="en-ZA" altLang="en-US"/>
              <a:pPr/>
              <a:t>‹#›</a:t>
            </a:fld>
            <a:endParaRPr lang="en-ZA" altLang="en-US"/>
          </a:p>
        </p:txBody>
      </p:sp>
    </p:spTree>
    <p:extLst>
      <p:ext uri="{BB962C8B-B14F-4D97-AF65-F5344CB8AC3E}">
        <p14:creationId xmlns:p14="http://schemas.microsoft.com/office/powerpoint/2010/main" xmlns="" val="7611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7" name="Rectangle 6"/>
          <p:cNvSpPr>
            <a:spLocks noGrp="1" noChangeArrowheads="1"/>
          </p:cNvSpPr>
          <p:nvPr>
            <p:ph type="sldNum" sz="quarter" idx="12"/>
          </p:nvPr>
        </p:nvSpPr>
        <p:spPr>
          <a:ln/>
        </p:spPr>
        <p:txBody>
          <a:bodyPr/>
          <a:lstStyle>
            <a:lvl1pPr>
              <a:defRPr/>
            </a:lvl1pPr>
          </a:lstStyle>
          <a:p>
            <a:fld id="{0AC9541D-8B30-4B49-8081-D1ED645E2087}" type="slidenum">
              <a:rPr lang="en-ZA" altLang="en-US"/>
              <a:pPr/>
              <a:t>‹#›</a:t>
            </a:fld>
            <a:endParaRPr lang="en-ZA" altLang="en-US"/>
          </a:p>
        </p:txBody>
      </p:sp>
    </p:spTree>
    <p:extLst>
      <p:ext uri="{BB962C8B-B14F-4D97-AF65-F5344CB8AC3E}">
        <p14:creationId xmlns:p14="http://schemas.microsoft.com/office/powerpoint/2010/main" xmlns="" val="120019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9" name="Rectangle 6"/>
          <p:cNvSpPr>
            <a:spLocks noGrp="1" noChangeArrowheads="1"/>
          </p:cNvSpPr>
          <p:nvPr>
            <p:ph type="sldNum" sz="quarter" idx="12"/>
          </p:nvPr>
        </p:nvSpPr>
        <p:spPr>
          <a:ln/>
        </p:spPr>
        <p:txBody>
          <a:bodyPr/>
          <a:lstStyle>
            <a:lvl1pPr>
              <a:defRPr/>
            </a:lvl1pPr>
          </a:lstStyle>
          <a:p>
            <a:fld id="{DBCBF5E6-D73F-4968-B665-4BB1071D0B34}" type="slidenum">
              <a:rPr lang="en-ZA" altLang="en-US"/>
              <a:pPr/>
              <a:t>‹#›</a:t>
            </a:fld>
            <a:endParaRPr lang="en-ZA" altLang="en-US"/>
          </a:p>
        </p:txBody>
      </p:sp>
    </p:spTree>
    <p:extLst>
      <p:ext uri="{BB962C8B-B14F-4D97-AF65-F5344CB8AC3E}">
        <p14:creationId xmlns:p14="http://schemas.microsoft.com/office/powerpoint/2010/main" xmlns="" val="17566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5" name="Rectangle 6"/>
          <p:cNvSpPr>
            <a:spLocks noGrp="1" noChangeArrowheads="1"/>
          </p:cNvSpPr>
          <p:nvPr>
            <p:ph type="sldNum" sz="quarter" idx="12"/>
          </p:nvPr>
        </p:nvSpPr>
        <p:spPr>
          <a:ln/>
        </p:spPr>
        <p:txBody>
          <a:bodyPr/>
          <a:lstStyle>
            <a:lvl1pPr>
              <a:defRPr/>
            </a:lvl1pPr>
          </a:lstStyle>
          <a:p>
            <a:fld id="{F8DFAE28-BE88-42B9-9A51-6886921D7851}" type="slidenum">
              <a:rPr lang="en-ZA" altLang="en-US"/>
              <a:pPr/>
              <a:t>‹#›</a:t>
            </a:fld>
            <a:endParaRPr lang="en-ZA" altLang="en-US"/>
          </a:p>
        </p:txBody>
      </p:sp>
    </p:spTree>
    <p:extLst>
      <p:ext uri="{BB962C8B-B14F-4D97-AF65-F5344CB8AC3E}">
        <p14:creationId xmlns:p14="http://schemas.microsoft.com/office/powerpoint/2010/main" xmlns="" val="112158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4" name="Rectangle 6"/>
          <p:cNvSpPr>
            <a:spLocks noGrp="1" noChangeArrowheads="1"/>
          </p:cNvSpPr>
          <p:nvPr>
            <p:ph type="sldNum" sz="quarter" idx="12"/>
          </p:nvPr>
        </p:nvSpPr>
        <p:spPr>
          <a:ln/>
        </p:spPr>
        <p:txBody>
          <a:bodyPr/>
          <a:lstStyle>
            <a:lvl1pPr>
              <a:defRPr/>
            </a:lvl1pPr>
          </a:lstStyle>
          <a:p>
            <a:fld id="{23EE83F6-5EE0-40E1-9D70-5CDF1800E94A}" type="slidenum">
              <a:rPr lang="en-ZA" altLang="en-US"/>
              <a:pPr/>
              <a:t>‹#›</a:t>
            </a:fld>
            <a:endParaRPr lang="en-ZA" altLang="en-US"/>
          </a:p>
        </p:txBody>
      </p:sp>
    </p:spTree>
    <p:extLst>
      <p:ext uri="{BB962C8B-B14F-4D97-AF65-F5344CB8AC3E}">
        <p14:creationId xmlns:p14="http://schemas.microsoft.com/office/powerpoint/2010/main" xmlns="" val="91511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7" name="Rectangle 6"/>
          <p:cNvSpPr>
            <a:spLocks noGrp="1" noChangeArrowheads="1"/>
          </p:cNvSpPr>
          <p:nvPr>
            <p:ph type="sldNum" sz="quarter" idx="12"/>
          </p:nvPr>
        </p:nvSpPr>
        <p:spPr>
          <a:ln/>
        </p:spPr>
        <p:txBody>
          <a:bodyPr/>
          <a:lstStyle>
            <a:lvl1pPr>
              <a:defRPr/>
            </a:lvl1pPr>
          </a:lstStyle>
          <a:p>
            <a:fld id="{1951EC9F-325C-413A-A2E9-245CFCD5CAAF}" type="slidenum">
              <a:rPr lang="en-ZA" altLang="en-US"/>
              <a:pPr/>
              <a:t>‹#›</a:t>
            </a:fld>
            <a:endParaRPr lang="en-ZA" altLang="en-US"/>
          </a:p>
        </p:txBody>
      </p:sp>
    </p:spTree>
    <p:extLst>
      <p:ext uri="{BB962C8B-B14F-4D97-AF65-F5344CB8AC3E}">
        <p14:creationId xmlns:p14="http://schemas.microsoft.com/office/powerpoint/2010/main" xmlns="" val="182494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12 June 2012</a:t>
            </a:r>
            <a:endParaRPr lang="en-ZA"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ZA" altLang="en-US"/>
          </a:p>
        </p:txBody>
      </p:sp>
      <p:sp>
        <p:nvSpPr>
          <p:cNvPr id="7" name="Rectangle 6"/>
          <p:cNvSpPr>
            <a:spLocks noGrp="1" noChangeArrowheads="1"/>
          </p:cNvSpPr>
          <p:nvPr>
            <p:ph type="sldNum" sz="quarter" idx="12"/>
          </p:nvPr>
        </p:nvSpPr>
        <p:spPr>
          <a:ln/>
        </p:spPr>
        <p:txBody>
          <a:bodyPr/>
          <a:lstStyle>
            <a:lvl1pPr>
              <a:defRPr/>
            </a:lvl1pPr>
          </a:lstStyle>
          <a:p>
            <a:fld id="{B5958D09-75B2-4B0D-AACE-5397C59FAB0E}" type="slidenum">
              <a:rPr lang="en-ZA" altLang="en-US"/>
              <a:pPr/>
              <a:t>‹#›</a:t>
            </a:fld>
            <a:endParaRPr lang="en-ZA" altLang="en-US"/>
          </a:p>
        </p:txBody>
      </p:sp>
    </p:spTree>
    <p:extLst>
      <p:ext uri="{BB962C8B-B14F-4D97-AF65-F5344CB8AC3E}">
        <p14:creationId xmlns:p14="http://schemas.microsoft.com/office/powerpoint/2010/main" xmlns="" val="4135370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to edit Master text styles</a:t>
            </a:r>
          </a:p>
          <a:p>
            <a:pPr lvl="1"/>
            <a:r>
              <a:rPr lang="en-ZA" altLang="en-US" smtClean="0"/>
              <a:t>Second level</a:t>
            </a:r>
          </a:p>
          <a:p>
            <a:pPr lvl="2"/>
            <a:r>
              <a:rPr lang="en-ZA" altLang="en-US" smtClean="0"/>
              <a:t>Third level</a:t>
            </a:r>
          </a:p>
          <a:p>
            <a:pPr lvl="3"/>
            <a:r>
              <a:rPr lang="en-ZA" altLang="en-US" smtClean="0"/>
              <a:t>Fourth level</a:t>
            </a:r>
          </a:p>
          <a:p>
            <a:pPr lvl="4"/>
            <a:r>
              <a:rPr lang="en-ZA" altLang="en-US" smtClean="0"/>
              <a:t>Fifth level</a:t>
            </a:r>
          </a:p>
        </p:txBody>
      </p:sp>
      <p:sp>
        <p:nvSpPr>
          <p:cNvPr id="81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cs typeface="Arial" charset="0"/>
              </a:defRPr>
            </a:lvl1pPr>
          </a:lstStyle>
          <a:p>
            <a:pPr>
              <a:defRPr/>
            </a:pPr>
            <a:r>
              <a:rPr lang="en-US" smtClean="0"/>
              <a:t>Tuesday, 12 June 2012</a:t>
            </a:r>
            <a:endParaRPr lang="en-ZA" altLang="en-US"/>
          </a:p>
        </p:txBody>
      </p:sp>
      <p:sp>
        <p:nvSpPr>
          <p:cNvPr id="81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cs typeface="Arial" charset="0"/>
              </a:defRPr>
            </a:lvl1pPr>
          </a:lstStyle>
          <a:p>
            <a:pPr>
              <a:defRPr/>
            </a:pPr>
            <a:endParaRPr lang="en-ZA" altLang="en-US"/>
          </a:p>
        </p:txBody>
      </p:sp>
      <p:sp>
        <p:nvSpPr>
          <p:cNvPr id="81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44B9E4B4-5482-40DF-BCC4-2BB8DF9E160D}" type="slidenum">
              <a:rPr lang="en-ZA" altLang="en-US"/>
              <a:pPr/>
              <a:t>‹#›</a:t>
            </a:fld>
            <a:endParaRPr lang="en-ZA" alt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n-US"/>
          </a:p>
        </p:txBody>
      </p:sp>
      <p:pic>
        <p:nvPicPr>
          <p:cNvPr id="1033" name="Picture 9" descr="coat of arms"/>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7956550" y="549275"/>
            <a:ext cx="6746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0"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1" r:id="rId13"/>
  </p:sldLayoutIdLst>
  <p:timing>
    <p:tnLst>
      <p:par>
        <p:cTn id="1" dur="indefinite" restart="never" nodeType="tmRoot"/>
      </p:par>
    </p:tnLst>
  </p:timing>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201555"/>
            <a:ext cx="3245633" cy="1198282"/>
          </a:xfrm>
          <a:prstGeom prst="rect">
            <a:avLst/>
          </a:prstGeom>
        </p:spPr>
      </p:pic>
      <p:sp>
        <p:nvSpPr>
          <p:cNvPr id="5" name="Title 1"/>
          <p:cNvSpPr txBox="1">
            <a:spLocks/>
          </p:cNvSpPr>
          <p:nvPr/>
        </p:nvSpPr>
        <p:spPr bwMode="auto">
          <a:xfrm>
            <a:off x="832420" y="4005064"/>
            <a:ext cx="7479159" cy="1296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a:lstStyle>
          <a:p>
            <a:pPr marL="342900" indent="-342900" algn="ctr">
              <a:defRPr/>
            </a:pPr>
            <a:r>
              <a:rPr lang="en-US" sz="2800" b="1" dirty="0">
                <a:solidFill>
                  <a:schemeClr val="accent6">
                    <a:lumMod val="50000"/>
                  </a:schemeClr>
                </a:solidFill>
              </a:rPr>
              <a:t>Presentation to the Portfolio Committee on      Higher Education and Training </a:t>
            </a:r>
          </a:p>
        </p:txBody>
      </p:sp>
      <p:sp>
        <p:nvSpPr>
          <p:cNvPr id="6" name="Subtitle 2"/>
          <p:cNvSpPr txBox="1">
            <a:spLocks/>
          </p:cNvSpPr>
          <p:nvPr/>
        </p:nvSpPr>
        <p:spPr>
          <a:xfrm>
            <a:off x="323528" y="1700808"/>
            <a:ext cx="8496944" cy="13321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US" sz="4400" b="1" kern="0" dirty="0">
                <a:solidFill>
                  <a:schemeClr val="accent2">
                    <a:lumMod val="50000"/>
                  </a:schemeClr>
                </a:solidFill>
                <a:latin typeface="+mj-lt"/>
              </a:rPr>
              <a:t>O</a:t>
            </a:r>
            <a:r>
              <a:rPr lang="en-US" sz="4400" b="1" kern="0" dirty="0" smtClean="0">
                <a:solidFill>
                  <a:schemeClr val="accent2">
                    <a:lumMod val="50000"/>
                  </a:schemeClr>
                </a:solidFill>
                <a:latin typeface="+mj-lt"/>
              </a:rPr>
              <a:t>versight of universities: </a:t>
            </a:r>
          </a:p>
          <a:p>
            <a:pPr algn="ctr" eaLnBrk="1" hangingPunct="1">
              <a:spcBef>
                <a:spcPct val="0"/>
              </a:spcBef>
              <a:buFont typeface="Arial" charset="0"/>
              <a:buNone/>
              <a:defRPr/>
            </a:pPr>
            <a:r>
              <a:rPr lang="en-US" sz="4400" b="1" kern="0" dirty="0" err="1" smtClean="0">
                <a:solidFill>
                  <a:schemeClr val="accent2">
                    <a:lumMod val="50000"/>
                  </a:schemeClr>
                </a:solidFill>
                <a:latin typeface="+mj-lt"/>
              </a:rPr>
              <a:t>UniZulu</a:t>
            </a:r>
            <a:r>
              <a:rPr lang="en-US" sz="4400" b="1" kern="0" dirty="0">
                <a:solidFill>
                  <a:schemeClr val="accent2">
                    <a:lumMod val="50000"/>
                  </a:schemeClr>
                </a:solidFill>
                <a:latin typeface="+mj-lt"/>
              </a:rPr>
              <a:t>,</a:t>
            </a:r>
            <a:r>
              <a:rPr lang="en-US" sz="4400" b="1" kern="0" dirty="0" smtClean="0">
                <a:solidFill>
                  <a:schemeClr val="accent2">
                    <a:lumMod val="50000"/>
                  </a:schemeClr>
                </a:solidFill>
                <a:latin typeface="+mj-lt"/>
              </a:rPr>
              <a:t> MUT, CPUT and WSU   </a:t>
            </a:r>
            <a:endParaRPr lang="en-US" sz="4400" b="1" kern="0" dirty="0" smtClean="0">
              <a:solidFill>
                <a:schemeClr val="accent2">
                  <a:lumMod val="50000"/>
                </a:schemeClr>
              </a:solidFill>
            </a:endParaRPr>
          </a:p>
          <a:p>
            <a:pPr algn="ctr" eaLnBrk="1" hangingPunct="1">
              <a:spcBef>
                <a:spcPct val="0"/>
              </a:spcBef>
              <a:buFont typeface="Arial" charset="0"/>
              <a:buNone/>
              <a:defRPr/>
            </a:pPr>
            <a:endParaRPr lang="en-US" sz="4400" b="1" kern="0" dirty="0">
              <a:solidFill>
                <a:srgbClr val="FF0000"/>
              </a:solidFill>
              <a:latin typeface="+mj-lt"/>
            </a:endParaRPr>
          </a:p>
        </p:txBody>
      </p:sp>
    </p:spTree>
    <p:extLst>
      <p:ext uri="{BB962C8B-B14F-4D97-AF65-F5344CB8AC3E}">
        <p14:creationId xmlns:p14="http://schemas.microsoft.com/office/powerpoint/2010/main" xmlns="" val="1710261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2204864"/>
            <a:ext cx="8424936" cy="2664296"/>
          </a:xfrm>
        </p:spPr>
        <p:txBody>
          <a:bodyPr/>
          <a:lstStyle/>
          <a:p>
            <a:pPr algn="ctr"/>
            <a:r>
              <a:rPr lang="en-US" sz="5400" cap="none" dirty="0" err="1" smtClean="0"/>
              <a:t>Mangosuthu</a:t>
            </a:r>
            <a:r>
              <a:rPr lang="en-US" sz="5400" cap="none" dirty="0" smtClean="0"/>
              <a:t> University of Technology</a:t>
            </a:r>
            <a:br>
              <a:rPr lang="en-US" sz="5400" cap="none" dirty="0" smtClean="0"/>
            </a:br>
            <a:r>
              <a:rPr lang="en-US" sz="5400" cap="none" dirty="0" smtClean="0"/>
              <a:t>(MUT)</a:t>
            </a:r>
            <a:endParaRPr lang="en-US" sz="5400" cap="none"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10</a:t>
            </a:fld>
            <a:endParaRPr lang="en-ZA" altLang="en-US"/>
          </a:p>
        </p:txBody>
      </p:sp>
    </p:spTree>
    <p:extLst>
      <p:ext uri="{BB962C8B-B14F-4D97-AF65-F5344CB8AC3E}">
        <p14:creationId xmlns:p14="http://schemas.microsoft.com/office/powerpoint/2010/main" xmlns="" val="132910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MUT</a:t>
            </a:r>
            <a:endParaRPr lang="en-US" dirty="0"/>
          </a:p>
        </p:txBody>
      </p:sp>
      <p:sp>
        <p:nvSpPr>
          <p:cNvPr id="3" name="Content Placeholder 2"/>
          <p:cNvSpPr>
            <a:spLocks noGrp="1"/>
          </p:cNvSpPr>
          <p:nvPr>
            <p:ph idx="1"/>
          </p:nvPr>
        </p:nvSpPr>
        <p:spPr>
          <a:xfrm>
            <a:off x="251520" y="1196752"/>
            <a:ext cx="8229600" cy="4530725"/>
          </a:xfrm>
        </p:spPr>
        <p:txBody>
          <a:bodyPr/>
          <a:lstStyle/>
          <a:p>
            <a:r>
              <a:rPr lang="en-US" sz="2800" dirty="0" smtClean="0"/>
              <a:t>Issues identified by the Portfolio Committee</a:t>
            </a:r>
          </a:p>
          <a:p>
            <a:pPr lvl="1">
              <a:lnSpc>
                <a:spcPct val="150000"/>
              </a:lnSpc>
            </a:pPr>
            <a:r>
              <a:rPr lang="en-US" sz="2400" dirty="0" smtClean="0"/>
              <a:t>Appointment of senior management</a:t>
            </a:r>
          </a:p>
          <a:p>
            <a:pPr lvl="1">
              <a:lnSpc>
                <a:spcPct val="150000"/>
              </a:lnSpc>
            </a:pPr>
            <a:r>
              <a:rPr lang="en-US" sz="2400" dirty="0" smtClean="0"/>
              <a:t>Roll out of infrastructure projects </a:t>
            </a:r>
          </a:p>
          <a:p>
            <a:pPr lvl="1">
              <a:lnSpc>
                <a:spcPct val="150000"/>
              </a:lnSpc>
            </a:pPr>
            <a:r>
              <a:rPr lang="en-US" sz="2400" dirty="0" smtClean="0"/>
              <a:t>Allegations of irregularities at the University </a:t>
            </a:r>
            <a:endParaRPr lang="en-US" sz="2400" dirty="0"/>
          </a:p>
        </p:txBody>
      </p:sp>
      <p:sp>
        <p:nvSpPr>
          <p:cNvPr id="5" name="Footer Placeholder 4"/>
          <p:cNvSpPr>
            <a:spLocks noGrp="1"/>
          </p:cNvSpPr>
          <p:nvPr>
            <p:ph type="ftr" sz="quarter" idx="11"/>
          </p:nvPr>
        </p:nvSpPr>
        <p:spPr/>
        <p:txBody>
          <a:bodyPr/>
          <a:lstStyle/>
          <a:p>
            <a:pPr>
              <a:defRPr/>
            </a:pPr>
            <a:endParaRPr lang="en-ZA" altLang="en-US" dirty="0"/>
          </a:p>
        </p:txBody>
      </p:sp>
      <p:sp>
        <p:nvSpPr>
          <p:cNvPr id="6" name="Slide Number Placeholder 5"/>
          <p:cNvSpPr>
            <a:spLocks noGrp="1"/>
          </p:cNvSpPr>
          <p:nvPr>
            <p:ph type="sldNum" sz="quarter" idx="12"/>
          </p:nvPr>
        </p:nvSpPr>
        <p:spPr/>
        <p:txBody>
          <a:bodyPr/>
          <a:lstStyle/>
          <a:p>
            <a:fld id="{4D37EA34-A266-4054-8B11-BB0BFDA5A699}" type="slidenum">
              <a:rPr lang="en-ZA" altLang="en-US" smtClean="0"/>
              <a:pPr/>
              <a:t>11</a:t>
            </a:fld>
            <a:endParaRPr lang="en-ZA" altLang="en-US"/>
          </a:p>
        </p:txBody>
      </p:sp>
    </p:spTree>
    <p:extLst>
      <p:ext uri="{BB962C8B-B14F-4D97-AF65-F5344CB8AC3E}">
        <p14:creationId xmlns:p14="http://schemas.microsoft.com/office/powerpoint/2010/main" xmlns="" val="546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a:t>M</a:t>
            </a:r>
            <a:r>
              <a:rPr lang="en-US" sz="3600" dirty="0" smtClean="0"/>
              <a:t>UT – Departmental Response</a:t>
            </a:r>
            <a:endParaRPr lang="en-US" sz="3600" dirty="0"/>
          </a:p>
        </p:txBody>
      </p:sp>
      <p:sp>
        <p:nvSpPr>
          <p:cNvPr id="3" name="Content Placeholder 2"/>
          <p:cNvSpPr>
            <a:spLocks noGrp="1"/>
          </p:cNvSpPr>
          <p:nvPr>
            <p:ph idx="1"/>
          </p:nvPr>
        </p:nvSpPr>
        <p:spPr>
          <a:xfrm>
            <a:off x="267791" y="1268760"/>
            <a:ext cx="8608417" cy="4896544"/>
          </a:xfrm>
        </p:spPr>
        <p:txBody>
          <a:bodyPr/>
          <a:lstStyle/>
          <a:p>
            <a:pPr lvl="0" algn="just">
              <a:spcAft>
                <a:spcPts val="0"/>
              </a:spcAft>
              <a:buFont typeface="Wingdings" panose="05000000000000000000" pitchFamily="2" charset="2"/>
              <a:buChar char="q"/>
            </a:pPr>
            <a:r>
              <a:rPr lang="en-US" sz="2400" dirty="0">
                <a:ea typeface="Times New Roman" panose="02020603050405020304" pitchFamily="18" charset="0"/>
              </a:rPr>
              <a:t>Council at its meeting held on Wednesday, 27 September 2017 elected </a:t>
            </a:r>
            <a:r>
              <a:rPr lang="en-US" sz="2400" b="1" dirty="0">
                <a:ea typeface="Times New Roman" panose="02020603050405020304" pitchFamily="18" charset="0"/>
              </a:rPr>
              <a:t>Mr M Morailane and Dr Z </a:t>
            </a:r>
            <a:r>
              <a:rPr lang="en-US" sz="2400" b="1" dirty="0" err="1">
                <a:ea typeface="Times New Roman" panose="02020603050405020304" pitchFamily="18" charset="0"/>
              </a:rPr>
              <a:t>Qunta</a:t>
            </a:r>
            <a:r>
              <a:rPr lang="en-US" sz="2400" b="1" dirty="0">
                <a:ea typeface="Times New Roman" panose="02020603050405020304" pitchFamily="18" charset="0"/>
              </a:rPr>
              <a:t> as Chairperson and Deputy Chairperson of Council</a:t>
            </a:r>
            <a:r>
              <a:rPr lang="en-US" sz="2400" dirty="0">
                <a:ea typeface="Times New Roman" panose="02020603050405020304" pitchFamily="18" charset="0"/>
              </a:rPr>
              <a:t> respectively. </a:t>
            </a:r>
            <a:endParaRPr lang="en-US" sz="2400" dirty="0" smtClean="0">
              <a:ea typeface="Times New Roman" panose="02020603050405020304" pitchFamily="18" charset="0"/>
            </a:endParaRPr>
          </a:p>
          <a:p>
            <a:pPr lvl="0" algn="just">
              <a:spcAft>
                <a:spcPts val="0"/>
              </a:spcAft>
              <a:buFont typeface="Wingdings" panose="05000000000000000000" pitchFamily="2" charset="2"/>
              <a:buChar char="q"/>
            </a:pPr>
            <a:r>
              <a:rPr lang="en-US" sz="2400" dirty="0" smtClean="0">
                <a:ea typeface="Times New Roman" panose="02020603050405020304" pitchFamily="18" charset="0"/>
              </a:rPr>
              <a:t>The </a:t>
            </a:r>
            <a:r>
              <a:rPr lang="en-US" sz="2400" dirty="0">
                <a:ea typeface="Times New Roman" panose="02020603050405020304" pitchFamily="18" charset="0"/>
              </a:rPr>
              <a:t>Chairperson of Council submitted a letter dated 18 October 2017, requesting the Minister </a:t>
            </a:r>
            <a:r>
              <a:rPr lang="en-US" sz="2400" dirty="0" smtClean="0">
                <a:ea typeface="Times New Roman" panose="02020603050405020304" pitchFamily="18" charset="0"/>
              </a:rPr>
              <a:t>to </a:t>
            </a:r>
            <a:r>
              <a:rPr lang="en-US" sz="2400" dirty="0">
                <a:ea typeface="Times New Roman" panose="02020603050405020304" pitchFamily="18" charset="0"/>
              </a:rPr>
              <a:t>approve the Council resolution taken in a meeting of 27 September 2017 to appoint an independent assessor. </a:t>
            </a:r>
            <a:endParaRPr lang="en-US" sz="2400" dirty="0" smtClean="0">
              <a:ea typeface="Times New Roman" panose="02020603050405020304" pitchFamily="18" charset="0"/>
            </a:endParaRPr>
          </a:p>
          <a:p>
            <a:pPr lvl="0" algn="just">
              <a:spcAft>
                <a:spcPts val="0"/>
              </a:spcAft>
              <a:buFont typeface="Wingdings" panose="05000000000000000000" pitchFamily="2" charset="2"/>
              <a:buChar char="q"/>
            </a:pPr>
            <a:r>
              <a:rPr lang="en-US" sz="2400" dirty="0" smtClean="0">
                <a:ea typeface="Times New Roman" panose="02020603050405020304" pitchFamily="18" charset="0"/>
              </a:rPr>
              <a:t>The </a:t>
            </a:r>
            <a:r>
              <a:rPr lang="en-US" sz="2400" dirty="0">
                <a:ea typeface="Times New Roman" panose="02020603050405020304" pitchFamily="18" charset="0"/>
              </a:rPr>
              <a:t>process to identify and appoint the independent assessor is currently underway</a:t>
            </a:r>
            <a:r>
              <a:rPr lang="en-US" sz="2400" dirty="0" smtClean="0">
                <a:ea typeface="Times New Roman" panose="02020603050405020304" pitchFamily="18" charset="0"/>
              </a:rPr>
              <a:t>.</a:t>
            </a:r>
          </a:p>
          <a:p>
            <a:pPr lvl="0" algn="just">
              <a:spcAft>
                <a:spcPts val="0"/>
              </a:spcAft>
              <a:buFont typeface="Wingdings" panose="05000000000000000000" pitchFamily="2" charset="2"/>
              <a:buChar char="q"/>
            </a:pPr>
            <a:r>
              <a:rPr lang="en-US" sz="2400" dirty="0" smtClean="0">
                <a:ea typeface="Times New Roman" panose="02020603050405020304" pitchFamily="18" charset="0"/>
              </a:rPr>
              <a:t>The Department is currently in consultation with the University reviewing the Statute of the University. </a:t>
            </a:r>
            <a:endParaRPr lang="en-ZA" sz="2400" dirty="0">
              <a:ea typeface="Times New Roman" panose="02020603050405020304" pitchFamily="18" charset="0"/>
            </a:endParaRPr>
          </a:p>
          <a:p>
            <a:pPr lvl="1"/>
            <a:endParaRPr lang="en-US" sz="20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12</a:t>
            </a:fld>
            <a:endParaRPr lang="en-ZA" altLang="en-US"/>
          </a:p>
        </p:txBody>
      </p:sp>
    </p:spTree>
    <p:extLst>
      <p:ext uri="{BB962C8B-B14F-4D97-AF65-F5344CB8AC3E}">
        <p14:creationId xmlns:p14="http://schemas.microsoft.com/office/powerpoint/2010/main" xmlns="" val="3381752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22412" y="2708920"/>
            <a:ext cx="7772400" cy="1362075"/>
          </a:xfrm>
        </p:spPr>
        <p:txBody>
          <a:bodyPr/>
          <a:lstStyle/>
          <a:p>
            <a:pPr algn="ctr"/>
            <a:r>
              <a:rPr lang="en-US" sz="5400" cap="none" dirty="0" smtClean="0"/>
              <a:t>University of Zululand</a:t>
            </a:r>
            <a:br>
              <a:rPr lang="en-US" sz="5400" cap="none" dirty="0" smtClean="0"/>
            </a:br>
            <a:r>
              <a:rPr lang="en-US" sz="5400" cap="none" dirty="0" smtClean="0"/>
              <a:t>(</a:t>
            </a:r>
            <a:r>
              <a:rPr lang="en-US" sz="5400" cap="none" dirty="0" err="1" smtClean="0"/>
              <a:t>UniZulu</a:t>
            </a:r>
            <a:r>
              <a:rPr lang="en-US" sz="5400" cap="none" dirty="0" smtClean="0"/>
              <a:t>) </a:t>
            </a:r>
            <a:endParaRPr lang="en-US" sz="5400" cap="none"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13</a:t>
            </a:fld>
            <a:endParaRPr lang="en-ZA" altLang="en-US"/>
          </a:p>
        </p:txBody>
      </p:sp>
    </p:spTree>
    <p:extLst>
      <p:ext uri="{BB962C8B-B14F-4D97-AF65-F5344CB8AC3E}">
        <p14:creationId xmlns:p14="http://schemas.microsoft.com/office/powerpoint/2010/main" xmlns="" val="405480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Zululand</a:t>
            </a:r>
            <a:endParaRPr lang="en-US" dirty="0"/>
          </a:p>
        </p:txBody>
      </p:sp>
      <p:sp>
        <p:nvSpPr>
          <p:cNvPr id="3" name="Content Placeholder 2"/>
          <p:cNvSpPr>
            <a:spLocks noGrp="1"/>
          </p:cNvSpPr>
          <p:nvPr>
            <p:ph idx="1"/>
          </p:nvPr>
        </p:nvSpPr>
        <p:spPr>
          <a:xfrm>
            <a:off x="251520" y="1196752"/>
            <a:ext cx="8229600" cy="4530725"/>
          </a:xfrm>
        </p:spPr>
        <p:txBody>
          <a:bodyPr/>
          <a:lstStyle/>
          <a:p>
            <a:r>
              <a:rPr lang="en-US" sz="2800" dirty="0" smtClean="0"/>
              <a:t>Issues identified by the Portfolio Committee</a:t>
            </a:r>
          </a:p>
          <a:p>
            <a:pPr lvl="1"/>
            <a:r>
              <a:rPr lang="en-US" sz="2400" dirty="0" smtClean="0"/>
              <a:t>Continuous </a:t>
            </a:r>
            <a:r>
              <a:rPr lang="en-US" sz="2400" dirty="0"/>
              <a:t>absence of the VC and Chairperson of Council </a:t>
            </a:r>
            <a:r>
              <a:rPr lang="en-US" sz="2400" dirty="0" smtClean="0"/>
              <a:t>in the </a:t>
            </a:r>
            <a:r>
              <a:rPr lang="en-US" sz="2400" dirty="0"/>
              <a:t>PC </a:t>
            </a:r>
            <a:r>
              <a:rPr lang="en-US" sz="2400" dirty="0" smtClean="0"/>
              <a:t>meetings</a:t>
            </a:r>
            <a:r>
              <a:rPr lang="en-US" sz="2400" dirty="0"/>
              <a:t>; </a:t>
            </a:r>
            <a:endParaRPr lang="en-US" sz="2400" dirty="0" smtClean="0"/>
          </a:p>
          <a:p>
            <a:pPr lvl="1"/>
            <a:r>
              <a:rPr lang="en-US" sz="2400" dirty="0"/>
              <a:t>S</a:t>
            </a:r>
            <a:r>
              <a:rPr lang="en-US" sz="2400" dirty="0" smtClean="0"/>
              <a:t>uitability </a:t>
            </a:r>
            <a:r>
              <a:rPr lang="en-US" sz="2400" dirty="0"/>
              <a:t>of VC to hold office; </a:t>
            </a:r>
            <a:endParaRPr lang="en-US" sz="2400" dirty="0" smtClean="0"/>
          </a:p>
          <a:p>
            <a:pPr lvl="1"/>
            <a:r>
              <a:rPr lang="en-US" sz="2400" dirty="0"/>
              <a:t>C</a:t>
            </a:r>
            <a:r>
              <a:rPr lang="en-US" sz="2400" dirty="0" smtClean="0"/>
              <a:t>hallenges </a:t>
            </a:r>
            <a:r>
              <a:rPr lang="en-US" sz="2400" dirty="0"/>
              <a:t>with the SRC; </a:t>
            </a:r>
            <a:endParaRPr lang="en-US" sz="2400" dirty="0" smtClean="0"/>
          </a:p>
          <a:p>
            <a:pPr lvl="1"/>
            <a:r>
              <a:rPr lang="en-US" sz="2400" dirty="0"/>
              <a:t>P</a:t>
            </a:r>
            <a:r>
              <a:rPr lang="en-US" sz="2400" dirty="0" smtClean="0"/>
              <a:t>olarized </a:t>
            </a:r>
            <a:r>
              <a:rPr lang="en-US" sz="2400" dirty="0"/>
              <a:t>relations between the University and its stakeholders; </a:t>
            </a:r>
            <a:endParaRPr lang="en-US" sz="2400" dirty="0" smtClean="0"/>
          </a:p>
          <a:p>
            <a:pPr lvl="1"/>
            <a:r>
              <a:rPr lang="en-US" sz="2400" dirty="0" smtClean="0"/>
              <a:t>Disappearance </a:t>
            </a:r>
            <a:r>
              <a:rPr lang="en-US" sz="2400" dirty="0"/>
              <a:t>of R11.5 million from UNIZULU’s account, and </a:t>
            </a:r>
            <a:endParaRPr lang="en-US" sz="2400" dirty="0" smtClean="0"/>
          </a:p>
          <a:p>
            <a:pPr lvl="1"/>
            <a:r>
              <a:rPr lang="en-US" sz="2400" dirty="0" smtClean="0"/>
              <a:t>Allegations </a:t>
            </a:r>
            <a:r>
              <a:rPr lang="en-US" sz="2400" dirty="0"/>
              <a:t>of corruption.</a:t>
            </a:r>
          </a:p>
        </p:txBody>
      </p:sp>
      <p:sp>
        <p:nvSpPr>
          <p:cNvPr id="5" name="Footer Placeholder 4"/>
          <p:cNvSpPr>
            <a:spLocks noGrp="1"/>
          </p:cNvSpPr>
          <p:nvPr>
            <p:ph type="ftr" sz="quarter" idx="11"/>
          </p:nvPr>
        </p:nvSpPr>
        <p:spPr/>
        <p:txBody>
          <a:bodyPr/>
          <a:lstStyle/>
          <a:p>
            <a:pPr>
              <a:defRPr/>
            </a:pPr>
            <a:endParaRPr lang="en-ZA" altLang="en-US" dirty="0"/>
          </a:p>
        </p:txBody>
      </p:sp>
      <p:sp>
        <p:nvSpPr>
          <p:cNvPr id="6" name="Slide Number Placeholder 5"/>
          <p:cNvSpPr>
            <a:spLocks noGrp="1"/>
          </p:cNvSpPr>
          <p:nvPr>
            <p:ph type="sldNum" sz="quarter" idx="12"/>
          </p:nvPr>
        </p:nvSpPr>
        <p:spPr/>
        <p:txBody>
          <a:bodyPr/>
          <a:lstStyle/>
          <a:p>
            <a:fld id="{4D37EA34-A266-4054-8B11-BB0BFDA5A699}" type="slidenum">
              <a:rPr lang="en-ZA" altLang="en-US" smtClean="0"/>
              <a:pPr/>
              <a:t>14</a:t>
            </a:fld>
            <a:endParaRPr lang="en-ZA" altLang="en-US"/>
          </a:p>
        </p:txBody>
      </p:sp>
    </p:spTree>
    <p:extLst>
      <p:ext uri="{BB962C8B-B14F-4D97-AF65-F5344CB8AC3E}">
        <p14:creationId xmlns:p14="http://schemas.microsoft.com/office/powerpoint/2010/main" xmlns="" val="3852692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188641"/>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356070" y="2217166"/>
            <a:ext cx="8608417" cy="4005064"/>
          </a:xfrm>
        </p:spPr>
        <p:txBody>
          <a:bodyPr/>
          <a:lstStyle/>
          <a:p>
            <a:pPr marL="342900" lvl="1" indent="-342900" algn="just" eaLnBrk="1" fontAlgn="ctr" hangingPunct="1">
              <a:spcAft>
                <a:spcPts val="300"/>
              </a:spcAft>
              <a:defRPr/>
            </a:pPr>
            <a:r>
              <a:rPr lang="en-ZA" sz="2000" dirty="0" smtClean="0"/>
              <a:t>The </a:t>
            </a:r>
            <a:r>
              <a:rPr lang="en-ZA" sz="2000" dirty="0"/>
              <a:t>Department is of the opinion that the PC should invoke the provisions of Rule 167 (a) of the National Assembly Rules to  compel the VC and Chairperson of UNIZULU council to honour  invitations to the PC. </a:t>
            </a:r>
            <a:endParaRPr lang="en-ZA" sz="2000" dirty="0" smtClean="0"/>
          </a:p>
          <a:p>
            <a:pPr marL="342900" lvl="1" indent="-342900" algn="just" eaLnBrk="1" fontAlgn="ctr" hangingPunct="1">
              <a:spcAft>
                <a:spcPts val="300"/>
              </a:spcAft>
              <a:defRPr/>
            </a:pPr>
            <a:r>
              <a:rPr lang="en-ZA" sz="2000" dirty="0" smtClean="0"/>
              <a:t>Institutions </a:t>
            </a:r>
            <a:r>
              <a:rPr lang="en-ZA" sz="2000" dirty="0"/>
              <a:t>of higher learning enjoy institutional autonomy but this does not qualify leadership in terms of the Constitution and relevant legislature to not account to Parliament</a:t>
            </a:r>
            <a:r>
              <a:rPr lang="en-ZA" sz="2000" dirty="0" smtClean="0"/>
              <a:t>.</a:t>
            </a:r>
          </a:p>
          <a:p>
            <a:pPr marL="342900" lvl="1" indent="-342900" algn="just" eaLnBrk="1" fontAlgn="ctr" hangingPunct="1">
              <a:spcAft>
                <a:spcPts val="300"/>
              </a:spcAft>
              <a:defRPr/>
            </a:pPr>
            <a:r>
              <a:rPr lang="en-ZA" sz="2000" dirty="0" smtClean="0"/>
              <a:t>Institutional autonomy </a:t>
            </a:r>
            <a:r>
              <a:rPr lang="en-US" sz="2000" dirty="0" smtClean="0"/>
              <a:t>must be </a:t>
            </a:r>
            <a:r>
              <a:rPr lang="en-US" sz="2000" dirty="0"/>
              <a:t>exercised in tandem with public </a:t>
            </a:r>
            <a:r>
              <a:rPr lang="en-US" sz="2000" dirty="0" smtClean="0"/>
              <a:t>accountability.</a:t>
            </a:r>
          </a:p>
          <a:p>
            <a:pPr marL="342900" lvl="1" indent="-342900" algn="just" eaLnBrk="1" fontAlgn="ctr" hangingPunct="1">
              <a:spcAft>
                <a:spcPts val="300"/>
              </a:spcAft>
              <a:defRPr/>
            </a:pPr>
            <a:r>
              <a:rPr lang="en-US" sz="2000" dirty="0" smtClean="0"/>
              <a:t>There </a:t>
            </a:r>
            <a:r>
              <a:rPr lang="en-US" sz="2000" dirty="0"/>
              <a:t>is no moral basis for using </a:t>
            </a:r>
            <a:r>
              <a:rPr lang="en-US" sz="2000" dirty="0" smtClean="0"/>
              <a:t>the principle </a:t>
            </a:r>
            <a:r>
              <a:rPr lang="en-US" sz="2000" dirty="0"/>
              <a:t>of institutional autonomy as a pretext for resisting democratic change or </a:t>
            </a:r>
            <a:r>
              <a:rPr lang="en-US" sz="2000" dirty="0" smtClean="0"/>
              <a:t>in </a:t>
            </a:r>
            <a:r>
              <a:rPr lang="en-US" sz="2000" dirty="0" err="1" smtClean="0"/>
              <a:t>defence</a:t>
            </a:r>
            <a:r>
              <a:rPr lang="en-US" sz="2000" dirty="0" smtClean="0"/>
              <a:t> </a:t>
            </a:r>
            <a:r>
              <a:rPr lang="en-US" sz="2000" dirty="0"/>
              <a:t>of mismanagement.</a:t>
            </a:r>
            <a:endParaRPr lang="en-ZA" sz="2000" dirty="0"/>
          </a:p>
          <a:p>
            <a:pPr>
              <a:buFont typeface="Wingdings" panose="05000000000000000000" pitchFamily="2" charset="2"/>
              <a:buChar char="q"/>
            </a:pPr>
            <a:endParaRPr lang="en-US"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15</a:t>
            </a:fld>
            <a:endParaRPr lang="en-ZA" altLang="en-US"/>
          </a:p>
        </p:txBody>
      </p:sp>
      <p:sp>
        <p:nvSpPr>
          <p:cNvPr id="6" name="Rounded Rectangle 5"/>
          <p:cNvSpPr/>
          <p:nvPr/>
        </p:nvSpPr>
        <p:spPr>
          <a:xfrm>
            <a:off x="683568" y="1142925"/>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lvl="1" algn="ctr"/>
            <a:r>
              <a:rPr lang="en-US" sz="2400" b="1" dirty="0"/>
              <a:t>Continuous absence of the VC and Chairperson of Council in PC committee </a:t>
            </a:r>
            <a:r>
              <a:rPr lang="en-US" sz="2400" b="1" dirty="0" smtClean="0"/>
              <a:t>meetings</a:t>
            </a:r>
            <a:endParaRPr lang="en-US" sz="2400" b="1" dirty="0"/>
          </a:p>
        </p:txBody>
      </p:sp>
    </p:spTree>
    <p:extLst>
      <p:ext uri="{BB962C8B-B14F-4D97-AF65-F5344CB8AC3E}">
        <p14:creationId xmlns:p14="http://schemas.microsoft.com/office/powerpoint/2010/main" xmlns="" val="184106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365199" y="2924944"/>
            <a:ext cx="8608417" cy="3194074"/>
          </a:xfrm>
        </p:spPr>
        <p:txBody>
          <a:bodyPr/>
          <a:lstStyle/>
          <a:p>
            <a:pPr marL="342900" lvl="1" indent="-342900" algn="just" eaLnBrk="1" fontAlgn="ctr" hangingPunct="1">
              <a:spcAft>
                <a:spcPts val="300"/>
              </a:spcAft>
              <a:defRPr/>
            </a:pPr>
            <a:r>
              <a:rPr lang="en-ZA" sz="2800" dirty="0" smtClean="0"/>
              <a:t>The responsibility to appoint and assess the performance, and terminate the contract of the Vice-Chancellor lies with the Council of the University. </a:t>
            </a:r>
            <a:endParaRPr lang="en-US" sz="32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16</a:t>
            </a:fld>
            <a:endParaRPr lang="en-ZA" altLang="en-US"/>
          </a:p>
        </p:txBody>
      </p:sp>
      <p:sp>
        <p:nvSpPr>
          <p:cNvPr id="6" name="Rounded Rectangle 5"/>
          <p:cNvSpPr/>
          <p:nvPr/>
        </p:nvSpPr>
        <p:spPr>
          <a:xfrm>
            <a:off x="397743" y="1772816"/>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lvl="1" algn="ctr"/>
            <a:r>
              <a:rPr lang="en-US" sz="3200" b="1" dirty="0"/>
              <a:t>Suitability of VC to hold office</a:t>
            </a:r>
          </a:p>
        </p:txBody>
      </p:sp>
    </p:spTree>
    <p:extLst>
      <p:ext uri="{BB962C8B-B14F-4D97-AF65-F5344CB8AC3E}">
        <p14:creationId xmlns:p14="http://schemas.microsoft.com/office/powerpoint/2010/main" xmlns="" val="2431579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267791" y="1927126"/>
            <a:ext cx="8608417" cy="4316511"/>
          </a:xfrm>
        </p:spPr>
        <p:txBody>
          <a:bodyPr/>
          <a:lstStyle/>
          <a:p>
            <a:r>
              <a:rPr lang="en-ZA" sz="2200" dirty="0"/>
              <a:t>Student governance has been unstable at the University for some </a:t>
            </a:r>
            <a:r>
              <a:rPr lang="en-ZA" sz="2200" dirty="0" smtClean="0"/>
              <a:t>years, as a result of the SRC election processes being disputed. </a:t>
            </a:r>
            <a:endParaRPr lang="en-US" sz="2200" dirty="0"/>
          </a:p>
          <a:p>
            <a:r>
              <a:rPr lang="en-ZA" sz="2200" dirty="0" smtClean="0"/>
              <a:t>The University </a:t>
            </a:r>
            <a:r>
              <a:rPr lang="en-ZA" sz="2200" dirty="0"/>
              <a:t>did not have a Dean of Students for some time until August 2016. This is an important office in an institution, generally responsible for </a:t>
            </a:r>
            <a:r>
              <a:rPr lang="en-ZA" sz="2200" dirty="0" smtClean="0"/>
              <a:t>responding </a:t>
            </a:r>
            <a:r>
              <a:rPr lang="en-ZA" sz="2200" dirty="0"/>
              <a:t>to students' needs, </a:t>
            </a:r>
            <a:r>
              <a:rPr lang="en-ZA" sz="2200" dirty="0" smtClean="0"/>
              <a:t>planning and directing university </a:t>
            </a:r>
            <a:r>
              <a:rPr lang="en-ZA" sz="2200" dirty="0"/>
              <a:t>activities related to student services and campus life. </a:t>
            </a:r>
            <a:endParaRPr lang="en-ZA" sz="2200" dirty="0" smtClean="0"/>
          </a:p>
          <a:p>
            <a:r>
              <a:rPr lang="en-ZA" sz="2200" dirty="0" smtClean="0"/>
              <a:t>The </a:t>
            </a:r>
            <a:r>
              <a:rPr lang="en-ZA" sz="2200" dirty="0"/>
              <a:t>instability of the office of the Dean of Students has been, in our view, a major contributory factor to the instability of the student governance and services.</a:t>
            </a:r>
            <a:endParaRPr lang="en-US" sz="22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17</a:t>
            </a:fld>
            <a:endParaRPr lang="en-ZA" altLang="en-US"/>
          </a:p>
        </p:txBody>
      </p:sp>
      <p:sp>
        <p:nvSpPr>
          <p:cNvPr id="7" name="Rounded Rectangle 6"/>
          <p:cNvSpPr/>
          <p:nvPr/>
        </p:nvSpPr>
        <p:spPr>
          <a:xfrm>
            <a:off x="523875" y="1052736"/>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lvl="1" algn="ctr"/>
            <a:r>
              <a:rPr lang="en-US" sz="3200" b="1" dirty="0"/>
              <a:t>Challenges with the SRC</a:t>
            </a:r>
          </a:p>
        </p:txBody>
      </p:sp>
    </p:spTree>
    <p:extLst>
      <p:ext uri="{BB962C8B-B14F-4D97-AF65-F5344CB8AC3E}">
        <p14:creationId xmlns:p14="http://schemas.microsoft.com/office/powerpoint/2010/main" xmlns="" val="2253129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267791" y="2348880"/>
            <a:ext cx="8608417" cy="3894757"/>
          </a:xfrm>
        </p:spPr>
        <p:txBody>
          <a:bodyPr/>
          <a:lstStyle/>
          <a:p>
            <a:r>
              <a:rPr lang="en-US" sz="2400" dirty="0" smtClean="0"/>
              <a:t>Since the appointment of the Dean of Students in August 2016 and there is currently a democratically elected SRC at the University. </a:t>
            </a:r>
          </a:p>
          <a:p>
            <a:r>
              <a:rPr lang="en-US" sz="2400" dirty="0" smtClean="0"/>
              <a:t>The Department is in a process of developing an </a:t>
            </a:r>
            <a:r>
              <a:rPr lang="en-US" sz="2400" dirty="0" err="1" smtClean="0"/>
              <a:t>MoU</a:t>
            </a:r>
            <a:r>
              <a:rPr lang="en-US" sz="2400" dirty="0" smtClean="0"/>
              <a:t> with the Electoral Commission that would enable the development of a</a:t>
            </a:r>
            <a:r>
              <a:rPr lang="en-ZA" sz="2400" dirty="0" smtClean="0"/>
              <a:t> </a:t>
            </a:r>
            <a:r>
              <a:rPr lang="en-ZA" sz="2400" dirty="0"/>
              <a:t>framework on which the electoral </a:t>
            </a:r>
            <a:r>
              <a:rPr lang="en-ZA" sz="2400" dirty="0" smtClean="0"/>
              <a:t>processes </a:t>
            </a:r>
            <a:r>
              <a:rPr lang="en-ZA" sz="2400" dirty="0"/>
              <a:t>for SRC elections can </a:t>
            </a:r>
            <a:r>
              <a:rPr lang="en-ZA" sz="2400" dirty="0" smtClean="0"/>
              <a:t>have </a:t>
            </a:r>
            <a:r>
              <a:rPr lang="en-ZA" sz="2400" dirty="0"/>
              <a:t>national norms, standards and best practices of democratic participation. </a:t>
            </a:r>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18</a:t>
            </a:fld>
            <a:endParaRPr lang="en-ZA" altLang="en-US"/>
          </a:p>
        </p:txBody>
      </p:sp>
      <p:sp>
        <p:nvSpPr>
          <p:cNvPr id="7" name="Rounded Rectangle 6"/>
          <p:cNvSpPr/>
          <p:nvPr/>
        </p:nvSpPr>
        <p:spPr>
          <a:xfrm>
            <a:off x="469776" y="1475481"/>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lvl="1" algn="ctr"/>
            <a:r>
              <a:rPr lang="en-US" sz="3200" b="1" dirty="0"/>
              <a:t>Challenges with the SRC</a:t>
            </a:r>
          </a:p>
        </p:txBody>
      </p:sp>
    </p:spTree>
    <p:extLst>
      <p:ext uri="{BB962C8B-B14F-4D97-AF65-F5344CB8AC3E}">
        <p14:creationId xmlns:p14="http://schemas.microsoft.com/office/powerpoint/2010/main" xmlns="" val="3510448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267791" y="2492896"/>
            <a:ext cx="8608417" cy="3750741"/>
          </a:xfrm>
        </p:spPr>
        <p:txBody>
          <a:bodyPr/>
          <a:lstStyle/>
          <a:p>
            <a:r>
              <a:rPr lang="en-US" sz="2400" dirty="0" smtClean="0"/>
              <a:t>The Department is concerned about the atmosphere of fear that is created in the institution, where it is alleged that staff members are victimized by the University leadership. </a:t>
            </a:r>
          </a:p>
          <a:p>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19</a:t>
            </a:fld>
            <a:endParaRPr lang="en-ZA" altLang="en-US"/>
          </a:p>
        </p:txBody>
      </p:sp>
      <p:sp>
        <p:nvSpPr>
          <p:cNvPr id="7" name="Rounded Rectangle 6"/>
          <p:cNvSpPr/>
          <p:nvPr/>
        </p:nvSpPr>
        <p:spPr>
          <a:xfrm>
            <a:off x="469776" y="1475481"/>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r>
              <a:rPr lang="en-US" sz="3200" b="1" dirty="0"/>
              <a:t>Polarized relations between the University and its </a:t>
            </a:r>
            <a:r>
              <a:rPr lang="en-US" sz="3200" b="1" dirty="0" smtClean="0"/>
              <a:t>stakeholders </a:t>
            </a:r>
            <a:endParaRPr lang="en-US" sz="3200" b="1" dirty="0"/>
          </a:p>
        </p:txBody>
      </p:sp>
    </p:spTree>
    <p:extLst>
      <p:ext uri="{BB962C8B-B14F-4D97-AF65-F5344CB8AC3E}">
        <p14:creationId xmlns:p14="http://schemas.microsoft.com/office/powerpoint/2010/main" xmlns="" val="20577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579296" cy="4530725"/>
          </a:xfrm>
        </p:spPr>
        <p:txBody>
          <a:bodyPr/>
          <a:lstStyle/>
          <a:p>
            <a:pPr eaLnBrk="1" fontAlgn="ctr" hangingPunct="1">
              <a:spcAft>
                <a:spcPts val="1200"/>
              </a:spcAft>
              <a:defRPr/>
            </a:pPr>
            <a:r>
              <a:rPr lang="en-ZA" altLang="en-US" sz="2800" dirty="0" smtClean="0">
                <a:cs typeface="Arial" charset="0"/>
              </a:rPr>
              <a:t>Cape </a:t>
            </a:r>
            <a:r>
              <a:rPr lang="en-ZA" altLang="en-US" sz="2800" dirty="0">
                <a:cs typeface="Arial" charset="0"/>
              </a:rPr>
              <a:t>Peninsula University of Technology (</a:t>
            </a:r>
            <a:r>
              <a:rPr lang="en-ZA" altLang="en-US" sz="2800" dirty="0" smtClean="0">
                <a:cs typeface="Arial" charset="0"/>
              </a:rPr>
              <a:t>CPUT)</a:t>
            </a:r>
          </a:p>
          <a:p>
            <a:pPr eaLnBrk="1" fontAlgn="ctr" hangingPunct="1">
              <a:spcAft>
                <a:spcPts val="1200"/>
              </a:spcAft>
              <a:defRPr/>
            </a:pPr>
            <a:r>
              <a:rPr lang="en-ZA" altLang="en-US" sz="2800" dirty="0" err="1" smtClean="0">
                <a:cs typeface="Arial" charset="0"/>
              </a:rPr>
              <a:t>Mangosuthu</a:t>
            </a:r>
            <a:r>
              <a:rPr lang="en-ZA" altLang="en-US" sz="2800" dirty="0" smtClean="0">
                <a:cs typeface="Arial" charset="0"/>
              </a:rPr>
              <a:t> </a:t>
            </a:r>
            <a:r>
              <a:rPr lang="en-ZA" altLang="en-US" sz="2800" dirty="0">
                <a:cs typeface="Arial" charset="0"/>
              </a:rPr>
              <a:t>University of Technology (MUT) </a:t>
            </a:r>
            <a:endParaRPr lang="en-ZA" altLang="en-US" sz="2800" dirty="0" smtClean="0">
              <a:cs typeface="Arial" charset="0"/>
            </a:endParaRPr>
          </a:p>
          <a:p>
            <a:pPr eaLnBrk="1" fontAlgn="ctr" hangingPunct="1">
              <a:spcAft>
                <a:spcPts val="1200"/>
              </a:spcAft>
              <a:defRPr/>
            </a:pPr>
            <a:r>
              <a:rPr lang="en-US" altLang="en-US" sz="2800" dirty="0">
                <a:cs typeface="Arial" charset="0"/>
              </a:rPr>
              <a:t>University of Zululand (</a:t>
            </a:r>
            <a:r>
              <a:rPr lang="en-US" altLang="en-US" sz="2800" dirty="0" err="1">
                <a:cs typeface="Arial" charset="0"/>
              </a:rPr>
              <a:t>UniZulu</a:t>
            </a:r>
            <a:r>
              <a:rPr lang="en-US" altLang="en-US" sz="2800" dirty="0">
                <a:cs typeface="Arial" charset="0"/>
              </a:rPr>
              <a:t>)</a:t>
            </a:r>
          </a:p>
          <a:p>
            <a:pPr eaLnBrk="1" fontAlgn="ctr" hangingPunct="1">
              <a:spcAft>
                <a:spcPts val="1200"/>
              </a:spcAft>
              <a:defRPr/>
            </a:pPr>
            <a:r>
              <a:rPr lang="en-US" altLang="en-US" sz="2800" dirty="0" smtClean="0">
                <a:cs typeface="Arial" charset="0"/>
              </a:rPr>
              <a:t>Walter </a:t>
            </a:r>
            <a:r>
              <a:rPr lang="en-US" altLang="en-US" sz="2800" dirty="0" err="1">
                <a:cs typeface="Arial" charset="0"/>
              </a:rPr>
              <a:t>Sisulu</a:t>
            </a:r>
            <a:r>
              <a:rPr lang="en-US" altLang="en-US" sz="2800" dirty="0">
                <a:cs typeface="Arial" charset="0"/>
              </a:rPr>
              <a:t> University (WSU) </a:t>
            </a:r>
          </a:p>
        </p:txBody>
      </p:sp>
      <p:sp>
        <p:nvSpPr>
          <p:cNvPr id="4" name="Footer Placeholder 3"/>
          <p:cNvSpPr>
            <a:spLocks noGrp="1"/>
          </p:cNvSpPr>
          <p:nvPr>
            <p:ph type="ftr" sz="quarter" idx="11"/>
          </p:nvPr>
        </p:nvSpPr>
        <p:spPr/>
        <p:txBody>
          <a:bodyPr/>
          <a:lstStyle/>
          <a:p>
            <a:pPr>
              <a:defRPr/>
            </a:pPr>
            <a:endParaRPr lang="en-ZA" altLang="en-US"/>
          </a:p>
        </p:txBody>
      </p:sp>
      <p:sp>
        <p:nvSpPr>
          <p:cNvPr id="3076" name="Slide Number Placeholder 7"/>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a:t>
            </a:fld>
            <a:endParaRPr lang="en-US" altLang="en-US" b="1"/>
          </a:p>
        </p:txBody>
      </p:sp>
    </p:spTree>
    <p:extLst>
      <p:ext uri="{BB962C8B-B14F-4D97-AF65-F5344CB8AC3E}">
        <p14:creationId xmlns:p14="http://schemas.microsoft.com/office/powerpoint/2010/main" xmlns="" val="2071886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267791" y="2492896"/>
            <a:ext cx="8608417" cy="3750741"/>
          </a:xfrm>
        </p:spPr>
        <p:txBody>
          <a:bodyPr/>
          <a:lstStyle/>
          <a:p>
            <a:pPr marL="342900" lvl="1" indent="-342900">
              <a:buClr>
                <a:schemeClr val="accent1"/>
              </a:buClr>
              <a:buSzPct val="65000"/>
              <a:buFont typeface="Wingdings" panose="05000000000000000000" pitchFamily="2" charset="2"/>
              <a:buChar char="n"/>
            </a:pPr>
            <a:r>
              <a:rPr lang="en-ZA" sz="2400" dirty="0"/>
              <a:t>The Minister has received  the Council of UNIZULU responses </a:t>
            </a:r>
            <a:r>
              <a:rPr lang="en-ZA" sz="2400" dirty="0" smtClean="0"/>
              <a:t>and </a:t>
            </a:r>
            <a:r>
              <a:rPr lang="en-ZA" sz="2400" dirty="0"/>
              <a:t>is awaiting the CHE’s final institutional audit report  in order </a:t>
            </a:r>
            <a:r>
              <a:rPr lang="en-ZA" sz="2400" dirty="0" smtClean="0"/>
              <a:t>for the Minister to make </a:t>
            </a:r>
            <a:r>
              <a:rPr lang="en-ZA" sz="2400" dirty="0"/>
              <a:t>a </a:t>
            </a:r>
            <a:r>
              <a:rPr lang="en-ZA" sz="2400" dirty="0" smtClean="0"/>
              <a:t>determination on the next step to take within the prescripts of the legislation.</a:t>
            </a:r>
            <a:endParaRPr lang="en-US" sz="28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20</a:t>
            </a:fld>
            <a:endParaRPr lang="en-ZA" altLang="en-US"/>
          </a:p>
        </p:txBody>
      </p:sp>
      <p:sp>
        <p:nvSpPr>
          <p:cNvPr id="7" name="Rounded Rectangle 6"/>
          <p:cNvSpPr/>
          <p:nvPr/>
        </p:nvSpPr>
        <p:spPr>
          <a:xfrm>
            <a:off x="469776" y="1475481"/>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r>
              <a:rPr lang="en-US" sz="2400" b="1" dirty="0"/>
              <a:t>Disappearance of R11.5 million from UNIZULU’s account, </a:t>
            </a:r>
            <a:r>
              <a:rPr lang="en-US" sz="2400" b="1" dirty="0" smtClean="0"/>
              <a:t>and allegations </a:t>
            </a:r>
            <a:r>
              <a:rPr lang="en-US" sz="2400" b="1" dirty="0"/>
              <a:t>of corruption.</a:t>
            </a:r>
          </a:p>
        </p:txBody>
      </p:sp>
    </p:spTree>
    <p:extLst>
      <p:ext uri="{BB962C8B-B14F-4D97-AF65-F5344CB8AC3E}">
        <p14:creationId xmlns:p14="http://schemas.microsoft.com/office/powerpoint/2010/main" xmlns="" val="238524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267791" y="2192463"/>
            <a:ext cx="8608417" cy="3750741"/>
          </a:xfrm>
        </p:spPr>
        <p:txBody>
          <a:bodyPr/>
          <a:lstStyle/>
          <a:p>
            <a:pPr marL="342900" lvl="1" indent="-342900">
              <a:buClr>
                <a:schemeClr val="accent1"/>
              </a:buClr>
              <a:buSzPct val="65000"/>
              <a:buFont typeface="Wingdings" panose="05000000000000000000" pitchFamily="2" charset="2"/>
              <a:buChar char="n"/>
            </a:pPr>
            <a:r>
              <a:rPr lang="en-ZA" sz="2400" dirty="0"/>
              <a:t>The </a:t>
            </a:r>
            <a:r>
              <a:rPr lang="en-ZA" sz="2400" dirty="0" smtClean="0"/>
              <a:t>Department is currently in the process of reviewing the Statute of the University which is the governance tool.</a:t>
            </a:r>
          </a:p>
          <a:p>
            <a:pPr marL="342900" lvl="1" indent="-342900">
              <a:buClr>
                <a:schemeClr val="accent1"/>
              </a:buClr>
              <a:buSzPct val="65000"/>
              <a:buFont typeface="Wingdings" panose="05000000000000000000" pitchFamily="2" charset="2"/>
              <a:buChar char="n"/>
            </a:pPr>
            <a:r>
              <a:rPr lang="en-ZA" sz="2400" dirty="0"/>
              <a:t>The term of office of three Ministerial appointees namely Mr CV </a:t>
            </a:r>
            <a:r>
              <a:rPr lang="en-ZA" sz="2400" dirty="0" err="1"/>
              <a:t>Gamede</a:t>
            </a:r>
            <a:r>
              <a:rPr lang="en-ZA" sz="2400" dirty="0"/>
              <a:t> (Chairperson of Council), Mr S </a:t>
            </a:r>
            <a:r>
              <a:rPr lang="en-ZA" sz="2400" dirty="0" err="1"/>
              <a:t>Xulu</a:t>
            </a:r>
            <a:r>
              <a:rPr lang="en-ZA" sz="2400" dirty="0"/>
              <a:t> and Ms </a:t>
            </a:r>
            <a:r>
              <a:rPr lang="en-ZA" sz="2400" dirty="0" err="1"/>
              <a:t>Maphoshe</a:t>
            </a:r>
            <a:r>
              <a:rPr lang="en-ZA" sz="2400" dirty="0"/>
              <a:t> has come to an end, </a:t>
            </a:r>
            <a:r>
              <a:rPr lang="en-ZA" sz="2400" dirty="0" smtClean="0"/>
              <a:t>and processes </a:t>
            </a:r>
            <a:r>
              <a:rPr lang="en-ZA" sz="2400" dirty="0"/>
              <a:t>to replace them are underway. </a:t>
            </a:r>
          </a:p>
          <a:p>
            <a:pPr marL="342900" lvl="1" indent="-342900">
              <a:buClr>
                <a:schemeClr val="accent1"/>
              </a:buClr>
              <a:buSzPct val="65000"/>
              <a:buFont typeface="Wingdings" panose="05000000000000000000" pitchFamily="2" charset="2"/>
              <a:buChar char="n"/>
            </a:pPr>
            <a:endParaRPr lang="en-US" sz="32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21</a:t>
            </a:fld>
            <a:endParaRPr lang="en-ZA" altLang="en-US"/>
          </a:p>
        </p:txBody>
      </p:sp>
      <p:sp>
        <p:nvSpPr>
          <p:cNvPr id="7" name="Rounded Rectangle 6"/>
          <p:cNvSpPr/>
          <p:nvPr/>
        </p:nvSpPr>
        <p:spPr>
          <a:xfrm>
            <a:off x="424631" y="1268760"/>
            <a:ext cx="7931224" cy="72938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lgn="ctr"/>
            <a:r>
              <a:rPr lang="en-US" sz="2400" b="1" dirty="0" smtClean="0"/>
              <a:t>Governance and Management Challenges</a:t>
            </a:r>
            <a:endParaRPr lang="en-US" sz="2400" b="1" dirty="0"/>
          </a:p>
        </p:txBody>
      </p:sp>
    </p:spTree>
    <p:extLst>
      <p:ext uri="{BB962C8B-B14F-4D97-AF65-F5344CB8AC3E}">
        <p14:creationId xmlns:p14="http://schemas.microsoft.com/office/powerpoint/2010/main" xmlns="" val="1376904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err="1" smtClean="0"/>
              <a:t>UniZulu</a:t>
            </a:r>
            <a:r>
              <a:rPr lang="en-US" sz="3600" dirty="0" smtClean="0"/>
              <a:t> – Department’s Response</a:t>
            </a:r>
            <a:endParaRPr lang="en-US" sz="3600" dirty="0"/>
          </a:p>
        </p:txBody>
      </p:sp>
      <p:sp>
        <p:nvSpPr>
          <p:cNvPr id="3" name="Content Placeholder 2"/>
          <p:cNvSpPr>
            <a:spLocks noGrp="1"/>
          </p:cNvSpPr>
          <p:nvPr>
            <p:ph idx="1"/>
          </p:nvPr>
        </p:nvSpPr>
        <p:spPr>
          <a:xfrm>
            <a:off x="267791" y="2192463"/>
            <a:ext cx="8608417" cy="3750741"/>
          </a:xfrm>
        </p:spPr>
        <p:txBody>
          <a:bodyPr/>
          <a:lstStyle/>
          <a:p>
            <a:r>
              <a:rPr lang="en-US" sz="2000" dirty="0" smtClean="0"/>
              <a:t>To improve its support and oversight on the governance of institutions, the Department has developed “</a:t>
            </a:r>
            <a:r>
              <a:rPr lang="en-ZA" sz="2000" i="1" dirty="0" smtClean="0"/>
              <a:t>Guidelines </a:t>
            </a:r>
            <a:r>
              <a:rPr lang="en-ZA" sz="2000" i="1" dirty="0"/>
              <a:t>for Good Governance Practice and Governance Indicators for Councils of South African Public Higher Education </a:t>
            </a:r>
            <a:r>
              <a:rPr lang="en-ZA" sz="2000" i="1" dirty="0" smtClean="0"/>
              <a:t>Institutions” </a:t>
            </a:r>
            <a:endParaRPr lang="en-US" sz="2000" dirty="0" smtClean="0"/>
          </a:p>
          <a:p>
            <a:r>
              <a:rPr lang="en-ZA" sz="2000" dirty="0"/>
              <a:t>The Guidelines for Good Governance Practice sets out </a:t>
            </a:r>
            <a:r>
              <a:rPr lang="en-ZA" sz="2000" dirty="0" smtClean="0"/>
              <a:t>principles </a:t>
            </a:r>
            <a:r>
              <a:rPr lang="en-ZA" sz="2000" dirty="0"/>
              <a:t>and key elements of good governance practices, which can serve as a valuable and practical resource to university councils in their governance role. </a:t>
            </a:r>
            <a:endParaRPr lang="en-ZA" sz="2000" dirty="0" smtClean="0"/>
          </a:p>
          <a:p>
            <a:r>
              <a:rPr lang="en-ZA" sz="2000" dirty="0" smtClean="0"/>
              <a:t>The guidelines and indicators </a:t>
            </a:r>
            <a:r>
              <a:rPr lang="en-ZA" sz="2000" dirty="0"/>
              <a:t>are </a:t>
            </a:r>
            <a:r>
              <a:rPr lang="en-ZA" sz="2000" dirty="0" smtClean="0"/>
              <a:t>for </a:t>
            </a:r>
            <a:r>
              <a:rPr lang="en-ZA" sz="2000" dirty="0"/>
              <a:t>self-assessment by university councils to measure their practices on primary areas of governance. </a:t>
            </a:r>
            <a:endParaRPr lang="en-US" sz="2000" dirty="0" smtClean="0"/>
          </a:p>
          <a:p>
            <a:endParaRPr lang="en-US" sz="28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22</a:t>
            </a:fld>
            <a:endParaRPr lang="en-ZA" altLang="en-US"/>
          </a:p>
        </p:txBody>
      </p:sp>
      <p:sp>
        <p:nvSpPr>
          <p:cNvPr id="7" name="Rounded Rectangle 6"/>
          <p:cNvSpPr/>
          <p:nvPr/>
        </p:nvSpPr>
        <p:spPr>
          <a:xfrm>
            <a:off x="424631" y="1268760"/>
            <a:ext cx="7931224" cy="72938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lgn="ctr"/>
            <a:r>
              <a:rPr lang="en-US" sz="2400" b="1" dirty="0" smtClean="0"/>
              <a:t>Governance and Management Challenges</a:t>
            </a:r>
            <a:endParaRPr lang="en-US" sz="2400" b="1" dirty="0"/>
          </a:p>
        </p:txBody>
      </p:sp>
    </p:spTree>
    <p:extLst>
      <p:ext uri="{BB962C8B-B14F-4D97-AF65-F5344CB8AC3E}">
        <p14:creationId xmlns:p14="http://schemas.microsoft.com/office/powerpoint/2010/main" xmlns="" val="3865170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2204864"/>
            <a:ext cx="8424936" cy="2664296"/>
          </a:xfrm>
        </p:spPr>
        <p:txBody>
          <a:bodyPr/>
          <a:lstStyle/>
          <a:p>
            <a:pPr algn="ctr"/>
            <a:r>
              <a:rPr lang="en-US" sz="5400" cap="none" dirty="0" smtClean="0"/>
              <a:t>Walter </a:t>
            </a:r>
            <a:r>
              <a:rPr lang="en-US" sz="5400" cap="none" dirty="0" err="1" smtClean="0"/>
              <a:t>Sisulu</a:t>
            </a:r>
            <a:r>
              <a:rPr lang="en-US" sz="5400" cap="none" dirty="0" smtClean="0"/>
              <a:t> University (WSU)</a:t>
            </a:r>
            <a:endParaRPr lang="en-US" sz="5400" cap="none"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23</a:t>
            </a:fld>
            <a:endParaRPr lang="en-ZA" altLang="en-US"/>
          </a:p>
        </p:txBody>
      </p:sp>
    </p:spTree>
    <p:extLst>
      <p:ext uri="{BB962C8B-B14F-4D97-AF65-F5344CB8AC3E}">
        <p14:creationId xmlns:p14="http://schemas.microsoft.com/office/powerpoint/2010/main" xmlns="" val="1141877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WSU</a:t>
            </a:r>
            <a:endParaRPr lang="en-US" dirty="0"/>
          </a:p>
        </p:txBody>
      </p:sp>
      <p:sp>
        <p:nvSpPr>
          <p:cNvPr id="3" name="Content Placeholder 2"/>
          <p:cNvSpPr>
            <a:spLocks noGrp="1"/>
          </p:cNvSpPr>
          <p:nvPr>
            <p:ph idx="1"/>
          </p:nvPr>
        </p:nvSpPr>
        <p:spPr>
          <a:xfrm>
            <a:off x="323528" y="1052736"/>
            <a:ext cx="8640960" cy="5112568"/>
          </a:xfrm>
        </p:spPr>
        <p:txBody>
          <a:bodyPr/>
          <a:lstStyle/>
          <a:p>
            <a:r>
              <a:rPr lang="en-US" sz="2800" dirty="0" smtClean="0"/>
              <a:t>Issues identified by the Portfolio Committee</a:t>
            </a:r>
          </a:p>
          <a:p>
            <a:pPr lvl="1">
              <a:lnSpc>
                <a:spcPct val="150000"/>
              </a:lnSpc>
            </a:pPr>
            <a:r>
              <a:rPr lang="en-US" sz="2400" dirty="0" smtClean="0"/>
              <a:t>Irregularities in the disbursement of NSFAS</a:t>
            </a:r>
          </a:p>
          <a:p>
            <a:pPr>
              <a:lnSpc>
                <a:spcPct val="150000"/>
              </a:lnSpc>
            </a:pPr>
            <a:r>
              <a:rPr lang="en-US" sz="2800" dirty="0" smtClean="0"/>
              <a:t>Recommendations </a:t>
            </a:r>
            <a:endParaRPr lang="en-US" sz="2800" dirty="0"/>
          </a:p>
          <a:p>
            <a:pPr lvl="1"/>
            <a:r>
              <a:rPr lang="en-US" sz="2200" dirty="0" smtClean="0">
                <a:ea typeface="Times New Roman" panose="02020603050405020304" pitchFamily="18" charset="0"/>
              </a:rPr>
              <a:t>The </a:t>
            </a:r>
            <a:r>
              <a:rPr lang="en-US" sz="2200" dirty="0">
                <a:ea typeface="Times New Roman" panose="02020603050405020304" pitchFamily="18" charset="0"/>
              </a:rPr>
              <a:t>Department should undertake a forensic investigation into the administration of NSFAS bursaries to students at the University; </a:t>
            </a:r>
            <a:endParaRPr lang="en-US" sz="2200" dirty="0" smtClean="0">
              <a:ea typeface="Times New Roman" panose="02020603050405020304" pitchFamily="18" charset="0"/>
            </a:endParaRPr>
          </a:p>
          <a:p>
            <a:pPr lvl="1"/>
            <a:r>
              <a:rPr lang="en-US" sz="2200" dirty="0" smtClean="0">
                <a:ea typeface="Times New Roman" panose="02020603050405020304" pitchFamily="18" charset="0"/>
              </a:rPr>
              <a:t>The </a:t>
            </a:r>
            <a:r>
              <a:rPr lang="en-US" sz="2200" dirty="0">
                <a:ea typeface="Times New Roman" panose="02020603050405020304" pitchFamily="18" charset="0"/>
              </a:rPr>
              <a:t>Department should undertake an investigation into the abuse of NSFAS allowances at the </a:t>
            </a:r>
            <a:r>
              <a:rPr lang="en-US" sz="2200" dirty="0" smtClean="0">
                <a:ea typeface="Times New Roman" panose="02020603050405020304" pitchFamily="18" charset="0"/>
              </a:rPr>
              <a:t>University;</a:t>
            </a:r>
          </a:p>
          <a:p>
            <a:pPr lvl="1"/>
            <a:r>
              <a:rPr lang="en-US" sz="2200" dirty="0" smtClean="0">
                <a:ea typeface="Times New Roman" panose="02020603050405020304" pitchFamily="18" charset="0"/>
              </a:rPr>
              <a:t>The </a:t>
            </a:r>
            <a:r>
              <a:rPr lang="en-US" sz="2200" dirty="0" err="1">
                <a:ea typeface="Times New Roman" panose="02020603050405020304" pitchFamily="18" charset="0"/>
              </a:rPr>
              <a:t>sBux</a:t>
            </a:r>
            <a:r>
              <a:rPr lang="en-US" sz="2200" dirty="0">
                <a:ea typeface="Times New Roman" panose="02020603050405020304" pitchFamily="18" charset="0"/>
              </a:rPr>
              <a:t> system should be reviewed to minimize the abuse of NSFAS allowances by students; </a:t>
            </a:r>
            <a:endParaRPr lang="en-US" sz="2200" dirty="0" smtClean="0">
              <a:ea typeface="Times New Roman" panose="02020603050405020304" pitchFamily="18" charset="0"/>
            </a:endParaRPr>
          </a:p>
          <a:p>
            <a:pPr lvl="1"/>
            <a:r>
              <a:rPr lang="en-US" sz="2200" dirty="0" smtClean="0">
                <a:ea typeface="Times New Roman" panose="02020603050405020304" pitchFamily="18" charset="0"/>
              </a:rPr>
              <a:t>The </a:t>
            </a:r>
            <a:r>
              <a:rPr lang="en-US" sz="2200" dirty="0">
                <a:ea typeface="Times New Roman" panose="02020603050405020304" pitchFamily="18" charset="0"/>
              </a:rPr>
              <a:t>forensic investigation into the administration of NSFAS bursaries and loans should be fast tracked.</a:t>
            </a:r>
          </a:p>
          <a:p>
            <a:pPr>
              <a:lnSpc>
                <a:spcPct val="150000"/>
              </a:lnSpc>
            </a:pPr>
            <a:endParaRPr lang="en-US" sz="2800" dirty="0" smtClean="0"/>
          </a:p>
        </p:txBody>
      </p:sp>
      <p:sp>
        <p:nvSpPr>
          <p:cNvPr id="5" name="Footer Placeholder 4"/>
          <p:cNvSpPr>
            <a:spLocks noGrp="1"/>
          </p:cNvSpPr>
          <p:nvPr>
            <p:ph type="ftr" sz="quarter" idx="11"/>
          </p:nvPr>
        </p:nvSpPr>
        <p:spPr/>
        <p:txBody>
          <a:bodyPr/>
          <a:lstStyle/>
          <a:p>
            <a:pPr>
              <a:defRPr/>
            </a:pPr>
            <a:endParaRPr lang="en-ZA" altLang="en-US" dirty="0"/>
          </a:p>
        </p:txBody>
      </p:sp>
      <p:sp>
        <p:nvSpPr>
          <p:cNvPr id="6" name="Slide Number Placeholder 5"/>
          <p:cNvSpPr>
            <a:spLocks noGrp="1"/>
          </p:cNvSpPr>
          <p:nvPr>
            <p:ph type="sldNum" sz="quarter" idx="12"/>
          </p:nvPr>
        </p:nvSpPr>
        <p:spPr/>
        <p:txBody>
          <a:bodyPr/>
          <a:lstStyle/>
          <a:p>
            <a:fld id="{4D37EA34-A266-4054-8B11-BB0BFDA5A699}" type="slidenum">
              <a:rPr lang="en-ZA" altLang="en-US" smtClean="0"/>
              <a:pPr/>
              <a:t>24</a:t>
            </a:fld>
            <a:endParaRPr lang="en-ZA" altLang="en-US"/>
          </a:p>
        </p:txBody>
      </p:sp>
    </p:spTree>
    <p:extLst>
      <p:ext uri="{BB962C8B-B14F-4D97-AF65-F5344CB8AC3E}">
        <p14:creationId xmlns:p14="http://schemas.microsoft.com/office/powerpoint/2010/main" xmlns="" val="2084948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WSU- Response by DHET</a:t>
            </a:r>
            <a:endParaRPr lang="en-US" dirty="0"/>
          </a:p>
        </p:txBody>
      </p:sp>
      <p:sp>
        <p:nvSpPr>
          <p:cNvPr id="3" name="Content Placeholder 2"/>
          <p:cNvSpPr>
            <a:spLocks noGrp="1"/>
          </p:cNvSpPr>
          <p:nvPr>
            <p:ph idx="1"/>
          </p:nvPr>
        </p:nvSpPr>
        <p:spPr/>
        <p:txBody>
          <a:bodyPr/>
          <a:lstStyle/>
          <a:p>
            <a:r>
              <a:rPr lang="en-ZA" sz="2400" dirty="0" smtClean="0">
                <a:solidFill>
                  <a:srgbClr val="333333"/>
                </a:solidFill>
                <a:latin typeface="Open Sans"/>
              </a:rPr>
              <a:t>NSFAS </a:t>
            </a:r>
            <a:r>
              <a:rPr lang="en-ZA" sz="2400" dirty="0">
                <a:solidFill>
                  <a:srgbClr val="333333"/>
                </a:solidFill>
                <a:latin typeface="Open Sans"/>
              </a:rPr>
              <a:t>, WSU and Intellimali agreed that Intellimali institute </a:t>
            </a:r>
            <a:r>
              <a:rPr lang="en-ZA" sz="2400" dirty="0" smtClean="0">
                <a:solidFill>
                  <a:srgbClr val="333333"/>
                </a:solidFill>
                <a:latin typeface="Open Sans"/>
              </a:rPr>
              <a:t>a </a:t>
            </a:r>
            <a:r>
              <a:rPr lang="en-ZA" sz="2400" dirty="0">
                <a:solidFill>
                  <a:srgbClr val="333333"/>
                </a:solidFill>
                <a:latin typeface="Open Sans"/>
              </a:rPr>
              <a:t>forensic investigation</a:t>
            </a:r>
            <a:r>
              <a:rPr lang="en-ZA" sz="2400" dirty="0" smtClean="0">
                <a:solidFill>
                  <a:srgbClr val="333333"/>
                </a:solidFill>
                <a:latin typeface="Open Sans"/>
              </a:rPr>
              <a:t>.</a:t>
            </a:r>
          </a:p>
          <a:p>
            <a:r>
              <a:rPr lang="en-ZA" sz="2400" dirty="0" smtClean="0">
                <a:solidFill>
                  <a:srgbClr val="333333"/>
                </a:solidFill>
                <a:latin typeface="Open Sans"/>
              </a:rPr>
              <a:t>Intellimali </a:t>
            </a:r>
            <a:r>
              <a:rPr lang="en-ZA" sz="2400" dirty="0">
                <a:solidFill>
                  <a:srgbClr val="333333"/>
                </a:solidFill>
                <a:latin typeface="Open Sans"/>
              </a:rPr>
              <a:t>submitted the forensic report to NSFAS on 20 November 2017. The report indicates that the findings are inconclusive. </a:t>
            </a:r>
            <a:r>
              <a:rPr lang="en-ZA" sz="2400" dirty="0" smtClean="0">
                <a:solidFill>
                  <a:srgbClr val="333333"/>
                </a:solidFill>
                <a:latin typeface="Open Sans"/>
              </a:rPr>
              <a:t>The </a:t>
            </a:r>
            <a:r>
              <a:rPr lang="en-ZA" sz="2400" dirty="0">
                <a:solidFill>
                  <a:srgbClr val="333333"/>
                </a:solidFill>
                <a:latin typeface="Open Sans"/>
              </a:rPr>
              <a:t>NSFAS Board recommended that the Department be requested  to conduct an independent investigation. </a:t>
            </a:r>
          </a:p>
          <a:p>
            <a:r>
              <a:rPr lang="en-ZA" sz="2400" dirty="0" smtClean="0">
                <a:solidFill>
                  <a:srgbClr val="333333"/>
                </a:solidFill>
                <a:latin typeface="Open Sans"/>
              </a:rPr>
              <a:t>NSFAS undertook to implement recommendations flowing from the report that must address internal control deficiencies and shortcomings in NSFAS’s operating model and service level agreements with universities</a:t>
            </a:r>
          </a:p>
          <a:p>
            <a:endParaRPr lang="en-US" sz="2400" dirty="0"/>
          </a:p>
        </p:txBody>
      </p:sp>
      <p:sp>
        <p:nvSpPr>
          <p:cNvPr id="5" name="Footer Placeholder 4"/>
          <p:cNvSpPr>
            <a:spLocks noGrp="1"/>
          </p:cNvSpPr>
          <p:nvPr>
            <p:ph type="ftr" sz="quarter" idx="11"/>
          </p:nvPr>
        </p:nvSpPr>
        <p:spPr/>
        <p:txBody>
          <a:bodyPr/>
          <a:lstStyle/>
          <a:p>
            <a:pPr>
              <a:defRPr/>
            </a:pPr>
            <a:endParaRPr lang="en-ZA" altLang="en-US"/>
          </a:p>
        </p:txBody>
      </p:sp>
      <p:sp>
        <p:nvSpPr>
          <p:cNvPr id="4" name="Slide Number Placeholder 3"/>
          <p:cNvSpPr>
            <a:spLocks noGrp="1"/>
          </p:cNvSpPr>
          <p:nvPr>
            <p:ph type="sldNum" sz="quarter" idx="12"/>
          </p:nvPr>
        </p:nvSpPr>
        <p:spPr/>
        <p:txBody>
          <a:bodyPr/>
          <a:lstStyle/>
          <a:p>
            <a:pPr>
              <a:defRPr/>
            </a:pPr>
            <a:fld id="{7FEA9EB2-108A-4BEC-BB25-443CCE96D918}" type="slidenum">
              <a:rPr lang="en-US" smtClean="0"/>
              <a:pPr>
                <a:defRPr/>
              </a:pPr>
              <a:t>25</a:t>
            </a:fld>
            <a:endParaRPr lang="en-US"/>
          </a:p>
        </p:txBody>
      </p:sp>
    </p:spTree>
    <p:extLst>
      <p:ext uri="{BB962C8B-B14F-4D97-AF65-F5344CB8AC3E}">
        <p14:creationId xmlns:p14="http://schemas.microsoft.com/office/powerpoint/2010/main" xmlns="" val="4081730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Thank you </a:t>
            </a:r>
            <a:endParaRPr lang="en-US" dirty="0"/>
          </a:p>
        </p:txBody>
      </p:sp>
      <p:sp>
        <p:nvSpPr>
          <p:cNvPr id="5" name="Footer Placeholder 4"/>
          <p:cNvSpPr>
            <a:spLocks noGrp="1"/>
          </p:cNvSpPr>
          <p:nvPr>
            <p:ph type="ftr" sz="quarter" idx="11"/>
          </p:nvPr>
        </p:nvSpPr>
        <p:spPr/>
        <p:txBody>
          <a:bodyPr/>
          <a:lstStyle/>
          <a:p>
            <a:pPr>
              <a:defRPr/>
            </a:pPr>
            <a:endParaRPr lang="en-ZA" altLang="en-US"/>
          </a:p>
        </p:txBody>
      </p:sp>
      <p:sp>
        <p:nvSpPr>
          <p:cNvPr id="6" name="Slide Number Placeholder 5"/>
          <p:cNvSpPr>
            <a:spLocks noGrp="1"/>
          </p:cNvSpPr>
          <p:nvPr>
            <p:ph type="sldNum" sz="quarter" idx="12"/>
          </p:nvPr>
        </p:nvSpPr>
        <p:spPr/>
        <p:txBody>
          <a:bodyPr/>
          <a:lstStyle/>
          <a:p>
            <a:fld id="{4D37EA34-A266-4054-8B11-BB0BFDA5A699}" type="slidenum">
              <a:rPr lang="en-ZA" altLang="en-US" smtClean="0"/>
              <a:pPr/>
              <a:t>26</a:t>
            </a:fld>
            <a:endParaRPr lang="en-ZA" altLang="en-US"/>
          </a:p>
        </p:txBody>
      </p:sp>
      <p:sp>
        <p:nvSpPr>
          <p:cNvPr id="10" name="Up Ribbon 9"/>
          <p:cNvSpPr/>
          <p:nvPr/>
        </p:nvSpPr>
        <p:spPr>
          <a:xfrm>
            <a:off x="162273" y="1911251"/>
            <a:ext cx="8892480" cy="2016224"/>
          </a:xfrm>
          <a:prstGeom prst="ribbon2">
            <a:avLst>
              <a:gd name="adj1" fmla="val 16667"/>
              <a:gd name="adj2" fmla="val 75000"/>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8000" dirty="0" smtClean="0">
                <a:latin typeface="Edwardian Script ITC" panose="030303020407070D0804" pitchFamily="66" charset="0"/>
              </a:rPr>
              <a:t>The End</a:t>
            </a:r>
            <a:endParaRPr lang="en-US" sz="8000" dirty="0">
              <a:latin typeface="Edwardian Script ITC" panose="030303020407070D0804" pitchFamily="66" charset="0"/>
            </a:endParaRPr>
          </a:p>
        </p:txBody>
      </p:sp>
    </p:spTree>
    <p:extLst>
      <p:ext uri="{BB962C8B-B14F-4D97-AF65-F5344CB8AC3E}">
        <p14:creationId xmlns:p14="http://schemas.microsoft.com/office/powerpoint/2010/main" xmlns="" val="256596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2204864"/>
            <a:ext cx="8424936" cy="2664296"/>
          </a:xfrm>
        </p:spPr>
        <p:txBody>
          <a:bodyPr/>
          <a:lstStyle/>
          <a:p>
            <a:pPr algn="ctr"/>
            <a:r>
              <a:rPr lang="en-US" sz="5400" cap="none" dirty="0" smtClean="0"/>
              <a:t>Cape Peninsula University of Technology</a:t>
            </a:r>
            <a:br>
              <a:rPr lang="en-US" sz="5400" cap="none" dirty="0" smtClean="0"/>
            </a:br>
            <a:r>
              <a:rPr lang="en-US" sz="5400" cap="none" dirty="0" smtClean="0"/>
              <a:t>(CPUT)</a:t>
            </a:r>
            <a:endParaRPr lang="en-US" sz="5400" cap="none"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3</a:t>
            </a:fld>
            <a:endParaRPr lang="en-ZA" altLang="en-US"/>
          </a:p>
        </p:txBody>
      </p:sp>
    </p:spTree>
    <p:extLst>
      <p:ext uri="{BB962C8B-B14F-4D97-AF65-F5344CB8AC3E}">
        <p14:creationId xmlns:p14="http://schemas.microsoft.com/office/powerpoint/2010/main" xmlns="" val="151164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CPUT</a:t>
            </a:r>
            <a:endParaRPr lang="en-US" sz="4400" dirty="0"/>
          </a:p>
        </p:txBody>
      </p:sp>
      <p:sp>
        <p:nvSpPr>
          <p:cNvPr id="3" name="Content Placeholder 2"/>
          <p:cNvSpPr>
            <a:spLocks noGrp="1"/>
          </p:cNvSpPr>
          <p:nvPr>
            <p:ph idx="1"/>
          </p:nvPr>
        </p:nvSpPr>
        <p:spPr>
          <a:xfrm>
            <a:off x="251520" y="1417638"/>
            <a:ext cx="8435280" cy="4530725"/>
          </a:xfrm>
        </p:spPr>
        <p:txBody>
          <a:bodyPr/>
          <a:lstStyle/>
          <a:p>
            <a:r>
              <a:rPr lang="en-US" sz="3200" dirty="0" smtClean="0"/>
              <a:t>Issues identified by the Portfolio Committee</a:t>
            </a:r>
          </a:p>
          <a:p>
            <a:pPr lvl="1"/>
            <a:r>
              <a:rPr lang="en-ZA" sz="2400" dirty="0" smtClean="0"/>
              <a:t>The leadership </a:t>
            </a:r>
            <a:r>
              <a:rPr lang="en-ZA" sz="2400" dirty="0"/>
              <a:t>crisis </a:t>
            </a:r>
            <a:r>
              <a:rPr lang="en-ZA" sz="2400" dirty="0" smtClean="0"/>
              <a:t>with no </a:t>
            </a:r>
            <a:r>
              <a:rPr lang="en-ZA" sz="2400" dirty="0"/>
              <a:t>permanent VC and Chairperson of Council </a:t>
            </a:r>
            <a:r>
              <a:rPr lang="en-ZA" sz="2400" dirty="0" smtClean="0"/>
              <a:t>present;</a:t>
            </a:r>
          </a:p>
          <a:p>
            <a:pPr marL="344487" lvl="1" indent="0">
              <a:buNone/>
            </a:pPr>
            <a:endParaRPr lang="en-ZA" sz="2400" dirty="0" smtClean="0"/>
          </a:p>
          <a:p>
            <a:pPr lvl="1"/>
            <a:r>
              <a:rPr lang="en-ZA" sz="2400" dirty="0" smtClean="0"/>
              <a:t>The </a:t>
            </a:r>
            <a:r>
              <a:rPr lang="en-ZA" sz="2400" dirty="0"/>
              <a:t>ongoing student protests associated with vandalism of infrastructure especially at the Cape Town Campus. </a:t>
            </a:r>
          </a:p>
        </p:txBody>
      </p:sp>
      <p:sp>
        <p:nvSpPr>
          <p:cNvPr id="5" name="Footer Placeholder 4"/>
          <p:cNvSpPr>
            <a:spLocks noGrp="1"/>
          </p:cNvSpPr>
          <p:nvPr>
            <p:ph type="ftr" sz="quarter" idx="11"/>
          </p:nvPr>
        </p:nvSpPr>
        <p:spPr/>
        <p:txBody>
          <a:bodyPr/>
          <a:lstStyle/>
          <a:p>
            <a:pPr>
              <a:defRPr/>
            </a:pPr>
            <a:endParaRPr lang="en-ZA" altLang="en-US" dirty="0"/>
          </a:p>
        </p:txBody>
      </p:sp>
      <p:sp>
        <p:nvSpPr>
          <p:cNvPr id="6" name="Slide Number Placeholder 5"/>
          <p:cNvSpPr>
            <a:spLocks noGrp="1"/>
          </p:cNvSpPr>
          <p:nvPr>
            <p:ph type="sldNum" sz="quarter" idx="12"/>
          </p:nvPr>
        </p:nvSpPr>
        <p:spPr/>
        <p:txBody>
          <a:bodyPr/>
          <a:lstStyle/>
          <a:p>
            <a:fld id="{4D37EA34-A266-4054-8B11-BB0BFDA5A699}" type="slidenum">
              <a:rPr lang="en-ZA" altLang="en-US" smtClean="0"/>
              <a:pPr/>
              <a:t>4</a:t>
            </a:fld>
            <a:endParaRPr lang="en-ZA" altLang="en-US"/>
          </a:p>
        </p:txBody>
      </p:sp>
    </p:spTree>
    <p:extLst>
      <p:ext uri="{BB962C8B-B14F-4D97-AF65-F5344CB8AC3E}">
        <p14:creationId xmlns:p14="http://schemas.microsoft.com/office/powerpoint/2010/main" xmlns="" val="322246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smtClean="0"/>
              <a:t>CPUT – Departmental Response</a:t>
            </a:r>
            <a:endParaRPr lang="en-US" sz="3600" dirty="0"/>
          </a:p>
        </p:txBody>
      </p:sp>
      <p:sp>
        <p:nvSpPr>
          <p:cNvPr id="3" name="Content Placeholder 2"/>
          <p:cNvSpPr>
            <a:spLocks noGrp="1"/>
          </p:cNvSpPr>
          <p:nvPr>
            <p:ph idx="1"/>
          </p:nvPr>
        </p:nvSpPr>
        <p:spPr>
          <a:xfrm>
            <a:off x="267791" y="2248282"/>
            <a:ext cx="8608417" cy="4061038"/>
          </a:xfrm>
        </p:spPr>
        <p:txBody>
          <a:bodyPr/>
          <a:lstStyle/>
          <a:p>
            <a:r>
              <a:rPr lang="en-US" sz="2400" dirty="0" smtClean="0"/>
              <a:t>Following the resignation of the former Chairperson of Council, Mr </a:t>
            </a:r>
            <a:r>
              <a:rPr lang="en-US" sz="2400" dirty="0" err="1" smtClean="0"/>
              <a:t>Bikwani</a:t>
            </a:r>
            <a:r>
              <a:rPr lang="en-US" sz="2400" dirty="0" smtClean="0"/>
              <a:t>, </a:t>
            </a:r>
            <a:r>
              <a:rPr lang="en-US" sz="2400" dirty="0" err="1" smtClean="0"/>
              <a:t>Ms</a:t>
            </a:r>
            <a:r>
              <a:rPr lang="en-US" sz="2400" dirty="0" smtClean="0"/>
              <a:t> </a:t>
            </a:r>
            <a:r>
              <a:rPr lang="en-US" sz="2400" dirty="0" err="1" smtClean="0"/>
              <a:t>Nogolide</a:t>
            </a:r>
            <a:r>
              <a:rPr lang="en-US" sz="2400" dirty="0" smtClean="0"/>
              <a:t> </a:t>
            </a:r>
            <a:r>
              <a:rPr lang="en-US" sz="2400" dirty="0" err="1" smtClean="0"/>
              <a:t>Nojozi</a:t>
            </a:r>
            <a:r>
              <a:rPr lang="en-US" sz="2400" dirty="0" smtClean="0"/>
              <a:t> was elected the Chairperson of Council in July 2017.  </a:t>
            </a:r>
          </a:p>
          <a:p>
            <a:pPr lvl="0"/>
            <a:r>
              <a:rPr lang="en-ZA" sz="2400" dirty="0" smtClean="0"/>
              <a:t>In </a:t>
            </a:r>
            <a:r>
              <a:rPr lang="en-ZA" sz="2400" dirty="0"/>
              <a:t>a correspondence dated 4 October 2017 from the Acting Vice-Chancellor, Professor </a:t>
            </a:r>
            <a:r>
              <a:rPr lang="en-ZA" sz="2400" dirty="0" err="1"/>
              <a:t>Nhlapo</a:t>
            </a:r>
            <a:r>
              <a:rPr lang="en-ZA" sz="2400" dirty="0"/>
              <a:t>, the Department was informed that a disciplinary hearing, chaired by an independent external chairperson found </a:t>
            </a:r>
            <a:r>
              <a:rPr lang="en-ZA" sz="2400" dirty="0" smtClean="0"/>
              <a:t>the previous VC, Dr </a:t>
            </a:r>
            <a:r>
              <a:rPr lang="en-ZA" sz="2400" dirty="0" err="1"/>
              <a:t>Nevhutalu</a:t>
            </a:r>
            <a:r>
              <a:rPr lang="en-ZA" sz="2400" dirty="0"/>
              <a:t> guilty of gross misconduct, and he resigned before a sanction could be recommended. </a:t>
            </a:r>
            <a:endParaRPr lang="en-ZA" sz="2400" dirty="0" smtClean="0"/>
          </a:p>
          <a:p>
            <a:pPr lvl="0"/>
            <a:r>
              <a:rPr lang="en-ZA" sz="2400" dirty="0" smtClean="0"/>
              <a:t>The Council is in a process of appointing a VC.</a:t>
            </a:r>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5</a:t>
            </a:fld>
            <a:endParaRPr lang="en-ZA" altLang="en-US"/>
          </a:p>
        </p:txBody>
      </p:sp>
      <p:sp>
        <p:nvSpPr>
          <p:cNvPr id="7" name="Rounded Rectangle 6"/>
          <p:cNvSpPr/>
          <p:nvPr/>
        </p:nvSpPr>
        <p:spPr>
          <a:xfrm>
            <a:off x="457200" y="1363033"/>
            <a:ext cx="7931224" cy="66942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lgn="ctr"/>
            <a:r>
              <a:rPr lang="en-US" sz="3200" b="1" dirty="0" smtClean="0"/>
              <a:t>Leadership crisis</a:t>
            </a:r>
            <a:endParaRPr lang="en-US" sz="3200" b="1" dirty="0"/>
          </a:p>
        </p:txBody>
      </p:sp>
    </p:spTree>
    <p:extLst>
      <p:ext uri="{BB962C8B-B14F-4D97-AF65-F5344CB8AC3E}">
        <p14:creationId xmlns:p14="http://schemas.microsoft.com/office/powerpoint/2010/main" xmlns="" val="2580267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smtClean="0"/>
              <a:t>CPUT – Departmental Response</a:t>
            </a:r>
            <a:endParaRPr lang="en-US" sz="3600" dirty="0"/>
          </a:p>
        </p:txBody>
      </p:sp>
      <p:sp>
        <p:nvSpPr>
          <p:cNvPr id="3" name="Content Placeholder 2"/>
          <p:cNvSpPr>
            <a:spLocks noGrp="1"/>
          </p:cNvSpPr>
          <p:nvPr>
            <p:ph idx="1"/>
          </p:nvPr>
        </p:nvSpPr>
        <p:spPr>
          <a:xfrm>
            <a:off x="251520" y="2214351"/>
            <a:ext cx="8608417" cy="3950953"/>
          </a:xfrm>
        </p:spPr>
        <p:txBody>
          <a:bodyPr/>
          <a:lstStyle/>
          <a:p>
            <a:pPr lvl="0"/>
            <a:r>
              <a:rPr lang="en-ZA" sz="2400" dirty="0" smtClean="0"/>
              <a:t>From the </a:t>
            </a:r>
            <a:r>
              <a:rPr lang="en-ZA" sz="2400" dirty="0"/>
              <a:t>week starting 21 August 2017, a spate of violent protests broke out at the CPUT Cape Town </a:t>
            </a:r>
            <a:r>
              <a:rPr lang="en-ZA" sz="2400" dirty="0" smtClean="0"/>
              <a:t>campus which spread to other campuses</a:t>
            </a:r>
          </a:p>
          <a:p>
            <a:pPr lvl="0"/>
            <a:r>
              <a:rPr lang="en-ZA" sz="2400" dirty="0" smtClean="0"/>
              <a:t>The protests continued until end of October. </a:t>
            </a:r>
          </a:p>
          <a:p>
            <a:pPr lvl="0"/>
            <a:r>
              <a:rPr lang="en-ZA" sz="2400" dirty="0" smtClean="0"/>
              <a:t>The protests started on issues pertaining to student </a:t>
            </a:r>
            <a:r>
              <a:rPr lang="en-ZA" sz="2400" dirty="0"/>
              <a:t>residence placements </a:t>
            </a:r>
            <a:r>
              <a:rPr lang="en-ZA" sz="2400" dirty="0" smtClean="0"/>
              <a:t>which were immediately resolved by the Management. </a:t>
            </a:r>
          </a:p>
          <a:p>
            <a:pPr lvl="0"/>
            <a:r>
              <a:rPr lang="en-ZA" sz="2400" dirty="0" smtClean="0"/>
              <a:t>Later the protests were about the presence </a:t>
            </a:r>
            <a:r>
              <a:rPr lang="en-ZA" sz="2400" dirty="0"/>
              <a:t>of private security guards on campus and issues relating to insourcing and </a:t>
            </a:r>
            <a:r>
              <a:rPr lang="en-ZA" sz="2400" dirty="0" smtClean="0"/>
              <a:t>the expulsion </a:t>
            </a:r>
            <a:r>
              <a:rPr lang="en-ZA" sz="2400" dirty="0"/>
              <a:t>of 4 students.</a:t>
            </a:r>
            <a:endParaRPr lang="en-ZA" sz="2400" dirty="0" smtClean="0"/>
          </a:p>
          <a:p>
            <a:pPr marL="0" lvl="0" indent="0">
              <a:buNone/>
            </a:pPr>
            <a:endParaRPr lang="en-US" sz="24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6</a:t>
            </a:fld>
            <a:endParaRPr lang="en-ZA" altLang="en-US"/>
          </a:p>
        </p:txBody>
      </p:sp>
      <p:sp>
        <p:nvSpPr>
          <p:cNvPr id="7" name="Rounded Rectangle 6"/>
          <p:cNvSpPr/>
          <p:nvPr/>
        </p:nvSpPr>
        <p:spPr>
          <a:xfrm>
            <a:off x="485229" y="1298777"/>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lgn="ctr"/>
            <a:r>
              <a:rPr lang="en-US" sz="3200" b="1" dirty="0" smtClean="0"/>
              <a:t>Violent Protests</a:t>
            </a:r>
            <a:endParaRPr lang="en-US" sz="3200" b="1" dirty="0"/>
          </a:p>
        </p:txBody>
      </p:sp>
    </p:spTree>
    <p:extLst>
      <p:ext uri="{BB962C8B-B14F-4D97-AF65-F5344CB8AC3E}">
        <p14:creationId xmlns:p14="http://schemas.microsoft.com/office/powerpoint/2010/main" xmlns="" val="172921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smtClean="0"/>
              <a:t>CPUT – Departmental Response</a:t>
            </a:r>
            <a:endParaRPr lang="en-US" sz="3600" dirty="0"/>
          </a:p>
        </p:txBody>
      </p:sp>
      <p:sp>
        <p:nvSpPr>
          <p:cNvPr id="3" name="Content Placeholder 2"/>
          <p:cNvSpPr>
            <a:spLocks noGrp="1"/>
          </p:cNvSpPr>
          <p:nvPr>
            <p:ph idx="1"/>
          </p:nvPr>
        </p:nvSpPr>
        <p:spPr>
          <a:xfrm>
            <a:off x="251520" y="2214351"/>
            <a:ext cx="8608417" cy="3950953"/>
          </a:xfrm>
        </p:spPr>
        <p:txBody>
          <a:bodyPr/>
          <a:lstStyle/>
          <a:p>
            <a:pPr lvl="0"/>
            <a:r>
              <a:rPr lang="en-ZA" sz="2400" dirty="0"/>
              <a:t>The </a:t>
            </a:r>
            <a:r>
              <a:rPr lang="en-ZA" sz="2400" dirty="0" smtClean="0"/>
              <a:t>Director-General with some officials </a:t>
            </a:r>
            <a:r>
              <a:rPr lang="en-ZA" sz="2400" dirty="0"/>
              <a:t>met with the Executive Management of the University on 24 October 2017. The objective of the meeting was to get the perspective of the management on the current situation and to determine how stability can be restored to the institution. </a:t>
            </a:r>
            <a:endParaRPr lang="en-ZA" sz="2400" dirty="0" smtClean="0"/>
          </a:p>
          <a:p>
            <a:pPr lvl="0"/>
            <a:r>
              <a:rPr lang="en-ZA" sz="2400" dirty="0"/>
              <a:t>According to the Management, </a:t>
            </a:r>
            <a:r>
              <a:rPr lang="en-ZA" sz="2400" dirty="0" smtClean="0"/>
              <a:t>protests were led </a:t>
            </a:r>
            <a:r>
              <a:rPr lang="en-ZA" sz="2400" dirty="0"/>
              <a:t>by a group of less than 100 students belonging to PASMA and EFFSC. It is also alleged that there </a:t>
            </a:r>
            <a:r>
              <a:rPr lang="en-ZA" sz="2400" dirty="0" smtClean="0"/>
              <a:t>seemed </a:t>
            </a:r>
            <a:r>
              <a:rPr lang="en-ZA" sz="2400" dirty="0"/>
              <a:t>to be a third-force behind </a:t>
            </a:r>
            <a:r>
              <a:rPr lang="en-ZA" sz="2400" dirty="0" smtClean="0"/>
              <a:t>the </a:t>
            </a:r>
            <a:r>
              <a:rPr lang="en-ZA" sz="2400" dirty="0"/>
              <a:t>protests. </a:t>
            </a:r>
            <a:endParaRPr lang="en-US" sz="2400" dirty="0"/>
          </a:p>
          <a:p>
            <a:pPr marL="0" lvl="0" indent="0">
              <a:buNone/>
            </a:pPr>
            <a:endParaRPr lang="en-US" sz="24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7</a:t>
            </a:fld>
            <a:endParaRPr lang="en-ZA" altLang="en-US"/>
          </a:p>
        </p:txBody>
      </p:sp>
      <p:sp>
        <p:nvSpPr>
          <p:cNvPr id="7" name="Rounded Rectangle 6"/>
          <p:cNvSpPr/>
          <p:nvPr/>
        </p:nvSpPr>
        <p:spPr>
          <a:xfrm>
            <a:off x="485229" y="1298777"/>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lgn="ctr"/>
            <a:r>
              <a:rPr lang="en-US" sz="3200" b="1" dirty="0" smtClean="0"/>
              <a:t>Violent Protests</a:t>
            </a:r>
            <a:endParaRPr lang="en-US" sz="3200" b="1" dirty="0"/>
          </a:p>
        </p:txBody>
      </p:sp>
    </p:spTree>
    <p:extLst>
      <p:ext uri="{BB962C8B-B14F-4D97-AF65-F5344CB8AC3E}">
        <p14:creationId xmlns:p14="http://schemas.microsoft.com/office/powerpoint/2010/main" xmlns="" val="1618720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smtClean="0"/>
              <a:t>CPUT – Departmental Response</a:t>
            </a:r>
            <a:endParaRPr lang="en-US" sz="3600" dirty="0"/>
          </a:p>
        </p:txBody>
      </p:sp>
      <p:sp>
        <p:nvSpPr>
          <p:cNvPr id="3" name="Content Placeholder 2"/>
          <p:cNvSpPr>
            <a:spLocks noGrp="1"/>
          </p:cNvSpPr>
          <p:nvPr>
            <p:ph idx="1"/>
          </p:nvPr>
        </p:nvSpPr>
        <p:spPr>
          <a:xfrm>
            <a:off x="267791" y="1923889"/>
            <a:ext cx="8608417" cy="4457439"/>
          </a:xfrm>
        </p:spPr>
        <p:txBody>
          <a:bodyPr/>
          <a:lstStyle/>
          <a:p>
            <a:pPr marL="0" lvl="0" indent="0">
              <a:buNone/>
            </a:pPr>
            <a:r>
              <a:rPr lang="en-ZA" sz="2400" dirty="0" smtClean="0"/>
              <a:t>Some </a:t>
            </a:r>
            <a:r>
              <a:rPr lang="en-ZA" sz="2400" dirty="0"/>
              <a:t>of the </a:t>
            </a:r>
            <a:r>
              <a:rPr lang="en-ZA" sz="2400" dirty="0" smtClean="0"/>
              <a:t>consequences of concessions </a:t>
            </a:r>
            <a:r>
              <a:rPr lang="en-ZA" sz="2400" dirty="0"/>
              <a:t>include: </a:t>
            </a:r>
            <a:endParaRPr lang="en-US" sz="2400" dirty="0"/>
          </a:p>
          <a:p>
            <a:pPr lvl="1"/>
            <a:r>
              <a:rPr lang="en-US" sz="2000" dirty="0" smtClean="0"/>
              <a:t>The cancellation of student debt in </a:t>
            </a:r>
            <a:r>
              <a:rPr lang="en-US" sz="2000" dirty="0"/>
              <a:t>the years 2013/ </a:t>
            </a:r>
            <a:r>
              <a:rPr lang="en-US" sz="2000" dirty="0" smtClean="0"/>
              <a:t>2014/2015 led </a:t>
            </a:r>
            <a:r>
              <a:rPr lang="en-US" sz="2000" dirty="0"/>
              <a:t>the University to a deficit of R1.4 billion.</a:t>
            </a:r>
            <a:endParaRPr lang="en-US" sz="2000" b="1" dirty="0"/>
          </a:p>
          <a:p>
            <a:pPr lvl="1"/>
            <a:r>
              <a:rPr lang="en-US" sz="2000" dirty="0"/>
              <a:t>All students who owed fees were given their qualification certificates and allowed to graduate. </a:t>
            </a:r>
            <a:endParaRPr lang="en-US" sz="2000" b="1" dirty="0"/>
          </a:p>
          <a:p>
            <a:pPr lvl="1"/>
            <a:r>
              <a:rPr lang="en-US" sz="2000" dirty="0"/>
              <a:t>No academically deserving student </a:t>
            </a:r>
            <a:r>
              <a:rPr lang="en-US" sz="2000" dirty="0" smtClean="0"/>
              <a:t>was financially </a:t>
            </a:r>
            <a:r>
              <a:rPr lang="en-US" sz="2000" dirty="0"/>
              <a:t>excluded. </a:t>
            </a:r>
            <a:endParaRPr lang="en-US" sz="2000" b="1" dirty="0"/>
          </a:p>
          <a:p>
            <a:pPr lvl="1"/>
            <a:r>
              <a:rPr lang="en-US" sz="2000" dirty="0"/>
              <a:t>Insourcing of all the outsourced workers including security officers. </a:t>
            </a:r>
            <a:r>
              <a:rPr lang="en-US" sz="2000" dirty="0" smtClean="0"/>
              <a:t>The </a:t>
            </a:r>
            <a:r>
              <a:rPr lang="en-US" sz="2000" dirty="0"/>
              <a:t>insourced security officers </a:t>
            </a:r>
            <a:r>
              <a:rPr lang="en-US" sz="2000" dirty="0" smtClean="0"/>
              <a:t>worked in cahoots </a:t>
            </a:r>
            <a:r>
              <a:rPr lang="en-US" sz="2000" dirty="0"/>
              <a:t>with the protesting students. As a result the University has had to bring in private security to ensure the protection of university property, students and staff.</a:t>
            </a:r>
            <a:endParaRPr lang="en-US" sz="2000" b="1" dirty="0"/>
          </a:p>
          <a:p>
            <a:pPr lvl="0"/>
            <a:endParaRPr lang="en-US" sz="24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8</a:t>
            </a:fld>
            <a:endParaRPr lang="en-ZA" altLang="en-US"/>
          </a:p>
        </p:txBody>
      </p:sp>
      <p:sp>
        <p:nvSpPr>
          <p:cNvPr id="7" name="Rounded Rectangle 6"/>
          <p:cNvSpPr/>
          <p:nvPr/>
        </p:nvSpPr>
        <p:spPr>
          <a:xfrm>
            <a:off x="457200" y="1157229"/>
            <a:ext cx="7643192" cy="76207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lgn="ctr"/>
            <a:r>
              <a:rPr lang="en-US" sz="3200" b="1" dirty="0" smtClean="0"/>
              <a:t>Violent Protests</a:t>
            </a:r>
            <a:endParaRPr lang="en-US" sz="3200" b="1" dirty="0"/>
          </a:p>
        </p:txBody>
      </p:sp>
    </p:spTree>
    <p:extLst>
      <p:ext uri="{BB962C8B-B14F-4D97-AF65-F5344CB8AC3E}">
        <p14:creationId xmlns:p14="http://schemas.microsoft.com/office/powerpoint/2010/main" xmlns="" val="341245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US" sz="3600" dirty="0" smtClean="0"/>
              <a:t>CPUT – Departmental Response</a:t>
            </a:r>
            <a:endParaRPr lang="en-US" sz="3600" dirty="0"/>
          </a:p>
        </p:txBody>
      </p:sp>
      <p:sp>
        <p:nvSpPr>
          <p:cNvPr id="3" name="Content Placeholder 2"/>
          <p:cNvSpPr>
            <a:spLocks noGrp="1"/>
          </p:cNvSpPr>
          <p:nvPr>
            <p:ph idx="1"/>
          </p:nvPr>
        </p:nvSpPr>
        <p:spPr>
          <a:xfrm>
            <a:off x="251520" y="2214351"/>
            <a:ext cx="8608417" cy="3720373"/>
          </a:xfrm>
        </p:spPr>
        <p:txBody>
          <a:bodyPr/>
          <a:lstStyle/>
          <a:p>
            <a:pPr lvl="0"/>
            <a:r>
              <a:rPr lang="en-US" sz="2800" dirty="0" smtClean="0"/>
              <a:t>It was the observation of the Department that: </a:t>
            </a:r>
          </a:p>
          <a:p>
            <a:pPr lvl="1"/>
            <a:r>
              <a:rPr lang="en-US" sz="2400" dirty="0"/>
              <a:t>The University leadership </a:t>
            </a:r>
            <a:r>
              <a:rPr lang="en-US" sz="2400" dirty="0" smtClean="0"/>
              <a:t>had </a:t>
            </a:r>
            <a:r>
              <a:rPr lang="en-US" sz="2400" dirty="0"/>
              <a:t>surrendered its statutory authority to </a:t>
            </a:r>
            <a:r>
              <a:rPr lang="en-US" sz="2400" dirty="0" smtClean="0"/>
              <a:t>the </a:t>
            </a:r>
            <a:r>
              <a:rPr lang="en-US" sz="2400" dirty="0"/>
              <a:t>anarchist and would have to decisively reclaim that authority in order to restore order and protect the reputation of the institution. </a:t>
            </a:r>
            <a:endParaRPr lang="en-US" sz="2400" b="1" dirty="0" smtClean="0"/>
          </a:p>
          <a:p>
            <a:pPr lvl="1"/>
            <a:r>
              <a:rPr lang="en-ZA" sz="2400" dirty="0"/>
              <a:t>The University Council and Management must remedy some of these detrimental decisions that have been made within the relevant legislative frameworks</a:t>
            </a:r>
            <a:r>
              <a:rPr lang="en-ZA" sz="2400" dirty="0" smtClean="0"/>
              <a:t>.</a:t>
            </a:r>
          </a:p>
          <a:p>
            <a:pPr lvl="1"/>
            <a:endParaRPr lang="en-US" sz="2400" dirty="0"/>
          </a:p>
        </p:txBody>
      </p:sp>
      <p:sp>
        <p:nvSpPr>
          <p:cNvPr id="4" name="Footer Placeholder 3"/>
          <p:cNvSpPr>
            <a:spLocks noGrp="1"/>
          </p:cNvSpPr>
          <p:nvPr>
            <p:ph type="ftr" sz="quarter" idx="11"/>
          </p:nvPr>
        </p:nvSpPr>
        <p:spPr/>
        <p:txBody>
          <a:bodyPr/>
          <a:lstStyle/>
          <a:p>
            <a:pPr>
              <a:defRPr/>
            </a:pPr>
            <a:endParaRPr lang="en-ZA" altLang="en-US"/>
          </a:p>
        </p:txBody>
      </p:sp>
      <p:sp>
        <p:nvSpPr>
          <p:cNvPr id="5" name="Slide Number Placeholder 4"/>
          <p:cNvSpPr>
            <a:spLocks noGrp="1"/>
          </p:cNvSpPr>
          <p:nvPr>
            <p:ph type="sldNum" sz="quarter" idx="12"/>
          </p:nvPr>
        </p:nvSpPr>
        <p:spPr/>
        <p:txBody>
          <a:bodyPr/>
          <a:lstStyle/>
          <a:p>
            <a:fld id="{4D37EA34-A266-4054-8B11-BB0BFDA5A699}" type="slidenum">
              <a:rPr lang="en-ZA" altLang="en-US" smtClean="0"/>
              <a:pPr/>
              <a:t>9</a:t>
            </a:fld>
            <a:endParaRPr lang="en-ZA" altLang="en-US"/>
          </a:p>
        </p:txBody>
      </p:sp>
      <p:sp>
        <p:nvSpPr>
          <p:cNvPr id="7" name="Rounded Rectangle 6"/>
          <p:cNvSpPr/>
          <p:nvPr/>
        </p:nvSpPr>
        <p:spPr>
          <a:xfrm>
            <a:off x="485229" y="1298777"/>
            <a:ext cx="7931224" cy="86409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1" algn="ctr"/>
            <a:r>
              <a:rPr lang="en-US" sz="3200" b="1" dirty="0" smtClean="0"/>
              <a:t>Violent Protests</a:t>
            </a:r>
            <a:endParaRPr lang="en-US" sz="3200" b="1" dirty="0"/>
          </a:p>
        </p:txBody>
      </p:sp>
    </p:spTree>
    <p:extLst>
      <p:ext uri="{BB962C8B-B14F-4D97-AF65-F5344CB8AC3E}">
        <p14:creationId xmlns:p14="http://schemas.microsoft.com/office/powerpoint/2010/main" xmlns="" val="70811416"/>
      </p:ext>
    </p:extLst>
  </p:cSld>
  <p:clrMapOvr>
    <a:masterClrMapping/>
  </p:clrMapOvr>
</p:sld>
</file>

<file path=ppt/theme/theme1.xml><?xml version="1.0" encoding="utf-8"?>
<a:theme xmlns:a="http://schemas.openxmlformats.org/drawingml/2006/main" name="Edg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6060</TotalTime>
  <Words>1458</Words>
  <Application>Microsoft Office PowerPoint</Application>
  <PresentationFormat>On-screen Show (4:3)</PresentationFormat>
  <Paragraphs>139</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Edge</vt:lpstr>
      <vt:lpstr>Slide 1</vt:lpstr>
      <vt:lpstr>Outline</vt:lpstr>
      <vt:lpstr>Cape Peninsula University of Technology (CPUT)</vt:lpstr>
      <vt:lpstr>CPUT</vt:lpstr>
      <vt:lpstr>CPUT – Departmental Response</vt:lpstr>
      <vt:lpstr>CPUT – Departmental Response</vt:lpstr>
      <vt:lpstr>CPUT – Departmental Response</vt:lpstr>
      <vt:lpstr>CPUT – Departmental Response</vt:lpstr>
      <vt:lpstr>CPUT – Departmental Response</vt:lpstr>
      <vt:lpstr>Mangosuthu University of Technology (MUT)</vt:lpstr>
      <vt:lpstr>MUT</vt:lpstr>
      <vt:lpstr>MUT – Departmental Response</vt:lpstr>
      <vt:lpstr>University of Zululand (UniZulu) </vt:lpstr>
      <vt:lpstr>University of Zululand</vt:lpstr>
      <vt:lpstr>UniZulu – Department’s Response</vt:lpstr>
      <vt:lpstr>UniZulu – Department’s Response</vt:lpstr>
      <vt:lpstr>UniZulu – Department’s Response</vt:lpstr>
      <vt:lpstr>UniZulu – Department’s Response</vt:lpstr>
      <vt:lpstr>UniZulu – Department’s Response</vt:lpstr>
      <vt:lpstr>UniZulu – Department’s Response</vt:lpstr>
      <vt:lpstr>UniZulu – Department’s Response</vt:lpstr>
      <vt:lpstr>UniZulu – Department’s Response</vt:lpstr>
      <vt:lpstr>Walter Sisulu University (WSU)</vt:lpstr>
      <vt:lpstr>WSU</vt:lpstr>
      <vt:lpstr>WSU- Response by DHET</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UCT Planning Workshop</dc:title>
  <dc:creator>Molapo Qhobela</dc:creator>
  <cp:lastModifiedBy>PUMZA</cp:lastModifiedBy>
  <cp:revision>407</cp:revision>
  <dcterms:created xsi:type="dcterms:W3CDTF">2007-05-12T08:31:17Z</dcterms:created>
  <dcterms:modified xsi:type="dcterms:W3CDTF">2017-11-23T08:21:28Z</dcterms:modified>
</cp:coreProperties>
</file>